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54"/>
  </p:notesMasterIdLst>
  <p:sldIdLst>
    <p:sldId id="257" r:id="rId2"/>
    <p:sldId id="258" r:id="rId3"/>
    <p:sldId id="261" r:id="rId4"/>
    <p:sldId id="265" r:id="rId5"/>
    <p:sldId id="669" r:id="rId6"/>
    <p:sldId id="538" r:id="rId7"/>
    <p:sldId id="539" r:id="rId8"/>
    <p:sldId id="652" r:id="rId9"/>
    <p:sldId id="653" r:id="rId10"/>
    <p:sldId id="540" r:id="rId11"/>
    <p:sldId id="654" r:id="rId12"/>
    <p:sldId id="655" r:id="rId13"/>
    <p:sldId id="541" r:id="rId14"/>
    <p:sldId id="656" r:id="rId15"/>
    <p:sldId id="670" r:id="rId16"/>
    <p:sldId id="434" r:id="rId17"/>
    <p:sldId id="503" r:id="rId18"/>
    <p:sldId id="438" r:id="rId19"/>
    <p:sldId id="504" r:id="rId20"/>
    <p:sldId id="687" r:id="rId21"/>
    <p:sldId id="688" r:id="rId22"/>
    <p:sldId id="689" r:id="rId23"/>
    <p:sldId id="690" r:id="rId24"/>
    <p:sldId id="436" r:id="rId25"/>
    <p:sldId id="505" r:id="rId26"/>
    <p:sldId id="506" r:id="rId27"/>
    <p:sldId id="437" r:id="rId28"/>
    <p:sldId id="560" r:id="rId29"/>
    <p:sldId id="561" r:id="rId30"/>
    <p:sldId id="562" r:id="rId31"/>
    <p:sldId id="563" r:id="rId32"/>
    <p:sldId id="564" r:id="rId33"/>
    <p:sldId id="565" r:id="rId34"/>
    <p:sldId id="566" r:id="rId35"/>
    <p:sldId id="567" r:id="rId36"/>
    <p:sldId id="568" r:id="rId37"/>
    <p:sldId id="569" r:id="rId38"/>
    <p:sldId id="570" r:id="rId39"/>
    <p:sldId id="671" r:id="rId40"/>
    <p:sldId id="571" r:id="rId41"/>
    <p:sldId id="691" r:id="rId42"/>
    <p:sldId id="572" r:id="rId43"/>
    <p:sldId id="573" r:id="rId44"/>
    <p:sldId id="574" r:id="rId45"/>
    <p:sldId id="575" r:id="rId46"/>
    <p:sldId id="576" r:id="rId47"/>
    <p:sldId id="577" r:id="rId48"/>
    <p:sldId id="578" r:id="rId49"/>
    <p:sldId id="579" r:id="rId50"/>
    <p:sldId id="581" r:id="rId51"/>
    <p:sldId id="658" r:id="rId52"/>
    <p:sldId id="582" r:id="rId53"/>
    <p:sldId id="584" r:id="rId54"/>
    <p:sldId id="585" r:id="rId55"/>
    <p:sldId id="583" r:id="rId56"/>
    <p:sldId id="586" r:id="rId57"/>
    <p:sldId id="587" r:id="rId58"/>
    <p:sldId id="588" r:id="rId59"/>
    <p:sldId id="589" r:id="rId60"/>
    <p:sldId id="590" r:id="rId61"/>
    <p:sldId id="591" r:id="rId62"/>
    <p:sldId id="592" r:id="rId63"/>
    <p:sldId id="593" r:id="rId64"/>
    <p:sldId id="594" r:id="rId65"/>
    <p:sldId id="595" r:id="rId66"/>
    <p:sldId id="596" r:id="rId67"/>
    <p:sldId id="598" r:id="rId68"/>
    <p:sldId id="599" r:id="rId69"/>
    <p:sldId id="600" r:id="rId70"/>
    <p:sldId id="601" r:id="rId71"/>
    <p:sldId id="602" r:id="rId72"/>
    <p:sldId id="603" r:id="rId73"/>
    <p:sldId id="604" r:id="rId74"/>
    <p:sldId id="692" r:id="rId75"/>
    <p:sldId id="605" r:id="rId76"/>
    <p:sldId id="607" r:id="rId77"/>
    <p:sldId id="608" r:id="rId78"/>
    <p:sldId id="606" r:id="rId79"/>
    <p:sldId id="609" r:id="rId80"/>
    <p:sldId id="610" r:id="rId81"/>
    <p:sldId id="612" r:id="rId82"/>
    <p:sldId id="611" r:id="rId83"/>
    <p:sldId id="613" r:id="rId84"/>
    <p:sldId id="618" r:id="rId85"/>
    <p:sldId id="614" r:id="rId86"/>
    <p:sldId id="615" r:id="rId87"/>
    <p:sldId id="616" r:id="rId88"/>
    <p:sldId id="659" r:id="rId89"/>
    <p:sldId id="660" r:id="rId90"/>
    <p:sldId id="661" r:id="rId91"/>
    <p:sldId id="663" r:id="rId92"/>
    <p:sldId id="664" r:id="rId93"/>
    <p:sldId id="665" r:id="rId94"/>
    <p:sldId id="666" r:id="rId95"/>
    <p:sldId id="667" r:id="rId96"/>
    <p:sldId id="668" r:id="rId97"/>
    <p:sldId id="617" r:id="rId98"/>
    <p:sldId id="619" r:id="rId99"/>
    <p:sldId id="620" r:id="rId100"/>
    <p:sldId id="621" r:id="rId101"/>
    <p:sldId id="623" r:id="rId102"/>
    <p:sldId id="624" r:id="rId103"/>
    <p:sldId id="625" r:id="rId104"/>
    <p:sldId id="626" r:id="rId105"/>
    <p:sldId id="627" r:id="rId106"/>
    <p:sldId id="672" r:id="rId107"/>
    <p:sldId id="628" r:id="rId108"/>
    <p:sldId id="629" r:id="rId109"/>
    <p:sldId id="684" r:id="rId110"/>
    <p:sldId id="683" r:id="rId111"/>
    <p:sldId id="630" r:id="rId112"/>
    <p:sldId id="634" r:id="rId113"/>
    <p:sldId id="631" r:id="rId114"/>
    <p:sldId id="632" r:id="rId115"/>
    <p:sldId id="635" r:id="rId116"/>
    <p:sldId id="636" r:id="rId117"/>
    <p:sldId id="637" r:id="rId118"/>
    <p:sldId id="638" r:id="rId119"/>
    <p:sldId id="648" r:id="rId120"/>
    <p:sldId id="649" r:id="rId121"/>
    <p:sldId id="639" r:id="rId122"/>
    <p:sldId id="640" r:id="rId123"/>
    <p:sldId id="641" r:id="rId124"/>
    <p:sldId id="650" r:id="rId125"/>
    <p:sldId id="642" r:id="rId126"/>
    <p:sldId id="651" r:id="rId127"/>
    <p:sldId id="673" r:id="rId128"/>
    <p:sldId id="427" r:id="rId129"/>
    <p:sldId id="507" r:id="rId130"/>
    <p:sldId id="508" r:id="rId131"/>
    <p:sldId id="509" r:id="rId132"/>
    <p:sldId id="510" r:id="rId133"/>
    <p:sldId id="426" r:id="rId134"/>
    <p:sldId id="429" r:id="rId135"/>
    <p:sldId id="674" r:id="rId136"/>
    <p:sldId id="497" r:id="rId137"/>
    <p:sldId id="389" r:id="rId138"/>
    <p:sldId id="675" r:id="rId139"/>
    <p:sldId id="685" r:id="rId140"/>
    <p:sldId id="391" r:id="rId141"/>
    <p:sldId id="393" r:id="rId142"/>
    <p:sldId id="397" r:id="rId143"/>
    <p:sldId id="401" r:id="rId144"/>
    <p:sldId id="676" r:id="rId145"/>
    <p:sldId id="677" r:id="rId146"/>
    <p:sldId id="678" r:id="rId147"/>
    <p:sldId id="680" r:id="rId148"/>
    <p:sldId id="679" r:id="rId149"/>
    <p:sldId id="686" r:id="rId150"/>
    <p:sldId id="681" r:id="rId151"/>
    <p:sldId id="682" r:id="rId152"/>
    <p:sldId id="500" r:id="rId1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15BFC-495D-42FF-90A6-E459C2E3F73F}" v="4" dt="2023-02-08T18:16:05"/>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microsoft.com/office/2016/11/relationships/changesInfo" Target="changesInfos/changesInfo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microsoft.com/office/2015/10/relationships/revisionInfo" Target="revisionInfo.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mar Tighezza" userId="f77f4e25-23b8-4c62-83ad-ec1ece94eb79" providerId="ADAL" clId="{607F0BA9-237D-46C8-B289-3BFDD1AD6E40}"/>
    <pc:docChg chg="undo custSel addSld modSld">
      <pc:chgData name="Ammar Tighezza" userId="f77f4e25-23b8-4c62-83ad-ec1ece94eb79" providerId="ADAL" clId="{607F0BA9-237D-46C8-B289-3BFDD1AD6E40}" dt="2023-01-02T10:14:30.297" v="47" actId="1035"/>
      <pc:docMkLst>
        <pc:docMk/>
      </pc:docMkLst>
      <pc:sldChg chg="modSp mod">
        <pc:chgData name="Ammar Tighezza" userId="f77f4e25-23b8-4c62-83ad-ec1ece94eb79" providerId="ADAL" clId="{607F0BA9-237D-46C8-B289-3BFDD1AD6E40}" dt="2022-12-28T09:49:43.945" v="1" actId="13926"/>
        <pc:sldMkLst>
          <pc:docMk/>
          <pc:sldMk cId="0" sldId="583"/>
        </pc:sldMkLst>
        <pc:spChg chg="mod">
          <ac:chgData name="Ammar Tighezza" userId="f77f4e25-23b8-4c62-83ad-ec1ece94eb79" providerId="ADAL" clId="{607F0BA9-237D-46C8-B289-3BFDD1AD6E40}" dt="2022-12-28T09:49:43.945" v="1" actId="13926"/>
          <ac:spMkLst>
            <pc:docMk/>
            <pc:sldMk cId="0" sldId="583"/>
            <ac:spMk id="12" creationId="{00000000-0000-0000-0000-000000000000}"/>
          </ac:spMkLst>
        </pc:spChg>
      </pc:sldChg>
      <pc:sldChg chg="addSp delSp modSp add mod">
        <pc:chgData name="Ammar Tighezza" userId="f77f4e25-23b8-4c62-83ad-ec1ece94eb79" providerId="ADAL" clId="{607F0BA9-237D-46C8-B289-3BFDD1AD6E40}" dt="2023-01-02T10:14:30.297" v="47" actId="1035"/>
        <pc:sldMkLst>
          <pc:docMk/>
          <pc:sldMk cId="32356549" sldId="692"/>
        </pc:sldMkLst>
        <pc:picChg chg="del">
          <ac:chgData name="Ammar Tighezza" userId="f77f4e25-23b8-4c62-83ad-ec1ece94eb79" providerId="ADAL" clId="{607F0BA9-237D-46C8-B289-3BFDD1AD6E40}" dt="2023-01-02T10:08:52.359" v="3" actId="21"/>
          <ac:picMkLst>
            <pc:docMk/>
            <pc:sldMk cId="32356549" sldId="692"/>
            <ac:picMk id="6" creationId="{00000000-0000-0000-0000-000000000000}"/>
          </ac:picMkLst>
        </pc:picChg>
        <pc:picChg chg="del">
          <ac:chgData name="Ammar Tighezza" userId="f77f4e25-23b8-4c62-83ad-ec1ece94eb79" providerId="ADAL" clId="{607F0BA9-237D-46C8-B289-3BFDD1AD6E40}" dt="2023-01-02T10:10:55.204" v="23" actId="21"/>
          <ac:picMkLst>
            <pc:docMk/>
            <pc:sldMk cId="32356549" sldId="692"/>
            <ac:picMk id="7" creationId="{00000000-0000-0000-0000-000000000000}"/>
          </ac:picMkLst>
        </pc:picChg>
        <pc:picChg chg="add del mod">
          <ac:chgData name="Ammar Tighezza" userId="f77f4e25-23b8-4c62-83ad-ec1ece94eb79" providerId="ADAL" clId="{607F0BA9-237D-46C8-B289-3BFDD1AD6E40}" dt="2023-01-02T10:13:07.986" v="24" actId="21"/>
          <ac:picMkLst>
            <pc:docMk/>
            <pc:sldMk cId="32356549" sldId="692"/>
            <ac:picMk id="8" creationId="{9336A2EC-4262-A7BF-D978-2E0485B3AB80}"/>
          </ac:picMkLst>
        </pc:picChg>
        <pc:picChg chg="add mod">
          <ac:chgData name="Ammar Tighezza" userId="f77f4e25-23b8-4c62-83ad-ec1ece94eb79" providerId="ADAL" clId="{607F0BA9-237D-46C8-B289-3BFDD1AD6E40}" dt="2023-01-02T10:13:54.954" v="28" actId="1076"/>
          <ac:picMkLst>
            <pc:docMk/>
            <pc:sldMk cId="32356549" sldId="692"/>
            <ac:picMk id="10" creationId="{7E334A1A-9169-DE6D-53AB-DA65A951EFAA}"/>
          </ac:picMkLst>
        </pc:picChg>
        <pc:picChg chg="add mod">
          <ac:chgData name="Ammar Tighezza" userId="f77f4e25-23b8-4c62-83ad-ec1ece94eb79" providerId="ADAL" clId="{607F0BA9-237D-46C8-B289-3BFDD1AD6E40}" dt="2023-01-02T10:14:30.297" v="47" actId="1035"/>
          <ac:picMkLst>
            <pc:docMk/>
            <pc:sldMk cId="32356549" sldId="692"/>
            <ac:picMk id="12" creationId="{44E212F6-984D-38CE-8C60-577636133094}"/>
          </ac:picMkLst>
        </pc:picChg>
      </pc:sldChg>
    </pc:docChg>
  </pc:docChgLst>
  <pc:docChgLst>
    <pc:chgData name="Ammar Tighezza" userId="f77f4e25-23b8-4c62-83ad-ec1ece94eb79" providerId="ADAL" clId="{642BE591-EBB0-4085-B6BC-E1C82B83EDDF}"/>
    <pc:docChg chg="undo custSel addSld delSld modSld">
      <pc:chgData name="Ammar Tighezza" userId="f77f4e25-23b8-4c62-83ad-ec1ece94eb79" providerId="ADAL" clId="{642BE591-EBB0-4085-B6BC-E1C82B83EDDF}" dt="2022-11-14T10:10:55.939" v="232" actId="313"/>
      <pc:docMkLst>
        <pc:docMk/>
      </pc:docMkLst>
      <pc:sldChg chg="modSp mod">
        <pc:chgData name="Ammar Tighezza" userId="f77f4e25-23b8-4c62-83ad-ec1ece94eb79" providerId="ADAL" clId="{642BE591-EBB0-4085-B6BC-E1C82B83EDDF}" dt="2022-11-04T18:18:40.611" v="119"/>
        <pc:sldMkLst>
          <pc:docMk/>
          <pc:sldMk cId="0" sldId="391"/>
        </pc:sldMkLst>
        <pc:spChg chg="mod">
          <ac:chgData name="Ammar Tighezza" userId="f77f4e25-23b8-4c62-83ad-ec1ece94eb79" providerId="ADAL" clId="{642BE591-EBB0-4085-B6BC-E1C82B83EDDF}" dt="2022-11-04T18:15:18.116" v="117" actId="20577"/>
          <ac:spMkLst>
            <pc:docMk/>
            <pc:sldMk cId="0" sldId="391"/>
            <ac:spMk id="8" creationId="{00000000-0000-0000-0000-000000000000}"/>
          </ac:spMkLst>
        </pc:spChg>
        <pc:spChg chg="mod">
          <ac:chgData name="Ammar Tighezza" userId="f77f4e25-23b8-4c62-83ad-ec1ece94eb79" providerId="ADAL" clId="{642BE591-EBB0-4085-B6BC-E1C82B83EDDF}" dt="2022-11-04T18:18:40.611" v="119"/>
          <ac:spMkLst>
            <pc:docMk/>
            <pc:sldMk cId="0" sldId="391"/>
            <ac:spMk id="10" creationId="{00000000-0000-0000-0000-000000000000}"/>
          </ac:spMkLst>
        </pc:spChg>
      </pc:sldChg>
      <pc:sldChg chg="modSp mod">
        <pc:chgData name="Ammar Tighezza" userId="f77f4e25-23b8-4c62-83ad-ec1ece94eb79" providerId="ADAL" clId="{642BE591-EBB0-4085-B6BC-E1C82B83EDDF}" dt="2022-11-08T19:56:51.769" v="144" actId="1037"/>
        <pc:sldMkLst>
          <pc:docMk/>
          <pc:sldMk cId="0" sldId="393"/>
        </pc:sldMkLst>
        <pc:spChg chg="mod">
          <ac:chgData name="Ammar Tighezza" userId="f77f4e25-23b8-4c62-83ad-ec1ece94eb79" providerId="ADAL" clId="{642BE591-EBB0-4085-B6BC-E1C82B83EDDF}" dt="2022-11-08T19:56:51.769" v="144" actId="1037"/>
          <ac:spMkLst>
            <pc:docMk/>
            <pc:sldMk cId="0" sldId="393"/>
            <ac:spMk id="8" creationId="{00000000-0000-0000-0000-000000000000}"/>
          </ac:spMkLst>
        </pc:spChg>
      </pc:sldChg>
      <pc:sldChg chg="modSp">
        <pc:chgData name="Ammar Tighezza" userId="f77f4e25-23b8-4c62-83ad-ec1ece94eb79" providerId="ADAL" clId="{642BE591-EBB0-4085-B6BC-E1C82B83EDDF}" dt="2022-11-04T18:18:40.611" v="119"/>
        <pc:sldMkLst>
          <pc:docMk/>
          <pc:sldMk cId="0" sldId="401"/>
        </pc:sldMkLst>
        <pc:spChg chg="mod">
          <ac:chgData name="Ammar Tighezza" userId="f77f4e25-23b8-4c62-83ad-ec1ece94eb79" providerId="ADAL" clId="{642BE591-EBB0-4085-B6BC-E1C82B83EDDF}" dt="2022-11-04T18:18:40.611" v="119"/>
          <ac:spMkLst>
            <pc:docMk/>
            <pc:sldMk cId="0" sldId="401"/>
            <ac:spMk id="22530" creationId="{00000000-0000-0000-0000-000000000000}"/>
          </ac:spMkLst>
        </pc:spChg>
      </pc:sldChg>
      <pc:sldChg chg="modSp mod">
        <pc:chgData name="Ammar Tighezza" userId="f77f4e25-23b8-4c62-83ad-ec1ece94eb79" providerId="ADAL" clId="{642BE591-EBB0-4085-B6BC-E1C82B83EDDF}" dt="2022-10-07T18:12:55.806" v="43" actId="20577"/>
        <pc:sldMkLst>
          <pc:docMk/>
          <pc:sldMk cId="2874589554" sldId="436"/>
        </pc:sldMkLst>
        <pc:spChg chg="mod">
          <ac:chgData name="Ammar Tighezza" userId="f77f4e25-23b8-4c62-83ad-ec1ece94eb79" providerId="ADAL" clId="{642BE591-EBB0-4085-B6BC-E1C82B83EDDF}" dt="2022-10-07T18:12:55.806" v="43" actId="20577"/>
          <ac:spMkLst>
            <pc:docMk/>
            <pc:sldMk cId="2874589554" sldId="436"/>
            <ac:spMk id="6" creationId="{00000000-0000-0000-0000-000000000000}"/>
          </ac:spMkLst>
        </pc:spChg>
        <pc:spChg chg="mod">
          <ac:chgData name="Ammar Tighezza" userId="f77f4e25-23b8-4c62-83ad-ec1ece94eb79" providerId="ADAL" clId="{642BE591-EBB0-4085-B6BC-E1C82B83EDDF}" dt="2022-09-11T19:58:05.621" v="3" actId="33524"/>
          <ac:spMkLst>
            <pc:docMk/>
            <pc:sldMk cId="2874589554" sldId="436"/>
            <ac:spMk id="7" creationId="{00000000-0000-0000-0000-000000000000}"/>
          </ac:spMkLst>
        </pc:spChg>
      </pc:sldChg>
      <pc:sldChg chg="modSp mod">
        <pc:chgData name="Ammar Tighezza" userId="f77f4e25-23b8-4c62-83ad-ec1ece94eb79" providerId="ADAL" clId="{642BE591-EBB0-4085-B6BC-E1C82B83EDDF}" dt="2022-11-05T13:22:13.672" v="126" actId="20577"/>
        <pc:sldMkLst>
          <pc:docMk/>
          <pc:sldMk cId="2060724458" sldId="500"/>
        </pc:sldMkLst>
        <pc:spChg chg="mod">
          <ac:chgData name="Ammar Tighezza" userId="f77f4e25-23b8-4c62-83ad-ec1ece94eb79" providerId="ADAL" clId="{642BE591-EBB0-4085-B6BC-E1C82B83EDDF}" dt="2022-11-05T13:22:13.672" v="126" actId="20577"/>
          <ac:spMkLst>
            <pc:docMk/>
            <pc:sldMk cId="2060724458" sldId="500"/>
            <ac:spMk id="4" creationId="{00000000-0000-0000-0000-000000000000}"/>
          </ac:spMkLst>
        </pc:spChg>
      </pc:sldChg>
      <pc:sldChg chg="modSp mod">
        <pc:chgData name="Ammar Tighezza" userId="f77f4e25-23b8-4c62-83ad-ec1ece94eb79" providerId="ADAL" clId="{642BE591-EBB0-4085-B6BC-E1C82B83EDDF}" dt="2022-09-13T18:05:37.528" v="4" actId="2710"/>
        <pc:sldMkLst>
          <pc:docMk/>
          <pc:sldMk cId="0" sldId="506"/>
        </pc:sldMkLst>
        <pc:spChg chg="mod">
          <ac:chgData name="Ammar Tighezza" userId="f77f4e25-23b8-4c62-83ad-ec1ece94eb79" providerId="ADAL" clId="{642BE591-EBB0-4085-B6BC-E1C82B83EDDF}" dt="2022-09-13T18:05:37.528" v="4" actId="2710"/>
          <ac:spMkLst>
            <pc:docMk/>
            <pc:sldMk cId="0" sldId="506"/>
            <ac:spMk id="5" creationId="{00000000-0000-0000-0000-000000000000}"/>
          </ac:spMkLst>
        </pc:spChg>
      </pc:sldChg>
      <pc:sldChg chg="modSp mod">
        <pc:chgData name="Ammar Tighezza" userId="f77f4e25-23b8-4c62-83ad-ec1ece94eb79" providerId="ADAL" clId="{642BE591-EBB0-4085-B6BC-E1C82B83EDDF}" dt="2022-09-10T14:33:51.936" v="1" actId="1076"/>
        <pc:sldMkLst>
          <pc:docMk/>
          <pc:sldMk cId="0" sldId="562"/>
        </pc:sldMkLst>
        <pc:picChg chg="mod">
          <ac:chgData name="Ammar Tighezza" userId="f77f4e25-23b8-4c62-83ad-ec1ece94eb79" providerId="ADAL" clId="{642BE591-EBB0-4085-B6BC-E1C82B83EDDF}" dt="2022-09-10T14:33:51.936" v="1" actId="1076"/>
          <ac:picMkLst>
            <pc:docMk/>
            <pc:sldMk cId="0" sldId="562"/>
            <ac:picMk id="6" creationId="{00000000-0000-0000-0000-000000000000}"/>
          </ac:picMkLst>
        </pc:picChg>
      </pc:sldChg>
      <pc:sldChg chg="modSp mod">
        <pc:chgData name="Ammar Tighezza" userId="f77f4e25-23b8-4c62-83ad-ec1ece94eb79" providerId="ADAL" clId="{642BE591-EBB0-4085-B6BC-E1C82B83EDDF}" dt="2022-11-12T15:03:34.180" v="152" actId="20577"/>
        <pc:sldMkLst>
          <pc:docMk/>
          <pc:sldMk cId="0" sldId="566"/>
        </pc:sldMkLst>
        <pc:spChg chg="mod">
          <ac:chgData name="Ammar Tighezza" userId="f77f4e25-23b8-4c62-83ad-ec1ece94eb79" providerId="ADAL" clId="{642BE591-EBB0-4085-B6BC-E1C82B83EDDF}" dt="2022-10-07T18:21:09.300" v="44" actId="20577"/>
          <ac:spMkLst>
            <pc:docMk/>
            <pc:sldMk cId="0" sldId="566"/>
            <ac:spMk id="4" creationId="{00000000-0000-0000-0000-000000000000}"/>
          </ac:spMkLst>
        </pc:spChg>
        <pc:spChg chg="mod">
          <ac:chgData name="Ammar Tighezza" userId="f77f4e25-23b8-4c62-83ad-ec1ece94eb79" providerId="ADAL" clId="{642BE591-EBB0-4085-B6BC-E1C82B83EDDF}" dt="2022-11-12T15:03:34.180" v="152" actId="20577"/>
          <ac:spMkLst>
            <pc:docMk/>
            <pc:sldMk cId="0" sldId="566"/>
            <ac:spMk id="5" creationId="{00000000-0000-0000-0000-000000000000}"/>
          </ac:spMkLst>
        </pc:spChg>
      </pc:sldChg>
      <pc:sldChg chg="modSp mod">
        <pc:chgData name="Ammar Tighezza" userId="f77f4e25-23b8-4c62-83ad-ec1ece94eb79" providerId="ADAL" clId="{642BE591-EBB0-4085-B6BC-E1C82B83EDDF}" dt="2022-09-13T18:17:41.111" v="6" actId="20577"/>
        <pc:sldMkLst>
          <pc:docMk/>
          <pc:sldMk cId="0" sldId="568"/>
        </pc:sldMkLst>
        <pc:spChg chg="mod">
          <ac:chgData name="Ammar Tighezza" userId="f77f4e25-23b8-4c62-83ad-ec1ece94eb79" providerId="ADAL" clId="{642BE591-EBB0-4085-B6BC-E1C82B83EDDF}" dt="2022-09-13T18:17:41.111" v="6" actId="20577"/>
          <ac:spMkLst>
            <pc:docMk/>
            <pc:sldMk cId="0" sldId="568"/>
            <ac:spMk id="5" creationId="{00000000-0000-0000-0000-000000000000}"/>
          </ac:spMkLst>
        </pc:spChg>
      </pc:sldChg>
      <pc:sldChg chg="modSp mod">
        <pc:chgData name="Ammar Tighezza" userId="f77f4e25-23b8-4c62-83ad-ec1ece94eb79" providerId="ADAL" clId="{642BE591-EBB0-4085-B6BC-E1C82B83EDDF}" dt="2022-11-12T15:22:33.388" v="153" actId="20577"/>
        <pc:sldMkLst>
          <pc:docMk/>
          <pc:sldMk cId="0" sldId="571"/>
        </pc:sldMkLst>
        <pc:spChg chg="mod">
          <ac:chgData name="Ammar Tighezza" userId="f77f4e25-23b8-4c62-83ad-ec1ece94eb79" providerId="ADAL" clId="{642BE591-EBB0-4085-B6BC-E1C82B83EDDF}" dt="2022-11-12T15:22:33.388" v="153" actId="20577"/>
          <ac:spMkLst>
            <pc:docMk/>
            <pc:sldMk cId="0" sldId="571"/>
            <ac:spMk id="9" creationId="{00000000-0000-0000-0000-000000000000}"/>
          </ac:spMkLst>
        </pc:spChg>
      </pc:sldChg>
      <pc:sldChg chg="modSp mod">
        <pc:chgData name="Ammar Tighezza" userId="f77f4e25-23b8-4c62-83ad-ec1ece94eb79" providerId="ADAL" clId="{642BE591-EBB0-4085-B6BC-E1C82B83EDDF}" dt="2022-11-12T15:28:19.946" v="160" actId="6549"/>
        <pc:sldMkLst>
          <pc:docMk/>
          <pc:sldMk cId="0" sldId="573"/>
        </pc:sldMkLst>
        <pc:spChg chg="mod">
          <ac:chgData name="Ammar Tighezza" userId="f77f4e25-23b8-4c62-83ad-ec1ece94eb79" providerId="ADAL" clId="{642BE591-EBB0-4085-B6BC-E1C82B83EDDF}" dt="2022-11-12T15:28:19.946" v="160" actId="6549"/>
          <ac:spMkLst>
            <pc:docMk/>
            <pc:sldMk cId="0" sldId="573"/>
            <ac:spMk id="6" creationId="{00000000-0000-0000-0000-000000000000}"/>
          </ac:spMkLst>
        </pc:spChg>
      </pc:sldChg>
      <pc:sldChg chg="modSp mod">
        <pc:chgData name="Ammar Tighezza" userId="f77f4e25-23b8-4c62-83ad-ec1ece94eb79" providerId="ADAL" clId="{642BE591-EBB0-4085-B6BC-E1C82B83EDDF}" dt="2022-09-13T18:21:58.911" v="16" actId="20577"/>
        <pc:sldMkLst>
          <pc:docMk/>
          <pc:sldMk cId="0" sldId="575"/>
        </pc:sldMkLst>
        <pc:spChg chg="mod">
          <ac:chgData name="Ammar Tighezza" userId="f77f4e25-23b8-4c62-83ad-ec1ece94eb79" providerId="ADAL" clId="{642BE591-EBB0-4085-B6BC-E1C82B83EDDF}" dt="2022-09-13T18:21:58.911" v="16" actId="20577"/>
          <ac:spMkLst>
            <pc:docMk/>
            <pc:sldMk cId="0" sldId="575"/>
            <ac:spMk id="3" creationId="{00000000-0000-0000-0000-000000000000}"/>
          </ac:spMkLst>
        </pc:spChg>
      </pc:sldChg>
      <pc:sldChg chg="modSp mod">
        <pc:chgData name="Ammar Tighezza" userId="f77f4e25-23b8-4c62-83ad-ec1ece94eb79" providerId="ADAL" clId="{642BE591-EBB0-4085-B6BC-E1C82B83EDDF}" dt="2022-09-13T18:22:55.490" v="20" actId="20577"/>
        <pc:sldMkLst>
          <pc:docMk/>
          <pc:sldMk cId="0" sldId="576"/>
        </pc:sldMkLst>
        <pc:spChg chg="mod">
          <ac:chgData name="Ammar Tighezza" userId="f77f4e25-23b8-4c62-83ad-ec1ece94eb79" providerId="ADAL" clId="{642BE591-EBB0-4085-B6BC-E1C82B83EDDF}" dt="2022-09-13T18:22:55.490" v="20" actId="20577"/>
          <ac:spMkLst>
            <pc:docMk/>
            <pc:sldMk cId="0" sldId="576"/>
            <ac:spMk id="12" creationId="{00000000-0000-0000-0000-000000000000}"/>
          </ac:spMkLst>
        </pc:spChg>
      </pc:sldChg>
      <pc:sldChg chg="modSp mod">
        <pc:chgData name="Ammar Tighezza" userId="f77f4e25-23b8-4c62-83ad-ec1ece94eb79" providerId="ADAL" clId="{642BE591-EBB0-4085-B6BC-E1C82B83EDDF}" dt="2022-09-13T18:23:33.849" v="21" actId="20577"/>
        <pc:sldMkLst>
          <pc:docMk/>
          <pc:sldMk cId="0" sldId="577"/>
        </pc:sldMkLst>
        <pc:spChg chg="mod">
          <ac:chgData name="Ammar Tighezza" userId="f77f4e25-23b8-4c62-83ad-ec1ece94eb79" providerId="ADAL" clId="{642BE591-EBB0-4085-B6BC-E1C82B83EDDF}" dt="2022-09-13T18:23:33.849" v="21" actId="20577"/>
          <ac:spMkLst>
            <pc:docMk/>
            <pc:sldMk cId="0" sldId="577"/>
            <ac:spMk id="5" creationId="{00000000-0000-0000-0000-000000000000}"/>
          </ac:spMkLst>
        </pc:spChg>
      </pc:sldChg>
      <pc:sldChg chg="modSp mod">
        <pc:chgData name="Ammar Tighezza" userId="f77f4e25-23b8-4c62-83ad-ec1ece94eb79" providerId="ADAL" clId="{642BE591-EBB0-4085-B6BC-E1C82B83EDDF}" dt="2022-09-13T18:24:26.094" v="22" actId="20577"/>
        <pc:sldMkLst>
          <pc:docMk/>
          <pc:sldMk cId="0" sldId="578"/>
        </pc:sldMkLst>
        <pc:spChg chg="mod">
          <ac:chgData name="Ammar Tighezza" userId="f77f4e25-23b8-4c62-83ad-ec1ece94eb79" providerId="ADAL" clId="{642BE591-EBB0-4085-B6BC-E1C82B83EDDF}" dt="2022-09-13T18:24:26.094" v="22" actId="20577"/>
          <ac:spMkLst>
            <pc:docMk/>
            <pc:sldMk cId="0" sldId="578"/>
            <ac:spMk id="3" creationId="{00000000-0000-0000-0000-000000000000}"/>
          </ac:spMkLst>
        </pc:spChg>
      </pc:sldChg>
      <pc:sldChg chg="modSp mod">
        <pc:chgData name="Ammar Tighezza" userId="f77f4e25-23b8-4c62-83ad-ec1ece94eb79" providerId="ADAL" clId="{642BE591-EBB0-4085-B6BC-E1C82B83EDDF}" dt="2022-10-09T18:08:20.721" v="48" actId="313"/>
        <pc:sldMkLst>
          <pc:docMk/>
          <pc:sldMk cId="0" sldId="585"/>
        </pc:sldMkLst>
        <pc:spChg chg="mod">
          <ac:chgData name="Ammar Tighezza" userId="f77f4e25-23b8-4c62-83ad-ec1ece94eb79" providerId="ADAL" clId="{642BE591-EBB0-4085-B6BC-E1C82B83EDDF}" dt="2022-10-09T18:08:20.721" v="48" actId="313"/>
          <ac:spMkLst>
            <pc:docMk/>
            <pc:sldMk cId="0" sldId="585"/>
            <ac:spMk id="5" creationId="{00000000-0000-0000-0000-000000000000}"/>
          </ac:spMkLst>
        </pc:spChg>
      </pc:sldChg>
      <pc:sldChg chg="modSp mod">
        <pc:chgData name="Ammar Tighezza" userId="f77f4e25-23b8-4c62-83ad-ec1ece94eb79" providerId="ADAL" clId="{642BE591-EBB0-4085-B6BC-E1C82B83EDDF}" dt="2022-11-12T19:50:26.998" v="162" actId="20577"/>
        <pc:sldMkLst>
          <pc:docMk/>
          <pc:sldMk cId="0" sldId="599"/>
        </pc:sldMkLst>
        <pc:spChg chg="mod">
          <ac:chgData name="Ammar Tighezza" userId="f77f4e25-23b8-4c62-83ad-ec1ece94eb79" providerId="ADAL" clId="{642BE591-EBB0-4085-B6BC-E1C82B83EDDF}" dt="2022-11-12T19:50:26.998" v="162" actId="20577"/>
          <ac:spMkLst>
            <pc:docMk/>
            <pc:sldMk cId="0" sldId="599"/>
            <ac:spMk id="7" creationId="{00000000-0000-0000-0000-000000000000}"/>
          </ac:spMkLst>
        </pc:spChg>
      </pc:sldChg>
      <pc:sldChg chg="modSp mod">
        <pc:chgData name="Ammar Tighezza" userId="f77f4e25-23b8-4c62-83ad-ec1ece94eb79" providerId="ADAL" clId="{642BE591-EBB0-4085-B6BC-E1C82B83EDDF}" dt="2022-10-04T18:45:34.622" v="39" actId="6549"/>
        <pc:sldMkLst>
          <pc:docMk/>
          <pc:sldMk cId="0" sldId="600"/>
        </pc:sldMkLst>
        <pc:spChg chg="mod">
          <ac:chgData name="Ammar Tighezza" userId="f77f4e25-23b8-4c62-83ad-ec1ece94eb79" providerId="ADAL" clId="{642BE591-EBB0-4085-B6BC-E1C82B83EDDF}" dt="2022-10-04T18:45:34.622" v="39" actId="6549"/>
          <ac:spMkLst>
            <pc:docMk/>
            <pc:sldMk cId="0" sldId="600"/>
            <ac:spMk id="8" creationId="{00000000-0000-0000-0000-000000000000}"/>
          </ac:spMkLst>
        </pc:spChg>
      </pc:sldChg>
      <pc:sldChg chg="modSp mod">
        <pc:chgData name="Ammar Tighezza" userId="f77f4e25-23b8-4c62-83ad-ec1ece94eb79" providerId="ADAL" clId="{642BE591-EBB0-4085-B6BC-E1C82B83EDDF}" dt="2022-10-04T20:07:20.324" v="40" actId="313"/>
        <pc:sldMkLst>
          <pc:docMk/>
          <pc:sldMk cId="0" sldId="602"/>
        </pc:sldMkLst>
        <pc:spChg chg="mod">
          <ac:chgData name="Ammar Tighezza" userId="f77f4e25-23b8-4c62-83ad-ec1ece94eb79" providerId="ADAL" clId="{642BE591-EBB0-4085-B6BC-E1C82B83EDDF}" dt="2022-10-04T20:07:20.324" v="40" actId="313"/>
          <ac:spMkLst>
            <pc:docMk/>
            <pc:sldMk cId="0" sldId="602"/>
            <ac:spMk id="8" creationId="{00000000-0000-0000-0000-000000000000}"/>
          </ac:spMkLst>
        </pc:spChg>
      </pc:sldChg>
      <pc:sldChg chg="modSp mod">
        <pc:chgData name="Ammar Tighezza" userId="f77f4e25-23b8-4c62-83ad-ec1ece94eb79" providerId="ADAL" clId="{642BE591-EBB0-4085-B6BC-E1C82B83EDDF}" dt="2022-10-17T08:09:25.540" v="63" actId="20577"/>
        <pc:sldMkLst>
          <pc:docMk/>
          <pc:sldMk cId="0" sldId="603"/>
        </pc:sldMkLst>
        <pc:spChg chg="mod">
          <ac:chgData name="Ammar Tighezza" userId="f77f4e25-23b8-4c62-83ad-ec1ece94eb79" providerId="ADAL" clId="{642BE591-EBB0-4085-B6BC-E1C82B83EDDF}" dt="2022-10-09T18:00:39.082" v="46" actId="20577"/>
          <ac:spMkLst>
            <pc:docMk/>
            <pc:sldMk cId="0" sldId="603"/>
            <ac:spMk id="5" creationId="{00000000-0000-0000-0000-000000000000}"/>
          </ac:spMkLst>
        </pc:spChg>
        <pc:spChg chg="mod">
          <ac:chgData name="Ammar Tighezza" userId="f77f4e25-23b8-4c62-83ad-ec1ece94eb79" providerId="ADAL" clId="{642BE591-EBB0-4085-B6BC-E1C82B83EDDF}" dt="2022-10-17T08:09:25.540" v="63" actId="20577"/>
          <ac:spMkLst>
            <pc:docMk/>
            <pc:sldMk cId="0" sldId="603"/>
            <ac:spMk id="7" creationId="{00000000-0000-0000-0000-000000000000}"/>
          </ac:spMkLst>
        </pc:spChg>
      </pc:sldChg>
      <pc:sldChg chg="modSp mod">
        <pc:chgData name="Ammar Tighezza" userId="f77f4e25-23b8-4c62-83ad-ec1ece94eb79" providerId="ADAL" clId="{642BE591-EBB0-4085-B6BC-E1C82B83EDDF}" dt="2022-10-09T18:07:01.713" v="47" actId="20577"/>
        <pc:sldMkLst>
          <pc:docMk/>
          <pc:sldMk cId="0" sldId="604"/>
        </pc:sldMkLst>
        <pc:spChg chg="mod">
          <ac:chgData name="Ammar Tighezza" userId="f77f4e25-23b8-4c62-83ad-ec1ece94eb79" providerId="ADAL" clId="{642BE591-EBB0-4085-B6BC-E1C82B83EDDF}" dt="2022-10-09T18:07:01.713" v="47" actId="20577"/>
          <ac:spMkLst>
            <pc:docMk/>
            <pc:sldMk cId="0" sldId="604"/>
            <ac:spMk id="5" creationId="{00000000-0000-0000-0000-000000000000}"/>
          </ac:spMkLst>
        </pc:spChg>
      </pc:sldChg>
      <pc:sldChg chg="modSp mod">
        <pc:chgData name="Ammar Tighezza" userId="f77f4e25-23b8-4c62-83ad-ec1ece94eb79" providerId="ADAL" clId="{642BE591-EBB0-4085-B6BC-E1C82B83EDDF}" dt="2022-11-14T07:59:48.634" v="209" actId="1037"/>
        <pc:sldMkLst>
          <pc:docMk/>
          <pc:sldMk cId="0" sldId="606"/>
        </pc:sldMkLst>
        <pc:spChg chg="mod">
          <ac:chgData name="Ammar Tighezza" userId="f77f4e25-23b8-4c62-83ad-ec1ece94eb79" providerId="ADAL" clId="{642BE591-EBB0-4085-B6BC-E1C82B83EDDF}" dt="2022-11-14T07:57:19.105" v="176" actId="20577"/>
          <ac:spMkLst>
            <pc:docMk/>
            <pc:sldMk cId="0" sldId="606"/>
            <ac:spMk id="7" creationId="{00000000-0000-0000-0000-000000000000}"/>
          </ac:spMkLst>
        </pc:spChg>
        <pc:picChg chg="mod">
          <ac:chgData name="Ammar Tighezza" userId="f77f4e25-23b8-4c62-83ad-ec1ece94eb79" providerId="ADAL" clId="{642BE591-EBB0-4085-B6BC-E1C82B83EDDF}" dt="2022-11-14T07:59:48.634" v="209" actId="1037"/>
          <ac:picMkLst>
            <pc:docMk/>
            <pc:sldMk cId="0" sldId="606"/>
            <ac:picMk id="8" creationId="{00000000-0000-0000-0000-000000000000}"/>
          </ac:picMkLst>
        </pc:picChg>
      </pc:sldChg>
      <pc:sldChg chg="modSp mod">
        <pc:chgData name="Ammar Tighezza" userId="f77f4e25-23b8-4c62-83ad-ec1ece94eb79" providerId="ADAL" clId="{642BE591-EBB0-4085-B6BC-E1C82B83EDDF}" dt="2022-10-17T18:11:13.146" v="74" actId="20577"/>
        <pc:sldMkLst>
          <pc:docMk/>
          <pc:sldMk cId="0" sldId="607"/>
        </pc:sldMkLst>
        <pc:spChg chg="mod">
          <ac:chgData name="Ammar Tighezza" userId="f77f4e25-23b8-4c62-83ad-ec1ece94eb79" providerId="ADAL" clId="{642BE591-EBB0-4085-B6BC-E1C82B83EDDF}" dt="2022-10-16T20:33:53.556" v="53" actId="20577"/>
          <ac:spMkLst>
            <pc:docMk/>
            <pc:sldMk cId="0" sldId="607"/>
            <ac:spMk id="6" creationId="{00000000-0000-0000-0000-000000000000}"/>
          </ac:spMkLst>
        </pc:spChg>
        <pc:spChg chg="mod">
          <ac:chgData name="Ammar Tighezza" userId="f77f4e25-23b8-4c62-83ad-ec1ece94eb79" providerId="ADAL" clId="{642BE591-EBB0-4085-B6BC-E1C82B83EDDF}" dt="2022-10-17T18:11:13.146" v="74" actId="20577"/>
          <ac:spMkLst>
            <pc:docMk/>
            <pc:sldMk cId="0" sldId="607"/>
            <ac:spMk id="7" creationId="{00000000-0000-0000-0000-000000000000}"/>
          </ac:spMkLst>
        </pc:spChg>
      </pc:sldChg>
      <pc:sldChg chg="modSp mod">
        <pc:chgData name="Ammar Tighezza" userId="f77f4e25-23b8-4c62-83ad-ec1ece94eb79" providerId="ADAL" clId="{642BE591-EBB0-4085-B6BC-E1C82B83EDDF}" dt="2022-11-14T08:15:54.647" v="222" actId="20577"/>
        <pc:sldMkLst>
          <pc:docMk/>
          <pc:sldMk cId="0" sldId="609"/>
        </pc:sldMkLst>
        <pc:spChg chg="mod">
          <ac:chgData name="Ammar Tighezza" userId="f77f4e25-23b8-4c62-83ad-ec1ece94eb79" providerId="ADAL" clId="{642BE591-EBB0-4085-B6BC-E1C82B83EDDF}" dt="2022-11-14T08:15:54.647" v="222" actId="20577"/>
          <ac:spMkLst>
            <pc:docMk/>
            <pc:sldMk cId="0" sldId="609"/>
            <ac:spMk id="4" creationId="{00000000-0000-0000-0000-000000000000}"/>
          </ac:spMkLst>
        </pc:spChg>
      </pc:sldChg>
      <pc:sldChg chg="modSp mod">
        <pc:chgData name="Ammar Tighezza" userId="f77f4e25-23b8-4c62-83ad-ec1ece94eb79" providerId="ADAL" clId="{642BE591-EBB0-4085-B6BC-E1C82B83EDDF}" dt="2022-10-18T05:17:32.587" v="78" actId="20577"/>
        <pc:sldMkLst>
          <pc:docMk/>
          <pc:sldMk cId="0" sldId="611"/>
        </pc:sldMkLst>
        <pc:spChg chg="mod">
          <ac:chgData name="Ammar Tighezza" userId="f77f4e25-23b8-4c62-83ad-ec1ece94eb79" providerId="ADAL" clId="{642BE591-EBB0-4085-B6BC-E1C82B83EDDF}" dt="2022-10-18T05:17:32.587" v="78" actId="20577"/>
          <ac:spMkLst>
            <pc:docMk/>
            <pc:sldMk cId="0" sldId="611"/>
            <ac:spMk id="4" creationId="{00000000-0000-0000-0000-000000000000}"/>
          </ac:spMkLst>
        </pc:spChg>
      </pc:sldChg>
      <pc:sldChg chg="modSp mod">
        <pc:chgData name="Ammar Tighezza" userId="f77f4e25-23b8-4c62-83ad-ec1ece94eb79" providerId="ADAL" clId="{642BE591-EBB0-4085-B6BC-E1C82B83EDDF}" dt="2022-10-16T20:44:58.465" v="61" actId="20577"/>
        <pc:sldMkLst>
          <pc:docMk/>
          <pc:sldMk cId="0" sldId="613"/>
        </pc:sldMkLst>
        <pc:spChg chg="mod">
          <ac:chgData name="Ammar Tighezza" userId="f77f4e25-23b8-4c62-83ad-ec1ece94eb79" providerId="ADAL" clId="{642BE591-EBB0-4085-B6BC-E1C82B83EDDF}" dt="2022-10-16T20:44:58.465" v="61" actId="20577"/>
          <ac:spMkLst>
            <pc:docMk/>
            <pc:sldMk cId="0" sldId="613"/>
            <ac:spMk id="5" creationId="{00000000-0000-0000-0000-000000000000}"/>
          </ac:spMkLst>
        </pc:spChg>
      </pc:sldChg>
      <pc:sldChg chg="modSp mod">
        <pc:chgData name="Ammar Tighezza" userId="f77f4e25-23b8-4c62-83ad-ec1ece94eb79" providerId="ADAL" clId="{642BE591-EBB0-4085-B6BC-E1C82B83EDDF}" dt="2022-10-17T18:12:36.840" v="75" actId="313"/>
        <pc:sldMkLst>
          <pc:docMk/>
          <pc:sldMk cId="0" sldId="614"/>
        </pc:sldMkLst>
        <pc:spChg chg="mod">
          <ac:chgData name="Ammar Tighezza" userId="f77f4e25-23b8-4c62-83ad-ec1ece94eb79" providerId="ADAL" clId="{642BE591-EBB0-4085-B6BC-E1C82B83EDDF}" dt="2022-10-17T18:12:36.840" v="75" actId="313"/>
          <ac:spMkLst>
            <pc:docMk/>
            <pc:sldMk cId="0" sldId="614"/>
            <ac:spMk id="8" creationId="{00000000-0000-0000-0000-000000000000}"/>
          </ac:spMkLst>
        </pc:spChg>
      </pc:sldChg>
      <pc:sldChg chg="modSp mod">
        <pc:chgData name="Ammar Tighezza" userId="f77f4e25-23b8-4c62-83ad-ec1ece94eb79" providerId="ADAL" clId="{642BE591-EBB0-4085-B6BC-E1C82B83EDDF}" dt="2022-10-17T18:14:09.546" v="76" actId="33524"/>
        <pc:sldMkLst>
          <pc:docMk/>
          <pc:sldMk cId="0" sldId="615"/>
        </pc:sldMkLst>
        <pc:spChg chg="mod">
          <ac:chgData name="Ammar Tighezza" userId="f77f4e25-23b8-4c62-83ad-ec1ece94eb79" providerId="ADAL" clId="{642BE591-EBB0-4085-B6BC-E1C82B83EDDF}" dt="2022-10-17T18:14:09.546" v="76" actId="33524"/>
          <ac:spMkLst>
            <pc:docMk/>
            <pc:sldMk cId="0" sldId="615"/>
            <ac:spMk id="6" creationId="{00000000-0000-0000-0000-000000000000}"/>
          </ac:spMkLst>
        </pc:spChg>
      </pc:sldChg>
      <pc:sldChg chg="modSp mod">
        <pc:chgData name="Ammar Tighezza" userId="f77f4e25-23b8-4c62-83ad-ec1ece94eb79" providerId="ADAL" clId="{642BE591-EBB0-4085-B6BC-E1C82B83EDDF}" dt="2022-11-14T09:58:14.988" v="230" actId="20577"/>
        <pc:sldMkLst>
          <pc:docMk/>
          <pc:sldMk cId="0" sldId="619"/>
        </pc:sldMkLst>
        <pc:spChg chg="mod">
          <ac:chgData name="Ammar Tighezza" userId="f77f4e25-23b8-4c62-83ad-ec1ece94eb79" providerId="ADAL" clId="{642BE591-EBB0-4085-B6BC-E1C82B83EDDF}" dt="2022-11-14T09:58:14.988" v="230" actId="20577"/>
          <ac:spMkLst>
            <pc:docMk/>
            <pc:sldMk cId="0" sldId="619"/>
            <ac:spMk id="5" creationId="{00000000-0000-0000-0000-000000000000}"/>
          </ac:spMkLst>
        </pc:spChg>
      </pc:sldChg>
      <pc:sldChg chg="modSp mod">
        <pc:chgData name="Ammar Tighezza" userId="f77f4e25-23b8-4c62-83ad-ec1ece94eb79" providerId="ADAL" clId="{642BE591-EBB0-4085-B6BC-E1C82B83EDDF}" dt="2022-10-25T18:47:31.511" v="86" actId="20577"/>
        <pc:sldMkLst>
          <pc:docMk/>
          <pc:sldMk cId="0" sldId="620"/>
        </pc:sldMkLst>
        <pc:spChg chg="mod">
          <ac:chgData name="Ammar Tighezza" userId="f77f4e25-23b8-4c62-83ad-ec1ece94eb79" providerId="ADAL" clId="{642BE591-EBB0-4085-B6BC-E1C82B83EDDF}" dt="2022-10-25T18:47:31.511" v="86" actId="20577"/>
          <ac:spMkLst>
            <pc:docMk/>
            <pc:sldMk cId="0" sldId="620"/>
            <ac:spMk id="6" creationId="{00000000-0000-0000-0000-000000000000}"/>
          </ac:spMkLst>
        </pc:spChg>
      </pc:sldChg>
      <pc:sldChg chg="modSp mod">
        <pc:chgData name="Ammar Tighezza" userId="f77f4e25-23b8-4c62-83ad-ec1ece94eb79" providerId="ADAL" clId="{642BE591-EBB0-4085-B6BC-E1C82B83EDDF}" dt="2022-10-25T18:48:16.678" v="88" actId="20577"/>
        <pc:sldMkLst>
          <pc:docMk/>
          <pc:sldMk cId="0" sldId="621"/>
        </pc:sldMkLst>
        <pc:spChg chg="mod">
          <ac:chgData name="Ammar Tighezza" userId="f77f4e25-23b8-4c62-83ad-ec1ece94eb79" providerId="ADAL" clId="{642BE591-EBB0-4085-B6BC-E1C82B83EDDF}" dt="2022-10-25T18:48:16.678" v="88" actId="20577"/>
          <ac:spMkLst>
            <pc:docMk/>
            <pc:sldMk cId="0" sldId="621"/>
            <ac:spMk id="11" creationId="{00000000-0000-0000-0000-000000000000}"/>
          </ac:spMkLst>
        </pc:spChg>
      </pc:sldChg>
      <pc:sldChg chg="modSp mod">
        <pc:chgData name="Ammar Tighezza" userId="f77f4e25-23b8-4c62-83ad-ec1ece94eb79" providerId="ADAL" clId="{642BE591-EBB0-4085-B6BC-E1C82B83EDDF}" dt="2022-11-14T10:10:55.939" v="232" actId="313"/>
        <pc:sldMkLst>
          <pc:docMk/>
          <pc:sldMk cId="0" sldId="624"/>
        </pc:sldMkLst>
        <pc:spChg chg="mod">
          <ac:chgData name="Ammar Tighezza" userId="f77f4e25-23b8-4c62-83ad-ec1ece94eb79" providerId="ADAL" clId="{642BE591-EBB0-4085-B6BC-E1C82B83EDDF}" dt="2022-11-14T10:10:48.303" v="231" actId="313"/>
          <ac:spMkLst>
            <pc:docMk/>
            <pc:sldMk cId="0" sldId="624"/>
            <ac:spMk id="7" creationId="{00000000-0000-0000-0000-000000000000}"/>
          </ac:spMkLst>
        </pc:spChg>
        <pc:spChg chg="mod">
          <ac:chgData name="Ammar Tighezza" userId="f77f4e25-23b8-4c62-83ad-ec1ece94eb79" providerId="ADAL" clId="{642BE591-EBB0-4085-B6BC-E1C82B83EDDF}" dt="2022-11-14T10:10:55.939" v="232" actId="313"/>
          <ac:spMkLst>
            <pc:docMk/>
            <pc:sldMk cId="0" sldId="624"/>
            <ac:spMk id="10" creationId="{00000000-0000-0000-0000-000000000000}"/>
          </ac:spMkLst>
        </pc:spChg>
      </pc:sldChg>
      <pc:sldChg chg="modSp mod">
        <pc:chgData name="Ammar Tighezza" userId="f77f4e25-23b8-4c62-83ad-ec1ece94eb79" providerId="ADAL" clId="{642BE591-EBB0-4085-B6BC-E1C82B83EDDF}" dt="2022-10-25T18:58:28.471" v="89" actId="20577"/>
        <pc:sldMkLst>
          <pc:docMk/>
          <pc:sldMk cId="0" sldId="634"/>
        </pc:sldMkLst>
        <pc:spChg chg="mod">
          <ac:chgData name="Ammar Tighezza" userId="f77f4e25-23b8-4c62-83ad-ec1ece94eb79" providerId="ADAL" clId="{642BE591-EBB0-4085-B6BC-E1C82B83EDDF}" dt="2022-10-25T18:58:28.471" v="89" actId="20577"/>
          <ac:spMkLst>
            <pc:docMk/>
            <pc:sldMk cId="0" sldId="634"/>
            <ac:spMk id="4" creationId="{00000000-0000-0000-0000-000000000000}"/>
          </ac:spMkLst>
        </pc:spChg>
      </pc:sldChg>
      <pc:sldChg chg="modSp mod">
        <pc:chgData name="Ammar Tighezza" userId="f77f4e25-23b8-4c62-83ad-ec1ece94eb79" providerId="ADAL" clId="{642BE591-EBB0-4085-B6BC-E1C82B83EDDF}" dt="2022-11-01T18:21:56.302" v="108" actId="313"/>
        <pc:sldMkLst>
          <pc:docMk/>
          <pc:sldMk cId="0" sldId="636"/>
        </pc:sldMkLst>
        <pc:spChg chg="mod">
          <ac:chgData name="Ammar Tighezza" userId="f77f4e25-23b8-4c62-83ad-ec1ece94eb79" providerId="ADAL" clId="{642BE591-EBB0-4085-B6BC-E1C82B83EDDF}" dt="2022-11-01T18:21:56.302" v="108" actId="313"/>
          <ac:spMkLst>
            <pc:docMk/>
            <pc:sldMk cId="0" sldId="636"/>
            <ac:spMk id="7" creationId="{00000000-0000-0000-0000-000000000000}"/>
          </ac:spMkLst>
        </pc:spChg>
      </pc:sldChg>
      <pc:sldChg chg="modSp mod">
        <pc:chgData name="Ammar Tighezza" userId="f77f4e25-23b8-4c62-83ad-ec1ece94eb79" providerId="ADAL" clId="{642BE591-EBB0-4085-B6BC-E1C82B83EDDF}" dt="2022-11-01T17:22:38.209" v="104" actId="313"/>
        <pc:sldMkLst>
          <pc:docMk/>
          <pc:sldMk cId="0" sldId="637"/>
        </pc:sldMkLst>
        <pc:spChg chg="mod">
          <ac:chgData name="Ammar Tighezza" userId="f77f4e25-23b8-4c62-83ad-ec1ece94eb79" providerId="ADAL" clId="{642BE591-EBB0-4085-B6BC-E1C82B83EDDF}" dt="2022-11-01T17:22:38.209" v="104" actId="313"/>
          <ac:spMkLst>
            <pc:docMk/>
            <pc:sldMk cId="0" sldId="637"/>
            <ac:spMk id="11" creationId="{00000000-0000-0000-0000-000000000000}"/>
          </ac:spMkLst>
        </pc:spChg>
      </pc:sldChg>
      <pc:sldChg chg="del">
        <pc:chgData name="Ammar Tighezza" userId="f77f4e25-23b8-4c62-83ad-ec1ece94eb79" providerId="ADAL" clId="{642BE591-EBB0-4085-B6BC-E1C82B83EDDF}" dt="2022-09-10T08:17:34.309" v="0" actId="47"/>
        <pc:sldMkLst>
          <pc:docMk/>
          <pc:sldMk cId="3950536640" sldId="657"/>
        </pc:sldMkLst>
      </pc:sldChg>
      <pc:sldChg chg="modSp mod">
        <pc:chgData name="Ammar Tighezza" userId="f77f4e25-23b8-4c62-83ad-ec1ece94eb79" providerId="ADAL" clId="{642BE591-EBB0-4085-B6BC-E1C82B83EDDF}" dt="2022-10-25T17:32:20.933" v="81" actId="207"/>
        <pc:sldMkLst>
          <pc:docMk/>
          <pc:sldMk cId="1140696690" sldId="659"/>
        </pc:sldMkLst>
        <pc:spChg chg="mod">
          <ac:chgData name="Ammar Tighezza" userId="f77f4e25-23b8-4c62-83ad-ec1ece94eb79" providerId="ADAL" clId="{642BE591-EBB0-4085-B6BC-E1C82B83EDDF}" dt="2022-10-25T17:32:20.933" v="81" actId="207"/>
          <ac:spMkLst>
            <pc:docMk/>
            <pc:sldMk cId="1140696690" sldId="659"/>
            <ac:spMk id="4" creationId="{00000000-0000-0000-0000-000000000000}"/>
          </ac:spMkLst>
        </pc:spChg>
      </pc:sldChg>
      <pc:sldChg chg="modSp mod">
        <pc:chgData name="Ammar Tighezza" userId="f77f4e25-23b8-4c62-83ad-ec1ece94eb79" providerId="ADAL" clId="{642BE591-EBB0-4085-B6BC-E1C82B83EDDF}" dt="2022-10-25T20:28:17.731" v="97" actId="20577"/>
        <pc:sldMkLst>
          <pc:docMk/>
          <pc:sldMk cId="1592795649" sldId="665"/>
        </pc:sldMkLst>
        <pc:spChg chg="mod">
          <ac:chgData name="Ammar Tighezza" userId="f77f4e25-23b8-4c62-83ad-ec1ece94eb79" providerId="ADAL" clId="{642BE591-EBB0-4085-B6BC-E1C82B83EDDF}" dt="2022-10-25T20:28:17.731" v="97" actId="20577"/>
          <ac:spMkLst>
            <pc:docMk/>
            <pc:sldMk cId="1592795649" sldId="665"/>
            <ac:spMk id="3" creationId="{00000000-0000-0000-0000-000000000000}"/>
          </ac:spMkLst>
        </pc:spChg>
      </pc:sldChg>
      <pc:sldChg chg="modSp mod">
        <pc:chgData name="Ammar Tighezza" userId="f77f4e25-23b8-4c62-83ad-ec1ece94eb79" providerId="ADAL" clId="{642BE591-EBB0-4085-B6BC-E1C82B83EDDF}" dt="2022-11-14T09:54:16.101" v="223" actId="20577"/>
        <pc:sldMkLst>
          <pc:docMk/>
          <pc:sldMk cId="2079436087" sldId="666"/>
        </pc:sldMkLst>
        <pc:spChg chg="mod">
          <ac:chgData name="Ammar Tighezza" userId="f77f4e25-23b8-4c62-83ad-ec1ece94eb79" providerId="ADAL" clId="{642BE591-EBB0-4085-B6BC-E1C82B83EDDF}" dt="2022-11-14T09:54:16.101" v="223" actId="20577"/>
          <ac:spMkLst>
            <pc:docMk/>
            <pc:sldMk cId="2079436087" sldId="666"/>
            <ac:spMk id="2" creationId="{00000000-0000-0000-0000-000000000000}"/>
          </ac:spMkLst>
        </pc:spChg>
      </pc:sldChg>
      <pc:sldChg chg="modSp mod">
        <pc:chgData name="Ammar Tighezza" userId="f77f4e25-23b8-4c62-83ad-ec1ece94eb79" providerId="ADAL" clId="{642BE591-EBB0-4085-B6BC-E1C82B83EDDF}" dt="2022-11-14T09:55:07.475" v="225" actId="20577"/>
        <pc:sldMkLst>
          <pc:docMk/>
          <pc:sldMk cId="2154130387" sldId="667"/>
        </pc:sldMkLst>
        <pc:spChg chg="mod">
          <ac:chgData name="Ammar Tighezza" userId="f77f4e25-23b8-4c62-83ad-ec1ece94eb79" providerId="ADAL" clId="{642BE591-EBB0-4085-B6BC-E1C82B83EDDF}" dt="2022-11-14T09:55:07.475" v="225" actId="20577"/>
          <ac:spMkLst>
            <pc:docMk/>
            <pc:sldMk cId="2154130387" sldId="667"/>
            <ac:spMk id="9" creationId="{00000000-0000-0000-0000-000000000000}"/>
          </ac:spMkLst>
        </pc:spChg>
      </pc:sldChg>
      <pc:sldChg chg="modSp mod">
        <pc:chgData name="Ammar Tighezza" userId="f77f4e25-23b8-4c62-83ad-ec1ece94eb79" providerId="ADAL" clId="{642BE591-EBB0-4085-B6BC-E1C82B83EDDF}" dt="2022-11-13T19:48:56.341" v="168" actId="20577"/>
        <pc:sldMkLst>
          <pc:docMk/>
          <pc:sldMk cId="2590795488" sldId="675"/>
        </pc:sldMkLst>
        <pc:spChg chg="mod">
          <ac:chgData name="Ammar Tighezza" userId="f77f4e25-23b8-4c62-83ad-ec1ece94eb79" providerId="ADAL" clId="{642BE591-EBB0-4085-B6BC-E1C82B83EDDF}" dt="2022-11-13T19:48:56.341" v="168" actId="20577"/>
          <ac:spMkLst>
            <pc:docMk/>
            <pc:sldMk cId="2590795488" sldId="675"/>
            <ac:spMk id="3" creationId="{00000000-0000-0000-0000-000000000000}"/>
          </ac:spMkLst>
        </pc:spChg>
      </pc:sldChg>
      <pc:sldChg chg="addSp delSp modSp new mod">
        <pc:chgData name="Ammar Tighezza" userId="f77f4e25-23b8-4c62-83ad-ec1ece94eb79" providerId="ADAL" clId="{642BE591-EBB0-4085-B6BC-E1C82B83EDDF}" dt="2022-11-01T13:50:36.548" v="103" actId="14100"/>
        <pc:sldMkLst>
          <pc:docMk/>
          <pc:sldMk cId="4117966630" sldId="683"/>
        </pc:sldMkLst>
        <pc:spChg chg="del">
          <ac:chgData name="Ammar Tighezza" userId="f77f4e25-23b8-4c62-83ad-ec1ece94eb79" providerId="ADAL" clId="{642BE591-EBB0-4085-B6BC-E1C82B83EDDF}" dt="2022-11-01T13:50:17.213" v="99" actId="478"/>
          <ac:spMkLst>
            <pc:docMk/>
            <pc:sldMk cId="4117966630" sldId="683"/>
            <ac:spMk id="2" creationId="{342CC5EF-EDF0-FF2C-188D-96CC18786190}"/>
          </ac:spMkLst>
        </pc:spChg>
        <pc:picChg chg="add mod">
          <ac:chgData name="Ammar Tighezza" userId="f77f4e25-23b8-4c62-83ad-ec1ece94eb79" providerId="ADAL" clId="{642BE591-EBB0-4085-B6BC-E1C82B83EDDF}" dt="2022-11-01T13:50:36.548" v="103" actId="14100"/>
          <ac:picMkLst>
            <pc:docMk/>
            <pc:sldMk cId="4117966630" sldId="683"/>
            <ac:picMk id="4" creationId="{DAA2FD44-7459-567E-0D60-6680379D1961}"/>
          </ac:picMkLst>
        </pc:picChg>
      </pc:sldChg>
      <pc:sldChg chg="new del">
        <pc:chgData name="Ammar Tighezza" userId="f77f4e25-23b8-4c62-83ad-ec1ece94eb79" providerId="ADAL" clId="{642BE591-EBB0-4085-B6BC-E1C82B83EDDF}" dt="2022-11-01T18:15:56.034" v="107" actId="47"/>
        <pc:sldMkLst>
          <pc:docMk/>
          <pc:sldMk cId="1765683837" sldId="684"/>
        </pc:sldMkLst>
      </pc:sldChg>
      <pc:sldChg chg="addSp delSp modSp new mod">
        <pc:chgData name="Ammar Tighezza" userId="f77f4e25-23b8-4c62-83ad-ec1ece94eb79" providerId="ADAL" clId="{642BE591-EBB0-4085-B6BC-E1C82B83EDDF}" dt="2022-11-01T18:34:27.315" v="113" actId="1076"/>
        <pc:sldMkLst>
          <pc:docMk/>
          <pc:sldMk cId="2745581905" sldId="684"/>
        </pc:sldMkLst>
        <pc:spChg chg="del">
          <ac:chgData name="Ammar Tighezza" userId="f77f4e25-23b8-4c62-83ad-ec1ece94eb79" providerId="ADAL" clId="{642BE591-EBB0-4085-B6BC-E1C82B83EDDF}" dt="2022-11-01T18:34:09.536" v="110" actId="478"/>
          <ac:spMkLst>
            <pc:docMk/>
            <pc:sldMk cId="2745581905" sldId="684"/>
            <ac:spMk id="2" creationId="{81A453CB-ED93-F6F2-E4E3-7493DA36E107}"/>
          </ac:spMkLst>
        </pc:spChg>
        <pc:picChg chg="add mod">
          <ac:chgData name="Ammar Tighezza" userId="f77f4e25-23b8-4c62-83ad-ec1ece94eb79" providerId="ADAL" clId="{642BE591-EBB0-4085-B6BC-E1C82B83EDDF}" dt="2022-11-01T18:34:27.315" v="113" actId="1076"/>
          <ac:picMkLst>
            <pc:docMk/>
            <pc:sldMk cId="2745581905" sldId="684"/>
            <ac:picMk id="4" creationId="{345741CF-5794-0335-58FC-2FA08D80EC75}"/>
          </ac:picMkLst>
        </pc:picChg>
      </pc:sldChg>
      <pc:sldChg chg="new del">
        <pc:chgData name="Ammar Tighezza" userId="f77f4e25-23b8-4c62-83ad-ec1ece94eb79" providerId="ADAL" clId="{642BE591-EBB0-4085-B6BC-E1C82B83EDDF}" dt="2022-11-01T18:15:56.034" v="107" actId="47"/>
        <pc:sldMkLst>
          <pc:docMk/>
          <pc:sldMk cId="53355890" sldId="685"/>
        </pc:sldMkLst>
      </pc:sldChg>
      <pc:sldChg chg="addSp delSp modSp new mod setBg">
        <pc:chgData name="Ammar Tighezza" userId="f77f4e25-23b8-4c62-83ad-ec1ece94eb79" providerId="ADAL" clId="{642BE591-EBB0-4085-B6BC-E1C82B83EDDF}" dt="2022-11-08T19:48:54.009" v="130" actId="26606"/>
        <pc:sldMkLst>
          <pc:docMk/>
          <pc:sldMk cId="4057584994" sldId="685"/>
        </pc:sldMkLst>
        <pc:spChg chg="del">
          <ac:chgData name="Ammar Tighezza" userId="f77f4e25-23b8-4c62-83ad-ec1ece94eb79" providerId="ADAL" clId="{642BE591-EBB0-4085-B6BC-E1C82B83EDDF}" dt="2022-11-08T19:46:56.075" v="128" actId="478"/>
          <ac:spMkLst>
            <pc:docMk/>
            <pc:sldMk cId="4057584994" sldId="685"/>
            <ac:spMk id="2" creationId="{612DD61C-DBFF-0B93-21DE-2A4C386C25EE}"/>
          </ac:spMkLst>
        </pc:spChg>
        <pc:spChg chg="add">
          <ac:chgData name="Ammar Tighezza" userId="f77f4e25-23b8-4c62-83ad-ec1ece94eb79" providerId="ADAL" clId="{642BE591-EBB0-4085-B6BC-E1C82B83EDDF}" dt="2022-11-08T19:48:54.009" v="130" actId="26606"/>
          <ac:spMkLst>
            <pc:docMk/>
            <pc:sldMk cId="4057584994" sldId="685"/>
            <ac:spMk id="21" creationId="{21029ED5-F105-4DD2-99C8-1E4422817978}"/>
          </ac:spMkLst>
        </pc:spChg>
        <pc:spChg chg="add">
          <ac:chgData name="Ammar Tighezza" userId="f77f4e25-23b8-4c62-83ad-ec1ece94eb79" providerId="ADAL" clId="{642BE591-EBB0-4085-B6BC-E1C82B83EDDF}" dt="2022-11-08T19:48:54.009" v="130" actId="26606"/>
          <ac:spMkLst>
            <pc:docMk/>
            <pc:sldMk cId="4057584994" sldId="685"/>
            <ac:spMk id="34" creationId="{5C9652B3-A450-4ED6-8FBF-F536BA60B4D8}"/>
          </ac:spMkLst>
        </pc:spChg>
        <pc:grpChg chg="add">
          <ac:chgData name="Ammar Tighezza" userId="f77f4e25-23b8-4c62-83ad-ec1ece94eb79" providerId="ADAL" clId="{642BE591-EBB0-4085-B6BC-E1C82B83EDDF}" dt="2022-11-08T19:48:54.009" v="130" actId="26606"/>
          <ac:grpSpMkLst>
            <pc:docMk/>
            <pc:sldMk cId="4057584994" sldId="685"/>
            <ac:grpSpMk id="9" creationId="{DDE8DE2B-61C1-46D5-BEB8-521321C182C4}"/>
          </ac:grpSpMkLst>
        </pc:grpChg>
        <pc:grpChg chg="add">
          <ac:chgData name="Ammar Tighezza" userId="f77f4e25-23b8-4c62-83ad-ec1ece94eb79" providerId="ADAL" clId="{642BE591-EBB0-4085-B6BC-E1C82B83EDDF}" dt="2022-11-08T19:48:54.009" v="130" actId="26606"/>
          <ac:grpSpMkLst>
            <pc:docMk/>
            <pc:sldMk cId="4057584994" sldId="685"/>
            <ac:grpSpMk id="23" creationId="{2D621E68-BF28-4A1C-B1A2-4E55E139E79A}"/>
          </ac:grpSpMkLst>
        </pc:grpChg>
        <pc:picChg chg="add mod">
          <ac:chgData name="Ammar Tighezza" userId="f77f4e25-23b8-4c62-83ad-ec1ece94eb79" providerId="ADAL" clId="{642BE591-EBB0-4085-B6BC-E1C82B83EDDF}" dt="2022-11-08T19:48:54.009" v="130" actId="26606"/>
          <ac:picMkLst>
            <pc:docMk/>
            <pc:sldMk cId="4057584994" sldId="685"/>
            <ac:picMk id="4" creationId="{E535B41B-F962-5E5D-BE8D-24A6102FAA9B}"/>
          </ac:picMkLst>
        </pc:picChg>
      </pc:sldChg>
      <pc:sldChg chg="addSp delSp modSp add mod setBg">
        <pc:chgData name="Ammar Tighezza" userId="f77f4e25-23b8-4c62-83ad-ec1ece94eb79" providerId="ADAL" clId="{642BE591-EBB0-4085-B6BC-E1C82B83EDDF}" dt="2022-11-08T20:25:29.793" v="151" actId="26606"/>
        <pc:sldMkLst>
          <pc:docMk/>
          <pc:sldMk cId="2055176593" sldId="686"/>
        </pc:sldMkLst>
        <pc:spChg chg="del">
          <ac:chgData name="Ammar Tighezza" userId="f77f4e25-23b8-4c62-83ad-ec1ece94eb79" providerId="ADAL" clId="{642BE591-EBB0-4085-B6BC-E1C82B83EDDF}" dt="2022-11-08T20:25:09.818" v="148" actId="478"/>
          <ac:spMkLst>
            <pc:docMk/>
            <pc:sldMk cId="2055176593" sldId="686"/>
            <ac:spMk id="2" creationId="{00000000-0000-0000-0000-000000000000}"/>
          </ac:spMkLst>
        </pc:spChg>
        <pc:spChg chg="add del mod">
          <ac:chgData name="Ammar Tighezza" userId="f77f4e25-23b8-4c62-83ad-ec1ece94eb79" providerId="ADAL" clId="{642BE591-EBB0-4085-B6BC-E1C82B83EDDF}" dt="2022-11-08T20:25:14.762" v="149" actId="478"/>
          <ac:spMkLst>
            <pc:docMk/>
            <pc:sldMk cId="2055176593" sldId="686"/>
            <ac:spMk id="22" creationId="{661ECAC9-210C-59BC-E172-4689120C3F03}"/>
          </ac:spMkLst>
        </pc:spChg>
        <pc:spChg chg="add">
          <ac:chgData name="Ammar Tighezza" userId="f77f4e25-23b8-4c62-83ad-ec1ece94eb79" providerId="ADAL" clId="{642BE591-EBB0-4085-B6BC-E1C82B83EDDF}" dt="2022-11-08T20:25:29.793" v="151" actId="26606"/>
          <ac:spMkLst>
            <pc:docMk/>
            <pc:sldMk cId="2055176593" sldId="686"/>
            <ac:spMk id="42" creationId="{03E8462A-FEBA-4848-81CC-3F8DA3E477BE}"/>
          </ac:spMkLst>
        </pc:spChg>
        <pc:spChg chg="add">
          <ac:chgData name="Ammar Tighezza" userId="f77f4e25-23b8-4c62-83ad-ec1ece94eb79" providerId="ADAL" clId="{642BE591-EBB0-4085-B6BC-E1C82B83EDDF}" dt="2022-11-08T20:25:29.793" v="151" actId="26606"/>
          <ac:spMkLst>
            <pc:docMk/>
            <pc:sldMk cId="2055176593" sldId="686"/>
            <ac:spMk id="55" creationId="{7941F9B1-B01B-4A84-89D9-B169AEB4E456}"/>
          </ac:spMkLst>
        </pc:spChg>
        <pc:spChg chg="del">
          <ac:chgData name="Ammar Tighezza" userId="f77f4e25-23b8-4c62-83ad-ec1ece94eb79" providerId="ADAL" clId="{642BE591-EBB0-4085-B6BC-E1C82B83EDDF}" dt="2022-11-08T20:25:05.587" v="147" actId="478"/>
          <ac:spMkLst>
            <pc:docMk/>
            <pc:sldMk cId="2055176593" sldId="686"/>
            <ac:spMk id="89" creationId="{00000000-0000-0000-0000-000000000000}"/>
          </ac:spMkLst>
        </pc:spChg>
        <pc:grpChg chg="add">
          <ac:chgData name="Ammar Tighezza" userId="f77f4e25-23b8-4c62-83ad-ec1ece94eb79" providerId="ADAL" clId="{642BE591-EBB0-4085-B6BC-E1C82B83EDDF}" dt="2022-11-08T20:25:29.793" v="151" actId="26606"/>
          <ac:grpSpMkLst>
            <pc:docMk/>
            <pc:sldMk cId="2055176593" sldId="686"/>
            <ac:grpSpMk id="30" creationId="{609316A9-990D-4EC3-A671-70EE5C1493A4}"/>
          </ac:grpSpMkLst>
        </pc:grpChg>
        <pc:grpChg chg="add">
          <ac:chgData name="Ammar Tighezza" userId="f77f4e25-23b8-4c62-83ad-ec1ece94eb79" providerId="ADAL" clId="{642BE591-EBB0-4085-B6BC-E1C82B83EDDF}" dt="2022-11-08T20:25:29.793" v="151" actId="26606"/>
          <ac:grpSpMkLst>
            <pc:docMk/>
            <pc:sldMk cId="2055176593" sldId="686"/>
            <ac:grpSpMk id="44" creationId="{2109F83F-40FE-4DB3-84CC-09FB3340D06D}"/>
          </ac:grpSpMkLst>
        </pc:grpChg>
        <pc:grpChg chg="del">
          <ac:chgData name="Ammar Tighezza" userId="f77f4e25-23b8-4c62-83ad-ec1ece94eb79" providerId="ADAL" clId="{642BE591-EBB0-4085-B6BC-E1C82B83EDDF}" dt="2022-11-08T20:24:58.114" v="146" actId="478"/>
          <ac:grpSpMkLst>
            <pc:docMk/>
            <pc:sldMk cId="2055176593" sldId="686"/>
            <ac:grpSpMk id="102" creationId="{00000000-0000-0000-0000-000000000000}"/>
          </ac:grpSpMkLst>
        </pc:grpChg>
        <pc:picChg chg="add mod">
          <ac:chgData name="Ammar Tighezza" userId="f77f4e25-23b8-4c62-83ad-ec1ece94eb79" providerId="ADAL" clId="{642BE591-EBB0-4085-B6BC-E1C82B83EDDF}" dt="2022-11-08T20:25:29.793" v="151" actId="26606"/>
          <ac:picMkLst>
            <pc:docMk/>
            <pc:sldMk cId="2055176593" sldId="686"/>
            <ac:picMk id="25" creationId="{F551822C-3D53-69E6-2F0E-4856C5C9DA81}"/>
          </ac:picMkLst>
        </pc:picChg>
        <pc:cxnChg chg="mod">
          <ac:chgData name="Ammar Tighezza" userId="f77f4e25-23b8-4c62-83ad-ec1ece94eb79" providerId="ADAL" clId="{642BE591-EBB0-4085-B6BC-E1C82B83EDDF}" dt="2022-11-08T20:24:58.114" v="146" actId="478"/>
          <ac:cxnSpMkLst>
            <pc:docMk/>
            <pc:sldMk cId="2055176593" sldId="686"/>
            <ac:cxnSpMk id="18" creationId="{00000000-0000-0000-0000-000000000000}"/>
          </ac:cxnSpMkLst>
        </pc:cxnChg>
        <pc:cxnChg chg="mod">
          <ac:chgData name="Ammar Tighezza" userId="f77f4e25-23b8-4c62-83ad-ec1ece94eb79" providerId="ADAL" clId="{642BE591-EBB0-4085-B6BC-E1C82B83EDDF}" dt="2022-11-08T20:24:58.114" v="146" actId="478"/>
          <ac:cxnSpMkLst>
            <pc:docMk/>
            <pc:sldMk cId="2055176593" sldId="686"/>
            <ac:cxnSpMk id="90" creationId="{00000000-0000-0000-0000-000000000000}"/>
          </ac:cxnSpMkLst>
        </pc:cxnChg>
      </pc:sldChg>
    </pc:docChg>
  </pc:docChgLst>
  <pc:docChgLst>
    <pc:chgData name="Ammar Tighezza" userId="f77f4e25-23b8-4c62-83ad-ec1ece94eb79" providerId="ADAL" clId="{05C64A7E-3721-46FD-9CD8-7DFBFECC2813}"/>
    <pc:docChg chg="custSel modSld">
      <pc:chgData name="Ammar Tighezza" userId="f77f4e25-23b8-4c62-83ad-ec1ece94eb79" providerId="ADAL" clId="{05C64A7E-3721-46FD-9CD8-7DFBFECC2813}" dt="2023-02-01T09:00:10.844" v="3" actId="20577"/>
      <pc:docMkLst>
        <pc:docMk/>
      </pc:docMkLst>
      <pc:sldChg chg="modSp mod">
        <pc:chgData name="Ammar Tighezza" userId="f77f4e25-23b8-4c62-83ad-ec1ece94eb79" providerId="ADAL" clId="{05C64A7E-3721-46FD-9CD8-7DFBFECC2813}" dt="2023-02-01T08:52:18.760" v="1" actId="33524"/>
        <pc:sldMkLst>
          <pc:docMk/>
          <pc:sldMk cId="0" sldId="641"/>
        </pc:sldMkLst>
        <pc:spChg chg="mod">
          <ac:chgData name="Ammar Tighezza" userId="f77f4e25-23b8-4c62-83ad-ec1ece94eb79" providerId="ADAL" clId="{05C64A7E-3721-46FD-9CD8-7DFBFECC2813}" dt="2023-02-01T08:52:18.760" v="1" actId="33524"/>
          <ac:spMkLst>
            <pc:docMk/>
            <pc:sldMk cId="0" sldId="641"/>
            <ac:spMk id="9" creationId="{00000000-0000-0000-0000-000000000000}"/>
          </ac:spMkLst>
        </pc:spChg>
      </pc:sldChg>
      <pc:sldChg chg="modSp mod">
        <pc:chgData name="Ammar Tighezza" userId="f77f4e25-23b8-4c62-83ad-ec1ece94eb79" providerId="ADAL" clId="{05C64A7E-3721-46FD-9CD8-7DFBFECC2813}" dt="2023-02-01T09:00:10.844" v="3" actId="20577"/>
        <pc:sldMkLst>
          <pc:docMk/>
          <pc:sldMk cId="0" sldId="650"/>
        </pc:sldMkLst>
        <pc:spChg chg="mod">
          <ac:chgData name="Ammar Tighezza" userId="f77f4e25-23b8-4c62-83ad-ec1ece94eb79" providerId="ADAL" clId="{05C64A7E-3721-46FD-9CD8-7DFBFECC2813}" dt="2023-02-01T09:00:10.844" v="3" actId="20577"/>
          <ac:spMkLst>
            <pc:docMk/>
            <pc:sldMk cId="0" sldId="650"/>
            <ac:spMk id="2" creationId="{00000000-0000-0000-0000-000000000000}"/>
          </ac:spMkLst>
        </pc:spChg>
      </pc:sldChg>
    </pc:docChg>
  </pc:docChgLst>
  <pc:docChgLst>
    <pc:chgData name="Ammar Tighezza" userId="f77f4e25-23b8-4c62-83ad-ec1ece94eb79" providerId="ADAL" clId="{3B615BFC-495D-42FF-90A6-E459C2E3F73F}"/>
    <pc:docChg chg="undo custSel addSld modSld">
      <pc:chgData name="Ammar Tighezza" userId="f77f4e25-23b8-4c62-83ad-ec1ece94eb79" providerId="ADAL" clId="{3B615BFC-495D-42FF-90A6-E459C2E3F73F}" dt="2023-02-08T18:16:05" v="681"/>
      <pc:docMkLst>
        <pc:docMk/>
      </pc:docMkLst>
      <pc:sldChg chg="modSp mod">
        <pc:chgData name="Ammar Tighezza" userId="f77f4e25-23b8-4c62-83ad-ec1ece94eb79" providerId="ADAL" clId="{3B615BFC-495D-42FF-90A6-E459C2E3F73F}" dt="2023-02-07T08:27:04.193" v="678"/>
        <pc:sldMkLst>
          <pc:docMk/>
          <pc:sldMk cId="0" sldId="393"/>
        </pc:sldMkLst>
        <pc:spChg chg="mod">
          <ac:chgData name="Ammar Tighezza" userId="f77f4e25-23b8-4c62-83ad-ec1ece94eb79" providerId="ADAL" clId="{3B615BFC-495D-42FF-90A6-E459C2E3F73F}" dt="2023-02-07T08:22:01.356" v="658" actId="20577"/>
          <ac:spMkLst>
            <pc:docMk/>
            <pc:sldMk cId="0" sldId="393"/>
            <ac:spMk id="3" creationId="{00000000-0000-0000-0000-000000000000}"/>
          </ac:spMkLst>
        </pc:spChg>
        <pc:spChg chg="mod">
          <ac:chgData name="Ammar Tighezza" userId="f77f4e25-23b8-4c62-83ad-ec1ece94eb79" providerId="ADAL" clId="{3B615BFC-495D-42FF-90A6-E459C2E3F73F}" dt="2023-02-07T08:27:04.193" v="678"/>
          <ac:spMkLst>
            <pc:docMk/>
            <pc:sldMk cId="0" sldId="393"/>
            <ac:spMk id="4" creationId="{00000000-0000-0000-0000-000000000000}"/>
          </ac:spMkLst>
        </pc:spChg>
      </pc:sldChg>
      <pc:sldChg chg="addSp delSp modSp mod">
        <pc:chgData name="Ammar Tighezza" userId="f77f4e25-23b8-4c62-83ad-ec1ece94eb79" providerId="ADAL" clId="{3B615BFC-495D-42FF-90A6-E459C2E3F73F}" dt="2023-01-25T19:25:28.767" v="639" actId="21"/>
        <pc:sldMkLst>
          <pc:docMk/>
          <pc:sldMk cId="3166563616" sldId="434"/>
        </pc:sldMkLst>
        <pc:picChg chg="add del mod">
          <ac:chgData name="Ammar Tighezza" userId="f77f4e25-23b8-4c62-83ad-ec1ece94eb79" providerId="ADAL" clId="{3B615BFC-495D-42FF-90A6-E459C2E3F73F}" dt="2023-01-25T19:25:28.767" v="639" actId="21"/>
          <ac:picMkLst>
            <pc:docMk/>
            <pc:sldMk cId="3166563616" sldId="434"/>
            <ac:picMk id="5" creationId="{1E744E72-97E0-5F49-BACA-09AD33C6A17E}"/>
          </ac:picMkLst>
        </pc:picChg>
      </pc:sldChg>
      <pc:sldChg chg="modSp mod">
        <pc:chgData name="Ammar Tighezza" userId="f77f4e25-23b8-4c62-83ad-ec1ece94eb79" providerId="ADAL" clId="{3B615BFC-495D-42FF-90A6-E459C2E3F73F}" dt="2023-02-08T17:41:02.046" v="680" actId="33524"/>
        <pc:sldMkLst>
          <pc:docMk/>
          <pc:sldMk cId="3843300290" sldId="497"/>
        </pc:sldMkLst>
        <pc:spChg chg="mod">
          <ac:chgData name="Ammar Tighezza" userId="f77f4e25-23b8-4c62-83ad-ec1ece94eb79" providerId="ADAL" clId="{3B615BFC-495D-42FF-90A6-E459C2E3F73F}" dt="2023-02-08T17:41:02.046" v="680" actId="33524"/>
          <ac:spMkLst>
            <pc:docMk/>
            <pc:sldMk cId="3843300290" sldId="497"/>
            <ac:spMk id="8" creationId="{00000000-0000-0000-0000-000000000000}"/>
          </ac:spMkLst>
        </pc:spChg>
      </pc:sldChg>
      <pc:sldChg chg="addSp delSp mod">
        <pc:chgData name="Ammar Tighezza" userId="f77f4e25-23b8-4c62-83ad-ec1ece94eb79" providerId="ADAL" clId="{3B615BFC-495D-42FF-90A6-E459C2E3F73F}" dt="2023-01-23T13:15:03.524" v="525" actId="478"/>
        <pc:sldMkLst>
          <pc:docMk/>
          <pc:sldMk cId="0" sldId="562"/>
        </pc:sldMkLst>
        <pc:grpChg chg="add del">
          <ac:chgData name="Ammar Tighezza" userId="f77f4e25-23b8-4c62-83ad-ec1ece94eb79" providerId="ADAL" clId="{3B615BFC-495D-42FF-90A6-E459C2E3F73F}" dt="2023-01-23T13:15:03.524" v="525" actId="478"/>
          <ac:grpSpMkLst>
            <pc:docMk/>
            <pc:sldMk cId="0" sldId="562"/>
            <ac:grpSpMk id="4" creationId="{00000000-0000-0000-0000-000000000000}"/>
          </ac:grpSpMkLst>
        </pc:grpChg>
      </pc:sldChg>
      <pc:sldChg chg="addSp modSp mod">
        <pc:chgData name="Ammar Tighezza" userId="f77f4e25-23b8-4c62-83ad-ec1ece94eb79" providerId="ADAL" clId="{3B615BFC-495D-42FF-90A6-E459C2E3F73F}" dt="2023-01-25T19:27:28.419" v="641" actId="1076"/>
        <pc:sldMkLst>
          <pc:docMk/>
          <pc:sldMk cId="0" sldId="565"/>
        </pc:sldMkLst>
        <pc:picChg chg="add mod">
          <ac:chgData name="Ammar Tighezza" userId="f77f4e25-23b8-4c62-83ad-ec1ece94eb79" providerId="ADAL" clId="{3B615BFC-495D-42FF-90A6-E459C2E3F73F}" dt="2023-01-25T19:27:28.419" v="641" actId="1076"/>
          <ac:picMkLst>
            <pc:docMk/>
            <pc:sldMk cId="0" sldId="565"/>
            <ac:picMk id="2" creationId="{4A337274-20E6-7CC3-0643-504CCDD8618E}"/>
          </ac:picMkLst>
        </pc:picChg>
      </pc:sldChg>
      <pc:sldChg chg="addSp delSp modSp mod setBg setClrOvrMap">
        <pc:chgData name="Ammar Tighezza" userId="f77f4e25-23b8-4c62-83ad-ec1ece94eb79" providerId="ADAL" clId="{3B615BFC-495D-42FF-90A6-E459C2E3F73F}" dt="2022-12-19T19:19:37.563" v="186" actId="255"/>
        <pc:sldMkLst>
          <pc:docMk/>
          <pc:sldMk cId="0" sldId="571"/>
        </pc:sldMkLst>
        <pc:spChg chg="del">
          <ac:chgData name="Ammar Tighezza" userId="f77f4e25-23b8-4c62-83ad-ec1ece94eb79" providerId="ADAL" clId="{3B615BFC-495D-42FF-90A6-E459C2E3F73F}" dt="2022-12-19T19:12:34.088" v="54" actId="478"/>
          <ac:spMkLst>
            <pc:docMk/>
            <pc:sldMk cId="0" sldId="571"/>
            <ac:spMk id="2" creationId="{00000000-0000-0000-0000-000000000000}"/>
          </ac:spMkLst>
        </pc:spChg>
        <pc:spChg chg="add del mod">
          <ac:chgData name="Ammar Tighezza" userId="f77f4e25-23b8-4c62-83ad-ec1ece94eb79" providerId="ADAL" clId="{3B615BFC-495D-42FF-90A6-E459C2E3F73F}" dt="2022-12-19T19:12:54.080" v="56" actId="478"/>
          <ac:spMkLst>
            <pc:docMk/>
            <pc:sldMk cId="0" sldId="571"/>
            <ac:spMk id="4" creationId="{B1CF3E30-D560-B8FD-B7E0-150BD11396C4}"/>
          </ac:spMkLst>
        </pc:spChg>
        <pc:spChg chg="add mod">
          <ac:chgData name="Ammar Tighezza" userId="f77f4e25-23b8-4c62-83ad-ec1ece94eb79" providerId="ADAL" clId="{3B615BFC-495D-42FF-90A6-E459C2E3F73F}" dt="2022-12-19T19:18:19.468" v="182" actId="26606"/>
          <ac:spMkLst>
            <pc:docMk/>
            <pc:sldMk cId="0" sldId="571"/>
            <ac:spMk id="5" creationId="{204264FD-7A5F-1E66-B55F-06A020FB1CA6}"/>
          </ac:spMkLst>
        </pc:spChg>
        <pc:spChg chg="mod ord">
          <ac:chgData name="Ammar Tighezza" userId="f77f4e25-23b8-4c62-83ad-ec1ece94eb79" providerId="ADAL" clId="{3B615BFC-495D-42FF-90A6-E459C2E3F73F}" dt="2022-12-19T19:19:37.563" v="186" actId="255"/>
          <ac:spMkLst>
            <pc:docMk/>
            <pc:sldMk cId="0" sldId="571"/>
            <ac:spMk id="9" creationId="{00000000-0000-0000-0000-000000000000}"/>
          </ac:spMkLst>
        </pc:spChg>
        <pc:spChg chg="del">
          <ac:chgData name="Ammar Tighezza" userId="f77f4e25-23b8-4c62-83ad-ec1ece94eb79" providerId="ADAL" clId="{3B615BFC-495D-42FF-90A6-E459C2E3F73F}" dt="2022-12-19T19:14:23.285" v="64" actId="21"/>
          <ac:spMkLst>
            <pc:docMk/>
            <pc:sldMk cId="0" sldId="571"/>
            <ac:spMk id="11" creationId="{00000000-0000-0000-0000-000000000000}"/>
          </ac:spMkLst>
        </pc:spChg>
        <pc:spChg chg="add">
          <ac:chgData name="Ammar Tighezza" userId="f77f4e25-23b8-4c62-83ad-ec1ece94eb79" providerId="ADAL" clId="{3B615BFC-495D-42FF-90A6-E459C2E3F73F}" dt="2022-12-19T19:18:19.468" v="182" actId="26606"/>
          <ac:spMkLst>
            <pc:docMk/>
            <pc:sldMk cId="0" sldId="571"/>
            <ac:spMk id="26" creationId="{A65AC7D1-EAA9-48F5-B509-60A7F50BF703}"/>
          </ac:spMkLst>
        </pc:spChg>
        <pc:spChg chg="add">
          <ac:chgData name="Ammar Tighezza" userId="f77f4e25-23b8-4c62-83ad-ec1ece94eb79" providerId="ADAL" clId="{3B615BFC-495D-42FF-90A6-E459C2E3F73F}" dt="2022-12-19T19:18:19.468" v="182" actId="26606"/>
          <ac:spMkLst>
            <pc:docMk/>
            <pc:sldMk cId="0" sldId="571"/>
            <ac:spMk id="28" creationId="{D6320AF9-619A-4175-865B-5663E1AEF4C5}"/>
          </ac:spMkLst>
        </pc:spChg>
        <pc:spChg chg="add">
          <ac:chgData name="Ammar Tighezza" userId="f77f4e25-23b8-4c62-83ad-ec1ece94eb79" providerId="ADAL" clId="{3B615BFC-495D-42FF-90A6-E459C2E3F73F}" dt="2022-12-19T19:18:19.468" v="182" actId="26606"/>
          <ac:spMkLst>
            <pc:docMk/>
            <pc:sldMk cId="0" sldId="571"/>
            <ac:spMk id="34" creationId="{7E018740-5C2B-4A41-AC1A-7E68D1EC1954}"/>
          </ac:spMkLst>
        </pc:spChg>
        <pc:spChg chg="add">
          <ac:chgData name="Ammar Tighezza" userId="f77f4e25-23b8-4c62-83ad-ec1ece94eb79" providerId="ADAL" clId="{3B615BFC-495D-42FF-90A6-E459C2E3F73F}" dt="2022-12-19T19:18:19.468" v="182" actId="26606"/>
          <ac:spMkLst>
            <pc:docMk/>
            <pc:sldMk cId="0" sldId="571"/>
            <ac:spMk id="36" creationId="{166F75A4-C475-4941-8EE2-B80A06A2C1BB}"/>
          </ac:spMkLst>
        </pc:spChg>
        <pc:spChg chg="add">
          <ac:chgData name="Ammar Tighezza" userId="f77f4e25-23b8-4c62-83ad-ec1ece94eb79" providerId="ADAL" clId="{3B615BFC-495D-42FF-90A6-E459C2E3F73F}" dt="2022-12-19T19:18:19.468" v="182" actId="26606"/>
          <ac:spMkLst>
            <pc:docMk/>
            <pc:sldMk cId="0" sldId="571"/>
            <ac:spMk id="38" creationId="{A032553A-72E8-4B0D-8405-FF9771C9AF05}"/>
          </ac:spMkLst>
        </pc:spChg>
        <pc:spChg chg="add">
          <ac:chgData name="Ammar Tighezza" userId="f77f4e25-23b8-4c62-83ad-ec1ece94eb79" providerId="ADAL" clId="{3B615BFC-495D-42FF-90A6-E459C2E3F73F}" dt="2022-12-19T19:18:19.468" v="182" actId="26606"/>
          <ac:spMkLst>
            <pc:docMk/>
            <pc:sldMk cId="0" sldId="571"/>
            <ac:spMk id="40" creationId="{765800AC-C3B9-498E-87BC-29FAE4C76B21}"/>
          </ac:spMkLst>
        </pc:spChg>
        <pc:spChg chg="add">
          <ac:chgData name="Ammar Tighezza" userId="f77f4e25-23b8-4c62-83ad-ec1ece94eb79" providerId="ADAL" clId="{3B615BFC-495D-42FF-90A6-E459C2E3F73F}" dt="2022-12-19T19:18:19.468" v="182" actId="26606"/>
          <ac:spMkLst>
            <pc:docMk/>
            <pc:sldMk cId="0" sldId="571"/>
            <ac:spMk id="42" creationId="{1F9D6ACB-2FF4-49F9-978A-E0D5327FC635}"/>
          </ac:spMkLst>
        </pc:spChg>
        <pc:spChg chg="add">
          <ac:chgData name="Ammar Tighezza" userId="f77f4e25-23b8-4c62-83ad-ec1ece94eb79" providerId="ADAL" clId="{3B615BFC-495D-42FF-90A6-E459C2E3F73F}" dt="2022-12-19T19:18:19.468" v="182" actId="26606"/>
          <ac:spMkLst>
            <pc:docMk/>
            <pc:sldMk cId="0" sldId="571"/>
            <ac:spMk id="44" creationId="{142BFA2A-77A0-4F60-A32A-685681C84889}"/>
          </ac:spMkLst>
        </pc:spChg>
        <pc:grpChg chg="add">
          <ac:chgData name="Ammar Tighezza" userId="f77f4e25-23b8-4c62-83ad-ec1ece94eb79" providerId="ADAL" clId="{3B615BFC-495D-42FF-90A6-E459C2E3F73F}" dt="2022-12-19T19:18:19.468" v="182" actId="26606"/>
          <ac:grpSpMkLst>
            <pc:docMk/>
            <pc:sldMk cId="0" sldId="571"/>
            <ac:grpSpMk id="14" creationId="{09EA7EA7-74F5-4EE2-8E3D-1A10308259D7}"/>
          </ac:grpSpMkLst>
        </pc:grpChg>
        <pc:picChg chg="del mod">
          <ac:chgData name="Ammar Tighezza" userId="f77f4e25-23b8-4c62-83ad-ec1ece94eb79" providerId="ADAL" clId="{3B615BFC-495D-42FF-90A6-E459C2E3F73F}" dt="2022-12-19T19:16:35.045" v="124" actId="21"/>
          <ac:picMkLst>
            <pc:docMk/>
            <pc:sldMk cId="0" sldId="571"/>
            <ac:picMk id="232450" creationId="{00000000-0000-0000-0000-000000000000}"/>
          </ac:picMkLst>
        </pc:picChg>
        <pc:cxnChg chg="add">
          <ac:chgData name="Ammar Tighezza" userId="f77f4e25-23b8-4c62-83ad-ec1ece94eb79" providerId="ADAL" clId="{3B615BFC-495D-42FF-90A6-E459C2E3F73F}" dt="2022-12-19T19:18:19.468" v="182" actId="26606"/>
          <ac:cxnSpMkLst>
            <pc:docMk/>
            <pc:sldMk cId="0" sldId="571"/>
            <ac:cxnSpMk id="30" creationId="{063B6EC6-D752-4EE7-908B-F8F19E8C7FEA}"/>
          </ac:cxnSpMkLst>
        </pc:cxnChg>
        <pc:cxnChg chg="add">
          <ac:chgData name="Ammar Tighezza" userId="f77f4e25-23b8-4c62-83ad-ec1ece94eb79" providerId="ADAL" clId="{3B615BFC-495D-42FF-90A6-E459C2E3F73F}" dt="2022-12-19T19:18:19.468" v="182" actId="26606"/>
          <ac:cxnSpMkLst>
            <pc:docMk/>
            <pc:sldMk cId="0" sldId="571"/>
            <ac:cxnSpMk id="32" creationId="{EFECD4E8-AD3E-4228-82A2-9461958EA94D}"/>
          </ac:cxnSpMkLst>
        </pc:cxnChg>
      </pc:sldChg>
      <pc:sldChg chg="modSp mod">
        <pc:chgData name="Ammar Tighezza" userId="f77f4e25-23b8-4c62-83ad-ec1ece94eb79" providerId="ADAL" clId="{3B615BFC-495D-42FF-90A6-E459C2E3F73F}" dt="2022-12-19T19:24:48.885" v="297" actId="313"/>
        <pc:sldMkLst>
          <pc:docMk/>
          <pc:sldMk cId="0" sldId="572"/>
        </pc:sldMkLst>
        <pc:spChg chg="mod">
          <ac:chgData name="Ammar Tighezza" userId="f77f4e25-23b8-4c62-83ad-ec1ece94eb79" providerId="ADAL" clId="{3B615BFC-495D-42FF-90A6-E459C2E3F73F}" dt="2022-12-19T19:12:17.307" v="53"/>
          <ac:spMkLst>
            <pc:docMk/>
            <pc:sldMk cId="0" sldId="572"/>
            <ac:spMk id="3" creationId="{00000000-0000-0000-0000-000000000000}"/>
          </ac:spMkLst>
        </pc:spChg>
        <pc:spChg chg="mod">
          <ac:chgData name="Ammar Tighezza" userId="f77f4e25-23b8-4c62-83ad-ec1ece94eb79" providerId="ADAL" clId="{3B615BFC-495D-42FF-90A6-E459C2E3F73F}" dt="2022-12-19T19:22:58.414" v="295" actId="33524"/>
          <ac:spMkLst>
            <pc:docMk/>
            <pc:sldMk cId="0" sldId="572"/>
            <ac:spMk id="8" creationId="{00000000-0000-0000-0000-000000000000}"/>
          </ac:spMkLst>
        </pc:spChg>
        <pc:spChg chg="mod">
          <ac:chgData name="Ammar Tighezza" userId="f77f4e25-23b8-4c62-83ad-ec1ece94eb79" providerId="ADAL" clId="{3B615BFC-495D-42FF-90A6-E459C2E3F73F}" dt="2022-12-19T19:24:48.885" v="297" actId="313"/>
          <ac:spMkLst>
            <pc:docMk/>
            <pc:sldMk cId="0" sldId="572"/>
            <ac:spMk id="9" creationId="{00000000-0000-0000-0000-000000000000}"/>
          </ac:spMkLst>
        </pc:spChg>
        <pc:spChg chg="mod">
          <ac:chgData name="Ammar Tighezza" userId="f77f4e25-23b8-4c62-83ad-ec1ece94eb79" providerId="ADAL" clId="{3B615BFC-495D-42FF-90A6-E459C2E3F73F}" dt="2022-12-19T19:22:29.815" v="270" actId="1036"/>
          <ac:spMkLst>
            <pc:docMk/>
            <pc:sldMk cId="0" sldId="572"/>
            <ac:spMk id="10" creationId="{00000000-0000-0000-0000-000000000000}"/>
          </ac:spMkLst>
        </pc:spChg>
      </pc:sldChg>
      <pc:sldChg chg="addSp delSp modSp mod">
        <pc:chgData name="Ammar Tighezza" userId="f77f4e25-23b8-4c62-83ad-ec1ece94eb79" providerId="ADAL" clId="{3B615BFC-495D-42FF-90A6-E459C2E3F73F}" dt="2022-12-19T19:26:52.261" v="338" actId="20577"/>
        <pc:sldMkLst>
          <pc:docMk/>
          <pc:sldMk cId="0" sldId="575"/>
        </pc:sldMkLst>
        <pc:spChg chg="add mod">
          <ac:chgData name="Ammar Tighezza" userId="f77f4e25-23b8-4c62-83ad-ec1ece94eb79" providerId="ADAL" clId="{3B615BFC-495D-42FF-90A6-E459C2E3F73F}" dt="2022-12-19T19:26:12.287" v="330" actId="1037"/>
          <ac:spMkLst>
            <pc:docMk/>
            <pc:sldMk cId="0" sldId="575"/>
            <ac:spMk id="2" creationId="{E83C3649-E2C5-C008-C9B9-2C626E9916A7}"/>
          </ac:spMkLst>
        </pc:spChg>
        <pc:spChg chg="mod">
          <ac:chgData name="Ammar Tighezza" userId="f77f4e25-23b8-4c62-83ad-ec1ece94eb79" providerId="ADAL" clId="{3B615BFC-495D-42FF-90A6-E459C2E3F73F}" dt="2022-12-19T19:26:52.261" v="338" actId="20577"/>
          <ac:spMkLst>
            <pc:docMk/>
            <pc:sldMk cId="0" sldId="575"/>
            <ac:spMk id="3" creationId="{00000000-0000-0000-0000-000000000000}"/>
          </ac:spMkLst>
        </pc:spChg>
        <pc:spChg chg="mod">
          <ac:chgData name="Ammar Tighezza" userId="f77f4e25-23b8-4c62-83ad-ec1ece94eb79" providerId="ADAL" clId="{3B615BFC-495D-42FF-90A6-E459C2E3F73F}" dt="2022-12-19T19:26:20.648" v="331" actId="20577"/>
          <ac:spMkLst>
            <pc:docMk/>
            <pc:sldMk cId="0" sldId="575"/>
            <ac:spMk id="4" creationId="{00000000-0000-0000-0000-000000000000}"/>
          </ac:spMkLst>
        </pc:spChg>
        <pc:spChg chg="del">
          <ac:chgData name="Ammar Tighezza" userId="f77f4e25-23b8-4c62-83ad-ec1ece94eb79" providerId="ADAL" clId="{3B615BFC-495D-42FF-90A6-E459C2E3F73F}" dt="2022-12-19T19:26:00.488" v="298" actId="478"/>
          <ac:spMkLst>
            <pc:docMk/>
            <pc:sldMk cId="0" sldId="575"/>
            <ac:spMk id="7" creationId="{00000000-0000-0000-0000-000000000000}"/>
          </ac:spMkLst>
        </pc:spChg>
      </pc:sldChg>
      <pc:sldChg chg="addSp delSp modSp mod">
        <pc:chgData name="Ammar Tighezza" userId="f77f4e25-23b8-4c62-83ad-ec1ece94eb79" providerId="ADAL" clId="{3B615BFC-495D-42FF-90A6-E459C2E3F73F}" dt="2022-12-19T19:33:07.362" v="449" actId="6549"/>
        <pc:sldMkLst>
          <pc:docMk/>
          <pc:sldMk cId="0" sldId="576"/>
        </pc:sldMkLst>
        <pc:spChg chg="add mod">
          <ac:chgData name="Ammar Tighezza" userId="f77f4e25-23b8-4c62-83ad-ec1ece94eb79" providerId="ADAL" clId="{3B615BFC-495D-42FF-90A6-E459C2E3F73F}" dt="2022-12-19T19:27:18.651" v="375" actId="1037"/>
          <ac:spMkLst>
            <pc:docMk/>
            <pc:sldMk cId="0" sldId="576"/>
            <ac:spMk id="2" creationId="{04F89A6E-EA83-EA8D-8794-97C3507765D8}"/>
          </ac:spMkLst>
        </pc:spChg>
        <pc:spChg chg="mod">
          <ac:chgData name="Ammar Tighezza" userId="f77f4e25-23b8-4c62-83ad-ec1ece94eb79" providerId="ADAL" clId="{3B615BFC-495D-42FF-90A6-E459C2E3F73F}" dt="2022-12-19T19:33:07.362" v="449" actId="6549"/>
          <ac:spMkLst>
            <pc:docMk/>
            <pc:sldMk cId="0" sldId="576"/>
            <ac:spMk id="3" creationId="{00000000-0000-0000-0000-000000000000}"/>
          </ac:spMkLst>
        </pc:spChg>
        <pc:spChg chg="del">
          <ac:chgData name="Ammar Tighezza" userId="f77f4e25-23b8-4c62-83ad-ec1ece94eb79" providerId="ADAL" clId="{3B615BFC-495D-42FF-90A6-E459C2E3F73F}" dt="2022-12-19T19:27:09.404" v="339" actId="478"/>
          <ac:spMkLst>
            <pc:docMk/>
            <pc:sldMk cId="0" sldId="576"/>
            <ac:spMk id="6" creationId="{00000000-0000-0000-0000-000000000000}"/>
          </ac:spMkLst>
        </pc:spChg>
        <pc:spChg chg="mod">
          <ac:chgData name="Ammar Tighezza" userId="f77f4e25-23b8-4c62-83ad-ec1ece94eb79" providerId="ADAL" clId="{3B615BFC-495D-42FF-90A6-E459C2E3F73F}" dt="2022-12-19T19:28:23.502" v="385" actId="20577"/>
          <ac:spMkLst>
            <pc:docMk/>
            <pc:sldMk cId="0" sldId="576"/>
            <ac:spMk id="13" creationId="{00000000-0000-0000-0000-000000000000}"/>
          </ac:spMkLst>
        </pc:spChg>
      </pc:sldChg>
      <pc:sldChg chg="addSp delSp modSp mod">
        <pc:chgData name="Ammar Tighezza" userId="f77f4e25-23b8-4c62-83ad-ec1ece94eb79" providerId="ADAL" clId="{3B615BFC-495D-42FF-90A6-E459C2E3F73F}" dt="2022-12-19T19:32:04.747" v="417" actId="113"/>
        <pc:sldMkLst>
          <pc:docMk/>
          <pc:sldMk cId="0" sldId="577"/>
        </pc:sldMkLst>
        <pc:spChg chg="add mod">
          <ac:chgData name="Ammar Tighezza" userId="f77f4e25-23b8-4c62-83ad-ec1ece94eb79" providerId="ADAL" clId="{3B615BFC-495D-42FF-90A6-E459C2E3F73F}" dt="2022-12-19T19:30:02.466" v="407"/>
          <ac:spMkLst>
            <pc:docMk/>
            <pc:sldMk cId="0" sldId="577"/>
            <ac:spMk id="2" creationId="{133D6F8F-6CC9-B6A1-130E-A7058D3F654C}"/>
          </ac:spMkLst>
        </pc:spChg>
        <pc:spChg chg="mod">
          <ac:chgData name="Ammar Tighezza" userId="f77f4e25-23b8-4c62-83ad-ec1ece94eb79" providerId="ADAL" clId="{3B615BFC-495D-42FF-90A6-E459C2E3F73F}" dt="2022-12-19T19:32:04.747" v="417" actId="113"/>
          <ac:spMkLst>
            <pc:docMk/>
            <pc:sldMk cId="0" sldId="577"/>
            <ac:spMk id="5" creationId="{00000000-0000-0000-0000-000000000000}"/>
          </ac:spMkLst>
        </pc:spChg>
        <pc:spChg chg="del">
          <ac:chgData name="Ammar Tighezza" userId="f77f4e25-23b8-4c62-83ad-ec1ece94eb79" providerId="ADAL" clId="{3B615BFC-495D-42FF-90A6-E459C2E3F73F}" dt="2022-12-19T19:30:13.114" v="408" actId="478"/>
          <ac:spMkLst>
            <pc:docMk/>
            <pc:sldMk cId="0" sldId="577"/>
            <ac:spMk id="7" creationId="{00000000-0000-0000-0000-000000000000}"/>
          </ac:spMkLst>
        </pc:spChg>
        <pc:picChg chg="del mod">
          <ac:chgData name="Ammar Tighezza" userId="f77f4e25-23b8-4c62-83ad-ec1ece94eb79" providerId="ADAL" clId="{3B615BFC-495D-42FF-90A6-E459C2E3F73F}" dt="2022-12-19T19:29:58.607" v="406" actId="478"/>
          <ac:picMkLst>
            <pc:docMk/>
            <pc:sldMk cId="0" sldId="577"/>
            <ac:picMk id="4" creationId="{00000000-0000-0000-0000-000000000000}"/>
          </ac:picMkLst>
        </pc:picChg>
      </pc:sldChg>
      <pc:sldChg chg="addSp delSp modSp mod">
        <pc:chgData name="Ammar Tighezza" userId="f77f4e25-23b8-4c62-83ad-ec1ece94eb79" providerId="ADAL" clId="{3B615BFC-495D-42FF-90A6-E459C2E3F73F}" dt="2022-12-19T19:33:01.493" v="448" actId="6549"/>
        <pc:sldMkLst>
          <pc:docMk/>
          <pc:sldMk cId="0" sldId="578"/>
        </pc:sldMkLst>
        <pc:spChg chg="add mod">
          <ac:chgData name="Ammar Tighezza" userId="f77f4e25-23b8-4c62-83ad-ec1ece94eb79" providerId="ADAL" clId="{3B615BFC-495D-42FF-90A6-E459C2E3F73F}" dt="2022-12-19T19:33:01.493" v="448" actId="6549"/>
          <ac:spMkLst>
            <pc:docMk/>
            <pc:sldMk cId="0" sldId="578"/>
            <ac:spMk id="2" creationId="{83983F52-E153-D397-D30D-2FFE1F349C0E}"/>
          </ac:spMkLst>
        </pc:spChg>
        <pc:spChg chg="mod">
          <ac:chgData name="Ammar Tighezza" userId="f77f4e25-23b8-4c62-83ad-ec1ece94eb79" providerId="ADAL" clId="{3B615BFC-495D-42FF-90A6-E459C2E3F73F}" dt="2022-12-19T19:31:31.595" v="415" actId="313"/>
          <ac:spMkLst>
            <pc:docMk/>
            <pc:sldMk cId="0" sldId="578"/>
            <ac:spMk id="3" creationId="{00000000-0000-0000-0000-000000000000}"/>
          </ac:spMkLst>
        </pc:spChg>
        <pc:spChg chg="del">
          <ac:chgData name="Ammar Tighezza" userId="f77f4e25-23b8-4c62-83ad-ec1ece94eb79" providerId="ADAL" clId="{3B615BFC-495D-42FF-90A6-E459C2E3F73F}" dt="2022-12-19T19:30:44.182" v="411" actId="478"/>
          <ac:spMkLst>
            <pc:docMk/>
            <pc:sldMk cId="0" sldId="578"/>
            <ac:spMk id="6" creationId="{00000000-0000-0000-0000-000000000000}"/>
          </ac:spMkLst>
        </pc:spChg>
        <pc:picChg chg="del">
          <ac:chgData name="Ammar Tighezza" userId="f77f4e25-23b8-4c62-83ad-ec1ece94eb79" providerId="ADAL" clId="{3B615BFC-495D-42FF-90A6-E459C2E3F73F}" dt="2022-12-19T19:30:33.630" v="409" actId="478"/>
          <ac:picMkLst>
            <pc:docMk/>
            <pc:sldMk cId="0" sldId="578"/>
            <ac:picMk id="5" creationId="{00000000-0000-0000-0000-000000000000}"/>
          </ac:picMkLst>
        </pc:picChg>
      </pc:sldChg>
      <pc:sldChg chg="addSp delSp modSp mod">
        <pc:chgData name="Ammar Tighezza" userId="f77f4e25-23b8-4c62-83ad-ec1ece94eb79" providerId="ADAL" clId="{3B615BFC-495D-42FF-90A6-E459C2E3F73F}" dt="2022-12-19T19:32:55.325" v="447" actId="6549"/>
        <pc:sldMkLst>
          <pc:docMk/>
          <pc:sldMk cId="0" sldId="579"/>
        </pc:sldMkLst>
        <pc:spChg chg="add mod">
          <ac:chgData name="Ammar Tighezza" userId="f77f4e25-23b8-4c62-83ad-ec1ece94eb79" providerId="ADAL" clId="{3B615BFC-495D-42FF-90A6-E459C2E3F73F}" dt="2022-12-19T19:32:55.325" v="447" actId="6549"/>
          <ac:spMkLst>
            <pc:docMk/>
            <pc:sldMk cId="0" sldId="579"/>
            <ac:spMk id="2" creationId="{D691C21C-DB83-686B-4A8B-FB000E28DDC9}"/>
          </ac:spMkLst>
        </pc:spChg>
        <pc:spChg chg="del">
          <ac:chgData name="Ammar Tighezza" userId="f77f4e25-23b8-4c62-83ad-ec1ece94eb79" providerId="ADAL" clId="{3B615BFC-495D-42FF-90A6-E459C2E3F73F}" dt="2022-12-19T19:32:36.262" v="418" actId="478"/>
          <ac:spMkLst>
            <pc:docMk/>
            <pc:sldMk cId="0" sldId="579"/>
            <ac:spMk id="7" creationId="{00000000-0000-0000-0000-000000000000}"/>
          </ac:spMkLst>
        </pc:spChg>
        <pc:picChg chg="del">
          <ac:chgData name="Ammar Tighezza" userId="f77f4e25-23b8-4c62-83ad-ec1ece94eb79" providerId="ADAL" clId="{3B615BFC-495D-42FF-90A6-E459C2E3F73F}" dt="2022-12-19T19:32:40.857" v="419" actId="478"/>
          <ac:picMkLst>
            <pc:docMk/>
            <pc:sldMk cId="0" sldId="579"/>
            <ac:picMk id="6" creationId="{00000000-0000-0000-0000-000000000000}"/>
          </ac:picMkLst>
        </pc:picChg>
      </pc:sldChg>
      <pc:sldChg chg="modSp mod">
        <pc:chgData name="Ammar Tighezza" userId="f77f4e25-23b8-4c62-83ad-ec1ece94eb79" providerId="ADAL" clId="{3B615BFC-495D-42FF-90A6-E459C2E3F73F}" dt="2023-01-23T14:02:55.713" v="531" actId="20577"/>
        <pc:sldMkLst>
          <pc:docMk/>
          <pc:sldMk cId="0" sldId="587"/>
        </pc:sldMkLst>
        <pc:spChg chg="mod">
          <ac:chgData name="Ammar Tighezza" userId="f77f4e25-23b8-4c62-83ad-ec1ece94eb79" providerId="ADAL" clId="{3B615BFC-495D-42FF-90A6-E459C2E3F73F}" dt="2023-01-23T14:02:55.713" v="531" actId="20577"/>
          <ac:spMkLst>
            <pc:docMk/>
            <pc:sldMk cId="0" sldId="587"/>
            <ac:spMk id="7" creationId="{00000000-0000-0000-0000-000000000000}"/>
          </ac:spMkLst>
        </pc:spChg>
      </pc:sldChg>
      <pc:sldChg chg="modSp mod">
        <pc:chgData name="Ammar Tighezza" userId="f77f4e25-23b8-4c62-83ad-ec1ece94eb79" providerId="ADAL" clId="{3B615BFC-495D-42FF-90A6-E459C2E3F73F}" dt="2023-01-23T19:04:12.133" v="532" actId="6549"/>
        <pc:sldMkLst>
          <pc:docMk/>
          <pc:sldMk cId="0" sldId="591"/>
        </pc:sldMkLst>
        <pc:spChg chg="mod">
          <ac:chgData name="Ammar Tighezza" userId="f77f4e25-23b8-4c62-83ad-ec1ece94eb79" providerId="ADAL" clId="{3B615BFC-495D-42FF-90A6-E459C2E3F73F}" dt="2023-01-23T19:04:12.133" v="532" actId="6549"/>
          <ac:spMkLst>
            <pc:docMk/>
            <pc:sldMk cId="0" sldId="591"/>
            <ac:spMk id="10" creationId="{00000000-0000-0000-0000-000000000000}"/>
          </ac:spMkLst>
        </pc:spChg>
      </pc:sldChg>
      <pc:sldChg chg="modSp mod">
        <pc:chgData name="Ammar Tighezza" userId="f77f4e25-23b8-4c62-83ad-ec1ece94eb79" providerId="ADAL" clId="{3B615BFC-495D-42FF-90A6-E459C2E3F73F}" dt="2023-01-10T19:07:04.688" v="452" actId="20577"/>
        <pc:sldMkLst>
          <pc:docMk/>
          <pc:sldMk cId="0" sldId="619"/>
        </pc:sldMkLst>
        <pc:spChg chg="mod">
          <ac:chgData name="Ammar Tighezza" userId="f77f4e25-23b8-4c62-83ad-ec1ece94eb79" providerId="ADAL" clId="{3B615BFC-495D-42FF-90A6-E459C2E3F73F}" dt="2023-01-10T19:07:04.688" v="452" actId="20577"/>
          <ac:spMkLst>
            <pc:docMk/>
            <pc:sldMk cId="0" sldId="619"/>
            <ac:spMk id="4" creationId="{00000000-0000-0000-0000-000000000000}"/>
          </ac:spMkLst>
        </pc:spChg>
      </pc:sldChg>
      <pc:sldChg chg="modSp mod">
        <pc:chgData name="Ammar Tighezza" userId="f77f4e25-23b8-4c62-83ad-ec1ece94eb79" providerId="ADAL" clId="{3B615BFC-495D-42FF-90A6-E459C2E3F73F}" dt="2023-01-17T20:28:15.450" v="454" actId="313"/>
        <pc:sldMkLst>
          <pc:docMk/>
          <pc:sldMk cId="0" sldId="620"/>
        </pc:sldMkLst>
        <pc:spChg chg="mod">
          <ac:chgData name="Ammar Tighezza" userId="f77f4e25-23b8-4c62-83ad-ec1ece94eb79" providerId="ADAL" clId="{3B615BFC-495D-42FF-90A6-E459C2E3F73F}" dt="2023-01-17T20:28:15.450" v="454" actId="313"/>
          <ac:spMkLst>
            <pc:docMk/>
            <pc:sldMk cId="0" sldId="620"/>
            <ac:spMk id="8" creationId="{00000000-0000-0000-0000-000000000000}"/>
          </ac:spMkLst>
        </pc:spChg>
        <pc:spChg chg="mod">
          <ac:chgData name="Ammar Tighezza" userId="f77f4e25-23b8-4c62-83ad-ec1ece94eb79" providerId="ADAL" clId="{3B615BFC-495D-42FF-90A6-E459C2E3F73F}" dt="2023-01-17T20:28:02.674" v="453" actId="313"/>
          <ac:spMkLst>
            <pc:docMk/>
            <pc:sldMk cId="0" sldId="620"/>
            <ac:spMk id="10" creationId="{00000000-0000-0000-0000-000000000000}"/>
          </ac:spMkLst>
        </pc:spChg>
      </pc:sldChg>
      <pc:sldChg chg="modSp mod">
        <pc:chgData name="Ammar Tighezza" userId="f77f4e25-23b8-4c62-83ad-ec1ece94eb79" providerId="ADAL" clId="{3B615BFC-495D-42FF-90A6-E459C2E3F73F}" dt="2023-01-17T20:29:20.373" v="455" actId="33524"/>
        <pc:sldMkLst>
          <pc:docMk/>
          <pc:sldMk cId="0" sldId="621"/>
        </pc:sldMkLst>
        <pc:spChg chg="mod">
          <ac:chgData name="Ammar Tighezza" userId="f77f4e25-23b8-4c62-83ad-ec1ece94eb79" providerId="ADAL" clId="{3B615BFC-495D-42FF-90A6-E459C2E3F73F}" dt="2023-01-17T20:29:20.373" v="455" actId="33524"/>
          <ac:spMkLst>
            <pc:docMk/>
            <pc:sldMk cId="0" sldId="621"/>
            <ac:spMk id="4" creationId="{00000000-0000-0000-0000-000000000000}"/>
          </ac:spMkLst>
        </pc:spChg>
      </pc:sldChg>
      <pc:sldChg chg="modSp mod">
        <pc:chgData name="Ammar Tighezza" userId="f77f4e25-23b8-4c62-83ad-ec1ece94eb79" providerId="ADAL" clId="{3B615BFC-495D-42FF-90A6-E459C2E3F73F}" dt="2023-01-17T20:37:32.518" v="483" actId="33524"/>
        <pc:sldMkLst>
          <pc:docMk/>
          <pc:sldMk cId="0" sldId="623"/>
        </pc:sldMkLst>
        <pc:spChg chg="mod">
          <ac:chgData name="Ammar Tighezza" userId="f77f4e25-23b8-4c62-83ad-ec1ece94eb79" providerId="ADAL" clId="{3B615BFC-495D-42FF-90A6-E459C2E3F73F}" dt="2023-01-17T20:34:58.007" v="462" actId="20577"/>
          <ac:spMkLst>
            <pc:docMk/>
            <pc:sldMk cId="0" sldId="623"/>
            <ac:spMk id="4" creationId="{00000000-0000-0000-0000-000000000000}"/>
          </ac:spMkLst>
        </pc:spChg>
        <pc:spChg chg="mod">
          <ac:chgData name="Ammar Tighezza" userId="f77f4e25-23b8-4c62-83ad-ec1ece94eb79" providerId="ADAL" clId="{3B615BFC-495D-42FF-90A6-E459C2E3F73F}" dt="2023-01-17T20:37:32.518" v="483" actId="33524"/>
          <ac:spMkLst>
            <pc:docMk/>
            <pc:sldMk cId="0" sldId="623"/>
            <ac:spMk id="5" creationId="{00000000-0000-0000-0000-000000000000}"/>
          </ac:spMkLst>
        </pc:spChg>
      </pc:sldChg>
      <pc:sldChg chg="modSp mod">
        <pc:chgData name="Ammar Tighezza" userId="f77f4e25-23b8-4c62-83ad-ec1ece94eb79" providerId="ADAL" clId="{3B615BFC-495D-42FF-90A6-E459C2E3F73F}" dt="2023-01-17T20:35:13.473" v="464" actId="20577"/>
        <pc:sldMkLst>
          <pc:docMk/>
          <pc:sldMk cId="0" sldId="625"/>
        </pc:sldMkLst>
        <pc:spChg chg="mod">
          <ac:chgData name="Ammar Tighezza" userId="f77f4e25-23b8-4c62-83ad-ec1ece94eb79" providerId="ADAL" clId="{3B615BFC-495D-42FF-90A6-E459C2E3F73F}" dt="2023-01-17T20:35:13.473" v="464" actId="20577"/>
          <ac:spMkLst>
            <pc:docMk/>
            <pc:sldMk cId="0" sldId="625"/>
            <ac:spMk id="9" creationId="{00000000-0000-0000-0000-000000000000}"/>
          </ac:spMkLst>
        </pc:spChg>
      </pc:sldChg>
      <pc:sldChg chg="modSp mod">
        <pc:chgData name="Ammar Tighezza" userId="f77f4e25-23b8-4c62-83ad-ec1ece94eb79" providerId="ADAL" clId="{3B615BFC-495D-42FF-90A6-E459C2E3F73F}" dt="2023-01-17T20:46:45.810" v="522" actId="1037"/>
        <pc:sldMkLst>
          <pc:docMk/>
          <pc:sldMk cId="0" sldId="628"/>
        </pc:sldMkLst>
        <pc:picChg chg="mod">
          <ac:chgData name="Ammar Tighezza" userId="f77f4e25-23b8-4c62-83ad-ec1ece94eb79" providerId="ADAL" clId="{3B615BFC-495D-42FF-90A6-E459C2E3F73F}" dt="2023-01-17T20:46:45.810" v="522" actId="1037"/>
          <ac:picMkLst>
            <pc:docMk/>
            <pc:sldMk cId="0" sldId="628"/>
            <ac:picMk id="8" creationId="{00000000-0000-0000-0000-000000000000}"/>
          </ac:picMkLst>
        </pc:picChg>
      </pc:sldChg>
      <pc:sldChg chg="addSp delSp modSp mod">
        <pc:chgData name="Ammar Tighezza" userId="f77f4e25-23b8-4c62-83ad-ec1ece94eb79" providerId="ADAL" clId="{3B615BFC-495D-42FF-90A6-E459C2E3F73F}" dt="2023-02-01T17:49:42.154" v="645" actId="1076"/>
        <pc:sldMkLst>
          <pc:docMk/>
          <pc:sldMk cId="0" sldId="629"/>
        </pc:sldMkLst>
        <pc:grpChg chg="del">
          <ac:chgData name="Ammar Tighezza" userId="f77f4e25-23b8-4c62-83ad-ec1ece94eb79" providerId="ADAL" clId="{3B615BFC-495D-42FF-90A6-E459C2E3F73F}" dt="2023-02-01T17:49:26.256" v="642" actId="478"/>
          <ac:grpSpMkLst>
            <pc:docMk/>
            <pc:sldMk cId="0" sldId="629"/>
            <ac:grpSpMk id="3" creationId="{00000000-0000-0000-0000-000000000000}"/>
          </ac:grpSpMkLst>
        </pc:grpChg>
        <pc:picChg chg="add mod">
          <ac:chgData name="Ammar Tighezza" userId="f77f4e25-23b8-4c62-83ad-ec1ece94eb79" providerId="ADAL" clId="{3B615BFC-495D-42FF-90A6-E459C2E3F73F}" dt="2023-02-01T17:49:42.154" v="645" actId="1076"/>
          <ac:picMkLst>
            <pc:docMk/>
            <pc:sldMk cId="0" sldId="629"/>
            <ac:picMk id="7" creationId="{4B4EAEA9-6FEB-732D-F323-C108F4533552}"/>
          </ac:picMkLst>
        </pc:picChg>
      </pc:sldChg>
      <pc:sldChg chg="addSp">
        <pc:chgData name="Ammar Tighezza" userId="f77f4e25-23b8-4c62-83ad-ec1ece94eb79" providerId="ADAL" clId="{3B615BFC-495D-42FF-90A6-E459C2E3F73F}" dt="2023-02-08T18:16:05" v="681"/>
        <pc:sldMkLst>
          <pc:docMk/>
          <pc:sldMk cId="0" sldId="642"/>
        </pc:sldMkLst>
        <pc:inkChg chg="add">
          <ac:chgData name="Ammar Tighezza" userId="f77f4e25-23b8-4c62-83ad-ec1ece94eb79" providerId="ADAL" clId="{3B615BFC-495D-42FF-90A6-E459C2E3F73F}" dt="2023-02-08T18:16:05" v="681"/>
          <ac:inkMkLst>
            <pc:docMk/>
            <pc:sldMk cId="0" sldId="642"/>
            <ac:inkMk id="2" creationId="{BC52B2DE-6770-5893-9474-37ED5F16F42D}"/>
          </ac:inkMkLst>
        </pc:inkChg>
      </pc:sldChg>
      <pc:sldChg chg="modSp mod">
        <pc:chgData name="Ammar Tighezza" userId="f77f4e25-23b8-4c62-83ad-ec1ece94eb79" providerId="ADAL" clId="{3B615BFC-495D-42FF-90A6-E459C2E3F73F}" dt="2023-02-01T19:08:58.417" v="647" actId="20577"/>
        <pc:sldMkLst>
          <pc:docMk/>
          <pc:sldMk cId="0" sldId="649"/>
        </pc:sldMkLst>
        <pc:spChg chg="mod">
          <ac:chgData name="Ammar Tighezza" userId="f77f4e25-23b8-4c62-83ad-ec1ece94eb79" providerId="ADAL" clId="{3B615BFC-495D-42FF-90A6-E459C2E3F73F}" dt="2023-02-01T19:08:58.417" v="647" actId="20577"/>
          <ac:spMkLst>
            <pc:docMk/>
            <pc:sldMk cId="0" sldId="649"/>
            <ac:spMk id="242694" creationId="{00000000-0000-0000-0000-000000000000}"/>
          </ac:spMkLst>
        </pc:spChg>
        <pc:graphicFrameChg chg="mod">
          <ac:chgData name="Ammar Tighezza" userId="f77f4e25-23b8-4c62-83ad-ec1ece94eb79" providerId="ADAL" clId="{3B615BFC-495D-42FF-90A6-E459C2E3F73F}" dt="2023-02-01T18:58:48.155" v="646" actId="1076"/>
          <ac:graphicFrameMkLst>
            <pc:docMk/>
            <pc:sldMk cId="0" sldId="649"/>
            <ac:graphicFrameMk id="242690" creationId="{00000000-0000-0000-0000-000000000000}"/>
          </ac:graphicFrameMkLst>
        </pc:graphicFrameChg>
      </pc:sldChg>
      <pc:sldChg chg="addSp">
        <pc:chgData name="Ammar Tighezza" userId="f77f4e25-23b8-4c62-83ad-ec1ece94eb79" providerId="ADAL" clId="{3B615BFC-495D-42FF-90A6-E459C2E3F73F}" dt="2023-02-08T18:16:05" v="681"/>
        <pc:sldMkLst>
          <pc:docMk/>
          <pc:sldMk cId="0" sldId="650"/>
        </pc:sldMkLst>
        <pc:inkChg chg="add">
          <ac:chgData name="Ammar Tighezza" userId="f77f4e25-23b8-4c62-83ad-ec1ece94eb79" providerId="ADAL" clId="{3B615BFC-495D-42FF-90A6-E459C2E3F73F}" dt="2023-02-08T18:16:05" v="681"/>
          <ac:inkMkLst>
            <pc:docMk/>
            <pc:sldMk cId="0" sldId="650"/>
            <ac:inkMk id="3" creationId="{BF963363-3AE4-7B96-5402-41F77638DA6C}"/>
          </ac:inkMkLst>
        </pc:inkChg>
      </pc:sldChg>
      <pc:sldChg chg="addSp">
        <pc:chgData name="Ammar Tighezza" userId="f77f4e25-23b8-4c62-83ad-ec1ece94eb79" providerId="ADAL" clId="{3B615BFC-495D-42FF-90A6-E459C2E3F73F}" dt="2023-02-08T18:16:05" v="681"/>
        <pc:sldMkLst>
          <pc:docMk/>
          <pc:sldMk cId="0" sldId="651"/>
        </pc:sldMkLst>
        <pc:inkChg chg="add">
          <ac:chgData name="Ammar Tighezza" userId="f77f4e25-23b8-4c62-83ad-ec1ece94eb79" providerId="ADAL" clId="{3B615BFC-495D-42FF-90A6-E459C2E3F73F}" dt="2023-02-08T18:16:05" v="681"/>
          <ac:inkMkLst>
            <pc:docMk/>
            <pc:sldMk cId="0" sldId="651"/>
            <ac:inkMk id="2" creationId="{47F10FF6-C3CF-BF5C-4D42-865FB53ACB39}"/>
          </ac:inkMkLst>
        </pc:inkChg>
      </pc:sldChg>
      <pc:sldChg chg="modSp mod">
        <pc:chgData name="Ammar Tighezza" userId="f77f4e25-23b8-4c62-83ad-ec1ece94eb79" providerId="ADAL" clId="{3B615BFC-495D-42FF-90A6-E459C2E3F73F}" dt="2023-01-10T19:05:12.086" v="450" actId="20577"/>
        <pc:sldMkLst>
          <pc:docMk/>
          <pc:sldMk cId="2079436087" sldId="666"/>
        </pc:sldMkLst>
        <pc:spChg chg="mod">
          <ac:chgData name="Ammar Tighezza" userId="f77f4e25-23b8-4c62-83ad-ec1ece94eb79" providerId="ADAL" clId="{3B615BFC-495D-42FF-90A6-E459C2E3F73F}" dt="2023-01-10T19:05:12.086" v="450" actId="20577"/>
          <ac:spMkLst>
            <pc:docMk/>
            <pc:sldMk cId="2079436087" sldId="666"/>
            <ac:spMk id="2" creationId="{00000000-0000-0000-0000-000000000000}"/>
          </ac:spMkLst>
        </pc:spChg>
      </pc:sldChg>
      <pc:sldChg chg="modSp mod">
        <pc:chgData name="Ammar Tighezza" userId="f77f4e25-23b8-4c62-83ad-ec1ece94eb79" providerId="ADAL" clId="{3B615BFC-495D-42FF-90A6-E459C2E3F73F}" dt="2023-02-06T21:04:02.250" v="648" actId="6549"/>
        <pc:sldMkLst>
          <pc:docMk/>
          <pc:sldMk cId="1560234439" sldId="676"/>
        </pc:sldMkLst>
        <pc:spChg chg="mod">
          <ac:chgData name="Ammar Tighezza" userId="f77f4e25-23b8-4c62-83ad-ec1ece94eb79" providerId="ADAL" clId="{3B615BFC-495D-42FF-90A6-E459C2E3F73F}" dt="2023-02-06T21:04:02.250" v="648" actId="6549"/>
          <ac:spMkLst>
            <pc:docMk/>
            <pc:sldMk cId="1560234439" sldId="676"/>
            <ac:spMk id="3" creationId="{00000000-0000-0000-0000-000000000000}"/>
          </ac:spMkLst>
        </pc:spChg>
      </pc:sldChg>
      <pc:sldChg chg="modSp mod">
        <pc:chgData name="Ammar Tighezza" userId="f77f4e25-23b8-4c62-83ad-ec1ece94eb79" providerId="ADAL" clId="{3B615BFC-495D-42FF-90A6-E459C2E3F73F}" dt="2023-02-06T21:06:44.511" v="652" actId="20577"/>
        <pc:sldMkLst>
          <pc:docMk/>
          <pc:sldMk cId="3110183029" sldId="677"/>
        </pc:sldMkLst>
        <pc:spChg chg="mod">
          <ac:chgData name="Ammar Tighezza" userId="f77f4e25-23b8-4c62-83ad-ec1ece94eb79" providerId="ADAL" clId="{3B615BFC-495D-42FF-90A6-E459C2E3F73F}" dt="2023-02-06T21:05:26.306" v="649" actId="20577"/>
          <ac:spMkLst>
            <pc:docMk/>
            <pc:sldMk cId="3110183029" sldId="677"/>
            <ac:spMk id="18" creationId="{00000000-0000-0000-0000-000000000000}"/>
          </ac:spMkLst>
        </pc:spChg>
        <pc:spChg chg="mod">
          <ac:chgData name="Ammar Tighezza" userId="f77f4e25-23b8-4c62-83ad-ec1ece94eb79" providerId="ADAL" clId="{3B615BFC-495D-42FF-90A6-E459C2E3F73F}" dt="2023-02-06T21:05:34.904" v="650" actId="20577"/>
          <ac:spMkLst>
            <pc:docMk/>
            <pc:sldMk cId="3110183029" sldId="677"/>
            <ac:spMk id="21" creationId="{00000000-0000-0000-0000-000000000000}"/>
          </ac:spMkLst>
        </pc:spChg>
        <pc:spChg chg="mod">
          <ac:chgData name="Ammar Tighezza" userId="f77f4e25-23b8-4c62-83ad-ec1ece94eb79" providerId="ADAL" clId="{3B615BFC-495D-42FF-90A6-E459C2E3F73F}" dt="2023-02-06T21:06:44.511" v="652" actId="20577"/>
          <ac:spMkLst>
            <pc:docMk/>
            <pc:sldMk cId="3110183029" sldId="677"/>
            <ac:spMk id="22" creationId="{00000000-0000-0000-0000-000000000000}"/>
          </ac:spMkLst>
        </pc:spChg>
      </pc:sldChg>
      <pc:sldChg chg="addSp delSp modSp new mod">
        <pc:chgData name="Ammar Tighezza" userId="f77f4e25-23b8-4c62-83ad-ec1ece94eb79" providerId="ADAL" clId="{3B615BFC-495D-42FF-90A6-E459C2E3F73F}" dt="2022-12-05T13:23:04.472" v="4" actId="14100"/>
        <pc:sldMkLst>
          <pc:docMk/>
          <pc:sldMk cId="3236880188" sldId="687"/>
        </pc:sldMkLst>
        <pc:spChg chg="del">
          <ac:chgData name="Ammar Tighezza" userId="f77f4e25-23b8-4c62-83ad-ec1ece94eb79" providerId="ADAL" clId="{3B615BFC-495D-42FF-90A6-E459C2E3F73F}" dt="2022-12-05T13:22:44.166" v="1" actId="478"/>
          <ac:spMkLst>
            <pc:docMk/>
            <pc:sldMk cId="3236880188" sldId="687"/>
            <ac:spMk id="2" creationId="{B21F768A-A861-EEC9-250F-014ED090AF8C}"/>
          </ac:spMkLst>
        </pc:spChg>
        <pc:picChg chg="add mod">
          <ac:chgData name="Ammar Tighezza" userId="f77f4e25-23b8-4c62-83ad-ec1ece94eb79" providerId="ADAL" clId="{3B615BFC-495D-42FF-90A6-E459C2E3F73F}" dt="2022-12-05T13:23:04.472" v="4" actId="14100"/>
          <ac:picMkLst>
            <pc:docMk/>
            <pc:sldMk cId="3236880188" sldId="687"/>
            <ac:picMk id="4" creationId="{CA5F9C76-60E8-1721-0BA6-BAAFF4FFA870}"/>
          </ac:picMkLst>
        </pc:picChg>
      </pc:sldChg>
      <pc:sldChg chg="addSp delSp modSp new mod">
        <pc:chgData name="Ammar Tighezza" userId="f77f4e25-23b8-4c62-83ad-ec1ece94eb79" providerId="ADAL" clId="{3B615BFC-495D-42FF-90A6-E459C2E3F73F}" dt="2022-12-05T13:34:35.705" v="11" actId="1076"/>
        <pc:sldMkLst>
          <pc:docMk/>
          <pc:sldMk cId="1190406546" sldId="688"/>
        </pc:sldMkLst>
        <pc:spChg chg="del">
          <ac:chgData name="Ammar Tighezza" userId="f77f4e25-23b8-4c62-83ad-ec1ece94eb79" providerId="ADAL" clId="{3B615BFC-495D-42FF-90A6-E459C2E3F73F}" dt="2022-12-05T13:30:29.154" v="6" actId="478"/>
          <ac:spMkLst>
            <pc:docMk/>
            <pc:sldMk cId="1190406546" sldId="688"/>
            <ac:spMk id="2" creationId="{1E71F9E4-ECEA-A3E4-3BAF-C9784617915C}"/>
          </ac:spMkLst>
        </pc:spChg>
        <pc:picChg chg="add del mod">
          <ac:chgData name="Ammar Tighezza" userId="f77f4e25-23b8-4c62-83ad-ec1ece94eb79" providerId="ADAL" clId="{3B615BFC-495D-42FF-90A6-E459C2E3F73F}" dt="2022-12-05T13:34:28.691" v="9" actId="478"/>
          <ac:picMkLst>
            <pc:docMk/>
            <pc:sldMk cId="1190406546" sldId="688"/>
            <ac:picMk id="4" creationId="{42D38043-08A1-28E3-313B-01B7664CEE72}"/>
          </ac:picMkLst>
        </pc:picChg>
        <pc:picChg chg="add mod">
          <ac:chgData name="Ammar Tighezza" userId="f77f4e25-23b8-4c62-83ad-ec1ece94eb79" providerId="ADAL" clId="{3B615BFC-495D-42FF-90A6-E459C2E3F73F}" dt="2022-12-05T13:34:35.705" v="11" actId="1076"/>
          <ac:picMkLst>
            <pc:docMk/>
            <pc:sldMk cId="1190406546" sldId="688"/>
            <ac:picMk id="6" creationId="{1981CD31-0521-D2FA-F096-182067BFE5EC}"/>
          </ac:picMkLst>
        </pc:picChg>
      </pc:sldChg>
      <pc:sldChg chg="addSp delSp modSp add mod">
        <pc:chgData name="Ammar Tighezza" userId="f77f4e25-23b8-4c62-83ad-ec1ece94eb79" providerId="ADAL" clId="{3B615BFC-495D-42FF-90A6-E459C2E3F73F}" dt="2022-12-05T13:44:19.086" v="18" actId="1076"/>
        <pc:sldMkLst>
          <pc:docMk/>
          <pc:sldMk cId="3221402416" sldId="689"/>
        </pc:sldMkLst>
        <pc:picChg chg="add mod">
          <ac:chgData name="Ammar Tighezza" userId="f77f4e25-23b8-4c62-83ad-ec1ece94eb79" providerId="ADAL" clId="{3B615BFC-495D-42FF-90A6-E459C2E3F73F}" dt="2022-12-05T13:44:11.326" v="16" actId="1076"/>
          <ac:picMkLst>
            <pc:docMk/>
            <pc:sldMk cId="3221402416" sldId="689"/>
            <ac:picMk id="3" creationId="{821B52B7-45E0-9835-6B39-7DD7BEBF9B64}"/>
          </ac:picMkLst>
        </pc:picChg>
        <pc:picChg chg="add mod">
          <ac:chgData name="Ammar Tighezza" userId="f77f4e25-23b8-4c62-83ad-ec1ece94eb79" providerId="ADAL" clId="{3B615BFC-495D-42FF-90A6-E459C2E3F73F}" dt="2022-12-05T13:44:19.086" v="18" actId="1076"/>
          <ac:picMkLst>
            <pc:docMk/>
            <pc:sldMk cId="3221402416" sldId="689"/>
            <ac:picMk id="5" creationId="{8A8E4BB2-A757-A985-CDB1-ED89BDF56247}"/>
          </ac:picMkLst>
        </pc:picChg>
        <pc:picChg chg="del">
          <ac:chgData name="Ammar Tighezza" userId="f77f4e25-23b8-4c62-83ad-ec1ece94eb79" providerId="ADAL" clId="{3B615BFC-495D-42FF-90A6-E459C2E3F73F}" dt="2022-12-05T13:42:45.108" v="13" actId="478"/>
          <ac:picMkLst>
            <pc:docMk/>
            <pc:sldMk cId="3221402416" sldId="689"/>
            <ac:picMk id="6" creationId="{1981CD31-0521-D2FA-F096-182067BFE5EC}"/>
          </ac:picMkLst>
        </pc:picChg>
      </pc:sldChg>
      <pc:sldChg chg="addSp delSp modSp add mod">
        <pc:chgData name="Ammar Tighezza" userId="f77f4e25-23b8-4c62-83ad-ec1ece94eb79" providerId="ADAL" clId="{3B615BFC-495D-42FF-90A6-E459C2E3F73F}" dt="2022-12-05T13:51:18.642" v="24" actId="22"/>
        <pc:sldMkLst>
          <pc:docMk/>
          <pc:sldMk cId="1617323631" sldId="690"/>
        </pc:sldMkLst>
        <pc:picChg chg="del">
          <ac:chgData name="Ammar Tighezza" userId="f77f4e25-23b8-4c62-83ad-ec1ece94eb79" providerId="ADAL" clId="{3B615BFC-495D-42FF-90A6-E459C2E3F73F}" dt="2022-12-05T13:47:52.061" v="20" actId="478"/>
          <ac:picMkLst>
            <pc:docMk/>
            <pc:sldMk cId="1617323631" sldId="690"/>
            <ac:picMk id="3" creationId="{821B52B7-45E0-9835-6B39-7DD7BEBF9B64}"/>
          </ac:picMkLst>
        </pc:picChg>
        <pc:picChg chg="add mod">
          <ac:chgData name="Ammar Tighezza" userId="f77f4e25-23b8-4c62-83ad-ec1ece94eb79" providerId="ADAL" clId="{3B615BFC-495D-42FF-90A6-E459C2E3F73F}" dt="2022-12-05T13:48:06.653" v="23" actId="1076"/>
          <ac:picMkLst>
            <pc:docMk/>
            <pc:sldMk cId="1617323631" sldId="690"/>
            <ac:picMk id="4" creationId="{0EE34E48-1C91-7D7D-7AB1-467EDFB660A5}"/>
          </ac:picMkLst>
        </pc:picChg>
        <pc:picChg chg="del">
          <ac:chgData name="Ammar Tighezza" userId="f77f4e25-23b8-4c62-83ad-ec1ece94eb79" providerId="ADAL" clId="{3B615BFC-495D-42FF-90A6-E459C2E3F73F}" dt="2022-12-05T13:47:54.468" v="21" actId="478"/>
          <ac:picMkLst>
            <pc:docMk/>
            <pc:sldMk cId="1617323631" sldId="690"/>
            <ac:picMk id="5" creationId="{8A8E4BB2-A757-A985-CDB1-ED89BDF56247}"/>
          </ac:picMkLst>
        </pc:picChg>
        <pc:picChg chg="add">
          <ac:chgData name="Ammar Tighezza" userId="f77f4e25-23b8-4c62-83ad-ec1ece94eb79" providerId="ADAL" clId="{3B615BFC-495D-42FF-90A6-E459C2E3F73F}" dt="2022-12-05T13:51:18.642" v="24" actId="22"/>
          <ac:picMkLst>
            <pc:docMk/>
            <pc:sldMk cId="1617323631" sldId="690"/>
            <ac:picMk id="7" creationId="{232E932A-5A7A-60AD-07F6-66B09EFB8F2E}"/>
          </ac:picMkLst>
        </pc:picChg>
      </pc:sldChg>
      <pc:sldChg chg="addSp modSp new mod">
        <pc:chgData name="Ammar Tighezza" userId="f77f4e25-23b8-4c62-83ad-ec1ece94eb79" providerId="ADAL" clId="{3B615BFC-495D-42FF-90A6-E459C2E3F73F}" dt="2022-12-19T19:21:29.991" v="237" actId="20577"/>
        <pc:sldMkLst>
          <pc:docMk/>
          <pc:sldMk cId="1545631010" sldId="691"/>
        </pc:sldMkLst>
        <pc:spChg chg="add mod">
          <ac:chgData name="Ammar Tighezza" userId="f77f4e25-23b8-4c62-83ad-ec1ece94eb79" providerId="ADAL" clId="{3B615BFC-495D-42FF-90A6-E459C2E3F73F}" dt="2022-12-19T19:21:29.991" v="237" actId="20577"/>
          <ac:spMkLst>
            <pc:docMk/>
            <pc:sldMk cId="1545631010" sldId="691"/>
            <ac:spMk id="2" creationId="{AC0F5AC8-7EE7-B8EA-955C-3645B7B92CDC}"/>
          </ac:spMkLst>
        </pc:spChg>
        <pc:picChg chg="add mod">
          <ac:chgData name="Ammar Tighezza" userId="f77f4e25-23b8-4c62-83ad-ec1ece94eb79" providerId="ADAL" clId="{3B615BFC-495D-42FF-90A6-E459C2E3F73F}" dt="2022-12-19T19:20:36.351" v="221" actId="14100"/>
          <ac:picMkLst>
            <pc:docMk/>
            <pc:sldMk cId="1545631010" sldId="691"/>
            <ac:picMk id="3" creationId="{88DD2812-77A8-AAEC-5CA5-BA4BB49A9B34}"/>
          </ac:picMkLst>
        </pc:picChg>
      </pc:sldChg>
    </pc:docChg>
  </pc:docChgLst>
</pc:chgInfo>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07.19895" units="1/cm"/>
          <inkml:channelProperty channel="Y" name="resolution" value="190.46512" units="1/cm"/>
          <inkml:channelProperty channel="T" name="resolution" value="1" units="1/dev"/>
        </inkml:channelProperties>
      </inkml:inkSource>
      <inkml:timestamp xml:id="ts0" timeString="2023-02-08T18:11:29.420"/>
    </inkml:context>
    <inkml:brush xml:id="br0">
      <inkml:brushProperty name="width" value="0.05292" units="cm"/>
      <inkml:brushProperty name="height" value="0.05292" units="cm"/>
      <inkml:brushProperty name="color" value="#FF0000"/>
    </inkml:brush>
  </inkml:definitions>
  <inkml:trace contextRef="#ctx0" brushRef="#br0">15599 6373 0,'0'0'16,"0"0"-16,0 0 0,0 0 0,0 0 0,0 0 0,0 0 0,0 0 16,0 0-16,0 0 0,0 0 0,0 0 0,0 0 0,0 0 15,0 0-15,0 0 0,0 0 0,0 0 0,0 0 16,0 0-16,0 0 0,0 0 0,0 0 0,0 0 15,0 0-15,0 0 0,-66 89 0,66-89 0,-67 83 16,67-83-16,-82 112 16,7-14-16,9-15 15,8-8-15,-49 97 0,49-79 16,16-9-16,9-10 16,9-27-16,-1-1 0,16-32 15,1-4-15,8 17 16,0-3-16,0-6 0,0-4 15,0-14-15</inkml:trace>
  <inkml:trace contextRef="#ctx0" brushRef="#br0" timeOffset="667.62">14871 6783 0,'0'0'0,"0"0"15,0 0-15,0 0 0,0 0 16,0 0-16,0 0 0,0 0 16,0 0-16,0 0 15,0 0-15,0 0 16,0 0-16,0 0 0,-25 79 16,25-79-16,0 0 15,-25 88-15,25-88 0,0 0 16,-24 75-16,24-75 15,0 0-15,0 0 0,-17 83 16,17-32-16,0-18 16,8-5-16,1-9 0,-9-19 15,0 0-15,24 18 16,-24-18-16,33 19 0,-33-19 16,42 14-16,-9-5 15,0-4-15,-33-5 0,50 0 16,-9 0-16,0-5 15,1-4-15,49-5 0,-50 4 16,9-4-16,-9 5 16,-8 0-16,0 0 0,-33 9 15</inkml:trace>
  <inkml:trace contextRef="#ctx0" brushRef="#br0" timeOffset="8448.67">11877 9188 0,'0'0'0,"0"0"16,0 0-16,0 0 16,0 0-16,0 0 0,0 0 15,0 0-15,0 0 16,0 0-16,0 0 0,0 0 16,-8 74-16,8-74 15,8 112-15,0-10 16,-8 5-16,9 149 0,-26-70 15,1 19-15,7-28 0,1-33 16,-9-19-16,1-32 16,8 0-16,-1 14 0,1-18 15,16-98-15,-8 9 16,17 13-16,-9 1 0,0 47 16,9-10-16,0-42 15,-9 1-15,8 8 16,1-4-16,8-4 0,-9-1 15,1 5-15,-1-5 0,1 0 16,-1-4-16,9 0 16,-8-5-16,-1 0 0,1 0 15,-1 0-15,1 0 16,-1 0-16,1 0 0,0 0 16,-1 0-16,9-5 15,-9 0-15,1 1 16,0-1-16,-1 0 0,1 1 15,7 4-15,-7 0 0,8 0 16,0 0-16,-1 4 16,1-4-16,8 0 15,-8 0-15,16-4 0,-7 4 16,15 0-16,-7 0 0,15 4 16,-15 1-16,16 0 15,-9-5-15,17-5 16,-16 0-16,41 5 0,-8-4 15,-9-1-15,1 1 0,-1-1 16,0 0-16,1 5 16,-1 5-16,9-5 15,8 0-15,33 0 16,0 5-16,-16-1 16,-1 1-16,-16-5 0,0 0 15,-8 0-15,-1 0 16,1-5-16,0 1 0,0-1 15,8 5-15,16 0 16,1 5-16,-26-1 0,1 1 16,16 4-16,0 0 0,-8-4 15,0 0-15,-16-1 16,8 1-16,24-5 16,-8-5-16,1 5 0,-1 0 15,0 0-15,-8 0 0,-25 0 16,0 5-16,9-5 15,-1 0-15,-8 0 16,9 0-16,-1-5 0,1 1 16,-1 4-16,1 4 0,-1 1 15,9 0-15,-9-5 16,-8 0-16,-16-5 16,8 0-16,16-4 0,1-5 15,-17 5-15,8 4 16,25 1-16,0 8 0,-9-4 15,1 0-15,-25-4 16,0-1-16,0 0 0,0 1 16,-9-1-16,1 0 0,-25-4 15,-9 0-15,17 4 16,-8 0-16,16 5 16,-7 0-16,-1-9 15,-9 0-15,9-10 0,-8 5 16,0-9-16,0 4 0,8-4 15,-8 4-15,0-13 16,-9 4-16,9-9 0,0 4 16,0-9-16,-9 5 15,1-14-15,-1 9 0,1-14 16,-1 14-16,1-18 16,-1 9-16,1-5 15,-9 9-15,0-13 16,1 13-16,-1-4 0,-8 9 15,0-4-15,0 9 16,0-10-16,0 5 0,-8 0 16,-1 10-16,9-10 15,0 9-15,-16-4 16,8 5-16,-1-1 0,1 10 16,-17-10-16,9 10 0,-9-5 15,8 9-15,-7 1 16,7 4-16,-16-9 15,8 4-15,-8-4 0,8 4 16,-8-4-16,0 4 0,-17 10 16,17 0-16,-16 4 15,16 0-15,-17-9 16,9 5-16,-17 0 0,8-1 16,-16 6-16,16-1 0,-32-4 15,-1 0-15,-8 4 16,0 5-16,-33 0 15,8-5-15,-33 1 0,9-6 16,7-4-16,18-4 0,-1 8 16,8 10-16,1-9 15,-1-9-15,-24-6 16,0-4-16,8 0 0,0 5 16,0 0-16,0 0 15,-1 23-15,1 14 0,-8-5 16,0-9-16,-1 0 15,1-5-15,0 1 0,8-1 16,0 0-16,0 1 16,0-1-16,0 5 0,-1-5 15,1 1-15,9-6 16,7-4-16,1 5 0,-1 0 16,1 4-16,7 1 0,-7 4 15,-1 4 1,-24-4-16,-17 5 15,17-1-15,-1 1 0,9 4 16,0-4-16,17 9 16,8 9-16,8 1 0,8-1 15,0-5-15,9-4 0,8 0 16,-1 0-16,10-4 16,-1-1-16,16-4 15,9-5-15,0-5 0,0 0 16,25-4-16,8 9 15,-17-9-15,17 9 0,-25-14 16,25 14-16,-16-10 16,16 10-16,-17-14 0,9 5 15,-8 18-15,7 1 16,1-1-16,8-9 0,0 0 16</inkml:trace>
  <inkml:trace contextRef="#ctx0" brushRef="#br0" timeOffset="18834.91">16715 7936 0,'0'0'0,"0"0"16,0 0-16,0 0 16,0 0-16,0 0 15,0 0-15,0 0 0,0 0 16,0 0-16,0 0 15,0 0-15,0 0 0,0 0 16,0 0-16,0 0 16,0 0-16,0 0 0,0 0 15,0 0-15,0 0 0,0 0 16,-58-79-16,58 79 16,0 0-16,9-83 15,-9 83-15,0 0 0,66-89 16,-66 89-16,116-93 0,132-51 15,-133 107-15,1 18 16,-8 14-16,-9 15 16,-8 13-16,-8 19 0,-9 9 15,-24 9-15,-9 10 16,-24 0-16,-17 18 0,-17 47 16,-24 42-16,-34 23 15,1-18-15,-1-24 0,9-14 16,8-37-16,9-28 15,16-14-15,0 5 0,8-10 16,8-4-16,1-28 16,7-9-16,18-38 15,-1 5-15,-8 14 0,16-9 16,-16 9-16,0-9 0,0 9 16,0-10-16,0 10 15</inkml:trace>
  <inkml:trace contextRef="#ctx0" brushRef="#br0" timeOffset="19330.5">17211 8620 0,'0'0'0,"0"0"16,0 0-16,0 0 0,0 0 16,0 0-16,0 0 0,0 0 15,0 0-15,0 0 16,0 0-16,42 75 15,-42-75-15,41 74 0,-41-74 16,33 79-16,-33-79 0,25 79 16,-25-79-16,0 0 15,25 79-15,-9-28 16,1-18-16,-9-10 0,-8-23 16,17 24-16,-17-24 0,0 0 15,25 18-15,-25-18 16,33 14-16,0-5 15,0-4-15,8-10 0,0 1 16,9-1-16,-9-4 16,67-28-16,-58 13 0,32-13 15,-7-9-15,-9 13 16,-17 10-16,-32 27 0,-17-4 16,0 0-16</inkml:trace>
  <inkml:trace contextRef="#ctx0" brushRef="#br0" timeOffset="30206.52">5790 5406 0,'0'0'0,"0"0"16,0 0-16,0 0 16,0 0-16,0 0 0,0 0 15,0 0-15,0 0 16,0 0-16,0 0 0,0 0 15,0 0-15,0 0 16,0 0-16,0 0 16,0 0-16,0 0 0,0 0 15,0 0-15,0 0 0,0 0 16,0 0-16,-8-79 16,8 79-16,0 0 15,0 0-15,0 0 0,0 0 16,0 0-16,0 0 0,0 0 15,0 0-15,0 0 16,0 0-16,0 0 16,0 0-16,0 0 0,0 0 15,0 0-15,0 0 0,0 0 16,0 0-16,0 0 16,0 0-16,0 0 15,0 0-15,0 0 0,0 0 16,157-66-16,-157 66 0,0 0 15,157-32-15,-33 18 16,-16 5-16,90 4 16,-107 10-16,33 4 0,-8 5 15,-8-5-15,-9-4 16,-8-1-16,0 1 0,0 0 16,0-1-16,0-4 15,0 0-15,24 5 0,-7 4 16,-9 1-16,0-1 0,-32-4 15,-1-5-15,0 0 16,-8 0-16,-17 0 16,1-5-16,-1 0 0,0 5 15,1 0-15,-1 0 16,9 0-16,-1 0 16,-49 0-16,17 0 0,-17 0 0</inkml:trace>
  <inkml:trace contextRef="#ctx0" brushRef="#br0" timeOffset="35493.04">12853 6276 0,'0'0'0,"0"0"15,0 0-15,0 0 0,0 0 16,0 0-16,0 0 16,0 0-16,0 0 0,0 0 15,0 0-15,0 0 16,0 0-16,0 0 0,0 0 16,0 0-16,0 0 15,0 0-15,0 0 0,8 93 16,-8-93-16,25 97 15,-25-97-15,33 112 16,0-14-16,33 88 0,-33-98 16,9 24-16,-1-10 0,-8-37 15,0-4-15,9-5 16,-1-5-16,0-9 16,9-5-16,-9-9 0,1-5 15,-26-9-15,1-5 0,-1 1 16,-16-10-16,0 0 15</inkml:trace>
  <inkml:trace contextRef="#ctx0" brushRef="#br0" timeOffset="35974.32">12621 7513 0,'0'0'0,"0"0"15,0 0-15,0 0 0,0 0 16,0 0-16,0 0 0,0 0 16,0 0-16,0 0 15,0 0-15,0 0 16,0 0-16,0 0 0,0 0 15,0 0-15,149 37 0,-149-37 16,133 37-16,-42-9 16,-25-9-16,-8 0 15,-9-1-15,9-9 0,-8-4 16,49 0-16,-58-5 0,17-10 16,-16 6-16,-1-1 15,-8 1-15,-33 4 0</inkml:trace>
  <inkml:trace contextRef="#ctx0" brushRef="#br0" timeOffset="36332.49">13399 6997 0,'0'0'0,"0"0"16,0 0-16,0 0 16,0 0-16,0 0 0,0 0 15,0 0-15,0 0 0,0 0 16,0 0-16,0 0 15,0 79-15,0-79 16,0 88-16,0-88 0,16 93 16,1-18-16,-17-75 0,25 102 15,0-14-15,-9-27 16,1-15-16,16 29 16,-25-57-16,-8-18 0</inkml:trace>
  <inkml:trace contextRef="#ctx0" brushRef="#br0" timeOffset="38576.36">13903 5331 0,'0'0'0,"0"0"16,0 0-16,0 0 15,0 0-15,0 0 16,0 0-16,0 0 0,0 0 15,0 0-15,0 0 0,0 0 16,0 0-16,0 0 16,0 0-16,0 0 15,0 0-15,0 0 0,0 0 16,0 0-16,0 0 0,141-18 16,-141 18-16,0 0 15,0 0-15,141-14 16,-141 14-16,0 0 0,124-10 15,-42 6-15,-24-1 0,-8 0 16,-17 1-16,-33 4 16,33-5-16,-33 5 15,33-9-15,-33 9 0,0 0 16,0 0-16,0 0 0,0 0 16</inkml:trace>
  <inkml:trace contextRef="#ctx0" brushRef="#br0" timeOffset="38910.46">13986 5531 0,'0'0'0,"0"0"15,0 0-15,0 0 16,0 0-16,0 0 16,0 0-16,0 0 0,0 0 15,0 0-15,0 0 16,0 0-16,0 0 0,149-32 16,-149 32-16,140-33 15,-140 33-15,340-88 16,-225 51-16,-7 9 0,-1 4 15,-7 1-15,-1 0 0,-16 4 16,-1 10-16,-24 4 16,0 1-16,-58 4 0</inkml:trace>
  <inkml:trace contextRef="#ctx0" brushRef="#br0" timeOffset="47636.72">21371 9574 0,'0'0'15,"0"0"-15,0 0 16,0 0-16,0 0 0,0 0 16,0 0-16,0 0 15,0 0-15,0 0 16,0 0-16,0 0 0,0 0 15,0 0-15,0 0 0,0 0 16,0 0-16,-198 70 16,8 9-16,-191 97 15,199-82-15,17-15 0,8-5 16,24-13-16,9-10 0,25 9 16,8 5-16,17 0 15,16 1-15,0-25 16,0 1-16,0-4 0,0-6 15,9-9-15,-1 1 0,50-24 16</inkml:trace>
  <inkml:trace contextRef="#ctx0" brushRef="#br0" timeOffset="48023.43">19990 9583 0,'0'0'0,"0"0"0,0 0 15,0 0-15,0 0 16,0 0-16,0 0 0,0 0 16,0 0-16,0 0 15,0 0-15,-91 93 0,17-14 16,-9 14-16,9 5 15,-75 102-15,83-98 0,-9 15 16,17-15-16,25-37 16,8-9-16,25-56 0,17 0 15,0 9-15,-17-9 16,33 14-16,-17-4 0,17-6 16,-8 1-16,16 0 15,-8-1-15,9 1 16,-1-5-16,9 4 0,-9 1 15,9 4-15,-9-4 0,-8 0 16,-8-1-16,-25-4 16</inkml:trace>
  <inkml:trace contextRef="#ctx0" brushRef="#br0" timeOffset="56231.86">10165 13523 0,'0'0'0,"0"0"16,0 0-16,0 0 16,0 0-16,0 0 15,0 0-15,0 0 0,0 0 16,0 0-16,0 0 0,0 0 15,0 0-15,-149-74 16,149 74-16,0 0 16,0 0-16,0 0 0,-149-28 15,58 23-15,34 5 0,15 14 16,42-14-16,-49 38 16,7-6-16,-24 52 15,41-47-15,0 10 0,9-10 16,-1 19-16,1-14 0,-1 27 15,9-13-15,-17 56 16,9-10-16,16-60 16,0-9-16,8 41 0,0-14 15,17 66-15,16 9 16,-8-47-16,9-4 0,-9-33 16,0-4-16,0-10 15,8-4-15,1-1 0,-1 1 16,-8-24-16,0-4 0,25 27 15,0-9-15,-25-18 16,0 0-16,9-5 16,-9 0-16,25 0 0,-17 0 15,33-5-15,-8 0 0,-16-4 16,-9 5-16,17-10 16,-8 4-16,24-8 15,1-1-15,-34 5 0,-8 0 16,9-9-16,-9 4 15,0-9-15,-8 5 0,8-9 16,-9 4-16,1-10 16,-8 10-16,-1-13 15,-7 8-15,-1-23 0,0 14 16,-8-18-16,0 13 0,-8-18 16,0 14-16,-9-42 15,1 0-15,-18-37 16,1 4-16,0 10 15,0 4-15,0 38 0,0 4 16,0 9-16,-8 6 16,-9 13-16,-8 9 0,0 10 15,-8 4-15,-8 15 16,-9 8-16,-41 10 0,-33 14 16,-42 14-16,17 0 15,17-9-15,16-6 0,149-27 16</inkml:trace>
  <inkml:trace contextRef="#ctx0" brushRef="#br0" timeOffset="77726.12">10976 8657 0,'0'0'0,"0"0"16,0 0-16,0 0 0,0 0 15,0 0-15,0 0 0,0 0 16,0 0-16,0 0 16,0 0-16,0 0 15,0 0-15,0 0 0,0 0 16,0 0-16,0 0 0,0 0 15,0 0-15,0 0 16,0 0-16,0 0 16,0 0-16,0 0 0,0 0 15,0 0-15,0 0 16,0 0-16,0 0 0,0 0 16,0 0-16,0 0 15,0 0-15,0 0 0,0 0 16,132-51-16,-132 51 15,132-28-15,-132 28 0,157-14 16,-33 10-16,141 4 16,-141 9-16,25 0 15,-17 5-15,-8-4 0,0 4 16,-8-10-16,-8-8 0,-1 4 16,1 4-16,-17 5 15,0 5-15,-9 0 16,1-4-16,-17 4 0,0 0 15,1-5-15,7 0 0,1 1 16,7-1-16,26 5 16,-1 0-16,1-5 15,-1-4-15,1-1 0,-1 1 16,-7-5-16,-9 0 0,8-5 16,0 5-16,-8 0 15,8 0-15,-8 5 16,8 0-16,-16-5 0,0-5 15,-25-9-15,8-5 0,-8-8 16,-9-6-16,-16 0 16,1-4-16,-1-5 15,8 0-15,0-18 16,-8-10-16,17-28 16,0 5-16,-9 24 0,0-6 15,17-27-15,8-24 0,-8 29 16,8 22-16,-24 10 15,-1 0-15,-8 0 16,0 4-16,-8 5 0,0 1 16,-17 13-16,1-5 0,-9 5 15,0 5-15,-9 28 16,1 0-16,0-19 16,8 4-16,0-4 0,0 5 15,-9-14-15,1 9 16,8-14-16,0 10 0,-8-6 15,0 11-15,-1-11 16,1 10-16,0-4 0,0 9 16,-1-15-16,1 10 15,-9 5-15,9 5 0,-8-6 16,-1 6-16,1-15 16,7 10-16,-16 0 0,9 4 15,-17-4-15,8 4 16,-8-9-16,8 5 0,-8 0 15,0 4-15,-8-4 16,8 4-16,-17-4 0,9 4 16,-9 15-16,9-1 15,-17-9-15,16 5 0,-16 0 16,9 4-16,-42 0 16,0 1-16,-33-1 0,8 0 15,0 10-15,-8 4 16,-33 5-16,8 0 0,-24 0 15,15-5-15,10 5 16,7 0-16,0 0 0,9 0 16,0 0-16,-1-5 15,1 1-15,0-1 0,-1 0 16,1-4-16,-17-5 16,-16 0-16,8 0 15,8 5-15,8-1 16,9 1-16,8-5 0,16-5 15,9 5-15,16 0 16,9 5-16,8 0 0,0-1 16,-1 6-16,10 4 15,-1 4-15,25-4 0,0 5 16,-1 4-16,1 0 16,-8 10-16,0 9 0,-1 9 15,-7 14-15,-17 33 16,-9 32-16,1 9 15,8 1-15,-17 23 0,8-14 16,1-10-16,8-8 0,8-10 16,8-5-16,1-18 15,16-5-15,-4078-10 16,8164-4-16,-4070-27 0,9-11 16,8-13-16,0-9 0,16-24 15,1 1-15,-1 32 16,1-5-16,0 23 15,7 1-15,1-33 0,-8-5 16,8 5-16,-9-5 0,17 5 16,-8 0-16,8 10 15,-8-6-15,8 1 16,-8-5-16,8-10 0,-8 1 16,16 9-16,-8-5 0,17-4 15,-9 0-15,9-1 16,-9-4-16,17 5 15,-17 0-15,17 4 0,-8-5 16,16-4-16,-16 0 0,32 5 16,1 0-16,0-10 15,-9-4-15,1 0 16,-1 4-16,33-4 0,1 4 16,0-9-16,7-5 0,18 1 15,-9 4-15,-124 14 0</inkml:trace>
  <inkml:trace contextRef="#ctx0" brushRef="#br0" timeOffset="90566.74">5923 5517 0,'0'0'0,"0"0"0,0 0 16,0 0-16,0 0 15,0 0-15,0 0 0,0 0 16,0 0-16,0 0 16,0 0-16,0 0 15,0 0-15,0 0 0,0 0 16,0 0-16,0 0 0,0 0 15,0 0-15,0 0 16,0 0-16,0 0 16,0 0-16,0 0 0,0 0 15,0 0-15,0 0 0,0 0 16,0 0-16,0 0 16,0 0-16,0 0 15,0 0-15,0 0 0,0 0 16,0 0-16,0 0 0,0 0 15,132-18-15,-132 18 16,0 0-16,140-5 16,-140 5-16,133 0 0,-26 0 15,75 9-15,-107-4 0,-1 0 16,1-5-16,-9 0 16,0-5-16,0 0 15,0 1-15,0-1 0,1 5 16,-1 5-16,8-1 0,-8 1 15,0-5-15,1 0 16,-1 0-16,0 0 16,0-5-16,-33 5 0,0 0 15,33-4-15,-8-6 16,-25 10-16,-8 0 0,17-4 16,-9-1-16,8 0 15,-8 1-15,8-6 0,-8 1 16,9 9-16,-9 0 15,8-4-15,-8-1 0,0 0 16,-8 1-16,8-1 16,0 0-16,9-9 15,-1 5-15,-8 0 16,-8 4-16,-25 5 0</inkml:trace>
  <inkml:trace contextRef="#ctx0" brushRef="#br0" timeOffset="98120.87">14143 2587 0,'0'0'0,"0"0"16,0 0-16,0 0 0,0 0 16,0 0-16,0 0 15,0 0-15,0 0 0,0 0 16,0 0-16,0 0 16,0 0-16,0 0 15,0 0-15,0 0 0,0 0 16,0 0-16,0 0 0,0 0 15,0 0-15,0 88 16,0-88-16,8 93 16,-8-93-16,9 98 0,-9-98 15,16 121-15,1-14 0,24 121 16,-33-117-16,9-8 16,-1-6-16,-7-32 15,-1 0-15,0-4 0,9-10 16,-17-51-16,0 0 0,0 0 15</inkml:trace>
  <inkml:trace contextRef="#ctx0" brushRef="#br0" timeOffset="98710.91">13821 3982 0,'0'0'0,"0"0"16,0 0-16,0 0 15,0 0-15,0 0 16,0 0-16,0 0 16,0 0-16,0 0 0,0 0 15,0 0-15,0 0 0,0 0 16,0 0-16,0 0 16,0 0-16,0 0 15,0 0-15,0 0 0,0 0 16,0 0-16,0 0 0,0 0 15,140 0-15,-140 0 16,0 0-16,0 0 16,0 0-16,141 14 0,-141-14 15,0 0-15,0 0 0,124 0 16,-50-5-16,-16 1 16,-16-6-16,-42 10 15,41-18-15,-8-5 0,-8-1 16,-9-4-16,1 1 15,-1-1-15,1 0 0,16-37 16,-16 32-16,-1 0 16,1 6-16,-1-6 0,1 5 15,-1 9-15,1 1 16,-1-5-16,1 4 0,-1 0 16,-7 5-16,-9 14 15</inkml:trace>
  <inkml:trace contextRef="#ctx0" brushRef="#br0" timeOffset="100790.66">16566 2782 0,'0'0'0,"0"0"15,0 0-15,0 0 16,0 0-16,0 0 0,0 0 16,0 0-16,0 0 0,0 0 15,0 0-15,0 0 16,0 0-16,0 0 0,0 0 15,0 0-15,0 0 16,0 0-16,0 0 0,0 0 16,0 0-16,-8 98 15,8-98-15,8 93 16,-8-93-16,9 88 0,-9-88 16,8 102-16,0-23 0,25 84 15,-16-79-15,-9-5 16,0 0-16,9 0 15,-1 0-15,-7-37 0,-9-5 16,0 5-16,0-9 0,0-5 16,0-5-16,0-23 15</inkml:trace>
  <inkml:trace contextRef="#ctx0" brushRef="#br0" timeOffset="101265.85">16111 4061 0,'0'0'0,"0"0"16,0 0-16,0 0 16,0 0-16,0 0 15,0 0-15,0 0 16,0 0-16,0 0 0,0 0 16,0 0-16,0 0 0,0 0 15,0 0-15,0 0 16,0 0-16,0 0 0,0 0 15,141 47-15,-141-47 16,0 0-16,0 0 0,132 51 16,-49-23-16,-25-10 15,-8 1-15,-9-14 16,0-10-16,-8-4 0,0-1 16,50-17-16,-50 8 0,17-9 15,-9 5-15,9-14 16,-9 4-16,25-28 15,1-8-15,24-20 0,-17 6 16,-74 83-16</inkml:trace>
  <inkml:trace contextRef="#ctx0" brushRef="#br0" timeOffset="107638.38">10264 16333 0,'0'0'0,"0"0"15,0 0-15,0 0 0,0 0 16,0 0-16,0 0 0,0 0 15,0 0-15,0 0 16,0 0-16,0 0 16,0 0-16,0 0 0,0 0 15,0 0-15,0 0 0,0 0 16,0 0-16,0 0 16,0 0-16,0 0 15,0 0-15,158 70 0,-158-70 16,132 42-16,-41-24 0,0-4 15,0-4-15,124 8 16,-91-13-16,25 0 16,-9-1-16,1 1 0,-9-5 15,25 0-15,-16-5 0,-9 1 16,-8 4-16,0-5 16,-8 0-16,-83 19 15,-16-9-15,140 0 0,0-1 16,17-8-16,-9-6 15,-16 6-15,0 4 0,-9 0 16,1 4-16,-9-8 16,1-6-16,-1 1 0,0 4 15,1 1-15,-1-1 16,-8-4-16,0 4 0,0 0 16,17 5-16,-1-13 15,1-1-15,0-14 0,-1-5 16,1-4-16,-1-5 0,-7 5 15,-9 4-15,0-4 16,0 0-16,-8-5 16,-9 5-16,-8-5 0,-8 0 15,-8 0-15,-9 0 16,1 5-16,-9 4 0,-16 6 16,-9-1-16,-8 4 15,0-4-15,-16 1 16,-1-6-16,1 0 0,-1-4 15,-32 19-15,8-1 16,-1-4-16,1 4 16,0-9-16,-1 10 0,9-6 15,0 6-15,-8-6 16,0 6-16,-9-5 0,9 4 16,-17-9-16,9 5 15,-9-10-15,8 10 0,-7-10 16,-1 6-16,-8 8 15,8 0-15,-16-4 0,7 4 16,1-4-16,0 5 16,0-6-16,0 6 0,-8-6 15,8 6-15,-17-5 16,9 4-16,-9 5 16,9 5-16,-17-5 0,8 0 15,-32 0-15,-1 0 0,0 9 16,-8 1-16,-33 4 15,8 0-15,9 4 16,8 6-16,8-1 0,0 0 16,0 5-16,0 0 0,-25 0 15,8 0-15,26-5 16,-9-4-16,0 0 0,0-5 16,-25 0-16,0 4 15,-16 1-15,8 0 0,25-1 16,-1 1-16,9-1 15,0 6-15,0-6 16,9 1-16,-9 0 0,0 4 16,0 0-16,0 5 0,-8 5 15,-1 0-15,9-1 16,0-4-16,0-14 16,9-9-16,16 4 0,-1 5 15,-24 5-15,0 4 0,0 0 16,9 1-16,16-6 15,-1-4-15,1-4 16,0-1-16,8 0 0,0 5 16,9 0-16,-1 0 15,-16 0-15,-8-4 16,-34 4-16,0 0 0,1 4 16,-1 10-16,9 0 15,8 0-15,0-9 16,9-5-16,-1 0 0,0 5 15,0-1-15,1 1 0,-1 4 16,0 0-16,9-4 16,-1 0-16,18-5 15,-1-5-15,-25 5 0,9 5 16,24-1-16,0 6 16,-8-6-16,1 1 0,7 4 15,0 5-15,9 5 16,0 0-16,32 4 0,1-5 15,-8-4-15,-1 0 0,0 0 16,9 0-16,-8 5 16,-1-5-16,1 9 15,7-4-15,1-1 0,0-4 16,8 9-16,0-4 0,0 14 16,0-5-16,8 23 15,-8-14-15,8 0 16,1-4-16,7-1 0,1-4 15,-9 9-15,0-4 16,17-5-16,-8-5 0,-1 5 16,1-5-16,16 1 15,-9-6-15,10 10 0,-10-5 16,18 1-16,-9-6 16,8-8-16,-8-6 0,17 5 15,-9 1-15,25 8 16,-8-4-16,66 14 0,0 9 15,17 10-15,-17 0 16,-124-47-16</inkml:trace>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07.19895" units="1/cm"/>
          <inkml:channelProperty channel="Y" name="resolution" value="190.46512" units="1/cm"/>
          <inkml:channelProperty channel="T" name="resolution" value="1" units="1/dev"/>
        </inkml:channelProperties>
      </inkml:inkSource>
      <inkml:timestamp xml:id="ts0" timeString="2023-02-08T18:13:30.072"/>
    </inkml:context>
    <inkml:brush xml:id="br0">
      <inkml:brushProperty name="width" value="0.05292" units="cm"/>
      <inkml:brushProperty name="height" value="0.05292" units="cm"/>
      <inkml:brushProperty name="color" value="#FF0000"/>
    </inkml:brush>
  </inkml:definitions>
  <inkml:trace contextRef="#ctx0" brushRef="#br0">12249 2182 0,'0'0'0,"0"0"15,0 0-15,0 0 16,0 0-16,0 0 0,0 0 15,0 0-15,0 0 0,0 0 16,0 0-16,0 0 16,0 0-16,0 0 15,0 0-15,0 0 0,0 0 16,0 0-16,0 0 0,0 0 16,0 0-16,0 0 15,0 0-15,0 0 16,0 0-16,0 0 0,0 0 15,0 0-15,0 0 16,0 0-16,0 0 0,0 0 16,0 0-16,157-28 15,-157 28-15,149-23 0,-149 23 16,381-47-16,-216 33 0,-16 5 16,-8 0-16,-17-1 15,-17-4-15,-32 5 16,-1 0-16,-8 4 0,0 0 15,-8 1-15,-8-6 16,-17 6-16,0 4 0,-33 0 16,0 9-16,0-9 15,0 9-15,0-9 0,0 10 16,0-1-16,0-9 16,0 0-16,0 0 0,8 9 15,-8-9-15,0 10 16,0-10-16,0 0 0,0 9 15,0-9-15,0 0 0,0 0 16,0 0-16,0 0 16</inkml:trace>
  <inkml:trace contextRef="#ctx0" brushRef="#br0" timeOffset="477.6">12423 2331 0,'0'0'0,"0"0"0,0 0 16,0 0-16,0 0 0,0 0 16,0 0-16,0 0 15,0 0-15,0 0 16,0 0-16,0 0 0,0 0 16,0 0-16,0 0 15,0 0-15,0 0 0,0 0 16,0 0-16,0 0 15,0 0-15,0 0 0,141-24 16,-141 24-16,0 0 16,148-37-16,-148 37 0,133-37 15,-26 9-15,75-14 16,-107 28-16,-1 0 0,0 5 16,1 4-16,-1 1 15,-7-1-15,-1 5 0,0 0 16,0 5-16,0-5 15,0 4-15,-66-4 0</inkml:trace>
</inkml:ink>
</file>

<file path=ppt/ink/ink3.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07.19895" units="1/cm"/>
          <inkml:channelProperty channel="Y" name="resolution" value="190.46512" units="1/cm"/>
          <inkml:channelProperty channel="T" name="resolution" value="1" units="1/dev"/>
        </inkml:channelProperties>
      </inkml:inkSource>
      <inkml:timestamp xml:id="ts0" timeString="2023-02-08T18:14:09.082"/>
    </inkml:context>
    <inkml:brush xml:id="br0">
      <inkml:brushProperty name="width" value="0.05292" units="cm"/>
      <inkml:brushProperty name="height" value="0.05292" units="cm"/>
      <inkml:brushProperty name="color" value="#FF0000"/>
    </inkml:brush>
  </inkml:definitions>
  <inkml:trace contextRef="#ctx0" brushRef="#br0">11869 11811 0,'0'0'0,"0"0"16,0 0-16,0 0 15,0 0-15,0 0 16,0 0-16,0 0 0,0 0 15,0 0-15,0 0 16,0 0-16,0 0 0,0 0 16,0 0-16,0 0 15,0 0-15,0 0 0,0 0 16,0 0-16,0 0 16,0 0-16,0 0 0,0 0 15,-42 89-15,42-89 16,-16 74-16,16-74 15,-8 98-15,-1 0 0,9 4 16,0-18-16,0-5 0,9 46 16,-1-87-16,0 41 15,0-9-15,1-10 16,-1-4-16,0-28 0,1-5 16,-1 0-16,0-4 0,0 4 15,1-4-15,-1 4 16,0-4-16,0-1 15,1-4-15,7 9 0,-7-4 16,-1 0-16,0-1 0,0-4 16,1-4-16,-1 3 15,0-3-15,-8 4 16,0-5-16,0 0 0,0 1 16,0-1-16,0-9 15,8 14-15,-8-5 0,0-9 16,0 0-16,0 0 15,9 10-15,-9-10 0,0 0 16,0 9-16,0-9 0,8 9 16,-8-9-16,8 9 15,-8-9-15,0 0 16,0 0-16,0 0 0,0 0 16,0 0-16,0 0 15,0 0-15,17 19 0,-17-19 16,16 19-16,-16-19 15,0 0-15,25 18 16,-25-18-16,33 19 16,-33-19-16,42 14 0,-9 0 15,8 0-15,-8-5 16,50 28-16,-50-18 0,16-1 16,-7-4-16,7 5 15,-7-5-15,24 0 0,-16-5 16,32 14-16,1-4 15,0 0-15,-1 4 0,1-9 16,-8 0-16,-1-9 16,-8-5-16,0 0 0,0-5 15,1 5-15,-1 5 16,0-1-16,8 1 0,-7 4 16,-1 0-16,0 1 15,0-1-15,0-4 0,0-1 16,1 6-16,-1-1 15,0 0-15,0 1 0,0-6 16,0 1-16,-8-5 16,0-5-16,8 1 0,0-1 15,1-4-15,-1-1 16,-8 1-16,0 4 0,-25-4 16,-9 4-16,18 1 15,-9-1-15,0 0 16,0 1-16,8-1 0,-8 0 15,1-4-15,-10 5 0,9-1 16,-8 0-16,8-4 16,-8 0-16,0-1 15,-9 1-15,1 4 0,0 1 16,-17 4-16,16-10 0,-8 1 16,-8 0-16,0-14 15,0 4-15,0-4 16,0 4-16,0-9 0,0 5 15,9-28-15,-1 9 0,-8-14 16,0 10-16,8-38 16,9-5-16,-9-4 15,9-4-15,-1-29 16,-8 14-16,1 38 16,-1 4-16,-8 42 0,0 5 15,-8-5-15,8 5 0,-9-14 16,1 4-16,0-9 15,0 10-15,8-6 16,0 6-16,-9-15 0,1 10 16,0-5-16,-1 10 0,1-1 15,0 5-15,-9-4 16,1 4-16,8 4 16,-1 6-16,-7-5 0,-1 4 15,1 5-15,7 5 0,-7-5 16,8 0-16,-9 0 15,1 0-15,-1 5 16,0-1-16,1 1 0,-1 0 16,1-1-16,-1 1 0,-8 4 15,1 1-15,-9-10 16,8 5-16,-17-1 16,9 1-16,-8 0 0,8-1 15,-25 1-15,17 0 0,-26 9 16,18 0-16,-42-5 15,8 5-15,-8-5 16,0 1-16,9-1 0,-1 0 16,-33-4-16,9 0 15,-1 4-15,9 5 0,-9 0 16,1 5-16,-26-1 16,18 1-16,7 0 0,9-1 15,0-4-15,8 0 16,25-9-16,-9-5 0,-24-4 15,-9 4-15,-24 0 16,16 9-16,25 10 16,0 4-16,0 0 0,9 1 15,24-6-15,0 1 0,0 0 16,8-1-16,9 1 16,-9-1-16,1 1 15,7 4-15,42-9 16,-16 0-16,16 0 0,-17-9 15,1 18-15,-1 1 16,17-10-16,-16 9 0,16-9 16</inkml:trace>
  <inkml:trace contextRef="#ctx0" brushRef="#br0" timeOffset="27334.32">12779 6155 0,'0'0'0,"0"0"15,0 0-15,0 0 0,0 0 16,0 0-16,0 0 15,0 0-15,0 0 0,0 0 16,0 0-16,0 0 16,0 0-16,0 0 0,0 0 15,0 0-15,0 0 16,0 0-16,0 0 0,0 0 16,0 0-16,0 0 15,0 0-15,0 0 0,0 0 16,0 0-16,0 0 15,0 0-15,0 0 0,0 0 16,0 0-16,0 0 16,140 23-16,-140-23 15,0 0-15,141 14 0,-141-14 16,0 0-16,165 4 0,-41-4 16,-25-4-16,83-1 15,-107 1-15,8 4 0,-1 0 16,26 4-16,-1 5 15,-7-4-15,-10 4 0,-23-4 16,-1 0-16,25-10 16,0-9-16,-9 0 0,9 0 15,-8 5-15,0 4 16,0 5-16,-9 0 0,0 10 16,9 4-16,-8-1 15,-1 1-15,0-4 16,1-1-16,-1 0 0,1-4 15,-17-5-15,-1 0 0,34-5 16,0 1-16,0-1 16,0 5-16,0 5 15,0 4-15,-8-4 0,0-1 16,-9 1-16,1-5 0,-26 0 16,1-5-16,-1 1 15,9-1-15,-8 0 16,8 1-16,0-1 15,8 0-15,-8 1 16,0-1-16,-33 0 0,-1 1 16,1 8-16,0 1 0,8-5 15,-8 0-15,8 0 16,-8 0-16,8-5 16,-8 1-16,-1 4 0,1 0 15,0-5-15,0 0 0,0 1 16,-9-1-16,1 5 15,-17 0-15,25 0 16,-25 0-16,16-4 0,-16 4 16,17-5-16,-17 5 15,8-9-15,-8 9 0,0 0 16,0 0-16,0 0 16,0 9-16,0-9 0,0 0 15,0 0-15,0 0 0,0 0 16,0 0-16,0 0 15,0 0-15,0 0 16,0 0-16,8 9 0,-8-9 16,0 0-16,0 0 0,0 0 15,0 0-15,0 0 16,0 0-16,0 9 16,0-9-16,0 0 0,0-9 15,0 23-15,0-5 0,0 1 16,0-1-16,0-9 15</inkml:trace>
  <inkml:trace contextRef="#ctx0" brushRef="#br0" timeOffset="42053.54">5699 6890 0,'0'0'0,"0"0"15,0 0-15,0 0 16,0 0-16,0 0 16,0 0-16,0 0 0,0 0 15,0 0-15,0 0 16,0 0-16,0 0 0,0 0 15,0 0-15,0 0 16,0 0-16,0 0 0,0 0 16,0 0-16,0 0 15,0 0-15,0 0 0,0 0 16,0 0-16,0 0 16,0 0-16,141 37 0,-141-37 15,0 0-15,0 0 16,0 0-16,149 28 0,-149-28 15,0 0-15,149 14 16,-58-10-16,-9 1 0,-16-5 16,1 0-16,-1-5 15,0 1-15,0-1 0,99-9 16,-65 5-16,-9-5 16,0 0-16,33 0 15,-9 0-15,-15 5 0,-9-1 16,-25 10-16,0 5 0,-8 0 15,0-1-15,0 6 16,0-1-16,-1 0 16,1-4-16,-8 0 0,0-5 15,-26-5-15,-7 0 0,16-4 16,-8 4-16,8-4 16,-8 0-16,0-1 0,-1 1 15,1 4-15,-8 1 16,-1-6-16,1 6 0,-1-5 15,1-1-15,-1 6 16,-16 4-16,17-5 0,-17 5 16,16-9-16,-16 9 15,0-14-15,0 4 0,25-8 16,-8-1-16,-1 5 16,1 5-16,-17 9 0</inkml:trace>
  <inkml:trace contextRef="#ctx0" brushRef="#br0" timeOffset="49597.3">19908 7225 0,'0'0'0,"0"0"16,0 0-16,0 0 16,0 0-16,0 0 0,0 0 15,0 0-15,0 0 16,0 0-16,0 0 0,0 0 16,0 0-16,0 0 15,0 0-15,0 0 0,0 0 16,0 0-16,0 0 15,0 0-15,0 0 0,0 0 16,0 0-16,0 0 16,0 0-16,0 0 0,0 0 15,0 0-15,0 0 16,0 0-16,0 0 0,0 0 16,0 0-16,0 0 15,0 0-15,0 0 0,0 0 16,0 0-16,0 0 15,148 0-15,-148 0 0,0 0 16,133-5-16,-133 5 16,0 0-16,331-14 0,-249 9 15,1 1-15,0 4 16,-1 0-16,1-5 0,-9 0 16,9 1-16,-8-1 15,7 0-15,18 1 0,-1-1 16,-33 5-16,0 0 15,0 5-15,0 4 0,-8 0 16,0 1-16,8-6 16,1-4-16,-1 10 15,-8 4-15,-1-5 0,1 0 16,0 0-16,0 1 0,-8-1 16,-1-4-16,-16-1 15,-8-4-15,8 0 0,-8 0 16,8-4-16,-8 4 15,0-5-15,-9 0 0,9 1 16,-8-1-16,-1 5 16,1 0-16,-1-5 15,-16 5-15,17-4 16,-17 4-16,16 0 16,-16 0-16,0 0 0,0 0 15,0 0-15,0 0 0,0 0 16,0 0-16,0 0 15,0 0-15,0 0 16,0 0-16,0 0 0,0 0 16,0 0-16,0 0 0,0 0 15,0 0-15,0 0 16,0 0-16,0 0 16,0 0-16,0 0 0,0 0 15,0 0-15,0 0 0,0 0 16,0 0-16,0 0 15,0 0-15,0 0 16,0 0-16,9 9 0,-9-9 16,0 0-16,0 0 15,0 0-15,0 0 0,0 0 16,0 0-16,0 0 16,0 0-16,0 0 0,0 0 15,0 0-15,0 0 0,-9-9 16,9 9-16,0 0 15,0 0-15,0 0 16,0 0-16,0 0 0,0 0 16,0 0-16,0 0 15,0 0-15,0 0 0,0 0 16,0 0-16,0 0 16,0 0-16,0 0 0,0 0 15,0 0-15,0 0 16,0 0-16,0 0 0,0 0 15,0 0-15,0 0 16,0 0-16,0 0 0,0 0 16,0 0-16,0 0 15,0 0-15,0 0 16,0 0-16,0 0 16,0 0-16,0 0 0,0 0 15,0 0-15,0 0 16,0 0-16,0 0 0,0 0 15,0 0-15,0 0 16,0 0-16,0 0 0,0 0 16,0 0-16,0 0 15,0 0-15,0 0 16,0 0-16,0 0 0,0 0 16,0 0-16,0 0 0,0 0 15,0 0-15,0 0 16,0 0-16,0 0 0,0 0 15,0 0-15,0 0 16,0 0-16,0 0 0,0 0 16,0 0-16,0 0 15,0 0-15,0 0 16,0 0-16,0 0 0,0 0 16,0 0-16,0 0 0,0 0 15,0 0-15,0 0 16,0 0-16,0 0 15,0 0-15,0 0 0,0 0 16,0 0-16,0 0 0,0 0 16,0 0-16,0 0 15,0 0-15,0 0 16,0 0-16,0 0 0,0 0 16,0 0-16,0 0 0,0 0 15,0 0-15,0 0 16,0 0-16,0 0 15,0 0-15,0 0 0,0 0 16,0 0-16,0 0 0,0 0 16,0 0-16,0 0 15,0 0-15,0 0 16,0 0-16,0 0 0,0 0 16,0 0-16,0 0 15,0 0-15,0 0 16,0 0-16,0 0 0,0 0 15,0 0-15,0 0 16,0 0-16,0 0 16,0 0-16,0 0 0,0 0 15,0 0-15,0 0 0,0 0 16,0 0-16,0 0 16,0 0-16,0 0 15,0 0-15,0 0 0,0 0 16,0 0-16,-16-23 15,16 23-15,0 0 0,0 0 16</inkml:trace>
  <inkml:trace contextRef="#ctx0" brushRef="#br0" timeOffset="51723.72">7940 7885 0,'0'0'16,"0"0"-16,0 0 15,0 0-15,0 0 0,0 0 16,0 0-16,0 0 16,0 0-16,0 0 0,0 0 15,0 0-15,0 0 16,0 0-16,0 0 0,0 0 15,0 0-15,0 0 16,0 0-16,0 0 0,0 0 16,0 0-16,0 0 15,0 0-15,0 0 0,0 0 16,0 0-16,0 0 16,0 0-16,0 0 15,0 0-15,0 0 0,0 0 16,0 0-16,0 0 0,0 0 15,0 0-15,0 0 16,141-23-16,-141 23 16,0 0-16,149-19 0,-149 19 15,132-9-15,-41 0 0,91-5 16,-91 4-16,33 1 16,-8 4-16,-9 5 15,-7 0-15,-34 0 0,8 0 16,-8 0-16,1 5 15,24-5-15,-17-5 0,-24 1 16,8-1-16,-9 1 16,1-6-16,-25 1 0,-1 4 15,18-4-15,-9 0 16,8 4-16,-8 0 0,9-9 16,-9 0-16,8 5 15,-8 4-15,0 1 0,-8-1 16,-8 1-16,-1-1 15,1 5-15,-17 0 0,0 0 16</inkml:trace>
  <inkml:trace contextRef="#ctx0" brushRef="#br0" timeOffset="52263.75">8213 8160 0,'0'0'0,"0"0"16,0 0-16,0 0 15,0 0-15,0 0 16,0 0-16,0 0 0,0 0 16,0 0-16,0 0 15,0 0-15,0 0 0,0 0 16,0 0-16,0 0 15,0 0-15,0 0 0,0 0 16,0 0-16,0 0 16,0 0-16,0 0 0,0 0 15,0 0-15,149-33 16,-149 33-16,149-19 16,-149 19-16,381-23 0,-257 9 15,24-4-15,-15-1 0,-34 5 16,0 0-16,17-9 15,-8 4-15,-9 5 16,0 5-16,0 0 0,9-1 16,-9 1-16,0 4 0,-99 5 15</inkml:trace>
  <inkml:trace contextRef="#ctx0" brushRef="#br0" timeOffset="58891.61">17890 11337 0,'0'0'0,"0"0"16,0 0-16,0 0 15,0 0-15,0 0 16,0 0-16,0 0 16,0 0-16,0 0 0,0 0 15,0 0-15,0 0 0,0 0 16,0 0-16,0 0 16,0 0-16,0 0 15,0 0-15,0 0 0,0 0 16,0 0-16,0 0 0,0 0 15,0 0-15,24 93 16,-24-93-16,17 88 16,-17-88-16,8 89 15,-8-89-15,8 107 0,1-14 0,-1-9 16,0-5-16,17 46 16,-25-88-16,8 29 15,1-11-15,-9-36 0,0-5 16,8 0-16,0 0 15,0-5-15,-8 0 0,0-9 16,0 10-16,-8-20 16,8 1-16,0-19 0,0 5 15,0-10-15,0 6 16,-8-6-16,8 5 0,-8-18 16,-1 8-16,1-13 15,0 9-15,0-9 0,-1 9 16,-7-4-16,7 9 0,1-10 15,0 10-15,-9-10 16,9 5-16,8 5 16,0 5-16,0-6 0,0 6 15,8 4-15,-8 5 16,9-15-16,-1 11 0,0-1 16,0 4-16,1 6 15,-1 4-15,0-5 0,1 5 16,-1 0-16,-8 5 15,0 9-15,16-5 0,-16 5 16,0 0-16,17 0 16,-17 0-16,16 14 15,-7-4-15,-1 8 16,0-4-16,1 9 0,-1-4 16,8 14-16,-7-10 15,7 9-15,1-8 0,-1 13 16,-8-9-16,9 9 15,0-9-15,-1 4 0,1-4 16,-1 5-16,1-10 16,-1 0-16,1-4 0,-1-5 15,1-5-15,-1 1 16,1-1-16,8-9 0,-9 0 16,1-5-16,-1 1 15,1-6-15,-1 1 0,1-10 16,-9 5-16,9-4 15,-1 4-15,1-19 0,-9 10 16,9-9-16,-9 4 16,9-5-16,-9 10 0,0-10 15,0 10-15,1 0 16,-9 4-16,8 0 0,0 6 16,-8-1-16,0 4 15,0 1-15,0 0 0,0 9 16,8-10-16,-8 10 15,0 0-15,17-4 0,-17 4 16,0 0-16,17 0 16,-9 9-16,-8-9 0,16 9 15,-16-9-15,17 10 16,-17-10-16,16 14 0,-16-14 16,25 9-16,-25-9 15,17 14-15,-9-5 0,-8-9 16,17-9-16,-17 9 15,16 9-15,-16-9 16,17 0-16,-17 0 0,16 0 16,-8-9-16,1 0 0,-1-5 15,0 0 1,-8 14-16,17-10 0,-17 10 16,8-9-16,-8 9 15,0 0-15,8-28 16,-8 5-16,0 23 0,9-23 15,-9 23-15,0 0 0,0 0 16,0 0-16,8-24 16,-8 24-16,0 0 15,0 0-15,16-23 0,-16 23 16,0 0-16,0 0 0,0 0 16,0 0-16,0 0 15,0 0-15,0 0 16,0 0-16,0 0 0,0 0 15,0 0-15,0 0 16,0 0-16,0 0 0,0 0 16,0 0-16,0 0 15,0 0-15,0 0 0,0 0 16,0 0-16,0 0 0,17 23 16,-9-4-16,-8 4 15,0-4-15,0 4 16,0-4-16,0 13 0,0 1 15,0 9-15,0 0 0,9 46 16,-9-51-16,-9 19 16,9-10-16,0 10 15,0-14-15,-8-5 0,0-4 16,8-5-16,0-5 16,0 0-16,0-4 0,0 4 15,0 1-15,0-6 16,0-4-16,8-5 0,0 1 15,1 4-15,-1-5 16,0 5-16,0 0 0,1 9 16,-9-4-16,0-5 15,0 0-15,0-14 0</inkml:trace>
  <inkml:trace contextRef="#ctx0" brushRef="#br0" timeOffset="59374.6">19428 12374 0,'0'0'0,"0"0"15,0 0-15,0 0 16,0 0-16,0 0 16,0 0-16,0 0 15,0 0-15,0 84 0,0-84 16,8 79-16,-8-79 0,8 84 16,-8-84-16,9 79 15,-9-79-15,0 0 16,8 79-16,0-28 0,0-14 15,1-13-15,-1-6 0,-8-18 16,8 19-16,-8-19 16</inkml:trace>
  <inkml:trace contextRef="#ctx0" brushRef="#br0" timeOffset="60110.56">19974 11746 0,'0'0'0,"0"0"16,0 0-16,0 0 15,0 0-15,0 0 0,0 0 16,0 0-16,0 0 0,0 0 15,0 0-15,0 0 16,0 0-16,0 0 16,0 0-16,0 0 0,0 0 15,149-14-15,-149 14 0,0 0 16,132-9-16,-132 9 16,0 0-16,124-14 15,-41 5-15,-25 4 0,-9 1 16,-8-1-16,1 0 15,-9 5-15,-33 0 0,41 5 16,-41-5-16,0 0 16</inkml:trace>
  <inkml:trace contextRef="#ctx0" brushRef="#br0" timeOffset="60476.81">20263 12253 0,'0'0'16,"0"0"-16,0 0 16,0 0-16,0 0 0,0 0 15,0 0-15,0 0 16,0 0-16,0 0 0,0 0 15,0 0-15,0 0 16,0 0-16,0 0 0,0 0 16,141-23-16,-141 23 15,0 0-15,0 0 16,0 0-16,140-28 0,-140 28 16,0 0-16,0 0 15,116-14-15,-41 10 0,-18-1 16,-15 0-16,-9 1 15,-33 4-15,0 0 0</inkml:trace>
  <inkml:trace contextRef="#ctx0" brushRef="#br0" timeOffset="60923.87">21868 10783 0,'0'0'0,"0"0"15,0 0-15,0 0 16,0 0-16,0 0 16,0 0-16,0 0 0,0 0 15,0 0-15,0 0 16,0 0-16,0 0 0,0 0 16,0 0-16,0 0 15,0 0-15,0 98 0,0-98 16,8 107-16,0-19 15,-8-88-15,0 80 0,0-80 16,8 93-16,-8-10 16,9-8-16,-1-24 0,0-9 15,0 28-15,-8-47 0,9-9 16,-9 0-16,0-14 16,0 9-16,0-9 15</inkml:trace>
  <inkml:trace contextRef="#ctx0" brushRef="#br0" timeOffset="61506.43">22595 10444 0,'0'0'16,"0"0"-16,0 0 16,0 0-16,0 0 0,0 0 15,0 0-15,0 0 16,-66 88-16,66-88 16,-83 107-16,17-23 0,66-84 15,-82 98-15,15-19 0,-40 51 16,74-84-16,25-22 15,-1-6-15,1-8 16,0-1-16,0 10 0,8-6 16,0-13-16,-9 10 15,9-10-15,-8 9 0,8 0 16,0 1-16,0-10 16,0 0-16,0 0 0,8 9 15,-8-9-15,17 9 16,-9 1-16,-8-10 0,25 14 15,-9-5-15,1 0 16,-1-4-16,1 4 0,0 0 16,-1 10-16,1 0 15,7-1-15,-7-4 0,8 14 16,0-5-16,8-4 16,0-5-16,0 14 15,-8-5-15,-1-4 0,1-5 16,8 0-16,-8-5 0,8 0 15,-8-4-15,-8 4 16,-1 1-16,1-6 0,-17-4 16,0 0-16</inkml:trace>
  <inkml:trace contextRef="#ctx0" brushRef="#br0" timeOffset="62039.78">21669 12067 0,'0'0'0,"0"0"16,0 0-16,0 0 16,0 0-16,0 0 0,0 0 15,0 0-15,0 0 0,0 0 16,0 0-16,0 0 16,149-23-16,-149 23 15,157-32-15,-16 4 0,-9 0 16,157-33-16,-156 38 0,-17 9 15,-1 5-15,-15 4 16,-9 5-16,-25 9 16,0 5-16,-16 5 0,-9 0 15,-66-15-15,9 1 16,-1-1-16,0 1 0,17-5 16</inkml:trace>
  <inkml:trace contextRef="#ctx0" brushRef="#br0" timeOffset="64093.43">22041 12467 0,'0'0'16,"0"0"-16,0 0 15,0 0-15,0 0 0,0 0 16,0 0-16,0 0 15,0 0-15,0 0 0,0 0 16,0 0-16,0 0 16,58 75-16,-58-75 0,41 79 15,-41-79-15,42 79 16,-42-79-16,41 79 0,-41-79 16,33 84-16,-8-19 15,0-5-15,-9-8 0,1-11 16,0-3-16,-1-1 15,1-5-15,24 34 16,-25-43-16,1 5 0,0-5 16,-1-14-16,-8 1 0,9-6 15,-17-4-15,25-14 16,-9 5-16,1-19 16,-1 5-16,1-24 0,-1 10 15,9-9-15,-8 8 0,-1-8 16,1 4-16,-1-23 15,-7 14-15,7-24 16,1 5-16,-9 38 0,-8 4 16,8-9-16,-8 4 0,0 1 15,0 4-15,0 4 16,0 6-16,0-5 16,0 4-16,0-4 0,0 4 15,0 1-15,0 4 0,0 14 16,0-10-16,0 10 15,0-9-15,0 9 0</inkml:trace>
  <inkml:trace contextRef="#ctx0" brushRef="#br0" timeOffset="67265.62">22943 13319 0,'0'0'0,"0"0"15,0 0-15,0 0 16,0 0-16,0 0 0,0 0 16,0 0-16,0 0 15,0 0-15,0 0 0,0 0 16,0 0-16,0 0 16,0 0-16,0 0 0,0 0 15,0 0-15,0 0 16,0 0-16,0 0 0,0 0 15,0 0-15,0 0 16,0 0-16,0 0 16,66-84-16,-66 84 0,0 0 15,49-79-15,-49 79 0,0 0 16,0 0-16,42-79 16,-42 79-16,0 0 15,0 0-15,0 0 0,0 0 16,0 0-16,0 0 0,0 0 15,0 0-15,0 0 16,0 0-16,0 0 0,0 0 16,0 0-16,0 0 15,0 0-15,0 0 0,0 0 16,0 0-16,0 0 16,66 23-16,-33 10 15,-16-1-15,-9 5 0,-8 1 16,0-1-16,0 0 0,0 5 15,0 0-15,8 55 16,-8-55-16,0-4 16,0-6-16,8 5 0,-8-9 15,0 5-15,0-5 0,0-5 16,0-4-16,9-1 16,-9-4-16,0 0 15,0 0-15,8 5 0,-8-5 16,0-14-16,0 9 0,0-9 15,0 9-15,0-9 16,0 0-16,0 0 16,0 0-16,0 0 15,0 0-15,0 0 0</inkml:trace>
  <inkml:trace contextRef="#ctx0" brushRef="#br0" timeOffset="67585.28">23009 13933 0,'0'0'0,"0"0"16,0 0-16,0 0 16,0 0-16,0 0 15,0 0-15,0 0 0,0 0 16,0 0-16,0 0 15,0 0-15,0 0 0,0 0 16,0 0-16,0 0 16,0 0-16,0 0 0,0 0 15,0 0-15,0 0 16,140-33-16,-140 33 0,0 0 16,0 0-16,0 0 15,141-28-15,-141 28 0,0 0 16,0 0-16,0 0 15,0 0-15</inkml:trace>
  <inkml:trace contextRef="#ctx0" brushRef="#br0" timeOffset="77395.8">19287 12686 0,'0'0'0,"0"0"16,0 0-16,0 0 0,0 0 15,0 0-15,0 0 0,0 0 16,0 0-16,0 0 15,0 0-15,0 0 16,0 0-16,0 0 0,0 0 16,0 0-16,0 0 0,0 0 15,0 0-15,0 0 16</inkml:trace>
  <inkml:trace contextRef="#ctx0" brushRef="#br0" timeOffset="78442.5">19246 12588 0,'0'0'0,"0"0"16,0 0-16,0 0 16,0 0-16,0 0 15,0 0-15,0 0 0,0 0 16,0 0-16,0 0 0,0 0 15,0 0-15,0 0 16,0 0-16,0 0 16,0 0-16,0 0 0,0 0 15,0 0-15,0 0 0,0 0 16,0 0-16,0 0 16,0 0-16,33-79 15,-33 79-15,0 0 0,0 0 16,33-88-16,-33 88 0,0 0 15,0 0-15,0 0 16,0 0-16,17-79 16,-17 79-16,0 0 0,0 0 15,0 0-15,0 0 0,0 0 16,0 0-16,0 0 16,0 0-16,0 0 15,0 0-15,0 0 0,0 0 16,0 0-16,0 0 15,0 0-15,0 0 0,16 79 16,-16-79-16,0 0 16,25 74-16,-25-74 0,0 0 15,25 89-15,-25-89 0,8 74 16,-8-74-16,0 0 16,8 84-16,-8-84 15,0 0-15,0 74 0,0-74 16,0 0-16,0 0 15,0 0-15,0 0 0,0 0 16,0 75-16,0-33 16,0-19-16,0-23 0,0 0 15,0 0-15,0 0 16,0 0-16,0 0 0,0 0 16,0 0-16,0 0 15,0 0-15,0 0 0,0 0 16,0 0-16</inkml:trace>
  <inkml:trace contextRef="#ctx0" brushRef="#br0" timeOffset="79133.47">19130 13100 0,'0'0'16,"0"0"-16,0 0 0,0 0 15,0 0-15,0 0 16,0 0-16,0 0 16,0 0-16,0 0 0,0 0 15,0 0-15,0 0 0,0 0 16,0 0-16,0 0 15,0 0-15,0 0 16,0 0-16,0 0 0,0 0 16,132-32-16,-132 32 15,0 0-15,0 0 0,0 0 16,0 0-16,133-47 16,-67 24-16,-25 13 0,-41 10 15,0 0-15,0 0 0,33-4 16,-33 4-16,0 0 15,0 0-15,33-10 16,-33 10-16,0 0 0,0 0 16,34-9-16,-34 9 0,0 0 15,0 0-15,41-18 16,-41 18-16,0 0 16,0 0-16,33-19 0,-33 19 15,0 0-15,0 0 16,0 0-16,0 0 0,0 0 15,0 0-15,33-9 16,-33 9-16,0 0 0,0 0 16,33 14-16,-33-14 15,0 0-15</inkml:trace>
  <inkml:trace contextRef="#ctx0" brushRef="#br0" timeOffset="91385.26">17542 8304 0,'0'0'0,"0"0"16,0 0-16,0 0 16,0 0-16,0 0 15,0 0-15,0 0 16,0 0-16,0 0 0,0 0 15,0 0-15,0 0 0,0 0 16,50 88-16,-17-9 16,-33-79-16,50 135 15,-9 5-15,50 158 0,-50-136 16,-16-45-16,-8-29 0,-1 19 16,1-9-16,-17-19 15,0-14-15,0-23 16,0-19-16,0-42 0,0 5 15,8 1-15,-8-1 0,0 4 16,0 1-16,0-5 16,0 0-16,-8 0 15,-1 0-15,1-28 0,0 10 16,0-19-16,-1 9 16,-7-23-16,7 13 0,-7-41 15,-1 0-15,1-4 16,-1-1-16,-7-28 0,-10-18 15,10 46-15,7 29 16,-8-20-16,0 10 0,17 28 16,0 4-16,0 6 15,-1 3-15,9 38 0,0 10 16,0-10-16,0 9 16,0-9-16,17-9 0,-1 13 15,-16-4-15,34 28 16,-10-5-16,9 5 15,-8-4-15,17 27 0,-9-9 16,16 27-16,1-3 0,0-1 16,-9-5-16,0 5 15,-8 0-15,0-9 0,0-5 16,-16-27-16,-9-6 16,9-8-16,-1-1 15,1 0-15,-1-4 16,1-5-16,0 0 0,-1-5 15,1 1-15,-1-20 16,1 6-16,-1-10 0,1 5 16,-1-15-16,1 10 15,-1-9-15,1 5 0,-9-10 16,0 9-16,9-18 16,-9 9-16,1-18 15,-1 9-15,0-24 0,0 5 16,-8 33-16,0 5 0,9 8 15,-1 6-15,0-6 16,-8 6-16,0 4 16,0 0-16,0 14 0,0-9 15,0 9-15,17 9 0,-17-9 16,0 0-16,8 19 16,0-6-16,9 11 15,-9-6-15,17 20 0,-9-6 16,1 15-16,0-10 0,7 19 15,-7-14-15,16 37 16,0 4-16,-8 1 16,0 0-16,8 23 0,-8-14 15,-9-33-15,-8-4 0,1-37 16,-1-5-16,0 23 16,0-9-16,1 9 15,-1-4-15,0 4 0,1-5 16,-1-4-16,0-4 0,9 8 15,-9-9-15,8 1 16,1-1-16,16 9 16,-8-4-16,0-4 0,-9-6 15,-16-18-15</inkml:trace>
  <inkml:trace contextRef="#ctx0" brushRef="#br0" timeOffset="92018.7">19602 9388 0,'0'0'0,"0"0"15,0 0-15,0 0 16,0 0-16,0 0 0,0 0 16,0 0-16,0 0 15,0 0-15,0 0 0,0 0 16,0 0-16,0 0 16,0 0-16,0 0 0,0 0 15,16-84-15,-16 84 16,0 0-16,0 0 0,0 0 15,0 0-15,0 0 16,0 0-16,0 0 0,0 0 16,0 0-16,0 0 15,0 0-15,0 0 0,0 0 16,0 0-16,0 0 16,83 93-16,-9 75 15,-74-168-15,0 0 0,-74 214 16,74-214-16,0 0 0,0 0 15,0 0-15,0 0 16,-50 158-16,58-144 0,1 0 16,7-5-16,1 0 15,-1-13-15,1-1 0,8 0 16,-1 1-16,10-1 16,-1 0-16,8-9 15,-8 0-15,8 5 0,-8 0 16,17-5-16,-9 5 0,1-10 15,-9 0-15,8 1 16,-8-1-16,-8-18 16,0 4-16,-9 10 0,1 4 15,-17 19-15</inkml:trace>
  <inkml:trace contextRef="#ctx0" brushRef="#br0" timeOffset="92406.13">20429 8918 0,'0'0'0,"0"0"16,0 0-16,0 0 15,0 0-15,0 0 16,0 0-16,0 0 0,0 0 16,0 0-16,0 0 0,0 0 15,0 0-15,0 0 16,0 0-16,148-5 16,-148 5-16,133-18 0,-133 18 15,0 0-15,140-28 0,-57 9 16,-25 5-16,-17 5 15,-41 9-15,42-5 16,-9 5-16,-33 0 0,41 0 16,-41 0-16,0 0 0,0 0 15,0 0-15,0 0 16,0 0-16,0 0 16</inkml:trace>
  <inkml:trace contextRef="#ctx0" brushRef="#br0" timeOffset="92701.36">20908 9225 0,'0'0'0,"0"0"0,0 0 16,0 0-16,0 0 16,0 0-16,0 0 0,0 0 15,0 0-15,0 0 16,0 0-16,0 0 0,0 0 15,0 0-15,0 0 16,0 0-16,0 0 0,0 0 16,0 0-16,0 0 15,149-14-15,-149 14 0,0 0 16,0 0-16,132-23 16,-132 23-16,0 0 0,0 0 15,0 0-15,124-47 16,-57 24-16,-67 23 0</inkml:trace>
  <inkml:trace contextRef="#ctx0" brushRef="#br0" timeOffset="93151.25">21983 7676 0,'0'0'15,"0"0"-15,0 0 16,0 0-16,0 0 0,0 0 15,0 0-15,0 0 16,0 0-16,0 0 16,0 0-16,0 0 0,0 84 15,0-1-15,0 10 16,0 126-16,0-219 0,9 195 16,-9-167-16,0 51 15,8-9-15,0-14 0,0-14 16,1-24-16,-9-4 15,8 5-15,0-5 0,1 0 16,-1-5-16,0 5 16,-8-5-16,-8-18 0,8 0 15,0 9-15,0-9 0,0 9 16</inkml:trace>
  <inkml:trace contextRef="#ctx0" brushRef="#br0" timeOffset="93717.47">22695 7853 0,'0'0'0,"0"0"15,0 0-15,0 0 0,0 0 16,0 0-16,0 0 0,0 0 15,0 0-15,0 0 16,0 0-16,0 0 16,0 0-16,-124 79 0,124-79 15,0 0-15,-116 83 16,116-83-16,0 0 0,-99 75 16,41-29-16,25-18 15,8-4-15,25-24 0,-25 18 16,25-18-16,0 0 0,-17 23 15,17-23-15,0 0 16,0 0-16,-8 19 16,8-19-16,0 0 0,0 0 15,0 0-15,-8 19 0,8-19 16,0 0-16,16 18 16,-16-18-16,0 0 15,25 23-15,0 1 0,-8-1 16,7 0-16,-24-23 15,42 28-15,-9-9 0,0 9 16,0-5-16,33 19 16,-41-33-16,16 5 0,-8 0 15,9-5-15,-9 1 16,8 8-16,-8-4 0,9-4 16,-9-6-16,0 5 15,0 1-15,0 8 0,0-4 16,-8-4-16,-9-1 0,-16-9 15</inkml:trace>
  <inkml:trace contextRef="#ctx0" brushRef="#br0" timeOffset="94259.49">21760 9276 0,'0'0'16,"0"0"-16,0 0 15,0 0-15,0 0 0,0 0 16,0 0-16,0 0 16,0 0-16,0 0 15,0 0-15,0 0 0,0 0 16,0 0-16,0 0 0,0 0 15,0 0-15,0 0 16,0 0-16,0 0 16,132-42-16,-132 42 0,158-42 15,-10 5-15,-7 0 0,157-33 16,-149 38-16,-25 8 16,-17 10-16,-24 5 15,-9 4-15,1-4 0,-9 4 16,-8 10-16,0 4 0,-25-9 15,-8-4-15,-1-1 16,-7 0-16,-17 5 16,-8-9-16,8 9 0,0-9 15,0 9-15</inkml:trace>
  <inkml:trace contextRef="#ctx0" brushRef="#br0" timeOffset="96186.2">22389 9634 0,'0'0'0,"0"0"0,0 0 16,0 0-16,0 0 15,0 0-15,0 0 0,0 0 16,0 0-16,0 0 16,0 0-16,0 0 0,0 0 15,0 0-15,0 0 16,0 0-16,0 0 0,0 0 15,0 0-15,0 0 16,0 0-16,0 0 0,0 0 16,0 0-16,74 79 15,-74-79-15,0 0 0,74 89 16,-74-89-16,75 79 16,-75-79-16,74 79 0,-24-23 15,0 0-15,-1-1 16,-7-13-16,-9-9 0,41 27 15,-49-41-15,8-5 16,-8 0-16,8-9 0,-8-1 16,-9-4-16,1 0 15,-1-18-15,1 4 0,-1-14 16,-7 4-16,-1-13 16,0 5-16,-16-10 15,8 5-15,0-38 0,0 15 16,-17-61-16,9 4 0,0 38 15,0 0-15,-1 0 16,1 5-16,0 9 16,-9 9-16,17 33 0,0 4 15,-8-4-15,8 4 0,0 5 16,0 5-16,0-10 16,0 5-16,0 5 15,0 0-15,0 9 0</inkml:trace>
  <inkml:trace contextRef="#ctx0" brushRef="#br0" timeOffset="96981.35">23852 9834 0,'0'0'0,"0"0"15,0 0-15,0 0 0,0 0 16,0 0-16,0 0 0,0 0 16,0 0-16,0 0 15,0 0-15,0 0 16,0 0-16,0 0 0,0 0 16,0 0-16,0 0 15,0 0-15,0 0 0,0 0 16,0 0-16,0 0 15,0 0-15,0 0 0,0 0 16,-41-83-16,41 83 0,0 0 16,0 0-16,0 0 15,0 0-15,0 0 16,-8-79-16,8 79 0,0 0 16,0 0-16,0 0 0,0 0 15,0 0-15,0 0 16,0 0-16,0 0 15,0 0-15,0 0 0,0 0 16,0 0-16,0 0 16,74 79-16,-74-79 0,0 0 15,33 88-15,-33-88 16,9 88-16,-9-88 0,-25 186 16,25-186-16,0 0 15,0 0-15,-83 154 0,83-154 16,0 0-16,0 0 15,0 0-15,0 0 16,0 0-16,0 0 0,0 0 16,-74 154-16,74-154 0,24 9 15,-7-5-15,16-4 16,-8 0-16,16-9 0,-8 5 16,9-20-16,-9 6 15,16 22-15,-7 1 0,24-14 16,0 9-16,-8-5 15,-8 0-15,-42-9 16,0 5-16,-8 9 0</inkml:trace>
  <inkml:trace contextRef="#ctx0" brushRef="#br0" timeOffset="104147.23">5716 15426 0,'0'0'0,"0"0"0,0 0 16,0 0-16,0 0 15,0 0-15,0 0 0,0 0 16,0 0-16,0 0 16,0 0-16,0 0 15,0 0-15,0 0 0,0 0 16,0 0-16,0 0 0,0 0 16,0 0-16,0 0 15,0 0-15,0 0 16,0 0-16,0 0 0,0 0 15,0 0-15,-25 79 0,25-79 16,0 75-16,0-75 16,8 79-16,-8-79 15,9 83-15,-9-83 0,16 89 16,1-19-16,-9-15 0,0-3 16,-8-11-16,8 1 15,1-4-15,-1-6 16,-8-4-16,0-9 0,0-19 15,8 23-15,-8-23 16,0 0-16,0 0 0,0 0 16,0 0-16,0 0 15,0 0-15,0 0 0,0-23 16,-8-5-16,8 4 16,0-36-16,0 27 0,-8-13 15,-1 9-15,9-10 16,0 10-16,0-10 0,0 10 15,0-9-15,0 8 16,0-3-16,0 3 0,0 1 16,0 9-16,0 5 15,0 4-15,9 5 0,-1 0 16,8 5-16,-16 9 0,25-4 16,-25 4-16,25 4 15,-8 1-15,7 13 16,1-4-16,8 5 0,-8-5 15,0 9-15,0-4 16,8 27-16,0-8 16,0-1-16,-8-5 15,0 6-15,-1-6 0,1 5 16,-8-4-16,-1-10 16,1-4-16,-1-1 0,-7-4 15,7-4-15,-16-10 16,17 4-16,-17-4 0,25-4 15,-9-1-15,1-18 16,-1 4-16,1-27 0,-1 8 16,-7-13-16,-1 9 15,8-9-15,-7 9 0,-1-9 16,0 9-16,9-9 16,-1 9-16,-7-4 0,-1 8 15,0 6-15,0 4 16,1 5-16,-9 4 0,8 5 15,0 5-15,-8 9 16,17 0-16,-17 9 16,0-9-16,0 23 0,0-9 15,8 5-15,-8 0 0,8 13 16,1-4-16,-1 14 16,0-9-16,0 13 15,1-9-15,7 14 0,-8-13 16,9 13-16,-9-9 0,0 4 15,1-9-15,-1 15 16,0-11-16,9 6 16,-9-10-16,9 0 0,-1-4 15,-8-10-15,1 0 0,-9-23 16</inkml:trace>
  <inkml:trace contextRef="#ctx0" brushRef="#br0" timeOffset="104843.03">7188 16045 0,'0'0'0,"0"0"16,0 0-16,0 0 16,0 0-16,0 0 15,0 0-15,0 0 0,0 0 16,0 0-16,0 0 15,0 0-15,0 0 0,0 0 16,0 0-16,0 0 16,25-84-16,-25 84 0,0 0 15,0 0-15,0 0 16,0 0-16,0 0 0,0 0 16,0 0-16,0 0 15,0 0-15,0 0 16,0 0-16,0 0 0,0 0 15,0 0-15,0 0 0,0 0 16,0 0-16,0 0 16,0 0-16,0 0 0,115 88 15,-115-88-15,42 80 16,-42-80-16,0 0 0,0 83 16,0-83-16,0 0 15,0 0-15,-8 75 0,8-75 16,0 0-16,0 0 15,0 0-15,0 0 0,0 0 16,0 0-16,0 0 16,0 0-16,0 0 15,0 0-15,0 0 0,272 42 16,-230-47-16,-9 0 0,8 1 16,-8 4-16,9 4 15,-9-4-15,8 19 16,-8-5-16,-8-5 0,0 0 15,-25-9-15</inkml:trace>
  <inkml:trace contextRef="#ctx0" brushRef="#br0" timeOffset="105341.82">5617 16915 0,'0'0'0,"0"0"16,0 0-16,0 0 16,0 0-16,0 0 15,0 0-15,0 0 16,0 0-16,0 0 0,0 0 16,0 0-16,0 0 0,0 0 15,0 0-15,181-65 16,-32 13-16,-16 15 15,-1 9-15,141-18 0,-141 23 16,-8-1-16,-8 1 16,25 4-16,-9 1 0,-16 8 15,-17 6-15,-25-1 16,9 5-16,-25 5 0,0 4 16,-8 5-16,-1 0 0,-16 5 15,-8 4-15,-33 9 16,0-4-16,-1-4 15,1-6-15,8-18 0</inkml:trace>
  <inkml:trace contextRef="#ctx0" brushRef="#br0" timeOffset="106424.62">6212 16975 0,'0'0'0,"0"0"16,0 0-16,0 0 16,0 0-16,0 0 15,0 0-15,0 0 16,0 0-16,0 0 0,8 89 16,9-10-16,-17-79 0,25 130 15,-1-9-15,1-5 16,0-4-16,25 93 15,-34-126-15,-8-33 0,1-4 16,-9-42-16,0 0 0,16-5 16,-16 5-16,9-9 15,-9 9-15,0-23 16,0 4-16,0-18 0,0 9 16,-9-23-16,9 9 0,-8-32 15,0-6-15,-1 6 16,1 0-16,0 41 15,8 5-15,-8-14 0,8 10 16,-9-15-16,9 10 16,0-5-16,0 10 0,0-1 15,0 5-15,0 5 16,0 4-16,9 1 0,-1 4 16,0 4-16,0 1 15,9 4-15,-17 5 0,33-4 16,-16 4-16,7 14 15,1-5-15,0 10 0,-8-5 16,16 9-16,-8-5 16,8 15-16,-9-10 0,9 14 15,-8-4-15,8 14 16,-8-10-16,0 5 0,0-10 16,0 5-16,-9-9 15,1 0-15,-1-5 0,1-4 16,-9-5-16,9-5 15,-17-9-15,16 5 16,-16-5-16,17-14 0,-9 5 16,0-10-16,0 5 0,1-14 15,-1 5-15,0-10 16,1 6-16,7-20 16,1 5-16,-1 0 15,1 10-15,-9-6 0,0 6 16,1 4-16,-1 5 15,0 4-15,0 5 0,-8-4 16,0 4-16,0 14 16,9-10-16,-9 20 0,0-1 15,8 0-15,0 1 16,0 4-16,1-1 0,-1 11 16,0-6-16,1 6 15,-1-6-15,0 5 16,0-4-16,1 14 0,-1-5 15,8 9-15,1-5 0,8 10 16,-9-9-16,1 9 16,-1-10-16,9 10 15,-8-5-15,-1 0 0,1-9 16,8 5-16,-9-5 0,1-5 16,-9-4-16,-8-19 15</inkml:trace>
  <inkml:trace contextRef="#ctx0" brushRef="#br0" timeOffset="106708.29">7940 17789 0,'0'0'15,"0"0"-15,0 0 0,0 0 16,0 0-16,0 0 15,0 0-15,0 0 16,0 0-16,0 0 0,0 0 16,0 0-16,0 0 0,25 79 15,-25-79-15,0 0 16,33 84-16,-33-84 16,0 0-16,33 79 0,-33-79 15,0 0-15,42 75 0,-17-29 16,-9-13-16,-16-33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4174D-1F42-4E58-9053-9A34708A3484}" type="datetimeFigureOut">
              <a:rPr lang="en-US" smtClean="0"/>
              <a:pPr/>
              <a:t>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E1C67-E6AC-4D04-A407-679DD18730FD}" type="slidenum">
              <a:rPr lang="en-US" smtClean="0"/>
              <a:pPr/>
              <a:t>‹#›</a:t>
            </a:fld>
            <a:endParaRPr lang="en-US"/>
          </a:p>
        </p:txBody>
      </p:sp>
    </p:spTree>
    <p:extLst>
      <p:ext uri="{BB962C8B-B14F-4D97-AF65-F5344CB8AC3E}">
        <p14:creationId xmlns:p14="http://schemas.microsoft.com/office/powerpoint/2010/main" val="285335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78221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68921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138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349040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865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419014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388634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44665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1584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AEAC17-90E0-4BAA-8C8C-DD5CB0EBF6C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13774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4BAEAC17-90E0-4BAA-8C8C-DD5CB0EBF6C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15056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BAEAC17-90E0-4BAA-8C8C-DD5CB0EBF6C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254670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4BAEAC17-90E0-4BAA-8C8C-DD5CB0EBF6C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1092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EAC17-90E0-4BAA-8C8C-DD5CB0EBF6C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38559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4BAEAC17-90E0-4BAA-8C8C-DD5CB0EBF6C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386564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BAEAC17-90E0-4BAA-8C8C-DD5CB0EBF6C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EA282-233C-447C-A755-EEFD38B0E294}" type="slidenum">
              <a:rPr lang="en-US" smtClean="0"/>
              <a:pPr/>
              <a:t>‹#›</a:t>
            </a:fld>
            <a:endParaRPr lang="en-US"/>
          </a:p>
        </p:txBody>
      </p:sp>
    </p:spTree>
    <p:extLst>
      <p:ext uri="{BB962C8B-B14F-4D97-AF65-F5344CB8AC3E}">
        <p14:creationId xmlns:p14="http://schemas.microsoft.com/office/powerpoint/2010/main" val="147736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EAC17-90E0-4BAA-8C8C-DD5CB0EBF6C9}" type="datetimeFigureOut">
              <a:rPr lang="en-US" smtClean="0"/>
              <a:pPr/>
              <a:t>2/7/2023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4BEA282-233C-447C-A755-EEFD38B0E294}" type="slidenum">
              <a:rPr lang="en-US" smtClean="0"/>
              <a:pPr/>
              <a:t>‹#›</a:t>
            </a:fld>
            <a:endParaRPr lang="en-US"/>
          </a:p>
        </p:txBody>
      </p:sp>
    </p:spTree>
    <p:extLst>
      <p:ext uri="{BB962C8B-B14F-4D97-AF65-F5344CB8AC3E}">
        <p14:creationId xmlns:p14="http://schemas.microsoft.com/office/powerpoint/2010/main" val="29352046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5.bin"/><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6.xml"/><Relationship Id="rId4" Type="http://schemas.openxmlformats.org/officeDocument/2006/relationships/image" Target="../media/image95.emf"/></Relationships>
</file>

<file path=ppt/slides/_rels/slide11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980.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6.bin"/><Relationship Id="rId1" Type="http://schemas.openxmlformats.org/officeDocument/2006/relationships/slideLayout" Target="../slideLayouts/slideLayout6.xml"/><Relationship Id="rId5" Type="http://schemas.openxmlformats.org/officeDocument/2006/relationships/image" Target="../media/image100.wmf"/><Relationship Id="rId4" Type="http://schemas.openxmlformats.org/officeDocument/2006/relationships/oleObject" Target="../embeddings/oleObject7.bin"/></Relationships>
</file>

<file path=ppt/slides/_rels/slide12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4.png"/><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1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6.pn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customXml" Target="../ink/ink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72.emf"/><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9.xml"/><Relationship Id="rId5" Type="http://schemas.openxmlformats.org/officeDocument/2006/relationships/image" Target="../media/image780.png"/><Relationship Id="rId4" Type="http://schemas.openxmlformats.org/officeDocument/2006/relationships/image" Target="../media/image770.png"/></Relationships>
</file>

<file path=ppt/slides/_rels/slide92.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9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8520" y="1196752"/>
            <a:ext cx="9145016" cy="1800200"/>
          </a:xfrm>
        </p:spPr>
        <p:txBody>
          <a:bodyPr>
            <a:normAutofit fontScale="90000"/>
          </a:bodyPr>
          <a:lstStyle/>
          <a:p>
            <a:pPr algn="ctr"/>
            <a:br>
              <a:rPr lang="en-US" sz="4900">
                <a:latin typeface="Arial Rounded MT Bold" panose="020F0704030504030204" pitchFamily="34" charset="0"/>
              </a:rPr>
            </a:br>
            <a:br>
              <a:rPr lang="en-US" sz="4900">
                <a:latin typeface="Arial Rounded MT Bold" panose="020F0704030504030204" pitchFamily="34" charset="0"/>
              </a:rPr>
            </a:br>
            <a:r>
              <a:rPr lang="en-US" sz="4900">
                <a:solidFill>
                  <a:prstClr val="black">
                    <a:lumMod val="85000"/>
                    <a:lumOff val="15000"/>
                  </a:prstClr>
                </a:solidFill>
                <a:latin typeface="Arial Rounded MT Bold" panose="020F0704030504030204" pitchFamily="34" charset="0"/>
              </a:rPr>
              <a:t>CHEM330</a:t>
            </a:r>
            <a:br>
              <a:rPr lang="en-US" sz="4900">
                <a:solidFill>
                  <a:prstClr val="black">
                    <a:lumMod val="85000"/>
                    <a:lumOff val="15000"/>
                  </a:prstClr>
                </a:solidFill>
                <a:latin typeface="Arial Rounded MT Bold" panose="020F0704030504030204" pitchFamily="34" charset="0"/>
              </a:rPr>
            </a:br>
            <a:r>
              <a:rPr lang="en-US" sz="4900">
                <a:solidFill>
                  <a:prstClr val="black">
                    <a:lumMod val="85000"/>
                    <a:lumOff val="15000"/>
                  </a:prstClr>
                </a:solidFill>
                <a:latin typeface="Arial Rounded MT Bold" panose="020F0704030504030204" pitchFamily="34" charset="0"/>
              </a:rPr>
              <a:t> </a:t>
            </a:r>
            <a:br>
              <a:rPr lang="en-US" sz="4900">
                <a:latin typeface="Arial Rounded MT Bold" panose="020F0704030504030204" pitchFamily="34" charset="0"/>
              </a:rPr>
            </a:br>
            <a:r>
              <a:rPr lang="en-US" sz="4000">
                <a:latin typeface="Arial Rounded MT Bold" panose="020F0704030504030204" pitchFamily="34" charset="0"/>
              </a:rPr>
              <a:t>Physical chemistry of polymers</a:t>
            </a:r>
            <a:r>
              <a:rPr lang="en-US" sz="4900">
                <a:latin typeface="Arial Rounded MT Bold" panose="020F0704030504030204" pitchFamily="34" charset="0"/>
              </a:rPr>
              <a:t> </a:t>
            </a:r>
            <a:br>
              <a:rPr lang="en-US" sz="4900">
                <a:latin typeface="Arial Rounded MT Bold" panose="020F0704030504030204" pitchFamily="34" charset="0"/>
              </a:rPr>
            </a:br>
            <a:r>
              <a:rPr lang="en-US" sz="4900">
                <a:latin typeface="Arial Rounded MT Bold" panose="020F0704030504030204" pitchFamily="34" charset="0"/>
              </a:rPr>
              <a:t>     </a:t>
            </a:r>
            <a:endParaRPr lang="en-US" sz="3600">
              <a:solidFill>
                <a:srgbClr val="FF0000"/>
              </a:solidFill>
              <a:latin typeface="Brush Script MT" panose="03060802040406070304" pitchFamily="66" charset="0"/>
              <a:cs typeface="Arabic Typesetting" panose="03020402040406030203" pitchFamily="66" charset="-78"/>
            </a:endParaRPr>
          </a:p>
        </p:txBody>
      </p:sp>
      <p:sp>
        <p:nvSpPr>
          <p:cNvPr id="3075" name="Rectangle 3"/>
          <p:cNvSpPr>
            <a:spLocks noGrp="1" noChangeArrowheads="1"/>
          </p:cNvSpPr>
          <p:nvPr>
            <p:ph type="subTitle" idx="1"/>
          </p:nvPr>
        </p:nvSpPr>
        <p:spPr>
          <a:xfrm>
            <a:off x="1259632" y="2276872"/>
            <a:ext cx="7200800" cy="4752528"/>
          </a:xfrm>
        </p:spPr>
        <p:txBody>
          <a:bodyPr>
            <a:normAutofit/>
          </a:bodyPr>
          <a:lstStyle/>
          <a:p>
            <a:pPr algn="ctr" eaLnBrk="1" hangingPunct="1"/>
            <a:endParaRPr lang="en-US" sz="5100" b="1">
              <a:solidFill>
                <a:schemeClr val="tx1"/>
              </a:solidFill>
            </a:endParaRPr>
          </a:p>
          <a:p>
            <a:pPr algn="ctr" eaLnBrk="1" hangingPunct="1"/>
            <a:r>
              <a:rPr lang="en-US" sz="2600" b="1">
                <a:solidFill>
                  <a:schemeClr val="tx1"/>
                </a:solidFill>
              </a:rPr>
              <a:t>Credit hours</a:t>
            </a:r>
            <a:r>
              <a:rPr lang="en-US" sz="2600" b="1">
                <a:solidFill>
                  <a:srgbClr val="0070C0"/>
                </a:solidFill>
              </a:rPr>
              <a:t>: 1 h course + 1 h Laboratory</a:t>
            </a:r>
          </a:p>
          <a:p>
            <a:pPr algn="ctr" eaLnBrk="1" hangingPunct="1"/>
            <a:r>
              <a:rPr lang="en-US" sz="2600" b="1">
                <a:solidFill>
                  <a:srgbClr val="00B050"/>
                </a:solidFill>
              </a:rPr>
              <a:t>College of Science</a:t>
            </a:r>
            <a:endParaRPr lang="en-US" sz="3400" b="1">
              <a:solidFill>
                <a:srgbClr val="00B050"/>
              </a:solidFill>
            </a:endParaRPr>
          </a:p>
          <a:p>
            <a:pPr algn="ctr">
              <a:lnSpc>
                <a:spcPct val="170000"/>
              </a:lnSpc>
              <a:spcBef>
                <a:spcPts val="0"/>
              </a:spcBef>
              <a:defRPr/>
            </a:pPr>
            <a:r>
              <a:rPr lang="en-US" sz="2800" b="1">
                <a:solidFill>
                  <a:srgbClr val="00B050"/>
                </a:solidFill>
              </a:rPr>
              <a:t>Chemistry department</a:t>
            </a:r>
          </a:p>
          <a:p>
            <a:pPr algn="ctr">
              <a:lnSpc>
                <a:spcPct val="170000"/>
              </a:lnSpc>
              <a:spcBef>
                <a:spcPts val="0"/>
              </a:spcBef>
              <a:defRPr/>
            </a:pPr>
            <a:endParaRPr lang="en-US" sz="2800" b="1">
              <a:solidFill>
                <a:srgbClr val="00B050"/>
              </a:solidFill>
            </a:endParaRPr>
          </a:p>
          <a:p>
            <a:pPr algn="ctr" eaLnBrk="1" hangingPunct="1"/>
            <a:r>
              <a:rPr lang="en-US" sz="4000" b="1">
                <a:solidFill>
                  <a:schemeClr val="tx1"/>
                </a:solidFill>
                <a:latin typeface="Arial" panose="020B0604020202020204" pitchFamily="34" charset="0"/>
                <a:cs typeface="Arial" panose="020B0604020202020204" pitchFamily="34" charset="0"/>
              </a:rPr>
              <a:t>1444H-2022/23</a:t>
            </a:r>
          </a:p>
          <a:p>
            <a:pPr eaLnBrk="1" hangingPunct="1"/>
            <a:endParaRPr lang="en-US" b="1"/>
          </a:p>
          <a:p>
            <a:pPr eaLnBrk="1" hangingPunct="1"/>
            <a:endParaRPr lang="en-US"/>
          </a:p>
          <a:p>
            <a:pPr eaLnBrk="1" hangingPunct="1"/>
            <a:endParaRPr lang="en-US"/>
          </a:p>
        </p:txBody>
      </p:sp>
      <p:pic>
        <p:nvPicPr>
          <p:cNvPr id="3079" name="Picture 8" descr="https://encrypted-tbn0.gstatic.com/images?q=tbn:ANd9GcRRNEKJEmwNOVlTF1V0Pf-fTXszPRDcbBMLjltqB_8N2L1LH3I__NyN973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6388" y="-1069975"/>
            <a:ext cx="2362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26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84"/>
            <a:ext cx="6264696" cy="792088"/>
          </a:xfrm>
        </p:spPr>
        <p:txBody>
          <a:bodyPr>
            <a:normAutofit/>
          </a:bodyPr>
          <a:lstStyle/>
          <a:p>
            <a:pPr algn="ctr"/>
            <a:r>
              <a:rPr lang="en-US" sz="3200" b="1">
                <a:solidFill>
                  <a:srgbClr val="5325FB"/>
                </a:solidFill>
              </a:rPr>
              <a:t>Exercises</a:t>
            </a:r>
          </a:p>
        </p:txBody>
      </p:sp>
      <p:sp>
        <p:nvSpPr>
          <p:cNvPr id="3" name="Title 1"/>
          <p:cNvSpPr txBox="1">
            <a:spLocks/>
          </p:cNvSpPr>
          <p:nvPr/>
        </p:nvSpPr>
        <p:spPr>
          <a:xfrm>
            <a:off x="467544" y="615494"/>
            <a:ext cx="8280920" cy="72527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a:ln>
                  <a:noFill/>
                </a:ln>
                <a:solidFill>
                  <a:srgbClr val="5325FB"/>
                </a:solidFill>
                <a:effectLst/>
                <a:uLnTx/>
                <a:uFillTx/>
                <a:latin typeface="+mj-lt"/>
                <a:ea typeface="+mj-ea"/>
                <a:cs typeface="+mj-cs"/>
              </a:rPr>
              <a:t>Exercise1</a:t>
            </a:r>
            <a:r>
              <a:rPr kumimoji="0" lang="en-US" sz="2000" b="1" i="0" u="none" strike="noStrike" kern="1200" cap="none" spc="0" normalizeH="0" baseline="0" noProof="0">
                <a:ln>
                  <a:noFill/>
                </a:ln>
                <a:solidFill>
                  <a:srgbClr val="5325FB"/>
                </a:solidFill>
                <a:effectLst/>
                <a:uLnTx/>
                <a:uFillTx/>
                <a:latin typeface="+mj-lt"/>
                <a:ea typeface="+mj-ea"/>
                <a:cs typeface="+mj-cs"/>
              </a:rPr>
              <a:t>: </a:t>
            </a:r>
            <a:r>
              <a:rPr kumimoji="0" lang="en-US" sz="1400" b="1" i="0" u="none" strike="noStrike" kern="1200" cap="none" spc="0" normalizeH="0" baseline="0" noProof="0">
                <a:ln>
                  <a:noFill/>
                </a:ln>
                <a:effectLst/>
                <a:uLnTx/>
                <a:uFillTx/>
                <a:latin typeface="+mj-lt"/>
                <a:ea typeface="+mj-ea"/>
                <a:cs typeface="+mj-cs"/>
              </a:rPr>
              <a:t>W</a:t>
            </a:r>
            <a:r>
              <a:rPr kumimoji="0" lang="en-US" sz="2000" b="1" i="0" u="none" strike="noStrike" kern="1200" cap="none" spc="0" normalizeH="0" baseline="0" noProof="0">
                <a:ln>
                  <a:noFill/>
                </a:ln>
                <a:effectLst/>
                <a:uLnTx/>
                <a:uFillTx/>
                <a:latin typeface="+mj-lt"/>
                <a:ea typeface="+mj-ea"/>
                <a:cs typeface="+mj-cs"/>
              </a:rPr>
              <a:t>hich among the following molecules are polymers</a:t>
            </a:r>
          </a:p>
        </p:txBody>
      </p:sp>
      <p:pic>
        <p:nvPicPr>
          <p:cNvPr id="221186" name="Picture 2"/>
          <p:cNvPicPr>
            <a:picLocks noChangeAspect="1" noChangeArrowheads="1"/>
          </p:cNvPicPr>
          <p:nvPr/>
        </p:nvPicPr>
        <p:blipFill>
          <a:blip r:embed="rId2" cstate="print"/>
          <a:srcRect/>
          <a:stretch>
            <a:fillRect/>
          </a:stretch>
        </p:blipFill>
        <p:spPr bwMode="auto">
          <a:xfrm>
            <a:off x="611560" y="1340768"/>
            <a:ext cx="2321445" cy="1368152"/>
          </a:xfrm>
          <a:prstGeom prst="rect">
            <a:avLst/>
          </a:prstGeom>
          <a:noFill/>
          <a:ln w="9525">
            <a:noFill/>
            <a:miter lim="800000"/>
            <a:headEnd/>
            <a:tailEnd/>
          </a:ln>
        </p:spPr>
      </p:pic>
      <p:sp>
        <p:nvSpPr>
          <p:cNvPr id="5" name="Rectangle 4"/>
          <p:cNvSpPr/>
          <p:nvPr/>
        </p:nvSpPr>
        <p:spPr>
          <a:xfrm>
            <a:off x="467544" y="3356992"/>
            <a:ext cx="8208912" cy="769441"/>
          </a:xfrm>
          <a:prstGeom prst="rect">
            <a:avLst/>
          </a:prstGeom>
        </p:spPr>
        <p:txBody>
          <a:bodyPr wrap="square">
            <a:spAutoFit/>
          </a:bodyPr>
          <a:lstStyle/>
          <a:p>
            <a:pPr lvl="0" defTabSz="457200">
              <a:spcBef>
                <a:spcPct val="0"/>
              </a:spcBef>
              <a:defRPr/>
            </a:pPr>
            <a:r>
              <a:rPr lang="en-US" b="1" u="sng">
                <a:solidFill>
                  <a:srgbClr val="5325FB"/>
                </a:solidFill>
              </a:rPr>
              <a:t>Exercise2</a:t>
            </a:r>
            <a:r>
              <a:rPr lang="en-US" sz="2400" b="1">
                <a:solidFill>
                  <a:srgbClr val="5325FB"/>
                </a:solidFill>
              </a:rPr>
              <a:t>: </a:t>
            </a:r>
            <a:r>
              <a:rPr lang="en-US" sz="2000" b="1"/>
              <a:t>Which</a:t>
            </a:r>
            <a:r>
              <a:rPr lang="en-US" sz="2000" b="1">
                <a:solidFill>
                  <a:srgbClr val="5325FB"/>
                </a:solidFill>
              </a:rPr>
              <a:t> </a:t>
            </a:r>
            <a:r>
              <a:rPr lang="en-US" sz="2000" b="1"/>
              <a:t>Among the following polymers, classify the homogeneous polymers and the heterogeneous polymers</a:t>
            </a:r>
          </a:p>
        </p:txBody>
      </p:sp>
      <p:pic>
        <p:nvPicPr>
          <p:cNvPr id="221187" name="Picture 3"/>
          <p:cNvPicPr>
            <a:picLocks noChangeAspect="1" noChangeArrowheads="1"/>
          </p:cNvPicPr>
          <p:nvPr/>
        </p:nvPicPr>
        <p:blipFill>
          <a:blip r:embed="rId3" cstate="print"/>
          <a:srcRect/>
          <a:stretch>
            <a:fillRect/>
          </a:stretch>
        </p:blipFill>
        <p:spPr bwMode="auto">
          <a:xfrm>
            <a:off x="3275856" y="1502296"/>
            <a:ext cx="3810000" cy="990600"/>
          </a:xfrm>
          <a:prstGeom prst="rect">
            <a:avLst/>
          </a:prstGeom>
          <a:noFill/>
          <a:ln w="9525">
            <a:noFill/>
            <a:miter lim="800000"/>
            <a:headEnd/>
            <a:tailEnd/>
          </a:ln>
        </p:spPr>
      </p:pic>
      <p:pic>
        <p:nvPicPr>
          <p:cNvPr id="221188" name="Picture 4"/>
          <p:cNvPicPr>
            <a:picLocks noChangeAspect="1" noChangeArrowheads="1"/>
          </p:cNvPicPr>
          <p:nvPr/>
        </p:nvPicPr>
        <p:blipFill>
          <a:blip r:embed="rId4" cstate="print"/>
          <a:srcRect/>
          <a:stretch>
            <a:fillRect/>
          </a:stretch>
        </p:blipFill>
        <p:spPr bwMode="auto">
          <a:xfrm>
            <a:off x="2575917" y="2564904"/>
            <a:ext cx="3724275" cy="904875"/>
          </a:xfrm>
          <a:prstGeom prst="rect">
            <a:avLst/>
          </a:prstGeom>
          <a:noFill/>
          <a:ln w="9525">
            <a:noFill/>
            <a:miter lim="800000"/>
            <a:headEnd/>
            <a:tailEnd/>
          </a:ln>
        </p:spPr>
      </p:pic>
      <p:pic>
        <p:nvPicPr>
          <p:cNvPr id="221189" name="Picture 5"/>
          <p:cNvPicPr>
            <a:picLocks noChangeAspect="1" noChangeArrowheads="1"/>
          </p:cNvPicPr>
          <p:nvPr/>
        </p:nvPicPr>
        <p:blipFill>
          <a:blip r:embed="rId5" cstate="print"/>
          <a:srcRect/>
          <a:stretch>
            <a:fillRect/>
          </a:stretch>
        </p:blipFill>
        <p:spPr bwMode="auto">
          <a:xfrm>
            <a:off x="611561" y="4149080"/>
            <a:ext cx="3960440" cy="933450"/>
          </a:xfrm>
          <a:prstGeom prst="rect">
            <a:avLst/>
          </a:prstGeom>
          <a:noFill/>
          <a:ln w="9525">
            <a:noFill/>
            <a:miter lim="800000"/>
            <a:headEnd/>
            <a:tailEnd/>
          </a:ln>
        </p:spPr>
      </p:pic>
      <p:pic>
        <p:nvPicPr>
          <p:cNvPr id="221190" name="Picture 6"/>
          <p:cNvPicPr>
            <a:picLocks noChangeAspect="1" noChangeArrowheads="1"/>
          </p:cNvPicPr>
          <p:nvPr/>
        </p:nvPicPr>
        <p:blipFill>
          <a:blip r:embed="rId6" cstate="print"/>
          <a:srcRect/>
          <a:stretch>
            <a:fillRect/>
          </a:stretch>
        </p:blipFill>
        <p:spPr bwMode="auto">
          <a:xfrm>
            <a:off x="4813827" y="4143037"/>
            <a:ext cx="3816424" cy="1014155"/>
          </a:xfrm>
          <a:prstGeom prst="rect">
            <a:avLst/>
          </a:prstGeom>
          <a:noFill/>
          <a:ln w="9525">
            <a:noFill/>
            <a:miter lim="800000"/>
            <a:headEnd/>
            <a:tailEnd/>
          </a:ln>
        </p:spPr>
      </p:pic>
      <p:pic>
        <p:nvPicPr>
          <p:cNvPr id="221191" name="Picture 7"/>
          <p:cNvPicPr>
            <a:picLocks noChangeAspect="1" noChangeArrowheads="1"/>
          </p:cNvPicPr>
          <p:nvPr/>
        </p:nvPicPr>
        <p:blipFill>
          <a:blip r:embed="rId7" cstate="print"/>
          <a:srcRect/>
          <a:stretch>
            <a:fillRect/>
          </a:stretch>
        </p:blipFill>
        <p:spPr bwMode="auto">
          <a:xfrm>
            <a:off x="755576" y="5103804"/>
            <a:ext cx="3024336" cy="1349532"/>
          </a:xfrm>
          <a:prstGeom prst="rect">
            <a:avLst/>
          </a:prstGeom>
          <a:noFill/>
          <a:ln w="9525">
            <a:noFill/>
            <a:miter lim="800000"/>
            <a:headEnd/>
            <a:tailEnd/>
          </a:ln>
        </p:spPr>
      </p:pic>
      <p:pic>
        <p:nvPicPr>
          <p:cNvPr id="221192" name="Picture 8"/>
          <p:cNvPicPr>
            <a:picLocks noChangeAspect="1" noChangeArrowheads="1"/>
          </p:cNvPicPr>
          <p:nvPr/>
        </p:nvPicPr>
        <p:blipFill>
          <a:blip r:embed="rId8" cstate="print"/>
          <a:srcRect/>
          <a:stretch>
            <a:fillRect/>
          </a:stretch>
        </p:blipFill>
        <p:spPr bwMode="auto">
          <a:xfrm>
            <a:off x="4355976" y="5013235"/>
            <a:ext cx="3569568" cy="1512109"/>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76" y="1124744"/>
            <a:ext cx="8028384" cy="4752528"/>
            <a:chOff x="755576" y="1124744"/>
            <a:chExt cx="8028384" cy="4752528"/>
          </a:xfrm>
        </p:grpSpPr>
        <p:sp>
          <p:nvSpPr>
            <p:cNvPr id="4" name="مستطيل 5"/>
            <p:cNvSpPr/>
            <p:nvPr/>
          </p:nvSpPr>
          <p:spPr>
            <a:xfrm>
              <a:off x="755576" y="1700808"/>
              <a:ext cx="8028384" cy="1938992"/>
            </a:xfrm>
            <a:prstGeom prst="rect">
              <a:avLst/>
            </a:prstGeom>
          </p:spPr>
          <p:txBody>
            <a:bodyPr wrap="square">
              <a:spAutoFit/>
            </a:bodyPr>
            <a:lstStyle/>
            <a:p>
              <a:pPr algn="just"/>
              <a:r>
                <a:rPr lang="en-US" sz="2400" dirty="0">
                  <a:solidFill>
                    <a:prstClr val="black"/>
                  </a:solidFill>
                  <a:latin typeface="Arial" panose="020B0604020202020204" pitchFamily="34" charset="0"/>
                  <a:cs typeface="Arial" panose="020B0604020202020204" pitchFamily="34" charset="0"/>
                </a:rPr>
                <a:t>*This polymerization requires the presence of a solvent that dissolves the monomer</a:t>
              </a:r>
              <a:r>
                <a:rPr lang="ar-SA" sz="2400"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and initiator, but the resulting polymer </a:t>
              </a:r>
              <a:r>
                <a:rPr lang="en-US" sz="2400" dirty="0">
                  <a:latin typeface="Arial" panose="020B0604020202020204" pitchFamily="34" charset="0"/>
                  <a:cs typeface="Arial" panose="020B0604020202020204" pitchFamily="34" charset="0"/>
                </a:rPr>
                <a:t>does not dissolve and is therefore easy to remove.</a:t>
              </a:r>
            </a:p>
            <a:p>
              <a:pPr lvl="0"/>
              <a:endParaRPr lang="en-US" sz="2400" dirty="0">
                <a:solidFill>
                  <a:prstClr val="black"/>
                </a:solidFill>
                <a:latin typeface="Arial" panose="020B0604020202020204" pitchFamily="34" charset="0"/>
                <a:cs typeface="Arial" panose="020B0604020202020204" pitchFamily="34" charset="0"/>
              </a:endParaRPr>
            </a:p>
          </p:txBody>
        </p:sp>
        <p:sp>
          <p:nvSpPr>
            <p:cNvPr id="6" name="مستطيل 4"/>
            <p:cNvSpPr/>
            <p:nvPr/>
          </p:nvSpPr>
          <p:spPr>
            <a:xfrm>
              <a:off x="899592" y="1124744"/>
              <a:ext cx="5322291" cy="461665"/>
            </a:xfrm>
            <a:prstGeom prst="rect">
              <a:avLst/>
            </a:prstGeom>
          </p:spPr>
          <p:txBody>
            <a:bodyPr wrap="none">
              <a:spAutoFit/>
            </a:bodyPr>
            <a:lstStyle/>
            <a:p>
              <a:r>
                <a:rPr lang="en-US" sz="2400" b="1" dirty="0">
                  <a:solidFill>
                    <a:srgbClr val="5325FB"/>
                  </a:solidFill>
                  <a:ea typeface="+mj-ea"/>
                  <a:cs typeface="+mj-cs"/>
                </a:rPr>
                <a:t>5.3 Polymerization by precipitation</a:t>
              </a:r>
              <a:endParaRPr lang="en-US" sz="2400" b="1" dirty="0">
                <a:solidFill>
                  <a:srgbClr val="5325FB"/>
                </a:solidFill>
              </a:endParaRPr>
            </a:p>
          </p:txBody>
        </p:sp>
        <p:sp>
          <p:nvSpPr>
            <p:cNvPr id="7" name="مستطيل 4"/>
            <p:cNvSpPr/>
            <p:nvPr/>
          </p:nvSpPr>
          <p:spPr>
            <a:xfrm>
              <a:off x="755576" y="3284984"/>
              <a:ext cx="4017446" cy="461665"/>
            </a:xfrm>
            <a:prstGeom prst="rect">
              <a:avLst/>
            </a:prstGeom>
          </p:spPr>
          <p:txBody>
            <a:bodyPr wrap="none">
              <a:spAutoFit/>
            </a:bodyPr>
            <a:lstStyle/>
            <a:p>
              <a:r>
                <a:rPr lang="en-US" sz="2400" b="1">
                  <a:solidFill>
                    <a:srgbClr val="5325FB"/>
                  </a:solidFill>
                  <a:ea typeface="+mj-ea"/>
                  <a:cs typeface="+mj-cs"/>
                </a:rPr>
                <a:t>Advantages/</a:t>
              </a:r>
              <a:r>
                <a:rPr lang="en-US" sz="2400" b="1" err="1">
                  <a:solidFill>
                    <a:srgbClr val="5325FB"/>
                  </a:solidFill>
                  <a:ea typeface="+mj-ea"/>
                  <a:cs typeface="+mj-cs"/>
                </a:rPr>
                <a:t>desadvantages</a:t>
              </a:r>
              <a:endParaRPr lang="en-US" sz="2400" b="1">
                <a:solidFill>
                  <a:srgbClr val="5325FB"/>
                </a:solidFill>
              </a:endParaRPr>
            </a:p>
          </p:txBody>
        </p:sp>
        <p:sp>
          <p:nvSpPr>
            <p:cNvPr id="8" name="مستطيل 4"/>
            <p:cNvSpPr/>
            <p:nvPr/>
          </p:nvSpPr>
          <p:spPr>
            <a:xfrm>
              <a:off x="782025" y="3681045"/>
              <a:ext cx="1540806" cy="400110"/>
            </a:xfrm>
            <a:prstGeom prst="rect">
              <a:avLst/>
            </a:prstGeom>
          </p:spPr>
          <p:txBody>
            <a:bodyPr wrap="none">
              <a:spAutoFit/>
            </a:bodyPr>
            <a:lstStyle/>
            <a:p>
              <a:r>
                <a:rPr lang="en-US" sz="2000" b="1" u="sng">
                  <a:solidFill>
                    <a:srgbClr val="5325FB"/>
                  </a:solidFill>
                  <a:ea typeface="+mj-ea"/>
                  <a:cs typeface="+mj-cs"/>
                </a:rPr>
                <a:t>Advantages</a:t>
              </a:r>
              <a:endParaRPr lang="en-US" sz="2000" b="1" u="sng">
                <a:solidFill>
                  <a:srgbClr val="5325FB"/>
                </a:solidFill>
              </a:endParaRPr>
            </a:p>
          </p:txBody>
        </p:sp>
        <p:sp>
          <p:nvSpPr>
            <p:cNvPr id="9" name="مستطيل 4"/>
            <p:cNvSpPr/>
            <p:nvPr/>
          </p:nvSpPr>
          <p:spPr>
            <a:xfrm>
              <a:off x="827584" y="5085184"/>
              <a:ext cx="1938351" cy="400110"/>
            </a:xfrm>
            <a:prstGeom prst="rect">
              <a:avLst/>
            </a:prstGeom>
          </p:spPr>
          <p:txBody>
            <a:bodyPr wrap="none">
              <a:spAutoFit/>
            </a:bodyPr>
            <a:lstStyle/>
            <a:p>
              <a:r>
                <a:rPr lang="en-US" sz="2000" b="1" u="sng" err="1">
                  <a:solidFill>
                    <a:srgbClr val="5325FB"/>
                  </a:solidFill>
                  <a:ea typeface="+mj-ea"/>
                  <a:cs typeface="+mj-cs"/>
                </a:rPr>
                <a:t>Desadvantages</a:t>
              </a:r>
              <a:endParaRPr lang="en-US" sz="2000" b="1" u="sng">
                <a:solidFill>
                  <a:srgbClr val="5325FB"/>
                </a:solidFill>
              </a:endParaRPr>
            </a:p>
          </p:txBody>
        </p:sp>
        <p:sp>
          <p:nvSpPr>
            <p:cNvPr id="10" name="مستطيل 4"/>
            <p:cNvSpPr/>
            <p:nvPr/>
          </p:nvSpPr>
          <p:spPr>
            <a:xfrm>
              <a:off x="899592" y="4077072"/>
              <a:ext cx="4463081" cy="1015663"/>
            </a:xfrm>
            <a:prstGeom prst="rect">
              <a:avLst/>
            </a:prstGeom>
          </p:spPr>
          <p:txBody>
            <a:bodyPr wrap="none">
              <a:spAutoFit/>
            </a:bodyPr>
            <a:lstStyle/>
            <a:p>
              <a:r>
                <a:rPr lang="en-US" sz="2000" b="1">
                  <a:ea typeface="+mj-ea"/>
                  <a:cs typeface="+mj-cs"/>
                </a:rPr>
                <a:t>* Easy way</a:t>
              </a:r>
            </a:p>
            <a:p>
              <a:r>
                <a:rPr lang="en-US" sz="2000" b="1">
                  <a:ea typeface="+mj-ea"/>
                  <a:cs typeface="+mj-cs"/>
                </a:rPr>
                <a:t>* Obtaining low molecular mass</a:t>
              </a:r>
            </a:p>
            <a:p>
              <a:r>
                <a:rPr lang="en-US" sz="2000" b="1">
                  <a:ea typeface="+mj-ea"/>
                  <a:cs typeface="+mj-cs"/>
                </a:rPr>
                <a:t>* Don't need complicated devices</a:t>
              </a:r>
              <a:endParaRPr lang="en-US" sz="2000" b="1"/>
            </a:p>
          </p:txBody>
        </p:sp>
        <p:sp>
          <p:nvSpPr>
            <p:cNvPr id="11" name="مستطيل 4"/>
            <p:cNvSpPr/>
            <p:nvPr/>
          </p:nvSpPr>
          <p:spPr>
            <a:xfrm>
              <a:off x="899592" y="5477162"/>
              <a:ext cx="3607078" cy="400110"/>
            </a:xfrm>
            <a:prstGeom prst="rect">
              <a:avLst/>
            </a:prstGeom>
          </p:spPr>
          <p:txBody>
            <a:bodyPr wrap="none">
              <a:spAutoFit/>
            </a:bodyPr>
            <a:lstStyle/>
            <a:p>
              <a:r>
                <a:rPr lang="en-US" sz="2000" b="1">
                  <a:ea typeface="+mj-ea"/>
                  <a:cs typeface="+mj-cs"/>
                </a:rPr>
                <a:t>Noneconomic (need solvent)</a:t>
              </a:r>
              <a:endParaRPr lang="en-US" sz="2000" b="1"/>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548680"/>
            <a:ext cx="7560840" cy="6264696"/>
            <a:chOff x="1259632" y="548680"/>
            <a:chExt cx="5976664" cy="6264696"/>
          </a:xfrm>
        </p:grpSpPr>
        <p:sp>
          <p:nvSpPr>
            <p:cNvPr id="4" name="مستطيل 2"/>
            <p:cNvSpPr/>
            <p:nvPr/>
          </p:nvSpPr>
          <p:spPr>
            <a:xfrm>
              <a:off x="1475656" y="548680"/>
              <a:ext cx="5760640" cy="461665"/>
            </a:xfrm>
            <a:prstGeom prst="rect">
              <a:avLst/>
            </a:prstGeom>
          </p:spPr>
          <p:txBody>
            <a:bodyPr wrap="square">
              <a:spAutoFit/>
            </a:bodyPr>
            <a:lstStyle/>
            <a:p>
              <a:pPr lvl="0"/>
              <a:r>
                <a:rPr lang="en-US" sz="2400" b="1" dirty="0">
                  <a:solidFill>
                    <a:srgbClr val="5325FB"/>
                  </a:solidFill>
                </a:rPr>
                <a:t>5.4 Polymerization in suspension</a:t>
              </a:r>
            </a:p>
          </p:txBody>
        </p:sp>
        <p:sp>
          <p:nvSpPr>
            <p:cNvPr id="5" name="مستطيل 3"/>
            <p:cNvSpPr/>
            <p:nvPr/>
          </p:nvSpPr>
          <p:spPr>
            <a:xfrm>
              <a:off x="1259632" y="908720"/>
              <a:ext cx="5976664" cy="2759153"/>
            </a:xfrm>
            <a:prstGeom prst="rect">
              <a:avLst/>
            </a:prstGeom>
          </p:spPr>
          <p:txBody>
            <a:bodyPr wrap="square">
              <a:spAutoFit/>
            </a:bodyPr>
            <a:lstStyle/>
            <a:p>
              <a:pPr>
                <a:lnSpc>
                  <a:spcPct val="150000"/>
                </a:lnSpc>
              </a:pPr>
              <a:r>
                <a:rPr lang="en-US" b="1" dirty="0"/>
                <a:t>- This process need monomer, initiator and water</a:t>
              </a:r>
            </a:p>
            <a:p>
              <a:pPr>
                <a:lnSpc>
                  <a:spcPct val="150000"/>
                </a:lnSpc>
              </a:pPr>
              <a:r>
                <a:rPr lang="en-US" sz="2000" b="1" dirty="0">
                  <a:latin typeface="Arial" panose="020B0604020202020204" pitchFamily="34" charset="0"/>
                  <a:cs typeface="Arial" panose="020B0604020202020204" pitchFamily="34" charset="0"/>
                </a:rPr>
                <a:t>Initiator must be soluble in monomer, and both are insoluble in water.</a:t>
              </a:r>
            </a:p>
            <a:p>
              <a:pPr>
                <a:lnSpc>
                  <a:spcPct val="150000"/>
                </a:lnSpc>
                <a:buFontTx/>
                <a:buChar char="-"/>
              </a:pPr>
              <a:r>
                <a:rPr lang="en-US" sz="2000" b="1" dirty="0">
                  <a:latin typeface="Arial" panose="020B0604020202020204" pitchFamily="34" charset="0"/>
                  <a:cs typeface="Arial" panose="020B0604020202020204" pitchFamily="34" charset="0"/>
                </a:rPr>
                <a:t>Initiator dissolved in monomer  is in the form of a droplet suspended in water.</a:t>
              </a:r>
            </a:p>
            <a:p>
              <a:pPr>
                <a:lnSpc>
                  <a:spcPct val="150000"/>
                </a:lnSpc>
              </a:pPr>
              <a:r>
                <a:rPr lang="en-US" sz="2000" b="1" dirty="0">
                  <a:latin typeface="Arial" panose="020B0604020202020204" pitchFamily="34" charset="0"/>
                  <a:cs typeface="Arial" panose="020B0604020202020204" pitchFamily="34" charset="0"/>
                </a:rPr>
                <a:t>-The resulting polymer is solid and insoluble in water.</a:t>
              </a:r>
            </a:p>
          </p:txBody>
        </p:sp>
        <p:pic>
          <p:nvPicPr>
            <p:cNvPr id="6" name="صورة 5"/>
            <p:cNvPicPr>
              <a:picLocks noChangeAspect="1"/>
            </p:cNvPicPr>
            <p:nvPr/>
          </p:nvPicPr>
          <p:blipFill>
            <a:blip r:embed="rId2" cstate="print"/>
            <a:stretch>
              <a:fillRect/>
            </a:stretch>
          </p:blipFill>
          <p:spPr>
            <a:xfrm>
              <a:off x="2627784" y="3789040"/>
              <a:ext cx="4103086" cy="3024336"/>
            </a:xfrm>
            <a:prstGeom prst="rect">
              <a:avLst/>
            </a:prstGeom>
          </p:spPr>
        </p:pic>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1311151"/>
            <a:ext cx="8136904" cy="4062065"/>
            <a:chOff x="971600" y="1082933"/>
            <a:chExt cx="8136904" cy="4062065"/>
          </a:xfrm>
        </p:grpSpPr>
        <p:sp>
          <p:nvSpPr>
            <p:cNvPr id="4" name="مستطيل 10"/>
            <p:cNvSpPr/>
            <p:nvPr/>
          </p:nvSpPr>
          <p:spPr>
            <a:xfrm>
              <a:off x="971600" y="4437112"/>
              <a:ext cx="8136904" cy="707886"/>
            </a:xfrm>
            <a:prstGeom prst="rect">
              <a:avLst/>
            </a:prstGeom>
          </p:spPr>
          <p:txBody>
            <a:bodyPr wrap="square">
              <a:spAutoFit/>
            </a:bodyPr>
            <a:lstStyle/>
            <a:p>
              <a:r>
                <a:rPr lang="en-US" sz="2000">
                  <a:latin typeface="Arial" panose="020B0604020202020204" pitchFamily="34" charset="0"/>
                  <a:cs typeface="Arial" panose="020B0604020202020204" pitchFamily="34" charset="0"/>
                </a:rPr>
                <a:t>The resulting polymer is impure due to the presence of a suspension agent and is therefore not used in food applications</a:t>
              </a:r>
            </a:p>
          </p:txBody>
        </p:sp>
        <p:grpSp>
          <p:nvGrpSpPr>
            <p:cNvPr id="5" name="Group 18"/>
            <p:cNvGrpSpPr/>
            <p:nvPr/>
          </p:nvGrpSpPr>
          <p:grpSpPr>
            <a:xfrm>
              <a:off x="1043608" y="1082933"/>
              <a:ext cx="5760640" cy="977915"/>
              <a:chOff x="1043608" y="1082933"/>
              <a:chExt cx="5760640" cy="977915"/>
            </a:xfrm>
          </p:grpSpPr>
          <p:sp>
            <p:nvSpPr>
              <p:cNvPr id="9" name="مستطيل 2"/>
              <p:cNvSpPr/>
              <p:nvPr/>
            </p:nvSpPr>
            <p:spPr>
              <a:xfrm>
                <a:off x="1043608" y="1082933"/>
                <a:ext cx="5760640" cy="461665"/>
              </a:xfrm>
              <a:prstGeom prst="rect">
                <a:avLst/>
              </a:prstGeom>
            </p:spPr>
            <p:txBody>
              <a:bodyPr wrap="square">
                <a:spAutoFit/>
              </a:bodyPr>
              <a:lstStyle/>
              <a:p>
                <a:pPr lvl="0"/>
                <a:r>
                  <a:rPr lang="en-US" sz="2400" b="1">
                    <a:solidFill>
                      <a:srgbClr val="5325FB"/>
                    </a:solidFill>
                  </a:rPr>
                  <a:t>5.4 Polymerization in suspension</a:t>
                </a:r>
              </a:p>
            </p:txBody>
          </p:sp>
          <p:sp>
            <p:nvSpPr>
              <p:cNvPr id="10" name="مستطيل 2"/>
              <p:cNvSpPr/>
              <p:nvPr/>
            </p:nvSpPr>
            <p:spPr>
              <a:xfrm>
                <a:off x="1043608" y="1599183"/>
                <a:ext cx="5184576" cy="461665"/>
              </a:xfrm>
              <a:prstGeom prst="rect">
                <a:avLst/>
              </a:prstGeom>
            </p:spPr>
            <p:txBody>
              <a:bodyPr wrap="square">
                <a:spAutoFit/>
              </a:bodyPr>
              <a:lstStyle/>
              <a:p>
                <a:pPr lvl="0"/>
                <a:r>
                  <a:rPr lang="en-US" sz="2400" b="1" dirty="0">
                    <a:solidFill>
                      <a:srgbClr val="5325FB"/>
                    </a:solidFill>
                  </a:rPr>
                  <a:t>Advantages/disadvantages</a:t>
                </a:r>
              </a:p>
            </p:txBody>
          </p:sp>
        </p:grpSp>
        <p:sp>
          <p:nvSpPr>
            <p:cNvPr id="6" name="مستطيل 2"/>
            <p:cNvSpPr/>
            <p:nvPr/>
          </p:nvSpPr>
          <p:spPr>
            <a:xfrm>
              <a:off x="1043608" y="1988840"/>
              <a:ext cx="2304256" cy="461665"/>
            </a:xfrm>
            <a:prstGeom prst="rect">
              <a:avLst/>
            </a:prstGeom>
          </p:spPr>
          <p:txBody>
            <a:bodyPr wrap="square">
              <a:spAutoFit/>
            </a:bodyPr>
            <a:lstStyle/>
            <a:p>
              <a:pPr lvl="0"/>
              <a:r>
                <a:rPr lang="en-US" sz="2400" b="1" u="sng">
                  <a:solidFill>
                    <a:srgbClr val="5325FB"/>
                  </a:solidFill>
                </a:rPr>
                <a:t>Advantages</a:t>
              </a:r>
            </a:p>
          </p:txBody>
        </p:sp>
        <p:sp>
          <p:nvSpPr>
            <p:cNvPr id="7" name="مستطيل 2"/>
            <p:cNvSpPr/>
            <p:nvPr/>
          </p:nvSpPr>
          <p:spPr>
            <a:xfrm>
              <a:off x="1115616" y="3933056"/>
              <a:ext cx="2592288" cy="461665"/>
            </a:xfrm>
            <a:prstGeom prst="rect">
              <a:avLst/>
            </a:prstGeom>
          </p:spPr>
          <p:txBody>
            <a:bodyPr wrap="square">
              <a:spAutoFit/>
            </a:bodyPr>
            <a:lstStyle/>
            <a:p>
              <a:pPr lvl="0"/>
              <a:r>
                <a:rPr lang="en-US" sz="2400" b="1" u="sng" dirty="0">
                  <a:solidFill>
                    <a:srgbClr val="5325FB"/>
                  </a:solidFill>
                </a:rPr>
                <a:t>Disadvantages</a:t>
              </a:r>
            </a:p>
          </p:txBody>
        </p:sp>
      </p:grpSp>
      <p:sp>
        <p:nvSpPr>
          <p:cNvPr id="11" name="مستطيل 9"/>
          <p:cNvSpPr/>
          <p:nvPr/>
        </p:nvSpPr>
        <p:spPr>
          <a:xfrm>
            <a:off x="498778" y="2743760"/>
            <a:ext cx="8393702" cy="1477328"/>
          </a:xfrm>
          <a:prstGeom prst="rect">
            <a:avLst/>
          </a:prstGeom>
        </p:spPr>
        <p:txBody>
          <a:bodyPr wrap="square">
            <a:spAutoFit/>
          </a:bodyPr>
          <a:lstStyle/>
          <a:p>
            <a:pPr>
              <a:lnSpc>
                <a:spcPct val="150000"/>
              </a:lnSpc>
            </a:pPr>
            <a:r>
              <a:rPr lang="en-US" sz="2000">
                <a:latin typeface="Arial" panose="020B0604020202020204" pitchFamily="34" charset="0"/>
                <a:cs typeface="Arial" panose="020B0604020202020204" pitchFamily="34" charset="0"/>
              </a:rPr>
              <a:t>1- The presence of water, which leads to the absorption of heat</a:t>
            </a:r>
          </a:p>
          <a:p>
            <a:pPr>
              <a:lnSpc>
                <a:spcPct val="150000"/>
              </a:lnSpc>
            </a:pPr>
            <a:r>
              <a:rPr lang="en-US" sz="2000">
                <a:latin typeface="Arial" panose="020B0604020202020204" pitchFamily="34" charset="0"/>
                <a:cs typeface="Arial" panose="020B0604020202020204" pitchFamily="34" charset="0"/>
              </a:rPr>
              <a:t>2- The size of the polymer particles can be controlled by the suspension factor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663079"/>
            <a:ext cx="8145288" cy="4379714"/>
            <a:chOff x="611560" y="663079"/>
            <a:chExt cx="8145288" cy="4379714"/>
          </a:xfrm>
        </p:grpSpPr>
        <p:sp>
          <p:nvSpPr>
            <p:cNvPr id="9" name="مستطيل 2"/>
            <p:cNvSpPr/>
            <p:nvPr/>
          </p:nvSpPr>
          <p:spPr>
            <a:xfrm>
              <a:off x="1115616" y="663079"/>
              <a:ext cx="4899973" cy="461665"/>
            </a:xfrm>
            <a:prstGeom prst="rect">
              <a:avLst/>
            </a:prstGeom>
          </p:spPr>
          <p:txBody>
            <a:bodyPr wrap="square">
              <a:spAutoFit/>
            </a:bodyPr>
            <a:lstStyle/>
            <a:p>
              <a:pPr lvl="0"/>
              <a:r>
                <a:rPr lang="en-US" sz="2400" b="1" dirty="0">
                  <a:solidFill>
                    <a:srgbClr val="00B050"/>
                  </a:solidFill>
                </a:rPr>
                <a:t>   </a:t>
              </a:r>
              <a:r>
                <a:rPr lang="en-US" sz="2400" b="1" dirty="0">
                  <a:solidFill>
                    <a:srgbClr val="5325FB"/>
                  </a:solidFill>
                </a:rPr>
                <a:t>5.5 Polymerization in emulsion</a:t>
              </a:r>
            </a:p>
          </p:txBody>
        </p:sp>
        <p:sp>
          <p:nvSpPr>
            <p:cNvPr id="5" name="مستطيل 2"/>
            <p:cNvSpPr/>
            <p:nvPr/>
          </p:nvSpPr>
          <p:spPr>
            <a:xfrm>
              <a:off x="691952" y="2155503"/>
              <a:ext cx="8064896" cy="769441"/>
            </a:xfrm>
            <a:prstGeom prst="rect">
              <a:avLst/>
            </a:prstGeom>
          </p:spPr>
          <p:txBody>
            <a:bodyPr wrap="square">
              <a:spAutoFit/>
            </a:bodyPr>
            <a:lstStyle/>
            <a:p>
              <a:pPr lvl="0"/>
              <a:r>
                <a:rPr lang="en-US" sz="2400" b="1">
                  <a:solidFill>
                    <a:srgbClr val="00B050"/>
                  </a:solidFill>
                </a:rPr>
                <a:t>   </a:t>
              </a:r>
              <a:r>
                <a:rPr lang="en-US" sz="2000" b="1"/>
                <a:t>There are two types of emulsion : </a:t>
              </a:r>
              <a:r>
                <a:rPr lang="en-US" sz="2000" b="1" err="1"/>
                <a:t>microemulsion</a:t>
              </a:r>
              <a:r>
                <a:rPr lang="en-US" sz="2000" b="1"/>
                <a:t> rich in water (W/O) and emulsion rich in organic (O/W).</a:t>
              </a:r>
            </a:p>
          </p:txBody>
        </p:sp>
        <p:sp>
          <p:nvSpPr>
            <p:cNvPr id="6" name="مستطيل 2"/>
            <p:cNvSpPr/>
            <p:nvPr/>
          </p:nvSpPr>
          <p:spPr>
            <a:xfrm>
              <a:off x="611560" y="3068960"/>
              <a:ext cx="7776864" cy="1384995"/>
            </a:xfrm>
            <a:prstGeom prst="rect">
              <a:avLst/>
            </a:prstGeom>
          </p:spPr>
          <p:txBody>
            <a:bodyPr wrap="square">
              <a:spAutoFit/>
            </a:bodyPr>
            <a:lstStyle/>
            <a:p>
              <a:pPr lvl="0"/>
              <a:r>
                <a:rPr lang="en-US" sz="2400" b="1">
                  <a:solidFill>
                    <a:srgbClr val="FF0000"/>
                  </a:solidFill>
                </a:rPr>
                <a:t> </a:t>
              </a:r>
              <a:r>
                <a:rPr lang="en-US" sz="2000" b="1" u="sng">
                  <a:solidFill>
                    <a:srgbClr val="FF0000"/>
                  </a:solidFill>
                </a:rPr>
                <a:t>Conditions:</a:t>
              </a:r>
            </a:p>
            <a:p>
              <a:pPr lvl="0">
                <a:buFontTx/>
                <a:buChar char="-"/>
              </a:pPr>
              <a:r>
                <a:rPr lang="en-US" sz="2000" b="1">
                  <a:solidFill>
                    <a:srgbClr val="FF0000"/>
                  </a:solidFill>
                </a:rPr>
                <a:t>This process only applies when the monomer is organic insoluble in water.</a:t>
              </a:r>
            </a:p>
            <a:p>
              <a:pPr lvl="0"/>
              <a:r>
                <a:rPr lang="en-US" sz="2000" b="1">
                  <a:solidFill>
                    <a:srgbClr val="FF0000"/>
                  </a:solidFill>
                </a:rPr>
                <a:t>- The emulsion must be rich in water (W/O). </a:t>
              </a:r>
            </a:p>
          </p:txBody>
        </p:sp>
        <p:sp>
          <p:nvSpPr>
            <p:cNvPr id="7" name="مستطيل 2"/>
            <p:cNvSpPr/>
            <p:nvPr/>
          </p:nvSpPr>
          <p:spPr>
            <a:xfrm>
              <a:off x="611560" y="4581128"/>
              <a:ext cx="2736304" cy="461665"/>
            </a:xfrm>
            <a:prstGeom prst="rect">
              <a:avLst/>
            </a:prstGeom>
          </p:spPr>
          <p:txBody>
            <a:bodyPr wrap="square">
              <a:spAutoFit/>
            </a:bodyPr>
            <a:lstStyle/>
            <a:p>
              <a:pPr lvl="0"/>
              <a:r>
                <a:rPr lang="en-US" sz="2400" b="1">
                  <a:solidFill>
                    <a:srgbClr val="FF0000"/>
                  </a:solidFill>
                </a:rPr>
                <a:t> </a:t>
              </a:r>
              <a:r>
                <a:rPr lang="en-US" sz="2000" b="1" u="sng">
                  <a:solidFill>
                    <a:srgbClr val="FF0000"/>
                  </a:solidFill>
                </a:rPr>
                <a:t>Micelles formation</a:t>
              </a:r>
            </a:p>
          </p:txBody>
        </p:sp>
      </p:grpSp>
      <p:sp>
        <p:nvSpPr>
          <p:cNvPr id="10" name="مستطيل 2"/>
          <p:cNvSpPr/>
          <p:nvPr/>
        </p:nvSpPr>
        <p:spPr>
          <a:xfrm>
            <a:off x="539552" y="1412776"/>
            <a:ext cx="8064896" cy="769441"/>
          </a:xfrm>
          <a:prstGeom prst="rect">
            <a:avLst/>
          </a:prstGeom>
        </p:spPr>
        <p:txBody>
          <a:bodyPr wrap="square">
            <a:spAutoFit/>
          </a:bodyPr>
          <a:lstStyle/>
          <a:p>
            <a:pPr lvl="0"/>
            <a:r>
              <a:rPr lang="en-US" sz="2400" b="1">
                <a:solidFill>
                  <a:srgbClr val="00B050"/>
                </a:solidFill>
              </a:rPr>
              <a:t>   </a:t>
            </a:r>
            <a:r>
              <a:rPr lang="en-US" sz="2000" b="1"/>
              <a:t>This process needs monomer, initiator, water and surfactant (soap)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1006437"/>
            <a:ext cx="7992888" cy="5302883"/>
            <a:chOff x="971600" y="1006437"/>
            <a:chExt cx="7992888" cy="5302883"/>
          </a:xfrm>
        </p:grpSpPr>
        <p:sp>
          <p:nvSpPr>
            <p:cNvPr id="4" name="Rectangle 3"/>
            <p:cNvSpPr/>
            <p:nvPr/>
          </p:nvSpPr>
          <p:spPr>
            <a:xfrm>
              <a:off x="971600" y="5108991"/>
              <a:ext cx="7920880" cy="1200329"/>
            </a:xfrm>
            <a:prstGeom prst="rect">
              <a:avLst/>
            </a:prstGeom>
          </p:spPr>
          <p:txBody>
            <a:bodyPr wrap="square">
              <a:spAutoFit/>
            </a:bodyPr>
            <a:lstStyle/>
            <a:p>
              <a:r>
                <a:rPr lang="en-US" b="1"/>
                <a:t>In this case, the monomer and initiator will be surrounded by water molecules. The polymerization reaction will take place in the center of the micelle and when the polymer reaches maturity it precipitates immediately by difference in density (polymer / water). </a:t>
              </a:r>
            </a:p>
          </p:txBody>
        </p:sp>
        <p:pic>
          <p:nvPicPr>
            <p:cNvPr id="5" name="Picture 2"/>
            <p:cNvPicPr>
              <a:picLocks noChangeAspect="1" noChangeArrowheads="1"/>
            </p:cNvPicPr>
            <p:nvPr/>
          </p:nvPicPr>
          <p:blipFill>
            <a:blip r:embed="rId2" cstate="print"/>
            <a:srcRect/>
            <a:stretch>
              <a:fillRect/>
            </a:stretch>
          </p:blipFill>
          <p:spPr bwMode="auto">
            <a:xfrm>
              <a:off x="1115616" y="1006437"/>
              <a:ext cx="4619029" cy="407874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724128" y="1700808"/>
              <a:ext cx="3240360" cy="2376264"/>
            </a:xfrm>
            <a:prstGeom prst="rect">
              <a:avLst/>
            </a:prstGeom>
            <a:noFill/>
            <a:ln w="9525">
              <a:noFill/>
              <a:miter lim="800000"/>
              <a:headEnd/>
              <a:tailEnd/>
            </a:ln>
          </p:spPr>
        </p:pic>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404664"/>
            <a:ext cx="8604448" cy="2917488"/>
            <a:chOff x="467544" y="404664"/>
            <a:chExt cx="8604448" cy="2917488"/>
          </a:xfrm>
        </p:grpSpPr>
        <p:sp>
          <p:nvSpPr>
            <p:cNvPr id="4" name="مستطيل 7"/>
            <p:cNvSpPr/>
            <p:nvPr/>
          </p:nvSpPr>
          <p:spPr>
            <a:xfrm>
              <a:off x="539552" y="1844824"/>
              <a:ext cx="8532440" cy="1477328"/>
            </a:xfrm>
            <a:prstGeom prst="rect">
              <a:avLst/>
            </a:prstGeom>
          </p:spPr>
          <p:txBody>
            <a:bodyPr wrap="square">
              <a:spAutoFit/>
            </a:bodyPr>
            <a:lstStyle/>
            <a:p>
              <a:pPr>
                <a:lnSpc>
                  <a:spcPct val="150000"/>
                </a:lnSpc>
              </a:pPr>
              <a:r>
                <a:rPr lang="ar-SA"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Two monomers, one soluble in an organic solvent and the other in water</a:t>
              </a:r>
            </a:p>
            <a:p>
              <a:pPr>
                <a:lnSpc>
                  <a:spcPct val="150000"/>
                </a:lnSpc>
              </a:pPr>
              <a:r>
                <a:rPr lang="ar-SA"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The polymer is formed at the interface</a:t>
              </a:r>
              <a:endParaRPr lang="ar-SA"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Such as nylon 6.6</a:t>
              </a:r>
            </a:p>
          </p:txBody>
        </p:sp>
        <p:sp>
          <p:nvSpPr>
            <p:cNvPr id="6" name="مستطيل 2"/>
            <p:cNvSpPr/>
            <p:nvPr/>
          </p:nvSpPr>
          <p:spPr>
            <a:xfrm>
              <a:off x="971600" y="404664"/>
              <a:ext cx="5976664" cy="461665"/>
            </a:xfrm>
            <a:prstGeom prst="rect">
              <a:avLst/>
            </a:prstGeom>
          </p:spPr>
          <p:txBody>
            <a:bodyPr wrap="square">
              <a:spAutoFit/>
            </a:bodyPr>
            <a:lstStyle/>
            <a:p>
              <a:pPr lvl="0"/>
              <a:r>
                <a:rPr lang="en-US" sz="2400" b="1">
                  <a:solidFill>
                    <a:srgbClr val="5325FB"/>
                  </a:solidFill>
                </a:rPr>
                <a:t>   5.4 Polymerization in interface</a:t>
              </a:r>
            </a:p>
          </p:txBody>
        </p:sp>
        <p:sp>
          <p:nvSpPr>
            <p:cNvPr id="7" name="مستطيل 2"/>
            <p:cNvSpPr/>
            <p:nvPr/>
          </p:nvSpPr>
          <p:spPr>
            <a:xfrm>
              <a:off x="467544" y="1311151"/>
              <a:ext cx="7344816" cy="461665"/>
            </a:xfrm>
            <a:prstGeom prst="rect">
              <a:avLst/>
            </a:prstGeom>
          </p:spPr>
          <p:txBody>
            <a:bodyPr wrap="square">
              <a:spAutoFit/>
            </a:bodyPr>
            <a:lstStyle/>
            <a:p>
              <a:pPr lvl="0"/>
              <a:r>
                <a:rPr lang="en-US" sz="2400" b="1">
                  <a:solidFill>
                    <a:srgbClr val="00B050"/>
                  </a:solidFill>
                </a:rPr>
                <a:t>   This process needs two monomers and water</a:t>
              </a:r>
              <a:endParaRPr lang="en-US" sz="2400" b="1">
                <a:solidFill>
                  <a:prstClr val="black"/>
                </a:solidFil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08920"/>
            <a:ext cx="8210874" cy="1320800"/>
          </a:xfrm>
        </p:spPr>
        <p:txBody>
          <a:bodyPr>
            <a:normAutofit/>
          </a:bodyPr>
          <a:lstStyle/>
          <a:p>
            <a:pPr algn="ctr"/>
            <a:r>
              <a:rPr lang="fr-FR" sz="2800" b="1">
                <a:solidFill>
                  <a:srgbClr val="5325FB"/>
                </a:solidFill>
              </a:rPr>
              <a:t>6. </a:t>
            </a:r>
            <a:r>
              <a:rPr lang="fr-FR" sz="2800" b="1" err="1">
                <a:solidFill>
                  <a:srgbClr val="5325FB"/>
                </a:solidFill>
              </a:rPr>
              <a:t>Determination</a:t>
            </a:r>
            <a:r>
              <a:rPr lang="fr-FR" sz="2800" b="1">
                <a:solidFill>
                  <a:srgbClr val="5325FB"/>
                </a:solidFill>
              </a:rPr>
              <a:t> of </a:t>
            </a:r>
            <a:r>
              <a:rPr lang="fr-FR" sz="2800" b="1" err="1">
                <a:solidFill>
                  <a:srgbClr val="5325FB"/>
                </a:solidFill>
              </a:rPr>
              <a:t>molecular</a:t>
            </a:r>
            <a:r>
              <a:rPr lang="fr-FR" sz="2800" b="1">
                <a:solidFill>
                  <a:srgbClr val="5325FB"/>
                </a:solidFill>
              </a:rPr>
              <a:t> </a:t>
            </a:r>
            <a:r>
              <a:rPr lang="fr-FR" sz="2800" b="1" err="1">
                <a:solidFill>
                  <a:srgbClr val="5325FB"/>
                </a:solidFill>
              </a:rPr>
              <a:t>wights</a:t>
            </a:r>
            <a:r>
              <a:rPr lang="fr-FR" sz="2800" b="1">
                <a:solidFill>
                  <a:srgbClr val="5325FB"/>
                </a:solidFill>
              </a:rPr>
              <a:t> of </a:t>
            </a:r>
            <a:r>
              <a:rPr lang="fr-FR" sz="2800" b="1" err="1">
                <a:solidFill>
                  <a:srgbClr val="5325FB"/>
                </a:solidFill>
              </a:rPr>
              <a:t>polymers</a:t>
            </a:r>
            <a:r>
              <a:rPr lang="fr-FR" sz="2800" b="1">
                <a:solidFill>
                  <a:srgbClr val="5325FB"/>
                </a:solidFill>
              </a:rPr>
              <a:t> and </a:t>
            </a:r>
            <a:r>
              <a:rPr lang="fr-FR" sz="2800" b="1" err="1">
                <a:solidFill>
                  <a:srgbClr val="5325FB"/>
                </a:solidFill>
              </a:rPr>
              <a:t>copolymers</a:t>
            </a:r>
            <a:endParaRPr lang="fr-FR" sz="2800" b="1">
              <a:solidFill>
                <a:srgbClr val="5325FB"/>
              </a:solidFill>
            </a:endParaRPr>
          </a:p>
        </p:txBody>
      </p:sp>
    </p:spTree>
    <p:extLst>
      <p:ext uri="{BB962C8B-B14F-4D97-AF65-F5344CB8AC3E}">
        <p14:creationId xmlns:p14="http://schemas.microsoft.com/office/powerpoint/2010/main" val="692220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44" y="1695482"/>
            <a:ext cx="8424936" cy="2652762"/>
            <a:chOff x="467544" y="736163"/>
            <a:chExt cx="8424936" cy="2208722"/>
          </a:xfrm>
        </p:grpSpPr>
        <p:sp>
          <p:nvSpPr>
            <p:cNvPr id="5" name="Rectangle 96"/>
            <p:cNvSpPr>
              <a:spLocks noChangeArrowheads="1"/>
            </p:cNvSpPr>
            <p:nvPr/>
          </p:nvSpPr>
          <p:spPr bwMode="auto">
            <a:xfrm>
              <a:off x="467544" y="1612341"/>
              <a:ext cx="8424936" cy="1332544"/>
            </a:xfrm>
            <a:prstGeom prst="rect">
              <a:avLst/>
            </a:prstGeom>
            <a:noFill/>
            <a:ln w="9525">
              <a:noFill/>
              <a:prstDash val="dash"/>
              <a:miter lim="800000"/>
              <a:headEnd/>
              <a:tailEnd/>
            </a:ln>
          </p:spPr>
          <p:txBody>
            <a:bodyPr wrap="square" anchor="ctr">
              <a:spAutoFit/>
            </a:bodyPr>
            <a:lstStyle/>
            <a:p>
              <a:pPr marL="228600" indent="-228600" algn="just" eaLnBrk="1" hangingPunct="1"/>
              <a:endParaRPr lang="en-US" altLang="en-US" sz="2000" dirty="0">
                <a:latin typeface="Arial" panose="020B0604020202020204" pitchFamily="34" charset="0"/>
                <a:cs typeface="Arial" panose="020B0604020202020204" pitchFamily="34" charset="0"/>
              </a:endParaRPr>
            </a:p>
            <a:p>
              <a:pPr marL="228600" indent="-228600" algn="just" eaLnBrk="1" hangingPunct="1"/>
              <a:r>
                <a:rPr lang="en-US" altLang="en-US" sz="2000" dirty="0">
                  <a:latin typeface="Arial" panose="020B0604020202020204" pitchFamily="34" charset="0"/>
                  <a:cs typeface="Arial" panose="020B0604020202020204" pitchFamily="34" charset="0"/>
                </a:rPr>
                <a:t> , so there is a </a:t>
              </a:r>
              <a:r>
                <a:rPr lang="en-US" altLang="en-US" sz="2000" u="sng" dirty="0">
                  <a:solidFill>
                    <a:srgbClr val="FF0000"/>
                  </a:solidFill>
                  <a:latin typeface="Arial" panose="020B0604020202020204" pitchFamily="34" charset="0"/>
                  <a:cs typeface="Arial" panose="020B0604020202020204" pitchFamily="34" charset="0"/>
                </a:rPr>
                <a:t>distribution of molecular weights. </a:t>
              </a:r>
              <a:r>
                <a:rPr lang="en-US" altLang="en-US" sz="2000" dirty="0">
                  <a:latin typeface="Arial" panose="020B0604020202020204" pitchFamily="34" charset="0"/>
                  <a:cs typeface="Arial" panose="020B0604020202020204" pitchFamily="34" charset="0"/>
                </a:rPr>
                <a:t>There are several ways based on statistical formula used to define an average molecular weight.</a:t>
              </a:r>
            </a:p>
            <a:p>
              <a:pPr marL="228600" indent="-228600" algn="ctr"/>
              <a:r>
                <a:rPr lang="en-US" altLang="en-US" dirty="0"/>
                <a:t>     </a:t>
              </a:r>
            </a:p>
          </p:txBody>
        </p:sp>
        <p:sp>
          <p:nvSpPr>
            <p:cNvPr id="6" name="Rectangle 5"/>
            <p:cNvSpPr/>
            <p:nvPr/>
          </p:nvSpPr>
          <p:spPr>
            <a:xfrm>
              <a:off x="683568" y="736163"/>
              <a:ext cx="8208912" cy="999408"/>
            </a:xfrm>
            <a:prstGeom prst="rect">
              <a:avLst/>
            </a:prstGeom>
          </p:spPr>
          <p:txBody>
            <a:bodyPr wrap="square">
              <a:spAutoFit/>
            </a:bodyPr>
            <a:lstStyle/>
            <a:p>
              <a:r>
                <a:rPr lang="en-US" b="1"/>
                <a:t>In a same polymer, the chains do not have the same lengths (the same masses) and this comes from the step of termination , in particular the transfer reactions.  For this reason we use the term " average molecular mass" noted</a:t>
              </a:r>
            </a:p>
          </p:txBody>
        </p:sp>
        <p:graphicFrame>
          <p:nvGraphicFramePr>
            <p:cNvPr id="7" name="Object 45"/>
            <p:cNvGraphicFramePr>
              <a:graphicFrameLocks noChangeAspect="1"/>
            </p:cNvGraphicFramePr>
            <p:nvPr/>
          </p:nvGraphicFramePr>
          <p:xfrm>
            <a:off x="2300563" y="1378348"/>
            <a:ext cx="465531" cy="359728"/>
          </p:xfrm>
          <a:graphic>
            <a:graphicData uri="http://schemas.openxmlformats.org/presentationml/2006/ole">
              <mc:AlternateContent xmlns:mc="http://schemas.openxmlformats.org/markup-compatibility/2006">
                <mc:Choice xmlns:v="urn:schemas-microsoft-com:vml" Requires="v">
                  <p:oleObj name="Equation" r:id="rId2" imgW="279279" imgH="215806" progId="Equation.3">
                    <p:embed/>
                  </p:oleObj>
                </mc:Choice>
                <mc:Fallback>
                  <p:oleObj name="Equation" r:id="rId2" imgW="279279" imgH="215806" progId="Equation.3">
                    <p:embed/>
                    <p:pic>
                      <p:nvPicPr>
                        <p:cNvPr id="7" name="Object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563" y="1378348"/>
                          <a:ext cx="465531" cy="35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8" name="Picture 46"/>
          <p:cNvPicPr>
            <a:picLocks noChangeAspect="1" noChangeArrowheads="1"/>
          </p:cNvPicPr>
          <p:nvPr/>
        </p:nvPicPr>
        <p:blipFill>
          <a:blip r:embed="rId4" cstate="print"/>
          <a:srcRect/>
          <a:stretch>
            <a:fillRect/>
          </a:stretch>
        </p:blipFill>
        <p:spPr bwMode="auto">
          <a:xfrm>
            <a:off x="339542" y="4520687"/>
            <a:ext cx="8165629" cy="1512168"/>
          </a:xfrm>
          <a:prstGeom prst="rect">
            <a:avLst/>
          </a:prstGeom>
          <a:noFill/>
          <a:ln w="9525">
            <a:noFill/>
            <a:miter lim="800000"/>
            <a:headEnd/>
            <a:tailEnd/>
          </a:ln>
        </p:spPr>
      </p:pic>
      <p:sp>
        <p:nvSpPr>
          <p:cNvPr id="9" name="Rectangle 2"/>
          <p:cNvSpPr txBox="1">
            <a:spLocks noChangeArrowheads="1"/>
          </p:cNvSpPr>
          <p:nvPr/>
        </p:nvSpPr>
        <p:spPr>
          <a:xfrm>
            <a:off x="323528" y="1177727"/>
            <a:ext cx="8496944" cy="739105"/>
          </a:xfrm>
          <a:prstGeom prst="rect">
            <a:avLst/>
          </a:prstGeom>
        </p:spPr>
        <p:txBody>
          <a:bodyPr vert="horz" lIns="91440" tIns="45720" rIns="91440" bIns="45720" rtlCol="0" anchor="t">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a:ln>
                  <a:noFill/>
                </a:ln>
                <a:solidFill>
                  <a:srgbClr val="5325FB"/>
                </a:solidFill>
                <a:effectLst/>
                <a:uLnTx/>
                <a:uFillTx/>
                <a:latin typeface="Arial" panose="020B0604020202020204" pitchFamily="34" charset="0"/>
                <a:ea typeface="+mn-ea"/>
                <a:cs typeface="Arial" panose="020B0604020202020204" pitchFamily="34" charset="0"/>
              </a:rPr>
              <a:t>6. 1</a:t>
            </a:r>
            <a:r>
              <a:rPr kumimoji="0" lang="en-US" altLang="en-US" b="1" i="0" u="none" strike="noStrike" kern="1200" cap="none" spc="0" normalizeH="0" noProof="0">
                <a:ln>
                  <a:noFill/>
                </a:ln>
                <a:solidFill>
                  <a:srgbClr val="5325FB"/>
                </a:solidFill>
                <a:effectLst/>
                <a:uLnTx/>
                <a:uFillTx/>
                <a:latin typeface="Arial" panose="020B0604020202020204" pitchFamily="34" charset="0"/>
                <a:ea typeface="+mn-ea"/>
                <a:cs typeface="Arial" panose="020B0604020202020204" pitchFamily="34" charset="0"/>
              </a:rPr>
              <a:t> Notion of molecular weight in the polymers (statistical calculation)</a:t>
            </a:r>
            <a:endParaRPr kumimoji="0" lang="en-US" altLang="en-US" b="0" i="0" u="none" strike="noStrike" kern="1200" cap="none" spc="0" normalizeH="0" baseline="0" noProof="0">
              <a:ln>
                <a:noFill/>
              </a:ln>
              <a:solidFill>
                <a:srgbClr val="0000FF"/>
              </a:solidFill>
              <a:effectLst/>
              <a:uLnTx/>
              <a:uFillTx/>
              <a:latin typeface="+mj-lt"/>
              <a:ea typeface="+mj-ea"/>
              <a:cs typeface="+mj-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4EAEA9-6FEB-732D-F323-C108F4533552}"/>
              </a:ext>
            </a:extLst>
          </p:cNvPr>
          <p:cNvPicPr>
            <a:picLocks noChangeAspect="1"/>
          </p:cNvPicPr>
          <p:nvPr/>
        </p:nvPicPr>
        <p:blipFill>
          <a:blip r:embed="rId2"/>
          <a:stretch>
            <a:fillRect/>
          </a:stretch>
        </p:blipFill>
        <p:spPr>
          <a:xfrm>
            <a:off x="131805" y="1085850"/>
            <a:ext cx="7573920" cy="4448175"/>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5741CF-5794-0335-58FC-2FA08D80EC75}"/>
              </a:ext>
            </a:extLst>
          </p:cNvPr>
          <p:cNvPicPr>
            <a:picLocks noChangeAspect="1"/>
          </p:cNvPicPr>
          <p:nvPr/>
        </p:nvPicPr>
        <p:blipFill>
          <a:blip r:embed="rId2"/>
          <a:stretch>
            <a:fillRect/>
          </a:stretch>
        </p:blipFill>
        <p:spPr>
          <a:xfrm>
            <a:off x="307297" y="674565"/>
            <a:ext cx="7023749" cy="5202454"/>
          </a:xfrm>
          <a:prstGeom prst="rect">
            <a:avLst/>
          </a:prstGeom>
        </p:spPr>
      </p:pic>
    </p:spTree>
    <p:extLst>
      <p:ext uri="{BB962C8B-B14F-4D97-AF65-F5344CB8AC3E}">
        <p14:creationId xmlns:p14="http://schemas.microsoft.com/office/powerpoint/2010/main" val="274558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279340" y="1870720"/>
            <a:ext cx="3810000" cy="990600"/>
          </a:xfrm>
          <a:prstGeom prst="rect">
            <a:avLst/>
          </a:prstGeom>
          <a:noFill/>
          <a:ln w="9525">
            <a:noFill/>
            <a:miter lim="800000"/>
            <a:headEnd/>
            <a:tailEnd/>
          </a:ln>
        </p:spPr>
      </p:pic>
      <p:sp>
        <p:nvSpPr>
          <p:cNvPr id="3" name="Title 1"/>
          <p:cNvSpPr txBox="1">
            <a:spLocks/>
          </p:cNvSpPr>
          <p:nvPr/>
        </p:nvSpPr>
        <p:spPr>
          <a:xfrm>
            <a:off x="467544" y="1035212"/>
            <a:ext cx="3048658" cy="1143744"/>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u="sng">
                <a:solidFill>
                  <a:srgbClr val="5325FB"/>
                </a:solidFill>
              </a:rPr>
              <a:t>Exercise 1</a:t>
            </a:r>
          </a:p>
          <a:p>
            <a:r>
              <a:rPr lang="en-US" sz="1800" b="1">
                <a:solidFill>
                  <a:srgbClr val="5325FB"/>
                </a:solidFill>
              </a:rPr>
              <a:t>Polymers are:</a:t>
            </a:r>
          </a:p>
          <a:p>
            <a:endParaRPr lang="en-US" sz="3200" b="1">
              <a:solidFill>
                <a:srgbClr val="5325FB"/>
              </a:solidFill>
            </a:endParaRPr>
          </a:p>
        </p:txBody>
      </p:sp>
      <p:sp>
        <p:nvSpPr>
          <p:cNvPr id="4" name="Title 1"/>
          <p:cNvSpPr txBox="1">
            <a:spLocks/>
          </p:cNvSpPr>
          <p:nvPr/>
        </p:nvSpPr>
        <p:spPr>
          <a:xfrm>
            <a:off x="1051992" y="485056"/>
            <a:ext cx="6264696" cy="792088"/>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a:solidFill>
                  <a:srgbClr val="5325FB"/>
                </a:solidFill>
              </a:rPr>
              <a:t>Answers</a:t>
            </a:r>
          </a:p>
        </p:txBody>
      </p:sp>
      <p:pic>
        <p:nvPicPr>
          <p:cNvPr id="5" name="Picture 4"/>
          <p:cNvPicPr>
            <a:picLocks noChangeAspect="1" noChangeArrowheads="1"/>
          </p:cNvPicPr>
          <p:nvPr/>
        </p:nvPicPr>
        <p:blipFill>
          <a:blip r:embed="rId3" cstate="print"/>
          <a:srcRect/>
          <a:stretch>
            <a:fillRect/>
          </a:stretch>
        </p:blipFill>
        <p:spPr bwMode="auto">
          <a:xfrm>
            <a:off x="2411760" y="3002458"/>
            <a:ext cx="3724275" cy="904875"/>
          </a:xfrm>
          <a:prstGeom prst="rect">
            <a:avLst/>
          </a:prstGeom>
          <a:noFill/>
          <a:ln w="9525">
            <a:noFill/>
            <a:miter lim="800000"/>
            <a:headEnd/>
            <a:tailEnd/>
          </a:ln>
        </p:spPr>
      </p:pic>
      <p:sp>
        <p:nvSpPr>
          <p:cNvPr id="6" name="Title 1"/>
          <p:cNvSpPr txBox="1">
            <a:spLocks/>
          </p:cNvSpPr>
          <p:nvPr/>
        </p:nvSpPr>
        <p:spPr>
          <a:xfrm>
            <a:off x="251520" y="4067892"/>
            <a:ext cx="3048658" cy="1143744"/>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u="sng">
                <a:solidFill>
                  <a:srgbClr val="5325FB"/>
                </a:solidFill>
              </a:rPr>
              <a:t>Exercise 2</a:t>
            </a:r>
          </a:p>
          <a:p>
            <a:r>
              <a:rPr lang="en-US" sz="1800" b="1" err="1">
                <a:solidFill>
                  <a:srgbClr val="5325FB"/>
                </a:solidFill>
              </a:rPr>
              <a:t>Homopolymers</a:t>
            </a:r>
            <a:r>
              <a:rPr lang="en-US" sz="1800" b="1">
                <a:solidFill>
                  <a:srgbClr val="5325FB"/>
                </a:solidFill>
              </a:rPr>
              <a:t> are:</a:t>
            </a:r>
          </a:p>
          <a:p>
            <a:endParaRPr lang="en-US" sz="3200" b="1">
              <a:solidFill>
                <a:srgbClr val="5325FB"/>
              </a:solidFill>
            </a:endParaRPr>
          </a:p>
        </p:txBody>
      </p:sp>
      <p:pic>
        <p:nvPicPr>
          <p:cNvPr id="8" name="Picture 7"/>
          <p:cNvPicPr>
            <a:picLocks noChangeAspect="1" noChangeArrowheads="1"/>
          </p:cNvPicPr>
          <p:nvPr/>
        </p:nvPicPr>
        <p:blipFill>
          <a:blip r:embed="rId4" cstate="print"/>
          <a:srcRect/>
          <a:stretch>
            <a:fillRect/>
          </a:stretch>
        </p:blipFill>
        <p:spPr bwMode="auto">
          <a:xfrm>
            <a:off x="3049795" y="4732732"/>
            <a:ext cx="3024336" cy="1349532"/>
          </a:xfrm>
          <a:prstGeom prst="rect">
            <a:avLst/>
          </a:prstGeom>
          <a:noFill/>
          <a:ln w="9525">
            <a:noFill/>
            <a:miter lim="800000"/>
            <a:headEnd/>
            <a:tailEnd/>
          </a:ln>
        </p:spPr>
      </p:pic>
    </p:spTree>
    <p:extLst>
      <p:ext uri="{BB962C8B-B14F-4D97-AF65-F5344CB8AC3E}">
        <p14:creationId xmlns:p14="http://schemas.microsoft.com/office/powerpoint/2010/main" val="1854801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A2FD44-7459-567E-0D60-6680379D1961}"/>
              </a:ext>
            </a:extLst>
          </p:cNvPr>
          <p:cNvPicPr>
            <a:picLocks noChangeAspect="1"/>
          </p:cNvPicPr>
          <p:nvPr/>
        </p:nvPicPr>
        <p:blipFill>
          <a:blip r:embed="rId2"/>
          <a:stretch>
            <a:fillRect/>
          </a:stretch>
        </p:blipFill>
        <p:spPr>
          <a:xfrm>
            <a:off x="648070" y="887767"/>
            <a:ext cx="6688589" cy="5182782"/>
          </a:xfrm>
          <a:prstGeom prst="rect">
            <a:avLst/>
          </a:prstGeom>
        </p:spPr>
      </p:pic>
    </p:spTree>
    <p:extLst>
      <p:ext uri="{BB962C8B-B14F-4D97-AF65-F5344CB8AC3E}">
        <p14:creationId xmlns:p14="http://schemas.microsoft.com/office/powerpoint/2010/main" val="4117966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p:nvPr/>
        </p:nvGrpSpPr>
        <p:grpSpPr>
          <a:xfrm>
            <a:off x="251520" y="1124744"/>
            <a:ext cx="8476435" cy="5616624"/>
            <a:chOff x="395536" y="1124744"/>
            <a:chExt cx="8476435" cy="5616624"/>
          </a:xfrm>
        </p:grpSpPr>
        <p:sp>
          <p:nvSpPr>
            <p:cNvPr id="7" name="Rectangle 2"/>
            <p:cNvSpPr txBox="1">
              <a:spLocks noChangeArrowheads="1"/>
            </p:cNvSpPr>
            <p:nvPr/>
          </p:nvSpPr>
          <p:spPr>
            <a:xfrm>
              <a:off x="395536" y="1124744"/>
              <a:ext cx="3096344" cy="451073"/>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u="sng">
                  <a:solidFill>
                    <a:srgbClr val="00B050"/>
                  </a:solidFill>
                  <a:latin typeface="Arial" panose="020B0604020202020204" pitchFamily="34" charset="0"/>
                  <a:cs typeface="Arial" panose="020B0604020202020204" pitchFamily="34" charset="0"/>
                </a:rPr>
                <a:t>6.1Polydispersity index</a:t>
              </a:r>
              <a:br>
                <a:rPr kumimoji="0" lang="en-US" sz="2000" b="0" i="0" u="none" strike="noStrike" kern="1200" cap="none" spc="0" normalizeH="0" baseline="0" noProof="0">
                  <a:ln>
                    <a:noFill/>
                  </a:ln>
                  <a:solidFill>
                    <a:prstClr val="black"/>
                  </a:solidFill>
                  <a:effectLst/>
                  <a:uLnTx/>
                  <a:uFillTx/>
                  <a:latin typeface="+mj-lt"/>
                  <a:ea typeface="+mn-ea"/>
                  <a:cs typeface="+mn-cs"/>
                </a:rPr>
              </a:br>
              <a:endParaRPr kumimoji="0" lang="en-US" altLang="en-US" sz="2000" b="0" i="0" u="none" strike="noStrike" kern="1200" cap="none" spc="0" normalizeH="0" baseline="0" noProof="0">
                <a:ln>
                  <a:noFill/>
                </a:ln>
                <a:solidFill>
                  <a:srgbClr val="0000FF"/>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827585" y="2276872"/>
              <a:ext cx="8044386" cy="4464496"/>
            </a:xfrm>
            <a:prstGeom prst="rect">
              <a:avLst/>
            </a:prstGeom>
            <a:noFill/>
            <a:ln w="9525">
              <a:noFill/>
              <a:miter lim="800000"/>
              <a:headEnd/>
              <a:tailEnd/>
            </a:ln>
          </p:spPr>
        </p:pic>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1268760"/>
            <a:ext cx="7051108" cy="4857742"/>
            <a:chOff x="971600" y="1268760"/>
            <a:chExt cx="7051108" cy="4857742"/>
          </a:xfrm>
        </p:grpSpPr>
        <p:sp>
          <p:nvSpPr>
            <p:cNvPr id="4" name="Rectangle 3"/>
            <p:cNvSpPr txBox="1">
              <a:spLocks noChangeArrowheads="1"/>
            </p:cNvSpPr>
            <p:nvPr/>
          </p:nvSpPr>
          <p:spPr>
            <a:xfrm>
              <a:off x="1430723" y="2348880"/>
              <a:ext cx="6591985" cy="3777622"/>
            </a:xfrm>
            <a:prstGeom prst="rect">
              <a:avLst/>
            </a:prstGeom>
          </p:spPr>
          <p:txBody>
            <a:bodyPr/>
            <a:lstStyle/>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1- increase tensile strength</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2- increase viscosity</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3- increase chemical resistance</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4- increase impact resistance</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5- increase  strength</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6- decrease elongation</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7- decrease creep</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r>
                <a:rPr kumimoji="0" lang="en-US" altLang="en-US" sz="2400" b="0" i="0" u="none" strike="noStrike" kern="1200" cap="none" spc="0" normalizeH="0" baseline="0" noProof="0">
                  <a:ln>
                    <a:noFill/>
                  </a:ln>
                  <a:solidFill>
                    <a:schemeClr val="tx1">
                      <a:lumMod val="75000"/>
                      <a:lumOff val="25000"/>
                    </a:schemeClr>
                  </a:solidFill>
                  <a:effectLst/>
                  <a:uLnTx/>
                  <a:uFillTx/>
                  <a:latin typeface="+mn-lt"/>
                  <a:ea typeface="+mn-ea"/>
                  <a:cs typeface="+mn-cs"/>
                </a:rPr>
                <a:t>8- decrease melt flow</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endParaRPr kumimoji="0" lang="en-US"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endParaRPr kumimoji="0" lang="en-US"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endParaRPr kumimoji="0" lang="en-US"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 name="Rectangle 2"/>
            <p:cNvSpPr txBox="1">
              <a:spLocks noChangeArrowheads="1"/>
            </p:cNvSpPr>
            <p:nvPr/>
          </p:nvSpPr>
          <p:spPr>
            <a:xfrm>
              <a:off x="971600" y="1268760"/>
              <a:ext cx="6840760" cy="1008112"/>
            </a:xfrm>
            <a:prstGeom prst="rect">
              <a:avLst/>
            </a:prstGeom>
          </p:spPr>
          <p:txBody>
            <a:bodyPr vert="horz" lIns="91440" tIns="45720" rIns="91440" bIns="45720" rtlCol="0" anchor="t">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altLang="en-US" sz="28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br>
              <a:r>
                <a:rPr kumimoji="0" lang="en-US" altLang="en-US" sz="2800" b="0" i="0" u="none"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Importance</a:t>
              </a:r>
              <a:r>
                <a:rPr kumimoji="0" lang="en-US" altLang="en-US" sz="2800" b="0" i="0" u="none" strike="noStrike" kern="1200" cap="none" spc="0" normalizeH="0" noProof="0">
                  <a:ln>
                    <a:noFill/>
                  </a:ln>
                  <a:solidFill>
                    <a:srgbClr val="00B050"/>
                  </a:solidFill>
                  <a:effectLst/>
                  <a:uLnTx/>
                  <a:uFillTx/>
                  <a:latin typeface="Arial" panose="020B0604020202020204" pitchFamily="34" charset="0"/>
                  <a:ea typeface="+mj-ea"/>
                  <a:cs typeface="Arial" panose="020B0604020202020204" pitchFamily="34" charset="0"/>
                </a:rPr>
                <a:t> of the molecular weight in the polymer</a:t>
              </a:r>
              <a:br>
                <a:rPr kumimoji="0" lang="en-US" sz="2800" b="0" i="0" u="none" strike="noStrike" kern="1200" cap="none" spc="0" normalizeH="0" baseline="0" noProof="0">
                  <a:ln>
                    <a:noFill/>
                  </a:ln>
                  <a:solidFill>
                    <a:srgbClr val="00B050"/>
                  </a:solidFill>
                  <a:effectLst/>
                  <a:uLnTx/>
                  <a:uFillTx/>
                  <a:latin typeface="+mj-lt"/>
                  <a:ea typeface="+mj-ea"/>
                  <a:cs typeface="+mj-cs"/>
                </a:rPr>
              </a:br>
              <a:r>
                <a:rPr kumimoji="0" lang="en-US" altLang="en-US" sz="2800" b="0" i="0" u="none"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 </a:t>
              </a: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47864" y="44624"/>
            <a:ext cx="2410776" cy="788666"/>
          </a:xfrm>
        </p:spPr>
        <p:txBody>
          <a:bodyPr>
            <a:normAutofit/>
          </a:bodyPr>
          <a:lstStyle/>
          <a:p>
            <a:r>
              <a:rPr lang="en-US" sz="2800" b="1">
                <a:solidFill>
                  <a:srgbClr val="5325FB"/>
                </a:solidFill>
              </a:rPr>
              <a:t>Exercises</a:t>
            </a:r>
          </a:p>
        </p:txBody>
      </p:sp>
      <p:grpSp>
        <p:nvGrpSpPr>
          <p:cNvPr id="4" name="Group 3"/>
          <p:cNvGrpSpPr/>
          <p:nvPr/>
        </p:nvGrpSpPr>
        <p:grpSpPr>
          <a:xfrm>
            <a:off x="486202" y="620688"/>
            <a:ext cx="8657798" cy="5912207"/>
            <a:chOff x="486202" y="620688"/>
            <a:chExt cx="8657798" cy="5912207"/>
          </a:xfrm>
        </p:grpSpPr>
        <p:grpSp>
          <p:nvGrpSpPr>
            <p:cNvPr id="5" name="Group 16"/>
            <p:cNvGrpSpPr/>
            <p:nvPr/>
          </p:nvGrpSpPr>
          <p:grpSpPr>
            <a:xfrm>
              <a:off x="486202" y="620688"/>
              <a:ext cx="8406278" cy="4876799"/>
              <a:chOff x="486202" y="1268760"/>
              <a:chExt cx="8406278" cy="4876799"/>
            </a:xfrm>
          </p:grpSpPr>
          <p:sp>
            <p:nvSpPr>
              <p:cNvPr id="8" name="Rectangle 2"/>
              <p:cNvSpPr txBox="1">
                <a:spLocks noChangeArrowheads="1"/>
              </p:cNvSpPr>
              <p:nvPr/>
            </p:nvSpPr>
            <p:spPr>
              <a:xfrm>
                <a:off x="486202" y="1268760"/>
                <a:ext cx="8382000" cy="990600"/>
              </a:xfrm>
              <a:prstGeom prst="rect">
                <a:avLst/>
              </a:prstGeom>
            </p:spPr>
            <p:txBody>
              <a:bodyPr>
                <a:noAutofit/>
              </a:bodyPr>
              <a:lstStyle/>
              <a:p>
                <a:pPr marL="0" marR="0" lvl="0" indent="0" algn="just" defTabSz="457200" rtl="0" eaLnBrk="1" fontAlgn="auto" latinLnBrk="0" hangingPunct="1">
                  <a:lnSpc>
                    <a:spcPct val="100000"/>
                  </a:lnSpc>
                  <a:spcBef>
                    <a:spcPts val="1000"/>
                  </a:spcBef>
                  <a:spcAft>
                    <a:spcPts val="0"/>
                  </a:spcAft>
                  <a:buClr>
                    <a:schemeClr val="accent1"/>
                  </a:buClr>
                  <a:buSzTx/>
                  <a:buFontTx/>
                  <a:buNone/>
                  <a:tabLst/>
                  <a:defRPr/>
                </a:pPr>
                <a:r>
                  <a:rPr lang="en-US" sz="2000" b="1">
                    <a:solidFill>
                      <a:srgbClr val="5325FB"/>
                    </a:solidFill>
                    <a:effectLst>
                      <a:outerShdw blurRad="38100" dist="38100" dir="2700000" algn="tl">
                        <a:srgbClr val="C0C0C0"/>
                      </a:outerShdw>
                    </a:effectLst>
                    <a:latin typeface="Arial" panose="020B0604020202020204" pitchFamily="34" charset="0"/>
                    <a:cs typeface="Arial" panose="020B0604020202020204" pitchFamily="34" charset="0"/>
                  </a:rPr>
                  <a:t>Exercise 1</a:t>
                </a:r>
                <a:r>
                  <a:rPr lang="en-US" sz="2000" b="1">
                    <a:solidFill>
                      <a:schemeClr val="tx1">
                        <a:lumMod val="75000"/>
                        <a:lumOff val="2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kumimoji="0" lang="en-US" sz="2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 polymer sample contains 9 moles of chains have molecular of 30,000 g/mol and 5 moles of chains have molecular weight of 50,000 g/mol.</a:t>
                </a:r>
                <a:r>
                  <a:rPr kumimoji="0" lang="en-US" sz="2000" b="0" i="0" u="none" strike="noStrike" kern="1200" cap="none" spc="0" normalizeH="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calculate</a:t>
                </a:r>
              </a:p>
            </p:txBody>
          </p:sp>
          <p:pic>
            <p:nvPicPr>
              <p:cNvPr id="9" name="Picture 4"/>
              <p:cNvPicPr>
                <a:picLocks noChangeAspect="1" noChangeArrowheads="1"/>
              </p:cNvPicPr>
              <p:nvPr/>
            </p:nvPicPr>
            <p:blipFill>
              <a:blip r:embed="rId2" cstate="print"/>
              <a:srcRect/>
              <a:stretch>
                <a:fillRect/>
              </a:stretch>
            </p:blipFill>
            <p:spPr bwMode="auto">
              <a:xfrm>
                <a:off x="3563888" y="1916832"/>
                <a:ext cx="2052228" cy="360040"/>
              </a:xfrm>
              <a:prstGeom prst="rect">
                <a:avLst/>
              </a:prstGeom>
              <a:noFill/>
              <a:ln w="9525">
                <a:noFill/>
                <a:miter lim="800000"/>
                <a:headEnd/>
                <a:tailEnd/>
              </a:ln>
            </p:spPr>
          </p:pic>
          <p:sp>
            <p:nvSpPr>
              <p:cNvPr id="10" name="Rectangle 9"/>
              <p:cNvSpPr/>
              <p:nvPr/>
            </p:nvSpPr>
            <p:spPr>
              <a:xfrm>
                <a:off x="539552" y="2609617"/>
                <a:ext cx="8280920" cy="1323439"/>
              </a:xfrm>
              <a:prstGeom prst="rect">
                <a:avLst/>
              </a:prstGeom>
            </p:spPr>
            <p:txBody>
              <a:bodyPr wrap="square">
                <a:spAutoFit/>
              </a:bodyPr>
              <a:lstStyle/>
              <a:p>
                <a:pPr algn="just"/>
                <a:r>
                  <a:rPr lang="en-US" sz="2000" b="1" dirty="0">
                    <a:solidFill>
                      <a:srgbClr val="5325FB"/>
                    </a:solidFill>
                    <a:effectLst>
                      <a:outerShdw blurRad="38100" dist="38100" dir="2700000" algn="tl">
                        <a:srgbClr val="C0C0C0"/>
                      </a:outerShdw>
                    </a:effectLst>
                    <a:latin typeface="Arial" panose="020B0604020202020204" pitchFamily="34" charset="0"/>
                    <a:cs typeface="Arial" panose="020B0604020202020204" pitchFamily="34" charset="0"/>
                  </a:rPr>
                  <a:t>Exercise 2</a:t>
                </a:r>
                <a:r>
                  <a:rPr lang="en-US" sz="2000" b="1" dirty="0">
                    <a:solidFill>
                      <a:schemeClr val="tx1">
                        <a:lumMod val="75000"/>
                        <a:lumOff val="2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A polymer sample contains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5</a:t>
                </a:r>
                <a:r>
                  <a:rPr lang="en-US" sz="2000" dirty="0">
                    <a:solidFill>
                      <a:schemeClr val="tx1">
                        <a:lumMod val="75000"/>
                        <a:lumOff val="25000"/>
                      </a:schemeClr>
                    </a:solidFill>
                    <a:latin typeface="Arial" panose="020B0604020202020204" pitchFamily="34" charset="0"/>
                    <a:cs typeface="Arial" panose="020B0604020202020204" pitchFamily="34" charset="0"/>
                  </a:rPr>
                  <a:t> moles of chains have molecular weight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4</a:t>
                </a:r>
                <a:r>
                  <a:rPr lang="en-US" sz="2000" dirty="0">
                    <a:solidFill>
                      <a:schemeClr val="tx1">
                        <a:lumMod val="75000"/>
                        <a:lumOff val="25000"/>
                      </a:schemeClr>
                    </a:solidFill>
                    <a:latin typeface="Arial" panose="020B0604020202020204" pitchFamily="34" charset="0"/>
                    <a:cs typeface="Arial" panose="020B0604020202020204" pitchFamily="34" charset="0"/>
                  </a:rPr>
                  <a:t> g/mol and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6</a:t>
                </a:r>
                <a:r>
                  <a:rPr lang="en-US" sz="2000" dirty="0">
                    <a:solidFill>
                      <a:schemeClr val="tx1">
                        <a:lumMod val="75000"/>
                        <a:lumOff val="25000"/>
                      </a:schemeClr>
                    </a:solidFill>
                    <a:latin typeface="Arial" panose="020B0604020202020204" pitchFamily="34" charset="0"/>
                    <a:cs typeface="Arial" panose="020B0604020202020204" pitchFamily="34" charset="0"/>
                  </a:rPr>
                  <a:t> moles of chains have molecular weight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3</a:t>
                </a:r>
                <a:r>
                  <a:rPr lang="en-US" sz="2000" dirty="0">
                    <a:solidFill>
                      <a:schemeClr val="tx1">
                        <a:lumMod val="75000"/>
                        <a:lumOff val="25000"/>
                      </a:schemeClr>
                    </a:solidFill>
                    <a:latin typeface="Arial" panose="020B0604020202020204" pitchFamily="34" charset="0"/>
                    <a:cs typeface="Arial" panose="020B0604020202020204" pitchFamily="34" charset="0"/>
                  </a:rPr>
                  <a:t> g/mol. Calculate the </a:t>
                </a:r>
                <a:r>
                  <a:rPr lang="en-US" sz="2000" dirty="0" err="1">
                    <a:solidFill>
                      <a:schemeClr val="tx1">
                        <a:lumMod val="75000"/>
                        <a:lumOff val="25000"/>
                      </a:schemeClr>
                    </a:solidFill>
                    <a:latin typeface="Arial" panose="020B0604020202020204" pitchFamily="34" charset="0"/>
                    <a:cs typeface="Arial" panose="020B0604020202020204" pitchFamily="34" charset="0"/>
                  </a:rPr>
                  <a:t>viscosimetric</a:t>
                </a:r>
                <a:r>
                  <a:rPr lang="en-US" sz="2000" dirty="0">
                    <a:solidFill>
                      <a:schemeClr val="tx1">
                        <a:lumMod val="75000"/>
                        <a:lumOff val="25000"/>
                      </a:schemeClr>
                    </a:solidFill>
                    <a:latin typeface="Arial" panose="020B0604020202020204" pitchFamily="34" charset="0"/>
                    <a:cs typeface="Arial" panose="020B0604020202020204" pitchFamily="34" charset="0"/>
                  </a:rPr>
                  <a:t> average molecular weight. given that  a = 1.34.</a:t>
                </a:r>
                <a:endParaRPr lang="en-US" sz="2000" dirty="0"/>
              </a:p>
            </p:txBody>
          </p:sp>
          <p:sp>
            <p:nvSpPr>
              <p:cNvPr id="11" name="Rectangle 10"/>
              <p:cNvSpPr/>
              <p:nvPr/>
            </p:nvSpPr>
            <p:spPr>
              <a:xfrm>
                <a:off x="539552" y="4206567"/>
                <a:ext cx="8352928" cy="1938992"/>
              </a:xfrm>
              <a:prstGeom prst="rect">
                <a:avLst/>
              </a:prstGeom>
            </p:spPr>
            <p:txBody>
              <a:bodyPr wrap="square">
                <a:spAutoFit/>
              </a:bodyPr>
              <a:lstStyle/>
              <a:p>
                <a:pPr algn="just"/>
                <a:r>
                  <a:rPr lang="en-US" sz="2000" b="1" dirty="0">
                    <a:solidFill>
                      <a:srgbClr val="5325FB"/>
                    </a:solidFill>
                    <a:effectLst>
                      <a:outerShdw blurRad="38100" dist="38100" dir="2700000" algn="tl">
                        <a:srgbClr val="C0C0C0"/>
                      </a:outerShdw>
                    </a:effectLst>
                    <a:latin typeface="Arial" panose="020B0604020202020204" pitchFamily="34" charset="0"/>
                    <a:cs typeface="Arial" panose="020B0604020202020204" pitchFamily="34" charset="0"/>
                  </a:rPr>
                  <a:t>Exercise 3</a:t>
                </a:r>
                <a:r>
                  <a:rPr lang="en-US" sz="2000" b="1" dirty="0">
                    <a:solidFill>
                      <a:schemeClr val="tx1">
                        <a:lumMod val="75000"/>
                        <a:lumOff val="2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A polymer sample, synthesized by radical polymerization route, contains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5</a:t>
                </a:r>
                <a:r>
                  <a:rPr lang="en-US" sz="2000" dirty="0">
                    <a:solidFill>
                      <a:schemeClr val="tx1">
                        <a:lumMod val="75000"/>
                        <a:lumOff val="25000"/>
                      </a:schemeClr>
                    </a:solidFill>
                    <a:latin typeface="Arial" panose="020B0604020202020204" pitchFamily="34" charset="0"/>
                    <a:cs typeface="Arial" panose="020B0604020202020204" pitchFamily="34" charset="0"/>
                  </a:rPr>
                  <a:t> moles of chains with molecular weight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4</a:t>
                </a:r>
                <a:r>
                  <a:rPr lang="en-US" sz="2000" dirty="0">
                    <a:solidFill>
                      <a:schemeClr val="tx1">
                        <a:lumMod val="75000"/>
                        <a:lumOff val="25000"/>
                      </a:schemeClr>
                    </a:solidFill>
                    <a:latin typeface="Arial" panose="020B0604020202020204" pitchFamily="34" charset="0"/>
                    <a:cs typeface="Arial" panose="020B0604020202020204" pitchFamily="34" charset="0"/>
                  </a:rPr>
                  <a:t> g/mol and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6</a:t>
                </a:r>
                <a:r>
                  <a:rPr lang="en-US" sz="2000" dirty="0">
                    <a:solidFill>
                      <a:schemeClr val="tx1">
                        <a:lumMod val="75000"/>
                        <a:lumOff val="25000"/>
                      </a:schemeClr>
                    </a:solidFill>
                    <a:latin typeface="Arial" panose="020B0604020202020204" pitchFamily="34" charset="0"/>
                    <a:cs typeface="Arial" panose="020B0604020202020204" pitchFamily="34" charset="0"/>
                  </a:rPr>
                  <a:t> moles of chains with molecular weight 10</a:t>
                </a:r>
                <a:r>
                  <a:rPr lang="en-US" sz="2000" baseline="30000" dirty="0">
                    <a:solidFill>
                      <a:schemeClr val="tx1">
                        <a:lumMod val="75000"/>
                        <a:lumOff val="25000"/>
                      </a:schemeClr>
                    </a:solidFill>
                    <a:latin typeface="Arial" panose="020B0604020202020204" pitchFamily="34" charset="0"/>
                    <a:cs typeface="Arial" panose="020B0604020202020204" pitchFamily="34" charset="0"/>
                  </a:rPr>
                  <a:t>3</a:t>
                </a:r>
                <a:r>
                  <a:rPr lang="en-US" sz="2000" dirty="0">
                    <a:solidFill>
                      <a:schemeClr val="tx1">
                        <a:lumMod val="75000"/>
                        <a:lumOff val="25000"/>
                      </a:schemeClr>
                    </a:solidFill>
                    <a:latin typeface="Arial" panose="020B0604020202020204" pitchFamily="34" charset="0"/>
                    <a:cs typeface="Arial" panose="020B0604020202020204" pitchFamily="34" charset="0"/>
                  </a:rPr>
                  <a:t> g/mol. Calculate the  number average molecular weight , the weight average molecular weight and the polydispersity index. What do you think about the distribution of molecular weight of this sample ( polydisperse or monodisperse). </a:t>
                </a:r>
                <a:endParaRPr lang="en-US" sz="2000" dirty="0"/>
              </a:p>
            </p:txBody>
          </p:sp>
        </p:grpSp>
        <p:sp>
          <p:nvSpPr>
            <p:cNvPr id="6" name="مستطيل 5"/>
            <p:cNvSpPr/>
            <p:nvPr/>
          </p:nvSpPr>
          <p:spPr>
            <a:xfrm>
              <a:off x="539552" y="5517232"/>
              <a:ext cx="8604448" cy="1015663"/>
            </a:xfrm>
            <a:prstGeom prst="rect">
              <a:avLst/>
            </a:prstGeom>
          </p:spPr>
          <p:txBody>
            <a:bodyPr wrap="square">
              <a:spAutoFit/>
            </a:bodyPr>
            <a:lstStyle/>
            <a:p>
              <a:r>
                <a:rPr lang="en-US" sz="2000" b="1" dirty="0">
                  <a:solidFill>
                    <a:srgbClr val="5325FB"/>
                  </a:solidFill>
                  <a:latin typeface="Arial" panose="020B0604020202020204" pitchFamily="34" charset="0"/>
                  <a:cs typeface="Arial" panose="020B0604020202020204" pitchFamily="34" charset="0"/>
                </a:rPr>
                <a:t>Exercise 4: </a:t>
              </a:r>
              <a:r>
                <a:rPr lang="en-US" sz="2000" dirty="0">
                  <a:latin typeface="Arial" panose="020B0604020202020204" pitchFamily="34" charset="0"/>
                  <a:cs typeface="Arial" panose="020B0604020202020204" pitchFamily="34" charset="0"/>
                </a:rPr>
                <a:t>A sample of polystyrene has the following information:</a:t>
              </a:r>
            </a:p>
            <a:p>
              <a:r>
                <a:rPr lang="en-US" sz="2000" dirty="0">
                  <a:latin typeface="Arial" panose="020B0604020202020204" pitchFamily="34" charset="0"/>
                  <a:cs typeface="Arial" panose="020B0604020202020204" pitchFamily="34" charset="0"/>
                </a:rPr>
                <a:t>2 chain (D</a:t>
              </a:r>
              <a:r>
                <a:rPr lang="en-US" sz="1600"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1000), 3 chain (D</a:t>
              </a:r>
              <a:r>
                <a:rPr lang="en-US" sz="1600"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100), 6 chain (D</a:t>
              </a:r>
              <a:r>
                <a:rPr lang="en-US" sz="1600"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 20) and 7 chain ( D</a:t>
              </a:r>
              <a:r>
                <a:rPr lang="en-US" sz="1600"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40), Calculate </a:t>
              </a:r>
            </a:p>
          </p:txBody>
        </p:sp>
        <p:pic>
          <p:nvPicPr>
            <p:cNvPr id="7" name="Picture 5"/>
            <p:cNvPicPr>
              <a:picLocks noChangeAspect="1" noChangeArrowheads="1"/>
            </p:cNvPicPr>
            <p:nvPr/>
          </p:nvPicPr>
          <p:blipFill>
            <a:blip r:embed="rId3" cstate="print"/>
            <a:srcRect/>
            <a:stretch>
              <a:fillRect/>
            </a:stretch>
          </p:blipFill>
          <p:spPr bwMode="auto">
            <a:xfrm>
              <a:off x="2915816" y="6152240"/>
              <a:ext cx="1584176" cy="362097"/>
            </a:xfrm>
            <a:prstGeom prst="rect">
              <a:avLst/>
            </a:prstGeom>
            <a:noFill/>
            <a:ln w="9525">
              <a:noFill/>
              <a:miter lim="800000"/>
              <a:headEnd/>
              <a:tailEnd/>
            </a:ln>
          </p:spPr>
        </p:pic>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27784" y="260648"/>
            <a:ext cx="3240360" cy="788666"/>
          </a:xfrm>
        </p:spPr>
        <p:txBody>
          <a:bodyPr>
            <a:normAutofit fontScale="90000"/>
          </a:bodyPr>
          <a:lstStyle/>
          <a:p>
            <a:r>
              <a:rPr lang="en-US" sz="2800" b="1">
                <a:solidFill>
                  <a:srgbClr val="5325FB"/>
                </a:solidFill>
              </a:rPr>
              <a:t>Exercises/Solutions</a:t>
            </a:r>
          </a:p>
        </p:txBody>
      </p:sp>
      <p:sp>
        <p:nvSpPr>
          <p:cNvPr id="4" name="Title 1"/>
          <p:cNvSpPr txBox="1">
            <a:spLocks/>
          </p:cNvSpPr>
          <p:nvPr/>
        </p:nvSpPr>
        <p:spPr>
          <a:xfrm>
            <a:off x="971600" y="1268760"/>
            <a:ext cx="2232248" cy="64807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 1:</a:t>
            </a:r>
          </a:p>
        </p:txBody>
      </p:sp>
      <p:pic>
        <p:nvPicPr>
          <p:cNvPr id="5" name="صورة 2"/>
          <p:cNvPicPr>
            <a:picLocks noChangeAspect="1"/>
          </p:cNvPicPr>
          <p:nvPr/>
        </p:nvPicPr>
        <p:blipFill>
          <a:blip r:embed="rId2" cstate="print"/>
          <a:stretch>
            <a:fillRect/>
          </a:stretch>
        </p:blipFill>
        <p:spPr>
          <a:xfrm>
            <a:off x="1547664" y="1844824"/>
            <a:ext cx="5921213" cy="1032400"/>
          </a:xfrm>
          <a:prstGeom prst="rect">
            <a:avLst/>
          </a:prstGeom>
        </p:spPr>
      </p:pic>
      <p:pic>
        <p:nvPicPr>
          <p:cNvPr id="6" name="صورة 3"/>
          <p:cNvPicPr>
            <a:picLocks noChangeAspect="1"/>
          </p:cNvPicPr>
          <p:nvPr/>
        </p:nvPicPr>
        <p:blipFill>
          <a:blip r:embed="rId3" cstate="print"/>
          <a:stretch>
            <a:fillRect/>
          </a:stretch>
        </p:blipFill>
        <p:spPr>
          <a:xfrm>
            <a:off x="1547664" y="2924944"/>
            <a:ext cx="5289694" cy="951200"/>
          </a:xfrm>
          <a:prstGeom prst="rect">
            <a:avLst/>
          </a:prstGeom>
        </p:spPr>
      </p:pic>
      <p:pic>
        <p:nvPicPr>
          <p:cNvPr id="7" name="صورة 4"/>
          <p:cNvPicPr>
            <a:picLocks noChangeAspect="1"/>
          </p:cNvPicPr>
          <p:nvPr/>
        </p:nvPicPr>
        <p:blipFill>
          <a:blip r:embed="rId4" cstate="print"/>
          <a:stretch>
            <a:fillRect/>
          </a:stretch>
        </p:blipFill>
        <p:spPr>
          <a:xfrm>
            <a:off x="1717751" y="4437112"/>
            <a:ext cx="5237551" cy="945400"/>
          </a:xfrm>
          <a:prstGeom prst="rect">
            <a:avLst/>
          </a:prstGeom>
        </p:spPr>
      </p:pic>
      <p:sp>
        <p:nvSpPr>
          <p:cNvPr id="8" name="مربع نص 5"/>
          <p:cNvSpPr txBox="1"/>
          <p:nvPr/>
        </p:nvSpPr>
        <p:spPr>
          <a:xfrm>
            <a:off x="7380312" y="2132856"/>
            <a:ext cx="1260109" cy="369332"/>
          </a:xfrm>
          <a:prstGeom prst="rect">
            <a:avLst/>
          </a:prstGeom>
          <a:noFill/>
        </p:spPr>
        <p:txBody>
          <a:bodyPr wrap="square" rtlCol="0">
            <a:spAutoFit/>
          </a:bodyPr>
          <a:lstStyle/>
          <a:p>
            <a:r>
              <a:rPr lang="en-US"/>
              <a:t>g/</a:t>
            </a:r>
            <a:r>
              <a:rPr lang="en-US" err="1"/>
              <a:t>mol</a:t>
            </a:r>
            <a:endParaRPr lang="en-US"/>
          </a:p>
        </p:txBody>
      </p:sp>
      <p:sp>
        <p:nvSpPr>
          <p:cNvPr id="9" name="مربع نص 5"/>
          <p:cNvSpPr txBox="1"/>
          <p:nvPr/>
        </p:nvSpPr>
        <p:spPr>
          <a:xfrm>
            <a:off x="7164288" y="3131676"/>
            <a:ext cx="1260109" cy="369332"/>
          </a:xfrm>
          <a:prstGeom prst="rect">
            <a:avLst/>
          </a:prstGeom>
          <a:noFill/>
        </p:spPr>
        <p:txBody>
          <a:bodyPr wrap="square" rtlCol="0">
            <a:spAutoFit/>
          </a:bodyPr>
          <a:lstStyle/>
          <a:p>
            <a:r>
              <a:rPr lang="en-US"/>
              <a:t>g/</a:t>
            </a:r>
            <a:r>
              <a:rPr lang="en-US" err="1"/>
              <a:t>mol</a:t>
            </a:r>
            <a:endParaRPr lang="en-US"/>
          </a:p>
        </p:txBody>
      </p:sp>
      <p:sp>
        <p:nvSpPr>
          <p:cNvPr id="10" name="مربع نص 5"/>
          <p:cNvSpPr txBox="1"/>
          <p:nvPr/>
        </p:nvSpPr>
        <p:spPr>
          <a:xfrm>
            <a:off x="7020272" y="4725144"/>
            <a:ext cx="1260109" cy="369332"/>
          </a:xfrm>
          <a:prstGeom prst="rect">
            <a:avLst/>
          </a:prstGeom>
          <a:noFill/>
        </p:spPr>
        <p:txBody>
          <a:bodyPr wrap="square" rtlCol="0">
            <a:spAutoFit/>
          </a:bodyPr>
          <a:lstStyle/>
          <a:p>
            <a:r>
              <a:rPr lang="en-US"/>
              <a:t>g/</a:t>
            </a:r>
            <a:r>
              <a:rPr lang="en-US" err="1"/>
              <a:t>mol</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3568" y="332656"/>
            <a:ext cx="8280920" cy="6223223"/>
            <a:chOff x="683568" y="332656"/>
            <a:chExt cx="8280920" cy="6223223"/>
          </a:xfrm>
        </p:grpSpPr>
        <p:sp>
          <p:nvSpPr>
            <p:cNvPr id="5" name="Rectangle 2"/>
            <p:cNvSpPr txBox="1">
              <a:spLocks noChangeArrowheads="1"/>
            </p:cNvSpPr>
            <p:nvPr/>
          </p:nvSpPr>
          <p:spPr>
            <a:xfrm>
              <a:off x="683568" y="332656"/>
              <a:ext cx="7992888" cy="1008112"/>
            </a:xfrm>
            <a:prstGeom prst="rect">
              <a:avLst/>
            </a:prstGeom>
          </p:spPr>
          <p:txBody>
            <a:bodyPr vert="horz" lIns="91440" tIns="45720" rIns="91440" bIns="45720" rtlCol="0" anchor="t">
              <a:normAutofit fontScale="6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altLang="en-US" sz="28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br>
              <a:r>
                <a:rPr lang="en-US" altLang="en-US" sz="3400" b="1">
                  <a:solidFill>
                    <a:srgbClr val="5325FB"/>
                  </a:solidFill>
                  <a:latin typeface="Arial" panose="020B0604020202020204" pitchFamily="34" charset="0"/>
                  <a:ea typeface="+mj-ea"/>
                  <a:cs typeface="Arial" panose="020B0604020202020204" pitchFamily="34" charset="0"/>
                </a:rPr>
                <a:t>6</a:t>
              </a:r>
              <a:r>
                <a:rPr kumimoji="0" lang="en-US" altLang="en-US" sz="3400" b="1" i="0" u="none"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 2 Experimental</a:t>
              </a:r>
              <a:r>
                <a:rPr kumimoji="0" lang="en-US" altLang="en-US" sz="3400" b="1" i="0" u="none" strike="noStrike" kern="1200" cap="none" spc="0" normalizeH="0" noProof="0">
                  <a:ln>
                    <a:noFill/>
                  </a:ln>
                  <a:solidFill>
                    <a:srgbClr val="5325FB"/>
                  </a:solidFill>
                  <a:effectLst/>
                  <a:uLnTx/>
                  <a:uFillTx/>
                  <a:latin typeface="Arial" panose="020B0604020202020204" pitchFamily="34" charset="0"/>
                  <a:ea typeface="+mj-ea"/>
                  <a:cs typeface="Arial" panose="020B0604020202020204" pitchFamily="34" charset="0"/>
                </a:rPr>
                <a:t> methods used to determine the molecular </a:t>
              </a:r>
              <a:r>
                <a:rPr lang="en-US" altLang="en-US" sz="3400" b="1">
                  <a:solidFill>
                    <a:srgbClr val="5325FB"/>
                  </a:solidFill>
                  <a:latin typeface="Arial" panose="020B0604020202020204" pitchFamily="34" charset="0"/>
                  <a:ea typeface="+mj-ea"/>
                  <a:cs typeface="Arial" panose="020B0604020202020204" pitchFamily="34" charset="0"/>
                </a:rPr>
                <a:t>masses </a:t>
              </a:r>
              <a:r>
                <a:rPr kumimoji="0" lang="en-US" altLang="en-US" sz="3400" b="1" i="0" u="none"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of polymers</a:t>
              </a:r>
              <a:br>
                <a:rPr kumimoji="0" lang="en-US" sz="4000" b="0" i="0" u="none" strike="noStrike" kern="1200" cap="none" spc="0" normalizeH="0" baseline="0" noProof="0">
                  <a:ln>
                    <a:noFill/>
                  </a:ln>
                  <a:solidFill>
                    <a:srgbClr val="5325FB"/>
                  </a:solidFill>
                  <a:effectLst/>
                  <a:uLnTx/>
                  <a:uFillTx/>
                  <a:latin typeface="+mj-lt"/>
                  <a:ea typeface="+mj-ea"/>
                  <a:cs typeface="+mj-cs"/>
                </a:rPr>
              </a:br>
              <a:r>
                <a:rPr kumimoji="0" lang="en-US" altLang="en-US" sz="28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t> </a:t>
              </a:r>
            </a:p>
          </p:txBody>
        </p:sp>
        <p:pic>
          <p:nvPicPr>
            <p:cNvPr id="6" name="Picture 8"/>
            <p:cNvPicPr>
              <a:picLocks noChangeAspect="1" noChangeArrowheads="1"/>
            </p:cNvPicPr>
            <p:nvPr/>
          </p:nvPicPr>
          <p:blipFill>
            <a:blip r:embed="rId2" cstate="print"/>
            <a:srcRect/>
            <a:stretch>
              <a:fillRect/>
            </a:stretch>
          </p:blipFill>
          <p:spPr bwMode="auto">
            <a:xfrm>
              <a:off x="755576" y="1484784"/>
              <a:ext cx="8208912" cy="5071095"/>
            </a:xfrm>
            <a:prstGeom prst="rect">
              <a:avLst/>
            </a:prstGeom>
            <a:noFill/>
            <a:ln w="9525">
              <a:noFill/>
              <a:miter lim="800000"/>
              <a:headEnd/>
              <a:tailEnd/>
            </a:ln>
          </p:spPr>
        </p:pic>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5868" y="1110686"/>
            <a:ext cx="7288499" cy="4478554"/>
            <a:chOff x="609156" y="1126787"/>
            <a:chExt cx="6184181" cy="3640743"/>
          </a:xfrm>
        </p:grpSpPr>
        <p:sp>
          <p:nvSpPr>
            <p:cNvPr id="4" name="مستطيل 4"/>
            <p:cNvSpPr/>
            <p:nvPr/>
          </p:nvSpPr>
          <p:spPr>
            <a:xfrm>
              <a:off x="609156" y="1126787"/>
              <a:ext cx="6184181" cy="825661"/>
            </a:xfrm>
            <a:prstGeom prst="rect">
              <a:avLst/>
            </a:prstGeom>
          </p:spPr>
          <p:txBody>
            <a:bodyPr wrap="square">
              <a:spAutoFit/>
            </a:bodyPr>
            <a:lstStyle/>
            <a:p>
              <a:r>
                <a:rPr lang="en-US" sz="2000">
                  <a:solidFill>
                    <a:srgbClr val="5325FB"/>
                  </a:solidFill>
                  <a:latin typeface="Arial" panose="020B0604020202020204" pitchFamily="34" charset="0"/>
                  <a:cs typeface="Arial" panose="020B0604020202020204" pitchFamily="34" charset="0"/>
                </a:rPr>
                <a:t>This method is used when the polymeric solution is infinitely </a:t>
              </a:r>
            </a:p>
            <a:p>
              <a:r>
                <a:rPr lang="en-US" sz="2000">
                  <a:solidFill>
                    <a:srgbClr val="5325FB"/>
                  </a:solidFill>
                  <a:latin typeface="Arial" panose="020B0604020202020204" pitchFamily="34" charset="0"/>
                  <a:cs typeface="Arial" panose="020B0604020202020204" pitchFamily="34" charset="0"/>
                </a:rPr>
                <a:t>diluted according to the </a:t>
              </a:r>
              <a:r>
                <a:rPr lang="en-US" sz="2000" err="1">
                  <a:solidFill>
                    <a:srgbClr val="5325FB"/>
                  </a:solidFill>
                  <a:latin typeface="Arial" panose="020B0604020202020204" pitchFamily="34" charset="0"/>
                  <a:cs typeface="Arial" panose="020B0604020202020204" pitchFamily="34" charset="0"/>
                </a:rPr>
                <a:t>Raoult’s</a:t>
              </a:r>
              <a:r>
                <a:rPr lang="en-US" sz="2000">
                  <a:solidFill>
                    <a:srgbClr val="5325FB"/>
                  </a:solidFill>
                  <a:latin typeface="Arial" panose="020B0604020202020204" pitchFamily="34" charset="0"/>
                  <a:cs typeface="Arial" panose="020B0604020202020204" pitchFamily="34" charset="0"/>
                </a:rPr>
                <a:t> Law and only for polymers having low molecular mass</a:t>
              </a:r>
            </a:p>
          </p:txBody>
        </p:sp>
        <p:sp>
          <p:nvSpPr>
            <p:cNvPr id="7" name="مستطيل 7"/>
            <p:cNvSpPr/>
            <p:nvPr/>
          </p:nvSpPr>
          <p:spPr>
            <a:xfrm>
              <a:off x="1176713" y="2941068"/>
              <a:ext cx="5616624" cy="1826462"/>
            </a:xfrm>
            <a:prstGeom prst="rect">
              <a:avLst/>
            </a:prstGeom>
          </p:spPr>
          <p:txBody>
            <a:bodyPr wrap="square">
              <a:spAutoFit/>
            </a:bodyPr>
            <a:lstStyle/>
            <a:p>
              <a:r>
                <a:rPr lang="en-US" sz="2000">
                  <a:solidFill>
                    <a:srgbClr val="5325FB"/>
                  </a:solidFill>
                  <a:latin typeface="Arial" panose="020B0604020202020204" pitchFamily="34" charset="0"/>
                  <a:cs typeface="Arial" panose="020B0604020202020204" pitchFamily="34" charset="0"/>
                </a:rPr>
                <a:t>∆</a:t>
              </a:r>
              <a:r>
                <a:rPr lang="en-US" sz="2000" err="1">
                  <a:solidFill>
                    <a:srgbClr val="5325FB"/>
                  </a:solidFill>
                  <a:latin typeface="Arial" panose="020B0604020202020204" pitchFamily="34" charset="0"/>
                  <a:cs typeface="Arial" panose="020B0604020202020204" pitchFamily="34" charset="0"/>
                </a:rPr>
                <a:t>T</a:t>
              </a:r>
              <a:r>
                <a:rPr lang="en-US" sz="2000" baseline="-25000" err="1">
                  <a:solidFill>
                    <a:srgbClr val="5325FB"/>
                  </a:solidFill>
                  <a:latin typeface="Arial" panose="020B0604020202020204" pitchFamily="34" charset="0"/>
                  <a:cs typeface="Arial" panose="020B0604020202020204" pitchFamily="34" charset="0"/>
                </a:rPr>
                <a:t>f</a:t>
              </a:r>
              <a:r>
                <a:rPr lang="en-US" sz="2000">
                  <a:solidFill>
                    <a:srgbClr val="5325FB"/>
                  </a:solidFill>
                  <a:latin typeface="Arial" panose="020B0604020202020204" pitchFamily="34" charset="0"/>
                  <a:cs typeface="Arial" panose="020B0604020202020204" pitchFamily="34" charset="0"/>
                </a:rPr>
                <a:t>  : freezing-point depression, </a:t>
              </a:r>
            </a:p>
            <a:p>
              <a:r>
                <a:rPr lang="en-US" sz="2000">
                  <a:solidFill>
                    <a:srgbClr val="5325FB"/>
                  </a:solidFill>
                  <a:latin typeface="Arial" panose="020B0604020202020204" pitchFamily="34" charset="0"/>
                  <a:cs typeface="Arial" panose="020B0604020202020204" pitchFamily="34" charset="0"/>
                </a:rPr>
                <a:t>C :  the concentration </a:t>
              </a:r>
            </a:p>
            <a:p>
              <a:r>
                <a:rPr lang="en-US" sz="2000">
                  <a:solidFill>
                    <a:srgbClr val="5325FB"/>
                  </a:solidFill>
                  <a:latin typeface="Arial" panose="020B0604020202020204" pitchFamily="34" charset="0"/>
                  <a:cs typeface="Arial" panose="020B0604020202020204" pitchFamily="34" charset="0"/>
                </a:rPr>
                <a:t> R :  gas constant </a:t>
              </a:r>
            </a:p>
            <a:p>
              <a:r>
                <a:rPr lang="en-US" sz="2000">
                  <a:solidFill>
                    <a:srgbClr val="5325FB"/>
                  </a:solidFill>
                  <a:latin typeface="Arial" panose="020B0604020202020204" pitchFamily="34" charset="0"/>
                  <a:cs typeface="Arial" panose="020B0604020202020204" pitchFamily="34" charset="0"/>
                </a:rPr>
                <a:t> T : freezing point </a:t>
              </a:r>
            </a:p>
            <a:p>
              <a:r>
                <a:rPr lang="en-US" sz="2000">
                  <a:solidFill>
                    <a:srgbClr val="5325FB"/>
                  </a:solidFill>
                  <a:latin typeface="Arial" panose="020B0604020202020204" pitchFamily="34" charset="0"/>
                  <a:cs typeface="Arial" panose="020B0604020202020204" pitchFamily="34" charset="0"/>
                </a:rPr>
                <a:t> ∆Hf: the latent heats of fusion</a:t>
              </a:r>
            </a:p>
            <a:p>
              <a:r>
                <a:rPr lang="en-US" sz="2000">
                  <a:solidFill>
                    <a:srgbClr val="5325FB"/>
                  </a:solidFill>
                  <a:latin typeface="Arial" panose="020B0604020202020204" pitchFamily="34" charset="0"/>
                  <a:cs typeface="Arial" panose="020B0604020202020204" pitchFamily="34" charset="0"/>
                </a:rPr>
                <a:t>A</a:t>
              </a:r>
              <a:r>
                <a:rPr lang="en-US" sz="1600">
                  <a:solidFill>
                    <a:srgbClr val="5325FB"/>
                  </a:solidFill>
                  <a:latin typeface="Arial" panose="020B0604020202020204" pitchFamily="34" charset="0"/>
                  <a:cs typeface="Arial" panose="020B0604020202020204" pitchFamily="34" charset="0"/>
                </a:rPr>
                <a:t>2</a:t>
              </a:r>
              <a:r>
                <a:rPr lang="en-US" sz="2000">
                  <a:solidFill>
                    <a:srgbClr val="5325FB"/>
                  </a:solidFill>
                  <a:latin typeface="Arial" panose="020B0604020202020204" pitchFamily="34" charset="0"/>
                  <a:cs typeface="Arial" panose="020B0604020202020204" pitchFamily="34" charset="0"/>
                </a:rPr>
                <a:t> is called second coefficient of </a:t>
              </a:r>
              <a:r>
                <a:rPr lang="en-US" sz="2000" b="1">
                  <a:solidFill>
                    <a:srgbClr val="5325FB"/>
                  </a:solidFill>
                  <a:latin typeface="Arial" panose="020B0604020202020204" pitchFamily="34" charset="0"/>
                  <a:cs typeface="Arial" panose="020B0604020202020204" pitchFamily="34" charset="0"/>
                </a:rPr>
                <a:t>Virial</a:t>
              </a:r>
              <a:r>
                <a:rPr lang="en-US" sz="2000">
                  <a:solidFill>
                    <a:srgbClr val="5325FB"/>
                  </a:solidFill>
                  <a:latin typeface="Arial" panose="020B0604020202020204" pitchFamily="34" charset="0"/>
                  <a:cs typeface="Arial" panose="020B0604020202020204" pitchFamily="34" charset="0"/>
                </a:rPr>
                <a:t> and measures the interaction between polymer and solvent.</a:t>
              </a:r>
            </a:p>
          </p:txBody>
        </p:sp>
      </p:grpSp>
      <p:sp>
        <p:nvSpPr>
          <p:cNvPr id="9" name="Rectangle 2"/>
          <p:cNvSpPr txBox="1">
            <a:spLocks noChangeArrowheads="1"/>
          </p:cNvSpPr>
          <p:nvPr/>
        </p:nvSpPr>
        <p:spPr>
          <a:xfrm>
            <a:off x="595869" y="56198"/>
            <a:ext cx="7992888" cy="1008112"/>
          </a:xfrm>
          <a:prstGeom prst="rect">
            <a:avLst/>
          </a:prstGeom>
        </p:spPr>
        <p:txBody>
          <a:bodyPr vert="horz" lIns="91440" tIns="45720" rIns="91440" bIns="45720" rtlCol="0" anchor="t">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altLang="en-US" sz="28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br>
            <a:r>
              <a:rPr lang="en-US" altLang="en-US" sz="2700" b="1">
                <a:solidFill>
                  <a:srgbClr val="5325FB"/>
                </a:solidFill>
                <a:latin typeface="Arial" panose="020B0604020202020204" pitchFamily="34" charset="0"/>
                <a:ea typeface="+mj-ea"/>
                <a:cs typeface="Arial" panose="020B0604020202020204" pitchFamily="34" charset="0"/>
              </a:rPr>
              <a:t>6</a:t>
            </a:r>
            <a:r>
              <a:rPr kumimoji="0" lang="en-US" altLang="en-US" sz="2700" b="1" i="0" u="none"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 2.1  Determination of molecular weight</a:t>
            </a:r>
            <a:r>
              <a:rPr kumimoji="0" lang="en-US" altLang="en-US" sz="2700" b="1" i="0" u="none" strike="noStrike" kern="1200" cap="none" spc="0" normalizeH="0" noProof="0">
                <a:ln>
                  <a:noFill/>
                </a:ln>
                <a:solidFill>
                  <a:srgbClr val="5325FB"/>
                </a:solidFill>
                <a:effectLst/>
                <a:uLnTx/>
                <a:uFillTx/>
                <a:latin typeface="Arial" panose="020B0604020202020204" pitchFamily="34" charset="0"/>
                <a:ea typeface="+mj-ea"/>
                <a:cs typeface="Arial" panose="020B0604020202020204" pitchFamily="34" charset="0"/>
              </a:rPr>
              <a:t> by freezing point depression</a:t>
            </a:r>
            <a:r>
              <a:rPr kumimoji="0" lang="en-US" altLang="en-US" sz="27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t> </a:t>
            </a:r>
          </a:p>
        </p:txBody>
      </p:sp>
      <mc:AlternateContent xmlns:mc="http://schemas.openxmlformats.org/markup-compatibility/2006" xmlns:a14="http://schemas.microsoft.com/office/drawing/2010/main">
        <mc:Choice Requires="a14">
          <p:sp>
            <p:nvSpPr>
              <p:cNvPr id="2" name="ZoneTexte 1"/>
              <p:cNvSpPr txBox="1"/>
              <p:nvPr/>
            </p:nvSpPr>
            <p:spPr>
              <a:xfrm>
                <a:off x="2627784" y="2207174"/>
                <a:ext cx="2908425" cy="673454"/>
              </a:xfrm>
              <a:prstGeom prst="rect">
                <a:avLst/>
              </a:prstGeom>
              <a:noFill/>
            </p:spPr>
            <p:txBody>
              <a:bodyPr wrap="none" lIns="0" tIns="0" rIns="0" bIns="0" rtlCol="0">
                <a:spAutoFit/>
              </a:bodyPr>
              <a:lstStyle/>
              <a:p>
                <a14:m>
                  <m:oMath xmlns:m="http://schemas.openxmlformats.org/officeDocument/2006/math">
                    <m:f>
                      <m:fPr>
                        <m:ctrlPr>
                          <a:rPr lang="fr-FR" sz="2400" b="1" i="1" smtClean="0">
                            <a:latin typeface="Cambria Math" panose="02040503050406030204" pitchFamily="18" charset="0"/>
                          </a:rPr>
                        </m:ctrlPr>
                      </m:fPr>
                      <m:num>
                        <m:sSub>
                          <m:sSubPr>
                            <m:ctrlPr>
                              <a:rPr lang="fr-FR" sz="2400" b="1" i="1" smtClean="0">
                                <a:latin typeface="Cambria Math" panose="02040503050406030204" pitchFamily="18" charset="0"/>
                                <a:ea typeface="Cambria Math" panose="02040503050406030204" pitchFamily="18" charset="0"/>
                              </a:rPr>
                            </m:ctrlPr>
                          </m:sSubPr>
                          <m:e>
                            <m:r>
                              <a:rPr lang="fr-FR" sz="2400" b="1" i="1">
                                <a:solidFill>
                                  <a:prstClr val="black"/>
                                </a:solidFill>
                                <a:latin typeface="Cambria Math" panose="02040503050406030204" pitchFamily="18" charset="0"/>
                                <a:ea typeface="Cambria Math" panose="02040503050406030204" pitchFamily="18" charset="0"/>
                              </a:rPr>
                              <m:t>∆</m:t>
                            </m:r>
                            <m:r>
                              <a:rPr lang="fr-FR" sz="2400" b="1" i="1">
                                <a:solidFill>
                                  <a:prstClr val="black"/>
                                </a:solidFill>
                                <a:latin typeface="Cambria Math" panose="02040503050406030204" pitchFamily="18" charset="0"/>
                                <a:ea typeface="Cambria Math" panose="02040503050406030204" pitchFamily="18" charset="0"/>
                              </a:rPr>
                              <m:t>𝑻</m:t>
                            </m:r>
                          </m:e>
                          <m:sub>
                            <m:r>
                              <a:rPr lang="fr-FR" sz="2400" b="1" i="1" smtClean="0">
                                <a:latin typeface="Cambria Math" panose="02040503050406030204" pitchFamily="18" charset="0"/>
                                <a:ea typeface="Cambria Math" panose="02040503050406030204" pitchFamily="18" charset="0"/>
                              </a:rPr>
                              <m:t>𝒇</m:t>
                            </m:r>
                          </m:sub>
                        </m:sSub>
                      </m:num>
                      <m:den>
                        <m:r>
                          <a:rPr lang="fr-FR" sz="2400" b="1" i="1" smtClean="0">
                            <a:latin typeface="Cambria Math" panose="02040503050406030204" pitchFamily="18" charset="0"/>
                          </a:rPr>
                          <m:t>𝑪</m:t>
                        </m:r>
                      </m:den>
                    </m:f>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𝑹</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𝑻</m:t>
                            </m:r>
                          </m:e>
                          <m:sup>
                            <m:r>
                              <a:rPr lang="fr-FR" sz="2400" b="1" i="1" smtClean="0">
                                <a:latin typeface="Cambria Math" panose="02040503050406030204" pitchFamily="18" charset="0"/>
                              </a:rPr>
                              <m:t>𝟐</m:t>
                            </m:r>
                          </m:sup>
                        </m:sSup>
                      </m:num>
                      <m:den>
                        <m:r>
                          <a:rPr lang="fr-FR" sz="2400" b="1" i="1" smtClean="0">
                            <a:latin typeface="Cambria Math" panose="02040503050406030204" pitchFamily="18" charset="0"/>
                            <a:ea typeface="Cambria Math" panose="02040503050406030204" pitchFamily="18" charset="0"/>
                          </a:rPr>
                          <m:t>𝝆</m:t>
                        </m:r>
                        <m:r>
                          <a:rPr lang="fr-FR" sz="2400" b="1" i="1" smtClean="0">
                            <a:latin typeface="Cambria Math" panose="02040503050406030204" pitchFamily="18" charset="0"/>
                            <a:ea typeface="Cambria Math" panose="02040503050406030204" pitchFamily="18" charset="0"/>
                          </a:rPr>
                          <m:t>×∆</m:t>
                        </m:r>
                        <m:sSub>
                          <m:sSubPr>
                            <m:ctrlPr>
                              <a:rPr lang="fr-FR" sz="2400" b="1" i="1" smtClean="0">
                                <a:latin typeface="Cambria Math" panose="02040503050406030204" pitchFamily="18" charset="0"/>
                                <a:ea typeface="Cambria Math" panose="02040503050406030204" pitchFamily="18" charset="0"/>
                              </a:rPr>
                            </m:ctrlPr>
                          </m:sSubPr>
                          <m:e>
                            <m:r>
                              <a:rPr lang="fr-FR" sz="2400" b="1" i="1" smtClean="0">
                                <a:latin typeface="Cambria Math" panose="02040503050406030204" pitchFamily="18" charset="0"/>
                                <a:ea typeface="Cambria Math" panose="02040503050406030204" pitchFamily="18" charset="0"/>
                              </a:rPr>
                              <m:t>𝑯</m:t>
                            </m:r>
                          </m:e>
                          <m:sub>
                            <m:r>
                              <a:rPr lang="fr-FR" sz="2400" b="1" i="1" smtClean="0">
                                <a:latin typeface="Cambria Math" panose="02040503050406030204" pitchFamily="18" charset="0"/>
                                <a:ea typeface="Cambria Math" panose="02040503050406030204" pitchFamily="18" charset="0"/>
                              </a:rPr>
                              <m:t>𝒇</m:t>
                            </m:r>
                          </m:sub>
                        </m:sSub>
                        <m:r>
                          <a:rPr lang="fr-FR" sz="2400" b="1" i="1" smtClean="0">
                            <a:latin typeface="Cambria Math" panose="02040503050406030204" pitchFamily="18" charset="0"/>
                            <a:ea typeface="Cambria Math" panose="02040503050406030204" pitchFamily="18" charset="0"/>
                          </a:rPr>
                          <m:t>×</m:t>
                        </m:r>
                        <m:sSub>
                          <m:sSubPr>
                            <m:ctrlPr>
                              <a:rPr lang="fr-FR" sz="2400" b="1" i="1" smtClean="0">
                                <a:latin typeface="Cambria Math" panose="02040503050406030204" pitchFamily="18" charset="0"/>
                                <a:ea typeface="Cambria Math" panose="02040503050406030204" pitchFamily="18" charset="0"/>
                              </a:rPr>
                            </m:ctrlPr>
                          </m:sSubPr>
                          <m:e>
                            <m:r>
                              <a:rPr lang="fr-FR" sz="2400" b="1" i="1" smtClean="0">
                                <a:latin typeface="Cambria Math" panose="02040503050406030204" pitchFamily="18" charset="0"/>
                                <a:ea typeface="Cambria Math" panose="02040503050406030204" pitchFamily="18" charset="0"/>
                              </a:rPr>
                              <m:t>𝑴</m:t>
                            </m:r>
                          </m:e>
                          <m:sub>
                            <m:r>
                              <a:rPr lang="fr-FR" sz="2400" b="1" i="1" smtClean="0">
                                <a:latin typeface="Cambria Math" panose="02040503050406030204" pitchFamily="18" charset="0"/>
                                <a:ea typeface="Cambria Math" panose="02040503050406030204" pitchFamily="18" charset="0"/>
                              </a:rPr>
                              <m:t>𝒏</m:t>
                            </m:r>
                          </m:sub>
                        </m:sSub>
                      </m:den>
                    </m:f>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𝑨</m:t>
                        </m:r>
                      </m:e>
                      <m:sub>
                        <m:r>
                          <a:rPr lang="fr-FR" sz="2400" b="1" i="1" smtClean="0">
                            <a:latin typeface="Cambria Math" panose="02040503050406030204" pitchFamily="18" charset="0"/>
                          </a:rPr>
                          <m:t>𝟐</m:t>
                        </m:r>
                      </m:sub>
                    </m:sSub>
                  </m:oMath>
                </a14:m>
                <a:r>
                  <a:rPr lang="fr-FR" sz="2400" b="1"/>
                  <a:t>C</a:t>
                </a:r>
              </a:p>
            </p:txBody>
          </p:sp>
        </mc:Choice>
        <mc:Fallback xmlns="">
          <p:sp>
            <p:nvSpPr>
              <p:cNvPr id="2" name="ZoneTexte 1"/>
              <p:cNvSpPr txBox="1">
                <a:spLocks noRot="1" noChangeAspect="1" noMove="1" noResize="1" noEditPoints="1" noAdjustHandles="1" noChangeArrowheads="1" noChangeShapeType="1" noTextEdit="1"/>
              </p:cNvSpPr>
              <p:nvPr/>
            </p:nvSpPr>
            <p:spPr>
              <a:xfrm>
                <a:off x="2627784" y="2207174"/>
                <a:ext cx="2908425" cy="673454"/>
              </a:xfrm>
              <a:prstGeom prst="rect">
                <a:avLst/>
              </a:prstGeom>
              <a:blipFill>
                <a:blip r:embed="rId2"/>
                <a:stretch>
                  <a:fillRect r="-5660" b="-901"/>
                </a:stretch>
              </a:blipFill>
            </p:spPr>
            <p:txBody>
              <a:bodyPr/>
              <a:lstStyle/>
              <a:p>
                <a:r>
                  <a:rPr lang="en-US">
                    <a:noFill/>
                  </a:rPr>
                  <a:t> </a:t>
                </a:r>
              </a:p>
            </p:txBody>
          </p:sp>
        </mc:Fallback>
      </mc:AlternateContent>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604" y="151255"/>
            <a:ext cx="8290868" cy="400110"/>
          </a:xfrm>
          <a:prstGeom prst="rect">
            <a:avLst/>
          </a:prstGeom>
        </p:spPr>
        <p:txBody>
          <a:bodyPr wrap="square">
            <a:spAutoFit/>
          </a:bodyPr>
          <a:lstStyle/>
          <a:p>
            <a:pPr lvl="0" defTabSz="457200">
              <a:spcBef>
                <a:spcPct val="0"/>
              </a:spcBef>
              <a:defRPr/>
            </a:pPr>
            <a:r>
              <a:rPr lang="en-US" altLang="en-US" sz="2000" b="1">
                <a:solidFill>
                  <a:srgbClr val="5325FB"/>
                </a:solidFill>
                <a:latin typeface="Arial" panose="020B0604020202020204" pitchFamily="34" charset="0"/>
                <a:ea typeface="+mj-ea"/>
                <a:cs typeface="Arial" panose="020B0604020202020204" pitchFamily="34" charset="0"/>
              </a:rPr>
              <a:t>6. 2.2  Determination of molecular weight by boiling point elevation</a:t>
            </a:r>
            <a:r>
              <a:rPr lang="en-US" altLang="en-US" sz="2000">
                <a:solidFill>
                  <a:prstClr val="black">
                    <a:lumMod val="85000"/>
                    <a:lumOff val="15000"/>
                  </a:prstClr>
                </a:solidFill>
                <a:latin typeface="Arial" panose="020B0604020202020204" pitchFamily="34" charset="0"/>
                <a:ea typeface="+mj-ea"/>
                <a:cs typeface="Arial" panose="020B0604020202020204" pitchFamily="34" charset="0"/>
              </a:rPr>
              <a:t> </a:t>
            </a:r>
          </a:p>
        </p:txBody>
      </p:sp>
      <mc:AlternateContent xmlns:mc="http://schemas.openxmlformats.org/markup-compatibility/2006" xmlns:a14="http://schemas.microsoft.com/office/drawing/2010/main">
        <mc:Choice Requires="a14">
          <p:sp>
            <p:nvSpPr>
              <p:cNvPr id="9" name="ZoneTexte 8"/>
              <p:cNvSpPr txBox="1"/>
              <p:nvPr/>
            </p:nvSpPr>
            <p:spPr>
              <a:xfrm>
                <a:off x="2843808" y="1929682"/>
                <a:ext cx="2922851" cy="634213"/>
              </a:xfrm>
              <a:prstGeom prst="rect">
                <a:avLst/>
              </a:prstGeom>
              <a:noFill/>
            </p:spPr>
            <p:txBody>
              <a:bodyPr wrap="none" lIns="0" tIns="0" rIns="0" bIns="0" rtlCol="0">
                <a:spAutoFit/>
              </a:bodyPr>
              <a:lstStyle/>
              <a:p>
                <a14:m>
                  <m:oMath xmlns:m="http://schemas.openxmlformats.org/officeDocument/2006/math">
                    <m:f>
                      <m:fPr>
                        <m:ctrlPr>
                          <a:rPr lang="fr-FR" sz="2400" b="1" i="1" smtClean="0">
                            <a:latin typeface="Cambria Math" panose="02040503050406030204" pitchFamily="18" charset="0"/>
                          </a:rPr>
                        </m:ctrlPr>
                      </m:fPr>
                      <m:num>
                        <m:sSub>
                          <m:sSubPr>
                            <m:ctrlPr>
                              <a:rPr lang="fr-FR" sz="2400" b="1" i="1" smtClean="0">
                                <a:latin typeface="Cambria Math" panose="02040503050406030204" pitchFamily="18" charset="0"/>
                                <a:ea typeface="Cambria Math" panose="02040503050406030204" pitchFamily="18" charset="0"/>
                              </a:rPr>
                            </m:ctrlPr>
                          </m:sSubPr>
                          <m:e>
                            <m:r>
                              <a:rPr lang="fr-FR" sz="2400" b="1" i="1">
                                <a:solidFill>
                                  <a:prstClr val="black"/>
                                </a:solidFill>
                                <a:latin typeface="Cambria Math" panose="02040503050406030204" pitchFamily="18" charset="0"/>
                                <a:ea typeface="Cambria Math" panose="02040503050406030204" pitchFamily="18" charset="0"/>
                              </a:rPr>
                              <m:t>∆</m:t>
                            </m:r>
                            <m:r>
                              <a:rPr lang="fr-FR" sz="2400" b="1" i="1">
                                <a:solidFill>
                                  <a:prstClr val="black"/>
                                </a:solidFill>
                                <a:latin typeface="Cambria Math" panose="02040503050406030204" pitchFamily="18" charset="0"/>
                                <a:ea typeface="Cambria Math" panose="02040503050406030204" pitchFamily="18" charset="0"/>
                              </a:rPr>
                              <m:t>𝑻</m:t>
                            </m:r>
                          </m:e>
                          <m:sub>
                            <m:r>
                              <a:rPr lang="fr-FR" sz="2400" b="1" i="1" smtClean="0">
                                <a:latin typeface="Cambria Math" panose="02040503050406030204" pitchFamily="18" charset="0"/>
                                <a:ea typeface="Cambria Math" panose="02040503050406030204" pitchFamily="18" charset="0"/>
                              </a:rPr>
                              <m:t>𝒃</m:t>
                            </m:r>
                          </m:sub>
                        </m:sSub>
                      </m:num>
                      <m:den>
                        <m:r>
                          <a:rPr lang="fr-FR" sz="2400" b="1" i="1" smtClean="0">
                            <a:latin typeface="Cambria Math" panose="02040503050406030204" pitchFamily="18" charset="0"/>
                          </a:rPr>
                          <m:t>𝑪</m:t>
                        </m:r>
                      </m:den>
                    </m:f>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𝑹</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𝑻</m:t>
                            </m:r>
                          </m:e>
                          <m:sup>
                            <m:r>
                              <a:rPr lang="fr-FR" sz="2400" b="1" i="1" smtClean="0">
                                <a:latin typeface="Cambria Math" panose="02040503050406030204" pitchFamily="18" charset="0"/>
                              </a:rPr>
                              <m:t>𝟐</m:t>
                            </m:r>
                          </m:sup>
                        </m:sSup>
                      </m:num>
                      <m:den>
                        <m:r>
                          <a:rPr lang="fr-FR" sz="2400" b="1" i="1" smtClean="0">
                            <a:latin typeface="Cambria Math" panose="02040503050406030204" pitchFamily="18" charset="0"/>
                            <a:ea typeface="Cambria Math" panose="02040503050406030204" pitchFamily="18" charset="0"/>
                          </a:rPr>
                          <m:t>𝝆</m:t>
                        </m:r>
                        <m:r>
                          <a:rPr lang="fr-FR" sz="2400" b="1" i="1" smtClean="0">
                            <a:latin typeface="Cambria Math" panose="02040503050406030204" pitchFamily="18" charset="0"/>
                            <a:ea typeface="Cambria Math" panose="02040503050406030204" pitchFamily="18" charset="0"/>
                          </a:rPr>
                          <m:t>×∆</m:t>
                        </m:r>
                        <m:sSub>
                          <m:sSubPr>
                            <m:ctrlPr>
                              <a:rPr lang="fr-FR" sz="2400" b="1" i="1" smtClean="0">
                                <a:latin typeface="Cambria Math" panose="02040503050406030204" pitchFamily="18" charset="0"/>
                                <a:ea typeface="Cambria Math" panose="02040503050406030204" pitchFamily="18" charset="0"/>
                              </a:rPr>
                            </m:ctrlPr>
                          </m:sSubPr>
                          <m:e>
                            <m:r>
                              <a:rPr lang="fr-FR" sz="2400" b="1" i="1" smtClean="0">
                                <a:latin typeface="Cambria Math" panose="02040503050406030204" pitchFamily="18" charset="0"/>
                                <a:ea typeface="Cambria Math" panose="02040503050406030204" pitchFamily="18" charset="0"/>
                              </a:rPr>
                              <m:t>𝑯</m:t>
                            </m:r>
                          </m:e>
                          <m:sub>
                            <m:r>
                              <a:rPr lang="fr-FR" sz="2400" b="1" i="1" smtClean="0">
                                <a:latin typeface="Cambria Math" panose="02040503050406030204" pitchFamily="18" charset="0"/>
                                <a:ea typeface="Cambria Math" panose="02040503050406030204" pitchFamily="18" charset="0"/>
                              </a:rPr>
                              <m:t>𝒗</m:t>
                            </m:r>
                          </m:sub>
                        </m:sSub>
                        <m:r>
                          <a:rPr lang="fr-FR" sz="2400" b="1" i="1" smtClean="0">
                            <a:latin typeface="Cambria Math" panose="02040503050406030204" pitchFamily="18" charset="0"/>
                            <a:ea typeface="Cambria Math" panose="02040503050406030204" pitchFamily="18" charset="0"/>
                          </a:rPr>
                          <m:t>×</m:t>
                        </m:r>
                        <m:sSub>
                          <m:sSubPr>
                            <m:ctrlPr>
                              <a:rPr lang="fr-FR" sz="2400" b="1" i="1" smtClean="0">
                                <a:latin typeface="Cambria Math" panose="02040503050406030204" pitchFamily="18" charset="0"/>
                                <a:ea typeface="Cambria Math" panose="02040503050406030204" pitchFamily="18" charset="0"/>
                              </a:rPr>
                            </m:ctrlPr>
                          </m:sSubPr>
                          <m:e>
                            <m:r>
                              <a:rPr lang="fr-FR" sz="2400" b="1" i="1" smtClean="0">
                                <a:latin typeface="Cambria Math" panose="02040503050406030204" pitchFamily="18" charset="0"/>
                                <a:ea typeface="Cambria Math" panose="02040503050406030204" pitchFamily="18" charset="0"/>
                              </a:rPr>
                              <m:t>𝑴</m:t>
                            </m:r>
                          </m:e>
                          <m:sub>
                            <m:r>
                              <a:rPr lang="fr-FR" sz="2400" b="1" i="1" smtClean="0">
                                <a:latin typeface="Cambria Math" panose="02040503050406030204" pitchFamily="18" charset="0"/>
                                <a:ea typeface="Cambria Math" panose="02040503050406030204" pitchFamily="18" charset="0"/>
                              </a:rPr>
                              <m:t>𝒏</m:t>
                            </m:r>
                          </m:sub>
                        </m:sSub>
                      </m:den>
                    </m:f>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𝑨</m:t>
                        </m:r>
                      </m:e>
                      <m:sub>
                        <m:r>
                          <a:rPr lang="fr-FR" sz="2400" b="1" i="1" smtClean="0">
                            <a:latin typeface="Cambria Math" panose="02040503050406030204" pitchFamily="18" charset="0"/>
                          </a:rPr>
                          <m:t>𝟐</m:t>
                        </m:r>
                      </m:sub>
                    </m:sSub>
                  </m:oMath>
                </a14:m>
                <a:r>
                  <a:rPr lang="fr-FR" sz="2400" b="1"/>
                  <a:t>C</a:t>
                </a:r>
              </a:p>
            </p:txBody>
          </p:sp>
        </mc:Choice>
        <mc:Fallback xmlns="">
          <p:sp>
            <p:nvSpPr>
              <p:cNvPr id="9" name="ZoneTexte 8"/>
              <p:cNvSpPr txBox="1">
                <a:spLocks noRot="1" noChangeAspect="1" noMove="1" noResize="1" noEditPoints="1" noAdjustHandles="1" noChangeArrowheads="1" noChangeShapeType="1" noTextEdit="1"/>
              </p:cNvSpPr>
              <p:nvPr/>
            </p:nvSpPr>
            <p:spPr>
              <a:xfrm>
                <a:off x="2843808" y="1929682"/>
                <a:ext cx="2922851" cy="634213"/>
              </a:xfrm>
              <a:prstGeom prst="rect">
                <a:avLst/>
              </a:prstGeom>
              <a:blipFill>
                <a:blip r:embed="rId2"/>
                <a:stretch>
                  <a:fillRect l="-209" r="-5428" b="-6731"/>
                </a:stretch>
              </a:blipFill>
            </p:spPr>
            <p:txBody>
              <a:bodyPr/>
              <a:lstStyle/>
              <a:p>
                <a:r>
                  <a:rPr lang="en-US">
                    <a:noFill/>
                  </a:rPr>
                  <a:t> </a:t>
                </a:r>
              </a:p>
            </p:txBody>
          </p:sp>
        </mc:Fallback>
      </mc:AlternateContent>
      <p:sp>
        <p:nvSpPr>
          <p:cNvPr id="10" name="مستطيل 4"/>
          <p:cNvSpPr/>
          <p:nvPr/>
        </p:nvSpPr>
        <p:spPr>
          <a:xfrm>
            <a:off x="562863" y="674980"/>
            <a:ext cx="7825561" cy="1015663"/>
          </a:xfrm>
          <a:prstGeom prst="rect">
            <a:avLst/>
          </a:prstGeom>
        </p:spPr>
        <p:txBody>
          <a:bodyPr wrap="square">
            <a:spAutoFit/>
          </a:bodyPr>
          <a:lstStyle/>
          <a:p>
            <a:r>
              <a:rPr lang="en-US" sz="2000">
                <a:solidFill>
                  <a:srgbClr val="5325FB"/>
                </a:solidFill>
                <a:latin typeface="Arial" panose="020B0604020202020204" pitchFamily="34" charset="0"/>
                <a:cs typeface="Arial" panose="020B0604020202020204" pitchFamily="34" charset="0"/>
              </a:rPr>
              <a:t>This method is used when the polymeric solution is infinitely </a:t>
            </a:r>
          </a:p>
          <a:p>
            <a:r>
              <a:rPr lang="en-US" sz="2000">
                <a:solidFill>
                  <a:srgbClr val="5325FB"/>
                </a:solidFill>
                <a:latin typeface="Arial" panose="020B0604020202020204" pitchFamily="34" charset="0"/>
                <a:cs typeface="Arial" panose="020B0604020202020204" pitchFamily="34" charset="0"/>
              </a:rPr>
              <a:t>diluted according to the </a:t>
            </a:r>
            <a:r>
              <a:rPr lang="en-US" sz="2000" err="1">
                <a:solidFill>
                  <a:srgbClr val="5325FB"/>
                </a:solidFill>
                <a:latin typeface="Arial" panose="020B0604020202020204" pitchFamily="34" charset="0"/>
                <a:cs typeface="Arial" panose="020B0604020202020204" pitchFamily="34" charset="0"/>
              </a:rPr>
              <a:t>Raoult’s</a:t>
            </a:r>
            <a:r>
              <a:rPr lang="en-US" sz="2000">
                <a:solidFill>
                  <a:srgbClr val="5325FB"/>
                </a:solidFill>
                <a:latin typeface="Arial" panose="020B0604020202020204" pitchFamily="34" charset="0"/>
                <a:cs typeface="Arial" panose="020B0604020202020204" pitchFamily="34" charset="0"/>
              </a:rPr>
              <a:t> Law and only for polymers having low molecular mass</a:t>
            </a:r>
          </a:p>
        </p:txBody>
      </p:sp>
      <p:sp>
        <p:nvSpPr>
          <p:cNvPr id="11" name="Rectangle 10"/>
          <p:cNvSpPr/>
          <p:nvPr/>
        </p:nvSpPr>
        <p:spPr>
          <a:xfrm>
            <a:off x="755576" y="3068960"/>
            <a:ext cx="6912768" cy="2246769"/>
          </a:xfrm>
          <a:prstGeom prst="rect">
            <a:avLst/>
          </a:prstGeom>
        </p:spPr>
        <p:txBody>
          <a:bodyPr wrap="square">
            <a:spAutoFit/>
          </a:bodyPr>
          <a:lstStyle/>
          <a:p>
            <a:pPr lvl="0"/>
            <a:r>
              <a:rPr lang="en-US" sz="2000">
                <a:solidFill>
                  <a:srgbClr val="5325FB"/>
                </a:solidFill>
                <a:latin typeface="Arial" panose="020B0604020202020204" pitchFamily="34" charset="0"/>
                <a:cs typeface="Arial" panose="020B0604020202020204" pitchFamily="34" charset="0"/>
              </a:rPr>
              <a:t>∆T</a:t>
            </a:r>
            <a:r>
              <a:rPr lang="en-US" sz="2000" baseline="-25000">
                <a:solidFill>
                  <a:srgbClr val="5325FB"/>
                </a:solidFill>
                <a:latin typeface="Arial" panose="020B0604020202020204" pitchFamily="34" charset="0"/>
                <a:cs typeface="Arial" panose="020B0604020202020204" pitchFamily="34" charset="0"/>
              </a:rPr>
              <a:t>b</a:t>
            </a:r>
            <a:r>
              <a:rPr lang="en-US" sz="2000">
                <a:solidFill>
                  <a:srgbClr val="5325FB"/>
                </a:solidFill>
                <a:latin typeface="Arial" panose="020B0604020202020204" pitchFamily="34" charset="0"/>
                <a:cs typeface="Arial" panose="020B0604020202020204" pitchFamily="34" charset="0"/>
              </a:rPr>
              <a:t>  : Boiling point depression, </a:t>
            </a:r>
          </a:p>
          <a:p>
            <a:pPr lvl="0"/>
            <a:r>
              <a:rPr lang="en-US" sz="2000">
                <a:solidFill>
                  <a:srgbClr val="5325FB"/>
                </a:solidFill>
                <a:latin typeface="Arial" panose="020B0604020202020204" pitchFamily="34" charset="0"/>
                <a:cs typeface="Arial" panose="020B0604020202020204" pitchFamily="34" charset="0"/>
              </a:rPr>
              <a:t>C :  the concentration </a:t>
            </a:r>
          </a:p>
          <a:p>
            <a:pPr lvl="0"/>
            <a:r>
              <a:rPr lang="en-US" sz="2000">
                <a:solidFill>
                  <a:srgbClr val="5325FB"/>
                </a:solidFill>
                <a:latin typeface="Arial" panose="020B0604020202020204" pitchFamily="34" charset="0"/>
                <a:cs typeface="Arial" panose="020B0604020202020204" pitchFamily="34" charset="0"/>
              </a:rPr>
              <a:t> R :  gas constant </a:t>
            </a:r>
          </a:p>
          <a:p>
            <a:pPr lvl="0"/>
            <a:r>
              <a:rPr lang="en-US" sz="2000">
                <a:solidFill>
                  <a:srgbClr val="5325FB"/>
                </a:solidFill>
                <a:latin typeface="Arial" panose="020B0604020202020204" pitchFamily="34" charset="0"/>
                <a:cs typeface="Arial" panose="020B0604020202020204" pitchFamily="34" charset="0"/>
              </a:rPr>
              <a:t> T : freezing point </a:t>
            </a:r>
          </a:p>
          <a:p>
            <a:pPr lvl="0"/>
            <a:r>
              <a:rPr lang="en-US" sz="2000">
                <a:solidFill>
                  <a:srgbClr val="5325FB"/>
                </a:solidFill>
                <a:latin typeface="Arial" panose="020B0604020202020204" pitchFamily="34" charset="0"/>
                <a:cs typeface="Arial" panose="020B0604020202020204" pitchFamily="34" charset="0"/>
              </a:rPr>
              <a:t> ∆</a:t>
            </a:r>
            <a:r>
              <a:rPr lang="en-US" sz="2000" err="1">
                <a:solidFill>
                  <a:srgbClr val="5325FB"/>
                </a:solidFill>
                <a:latin typeface="Arial" panose="020B0604020202020204" pitchFamily="34" charset="0"/>
                <a:cs typeface="Arial" panose="020B0604020202020204" pitchFamily="34" charset="0"/>
              </a:rPr>
              <a:t>Hv</a:t>
            </a:r>
            <a:r>
              <a:rPr lang="en-US" sz="2000">
                <a:solidFill>
                  <a:srgbClr val="5325FB"/>
                </a:solidFill>
                <a:latin typeface="Arial" panose="020B0604020202020204" pitchFamily="34" charset="0"/>
                <a:cs typeface="Arial" panose="020B0604020202020204" pitchFamily="34" charset="0"/>
              </a:rPr>
              <a:t>: vaporization heats</a:t>
            </a:r>
          </a:p>
          <a:p>
            <a:pPr lvl="0"/>
            <a:r>
              <a:rPr lang="en-US" sz="2000">
                <a:solidFill>
                  <a:srgbClr val="5325FB"/>
                </a:solidFill>
                <a:latin typeface="Arial" panose="020B0604020202020204" pitchFamily="34" charset="0"/>
                <a:cs typeface="Arial" panose="020B0604020202020204" pitchFamily="34" charset="0"/>
              </a:rPr>
              <a:t>A</a:t>
            </a:r>
            <a:r>
              <a:rPr lang="en-US" sz="1600">
                <a:solidFill>
                  <a:srgbClr val="5325FB"/>
                </a:solidFill>
                <a:latin typeface="Arial" panose="020B0604020202020204" pitchFamily="34" charset="0"/>
                <a:cs typeface="Arial" panose="020B0604020202020204" pitchFamily="34" charset="0"/>
              </a:rPr>
              <a:t>2</a:t>
            </a:r>
            <a:r>
              <a:rPr lang="en-US" sz="2000">
                <a:solidFill>
                  <a:srgbClr val="5325FB"/>
                </a:solidFill>
                <a:latin typeface="Arial" panose="020B0604020202020204" pitchFamily="34" charset="0"/>
                <a:cs typeface="Arial" panose="020B0604020202020204" pitchFamily="34" charset="0"/>
              </a:rPr>
              <a:t> is called second coefficient of </a:t>
            </a:r>
            <a:r>
              <a:rPr lang="en-US" sz="2000" b="1">
                <a:solidFill>
                  <a:srgbClr val="5325FB"/>
                </a:solidFill>
                <a:latin typeface="Arial" panose="020B0604020202020204" pitchFamily="34" charset="0"/>
                <a:cs typeface="Arial" panose="020B0604020202020204" pitchFamily="34" charset="0"/>
              </a:rPr>
              <a:t>Virial</a:t>
            </a:r>
            <a:r>
              <a:rPr lang="en-US" sz="2000">
                <a:solidFill>
                  <a:srgbClr val="5325FB"/>
                </a:solidFill>
                <a:latin typeface="Arial" panose="020B0604020202020204" pitchFamily="34" charset="0"/>
                <a:cs typeface="Arial" panose="020B0604020202020204" pitchFamily="34" charset="0"/>
              </a:rPr>
              <a:t> and measures the interaction between polymer and solvent.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2858" y="2329433"/>
            <a:ext cx="6573438" cy="4073425"/>
            <a:chOff x="662858" y="2329433"/>
            <a:chExt cx="6573438" cy="4073425"/>
          </a:xfrm>
        </p:grpSpPr>
        <p:sp>
          <p:nvSpPr>
            <p:cNvPr id="5" name="مستطيل 4"/>
            <p:cNvSpPr/>
            <p:nvPr/>
          </p:nvSpPr>
          <p:spPr>
            <a:xfrm>
              <a:off x="662858" y="2329433"/>
              <a:ext cx="3950120" cy="369332"/>
            </a:xfrm>
            <a:prstGeom prst="rect">
              <a:avLst/>
            </a:prstGeom>
          </p:spPr>
          <p:txBody>
            <a:bodyPr wrap="none">
              <a:spAutoFit/>
            </a:bodyPr>
            <a:lstStyle/>
            <a:p>
              <a:r>
                <a:rPr lang="en-US"/>
                <a:t>According to </a:t>
              </a:r>
              <a:r>
                <a:rPr lang="en-US" err="1"/>
                <a:t>van't</a:t>
              </a:r>
              <a:r>
                <a:rPr lang="en-US"/>
                <a:t> Hoff equation </a:t>
              </a:r>
            </a:p>
          </p:txBody>
        </p:sp>
        <p:pic>
          <p:nvPicPr>
            <p:cNvPr id="9" name="Picture 1"/>
            <p:cNvPicPr>
              <a:picLocks noChangeAspect="1" noChangeArrowheads="1"/>
            </p:cNvPicPr>
            <p:nvPr/>
          </p:nvPicPr>
          <p:blipFill>
            <a:blip r:embed="rId2" cstate="print"/>
            <a:srcRect/>
            <a:stretch>
              <a:fillRect/>
            </a:stretch>
          </p:blipFill>
          <p:spPr bwMode="auto">
            <a:xfrm>
              <a:off x="2555776" y="3356992"/>
              <a:ext cx="4680520" cy="3045866"/>
            </a:xfrm>
            <a:prstGeom prst="rect">
              <a:avLst/>
            </a:prstGeom>
            <a:noFill/>
            <a:ln w="9525">
              <a:noFill/>
              <a:miter lim="800000"/>
              <a:headEnd/>
              <a:tailEnd/>
            </a:ln>
          </p:spPr>
        </p:pic>
      </p:grpSp>
      <p:sp>
        <p:nvSpPr>
          <p:cNvPr id="10" name="Rectangle 9"/>
          <p:cNvSpPr/>
          <p:nvPr/>
        </p:nvSpPr>
        <p:spPr>
          <a:xfrm>
            <a:off x="467544" y="541740"/>
            <a:ext cx="8290868" cy="400110"/>
          </a:xfrm>
          <a:prstGeom prst="rect">
            <a:avLst/>
          </a:prstGeom>
        </p:spPr>
        <p:txBody>
          <a:bodyPr wrap="square">
            <a:spAutoFit/>
          </a:bodyPr>
          <a:lstStyle/>
          <a:p>
            <a:pPr lvl="0" defTabSz="457200">
              <a:spcBef>
                <a:spcPct val="0"/>
              </a:spcBef>
              <a:defRPr/>
            </a:pPr>
            <a:r>
              <a:rPr lang="en-US" altLang="en-US" sz="2000" b="1">
                <a:solidFill>
                  <a:srgbClr val="5325FB"/>
                </a:solidFill>
                <a:latin typeface="Arial" panose="020B0604020202020204" pitchFamily="34" charset="0"/>
                <a:ea typeface="+mj-ea"/>
                <a:cs typeface="Arial" panose="020B0604020202020204" pitchFamily="34" charset="0"/>
              </a:rPr>
              <a:t>6. 2.3  Determination of molecular weight by </a:t>
            </a:r>
            <a:r>
              <a:rPr lang="en-US" altLang="en-US" sz="2000" b="1" err="1">
                <a:solidFill>
                  <a:srgbClr val="5325FB"/>
                </a:solidFill>
                <a:latin typeface="Arial" panose="020B0604020202020204" pitchFamily="34" charset="0"/>
                <a:ea typeface="+mj-ea"/>
                <a:cs typeface="Arial" panose="020B0604020202020204" pitchFamily="34" charset="0"/>
              </a:rPr>
              <a:t>Osmometry</a:t>
            </a:r>
            <a:r>
              <a:rPr lang="en-US" altLang="en-US" sz="2000" b="1">
                <a:solidFill>
                  <a:srgbClr val="5325FB"/>
                </a:solidFill>
                <a:latin typeface="Arial" panose="020B0604020202020204" pitchFamily="34" charset="0"/>
                <a:ea typeface="+mj-ea"/>
                <a:cs typeface="Arial" panose="020B0604020202020204" pitchFamily="34" charset="0"/>
              </a:rPr>
              <a:t> method</a:t>
            </a:r>
            <a:endParaRPr lang="en-US" altLang="en-US" sz="2000">
              <a:solidFill>
                <a:prstClr val="black">
                  <a:lumMod val="85000"/>
                  <a:lumOff val="15000"/>
                </a:prstClr>
              </a:solidFill>
              <a:latin typeface="Arial" panose="020B0604020202020204" pitchFamily="34" charset="0"/>
              <a:ea typeface="+mj-ea"/>
              <a:cs typeface="Arial" panose="020B0604020202020204" pitchFamily="34" charset="0"/>
            </a:endParaRPr>
          </a:p>
        </p:txBody>
      </p:sp>
      <p:sp>
        <p:nvSpPr>
          <p:cNvPr id="11" name="مستطيل 4"/>
          <p:cNvSpPr/>
          <p:nvPr/>
        </p:nvSpPr>
        <p:spPr>
          <a:xfrm>
            <a:off x="467544" y="1024875"/>
            <a:ext cx="7825561" cy="1015663"/>
          </a:xfrm>
          <a:prstGeom prst="rect">
            <a:avLst/>
          </a:prstGeom>
        </p:spPr>
        <p:txBody>
          <a:bodyPr wrap="square">
            <a:spAutoFit/>
          </a:bodyPr>
          <a:lstStyle/>
          <a:p>
            <a:r>
              <a:rPr lang="en-US" sz="2000">
                <a:solidFill>
                  <a:srgbClr val="5325FB"/>
                </a:solidFill>
                <a:latin typeface="Arial" panose="020B0604020202020204" pitchFamily="34" charset="0"/>
                <a:cs typeface="Arial" panose="020B0604020202020204" pitchFamily="34" charset="0"/>
              </a:rPr>
              <a:t>This method is used when the polymeric solution is infinitely </a:t>
            </a:r>
          </a:p>
          <a:p>
            <a:r>
              <a:rPr lang="en-US" sz="2000">
                <a:solidFill>
                  <a:srgbClr val="5325FB"/>
                </a:solidFill>
                <a:latin typeface="Arial" panose="020B0604020202020204" pitchFamily="34" charset="0"/>
                <a:cs typeface="Arial" panose="020B0604020202020204" pitchFamily="34" charset="0"/>
              </a:rPr>
              <a:t>diluted according to the </a:t>
            </a:r>
            <a:r>
              <a:rPr lang="en-US" sz="2000" err="1">
                <a:solidFill>
                  <a:srgbClr val="5325FB"/>
                </a:solidFill>
                <a:latin typeface="Arial" panose="020B0604020202020204" pitchFamily="34" charset="0"/>
                <a:cs typeface="Arial" panose="020B0604020202020204" pitchFamily="34" charset="0"/>
              </a:rPr>
              <a:t>Raoult’s</a:t>
            </a:r>
            <a:r>
              <a:rPr lang="en-US" sz="2000">
                <a:solidFill>
                  <a:srgbClr val="5325FB"/>
                </a:solidFill>
                <a:latin typeface="Arial" panose="020B0604020202020204" pitchFamily="34" charset="0"/>
                <a:cs typeface="Arial" panose="020B0604020202020204" pitchFamily="34" charset="0"/>
              </a:rPr>
              <a:t> Law and only for polymers having low molecular mass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2" cstate="print"/>
          <a:srcRect/>
          <a:stretch>
            <a:fillRect/>
          </a:stretch>
        </p:blipFill>
        <p:spPr bwMode="auto">
          <a:xfrm>
            <a:off x="1043608" y="1412776"/>
            <a:ext cx="6811956" cy="41764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432248"/>
            <a:ext cx="4896544" cy="603268"/>
          </a:xfrm>
        </p:spPr>
        <p:txBody>
          <a:bodyPr>
            <a:normAutofit fontScale="90000"/>
          </a:bodyPr>
          <a:lstStyle/>
          <a:p>
            <a:r>
              <a:rPr lang="fr-FR" sz="2400" b="1" u="sng" dirty="0" err="1">
                <a:solidFill>
                  <a:srgbClr val="5325FB"/>
                </a:solidFill>
              </a:rPr>
              <a:t>Exercise</a:t>
            </a:r>
            <a:r>
              <a:rPr lang="fr-FR" sz="2400" b="1" u="sng" dirty="0">
                <a:solidFill>
                  <a:srgbClr val="5325FB"/>
                </a:solidFill>
              </a:rPr>
              <a:t> 2</a:t>
            </a:r>
            <a:br>
              <a:rPr lang="fr-FR" sz="2400" dirty="0">
                <a:solidFill>
                  <a:srgbClr val="00B050"/>
                </a:solidFill>
              </a:rPr>
            </a:br>
            <a:r>
              <a:rPr lang="fr-FR" sz="2400" dirty="0" err="1">
                <a:solidFill>
                  <a:srgbClr val="00B050"/>
                </a:solidFill>
              </a:rPr>
              <a:t>Heteropolymers</a:t>
            </a:r>
            <a:r>
              <a:rPr lang="fr-FR" sz="2400" dirty="0">
                <a:solidFill>
                  <a:srgbClr val="00B050"/>
                </a:solidFill>
              </a:rPr>
              <a:t> (</a:t>
            </a:r>
            <a:r>
              <a:rPr lang="fr-FR" sz="2400" dirty="0" err="1">
                <a:solidFill>
                  <a:srgbClr val="00B050"/>
                </a:solidFill>
              </a:rPr>
              <a:t>copolymers</a:t>
            </a:r>
            <a:r>
              <a:rPr lang="fr-FR" sz="2400" dirty="0">
                <a:solidFill>
                  <a:srgbClr val="00B050"/>
                </a:solidFill>
              </a:rPr>
              <a:t>)</a:t>
            </a:r>
          </a:p>
        </p:txBody>
      </p:sp>
      <p:sp>
        <p:nvSpPr>
          <p:cNvPr id="3" name="Titre 1"/>
          <p:cNvSpPr txBox="1">
            <a:spLocks/>
          </p:cNvSpPr>
          <p:nvPr/>
        </p:nvSpPr>
        <p:spPr>
          <a:xfrm>
            <a:off x="1196008" y="557064"/>
            <a:ext cx="6347714" cy="62573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err="1">
                <a:solidFill>
                  <a:srgbClr val="5325FB"/>
                </a:solidFill>
              </a:rPr>
              <a:t>Answers</a:t>
            </a:r>
            <a:endParaRPr lang="fr-FR" sz="2800" b="1">
              <a:solidFill>
                <a:srgbClr val="5325FB"/>
              </a:solidFill>
            </a:endParaRPr>
          </a:p>
        </p:txBody>
      </p:sp>
      <p:grpSp>
        <p:nvGrpSpPr>
          <p:cNvPr id="6" name="Groupe 5"/>
          <p:cNvGrpSpPr/>
          <p:nvPr/>
        </p:nvGrpSpPr>
        <p:grpSpPr>
          <a:xfrm>
            <a:off x="1043608" y="2284969"/>
            <a:ext cx="4145632" cy="2775451"/>
            <a:chOff x="1043608" y="2284969"/>
            <a:chExt cx="4145632" cy="2775451"/>
          </a:xfrm>
        </p:grpSpPr>
        <p:pic>
          <p:nvPicPr>
            <p:cNvPr id="4" name="Picture 6"/>
            <p:cNvPicPr>
              <a:picLocks noChangeAspect="1" noChangeArrowheads="1"/>
            </p:cNvPicPr>
            <p:nvPr/>
          </p:nvPicPr>
          <p:blipFill>
            <a:blip r:embed="rId2" cstate="print"/>
            <a:srcRect/>
            <a:stretch>
              <a:fillRect/>
            </a:stretch>
          </p:blipFill>
          <p:spPr bwMode="auto">
            <a:xfrm>
              <a:off x="1043608" y="2284969"/>
              <a:ext cx="3816424" cy="1014155"/>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1619672" y="3548311"/>
              <a:ext cx="3569568" cy="1512109"/>
            </a:xfrm>
            <a:prstGeom prst="rect">
              <a:avLst/>
            </a:prstGeom>
            <a:noFill/>
            <a:ln w="9525">
              <a:noFill/>
              <a:miter lim="800000"/>
              <a:headEnd/>
              <a:tailEnd/>
            </a:ln>
          </p:spPr>
        </p:pic>
      </p:grpSp>
    </p:spTree>
    <p:extLst>
      <p:ext uri="{BB962C8B-B14F-4D97-AF65-F5344CB8AC3E}">
        <p14:creationId xmlns:p14="http://schemas.microsoft.com/office/powerpoint/2010/main" val="5334274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78159"/>
            <a:ext cx="7200800" cy="369332"/>
          </a:xfrm>
          <a:prstGeom prst="rect">
            <a:avLst/>
          </a:prstGeom>
        </p:spPr>
        <p:txBody>
          <a:bodyPr wrap="square">
            <a:spAutoFit/>
          </a:bodyPr>
          <a:lstStyle/>
          <a:p>
            <a:r>
              <a:rPr lang="en-US" altLang="en-US" b="1">
                <a:solidFill>
                  <a:srgbClr val="5325FB"/>
                </a:solidFill>
                <a:latin typeface="Arial" panose="020B0604020202020204" pitchFamily="34" charset="0"/>
                <a:cs typeface="Arial" panose="020B0604020202020204" pitchFamily="34" charset="0"/>
              </a:rPr>
              <a:t>Example: calculation of molecular mass by </a:t>
            </a:r>
            <a:r>
              <a:rPr lang="en-US" altLang="en-US" b="1" err="1">
                <a:solidFill>
                  <a:srgbClr val="5325FB"/>
                </a:solidFill>
                <a:latin typeface="Arial" panose="020B0604020202020204" pitchFamily="34" charset="0"/>
                <a:cs typeface="Arial" panose="020B0604020202020204" pitchFamily="34" charset="0"/>
              </a:rPr>
              <a:t>osmometry</a:t>
            </a:r>
            <a:r>
              <a:rPr lang="en-US" altLang="en-US" b="1">
                <a:solidFill>
                  <a:srgbClr val="5325FB"/>
                </a:solidFill>
                <a:latin typeface="Arial" panose="020B0604020202020204" pitchFamily="34" charset="0"/>
                <a:cs typeface="Arial" panose="020B0604020202020204" pitchFamily="34" charset="0"/>
              </a:rPr>
              <a:t> method </a:t>
            </a:r>
            <a:endParaRPr lang="en-US">
              <a:solidFill>
                <a:srgbClr val="5325FB"/>
              </a:solidFill>
            </a:endParaRPr>
          </a:p>
        </p:txBody>
      </p:sp>
      <p:sp>
        <p:nvSpPr>
          <p:cNvPr id="242689" name="Rectangle 1"/>
          <p:cNvSpPr>
            <a:spLocks noChangeArrowheads="1"/>
          </p:cNvSpPr>
          <p:nvPr/>
        </p:nvSpPr>
        <p:spPr bwMode="auto">
          <a:xfrm>
            <a:off x="755576" y="1571308"/>
            <a:ext cx="727280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The osmotic pressures of solutions of poly(</a:t>
            </a:r>
            <a:r>
              <a:rPr kumimoji="0" lang="en-US" sz="1600" b="0" i="0" u="none" strike="noStrike" cap="none" normalizeH="0" baseline="0" err="1">
                <a:ln>
                  <a:noFill/>
                </a:ln>
                <a:solidFill>
                  <a:schemeClr val="tx1"/>
                </a:solidFill>
                <a:effectLst/>
                <a:latin typeface="Arial Unicode MS" pitchFamily="34" charset="-128"/>
                <a:ea typeface="Arial Unicode MS" pitchFamily="34" charset="-128"/>
                <a:cs typeface="Arial Unicode MS" pitchFamily="34" charset="-128"/>
              </a:rPr>
              <a:t>vinylchloride</a:t>
            </a: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 PVC, in </a:t>
            </a:r>
            <a:r>
              <a:rPr kumimoji="0" lang="en-US" sz="1600" b="0" i="0" u="none" strike="noStrike" cap="none" normalizeH="0" baseline="0" err="1">
                <a:ln>
                  <a:noFill/>
                </a:ln>
                <a:solidFill>
                  <a:schemeClr val="tx1"/>
                </a:solidFill>
                <a:effectLst/>
                <a:latin typeface="Arial Unicode MS" pitchFamily="34" charset="-128"/>
                <a:ea typeface="Arial Unicode MS" pitchFamily="34" charset="-128"/>
                <a:cs typeface="Arial Unicode MS" pitchFamily="34" charset="-128"/>
              </a:rPr>
              <a:t>cyclohexanone</a:t>
            </a: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 at 298K are given below. The pressures are expressed in terms of the heights of solution (of mass density ῥ = 0.980 g.cm</a:t>
            </a:r>
            <a:r>
              <a:rPr kumimoji="0" lang="en-US" sz="1600" b="0" i="0" u="none" strike="noStrike" cap="none" normalizeH="0" baseline="30000">
                <a:ln>
                  <a:noFill/>
                </a:ln>
                <a:solidFill>
                  <a:schemeClr val="tx1"/>
                </a:solidFill>
                <a:effectLst/>
                <a:latin typeface="Arial Unicode MS" pitchFamily="34" charset="-128"/>
                <a:ea typeface="Arial Unicode MS" pitchFamily="34" charset="-128"/>
                <a:cs typeface="Arial Unicode MS" pitchFamily="34" charset="-128"/>
              </a:rPr>
              <a:t>-3</a:t>
            </a: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 in balance with the osmotic pressure. The concentration of this polymeric solution is 1.0 </a:t>
            </a:r>
            <a:r>
              <a:rPr lang="en-US" sz="1600">
                <a:latin typeface="Arial Unicode MS" pitchFamily="34" charset="-128"/>
                <a:ea typeface="Arial Unicode MS" pitchFamily="34" charset="-128"/>
                <a:cs typeface="Arial Unicode MS" pitchFamily="34" charset="-128"/>
              </a:rPr>
              <a:t>g/dm</a:t>
            </a:r>
            <a:r>
              <a:rPr lang="en-US" sz="1600" baseline="30000">
                <a:latin typeface="Arial Unicode MS" pitchFamily="34" charset="-128"/>
                <a:ea typeface="Arial Unicode MS" pitchFamily="34" charset="-128"/>
                <a:cs typeface="Arial Unicode MS" pitchFamily="34" charset="-128"/>
              </a:rPr>
              <a:t>3</a:t>
            </a:r>
            <a:r>
              <a:rPr lang="en-US" sz="1600">
                <a:latin typeface="Arial Unicode MS" pitchFamily="34" charset="-128"/>
                <a:ea typeface="Arial Unicode MS" pitchFamily="34" charset="-128"/>
                <a:cs typeface="Arial Unicode MS" pitchFamily="34" charset="-128"/>
              </a:rPr>
              <a:t> and the height of the solution in the capillary tube is 0.21 cm. </a:t>
            </a: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If the concentration </a:t>
            </a:r>
            <a:r>
              <a:rPr kumimoji="0" lang="en-US" sz="1600" b="0" i="0" u="none" strike="noStrike" cap="none" normalizeH="0">
                <a:ln>
                  <a:noFill/>
                </a:ln>
                <a:solidFill>
                  <a:schemeClr val="tx1"/>
                </a:solidFill>
                <a:effectLst/>
                <a:latin typeface="Arial Unicode MS" pitchFamily="34" charset="-128"/>
                <a:ea typeface="Arial Unicode MS" pitchFamily="34" charset="-128"/>
                <a:cs typeface="Arial Unicode MS" pitchFamily="34" charset="-128"/>
              </a:rPr>
              <a:t> of the polymeric solution is considered as infinitely diluted</a:t>
            </a:r>
            <a:endPar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Determine the molar mass of the polymer.</a:t>
            </a:r>
          </a:p>
        </p:txBody>
      </p:sp>
      <p:sp>
        <p:nvSpPr>
          <p:cNvPr id="2426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0" name="Object 2"/>
          <p:cNvGraphicFramePr>
            <a:graphicFrameLocks noChangeAspect="1"/>
          </p:cNvGraphicFramePr>
          <p:nvPr>
            <p:extLst>
              <p:ext uri="{D42A27DB-BD31-4B8C-83A1-F6EECF244321}">
                <p14:modId xmlns:p14="http://schemas.microsoft.com/office/powerpoint/2010/main" val="4140711"/>
              </p:ext>
            </p:extLst>
          </p:nvPr>
        </p:nvGraphicFramePr>
        <p:xfrm>
          <a:off x="2593466" y="5855786"/>
          <a:ext cx="3024336" cy="756084"/>
        </p:xfrm>
        <a:graphic>
          <a:graphicData uri="http://schemas.openxmlformats.org/presentationml/2006/ole">
            <mc:AlternateContent xmlns:mc="http://schemas.openxmlformats.org/markup-compatibility/2006">
              <mc:Choice xmlns:v="urn:schemas-microsoft-com:vml" Requires="v">
                <p:oleObj name="Equation" r:id="rId2" imgW="2057400" imgH="520700" progId="Equation.3">
                  <p:embed/>
                </p:oleObj>
              </mc:Choice>
              <mc:Fallback>
                <p:oleObj name="Equation" r:id="rId2" imgW="2057400" imgH="520700" progId="Equation.3">
                  <p:embed/>
                  <p:pic>
                    <p:nvPicPr>
                      <p:cNvPr id="2426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466" y="5855786"/>
                        <a:ext cx="3024336" cy="756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2" name="Object 4"/>
          <p:cNvGraphicFramePr>
            <a:graphicFrameLocks noChangeAspect="1"/>
          </p:cNvGraphicFramePr>
          <p:nvPr/>
        </p:nvGraphicFramePr>
        <p:xfrm>
          <a:off x="1619672" y="4581128"/>
          <a:ext cx="6067057" cy="792088"/>
        </p:xfrm>
        <a:graphic>
          <a:graphicData uri="http://schemas.openxmlformats.org/presentationml/2006/ole">
            <mc:AlternateContent xmlns:mc="http://schemas.openxmlformats.org/markup-compatibility/2006">
              <mc:Choice xmlns:v="urn:schemas-microsoft-com:vml" Requires="v">
                <p:oleObj name="Equation" r:id="rId4" imgW="3771900" imgH="444500" progId="Equation.3">
                  <p:embed/>
                </p:oleObj>
              </mc:Choice>
              <mc:Fallback>
                <p:oleObj name="Equation" r:id="rId4" imgW="3771900" imgH="444500" progId="Equation.3">
                  <p:embed/>
                  <p:pic>
                    <p:nvPicPr>
                      <p:cNvPr id="2426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581128"/>
                        <a:ext cx="6067057"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4" name="Rectangle 6"/>
          <p:cNvSpPr>
            <a:spLocks noChangeArrowheads="1"/>
          </p:cNvSpPr>
          <p:nvPr/>
        </p:nvSpPr>
        <p:spPr bwMode="auto">
          <a:xfrm>
            <a:off x="2771800" y="5517232"/>
            <a:ext cx="41044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M = 1200000 g/mol = 1.2 10</a:t>
            </a:r>
            <a:r>
              <a:rPr kumimoji="0" lang="en-US" sz="1600" b="1" i="0" u="none" strike="noStrike" cap="none" normalizeH="0" baseline="30000" dirty="0">
                <a:ln>
                  <a:noFill/>
                </a:ln>
                <a:solidFill>
                  <a:srgbClr val="FF0000"/>
                </a:solidFill>
                <a:effectLst/>
                <a:latin typeface="Arial Unicode MS" pitchFamily="34" charset="-128"/>
                <a:ea typeface="Arial Unicode MS" pitchFamily="34" charset="-128"/>
                <a:cs typeface="Arial Unicode MS" pitchFamily="34" charset="-128"/>
              </a:rPr>
              <a:t>5</a:t>
            </a:r>
            <a:r>
              <a:rPr kumimoji="0" lang="en-US" sz="16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 g/mol</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9552" y="163987"/>
            <a:ext cx="8424936" cy="5889166"/>
            <a:chOff x="539552" y="163987"/>
            <a:chExt cx="8424936" cy="5889166"/>
          </a:xfrm>
        </p:grpSpPr>
        <p:sp>
          <p:nvSpPr>
            <p:cNvPr id="5" name="مستطيل 4"/>
            <p:cNvSpPr/>
            <p:nvPr/>
          </p:nvSpPr>
          <p:spPr>
            <a:xfrm>
              <a:off x="539552" y="2188021"/>
              <a:ext cx="8424936" cy="1384995"/>
            </a:xfrm>
            <a:prstGeom prst="rect">
              <a:avLst/>
            </a:prstGeom>
          </p:spPr>
          <p:txBody>
            <a:bodyPr wrap="square">
              <a:spAutoFit/>
            </a:bodyPr>
            <a:lstStyle/>
            <a:p>
              <a:r>
                <a:rPr lang="en-US" sz="2400" b="1" u="sng">
                  <a:solidFill>
                    <a:srgbClr val="0070C0"/>
                  </a:solidFill>
                </a:rPr>
                <a:t>Precautions</a:t>
              </a:r>
              <a:endParaRPr lang="en-US" sz="2400">
                <a:solidFill>
                  <a:srgbClr val="0070C0"/>
                </a:solidFill>
              </a:endParaRPr>
            </a:p>
            <a:p>
              <a:r>
                <a:rPr lang="en-US" sz="2000">
                  <a:latin typeface="Arial" panose="020B0604020202020204" pitchFamily="34" charset="0"/>
                  <a:cs typeface="Arial" panose="020B0604020202020204" pitchFamily="34" charset="0"/>
                </a:rPr>
                <a:t>1- The polymer solution should be completely free of impurities</a:t>
              </a:r>
            </a:p>
            <a:p>
              <a:r>
                <a:rPr lang="en-US" sz="2000">
                  <a:latin typeface="Arial" panose="020B0604020202020204" pitchFamily="34" charset="0"/>
                  <a:cs typeface="Arial" panose="020B0604020202020204" pitchFamily="34" charset="0"/>
                </a:rPr>
                <a:t>2- There should be a difference between the refractive index of the solvent and the polymer</a:t>
              </a:r>
            </a:p>
          </p:txBody>
        </p:sp>
        <p:sp>
          <p:nvSpPr>
            <p:cNvPr id="6" name="مستطيل 7"/>
            <p:cNvSpPr/>
            <p:nvPr/>
          </p:nvSpPr>
          <p:spPr>
            <a:xfrm>
              <a:off x="5672998" y="4365555"/>
              <a:ext cx="2499402" cy="400110"/>
            </a:xfrm>
            <a:prstGeom prst="rect">
              <a:avLst/>
            </a:prstGeom>
          </p:spPr>
          <p:txBody>
            <a:bodyPr wrap="none">
              <a:spAutoFit/>
            </a:bodyPr>
            <a:lstStyle/>
            <a:p>
              <a:r>
                <a:rPr lang="en-US" sz="2000" b="1">
                  <a:solidFill>
                    <a:srgbClr val="0070C0"/>
                  </a:solidFill>
                </a:rPr>
                <a:t>Rayleigh Equation:</a:t>
              </a:r>
            </a:p>
          </p:txBody>
        </p:sp>
        <p:pic>
          <p:nvPicPr>
            <p:cNvPr id="7" name="صورة 8"/>
            <p:cNvPicPr>
              <a:picLocks noChangeAspect="1"/>
            </p:cNvPicPr>
            <p:nvPr/>
          </p:nvPicPr>
          <p:blipFill>
            <a:blip r:embed="rId2" cstate="print"/>
            <a:stretch>
              <a:fillRect/>
            </a:stretch>
          </p:blipFill>
          <p:spPr>
            <a:xfrm>
              <a:off x="1892650" y="3645024"/>
              <a:ext cx="3255546" cy="2408129"/>
            </a:xfrm>
            <a:prstGeom prst="rect">
              <a:avLst/>
            </a:prstGeom>
          </p:spPr>
        </p:pic>
        <p:sp>
          <p:nvSpPr>
            <p:cNvPr id="8" name="Rectangle 7"/>
            <p:cNvSpPr/>
            <p:nvPr/>
          </p:nvSpPr>
          <p:spPr>
            <a:xfrm>
              <a:off x="559401" y="163987"/>
              <a:ext cx="7920880" cy="707886"/>
            </a:xfrm>
            <a:prstGeom prst="rect">
              <a:avLst/>
            </a:prstGeom>
          </p:spPr>
          <p:txBody>
            <a:bodyPr wrap="square">
              <a:spAutoFit/>
            </a:bodyPr>
            <a:lstStyle/>
            <a:p>
              <a:r>
                <a:rPr lang="en-US" altLang="en-US" sz="2000" b="1">
                  <a:solidFill>
                    <a:srgbClr val="5325FB"/>
                  </a:solidFill>
                  <a:latin typeface="Arial" panose="020B0604020202020204" pitchFamily="34" charset="0"/>
                  <a:cs typeface="Arial" panose="020B0604020202020204" pitchFamily="34" charset="0"/>
                </a:rPr>
                <a:t>6.2.4. Determination of molecular weights  of polymers by Light scattering method</a:t>
              </a:r>
              <a:endParaRPr lang="en-US" sz="2000"/>
            </a:p>
          </p:txBody>
        </p:sp>
      </p:grpSp>
      <p:sp>
        <p:nvSpPr>
          <p:cNvPr id="9" name="مستطيل 4"/>
          <p:cNvSpPr/>
          <p:nvPr/>
        </p:nvSpPr>
        <p:spPr>
          <a:xfrm>
            <a:off x="517848" y="976480"/>
            <a:ext cx="7962433" cy="400110"/>
          </a:xfrm>
          <a:prstGeom prst="rect">
            <a:avLst/>
          </a:prstGeom>
        </p:spPr>
        <p:txBody>
          <a:bodyPr wrap="square">
            <a:spAutoFit/>
          </a:bodyPr>
          <a:lstStyle/>
          <a:p>
            <a:r>
              <a:rPr lang="en-US" sz="2000">
                <a:solidFill>
                  <a:srgbClr val="5325FB"/>
                </a:solidFill>
                <a:latin typeface="Arial" panose="020B0604020202020204" pitchFamily="34" charset="0"/>
                <a:cs typeface="Arial" panose="020B0604020202020204" pitchFamily="34" charset="0"/>
              </a:rPr>
              <a:t>This method is used to determine any molecular weights, </a:t>
            </a:r>
          </a:p>
        </p:txBody>
      </p:sp>
      <p:sp>
        <p:nvSpPr>
          <p:cNvPr id="2" name="Rectangle 1"/>
          <p:cNvSpPr/>
          <p:nvPr/>
        </p:nvSpPr>
        <p:spPr>
          <a:xfrm>
            <a:off x="539552" y="1341246"/>
            <a:ext cx="7488832" cy="707886"/>
          </a:xfrm>
          <a:prstGeom prst="rect">
            <a:avLst/>
          </a:prstGeom>
        </p:spPr>
        <p:txBody>
          <a:bodyPr wrap="square">
            <a:spAutoFit/>
          </a:bodyPr>
          <a:lstStyle/>
          <a:p>
            <a:r>
              <a:rPr lang="en-US" sz="2000">
                <a:solidFill>
                  <a:srgbClr val="5325FB"/>
                </a:solidFill>
              </a:rPr>
              <a:t>but </a:t>
            </a:r>
            <a:r>
              <a:rPr lang="en-US" sz="2000" u="sng">
                <a:solidFill>
                  <a:srgbClr val="5325FB"/>
                </a:solidFill>
              </a:rPr>
              <a:t>very sensitive to solid impurities</a:t>
            </a:r>
            <a:r>
              <a:rPr lang="en-US" sz="2000">
                <a:solidFill>
                  <a:srgbClr val="5325FB"/>
                </a:solidFill>
              </a:rPr>
              <a:t>. the solution must be clean and </a:t>
            </a:r>
            <a:r>
              <a:rPr lang="en-US" sz="2000" u="sng">
                <a:solidFill>
                  <a:srgbClr val="5325FB"/>
                </a:solidFill>
              </a:rPr>
              <a:t>filtered carefully</a:t>
            </a:r>
            <a:r>
              <a:rPr lang="en-US" sz="2000">
                <a:solidFill>
                  <a:srgbClr val="5325FB"/>
                </a:solidFill>
              </a:rPr>
              <a:t>.</a:t>
            </a:r>
            <a:endParaRPr lang="fr-FR" sz="2000">
              <a:solidFill>
                <a:srgbClr val="5325FB"/>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1"/>
          <p:cNvSpPr/>
          <p:nvPr/>
        </p:nvSpPr>
        <p:spPr>
          <a:xfrm>
            <a:off x="1187624" y="332656"/>
            <a:ext cx="6318448" cy="3323987"/>
          </a:xfrm>
          <a:prstGeom prst="rect">
            <a:avLst/>
          </a:prstGeom>
        </p:spPr>
        <p:txBody>
          <a:bodyPr wrap="square">
            <a:spAutoFit/>
          </a:bodyPr>
          <a:lstStyle/>
          <a:p>
            <a:r>
              <a:rPr lang="en-US"/>
              <a:t> </a:t>
            </a: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Ʈ= turbidity</a:t>
            </a:r>
          </a:p>
          <a:p>
            <a:r>
              <a:rPr lang="en-US" sz="2400">
                <a:latin typeface="Arial" panose="020B0604020202020204" pitchFamily="34" charset="0"/>
                <a:cs typeface="Arial" panose="020B0604020202020204" pitchFamily="34" charset="0"/>
              </a:rPr>
              <a:t>     C  : concentration                     </a:t>
            </a:r>
          </a:p>
          <a:p>
            <a:r>
              <a:rPr lang="en-US" sz="2400">
                <a:latin typeface="Arial" panose="020B0604020202020204" pitchFamily="34" charset="0"/>
                <a:cs typeface="Arial" panose="020B0604020202020204" pitchFamily="34" charset="0"/>
              </a:rPr>
              <a:t>     no: refractive index of the solvent    </a:t>
            </a:r>
          </a:p>
          <a:p>
            <a:r>
              <a:rPr lang="en-US" sz="2400">
                <a:latin typeface="Arial" panose="020B0604020202020204" pitchFamily="34" charset="0"/>
                <a:cs typeface="Arial" panose="020B0604020202020204" pitchFamily="34" charset="0"/>
              </a:rPr>
              <a:t>     λ : wavelength of the incident light </a:t>
            </a:r>
          </a:p>
          <a:p>
            <a:r>
              <a:rPr lang="en-US" sz="2400">
                <a:latin typeface="Arial" panose="020B0604020202020204" pitchFamily="34" charset="0"/>
                <a:cs typeface="Arial" panose="020B0604020202020204" pitchFamily="34" charset="0"/>
              </a:rPr>
              <a:t>     No : Avogadro's number </a:t>
            </a:r>
          </a:p>
          <a:p>
            <a:r>
              <a:rPr lang="en-US" sz="240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dn</a:t>
            </a:r>
            <a:r>
              <a:rPr lang="en-US" sz="2400">
                <a:latin typeface="Arial" panose="020B0604020202020204" pitchFamily="34" charset="0"/>
                <a:cs typeface="Arial" panose="020B0604020202020204" pitchFamily="34" charset="0"/>
              </a:rPr>
              <a:t>/dc : specific refractive increment </a:t>
            </a:r>
          </a:p>
          <a:p>
            <a:r>
              <a:rPr lang="en-US" sz="2400">
                <a:latin typeface="Arial" panose="020B0604020202020204" pitchFamily="34" charset="0"/>
                <a:cs typeface="Arial" panose="020B0604020202020204" pitchFamily="34" charset="0"/>
              </a:rPr>
              <a:t>     P() : function of the </a:t>
            </a:r>
            <a:r>
              <a:rPr lang="en-US" sz="2400" err="1">
                <a:latin typeface="Arial" panose="020B0604020202020204" pitchFamily="34" charset="0"/>
                <a:cs typeface="Arial" panose="020B0604020202020204" pitchFamily="34" charset="0"/>
              </a:rPr>
              <a:t>angle,θ</a:t>
            </a:r>
            <a:r>
              <a:rPr lang="en-US" sz="2400">
                <a:latin typeface="Arial" panose="020B0604020202020204" pitchFamily="34" charset="0"/>
                <a:cs typeface="Arial" panose="020B0604020202020204" pitchFamily="34" charset="0"/>
              </a:rPr>
              <a:t> </a:t>
            </a:r>
          </a:p>
          <a:p>
            <a:r>
              <a:rPr lang="en-US" sz="2400">
                <a:latin typeface="Arial" panose="020B0604020202020204" pitchFamily="34" charset="0"/>
                <a:cs typeface="Arial" panose="020B0604020202020204" pitchFamily="34" charset="0"/>
              </a:rPr>
              <a:t>     A2 : second virial coefficient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44624"/>
            <a:ext cx="8424936" cy="6552728"/>
            <a:chOff x="611560" y="44624"/>
            <a:chExt cx="8424936" cy="6552728"/>
          </a:xfrm>
        </p:grpSpPr>
        <p:pic>
          <p:nvPicPr>
            <p:cNvPr id="4" name="صورة 5"/>
            <p:cNvPicPr>
              <a:picLocks noChangeAspect="1"/>
            </p:cNvPicPr>
            <p:nvPr/>
          </p:nvPicPr>
          <p:blipFill>
            <a:blip r:embed="rId2" cstate="print"/>
            <a:stretch>
              <a:fillRect/>
            </a:stretch>
          </p:blipFill>
          <p:spPr>
            <a:xfrm>
              <a:off x="5940152" y="1844824"/>
              <a:ext cx="2863007" cy="3898788"/>
            </a:xfrm>
            <a:prstGeom prst="rect">
              <a:avLst/>
            </a:prstGeom>
          </p:spPr>
        </p:pic>
        <p:sp>
          <p:nvSpPr>
            <p:cNvPr id="6" name="Rectangle 5"/>
            <p:cNvSpPr/>
            <p:nvPr/>
          </p:nvSpPr>
          <p:spPr>
            <a:xfrm>
              <a:off x="611560" y="44624"/>
              <a:ext cx="8424936" cy="707886"/>
            </a:xfrm>
            <a:prstGeom prst="rect">
              <a:avLst/>
            </a:prstGeom>
          </p:spPr>
          <p:txBody>
            <a:bodyPr wrap="square">
              <a:spAutoFit/>
            </a:bodyPr>
            <a:lstStyle/>
            <a:p>
              <a:r>
                <a:rPr lang="en-US" altLang="en-US" sz="2000" b="1">
                  <a:solidFill>
                    <a:srgbClr val="5325FB"/>
                  </a:solidFill>
                  <a:latin typeface="Arial" panose="020B0604020202020204" pitchFamily="34" charset="0"/>
                  <a:cs typeface="Arial" panose="020B0604020202020204" pitchFamily="34" charset="0"/>
                </a:rPr>
                <a:t>6.2.5 Determination of molecular weights  of polymers by </a:t>
              </a:r>
              <a:r>
                <a:rPr lang="en-US" altLang="en-US" sz="2000" b="1" err="1">
                  <a:solidFill>
                    <a:srgbClr val="5325FB"/>
                  </a:solidFill>
                  <a:latin typeface="Arial" panose="020B0604020202020204" pitchFamily="34" charset="0"/>
                  <a:cs typeface="Arial" panose="020B0604020202020204" pitchFamily="34" charset="0"/>
                </a:rPr>
                <a:t>viscosimetry</a:t>
              </a:r>
              <a:r>
                <a:rPr lang="en-US" altLang="en-US" sz="2000" b="1">
                  <a:solidFill>
                    <a:srgbClr val="5325FB"/>
                  </a:solidFill>
                  <a:latin typeface="Arial" panose="020B0604020202020204" pitchFamily="34" charset="0"/>
                  <a:cs typeface="Arial" panose="020B0604020202020204" pitchFamily="34" charset="0"/>
                </a:rPr>
                <a:t> method </a:t>
              </a:r>
              <a:endParaRPr lang="en-US" sz="2000"/>
            </a:p>
          </p:txBody>
        </p:sp>
        <p:pic>
          <p:nvPicPr>
            <p:cNvPr id="7" name="Picture 1"/>
            <p:cNvPicPr>
              <a:picLocks noChangeAspect="1" noChangeArrowheads="1"/>
            </p:cNvPicPr>
            <p:nvPr/>
          </p:nvPicPr>
          <p:blipFill>
            <a:blip r:embed="rId3" cstate="print"/>
            <a:srcRect/>
            <a:stretch>
              <a:fillRect/>
            </a:stretch>
          </p:blipFill>
          <p:spPr bwMode="auto">
            <a:xfrm>
              <a:off x="611560" y="1844824"/>
              <a:ext cx="5184576" cy="4691286"/>
            </a:xfrm>
            <a:prstGeom prst="rect">
              <a:avLst/>
            </a:prstGeom>
            <a:noFill/>
            <a:ln w="9525">
              <a:noFill/>
              <a:miter lim="800000"/>
              <a:headEnd/>
              <a:tailEnd/>
            </a:ln>
          </p:spPr>
        </p:pic>
        <p:sp>
          <p:nvSpPr>
            <p:cNvPr id="8" name="Rectangle 7"/>
            <p:cNvSpPr/>
            <p:nvPr/>
          </p:nvSpPr>
          <p:spPr>
            <a:xfrm>
              <a:off x="6084168" y="5877272"/>
              <a:ext cx="280831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C0"/>
                  </a:solidFill>
                </a:rPr>
                <a:t>Ubbelohde</a:t>
              </a:r>
              <a:r>
                <a:rPr lang="en-US" b="1" dirty="0">
                  <a:solidFill>
                    <a:srgbClr val="0070C0"/>
                  </a:solidFill>
                </a:rPr>
                <a:t> </a:t>
              </a:r>
              <a:r>
                <a:rPr lang="en-US" b="1" dirty="0" err="1">
                  <a:solidFill>
                    <a:srgbClr val="0070C0"/>
                  </a:solidFill>
                </a:rPr>
                <a:t>viscosimetry</a:t>
              </a:r>
              <a:r>
                <a:rPr lang="en-US" b="1" dirty="0">
                  <a:solidFill>
                    <a:srgbClr val="0070C0"/>
                  </a:solidFill>
                </a:rPr>
                <a:t> tube</a:t>
              </a:r>
            </a:p>
          </p:txBody>
        </p:sp>
      </p:grpSp>
      <p:sp>
        <p:nvSpPr>
          <p:cNvPr id="9" name="Rectangle 8"/>
          <p:cNvSpPr/>
          <p:nvPr/>
        </p:nvSpPr>
        <p:spPr>
          <a:xfrm>
            <a:off x="467544" y="882838"/>
            <a:ext cx="8424936" cy="923330"/>
          </a:xfrm>
          <a:prstGeom prst="rect">
            <a:avLst/>
          </a:prstGeom>
        </p:spPr>
        <p:txBody>
          <a:bodyPr wrap="square">
            <a:spAutoFit/>
          </a:bodyPr>
          <a:lstStyle/>
          <a:p>
            <a:r>
              <a:rPr lang="en-US" altLang="en-US" b="1">
                <a:solidFill>
                  <a:srgbClr val="5325FB"/>
                </a:solidFill>
                <a:latin typeface="Arial" panose="020B0604020202020204" pitchFamily="34" charset="0"/>
                <a:cs typeface="Arial" panose="020B0604020202020204" pitchFamily="34" charset="0"/>
              </a:rPr>
              <a:t>T</a:t>
            </a:r>
            <a:r>
              <a:rPr lang="en-US" altLang="en-US">
                <a:solidFill>
                  <a:srgbClr val="5325FB"/>
                </a:solidFill>
                <a:latin typeface="Arial" panose="020B0604020202020204" pitchFamily="34" charset="0"/>
                <a:cs typeface="Arial" panose="020B0604020202020204" pitchFamily="34" charset="0"/>
              </a:rPr>
              <a:t>his technique is very sensitive to </a:t>
            </a:r>
            <a:r>
              <a:rPr lang="en-US" altLang="en-US" u="sng">
                <a:solidFill>
                  <a:srgbClr val="5325FB"/>
                </a:solidFill>
                <a:latin typeface="Arial" panose="020B0604020202020204" pitchFamily="34" charset="0"/>
                <a:cs typeface="Arial" panose="020B0604020202020204" pitchFamily="34" charset="0"/>
              </a:rPr>
              <a:t>solid impurities</a:t>
            </a:r>
            <a:r>
              <a:rPr lang="en-US" altLang="en-US">
                <a:solidFill>
                  <a:srgbClr val="5325FB"/>
                </a:solidFill>
                <a:latin typeface="Arial" panose="020B0604020202020204" pitchFamily="34" charset="0"/>
                <a:cs typeface="Arial" panose="020B0604020202020204" pitchFamily="34" charset="0"/>
              </a:rPr>
              <a:t>. Any solid </a:t>
            </a:r>
            <a:r>
              <a:rPr lang="en-US" altLang="en-US" dirty="0">
                <a:solidFill>
                  <a:srgbClr val="5325FB"/>
                </a:solidFill>
                <a:latin typeface="Arial" panose="020B0604020202020204" pitchFamily="34" charset="0"/>
                <a:cs typeface="Arial" panose="020B0604020202020204" pitchFamily="34" charset="0"/>
              </a:rPr>
              <a:t>impurity </a:t>
            </a:r>
            <a:r>
              <a:rPr lang="en-US" altLang="en-US">
                <a:solidFill>
                  <a:srgbClr val="5325FB"/>
                </a:solidFill>
                <a:latin typeface="Arial" panose="020B0604020202020204" pitchFamily="34" charset="0"/>
                <a:cs typeface="Arial" panose="020B0604020202020204" pitchFamily="34" charset="0"/>
              </a:rPr>
              <a:t>in the capillary tube reduces the flow rate. Therefore</a:t>
            </a:r>
            <a:r>
              <a:rPr lang="en-US" altLang="en-US" dirty="0">
                <a:solidFill>
                  <a:srgbClr val="5325FB"/>
                </a:solidFill>
                <a:latin typeface="Arial" panose="020B0604020202020204" pitchFamily="34" charset="0"/>
                <a:cs typeface="Arial" panose="020B0604020202020204" pitchFamily="34" charset="0"/>
              </a:rPr>
              <a:t>,</a:t>
            </a:r>
            <a:r>
              <a:rPr lang="en-US" altLang="en-US">
                <a:solidFill>
                  <a:srgbClr val="5325FB"/>
                </a:solidFill>
                <a:latin typeface="Arial" panose="020B0604020202020204" pitchFamily="34" charset="0"/>
                <a:cs typeface="Arial" panose="020B0604020202020204" pitchFamily="34" charset="0"/>
              </a:rPr>
              <a:t> prepared solution must be devoid of any solid impurities. </a:t>
            </a:r>
            <a:r>
              <a:rPr lang="en-US" altLang="en-US" u="sng">
                <a:solidFill>
                  <a:srgbClr val="5325FB"/>
                </a:solidFill>
                <a:latin typeface="Arial" panose="020B0604020202020204" pitchFamily="34" charset="0"/>
                <a:cs typeface="Arial" panose="020B0604020202020204" pitchFamily="34" charset="0"/>
              </a:rPr>
              <a:t>Filtration of the solution is necessary</a:t>
            </a:r>
            <a:r>
              <a:rPr lang="en-US" altLang="en-US">
                <a:solidFill>
                  <a:srgbClr val="5325FB"/>
                </a:solidFill>
                <a:latin typeface="Arial" panose="020B0604020202020204" pitchFamily="34" charset="0"/>
                <a:cs typeface="Arial" panose="020B0604020202020204" pitchFamily="34" charset="0"/>
              </a:rPr>
              <a:t>.</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340768"/>
            <a:ext cx="7560840" cy="860674"/>
          </a:xfrm>
        </p:spPr>
        <p:txBody>
          <a:bodyPr>
            <a:normAutofit fontScale="90000"/>
          </a:bodyPr>
          <a:lstStyle/>
          <a:p>
            <a:r>
              <a:rPr lang="en-US" sz="1800" b="1">
                <a:solidFill>
                  <a:srgbClr val="5325FB"/>
                </a:solidFill>
              </a:rPr>
              <a:t>Example: </a:t>
            </a:r>
            <a:r>
              <a:rPr lang="en-US" sz="1800" b="1">
                <a:solidFill>
                  <a:schemeClr val="tx1"/>
                </a:solidFill>
              </a:rPr>
              <a:t>What is the average molecular weight of polystyrene if its intrinsic viscosity is 1.42 g/dm</a:t>
            </a:r>
            <a:r>
              <a:rPr lang="en-US" sz="1800" b="1" baseline="30000">
                <a:solidFill>
                  <a:schemeClr val="tx1"/>
                </a:solidFill>
              </a:rPr>
              <a:t>3</a:t>
            </a:r>
            <a:r>
              <a:rPr lang="en-US" sz="1800" b="1">
                <a:solidFill>
                  <a:schemeClr val="tx1"/>
                </a:solidFill>
              </a:rPr>
              <a:t> and the constants “a” and “k” are  0.88 and 1.5 10</a:t>
            </a:r>
            <a:r>
              <a:rPr lang="en-US" sz="1800" b="1" baseline="30000">
                <a:solidFill>
                  <a:schemeClr val="tx1"/>
                </a:solidFill>
              </a:rPr>
              <a:t>-3</a:t>
            </a:r>
            <a:r>
              <a:rPr lang="en-US" sz="1800" b="1">
                <a:solidFill>
                  <a:schemeClr val="tx1"/>
                </a:solidFill>
              </a:rPr>
              <a:t>, respectively.</a:t>
            </a:r>
            <a:endParaRPr lang="en-US" sz="1800" b="1" baseline="30000">
              <a:solidFill>
                <a:schemeClr val="tx1"/>
              </a:solidFill>
            </a:endParaRPr>
          </a:p>
        </p:txBody>
      </p:sp>
      <p:pic>
        <p:nvPicPr>
          <p:cNvPr id="323586" name="Picture 2"/>
          <p:cNvPicPr>
            <a:picLocks noChangeAspect="1" noChangeArrowheads="1"/>
          </p:cNvPicPr>
          <p:nvPr/>
        </p:nvPicPr>
        <p:blipFill>
          <a:blip r:embed="rId2" cstate="print"/>
          <a:srcRect/>
          <a:stretch>
            <a:fillRect/>
          </a:stretch>
        </p:blipFill>
        <p:spPr bwMode="auto">
          <a:xfrm>
            <a:off x="1403648" y="2348880"/>
            <a:ext cx="6370771" cy="3819846"/>
          </a:xfrm>
          <a:prstGeom prst="rect">
            <a:avLst/>
          </a:prstGeom>
          <a:noFill/>
          <a:ln w="9525">
            <a:noFill/>
            <a:miter lim="800000"/>
            <a:headEnd/>
            <a:tailEnd/>
          </a:ln>
        </p:spPr>
      </p:pic>
      <p:sp>
        <p:nvSpPr>
          <p:cNvPr id="4" name="Rectangle 3"/>
          <p:cNvSpPr/>
          <p:nvPr/>
        </p:nvSpPr>
        <p:spPr>
          <a:xfrm>
            <a:off x="899592" y="188640"/>
            <a:ext cx="7704856" cy="646331"/>
          </a:xfrm>
          <a:prstGeom prst="rect">
            <a:avLst/>
          </a:prstGeom>
        </p:spPr>
        <p:txBody>
          <a:bodyPr wrap="square">
            <a:spAutoFit/>
          </a:bodyPr>
          <a:lstStyle/>
          <a:p>
            <a:r>
              <a:rPr lang="en-US" altLang="en-US" b="1">
                <a:solidFill>
                  <a:srgbClr val="5325FB"/>
                </a:solidFill>
                <a:latin typeface="Arial" panose="020B0604020202020204" pitchFamily="34" charset="0"/>
                <a:cs typeface="Arial" panose="020B0604020202020204" pitchFamily="34" charset="0"/>
              </a:rPr>
              <a:t>6.2.6 Determination of molecular weights  of polymers by </a:t>
            </a:r>
            <a:r>
              <a:rPr lang="en-US" altLang="en-US" b="1" err="1">
                <a:solidFill>
                  <a:srgbClr val="5325FB"/>
                </a:solidFill>
                <a:latin typeface="Arial" panose="020B0604020202020204" pitchFamily="34" charset="0"/>
                <a:cs typeface="Arial" panose="020B0604020202020204" pitchFamily="34" charset="0"/>
              </a:rPr>
              <a:t>viscosimetry</a:t>
            </a:r>
            <a:r>
              <a:rPr lang="en-US" altLang="en-US" b="1">
                <a:solidFill>
                  <a:srgbClr val="5325FB"/>
                </a:solidFill>
                <a:latin typeface="Arial" panose="020B0604020202020204" pitchFamily="34" charset="0"/>
                <a:cs typeface="Arial" panose="020B0604020202020204" pitchFamily="34" charset="0"/>
              </a:rPr>
              <a:t> method</a:t>
            </a:r>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F963363-3AE4-7B96-5402-41F77638DA6C}"/>
                  </a:ext>
                </a:extLst>
              </p14:cNvPr>
              <p14:cNvContentPartPr/>
              <p14:nvPr/>
            </p14:nvContentPartPr>
            <p14:xfrm>
              <a:off x="2081520" y="931320"/>
              <a:ext cx="5612400" cy="5020920"/>
            </p14:xfrm>
          </p:contentPart>
        </mc:Choice>
        <mc:Fallback>
          <p:pic>
            <p:nvPicPr>
              <p:cNvPr id="3" name="Ink 2">
                <a:extLst>
                  <a:ext uri="{FF2B5EF4-FFF2-40B4-BE49-F238E27FC236}">
                    <a16:creationId xmlns:a16="http://schemas.microsoft.com/office/drawing/2014/main" id="{BF963363-3AE4-7B96-5402-41F77638DA6C}"/>
                  </a:ext>
                </a:extLst>
              </p:cNvPr>
              <p:cNvPicPr/>
              <p:nvPr/>
            </p:nvPicPr>
            <p:blipFill>
              <a:blip r:embed="rId4"/>
              <a:stretch>
                <a:fillRect/>
              </a:stretch>
            </p:blipFill>
            <p:spPr>
              <a:xfrm>
                <a:off x="2072160" y="921960"/>
                <a:ext cx="5631120" cy="5039640"/>
              </a:xfrm>
              <a:prstGeom prst="rect">
                <a:avLst/>
              </a:prstGeom>
            </p:spPr>
          </p:pic>
        </mc:Fallback>
      </mc:AlternateContent>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0718" y="49329"/>
            <a:ext cx="7937367" cy="6795071"/>
            <a:chOff x="890718" y="49329"/>
            <a:chExt cx="7937367" cy="6795071"/>
          </a:xfrm>
        </p:grpSpPr>
        <p:sp>
          <p:nvSpPr>
            <p:cNvPr id="6" name="مربع نص 4"/>
            <p:cNvSpPr txBox="1"/>
            <p:nvPr/>
          </p:nvSpPr>
          <p:spPr>
            <a:xfrm>
              <a:off x="1123229" y="6136514"/>
              <a:ext cx="7704856" cy="707886"/>
            </a:xfrm>
            <a:prstGeom prst="rect">
              <a:avLst/>
            </a:prstGeom>
            <a:noFill/>
          </p:spPr>
          <p:txBody>
            <a:bodyPr wrap="square" rtlCol="0">
              <a:spAutoFit/>
            </a:bodyPr>
            <a:lstStyle/>
            <a:p>
              <a:r>
                <a:rPr lang="en-US" sz="2000">
                  <a:solidFill>
                    <a:srgbClr val="0070C0"/>
                  </a:solidFill>
                  <a:latin typeface="Arial" panose="020B0604020202020204" pitchFamily="34" charset="0"/>
                  <a:cs typeface="Arial" panose="020B0604020202020204" pitchFamily="34" charset="0"/>
                </a:rPr>
                <a:t>HW2:What is the difference between separating organic materials and polymers by column chromatography?</a:t>
              </a:r>
            </a:p>
          </p:txBody>
        </p:sp>
        <p:sp>
          <p:nvSpPr>
            <p:cNvPr id="7" name="Rectangle 6"/>
            <p:cNvSpPr/>
            <p:nvPr/>
          </p:nvSpPr>
          <p:spPr>
            <a:xfrm>
              <a:off x="890718" y="49329"/>
              <a:ext cx="7920880" cy="707886"/>
            </a:xfrm>
            <a:prstGeom prst="rect">
              <a:avLst/>
            </a:prstGeom>
          </p:spPr>
          <p:txBody>
            <a:bodyPr wrap="square">
              <a:spAutoFit/>
            </a:bodyPr>
            <a:lstStyle/>
            <a:p>
              <a:r>
                <a:rPr lang="en-US" altLang="en-US" sz="2000" b="1">
                  <a:solidFill>
                    <a:srgbClr val="5325FB"/>
                  </a:solidFill>
                  <a:latin typeface="Arial" panose="020B0604020202020204" pitchFamily="34" charset="0"/>
                  <a:cs typeface="Arial" panose="020B0604020202020204" pitchFamily="34" charset="0"/>
                </a:rPr>
                <a:t>6.2.7 Determination of molecular weights  of polymers by size exclusion Chromatography (SEC)</a:t>
              </a:r>
              <a:endParaRPr lang="en-US" sz="2000"/>
            </a:p>
          </p:txBody>
        </p:sp>
      </p:grpSp>
      <p:pic>
        <p:nvPicPr>
          <p:cNvPr id="239618" name="Picture 2"/>
          <p:cNvPicPr>
            <a:picLocks noChangeAspect="1" noChangeArrowheads="1"/>
          </p:cNvPicPr>
          <p:nvPr/>
        </p:nvPicPr>
        <p:blipFill>
          <a:blip r:embed="rId2" cstate="print"/>
          <a:srcRect/>
          <a:stretch>
            <a:fillRect/>
          </a:stretch>
        </p:blipFill>
        <p:spPr bwMode="auto">
          <a:xfrm>
            <a:off x="1979712" y="1227091"/>
            <a:ext cx="5745166" cy="4896544"/>
          </a:xfrm>
          <a:prstGeom prst="rect">
            <a:avLst/>
          </a:prstGeom>
          <a:noFill/>
          <a:ln w="9525">
            <a:noFill/>
            <a:miter lim="800000"/>
            <a:headEnd/>
            <a:tailEnd/>
          </a:ln>
        </p:spPr>
      </p:pic>
      <p:sp>
        <p:nvSpPr>
          <p:cNvPr id="8" name="Rectangle 7"/>
          <p:cNvSpPr/>
          <p:nvPr/>
        </p:nvSpPr>
        <p:spPr>
          <a:xfrm>
            <a:off x="890718" y="807487"/>
            <a:ext cx="7920880" cy="369332"/>
          </a:xfrm>
          <a:prstGeom prst="rect">
            <a:avLst/>
          </a:prstGeom>
        </p:spPr>
        <p:txBody>
          <a:bodyPr wrap="square">
            <a:spAutoFit/>
          </a:bodyPr>
          <a:lstStyle/>
          <a:p>
            <a:r>
              <a:rPr lang="en-US" altLang="en-US" b="1">
                <a:solidFill>
                  <a:srgbClr val="5325FB"/>
                </a:solidFill>
                <a:latin typeface="Arial" panose="020B0604020202020204" pitchFamily="34" charset="0"/>
                <a:cs typeface="Arial" panose="020B0604020202020204" pitchFamily="34" charset="0"/>
              </a:rPr>
              <a:t>This technique is also called gel permeation chromatography (GPC)</a:t>
            </a:r>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C52B2DE-6770-5893-9474-37ED5F16F42D}"/>
                  </a:ext>
                </a:extLst>
              </p14:cNvPr>
              <p14:cNvContentPartPr/>
              <p14:nvPr/>
            </p14:nvContentPartPr>
            <p14:xfrm>
              <a:off x="4409640" y="713520"/>
              <a:ext cx="661320" cy="126000"/>
            </p14:xfrm>
          </p:contentPart>
        </mc:Choice>
        <mc:Fallback>
          <p:pic>
            <p:nvPicPr>
              <p:cNvPr id="2" name="Ink 1">
                <a:extLst>
                  <a:ext uri="{FF2B5EF4-FFF2-40B4-BE49-F238E27FC236}">
                    <a16:creationId xmlns:a16="http://schemas.microsoft.com/office/drawing/2014/main" id="{BC52B2DE-6770-5893-9474-37ED5F16F42D}"/>
                  </a:ext>
                </a:extLst>
              </p:cNvPr>
              <p:cNvPicPr/>
              <p:nvPr/>
            </p:nvPicPr>
            <p:blipFill>
              <a:blip r:embed="rId4"/>
              <a:stretch>
                <a:fillRect/>
              </a:stretch>
            </p:blipFill>
            <p:spPr>
              <a:xfrm>
                <a:off x="4400280" y="704160"/>
                <a:ext cx="680040" cy="144720"/>
              </a:xfrm>
              <a:prstGeom prst="rect">
                <a:avLst/>
              </a:prstGeom>
            </p:spPr>
          </p:pic>
        </mc:Fallback>
      </mc:AlternateContent>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677001"/>
            <a:ext cx="8136904" cy="1107996"/>
          </a:xfrm>
          <a:prstGeom prst="rect">
            <a:avLst/>
          </a:prstGeom>
        </p:spPr>
        <p:txBody>
          <a:bodyPr wrap="square">
            <a:spAutoFit/>
          </a:bodyPr>
          <a:lstStyle/>
          <a:p>
            <a:pPr algn="just"/>
            <a:r>
              <a:rPr lang="en-US" altLang="en-US" b="1" u="sng" dirty="0">
                <a:solidFill>
                  <a:srgbClr val="5325FB"/>
                </a:solidFill>
                <a:latin typeface="Arial" panose="020B0604020202020204" pitchFamily="34" charset="0"/>
                <a:cs typeface="Arial" panose="020B0604020202020204" pitchFamily="34" charset="0"/>
              </a:rPr>
              <a:t>Example</a:t>
            </a:r>
            <a:r>
              <a:rPr lang="en-US" altLang="en-US" b="1" dirty="0">
                <a:solidFill>
                  <a:srgbClr val="5325FB"/>
                </a:solidFill>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Determine the average molecular weight of poly(methyl methacrylate) by SEC technique. Given that the retention volume (</a:t>
            </a:r>
            <a:r>
              <a:rPr lang="en-US" altLang="en-US" sz="1600" b="1" dirty="0" err="1">
                <a:latin typeface="Arial" panose="020B0604020202020204" pitchFamily="34" charset="0"/>
                <a:cs typeface="Arial" panose="020B0604020202020204" pitchFamily="34" charset="0"/>
              </a:rPr>
              <a:t>Vm</a:t>
            </a:r>
            <a:r>
              <a:rPr lang="en-US" altLang="en-US" sz="1600" b="1" dirty="0">
                <a:latin typeface="Arial" panose="020B0604020202020204" pitchFamily="34" charset="0"/>
                <a:cs typeface="Arial" panose="020B0604020202020204" pitchFamily="34" charset="0"/>
              </a:rPr>
              <a:t>) is 15 mL and the standard polystyrene has an average molecular weight equal to 10</a:t>
            </a:r>
            <a:r>
              <a:rPr lang="en-US" altLang="en-US" sz="1600" b="1" baseline="30000" dirty="0">
                <a:latin typeface="Arial" panose="020B0604020202020204" pitchFamily="34" charset="0"/>
                <a:cs typeface="Arial" panose="020B0604020202020204" pitchFamily="34" charset="0"/>
              </a:rPr>
              <a:t>5</a:t>
            </a:r>
            <a:r>
              <a:rPr lang="en-US" altLang="en-US" sz="1600" b="1" dirty="0">
                <a:latin typeface="Arial" panose="020B0604020202020204" pitchFamily="34" charset="0"/>
                <a:cs typeface="Arial" panose="020B0604020202020204" pitchFamily="34" charset="0"/>
              </a:rPr>
              <a:t> g/mol gives a retention volume of 14.32 </a:t>
            </a:r>
            <a:r>
              <a:rPr lang="en-US" altLang="en-US" sz="1600" b="1" dirty="0" err="1">
                <a:latin typeface="Arial" panose="020B0604020202020204" pitchFamily="34" charset="0"/>
                <a:cs typeface="Arial" panose="020B0604020202020204" pitchFamily="34" charset="0"/>
              </a:rPr>
              <a:t>mL.</a:t>
            </a:r>
            <a:endParaRPr lang="en-US" sz="1600" dirty="0"/>
          </a:p>
        </p:txBody>
      </p:sp>
      <p:sp>
        <p:nvSpPr>
          <p:cNvPr id="5" name="Rectangle 4"/>
          <p:cNvSpPr/>
          <p:nvPr/>
        </p:nvSpPr>
        <p:spPr>
          <a:xfrm>
            <a:off x="899592" y="620688"/>
            <a:ext cx="7920880" cy="646331"/>
          </a:xfrm>
          <a:prstGeom prst="rect">
            <a:avLst/>
          </a:prstGeom>
        </p:spPr>
        <p:txBody>
          <a:bodyPr wrap="square">
            <a:spAutoFit/>
          </a:bodyPr>
          <a:lstStyle/>
          <a:p>
            <a:r>
              <a:rPr lang="en-US" b="1">
                <a:solidFill>
                  <a:srgbClr val="5325FB"/>
                </a:solidFill>
              </a:rPr>
              <a:t>Determination of average molecular weight by size exclusion chromatography  (SEC) or  gel permeation chromatography (GPC)</a:t>
            </a:r>
          </a:p>
        </p:txBody>
      </p:sp>
      <p:sp>
        <p:nvSpPr>
          <p:cNvPr id="6" name="Rectangle 5"/>
          <p:cNvSpPr/>
          <p:nvPr/>
        </p:nvSpPr>
        <p:spPr>
          <a:xfrm>
            <a:off x="880805" y="2984726"/>
            <a:ext cx="8136904" cy="1200329"/>
          </a:xfrm>
          <a:prstGeom prst="rect">
            <a:avLst/>
          </a:prstGeom>
        </p:spPr>
        <p:txBody>
          <a:bodyPr wrap="square">
            <a:spAutoFit/>
          </a:bodyPr>
          <a:lstStyle/>
          <a:p>
            <a:r>
              <a:rPr lang="en-US" altLang="en-US" b="1" u="sng">
                <a:solidFill>
                  <a:srgbClr val="5325FB"/>
                </a:solidFill>
                <a:latin typeface="Arial" panose="020B0604020202020204" pitchFamily="34" charset="0"/>
                <a:cs typeface="Arial" panose="020B0604020202020204" pitchFamily="34" charset="0"/>
              </a:rPr>
              <a:t>Solution:</a:t>
            </a:r>
          </a:p>
          <a:p>
            <a:endParaRPr lang="en-US" altLang="en-US" b="1" u="sng">
              <a:solidFill>
                <a:srgbClr val="5325FB"/>
              </a:solidFill>
              <a:latin typeface="Arial" panose="020B0604020202020204" pitchFamily="34" charset="0"/>
              <a:cs typeface="Arial" panose="020B0604020202020204" pitchFamily="34" charset="0"/>
            </a:endParaRPr>
          </a:p>
          <a:p>
            <a:endParaRPr lang="en-US" altLang="en-US" b="1" u="sng">
              <a:solidFill>
                <a:srgbClr val="5325FB"/>
              </a:solidFill>
              <a:latin typeface="Arial" panose="020B0604020202020204" pitchFamily="34" charset="0"/>
              <a:cs typeface="Arial" panose="020B0604020202020204" pitchFamily="34" charset="0"/>
            </a:endParaRPr>
          </a:p>
          <a:p>
            <a:endParaRPr lang="en-US"/>
          </a:p>
        </p:txBody>
      </p:sp>
      <p:sp>
        <p:nvSpPr>
          <p:cNvPr id="7" name="Rectangle 6"/>
          <p:cNvSpPr/>
          <p:nvPr/>
        </p:nvSpPr>
        <p:spPr>
          <a:xfrm>
            <a:off x="845840" y="3608463"/>
            <a:ext cx="8244408" cy="646331"/>
          </a:xfrm>
          <a:prstGeom prst="rect">
            <a:avLst/>
          </a:prstGeom>
        </p:spPr>
        <p:txBody>
          <a:bodyPr wrap="square">
            <a:spAutoFit/>
          </a:bodyPr>
          <a:lstStyle/>
          <a:p>
            <a:r>
              <a:rPr lang="en-US" b="1">
                <a:solidFill>
                  <a:srgbClr val="5325FB"/>
                </a:solidFill>
              </a:rPr>
              <a:t>The molecular mass of a polymer is inversely proportional to its volume of retention </a:t>
            </a:r>
          </a:p>
        </p:txBody>
      </p:sp>
      <p:pic>
        <p:nvPicPr>
          <p:cNvPr id="324610" name="Picture 2"/>
          <p:cNvPicPr>
            <a:picLocks noChangeAspect="1" noChangeArrowheads="1"/>
          </p:cNvPicPr>
          <p:nvPr/>
        </p:nvPicPr>
        <p:blipFill>
          <a:blip r:embed="rId2" cstate="print"/>
          <a:srcRect/>
          <a:stretch>
            <a:fillRect/>
          </a:stretch>
        </p:blipFill>
        <p:spPr bwMode="auto">
          <a:xfrm>
            <a:off x="1259632" y="4705127"/>
            <a:ext cx="1368153" cy="746265"/>
          </a:xfrm>
          <a:prstGeom prst="rect">
            <a:avLst/>
          </a:prstGeom>
          <a:noFill/>
          <a:ln w="9525">
            <a:noFill/>
            <a:miter lim="800000"/>
            <a:headEnd/>
            <a:tailEnd/>
          </a:ln>
        </p:spPr>
      </p:pic>
      <p:pic>
        <p:nvPicPr>
          <p:cNvPr id="324611" name="Picture 3"/>
          <p:cNvPicPr>
            <a:picLocks noChangeAspect="1" noChangeArrowheads="1"/>
          </p:cNvPicPr>
          <p:nvPr/>
        </p:nvPicPr>
        <p:blipFill>
          <a:blip r:embed="rId3" cstate="print"/>
          <a:srcRect/>
          <a:stretch>
            <a:fillRect/>
          </a:stretch>
        </p:blipFill>
        <p:spPr bwMode="auto">
          <a:xfrm>
            <a:off x="3696719" y="4220095"/>
            <a:ext cx="2505075" cy="159067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7F10FF6-C3CF-BF5C-4D42-865FB53ACB39}"/>
                  </a:ext>
                </a:extLst>
              </p14:cNvPr>
              <p14:cNvContentPartPr/>
              <p14:nvPr/>
            </p14:nvContentPartPr>
            <p14:xfrm>
              <a:off x="2022120" y="2215800"/>
              <a:ext cx="6737760" cy="4331160"/>
            </p14:xfrm>
          </p:contentPart>
        </mc:Choice>
        <mc:Fallback>
          <p:pic>
            <p:nvPicPr>
              <p:cNvPr id="2" name="Ink 1">
                <a:extLst>
                  <a:ext uri="{FF2B5EF4-FFF2-40B4-BE49-F238E27FC236}">
                    <a16:creationId xmlns:a16="http://schemas.microsoft.com/office/drawing/2014/main" id="{47F10FF6-C3CF-BF5C-4D42-865FB53ACB39}"/>
                  </a:ext>
                </a:extLst>
              </p:cNvPr>
              <p:cNvPicPr/>
              <p:nvPr/>
            </p:nvPicPr>
            <p:blipFill>
              <a:blip r:embed="rId5"/>
              <a:stretch>
                <a:fillRect/>
              </a:stretch>
            </p:blipFill>
            <p:spPr>
              <a:xfrm>
                <a:off x="2012760" y="2206440"/>
                <a:ext cx="6756480" cy="4349880"/>
              </a:xfrm>
              <a:prstGeom prst="rect">
                <a:avLst/>
              </a:prstGeom>
            </p:spPr>
          </p:pic>
        </mc:Fallback>
      </mc:AlternateContent>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276872"/>
            <a:ext cx="6347714" cy="659160"/>
          </a:xfrm>
        </p:spPr>
        <p:txBody>
          <a:bodyPr>
            <a:normAutofit/>
          </a:bodyPr>
          <a:lstStyle/>
          <a:p>
            <a:pPr algn="ctr"/>
            <a:r>
              <a:rPr lang="fr-FR" sz="2400">
                <a:solidFill>
                  <a:srgbClr val="5325FB"/>
                </a:solidFill>
              </a:rPr>
              <a:t>7. </a:t>
            </a:r>
            <a:r>
              <a:rPr lang="fr-FR" sz="2400" err="1">
                <a:solidFill>
                  <a:srgbClr val="5325FB"/>
                </a:solidFill>
              </a:rPr>
              <a:t>Degree</a:t>
            </a:r>
            <a:r>
              <a:rPr lang="fr-FR" sz="2400">
                <a:solidFill>
                  <a:srgbClr val="5325FB"/>
                </a:solidFill>
              </a:rPr>
              <a:t> of </a:t>
            </a:r>
            <a:r>
              <a:rPr lang="fr-FR" sz="2400" err="1">
                <a:solidFill>
                  <a:srgbClr val="5325FB"/>
                </a:solidFill>
              </a:rPr>
              <a:t>polymerization</a:t>
            </a:r>
            <a:endParaRPr lang="fr-FR" sz="2400">
              <a:solidFill>
                <a:srgbClr val="5325FB"/>
              </a:solidFill>
            </a:endParaRPr>
          </a:p>
        </p:txBody>
      </p:sp>
    </p:spTree>
    <p:extLst>
      <p:ext uri="{BB962C8B-B14F-4D97-AF65-F5344CB8AC3E}">
        <p14:creationId xmlns:p14="http://schemas.microsoft.com/office/powerpoint/2010/main" val="20021425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rotWithShape="1">
          <a:blip r:embed="rId2" cstate="print"/>
          <a:srcRect l="26791" t="21308" r="20697" b="55547"/>
          <a:stretch/>
        </p:blipFill>
        <p:spPr>
          <a:xfrm>
            <a:off x="2699792" y="2420888"/>
            <a:ext cx="4272652" cy="1272532"/>
          </a:xfrm>
          <a:prstGeom prst="rect">
            <a:avLst/>
          </a:prstGeom>
        </p:spPr>
      </p:pic>
      <p:sp>
        <p:nvSpPr>
          <p:cNvPr id="13" name="مستطيل 12"/>
          <p:cNvSpPr/>
          <p:nvPr/>
        </p:nvSpPr>
        <p:spPr>
          <a:xfrm>
            <a:off x="971600" y="3573016"/>
            <a:ext cx="7992888" cy="1938992"/>
          </a:xfrm>
          <a:prstGeom prst="rect">
            <a:avLst/>
          </a:prstGeom>
        </p:spPr>
        <p:txBody>
          <a:bodyPr wrap="square">
            <a:spAutoFit/>
          </a:bodyPr>
          <a:lstStyle/>
          <a:p>
            <a:r>
              <a:rPr lang="en-US" sz="2400">
                <a:solidFill>
                  <a:srgbClr val="00B050"/>
                </a:solidFill>
                <a:latin typeface="Aharoni"/>
                <a:cs typeface="Aharoni"/>
              </a:rPr>
              <a:t>Example:</a:t>
            </a:r>
          </a:p>
          <a:p>
            <a:r>
              <a:rPr lang="en-US" sz="2400">
                <a:solidFill>
                  <a:srgbClr val="000000"/>
                </a:solidFill>
                <a:latin typeface="Aharoni"/>
                <a:cs typeface="Aharoni"/>
              </a:rPr>
              <a:t>If the molecular mass of a </a:t>
            </a:r>
            <a:r>
              <a:rPr lang="en-US" sz="2400" err="1">
                <a:solidFill>
                  <a:srgbClr val="FF0000"/>
                </a:solidFill>
                <a:latin typeface="Aharoni"/>
                <a:cs typeface="Aharoni"/>
              </a:rPr>
              <a:t>poly</a:t>
            </a:r>
            <a:r>
              <a:rPr lang="en-US" sz="2400" err="1">
                <a:solidFill>
                  <a:srgbClr val="000000"/>
                </a:solidFill>
                <a:latin typeface="Aharoni"/>
                <a:cs typeface="Aharoni"/>
              </a:rPr>
              <a:t>tetrafluoroethylene</a:t>
            </a:r>
            <a:r>
              <a:rPr lang="en-US" sz="2400">
                <a:solidFill>
                  <a:srgbClr val="000000"/>
                </a:solidFill>
                <a:latin typeface="Aharoni"/>
                <a:cs typeface="Aharoni"/>
              </a:rPr>
              <a:t> is 120,000 g/mol and the </a:t>
            </a:r>
            <a:r>
              <a:rPr lang="en-US" sz="2400">
                <a:solidFill>
                  <a:srgbClr val="FF0000"/>
                </a:solidFill>
                <a:latin typeface="Aharoni"/>
                <a:cs typeface="Aharoni"/>
              </a:rPr>
              <a:t>molar mass of its monomer is 100 g/mol</a:t>
            </a:r>
            <a:r>
              <a:rPr lang="en-US" sz="2400">
                <a:solidFill>
                  <a:srgbClr val="000000"/>
                </a:solidFill>
                <a:latin typeface="Aharoni"/>
                <a:cs typeface="Aharoni"/>
              </a:rPr>
              <a:t> its degree of polymerization is: </a:t>
            </a:r>
          </a:p>
          <a:p>
            <a:pPr algn="ctr"/>
            <a:r>
              <a:rPr lang="en-US" sz="2400">
                <a:solidFill>
                  <a:srgbClr val="00B050"/>
                </a:solidFill>
                <a:latin typeface="Aharoni"/>
                <a:cs typeface="Aharoni"/>
              </a:rPr>
              <a:t>120,000/100 = 1200 units</a:t>
            </a:r>
          </a:p>
        </p:txBody>
      </p:sp>
      <p:graphicFrame>
        <p:nvGraphicFramePr>
          <p:cNvPr id="7" name="Object 6"/>
          <p:cNvGraphicFramePr>
            <a:graphicFrameLocks noChangeAspect="1"/>
          </p:cNvGraphicFramePr>
          <p:nvPr/>
        </p:nvGraphicFramePr>
        <p:xfrm>
          <a:off x="4464050" y="3340100"/>
          <a:ext cx="215900" cy="177800"/>
        </p:xfrm>
        <a:graphic>
          <a:graphicData uri="http://schemas.openxmlformats.org/presentationml/2006/ole">
            <mc:AlternateContent xmlns:mc="http://schemas.openxmlformats.org/markup-compatibility/2006">
              <mc:Choice xmlns:v="urn:schemas-microsoft-com:vml" Requires="v">
                <p:oleObj name="Equation" r:id="rId3" imgW="215619" imgH="177569" progId="Equation.3">
                  <p:embed/>
                </p:oleObj>
              </mc:Choice>
              <mc:Fallback>
                <p:oleObj name="Equation" r:id="rId3" imgW="215619" imgH="177569"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3340100"/>
                        <a:ext cx="2159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719" name="Picture 7"/>
          <p:cNvPicPr>
            <a:picLocks noChangeAspect="1" noChangeArrowheads="1"/>
          </p:cNvPicPr>
          <p:nvPr/>
        </p:nvPicPr>
        <p:blipFill>
          <a:blip r:embed="rId5" cstate="print"/>
          <a:srcRect/>
          <a:stretch>
            <a:fillRect/>
          </a:stretch>
        </p:blipFill>
        <p:spPr bwMode="auto">
          <a:xfrm>
            <a:off x="539552" y="1340768"/>
            <a:ext cx="8064896" cy="1152128"/>
          </a:xfrm>
          <a:prstGeom prst="rect">
            <a:avLst/>
          </a:prstGeom>
          <a:noFill/>
          <a:ln w="9525">
            <a:noFill/>
            <a:miter lim="800000"/>
            <a:headEnd/>
            <a:tailEnd/>
          </a:ln>
        </p:spPr>
      </p:pic>
    </p:spTree>
    <p:extLst>
      <p:ext uri="{BB962C8B-B14F-4D97-AF65-F5344CB8AC3E}">
        <p14:creationId xmlns:p14="http://schemas.microsoft.com/office/powerpoint/2010/main" val="25105695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332656"/>
            <a:ext cx="3922944" cy="644650"/>
          </a:xfrm>
        </p:spPr>
        <p:txBody>
          <a:bodyPr>
            <a:normAutofit/>
          </a:bodyPr>
          <a:lstStyle/>
          <a:p>
            <a:pPr algn="ctr"/>
            <a:r>
              <a:rPr lang="en-US" sz="2800" b="1">
                <a:solidFill>
                  <a:srgbClr val="5325FB"/>
                </a:solidFill>
              </a:rPr>
              <a:t>EXERCISES</a:t>
            </a:r>
          </a:p>
        </p:txBody>
      </p:sp>
      <p:sp>
        <p:nvSpPr>
          <p:cNvPr id="3" name="مستطيل 13"/>
          <p:cNvSpPr/>
          <p:nvPr/>
        </p:nvSpPr>
        <p:spPr>
          <a:xfrm>
            <a:off x="755576" y="1076543"/>
            <a:ext cx="7938882" cy="1200329"/>
          </a:xfrm>
          <a:prstGeom prst="rect">
            <a:avLst/>
          </a:prstGeom>
        </p:spPr>
        <p:txBody>
          <a:bodyPr wrap="square">
            <a:spAutoFit/>
          </a:bodyPr>
          <a:lstStyle/>
          <a:p>
            <a:r>
              <a:rPr lang="en-US" sz="2400">
                <a:solidFill>
                  <a:srgbClr val="00B050"/>
                </a:solidFill>
                <a:latin typeface="Aharoni"/>
              </a:rPr>
              <a:t>Exercise 1</a:t>
            </a:r>
            <a:r>
              <a:rPr lang="en-US" sz="2400">
                <a:latin typeface="Aharoni"/>
              </a:rPr>
              <a:t>: Calculate the degree of polymerization of nylon 6,6</a:t>
            </a:r>
            <a:r>
              <a:rPr lang="ar-SA" sz="2400">
                <a:latin typeface="Aharoni"/>
              </a:rPr>
              <a:t> </a:t>
            </a:r>
            <a:r>
              <a:rPr lang="en-US" sz="2400">
                <a:latin typeface="Aharoni"/>
              </a:rPr>
              <a:t>if the mass of its repeated unit is: 226.32 g/mol.</a:t>
            </a:r>
            <a:endParaRPr lang="ar-SA" sz="2400">
              <a:latin typeface="Aharoni"/>
            </a:endParaRPr>
          </a:p>
          <a:p>
            <a:r>
              <a:rPr lang="en-US" sz="2400">
                <a:solidFill>
                  <a:srgbClr val="00B050"/>
                </a:solidFill>
                <a:latin typeface="Aharoni"/>
              </a:rPr>
              <a:t>and the molecular mass of this polymer is 23,000 g/mol </a:t>
            </a:r>
          </a:p>
        </p:txBody>
      </p:sp>
      <p:sp>
        <p:nvSpPr>
          <p:cNvPr id="4" name="مستطيل 13"/>
          <p:cNvSpPr/>
          <p:nvPr/>
        </p:nvSpPr>
        <p:spPr>
          <a:xfrm>
            <a:off x="755576" y="2420888"/>
            <a:ext cx="7938882" cy="1200329"/>
          </a:xfrm>
          <a:prstGeom prst="rect">
            <a:avLst/>
          </a:prstGeom>
        </p:spPr>
        <p:txBody>
          <a:bodyPr wrap="square">
            <a:spAutoFit/>
          </a:bodyPr>
          <a:lstStyle/>
          <a:p>
            <a:r>
              <a:rPr lang="en-US" sz="2400">
                <a:solidFill>
                  <a:srgbClr val="00B050"/>
                </a:solidFill>
                <a:latin typeface="Aharoni"/>
              </a:rPr>
              <a:t>Exercise 2</a:t>
            </a:r>
            <a:r>
              <a:rPr lang="en-US" sz="2400">
                <a:latin typeface="Aharoni"/>
              </a:rPr>
              <a:t>: Calculate the average molecular  weight of a poly(</a:t>
            </a:r>
            <a:r>
              <a:rPr lang="en-US" sz="2400" err="1">
                <a:latin typeface="Aharoni"/>
              </a:rPr>
              <a:t>dimethylsiloxane</a:t>
            </a:r>
            <a:r>
              <a:rPr lang="en-US" sz="2400">
                <a:latin typeface="Aharoni"/>
              </a:rPr>
              <a:t>) if the molar mass of its monomer is 74 g/mol and the polymerization degree is 2367.</a:t>
            </a:r>
            <a:endParaRPr lang="ar-SA" sz="2400">
              <a:latin typeface="Aharoni"/>
            </a:endParaRPr>
          </a:p>
        </p:txBody>
      </p:sp>
      <p:sp>
        <p:nvSpPr>
          <p:cNvPr id="5" name="مستطيل 13"/>
          <p:cNvSpPr/>
          <p:nvPr/>
        </p:nvSpPr>
        <p:spPr>
          <a:xfrm>
            <a:off x="827584" y="3789040"/>
            <a:ext cx="7938882" cy="1200329"/>
          </a:xfrm>
          <a:prstGeom prst="rect">
            <a:avLst/>
          </a:prstGeom>
        </p:spPr>
        <p:txBody>
          <a:bodyPr wrap="square">
            <a:spAutoFit/>
          </a:bodyPr>
          <a:lstStyle/>
          <a:p>
            <a:r>
              <a:rPr lang="en-US" sz="2400">
                <a:solidFill>
                  <a:srgbClr val="00B050"/>
                </a:solidFill>
                <a:latin typeface="Aharoni"/>
              </a:rPr>
              <a:t>Exercise 3</a:t>
            </a:r>
            <a:r>
              <a:rPr lang="en-US" sz="2400">
                <a:latin typeface="Aharoni"/>
              </a:rPr>
              <a:t>: What is the molar mass of the monomer used to obtain a polymer with an average molar mass of 10</a:t>
            </a:r>
            <a:r>
              <a:rPr lang="en-US" sz="2400" baseline="30000">
                <a:latin typeface="Aharoni"/>
              </a:rPr>
              <a:t>5</a:t>
            </a:r>
            <a:r>
              <a:rPr lang="en-US" sz="2400">
                <a:latin typeface="Aharoni"/>
              </a:rPr>
              <a:t> g/mol and a polymerization degree of 232. </a:t>
            </a:r>
            <a:endParaRPr lang="ar-SA" sz="2400">
              <a:latin typeface="Aharon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30" y="203221"/>
            <a:ext cx="6589200" cy="716658"/>
          </a:xfrm>
        </p:spPr>
        <p:txBody>
          <a:bodyPr>
            <a:normAutofit/>
          </a:bodyPr>
          <a:lstStyle/>
          <a:p>
            <a:pPr algn="ctr"/>
            <a:r>
              <a:rPr lang="en-US" sz="2800" b="1">
                <a:solidFill>
                  <a:srgbClr val="5325FB"/>
                </a:solidFill>
              </a:rPr>
              <a:t>Exercises</a:t>
            </a:r>
          </a:p>
        </p:txBody>
      </p:sp>
      <p:sp>
        <p:nvSpPr>
          <p:cNvPr id="3" name="Title 1"/>
          <p:cNvSpPr txBox="1">
            <a:spLocks/>
          </p:cNvSpPr>
          <p:nvPr/>
        </p:nvSpPr>
        <p:spPr>
          <a:xfrm>
            <a:off x="935128" y="1190504"/>
            <a:ext cx="6589200" cy="716658"/>
          </a:xfrm>
          <a:prstGeom prst="rect">
            <a:avLst/>
          </a:prstGeom>
        </p:spPr>
        <p:txBody>
          <a:bodyPr vert="horz" lIns="91440" tIns="45720" rIns="91440" bIns="45720" rtlCol="0" anchor="t">
            <a:normAutofit fontScale="850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a:ln>
                  <a:noFill/>
                </a:ln>
                <a:solidFill>
                  <a:srgbClr val="5325FB"/>
                </a:solidFill>
                <a:effectLst/>
                <a:uLnTx/>
                <a:uFillTx/>
                <a:latin typeface="+mj-lt"/>
                <a:ea typeface="+mj-ea"/>
                <a:cs typeface="+mj-cs"/>
              </a:rPr>
              <a:t>Exercises 3</a:t>
            </a:r>
            <a:r>
              <a:rPr kumimoji="0" lang="en-US" sz="2800" b="1" i="0" u="none" strike="noStrike" kern="1200" cap="none" spc="0" normalizeH="0" baseline="0" noProof="0">
                <a:ln>
                  <a:noFill/>
                </a:ln>
                <a:solidFill>
                  <a:srgbClr val="5325FB"/>
                </a:solidFill>
                <a:effectLst/>
                <a:uLnTx/>
                <a:uFillTx/>
                <a:latin typeface="+mj-lt"/>
                <a:ea typeface="+mj-ea"/>
                <a:cs typeface="+mj-cs"/>
              </a:rPr>
              <a:t>.</a:t>
            </a:r>
            <a:r>
              <a:rPr kumimoji="0" lang="en-US" sz="2800" b="1" i="0" u="none" strike="noStrike" kern="1200" cap="none" spc="0" normalizeH="0" noProof="0">
                <a:ln>
                  <a:noFill/>
                </a:ln>
                <a:solidFill>
                  <a:srgbClr val="5325FB"/>
                </a:solidFill>
                <a:effectLst/>
                <a:uLnTx/>
                <a:uFillTx/>
                <a:latin typeface="+mj-lt"/>
                <a:ea typeface="+mj-ea"/>
                <a:cs typeface="+mj-cs"/>
              </a:rPr>
              <a:t> </a:t>
            </a:r>
            <a:r>
              <a:rPr kumimoji="0" lang="en-US" sz="2800" b="1" i="0" u="none" strike="noStrike" kern="1200" cap="none" spc="0" normalizeH="0" noProof="0">
                <a:ln>
                  <a:noFill/>
                </a:ln>
                <a:effectLst/>
                <a:uLnTx/>
                <a:uFillTx/>
                <a:latin typeface="+mj-lt"/>
                <a:ea typeface="+mj-ea"/>
                <a:cs typeface="+mj-cs"/>
              </a:rPr>
              <a:t>Give two examples of natural vegetal polymer</a:t>
            </a:r>
            <a:endParaRPr kumimoji="0" lang="en-US" sz="2800" b="1" i="0" u="none" strike="noStrike" kern="1200" cap="none" spc="0" normalizeH="0" baseline="0" noProof="0">
              <a:ln>
                <a:noFill/>
              </a:ln>
              <a:effectLst/>
              <a:uLnTx/>
              <a:uFillTx/>
              <a:latin typeface="+mj-lt"/>
              <a:ea typeface="+mj-ea"/>
              <a:cs typeface="+mj-cs"/>
            </a:endParaRPr>
          </a:p>
        </p:txBody>
      </p:sp>
      <p:sp>
        <p:nvSpPr>
          <p:cNvPr id="4" name="Title 1"/>
          <p:cNvSpPr txBox="1">
            <a:spLocks/>
          </p:cNvSpPr>
          <p:nvPr/>
        </p:nvSpPr>
        <p:spPr>
          <a:xfrm>
            <a:off x="935128" y="2184986"/>
            <a:ext cx="6589200" cy="716658"/>
          </a:xfrm>
          <a:prstGeom prst="rect">
            <a:avLst/>
          </a:prstGeom>
        </p:spPr>
        <p:txBody>
          <a:bodyPr vert="horz" lIns="91440" tIns="45720" rIns="91440" bIns="45720" rtlCol="0" anchor="t">
            <a:normAutofit fontScale="850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a:ln>
                  <a:noFill/>
                </a:ln>
                <a:solidFill>
                  <a:srgbClr val="5325FB"/>
                </a:solidFill>
                <a:effectLst/>
                <a:uLnTx/>
                <a:uFillTx/>
                <a:latin typeface="+mj-lt"/>
                <a:ea typeface="+mj-ea"/>
                <a:cs typeface="+mj-cs"/>
              </a:rPr>
              <a:t>Exercises 4</a:t>
            </a:r>
            <a:r>
              <a:rPr kumimoji="0" lang="en-US" sz="2800" b="1" i="0" u="none" strike="noStrike" kern="1200" cap="none" spc="0" normalizeH="0" baseline="0" noProof="0">
                <a:ln>
                  <a:noFill/>
                </a:ln>
                <a:solidFill>
                  <a:srgbClr val="5325FB"/>
                </a:solidFill>
                <a:effectLst/>
                <a:uLnTx/>
                <a:uFillTx/>
                <a:latin typeface="+mj-lt"/>
                <a:ea typeface="+mj-ea"/>
                <a:cs typeface="+mj-cs"/>
              </a:rPr>
              <a:t>.</a:t>
            </a:r>
            <a:r>
              <a:rPr kumimoji="0" lang="en-US" sz="2800" b="1" i="0" u="none" strike="noStrike" kern="1200" cap="none" spc="0" normalizeH="0" noProof="0">
                <a:ln>
                  <a:noFill/>
                </a:ln>
                <a:solidFill>
                  <a:srgbClr val="5325FB"/>
                </a:solidFill>
                <a:effectLst/>
                <a:uLnTx/>
                <a:uFillTx/>
                <a:latin typeface="+mj-lt"/>
                <a:ea typeface="+mj-ea"/>
                <a:cs typeface="+mj-cs"/>
              </a:rPr>
              <a:t> </a:t>
            </a:r>
            <a:r>
              <a:rPr kumimoji="0" lang="en-US" sz="2800" b="1" i="0" u="none" strike="noStrike" kern="1200" cap="none" spc="0" normalizeH="0" noProof="0">
                <a:ln>
                  <a:noFill/>
                </a:ln>
                <a:effectLst/>
                <a:uLnTx/>
                <a:uFillTx/>
                <a:latin typeface="+mj-lt"/>
                <a:ea typeface="+mj-ea"/>
                <a:cs typeface="+mj-cs"/>
              </a:rPr>
              <a:t>Give four examples of natural animal polymer</a:t>
            </a:r>
            <a:endParaRPr kumimoji="0" lang="en-US" sz="2800" b="1" i="0" u="none" strike="noStrike" kern="1200" cap="none" spc="0" normalizeH="0" baseline="0" noProof="0">
              <a:ln>
                <a:noFill/>
              </a:ln>
              <a:effectLst/>
              <a:uLnTx/>
              <a:uFillTx/>
              <a:latin typeface="+mj-lt"/>
              <a:ea typeface="+mj-ea"/>
              <a:cs typeface="+mj-cs"/>
            </a:endParaRPr>
          </a:p>
        </p:txBody>
      </p:sp>
      <p:sp>
        <p:nvSpPr>
          <p:cNvPr id="5" name="Title 1"/>
          <p:cNvSpPr txBox="1">
            <a:spLocks/>
          </p:cNvSpPr>
          <p:nvPr/>
        </p:nvSpPr>
        <p:spPr>
          <a:xfrm>
            <a:off x="935128" y="3212976"/>
            <a:ext cx="6589200" cy="716658"/>
          </a:xfrm>
          <a:prstGeom prst="rect">
            <a:avLst/>
          </a:prstGeom>
        </p:spPr>
        <p:txBody>
          <a:bodyPr vert="horz" lIns="91440" tIns="45720" rIns="91440" bIns="45720" rtlCol="0" anchor="t">
            <a:normAutofit fontScale="850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a:ln>
                  <a:noFill/>
                </a:ln>
                <a:solidFill>
                  <a:srgbClr val="5325FB"/>
                </a:solidFill>
                <a:effectLst/>
                <a:uLnTx/>
                <a:uFillTx/>
                <a:latin typeface="+mj-lt"/>
                <a:ea typeface="+mj-ea"/>
                <a:cs typeface="+mj-cs"/>
              </a:rPr>
              <a:t>Exercises 5</a:t>
            </a:r>
            <a:r>
              <a:rPr kumimoji="0" lang="en-US" sz="2800" b="1" i="0" u="none" strike="noStrike" kern="1200" cap="none" spc="0" normalizeH="0" baseline="0" noProof="0">
                <a:ln>
                  <a:noFill/>
                </a:ln>
                <a:solidFill>
                  <a:srgbClr val="5325FB"/>
                </a:solidFill>
                <a:effectLst/>
                <a:uLnTx/>
                <a:uFillTx/>
                <a:latin typeface="+mj-lt"/>
                <a:ea typeface="+mj-ea"/>
                <a:cs typeface="+mj-cs"/>
              </a:rPr>
              <a:t>.</a:t>
            </a:r>
            <a:r>
              <a:rPr kumimoji="0" lang="en-US" sz="2800" b="1" i="0" u="none" strike="noStrike" kern="1200" cap="none" spc="0" normalizeH="0" noProof="0">
                <a:ln>
                  <a:noFill/>
                </a:ln>
                <a:solidFill>
                  <a:srgbClr val="5325FB"/>
                </a:solidFill>
                <a:effectLst/>
                <a:uLnTx/>
                <a:uFillTx/>
                <a:latin typeface="+mj-lt"/>
                <a:ea typeface="+mj-ea"/>
                <a:cs typeface="+mj-cs"/>
              </a:rPr>
              <a:t> </a:t>
            </a:r>
            <a:r>
              <a:rPr kumimoji="0" lang="en-US" sz="2800" b="1" i="0" u="none" strike="noStrike" kern="1200" cap="none" spc="0" normalizeH="0" noProof="0">
                <a:ln>
                  <a:noFill/>
                </a:ln>
                <a:effectLst/>
                <a:uLnTx/>
                <a:uFillTx/>
                <a:latin typeface="+mj-lt"/>
                <a:ea typeface="+mj-ea"/>
                <a:cs typeface="+mj-cs"/>
              </a:rPr>
              <a:t>Give three examples of synthetic polymer</a:t>
            </a:r>
            <a:endParaRPr kumimoji="0" lang="en-US" sz="2800" b="1" i="0" u="none" strike="noStrike" kern="1200" cap="none" spc="0" normalizeH="0" baseline="0" noProof="0">
              <a:ln>
                <a:noFill/>
              </a:ln>
              <a:effectLst/>
              <a:uLnTx/>
              <a:uFillTx/>
              <a:latin typeface="+mj-lt"/>
              <a:ea typeface="+mj-ea"/>
              <a:cs typeface="+mj-cs"/>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404664"/>
            <a:ext cx="2698808" cy="788666"/>
          </a:xfrm>
        </p:spPr>
        <p:txBody>
          <a:bodyPr>
            <a:normAutofit/>
          </a:bodyPr>
          <a:lstStyle/>
          <a:p>
            <a:r>
              <a:rPr lang="en-US" sz="2800" b="1">
                <a:solidFill>
                  <a:srgbClr val="5325FB"/>
                </a:solidFill>
              </a:rPr>
              <a:t>Correction1</a:t>
            </a:r>
          </a:p>
        </p:txBody>
      </p:sp>
      <p:pic>
        <p:nvPicPr>
          <p:cNvPr id="3" name="صورة 8"/>
          <p:cNvPicPr>
            <a:picLocks noChangeAspect="1"/>
          </p:cNvPicPr>
          <p:nvPr/>
        </p:nvPicPr>
        <p:blipFill rotWithShape="1">
          <a:blip r:embed="rId2" cstate="print"/>
          <a:srcRect l="26791" t="21308" r="20697" b="55547"/>
          <a:stretch/>
        </p:blipFill>
        <p:spPr>
          <a:xfrm>
            <a:off x="1475656" y="836712"/>
            <a:ext cx="4272652" cy="1272532"/>
          </a:xfrm>
          <a:prstGeom prst="rect">
            <a:avLst/>
          </a:prstGeom>
        </p:spPr>
      </p:pic>
      <p:pic>
        <p:nvPicPr>
          <p:cNvPr id="208899" name="Picture 3"/>
          <p:cNvPicPr>
            <a:picLocks noChangeAspect="1" noChangeArrowheads="1"/>
          </p:cNvPicPr>
          <p:nvPr/>
        </p:nvPicPr>
        <p:blipFill>
          <a:blip r:embed="rId3" cstate="print"/>
          <a:srcRect/>
          <a:stretch>
            <a:fillRect/>
          </a:stretch>
        </p:blipFill>
        <p:spPr bwMode="auto">
          <a:xfrm>
            <a:off x="2411760" y="4509120"/>
            <a:ext cx="4487888" cy="1159371"/>
          </a:xfrm>
          <a:prstGeom prst="rect">
            <a:avLst/>
          </a:prstGeom>
          <a:noFill/>
          <a:ln w="9525">
            <a:noFill/>
            <a:miter lim="800000"/>
            <a:headEnd/>
            <a:tailEnd/>
          </a:ln>
        </p:spPr>
      </p:pic>
      <p:sp>
        <p:nvSpPr>
          <p:cNvPr id="8" name="Title 1"/>
          <p:cNvSpPr txBox="1">
            <a:spLocks/>
          </p:cNvSpPr>
          <p:nvPr/>
        </p:nvSpPr>
        <p:spPr>
          <a:xfrm>
            <a:off x="755576" y="2492896"/>
            <a:ext cx="7848872" cy="78866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With a molar mass of polymer=  23,000 g/mol</a:t>
            </a:r>
          </a:p>
        </p:txBody>
      </p:sp>
      <p:sp>
        <p:nvSpPr>
          <p:cNvPr id="9" name="Title 1"/>
          <p:cNvSpPr txBox="1">
            <a:spLocks/>
          </p:cNvSpPr>
          <p:nvPr/>
        </p:nvSpPr>
        <p:spPr>
          <a:xfrm>
            <a:off x="683568" y="3068960"/>
            <a:ext cx="8064896" cy="78866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And molar mass of monomer =  226.32 g/mol</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4664"/>
            <a:ext cx="6589200" cy="788666"/>
          </a:xfrm>
        </p:spPr>
        <p:txBody>
          <a:bodyPr/>
          <a:lstStyle/>
          <a:p>
            <a:pPr algn="ctr"/>
            <a:r>
              <a:rPr lang="en-US" b="1">
                <a:solidFill>
                  <a:srgbClr val="5325FB"/>
                </a:solidFill>
              </a:rPr>
              <a:t>Correction 2</a:t>
            </a:r>
          </a:p>
        </p:txBody>
      </p:sp>
      <p:pic>
        <p:nvPicPr>
          <p:cNvPr id="3" name="صورة 8"/>
          <p:cNvPicPr>
            <a:picLocks noChangeAspect="1"/>
          </p:cNvPicPr>
          <p:nvPr/>
        </p:nvPicPr>
        <p:blipFill rotWithShape="1">
          <a:blip r:embed="rId2" cstate="print"/>
          <a:srcRect l="26791" t="21308" r="20697" b="55547"/>
          <a:stretch/>
        </p:blipFill>
        <p:spPr>
          <a:xfrm>
            <a:off x="2627784" y="1268760"/>
            <a:ext cx="4272652" cy="1272532"/>
          </a:xfrm>
          <a:prstGeom prst="rect">
            <a:avLst/>
          </a:prstGeom>
        </p:spPr>
      </p:pic>
      <p:pic>
        <p:nvPicPr>
          <p:cNvPr id="209922" name="Picture 2"/>
          <p:cNvPicPr>
            <a:picLocks noChangeAspect="1" noChangeArrowheads="1"/>
          </p:cNvPicPr>
          <p:nvPr/>
        </p:nvPicPr>
        <p:blipFill>
          <a:blip r:embed="rId3" cstate="print"/>
          <a:srcRect/>
          <a:stretch>
            <a:fillRect/>
          </a:stretch>
        </p:blipFill>
        <p:spPr bwMode="auto">
          <a:xfrm>
            <a:off x="827584" y="3140968"/>
            <a:ext cx="7701725" cy="1728192"/>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31640" y="404664"/>
            <a:ext cx="6589200" cy="788666"/>
          </a:xfrm>
        </p:spPr>
        <p:txBody>
          <a:bodyPr/>
          <a:lstStyle/>
          <a:p>
            <a:pPr algn="ctr"/>
            <a:r>
              <a:rPr lang="en-US" b="1">
                <a:solidFill>
                  <a:srgbClr val="5325FB"/>
                </a:solidFill>
              </a:rPr>
              <a:t>Correction 3</a:t>
            </a:r>
          </a:p>
        </p:txBody>
      </p:sp>
      <p:pic>
        <p:nvPicPr>
          <p:cNvPr id="4" name="صورة 8"/>
          <p:cNvPicPr>
            <a:picLocks noChangeAspect="1"/>
          </p:cNvPicPr>
          <p:nvPr/>
        </p:nvPicPr>
        <p:blipFill rotWithShape="1">
          <a:blip r:embed="rId2" cstate="print"/>
          <a:srcRect l="26791" t="21308" r="20697" b="55547"/>
          <a:stretch/>
        </p:blipFill>
        <p:spPr>
          <a:xfrm>
            <a:off x="2627784" y="1268760"/>
            <a:ext cx="4272652" cy="1272532"/>
          </a:xfrm>
          <a:prstGeom prst="rect">
            <a:avLst/>
          </a:prstGeom>
        </p:spPr>
      </p:pic>
      <p:pic>
        <p:nvPicPr>
          <p:cNvPr id="210946" name="Picture 2"/>
          <p:cNvPicPr>
            <a:picLocks noChangeAspect="1" noChangeArrowheads="1"/>
          </p:cNvPicPr>
          <p:nvPr/>
        </p:nvPicPr>
        <p:blipFill>
          <a:blip r:embed="rId3" cstate="print"/>
          <a:srcRect/>
          <a:stretch>
            <a:fillRect/>
          </a:stretch>
        </p:blipFill>
        <p:spPr bwMode="auto">
          <a:xfrm>
            <a:off x="2051720" y="2852936"/>
            <a:ext cx="5526415" cy="2225402"/>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54073" y="1405806"/>
            <a:ext cx="7632848" cy="2308324"/>
          </a:xfrm>
          <a:prstGeom prst="rect">
            <a:avLst/>
          </a:prstGeom>
        </p:spPr>
        <p:txBody>
          <a:bodyPr wrap="square">
            <a:spAutoFit/>
          </a:bodyPr>
          <a:lstStyle/>
          <a:p>
            <a:pPr algn="just"/>
            <a:r>
              <a:rPr lang="en-US" sz="2400">
                <a:latin typeface="Aharoni"/>
                <a:cs typeface="Arial" panose="020B0604020202020204" pitchFamily="34" charset="0"/>
              </a:rPr>
              <a:t>High degree of polymerization are known as </a:t>
            </a:r>
            <a:r>
              <a:rPr lang="en-US" sz="2400">
                <a:solidFill>
                  <a:srgbClr val="00B050"/>
                </a:solidFill>
                <a:latin typeface="Aharoni"/>
                <a:cs typeface="Arial" panose="020B0604020202020204" pitchFamily="34" charset="0"/>
              </a:rPr>
              <a:t>polymers having </a:t>
            </a:r>
            <a:r>
              <a:rPr lang="en-US" sz="2400" u="sng">
                <a:solidFill>
                  <a:srgbClr val="FF0000"/>
                </a:solidFill>
                <a:latin typeface="Aharoni"/>
                <a:cs typeface="Arial" panose="020B0604020202020204" pitchFamily="34" charset="0"/>
              </a:rPr>
              <a:t>high number of </a:t>
            </a:r>
            <a:r>
              <a:rPr lang="en-US" sz="2400" u="sng" err="1">
                <a:solidFill>
                  <a:srgbClr val="FF0000"/>
                </a:solidFill>
                <a:latin typeface="Aharoni"/>
                <a:cs typeface="Arial" panose="020B0604020202020204" pitchFamily="34" charset="0"/>
              </a:rPr>
              <a:t>monomeric</a:t>
            </a:r>
            <a:r>
              <a:rPr lang="en-US" sz="2400" u="sng">
                <a:solidFill>
                  <a:srgbClr val="FF0000"/>
                </a:solidFill>
                <a:latin typeface="Aharoni"/>
                <a:cs typeface="Arial" panose="020B0604020202020204" pitchFamily="34" charset="0"/>
              </a:rPr>
              <a:t> units  ,</a:t>
            </a:r>
            <a:r>
              <a:rPr lang="en-US" sz="2400">
                <a:latin typeface="Aharoni"/>
                <a:cs typeface="Arial" panose="020B0604020202020204" pitchFamily="34" charset="0"/>
              </a:rPr>
              <a:t>while those having comparatively low degree of polymerization (</a:t>
            </a:r>
            <a:r>
              <a:rPr lang="en-US" sz="2400" u="sng">
                <a:solidFill>
                  <a:srgbClr val="FF0000"/>
                </a:solidFill>
                <a:latin typeface="Aharoni"/>
                <a:cs typeface="Arial" panose="020B0604020202020204" pitchFamily="34" charset="0"/>
              </a:rPr>
              <a:t>low number of </a:t>
            </a:r>
            <a:r>
              <a:rPr lang="en-US" sz="2400" u="sng" err="1">
                <a:solidFill>
                  <a:srgbClr val="FF0000"/>
                </a:solidFill>
                <a:latin typeface="Aharoni"/>
                <a:cs typeface="Arial" panose="020B0604020202020204" pitchFamily="34" charset="0"/>
              </a:rPr>
              <a:t>monomeric</a:t>
            </a:r>
            <a:r>
              <a:rPr lang="en-US" sz="2400" u="sng">
                <a:solidFill>
                  <a:srgbClr val="FF0000"/>
                </a:solidFill>
                <a:latin typeface="Aharoni"/>
                <a:cs typeface="Arial" panose="020B0604020202020204" pitchFamily="34" charset="0"/>
              </a:rPr>
              <a:t> units</a:t>
            </a:r>
            <a:r>
              <a:rPr lang="en-US" sz="2400">
                <a:latin typeface="Aharoni"/>
                <a:cs typeface="Arial" panose="020B0604020202020204" pitchFamily="34" charset="0"/>
              </a:rPr>
              <a:t>) are known as </a:t>
            </a:r>
            <a:r>
              <a:rPr lang="en-US" sz="2400">
                <a:solidFill>
                  <a:srgbClr val="00B050"/>
                </a:solidFill>
                <a:latin typeface="Aharoni"/>
                <a:cs typeface="Arial" panose="020B0604020202020204" pitchFamily="34" charset="0"/>
              </a:rPr>
              <a:t>oligomers</a:t>
            </a:r>
            <a:r>
              <a:rPr lang="en-US" sz="2400">
                <a:latin typeface="Aharoni"/>
                <a:cs typeface="Arial" panose="020B0604020202020204" pitchFamily="34" charset="0"/>
              </a:rPr>
              <a:t> </a:t>
            </a:r>
            <a:r>
              <a:rPr lang="ar-SA" sz="2400">
                <a:latin typeface="Aharoni"/>
                <a:cs typeface="Arial" panose="020B0604020202020204" pitchFamily="34" charset="0"/>
              </a:rPr>
              <a:t>)</a:t>
            </a:r>
            <a:r>
              <a:rPr lang="en-US" sz="2400">
                <a:latin typeface="Aharoni"/>
                <a:cs typeface="Arial" panose="020B0604020202020204" pitchFamily="34" charset="0"/>
              </a:rPr>
              <a:t>Dimers, trimers, and tetramers </a:t>
            </a:r>
            <a:r>
              <a:rPr lang="ar-SA" sz="2400">
                <a:latin typeface="Aharoni"/>
                <a:cs typeface="Arial" panose="020B0604020202020204" pitchFamily="34" charset="0"/>
              </a:rPr>
              <a:t>(</a:t>
            </a:r>
            <a:r>
              <a:rPr lang="en-US" sz="2400">
                <a:latin typeface="Aharoni"/>
                <a:cs typeface="Arial" panose="020B0604020202020204" pitchFamily="34" charset="0"/>
              </a:rPr>
              <a:t> several thousands.</a:t>
            </a:r>
          </a:p>
        </p:txBody>
      </p:sp>
      <p:sp>
        <p:nvSpPr>
          <p:cNvPr id="5" name="مستطيل 3"/>
          <p:cNvSpPr/>
          <p:nvPr/>
        </p:nvSpPr>
        <p:spPr>
          <a:xfrm>
            <a:off x="467544" y="3789040"/>
            <a:ext cx="8496944" cy="1077218"/>
          </a:xfrm>
          <a:prstGeom prst="rect">
            <a:avLst/>
          </a:prstGeom>
        </p:spPr>
        <p:txBody>
          <a:bodyPr wrap="square">
            <a:spAutoFit/>
          </a:bodyPr>
          <a:lstStyle/>
          <a:p>
            <a:pPr algn="just"/>
            <a:r>
              <a:rPr lang="en-US" sz="2400" u="sng">
                <a:solidFill>
                  <a:srgbClr val="5325FB"/>
                </a:solidFill>
                <a:latin typeface="Aharoni"/>
                <a:cs typeface="Arial" panose="020B0604020202020204" pitchFamily="34" charset="0"/>
              </a:rPr>
              <a:t>Examples:</a:t>
            </a:r>
          </a:p>
          <a:p>
            <a:pPr algn="just"/>
            <a:r>
              <a:rPr lang="en-US" sz="2000" err="1">
                <a:solidFill>
                  <a:srgbClr val="00B050"/>
                </a:solidFill>
                <a:latin typeface="Aharoni"/>
                <a:cs typeface="Arial" panose="020B0604020202020204" pitchFamily="34" charset="0"/>
              </a:rPr>
              <a:t>Dimers</a:t>
            </a:r>
            <a:r>
              <a:rPr lang="en-US" sz="2000">
                <a:latin typeface="Aharoni"/>
                <a:cs typeface="Arial" panose="020B0604020202020204" pitchFamily="34" charset="0"/>
              </a:rPr>
              <a:t>:  -[O-CH</a:t>
            </a:r>
            <a:r>
              <a:rPr lang="en-US" sz="1600">
                <a:latin typeface="Aharoni"/>
                <a:cs typeface="Arial" panose="020B0604020202020204" pitchFamily="34" charset="0"/>
              </a:rPr>
              <a:t>2</a:t>
            </a:r>
            <a:r>
              <a:rPr lang="en-US" sz="2000">
                <a:latin typeface="Aharoni"/>
                <a:cs typeface="Arial" panose="020B0604020202020204" pitchFamily="34" charset="0"/>
              </a:rPr>
              <a:t>-CH2]</a:t>
            </a:r>
            <a:r>
              <a:rPr lang="en-US" sz="1600">
                <a:latin typeface="Aharoni"/>
                <a:cs typeface="Arial" panose="020B0604020202020204" pitchFamily="34" charset="0"/>
              </a:rPr>
              <a:t>2</a:t>
            </a:r>
            <a:r>
              <a:rPr lang="en-US" sz="2000">
                <a:latin typeface="Aharoni"/>
                <a:cs typeface="Arial" panose="020B0604020202020204" pitchFamily="34" charset="0"/>
              </a:rPr>
              <a:t>- ;   -[CH</a:t>
            </a:r>
            <a:r>
              <a:rPr lang="en-US" sz="1600">
                <a:latin typeface="Aharoni"/>
                <a:cs typeface="Arial" panose="020B0604020202020204" pitchFamily="34" charset="0"/>
              </a:rPr>
              <a:t>2</a:t>
            </a:r>
            <a:r>
              <a:rPr lang="en-US" sz="2000">
                <a:latin typeface="Aharoni"/>
                <a:cs typeface="Arial" panose="020B0604020202020204" pitchFamily="34" charset="0"/>
              </a:rPr>
              <a:t>-CH-Cl]</a:t>
            </a:r>
            <a:r>
              <a:rPr lang="en-US" sz="1600">
                <a:latin typeface="Aharoni"/>
                <a:cs typeface="Arial" panose="020B0604020202020204" pitchFamily="34" charset="0"/>
              </a:rPr>
              <a:t>2</a:t>
            </a:r>
            <a:r>
              <a:rPr lang="en-US" sz="2000">
                <a:latin typeface="Aharoni"/>
                <a:cs typeface="Arial" panose="020B0604020202020204" pitchFamily="34" charset="0"/>
              </a:rPr>
              <a:t>-; -[Si(CH</a:t>
            </a:r>
            <a:r>
              <a:rPr lang="en-US" sz="1600">
                <a:latin typeface="Aharoni"/>
                <a:cs typeface="Arial" panose="020B0604020202020204" pitchFamily="34" charset="0"/>
              </a:rPr>
              <a:t>3</a:t>
            </a:r>
            <a:r>
              <a:rPr lang="en-US" sz="2000">
                <a:latin typeface="Aharoni"/>
                <a:cs typeface="Arial" panose="020B0604020202020204" pitchFamily="34" charset="0"/>
              </a:rPr>
              <a:t>)</a:t>
            </a:r>
            <a:r>
              <a:rPr lang="en-US" sz="1600">
                <a:latin typeface="Aharoni"/>
                <a:cs typeface="Arial" panose="020B0604020202020204" pitchFamily="34" charset="0"/>
              </a:rPr>
              <a:t>2</a:t>
            </a:r>
            <a:r>
              <a:rPr lang="en-US" sz="2000">
                <a:latin typeface="Aharoni"/>
                <a:cs typeface="Arial" panose="020B0604020202020204" pitchFamily="34" charset="0"/>
              </a:rPr>
              <a:t>O]</a:t>
            </a:r>
            <a:r>
              <a:rPr lang="en-US" sz="1600">
                <a:latin typeface="Aharoni"/>
                <a:cs typeface="Arial" panose="020B0604020202020204" pitchFamily="34" charset="0"/>
              </a:rPr>
              <a:t>2</a:t>
            </a:r>
            <a:r>
              <a:rPr lang="en-US" sz="2000">
                <a:latin typeface="Aharoni"/>
                <a:cs typeface="Arial" panose="020B0604020202020204" pitchFamily="34" charset="0"/>
              </a:rPr>
              <a:t>-</a:t>
            </a:r>
          </a:p>
          <a:p>
            <a:pPr algn="just"/>
            <a:r>
              <a:rPr lang="en-US" sz="2000">
                <a:latin typeface="Aharoni"/>
                <a:cs typeface="Arial" panose="020B0604020202020204" pitchFamily="34" charset="0"/>
              </a:rPr>
              <a:t>Polymerization degree is 2 ( polymer having 2 </a:t>
            </a:r>
            <a:r>
              <a:rPr lang="en-US" sz="2000" err="1">
                <a:latin typeface="Aharoni"/>
                <a:cs typeface="Arial" panose="020B0604020202020204" pitchFamily="34" charset="0"/>
              </a:rPr>
              <a:t>monomeric</a:t>
            </a:r>
            <a:r>
              <a:rPr lang="en-US" sz="2000">
                <a:latin typeface="Aharoni"/>
                <a:cs typeface="Arial" panose="020B0604020202020204" pitchFamily="34" charset="0"/>
              </a:rPr>
              <a:t> units)</a:t>
            </a:r>
          </a:p>
        </p:txBody>
      </p:sp>
      <p:sp>
        <p:nvSpPr>
          <p:cNvPr id="6" name="Rectangle 5"/>
          <p:cNvSpPr/>
          <p:nvPr/>
        </p:nvSpPr>
        <p:spPr>
          <a:xfrm>
            <a:off x="539552" y="4941168"/>
            <a:ext cx="8352928" cy="707886"/>
          </a:xfrm>
          <a:prstGeom prst="rect">
            <a:avLst/>
          </a:prstGeom>
        </p:spPr>
        <p:txBody>
          <a:bodyPr wrap="square">
            <a:spAutoFit/>
          </a:bodyPr>
          <a:lstStyle/>
          <a:p>
            <a:pPr algn="just"/>
            <a:r>
              <a:rPr lang="en-US" sz="2000" err="1">
                <a:solidFill>
                  <a:srgbClr val="00B050"/>
                </a:solidFill>
                <a:latin typeface="Aharoni"/>
                <a:cs typeface="Arial" panose="020B0604020202020204" pitchFamily="34" charset="0"/>
              </a:rPr>
              <a:t>Trimers</a:t>
            </a:r>
            <a:r>
              <a:rPr lang="en-US" sz="2000">
                <a:latin typeface="Aharoni"/>
                <a:cs typeface="Arial" panose="020B0604020202020204" pitchFamily="34" charset="0"/>
              </a:rPr>
              <a:t>:  -[O-CH</a:t>
            </a:r>
            <a:r>
              <a:rPr lang="en-US" sz="1600">
                <a:latin typeface="Aharoni"/>
                <a:cs typeface="Arial" panose="020B0604020202020204" pitchFamily="34" charset="0"/>
              </a:rPr>
              <a:t>2</a:t>
            </a:r>
            <a:r>
              <a:rPr lang="en-US" sz="2000">
                <a:latin typeface="Aharoni"/>
                <a:cs typeface="Arial" panose="020B0604020202020204" pitchFamily="34" charset="0"/>
              </a:rPr>
              <a:t>-CH</a:t>
            </a:r>
            <a:r>
              <a:rPr lang="en-US" sz="1600">
                <a:latin typeface="Aharoni"/>
                <a:cs typeface="Arial" panose="020B0604020202020204" pitchFamily="34" charset="0"/>
              </a:rPr>
              <a:t>2</a:t>
            </a:r>
            <a:r>
              <a:rPr lang="en-US" sz="2000">
                <a:latin typeface="Aharoni"/>
                <a:cs typeface="Arial" panose="020B0604020202020204" pitchFamily="34" charset="0"/>
              </a:rPr>
              <a:t>]</a:t>
            </a:r>
            <a:r>
              <a:rPr lang="en-US" sz="1600">
                <a:latin typeface="Aharoni"/>
                <a:cs typeface="Arial" panose="020B0604020202020204" pitchFamily="34" charset="0"/>
              </a:rPr>
              <a:t>3</a:t>
            </a:r>
            <a:r>
              <a:rPr lang="en-US" sz="2000">
                <a:latin typeface="Aharoni"/>
                <a:cs typeface="Arial" panose="020B0604020202020204" pitchFamily="34" charset="0"/>
              </a:rPr>
              <a:t>- ;   -[CH</a:t>
            </a:r>
            <a:r>
              <a:rPr lang="en-US" sz="1600">
                <a:latin typeface="Aharoni"/>
                <a:cs typeface="Arial" panose="020B0604020202020204" pitchFamily="34" charset="0"/>
              </a:rPr>
              <a:t>2</a:t>
            </a:r>
            <a:r>
              <a:rPr lang="en-US" sz="2000">
                <a:latin typeface="Aharoni"/>
                <a:cs typeface="Arial" panose="020B0604020202020204" pitchFamily="34" charset="0"/>
              </a:rPr>
              <a:t>-CH-Cl]</a:t>
            </a:r>
            <a:r>
              <a:rPr lang="en-US" sz="1600">
                <a:latin typeface="Aharoni"/>
                <a:cs typeface="Arial" panose="020B0604020202020204" pitchFamily="34" charset="0"/>
              </a:rPr>
              <a:t>3</a:t>
            </a:r>
            <a:r>
              <a:rPr lang="en-US" sz="2000">
                <a:latin typeface="Aharoni"/>
                <a:cs typeface="Arial" panose="020B0604020202020204" pitchFamily="34" charset="0"/>
              </a:rPr>
              <a:t>-; -[Si(CH</a:t>
            </a:r>
            <a:r>
              <a:rPr lang="en-US" sz="1600">
                <a:latin typeface="Aharoni"/>
                <a:cs typeface="Arial" panose="020B0604020202020204" pitchFamily="34" charset="0"/>
              </a:rPr>
              <a:t>3</a:t>
            </a:r>
            <a:r>
              <a:rPr lang="en-US" sz="2000">
                <a:latin typeface="Aharoni"/>
                <a:cs typeface="Arial" panose="020B0604020202020204" pitchFamily="34" charset="0"/>
              </a:rPr>
              <a:t>)</a:t>
            </a:r>
            <a:r>
              <a:rPr lang="en-US" sz="1600">
                <a:latin typeface="Aharoni"/>
                <a:cs typeface="Arial" panose="020B0604020202020204" pitchFamily="34" charset="0"/>
              </a:rPr>
              <a:t>2</a:t>
            </a:r>
            <a:r>
              <a:rPr lang="en-US" sz="2000">
                <a:latin typeface="Aharoni"/>
                <a:cs typeface="Arial" panose="020B0604020202020204" pitchFamily="34" charset="0"/>
              </a:rPr>
              <a:t>O]</a:t>
            </a:r>
            <a:r>
              <a:rPr lang="en-US" sz="1600">
                <a:latin typeface="Aharoni"/>
                <a:cs typeface="Arial" panose="020B0604020202020204" pitchFamily="34" charset="0"/>
              </a:rPr>
              <a:t>3</a:t>
            </a:r>
            <a:r>
              <a:rPr lang="en-US" sz="2000">
                <a:latin typeface="Aharoni"/>
                <a:cs typeface="Arial" panose="020B0604020202020204" pitchFamily="34" charset="0"/>
              </a:rPr>
              <a:t>-</a:t>
            </a:r>
          </a:p>
          <a:p>
            <a:pPr algn="just"/>
            <a:r>
              <a:rPr lang="en-US" sz="2000">
                <a:latin typeface="Aharoni"/>
                <a:cs typeface="Arial" panose="020B0604020202020204" pitchFamily="34" charset="0"/>
              </a:rPr>
              <a:t>Polymerization degree is 3 ( polymer having 3 </a:t>
            </a:r>
            <a:r>
              <a:rPr lang="en-US" sz="2000" err="1">
                <a:latin typeface="Aharoni"/>
                <a:cs typeface="Arial" panose="020B0604020202020204" pitchFamily="34" charset="0"/>
              </a:rPr>
              <a:t>monomeric</a:t>
            </a:r>
            <a:r>
              <a:rPr lang="en-US" sz="2000">
                <a:latin typeface="Aharoni"/>
                <a:cs typeface="Arial" panose="020B0604020202020204" pitchFamily="34" charset="0"/>
              </a:rPr>
              <a:t> units)</a:t>
            </a:r>
          </a:p>
        </p:txBody>
      </p:sp>
      <p:sp>
        <p:nvSpPr>
          <p:cNvPr id="7" name="Rectangle 6"/>
          <p:cNvSpPr/>
          <p:nvPr/>
        </p:nvSpPr>
        <p:spPr>
          <a:xfrm>
            <a:off x="467544" y="5673442"/>
            <a:ext cx="8352928" cy="707886"/>
          </a:xfrm>
          <a:prstGeom prst="rect">
            <a:avLst/>
          </a:prstGeom>
        </p:spPr>
        <p:txBody>
          <a:bodyPr wrap="square">
            <a:spAutoFit/>
          </a:bodyPr>
          <a:lstStyle/>
          <a:p>
            <a:pPr algn="just"/>
            <a:r>
              <a:rPr lang="en-US" sz="2000">
                <a:solidFill>
                  <a:srgbClr val="00B050"/>
                </a:solidFill>
                <a:latin typeface="Aharoni"/>
                <a:cs typeface="Arial" panose="020B0604020202020204" pitchFamily="34" charset="0"/>
              </a:rPr>
              <a:t>Tetramers</a:t>
            </a:r>
            <a:r>
              <a:rPr lang="en-US" sz="2000">
                <a:latin typeface="Aharoni"/>
                <a:cs typeface="Arial" panose="020B0604020202020204" pitchFamily="34" charset="0"/>
              </a:rPr>
              <a:t>:  -[O-CH</a:t>
            </a:r>
            <a:r>
              <a:rPr lang="en-US" sz="1600">
                <a:latin typeface="Aharoni"/>
                <a:cs typeface="Arial" panose="020B0604020202020204" pitchFamily="34" charset="0"/>
              </a:rPr>
              <a:t>2</a:t>
            </a:r>
            <a:r>
              <a:rPr lang="en-US" sz="2000">
                <a:latin typeface="Aharoni"/>
                <a:cs typeface="Arial" panose="020B0604020202020204" pitchFamily="34" charset="0"/>
              </a:rPr>
              <a:t>-CH</a:t>
            </a:r>
            <a:r>
              <a:rPr lang="en-US" sz="1600">
                <a:latin typeface="Aharoni"/>
                <a:cs typeface="Arial" panose="020B0604020202020204" pitchFamily="34" charset="0"/>
              </a:rPr>
              <a:t>2</a:t>
            </a:r>
            <a:r>
              <a:rPr lang="en-US" sz="2000">
                <a:latin typeface="Aharoni"/>
                <a:cs typeface="Arial" panose="020B0604020202020204" pitchFamily="34" charset="0"/>
              </a:rPr>
              <a:t>]</a:t>
            </a:r>
            <a:r>
              <a:rPr lang="en-US" sz="1600">
                <a:latin typeface="Aharoni"/>
                <a:cs typeface="Arial" panose="020B0604020202020204" pitchFamily="34" charset="0"/>
              </a:rPr>
              <a:t>4</a:t>
            </a:r>
            <a:r>
              <a:rPr lang="en-US" sz="2000">
                <a:latin typeface="Aharoni"/>
                <a:cs typeface="Arial" panose="020B0604020202020204" pitchFamily="34" charset="0"/>
              </a:rPr>
              <a:t>- ;   -[CH</a:t>
            </a:r>
            <a:r>
              <a:rPr lang="en-US" sz="1600">
                <a:latin typeface="Aharoni"/>
                <a:cs typeface="Arial" panose="020B0604020202020204" pitchFamily="34" charset="0"/>
              </a:rPr>
              <a:t>2</a:t>
            </a:r>
            <a:r>
              <a:rPr lang="en-US" sz="2000">
                <a:latin typeface="Aharoni"/>
                <a:cs typeface="Arial" panose="020B0604020202020204" pitchFamily="34" charset="0"/>
              </a:rPr>
              <a:t>-CH-Cl]</a:t>
            </a:r>
            <a:r>
              <a:rPr lang="en-US" sz="1600">
                <a:latin typeface="Aharoni"/>
                <a:cs typeface="Arial" panose="020B0604020202020204" pitchFamily="34" charset="0"/>
              </a:rPr>
              <a:t>4</a:t>
            </a:r>
            <a:r>
              <a:rPr lang="en-US" sz="2000">
                <a:latin typeface="Aharoni"/>
                <a:cs typeface="Arial" panose="020B0604020202020204" pitchFamily="34" charset="0"/>
              </a:rPr>
              <a:t>-; -[Si(CH</a:t>
            </a:r>
            <a:r>
              <a:rPr lang="en-US" sz="1600">
                <a:latin typeface="Aharoni"/>
                <a:cs typeface="Arial" panose="020B0604020202020204" pitchFamily="34" charset="0"/>
              </a:rPr>
              <a:t>3</a:t>
            </a:r>
            <a:r>
              <a:rPr lang="en-US" sz="2000">
                <a:latin typeface="Aharoni"/>
                <a:cs typeface="Arial" panose="020B0604020202020204" pitchFamily="34" charset="0"/>
              </a:rPr>
              <a:t>)</a:t>
            </a:r>
            <a:r>
              <a:rPr lang="en-US" sz="1600">
                <a:latin typeface="Aharoni"/>
                <a:cs typeface="Arial" panose="020B0604020202020204" pitchFamily="34" charset="0"/>
              </a:rPr>
              <a:t>2</a:t>
            </a:r>
            <a:r>
              <a:rPr lang="en-US" sz="2000">
                <a:latin typeface="Aharoni"/>
                <a:cs typeface="Arial" panose="020B0604020202020204" pitchFamily="34" charset="0"/>
              </a:rPr>
              <a:t>O]</a:t>
            </a:r>
            <a:r>
              <a:rPr lang="en-US" sz="1600">
                <a:latin typeface="Aharoni"/>
                <a:cs typeface="Arial" panose="020B0604020202020204" pitchFamily="34" charset="0"/>
              </a:rPr>
              <a:t>4</a:t>
            </a:r>
            <a:r>
              <a:rPr lang="en-US" sz="2000">
                <a:latin typeface="Aharoni"/>
                <a:cs typeface="Arial" panose="020B0604020202020204" pitchFamily="34" charset="0"/>
              </a:rPr>
              <a:t>-</a:t>
            </a:r>
          </a:p>
          <a:p>
            <a:pPr algn="just"/>
            <a:r>
              <a:rPr lang="en-US" sz="2000">
                <a:latin typeface="Aharoni"/>
                <a:cs typeface="Arial" panose="020B0604020202020204" pitchFamily="34" charset="0"/>
              </a:rPr>
              <a:t>Polymerization degree is 4 ( polymer having 4 </a:t>
            </a:r>
            <a:r>
              <a:rPr lang="en-US" sz="2000" err="1">
                <a:latin typeface="Aharoni"/>
                <a:cs typeface="Arial" panose="020B0604020202020204" pitchFamily="34" charset="0"/>
              </a:rPr>
              <a:t>monomeric</a:t>
            </a:r>
            <a:r>
              <a:rPr lang="en-US" sz="2000">
                <a:latin typeface="Aharoni"/>
                <a:cs typeface="Arial" panose="020B0604020202020204" pitchFamily="34" charset="0"/>
              </a:rPr>
              <a:t> units)</a:t>
            </a:r>
          </a:p>
        </p:txBody>
      </p:sp>
      <p:sp>
        <p:nvSpPr>
          <p:cNvPr id="9" name="Rectangle 8"/>
          <p:cNvSpPr/>
          <p:nvPr/>
        </p:nvSpPr>
        <p:spPr>
          <a:xfrm>
            <a:off x="763960" y="691608"/>
            <a:ext cx="3952056" cy="400110"/>
          </a:xfrm>
          <a:prstGeom prst="rect">
            <a:avLst/>
          </a:prstGeom>
        </p:spPr>
        <p:txBody>
          <a:bodyPr wrap="square">
            <a:spAutoFit/>
          </a:bodyPr>
          <a:lstStyle/>
          <a:p>
            <a:r>
              <a:rPr lang="en-US" altLang="en-US" sz="2000" b="1">
                <a:solidFill>
                  <a:srgbClr val="C00000"/>
                </a:solidFill>
                <a:latin typeface="Arial" panose="020B0604020202020204" pitchFamily="34" charset="0"/>
                <a:cs typeface="Arial" panose="020B0604020202020204" pitchFamily="34" charset="0"/>
              </a:rPr>
              <a:t>Degree of polymerization</a:t>
            </a:r>
            <a:endParaRPr lang="en-US" sz="2000">
              <a:solidFill>
                <a:srgbClr val="C00000"/>
              </a:solidFill>
            </a:endParaRPr>
          </a:p>
        </p:txBody>
      </p:sp>
    </p:spTree>
    <p:extLst>
      <p:ext uri="{BB962C8B-B14F-4D97-AF65-F5344CB8AC3E}">
        <p14:creationId xmlns:p14="http://schemas.microsoft.com/office/powerpoint/2010/main" val="22443477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stretch>
            <a:fillRect/>
          </a:stretch>
        </p:blipFill>
        <p:spPr>
          <a:xfrm>
            <a:off x="2123728" y="692696"/>
            <a:ext cx="6089682" cy="6381925"/>
          </a:xfrm>
          <a:prstGeom prst="rect">
            <a:avLst/>
          </a:prstGeom>
        </p:spPr>
      </p:pic>
      <p:sp>
        <p:nvSpPr>
          <p:cNvPr id="3" name="Rectangle 2"/>
          <p:cNvSpPr/>
          <p:nvPr/>
        </p:nvSpPr>
        <p:spPr>
          <a:xfrm>
            <a:off x="1763688" y="116632"/>
            <a:ext cx="5832648" cy="400110"/>
          </a:xfrm>
          <a:prstGeom prst="rect">
            <a:avLst/>
          </a:prstGeom>
        </p:spPr>
        <p:txBody>
          <a:bodyPr wrap="square">
            <a:spAutoFit/>
          </a:bodyPr>
          <a:lstStyle/>
          <a:p>
            <a:r>
              <a:rPr lang="en-US" altLang="en-US" sz="2000" b="1">
                <a:solidFill>
                  <a:srgbClr val="5325FB"/>
                </a:solidFill>
                <a:latin typeface="Arial" panose="020B0604020202020204" pitchFamily="34" charset="0"/>
                <a:cs typeface="Arial" panose="020B0604020202020204" pitchFamily="34" charset="0"/>
              </a:rPr>
              <a:t>Suplementary informations on the polymers</a:t>
            </a:r>
            <a:endParaRPr lang="en-US" sz="2000"/>
          </a:p>
        </p:txBody>
      </p:sp>
    </p:spTree>
    <p:extLst>
      <p:ext uri="{BB962C8B-B14F-4D97-AF65-F5344CB8AC3E}">
        <p14:creationId xmlns:p14="http://schemas.microsoft.com/office/powerpoint/2010/main" val="2839860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852936"/>
            <a:ext cx="6347714" cy="792088"/>
          </a:xfrm>
        </p:spPr>
        <p:txBody>
          <a:bodyPr>
            <a:normAutofit fontScale="90000"/>
          </a:bodyPr>
          <a:lstStyle/>
          <a:p>
            <a:pPr lvl="0" defTabSz="914400">
              <a:spcBef>
                <a:spcPts val="0"/>
              </a:spcBef>
            </a:pPr>
            <a:r>
              <a:rPr lang="en-US" altLang="en-US" sz="2400" b="1">
                <a:solidFill>
                  <a:srgbClr val="5325FB"/>
                </a:solidFill>
                <a:latin typeface="Arial" panose="020B0604020202020204" pitchFamily="34" charset="0"/>
                <a:cs typeface="Arial" panose="020B0604020202020204" pitchFamily="34" charset="0"/>
              </a:rPr>
              <a:t>8. Thermal properties of polymers</a:t>
            </a:r>
            <a:br>
              <a:rPr lang="en-US" sz="2400">
                <a:solidFill>
                  <a:prstClr val="black"/>
                </a:solidFill>
              </a:rPr>
            </a:br>
            <a:endParaRPr lang="fr-FR"/>
          </a:p>
        </p:txBody>
      </p:sp>
    </p:spTree>
    <p:extLst>
      <p:ext uri="{BB962C8B-B14F-4D97-AF65-F5344CB8AC3E}">
        <p14:creationId xmlns:p14="http://schemas.microsoft.com/office/powerpoint/2010/main" val="707804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23528" y="2423873"/>
            <a:ext cx="9388654" cy="1268078"/>
          </a:xfrm>
          <a:prstGeom prst="rect">
            <a:avLst/>
          </a:prstGeom>
        </p:spPr>
      </p:pic>
      <p:sp>
        <p:nvSpPr>
          <p:cNvPr id="8" name="Rectangle 7"/>
          <p:cNvSpPr/>
          <p:nvPr/>
        </p:nvSpPr>
        <p:spPr>
          <a:xfrm>
            <a:off x="528378" y="463299"/>
            <a:ext cx="8004062" cy="1631216"/>
          </a:xfrm>
          <a:prstGeom prst="rect">
            <a:avLst/>
          </a:prstGeom>
        </p:spPr>
        <p:txBody>
          <a:bodyPr wrap="square">
            <a:spAutoFit/>
          </a:bodyPr>
          <a:lstStyle/>
          <a:p>
            <a:pPr algn="just"/>
            <a:r>
              <a:rPr lang="en-US" sz="2000" dirty="0">
                <a:solidFill>
                  <a:srgbClr val="5325FB"/>
                </a:solidFill>
                <a:latin typeface="Arial" panose="020B0604020202020204" pitchFamily="34" charset="0"/>
                <a:cs typeface="Arial" panose="020B0604020202020204" pitchFamily="34" charset="0"/>
              </a:rPr>
              <a:t>The thermal properties of polymers are different from those of small molecules. Polymers have neither vaporization temperature nor heat of vaporization as in the case of small organic molecules. </a:t>
            </a:r>
            <a:r>
              <a:rPr lang="fr-FR" sz="2000" dirty="0">
                <a:solidFill>
                  <a:srgbClr val="5325FB"/>
                </a:solidFill>
                <a:latin typeface="Arial" panose="020B0604020202020204" pitchFamily="34" charset="0"/>
                <a:cs typeface="Arial" panose="020B0604020202020204" pitchFamily="34" charset="0"/>
              </a:rPr>
              <a:t>Sometimes</a:t>
            </a:r>
            <a:r>
              <a:rPr lang="en-US" sz="2000" dirty="0">
                <a:solidFill>
                  <a:srgbClr val="5325FB"/>
                </a:solidFill>
                <a:latin typeface="Arial" panose="020B0604020202020204" pitchFamily="34" charset="0"/>
                <a:cs typeface="Arial" panose="020B0604020202020204" pitchFamily="34" charset="0"/>
              </a:rPr>
              <a:t> do not have fusion nor crystallization temperature as in the case of poly(vinyl chloride) because this polymer burns before its fusion.</a:t>
            </a:r>
            <a:endParaRPr lang="en-US" sz="2000" dirty="0"/>
          </a:p>
        </p:txBody>
      </p:sp>
      <p:sp>
        <p:nvSpPr>
          <p:cNvPr id="12" name="مستطيل 2"/>
          <p:cNvSpPr/>
          <p:nvPr/>
        </p:nvSpPr>
        <p:spPr>
          <a:xfrm>
            <a:off x="528378" y="5085184"/>
            <a:ext cx="7558479" cy="1200329"/>
          </a:xfrm>
          <a:prstGeom prst="rect">
            <a:avLst/>
          </a:prstGeom>
        </p:spPr>
        <p:txBody>
          <a:bodyPr wrap="none">
            <a:spAutoFit/>
          </a:bodyPr>
          <a:lstStyle/>
          <a:p>
            <a:pPr lvl="0"/>
            <a:r>
              <a:rPr lang="en-US" sz="2400" dirty="0">
                <a:solidFill>
                  <a:srgbClr val="00B050"/>
                </a:solidFill>
                <a:latin typeface="Arial" panose="020B0604020202020204" pitchFamily="34" charset="0"/>
                <a:cs typeface="Arial" panose="020B0604020202020204" pitchFamily="34" charset="0"/>
              </a:rPr>
              <a:t>By heating the polymers, their state changes from the </a:t>
            </a:r>
          </a:p>
          <a:p>
            <a:pPr lvl="0"/>
            <a:r>
              <a:rPr lang="en-US" sz="2400" dirty="0">
                <a:solidFill>
                  <a:srgbClr val="00B050"/>
                </a:solidFill>
                <a:latin typeface="Arial" panose="020B0604020202020204" pitchFamily="34" charset="0"/>
                <a:cs typeface="Arial" panose="020B0604020202020204" pitchFamily="34" charset="0"/>
              </a:rPr>
              <a:t>solid state called “</a:t>
            </a:r>
            <a:r>
              <a:rPr lang="en-US" sz="2400" u="sng" dirty="0">
                <a:solidFill>
                  <a:srgbClr val="FF0000"/>
                </a:solidFill>
                <a:latin typeface="Arial" panose="020B0604020202020204" pitchFamily="34" charset="0"/>
                <a:cs typeface="Arial" panose="020B0604020202020204" pitchFamily="34" charset="0"/>
              </a:rPr>
              <a:t>glassy state</a:t>
            </a:r>
            <a:r>
              <a:rPr lang="en-US" sz="2400" dirty="0">
                <a:solidFill>
                  <a:srgbClr val="00B050"/>
                </a:solidFill>
                <a:latin typeface="Arial" panose="020B0604020202020204" pitchFamily="34" charset="0"/>
                <a:cs typeface="Arial" panose="020B0604020202020204" pitchFamily="34" charset="0"/>
              </a:rPr>
              <a:t>” to the </a:t>
            </a:r>
            <a:r>
              <a:rPr lang="en-US" sz="2400" u="sng" dirty="0">
                <a:solidFill>
                  <a:srgbClr val="FF0000"/>
                </a:solidFill>
                <a:latin typeface="Arial" panose="020B0604020202020204" pitchFamily="34" charset="0"/>
                <a:cs typeface="Arial" panose="020B0604020202020204" pitchFamily="34" charset="0"/>
              </a:rPr>
              <a:t>soft state </a:t>
            </a:r>
            <a:r>
              <a:rPr lang="en-US" sz="2400" dirty="0">
                <a:solidFill>
                  <a:srgbClr val="00B050"/>
                </a:solidFill>
                <a:latin typeface="Arial" panose="020B0604020202020204" pitchFamily="34" charset="0"/>
                <a:cs typeface="Arial" panose="020B0604020202020204" pitchFamily="34" charset="0"/>
              </a:rPr>
              <a:t>and </a:t>
            </a:r>
          </a:p>
          <a:p>
            <a:pPr lvl="0"/>
            <a:r>
              <a:rPr lang="en-US" sz="2400" dirty="0">
                <a:solidFill>
                  <a:srgbClr val="00B050"/>
                </a:solidFill>
                <a:latin typeface="Arial" panose="020B0604020202020204" pitchFamily="34" charset="0"/>
                <a:cs typeface="Arial" panose="020B0604020202020204" pitchFamily="34" charset="0"/>
              </a:rPr>
              <a:t>this transition is called the “</a:t>
            </a:r>
            <a:r>
              <a:rPr lang="en-US" sz="2400" dirty="0">
                <a:solidFill>
                  <a:srgbClr val="FF0000"/>
                </a:solidFill>
                <a:latin typeface="Arial" panose="020B0604020202020204" pitchFamily="34" charset="0"/>
                <a:cs typeface="Arial" panose="020B0604020202020204" pitchFamily="34" charset="0"/>
              </a:rPr>
              <a:t>second order transition”</a:t>
            </a:r>
            <a:r>
              <a:rPr lang="en-US" sz="2400" dirty="0">
                <a:solidFill>
                  <a:srgbClr val="00B050"/>
                </a:solidFill>
                <a:latin typeface="Arial" panose="020B0604020202020204" pitchFamily="34" charset="0"/>
                <a:cs typeface="Arial" panose="020B0604020202020204" pitchFamily="34" charset="0"/>
              </a:rPr>
              <a:t>.</a:t>
            </a:r>
          </a:p>
        </p:txBody>
      </p:sp>
      <p:sp>
        <p:nvSpPr>
          <p:cNvPr id="13" name="مستطيل 2"/>
          <p:cNvSpPr/>
          <p:nvPr/>
        </p:nvSpPr>
        <p:spPr>
          <a:xfrm>
            <a:off x="528378" y="3649971"/>
            <a:ext cx="7988084" cy="1200329"/>
          </a:xfrm>
          <a:prstGeom prst="rect">
            <a:avLst/>
          </a:prstGeom>
        </p:spPr>
        <p:txBody>
          <a:bodyPr wrap="none">
            <a:spAutoFit/>
          </a:bodyPr>
          <a:lstStyle/>
          <a:p>
            <a:r>
              <a:rPr lang="en-US" sz="2400">
                <a:solidFill>
                  <a:srgbClr val="00B050"/>
                </a:solidFill>
                <a:latin typeface="Arial" panose="020B0604020202020204" pitchFamily="34" charset="0"/>
                <a:cs typeface="Arial" panose="020B0604020202020204" pitchFamily="34" charset="0"/>
              </a:rPr>
              <a:t>By heating the small molecules, their state changes from </a:t>
            </a:r>
          </a:p>
          <a:p>
            <a:r>
              <a:rPr lang="en-US" sz="2400">
                <a:solidFill>
                  <a:srgbClr val="FF0000"/>
                </a:solidFill>
                <a:latin typeface="Arial" panose="020B0604020202020204" pitchFamily="34" charset="0"/>
                <a:cs typeface="Arial" panose="020B0604020202020204" pitchFamily="34" charset="0"/>
              </a:rPr>
              <a:t>fusion</a:t>
            </a:r>
            <a:r>
              <a:rPr lang="en-US" sz="2400">
                <a:solidFill>
                  <a:srgbClr val="00B050"/>
                </a:solidFill>
                <a:latin typeface="Arial" panose="020B0604020202020204" pitchFamily="34" charset="0"/>
                <a:cs typeface="Arial" panose="020B0604020202020204" pitchFamily="34" charset="0"/>
              </a:rPr>
              <a:t> towards </a:t>
            </a:r>
            <a:r>
              <a:rPr lang="en-US" sz="2400">
                <a:solidFill>
                  <a:srgbClr val="FF0000"/>
                </a:solidFill>
                <a:latin typeface="Arial" panose="020B0604020202020204" pitchFamily="34" charset="0"/>
                <a:cs typeface="Arial" panose="020B0604020202020204" pitchFamily="34" charset="0"/>
              </a:rPr>
              <a:t>vaporization</a:t>
            </a:r>
            <a:r>
              <a:rPr lang="en-US" sz="2400">
                <a:solidFill>
                  <a:srgbClr val="00B050"/>
                </a:solidFill>
                <a:latin typeface="Arial" panose="020B0604020202020204" pitchFamily="34" charset="0"/>
                <a:cs typeface="Arial" panose="020B0604020202020204" pitchFamily="34" charset="0"/>
              </a:rPr>
              <a:t> and this transition is called</a:t>
            </a:r>
          </a:p>
          <a:p>
            <a:r>
              <a:rPr lang="en-US" sz="2400">
                <a:solidFill>
                  <a:srgbClr val="FF0000"/>
                </a:solidFill>
                <a:latin typeface="Arial" panose="020B0604020202020204" pitchFamily="34" charset="0"/>
                <a:cs typeface="Arial" panose="020B0604020202020204" pitchFamily="34" charset="0"/>
              </a:rPr>
              <a:t>“First order transition”</a:t>
            </a:r>
          </a:p>
        </p:txBody>
      </p:sp>
    </p:spTree>
    <p:extLst>
      <p:ext uri="{BB962C8B-B14F-4D97-AF65-F5344CB8AC3E}">
        <p14:creationId xmlns:p14="http://schemas.microsoft.com/office/powerpoint/2010/main" val="38433002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99157" y="1196752"/>
            <a:ext cx="8280920" cy="5268931"/>
          </a:xfrm>
        </p:spPr>
        <p:txBody>
          <a:bodyPr>
            <a:normAutofit/>
          </a:bodyPr>
          <a:lstStyle/>
          <a:p>
            <a:pPr algn="l">
              <a:buNone/>
            </a:pPr>
            <a:r>
              <a:rPr lang="en-US" altLang="en-US" sz="2400">
                <a:solidFill>
                  <a:srgbClr val="5325FB"/>
                </a:solidFill>
                <a:latin typeface="Arial" panose="020B0604020202020204" pitchFamily="34" charset="0"/>
                <a:cs typeface="Arial" panose="020B0604020202020204" pitchFamily="34" charset="0"/>
              </a:rPr>
              <a:t>   The glass transition temperature in the polymer is the limit temperature called “</a:t>
            </a:r>
            <a:r>
              <a:rPr lang="en-US" altLang="en-US" sz="2400" err="1">
                <a:solidFill>
                  <a:srgbClr val="FF0000"/>
                </a:solidFill>
                <a:latin typeface="Arial" panose="020B0604020202020204" pitchFamily="34" charset="0"/>
                <a:cs typeface="Arial" panose="020B0604020202020204" pitchFamily="34" charset="0"/>
              </a:rPr>
              <a:t>Tg</a:t>
            </a:r>
            <a:r>
              <a:rPr lang="en-US" altLang="en-US" sz="2400">
                <a:solidFill>
                  <a:srgbClr val="5325FB"/>
                </a:solidFill>
                <a:latin typeface="Arial" panose="020B0604020202020204" pitchFamily="34" charset="0"/>
                <a:cs typeface="Arial" panose="020B0604020202020204" pitchFamily="34" charset="0"/>
              </a:rPr>
              <a:t>” localized between its </a:t>
            </a:r>
            <a:r>
              <a:rPr lang="en-US" altLang="en-US" sz="2400">
                <a:solidFill>
                  <a:srgbClr val="FF0000"/>
                </a:solidFill>
                <a:latin typeface="Arial" panose="020B0604020202020204" pitchFamily="34" charset="0"/>
                <a:cs typeface="Arial" panose="020B0604020202020204" pitchFamily="34" charset="0"/>
              </a:rPr>
              <a:t>glass state </a:t>
            </a:r>
            <a:r>
              <a:rPr lang="en-US" altLang="en-US" sz="2400">
                <a:solidFill>
                  <a:srgbClr val="5325FB"/>
                </a:solidFill>
                <a:latin typeface="Arial" panose="020B0604020202020204" pitchFamily="34" charset="0"/>
                <a:cs typeface="Arial" panose="020B0604020202020204" pitchFamily="34" charset="0"/>
              </a:rPr>
              <a:t>and its </a:t>
            </a:r>
            <a:r>
              <a:rPr lang="en-US" altLang="en-US" sz="2400">
                <a:solidFill>
                  <a:srgbClr val="FF0000"/>
                </a:solidFill>
                <a:latin typeface="Arial" panose="020B0604020202020204" pitchFamily="34" charset="0"/>
                <a:cs typeface="Arial" panose="020B0604020202020204" pitchFamily="34" charset="0"/>
              </a:rPr>
              <a:t>soft state</a:t>
            </a:r>
            <a:r>
              <a:rPr lang="en-US" altLang="en-US" sz="2400">
                <a:solidFill>
                  <a:srgbClr val="5325FB"/>
                </a:solidFill>
                <a:latin typeface="Arial" panose="020B0604020202020204" pitchFamily="34" charset="0"/>
                <a:cs typeface="Arial" panose="020B0604020202020204" pitchFamily="34" charset="0"/>
              </a:rPr>
              <a:t>.</a:t>
            </a:r>
          </a:p>
          <a:p>
            <a:pPr>
              <a:buNone/>
            </a:pPr>
            <a:r>
              <a:rPr lang="en-US" altLang="en-US" sz="2000">
                <a:solidFill>
                  <a:srgbClr val="5325FB"/>
                </a:solidFill>
                <a:latin typeface="Arial" panose="020B0604020202020204" pitchFamily="34" charset="0"/>
                <a:cs typeface="Arial" panose="020B0604020202020204" pitchFamily="34" charset="0"/>
              </a:rPr>
              <a:t>     When the chains of the polymer absorb a certain energy (</a:t>
            </a:r>
            <a:r>
              <a:rPr lang="en-US" altLang="en-US" sz="2000" u="sng">
                <a:solidFill>
                  <a:srgbClr val="5325FB"/>
                </a:solidFill>
                <a:latin typeface="Arial" panose="020B0604020202020204" pitchFamily="34" charset="0"/>
                <a:cs typeface="Arial" panose="020B0604020202020204" pitchFamily="34" charset="0"/>
              </a:rPr>
              <a:t>second transition energy</a:t>
            </a:r>
            <a:r>
              <a:rPr lang="en-US" altLang="en-US" sz="2000">
                <a:solidFill>
                  <a:srgbClr val="5325FB"/>
                </a:solidFill>
                <a:latin typeface="Arial" panose="020B0604020202020204" pitchFamily="34" charset="0"/>
                <a:cs typeface="Arial" panose="020B0604020202020204" pitchFamily="34" charset="0"/>
              </a:rPr>
              <a:t>) the chains begin to slide against each other due to the breaking of certain </a:t>
            </a:r>
            <a:r>
              <a:rPr lang="en-US" altLang="en-US" sz="2000" u="sng">
                <a:solidFill>
                  <a:srgbClr val="FF0000"/>
                </a:solidFill>
                <a:latin typeface="Arial" panose="020B0604020202020204" pitchFamily="34" charset="0"/>
                <a:cs typeface="Arial" panose="020B0604020202020204" pitchFamily="34" charset="0"/>
              </a:rPr>
              <a:t>physical bonds </a:t>
            </a:r>
            <a:r>
              <a:rPr lang="en-US" altLang="en-US" sz="2000">
                <a:solidFill>
                  <a:srgbClr val="5325FB"/>
                </a:solidFill>
                <a:latin typeface="Arial" panose="020B0604020202020204" pitchFamily="34" charset="0"/>
                <a:cs typeface="Arial" panose="020B0604020202020204" pitchFamily="34" charset="0"/>
              </a:rPr>
              <a:t>such as van der Waals, hydrogen bond, newton etc.</a:t>
            </a:r>
            <a:endParaRPr lang="en-US" altLang="en-US" sz="2000">
              <a:solidFill>
                <a:srgbClr val="5325FB"/>
              </a:solidFill>
            </a:endParaRPr>
          </a:p>
        </p:txBody>
      </p:sp>
      <p:sp>
        <p:nvSpPr>
          <p:cNvPr id="2" name="Rectangle 1"/>
          <p:cNvSpPr/>
          <p:nvPr/>
        </p:nvSpPr>
        <p:spPr>
          <a:xfrm>
            <a:off x="523768" y="560433"/>
            <a:ext cx="5848432" cy="461665"/>
          </a:xfrm>
          <a:prstGeom prst="rect">
            <a:avLst/>
          </a:prstGeom>
        </p:spPr>
        <p:txBody>
          <a:bodyPr wrap="square">
            <a:spAutoFit/>
          </a:bodyPr>
          <a:lstStyle/>
          <a:p>
            <a:pPr marL="342900" lvl="0" indent="-342900" defTabSz="457200">
              <a:spcBef>
                <a:spcPts val="1000"/>
              </a:spcBef>
              <a:buClr>
                <a:srgbClr val="90C226"/>
              </a:buClr>
              <a:buSzPct val="80000"/>
            </a:pPr>
            <a:r>
              <a:rPr lang="en-US" altLang="en-US" sz="2400" b="1">
                <a:solidFill>
                  <a:srgbClr val="5325FB"/>
                </a:solidFill>
                <a:latin typeface="Arial" panose="020B0604020202020204" pitchFamily="34" charset="0"/>
                <a:cs typeface="Arial" panose="020B0604020202020204" pitchFamily="34" charset="0"/>
              </a:rPr>
              <a:t>8.1 Glass transition temperature (</a:t>
            </a:r>
            <a:r>
              <a:rPr lang="en-US" altLang="en-US" sz="2400" b="1" err="1">
                <a:solidFill>
                  <a:srgbClr val="5325FB"/>
                </a:solidFill>
                <a:latin typeface="Arial" panose="020B0604020202020204" pitchFamily="34" charset="0"/>
                <a:cs typeface="Arial" panose="020B0604020202020204" pitchFamily="34" charset="0"/>
              </a:rPr>
              <a:t>Tg</a:t>
            </a:r>
            <a:r>
              <a:rPr lang="en-US" altLang="en-US" sz="2400" b="1">
                <a:solidFill>
                  <a:srgbClr val="5325FB"/>
                </a:solidFill>
                <a:latin typeface="Arial" panose="020B0604020202020204" pitchFamily="34" charset="0"/>
                <a:cs typeface="Arial" panose="020B0604020202020204" pitchFamily="34" charset="0"/>
              </a:rPr>
              <a:t>)</a:t>
            </a:r>
          </a:p>
        </p:txBody>
      </p:sp>
      <p:sp>
        <p:nvSpPr>
          <p:cNvPr id="10" name="Rectangle 9"/>
          <p:cNvSpPr/>
          <p:nvPr/>
        </p:nvSpPr>
        <p:spPr>
          <a:xfrm>
            <a:off x="523768" y="4005064"/>
            <a:ext cx="7632848" cy="2318583"/>
          </a:xfrm>
          <a:prstGeom prst="rect">
            <a:avLst/>
          </a:prstGeom>
        </p:spPr>
        <p:txBody>
          <a:bodyPr wrap="square">
            <a:spAutoFit/>
          </a:bodyPr>
          <a:lstStyle/>
          <a:p>
            <a:pPr marL="342900" lvl="0" indent="-342900" defTabSz="457200">
              <a:spcBef>
                <a:spcPts val="1000"/>
              </a:spcBef>
              <a:buClr>
                <a:srgbClr val="90C226"/>
              </a:buClr>
              <a:buSzPct val="80000"/>
            </a:pPr>
            <a:r>
              <a:rPr lang="en-US" altLang="en-US" sz="2400" b="1" dirty="0">
                <a:solidFill>
                  <a:srgbClr val="5325FB"/>
                </a:solidFill>
                <a:latin typeface="Arial" panose="020B0604020202020204" pitchFamily="34" charset="0"/>
                <a:cs typeface="Arial" panose="020B0604020202020204" pitchFamily="34" charset="0"/>
              </a:rPr>
              <a:t>8.2 Melting temperature (Tm)</a:t>
            </a:r>
          </a:p>
          <a:p>
            <a:pPr marL="342900" lvl="0" indent="-342900" defTabSz="457200">
              <a:spcBef>
                <a:spcPts val="1000"/>
              </a:spcBef>
              <a:buClr>
                <a:srgbClr val="90C226"/>
              </a:buClr>
              <a:buSzPct val="80000"/>
            </a:pPr>
            <a:r>
              <a:rPr lang="en-US" altLang="en-US" sz="2000" dirty="0">
                <a:solidFill>
                  <a:srgbClr val="5325FB"/>
                </a:solidFill>
                <a:latin typeface="Arial" panose="020B0604020202020204" pitchFamily="34" charset="0"/>
                <a:cs typeface="Arial" panose="020B0604020202020204" pitchFamily="34" charset="0"/>
              </a:rPr>
              <a:t>	When the chains of the polymer absorb a certain energy (</a:t>
            </a:r>
            <a:r>
              <a:rPr lang="en-US" altLang="en-US" sz="2000" u="sng" dirty="0">
                <a:solidFill>
                  <a:srgbClr val="5325FB"/>
                </a:solidFill>
                <a:latin typeface="Arial" panose="020B0604020202020204" pitchFamily="34" charset="0"/>
                <a:cs typeface="Arial" panose="020B0604020202020204" pitchFamily="34" charset="0"/>
              </a:rPr>
              <a:t>first transition energy</a:t>
            </a:r>
            <a:r>
              <a:rPr lang="en-US" altLang="en-US" sz="2000" dirty="0">
                <a:solidFill>
                  <a:srgbClr val="5325FB"/>
                </a:solidFill>
                <a:latin typeface="Arial" panose="020B0604020202020204" pitchFamily="34" charset="0"/>
                <a:cs typeface="Arial" panose="020B0604020202020204" pitchFamily="34" charset="0"/>
              </a:rPr>
              <a:t>) </a:t>
            </a:r>
            <a:r>
              <a:rPr lang="en-US" altLang="en-US" sz="2000" dirty="0">
                <a:solidFill>
                  <a:srgbClr val="FF0000"/>
                </a:solidFill>
                <a:latin typeface="Arial" panose="020B0604020202020204" pitchFamily="34" charset="0"/>
                <a:cs typeface="Arial" panose="020B0604020202020204" pitchFamily="34" charset="0"/>
              </a:rPr>
              <a:t>all the chains </a:t>
            </a:r>
            <a:r>
              <a:rPr lang="en-US" altLang="en-US" sz="2000" dirty="0">
                <a:solidFill>
                  <a:srgbClr val="5325FB"/>
                </a:solidFill>
                <a:latin typeface="Arial" panose="020B0604020202020204" pitchFamily="34" charset="0"/>
                <a:cs typeface="Arial" panose="020B0604020202020204" pitchFamily="34" charset="0"/>
              </a:rPr>
              <a:t>slide against each other due to the breaking of </a:t>
            </a:r>
            <a:r>
              <a:rPr lang="en-US" altLang="en-US" sz="2000" u="sng" dirty="0">
                <a:solidFill>
                  <a:srgbClr val="FF0000"/>
                </a:solidFill>
                <a:latin typeface="Arial" panose="020B0604020202020204" pitchFamily="34" charset="0"/>
                <a:cs typeface="Arial" panose="020B0604020202020204" pitchFamily="34" charset="0"/>
              </a:rPr>
              <a:t>physical bonds </a:t>
            </a:r>
            <a:r>
              <a:rPr lang="en-US" altLang="en-US" sz="2000" dirty="0">
                <a:solidFill>
                  <a:srgbClr val="5325FB"/>
                </a:solidFill>
                <a:latin typeface="Arial" panose="020B0604020202020204" pitchFamily="34" charset="0"/>
                <a:cs typeface="Arial" panose="020B0604020202020204" pitchFamily="34" charset="0"/>
              </a:rPr>
              <a:t>such as van der Waals, hydrogen bond, newton etc.</a:t>
            </a:r>
            <a:endParaRPr lang="en-US" altLang="en-US" sz="2000" dirty="0">
              <a:solidFill>
                <a:srgbClr val="5325FB"/>
              </a:solidFill>
            </a:endParaRPr>
          </a:p>
          <a:p>
            <a:pPr marL="342900" lvl="0" indent="-342900" defTabSz="457200">
              <a:spcBef>
                <a:spcPts val="1000"/>
              </a:spcBef>
              <a:buClr>
                <a:srgbClr val="90C226"/>
              </a:buClr>
              <a:buSzPct val="80000"/>
            </a:pPr>
            <a:endParaRPr lang="en-US" altLang="en-US" sz="2400" b="1" dirty="0">
              <a:solidFill>
                <a:srgbClr val="5325FB"/>
              </a:solidFill>
              <a:latin typeface="Arial" panose="020B0604020202020204" pitchFamily="34" charset="0"/>
              <a:cs typeface="Arial" panose="020B0604020202020204"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347714" cy="587152"/>
          </a:xfrm>
        </p:spPr>
        <p:txBody>
          <a:bodyPr>
            <a:normAutofit/>
          </a:bodyPr>
          <a:lstStyle/>
          <a:p>
            <a:r>
              <a:rPr lang="fr-FR" sz="2400" b="1" dirty="0">
                <a:solidFill>
                  <a:srgbClr val="5325FB"/>
                </a:solidFill>
                <a:latin typeface="Arial" panose="020B0604020202020204" pitchFamily="34" charset="0"/>
                <a:cs typeface="Arial" panose="020B0604020202020204" pitchFamily="34" charset="0"/>
              </a:rPr>
              <a:t>8.3 </a:t>
            </a:r>
            <a:r>
              <a:rPr lang="fr-FR" sz="2400" b="1" dirty="0" err="1">
                <a:solidFill>
                  <a:srgbClr val="5325FB"/>
                </a:solidFill>
                <a:latin typeface="Arial" panose="020B0604020202020204" pitchFamily="34" charset="0"/>
                <a:cs typeface="Arial" panose="020B0604020202020204" pitchFamily="34" charset="0"/>
              </a:rPr>
              <a:t>Crystallization</a:t>
            </a:r>
            <a:r>
              <a:rPr lang="fr-FR" sz="2400" b="1" dirty="0">
                <a:solidFill>
                  <a:srgbClr val="5325FB"/>
                </a:solidFill>
                <a:latin typeface="Arial" panose="020B0604020202020204" pitchFamily="34" charset="0"/>
                <a:cs typeface="Arial" panose="020B0604020202020204" pitchFamily="34" charset="0"/>
              </a:rPr>
              <a:t> </a:t>
            </a:r>
            <a:r>
              <a:rPr lang="fr-FR" sz="2400" b="1" dirty="0" err="1">
                <a:solidFill>
                  <a:srgbClr val="5325FB"/>
                </a:solidFill>
                <a:latin typeface="Arial" panose="020B0604020202020204" pitchFamily="34" charset="0"/>
                <a:cs typeface="Arial" panose="020B0604020202020204" pitchFamily="34" charset="0"/>
              </a:rPr>
              <a:t>temperature</a:t>
            </a:r>
            <a:r>
              <a:rPr lang="fr-FR" sz="2400" b="1" dirty="0">
                <a:solidFill>
                  <a:srgbClr val="5325FB"/>
                </a:solidFill>
                <a:latin typeface="Arial" panose="020B0604020202020204" pitchFamily="34" charset="0"/>
                <a:cs typeface="Arial" panose="020B0604020202020204" pitchFamily="34" charset="0"/>
              </a:rPr>
              <a:t> Tc</a:t>
            </a:r>
          </a:p>
        </p:txBody>
      </p:sp>
      <p:sp>
        <p:nvSpPr>
          <p:cNvPr id="3" name="Rectangle 2"/>
          <p:cNvSpPr/>
          <p:nvPr/>
        </p:nvSpPr>
        <p:spPr>
          <a:xfrm>
            <a:off x="609598" y="1268760"/>
            <a:ext cx="7778825" cy="1938992"/>
          </a:xfrm>
          <a:prstGeom prst="rect">
            <a:avLst/>
          </a:prstGeom>
        </p:spPr>
        <p:txBody>
          <a:bodyPr wrap="square">
            <a:spAutoFit/>
          </a:bodyPr>
          <a:lstStyle/>
          <a:p>
            <a:r>
              <a:rPr lang="en-US" altLang="en-US" sz="2000" dirty="0">
                <a:solidFill>
                  <a:srgbClr val="5325FB"/>
                </a:solidFill>
                <a:latin typeface="Arial" panose="020B0604020202020204" pitchFamily="34" charset="0"/>
                <a:cs typeface="Arial" panose="020B0604020202020204" pitchFamily="34" charset="0"/>
              </a:rPr>
              <a:t>During the cooling of the polymer</a:t>
            </a:r>
            <a:r>
              <a:rPr lang="fr-FR" altLang="en-US" sz="2000" dirty="0">
                <a:solidFill>
                  <a:srgbClr val="5325FB"/>
                </a:solidFill>
                <a:latin typeface="Arial" panose="020B0604020202020204" pitchFamily="34" charset="0"/>
                <a:cs typeface="Arial" panose="020B0604020202020204" pitchFamily="34" charset="0"/>
              </a:rPr>
              <a:t> from </a:t>
            </a:r>
            <a:r>
              <a:rPr lang="en-US" altLang="en-US" sz="2000" dirty="0">
                <a:solidFill>
                  <a:srgbClr val="5325FB"/>
                </a:solidFill>
                <a:latin typeface="Arial" panose="020B0604020202020204" pitchFamily="34" charset="0"/>
                <a:cs typeface="Arial" panose="020B0604020202020204" pitchFamily="34" charset="0"/>
              </a:rPr>
              <a:t>the molten state to a certain temperature called </a:t>
            </a:r>
            <a:r>
              <a:rPr lang="en-US" altLang="en-US" sz="2000" u="sng" dirty="0">
                <a:solidFill>
                  <a:srgbClr val="FF0000"/>
                </a:solidFill>
                <a:latin typeface="Arial" panose="020B0604020202020204" pitchFamily="34" charset="0"/>
                <a:cs typeface="Arial" panose="020B0604020202020204" pitchFamily="34" charset="0"/>
              </a:rPr>
              <a:t>crystallization temperature </a:t>
            </a:r>
            <a:r>
              <a:rPr lang="en-US" altLang="en-US" sz="2000" dirty="0">
                <a:solidFill>
                  <a:srgbClr val="5325FB"/>
                </a:solidFill>
                <a:latin typeface="Arial" panose="020B0604020202020204" pitchFamily="34" charset="0"/>
                <a:cs typeface="Arial" panose="020B0604020202020204" pitchFamily="34" charset="0"/>
              </a:rPr>
              <a:t>the polymer releases the energy which it absorbed during the fusion causing the </a:t>
            </a:r>
            <a:r>
              <a:rPr lang="en-US" altLang="en-US" sz="2000" dirty="0">
                <a:solidFill>
                  <a:srgbClr val="FF0000"/>
                </a:solidFill>
                <a:latin typeface="Arial" panose="020B0604020202020204" pitchFamily="34" charset="0"/>
                <a:cs typeface="Arial" panose="020B0604020202020204" pitchFamily="34" charset="0"/>
              </a:rPr>
              <a:t>immobility of the chains </a:t>
            </a:r>
            <a:r>
              <a:rPr lang="en-US" altLang="en-US" sz="2000" dirty="0">
                <a:solidFill>
                  <a:srgbClr val="5325FB"/>
                </a:solidFill>
                <a:latin typeface="Arial" panose="020B0604020202020204" pitchFamily="34" charset="0"/>
                <a:cs typeface="Arial" panose="020B0604020202020204" pitchFamily="34" charset="0"/>
              </a:rPr>
              <a:t>due to the development of the </a:t>
            </a:r>
            <a:r>
              <a:rPr lang="en-US" altLang="en-US" sz="2000" dirty="0">
                <a:solidFill>
                  <a:srgbClr val="FF0000"/>
                </a:solidFill>
                <a:latin typeface="Arial" panose="020B0604020202020204" pitchFamily="34" charset="0"/>
                <a:cs typeface="Arial" panose="020B0604020202020204" pitchFamily="34" charset="0"/>
              </a:rPr>
              <a:t>interchain forces again.</a:t>
            </a:r>
          </a:p>
          <a:p>
            <a:endParaRPr lang="en-US" altLang="en-US" sz="2000" dirty="0">
              <a:solidFill>
                <a:srgbClr val="5325FB"/>
              </a:solidFill>
              <a:latin typeface="Arial" panose="020B0604020202020204" pitchFamily="34" charset="0"/>
              <a:cs typeface="Arial" panose="020B0604020202020204" pitchFamily="34" charset="0"/>
            </a:endParaRPr>
          </a:p>
        </p:txBody>
      </p:sp>
      <p:sp>
        <p:nvSpPr>
          <p:cNvPr id="4" name="Rectangle 3"/>
          <p:cNvSpPr/>
          <p:nvPr/>
        </p:nvSpPr>
        <p:spPr>
          <a:xfrm>
            <a:off x="609598" y="2803767"/>
            <a:ext cx="7634810" cy="3508653"/>
          </a:xfrm>
          <a:prstGeom prst="rect">
            <a:avLst/>
          </a:prstGeom>
        </p:spPr>
        <p:txBody>
          <a:bodyPr wrap="square">
            <a:spAutoFit/>
          </a:bodyPr>
          <a:lstStyle/>
          <a:p>
            <a:r>
              <a:rPr lang="fr-FR" sz="2400" b="1">
                <a:solidFill>
                  <a:srgbClr val="5325FB"/>
                </a:solidFill>
                <a:latin typeface="Arial" panose="020B0604020202020204" pitchFamily="34" charset="0"/>
                <a:cs typeface="Arial" panose="020B0604020202020204" pitchFamily="34" charset="0"/>
              </a:rPr>
              <a:t>8.4 Temperature of </a:t>
            </a:r>
            <a:r>
              <a:rPr lang="fr-FR" sz="2400" b="1" err="1">
                <a:solidFill>
                  <a:srgbClr val="5325FB"/>
                </a:solidFill>
                <a:latin typeface="Arial" panose="020B0604020202020204" pitchFamily="34" charset="0"/>
                <a:cs typeface="Arial" panose="020B0604020202020204" pitchFamily="34" charset="0"/>
              </a:rPr>
              <a:t>degradation</a:t>
            </a:r>
            <a:r>
              <a:rPr lang="fr-FR" sz="2400" b="1">
                <a:solidFill>
                  <a:srgbClr val="5325FB"/>
                </a:solidFill>
                <a:latin typeface="Arial" panose="020B0604020202020204" pitchFamily="34" charset="0"/>
                <a:cs typeface="Arial" panose="020B0604020202020204" pitchFamily="34" charset="0"/>
              </a:rPr>
              <a:t> Td</a:t>
            </a:r>
          </a:p>
          <a:p>
            <a:r>
              <a:rPr lang="en-US"/>
              <a:t>At temperatures higher than that of fusion, the polymer degrades according to a radical mechanism. The products that generate the degradation are:</a:t>
            </a:r>
          </a:p>
          <a:p>
            <a:r>
              <a:rPr lang="en-US"/>
              <a:t>1- Radical reactions between related chains giving cross-linking polymer.</a:t>
            </a:r>
          </a:p>
          <a:p>
            <a:r>
              <a:rPr lang="en-US"/>
              <a:t>2- Radical reactions accompanied by chain scission resulting in the formation of chain fragments.</a:t>
            </a:r>
          </a:p>
          <a:p>
            <a:r>
              <a:rPr lang="en-US"/>
              <a:t>3- Elimination reactions leading to the evaporation of small molecules such as H</a:t>
            </a:r>
            <a:r>
              <a:rPr lang="en-US" sz="1200"/>
              <a:t>2</a:t>
            </a:r>
            <a:r>
              <a:rPr lang="en-US"/>
              <a:t>O, CO</a:t>
            </a:r>
            <a:r>
              <a:rPr lang="en-US" sz="1600"/>
              <a:t>2</a:t>
            </a:r>
            <a:r>
              <a:rPr lang="en-US"/>
              <a:t>, ethylene, benzene, etc.</a:t>
            </a:r>
          </a:p>
          <a:p>
            <a:r>
              <a:rPr lang="en-US"/>
              <a:t>4- Sometimes among the products of thermal decomposition of the polymer we find the regeneration of the monomer.</a:t>
            </a:r>
            <a:endParaRPr lang="fr-FR"/>
          </a:p>
        </p:txBody>
      </p:sp>
    </p:spTree>
    <p:extLst>
      <p:ext uri="{BB962C8B-B14F-4D97-AF65-F5344CB8AC3E}">
        <p14:creationId xmlns:p14="http://schemas.microsoft.com/office/powerpoint/2010/main" val="25907954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35B41B-F962-5E5D-BE8D-24A6102FAA9B}"/>
              </a:ext>
            </a:extLst>
          </p:cNvPr>
          <p:cNvPicPr>
            <a:picLocks noChangeAspect="1"/>
          </p:cNvPicPr>
          <p:nvPr/>
        </p:nvPicPr>
        <p:blipFill rotWithShape="1">
          <a:blip r:embed="rId2"/>
          <a:srcRect r="18754" b="-2"/>
          <a:stretch/>
        </p:blipFill>
        <p:spPr>
          <a:xfrm>
            <a:off x="426339" y="571500"/>
            <a:ext cx="8291322" cy="5715000"/>
          </a:xfrm>
          <a:prstGeom prst="rect">
            <a:avLst/>
          </a:prstGeom>
        </p:spPr>
      </p:pic>
    </p:spTree>
    <p:extLst>
      <p:ext uri="{BB962C8B-B14F-4D97-AF65-F5344CB8AC3E}">
        <p14:creationId xmlns:p14="http://schemas.microsoft.com/office/powerpoint/2010/main" val="405758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188640"/>
            <a:ext cx="4176464" cy="696648"/>
          </a:xfrm>
        </p:spPr>
        <p:txBody>
          <a:bodyPr>
            <a:normAutofit/>
          </a:bodyPr>
          <a:lstStyle/>
          <a:p>
            <a:pPr algn="ctr"/>
            <a:r>
              <a:rPr lang="fr-FR" sz="2800" b="1" err="1">
                <a:solidFill>
                  <a:srgbClr val="5325FB"/>
                </a:solidFill>
              </a:rPr>
              <a:t>Answers</a:t>
            </a:r>
            <a:endParaRPr lang="fr-FR" sz="2800" b="1">
              <a:solidFill>
                <a:srgbClr val="5325FB"/>
              </a:solidFill>
            </a:endParaRPr>
          </a:p>
        </p:txBody>
      </p:sp>
      <p:sp>
        <p:nvSpPr>
          <p:cNvPr id="3" name="Titre 1"/>
          <p:cNvSpPr txBox="1">
            <a:spLocks/>
          </p:cNvSpPr>
          <p:nvPr/>
        </p:nvSpPr>
        <p:spPr>
          <a:xfrm>
            <a:off x="827584" y="1063824"/>
            <a:ext cx="2088232" cy="6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u="sng">
                <a:solidFill>
                  <a:srgbClr val="5325FB"/>
                </a:solidFill>
              </a:rPr>
              <a:t>Exercise 3.</a:t>
            </a:r>
          </a:p>
        </p:txBody>
      </p:sp>
      <p:sp>
        <p:nvSpPr>
          <p:cNvPr id="4" name="Titre 1"/>
          <p:cNvSpPr txBox="1">
            <a:spLocks/>
          </p:cNvSpPr>
          <p:nvPr/>
        </p:nvSpPr>
        <p:spPr>
          <a:xfrm>
            <a:off x="1043608" y="1698119"/>
            <a:ext cx="2592288" cy="6369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fr-FR" sz="2000" err="1">
                <a:solidFill>
                  <a:srgbClr val="5325FB"/>
                </a:solidFill>
              </a:rPr>
              <a:t>Amylopectine</a:t>
            </a:r>
            <a:r>
              <a:rPr lang="fr-FR" sz="2000">
                <a:solidFill>
                  <a:srgbClr val="5325FB"/>
                </a:solidFill>
              </a:rPr>
              <a:t>, </a:t>
            </a:r>
          </a:p>
          <a:p>
            <a:pPr marL="342900" indent="-342900">
              <a:buFont typeface="Wingdings" panose="05000000000000000000" pitchFamily="2" charset="2"/>
              <a:buChar char="§"/>
            </a:pPr>
            <a:r>
              <a:rPr lang="fr-FR" sz="2000" err="1">
                <a:solidFill>
                  <a:srgbClr val="5325FB"/>
                </a:solidFill>
              </a:rPr>
              <a:t>Lignin</a:t>
            </a:r>
            <a:endParaRPr lang="fr-FR" sz="2000">
              <a:solidFill>
                <a:srgbClr val="5325FB"/>
              </a:solidFill>
            </a:endParaRPr>
          </a:p>
        </p:txBody>
      </p:sp>
      <p:sp>
        <p:nvSpPr>
          <p:cNvPr id="5" name="Titre 1"/>
          <p:cNvSpPr txBox="1">
            <a:spLocks/>
          </p:cNvSpPr>
          <p:nvPr/>
        </p:nvSpPr>
        <p:spPr>
          <a:xfrm>
            <a:off x="827584" y="2575992"/>
            <a:ext cx="2088232" cy="6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u="sng">
                <a:solidFill>
                  <a:srgbClr val="5325FB"/>
                </a:solidFill>
              </a:rPr>
              <a:t>Exercise 4.</a:t>
            </a:r>
          </a:p>
        </p:txBody>
      </p:sp>
      <p:sp>
        <p:nvSpPr>
          <p:cNvPr id="6" name="Titre 1"/>
          <p:cNvSpPr txBox="1">
            <a:spLocks/>
          </p:cNvSpPr>
          <p:nvPr/>
        </p:nvSpPr>
        <p:spPr>
          <a:xfrm>
            <a:off x="830995" y="3244530"/>
            <a:ext cx="2088232" cy="6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400" b="1" u="sng">
              <a:solidFill>
                <a:srgbClr val="5325FB"/>
              </a:solidFill>
            </a:endParaRPr>
          </a:p>
        </p:txBody>
      </p:sp>
      <p:sp>
        <p:nvSpPr>
          <p:cNvPr id="7" name="Rectangle 6"/>
          <p:cNvSpPr/>
          <p:nvPr/>
        </p:nvSpPr>
        <p:spPr>
          <a:xfrm>
            <a:off x="1080120" y="3198873"/>
            <a:ext cx="4572000" cy="1323439"/>
          </a:xfrm>
          <a:prstGeom prst="rect">
            <a:avLst/>
          </a:prstGeom>
        </p:spPr>
        <p:txBody>
          <a:bodyPr>
            <a:spAutoFit/>
          </a:bodyPr>
          <a:lstStyle/>
          <a:p>
            <a:pPr marL="285750" indent="-285750">
              <a:buFont typeface="Arial" panose="020B0604020202020204" pitchFamily="34" charset="0"/>
              <a:buChar char="•"/>
            </a:pPr>
            <a:r>
              <a:rPr lang="fr-FR" sz="2000" err="1">
                <a:solidFill>
                  <a:srgbClr val="5325FB"/>
                </a:solidFill>
              </a:rPr>
              <a:t>Albumin</a:t>
            </a:r>
            <a:r>
              <a:rPr lang="fr-FR" sz="2000">
                <a:solidFill>
                  <a:srgbClr val="5325FB"/>
                </a:solidFill>
              </a:rPr>
              <a:t>, </a:t>
            </a:r>
          </a:p>
          <a:p>
            <a:pPr marL="285750" indent="-285750">
              <a:buFont typeface="Arial" panose="020B0604020202020204" pitchFamily="34" charset="0"/>
              <a:buChar char="•"/>
            </a:pPr>
            <a:r>
              <a:rPr lang="fr-FR" sz="2000" err="1">
                <a:solidFill>
                  <a:srgbClr val="5325FB"/>
                </a:solidFill>
              </a:rPr>
              <a:t>Collagen</a:t>
            </a:r>
            <a:r>
              <a:rPr lang="fr-FR" sz="2000">
                <a:solidFill>
                  <a:srgbClr val="5325FB"/>
                </a:solidFill>
              </a:rPr>
              <a:t>, </a:t>
            </a:r>
          </a:p>
          <a:p>
            <a:pPr marL="285750" indent="-285750">
              <a:buFont typeface="Arial" panose="020B0604020202020204" pitchFamily="34" charset="0"/>
              <a:buChar char="•"/>
            </a:pPr>
            <a:r>
              <a:rPr lang="fr-FR" sz="2000" err="1">
                <a:solidFill>
                  <a:srgbClr val="5325FB"/>
                </a:solidFill>
              </a:rPr>
              <a:t>Gelatin</a:t>
            </a:r>
            <a:r>
              <a:rPr lang="fr-FR" sz="2000">
                <a:solidFill>
                  <a:srgbClr val="5325FB"/>
                </a:solidFill>
              </a:rPr>
              <a:t>, </a:t>
            </a:r>
          </a:p>
          <a:p>
            <a:pPr marL="285750" indent="-285750">
              <a:buFont typeface="Arial" panose="020B0604020202020204" pitchFamily="34" charset="0"/>
              <a:buChar char="•"/>
            </a:pPr>
            <a:r>
              <a:rPr lang="fr-FR" sz="2000" err="1">
                <a:solidFill>
                  <a:srgbClr val="5325FB"/>
                </a:solidFill>
              </a:rPr>
              <a:t>Chondroitin</a:t>
            </a:r>
            <a:endParaRPr lang="fr-FR" sz="2000">
              <a:solidFill>
                <a:srgbClr val="5325FB"/>
              </a:solidFill>
            </a:endParaRPr>
          </a:p>
        </p:txBody>
      </p:sp>
      <p:sp>
        <p:nvSpPr>
          <p:cNvPr id="8" name="Titre 1"/>
          <p:cNvSpPr txBox="1">
            <a:spLocks/>
          </p:cNvSpPr>
          <p:nvPr/>
        </p:nvSpPr>
        <p:spPr>
          <a:xfrm>
            <a:off x="827584" y="4711041"/>
            <a:ext cx="2088232" cy="6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u="sng">
                <a:solidFill>
                  <a:srgbClr val="5325FB"/>
                </a:solidFill>
              </a:rPr>
              <a:t>Exercise 5.</a:t>
            </a:r>
          </a:p>
        </p:txBody>
      </p:sp>
      <p:sp>
        <p:nvSpPr>
          <p:cNvPr id="9" name="Rectangle 8"/>
          <p:cNvSpPr/>
          <p:nvPr/>
        </p:nvSpPr>
        <p:spPr>
          <a:xfrm>
            <a:off x="1080120" y="5145193"/>
            <a:ext cx="5796136" cy="1015663"/>
          </a:xfrm>
          <a:prstGeom prst="rect">
            <a:avLst/>
          </a:prstGeom>
        </p:spPr>
        <p:txBody>
          <a:bodyPr wrap="square">
            <a:spAutoFit/>
          </a:bodyPr>
          <a:lstStyle/>
          <a:p>
            <a:pPr marL="285750" indent="-285750">
              <a:buFont typeface="Arial" panose="020B0604020202020204" pitchFamily="34" charset="0"/>
              <a:buChar char="•"/>
            </a:pPr>
            <a:r>
              <a:rPr lang="fr-FR" sz="2000">
                <a:solidFill>
                  <a:srgbClr val="5325FB"/>
                </a:solidFill>
              </a:rPr>
              <a:t>Poly(</a:t>
            </a:r>
            <a:r>
              <a:rPr lang="fr-FR" sz="2000" err="1">
                <a:solidFill>
                  <a:srgbClr val="5325FB"/>
                </a:solidFill>
              </a:rPr>
              <a:t>methyl</a:t>
            </a:r>
            <a:r>
              <a:rPr lang="fr-FR" sz="2000">
                <a:solidFill>
                  <a:srgbClr val="5325FB"/>
                </a:solidFill>
              </a:rPr>
              <a:t> </a:t>
            </a:r>
            <a:r>
              <a:rPr lang="fr-FR" sz="2000" err="1">
                <a:solidFill>
                  <a:srgbClr val="5325FB"/>
                </a:solidFill>
              </a:rPr>
              <a:t>methacrylate</a:t>
            </a:r>
            <a:r>
              <a:rPr lang="fr-FR" sz="2000">
                <a:solidFill>
                  <a:srgbClr val="5325FB"/>
                </a:solidFill>
              </a:rPr>
              <a:t>) (Plexiglass) </a:t>
            </a:r>
          </a:p>
          <a:p>
            <a:pPr marL="285750" indent="-285750">
              <a:buFont typeface="Arial" panose="020B0604020202020204" pitchFamily="34" charset="0"/>
              <a:buChar char="•"/>
            </a:pPr>
            <a:r>
              <a:rPr lang="fr-FR" sz="2000">
                <a:solidFill>
                  <a:srgbClr val="5325FB"/>
                </a:solidFill>
              </a:rPr>
              <a:t>Nylon</a:t>
            </a:r>
          </a:p>
          <a:p>
            <a:pPr marL="285750" indent="-285750">
              <a:buFont typeface="Arial" panose="020B0604020202020204" pitchFamily="34" charset="0"/>
              <a:buChar char="•"/>
            </a:pPr>
            <a:r>
              <a:rPr lang="fr-FR" sz="2000" err="1">
                <a:solidFill>
                  <a:srgbClr val="5325FB"/>
                </a:solidFill>
              </a:rPr>
              <a:t>Acid</a:t>
            </a:r>
            <a:r>
              <a:rPr lang="fr-FR" sz="2000">
                <a:solidFill>
                  <a:srgbClr val="5325FB"/>
                </a:solidFill>
              </a:rPr>
              <a:t> </a:t>
            </a:r>
            <a:r>
              <a:rPr lang="fr-FR" sz="2000" err="1">
                <a:solidFill>
                  <a:srgbClr val="5325FB"/>
                </a:solidFill>
              </a:rPr>
              <a:t>polyacrylic</a:t>
            </a:r>
            <a:endParaRPr lang="fr-FR" sz="2000">
              <a:solidFill>
                <a:srgbClr val="5325FB"/>
              </a:solidFill>
            </a:endParaRPr>
          </a:p>
        </p:txBody>
      </p:sp>
    </p:spTree>
    <p:extLst>
      <p:ext uri="{BB962C8B-B14F-4D97-AF65-F5344CB8AC3E}">
        <p14:creationId xmlns:p14="http://schemas.microsoft.com/office/powerpoint/2010/main" val="18509719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837724"/>
            <a:ext cx="3672408" cy="511156"/>
          </a:xfrm>
        </p:spPr>
        <p:txBody>
          <a:bodyPr>
            <a:noAutofit/>
          </a:bodyPr>
          <a:lstStyle/>
          <a:p>
            <a:pPr eaLnBrk="1" hangingPunct="1"/>
            <a:r>
              <a:rPr lang="en-US" altLang="en-US" sz="2000">
                <a:solidFill>
                  <a:srgbClr val="00B0F0"/>
                </a:solidFill>
                <a:latin typeface="Arial" panose="020B0604020202020204" pitchFamily="34" charset="0"/>
                <a:cs typeface="Arial" panose="020B0604020202020204" pitchFamily="34" charset="0"/>
              </a:rPr>
              <a:t>Factors affecting </a:t>
            </a:r>
            <a:r>
              <a:rPr lang="ar-SA" altLang="en-US" sz="2000">
                <a:solidFill>
                  <a:srgbClr val="00B0F0"/>
                </a:solidFill>
                <a:latin typeface="Arial" panose="020B0604020202020204" pitchFamily="34" charset="0"/>
                <a:cs typeface="Arial" panose="020B0604020202020204" pitchFamily="34" charset="0"/>
              </a:rPr>
              <a:t> </a:t>
            </a:r>
            <a:r>
              <a:rPr lang="en-US" altLang="en-US" sz="2000">
                <a:solidFill>
                  <a:srgbClr val="00B0F0"/>
                </a:solidFill>
                <a:latin typeface="Arial" panose="020B0604020202020204" pitchFamily="34" charset="0"/>
                <a:cs typeface="Arial" panose="020B0604020202020204" pitchFamily="34" charset="0"/>
              </a:rPr>
              <a:t>Tg</a:t>
            </a:r>
          </a:p>
        </p:txBody>
      </p:sp>
      <p:sp>
        <p:nvSpPr>
          <p:cNvPr id="8" name="مستطيل 7"/>
          <p:cNvSpPr/>
          <p:nvPr/>
        </p:nvSpPr>
        <p:spPr>
          <a:xfrm>
            <a:off x="2200345" y="2223495"/>
            <a:ext cx="4431406" cy="400110"/>
          </a:xfrm>
          <a:prstGeom prst="rect">
            <a:avLst/>
          </a:prstGeom>
        </p:spPr>
        <p:txBody>
          <a:bodyPr wrap="none">
            <a:spAutoFit/>
          </a:bodyPr>
          <a:lstStyle/>
          <a:p>
            <a:pPr algn="ctr"/>
            <a:r>
              <a:rPr lang="en-US" altLang="en-US" sz="2000">
                <a:solidFill>
                  <a:srgbClr val="00B050"/>
                </a:solidFill>
                <a:latin typeface="Arial" panose="020B0604020202020204" pitchFamily="34" charset="0"/>
                <a:cs typeface="Arial" panose="020B0604020202020204" pitchFamily="34" charset="0"/>
              </a:rPr>
              <a:t>There are 7 factors affecting </a:t>
            </a:r>
            <a:r>
              <a:rPr lang="en-US" altLang="en-US" sz="2000" err="1">
                <a:solidFill>
                  <a:srgbClr val="00B050"/>
                </a:solidFill>
                <a:latin typeface="Arial" panose="020B0604020202020204" pitchFamily="34" charset="0"/>
                <a:cs typeface="Arial" panose="020B0604020202020204" pitchFamily="34" charset="0"/>
              </a:rPr>
              <a:t>Tg</a:t>
            </a:r>
            <a:r>
              <a:rPr lang="en-US" altLang="en-US" sz="2000">
                <a:solidFill>
                  <a:srgbClr val="00B050"/>
                </a:solidFill>
                <a:latin typeface="Arial" panose="020B0604020202020204" pitchFamily="34" charset="0"/>
                <a:cs typeface="Arial" panose="020B0604020202020204" pitchFamily="34" charset="0"/>
              </a:rPr>
              <a:t> value</a:t>
            </a:r>
          </a:p>
        </p:txBody>
      </p:sp>
      <p:sp>
        <p:nvSpPr>
          <p:cNvPr id="9" name="مستطيل 8"/>
          <p:cNvSpPr/>
          <p:nvPr/>
        </p:nvSpPr>
        <p:spPr>
          <a:xfrm>
            <a:off x="899592" y="2816412"/>
            <a:ext cx="2068195" cy="400110"/>
          </a:xfrm>
          <a:prstGeom prst="rect">
            <a:avLst/>
          </a:prstGeom>
        </p:spPr>
        <p:txBody>
          <a:bodyPr wrap="none">
            <a:spAutoFit/>
          </a:bodyPr>
          <a:lstStyle/>
          <a:p>
            <a:r>
              <a:rPr lang="en-US" altLang="en-US" sz="2000">
                <a:solidFill>
                  <a:srgbClr val="FF0000"/>
                </a:solidFill>
                <a:latin typeface="Arial" panose="020B0604020202020204" pitchFamily="34" charset="0"/>
                <a:cs typeface="Arial" panose="020B0604020202020204" pitchFamily="34" charset="0"/>
              </a:rPr>
              <a:t>1-chain flexibility</a:t>
            </a:r>
          </a:p>
        </p:txBody>
      </p:sp>
      <p:sp>
        <p:nvSpPr>
          <p:cNvPr id="10" name="مستطيل 9"/>
          <p:cNvSpPr/>
          <p:nvPr/>
        </p:nvSpPr>
        <p:spPr>
          <a:xfrm>
            <a:off x="899592" y="3216522"/>
            <a:ext cx="4572000" cy="2805320"/>
          </a:xfrm>
          <a:prstGeom prst="rect">
            <a:avLst/>
          </a:prstGeom>
        </p:spPr>
        <p:txBody>
          <a:bodyPr>
            <a:spAutoFit/>
          </a:bodyPr>
          <a:lstStyle/>
          <a:p>
            <a:pPr>
              <a:lnSpc>
                <a:spcPct val="150000"/>
              </a:lnSpc>
            </a:pPr>
            <a:r>
              <a:rPr lang="en-US" sz="2000" dirty="0">
                <a:solidFill>
                  <a:srgbClr val="FF0000"/>
                </a:solidFill>
                <a:latin typeface="Arial" panose="020B0604020202020204" pitchFamily="34" charset="0"/>
                <a:cs typeface="Arial" panose="020B0604020202020204" pitchFamily="34" charset="0"/>
              </a:rPr>
              <a:t>2- interchain attractive forces</a:t>
            </a:r>
          </a:p>
          <a:p>
            <a:pPr>
              <a:lnSpc>
                <a:spcPct val="150000"/>
              </a:lnSpc>
            </a:pPr>
            <a:r>
              <a:rPr lang="en-US" sz="2000" dirty="0">
                <a:solidFill>
                  <a:srgbClr val="FF0000"/>
                </a:solidFill>
                <a:latin typeface="Arial" panose="020B0604020202020204" pitchFamily="34" charset="0"/>
                <a:cs typeface="Arial" panose="020B0604020202020204" pitchFamily="34" charset="0"/>
              </a:rPr>
              <a:t>3- side group</a:t>
            </a:r>
          </a:p>
          <a:p>
            <a:pPr>
              <a:lnSpc>
                <a:spcPct val="150000"/>
              </a:lnSpc>
            </a:pPr>
            <a:r>
              <a:rPr lang="en-US" sz="2000" dirty="0">
                <a:solidFill>
                  <a:srgbClr val="FF0000"/>
                </a:solidFill>
                <a:latin typeface="Arial" panose="020B0604020202020204" pitchFamily="34" charset="0"/>
                <a:cs typeface="Arial" panose="020B0604020202020204" pitchFamily="34" charset="0"/>
              </a:rPr>
              <a:t>4- Cross linking</a:t>
            </a:r>
          </a:p>
          <a:p>
            <a:pPr>
              <a:lnSpc>
                <a:spcPct val="150000"/>
              </a:lnSpc>
            </a:pPr>
            <a:r>
              <a:rPr lang="en-US" sz="2000" dirty="0">
                <a:solidFill>
                  <a:srgbClr val="FF0000"/>
                </a:solidFill>
                <a:latin typeface="Arial" panose="020B0604020202020204" pitchFamily="34" charset="0"/>
                <a:cs typeface="Arial" panose="020B0604020202020204" pitchFamily="34" charset="0"/>
              </a:rPr>
              <a:t>5- crystallinity</a:t>
            </a:r>
          </a:p>
          <a:p>
            <a:pPr>
              <a:lnSpc>
                <a:spcPct val="150000"/>
              </a:lnSpc>
            </a:pPr>
            <a:r>
              <a:rPr lang="en-US" sz="2000" dirty="0">
                <a:solidFill>
                  <a:srgbClr val="FF0000"/>
                </a:solidFill>
                <a:latin typeface="Arial" panose="020B0604020202020204" pitchFamily="34" charset="0"/>
                <a:cs typeface="Arial" panose="020B0604020202020204" pitchFamily="34" charset="0"/>
              </a:rPr>
              <a:t>6- Plasticization </a:t>
            </a:r>
          </a:p>
          <a:p>
            <a:pPr>
              <a:lnSpc>
                <a:spcPct val="150000"/>
              </a:lnSpc>
            </a:pPr>
            <a:r>
              <a:rPr lang="en-US" sz="2000" dirty="0">
                <a:solidFill>
                  <a:srgbClr val="FF0000"/>
                </a:solidFill>
                <a:latin typeface="Arial" panose="020B0604020202020204" pitchFamily="34" charset="0"/>
                <a:cs typeface="Arial" panose="020B0604020202020204" pitchFamily="34" charset="0"/>
              </a:rPr>
              <a:t>7- molecular weight</a:t>
            </a:r>
          </a:p>
        </p:txBody>
      </p:sp>
      <p:sp>
        <p:nvSpPr>
          <p:cNvPr id="13" name="Rectangle 12"/>
          <p:cNvSpPr/>
          <p:nvPr/>
        </p:nvSpPr>
        <p:spPr>
          <a:xfrm>
            <a:off x="467544" y="687728"/>
            <a:ext cx="3519169" cy="400110"/>
          </a:xfrm>
          <a:prstGeom prst="rect">
            <a:avLst/>
          </a:prstGeom>
        </p:spPr>
        <p:txBody>
          <a:bodyPr wrap="none">
            <a:spAutoFit/>
          </a:bodyPr>
          <a:lstStyle/>
          <a:p>
            <a:r>
              <a:rPr lang="en-US" altLang="en-US" sz="2000" b="1">
                <a:solidFill>
                  <a:srgbClr val="5325FB"/>
                </a:solidFill>
                <a:latin typeface="Arial" panose="020B0604020202020204" pitchFamily="34" charset="0"/>
                <a:cs typeface="Arial" panose="020B0604020202020204" pitchFamily="34" charset="0"/>
              </a:rPr>
              <a:t>8.5 Transition phenomenon</a:t>
            </a:r>
            <a:endParaRPr lang="en-US" sz="2000"/>
          </a:p>
        </p:txBody>
      </p:sp>
      <p:sp>
        <p:nvSpPr>
          <p:cNvPr id="14" name="Rectangle 13"/>
          <p:cNvSpPr/>
          <p:nvPr/>
        </p:nvSpPr>
        <p:spPr>
          <a:xfrm>
            <a:off x="467544" y="1311423"/>
            <a:ext cx="4750018" cy="369332"/>
          </a:xfrm>
          <a:prstGeom prst="rect">
            <a:avLst/>
          </a:prstGeom>
        </p:spPr>
        <p:txBody>
          <a:bodyPr wrap="none">
            <a:spAutoFit/>
          </a:bodyPr>
          <a:lstStyle/>
          <a:p>
            <a:r>
              <a:rPr lang="en-US" altLang="en-US" b="1">
                <a:solidFill>
                  <a:srgbClr val="5325FB"/>
                </a:solidFill>
                <a:latin typeface="Arial" panose="020B0604020202020204" pitchFamily="34" charset="0"/>
                <a:cs typeface="Arial" panose="020B0604020202020204" pitchFamily="34" charset="0"/>
              </a:rPr>
              <a:t>Structure- thermal properties relationship</a:t>
            </a: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71600" y="1436457"/>
            <a:ext cx="6589199" cy="1280890"/>
          </a:xfrm>
        </p:spPr>
        <p:txBody>
          <a:bodyPr>
            <a:normAutofit/>
          </a:bodyPr>
          <a:lstStyle/>
          <a:p>
            <a:pPr eaLnBrk="1" hangingPunct="1"/>
            <a:r>
              <a:rPr lang="en-US" altLang="en-US" sz="2400" b="1" dirty="0">
                <a:solidFill>
                  <a:srgbClr val="00B050"/>
                </a:solidFill>
                <a:latin typeface="Arial" panose="020B0604020202020204" pitchFamily="34" charset="0"/>
                <a:cs typeface="Arial" panose="020B0604020202020204" pitchFamily="34" charset="0"/>
              </a:rPr>
              <a:t>1-chain flexibility</a:t>
            </a:r>
          </a:p>
        </p:txBody>
      </p:sp>
      <p:sp>
        <p:nvSpPr>
          <p:cNvPr id="14339" name="Rectangle 3"/>
          <p:cNvSpPr>
            <a:spLocks noGrp="1" noChangeArrowheads="1"/>
          </p:cNvSpPr>
          <p:nvPr>
            <p:ph idx="1"/>
          </p:nvPr>
        </p:nvSpPr>
        <p:spPr>
          <a:xfrm>
            <a:off x="1115616" y="1934262"/>
            <a:ext cx="6591985" cy="3777622"/>
          </a:xfrm>
        </p:spPr>
        <p:txBody>
          <a:bodyPr/>
          <a:lstStyle/>
          <a:p>
            <a:pPr algn="l" eaLnBrk="1" hangingPunct="1">
              <a:buNone/>
            </a:pPr>
            <a:r>
              <a:rPr lang="en-US" altLang="en-US" sz="2000" dirty="0">
                <a:solidFill>
                  <a:schemeClr val="tx1"/>
                </a:solidFill>
                <a:latin typeface="Arial" panose="020B0604020202020204" pitchFamily="34" charset="0"/>
                <a:cs typeface="Arial" panose="020B0604020202020204" pitchFamily="34" charset="0"/>
              </a:rPr>
              <a:t>1- Long chain aliphatic</a:t>
            </a:r>
          </a:p>
          <a:p>
            <a:pPr algn="l" eaLnBrk="1" hangingPunct="1">
              <a:buNone/>
            </a:pPr>
            <a:r>
              <a:rPr lang="en-US" altLang="en-US" sz="2000" dirty="0">
                <a:solidFill>
                  <a:schemeClr val="tx1"/>
                </a:solidFill>
                <a:latin typeface="Arial" panose="020B0604020202020204" pitchFamily="34" charset="0"/>
                <a:cs typeface="Arial" panose="020B0604020202020204" pitchFamily="34" charset="0"/>
              </a:rPr>
              <a:t>2- Ether and ester linkage</a:t>
            </a:r>
          </a:p>
          <a:p>
            <a:pPr algn="l" eaLnBrk="1" hangingPunct="1">
              <a:buNone/>
            </a:pPr>
            <a:endParaRPr lang="en-US" altLang="en-US" sz="2000" dirty="0">
              <a:solidFill>
                <a:schemeClr val="tx1"/>
              </a:solidFill>
              <a:latin typeface="Arial" panose="020B0604020202020204" pitchFamily="34" charset="0"/>
              <a:cs typeface="Arial" panose="020B0604020202020204" pitchFamily="34" charset="0"/>
            </a:endParaRPr>
          </a:p>
          <a:p>
            <a:pPr algn="l" eaLnBrk="1" hangingPunct="1">
              <a:buNone/>
            </a:pPr>
            <a:r>
              <a:rPr lang="en-US" altLang="en-US" dirty="0">
                <a:solidFill>
                  <a:srgbClr val="FF0000"/>
                </a:solidFill>
              </a:rPr>
              <a:t>Flexibility                              </a:t>
            </a:r>
            <a:r>
              <a:rPr lang="en-US" altLang="en-US" dirty="0" err="1">
                <a:solidFill>
                  <a:srgbClr val="FF0000"/>
                </a:solidFill>
              </a:rPr>
              <a:t>Tg</a:t>
            </a:r>
            <a:r>
              <a:rPr lang="en-US" altLang="en-US" dirty="0">
                <a:solidFill>
                  <a:srgbClr val="FF0000"/>
                </a:solidFill>
              </a:rPr>
              <a:t>  </a:t>
            </a:r>
            <a:r>
              <a:rPr lang="en-US" altLang="en-US" dirty="0"/>
              <a:t> </a:t>
            </a:r>
          </a:p>
        </p:txBody>
      </p:sp>
      <p:cxnSp>
        <p:nvCxnSpPr>
          <p:cNvPr id="5" name="رابط كسهم مستقيم 4"/>
          <p:cNvCxnSpPr/>
          <p:nvPr/>
        </p:nvCxnSpPr>
        <p:spPr>
          <a:xfrm rot="5400000">
            <a:off x="4358480" y="335676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5400000" flipH="1" flipV="1">
            <a:off x="2018505" y="3321049"/>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413348" y="350100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مستطيل 2"/>
          <p:cNvSpPr/>
          <p:nvPr/>
        </p:nvSpPr>
        <p:spPr>
          <a:xfrm>
            <a:off x="827584" y="3964989"/>
            <a:ext cx="4112023" cy="400110"/>
          </a:xfrm>
          <a:prstGeom prst="rect">
            <a:avLst/>
          </a:prstGeom>
        </p:spPr>
        <p:txBody>
          <a:bodyPr wrap="none">
            <a:spAutoFit/>
          </a:bodyPr>
          <a:lstStyle/>
          <a:p>
            <a:r>
              <a:rPr lang="en-US" altLang="en-US" sz="2000" dirty="0">
                <a:solidFill>
                  <a:srgbClr val="00B050"/>
                </a:solidFill>
                <a:latin typeface="Arial" panose="020B0604020202020204" pitchFamily="34" charset="0"/>
                <a:cs typeface="Arial" panose="020B0604020202020204" pitchFamily="34" charset="0"/>
              </a:rPr>
              <a:t>2- interchain attractive forces (IAF)</a:t>
            </a:r>
            <a:endParaRPr lang="en-US" sz="2000" dirty="0">
              <a:solidFill>
                <a:srgbClr val="00B050"/>
              </a:solidFill>
              <a:latin typeface="Arial" panose="020B0604020202020204" pitchFamily="34" charset="0"/>
              <a:cs typeface="Arial" panose="020B0604020202020204" pitchFamily="34" charset="0"/>
            </a:endParaRPr>
          </a:p>
        </p:txBody>
      </p:sp>
      <p:sp>
        <p:nvSpPr>
          <p:cNvPr id="4" name="مستطيل 3"/>
          <p:cNvSpPr/>
          <p:nvPr/>
        </p:nvSpPr>
        <p:spPr>
          <a:xfrm>
            <a:off x="1115616" y="4558157"/>
            <a:ext cx="3890809" cy="400110"/>
          </a:xfrm>
          <a:prstGeom prst="rect">
            <a:avLst/>
          </a:prstGeom>
        </p:spPr>
        <p:txBody>
          <a:bodyPr wrap="none">
            <a:spAutoFit/>
          </a:bodyPr>
          <a:lstStyle/>
          <a:p>
            <a:r>
              <a:rPr lang="en-US" altLang="en-US" sz="2000" dirty="0" err="1">
                <a:latin typeface="Arial" panose="020B0604020202020204" pitchFamily="34" charset="0"/>
                <a:cs typeface="Arial" panose="020B0604020202020204" pitchFamily="34" charset="0"/>
              </a:rPr>
              <a:t>Tg</a:t>
            </a:r>
            <a:r>
              <a:rPr lang="en-US" altLang="en-US" sz="2000" dirty="0">
                <a:latin typeface="Arial" panose="020B0604020202020204" pitchFamily="34" charset="0"/>
                <a:cs typeface="Arial" panose="020B0604020202020204" pitchFamily="34" charset="0"/>
              </a:rPr>
              <a:t> increases with increasing </a:t>
            </a:r>
            <a:r>
              <a:rPr lang="en-US" altLang="en-US" sz="2000" dirty="0">
                <a:solidFill>
                  <a:srgbClr val="00B050"/>
                </a:solidFill>
                <a:latin typeface="Arial" panose="020B0604020202020204" pitchFamily="34" charset="0"/>
                <a:cs typeface="Arial" panose="020B0604020202020204" pitchFamily="34" charset="0"/>
              </a:rPr>
              <a:t>IAF</a:t>
            </a:r>
            <a:endParaRPr lang="en-US" altLang="en-US" sz="2000" dirty="0">
              <a:latin typeface="Arial" panose="020B0604020202020204" pitchFamily="34" charset="0"/>
              <a:cs typeface="Arial" panose="020B0604020202020204" pitchFamily="34" charset="0"/>
            </a:endParaRPr>
          </a:p>
        </p:txBody>
      </p:sp>
      <p:sp>
        <p:nvSpPr>
          <p:cNvPr id="6" name="مستطيل 5"/>
          <p:cNvSpPr/>
          <p:nvPr/>
        </p:nvSpPr>
        <p:spPr>
          <a:xfrm>
            <a:off x="5076056" y="4565789"/>
            <a:ext cx="3592650" cy="369332"/>
          </a:xfrm>
          <a:prstGeom prst="rect">
            <a:avLst/>
          </a:prstGeom>
        </p:spPr>
        <p:txBody>
          <a:bodyPr wrap="none">
            <a:spAutoFit/>
          </a:bodyPr>
          <a:lstStyle/>
          <a:p>
            <a:r>
              <a:rPr lang="en-US" altLang="en-US">
                <a:solidFill>
                  <a:srgbClr val="0000FF"/>
                </a:solidFill>
              </a:rPr>
              <a:t>Tg of PVC (87) &gt; Tg of PE (-120)</a:t>
            </a:r>
          </a:p>
        </p:txBody>
      </p:sp>
      <p:sp>
        <p:nvSpPr>
          <p:cNvPr id="8" name="مستطيل 7"/>
          <p:cNvSpPr/>
          <p:nvPr/>
        </p:nvSpPr>
        <p:spPr>
          <a:xfrm>
            <a:off x="847308" y="5150409"/>
            <a:ext cx="1680268" cy="400110"/>
          </a:xfrm>
          <a:prstGeom prst="rect">
            <a:avLst/>
          </a:prstGeom>
        </p:spPr>
        <p:txBody>
          <a:bodyPr wrap="none">
            <a:spAutoFit/>
          </a:bodyPr>
          <a:lstStyle/>
          <a:p>
            <a:pPr lvl="0" rtl="1">
              <a:spcBef>
                <a:spcPct val="0"/>
              </a:spcBef>
              <a:defRPr/>
            </a:pPr>
            <a:r>
              <a:rPr lang="en-US" altLang="en-US" sz="2000" dirty="0">
                <a:solidFill>
                  <a:srgbClr val="00B050"/>
                </a:solidFill>
                <a:latin typeface="Arial" panose="020B0604020202020204" pitchFamily="34" charset="0"/>
                <a:cs typeface="Arial" panose="020B0604020202020204" pitchFamily="34" charset="0"/>
              </a:rPr>
              <a:t>3- side group</a:t>
            </a:r>
          </a:p>
        </p:txBody>
      </p:sp>
      <p:sp>
        <p:nvSpPr>
          <p:cNvPr id="10" name="مستطيل 9"/>
          <p:cNvSpPr/>
          <p:nvPr/>
        </p:nvSpPr>
        <p:spPr>
          <a:xfrm>
            <a:off x="1115616" y="5637078"/>
            <a:ext cx="6180399" cy="400110"/>
          </a:xfrm>
          <a:prstGeom prst="rect">
            <a:avLst/>
          </a:prstGeom>
        </p:spPr>
        <p:txBody>
          <a:bodyPr wrap="square">
            <a:spAutoFit/>
          </a:bodyPr>
          <a:lstStyle/>
          <a:p>
            <a:pPr marL="342900" lvl="0" indent="-342900" rtl="1">
              <a:spcBef>
                <a:spcPct val="20000"/>
              </a:spcBef>
              <a:defRPr/>
            </a:pPr>
            <a:r>
              <a:rPr lang="en-US" altLang="en-US" sz="2000" dirty="0">
                <a:latin typeface="Arial" panose="020B0604020202020204" pitchFamily="34" charset="0"/>
                <a:cs typeface="Arial" panose="020B0604020202020204" pitchFamily="34" charset="0"/>
              </a:rPr>
              <a:t>With increasing size of side group increases </a:t>
            </a:r>
            <a:r>
              <a:rPr lang="en-US" altLang="en-US" sz="2000" dirty="0" err="1">
                <a:latin typeface="Arial" panose="020B0604020202020204" pitchFamily="34" charset="0"/>
                <a:cs typeface="Arial" panose="020B0604020202020204" pitchFamily="34" charset="0"/>
              </a:rPr>
              <a:t>Tg</a:t>
            </a:r>
            <a:endParaRPr lang="en-US" altLang="en-US" sz="2000" dirty="0">
              <a:latin typeface="Arial" panose="020B0604020202020204" pitchFamily="34" charset="0"/>
              <a:cs typeface="Arial" panose="020B0604020202020204" pitchFamily="34" charset="0"/>
            </a:endParaRPr>
          </a:p>
        </p:txBody>
      </p:sp>
      <p:sp>
        <p:nvSpPr>
          <p:cNvPr id="11" name="مستطيل 10"/>
          <p:cNvSpPr/>
          <p:nvPr/>
        </p:nvSpPr>
        <p:spPr>
          <a:xfrm>
            <a:off x="2998870" y="6296431"/>
            <a:ext cx="3236784" cy="400110"/>
          </a:xfrm>
          <a:prstGeom prst="rect">
            <a:avLst/>
          </a:prstGeom>
        </p:spPr>
        <p:txBody>
          <a:bodyPr wrap="none">
            <a:spAutoFit/>
          </a:bodyPr>
          <a:lstStyle/>
          <a:p>
            <a:pPr marL="342900" lvl="0" indent="-342900" rtl="1">
              <a:spcBef>
                <a:spcPct val="20000"/>
              </a:spcBef>
              <a:defRPr/>
            </a:pPr>
            <a:r>
              <a:rPr lang="en-US" altLang="en-US" sz="2000">
                <a:solidFill>
                  <a:srgbClr val="0070C0"/>
                </a:solidFill>
                <a:latin typeface="Arial" panose="020B0604020202020204" pitchFamily="34" charset="0"/>
                <a:cs typeface="Arial" panose="020B0604020202020204" pitchFamily="34" charset="0"/>
              </a:rPr>
              <a:t>Tg of PS (100) &gt; PE (-120)</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6354" y="3899317"/>
            <a:ext cx="6589199" cy="1280890"/>
          </a:xfrm>
        </p:spPr>
        <p:txBody>
          <a:bodyPr>
            <a:normAutofit/>
          </a:bodyPr>
          <a:lstStyle/>
          <a:p>
            <a:pPr eaLnBrk="1" hangingPunct="1"/>
            <a:r>
              <a:rPr lang="en-US" altLang="en-US" sz="2000" b="1">
                <a:solidFill>
                  <a:srgbClr val="00B050"/>
                </a:solidFill>
                <a:latin typeface="Arial" panose="020B0604020202020204" pitchFamily="34" charset="0"/>
                <a:cs typeface="Arial" panose="020B0604020202020204" pitchFamily="34" charset="0"/>
              </a:rPr>
              <a:t>4-Crosslinking</a:t>
            </a:r>
          </a:p>
        </p:txBody>
      </p:sp>
      <p:sp>
        <p:nvSpPr>
          <p:cNvPr id="18435" name="Rectangle 3"/>
          <p:cNvSpPr>
            <a:spLocks noGrp="1" noChangeArrowheads="1"/>
          </p:cNvSpPr>
          <p:nvPr>
            <p:ph idx="1"/>
          </p:nvPr>
        </p:nvSpPr>
        <p:spPr>
          <a:xfrm>
            <a:off x="683567" y="4531685"/>
            <a:ext cx="6591985" cy="3777622"/>
          </a:xfrm>
        </p:spPr>
        <p:txBody>
          <a:bodyPr/>
          <a:lstStyle/>
          <a:p>
            <a:pPr eaLnBrk="1" hangingPunct="1">
              <a:buNone/>
            </a:pPr>
            <a:r>
              <a:rPr lang="en-US" altLang="en-US" sz="2000">
                <a:solidFill>
                  <a:schemeClr val="tx1"/>
                </a:solidFill>
                <a:latin typeface="Arial" panose="020B0604020202020204" pitchFamily="34" charset="0"/>
                <a:cs typeface="Arial" panose="020B0604020202020204" pitchFamily="34" charset="0"/>
              </a:rPr>
              <a:t>Crosslinking leads  to increasing of Tg </a:t>
            </a:r>
            <a:r>
              <a:rPr lang="en-US" altLang="en-US" sz="2000">
                <a:solidFill>
                  <a:srgbClr val="FF0000"/>
                </a:solidFill>
                <a:latin typeface="Arial" panose="020B0604020202020204" pitchFamily="34" charset="0"/>
                <a:cs typeface="Arial" panose="020B0604020202020204" pitchFamily="34" charset="0"/>
              </a:rPr>
              <a:t>(HW such as)</a:t>
            </a:r>
          </a:p>
        </p:txBody>
      </p:sp>
      <p:sp>
        <p:nvSpPr>
          <p:cNvPr id="4" name="مستطيل 3"/>
          <p:cNvSpPr/>
          <p:nvPr/>
        </p:nvSpPr>
        <p:spPr>
          <a:xfrm>
            <a:off x="611560" y="5030892"/>
            <a:ext cx="3266417" cy="400110"/>
          </a:xfrm>
          <a:prstGeom prst="rect">
            <a:avLst/>
          </a:prstGeom>
        </p:spPr>
        <p:txBody>
          <a:bodyPr wrap="square">
            <a:spAutoFit/>
          </a:bodyPr>
          <a:lstStyle/>
          <a:p>
            <a:r>
              <a:rPr lang="en-US" altLang="en-US" sz="2000" b="1">
                <a:solidFill>
                  <a:srgbClr val="00B050"/>
                </a:solidFill>
                <a:latin typeface="Arial" panose="020B0604020202020204" pitchFamily="34" charset="0"/>
                <a:cs typeface="Arial" panose="020B0604020202020204" pitchFamily="34" charset="0"/>
              </a:rPr>
              <a:t>5- Crystallinity</a:t>
            </a:r>
            <a:endParaRPr lang="en-US" sz="2000" b="1">
              <a:solidFill>
                <a:srgbClr val="00B050"/>
              </a:solidFill>
              <a:latin typeface="Arial" panose="020B0604020202020204" pitchFamily="34" charset="0"/>
              <a:cs typeface="Arial" panose="020B0604020202020204" pitchFamily="34" charset="0"/>
            </a:endParaRPr>
          </a:p>
        </p:txBody>
      </p:sp>
      <p:sp>
        <p:nvSpPr>
          <p:cNvPr id="5" name="مستطيل 4"/>
          <p:cNvSpPr/>
          <p:nvPr/>
        </p:nvSpPr>
        <p:spPr>
          <a:xfrm>
            <a:off x="827584" y="5661557"/>
            <a:ext cx="5123710" cy="400110"/>
          </a:xfrm>
          <a:prstGeom prst="rect">
            <a:avLst/>
          </a:prstGeom>
        </p:spPr>
        <p:txBody>
          <a:bodyPr wrap="none">
            <a:spAutoFit/>
          </a:bodyPr>
          <a:lstStyle/>
          <a:p>
            <a:r>
              <a:rPr lang="en-US" altLang="en-US" sz="2000">
                <a:latin typeface="Arial" panose="020B0604020202020204" pitchFamily="34" charset="0"/>
                <a:cs typeface="Arial" panose="020B0604020202020204" pitchFamily="34" charset="0"/>
              </a:rPr>
              <a:t>With increasing crystallinity % decrease Tg </a:t>
            </a:r>
            <a:endParaRPr lang="en-US" sz="200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cstate="print"/>
          <a:stretch>
            <a:fillRect/>
          </a:stretch>
        </p:blipFill>
        <p:spPr>
          <a:xfrm>
            <a:off x="2558054" y="620688"/>
            <a:ext cx="4030170" cy="310927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1493155"/>
            <a:ext cx="6589199" cy="1280890"/>
          </a:xfrm>
        </p:spPr>
        <p:txBody>
          <a:bodyPr>
            <a:normAutofit/>
          </a:bodyPr>
          <a:lstStyle/>
          <a:p>
            <a:pPr eaLnBrk="1" hangingPunct="1"/>
            <a:r>
              <a:rPr lang="en-US" altLang="en-US" sz="2400" b="1" dirty="0">
                <a:solidFill>
                  <a:srgbClr val="00B050"/>
                </a:solidFill>
                <a:latin typeface="Arial" panose="020B0604020202020204" pitchFamily="34" charset="0"/>
                <a:cs typeface="Arial" panose="020B0604020202020204" pitchFamily="34" charset="0"/>
              </a:rPr>
              <a:t>6- Plasticization </a:t>
            </a:r>
          </a:p>
        </p:txBody>
      </p:sp>
      <p:sp>
        <p:nvSpPr>
          <p:cNvPr id="22531" name="Rectangle 3"/>
          <p:cNvSpPr>
            <a:spLocks noGrp="1" noChangeArrowheads="1"/>
          </p:cNvSpPr>
          <p:nvPr>
            <p:ph idx="1"/>
          </p:nvPr>
        </p:nvSpPr>
        <p:spPr/>
        <p:txBody>
          <a:bodyPr/>
          <a:lstStyle/>
          <a:p>
            <a:pPr algn="l" eaLnBrk="1" hangingPunct="1">
              <a:buNone/>
            </a:pPr>
            <a:r>
              <a:rPr lang="en-US" altLang="en-US" sz="2000">
                <a:solidFill>
                  <a:schemeClr val="tx1"/>
                </a:solidFill>
                <a:latin typeface="Arial" panose="020B0604020202020204" pitchFamily="34" charset="0"/>
                <a:cs typeface="Arial" panose="020B0604020202020204" pitchFamily="34" charset="0"/>
              </a:rPr>
              <a:t>Decrease Tg</a:t>
            </a:r>
          </a:p>
          <a:p>
            <a:pPr algn="l" eaLnBrk="1" hangingPunct="1">
              <a:buNone/>
            </a:pPr>
            <a:endParaRPr lang="en-US" altLang="en-US"/>
          </a:p>
          <a:p>
            <a:pPr algn="l" eaLnBrk="1" hangingPunct="1">
              <a:buNone/>
            </a:pPr>
            <a:endParaRPr lang="en-US" altLang="en-US"/>
          </a:p>
          <a:p>
            <a:pPr algn="l">
              <a:buNone/>
            </a:pPr>
            <a:r>
              <a:rPr lang="en-US" altLang="en-US" sz="2000">
                <a:solidFill>
                  <a:schemeClr val="tx1"/>
                </a:solidFill>
                <a:latin typeface="Arial" panose="020B0604020202020204" pitchFamily="34" charset="0"/>
                <a:cs typeface="Arial" panose="020B0604020202020204" pitchFamily="34" charset="0"/>
              </a:rPr>
              <a:t>Increase Tg</a:t>
            </a:r>
          </a:p>
          <a:p>
            <a:pPr algn="l" eaLnBrk="1" hangingPunct="1">
              <a:buNone/>
            </a:pPr>
            <a:endParaRPr lang="en-US" altLang="en-US"/>
          </a:p>
        </p:txBody>
      </p:sp>
      <p:sp>
        <p:nvSpPr>
          <p:cNvPr id="4" name="Rectangle 2"/>
          <p:cNvSpPr txBox="1">
            <a:spLocks noChangeArrowheads="1"/>
          </p:cNvSpPr>
          <p:nvPr/>
        </p:nvSpPr>
        <p:spPr>
          <a:xfrm>
            <a:off x="-1620688" y="2490243"/>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7</a:t>
            </a:r>
            <a:r>
              <a:rPr kumimoji="0" lang="en-US" altLang="en-US" sz="2000" b="1" i="0" u="none"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 Molecular weight</a:t>
            </a:r>
          </a:p>
        </p:txBody>
      </p:sp>
      <p:sp>
        <p:nvSpPr>
          <p:cNvPr id="5" name="مستطيل 4"/>
          <p:cNvSpPr/>
          <p:nvPr/>
        </p:nvSpPr>
        <p:spPr>
          <a:xfrm>
            <a:off x="1331640" y="3998081"/>
            <a:ext cx="3594254" cy="400110"/>
          </a:xfrm>
          <a:prstGeom prst="rect">
            <a:avLst/>
          </a:prstGeom>
        </p:spPr>
        <p:txBody>
          <a:bodyPr wrap="none">
            <a:spAutoFit/>
          </a:bodyPr>
          <a:lstStyle/>
          <a:p>
            <a:r>
              <a:rPr lang="en-US" altLang="en-US" sz="2000">
                <a:latin typeface="Arial" panose="020B0604020202020204" pitchFamily="34" charset="0"/>
                <a:cs typeface="Arial" panose="020B0604020202020204" pitchFamily="34" charset="0"/>
              </a:rPr>
              <a:t>Tg of PP (0) &gt; Tg of PE (-120)</a:t>
            </a:r>
            <a:endParaRPr lang="en-US" sz="2000">
              <a:latin typeface="Arial" panose="020B0604020202020204" pitchFamily="34" charset="0"/>
              <a:cs typeface="Arial" panose="020B0604020202020204"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6347714" cy="587152"/>
          </a:xfrm>
        </p:spPr>
        <p:txBody>
          <a:bodyPr>
            <a:normAutofit fontScale="90000"/>
          </a:bodyPr>
          <a:lstStyle/>
          <a:p>
            <a:r>
              <a:rPr lang="fr-FR" sz="2400" b="1" dirty="0">
                <a:solidFill>
                  <a:srgbClr val="5325FB"/>
                </a:solidFill>
              </a:rPr>
              <a:t>8.6 </a:t>
            </a:r>
            <a:r>
              <a:rPr lang="fr-FR" sz="2400" b="1" dirty="0" err="1">
                <a:solidFill>
                  <a:srgbClr val="5325FB"/>
                </a:solidFill>
              </a:rPr>
              <a:t>Determination</a:t>
            </a:r>
            <a:r>
              <a:rPr lang="fr-FR" sz="2400" b="1" dirty="0">
                <a:solidFill>
                  <a:srgbClr val="5325FB"/>
                </a:solidFill>
              </a:rPr>
              <a:t> of the thermal </a:t>
            </a:r>
            <a:r>
              <a:rPr lang="fr-FR" sz="2400" b="1" dirty="0" err="1">
                <a:solidFill>
                  <a:srgbClr val="5325FB"/>
                </a:solidFill>
              </a:rPr>
              <a:t>parameters</a:t>
            </a:r>
            <a:endParaRPr lang="fr-FR" sz="2400" b="1" dirty="0">
              <a:solidFill>
                <a:srgbClr val="5325FB"/>
              </a:solidFill>
            </a:endParaRPr>
          </a:p>
        </p:txBody>
      </p:sp>
      <p:sp>
        <p:nvSpPr>
          <p:cNvPr id="3" name="Titre 1"/>
          <p:cNvSpPr txBox="1">
            <a:spLocks/>
          </p:cNvSpPr>
          <p:nvPr/>
        </p:nvSpPr>
        <p:spPr>
          <a:xfrm>
            <a:off x="626713" y="1062841"/>
            <a:ext cx="6347714"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5325FB"/>
                </a:solidFill>
              </a:rPr>
              <a:t>There are different techniques </a:t>
            </a:r>
            <a:r>
              <a:rPr lang="fr-FR" sz="1800" b="1" dirty="0" err="1">
                <a:solidFill>
                  <a:srgbClr val="5325FB"/>
                </a:solidFill>
              </a:rPr>
              <a:t>used</a:t>
            </a:r>
            <a:r>
              <a:rPr lang="fr-FR" sz="1800" b="1" dirty="0">
                <a:solidFill>
                  <a:srgbClr val="5325FB"/>
                </a:solidFill>
              </a:rPr>
              <a:t> to </a:t>
            </a:r>
            <a:r>
              <a:rPr lang="fr-FR" sz="1800" b="1" dirty="0" err="1">
                <a:solidFill>
                  <a:srgbClr val="5325FB"/>
                </a:solidFill>
              </a:rPr>
              <a:t>determine</a:t>
            </a:r>
            <a:r>
              <a:rPr lang="fr-FR" sz="1800" b="1" dirty="0">
                <a:solidFill>
                  <a:srgbClr val="5325FB"/>
                </a:solidFill>
              </a:rPr>
              <a:t> the different thermal </a:t>
            </a:r>
            <a:r>
              <a:rPr lang="fr-FR" sz="1800" b="1" dirty="0" err="1">
                <a:solidFill>
                  <a:srgbClr val="5325FB"/>
                </a:solidFill>
              </a:rPr>
              <a:t>parameters</a:t>
            </a:r>
            <a:r>
              <a:rPr lang="fr-FR" sz="1800" b="1" dirty="0">
                <a:solidFill>
                  <a:srgbClr val="5325FB"/>
                </a:solidFill>
              </a:rPr>
              <a:t>.</a:t>
            </a:r>
          </a:p>
        </p:txBody>
      </p:sp>
      <p:sp>
        <p:nvSpPr>
          <p:cNvPr id="4" name="Titre 1"/>
          <p:cNvSpPr txBox="1">
            <a:spLocks/>
          </p:cNvSpPr>
          <p:nvPr/>
        </p:nvSpPr>
        <p:spPr>
          <a:xfrm>
            <a:off x="626713" y="1844824"/>
            <a:ext cx="5601471"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5325FB"/>
                </a:solidFill>
              </a:rPr>
              <a:t>1- The differential scanning </a:t>
            </a:r>
            <a:r>
              <a:rPr lang="fr-FR" sz="1800" b="1" dirty="0" err="1">
                <a:solidFill>
                  <a:srgbClr val="5325FB"/>
                </a:solidFill>
              </a:rPr>
              <a:t>calorimetry</a:t>
            </a:r>
            <a:r>
              <a:rPr lang="fr-FR" sz="1800" b="1" dirty="0">
                <a:solidFill>
                  <a:srgbClr val="5325FB"/>
                </a:solidFill>
              </a:rPr>
              <a:t> (DSC)</a:t>
            </a:r>
          </a:p>
        </p:txBody>
      </p:sp>
      <p:sp>
        <p:nvSpPr>
          <p:cNvPr id="5" name="Titre 1"/>
          <p:cNvSpPr txBox="1">
            <a:spLocks/>
          </p:cNvSpPr>
          <p:nvPr/>
        </p:nvSpPr>
        <p:spPr>
          <a:xfrm>
            <a:off x="611560" y="2230964"/>
            <a:ext cx="5601471" cy="4779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a:solidFill>
                  <a:srgbClr val="5325FB"/>
                </a:solidFill>
              </a:rPr>
              <a:t>2- The </a:t>
            </a:r>
            <a:r>
              <a:rPr lang="fr-FR" sz="1800" b="1" err="1">
                <a:solidFill>
                  <a:srgbClr val="5325FB"/>
                </a:solidFill>
              </a:rPr>
              <a:t>thermogravimetry</a:t>
            </a:r>
            <a:r>
              <a:rPr lang="fr-FR" sz="1800" b="1">
                <a:solidFill>
                  <a:srgbClr val="5325FB"/>
                </a:solidFill>
              </a:rPr>
              <a:t> </a:t>
            </a:r>
            <a:r>
              <a:rPr lang="fr-FR" sz="1800" b="1" err="1">
                <a:solidFill>
                  <a:srgbClr val="5325FB"/>
                </a:solidFill>
              </a:rPr>
              <a:t>analysis</a:t>
            </a:r>
            <a:r>
              <a:rPr lang="fr-FR" sz="1800" b="1">
                <a:solidFill>
                  <a:srgbClr val="5325FB"/>
                </a:solidFill>
              </a:rPr>
              <a:t> (TGA)</a:t>
            </a:r>
          </a:p>
        </p:txBody>
      </p:sp>
      <p:sp>
        <p:nvSpPr>
          <p:cNvPr id="6" name="Titre 1"/>
          <p:cNvSpPr txBox="1">
            <a:spLocks/>
          </p:cNvSpPr>
          <p:nvPr/>
        </p:nvSpPr>
        <p:spPr>
          <a:xfrm>
            <a:off x="614971" y="2626807"/>
            <a:ext cx="5601471"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a:solidFill>
                  <a:srgbClr val="5325FB"/>
                </a:solidFill>
              </a:rPr>
              <a:t>3- The inverse </a:t>
            </a:r>
            <a:r>
              <a:rPr lang="fr-FR" sz="1800" b="1" err="1">
                <a:solidFill>
                  <a:srgbClr val="5325FB"/>
                </a:solidFill>
              </a:rPr>
              <a:t>gas</a:t>
            </a:r>
            <a:r>
              <a:rPr lang="fr-FR" sz="1800" b="1">
                <a:solidFill>
                  <a:srgbClr val="5325FB"/>
                </a:solidFill>
              </a:rPr>
              <a:t> </a:t>
            </a:r>
            <a:r>
              <a:rPr lang="fr-FR" sz="1800" b="1" err="1">
                <a:solidFill>
                  <a:srgbClr val="5325FB"/>
                </a:solidFill>
              </a:rPr>
              <a:t>chromatography</a:t>
            </a:r>
            <a:r>
              <a:rPr lang="fr-FR" sz="1800" b="1">
                <a:solidFill>
                  <a:srgbClr val="5325FB"/>
                </a:solidFill>
              </a:rPr>
              <a:t> (IGC)</a:t>
            </a:r>
          </a:p>
        </p:txBody>
      </p:sp>
      <p:sp>
        <p:nvSpPr>
          <p:cNvPr id="7" name="Titre 1"/>
          <p:cNvSpPr txBox="1">
            <a:spLocks/>
          </p:cNvSpPr>
          <p:nvPr/>
        </p:nvSpPr>
        <p:spPr>
          <a:xfrm>
            <a:off x="660578" y="3104763"/>
            <a:ext cx="6143670"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a:solidFill>
                  <a:srgbClr val="5325FB"/>
                </a:solidFill>
              </a:rPr>
              <a:t>4- The thermal </a:t>
            </a:r>
            <a:r>
              <a:rPr lang="fr-FR" sz="1800" b="1" err="1">
                <a:solidFill>
                  <a:srgbClr val="5325FB"/>
                </a:solidFill>
              </a:rPr>
              <a:t>dynamic</a:t>
            </a:r>
            <a:r>
              <a:rPr lang="fr-FR" sz="1800" b="1">
                <a:solidFill>
                  <a:srgbClr val="5325FB"/>
                </a:solidFill>
              </a:rPr>
              <a:t> </a:t>
            </a:r>
            <a:r>
              <a:rPr lang="fr-FR" sz="1800" b="1" err="1">
                <a:solidFill>
                  <a:srgbClr val="5325FB"/>
                </a:solidFill>
              </a:rPr>
              <a:t>mechanical</a:t>
            </a:r>
            <a:r>
              <a:rPr lang="fr-FR" sz="1800" b="1">
                <a:solidFill>
                  <a:srgbClr val="5325FB"/>
                </a:solidFill>
              </a:rPr>
              <a:t> </a:t>
            </a:r>
            <a:r>
              <a:rPr lang="fr-FR" sz="1800" b="1" err="1">
                <a:solidFill>
                  <a:srgbClr val="5325FB"/>
                </a:solidFill>
              </a:rPr>
              <a:t>Analysis</a:t>
            </a:r>
            <a:r>
              <a:rPr lang="fr-FR" sz="1800" b="1">
                <a:solidFill>
                  <a:srgbClr val="5325FB"/>
                </a:solidFill>
              </a:rPr>
              <a:t> (TDMA) </a:t>
            </a:r>
          </a:p>
        </p:txBody>
      </p:sp>
      <p:sp>
        <p:nvSpPr>
          <p:cNvPr id="8" name="Titre 1"/>
          <p:cNvSpPr txBox="1">
            <a:spLocks/>
          </p:cNvSpPr>
          <p:nvPr/>
        </p:nvSpPr>
        <p:spPr>
          <a:xfrm>
            <a:off x="669822" y="4316090"/>
            <a:ext cx="2091866" cy="47177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a:solidFill>
                  <a:srgbClr val="5325FB"/>
                </a:solidFill>
              </a:rPr>
              <a:t>1- </a:t>
            </a:r>
            <a:r>
              <a:rPr lang="fr-FR" sz="1800" b="1" u="sng">
                <a:solidFill>
                  <a:srgbClr val="5325FB"/>
                </a:solidFill>
              </a:rPr>
              <a:t>DSC </a:t>
            </a:r>
            <a:r>
              <a:rPr lang="fr-FR" sz="1800" b="1" u="sng" err="1">
                <a:solidFill>
                  <a:srgbClr val="5325FB"/>
                </a:solidFill>
              </a:rPr>
              <a:t>Analysis</a:t>
            </a:r>
            <a:endParaRPr lang="fr-FR" sz="1800" b="1" u="sng">
              <a:solidFill>
                <a:srgbClr val="5325FB"/>
              </a:solidFill>
            </a:endParaRPr>
          </a:p>
        </p:txBody>
      </p:sp>
      <p:sp>
        <p:nvSpPr>
          <p:cNvPr id="9" name="Titre 1"/>
          <p:cNvSpPr txBox="1">
            <a:spLocks/>
          </p:cNvSpPr>
          <p:nvPr/>
        </p:nvSpPr>
        <p:spPr>
          <a:xfrm>
            <a:off x="806995" y="4641646"/>
            <a:ext cx="7457386" cy="25269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rgbClr val="5325FB"/>
                </a:solidFill>
              </a:rPr>
              <a:t>This technique is based on the measurement of </a:t>
            </a:r>
            <a:r>
              <a:rPr lang="en-US" sz="1800" b="1" dirty="0">
                <a:solidFill>
                  <a:srgbClr val="FF0000"/>
                </a:solidFill>
              </a:rPr>
              <a:t>the heat released </a:t>
            </a:r>
            <a:r>
              <a:rPr lang="en-US" sz="1800" b="1" dirty="0">
                <a:solidFill>
                  <a:srgbClr val="5325FB"/>
                </a:solidFill>
              </a:rPr>
              <a:t>or </a:t>
            </a:r>
            <a:r>
              <a:rPr lang="en-US" sz="1800" b="1" dirty="0">
                <a:solidFill>
                  <a:srgbClr val="FF0000"/>
                </a:solidFill>
              </a:rPr>
              <a:t>absorbed</a:t>
            </a:r>
            <a:r>
              <a:rPr lang="en-US" sz="1800" b="1" dirty="0">
                <a:solidFill>
                  <a:srgbClr val="5325FB"/>
                </a:solidFill>
              </a:rPr>
              <a:t> by the polymer during its heating. Since the heat capacity (Cp (glass)) of the glass state is different from that of the soft state (Cp(</a:t>
            </a:r>
            <a:r>
              <a:rPr lang="en-US" sz="1800" b="1" dirty="0" err="1">
                <a:solidFill>
                  <a:srgbClr val="5325FB"/>
                </a:solidFill>
              </a:rPr>
              <a:t>solft</a:t>
            </a:r>
            <a:r>
              <a:rPr lang="en-US" sz="1800" b="1" dirty="0">
                <a:solidFill>
                  <a:srgbClr val="5325FB"/>
                </a:solidFill>
              </a:rPr>
              <a:t>)), during the transition from one state to another the materials keep the temperature constant. during this time they absorb or release energy called </a:t>
            </a:r>
            <a:r>
              <a:rPr lang="en-US" sz="1800" b="1" dirty="0">
                <a:solidFill>
                  <a:srgbClr val="FF0000"/>
                </a:solidFill>
              </a:rPr>
              <a:t>transition energy</a:t>
            </a:r>
            <a:r>
              <a:rPr lang="en-US" sz="1800" b="1" dirty="0">
                <a:solidFill>
                  <a:srgbClr val="5325FB"/>
                </a:solidFill>
              </a:rPr>
              <a:t>.</a:t>
            </a:r>
            <a:endParaRPr lang="fr-FR" sz="1800" b="1" u="sng" dirty="0">
              <a:solidFill>
                <a:srgbClr val="5325FB"/>
              </a:solidFill>
            </a:endParaRPr>
          </a:p>
        </p:txBody>
      </p:sp>
      <p:sp>
        <p:nvSpPr>
          <p:cNvPr id="10" name="Titre 1"/>
          <p:cNvSpPr txBox="1">
            <a:spLocks/>
          </p:cNvSpPr>
          <p:nvPr/>
        </p:nvSpPr>
        <p:spPr>
          <a:xfrm>
            <a:off x="683344" y="3658651"/>
            <a:ext cx="7993112"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a:solidFill>
                  <a:srgbClr val="5325FB"/>
                </a:solidFill>
              </a:rPr>
              <a:t>We mention in this program only the most commonly techniques used such as the DSC and </a:t>
            </a:r>
            <a:r>
              <a:rPr lang="en-US" sz="1800" b="1" err="1">
                <a:solidFill>
                  <a:srgbClr val="5325FB"/>
                </a:solidFill>
              </a:rPr>
              <a:t>theTGA</a:t>
            </a:r>
            <a:r>
              <a:rPr lang="en-US" sz="1800" b="1">
                <a:solidFill>
                  <a:srgbClr val="5325FB"/>
                </a:solidFill>
              </a:rPr>
              <a:t>.</a:t>
            </a:r>
            <a:endParaRPr lang="fr-FR" sz="1800" b="1">
              <a:solidFill>
                <a:srgbClr val="5325FB"/>
              </a:solidFill>
            </a:endParaRPr>
          </a:p>
        </p:txBody>
      </p:sp>
    </p:spTree>
    <p:extLst>
      <p:ext uri="{BB962C8B-B14F-4D97-AF65-F5344CB8AC3E}">
        <p14:creationId xmlns:p14="http://schemas.microsoft.com/office/powerpoint/2010/main" val="15602344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755576" y="692696"/>
            <a:ext cx="705678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rgbClr val="5325FB"/>
                </a:solidFill>
              </a:rPr>
              <a:t>Before the glass transition, the heating enthalpy is:</a:t>
            </a:r>
            <a:endParaRPr lang="fr-FR" sz="1800" b="1" dirty="0">
              <a:solidFill>
                <a:srgbClr val="5325FB"/>
              </a:solidFill>
            </a:endParaRPr>
          </a:p>
        </p:txBody>
      </p:sp>
      <p:sp>
        <p:nvSpPr>
          <p:cNvPr id="20" name="Titre 1"/>
          <p:cNvSpPr txBox="1">
            <a:spLocks/>
          </p:cNvSpPr>
          <p:nvPr/>
        </p:nvSpPr>
        <p:spPr>
          <a:xfrm>
            <a:off x="755576" y="1125966"/>
            <a:ext cx="705678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a:solidFill>
                  <a:srgbClr val="5325FB"/>
                </a:solidFill>
              </a:rPr>
              <a:t>∆H</a:t>
            </a:r>
            <a:r>
              <a:rPr lang="fr-FR" sz="1600" b="1">
                <a:solidFill>
                  <a:srgbClr val="5325FB"/>
                </a:solidFill>
              </a:rPr>
              <a:t>1</a:t>
            </a:r>
            <a:r>
              <a:rPr lang="fr-FR" sz="1800" b="1">
                <a:solidFill>
                  <a:srgbClr val="5325FB"/>
                </a:solidFill>
              </a:rPr>
              <a:t> = Cp(glass)(Tg-T</a:t>
            </a:r>
            <a:r>
              <a:rPr lang="fr-FR" sz="1600" b="1">
                <a:solidFill>
                  <a:srgbClr val="5325FB"/>
                </a:solidFill>
              </a:rPr>
              <a:t>1</a:t>
            </a:r>
            <a:r>
              <a:rPr lang="fr-FR" sz="1800" b="1">
                <a:solidFill>
                  <a:srgbClr val="5325FB"/>
                </a:solidFill>
              </a:rPr>
              <a:t>)</a:t>
            </a:r>
          </a:p>
        </p:txBody>
      </p:sp>
      <p:sp>
        <p:nvSpPr>
          <p:cNvPr id="21" name="Titre 1"/>
          <p:cNvSpPr txBox="1">
            <a:spLocks/>
          </p:cNvSpPr>
          <p:nvPr/>
        </p:nvSpPr>
        <p:spPr>
          <a:xfrm>
            <a:off x="734468" y="1638905"/>
            <a:ext cx="705678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rgbClr val="5325FB"/>
                </a:solidFill>
              </a:rPr>
              <a:t>After the glass transition, the heating enthalpy is:</a:t>
            </a:r>
            <a:endParaRPr lang="fr-FR" sz="1800" b="1" dirty="0">
              <a:solidFill>
                <a:srgbClr val="5325FB"/>
              </a:solidFill>
            </a:endParaRPr>
          </a:p>
          <a:p>
            <a:endParaRPr lang="fr-FR" sz="1800" b="1" dirty="0">
              <a:solidFill>
                <a:srgbClr val="5325FB"/>
              </a:solidFill>
            </a:endParaRPr>
          </a:p>
          <a:p>
            <a:r>
              <a:rPr lang="fr-FR" sz="1800" b="1" dirty="0">
                <a:solidFill>
                  <a:srgbClr val="5325FB"/>
                </a:solidFill>
              </a:rPr>
              <a:t>∆H</a:t>
            </a:r>
            <a:r>
              <a:rPr lang="fr-FR" sz="1600" b="1" dirty="0">
                <a:solidFill>
                  <a:srgbClr val="5325FB"/>
                </a:solidFill>
              </a:rPr>
              <a:t>2</a:t>
            </a:r>
            <a:r>
              <a:rPr lang="fr-FR" sz="1800" b="1" dirty="0">
                <a:solidFill>
                  <a:srgbClr val="5325FB"/>
                </a:solidFill>
              </a:rPr>
              <a:t> = Cp(soft)(T</a:t>
            </a:r>
            <a:r>
              <a:rPr lang="fr-FR" sz="1600" b="1" dirty="0">
                <a:solidFill>
                  <a:srgbClr val="5325FB"/>
                </a:solidFill>
              </a:rPr>
              <a:t>2</a:t>
            </a:r>
            <a:r>
              <a:rPr lang="fr-FR" sz="1800" b="1" dirty="0">
                <a:solidFill>
                  <a:srgbClr val="5325FB"/>
                </a:solidFill>
              </a:rPr>
              <a:t>-Tg)</a:t>
            </a:r>
          </a:p>
          <a:p>
            <a:endParaRPr lang="fr-FR" sz="1800" b="1" dirty="0">
              <a:solidFill>
                <a:srgbClr val="5325FB"/>
              </a:solidFill>
            </a:endParaRPr>
          </a:p>
          <a:p>
            <a:r>
              <a:rPr lang="en-US" sz="1800" b="1" dirty="0">
                <a:solidFill>
                  <a:srgbClr val="5325FB"/>
                </a:solidFill>
              </a:rPr>
              <a:t>During the glass transition the enthalpy absorbed is the </a:t>
            </a:r>
            <a:r>
              <a:rPr lang="en-US" sz="1800" b="1" dirty="0">
                <a:solidFill>
                  <a:srgbClr val="FF0000"/>
                </a:solidFill>
              </a:rPr>
              <a:t>latent heat of glass transition (Lg) </a:t>
            </a:r>
            <a:r>
              <a:rPr lang="en-US" sz="1800" b="1" dirty="0">
                <a:solidFill>
                  <a:srgbClr val="5325FB"/>
                </a:solidFill>
              </a:rPr>
              <a:t>and during fusion the enthalpy absorbed is </a:t>
            </a:r>
            <a:r>
              <a:rPr lang="en-US" sz="1800" b="1" dirty="0">
                <a:solidFill>
                  <a:srgbClr val="FF0000"/>
                </a:solidFill>
              </a:rPr>
              <a:t>the latent heat of fusion (</a:t>
            </a:r>
            <a:r>
              <a:rPr lang="en-US" sz="1800" b="1" dirty="0" err="1">
                <a:solidFill>
                  <a:srgbClr val="FF0000"/>
                </a:solidFill>
              </a:rPr>
              <a:t>Lf</a:t>
            </a:r>
            <a:r>
              <a:rPr lang="en-US" sz="1800" b="1" dirty="0">
                <a:solidFill>
                  <a:srgbClr val="FF0000"/>
                </a:solidFill>
              </a:rPr>
              <a:t>). </a:t>
            </a:r>
            <a:r>
              <a:rPr lang="en-US" sz="1800" b="1" dirty="0">
                <a:solidFill>
                  <a:srgbClr val="5325FB"/>
                </a:solidFill>
              </a:rPr>
              <a:t>These two parameters are practically </a:t>
            </a:r>
            <a:r>
              <a:rPr lang="en-US" sz="1800" b="1" dirty="0">
                <a:solidFill>
                  <a:srgbClr val="FF0000"/>
                </a:solidFill>
              </a:rPr>
              <a:t>independent of temperature</a:t>
            </a:r>
            <a:r>
              <a:rPr lang="en-US" sz="1800" b="1" dirty="0">
                <a:solidFill>
                  <a:srgbClr val="5325FB"/>
                </a:solidFill>
              </a:rPr>
              <a:t>.</a:t>
            </a:r>
            <a:endParaRPr lang="fr-FR" sz="1800" b="1" dirty="0">
              <a:solidFill>
                <a:srgbClr val="5325FB"/>
              </a:solidFill>
            </a:endParaRPr>
          </a:p>
          <a:p>
            <a:endParaRPr lang="en-US" sz="1800" b="1" dirty="0">
              <a:solidFill>
                <a:srgbClr val="5325FB"/>
              </a:solidFill>
            </a:endParaRPr>
          </a:p>
          <a:p>
            <a:r>
              <a:rPr lang="en-US" sz="1800" b="1" dirty="0">
                <a:solidFill>
                  <a:srgbClr val="5325FB"/>
                </a:solidFill>
              </a:rPr>
              <a:t>The total heat (</a:t>
            </a:r>
            <a:r>
              <a:rPr lang="fr-FR" sz="1800" b="1" dirty="0">
                <a:solidFill>
                  <a:srgbClr val="5325FB"/>
                </a:solidFill>
              </a:rPr>
              <a:t>∆H</a:t>
            </a:r>
            <a:r>
              <a:rPr lang="fr-FR" sz="1600" b="1" dirty="0">
                <a:solidFill>
                  <a:srgbClr val="5325FB"/>
                </a:solidFill>
              </a:rPr>
              <a:t>T</a:t>
            </a:r>
            <a:r>
              <a:rPr lang="fr-FR" sz="1800" b="1" dirty="0">
                <a:solidFill>
                  <a:srgbClr val="5325FB"/>
                </a:solidFill>
              </a:rPr>
              <a:t> ) </a:t>
            </a:r>
            <a:r>
              <a:rPr lang="en-US" sz="1800" b="1" dirty="0">
                <a:solidFill>
                  <a:srgbClr val="5325FB"/>
                </a:solidFill>
              </a:rPr>
              <a:t>required to heat the polymer from start to finish is equal to:</a:t>
            </a:r>
            <a:endParaRPr lang="fr-FR" sz="1800" b="1" dirty="0">
              <a:solidFill>
                <a:srgbClr val="5325FB"/>
              </a:solidFill>
            </a:endParaRPr>
          </a:p>
        </p:txBody>
      </p:sp>
      <p:sp>
        <p:nvSpPr>
          <p:cNvPr id="22" name="Rectangle 21"/>
          <p:cNvSpPr/>
          <p:nvPr/>
        </p:nvSpPr>
        <p:spPr>
          <a:xfrm>
            <a:off x="786079" y="5013176"/>
            <a:ext cx="7818370" cy="1200329"/>
          </a:xfrm>
          <a:prstGeom prst="rect">
            <a:avLst/>
          </a:prstGeom>
        </p:spPr>
        <p:txBody>
          <a:bodyPr wrap="square">
            <a:spAutoFit/>
          </a:bodyPr>
          <a:lstStyle/>
          <a:p>
            <a:r>
              <a:rPr lang="fr-FR" b="1" dirty="0">
                <a:solidFill>
                  <a:srgbClr val="5325FB"/>
                </a:solidFill>
              </a:rPr>
              <a:t>∆H</a:t>
            </a:r>
            <a:r>
              <a:rPr lang="fr-FR" sz="1600" b="1" dirty="0">
                <a:solidFill>
                  <a:srgbClr val="5325FB"/>
                </a:solidFill>
              </a:rPr>
              <a:t>T</a:t>
            </a:r>
            <a:r>
              <a:rPr lang="fr-FR" b="1" dirty="0">
                <a:solidFill>
                  <a:srgbClr val="5325FB"/>
                </a:solidFill>
              </a:rPr>
              <a:t> = Cp(glass)(Tg-T</a:t>
            </a:r>
            <a:r>
              <a:rPr lang="fr-FR" sz="1600" b="1" dirty="0">
                <a:solidFill>
                  <a:srgbClr val="5325FB"/>
                </a:solidFill>
              </a:rPr>
              <a:t>1</a:t>
            </a:r>
            <a:r>
              <a:rPr lang="fr-FR" b="1" dirty="0">
                <a:solidFill>
                  <a:srgbClr val="5325FB"/>
                </a:solidFill>
              </a:rPr>
              <a:t>) + Lg +Cp(soft)(T</a:t>
            </a:r>
            <a:r>
              <a:rPr lang="fr-FR" sz="1600" b="1" dirty="0">
                <a:solidFill>
                  <a:srgbClr val="5325FB"/>
                </a:solidFill>
              </a:rPr>
              <a:t>2</a:t>
            </a:r>
            <a:r>
              <a:rPr lang="fr-FR" b="1" dirty="0">
                <a:solidFill>
                  <a:srgbClr val="5325FB"/>
                </a:solidFill>
              </a:rPr>
              <a:t>-Tg) + </a:t>
            </a:r>
            <a:r>
              <a:rPr lang="fr-FR" b="1" dirty="0" err="1">
                <a:solidFill>
                  <a:srgbClr val="5325FB"/>
                </a:solidFill>
              </a:rPr>
              <a:t>Lf</a:t>
            </a:r>
            <a:endParaRPr lang="fr-FR" b="1" dirty="0">
              <a:solidFill>
                <a:srgbClr val="5325FB"/>
              </a:solidFill>
            </a:endParaRPr>
          </a:p>
          <a:p>
            <a:endParaRPr lang="fr-FR" b="1" dirty="0">
              <a:solidFill>
                <a:srgbClr val="5325FB"/>
              </a:solidFill>
            </a:endParaRPr>
          </a:p>
          <a:p>
            <a:r>
              <a:rPr lang="en-US" b="1" dirty="0">
                <a:solidFill>
                  <a:srgbClr val="5325FB"/>
                </a:solidFill>
              </a:rPr>
              <a:t>The variation of the heating enthalpy as a function of temperature is represented by as following curve called “</a:t>
            </a:r>
            <a:r>
              <a:rPr lang="en-US" b="1" dirty="0">
                <a:solidFill>
                  <a:srgbClr val="FF0000"/>
                </a:solidFill>
              </a:rPr>
              <a:t>DSC thermogram</a:t>
            </a:r>
            <a:r>
              <a:rPr lang="en-US" b="1" dirty="0">
                <a:solidFill>
                  <a:srgbClr val="5325FB"/>
                </a:solidFill>
              </a:rPr>
              <a:t>”:</a:t>
            </a:r>
            <a:r>
              <a:rPr lang="fr-FR" b="1" dirty="0">
                <a:solidFill>
                  <a:srgbClr val="5325FB"/>
                </a:solidFill>
              </a:rPr>
              <a:t>  </a:t>
            </a:r>
          </a:p>
        </p:txBody>
      </p:sp>
    </p:spTree>
    <p:extLst>
      <p:ext uri="{BB962C8B-B14F-4D97-AF65-F5344CB8AC3E}">
        <p14:creationId xmlns:p14="http://schemas.microsoft.com/office/powerpoint/2010/main" val="31101830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a:xfrm>
            <a:off x="749327" y="678171"/>
            <a:ext cx="5375906" cy="565797"/>
          </a:xfrm>
        </p:spPr>
        <p:txBody>
          <a:bodyPr>
            <a:normAutofit/>
          </a:bodyPr>
          <a:lstStyle/>
          <a:p>
            <a:r>
              <a:rPr lang="fr-FR" sz="2400" b="1">
                <a:solidFill>
                  <a:srgbClr val="5325FB"/>
                </a:solidFill>
                <a:latin typeface="Arial" panose="020B0604020202020204" pitchFamily="34" charset="0"/>
                <a:cs typeface="Arial" panose="020B0604020202020204" pitchFamily="34" charset="0"/>
              </a:rPr>
              <a:t>DSC </a:t>
            </a:r>
            <a:r>
              <a:rPr lang="fr-FR" sz="2400" b="1" err="1">
                <a:solidFill>
                  <a:srgbClr val="5325FB"/>
                </a:solidFill>
                <a:latin typeface="Arial" panose="020B0604020202020204" pitchFamily="34" charset="0"/>
                <a:cs typeface="Arial" panose="020B0604020202020204" pitchFamily="34" charset="0"/>
              </a:rPr>
              <a:t>Thermogram</a:t>
            </a:r>
            <a:r>
              <a:rPr lang="fr-FR" sz="2400" b="1">
                <a:solidFill>
                  <a:srgbClr val="5325FB"/>
                </a:solidFill>
                <a:latin typeface="Arial" panose="020B0604020202020204" pitchFamily="34" charset="0"/>
                <a:cs typeface="Arial" panose="020B0604020202020204" pitchFamily="34" charset="0"/>
              </a:rPr>
              <a:t> (</a:t>
            </a:r>
            <a:r>
              <a:rPr lang="fr-FR" sz="2400" b="1" err="1">
                <a:solidFill>
                  <a:srgbClr val="5325FB"/>
                </a:solidFill>
                <a:latin typeface="Arial" panose="020B0604020202020204" pitchFamily="34" charset="0"/>
                <a:cs typeface="Arial" panose="020B0604020202020204" pitchFamily="34" charset="0"/>
              </a:rPr>
              <a:t>Heating</a:t>
            </a:r>
            <a:r>
              <a:rPr lang="fr-FR" sz="2400" b="1">
                <a:solidFill>
                  <a:srgbClr val="5325FB"/>
                </a:solidFill>
                <a:latin typeface="Arial" panose="020B0604020202020204" pitchFamily="34" charset="0"/>
                <a:cs typeface="Arial" panose="020B0604020202020204" pitchFamily="34" charset="0"/>
              </a:rPr>
              <a:t> mode)</a:t>
            </a:r>
          </a:p>
        </p:txBody>
      </p:sp>
      <p:grpSp>
        <p:nvGrpSpPr>
          <p:cNvPr id="91" name="Groupe 90"/>
          <p:cNvGrpSpPr/>
          <p:nvPr/>
        </p:nvGrpSpPr>
        <p:grpSpPr>
          <a:xfrm>
            <a:off x="467544" y="1556792"/>
            <a:ext cx="7432131" cy="4743626"/>
            <a:chOff x="467544" y="1556792"/>
            <a:chExt cx="7432131" cy="4743626"/>
          </a:xfrm>
        </p:grpSpPr>
        <p:grpSp>
          <p:nvGrpSpPr>
            <p:cNvPr id="83" name="Groupe 82"/>
            <p:cNvGrpSpPr/>
            <p:nvPr/>
          </p:nvGrpSpPr>
          <p:grpSpPr>
            <a:xfrm>
              <a:off x="467544" y="1556792"/>
              <a:ext cx="7432131" cy="4743626"/>
              <a:chOff x="524245" y="1586545"/>
              <a:chExt cx="7432131" cy="4743626"/>
            </a:xfrm>
          </p:grpSpPr>
          <p:sp>
            <p:nvSpPr>
              <p:cNvPr id="72" name="Titre 15"/>
              <p:cNvSpPr txBox="1">
                <a:spLocks/>
              </p:cNvSpPr>
              <p:nvPr/>
            </p:nvSpPr>
            <p:spPr>
              <a:xfrm>
                <a:off x="876423" y="1586545"/>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err="1">
                    <a:solidFill>
                      <a:srgbClr val="5325FB"/>
                    </a:solidFill>
                  </a:rPr>
                  <a:t>Heat</a:t>
                </a:r>
                <a:r>
                  <a:rPr lang="fr-FR" sz="2000">
                    <a:solidFill>
                      <a:srgbClr val="5325FB"/>
                    </a:solidFill>
                  </a:rPr>
                  <a:t> Flow</a:t>
                </a:r>
              </a:p>
            </p:txBody>
          </p:sp>
          <p:grpSp>
            <p:nvGrpSpPr>
              <p:cNvPr id="77" name="Groupe 76"/>
              <p:cNvGrpSpPr/>
              <p:nvPr/>
            </p:nvGrpSpPr>
            <p:grpSpPr>
              <a:xfrm>
                <a:off x="524245" y="1974811"/>
                <a:ext cx="7432131" cy="4355360"/>
                <a:chOff x="524245" y="1974811"/>
                <a:chExt cx="7432131" cy="4355360"/>
              </a:xfrm>
            </p:grpSpPr>
            <p:sp>
              <p:nvSpPr>
                <p:cNvPr id="3" name="Rectangle 2"/>
                <p:cNvSpPr/>
                <p:nvPr/>
              </p:nvSpPr>
              <p:spPr>
                <a:xfrm>
                  <a:off x="1469122" y="1974811"/>
                  <a:ext cx="6048671" cy="35643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1790163" y="3413847"/>
                  <a:ext cx="4572000" cy="1455313"/>
                </a:xfrm>
                <a:custGeom>
                  <a:avLst/>
                  <a:gdLst>
                    <a:gd name="connsiteX0" fmla="*/ 0 w 4572000"/>
                    <a:gd name="connsiteY0" fmla="*/ 0 h 1455313"/>
                    <a:gd name="connsiteX1" fmla="*/ 1738648 w 4572000"/>
                    <a:gd name="connsiteY1" fmla="*/ 38637 h 1455313"/>
                    <a:gd name="connsiteX2" fmla="*/ 2253803 w 4572000"/>
                    <a:gd name="connsiteY2" fmla="*/ 399245 h 1455313"/>
                    <a:gd name="connsiteX3" fmla="*/ 2794716 w 4572000"/>
                    <a:gd name="connsiteY3" fmla="*/ 489397 h 1455313"/>
                    <a:gd name="connsiteX4" fmla="*/ 3490175 w 4572000"/>
                    <a:gd name="connsiteY4" fmla="*/ 515155 h 1455313"/>
                    <a:gd name="connsiteX5" fmla="*/ 3812147 w 4572000"/>
                    <a:gd name="connsiteY5" fmla="*/ 734096 h 1455313"/>
                    <a:gd name="connsiteX6" fmla="*/ 4159876 w 4572000"/>
                    <a:gd name="connsiteY6" fmla="*/ 1455313 h 1455313"/>
                    <a:gd name="connsiteX7" fmla="*/ 4262907 w 4572000"/>
                    <a:gd name="connsiteY7" fmla="*/ 734096 h 1455313"/>
                    <a:gd name="connsiteX8" fmla="*/ 4572000 w 4572000"/>
                    <a:gd name="connsiteY8" fmla="*/ 566671 h 1455313"/>
                    <a:gd name="connsiteX9" fmla="*/ 4572000 w 4572000"/>
                    <a:gd name="connsiteY9" fmla="*/ 566671 h 14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1455313">
                      <a:moveTo>
                        <a:pt x="0" y="0"/>
                      </a:moveTo>
                      <a:lnTo>
                        <a:pt x="1738648" y="38637"/>
                      </a:lnTo>
                      <a:cubicBezTo>
                        <a:pt x="2114282" y="105178"/>
                        <a:pt x="2077792" y="324118"/>
                        <a:pt x="2253803" y="399245"/>
                      </a:cubicBezTo>
                      <a:cubicBezTo>
                        <a:pt x="2429814" y="474372"/>
                        <a:pt x="2588654" y="470079"/>
                        <a:pt x="2794716" y="489397"/>
                      </a:cubicBezTo>
                      <a:cubicBezTo>
                        <a:pt x="3000778" y="508715"/>
                        <a:pt x="3320603" y="474372"/>
                        <a:pt x="3490175" y="515155"/>
                      </a:cubicBezTo>
                      <a:cubicBezTo>
                        <a:pt x="3659747" y="555938"/>
                        <a:pt x="3700530" y="577403"/>
                        <a:pt x="3812147" y="734096"/>
                      </a:cubicBezTo>
                      <a:cubicBezTo>
                        <a:pt x="3923764" y="890789"/>
                        <a:pt x="4084749" y="1455313"/>
                        <a:pt x="4159876" y="1455313"/>
                      </a:cubicBezTo>
                      <a:cubicBezTo>
                        <a:pt x="4235003" y="1455313"/>
                        <a:pt x="4194220" y="882203"/>
                        <a:pt x="4262907" y="734096"/>
                      </a:cubicBezTo>
                      <a:cubicBezTo>
                        <a:pt x="4331594" y="585989"/>
                        <a:pt x="4572000" y="566671"/>
                        <a:pt x="4572000" y="566671"/>
                      </a:cubicBezTo>
                      <a:lnTo>
                        <a:pt x="4572000" y="56667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flipV="1">
                  <a:off x="2411760"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347864"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283968"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292080"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6300192"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7308304"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a:xfrm>
                  <a:off x="1403648" y="5583619"/>
                  <a:ext cx="6552728"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a:solidFill>
                        <a:schemeClr val="tx1"/>
                      </a:solidFill>
                    </a:rPr>
                    <a:t>-20         0            20            40            60            80           100</a:t>
                  </a:r>
                </a:p>
                <a:p>
                  <a:endParaRPr lang="fr-FR" sz="1800" b="1">
                    <a:solidFill>
                      <a:srgbClr val="5325FB"/>
                    </a:solidFill>
                  </a:endParaRPr>
                </a:p>
              </p:txBody>
            </p:sp>
            <p:sp>
              <p:nvSpPr>
                <p:cNvPr id="15" name="Titre 1"/>
                <p:cNvSpPr txBox="1">
                  <a:spLocks/>
                </p:cNvSpPr>
                <p:nvPr/>
              </p:nvSpPr>
              <p:spPr>
                <a:xfrm>
                  <a:off x="3347864" y="5908228"/>
                  <a:ext cx="2232248"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a:solidFill>
                        <a:schemeClr val="tx1"/>
                      </a:solidFill>
                    </a:rPr>
                    <a:t>Temperature (</a:t>
                  </a:r>
                  <a:r>
                    <a:rPr lang="fr-FR" sz="1600" b="1" baseline="30000">
                      <a:solidFill>
                        <a:schemeClr val="tx1"/>
                      </a:solidFill>
                    </a:rPr>
                    <a:t>O</a:t>
                  </a:r>
                  <a:r>
                    <a:rPr lang="fr-FR" sz="1600" b="1">
                      <a:solidFill>
                        <a:schemeClr val="tx1"/>
                      </a:solidFill>
                    </a:rPr>
                    <a:t>C)</a:t>
                  </a:r>
                  <a:endParaRPr lang="fr-FR" sz="1800" b="1">
                    <a:solidFill>
                      <a:srgbClr val="5325FB"/>
                    </a:solidFill>
                  </a:endParaRPr>
                </a:p>
              </p:txBody>
            </p:sp>
            <p:sp>
              <p:nvSpPr>
                <p:cNvPr id="17" name="Titre 1"/>
                <p:cNvSpPr txBox="1">
                  <a:spLocks/>
                </p:cNvSpPr>
                <p:nvPr/>
              </p:nvSpPr>
              <p:spPr>
                <a:xfrm>
                  <a:off x="2021324" y="2780928"/>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800" b="1">
                      <a:solidFill>
                        <a:srgbClr val="5325FB"/>
                      </a:solidFill>
                    </a:rPr>
                    <a:t>Δ</a:t>
                  </a:r>
                  <a:r>
                    <a:rPr lang="fr-FR" sz="1800" b="1">
                      <a:solidFill>
                        <a:srgbClr val="5325FB"/>
                      </a:solidFill>
                    </a:rPr>
                    <a:t>H(Glass)</a:t>
                  </a:r>
                </a:p>
              </p:txBody>
            </p:sp>
            <p:sp>
              <p:nvSpPr>
                <p:cNvPr id="18" name="Titre 1"/>
                <p:cNvSpPr txBox="1">
                  <a:spLocks/>
                </p:cNvSpPr>
                <p:nvPr/>
              </p:nvSpPr>
              <p:spPr>
                <a:xfrm>
                  <a:off x="4220201" y="2806686"/>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800" b="1">
                      <a:solidFill>
                        <a:srgbClr val="5325FB"/>
                      </a:solidFill>
                    </a:rPr>
                    <a:t>Δ</a:t>
                  </a:r>
                  <a:r>
                    <a:rPr lang="fr-FR" sz="1800" b="1">
                      <a:solidFill>
                        <a:srgbClr val="5325FB"/>
                      </a:solidFill>
                    </a:rPr>
                    <a:t>H(Soft)</a:t>
                  </a:r>
                </a:p>
              </p:txBody>
            </p:sp>
            <p:sp>
              <p:nvSpPr>
                <p:cNvPr id="19" name="Titre 1"/>
                <p:cNvSpPr txBox="1">
                  <a:spLocks/>
                </p:cNvSpPr>
                <p:nvPr/>
              </p:nvSpPr>
              <p:spPr>
                <a:xfrm>
                  <a:off x="3310934" y="4218314"/>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a:solidFill>
                        <a:srgbClr val="5325FB"/>
                      </a:solidFill>
                    </a:rPr>
                    <a:t>Lg</a:t>
                  </a:r>
                </a:p>
              </p:txBody>
            </p:sp>
            <p:sp>
              <p:nvSpPr>
                <p:cNvPr id="20" name="Titre 1"/>
                <p:cNvSpPr txBox="1">
                  <a:spLocks/>
                </p:cNvSpPr>
                <p:nvPr/>
              </p:nvSpPr>
              <p:spPr>
                <a:xfrm>
                  <a:off x="5245808" y="4951273"/>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err="1">
                      <a:solidFill>
                        <a:srgbClr val="5325FB"/>
                      </a:solidFill>
                    </a:rPr>
                    <a:t>Lf</a:t>
                  </a:r>
                  <a:endParaRPr lang="fr-FR" sz="1800" b="1">
                    <a:solidFill>
                      <a:srgbClr val="5325FB"/>
                    </a:solidFill>
                  </a:endParaRPr>
                </a:p>
              </p:txBody>
            </p:sp>
            <p:cxnSp>
              <p:nvCxnSpPr>
                <p:cNvPr id="30" name="Connecteur droit avec flèche 29"/>
                <p:cNvCxnSpPr/>
                <p:nvPr/>
              </p:nvCxnSpPr>
              <p:spPr>
                <a:xfrm>
                  <a:off x="1790163" y="2924944"/>
                  <a:ext cx="0" cy="4219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707904" y="2996952"/>
                  <a:ext cx="0" cy="4219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1790163" y="2924944"/>
                  <a:ext cx="2311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3154966" y="2970632"/>
                  <a:ext cx="540060" cy="58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4076163" y="2991899"/>
                  <a:ext cx="233564" cy="50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flipV="1">
                  <a:off x="5274397" y="3007271"/>
                  <a:ext cx="161699" cy="25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5415924" y="3015097"/>
                  <a:ext cx="20172" cy="89220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4067944" y="2989339"/>
                  <a:ext cx="8219" cy="8030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6181934" y="4080481"/>
                  <a:ext cx="0" cy="10432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3695026" y="3591449"/>
                  <a:ext cx="0" cy="83783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4139952" y="3853435"/>
                  <a:ext cx="19585" cy="57631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5402725" y="4006977"/>
                  <a:ext cx="12880" cy="1142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H="1">
                  <a:off x="5418556" y="5133994"/>
                  <a:ext cx="233564" cy="50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H="1">
                  <a:off x="5948370" y="5144313"/>
                  <a:ext cx="233564" cy="50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flipH="1" flipV="1">
                  <a:off x="3707904" y="4429285"/>
                  <a:ext cx="17540" cy="27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H="1">
                  <a:off x="4067944" y="4435988"/>
                  <a:ext cx="54470" cy="11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3" name="Titre 15"/>
                <p:cNvSpPr txBox="1">
                  <a:spLocks/>
                </p:cNvSpPr>
                <p:nvPr/>
              </p:nvSpPr>
              <p:spPr>
                <a:xfrm>
                  <a:off x="711680" y="5060479"/>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Endothermic</a:t>
                  </a:r>
                  <a:endParaRPr lang="fr-FR" sz="1600" b="1">
                    <a:solidFill>
                      <a:srgbClr val="5325FB"/>
                    </a:solidFill>
                  </a:endParaRPr>
                </a:p>
              </p:txBody>
            </p:sp>
            <p:sp>
              <p:nvSpPr>
                <p:cNvPr id="74" name="Titre 15"/>
                <p:cNvSpPr txBox="1">
                  <a:spLocks/>
                </p:cNvSpPr>
                <p:nvPr/>
              </p:nvSpPr>
              <p:spPr>
                <a:xfrm>
                  <a:off x="524245" y="2088868"/>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Exothermic</a:t>
                  </a:r>
                  <a:endParaRPr lang="fr-FR" sz="1600" b="1">
                    <a:solidFill>
                      <a:srgbClr val="5325FB"/>
                    </a:solidFill>
                  </a:endParaRPr>
                </a:p>
              </p:txBody>
            </p:sp>
            <p:cxnSp>
              <p:nvCxnSpPr>
                <p:cNvPr id="76" name="Connecteur droit avec flèche 75"/>
                <p:cNvCxnSpPr/>
                <p:nvPr/>
              </p:nvCxnSpPr>
              <p:spPr>
                <a:xfrm>
                  <a:off x="1331640" y="2852936"/>
                  <a:ext cx="0" cy="1868878"/>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grpSp>
          <p:sp>
            <p:nvSpPr>
              <p:cNvPr id="78" name="Titre 15"/>
              <p:cNvSpPr txBox="1">
                <a:spLocks/>
              </p:cNvSpPr>
              <p:nvPr/>
            </p:nvSpPr>
            <p:spPr>
              <a:xfrm>
                <a:off x="3819592" y="2021466"/>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Heating</a:t>
                </a:r>
                <a:endParaRPr lang="fr-FR" sz="1600" b="1">
                  <a:solidFill>
                    <a:srgbClr val="5325FB"/>
                  </a:solidFill>
                </a:endParaRPr>
              </a:p>
            </p:txBody>
          </p:sp>
          <p:cxnSp>
            <p:nvCxnSpPr>
              <p:cNvPr id="80" name="Connecteur droit avec flèche 79"/>
              <p:cNvCxnSpPr/>
              <p:nvPr/>
            </p:nvCxnSpPr>
            <p:spPr>
              <a:xfrm>
                <a:off x="4932040" y="2254654"/>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H="1">
                <a:off x="2843808" y="2254654"/>
                <a:ext cx="8816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itre 15"/>
            <p:cNvSpPr txBox="1">
              <a:spLocks/>
            </p:cNvSpPr>
            <p:nvPr/>
          </p:nvSpPr>
          <p:spPr>
            <a:xfrm>
              <a:off x="2542475" y="3847292"/>
              <a:ext cx="563085"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a:solidFill>
                    <a:srgbClr val="5325FB"/>
                  </a:solidFill>
                </a:rPr>
                <a:t>Tg</a:t>
              </a:r>
            </a:p>
          </p:txBody>
        </p:sp>
        <p:sp>
          <p:nvSpPr>
            <p:cNvPr id="85" name="Titre 15"/>
            <p:cNvSpPr txBox="1">
              <a:spLocks/>
            </p:cNvSpPr>
            <p:nvPr/>
          </p:nvSpPr>
          <p:spPr>
            <a:xfrm>
              <a:off x="6457187" y="4762823"/>
              <a:ext cx="563085"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a:solidFill>
                    <a:srgbClr val="5325FB"/>
                  </a:solidFill>
                </a:rPr>
                <a:t>Tm</a:t>
              </a:r>
            </a:p>
          </p:txBody>
        </p:sp>
        <p:cxnSp>
          <p:nvCxnSpPr>
            <p:cNvPr id="87" name="Connecteur droit avec flèche 86"/>
            <p:cNvCxnSpPr/>
            <p:nvPr/>
          </p:nvCxnSpPr>
          <p:spPr>
            <a:xfrm flipV="1">
              <a:off x="2927621" y="3561697"/>
              <a:ext cx="835270" cy="3634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flipH="1" flipV="1">
              <a:off x="5872229" y="4861875"/>
              <a:ext cx="626497" cy="342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77012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548680"/>
            <a:ext cx="7632848" cy="3139321"/>
          </a:xfrm>
          <a:prstGeom prst="rect">
            <a:avLst/>
          </a:prstGeom>
        </p:spPr>
        <p:txBody>
          <a:bodyPr wrap="square">
            <a:spAutoFit/>
          </a:bodyPr>
          <a:lstStyle/>
          <a:p>
            <a:pPr lvl="0"/>
            <a:endParaRPr lang="fr-FR" b="1">
              <a:solidFill>
                <a:srgbClr val="5325FB"/>
              </a:solidFill>
            </a:endParaRPr>
          </a:p>
          <a:p>
            <a:pPr lvl="0" algn="just"/>
            <a:r>
              <a:rPr lang="en-US" sz="2000">
                <a:solidFill>
                  <a:srgbClr val="5325FB"/>
                </a:solidFill>
                <a:latin typeface="Arial" panose="020B0604020202020204" pitchFamily="34" charset="0"/>
                <a:cs typeface="Arial" panose="020B0604020202020204" pitchFamily="34" charset="0"/>
              </a:rPr>
              <a:t>During the cooling, the polymer passes from the </a:t>
            </a:r>
            <a:r>
              <a:rPr lang="en-US" sz="2000">
                <a:solidFill>
                  <a:srgbClr val="FF0000"/>
                </a:solidFill>
                <a:latin typeface="Arial" panose="020B0604020202020204" pitchFamily="34" charset="0"/>
                <a:cs typeface="Arial" panose="020B0604020202020204" pitchFamily="34" charset="0"/>
              </a:rPr>
              <a:t>liquid state </a:t>
            </a:r>
            <a:r>
              <a:rPr lang="en-US" sz="2000">
                <a:solidFill>
                  <a:srgbClr val="5325FB"/>
                </a:solidFill>
                <a:latin typeface="Arial" panose="020B0604020202020204" pitchFamily="34" charset="0"/>
                <a:cs typeface="Arial" panose="020B0604020202020204" pitchFamily="34" charset="0"/>
              </a:rPr>
              <a:t>where it is at high temperature through the </a:t>
            </a:r>
            <a:r>
              <a:rPr lang="en-US" sz="2000">
                <a:solidFill>
                  <a:srgbClr val="FF0000"/>
                </a:solidFill>
                <a:latin typeface="Arial" panose="020B0604020202020204" pitchFamily="34" charset="0"/>
                <a:cs typeface="Arial" panose="020B0604020202020204" pitchFamily="34" charset="0"/>
              </a:rPr>
              <a:t>crystalline state</a:t>
            </a:r>
            <a:r>
              <a:rPr lang="en-US" sz="2000">
                <a:solidFill>
                  <a:srgbClr val="5325FB"/>
                </a:solidFill>
                <a:latin typeface="Arial" panose="020B0604020202020204" pitchFamily="34" charset="0"/>
                <a:cs typeface="Arial" panose="020B0604020202020204" pitchFamily="34" charset="0"/>
              </a:rPr>
              <a:t>, then through the </a:t>
            </a:r>
            <a:r>
              <a:rPr lang="en-US" sz="2000">
                <a:solidFill>
                  <a:srgbClr val="FF0000"/>
                </a:solidFill>
                <a:latin typeface="Arial" panose="020B0604020202020204" pitchFamily="34" charset="0"/>
                <a:cs typeface="Arial" panose="020B0604020202020204" pitchFamily="34" charset="0"/>
              </a:rPr>
              <a:t>soft state </a:t>
            </a:r>
            <a:r>
              <a:rPr lang="en-US" sz="2000">
                <a:solidFill>
                  <a:srgbClr val="5325FB"/>
                </a:solidFill>
                <a:latin typeface="Arial" panose="020B0604020202020204" pitchFamily="34" charset="0"/>
                <a:cs typeface="Arial" panose="020B0604020202020204" pitchFamily="34" charset="0"/>
              </a:rPr>
              <a:t>and finally it will end up in </a:t>
            </a:r>
            <a:r>
              <a:rPr lang="en-US" sz="2000">
                <a:solidFill>
                  <a:srgbClr val="FF0000"/>
                </a:solidFill>
                <a:latin typeface="Arial" panose="020B0604020202020204" pitchFamily="34" charset="0"/>
                <a:cs typeface="Arial" panose="020B0604020202020204" pitchFamily="34" charset="0"/>
              </a:rPr>
              <a:t>the glass state (solid).</a:t>
            </a:r>
          </a:p>
          <a:p>
            <a:pPr lvl="0" algn="just"/>
            <a:endParaRPr lang="fr-FR" sz="2000">
              <a:solidFill>
                <a:srgbClr val="5325FB"/>
              </a:solidFill>
              <a:latin typeface="Arial" panose="020B0604020202020204" pitchFamily="34" charset="0"/>
              <a:cs typeface="Arial" panose="020B0604020202020204" pitchFamily="34" charset="0"/>
            </a:endParaRPr>
          </a:p>
          <a:p>
            <a:pPr lvl="0" algn="just"/>
            <a:r>
              <a:rPr lang="en-US" sz="2000">
                <a:solidFill>
                  <a:srgbClr val="5325FB"/>
                </a:solidFill>
                <a:latin typeface="Arial" panose="020B0604020202020204" pitchFamily="34" charset="0"/>
                <a:cs typeface="Arial" panose="020B0604020202020204" pitchFamily="34" charset="0"/>
              </a:rPr>
              <a:t>During this step, the polymer first releases the heat that was absorbed during fusion which is called the </a:t>
            </a:r>
            <a:r>
              <a:rPr lang="en-US" sz="2000">
                <a:solidFill>
                  <a:srgbClr val="FF0000"/>
                </a:solidFill>
                <a:latin typeface="Arial" panose="020B0604020202020204" pitchFamily="34" charset="0"/>
                <a:cs typeface="Arial" panose="020B0604020202020204" pitchFamily="34" charset="0"/>
              </a:rPr>
              <a:t>heat of crystallization </a:t>
            </a:r>
            <a:r>
              <a:rPr lang="en-US" sz="2000">
                <a:solidFill>
                  <a:srgbClr val="5325FB"/>
                </a:solidFill>
                <a:latin typeface="Arial" panose="020B0604020202020204" pitchFamily="34" charset="0"/>
                <a:cs typeface="Arial" panose="020B0604020202020204" pitchFamily="34" charset="0"/>
              </a:rPr>
              <a:t>(</a:t>
            </a:r>
            <a:r>
              <a:rPr lang="en-US" sz="2000">
                <a:solidFill>
                  <a:srgbClr val="FF0000"/>
                </a:solidFill>
                <a:latin typeface="Arial" panose="020B0604020202020204" pitchFamily="34" charset="0"/>
                <a:cs typeface="Arial" panose="020B0604020202020204" pitchFamily="34" charset="0"/>
              </a:rPr>
              <a:t>ΔH (crystallization</a:t>
            </a:r>
            <a:r>
              <a:rPr lang="en-US" sz="2000">
                <a:solidFill>
                  <a:srgbClr val="5325FB"/>
                </a:solidFill>
                <a:latin typeface="Arial" panose="020B0604020202020204" pitchFamily="34" charset="0"/>
                <a:cs typeface="Arial" panose="020B0604020202020204" pitchFamily="34" charset="0"/>
              </a:rPr>
              <a:t>) then the </a:t>
            </a:r>
            <a:r>
              <a:rPr lang="en-US" sz="2000">
                <a:solidFill>
                  <a:srgbClr val="FF0000"/>
                </a:solidFill>
                <a:latin typeface="Arial" panose="020B0604020202020204" pitchFamily="34" charset="0"/>
                <a:cs typeface="Arial" panose="020B0604020202020204" pitchFamily="34" charset="0"/>
              </a:rPr>
              <a:t>soft state </a:t>
            </a:r>
            <a:r>
              <a:rPr lang="en-US" sz="2000">
                <a:solidFill>
                  <a:srgbClr val="5325FB"/>
                </a:solidFill>
                <a:latin typeface="Arial" panose="020B0604020202020204" pitchFamily="34" charset="0"/>
                <a:cs typeface="Arial" panose="020B0604020202020204" pitchFamily="34" charset="0"/>
              </a:rPr>
              <a:t>and puts back the heat of </a:t>
            </a:r>
            <a:r>
              <a:rPr lang="en-US" sz="2000">
                <a:solidFill>
                  <a:srgbClr val="FF0000"/>
                </a:solidFill>
                <a:latin typeface="Arial" panose="020B0604020202020204" pitchFamily="34" charset="0"/>
                <a:cs typeface="Arial" panose="020B0604020202020204" pitchFamily="34" charset="0"/>
              </a:rPr>
              <a:t>the glass transition </a:t>
            </a:r>
            <a:r>
              <a:rPr lang="en-US" sz="2000">
                <a:solidFill>
                  <a:srgbClr val="5325FB"/>
                </a:solidFill>
                <a:latin typeface="Arial" panose="020B0604020202020204" pitchFamily="34" charset="0"/>
                <a:cs typeface="Arial" panose="020B0604020202020204" pitchFamily="34" charset="0"/>
              </a:rPr>
              <a:t>to pass to the glass state as shown in the DSC diagram below. Noting in this case all energy are exothermic. </a:t>
            </a:r>
            <a:endParaRPr lang="fr-FR" sz="2000">
              <a:solidFill>
                <a:srgbClr val="5325F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650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8" y="609600"/>
            <a:ext cx="7346778" cy="809221"/>
          </a:xfrm>
        </p:spPr>
        <p:txBody>
          <a:bodyPr>
            <a:normAutofit/>
          </a:bodyPr>
          <a:lstStyle/>
          <a:p>
            <a:r>
              <a:rPr lang="fr-FR" sz="2400" b="1" err="1">
                <a:solidFill>
                  <a:srgbClr val="5325FB"/>
                </a:solidFill>
                <a:latin typeface="Arial" panose="020B0604020202020204" pitchFamily="34" charset="0"/>
                <a:cs typeface="Arial" panose="020B0604020202020204" pitchFamily="34" charset="0"/>
              </a:rPr>
              <a:t>Thermogram</a:t>
            </a:r>
            <a:r>
              <a:rPr lang="fr-FR" sz="2400" b="1">
                <a:solidFill>
                  <a:srgbClr val="5325FB"/>
                </a:solidFill>
                <a:latin typeface="Arial" panose="020B0604020202020204" pitchFamily="34" charset="0"/>
                <a:cs typeface="Arial" panose="020B0604020202020204" pitchFamily="34" charset="0"/>
              </a:rPr>
              <a:t> DSC ( </a:t>
            </a:r>
            <a:r>
              <a:rPr lang="fr-FR" sz="2400" b="1" err="1">
                <a:solidFill>
                  <a:srgbClr val="5325FB"/>
                </a:solidFill>
                <a:latin typeface="Arial" panose="020B0604020202020204" pitchFamily="34" charset="0"/>
                <a:cs typeface="Arial" panose="020B0604020202020204" pitchFamily="34" charset="0"/>
              </a:rPr>
              <a:t>Cooling</a:t>
            </a:r>
            <a:r>
              <a:rPr lang="fr-FR" sz="2400" b="1">
                <a:solidFill>
                  <a:srgbClr val="5325FB"/>
                </a:solidFill>
                <a:latin typeface="Arial" panose="020B0604020202020204" pitchFamily="34" charset="0"/>
                <a:cs typeface="Arial" panose="020B0604020202020204" pitchFamily="34" charset="0"/>
              </a:rPr>
              <a:t> mode)</a:t>
            </a:r>
          </a:p>
        </p:txBody>
      </p:sp>
      <p:sp>
        <p:nvSpPr>
          <p:cNvPr id="89" name="Titre 1"/>
          <p:cNvSpPr txBox="1">
            <a:spLocks/>
          </p:cNvSpPr>
          <p:nvPr/>
        </p:nvSpPr>
        <p:spPr>
          <a:xfrm>
            <a:off x="609598" y="620688"/>
            <a:ext cx="7346778" cy="8092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a:solidFill>
                  <a:srgbClr val="5325FB"/>
                </a:solidFill>
                <a:latin typeface="Arial" panose="020B0604020202020204" pitchFamily="34" charset="0"/>
                <a:cs typeface="Arial" panose="020B0604020202020204" pitchFamily="34" charset="0"/>
              </a:rPr>
              <a:t>Thermogram DSC ( Cooling mode)</a:t>
            </a:r>
          </a:p>
        </p:txBody>
      </p:sp>
      <p:grpSp>
        <p:nvGrpSpPr>
          <p:cNvPr id="102" name="Groupe 101"/>
          <p:cNvGrpSpPr/>
          <p:nvPr/>
        </p:nvGrpSpPr>
        <p:grpSpPr>
          <a:xfrm>
            <a:off x="591041" y="1446130"/>
            <a:ext cx="7316705" cy="4896006"/>
            <a:chOff x="591041" y="1446130"/>
            <a:chExt cx="7316705" cy="4896006"/>
          </a:xfrm>
        </p:grpSpPr>
        <p:grpSp>
          <p:nvGrpSpPr>
            <p:cNvPr id="95" name="Groupe 94"/>
            <p:cNvGrpSpPr/>
            <p:nvPr/>
          </p:nvGrpSpPr>
          <p:grpSpPr>
            <a:xfrm>
              <a:off x="591041" y="1446130"/>
              <a:ext cx="7316705" cy="4896006"/>
              <a:chOff x="639671" y="1408100"/>
              <a:chExt cx="7316705" cy="4896006"/>
            </a:xfrm>
          </p:grpSpPr>
          <p:grpSp>
            <p:nvGrpSpPr>
              <p:cNvPr id="3" name="Groupe 2"/>
              <p:cNvGrpSpPr/>
              <p:nvPr/>
            </p:nvGrpSpPr>
            <p:grpSpPr>
              <a:xfrm>
                <a:off x="639671" y="1408100"/>
                <a:ext cx="7316705" cy="4896006"/>
                <a:chOff x="639671" y="1434165"/>
                <a:chExt cx="7316705" cy="4896006"/>
              </a:xfrm>
            </p:grpSpPr>
            <p:sp>
              <p:nvSpPr>
                <p:cNvPr id="4" name="Rectangle 3"/>
                <p:cNvSpPr/>
                <p:nvPr/>
              </p:nvSpPr>
              <p:spPr>
                <a:xfrm>
                  <a:off x="1439652" y="1942897"/>
                  <a:ext cx="6048671" cy="35643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flipV="1">
                  <a:off x="2411760"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3347864"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4283968"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5292080"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6300192"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7308304" y="537321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re 1"/>
                <p:cNvSpPr txBox="1">
                  <a:spLocks/>
                </p:cNvSpPr>
                <p:nvPr/>
              </p:nvSpPr>
              <p:spPr>
                <a:xfrm>
                  <a:off x="1403648" y="5583619"/>
                  <a:ext cx="6552728"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a:solidFill>
                        <a:schemeClr val="tx1"/>
                      </a:solidFill>
                    </a:rPr>
                    <a:t>-20         0            20            40            60            80           100</a:t>
                  </a:r>
                </a:p>
                <a:p>
                  <a:endParaRPr lang="fr-FR" sz="1800" b="1">
                    <a:solidFill>
                      <a:srgbClr val="5325FB"/>
                    </a:solidFill>
                  </a:endParaRPr>
                </a:p>
              </p:txBody>
            </p:sp>
            <p:sp>
              <p:nvSpPr>
                <p:cNvPr id="13" name="Titre 1"/>
                <p:cNvSpPr txBox="1">
                  <a:spLocks/>
                </p:cNvSpPr>
                <p:nvPr/>
              </p:nvSpPr>
              <p:spPr>
                <a:xfrm>
                  <a:off x="3347864" y="5908228"/>
                  <a:ext cx="2232248"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a:solidFill>
                        <a:schemeClr val="tx1"/>
                      </a:solidFill>
                    </a:rPr>
                    <a:t>Temperature (</a:t>
                  </a:r>
                  <a:r>
                    <a:rPr lang="fr-FR" sz="1600" b="1" baseline="30000">
                      <a:solidFill>
                        <a:schemeClr val="tx1"/>
                      </a:solidFill>
                    </a:rPr>
                    <a:t>O</a:t>
                  </a:r>
                  <a:r>
                    <a:rPr lang="fr-FR" sz="1600" b="1">
                      <a:solidFill>
                        <a:schemeClr val="tx1"/>
                      </a:solidFill>
                    </a:rPr>
                    <a:t>C)</a:t>
                  </a:r>
                  <a:endParaRPr lang="fr-FR" sz="1800" b="1">
                    <a:solidFill>
                      <a:srgbClr val="5325FB"/>
                    </a:solidFill>
                  </a:endParaRPr>
                </a:p>
              </p:txBody>
            </p:sp>
            <p:sp>
              <p:nvSpPr>
                <p:cNvPr id="14" name="Titre 1"/>
                <p:cNvSpPr txBox="1">
                  <a:spLocks/>
                </p:cNvSpPr>
                <p:nvPr/>
              </p:nvSpPr>
              <p:spPr>
                <a:xfrm>
                  <a:off x="1933172" y="3429000"/>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800" b="1">
                      <a:solidFill>
                        <a:srgbClr val="5325FB"/>
                      </a:solidFill>
                    </a:rPr>
                    <a:t>Δ</a:t>
                  </a:r>
                  <a:r>
                    <a:rPr lang="fr-FR" sz="1800" b="1">
                      <a:solidFill>
                        <a:srgbClr val="5325FB"/>
                      </a:solidFill>
                    </a:rPr>
                    <a:t>H(Glass)</a:t>
                  </a:r>
                </a:p>
              </p:txBody>
            </p:sp>
            <p:sp>
              <p:nvSpPr>
                <p:cNvPr id="15" name="Titre 1"/>
                <p:cNvSpPr txBox="1">
                  <a:spLocks/>
                </p:cNvSpPr>
                <p:nvPr/>
              </p:nvSpPr>
              <p:spPr>
                <a:xfrm>
                  <a:off x="5116884" y="2304578"/>
                  <a:ext cx="463228"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a:solidFill>
                        <a:srgbClr val="5325FB"/>
                      </a:solidFill>
                    </a:rPr>
                    <a:t>Tc</a:t>
                  </a:r>
                </a:p>
              </p:txBody>
            </p:sp>
            <p:sp>
              <p:nvSpPr>
                <p:cNvPr id="16" name="Titre 1"/>
                <p:cNvSpPr txBox="1">
                  <a:spLocks/>
                </p:cNvSpPr>
                <p:nvPr/>
              </p:nvSpPr>
              <p:spPr>
                <a:xfrm>
                  <a:off x="2833734" y="4509120"/>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a:solidFill>
                        <a:srgbClr val="5325FB"/>
                      </a:solidFill>
                    </a:rPr>
                    <a:t>Lg</a:t>
                  </a:r>
                </a:p>
              </p:txBody>
            </p:sp>
            <p:sp>
              <p:nvSpPr>
                <p:cNvPr id="17" name="Titre 1"/>
                <p:cNvSpPr txBox="1">
                  <a:spLocks/>
                </p:cNvSpPr>
                <p:nvPr/>
              </p:nvSpPr>
              <p:spPr>
                <a:xfrm>
                  <a:off x="4269719" y="4513364"/>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err="1">
                      <a:solidFill>
                        <a:srgbClr val="5325FB"/>
                      </a:solidFill>
                    </a:rPr>
                    <a:t>Lc</a:t>
                  </a:r>
                  <a:endParaRPr lang="fr-FR" sz="1800" b="1">
                    <a:solidFill>
                      <a:srgbClr val="5325FB"/>
                    </a:solidFill>
                  </a:endParaRPr>
                </a:p>
              </p:txBody>
            </p:sp>
            <p:cxnSp>
              <p:nvCxnSpPr>
                <p:cNvPr id="18" name="Connecteur droit avec flèche 17"/>
                <p:cNvCxnSpPr>
                  <a:endCxn id="43" idx="1"/>
                </p:cNvCxnSpPr>
                <p:nvPr/>
              </p:nvCxnSpPr>
              <p:spPr>
                <a:xfrm flipH="1">
                  <a:off x="1815204" y="3662737"/>
                  <a:ext cx="12879" cy="61304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131840" y="3644988"/>
                  <a:ext cx="0" cy="4219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1829904" y="3645024"/>
                  <a:ext cx="141906" cy="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3648775" y="3202871"/>
                  <a:ext cx="634874" cy="1611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3050700" y="3637411"/>
                  <a:ext cx="81140" cy="25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4283969" y="3672199"/>
                  <a:ext cx="0" cy="10432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3695026" y="3815300"/>
                  <a:ext cx="0" cy="93033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3131840" y="4207959"/>
                  <a:ext cx="2953" cy="50395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5508104" y="3573016"/>
                  <a:ext cx="12880" cy="1142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4283968" y="4725144"/>
                  <a:ext cx="233564" cy="50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5274540" y="4704652"/>
                  <a:ext cx="233564" cy="50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3152332" y="4712623"/>
                  <a:ext cx="17540" cy="27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3623017" y="4736899"/>
                  <a:ext cx="54470" cy="11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itre 15"/>
                <p:cNvSpPr txBox="1">
                  <a:spLocks/>
                </p:cNvSpPr>
                <p:nvPr/>
              </p:nvSpPr>
              <p:spPr>
                <a:xfrm>
                  <a:off x="711680" y="5060479"/>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Endothermic</a:t>
                  </a:r>
                  <a:endParaRPr lang="fr-FR" sz="1600" b="1">
                    <a:solidFill>
                      <a:srgbClr val="5325FB"/>
                    </a:solidFill>
                  </a:endParaRPr>
                </a:p>
              </p:txBody>
            </p:sp>
            <p:sp>
              <p:nvSpPr>
                <p:cNvPr id="35" name="Titre 15"/>
                <p:cNvSpPr txBox="1">
                  <a:spLocks/>
                </p:cNvSpPr>
                <p:nvPr/>
              </p:nvSpPr>
              <p:spPr>
                <a:xfrm>
                  <a:off x="639671" y="1434165"/>
                  <a:ext cx="1783870"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err="1">
                      <a:solidFill>
                        <a:srgbClr val="5325FB"/>
                      </a:solidFill>
                    </a:rPr>
                    <a:t>Heat</a:t>
                  </a:r>
                  <a:r>
                    <a:rPr lang="fr-FR" sz="2400" b="1">
                      <a:solidFill>
                        <a:srgbClr val="5325FB"/>
                      </a:solidFill>
                    </a:rPr>
                    <a:t> flow</a:t>
                  </a:r>
                </a:p>
              </p:txBody>
            </p:sp>
            <p:cxnSp>
              <p:nvCxnSpPr>
                <p:cNvPr id="36" name="Connecteur droit avec flèche 35"/>
                <p:cNvCxnSpPr/>
                <p:nvPr/>
              </p:nvCxnSpPr>
              <p:spPr>
                <a:xfrm>
                  <a:off x="1331640" y="2852936"/>
                  <a:ext cx="0" cy="1868878"/>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e 93"/>
              <p:cNvGrpSpPr/>
              <p:nvPr/>
            </p:nvGrpSpPr>
            <p:grpSpPr>
              <a:xfrm>
                <a:off x="895588" y="2241268"/>
                <a:ext cx="5994609" cy="2034518"/>
                <a:chOff x="895588" y="2241268"/>
                <a:chExt cx="5994609" cy="2034518"/>
              </a:xfrm>
            </p:grpSpPr>
            <p:sp>
              <p:nvSpPr>
                <p:cNvPr id="39" name="Forme libre 38"/>
                <p:cNvSpPr/>
                <p:nvPr/>
              </p:nvSpPr>
              <p:spPr>
                <a:xfrm>
                  <a:off x="2781837" y="2661687"/>
                  <a:ext cx="4108360" cy="1559401"/>
                </a:xfrm>
                <a:custGeom>
                  <a:avLst/>
                  <a:gdLst>
                    <a:gd name="connsiteX0" fmla="*/ 4108360 w 4108360"/>
                    <a:gd name="connsiteY0" fmla="*/ 979851 h 1559401"/>
                    <a:gd name="connsiteX1" fmla="*/ 3168202 w 4108360"/>
                    <a:gd name="connsiteY1" fmla="*/ 928336 h 1559401"/>
                    <a:gd name="connsiteX2" fmla="*/ 2575774 w 4108360"/>
                    <a:gd name="connsiteY2" fmla="*/ 838184 h 1559401"/>
                    <a:gd name="connsiteX3" fmla="*/ 2163650 w 4108360"/>
                    <a:gd name="connsiteY3" fmla="*/ 1057 h 1559401"/>
                    <a:gd name="connsiteX4" fmla="*/ 1867436 w 4108360"/>
                    <a:gd name="connsiteY4" fmla="*/ 670758 h 1559401"/>
                    <a:gd name="connsiteX5" fmla="*/ 1545464 w 4108360"/>
                    <a:gd name="connsiteY5" fmla="*/ 992730 h 1559401"/>
                    <a:gd name="connsiteX6" fmla="*/ 888642 w 4108360"/>
                    <a:gd name="connsiteY6" fmla="*/ 1160156 h 1559401"/>
                    <a:gd name="connsiteX7" fmla="*/ 566670 w 4108360"/>
                    <a:gd name="connsiteY7" fmla="*/ 1456370 h 1559401"/>
                    <a:gd name="connsiteX8" fmla="*/ 0 w 4108360"/>
                    <a:gd name="connsiteY8" fmla="*/ 1559401 h 1559401"/>
                    <a:gd name="connsiteX9" fmla="*/ 0 w 4108360"/>
                    <a:gd name="connsiteY9" fmla="*/ 1559401 h 15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8360" h="1559401">
                      <a:moveTo>
                        <a:pt x="4108360" y="979851"/>
                      </a:moveTo>
                      <a:cubicBezTo>
                        <a:pt x="3765996" y="965899"/>
                        <a:pt x="3423633" y="951947"/>
                        <a:pt x="3168202" y="928336"/>
                      </a:cubicBezTo>
                      <a:cubicBezTo>
                        <a:pt x="2912771" y="904725"/>
                        <a:pt x="2743199" y="992730"/>
                        <a:pt x="2575774" y="838184"/>
                      </a:cubicBezTo>
                      <a:cubicBezTo>
                        <a:pt x="2408349" y="683638"/>
                        <a:pt x="2281706" y="28961"/>
                        <a:pt x="2163650" y="1057"/>
                      </a:cubicBezTo>
                      <a:cubicBezTo>
                        <a:pt x="2045594" y="-26847"/>
                        <a:pt x="1970467" y="505479"/>
                        <a:pt x="1867436" y="670758"/>
                      </a:cubicBezTo>
                      <a:cubicBezTo>
                        <a:pt x="1764405" y="836037"/>
                        <a:pt x="1708596" y="911164"/>
                        <a:pt x="1545464" y="992730"/>
                      </a:cubicBezTo>
                      <a:cubicBezTo>
                        <a:pt x="1382332" y="1074296"/>
                        <a:pt x="1051774" y="1082883"/>
                        <a:pt x="888642" y="1160156"/>
                      </a:cubicBezTo>
                      <a:cubicBezTo>
                        <a:pt x="725510" y="1237429"/>
                        <a:pt x="714777" y="1389829"/>
                        <a:pt x="566670" y="1456370"/>
                      </a:cubicBezTo>
                      <a:cubicBezTo>
                        <a:pt x="418563" y="1522911"/>
                        <a:pt x="0" y="1559401"/>
                        <a:pt x="0" y="1559401"/>
                      </a:cubicBezTo>
                      <a:lnTo>
                        <a:pt x="0" y="155940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1815204" y="4230067"/>
                  <a:ext cx="953754" cy="45719"/>
                </a:xfrm>
                <a:custGeom>
                  <a:avLst/>
                  <a:gdLst>
                    <a:gd name="connsiteX0" fmla="*/ 785612 w 785612"/>
                    <a:gd name="connsiteY0" fmla="*/ 0 h 25757"/>
                    <a:gd name="connsiteX1" fmla="*/ 0 w 785612"/>
                    <a:gd name="connsiteY1" fmla="*/ 25757 h 25757"/>
                    <a:gd name="connsiteX2" fmla="*/ 0 w 785612"/>
                    <a:gd name="connsiteY2" fmla="*/ 25757 h 25757"/>
                  </a:gdLst>
                  <a:ahLst/>
                  <a:cxnLst>
                    <a:cxn ang="0">
                      <a:pos x="connsiteX0" y="connsiteY0"/>
                    </a:cxn>
                    <a:cxn ang="0">
                      <a:pos x="connsiteX1" y="connsiteY1"/>
                    </a:cxn>
                    <a:cxn ang="0">
                      <a:pos x="connsiteX2" y="connsiteY2"/>
                    </a:cxn>
                  </a:cxnLst>
                  <a:rect l="l" t="t" r="r" b="b"/>
                  <a:pathLst>
                    <a:path w="785612" h="25757">
                      <a:moveTo>
                        <a:pt x="785612" y="0"/>
                      </a:moveTo>
                      <a:lnTo>
                        <a:pt x="0" y="25757"/>
                      </a:lnTo>
                      <a:lnTo>
                        <a:pt x="0" y="25757"/>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3" name="Connecteur droit avec flèche 82"/>
                <p:cNvCxnSpPr/>
                <p:nvPr/>
              </p:nvCxnSpPr>
              <p:spPr>
                <a:xfrm flipH="1">
                  <a:off x="3635897" y="3202871"/>
                  <a:ext cx="20475" cy="50406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a:off x="4283968" y="3212976"/>
                  <a:ext cx="0" cy="4219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8" name="Titre 1"/>
                <p:cNvSpPr txBox="1">
                  <a:spLocks/>
                </p:cNvSpPr>
                <p:nvPr/>
              </p:nvSpPr>
              <p:spPr>
                <a:xfrm>
                  <a:off x="3419872" y="2780928"/>
                  <a:ext cx="1182524" cy="421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800" b="1">
                      <a:solidFill>
                        <a:srgbClr val="5325FB"/>
                      </a:solidFill>
                    </a:rPr>
                    <a:t>Δ</a:t>
                  </a:r>
                  <a:r>
                    <a:rPr lang="fr-FR" sz="1800" b="1">
                      <a:solidFill>
                        <a:srgbClr val="5325FB"/>
                      </a:solidFill>
                    </a:rPr>
                    <a:t>H(Soft)</a:t>
                  </a:r>
                </a:p>
              </p:txBody>
            </p:sp>
            <p:cxnSp>
              <p:nvCxnSpPr>
                <p:cNvPr id="90" name="Connecteur droit avec flèche 89"/>
                <p:cNvCxnSpPr>
                  <a:endCxn id="39" idx="3"/>
                </p:cNvCxnSpPr>
                <p:nvPr/>
              </p:nvCxnSpPr>
              <p:spPr>
                <a:xfrm flipH="1">
                  <a:off x="4945487" y="2515547"/>
                  <a:ext cx="177433" cy="14719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3" name="Titre 15"/>
                <p:cNvSpPr txBox="1">
                  <a:spLocks/>
                </p:cNvSpPr>
                <p:nvPr/>
              </p:nvSpPr>
              <p:spPr>
                <a:xfrm>
                  <a:off x="895588" y="2241268"/>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Exothermic</a:t>
                  </a:r>
                  <a:endParaRPr lang="fr-FR" sz="1600" b="1">
                    <a:solidFill>
                      <a:srgbClr val="5325FB"/>
                    </a:solidFill>
                  </a:endParaRPr>
                </a:p>
              </p:txBody>
            </p:sp>
          </p:grpSp>
        </p:grpSp>
        <p:sp>
          <p:nvSpPr>
            <p:cNvPr id="96" name="Titre 15"/>
            <p:cNvSpPr txBox="1">
              <a:spLocks/>
            </p:cNvSpPr>
            <p:nvPr/>
          </p:nvSpPr>
          <p:spPr>
            <a:xfrm>
              <a:off x="3790020" y="1975003"/>
              <a:ext cx="1527953" cy="4663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err="1">
                  <a:solidFill>
                    <a:srgbClr val="5325FB"/>
                  </a:solidFill>
                </a:rPr>
                <a:t>Cooling</a:t>
              </a:r>
              <a:endParaRPr lang="fr-FR" sz="1600" b="1">
                <a:solidFill>
                  <a:srgbClr val="5325FB"/>
                </a:solidFill>
              </a:endParaRPr>
            </a:p>
          </p:txBody>
        </p:sp>
        <p:cxnSp>
          <p:nvCxnSpPr>
            <p:cNvPr id="98" name="Connecteur droit avec flèche 97"/>
            <p:cNvCxnSpPr/>
            <p:nvPr/>
          </p:nvCxnSpPr>
          <p:spPr>
            <a:xfrm flipH="1">
              <a:off x="2738886" y="2160069"/>
              <a:ext cx="973616" cy="8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4716016" y="2160069"/>
              <a:ext cx="6019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2796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1" name="Straight Connector 3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3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3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4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5" name="Rectangle 5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551822C-3D53-69E6-2F0E-4856C5C9DA81}"/>
              </a:ext>
            </a:extLst>
          </p:cNvPr>
          <p:cNvPicPr>
            <a:picLocks noChangeAspect="1"/>
          </p:cNvPicPr>
          <p:nvPr/>
        </p:nvPicPr>
        <p:blipFill>
          <a:blip r:embed="rId2"/>
          <a:stretch>
            <a:fillRect/>
          </a:stretch>
        </p:blipFill>
        <p:spPr>
          <a:xfrm>
            <a:off x="844731" y="1525921"/>
            <a:ext cx="7455945" cy="3802531"/>
          </a:xfrm>
          <a:prstGeom prst="rect">
            <a:avLst/>
          </a:prstGeom>
        </p:spPr>
      </p:pic>
    </p:spTree>
    <p:extLst>
      <p:ext uri="{BB962C8B-B14F-4D97-AF65-F5344CB8AC3E}">
        <p14:creationId xmlns:p14="http://schemas.microsoft.com/office/powerpoint/2010/main" val="205517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204864"/>
            <a:ext cx="7058745" cy="936104"/>
          </a:xfrm>
        </p:spPr>
        <p:txBody>
          <a:bodyPr/>
          <a:lstStyle/>
          <a:p>
            <a:r>
              <a:rPr lang="fr-FR" b="1">
                <a:solidFill>
                  <a:srgbClr val="5325FB"/>
                </a:solidFill>
              </a:rPr>
              <a:t>2. Structure and microstructure</a:t>
            </a:r>
          </a:p>
        </p:txBody>
      </p:sp>
    </p:spTree>
    <p:extLst>
      <p:ext uri="{BB962C8B-B14F-4D97-AF65-F5344CB8AC3E}">
        <p14:creationId xmlns:p14="http://schemas.microsoft.com/office/powerpoint/2010/main" val="14602282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8" y="260648"/>
            <a:ext cx="6347714" cy="659160"/>
          </a:xfrm>
        </p:spPr>
        <p:txBody>
          <a:bodyPr>
            <a:normAutofit/>
          </a:bodyPr>
          <a:lstStyle/>
          <a:p>
            <a:r>
              <a:rPr lang="fr-FR" sz="2400" b="1">
                <a:solidFill>
                  <a:srgbClr val="5325FB"/>
                </a:solidFill>
              </a:rPr>
              <a:t>2-Thermogravimetry </a:t>
            </a:r>
            <a:r>
              <a:rPr lang="fr-FR" sz="2400" b="1" err="1">
                <a:solidFill>
                  <a:srgbClr val="5325FB"/>
                </a:solidFill>
              </a:rPr>
              <a:t>Analysis</a:t>
            </a:r>
            <a:r>
              <a:rPr lang="fr-FR" sz="2400" b="1">
                <a:solidFill>
                  <a:srgbClr val="5325FB"/>
                </a:solidFill>
              </a:rPr>
              <a:t> (TGA)</a:t>
            </a:r>
          </a:p>
        </p:txBody>
      </p:sp>
      <p:sp>
        <p:nvSpPr>
          <p:cNvPr id="3" name="Titre 1"/>
          <p:cNvSpPr txBox="1">
            <a:spLocks/>
          </p:cNvSpPr>
          <p:nvPr/>
        </p:nvSpPr>
        <p:spPr>
          <a:xfrm>
            <a:off x="609598" y="919468"/>
            <a:ext cx="7634809" cy="12241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a:solidFill>
                  <a:srgbClr val="5325FB"/>
                </a:solidFill>
              </a:rPr>
              <a:t>This technique measures the weight loss of the polymer sample during the period of its thermal degradation using a microbalance incorporated into the analysis system. </a:t>
            </a:r>
          </a:p>
          <a:p>
            <a:endParaRPr lang="en-US" sz="2000" b="1">
              <a:solidFill>
                <a:srgbClr val="5325FB"/>
              </a:solidFill>
            </a:endParaRPr>
          </a:p>
          <a:p>
            <a:r>
              <a:rPr lang="en-US" sz="2000" b="1">
                <a:solidFill>
                  <a:srgbClr val="5325FB"/>
                </a:solidFill>
              </a:rPr>
              <a:t>This analysis generates a curve indicating the weight loss of the polymer sample versus temperature called “</a:t>
            </a:r>
            <a:r>
              <a:rPr lang="en-US" sz="2000" b="1">
                <a:solidFill>
                  <a:srgbClr val="FF0000"/>
                </a:solidFill>
              </a:rPr>
              <a:t>TGA </a:t>
            </a:r>
            <a:r>
              <a:rPr lang="en-US" sz="2000" b="1" err="1">
                <a:solidFill>
                  <a:srgbClr val="FF0000"/>
                </a:solidFill>
              </a:rPr>
              <a:t>thermogram</a:t>
            </a:r>
            <a:r>
              <a:rPr lang="en-US" sz="2000" b="1">
                <a:solidFill>
                  <a:srgbClr val="FF0000"/>
                </a:solidFill>
              </a:rPr>
              <a:t>”. </a:t>
            </a:r>
          </a:p>
          <a:p>
            <a:endParaRPr lang="en-US" sz="2000" b="1">
              <a:solidFill>
                <a:srgbClr val="FF0000"/>
              </a:solidFill>
            </a:endParaRPr>
          </a:p>
          <a:p>
            <a:r>
              <a:rPr lang="en-US" sz="2000" b="1">
                <a:solidFill>
                  <a:srgbClr val="5325FB"/>
                </a:solidFill>
              </a:rPr>
              <a:t>The first break in this </a:t>
            </a:r>
            <a:r>
              <a:rPr lang="en-US" sz="2000" b="1" err="1">
                <a:solidFill>
                  <a:srgbClr val="5325FB"/>
                </a:solidFill>
              </a:rPr>
              <a:t>thermogram</a:t>
            </a:r>
            <a:r>
              <a:rPr lang="en-US" sz="2000" b="1">
                <a:solidFill>
                  <a:srgbClr val="5325FB"/>
                </a:solidFill>
              </a:rPr>
              <a:t> indicates the limit of </a:t>
            </a:r>
            <a:r>
              <a:rPr lang="en-US" sz="2000" b="1">
                <a:solidFill>
                  <a:srgbClr val="FF0000"/>
                </a:solidFill>
              </a:rPr>
              <a:t>the thermal stability </a:t>
            </a:r>
            <a:r>
              <a:rPr lang="en-US" sz="2000" b="1">
                <a:solidFill>
                  <a:srgbClr val="5325FB"/>
                </a:solidFill>
              </a:rPr>
              <a:t>of the polymer. In the Figure, different TGA </a:t>
            </a:r>
            <a:r>
              <a:rPr lang="en-US" sz="2000" b="1" err="1">
                <a:solidFill>
                  <a:srgbClr val="5325FB"/>
                </a:solidFill>
              </a:rPr>
              <a:t>thermograms</a:t>
            </a:r>
            <a:r>
              <a:rPr lang="en-US" sz="2000" b="1">
                <a:solidFill>
                  <a:srgbClr val="5325FB"/>
                </a:solidFill>
              </a:rPr>
              <a:t> attributed to the degradation of poly(vinyl chloride) (PVC), poly(methyl methacrylate) (PMMA), low density polyethylene (LDPE), poly(ethylene terephthalate) (PTFE) and </a:t>
            </a:r>
            <a:r>
              <a:rPr lang="en-US" sz="2000" b="1" err="1">
                <a:solidFill>
                  <a:srgbClr val="5325FB"/>
                </a:solidFill>
              </a:rPr>
              <a:t>polyisoprene</a:t>
            </a:r>
            <a:r>
              <a:rPr lang="en-US" sz="2000" b="1">
                <a:solidFill>
                  <a:srgbClr val="5325FB"/>
                </a:solidFill>
              </a:rPr>
              <a:t> (PI). </a:t>
            </a:r>
          </a:p>
          <a:p>
            <a:r>
              <a:rPr lang="en-US" sz="2000" b="1">
                <a:solidFill>
                  <a:srgbClr val="5325FB"/>
                </a:solidFill>
              </a:rPr>
              <a:t>These </a:t>
            </a:r>
            <a:r>
              <a:rPr lang="en-US" sz="2000" b="1" err="1">
                <a:solidFill>
                  <a:srgbClr val="5325FB"/>
                </a:solidFill>
              </a:rPr>
              <a:t>thermograms</a:t>
            </a:r>
            <a:r>
              <a:rPr lang="en-US" sz="2000" b="1">
                <a:solidFill>
                  <a:srgbClr val="5325FB"/>
                </a:solidFill>
              </a:rPr>
              <a:t> shows the thermal stability (TS) of each polymer.  TS(PVC) = 220 </a:t>
            </a:r>
            <a:r>
              <a:rPr lang="en-US" sz="2000" b="1" baseline="30000" err="1">
                <a:solidFill>
                  <a:srgbClr val="5325FB"/>
                </a:solidFill>
              </a:rPr>
              <a:t>o</a:t>
            </a:r>
            <a:r>
              <a:rPr lang="en-US" sz="2000" b="1" err="1">
                <a:solidFill>
                  <a:srgbClr val="5325FB"/>
                </a:solidFill>
              </a:rPr>
              <a:t>C</a:t>
            </a:r>
            <a:r>
              <a:rPr lang="en-US" sz="2000" b="1">
                <a:solidFill>
                  <a:srgbClr val="5325FB"/>
                </a:solidFill>
              </a:rPr>
              <a:t>; TS(PMMA) = 260</a:t>
            </a:r>
            <a:r>
              <a:rPr lang="en-US" sz="2000" b="1" baseline="30000">
                <a:solidFill>
                  <a:srgbClr val="5325FB"/>
                </a:solidFill>
              </a:rPr>
              <a:t>o</a:t>
            </a:r>
            <a:r>
              <a:rPr lang="en-US" sz="2000" b="1">
                <a:solidFill>
                  <a:srgbClr val="5325FB"/>
                </a:solidFill>
              </a:rPr>
              <a:t>C; TS(LDPE)= 340</a:t>
            </a:r>
            <a:r>
              <a:rPr lang="en-US" sz="2000" b="1" baseline="30000">
                <a:solidFill>
                  <a:srgbClr val="5325FB"/>
                </a:solidFill>
              </a:rPr>
              <a:t>o</a:t>
            </a:r>
            <a:r>
              <a:rPr lang="en-US" sz="2000" b="1">
                <a:solidFill>
                  <a:srgbClr val="5325FB"/>
                </a:solidFill>
              </a:rPr>
              <a:t>C; TS(PTFE) = 450 </a:t>
            </a:r>
            <a:r>
              <a:rPr lang="en-US" sz="2000" b="1" baseline="30000" err="1">
                <a:solidFill>
                  <a:srgbClr val="5325FB"/>
                </a:solidFill>
              </a:rPr>
              <a:t>o</a:t>
            </a:r>
            <a:r>
              <a:rPr lang="en-US" sz="2000" b="1" err="1">
                <a:solidFill>
                  <a:srgbClr val="5325FB"/>
                </a:solidFill>
              </a:rPr>
              <a:t>C</a:t>
            </a:r>
            <a:r>
              <a:rPr lang="en-US" sz="2000" b="1">
                <a:solidFill>
                  <a:srgbClr val="5325FB"/>
                </a:solidFill>
              </a:rPr>
              <a:t> and TS(PI) = 520</a:t>
            </a:r>
            <a:r>
              <a:rPr lang="en-US" sz="2000" b="1" baseline="30000">
                <a:solidFill>
                  <a:srgbClr val="5325FB"/>
                </a:solidFill>
              </a:rPr>
              <a:t>o</a:t>
            </a:r>
            <a:r>
              <a:rPr lang="en-US" sz="2000" b="1">
                <a:solidFill>
                  <a:srgbClr val="5325FB"/>
                </a:solidFill>
              </a:rPr>
              <a:t>C.</a:t>
            </a:r>
            <a:endParaRPr lang="fr-FR" sz="2000" b="1">
              <a:solidFill>
                <a:srgbClr val="5325FB"/>
              </a:solidFill>
            </a:endParaRPr>
          </a:p>
        </p:txBody>
      </p:sp>
    </p:spTree>
    <p:extLst>
      <p:ext uri="{BB962C8B-B14F-4D97-AF65-F5344CB8AC3E}">
        <p14:creationId xmlns:p14="http://schemas.microsoft.com/office/powerpoint/2010/main" val="7803954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a:picLocks noChangeAspect="1"/>
          </p:cNvPicPr>
          <p:nvPr/>
        </p:nvPicPr>
        <p:blipFill>
          <a:blip r:embed="rId2" cstate="print"/>
          <a:stretch>
            <a:fillRect/>
          </a:stretch>
        </p:blipFill>
        <p:spPr>
          <a:xfrm>
            <a:off x="827584" y="692696"/>
            <a:ext cx="6840760" cy="5832648"/>
          </a:xfrm>
          <a:prstGeom prst="rect">
            <a:avLst/>
          </a:prstGeom>
        </p:spPr>
      </p:pic>
    </p:spTree>
    <p:extLst>
      <p:ext uri="{BB962C8B-B14F-4D97-AF65-F5344CB8AC3E}">
        <p14:creationId xmlns:p14="http://schemas.microsoft.com/office/powerpoint/2010/main" val="30168063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476672"/>
            <a:ext cx="4156907" cy="523220"/>
          </a:xfrm>
          <a:prstGeom prst="rect">
            <a:avLst/>
          </a:prstGeom>
        </p:spPr>
        <p:txBody>
          <a:bodyPr wrap="none">
            <a:spAutoFit/>
          </a:bodyPr>
          <a:lstStyle/>
          <a:p>
            <a:r>
              <a:rPr lang="en-US" sz="2800" b="1" dirty="0">
                <a:solidFill>
                  <a:srgbClr val="5325FB"/>
                </a:solidFill>
                <a:latin typeface="Arial" panose="020B0604020202020204" pitchFamily="34" charset="0"/>
                <a:cs typeface="Arial" panose="020B0604020202020204" pitchFamily="34" charset="0"/>
              </a:rPr>
              <a:t>9-Solubility of polymer </a:t>
            </a:r>
          </a:p>
        </p:txBody>
      </p:sp>
      <p:sp>
        <p:nvSpPr>
          <p:cNvPr id="3" name="مستطيل 2"/>
          <p:cNvSpPr/>
          <p:nvPr/>
        </p:nvSpPr>
        <p:spPr>
          <a:xfrm>
            <a:off x="1420603" y="1484784"/>
            <a:ext cx="4572000" cy="2923877"/>
          </a:xfrm>
          <a:prstGeom prst="rect">
            <a:avLst/>
          </a:prstGeom>
        </p:spPr>
        <p:txBody>
          <a:bodyPr>
            <a:spAutoFit/>
          </a:bodyPr>
          <a:lstStyle/>
          <a:p>
            <a:r>
              <a:rPr lang="en-US" sz="2000" dirty="0">
                <a:latin typeface="Arial" panose="020B0604020202020204" pitchFamily="34" charset="0"/>
                <a:cs typeface="Arial" panose="020B0604020202020204" pitchFamily="34" charset="0"/>
              </a:rPr>
              <a:t>Solution(solvent +polymer)</a:t>
            </a:r>
          </a:p>
          <a:p>
            <a:endParaRPr lang="ar-SA" sz="2000" dirty="0">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types of solvents:</a:t>
            </a:r>
          </a:p>
          <a:p>
            <a:pPr>
              <a:lnSpc>
                <a:spcPct val="200000"/>
              </a:lnSpc>
            </a:pPr>
            <a:r>
              <a:rPr lang="en-US" sz="2000" dirty="0">
                <a:latin typeface="Arial" panose="020B0604020202020204" pitchFamily="34" charset="0"/>
                <a:cs typeface="Arial" panose="020B0604020202020204" pitchFamily="34" charset="0"/>
              </a:rPr>
              <a:t>1- good solvent</a:t>
            </a:r>
          </a:p>
          <a:p>
            <a:pPr>
              <a:lnSpc>
                <a:spcPct val="200000"/>
              </a:lnSpc>
            </a:pPr>
            <a:r>
              <a:rPr lang="en-US" sz="2000" dirty="0">
                <a:latin typeface="Arial" panose="020B0604020202020204" pitchFamily="34" charset="0"/>
                <a:cs typeface="Arial" panose="020B0604020202020204" pitchFamily="34" charset="0"/>
              </a:rPr>
              <a:t>2- bad solvent</a:t>
            </a:r>
          </a:p>
          <a:p>
            <a:pPr>
              <a:lnSpc>
                <a:spcPct val="200000"/>
              </a:lnSpc>
            </a:pPr>
            <a:r>
              <a:rPr lang="en-US" sz="2000" dirty="0">
                <a:latin typeface="Arial" panose="020B0604020202020204" pitchFamily="34" charset="0"/>
                <a:cs typeface="Arial" panose="020B0604020202020204" pitchFamily="34" charset="0"/>
              </a:rPr>
              <a:t>3- Edge solvent(theta solvent)</a:t>
            </a:r>
          </a:p>
        </p:txBody>
      </p:sp>
      <p:sp>
        <p:nvSpPr>
          <p:cNvPr id="4" name="مستطيل 3"/>
          <p:cNvSpPr/>
          <p:nvPr/>
        </p:nvSpPr>
        <p:spPr>
          <a:xfrm>
            <a:off x="1187624" y="4580299"/>
            <a:ext cx="6120680" cy="400110"/>
          </a:xfrm>
          <a:prstGeom prst="rect">
            <a:avLst/>
          </a:prstGeom>
        </p:spPr>
        <p:txBody>
          <a:bodyPr wrap="square">
            <a:spAutoFit/>
          </a:bodyPr>
          <a:lstStyle/>
          <a:p>
            <a:r>
              <a:rPr lang="en-US" sz="2000">
                <a:solidFill>
                  <a:srgbClr val="00B050"/>
                </a:solidFill>
                <a:latin typeface="Arial" panose="020B0604020202020204" pitchFamily="34" charset="0"/>
                <a:cs typeface="Arial" panose="020B0604020202020204" pitchFamily="34" charset="0"/>
              </a:rPr>
              <a:t>Factors affecting the solubility of polymers</a:t>
            </a:r>
          </a:p>
        </p:txBody>
      </p:sp>
      <p:sp>
        <p:nvSpPr>
          <p:cNvPr id="5" name="مستطيل 4"/>
          <p:cNvSpPr/>
          <p:nvPr/>
        </p:nvSpPr>
        <p:spPr>
          <a:xfrm>
            <a:off x="1420603" y="5152047"/>
            <a:ext cx="1282723" cy="369332"/>
          </a:xfrm>
          <a:prstGeom prst="rect">
            <a:avLst/>
          </a:prstGeom>
        </p:spPr>
        <p:txBody>
          <a:bodyPr wrap="none">
            <a:spAutoFit/>
          </a:bodyPr>
          <a:lstStyle/>
          <a:p>
            <a:r>
              <a:rPr lang="en-US" dirty="0"/>
              <a:t>1- polarity</a:t>
            </a:r>
          </a:p>
        </p:txBody>
      </p:sp>
      <p:sp>
        <p:nvSpPr>
          <p:cNvPr id="6" name="مستطيل 5"/>
          <p:cNvSpPr/>
          <p:nvPr/>
        </p:nvSpPr>
        <p:spPr>
          <a:xfrm>
            <a:off x="4065443" y="5068891"/>
            <a:ext cx="1000595" cy="369332"/>
          </a:xfrm>
          <a:prstGeom prst="rect">
            <a:avLst/>
          </a:prstGeom>
        </p:spPr>
        <p:txBody>
          <a:bodyPr wrap="none">
            <a:spAutoFit/>
          </a:bodyPr>
          <a:lstStyle/>
          <a:p>
            <a:r>
              <a:rPr lang="en-US"/>
              <a:t>2- </a:t>
            </a:r>
            <a:r>
              <a:rPr lang="en-US" err="1"/>
              <a:t>Mwt</a:t>
            </a:r>
            <a:r>
              <a:rPr lang="en-US"/>
              <a:t> </a:t>
            </a:r>
          </a:p>
        </p:txBody>
      </p:sp>
      <p:sp>
        <p:nvSpPr>
          <p:cNvPr id="7" name="مستطيل 6"/>
          <p:cNvSpPr/>
          <p:nvPr/>
        </p:nvSpPr>
        <p:spPr>
          <a:xfrm>
            <a:off x="1331640" y="6079385"/>
            <a:ext cx="1861407" cy="369332"/>
          </a:xfrm>
          <a:prstGeom prst="rect">
            <a:avLst/>
          </a:prstGeom>
        </p:spPr>
        <p:txBody>
          <a:bodyPr wrap="none">
            <a:spAutoFit/>
          </a:bodyPr>
          <a:lstStyle/>
          <a:p>
            <a:r>
              <a:rPr lang="en-US"/>
              <a:t>3- Cross linking </a:t>
            </a:r>
          </a:p>
        </p:txBody>
      </p:sp>
      <p:sp>
        <p:nvSpPr>
          <p:cNvPr id="8" name="مستطيل 7"/>
          <p:cNvSpPr/>
          <p:nvPr/>
        </p:nvSpPr>
        <p:spPr>
          <a:xfrm>
            <a:off x="4892443" y="6073869"/>
            <a:ext cx="1705916" cy="369332"/>
          </a:xfrm>
          <a:prstGeom prst="rect">
            <a:avLst/>
          </a:prstGeom>
        </p:spPr>
        <p:txBody>
          <a:bodyPr wrap="none">
            <a:spAutoFit/>
          </a:bodyPr>
          <a:lstStyle/>
          <a:p>
            <a:r>
              <a:rPr lang="en-US"/>
              <a:t>4- </a:t>
            </a:r>
            <a:r>
              <a:rPr lang="en-US" err="1"/>
              <a:t>Crystalinity</a:t>
            </a:r>
            <a:r>
              <a:rPr lang="en-US"/>
              <a:t> </a:t>
            </a:r>
          </a:p>
        </p:txBody>
      </p:sp>
      <p:sp>
        <p:nvSpPr>
          <p:cNvPr id="9" name="مستطيل 8"/>
          <p:cNvSpPr/>
          <p:nvPr/>
        </p:nvSpPr>
        <p:spPr>
          <a:xfrm>
            <a:off x="5859730" y="5044307"/>
            <a:ext cx="1136850" cy="369332"/>
          </a:xfrm>
          <a:prstGeom prst="rect">
            <a:avLst/>
          </a:prstGeom>
        </p:spPr>
        <p:txBody>
          <a:bodyPr wrap="none">
            <a:spAutoFit/>
          </a:bodyPr>
          <a:lstStyle/>
          <a:p>
            <a:r>
              <a:rPr lang="en-US"/>
              <a:t>Solubility</a:t>
            </a:r>
          </a:p>
        </p:txBody>
      </p:sp>
      <p:pic>
        <p:nvPicPr>
          <p:cNvPr id="10" name="صورة 9"/>
          <p:cNvPicPr>
            <a:picLocks noChangeAspect="1"/>
          </p:cNvPicPr>
          <p:nvPr/>
        </p:nvPicPr>
        <p:blipFill>
          <a:blip r:embed="rId2" cstate="print"/>
          <a:stretch>
            <a:fillRect/>
          </a:stretch>
        </p:blipFill>
        <p:spPr>
          <a:xfrm>
            <a:off x="5051277" y="4966822"/>
            <a:ext cx="268247" cy="524301"/>
          </a:xfrm>
          <a:prstGeom prst="rect">
            <a:avLst/>
          </a:prstGeom>
        </p:spPr>
      </p:pic>
      <p:pic>
        <p:nvPicPr>
          <p:cNvPr id="11" name="صورة 10"/>
          <p:cNvPicPr>
            <a:picLocks noChangeAspect="1"/>
          </p:cNvPicPr>
          <p:nvPr/>
        </p:nvPicPr>
        <p:blipFill>
          <a:blip r:embed="rId3" cstate="print"/>
          <a:stretch>
            <a:fillRect/>
          </a:stretch>
        </p:blipFill>
        <p:spPr>
          <a:xfrm>
            <a:off x="7137601" y="4930242"/>
            <a:ext cx="341406" cy="597460"/>
          </a:xfrm>
          <a:prstGeom prst="rect">
            <a:avLst/>
          </a:prstGeom>
        </p:spPr>
      </p:pic>
      <p:pic>
        <p:nvPicPr>
          <p:cNvPr id="12" name="صورة 11"/>
          <p:cNvPicPr>
            <a:picLocks noChangeAspect="1"/>
          </p:cNvPicPr>
          <p:nvPr/>
        </p:nvPicPr>
        <p:blipFill>
          <a:blip r:embed="rId2" cstate="print"/>
          <a:stretch>
            <a:fillRect/>
          </a:stretch>
        </p:blipFill>
        <p:spPr>
          <a:xfrm>
            <a:off x="3058923" y="5918900"/>
            <a:ext cx="268247" cy="524301"/>
          </a:xfrm>
          <a:prstGeom prst="rect">
            <a:avLst/>
          </a:prstGeom>
        </p:spPr>
      </p:pic>
      <p:sp>
        <p:nvSpPr>
          <p:cNvPr id="13" name="مستطيل 12"/>
          <p:cNvSpPr/>
          <p:nvPr/>
        </p:nvSpPr>
        <p:spPr>
          <a:xfrm>
            <a:off x="3614067" y="6073869"/>
            <a:ext cx="300082" cy="369332"/>
          </a:xfrm>
          <a:prstGeom prst="rect">
            <a:avLst/>
          </a:prstGeom>
        </p:spPr>
        <p:txBody>
          <a:bodyPr wrap="none">
            <a:spAutoFit/>
          </a:bodyPr>
          <a:lstStyle/>
          <a:p>
            <a:r>
              <a:rPr lang="en-US"/>
              <a:t>S</a:t>
            </a:r>
          </a:p>
        </p:txBody>
      </p:sp>
      <p:pic>
        <p:nvPicPr>
          <p:cNvPr id="14" name="صورة 13"/>
          <p:cNvPicPr>
            <a:picLocks noChangeAspect="1"/>
          </p:cNvPicPr>
          <p:nvPr/>
        </p:nvPicPr>
        <p:blipFill>
          <a:blip r:embed="rId4" cstate="print"/>
          <a:stretch>
            <a:fillRect/>
          </a:stretch>
        </p:blipFill>
        <p:spPr>
          <a:xfrm>
            <a:off x="3944834" y="5959805"/>
            <a:ext cx="341406" cy="597460"/>
          </a:xfrm>
          <a:prstGeom prst="rect">
            <a:avLst/>
          </a:prstGeom>
        </p:spPr>
      </p:pic>
      <p:pic>
        <p:nvPicPr>
          <p:cNvPr id="15" name="صورة 14"/>
          <p:cNvPicPr>
            <a:picLocks noChangeAspect="1"/>
          </p:cNvPicPr>
          <p:nvPr/>
        </p:nvPicPr>
        <p:blipFill>
          <a:blip r:embed="rId2" cstate="print"/>
          <a:stretch>
            <a:fillRect/>
          </a:stretch>
        </p:blipFill>
        <p:spPr>
          <a:xfrm>
            <a:off x="6464235" y="6032964"/>
            <a:ext cx="268247" cy="524301"/>
          </a:xfrm>
          <a:prstGeom prst="rect">
            <a:avLst/>
          </a:prstGeom>
        </p:spPr>
      </p:pic>
      <p:pic>
        <p:nvPicPr>
          <p:cNvPr id="16" name="صورة 15"/>
          <p:cNvPicPr>
            <a:picLocks noChangeAspect="1"/>
          </p:cNvPicPr>
          <p:nvPr/>
        </p:nvPicPr>
        <p:blipFill>
          <a:blip r:embed="rId5" cstate="print"/>
          <a:stretch>
            <a:fillRect/>
          </a:stretch>
        </p:blipFill>
        <p:spPr>
          <a:xfrm>
            <a:off x="6936415" y="6063446"/>
            <a:ext cx="402371" cy="493819"/>
          </a:xfrm>
          <a:prstGeom prst="rect">
            <a:avLst/>
          </a:prstGeom>
        </p:spPr>
      </p:pic>
      <p:pic>
        <p:nvPicPr>
          <p:cNvPr id="17" name="صورة 16"/>
          <p:cNvPicPr>
            <a:picLocks noChangeAspect="1"/>
          </p:cNvPicPr>
          <p:nvPr/>
        </p:nvPicPr>
        <p:blipFill>
          <a:blip r:embed="rId6" cstate="print"/>
          <a:stretch>
            <a:fillRect/>
          </a:stretch>
        </p:blipFill>
        <p:spPr>
          <a:xfrm>
            <a:off x="7426565" y="6011625"/>
            <a:ext cx="341406" cy="597460"/>
          </a:xfrm>
          <a:prstGeom prst="rect">
            <a:avLst/>
          </a:prstGeom>
        </p:spPr>
      </p:pic>
    </p:spTree>
    <p:extLst>
      <p:ext uri="{BB962C8B-B14F-4D97-AF65-F5344CB8AC3E}">
        <p14:creationId xmlns:p14="http://schemas.microsoft.com/office/powerpoint/2010/main" val="206072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87791" y="704288"/>
            <a:ext cx="7336432" cy="716658"/>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2. 1 Chemical</a:t>
            </a:r>
            <a:r>
              <a:rPr kumimoji="0" lang="en-US" sz="2400" b="1" i="0" u="none" strike="noStrike" kern="1200" cap="none" spc="0" normalizeH="0" noProof="0">
                <a:ln>
                  <a:noFill/>
                </a:ln>
                <a:solidFill>
                  <a:srgbClr val="5325FB"/>
                </a:solidFill>
                <a:effectLst/>
                <a:uLnTx/>
                <a:uFillTx/>
                <a:latin typeface="+mj-lt"/>
                <a:ea typeface="+mj-ea"/>
                <a:cs typeface="+mj-cs"/>
              </a:rPr>
              <a:t> structure and microstructure</a:t>
            </a:r>
            <a:endParaRPr kumimoji="0" lang="en-US" sz="2400" b="1" i="0" u="none" strike="noStrike" kern="1200" cap="none" spc="0" normalizeH="0" baseline="0" noProof="0">
              <a:ln>
                <a:noFill/>
              </a:ln>
              <a:solidFill>
                <a:srgbClr val="5325FB"/>
              </a:solidFill>
              <a:effectLst/>
              <a:uLnTx/>
              <a:uFillTx/>
              <a:latin typeface="+mj-lt"/>
              <a:ea typeface="+mj-ea"/>
              <a:cs typeface="+mj-cs"/>
            </a:endParaRPr>
          </a:p>
        </p:txBody>
      </p:sp>
      <p:sp>
        <p:nvSpPr>
          <p:cNvPr id="9" name="Title 1"/>
          <p:cNvSpPr txBox="1">
            <a:spLocks/>
          </p:cNvSpPr>
          <p:nvPr/>
        </p:nvSpPr>
        <p:spPr>
          <a:xfrm>
            <a:off x="687418" y="2738204"/>
            <a:ext cx="4896544" cy="546779"/>
          </a:xfrm>
          <a:prstGeom prst="rect">
            <a:avLst/>
          </a:prstGeom>
        </p:spPr>
        <p:txBody>
          <a:bodyP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Chemical</a:t>
            </a:r>
            <a:r>
              <a:rPr kumimoji="0" lang="en-US" sz="2400" b="1" i="0" u="none" strike="noStrike" kern="1200" cap="none" spc="0" normalizeH="0" noProof="0">
                <a:ln>
                  <a:noFill/>
                </a:ln>
                <a:solidFill>
                  <a:srgbClr val="5325FB"/>
                </a:solidFill>
                <a:effectLst/>
                <a:uLnTx/>
                <a:uFillTx/>
                <a:latin typeface="+mj-lt"/>
                <a:ea typeface="+mj-ea"/>
                <a:cs typeface="+mj-cs"/>
              </a:rPr>
              <a:t> structure of polymer</a:t>
            </a:r>
            <a:endParaRPr kumimoji="0" lang="en-US" sz="2400" b="1" i="0" u="none" strike="noStrike" kern="1200" cap="none" spc="0" normalizeH="0" baseline="0" noProof="0">
              <a:ln>
                <a:noFill/>
              </a:ln>
              <a:solidFill>
                <a:srgbClr val="5325FB"/>
              </a:solidFill>
              <a:effectLst/>
              <a:uLnTx/>
              <a:uFillTx/>
              <a:latin typeface="+mj-lt"/>
              <a:ea typeface="+mj-ea"/>
              <a:cs typeface="+mj-cs"/>
            </a:endParaRPr>
          </a:p>
        </p:txBody>
      </p:sp>
      <p:sp>
        <p:nvSpPr>
          <p:cNvPr id="12" name="Title 1"/>
          <p:cNvSpPr txBox="1">
            <a:spLocks/>
          </p:cNvSpPr>
          <p:nvPr/>
        </p:nvSpPr>
        <p:spPr>
          <a:xfrm>
            <a:off x="742000" y="1196492"/>
            <a:ext cx="7480448" cy="1407838"/>
          </a:xfrm>
          <a:prstGeom prst="rect">
            <a:avLst/>
          </a:prstGeom>
        </p:spPr>
        <p:txBody>
          <a:bodyPr>
            <a:noAutofit/>
          </a:bodyPr>
          <a:lstStyle/>
          <a:p>
            <a:pPr lvl="0" algn="just" defTabSz="457200">
              <a:spcBef>
                <a:spcPct val="0"/>
              </a:spcBef>
              <a:defRPr/>
            </a:pPr>
            <a:r>
              <a:rPr lang="en-US" sz="2000" noProof="0">
                <a:solidFill>
                  <a:srgbClr val="5325FB"/>
                </a:solidFill>
                <a:latin typeface="Arial" panose="020B0604020202020204" pitchFamily="34" charset="0"/>
                <a:ea typeface="+mj-ea"/>
                <a:cs typeface="Arial" panose="020B0604020202020204" pitchFamily="34" charset="0"/>
              </a:rPr>
              <a:t>A polymer is represented by a structure well defined which is based on that of the corresponding  monomer, </a:t>
            </a:r>
            <a:r>
              <a:rPr lang="en-US" sz="2000">
                <a:solidFill>
                  <a:srgbClr val="5325FB"/>
                </a:solidFill>
                <a:latin typeface="Arial" panose="020B0604020202020204" pitchFamily="34" charset="0"/>
                <a:cs typeface="Arial" panose="020B0604020202020204" pitchFamily="34" charset="0"/>
              </a:rPr>
              <a:t>but a polymer can have several microstructures which play a determining role in its properties.</a:t>
            </a:r>
            <a:endParaRPr lang="en-US" sz="2000" noProof="0">
              <a:solidFill>
                <a:srgbClr val="5325FB"/>
              </a:solidFill>
              <a:latin typeface="Arial" panose="020B0604020202020204" pitchFamily="34" charset="0"/>
              <a:ea typeface="+mj-ea"/>
              <a:cs typeface="Arial" panose="020B0604020202020204" pitchFamily="34" charset="0"/>
            </a:endParaRPr>
          </a:p>
        </p:txBody>
      </p:sp>
      <p:sp>
        <p:nvSpPr>
          <p:cNvPr id="13" name="Title 1"/>
          <p:cNvSpPr txBox="1">
            <a:spLocks/>
          </p:cNvSpPr>
          <p:nvPr/>
        </p:nvSpPr>
        <p:spPr>
          <a:xfrm>
            <a:off x="709122" y="3336315"/>
            <a:ext cx="1774646" cy="546779"/>
          </a:xfrm>
          <a:prstGeom prst="rect">
            <a:avLst/>
          </a:prstGeom>
        </p:spPr>
        <p:txBody>
          <a:bodyP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Examples:</a:t>
            </a:r>
          </a:p>
        </p:txBody>
      </p:sp>
      <p:sp>
        <p:nvSpPr>
          <p:cNvPr id="14" name="Title 1"/>
          <p:cNvSpPr txBox="1">
            <a:spLocks/>
          </p:cNvSpPr>
          <p:nvPr/>
        </p:nvSpPr>
        <p:spPr>
          <a:xfrm>
            <a:off x="745904" y="3743579"/>
            <a:ext cx="7282480" cy="546779"/>
          </a:xfrm>
          <a:prstGeom prst="rect">
            <a:avLst/>
          </a:prstGeom>
        </p:spPr>
        <p:txBody>
          <a:bodyPr>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Polystyrene its molecule is symbolized by the following structure: </a:t>
            </a:r>
          </a:p>
        </p:txBody>
      </p:sp>
      <p:sp>
        <p:nvSpPr>
          <p:cNvPr id="15" name="Title 1"/>
          <p:cNvSpPr txBox="1">
            <a:spLocks/>
          </p:cNvSpPr>
          <p:nvPr/>
        </p:nvSpPr>
        <p:spPr>
          <a:xfrm>
            <a:off x="742000" y="4150843"/>
            <a:ext cx="7282480" cy="546779"/>
          </a:xfrm>
          <a:prstGeom prst="rect">
            <a:avLst/>
          </a:prstGeom>
        </p:spPr>
        <p:txBody>
          <a:bodyP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325FB"/>
                </a:solidFill>
                <a:effectLst/>
                <a:uLnTx/>
                <a:uFillTx/>
                <a:latin typeface="+mj-lt"/>
                <a:ea typeface="+mj-ea"/>
                <a:cs typeface="+mj-cs"/>
              </a:rPr>
              <a:t>styrene:                          polystyrene: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550" y="4325608"/>
            <a:ext cx="1116314" cy="1116314"/>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579" y="4016969"/>
            <a:ext cx="2369245" cy="1587404"/>
          </a:xfrm>
          <a:prstGeom prst="rect">
            <a:avLst/>
          </a:prstGeom>
        </p:spPr>
      </p:pic>
    </p:spTree>
    <p:extLst>
      <p:ext uri="{BB962C8B-B14F-4D97-AF65-F5344CB8AC3E}">
        <p14:creationId xmlns:p14="http://schemas.microsoft.com/office/powerpoint/2010/main" val="316656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424936" cy="3046988"/>
          </a:xfrm>
          <a:prstGeom prst="rect">
            <a:avLst/>
          </a:prstGeom>
        </p:spPr>
        <p:txBody>
          <a:bodyPr wrap="square">
            <a:spAutoFit/>
          </a:bodyPr>
          <a:lstStyle/>
          <a:p>
            <a:pPr lvl="0">
              <a:buFont typeface="Wingdings" pitchFamily="2" charset="2"/>
              <a:buChar char="q"/>
            </a:pPr>
            <a:r>
              <a:rPr lang="en-US">
                <a:solidFill>
                  <a:srgbClr val="00B050"/>
                </a:solidFill>
                <a:latin typeface="Aharoni"/>
                <a:cs typeface="Aharoni"/>
              </a:rPr>
              <a:t> </a:t>
            </a:r>
            <a:r>
              <a:rPr lang="en-US" sz="2400" b="1">
                <a:solidFill>
                  <a:srgbClr val="C00000"/>
                </a:solidFill>
                <a:latin typeface="Aharoni"/>
                <a:cs typeface="Aharoni"/>
              </a:rPr>
              <a:t>Triple bonds such as </a:t>
            </a:r>
            <a:r>
              <a:rPr lang="en-US" sz="2400" b="1" err="1">
                <a:solidFill>
                  <a:srgbClr val="C00000"/>
                </a:solidFill>
                <a:latin typeface="Aharoni"/>
                <a:cs typeface="Aharoni"/>
              </a:rPr>
              <a:t>acethylene</a:t>
            </a:r>
            <a:r>
              <a:rPr lang="en-US" sz="2400" b="1">
                <a:solidFill>
                  <a:srgbClr val="C00000"/>
                </a:solidFill>
                <a:latin typeface="Aharoni"/>
                <a:cs typeface="Aharoni"/>
              </a:rPr>
              <a:t> and </a:t>
            </a:r>
            <a:r>
              <a:rPr lang="en-US" sz="2400" b="1" err="1">
                <a:solidFill>
                  <a:srgbClr val="C00000"/>
                </a:solidFill>
                <a:latin typeface="Aharoni"/>
                <a:cs typeface="Aharoni"/>
              </a:rPr>
              <a:t>alkylacetylene</a:t>
            </a:r>
            <a:endParaRPr lang="en-US" sz="2400" b="1">
              <a:solidFill>
                <a:srgbClr val="C00000"/>
              </a:solidFill>
              <a:latin typeface="Aharoni"/>
              <a:cs typeface="Aharoni"/>
            </a:endParaRPr>
          </a:p>
          <a:p>
            <a:pPr lvl="0"/>
            <a:r>
              <a:rPr lang="en-US" sz="2400">
                <a:solidFill>
                  <a:srgbClr val="00B050"/>
                </a:solidFill>
                <a:latin typeface="Aharoni"/>
                <a:cs typeface="Aharoni"/>
              </a:rPr>
              <a:t> </a:t>
            </a:r>
          </a:p>
          <a:p>
            <a:pPr lvl="0"/>
            <a:r>
              <a:rPr lang="en-US" sz="2400" err="1">
                <a:solidFill>
                  <a:srgbClr val="00B050"/>
                </a:solidFill>
                <a:latin typeface="Aharoni"/>
                <a:cs typeface="Aharoni"/>
              </a:rPr>
              <a:t>nCH≡CH</a:t>
            </a:r>
            <a:r>
              <a:rPr lang="en-US" sz="2400">
                <a:solidFill>
                  <a:srgbClr val="00B050"/>
                </a:solidFill>
                <a:latin typeface="Aharoni"/>
                <a:cs typeface="Aharoni"/>
              </a:rPr>
              <a:t>  </a:t>
            </a:r>
            <a:r>
              <a:rPr lang="en-US" sz="2400">
                <a:solidFill>
                  <a:srgbClr val="00B050"/>
                </a:solidFill>
                <a:latin typeface="Times New Roman"/>
                <a:cs typeface="Times New Roman"/>
              </a:rPr>
              <a:t>─</a:t>
            </a:r>
            <a:r>
              <a:rPr lang="en-US" sz="2400">
                <a:solidFill>
                  <a:srgbClr val="00B050"/>
                </a:solidFill>
                <a:latin typeface="Aharoni"/>
                <a:cs typeface="Aharoni"/>
              </a:rPr>
              <a:t> polymerization   </a:t>
            </a:r>
            <a:r>
              <a:rPr lang="en-US" sz="2400">
                <a:solidFill>
                  <a:srgbClr val="00B050"/>
                </a:solidFill>
                <a:latin typeface="Times New Roman"/>
                <a:cs typeface="Times New Roman"/>
              </a:rPr>
              <a:t>→</a:t>
            </a:r>
            <a:r>
              <a:rPr lang="en-US" sz="2400">
                <a:solidFill>
                  <a:srgbClr val="00B050"/>
                </a:solidFill>
                <a:latin typeface="Aharoni"/>
                <a:cs typeface="Aharoni"/>
              </a:rPr>
              <a:t>   -[CH=CH]</a:t>
            </a:r>
            <a:r>
              <a:rPr lang="en-US">
                <a:solidFill>
                  <a:srgbClr val="00B050"/>
                </a:solidFill>
                <a:latin typeface="Aharoni"/>
                <a:cs typeface="Aharoni"/>
              </a:rPr>
              <a:t>n</a:t>
            </a:r>
            <a:r>
              <a:rPr lang="en-US" sz="2400">
                <a:solidFill>
                  <a:srgbClr val="00B050"/>
                </a:solidFill>
                <a:latin typeface="Aharoni"/>
                <a:cs typeface="Aharoni"/>
              </a:rPr>
              <a:t>-</a:t>
            </a:r>
          </a:p>
          <a:p>
            <a:pPr lvl="0"/>
            <a:r>
              <a:rPr lang="en-US" sz="2400">
                <a:solidFill>
                  <a:srgbClr val="00B050"/>
                </a:solidFill>
                <a:latin typeface="Aharoni"/>
                <a:cs typeface="Aharoni"/>
              </a:rPr>
              <a:t> n R-C≡CH     - polymerization </a:t>
            </a:r>
            <a:r>
              <a:rPr lang="en-US" sz="2400">
                <a:solidFill>
                  <a:srgbClr val="00B050"/>
                </a:solidFill>
                <a:latin typeface="Times New Roman"/>
                <a:cs typeface="Times New Roman"/>
              </a:rPr>
              <a:t>→ </a:t>
            </a:r>
            <a:r>
              <a:rPr lang="en-US" sz="2400">
                <a:solidFill>
                  <a:srgbClr val="00B050"/>
                </a:solidFill>
                <a:latin typeface="Arial Unicode MS" pitchFamily="34" charset="-128"/>
                <a:ea typeface="Arial Unicode MS" pitchFamily="34" charset="-128"/>
                <a:cs typeface="Arial Unicode MS" pitchFamily="34" charset="-128"/>
              </a:rPr>
              <a:t>-[C(R)=CH]</a:t>
            </a:r>
            <a:r>
              <a:rPr lang="en-US" sz="2000">
                <a:solidFill>
                  <a:srgbClr val="00B050"/>
                </a:solidFill>
                <a:latin typeface="Arial Unicode MS" pitchFamily="34" charset="-128"/>
                <a:ea typeface="Arial Unicode MS" pitchFamily="34" charset="-128"/>
                <a:cs typeface="Arial Unicode MS" pitchFamily="34" charset="-128"/>
              </a:rPr>
              <a:t>n</a:t>
            </a:r>
            <a:r>
              <a:rPr lang="en-US" sz="2400">
                <a:solidFill>
                  <a:srgbClr val="00B050"/>
                </a:solidFill>
                <a:latin typeface="Arial Unicode MS" pitchFamily="34" charset="-128"/>
                <a:ea typeface="Arial Unicode MS" pitchFamily="34" charset="-128"/>
                <a:cs typeface="Arial Unicode MS" pitchFamily="34" charset="-128"/>
              </a:rPr>
              <a:t>-</a:t>
            </a:r>
          </a:p>
          <a:p>
            <a:pPr lvl="0"/>
            <a:endParaRPr lang="en-US" sz="2400">
              <a:solidFill>
                <a:srgbClr val="00B050"/>
              </a:solidFill>
              <a:latin typeface="Aharoni"/>
              <a:cs typeface="Aharoni"/>
            </a:endParaRPr>
          </a:p>
          <a:p>
            <a:pPr lvl="0">
              <a:buFont typeface="Wingdings" pitchFamily="2" charset="2"/>
              <a:buChar char="q"/>
            </a:pPr>
            <a:r>
              <a:rPr lang="en-US" sz="2400" b="1">
                <a:solidFill>
                  <a:srgbClr val="C00000"/>
                </a:solidFill>
                <a:latin typeface="Aharoni"/>
                <a:cs typeface="Aharoni"/>
              </a:rPr>
              <a:t>Two or more functional groups such as ethylene glycol</a:t>
            </a:r>
          </a:p>
          <a:p>
            <a:pPr lvl="0"/>
            <a:r>
              <a:rPr lang="en-US" sz="2400" u="sng">
                <a:solidFill>
                  <a:srgbClr val="5325FB"/>
                </a:solidFill>
                <a:latin typeface="Aharoni"/>
                <a:cs typeface="Aharoni"/>
              </a:rPr>
              <a:t>Example:</a:t>
            </a:r>
          </a:p>
          <a:p>
            <a:pPr lvl="0"/>
            <a:endParaRPr lang="en-US" sz="2400" u="sng">
              <a:solidFill>
                <a:srgbClr val="5325FB"/>
              </a:solidFill>
              <a:latin typeface="Aharoni"/>
              <a:cs typeface="Aharoni"/>
            </a:endParaRPr>
          </a:p>
        </p:txBody>
      </p:sp>
      <p:pic>
        <p:nvPicPr>
          <p:cNvPr id="178178" name="Picture 2"/>
          <p:cNvPicPr>
            <a:picLocks noChangeAspect="1" noChangeArrowheads="1"/>
          </p:cNvPicPr>
          <p:nvPr/>
        </p:nvPicPr>
        <p:blipFill>
          <a:blip r:embed="rId2" cstate="print"/>
          <a:srcRect/>
          <a:stretch>
            <a:fillRect/>
          </a:stretch>
        </p:blipFill>
        <p:spPr bwMode="auto">
          <a:xfrm>
            <a:off x="1043608" y="3281363"/>
            <a:ext cx="7171506" cy="43566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2549" y="260648"/>
            <a:ext cx="7056784" cy="461665"/>
          </a:xfrm>
          <a:prstGeom prst="rect">
            <a:avLst/>
          </a:prstGeom>
        </p:spPr>
        <p:txBody>
          <a:bodyPr wrap="square">
            <a:spAutoFit/>
          </a:bodyPr>
          <a:lstStyle/>
          <a:p>
            <a:pPr lvl="0"/>
            <a:r>
              <a:rPr lang="en-US" sz="2400" b="1" dirty="0">
                <a:solidFill>
                  <a:srgbClr val="0070C0"/>
                </a:solidFill>
                <a:latin typeface="Arial" panose="020B0604020202020204" pitchFamily="34" charset="0"/>
                <a:cs typeface="Arial" panose="020B0604020202020204" pitchFamily="34" charset="0"/>
              </a:rPr>
              <a:t>2. 3 Naming the polymers and copolymers</a:t>
            </a:r>
          </a:p>
        </p:txBody>
      </p:sp>
      <p:pic>
        <p:nvPicPr>
          <p:cNvPr id="121858" name="Picture 2"/>
          <p:cNvPicPr>
            <a:picLocks noChangeAspect="1" noChangeArrowheads="1"/>
          </p:cNvPicPr>
          <p:nvPr/>
        </p:nvPicPr>
        <p:blipFill>
          <a:blip r:embed="rId2" cstate="print"/>
          <a:srcRect/>
          <a:stretch>
            <a:fillRect/>
          </a:stretch>
        </p:blipFill>
        <p:spPr bwMode="auto">
          <a:xfrm>
            <a:off x="1115616" y="1047750"/>
            <a:ext cx="7560840" cy="5117554"/>
          </a:xfrm>
          <a:prstGeom prst="rect">
            <a:avLst/>
          </a:prstGeom>
          <a:noFill/>
          <a:ln w="9525">
            <a:noFill/>
            <a:miter lim="800000"/>
            <a:headEnd/>
            <a:tailEnd/>
          </a:ln>
        </p:spPr>
      </p:pic>
    </p:spTree>
    <p:extLst>
      <p:ext uri="{BB962C8B-B14F-4D97-AF65-F5344CB8AC3E}">
        <p14:creationId xmlns:p14="http://schemas.microsoft.com/office/powerpoint/2010/main" val="135246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827585" y="908721"/>
            <a:ext cx="7914240" cy="5616624"/>
          </a:xfrm>
          <a:prstGeom prst="rect">
            <a:avLst/>
          </a:prstGeom>
          <a:noFill/>
          <a:ln w="9525">
            <a:noFill/>
            <a:miter lim="800000"/>
            <a:headEnd/>
            <a:tailEnd/>
          </a:ln>
        </p:spPr>
      </p:pic>
      <p:sp>
        <p:nvSpPr>
          <p:cNvPr id="5" name="Rectangle 4"/>
          <p:cNvSpPr/>
          <p:nvPr/>
        </p:nvSpPr>
        <p:spPr>
          <a:xfrm>
            <a:off x="1475656" y="260648"/>
            <a:ext cx="7056784" cy="461665"/>
          </a:xfrm>
          <a:prstGeom prst="rect">
            <a:avLst/>
          </a:prstGeom>
        </p:spPr>
        <p:txBody>
          <a:bodyPr wrap="square">
            <a:spAutoFit/>
          </a:bodyPr>
          <a:lstStyle/>
          <a:p>
            <a:pPr lvl="0"/>
            <a:r>
              <a:rPr lang="en-US" sz="2400" b="1" dirty="0">
                <a:solidFill>
                  <a:srgbClr val="0070C0"/>
                </a:solidFill>
                <a:latin typeface="Arial" panose="020B0604020202020204" pitchFamily="34" charset="0"/>
                <a:cs typeface="Arial" panose="020B0604020202020204" pitchFamily="34" charset="0"/>
              </a:rPr>
              <a:t>2.3Naming the polymers and copolymers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987824" y="116632"/>
            <a:ext cx="4038600" cy="609600"/>
          </a:xfrm>
        </p:spPr>
        <p:txBody>
          <a:bodyPr>
            <a:noAutofit/>
          </a:bodyPr>
          <a:lstStyle/>
          <a:p>
            <a:pPr marL="458788" indent="-458788"/>
            <a:r>
              <a:rPr lang="en-US" sz="5400" b="1">
                <a:solidFill>
                  <a:schemeClr val="tx1"/>
                </a:solidFill>
                <a:latin typeface="Andalus" panose="02020603050405020304" pitchFamily="18" charset="-78"/>
                <a:cs typeface="Andalus" panose="02020603050405020304" pitchFamily="18" charset="-78"/>
              </a:rPr>
              <a:t>Grades</a:t>
            </a:r>
          </a:p>
        </p:txBody>
      </p:sp>
      <p:sp>
        <p:nvSpPr>
          <p:cNvPr id="14341" name="Text Box 5"/>
          <p:cNvSpPr txBox="1">
            <a:spLocks noChangeArrowheads="1"/>
          </p:cNvSpPr>
          <p:nvPr/>
        </p:nvSpPr>
        <p:spPr bwMode="auto">
          <a:xfrm>
            <a:off x="1331640" y="1340768"/>
            <a:ext cx="6552728" cy="3539430"/>
          </a:xfrm>
          <a:prstGeom prst="rect">
            <a:avLst/>
          </a:prstGeom>
          <a:noFill/>
          <a:ln w="9525">
            <a:noFill/>
            <a:miter lim="800000"/>
            <a:headEnd/>
            <a:tailEnd/>
          </a:ln>
          <a:effectLst/>
        </p:spPr>
        <p:txBody>
          <a:bodyPr wrap="square">
            <a:spAutoFit/>
          </a:bodyPr>
          <a:lstStyle/>
          <a:p>
            <a:pPr>
              <a:spcBef>
                <a:spcPct val="50000"/>
              </a:spcBef>
              <a:buFont typeface="Arial" charset="0"/>
              <a:buChar char="•"/>
            </a:pPr>
            <a:r>
              <a:rPr lang="en-US" sz="3200" b="1">
                <a:solidFill>
                  <a:srgbClr val="0070C0"/>
                </a:solidFill>
                <a:latin typeface="Andalus" panose="02020603050405020304" pitchFamily="18" charset="-78"/>
                <a:cs typeface="Andalus" panose="02020603050405020304" pitchFamily="18" charset="-78"/>
              </a:rPr>
              <a:t>1</a:t>
            </a:r>
            <a:r>
              <a:rPr lang="en-US" sz="3200" b="1" baseline="30000">
                <a:solidFill>
                  <a:srgbClr val="0070C0"/>
                </a:solidFill>
                <a:latin typeface="Andalus" panose="02020603050405020304" pitchFamily="18" charset="-78"/>
                <a:cs typeface="Andalus" panose="02020603050405020304" pitchFamily="18" charset="-78"/>
              </a:rPr>
              <a:t>rst</a:t>
            </a:r>
            <a:r>
              <a:rPr lang="en-US" sz="3200" b="1">
                <a:solidFill>
                  <a:srgbClr val="0070C0"/>
                </a:solidFill>
                <a:latin typeface="Andalus" panose="02020603050405020304" pitchFamily="18" charset="-78"/>
                <a:cs typeface="Andalus" panose="02020603050405020304" pitchFamily="18" charset="-78"/>
              </a:rPr>
              <a:t> Midterm Exam :</a:t>
            </a:r>
            <a:r>
              <a:rPr lang="en-US" sz="3200" b="1">
                <a:solidFill>
                  <a:srgbClr val="FF0000"/>
                </a:solidFill>
                <a:latin typeface="Andalus" panose="02020603050405020304" pitchFamily="18" charset="-78"/>
                <a:cs typeface="Andalus" panose="02020603050405020304" pitchFamily="18" charset="-78"/>
              </a:rPr>
              <a:t>15</a:t>
            </a:r>
            <a:r>
              <a:rPr lang="en-US" sz="3200" b="1">
                <a:solidFill>
                  <a:srgbClr val="0070C0"/>
                </a:solidFill>
                <a:latin typeface="Andalus" panose="02020603050405020304" pitchFamily="18" charset="-78"/>
                <a:cs typeface="Andalus" panose="02020603050405020304" pitchFamily="18" charset="-78"/>
              </a:rPr>
              <a:t> points </a:t>
            </a:r>
          </a:p>
          <a:p>
            <a:pPr>
              <a:spcBef>
                <a:spcPct val="50000"/>
              </a:spcBef>
              <a:buFont typeface="Arial" charset="0"/>
              <a:buChar char="•"/>
            </a:pPr>
            <a:r>
              <a:rPr lang="en-US" sz="3200" b="1">
                <a:solidFill>
                  <a:srgbClr val="0070C0"/>
                </a:solidFill>
                <a:latin typeface="Andalus" panose="02020603050405020304" pitchFamily="18" charset="-78"/>
                <a:cs typeface="Andalus" panose="02020603050405020304" pitchFamily="18" charset="-78"/>
              </a:rPr>
              <a:t>2</a:t>
            </a:r>
            <a:r>
              <a:rPr lang="en-US" sz="3200" b="1" baseline="30000">
                <a:solidFill>
                  <a:srgbClr val="0070C0"/>
                </a:solidFill>
                <a:latin typeface="Andalus" panose="02020603050405020304" pitchFamily="18" charset="-78"/>
                <a:cs typeface="Andalus" panose="02020603050405020304" pitchFamily="18" charset="-78"/>
              </a:rPr>
              <a:t>nd</a:t>
            </a:r>
            <a:r>
              <a:rPr lang="en-US" sz="3200" b="1">
                <a:solidFill>
                  <a:srgbClr val="0070C0"/>
                </a:solidFill>
                <a:latin typeface="Andalus" panose="02020603050405020304" pitchFamily="18" charset="-78"/>
                <a:cs typeface="Andalus" panose="02020603050405020304" pitchFamily="18" charset="-78"/>
              </a:rPr>
              <a:t> Midterm Exam :</a:t>
            </a:r>
            <a:r>
              <a:rPr lang="en-US" sz="3200" b="1">
                <a:solidFill>
                  <a:srgbClr val="FF0000"/>
                </a:solidFill>
                <a:latin typeface="Andalus" panose="02020603050405020304" pitchFamily="18" charset="-78"/>
                <a:cs typeface="Andalus" panose="02020603050405020304" pitchFamily="18" charset="-78"/>
              </a:rPr>
              <a:t>15</a:t>
            </a:r>
            <a:r>
              <a:rPr lang="en-US" sz="3200" b="1">
                <a:solidFill>
                  <a:srgbClr val="0070C0"/>
                </a:solidFill>
                <a:latin typeface="Andalus" panose="02020603050405020304" pitchFamily="18" charset="-78"/>
                <a:cs typeface="Andalus" panose="02020603050405020304" pitchFamily="18" charset="-78"/>
              </a:rPr>
              <a:t> points </a:t>
            </a:r>
          </a:p>
          <a:p>
            <a:pPr>
              <a:spcBef>
                <a:spcPct val="50000"/>
              </a:spcBef>
            </a:pPr>
            <a:r>
              <a:rPr lang="en-US" sz="3200" b="1">
                <a:solidFill>
                  <a:srgbClr val="0070C0"/>
                </a:solidFill>
                <a:latin typeface="Andalus" panose="02020603050405020304" pitchFamily="18" charset="-78"/>
                <a:cs typeface="Andalus" panose="02020603050405020304" pitchFamily="18" charset="-78"/>
              </a:rPr>
              <a:t>* lab: </a:t>
            </a:r>
            <a:r>
              <a:rPr lang="en-US" sz="3200" b="1">
                <a:solidFill>
                  <a:srgbClr val="FF0000"/>
                </a:solidFill>
                <a:latin typeface="Andalus" panose="02020603050405020304" pitchFamily="18" charset="-78"/>
                <a:cs typeface="Andalus" panose="02020603050405020304" pitchFamily="18" charset="-78"/>
              </a:rPr>
              <a:t>30</a:t>
            </a:r>
            <a:r>
              <a:rPr lang="en-US" sz="3200" b="1">
                <a:solidFill>
                  <a:srgbClr val="0070C0"/>
                </a:solidFill>
                <a:latin typeface="Andalus" panose="02020603050405020304" pitchFamily="18" charset="-78"/>
                <a:cs typeface="Andalus" panose="02020603050405020304" pitchFamily="18" charset="-78"/>
              </a:rPr>
              <a:t> points</a:t>
            </a:r>
          </a:p>
          <a:p>
            <a:pPr>
              <a:spcBef>
                <a:spcPct val="50000"/>
              </a:spcBef>
            </a:pPr>
            <a:r>
              <a:rPr lang="en-US" sz="3200" b="1">
                <a:solidFill>
                  <a:srgbClr val="0070C0"/>
                </a:solidFill>
                <a:latin typeface="Andalus" panose="02020603050405020304" pitchFamily="18" charset="-78"/>
                <a:cs typeface="Andalus" panose="02020603050405020304" pitchFamily="18" charset="-78"/>
              </a:rPr>
              <a:t>*Final Exam :</a:t>
            </a:r>
            <a:r>
              <a:rPr lang="en-US" sz="3200" b="1">
                <a:solidFill>
                  <a:srgbClr val="FF0000"/>
                </a:solidFill>
                <a:latin typeface="Andalus" panose="02020603050405020304" pitchFamily="18" charset="-78"/>
                <a:cs typeface="Andalus" panose="02020603050405020304" pitchFamily="18" charset="-78"/>
              </a:rPr>
              <a:t>40 </a:t>
            </a:r>
            <a:r>
              <a:rPr lang="en-US" sz="3200" b="1">
                <a:solidFill>
                  <a:srgbClr val="0070C0"/>
                </a:solidFill>
                <a:latin typeface="Andalus" panose="02020603050405020304" pitchFamily="18" charset="-78"/>
                <a:cs typeface="Andalus" panose="02020603050405020304" pitchFamily="18" charset="-78"/>
              </a:rPr>
              <a:t>points</a:t>
            </a:r>
          </a:p>
          <a:p>
            <a:endParaRPr lang="en-GB" sz="2400" b="1">
              <a:solidFill>
                <a:srgbClr val="7030A0"/>
              </a:solidFill>
              <a:cs typeface="+mj-cs"/>
            </a:endParaRPr>
          </a:p>
          <a:p>
            <a:endParaRPr lang="en-GB" sz="2400" b="1">
              <a:solidFill>
                <a:srgbClr val="7030A0"/>
              </a:solidFill>
              <a:cs typeface="+mj-cs"/>
            </a:endParaRPr>
          </a:p>
        </p:txBody>
      </p:sp>
    </p:spTree>
    <p:extLst>
      <p:ext uri="{BB962C8B-B14F-4D97-AF65-F5344CB8AC3E}">
        <p14:creationId xmlns:p14="http://schemas.microsoft.com/office/powerpoint/2010/main" val="391203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F9C76-60E8-1721-0BA6-BAAFF4FFA870}"/>
              </a:ext>
            </a:extLst>
          </p:cNvPr>
          <p:cNvPicPr>
            <a:picLocks noChangeAspect="1"/>
          </p:cNvPicPr>
          <p:nvPr/>
        </p:nvPicPr>
        <p:blipFill>
          <a:blip r:embed="rId2"/>
          <a:stretch>
            <a:fillRect/>
          </a:stretch>
        </p:blipFill>
        <p:spPr>
          <a:xfrm>
            <a:off x="2886039" y="342900"/>
            <a:ext cx="3151812" cy="6410325"/>
          </a:xfrm>
          <a:prstGeom prst="rect">
            <a:avLst/>
          </a:prstGeom>
        </p:spPr>
      </p:pic>
    </p:spTree>
    <p:extLst>
      <p:ext uri="{BB962C8B-B14F-4D97-AF65-F5344CB8AC3E}">
        <p14:creationId xmlns:p14="http://schemas.microsoft.com/office/powerpoint/2010/main" val="323688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81CD31-0521-D2FA-F096-182067BFE5EC}"/>
              </a:ext>
            </a:extLst>
          </p:cNvPr>
          <p:cNvPicPr>
            <a:picLocks noChangeAspect="1"/>
          </p:cNvPicPr>
          <p:nvPr/>
        </p:nvPicPr>
        <p:blipFill>
          <a:blip r:embed="rId2"/>
          <a:stretch>
            <a:fillRect/>
          </a:stretch>
        </p:blipFill>
        <p:spPr>
          <a:xfrm>
            <a:off x="519112" y="819150"/>
            <a:ext cx="6638925" cy="4686300"/>
          </a:xfrm>
          <a:prstGeom prst="rect">
            <a:avLst/>
          </a:prstGeom>
        </p:spPr>
      </p:pic>
    </p:spTree>
    <p:extLst>
      <p:ext uri="{BB962C8B-B14F-4D97-AF65-F5344CB8AC3E}">
        <p14:creationId xmlns:p14="http://schemas.microsoft.com/office/powerpoint/2010/main" val="1190406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B52B7-45E0-9835-6B39-7DD7BEBF9B64}"/>
              </a:ext>
            </a:extLst>
          </p:cNvPr>
          <p:cNvPicPr>
            <a:picLocks noChangeAspect="1"/>
          </p:cNvPicPr>
          <p:nvPr/>
        </p:nvPicPr>
        <p:blipFill>
          <a:blip r:embed="rId2"/>
          <a:stretch>
            <a:fillRect/>
          </a:stretch>
        </p:blipFill>
        <p:spPr>
          <a:xfrm>
            <a:off x="361950" y="314325"/>
            <a:ext cx="2276475" cy="2438400"/>
          </a:xfrm>
          <a:prstGeom prst="rect">
            <a:avLst/>
          </a:prstGeom>
        </p:spPr>
      </p:pic>
      <p:pic>
        <p:nvPicPr>
          <p:cNvPr id="5" name="Picture 4">
            <a:extLst>
              <a:ext uri="{FF2B5EF4-FFF2-40B4-BE49-F238E27FC236}">
                <a16:creationId xmlns:a16="http://schemas.microsoft.com/office/drawing/2014/main" id="{8A8E4BB2-A757-A985-CDB1-ED89BDF56247}"/>
              </a:ext>
            </a:extLst>
          </p:cNvPr>
          <p:cNvPicPr>
            <a:picLocks noChangeAspect="1"/>
          </p:cNvPicPr>
          <p:nvPr/>
        </p:nvPicPr>
        <p:blipFill>
          <a:blip r:embed="rId3"/>
          <a:stretch>
            <a:fillRect/>
          </a:stretch>
        </p:blipFill>
        <p:spPr>
          <a:xfrm>
            <a:off x="3495675" y="1700212"/>
            <a:ext cx="4114800" cy="4600575"/>
          </a:xfrm>
          <a:prstGeom prst="rect">
            <a:avLst/>
          </a:prstGeom>
        </p:spPr>
      </p:pic>
    </p:spTree>
    <p:extLst>
      <p:ext uri="{BB962C8B-B14F-4D97-AF65-F5344CB8AC3E}">
        <p14:creationId xmlns:p14="http://schemas.microsoft.com/office/powerpoint/2010/main" val="322140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E34E48-1C91-7D7D-7AB1-467EDFB660A5}"/>
              </a:ext>
            </a:extLst>
          </p:cNvPr>
          <p:cNvPicPr>
            <a:picLocks noChangeAspect="1"/>
          </p:cNvPicPr>
          <p:nvPr/>
        </p:nvPicPr>
        <p:blipFill>
          <a:blip r:embed="rId2"/>
          <a:stretch>
            <a:fillRect/>
          </a:stretch>
        </p:blipFill>
        <p:spPr>
          <a:xfrm>
            <a:off x="300037" y="419100"/>
            <a:ext cx="4029075" cy="2019300"/>
          </a:xfrm>
          <a:prstGeom prst="rect">
            <a:avLst/>
          </a:prstGeom>
        </p:spPr>
      </p:pic>
      <p:pic>
        <p:nvPicPr>
          <p:cNvPr id="7" name="Picture 6">
            <a:extLst>
              <a:ext uri="{FF2B5EF4-FFF2-40B4-BE49-F238E27FC236}">
                <a16:creationId xmlns:a16="http://schemas.microsoft.com/office/drawing/2014/main" id="{232E932A-5A7A-60AD-07F6-66B09EFB8F2E}"/>
              </a:ext>
            </a:extLst>
          </p:cNvPr>
          <p:cNvPicPr>
            <a:picLocks noChangeAspect="1"/>
          </p:cNvPicPr>
          <p:nvPr/>
        </p:nvPicPr>
        <p:blipFill>
          <a:blip r:embed="rId3"/>
          <a:stretch>
            <a:fillRect/>
          </a:stretch>
        </p:blipFill>
        <p:spPr>
          <a:xfrm>
            <a:off x="3524250" y="2705100"/>
            <a:ext cx="2095500" cy="1447800"/>
          </a:xfrm>
          <a:prstGeom prst="rect">
            <a:avLst/>
          </a:prstGeom>
        </p:spPr>
      </p:pic>
    </p:spTree>
    <p:extLst>
      <p:ext uri="{BB962C8B-B14F-4D97-AF65-F5344CB8AC3E}">
        <p14:creationId xmlns:p14="http://schemas.microsoft.com/office/powerpoint/2010/main" val="161732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1340768"/>
            <a:ext cx="8280920"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a:solidFill>
                <a:srgbClr val="FF0000"/>
              </a:solidFill>
            </a:endParaRPr>
          </a:p>
          <a:p>
            <a:endParaRPr lang="en-US" sz="2400" b="1">
              <a:solidFill>
                <a:srgbClr val="FF0000"/>
              </a:solidFill>
            </a:endParaRPr>
          </a:p>
          <a:p>
            <a:endParaRPr lang="en-US" sz="2400" b="1">
              <a:solidFill>
                <a:srgbClr val="FF0000"/>
              </a:solidFill>
            </a:endParaRPr>
          </a:p>
          <a:p>
            <a:r>
              <a:rPr lang="en-US" sz="2400" b="1">
                <a:solidFill>
                  <a:srgbClr val="FF0000"/>
                </a:solidFill>
              </a:rPr>
              <a:t>Exercise 1</a:t>
            </a:r>
            <a:r>
              <a:rPr lang="en-US" sz="2400" b="1">
                <a:solidFill>
                  <a:srgbClr val="5325FB"/>
                </a:solidFill>
              </a:rPr>
              <a:t>: </a:t>
            </a:r>
            <a:r>
              <a:rPr lang="en-US" sz="2000" b="1">
                <a:solidFill>
                  <a:srgbClr val="5325FB"/>
                </a:solidFill>
              </a:rPr>
              <a:t>What is the nomenclature and the structure of each polymer synthesized from the following monomers?</a:t>
            </a:r>
          </a:p>
          <a:p>
            <a:endParaRPr lang="en-US" sz="2000" b="1">
              <a:solidFill>
                <a:srgbClr val="5325FB"/>
              </a:solidFill>
            </a:endParaRPr>
          </a:p>
          <a:p>
            <a:pPr marL="457200" indent="-457200">
              <a:buAutoNum type="alphaUcParenR"/>
            </a:pPr>
            <a:r>
              <a:rPr lang="en-US" sz="2000" b="1" err="1">
                <a:solidFill>
                  <a:srgbClr val="5325FB"/>
                </a:solidFill>
              </a:rPr>
              <a:t>Acrylononitrile</a:t>
            </a:r>
            <a:r>
              <a:rPr lang="en-US" sz="2000" b="1">
                <a:solidFill>
                  <a:srgbClr val="5325FB"/>
                </a:solidFill>
              </a:rPr>
              <a:t> (CH</a:t>
            </a:r>
            <a:r>
              <a:rPr lang="en-US" b="1">
                <a:solidFill>
                  <a:srgbClr val="5325FB"/>
                </a:solidFill>
              </a:rPr>
              <a:t>2</a:t>
            </a:r>
            <a:r>
              <a:rPr lang="en-US" sz="2000" b="1">
                <a:solidFill>
                  <a:srgbClr val="5325FB"/>
                </a:solidFill>
              </a:rPr>
              <a:t>=CH-CN)</a:t>
            </a:r>
          </a:p>
          <a:p>
            <a:pPr marL="457200" indent="-457200">
              <a:buAutoNum type="alphaUcParenR"/>
            </a:pPr>
            <a:r>
              <a:rPr lang="en-US" sz="2000" b="1">
                <a:solidFill>
                  <a:srgbClr val="5325FB"/>
                </a:solidFill>
              </a:rPr>
              <a:t>Acrylic acid (CH</a:t>
            </a:r>
            <a:r>
              <a:rPr lang="en-US" b="1">
                <a:solidFill>
                  <a:srgbClr val="5325FB"/>
                </a:solidFill>
              </a:rPr>
              <a:t>2</a:t>
            </a:r>
            <a:r>
              <a:rPr lang="en-US" sz="2000" b="1">
                <a:solidFill>
                  <a:srgbClr val="5325FB"/>
                </a:solidFill>
              </a:rPr>
              <a:t>=CH-COOH</a:t>
            </a:r>
          </a:p>
          <a:p>
            <a:pPr marL="457200" indent="-457200">
              <a:buAutoNum type="alphaUcParenR"/>
            </a:pPr>
            <a:r>
              <a:rPr lang="en-US" sz="2000" b="1" err="1">
                <a:solidFill>
                  <a:srgbClr val="5325FB"/>
                </a:solidFill>
              </a:rPr>
              <a:t>Acrylamide</a:t>
            </a:r>
            <a:r>
              <a:rPr lang="en-US" sz="2000" b="1">
                <a:solidFill>
                  <a:srgbClr val="5325FB"/>
                </a:solidFill>
              </a:rPr>
              <a:t> (CH</a:t>
            </a:r>
            <a:r>
              <a:rPr lang="en-US" b="1">
                <a:solidFill>
                  <a:srgbClr val="5325FB"/>
                </a:solidFill>
              </a:rPr>
              <a:t>2</a:t>
            </a:r>
            <a:r>
              <a:rPr lang="en-US" sz="2000" b="1">
                <a:solidFill>
                  <a:srgbClr val="5325FB"/>
                </a:solidFill>
              </a:rPr>
              <a:t>=CH-CO-NH</a:t>
            </a:r>
            <a:r>
              <a:rPr lang="en-US" b="1">
                <a:solidFill>
                  <a:srgbClr val="5325FB"/>
                </a:solidFill>
              </a:rPr>
              <a:t>2)</a:t>
            </a:r>
          </a:p>
          <a:p>
            <a:pPr marL="457200" indent="-457200">
              <a:buAutoNum type="alphaUcParenR"/>
            </a:pPr>
            <a:r>
              <a:rPr lang="en-US" sz="2000" b="1" err="1">
                <a:solidFill>
                  <a:srgbClr val="5325FB"/>
                </a:solidFill>
              </a:rPr>
              <a:t>Vinylalcohol</a:t>
            </a:r>
            <a:r>
              <a:rPr lang="en-US" sz="2000" b="1">
                <a:solidFill>
                  <a:srgbClr val="5325FB"/>
                </a:solidFill>
              </a:rPr>
              <a:t> (CH</a:t>
            </a:r>
            <a:r>
              <a:rPr lang="en-US" b="1">
                <a:solidFill>
                  <a:srgbClr val="5325FB"/>
                </a:solidFill>
              </a:rPr>
              <a:t>2</a:t>
            </a:r>
            <a:r>
              <a:rPr lang="en-US" sz="2000" b="1">
                <a:solidFill>
                  <a:srgbClr val="5325FB"/>
                </a:solidFill>
              </a:rPr>
              <a:t>=CH-OH)</a:t>
            </a:r>
          </a:p>
          <a:p>
            <a:pPr marL="457200" indent="-457200">
              <a:buAutoNum type="alphaUcParenR"/>
            </a:pPr>
            <a:r>
              <a:rPr lang="en-US" sz="2000" b="1" err="1">
                <a:solidFill>
                  <a:srgbClr val="5325FB"/>
                </a:solidFill>
              </a:rPr>
              <a:t>Vinylacetate</a:t>
            </a:r>
            <a:r>
              <a:rPr lang="en-US" sz="2000" b="1">
                <a:solidFill>
                  <a:srgbClr val="5325FB"/>
                </a:solidFill>
              </a:rPr>
              <a:t> (CH</a:t>
            </a:r>
            <a:r>
              <a:rPr lang="en-US" b="1">
                <a:solidFill>
                  <a:srgbClr val="5325FB"/>
                </a:solidFill>
              </a:rPr>
              <a:t>2</a:t>
            </a:r>
            <a:r>
              <a:rPr lang="en-US" sz="2000" b="1">
                <a:solidFill>
                  <a:srgbClr val="5325FB"/>
                </a:solidFill>
              </a:rPr>
              <a:t>=CH-O-CO-CH</a:t>
            </a:r>
            <a:r>
              <a:rPr lang="en-US" b="1">
                <a:solidFill>
                  <a:srgbClr val="5325FB"/>
                </a:solidFill>
              </a:rPr>
              <a:t>3</a:t>
            </a:r>
            <a:r>
              <a:rPr lang="en-US" sz="2000" b="1">
                <a:solidFill>
                  <a:srgbClr val="5325FB"/>
                </a:solidFill>
              </a:rPr>
              <a:t>)</a:t>
            </a:r>
          </a:p>
          <a:p>
            <a:pPr marL="457200" indent="-457200">
              <a:buAutoNum type="alphaUcParenR"/>
            </a:pPr>
            <a:endParaRPr lang="en-US" sz="2000" b="1">
              <a:solidFill>
                <a:srgbClr val="5325FB"/>
              </a:solidFill>
            </a:endParaRPr>
          </a:p>
          <a:p>
            <a:pPr marL="457200" indent="-457200">
              <a:buAutoNum type="alphaUcParenR"/>
            </a:pPr>
            <a:endParaRPr lang="en-US" sz="2000" b="1">
              <a:solidFill>
                <a:srgbClr val="5325FB"/>
              </a:solidFill>
            </a:endParaRPr>
          </a:p>
          <a:p>
            <a:pPr marL="457200" indent="-457200">
              <a:buAutoNum type="alphaUcParenR"/>
            </a:pPr>
            <a:endParaRPr lang="en-US" sz="2000" b="1">
              <a:solidFill>
                <a:srgbClr val="5325FB"/>
              </a:solidFill>
            </a:endParaRPr>
          </a:p>
          <a:p>
            <a:endParaRPr lang="en-US" sz="2000" b="1">
              <a:solidFill>
                <a:srgbClr val="5325FB"/>
              </a:solidFill>
            </a:endParaRPr>
          </a:p>
        </p:txBody>
      </p:sp>
      <p:sp>
        <p:nvSpPr>
          <p:cNvPr id="7" name="Rectangle 6"/>
          <p:cNvSpPr/>
          <p:nvPr/>
        </p:nvSpPr>
        <p:spPr>
          <a:xfrm>
            <a:off x="467544" y="4077072"/>
            <a:ext cx="82809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Exercise 2</a:t>
            </a:r>
            <a:r>
              <a:rPr lang="en-US" sz="2400" b="1" dirty="0">
                <a:solidFill>
                  <a:srgbClr val="5325FB"/>
                </a:solidFill>
              </a:rPr>
              <a:t>: </a:t>
            </a:r>
            <a:r>
              <a:rPr lang="en-US" sz="2000" b="1" dirty="0">
                <a:solidFill>
                  <a:srgbClr val="5325FB"/>
                </a:solidFill>
              </a:rPr>
              <a:t>What is the nomenclature and the structure of each monomer used in the synthesis of the following polymers?</a:t>
            </a:r>
          </a:p>
          <a:p>
            <a:endParaRPr lang="en-US" sz="2000" b="1" dirty="0">
              <a:solidFill>
                <a:srgbClr val="5325FB"/>
              </a:solidFill>
            </a:endParaRPr>
          </a:p>
          <a:p>
            <a:pPr marL="457200" indent="-457200">
              <a:buAutoNum type="alphaUcParenR"/>
            </a:pPr>
            <a:r>
              <a:rPr lang="en-US" sz="2000" b="1" dirty="0">
                <a:solidFill>
                  <a:srgbClr val="5325FB"/>
                </a:solidFill>
              </a:rPr>
              <a:t>poly(methyl methacrylate)</a:t>
            </a:r>
          </a:p>
          <a:p>
            <a:pPr marL="457200" indent="-457200">
              <a:buAutoNum type="alphaUcParenR"/>
            </a:pPr>
            <a:r>
              <a:rPr lang="en-US" sz="2000" b="1" dirty="0">
                <a:solidFill>
                  <a:srgbClr val="5325FB"/>
                </a:solidFill>
              </a:rPr>
              <a:t>Poly(</a:t>
            </a:r>
            <a:r>
              <a:rPr lang="en-US" sz="2000" b="1" dirty="0" err="1">
                <a:solidFill>
                  <a:srgbClr val="5325FB"/>
                </a:solidFill>
              </a:rPr>
              <a:t>vinylpyridine</a:t>
            </a:r>
            <a:r>
              <a:rPr lang="en-US" sz="2000" b="1" dirty="0">
                <a:solidFill>
                  <a:srgbClr val="5325FB"/>
                </a:solidFill>
              </a:rPr>
              <a:t>)</a:t>
            </a:r>
          </a:p>
          <a:p>
            <a:pPr marL="457200" indent="-457200">
              <a:buAutoNum type="alphaUcParenR"/>
            </a:pPr>
            <a:r>
              <a:rPr lang="en-US" sz="2000" b="1" dirty="0">
                <a:solidFill>
                  <a:srgbClr val="5325FB"/>
                </a:solidFill>
              </a:rPr>
              <a:t>Poly(2-hydroxyethylmethacrylate)</a:t>
            </a:r>
          </a:p>
          <a:p>
            <a:pPr marL="457200" indent="-457200">
              <a:buAutoNum type="alphaUcParenR"/>
            </a:pPr>
            <a:r>
              <a:rPr lang="en-US" sz="2000" b="1" dirty="0">
                <a:solidFill>
                  <a:srgbClr val="5325FB"/>
                </a:solidFill>
              </a:rPr>
              <a:t>Poly(ethylene glycol)</a:t>
            </a:r>
          </a:p>
          <a:p>
            <a:pPr marL="457200" indent="-457200">
              <a:buAutoNum type="alphaUcParenR"/>
            </a:pPr>
            <a:r>
              <a:rPr lang="en-US" sz="2000" b="1" dirty="0">
                <a:solidFill>
                  <a:srgbClr val="5325FB"/>
                </a:solidFill>
              </a:rPr>
              <a:t>Poly(</a:t>
            </a:r>
            <a:r>
              <a:rPr lang="en-US" sz="2000" b="1" dirty="0" err="1">
                <a:solidFill>
                  <a:srgbClr val="5325FB"/>
                </a:solidFill>
              </a:rPr>
              <a:t>vinylnaphtalene</a:t>
            </a:r>
            <a:r>
              <a:rPr lang="en-US" sz="2000" b="1" dirty="0">
                <a:solidFill>
                  <a:srgbClr val="5325FB"/>
                </a:solidFill>
              </a:rPr>
              <a:t>)</a:t>
            </a:r>
          </a:p>
        </p:txBody>
      </p:sp>
    </p:spTree>
    <p:extLst>
      <p:ext uri="{BB962C8B-B14F-4D97-AF65-F5344CB8AC3E}">
        <p14:creationId xmlns:p14="http://schemas.microsoft.com/office/powerpoint/2010/main" val="287458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552102"/>
            <a:ext cx="2554792" cy="716658"/>
          </a:xfrm>
        </p:spPr>
        <p:txBody>
          <a:bodyPr>
            <a:normAutofit/>
          </a:bodyPr>
          <a:lstStyle/>
          <a:p>
            <a:r>
              <a:rPr lang="en-US" sz="2400" b="1">
                <a:solidFill>
                  <a:srgbClr val="5325FB"/>
                </a:solidFill>
              </a:rPr>
              <a:t>CORRECTION 1</a:t>
            </a:r>
          </a:p>
        </p:txBody>
      </p:sp>
      <p:sp>
        <p:nvSpPr>
          <p:cNvPr id="3" name="Title 1"/>
          <p:cNvSpPr txBox="1">
            <a:spLocks/>
          </p:cNvSpPr>
          <p:nvPr/>
        </p:nvSpPr>
        <p:spPr>
          <a:xfrm>
            <a:off x="323528" y="1268760"/>
            <a:ext cx="8424936" cy="1008112"/>
          </a:xfrm>
          <a:prstGeom prst="rect">
            <a:avLst/>
          </a:prstGeom>
        </p:spPr>
        <p:txBody>
          <a:bodyPr vert="horz" lIns="91440" tIns="45720" rIns="91440" bIns="45720" rtlCol="0" anchor="t">
            <a:normAutofit/>
          </a:bodyPr>
          <a:lstStyle/>
          <a:p>
            <a:pPr marL="514350" marR="0" lvl="0" indent="-514350" algn="l" defTabSz="457200" rtl="0" eaLnBrk="1" fontAlgn="auto" latinLnBrk="0" hangingPunct="1">
              <a:lnSpc>
                <a:spcPct val="170000"/>
              </a:lnSpc>
              <a:spcBef>
                <a:spcPct val="0"/>
              </a:spcBef>
              <a:spcAft>
                <a:spcPts val="0"/>
              </a:spcAft>
              <a:buClrTx/>
              <a:buSzTx/>
              <a:buFontTx/>
              <a:buAutoNum type="alphaUcParenR"/>
              <a:tabLst/>
              <a:defRPr/>
            </a:pPr>
            <a:r>
              <a:rPr lang="en-US" sz="2000" b="1" baseline="0">
                <a:solidFill>
                  <a:srgbClr val="00B050"/>
                </a:solidFill>
                <a:latin typeface="+mj-lt"/>
                <a:ea typeface="+mj-ea"/>
                <a:cs typeface="+mj-cs"/>
              </a:rPr>
              <a:t>Nomenclature</a:t>
            </a:r>
            <a:r>
              <a:rPr lang="en-US" sz="2000" b="1" baseline="0">
                <a:solidFill>
                  <a:srgbClr val="5325FB"/>
                </a:solidFill>
                <a:latin typeface="+mj-lt"/>
                <a:ea typeface="+mj-ea"/>
                <a:cs typeface="+mj-cs"/>
              </a:rPr>
              <a:t>: </a:t>
            </a:r>
            <a:r>
              <a:rPr lang="en-US" sz="2000" b="1" baseline="0" err="1">
                <a:solidFill>
                  <a:srgbClr val="5325FB"/>
                </a:solidFill>
                <a:latin typeface="+mj-lt"/>
                <a:ea typeface="+mj-ea"/>
                <a:cs typeface="+mj-cs"/>
              </a:rPr>
              <a:t>Polyacrylonitrile</a:t>
            </a:r>
            <a:r>
              <a:rPr lang="en-US" sz="2000" b="1" baseline="0">
                <a:solidFill>
                  <a:srgbClr val="5325FB"/>
                </a:solidFill>
                <a:latin typeface="+mj-lt"/>
                <a:ea typeface="+mj-ea"/>
                <a:cs typeface="+mj-cs"/>
              </a:rPr>
              <a:t>      </a:t>
            </a:r>
            <a:r>
              <a:rPr lang="en-US" sz="2000" b="1" baseline="0">
                <a:solidFill>
                  <a:srgbClr val="00B050"/>
                </a:solidFill>
                <a:latin typeface="+mj-lt"/>
                <a:ea typeface="+mj-ea"/>
                <a:cs typeface="+mj-cs"/>
              </a:rPr>
              <a:t>structure</a:t>
            </a:r>
            <a:r>
              <a:rPr lang="en-US" sz="2000" b="1" baseline="0">
                <a:solidFill>
                  <a:srgbClr val="5325FB"/>
                </a:solidFill>
                <a:latin typeface="+mj-lt"/>
                <a:ea typeface="+mj-ea"/>
                <a:cs typeface="+mj-cs"/>
              </a:rPr>
              <a:t>: -[CH2-CH(CN)]n-</a:t>
            </a:r>
          </a:p>
        </p:txBody>
      </p:sp>
      <p:sp>
        <p:nvSpPr>
          <p:cNvPr id="4" name="Title 1"/>
          <p:cNvSpPr txBox="1">
            <a:spLocks/>
          </p:cNvSpPr>
          <p:nvPr/>
        </p:nvSpPr>
        <p:spPr>
          <a:xfrm>
            <a:off x="360040" y="2060848"/>
            <a:ext cx="8820472" cy="864096"/>
          </a:xfrm>
          <a:prstGeom prst="rect">
            <a:avLst/>
          </a:prstGeom>
        </p:spPr>
        <p:txBody>
          <a:bodyPr vert="horz" lIns="91440" tIns="45720" rIns="91440" bIns="45720" rtlCol="0" anchor="t">
            <a:normAutofit/>
          </a:bodyPr>
          <a:lstStyle/>
          <a:p>
            <a:pPr marL="514350" marR="0" lvl="0" indent="-514350" algn="l" defTabSz="457200" rtl="0" eaLnBrk="1" fontAlgn="auto" latinLnBrk="0" hangingPunct="1">
              <a:lnSpc>
                <a:spcPct val="170000"/>
              </a:lnSpc>
              <a:spcBef>
                <a:spcPct val="0"/>
              </a:spcBef>
              <a:spcAft>
                <a:spcPts val="0"/>
              </a:spcAft>
              <a:buClrTx/>
              <a:buSzTx/>
              <a:tabLst/>
              <a:defRPr/>
            </a:pPr>
            <a:r>
              <a:rPr kumimoji="0" lang="en-US" sz="2000" b="1" i="0" u="none" strike="noStrike" kern="1200" cap="none" spc="0" normalizeH="0" noProof="0">
                <a:ln>
                  <a:noFill/>
                </a:ln>
                <a:solidFill>
                  <a:srgbClr val="00B050"/>
                </a:solidFill>
                <a:effectLst/>
                <a:uLnTx/>
                <a:uFillTx/>
                <a:latin typeface="+mj-lt"/>
                <a:ea typeface="+mj-ea"/>
                <a:cs typeface="+mj-cs"/>
              </a:rPr>
              <a:t>B) Nomenclature</a:t>
            </a:r>
            <a:r>
              <a:rPr kumimoji="0" lang="en-US" sz="2000" b="1" i="0" u="none" strike="noStrike" kern="1200" cap="none" spc="0" normalizeH="0" noProof="0">
                <a:ln>
                  <a:noFill/>
                </a:ln>
                <a:solidFill>
                  <a:srgbClr val="5325FB"/>
                </a:solidFill>
                <a:effectLst/>
                <a:uLnTx/>
                <a:uFillTx/>
                <a:latin typeface="+mj-lt"/>
                <a:ea typeface="+mj-ea"/>
                <a:cs typeface="+mj-cs"/>
              </a:rPr>
              <a:t>: Poly(acrylic acid)  </a:t>
            </a:r>
            <a:r>
              <a:rPr kumimoji="0" lang="en-US" sz="2000" b="1" i="0" u="none" strike="noStrike" kern="1200" cap="none" spc="0" normalizeH="0" noProof="0">
                <a:ln>
                  <a:noFill/>
                </a:ln>
                <a:solidFill>
                  <a:srgbClr val="00B050"/>
                </a:solidFill>
                <a:effectLst/>
                <a:uLnTx/>
                <a:uFillTx/>
                <a:latin typeface="+mj-lt"/>
                <a:ea typeface="+mj-ea"/>
                <a:cs typeface="+mj-cs"/>
              </a:rPr>
              <a:t>structure</a:t>
            </a:r>
            <a:r>
              <a:rPr kumimoji="0" lang="en-US" sz="2000" b="1" i="0" u="none" strike="noStrike" kern="1200" cap="none" spc="0" normalizeH="0" noProof="0">
                <a:ln>
                  <a:noFill/>
                </a:ln>
                <a:solidFill>
                  <a:srgbClr val="5325FB"/>
                </a:solidFill>
                <a:effectLst/>
                <a:uLnTx/>
                <a:uFillTx/>
                <a:latin typeface="+mj-lt"/>
                <a:ea typeface="+mj-ea"/>
                <a:cs typeface="+mj-cs"/>
              </a:rPr>
              <a:t>: -[CH</a:t>
            </a:r>
            <a:r>
              <a:rPr kumimoji="0" lang="en-US" sz="1600" b="1" i="0" u="none" strike="noStrike" kern="1200" cap="none" spc="0" normalizeH="0" noProof="0">
                <a:ln>
                  <a:noFill/>
                </a:ln>
                <a:solidFill>
                  <a:srgbClr val="5325FB"/>
                </a:solidFill>
                <a:effectLst/>
                <a:uLnTx/>
                <a:uFillTx/>
                <a:latin typeface="+mj-lt"/>
                <a:ea typeface="+mj-ea"/>
                <a:cs typeface="+mj-cs"/>
              </a:rPr>
              <a:t>2</a:t>
            </a:r>
            <a:r>
              <a:rPr kumimoji="0" lang="en-US" sz="2000" b="1" i="0" u="none" strike="noStrike" kern="1200" cap="none" spc="0" normalizeH="0" noProof="0">
                <a:ln>
                  <a:noFill/>
                </a:ln>
                <a:solidFill>
                  <a:srgbClr val="5325FB"/>
                </a:solidFill>
                <a:effectLst/>
                <a:uLnTx/>
                <a:uFillTx/>
                <a:latin typeface="+mj-lt"/>
                <a:ea typeface="+mj-ea"/>
                <a:cs typeface="+mj-cs"/>
              </a:rPr>
              <a:t>-CH(COOH)]n-</a:t>
            </a:r>
          </a:p>
        </p:txBody>
      </p:sp>
      <p:sp>
        <p:nvSpPr>
          <p:cNvPr id="6" name="Rectangle 5"/>
          <p:cNvSpPr/>
          <p:nvPr/>
        </p:nvSpPr>
        <p:spPr>
          <a:xfrm>
            <a:off x="323528" y="2708920"/>
            <a:ext cx="8568952" cy="1754326"/>
          </a:xfrm>
          <a:prstGeom prst="rect">
            <a:avLst/>
          </a:prstGeom>
        </p:spPr>
        <p:txBody>
          <a:bodyPr wrap="square">
            <a:spAutoFit/>
          </a:bodyPr>
          <a:lstStyle/>
          <a:p>
            <a:pPr marL="514350" lvl="0" indent="-514350" defTabSz="457200">
              <a:lnSpc>
                <a:spcPct val="200000"/>
              </a:lnSpc>
              <a:spcBef>
                <a:spcPct val="0"/>
              </a:spcBef>
              <a:defRPr/>
            </a:pPr>
            <a:r>
              <a:rPr lang="en-US" b="1">
                <a:solidFill>
                  <a:srgbClr val="00B050"/>
                </a:solidFill>
              </a:rPr>
              <a:t>C) Nomenclature</a:t>
            </a:r>
            <a:r>
              <a:rPr lang="en-US" b="1">
                <a:solidFill>
                  <a:srgbClr val="5325FB"/>
                </a:solidFill>
              </a:rPr>
              <a:t>: </a:t>
            </a:r>
            <a:r>
              <a:rPr lang="en-US" b="1" err="1">
                <a:solidFill>
                  <a:srgbClr val="5325FB"/>
                </a:solidFill>
              </a:rPr>
              <a:t>Polyacrylamide</a:t>
            </a:r>
            <a:r>
              <a:rPr lang="en-US" b="1">
                <a:solidFill>
                  <a:srgbClr val="5325FB"/>
                </a:solidFill>
              </a:rPr>
              <a:t>)     </a:t>
            </a:r>
            <a:r>
              <a:rPr lang="en-US" b="1">
                <a:solidFill>
                  <a:srgbClr val="00B050"/>
                </a:solidFill>
              </a:rPr>
              <a:t>structure</a:t>
            </a:r>
            <a:r>
              <a:rPr lang="en-US" b="1">
                <a:solidFill>
                  <a:srgbClr val="5325FB"/>
                </a:solidFill>
              </a:rPr>
              <a:t>: -[CH</a:t>
            </a:r>
            <a:r>
              <a:rPr lang="en-US" sz="1600" b="1">
                <a:solidFill>
                  <a:srgbClr val="5325FB"/>
                </a:solidFill>
              </a:rPr>
              <a:t>2</a:t>
            </a:r>
            <a:r>
              <a:rPr lang="en-US" b="1">
                <a:solidFill>
                  <a:srgbClr val="5325FB"/>
                </a:solidFill>
              </a:rPr>
              <a:t>-CH(CO-NH</a:t>
            </a:r>
            <a:r>
              <a:rPr lang="en-US" sz="1600" b="1">
                <a:solidFill>
                  <a:srgbClr val="5325FB"/>
                </a:solidFill>
              </a:rPr>
              <a:t>2</a:t>
            </a:r>
            <a:r>
              <a:rPr lang="en-US" b="1">
                <a:solidFill>
                  <a:srgbClr val="5325FB"/>
                </a:solidFill>
              </a:rPr>
              <a:t>)]n-</a:t>
            </a:r>
          </a:p>
          <a:p>
            <a:pPr marL="514350" lvl="0" indent="-514350" defTabSz="457200">
              <a:lnSpc>
                <a:spcPct val="200000"/>
              </a:lnSpc>
              <a:spcBef>
                <a:spcPct val="0"/>
              </a:spcBef>
              <a:defRPr/>
            </a:pPr>
            <a:r>
              <a:rPr lang="en-US" b="1">
                <a:solidFill>
                  <a:srgbClr val="00B050"/>
                </a:solidFill>
              </a:rPr>
              <a:t>D) Nomenclature</a:t>
            </a:r>
            <a:r>
              <a:rPr lang="en-US" b="1">
                <a:solidFill>
                  <a:srgbClr val="5325FB"/>
                </a:solidFill>
              </a:rPr>
              <a:t>: Poly( vinyl alcohol) </a:t>
            </a:r>
            <a:r>
              <a:rPr lang="en-US" b="1">
                <a:solidFill>
                  <a:srgbClr val="00B050"/>
                </a:solidFill>
              </a:rPr>
              <a:t>structure</a:t>
            </a:r>
            <a:r>
              <a:rPr lang="en-US" b="1">
                <a:solidFill>
                  <a:srgbClr val="5325FB"/>
                </a:solidFill>
              </a:rPr>
              <a:t>: -[CH</a:t>
            </a:r>
            <a:r>
              <a:rPr lang="en-US" sz="1600" b="1">
                <a:solidFill>
                  <a:srgbClr val="5325FB"/>
                </a:solidFill>
              </a:rPr>
              <a:t>2</a:t>
            </a:r>
            <a:r>
              <a:rPr lang="en-US" b="1">
                <a:solidFill>
                  <a:srgbClr val="5325FB"/>
                </a:solidFill>
              </a:rPr>
              <a:t>-CH(OH)]n-</a:t>
            </a:r>
          </a:p>
          <a:p>
            <a:pPr marL="514350" lvl="0" indent="-514350" defTabSz="457200">
              <a:lnSpc>
                <a:spcPct val="200000"/>
              </a:lnSpc>
              <a:spcBef>
                <a:spcPct val="0"/>
              </a:spcBef>
              <a:defRPr/>
            </a:pPr>
            <a:r>
              <a:rPr lang="en-US" b="1">
                <a:solidFill>
                  <a:srgbClr val="00B050"/>
                </a:solidFill>
              </a:rPr>
              <a:t>A) Nomenclature</a:t>
            </a:r>
            <a:r>
              <a:rPr lang="en-US" b="1">
                <a:solidFill>
                  <a:srgbClr val="5325FB"/>
                </a:solidFill>
              </a:rPr>
              <a:t>: Poly(vinyl acetate)  </a:t>
            </a:r>
            <a:r>
              <a:rPr lang="en-US" b="1">
                <a:solidFill>
                  <a:srgbClr val="00B050"/>
                </a:solidFill>
              </a:rPr>
              <a:t>structure</a:t>
            </a:r>
            <a:r>
              <a:rPr lang="en-US" b="1">
                <a:solidFill>
                  <a:srgbClr val="5325FB"/>
                </a:solidFill>
              </a:rPr>
              <a:t>: -[CH</a:t>
            </a:r>
            <a:r>
              <a:rPr lang="en-US" sz="1600" b="1">
                <a:solidFill>
                  <a:srgbClr val="5325FB"/>
                </a:solidFill>
              </a:rPr>
              <a:t>2</a:t>
            </a:r>
            <a:r>
              <a:rPr lang="en-US" b="1">
                <a:solidFill>
                  <a:srgbClr val="5325FB"/>
                </a:solidFill>
              </a:rPr>
              <a:t>-CH(O-CO-CH</a:t>
            </a:r>
            <a:r>
              <a:rPr lang="en-US" sz="1600" b="1">
                <a:solidFill>
                  <a:srgbClr val="5325FB"/>
                </a:solidFill>
              </a:rPr>
              <a:t>3</a:t>
            </a:r>
            <a:r>
              <a:rPr lang="en-US" b="1">
                <a:solidFill>
                  <a:srgbClr val="5325FB"/>
                </a:solidFill>
              </a:rPr>
              <a:t>)]</a:t>
            </a:r>
            <a:r>
              <a:rPr lang="en-US" sz="1600" b="1">
                <a:solidFill>
                  <a:srgbClr val="5325FB"/>
                </a:solidFill>
              </a:rPr>
              <a:t>n</a:t>
            </a:r>
            <a:r>
              <a:rPr lang="en-US" b="1">
                <a:solidFill>
                  <a:srgbClr val="5325FB"/>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696118"/>
            <a:ext cx="2698808" cy="716658"/>
          </a:xfrm>
        </p:spPr>
        <p:txBody>
          <a:bodyPr>
            <a:normAutofit/>
          </a:bodyPr>
          <a:lstStyle/>
          <a:p>
            <a:pPr algn="ctr"/>
            <a:r>
              <a:rPr lang="en-US" sz="2800" b="1">
                <a:solidFill>
                  <a:srgbClr val="5325FB"/>
                </a:solidFill>
              </a:rPr>
              <a:t>CORRECTION 2</a:t>
            </a:r>
          </a:p>
        </p:txBody>
      </p:sp>
      <p:sp>
        <p:nvSpPr>
          <p:cNvPr id="5" name="Rectangle 4"/>
          <p:cNvSpPr/>
          <p:nvPr/>
        </p:nvSpPr>
        <p:spPr>
          <a:xfrm>
            <a:off x="1043608" y="1412776"/>
            <a:ext cx="7488832" cy="4247317"/>
          </a:xfrm>
          <a:prstGeom prst="rect">
            <a:avLst/>
          </a:prstGeom>
        </p:spPr>
        <p:txBody>
          <a:bodyPr wrap="square">
            <a:spAutoFit/>
          </a:bodyPr>
          <a:lstStyle/>
          <a:p>
            <a:pPr marL="457200" indent="-457200">
              <a:lnSpc>
                <a:spcPct val="150000"/>
              </a:lnSpc>
              <a:buAutoNum type="alphaUcParenR"/>
            </a:pPr>
            <a:r>
              <a:rPr lang="en-US" b="1" dirty="0">
                <a:solidFill>
                  <a:srgbClr val="00B050"/>
                </a:solidFill>
              </a:rPr>
              <a:t>Nomenclature</a:t>
            </a:r>
            <a:r>
              <a:rPr lang="en-US" b="1" dirty="0">
                <a:solidFill>
                  <a:srgbClr val="5325FB"/>
                </a:solidFill>
              </a:rPr>
              <a:t>: methyl methacrylate </a:t>
            </a:r>
          </a:p>
          <a:p>
            <a:pPr marL="457200" indent="-457200">
              <a:lnSpc>
                <a:spcPct val="150000"/>
              </a:lnSpc>
            </a:pPr>
            <a:r>
              <a:rPr lang="en-US" b="1" dirty="0">
                <a:solidFill>
                  <a:srgbClr val="5325FB"/>
                </a:solidFill>
              </a:rPr>
              <a:t>        </a:t>
            </a:r>
            <a:r>
              <a:rPr lang="en-US" b="1" dirty="0">
                <a:solidFill>
                  <a:srgbClr val="00B050"/>
                </a:solidFill>
              </a:rPr>
              <a:t>Structure:  </a:t>
            </a:r>
            <a:r>
              <a:rPr lang="en-US" b="1" dirty="0">
                <a:solidFill>
                  <a:srgbClr val="5325FB"/>
                </a:solidFill>
              </a:rPr>
              <a:t>CH</a:t>
            </a:r>
            <a:r>
              <a:rPr lang="en-US" sz="1600" b="1" dirty="0">
                <a:solidFill>
                  <a:srgbClr val="5325FB"/>
                </a:solidFill>
              </a:rPr>
              <a:t>2</a:t>
            </a:r>
            <a:r>
              <a:rPr lang="en-US" b="1" dirty="0">
                <a:solidFill>
                  <a:srgbClr val="5325FB"/>
                </a:solidFill>
              </a:rPr>
              <a:t>=C(CH</a:t>
            </a:r>
            <a:r>
              <a:rPr lang="en-US" sz="1600" b="1" dirty="0">
                <a:solidFill>
                  <a:srgbClr val="5325FB"/>
                </a:solidFill>
              </a:rPr>
              <a:t>3</a:t>
            </a:r>
            <a:r>
              <a:rPr lang="en-US" b="1" dirty="0">
                <a:solidFill>
                  <a:srgbClr val="5325FB"/>
                </a:solidFill>
              </a:rPr>
              <a:t>)(COOCH</a:t>
            </a:r>
            <a:r>
              <a:rPr lang="en-US" sz="1600" b="1" dirty="0">
                <a:solidFill>
                  <a:srgbClr val="5325FB"/>
                </a:solidFill>
              </a:rPr>
              <a:t>3</a:t>
            </a:r>
            <a:r>
              <a:rPr lang="en-US" b="1" dirty="0">
                <a:solidFill>
                  <a:srgbClr val="5325FB"/>
                </a:solidFill>
              </a:rPr>
              <a:t>)</a:t>
            </a:r>
          </a:p>
          <a:p>
            <a:pPr marL="457200" indent="-457200">
              <a:lnSpc>
                <a:spcPct val="150000"/>
              </a:lnSpc>
              <a:buAutoNum type="alphaUcParenR" startAt="2"/>
            </a:pPr>
            <a:r>
              <a:rPr lang="en-US" b="1" dirty="0">
                <a:solidFill>
                  <a:srgbClr val="00B050"/>
                </a:solidFill>
              </a:rPr>
              <a:t>Nomenclature</a:t>
            </a:r>
            <a:r>
              <a:rPr lang="en-US" b="1" dirty="0">
                <a:solidFill>
                  <a:srgbClr val="5325FB"/>
                </a:solidFill>
              </a:rPr>
              <a:t>: </a:t>
            </a:r>
            <a:r>
              <a:rPr lang="en-US" b="1" dirty="0" err="1">
                <a:solidFill>
                  <a:srgbClr val="5325FB"/>
                </a:solidFill>
              </a:rPr>
              <a:t>vinylpyridine</a:t>
            </a:r>
            <a:endParaRPr lang="en-US" b="1" dirty="0">
              <a:solidFill>
                <a:srgbClr val="5325FB"/>
              </a:solidFill>
            </a:endParaRPr>
          </a:p>
          <a:p>
            <a:pPr marL="457200" indent="-457200">
              <a:lnSpc>
                <a:spcPct val="150000"/>
              </a:lnSpc>
            </a:pPr>
            <a:r>
              <a:rPr lang="en-US" b="1" dirty="0">
                <a:solidFill>
                  <a:srgbClr val="00B050"/>
                </a:solidFill>
              </a:rPr>
              <a:t>        Structure</a:t>
            </a:r>
            <a:r>
              <a:rPr lang="en-US" b="1" dirty="0">
                <a:solidFill>
                  <a:srgbClr val="5325FB"/>
                </a:solidFill>
              </a:rPr>
              <a:t>: CH</a:t>
            </a:r>
            <a:r>
              <a:rPr lang="en-US" sz="1600" b="1" dirty="0">
                <a:solidFill>
                  <a:srgbClr val="5325FB"/>
                </a:solidFill>
              </a:rPr>
              <a:t>2</a:t>
            </a:r>
            <a:r>
              <a:rPr lang="en-US" b="1" dirty="0">
                <a:solidFill>
                  <a:srgbClr val="5325FB"/>
                </a:solidFill>
              </a:rPr>
              <a:t>=CH(C</a:t>
            </a:r>
            <a:r>
              <a:rPr lang="en-US" sz="1600" b="1" dirty="0">
                <a:solidFill>
                  <a:srgbClr val="5325FB"/>
                </a:solidFill>
              </a:rPr>
              <a:t>5</a:t>
            </a:r>
            <a:r>
              <a:rPr lang="en-US" b="1" dirty="0">
                <a:solidFill>
                  <a:srgbClr val="5325FB"/>
                </a:solidFill>
              </a:rPr>
              <a:t>H</a:t>
            </a:r>
            <a:r>
              <a:rPr lang="en-US" sz="1600" b="1" dirty="0">
                <a:solidFill>
                  <a:srgbClr val="5325FB"/>
                </a:solidFill>
              </a:rPr>
              <a:t>4</a:t>
            </a:r>
            <a:r>
              <a:rPr lang="en-US" b="1" dirty="0">
                <a:solidFill>
                  <a:srgbClr val="5325FB"/>
                </a:solidFill>
              </a:rPr>
              <a:t>N)</a:t>
            </a:r>
          </a:p>
          <a:p>
            <a:pPr marL="457200" indent="-457200">
              <a:lnSpc>
                <a:spcPct val="150000"/>
              </a:lnSpc>
            </a:pPr>
            <a:r>
              <a:rPr lang="en-US" b="1" dirty="0">
                <a:solidFill>
                  <a:srgbClr val="00B050"/>
                </a:solidFill>
              </a:rPr>
              <a:t>C)   Nomenclature</a:t>
            </a:r>
            <a:r>
              <a:rPr lang="en-US" b="1" dirty="0">
                <a:solidFill>
                  <a:srgbClr val="5325FB"/>
                </a:solidFill>
              </a:rPr>
              <a:t>: 2-hydroxyethylmethacrylate</a:t>
            </a:r>
          </a:p>
          <a:p>
            <a:pPr marL="457200" indent="-457200">
              <a:lnSpc>
                <a:spcPct val="150000"/>
              </a:lnSpc>
            </a:pPr>
            <a:r>
              <a:rPr lang="en-US" b="1" dirty="0">
                <a:solidFill>
                  <a:srgbClr val="00B050"/>
                </a:solidFill>
              </a:rPr>
              <a:t>        Structure:</a:t>
            </a:r>
            <a:r>
              <a:rPr lang="en-US" b="1" dirty="0">
                <a:solidFill>
                  <a:srgbClr val="5325FB"/>
                </a:solidFill>
              </a:rPr>
              <a:t>  CH</a:t>
            </a:r>
            <a:r>
              <a:rPr lang="en-US" sz="1600" b="1" dirty="0">
                <a:solidFill>
                  <a:srgbClr val="5325FB"/>
                </a:solidFill>
              </a:rPr>
              <a:t>2</a:t>
            </a:r>
            <a:r>
              <a:rPr lang="en-US" b="1" dirty="0">
                <a:solidFill>
                  <a:srgbClr val="5325FB"/>
                </a:solidFill>
              </a:rPr>
              <a:t>=C(CH</a:t>
            </a:r>
            <a:r>
              <a:rPr lang="en-US" sz="1600" b="1" dirty="0">
                <a:solidFill>
                  <a:srgbClr val="5325FB"/>
                </a:solidFill>
              </a:rPr>
              <a:t>3</a:t>
            </a:r>
            <a:r>
              <a:rPr lang="en-US" b="1" dirty="0">
                <a:solidFill>
                  <a:srgbClr val="5325FB"/>
                </a:solidFill>
              </a:rPr>
              <a:t>)(COO-(CH</a:t>
            </a:r>
            <a:r>
              <a:rPr lang="en-US" sz="1600" b="1" dirty="0">
                <a:solidFill>
                  <a:srgbClr val="5325FB"/>
                </a:solidFill>
              </a:rPr>
              <a:t>2</a:t>
            </a:r>
            <a:r>
              <a:rPr lang="en-US" b="1" dirty="0">
                <a:solidFill>
                  <a:srgbClr val="5325FB"/>
                </a:solidFill>
              </a:rPr>
              <a:t>)</a:t>
            </a:r>
            <a:r>
              <a:rPr lang="en-US" sz="1600" b="1" dirty="0">
                <a:solidFill>
                  <a:srgbClr val="5325FB"/>
                </a:solidFill>
              </a:rPr>
              <a:t>2</a:t>
            </a:r>
            <a:r>
              <a:rPr lang="en-US" b="1" dirty="0">
                <a:solidFill>
                  <a:srgbClr val="5325FB"/>
                </a:solidFill>
              </a:rPr>
              <a:t>-OH)]</a:t>
            </a:r>
            <a:r>
              <a:rPr lang="en-US" sz="1600" b="1" dirty="0">
                <a:solidFill>
                  <a:srgbClr val="5325FB"/>
                </a:solidFill>
              </a:rPr>
              <a:t>n</a:t>
            </a:r>
            <a:r>
              <a:rPr lang="en-US" b="1" dirty="0">
                <a:solidFill>
                  <a:srgbClr val="5325FB"/>
                </a:solidFill>
              </a:rPr>
              <a:t>-</a:t>
            </a:r>
          </a:p>
          <a:p>
            <a:pPr marL="457200" indent="-457200">
              <a:lnSpc>
                <a:spcPct val="150000"/>
              </a:lnSpc>
            </a:pPr>
            <a:r>
              <a:rPr lang="en-US" b="1" dirty="0">
                <a:solidFill>
                  <a:srgbClr val="00B050"/>
                </a:solidFill>
              </a:rPr>
              <a:t>D)    Nomenclature</a:t>
            </a:r>
            <a:r>
              <a:rPr lang="en-US" b="1" dirty="0">
                <a:solidFill>
                  <a:srgbClr val="5325FB"/>
                </a:solidFill>
              </a:rPr>
              <a:t>: ethylene glycol</a:t>
            </a:r>
          </a:p>
          <a:p>
            <a:pPr marL="457200" indent="-457200">
              <a:lnSpc>
                <a:spcPct val="150000"/>
              </a:lnSpc>
            </a:pPr>
            <a:r>
              <a:rPr lang="en-US" b="1" dirty="0">
                <a:solidFill>
                  <a:srgbClr val="00B050"/>
                </a:solidFill>
              </a:rPr>
              <a:t>        Structure</a:t>
            </a:r>
            <a:r>
              <a:rPr lang="en-US" b="1" dirty="0">
                <a:solidFill>
                  <a:srgbClr val="5325FB"/>
                </a:solidFill>
              </a:rPr>
              <a:t>: HO-CH</a:t>
            </a:r>
            <a:r>
              <a:rPr lang="en-US" sz="1600" b="1" dirty="0">
                <a:solidFill>
                  <a:srgbClr val="5325FB"/>
                </a:solidFill>
              </a:rPr>
              <a:t>2</a:t>
            </a:r>
            <a:r>
              <a:rPr lang="en-US" b="1" dirty="0">
                <a:solidFill>
                  <a:srgbClr val="5325FB"/>
                </a:solidFill>
              </a:rPr>
              <a:t>-CH</a:t>
            </a:r>
            <a:r>
              <a:rPr lang="en-US" sz="1600" b="1" dirty="0">
                <a:solidFill>
                  <a:srgbClr val="5325FB"/>
                </a:solidFill>
              </a:rPr>
              <a:t>2</a:t>
            </a:r>
            <a:r>
              <a:rPr lang="en-US" b="1" dirty="0">
                <a:solidFill>
                  <a:srgbClr val="5325FB"/>
                </a:solidFill>
              </a:rPr>
              <a:t>-OH</a:t>
            </a:r>
          </a:p>
          <a:p>
            <a:pPr marL="457200" indent="-457200">
              <a:lnSpc>
                <a:spcPct val="150000"/>
              </a:lnSpc>
              <a:buAutoNum type="alphaUcParenR" startAt="5"/>
            </a:pPr>
            <a:r>
              <a:rPr lang="en-US" b="1" dirty="0">
                <a:solidFill>
                  <a:srgbClr val="00B050"/>
                </a:solidFill>
              </a:rPr>
              <a:t>Nomenclature</a:t>
            </a:r>
            <a:r>
              <a:rPr lang="en-US" b="1" dirty="0">
                <a:solidFill>
                  <a:srgbClr val="5325FB"/>
                </a:solidFill>
              </a:rPr>
              <a:t>: </a:t>
            </a:r>
            <a:r>
              <a:rPr lang="en-US" b="1" dirty="0" err="1">
                <a:solidFill>
                  <a:srgbClr val="5325FB"/>
                </a:solidFill>
              </a:rPr>
              <a:t>vinylnaphtalene</a:t>
            </a:r>
            <a:endParaRPr lang="en-US" b="1" dirty="0">
              <a:solidFill>
                <a:srgbClr val="5325FB"/>
              </a:solidFill>
            </a:endParaRPr>
          </a:p>
          <a:p>
            <a:pPr marL="457200" indent="-457200">
              <a:lnSpc>
                <a:spcPct val="150000"/>
              </a:lnSpc>
            </a:pPr>
            <a:r>
              <a:rPr lang="en-US" b="1" dirty="0">
                <a:solidFill>
                  <a:srgbClr val="5325FB"/>
                </a:solidFill>
              </a:rPr>
              <a:t>        </a:t>
            </a:r>
            <a:r>
              <a:rPr lang="en-US" b="1" dirty="0">
                <a:solidFill>
                  <a:srgbClr val="00B050"/>
                </a:solidFill>
              </a:rPr>
              <a:t>Structure</a:t>
            </a:r>
            <a:r>
              <a:rPr lang="en-US" b="1" dirty="0">
                <a:solidFill>
                  <a:srgbClr val="5325FB"/>
                </a:solidFill>
              </a:rPr>
              <a:t>:  CH</a:t>
            </a:r>
            <a:r>
              <a:rPr lang="en-US" sz="1600" b="1" dirty="0">
                <a:solidFill>
                  <a:srgbClr val="5325FB"/>
                </a:solidFill>
              </a:rPr>
              <a:t>2</a:t>
            </a:r>
            <a:r>
              <a:rPr lang="en-US" b="1" dirty="0">
                <a:solidFill>
                  <a:srgbClr val="5325FB"/>
                </a:solidFill>
              </a:rPr>
              <a:t>=CH-C</a:t>
            </a:r>
            <a:r>
              <a:rPr lang="en-US" sz="1600" b="1" dirty="0">
                <a:solidFill>
                  <a:srgbClr val="5325FB"/>
                </a:solidFill>
              </a:rPr>
              <a:t>10</a:t>
            </a:r>
            <a:r>
              <a:rPr lang="en-US" b="1" dirty="0">
                <a:solidFill>
                  <a:srgbClr val="5325FB"/>
                </a:solidFill>
              </a:rPr>
              <a:t>H</a:t>
            </a:r>
            <a:r>
              <a:rPr lang="en-US" sz="1600" b="1" dirty="0">
                <a:solidFill>
                  <a:srgbClr val="5325FB"/>
                </a:solidFill>
              </a:rPr>
              <a:t>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stretch>
            <a:fillRect/>
          </a:stretch>
        </p:blipFill>
        <p:spPr>
          <a:xfrm>
            <a:off x="1331640" y="1988840"/>
            <a:ext cx="1887014" cy="1472175"/>
          </a:xfrm>
          <a:prstGeom prst="rect">
            <a:avLst/>
          </a:prstGeom>
        </p:spPr>
      </p:pic>
      <p:pic>
        <p:nvPicPr>
          <p:cNvPr id="4" name="صورة 3"/>
          <p:cNvPicPr>
            <a:picLocks noChangeAspect="1"/>
          </p:cNvPicPr>
          <p:nvPr/>
        </p:nvPicPr>
        <p:blipFill>
          <a:blip r:embed="rId3" cstate="print"/>
          <a:stretch>
            <a:fillRect/>
          </a:stretch>
        </p:blipFill>
        <p:spPr>
          <a:xfrm>
            <a:off x="4499992" y="2276872"/>
            <a:ext cx="2780017" cy="493819"/>
          </a:xfrm>
          <a:prstGeom prst="rect">
            <a:avLst/>
          </a:prstGeom>
        </p:spPr>
      </p:pic>
      <p:sp>
        <p:nvSpPr>
          <p:cNvPr id="5" name="مربع نص 4"/>
          <p:cNvSpPr txBox="1"/>
          <p:nvPr/>
        </p:nvSpPr>
        <p:spPr>
          <a:xfrm>
            <a:off x="1115616" y="1196752"/>
            <a:ext cx="3744416"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Inorganic polymer</a:t>
            </a:r>
          </a:p>
        </p:txBody>
      </p:sp>
      <p:sp>
        <p:nvSpPr>
          <p:cNvPr id="6" name="Rectangle 5"/>
          <p:cNvSpPr/>
          <p:nvPr/>
        </p:nvSpPr>
        <p:spPr>
          <a:xfrm>
            <a:off x="1547664" y="3861048"/>
            <a:ext cx="6048672"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rPr>
              <a:t>-[PH – NH]</a:t>
            </a:r>
            <a:r>
              <a:rPr lang="en-US" b="1">
                <a:solidFill>
                  <a:schemeClr val="tx1"/>
                </a:solidFill>
              </a:rPr>
              <a:t>n</a:t>
            </a:r>
            <a:r>
              <a:rPr lang="en-US" sz="2400" b="1">
                <a:solidFill>
                  <a:schemeClr val="tx1"/>
                </a:solidFill>
              </a:rPr>
              <a:t>-         Poly(</a:t>
            </a:r>
            <a:r>
              <a:rPr lang="en-US" sz="2400" b="1" err="1">
                <a:solidFill>
                  <a:schemeClr val="tx1"/>
                </a:solidFill>
              </a:rPr>
              <a:t>phosphazene</a:t>
            </a:r>
            <a:r>
              <a:rPr lang="en-US" sz="2400" b="1">
                <a:solidFill>
                  <a:schemeClr val="tx1"/>
                </a:solidFill>
              </a:rPr>
              <a:t>)</a:t>
            </a:r>
          </a:p>
        </p:txBody>
      </p:sp>
    </p:spTree>
    <p:extLst>
      <p:ext uri="{BB962C8B-B14F-4D97-AF65-F5344CB8AC3E}">
        <p14:creationId xmlns:p14="http://schemas.microsoft.com/office/powerpoint/2010/main" val="256894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620" y="308338"/>
            <a:ext cx="8901884" cy="6549662"/>
            <a:chOff x="107504" y="308338"/>
            <a:chExt cx="8901884" cy="6549662"/>
          </a:xfrm>
        </p:grpSpPr>
        <p:sp>
          <p:nvSpPr>
            <p:cNvPr id="5" name="مستطيل 3"/>
            <p:cNvSpPr/>
            <p:nvPr/>
          </p:nvSpPr>
          <p:spPr>
            <a:xfrm>
              <a:off x="368428" y="308338"/>
              <a:ext cx="7272808" cy="461665"/>
            </a:xfrm>
            <a:prstGeom prst="rect">
              <a:avLst/>
            </a:prstGeom>
          </p:spPr>
          <p:txBody>
            <a:bodyPr wrap="square">
              <a:spAutoFit/>
            </a:bodyPr>
            <a:lstStyle/>
            <a:p>
              <a:r>
                <a:rPr lang="en-US" sz="2400" b="1">
                  <a:solidFill>
                    <a:srgbClr val="5325FB"/>
                  </a:solidFill>
                  <a:latin typeface="Arial" panose="020B0604020202020204" pitchFamily="34" charset="0"/>
                  <a:cs typeface="Arial" panose="020B0604020202020204" pitchFamily="34" charset="0"/>
                </a:rPr>
                <a:t>2.4 Polymer microstructure (</a:t>
              </a:r>
              <a:r>
                <a:rPr lang="en-US" sz="2400" b="1" err="1">
                  <a:solidFill>
                    <a:srgbClr val="5325FB"/>
                  </a:solidFill>
                  <a:latin typeface="Arial" panose="020B0604020202020204" pitchFamily="34" charset="0"/>
                  <a:cs typeface="Arial" panose="020B0604020202020204" pitchFamily="34" charset="0"/>
                </a:rPr>
                <a:t>tacticity</a:t>
              </a:r>
              <a:r>
                <a:rPr lang="en-US" sz="2400" b="1">
                  <a:solidFill>
                    <a:srgbClr val="5325FB"/>
                  </a:solidFill>
                  <a:latin typeface="Arial" panose="020B0604020202020204" pitchFamily="34" charset="0"/>
                  <a:cs typeface="Arial" panose="020B0604020202020204" pitchFamily="34" charset="0"/>
                </a:rPr>
                <a:t>, </a:t>
              </a:r>
              <a:r>
                <a:rPr lang="en-US" sz="2400" b="1" err="1">
                  <a:solidFill>
                    <a:srgbClr val="5325FB"/>
                  </a:solidFill>
                  <a:latin typeface="Arial" panose="020B0604020202020204" pitchFamily="34" charset="0"/>
                  <a:cs typeface="Arial" panose="020B0604020202020204" pitchFamily="34" charset="0"/>
                </a:rPr>
                <a:t>cis</a:t>
              </a:r>
              <a:r>
                <a:rPr lang="en-US" sz="2400" b="1">
                  <a:solidFill>
                    <a:srgbClr val="5325FB"/>
                  </a:solidFill>
                  <a:latin typeface="Arial" panose="020B0604020202020204" pitchFamily="34" charset="0"/>
                  <a:cs typeface="Arial" panose="020B0604020202020204" pitchFamily="34" charset="0"/>
                </a:rPr>
                <a:t>/trans)</a:t>
              </a:r>
            </a:p>
          </p:txBody>
        </p:sp>
        <p:sp>
          <p:nvSpPr>
            <p:cNvPr id="6" name="مستطيل 3"/>
            <p:cNvSpPr/>
            <p:nvPr/>
          </p:nvSpPr>
          <p:spPr>
            <a:xfrm>
              <a:off x="224412" y="1196752"/>
              <a:ext cx="8382231" cy="769441"/>
            </a:xfrm>
            <a:prstGeom prst="rect">
              <a:avLst/>
            </a:prstGeom>
          </p:spPr>
          <p:txBody>
            <a:bodyPr wrap="none">
              <a:spAutoFit/>
            </a:bodyPr>
            <a:lstStyle/>
            <a:p>
              <a:r>
                <a:rPr lang="en-US" sz="2000" b="1" u="sng">
                  <a:solidFill>
                    <a:srgbClr val="5325FB"/>
                  </a:solidFill>
                  <a:latin typeface="Arial" panose="020B0604020202020204" pitchFamily="34" charset="0"/>
                  <a:cs typeface="Arial" panose="020B0604020202020204" pitchFamily="34" charset="0"/>
                </a:rPr>
                <a:t>A-</a:t>
              </a:r>
              <a:r>
                <a:rPr lang="en-US" sz="2000" b="1" u="sng" err="1">
                  <a:solidFill>
                    <a:srgbClr val="5325FB"/>
                  </a:solidFill>
                  <a:latin typeface="Arial" panose="020B0604020202020204" pitchFamily="34" charset="0"/>
                  <a:cs typeface="Arial" panose="020B0604020202020204" pitchFamily="34" charset="0"/>
                </a:rPr>
                <a:t>Tacticity</a:t>
              </a:r>
              <a:r>
                <a:rPr lang="en-US" sz="2000" b="1" u="sng">
                  <a:solidFill>
                    <a:srgbClr val="5325FB"/>
                  </a:solidFill>
                  <a:latin typeface="Arial" panose="020B0604020202020204" pitchFamily="34" charset="0"/>
                  <a:cs typeface="Arial" panose="020B0604020202020204" pitchFamily="34" charset="0"/>
                </a:rPr>
                <a:t> of Polymers</a:t>
              </a:r>
              <a:endParaRPr lang="en-US" sz="2000" b="1" u="sng">
                <a:solidFill>
                  <a:srgbClr val="FF0000"/>
                </a:solidFill>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A polymer can be present three distinct microstructures</a:t>
              </a:r>
            </a:p>
          </p:txBody>
        </p:sp>
        <p:sp>
          <p:nvSpPr>
            <p:cNvPr id="7" name="مستطيل 3"/>
            <p:cNvSpPr/>
            <p:nvPr/>
          </p:nvSpPr>
          <p:spPr>
            <a:xfrm>
              <a:off x="107504" y="3262332"/>
              <a:ext cx="2372765" cy="3416320"/>
            </a:xfrm>
            <a:prstGeom prst="rect">
              <a:avLst/>
            </a:prstGeom>
          </p:spPr>
          <p:txBody>
            <a:bodyPr wrap="none">
              <a:spAutoFit/>
            </a:bodyPr>
            <a:lstStyle/>
            <a:p>
              <a:pPr marL="457200" indent="-457200"/>
              <a:r>
                <a:rPr lang="en-US" sz="2400" b="1" dirty="0">
                  <a:solidFill>
                    <a:srgbClr val="00B050"/>
                  </a:solidFill>
                  <a:latin typeface="Arial" panose="020B0604020202020204" pitchFamily="34" charset="0"/>
                  <a:cs typeface="Arial" panose="020B0604020202020204" pitchFamily="34" charset="0"/>
                </a:rPr>
                <a:t>1) Isotactic</a:t>
              </a:r>
            </a:p>
            <a:p>
              <a:pPr marL="457200" indent="-457200"/>
              <a:endParaRPr lang="en-US" sz="2400" b="1" dirty="0">
                <a:solidFill>
                  <a:srgbClr val="FF0000"/>
                </a:solidFill>
                <a:latin typeface="Arial" panose="020B0604020202020204" pitchFamily="34" charset="0"/>
                <a:cs typeface="Arial" panose="020B0604020202020204" pitchFamily="34" charset="0"/>
              </a:endParaRPr>
            </a:p>
            <a:p>
              <a:pPr marL="457200" indent="-457200"/>
              <a:endParaRPr lang="en-US" sz="2400" b="1" dirty="0">
                <a:solidFill>
                  <a:srgbClr val="FF0000"/>
                </a:solidFill>
                <a:latin typeface="Arial" panose="020B0604020202020204" pitchFamily="34" charset="0"/>
                <a:cs typeface="Arial" panose="020B0604020202020204" pitchFamily="34" charset="0"/>
              </a:endParaRPr>
            </a:p>
            <a:p>
              <a:pPr marL="457200" indent="-457200"/>
              <a:r>
                <a:rPr lang="en-US" sz="2400" b="1" dirty="0">
                  <a:solidFill>
                    <a:srgbClr val="00B050"/>
                  </a:solidFill>
                  <a:latin typeface="Arial" panose="020B0604020202020204" pitchFamily="34" charset="0"/>
                  <a:cs typeface="Arial" panose="020B0604020202020204" pitchFamily="34" charset="0"/>
                </a:rPr>
                <a:t>2) Syndiotactic</a:t>
              </a:r>
            </a:p>
            <a:p>
              <a:pPr marL="457200" indent="-457200">
                <a:buAutoNum type="arabicParenR"/>
              </a:pPr>
              <a:endParaRPr lang="en-US" sz="2400" b="1" dirty="0">
                <a:solidFill>
                  <a:srgbClr val="FF0000"/>
                </a:solidFill>
                <a:latin typeface="Arial" panose="020B0604020202020204" pitchFamily="34" charset="0"/>
                <a:cs typeface="Arial" panose="020B0604020202020204" pitchFamily="34" charset="0"/>
              </a:endParaRPr>
            </a:p>
            <a:p>
              <a:pPr marL="457200" indent="-457200">
                <a:buAutoNum type="arabicParenR"/>
              </a:pPr>
              <a:endParaRPr lang="en-US" sz="2400" b="1" dirty="0">
                <a:solidFill>
                  <a:srgbClr val="FF0000"/>
                </a:solidFill>
                <a:latin typeface="Arial" panose="020B0604020202020204" pitchFamily="34" charset="0"/>
                <a:cs typeface="Arial" panose="020B0604020202020204" pitchFamily="34" charset="0"/>
              </a:endParaRPr>
            </a:p>
            <a:p>
              <a:pPr marL="457200" indent="-457200">
                <a:buAutoNum type="arabicParenR"/>
              </a:pPr>
              <a:endParaRPr lang="en-US" sz="2400" b="1" dirty="0">
                <a:solidFill>
                  <a:srgbClr val="FF0000"/>
                </a:solidFill>
                <a:latin typeface="Arial" panose="020B0604020202020204" pitchFamily="34" charset="0"/>
                <a:cs typeface="Arial" panose="020B0604020202020204" pitchFamily="34" charset="0"/>
              </a:endParaRPr>
            </a:p>
            <a:p>
              <a:pPr marL="457200" indent="-457200">
                <a:buAutoNum type="arabicParenR"/>
              </a:pPr>
              <a:endParaRPr lang="en-US" sz="2400" b="1" dirty="0">
                <a:solidFill>
                  <a:srgbClr val="FF0000"/>
                </a:solidFill>
                <a:latin typeface="Arial" panose="020B0604020202020204" pitchFamily="34" charset="0"/>
                <a:cs typeface="Arial" panose="020B0604020202020204" pitchFamily="34" charset="0"/>
              </a:endParaRPr>
            </a:p>
            <a:p>
              <a:pPr marL="457200" indent="-457200"/>
              <a:r>
                <a:rPr lang="en-US" sz="2400" b="1" dirty="0">
                  <a:solidFill>
                    <a:srgbClr val="00B050"/>
                  </a:solidFill>
                  <a:latin typeface="Arial" panose="020B0604020202020204" pitchFamily="34" charset="0"/>
                  <a:cs typeface="Arial" panose="020B0604020202020204" pitchFamily="34" charset="0"/>
                </a:rPr>
                <a:t>3) Atactic</a:t>
              </a:r>
            </a:p>
          </p:txBody>
        </p:sp>
        <p:pic>
          <p:nvPicPr>
            <p:cNvPr id="8" name="Picture 2"/>
            <p:cNvPicPr>
              <a:picLocks noChangeAspect="1" noChangeArrowheads="1"/>
            </p:cNvPicPr>
            <p:nvPr/>
          </p:nvPicPr>
          <p:blipFill>
            <a:blip r:embed="rId2" cstate="print"/>
            <a:srcRect/>
            <a:stretch>
              <a:fillRect/>
            </a:stretch>
          </p:blipFill>
          <p:spPr bwMode="auto">
            <a:xfrm>
              <a:off x="2123728" y="2898818"/>
              <a:ext cx="3162300" cy="120967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932813" y="2916163"/>
              <a:ext cx="3076575" cy="1304925"/>
            </a:xfrm>
            <a:prstGeom prst="rect">
              <a:avLst/>
            </a:prstGeom>
            <a:noFill/>
            <a:ln w="9525">
              <a:noFill/>
              <a:miter lim="800000"/>
              <a:headEnd/>
              <a:tailEnd/>
            </a:ln>
          </p:spPr>
        </p:pic>
        <p:sp>
          <p:nvSpPr>
            <p:cNvPr id="10" name="مستطيل 3"/>
            <p:cNvSpPr/>
            <p:nvPr/>
          </p:nvSpPr>
          <p:spPr>
            <a:xfrm>
              <a:off x="5265954" y="3252488"/>
              <a:ext cx="577402" cy="461665"/>
            </a:xfrm>
            <a:prstGeom prst="rect">
              <a:avLst/>
            </a:prstGeom>
          </p:spPr>
          <p:txBody>
            <a:bodyPr wrap="none">
              <a:spAutoFit/>
            </a:bodyPr>
            <a:lstStyle/>
            <a:p>
              <a:pPr marL="457200" indent="-457200"/>
              <a:r>
                <a:rPr lang="en-US" sz="2400" b="1">
                  <a:solidFill>
                    <a:srgbClr val="FF0000"/>
                  </a:solidFill>
                  <a:latin typeface="Arial" panose="020B0604020202020204" pitchFamily="34" charset="0"/>
                  <a:cs typeface="Arial" panose="020B0604020202020204" pitchFamily="34" charset="0"/>
                </a:rPr>
                <a:t>or </a:t>
              </a:r>
            </a:p>
          </p:txBody>
        </p:sp>
        <p:pic>
          <p:nvPicPr>
            <p:cNvPr id="11" name="Picture 5"/>
            <p:cNvPicPr>
              <a:picLocks noChangeAspect="1" noChangeArrowheads="1"/>
            </p:cNvPicPr>
            <p:nvPr/>
          </p:nvPicPr>
          <p:blipFill>
            <a:blip r:embed="rId4" cstate="print"/>
            <a:srcRect/>
            <a:stretch>
              <a:fillRect/>
            </a:stretch>
          </p:blipFill>
          <p:spPr bwMode="auto">
            <a:xfrm>
              <a:off x="2843808" y="4077072"/>
              <a:ext cx="3152775" cy="1371600"/>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4932040" y="5524500"/>
              <a:ext cx="3143250" cy="1333500"/>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528" y="584684"/>
            <a:ext cx="6589200" cy="792088"/>
          </a:xfrm>
        </p:spPr>
        <p:txBody>
          <a:bodyPr>
            <a:normAutofit/>
          </a:bodyPr>
          <a:lstStyle/>
          <a:p>
            <a:r>
              <a:rPr lang="en-US" sz="2400" b="1" u="sng">
                <a:solidFill>
                  <a:srgbClr val="00B050"/>
                </a:solidFill>
              </a:rPr>
              <a:t>B- </a:t>
            </a:r>
            <a:r>
              <a:rPr lang="en-US" sz="2400" b="1" u="sng" err="1">
                <a:solidFill>
                  <a:srgbClr val="00B050"/>
                </a:solidFill>
              </a:rPr>
              <a:t>Isomery</a:t>
            </a:r>
            <a:r>
              <a:rPr lang="en-US" sz="2400" b="1" u="sng">
                <a:solidFill>
                  <a:srgbClr val="00B050"/>
                </a:solidFill>
              </a:rPr>
              <a:t> </a:t>
            </a:r>
            <a:r>
              <a:rPr lang="en-US" sz="2400" b="1" u="sng" err="1">
                <a:solidFill>
                  <a:srgbClr val="00B050"/>
                </a:solidFill>
              </a:rPr>
              <a:t>Cis</a:t>
            </a:r>
            <a:r>
              <a:rPr lang="en-US" sz="2400" b="1" u="sng">
                <a:solidFill>
                  <a:srgbClr val="00B050"/>
                </a:solidFill>
              </a:rPr>
              <a:t>/Trans</a:t>
            </a:r>
          </a:p>
        </p:txBody>
      </p:sp>
      <p:grpSp>
        <p:nvGrpSpPr>
          <p:cNvPr id="4" name="Group 3"/>
          <p:cNvGrpSpPr/>
          <p:nvPr/>
        </p:nvGrpSpPr>
        <p:grpSpPr>
          <a:xfrm>
            <a:off x="318188" y="1556792"/>
            <a:ext cx="8208912" cy="4831035"/>
            <a:chOff x="318188" y="1556792"/>
            <a:chExt cx="8208912" cy="4831035"/>
          </a:xfrm>
        </p:grpSpPr>
        <p:sp>
          <p:nvSpPr>
            <p:cNvPr id="5" name="Title 1"/>
            <p:cNvSpPr txBox="1">
              <a:spLocks/>
            </p:cNvSpPr>
            <p:nvPr/>
          </p:nvSpPr>
          <p:spPr>
            <a:xfrm>
              <a:off x="318188" y="1556792"/>
              <a:ext cx="8208912" cy="792088"/>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lumMod val="85000"/>
                      <a:lumOff val="15000"/>
                    </a:schemeClr>
                  </a:solidFill>
                  <a:effectLst/>
                  <a:uLnTx/>
                  <a:uFillTx/>
                  <a:latin typeface="+mj-lt"/>
                  <a:ea typeface="+mj-ea"/>
                  <a:cs typeface="+mj-cs"/>
                </a:rPr>
                <a:t>A</a:t>
              </a:r>
              <a:r>
                <a:rPr kumimoji="0" lang="en-US" sz="2800" b="1" i="0" u="none" strike="noStrike" kern="1200" cap="none" spc="0" normalizeH="0" noProof="0">
                  <a:ln>
                    <a:noFill/>
                  </a:ln>
                  <a:solidFill>
                    <a:schemeClr val="tx1">
                      <a:lumMod val="85000"/>
                      <a:lumOff val="15000"/>
                    </a:schemeClr>
                  </a:solidFill>
                  <a:effectLst/>
                  <a:uLnTx/>
                  <a:uFillTx/>
                  <a:latin typeface="+mj-lt"/>
                  <a:ea typeface="+mj-ea"/>
                  <a:cs typeface="+mj-cs"/>
                </a:rPr>
                <a:t> </a:t>
              </a:r>
              <a:r>
                <a:rPr kumimoji="0" lang="en-US" sz="2800" b="1" i="0" u="none" strike="noStrike" kern="1200" cap="none" spc="0" normalizeH="0" noProof="0" err="1">
                  <a:ln>
                    <a:noFill/>
                  </a:ln>
                  <a:solidFill>
                    <a:schemeClr val="tx1">
                      <a:lumMod val="85000"/>
                      <a:lumOff val="15000"/>
                    </a:schemeClr>
                  </a:solidFill>
                  <a:effectLst/>
                  <a:uLnTx/>
                  <a:uFillTx/>
                  <a:latin typeface="+mj-lt"/>
                  <a:ea typeface="+mj-ea"/>
                  <a:cs typeface="+mj-cs"/>
                </a:rPr>
                <a:t>polyconjugated</a:t>
              </a:r>
              <a:r>
                <a:rPr kumimoji="0" lang="en-US" sz="2800" b="1" i="0" u="none" strike="noStrike" kern="1200" cap="none" spc="0" normalizeH="0" noProof="0">
                  <a:ln>
                    <a:noFill/>
                  </a:ln>
                  <a:solidFill>
                    <a:schemeClr val="tx1">
                      <a:lumMod val="85000"/>
                      <a:lumOff val="15000"/>
                    </a:schemeClr>
                  </a:solidFill>
                  <a:effectLst/>
                  <a:uLnTx/>
                  <a:uFillTx/>
                  <a:latin typeface="+mj-lt"/>
                  <a:ea typeface="+mj-ea"/>
                  <a:cs typeface="+mj-cs"/>
                </a:rPr>
                <a:t> polymer can be present two microstructures </a:t>
              </a:r>
              <a:r>
                <a:rPr kumimoji="0" lang="en-US" sz="2800" b="1" i="0" u="sng" strike="noStrike" kern="1200" cap="none" spc="0" normalizeH="0" noProof="0" err="1">
                  <a:ln>
                    <a:noFill/>
                  </a:ln>
                  <a:solidFill>
                    <a:srgbClr val="FF0000"/>
                  </a:solidFill>
                  <a:effectLst/>
                  <a:uLnTx/>
                  <a:uFillTx/>
                  <a:latin typeface="+mj-lt"/>
                  <a:ea typeface="+mj-ea"/>
                  <a:cs typeface="+mj-cs"/>
                </a:rPr>
                <a:t>cis</a:t>
              </a:r>
              <a:r>
                <a:rPr kumimoji="0" lang="en-US" sz="2800" b="1" i="0" u="none" strike="noStrike" kern="1200" cap="none" spc="0" normalizeH="0" noProof="0">
                  <a:ln>
                    <a:noFill/>
                  </a:ln>
                  <a:solidFill>
                    <a:schemeClr val="tx1">
                      <a:lumMod val="85000"/>
                      <a:lumOff val="15000"/>
                    </a:schemeClr>
                  </a:solidFill>
                  <a:effectLst/>
                  <a:uLnTx/>
                  <a:uFillTx/>
                  <a:latin typeface="+mj-lt"/>
                  <a:ea typeface="+mj-ea"/>
                  <a:cs typeface="+mj-cs"/>
                </a:rPr>
                <a:t> or </a:t>
              </a:r>
              <a:r>
                <a:rPr kumimoji="0" lang="en-US" sz="2800" b="1" i="0" u="sng" strike="noStrike" kern="1200" cap="none" spc="0" normalizeH="0" noProof="0">
                  <a:ln>
                    <a:noFill/>
                  </a:ln>
                  <a:solidFill>
                    <a:srgbClr val="FF0000"/>
                  </a:solidFill>
                  <a:effectLst/>
                  <a:uLnTx/>
                  <a:uFillTx/>
                  <a:latin typeface="+mj-lt"/>
                  <a:ea typeface="+mj-ea"/>
                  <a:cs typeface="+mj-cs"/>
                </a:rPr>
                <a:t>trans</a:t>
              </a:r>
              <a:r>
                <a:rPr kumimoji="0" lang="en-US" sz="2800" b="1" i="0" u="none" strike="noStrike" kern="1200" cap="none" spc="0" normalizeH="0" noProof="0">
                  <a:ln>
                    <a:noFill/>
                  </a:ln>
                  <a:solidFill>
                    <a:schemeClr val="tx1">
                      <a:lumMod val="85000"/>
                      <a:lumOff val="15000"/>
                    </a:schemeClr>
                  </a:solidFill>
                  <a:effectLst/>
                  <a:uLnTx/>
                  <a:uFillTx/>
                  <a:latin typeface="+mj-lt"/>
                  <a:ea typeface="+mj-ea"/>
                  <a:cs typeface="+mj-cs"/>
                </a:rPr>
                <a:t> with respect to the double bonds</a:t>
              </a:r>
              <a:endParaRPr kumimoji="0" lang="en-US" sz="2800" b="1"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6" name="Title 1"/>
            <p:cNvSpPr txBox="1">
              <a:spLocks/>
            </p:cNvSpPr>
            <p:nvPr/>
          </p:nvSpPr>
          <p:spPr>
            <a:xfrm>
              <a:off x="683568" y="2924944"/>
              <a:ext cx="2232248"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a:ln>
                    <a:noFill/>
                  </a:ln>
                  <a:solidFill>
                    <a:srgbClr val="5325FB"/>
                  </a:solidFill>
                  <a:effectLst/>
                  <a:uLnTx/>
                  <a:uFillTx/>
                  <a:latin typeface="+mj-lt"/>
                  <a:ea typeface="+mj-ea"/>
                  <a:cs typeface="+mj-cs"/>
                </a:rPr>
                <a:t>Example</a:t>
              </a:r>
            </a:p>
          </p:txBody>
        </p:sp>
        <p:sp>
          <p:nvSpPr>
            <p:cNvPr id="7" name="Title 1"/>
            <p:cNvSpPr txBox="1">
              <a:spLocks/>
            </p:cNvSpPr>
            <p:nvPr/>
          </p:nvSpPr>
          <p:spPr>
            <a:xfrm>
              <a:off x="1115616" y="3861048"/>
              <a:ext cx="2520280" cy="648072"/>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mj-lt"/>
                  <a:ea typeface="+mj-ea"/>
                  <a:cs typeface="+mj-cs"/>
                </a:rPr>
                <a:t>Microstructure </a:t>
              </a:r>
              <a:r>
                <a:rPr kumimoji="0" lang="en-US" sz="2000" b="1" i="0" u="none" strike="noStrike" kern="1200" cap="none" spc="0" normalizeH="0" baseline="0" noProof="0" err="1">
                  <a:ln>
                    <a:noFill/>
                  </a:ln>
                  <a:solidFill>
                    <a:srgbClr val="00B050"/>
                  </a:solidFill>
                  <a:effectLst/>
                  <a:uLnTx/>
                  <a:uFillTx/>
                  <a:latin typeface="+mj-lt"/>
                  <a:ea typeface="+mj-ea"/>
                  <a:cs typeface="+mj-cs"/>
                </a:rPr>
                <a:t>Cis</a:t>
              </a:r>
              <a:r>
                <a:rPr kumimoji="0" lang="en-US" sz="2000" b="1" i="0" u="none" strike="noStrike" kern="1200" cap="none" spc="0" normalizeH="0" baseline="0" noProof="0">
                  <a:ln>
                    <a:noFill/>
                  </a:ln>
                  <a:solidFill>
                    <a:srgbClr val="00B050"/>
                  </a:solidFill>
                  <a:effectLst/>
                  <a:uLnTx/>
                  <a:uFillTx/>
                  <a:latin typeface="+mj-lt"/>
                  <a:ea typeface="+mj-ea"/>
                  <a:cs typeface="+mj-cs"/>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3851920" y="4797152"/>
              <a:ext cx="3810000" cy="159067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3707903" y="2996952"/>
              <a:ext cx="4622483" cy="1656184"/>
            </a:xfrm>
            <a:prstGeom prst="rect">
              <a:avLst/>
            </a:prstGeom>
            <a:noFill/>
            <a:ln w="9525">
              <a:noFill/>
              <a:miter lim="800000"/>
              <a:headEnd/>
              <a:tailEnd/>
            </a:ln>
          </p:spPr>
        </p:pic>
        <p:sp>
          <p:nvSpPr>
            <p:cNvPr id="10" name="Title 1"/>
            <p:cNvSpPr txBox="1">
              <a:spLocks/>
            </p:cNvSpPr>
            <p:nvPr/>
          </p:nvSpPr>
          <p:spPr>
            <a:xfrm>
              <a:off x="1043608" y="5445224"/>
              <a:ext cx="2736304" cy="648072"/>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mj-lt"/>
                  <a:ea typeface="+mj-ea"/>
                  <a:cs typeface="+mj-cs"/>
                </a:rPr>
                <a:t>Microstructure Trans: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6589199" cy="1280890"/>
          </a:xfrm>
        </p:spPr>
        <p:txBody>
          <a:bodyPr>
            <a:normAutofit/>
          </a:bodyPr>
          <a:lstStyle/>
          <a:p>
            <a:r>
              <a:rPr lang="ar-SA" sz="5400" b="1">
                <a:latin typeface="Andalus" panose="02020603050405020304" pitchFamily="18" charset="-78"/>
                <a:cs typeface="Andalus" panose="02020603050405020304" pitchFamily="18" charset="-78"/>
              </a:rPr>
              <a:t>  </a:t>
            </a:r>
            <a:r>
              <a:rPr lang="en-US" sz="4000" b="1">
                <a:solidFill>
                  <a:srgbClr val="00B050"/>
                </a:solidFill>
                <a:latin typeface="Andalus" panose="02020603050405020304" pitchFamily="18" charset="-78"/>
                <a:cs typeface="Andalus" panose="02020603050405020304" pitchFamily="18" charset="-78"/>
              </a:rPr>
              <a:t>References and books</a:t>
            </a:r>
          </a:p>
        </p:txBody>
      </p:sp>
      <p:sp>
        <p:nvSpPr>
          <p:cNvPr id="3" name="Content Placeholder 2"/>
          <p:cNvSpPr>
            <a:spLocks noGrp="1"/>
          </p:cNvSpPr>
          <p:nvPr>
            <p:ph idx="1"/>
          </p:nvPr>
        </p:nvSpPr>
        <p:spPr>
          <a:xfrm>
            <a:off x="1475656" y="1484784"/>
            <a:ext cx="7272808" cy="4525963"/>
          </a:xfrm>
        </p:spPr>
        <p:txBody>
          <a:bodyPr>
            <a:normAutofit fontScale="92500" lnSpcReduction="10000"/>
          </a:bodyPr>
          <a:lstStyle/>
          <a:p>
            <a:pPr lvl="0" algn="just"/>
            <a:r>
              <a:rPr lang="en-US" sz="2800" err="1">
                <a:latin typeface="Arial" panose="020B0604020202020204" pitchFamily="34" charset="0"/>
                <a:cs typeface="Arial" panose="020B0604020202020204" pitchFamily="34" charset="0"/>
              </a:rPr>
              <a:t>Ger</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Challa</a:t>
            </a:r>
            <a:r>
              <a:rPr lang="en-US" sz="2800">
                <a:latin typeface="Arial" panose="020B0604020202020204" pitchFamily="34" charset="0"/>
                <a:cs typeface="Arial" panose="020B0604020202020204" pitchFamily="34" charset="0"/>
              </a:rPr>
              <a:t> “Polymer chemistry: an introduction: Ellis </a:t>
            </a:r>
            <a:r>
              <a:rPr lang="en-US" sz="2800" err="1">
                <a:latin typeface="Arial" panose="020B0604020202020204" pitchFamily="34" charset="0"/>
                <a:cs typeface="Arial" panose="020B0604020202020204" pitchFamily="34" charset="0"/>
              </a:rPr>
              <a:t>Horwood</a:t>
            </a:r>
            <a:r>
              <a:rPr lang="en-US" sz="2800">
                <a:latin typeface="Arial" panose="020B0604020202020204" pitchFamily="34" charset="0"/>
                <a:cs typeface="Arial" panose="020B0604020202020204" pitchFamily="34" charset="0"/>
              </a:rPr>
              <a:t>, 1993</a:t>
            </a:r>
          </a:p>
          <a:p>
            <a:pPr marL="0" lvl="0" indent="0" algn="just">
              <a:buNone/>
            </a:pPr>
            <a:endParaRPr lang="en-US" sz="2800">
              <a:latin typeface="Arial" panose="020B0604020202020204" pitchFamily="34" charset="0"/>
              <a:cs typeface="Arial" panose="020B0604020202020204" pitchFamily="34" charset="0"/>
            </a:endParaRPr>
          </a:p>
          <a:p>
            <a:pPr lvl="0" algn="just"/>
            <a:r>
              <a:rPr lang="en-US" sz="2800">
                <a:latin typeface="Arial" panose="020B0604020202020204" pitchFamily="34" charset="0"/>
                <a:cs typeface="Arial" panose="020B0604020202020204" pitchFamily="34" charset="0"/>
              </a:rPr>
              <a:t>Polymer Synthesis and Characterization, Basic laboratory course, Edited by Florian Paulus, Dirk </a:t>
            </a:r>
            <a:r>
              <a:rPr lang="en-US" sz="2800" err="1">
                <a:latin typeface="Arial" panose="020B0604020202020204" pitchFamily="34" charset="0"/>
                <a:cs typeface="Arial" panose="020B0604020202020204" pitchFamily="34" charset="0"/>
              </a:rPr>
              <a:t>Steinhilber</a:t>
            </a:r>
            <a:r>
              <a:rPr lang="en-US" sz="2800">
                <a:latin typeface="Arial" panose="020B0604020202020204" pitchFamily="34" charset="0"/>
                <a:cs typeface="Arial" panose="020B0604020202020204" pitchFamily="34" charset="0"/>
              </a:rPr>
              <a:t>, Tobias </a:t>
            </a:r>
            <a:r>
              <a:rPr lang="en-US" sz="2800" err="1">
                <a:latin typeface="Arial" panose="020B0604020202020204" pitchFamily="34" charset="0"/>
                <a:cs typeface="Arial" panose="020B0604020202020204" pitchFamily="34" charset="0"/>
              </a:rPr>
              <a:t>Becherer</a:t>
            </a:r>
            <a:r>
              <a:rPr lang="en-US" sz="2800">
                <a:latin typeface="Arial" panose="020B0604020202020204" pitchFamily="34" charset="0"/>
                <a:cs typeface="Arial" panose="020B0604020202020204" pitchFamily="34" charset="0"/>
              </a:rPr>
              <a:t> 2011/2012</a:t>
            </a:r>
          </a:p>
          <a:p>
            <a:pPr marL="0" lvl="0" indent="0" algn="just">
              <a:buNone/>
            </a:pPr>
            <a:endParaRPr lang="en-US" sz="2800">
              <a:latin typeface="Arial" panose="020B0604020202020204" pitchFamily="34" charset="0"/>
              <a:cs typeface="Arial" panose="020B0604020202020204" pitchFamily="34" charset="0"/>
            </a:endParaRPr>
          </a:p>
          <a:p>
            <a:pPr algn="just"/>
            <a:r>
              <a:rPr lang="en-US" sz="2800">
                <a:latin typeface="Arial" panose="020B0604020202020204" pitchFamily="34" charset="0"/>
                <a:cs typeface="Arial" panose="020B0604020202020204" pitchFamily="34" charset="0"/>
              </a:rPr>
              <a:t>Industrial Polymers, Specialty Polymers, and Their Applications, 1rt Edition, </a:t>
            </a:r>
            <a:r>
              <a:rPr lang="en-US" sz="2800" err="1">
                <a:latin typeface="Arial" panose="020B0604020202020204" pitchFamily="34" charset="0"/>
                <a:cs typeface="Arial" panose="020B0604020202020204" pitchFamily="34" charset="0"/>
              </a:rPr>
              <a:t>Manas</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Chanda</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Salil</a:t>
            </a:r>
            <a:r>
              <a:rPr lang="en-US" sz="2800">
                <a:latin typeface="Arial" panose="020B0604020202020204" pitchFamily="34" charset="0"/>
                <a:cs typeface="Arial" panose="020B0604020202020204" pitchFamily="34" charset="0"/>
              </a:rPr>
              <a:t> K. Roy, 2008.</a:t>
            </a:r>
          </a:p>
          <a:p>
            <a:endParaRPr lang="en-US"/>
          </a:p>
          <a:p>
            <a:endParaRPr lang="en-US"/>
          </a:p>
          <a:p>
            <a:endParaRPr lang="en-US"/>
          </a:p>
        </p:txBody>
      </p:sp>
    </p:spTree>
    <p:extLst>
      <p:ext uri="{BB962C8B-B14F-4D97-AF65-F5344CB8AC3E}">
        <p14:creationId xmlns:p14="http://schemas.microsoft.com/office/powerpoint/2010/main" val="257193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59832" y="260648"/>
            <a:ext cx="2698808" cy="576064"/>
          </a:xfrm>
        </p:spPr>
        <p:txBody>
          <a:bodyPr>
            <a:normAutofit/>
          </a:bodyPr>
          <a:lstStyle/>
          <a:p>
            <a:pPr algn="ctr"/>
            <a:r>
              <a:rPr lang="en-US" sz="2800" b="1">
                <a:solidFill>
                  <a:srgbClr val="5325FB"/>
                </a:solidFill>
              </a:rPr>
              <a:t>EXERCISES</a:t>
            </a:r>
          </a:p>
        </p:txBody>
      </p:sp>
      <p:grpSp>
        <p:nvGrpSpPr>
          <p:cNvPr id="4" name="Group 3"/>
          <p:cNvGrpSpPr/>
          <p:nvPr/>
        </p:nvGrpSpPr>
        <p:grpSpPr>
          <a:xfrm>
            <a:off x="1187624" y="908720"/>
            <a:ext cx="7632848" cy="4022948"/>
            <a:chOff x="1331640" y="404664"/>
            <a:chExt cx="7632848" cy="4022948"/>
          </a:xfrm>
        </p:grpSpPr>
        <p:sp>
          <p:nvSpPr>
            <p:cNvPr id="5" name="Title 1"/>
            <p:cNvSpPr txBox="1">
              <a:spLocks/>
            </p:cNvSpPr>
            <p:nvPr/>
          </p:nvSpPr>
          <p:spPr>
            <a:xfrm>
              <a:off x="1331640" y="404664"/>
              <a:ext cx="7632848" cy="716658"/>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mj-lt"/>
                  <a:ea typeface="+mj-ea"/>
                  <a:cs typeface="+mj-cs"/>
                </a:rPr>
                <a:t>Exercise 1</a:t>
              </a:r>
            </a:p>
            <a:p>
              <a:pPr lvl="0" defTabSz="457200">
                <a:spcBef>
                  <a:spcPct val="0"/>
                </a:spcBef>
                <a:defRPr/>
              </a:pPr>
              <a:r>
                <a:rPr lang="en-US" sz="2000" b="1" dirty="0">
                  <a:solidFill>
                    <a:srgbClr val="5325FB"/>
                  </a:solidFill>
                </a:rPr>
                <a:t>Among the following polymers Indicate those have a tacticity. </a:t>
              </a:r>
            </a:p>
            <a:p>
              <a:pPr lvl="0" defTabSz="457200">
                <a:spcBef>
                  <a:spcPct val="0"/>
                </a:spcBef>
                <a:defRPr/>
              </a:pPr>
              <a:r>
                <a:rPr lang="en-US" sz="2000" b="1" dirty="0">
                  <a:solidFill>
                    <a:srgbClr val="5325FB"/>
                  </a:solidFill>
                </a:rPr>
                <a:t>-[CH</a:t>
              </a:r>
              <a:r>
                <a:rPr lang="en-US" sz="1600" b="1" dirty="0">
                  <a:solidFill>
                    <a:srgbClr val="5325FB"/>
                  </a:solidFill>
                </a:rPr>
                <a:t>2</a:t>
              </a:r>
              <a:r>
                <a:rPr lang="en-US" sz="2000" b="1" dirty="0">
                  <a:solidFill>
                    <a:srgbClr val="5325FB"/>
                  </a:solidFill>
                </a:rPr>
                <a:t>-CH(COOH)]n-;  -[CH</a:t>
              </a:r>
              <a:r>
                <a:rPr lang="en-US" b="1" dirty="0">
                  <a:solidFill>
                    <a:srgbClr val="5325FB"/>
                  </a:solidFill>
                </a:rPr>
                <a:t>2</a:t>
              </a:r>
              <a:r>
                <a:rPr lang="en-US" sz="2000" b="1" dirty="0">
                  <a:solidFill>
                    <a:srgbClr val="5325FB"/>
                  </a:solidFill>
                </a:rPr>
                <a:t>-CH(C</a:t>
              </a:r>
              <a:r>
                <a:rPr lang="en-US" sz="1600" b="1" dirty="0">
                  <a:solidFill>
                    <a:srgbClr val="5325FB"/>
                  </a:solidFill>
                </a:rPr>
                <a:t>6</a:t>
              </a:r>
              <a:r>
                <a:rPr lang="en-US" sz="2000" b="1" dirty="0">
                  <a:solidFill>
                    <a:srgbClr val="5325FB"/>
                  </a:solidFill>
                </a:rPr>
                <a:t>H</a:t>
              </a:r>
              <a:r>
                <a:rPr lang="en-US" sz="1600" b="1" dirty="0">
                  <a:solidFill>
                    <a:srgbClr val="5325FB"/>
                  </a:solidFill>
                </a:rPr>
                <a:t>5</a:t>
              </a:r>
              <a:r>
                <a:rPr lang="en-US" sz="2000" b="1" dirty="0">
                  <a:solidFill>
                    <a:srgbClr val="5325FB"/>
                  </a:solidFill>
                </a:rPr>
                <a:t>)]n-; -[CH</a:t>
              </a:r>
              <a:r>
                <a:rPr lang="en-US" sz="1600" b="1" dirty="0">
                  <a:solidFill>
                    <a:srgbClr val="5325FB"/>
                  </a:solidFill>
                </a:rPr>
                <a:t>2</a:t>
              </a:r>
              <a:r>
                <a:rPr lang="en-US" sz="2000" b="1" dirty="0">
                  <a:solidFill>
                    <a:srgbClr val="5325FB"/>
                  </a:solidFill>
                </a:rPr>
                <a:t>-CH</a:t>
              </a:r>
              <a:r>
                <a:rPr lang="en-US" sz="1600" b="1" dirty="0">
                  <a:solidFill>
                    <a:srgbClr val="5325FB"/>
                  </a:solidFill>
                </a:rPr>
                <a:t>2</a:t>
              </a:r>
              <a:r>
                <a:rPr lang="en-US" sz="2000" b="1" dirty="0">
                  <a:solidFill>
                    <a:srgbClr val="5325FB"/>
                  </a:solidFill>
                </a:rPr>
                <a:t>]n-; -[CH</a:t>
              </a:r>
              <a:r>
                <a:rPr lang="en-US" sz="1600" b="1" dirty="0">
                  <a:solidFill>
                    <a:srgbClr val="5325FB"/>
                  </a:solidFill>
                </a:rPr>
                <a:t>2</a:t>
              </a:r>
              <a:r>
                <a:rPr lang="en-US" sz="2000" b="1" dirty="0">
                  <a:solidFill>
                    <a:srgbClr val="5325FB"/>
                  </a:solidFill>
                </a:rPr>
                <a:t>-CH</a:t>
              </a:r>
              <a:r>
                <a:rPr lang="en-US" b="1" dirty="0">
                  <a:solidFill>
                    <a:srgbClr val="5325FB"/>
                  </a:solidFill>
                </a:rPr>
                <a:t>2</a:t>
              </a:r>
              <a:r>
                <a:rPr lang="en-US" sz="2000" b="1" dirty="0">
                  <a:solidFill>
                    <a:srgbClr val="5325FB"/>
                  </a:solidFill>
                </a:rPr>
                <a:t>-O-]n-; -[O-C</a:t>
              </a:r>
              <a:r>
                <a:rPr lang="en-US" sz="1600" b="1" dirty="0">
                  <a:solidFill>
                    <a:srgbClr val="5325FB"/>
                  </a:solidFill>
                </a:rPr>
                <a:t>6</a:t>
              </a:r>
              <a:r>
                <a:rPr lang="en-US" sz="2000" b="1" dirty="0">
                  <a:solidFill>
                    <a:srgbClr val="5325FB"/>
                  </a:solidFill>
                </a:rPr>
                <a:t>H</a:t>
              </a:r>
              <a:r>
                <a:rPr lang="en-US" sz="1600" b="1" dirty="0">
                  <a:solidFill>
                    <a:srgbClr val="5325FB"/>
                  </a:solidFill>
                </a:rPr>
                <a:t>4</a:t>
              </a:r>
              <a:r>
                <a:rPr lang="en-US" sz="2000" b="1" dirty="0">
                  <a:solidFill>
                    <a:srgbClr val="5325FB"/>
                  </a:solidFill>
                </a:rPr>
                <a:t>-]n-</a:t>
              </a:r>
            </a:p>
            <a:p>
              <a:pPr lvl="0" defTabSz="457200">
                <a:spcBef>
                  <a:spcPct val="0"/>
                </a:spcBef>
                <a:defRPr/>
              </a:pPr>
              <a:endParaRPr kumimoji="0" lang="en-US" sz="2000" b="1" i="0" u="none" strike="noStrike" kern="1200" cap="none" spc="0" normalizeH="0" baseline="0" noProof="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mj-lt"/>
                  <a:ea typeface="+mj-ea"/>
                  <a:cs typeface="+mj-cs"/>
                </a:rPr>
                <a:t>Exercise 2</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b="1" noProof="0" dirty="0">
                  <a:solidFill>
                    <a:srgbClr val="5325FB"/>
                  </a:solidFill>
                  <a:latin typeface="+mj-lt"/>
                  <a:ea typeface="+mj-ea"/>
                  <a:cs typeface="+mj-cs"/>
                </a:rPr>
                <a:t>What is the </a:t>
              </a:r>
              <a:r>
                <a:rPr lang="en-US" sz="2000" b="1" dirty="0">
                  <a:solidFill>
                    <a:srgbClr val="5325FB"/>
                  </a:solidFill>
                  <a:latin typeface="+mj-lt"/>
                  <a:ea typeface="+mj-ea"/>
                  <a:cs typeface="+mj-cs"/>
                </a:rPr>
                <a:t>tacticity </a:t>
              </a:r>
              <a:r>
                <a:rPr lang="en-US" sz="2000" b="1" noProof="0" dirty="0">
                  <a:solidFill>
                    <a:srgbClr val="5325FB"/>
                  </a:solidFill>
                  <a:latin typeface="+mj-lt"/>
                  <a:ea typeface="+mj-ea"/>
                  <a:cs typeface="+mj-cs"/>
                </a:rPr>
                <a:t>of the following molecule.</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000" b="1" noProof="0" dirty="0">
                <a:solidFill>
                  <a:srgbClr val="5325FB"/>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000" b="1" noProof="0" dirty="0">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000" b="1" dirty="0">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000" b="1" noProof="0" dirty="0">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000" b="1" noProof="0" dirty="0">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b="1" noProof="0" dirty="0">
                  <a:solidFill>
                    <a:srgbClr val="00B050"/>
                  </a:solidFill>
                  <a:latin typeface="+mj-lt"/>
                  <a:ea typeface="+mj-ea"/>
                  <a:cs typeface="+mj-cs"/>
                </a:rPr>
                <a:t>Exercise 3</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dirty="0">
                  <a:ln>
                    <a:noFill/>
                  </a:ln>
                  <a:solidFill>
                    <a:srgbClr val="5325FB"/>
                  </a:solidFill>
                  <a:effectLst/>
                  <a:uLnTx/>
                  <a:uFillTx/>
                  <a:latin typeface="+mj-lt"/>
                  <a:ea typeface="+mj-ea"/>
                  <a:cs typeface="+mj-cs"/>
                </a:rPr>
                <a:t>Write the </a:t>
              </a:r>
              <a:r>
                <a:rPr kumimoji="0" lang="en-US" sz="2000" b="1" i="0" u="none" strike="noStrike" kern="1200" cap="none" spc="0" normalizeH="0" baseline="0" dirty="0" err="1">
                  <a:ln>
                    <a:noFill/>
                  </a:ln>
                  <a:solidFill>
                    <a:srgbClr val="5325FB"/>
                  </a:solidFill>
                  <a:effectLst/>
                  <a:uLnTx/>
                  <a:uFillTx/>
                  <a:latin typeface="+mj-lt"/>
                  <a:ea typeface="+mj-ea"/>
                  <a:cs typeface="+mj-cs"/>
                </a:rPr>
                <a:t>miscrostructure</a:t>
              </a:r>
              <a:r>
                <a:rPr lang="en-US" sz="2000" b="1" dirty="0">
                  <a:solidFill>
                    <a:srgbClr val="5325FB"/>
                  </a:solidFill>
                  <a:latin typeface="+mj-lt"/>
                  <a:ea typeface="+mj-ea"/>
                  <a:cs typeface="+mj-cs"/>
                </a:rPr>
                <a:t> syndiotactic for the following molecules. – Poly(vinyl chloride); Poly( sodium acrylate)</a:t>
              </a:r>
              <a:endParaRPr kumimoji="0" lang="en-US" sz="2400" b="1" i="0" u="none" strike="noStrike" kern="1200" cap="none" spc="0" normalizeH="0" baseline="0" noProof="0" dirty="0">
                <a:ln>
                  <a:noFill/>
                </a:ln>
                <a:solidFill>
                  <a:srgbClr val="5325FB"/>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2919714" y="2636912"/>
              <a:ext cx="3267075" cy="1790700"/>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915816" y="260648"/>
            <a:ext cx="3418888" cy="788666"/>
          </a:xfrm>
        </p:spPr>
        <p:txBody>
          <a:bodyPr/>
          <a:lstStyle/>
          <a:p>
            <a:r>
              <a:rPr lang="en-US" b="1">
                <a:solidFill>
                  <a:srgbClr val="5325FB"/>
                </a:solidFill>
              </a:rPr>
              <a:t>Correction 1</a:t>
            </a:r>
          </a:p>
        </p:txBody>
      </p:sp>
      <p:sp>
        <p:nvSpPr>
          <p:cNvPr id="4" name="Title 1"/>
          <p:cNvSpPr txBox="1">
            <a:spLocks/>
          </p:cNvSpPr>
          <p:nvPr/>
        </p:nvSpPr>
        <p:spPr>
          <a:xfrm>
            <a:off x="1259632" y="1844824"/>
            <a:ext cx="7128792" cy="788666"/>
          </a:xfrm>
          <a:prstGeom prst="rect">
            <a:avLst/>
          </a:prstGeom>
        </p:spPr>
        <p:txBody>
          <a:bodyPr vert="horz" lIns="91440" tIns="45720" rIns="91440" bIns="45720" rtlCol="0" anchor="t">
            <a:normAutofit fontScale="77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5325FB"/>
                </a:solidFill>
                <a:effectLst/>
                <a:uLnTx/>
                <a:uFillTx/>
                <a:latin typeface="+mj-lt"/>
                <a:ea typeface="+mj-ea"/>
                <a:cs typeface="+mj-cs"/>
              </a:rPr>
              <a:t>The molecules that have </a:t>
            </a:r>
            <a:r>
              <a:rPr kumimoji="0" lang="en-US" sz="3600" b="1" i="0" u="none" strike="noStrike" kern="1200" cap="none" spc="0" normalizeH="0" baseline="0" noProof="0" err="1">
                <a:ln>
                  <a:noFill/>
                </a:ln>
                <a:solidFill>
                  <a:srgbClr val="5325FB"/>
                </a:solidFill>
                <a:effectLst/>
                <a:uLnTx/>
                <a:uFillTx/>
                <a:latin typeface="+mj-lt"/>
                <a:ea typeface="+mj-ea"/>
                <a:cs typeface="+mj-cs"/>
              </a:rPr>
              <a:t>tacticities</a:t>
            </a:r>
            <a:r>
              <a:rPr kumimoji="0" lang="en-US" sz="3600" b="1" i="0" u="none" strike="noStrike" kern="1200" cap="none" spc="0" normalizeH="0" baseline="0" noProof="0">
                <a:ln>
                  <a:noFill/>
                </a:ln>
                <a:solidFill>
                  <a:srgbClr val="5325FB"/>
                </a:solidFill>
                <a:effectLst/>
                <a:uLnTx/>
                <a:uFillTx/>
                <a:latin typeface="+mj-lt"/>
                <a:ea typeface="+mj-ea"/>
                <a:cs typeface="+mj-cs"/>
              </a:rPr>
              <a:t> are:</a:t>
            </a:r>
          </a:p>
        </p:txBody>
      </p:sp>
      <p:sp>
        <p:nvSpPr>
          <p:cNvPr id="5" name="Rectangle 4"/>
          <p:cNvSpPr/>
          <p:nvPr/>
        </p:nvSpPr>
        <p:spPr>
          <a:xfrm>
            <a:off x="1763688" y="2564904"/>
            <a:ext cx="5742384" cy="369332"/>
          </a:xfrm>
          <a:prstGeom prst="rect">
            <a:avLst/>
          </a:prstGeom>
        </p:spPr>
        <p:txBody>
          <a:bodyPr wrap="square">
            <a:spAutoFit/>
          </a:bodyPr>
          <a:lstStyle/>
          <a:p>
            <a:r>
              <a:rPr lang="en-US" b="1">
                <a:solidFill>
                  <a:srgbClr val="5325FB"/>
                </a:solidFill>
              </a:rPr>
              <a:t>-[CH</a:t>
            </a:r>
            <a:r>
              <a:rPr lang="en-US" sz="1400" b="1">
                <a:solidFill>
                  <a:srgbClr val="5325FB"/>
                </a:solidFill>
              </a:rPr>
              <a:t>2</a:t>
            </a:r>
            <a:r>
              <a:rPr lang="en-US" b="1">
                <a:solidFill>
                  <a:srgbClr val="5325FB"/>
                </a:solidFill>
              </a:rPr>
              <a:t>-CH(COOH)]n-;  -[CH2-CH(C</a:t>
            </a:r>
            <a:r>
              <a:rPr lang="en-US" sz="1400" b="1">
                <a:solidFill>
                  <a:srgbClr val="5325FB"/>
                </a:solidFill>
              </a:rPr>
              <a:t>6</a:t>
            </a:r>
            <a:r>
              <a:rPr lang="en-US" b="1">
                <a:solidFill>
                  <a:srgbClr val="5325FB"/>
                </a:solidFill>
              </a:rPr>
              <a:t>H</a:t>
            </a:r>
            <a:r>
              <a:rPr lang="en-US" sz="1400" b="1">
                <a:solidFill>
                  <a:srgbClr val="5325FB"/>
                </a:solidFill>
              </a:rPr>
              <a:t>5</a:t>
            </a:r>
            <a:r>
              <a:rPr lang="en-US" b="1">
                <a:solidFill>
                  <a:srgbClr val="5325FB"/>
                </a:solidFill>
              </a:rPr>
              <a:t>)]n-</a:t>
            </a:r>
            <a:endParaRPr lang="en-US"/>
          </a:p>
        </p:txBody>
      </p:sp>
      <p:sp>
        <p:nvSpPr>
          <p:cNvPr id="6" name="Rectangle 5"/>
          <p:cNvSpPr/>
          <p:nvPr/>
        </p:nvSpPr>
        <p:spPr>
          <a:xfrm>
            <a:off x="1403648" y="3284984"/>
            <a:ext cx="5742384" cy="923330"/>
          </a:xfrm>
          <a:prstGeom prst="rect">
            <a:avLst/>
          </a:prstGeom>
        </p:spPr>
        <p:txBody>
          <a:bodyPr wrap="square">
            <a:spAutoFit/>
          </a:bodyPr>
          <a:lstStyle/>
          <a:p>
            <a:r>
              <a:rPr lang="en-US" b="1">
                <a:solidFill>
                  <a:srgbClr val="5325FB"/>
                </a:solidFill>
              </a:rPr>
              <a:t>Because these molecules have substituent : in the first one presence of carboxylic group and in the second one presence of  benzyl group</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915816" y="332656"/>
            <a:ext cx="3274872" cy="788666"/>
          </a:xfrm>
        </p:spPr>
        <p:txBody>
          <a:bodyPr>
            <a:normAutofit/>
          </a:bodyPr>
          <a:lstStyle/>
          <a:p>
            <a:r>
              <a:rPr lang="en-US" b="1">
                <a:solidFill>
                  <a:srgbClr val="5325FB"/>
                </a:solidFill>
              </a:rPr>
              <a:t>Correction 2</a:t>
            </a:r>
          </a:p>
        </p:txBody>
      </p:sp>
      <p:sp>
        <p:nvSpPr>
          <p:cNvPr id="4" name="Title 1"/>
          <p:cNvSpPr txBox="1">
            <a:spLocks/>
          </p:cNvSpPr>
          <p:nvPr/>
        </p:nvSpPr>
        <p:spPr>
          <a:xfrm>
            <a:off x="827584" y="1340768"/>
            <a:ext cx="7200800" cy="1148706"/>
          </a:xfrm>
          <a:prstGeom prst="rect">
            <a:avLst/>
          </a:prstGeom>
        </p:spPr>
        <p:txBody>
          <a:bodyPr vert="horz" lIns="91440" tIns="45720" rIns="91440" bIns="45720" rtlCol="0" anchor="t">
            <a:normAutofit fontScale="55000" lnSpcReduction="20000"/>
          </a:bodyPr>
          <a:lstStyle/>
          <a:p>
            <a:pPr defTabSz="457200">
              <a:spcBef>
                <a:spcPct val="0"/>
              </a:spcBef>
            </a:pPr>
            <a:r>
              <a:rPr kumimoji="0" lang="en-US" sz="3800" b="1" i="0" u="none" strike="noStrike" kern="1200" cap="none" spc="0" normalizeH="0" baseline="0" noProof="0" dirty="0">
                <a:ln>
                  <a:noFill/>
                </a:ln>
                <a:solidFill>
                  <a:srgbClr val="5325FB"/>
                </a:solidFill>
                <a:effectLst/>
                <a:uLnTx/>
                <a:uFillTx/>
                <a:latin typeface="+mj-lt"/>
                <a:ea typeface="+mj-ea"/>
                <a:cs typeface="+mj-cs"/>
              </a:rPr>
              <a:t>The tacticity of this molecule is syndiotactic. Because the </a:t>
            </a:r>
            <a:r>
              <a:rPr kumimoji="0" lang="en-US" sz="3800" b="1" i="0" u="none" strike="noStrike" kern="1200" cap="none" spc="0" normalizeH="0" baseline="0" noProof="0" dirty="0" err="1">
                <a:ln>
                  <a:noFill/>
                </a:ln>
                <a:solidFill>
                  <a:srgbClr val="5325FB"/>
                </a:solidFill>
                <a:effectLst/>
                <a:uLnTx/>
                <a:uFillTx/>
                <a:latin typeface="+mj-lt"/>
                <a:ea typeface="+mj-ea"/>
                <a:cs typeface="+mj-cs"/>
              </a:rPr>
              <a:t>substitutents</a:t>
            </a:r>
            <a:r>
              <a:rPr kumimoji="0" lang="en-US" sz="3800" b="1" i="0" u="none" strike="noStrike" kern="1200" cap="none" spc="0" normalizeH="0" baseline="0" noProof="0" dirty="0">
                <a:ln>
                  <a:noFill/>
                </a:ln>
                <a:solidFill>
                  <a:srgbClr val="5325FB"/>
                </a:solidFill>
                <a:effectLst/>
                <a:uLnTx/>
                <a:uFillTx/>
                <a:latin typeface="+mj-lt"/>
                <a:ea typeface="+mj-ea"/>
                <a:cs typeface="+mj-cs"/>
              </a:rPr>
              <a:t> are distributed</a:t>
            </a:r>
            <a:r>
              <a:rPr kumimoji="0" lang="en-US" sz="3800" b="1" i="0" u="none" strike="noStrike" kern="1200" cap="none" spc="0" normalizeH="0" noProof="0" dirty="0">
                <a:ln>
                  <a:noFill/>
                </a:ln>
                <a:solidFill>
                  <a:srgbClr val="5325FB"/>
                </a:solidFill>
                <a:effectLst/>
                <a:uLnTx/>
                <a:uFillTx/>
                <a:latin typeface="+mj-lt"/>
                <a:ea typeface="+mj-ea"/>
                <a:cs typeface="+mj-cs"/>
              </a:rPr>
              <a:t> </a:t>
            </a:r>
            <a:r>
              <a:rPr kumimoji="0" lang="en-US" sz="3800" b="1" i="0" u="none" strike="noStrike" kern="1200" cap="none" spc="0" normalizeH="0" noProof="0" dirty="0" err="1">
                <a:ln>
                  <a:noFill/>
                </a:ln>
                <a:solidFill>
                  <a:srgbClr val="5325FB"/>
                </a:solidFill>
                <a:effectLst/>
                <a:uLnTx/>
                <a:uFillTx/>
                <a:latin typeface="+mj-lt"/>
                <a:ea typeface="+mj-ea"/>
                <a:cs typeface="+mj-cs"/>
              </a:rPr>
              <a:t>alternativement</a:t>
            </a:r>
            <a:r>
              <a:rPr kumimoji="0" lang="en-US" sz="3800" b="1" i="0" u="none" strike="noStrike" kern="1200" cap="none" spc="0" normalizeH="0" noProof="0" dirty="0">
                <a:ln>
                  <a:noFill/>
                </a:ln>
                <a:solidFill>
                  <a:srgbClr val="5325FB"/>
                </a:solidFill>
                <a:effectLst/>
                <a:uLnTx/>
                <a:uFillTx/>
                <a:latin typeface="+mj-lt"/>
                <a:ea typeface="+mj-ea"/>
                <a:cs typeface="+mj-cs"/>
              </a:rPr>
              <a:t> on both sides of the polymer chain (backbone)</a:t>
            </a:r>
            <a:endParaRPr lang="en-US" sz="3800" dirty="0"/>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5325FB"/>
              </a:solidFill>
              <a:effectLst/>
              <a:uLnTx/>
              <a:uFillTx/>
              <a:latin typeface="+mj-lt"/>
              <a:ea typeface="+mj-ea"/>
              <a:cs typeface="+mj-cs"/>
            </a:endParaRPr>
          </a:p>
        </p:txBody>
      </p:sp>
      <p:grpSp>
        <p:nvGrpSpPr>
          <p:cNvPr id="5" name="Group 4"/>
          <p:cNvGrpSpPr/>
          <p:nvPr/>
        </p:nvGrpSpPr>
        <p:grpSpPr>
          <a:xfrm>
            <a:off x="2915816" y="2395636"/>
            <a:ext cx="3267075" cy="1959968"/>
            <a:chOff x="2915816" y="2395636"/>
            <a:chExt cx="3267075" cy="1959968"/>
          </a:xfrm>
        </p:grpSpPr>
        <p:grpSp>
          <p:nvGrpSpPr>
            <p:cNvPr id="6" name="Group 8"/>
            <p:cNvGrpSpPr/>
            <p:nvPr/>
          </p:nvGrpSpPr>
          <p:grpSpPr>
            <a:xfrm>
              <a:off x="2915816" y="2395636"/>
              <a:ext cx="3267075" cy="1959968"/>
              <a:chOff x="2915816" y="2395636"/>
              <a:chExt cx="3267075" cy="1959968"/>
            </a:xfrm>
          </p:grpSpPr>
          <p:pic>
            <p:nvPicPr>
              <p:cNvPr id="9" name="Picture 8"/>
              <p:cNvPicPr>
                <a:picLocks noChangeAspect="1" noChangeArrowheads="1"/>
              </p:cNvPicPr>
              <p:nvPr/>
            </p:nvPicPr>
            <p:blipFill>
              <a:blip r:embed="rId2" cstate="print"/>
              <a:srcRect/>
              <a:stretch>
                <a:fillRect/>
              </a:stretch>
            </p:blipFill>
            <p:spPr bwMode="auto">
              <a:xfrm>
                <a:off x="2915816" y="2564904"/>
                <a:ext cx="3267075" cy="1790700"/>
              </a:xfrm>
              <a:prstGeom prst="rect">
                <a:avLst/>
              </a:prstGeom>
              <a:noFill/>
              <a:ln w="9525">
                <a:noFill/>
                <a:miter lim="800000"/>
                <a:headEnd/>
                <a:tailEnd/>
              </a:ln>
            </p:spPr>
          </p:pic>
          <p:sp>
            <p:nvSpPr>
              <p:cNvPr id="10" name="Freeform 9"/>
              <p:cNvSpPr/>
              <p:nvPr/>
            </p:nvSpPr>
            <p:spPr>
              <a:xfrm>
                <a:off x="3427425" y="3631474"/>
                <a:ext cx="1105799" cy="627017"/>
              </a:xfrm>
              <a:custGeom>
                <a:avLst/>
                <a:gdLst>
                  <a:gd name="connsiteX0" fmla="*/ 295489 w 1105799"/>
                  <a:gd name="connsiteY0" fmla="*/ 0 h 627017"/>
                  <a:gd name="connsiteX1" fmla="*/ 282426 w 1105799"/>
                  <a:gd name="connsiteY1" fmla="*/ 39189 h 627017"/>
                  <a:gd name="connsiteX2" fmla="*/ 164861 w 1105799"/>
                  <a:gd name="connsiteY2" fmla="*/ 130629 h 627017"/>
                  <a:gd name="connsiteX3" fmla="*/ 112609 w 1105799"/>
                  <a:gd name="connsiteY3" fmla="*/ 182880 h 627017"/>
                  <a:gd name="connsiteX4" fmla="*/ 86484 w 1105799"/>
                  <a:gd name="connsiteY4" fmla="*/ 222069 h 627017"/>
                  <a:gd name="connsiteX5" fmla="*/ 47295 w 1105799"/>
                  <a:gd name="connsiteY5" fmla="*/ 248195 h 627017"/>
                  <a:gd name="connsiteX6" fmla="*/ 21169 w 1105799"/>
                  <a:gd name="connsiteY6" fmla="*/ 378823 h 627017"/>
                  <a:gd name="connsiteX7" fmla="*/ 8106 w 1105799"/>
                  <a:gd name="connsiteY7" fmla="*/ 431075 h 627017"/>
                  <a:gd name="connsiteX8" fmla="*/ 21169 w 1105799"/>
                  <a:gd name="connsiteY8" fmla="*/ 548640 h 627017"/>
                  <a:gd name="connsiteX9" fmla="*/ 99546 w 1105799"/>
                  <a:gd name="connsiteY9" fmla="*/ 574766 h 627017"/>
                  <a:gd name="connsiteX10" fmla="*/ 138735 w 1105799"/>
                  <a:gd name="connsiteY10" fmla="*/ 600892 h 627017"/>
                  <a:gd name="connsiteX11" fmla="*/ 217112 w 1105799"/>
                  <a:gd name="connsiteY11" fmla="*/ 627017 h 627017"/>
                  <a:gd name="connsiteX12" fmla="*/ 569809 w 1105799"/>
                  <a:gd name="connsiteY12" fmla="*/ 613955 h 627017"/>
                  <a:gd name="connsiteX13" fmla="*/ 661249 w 1105799"/>
                  <a:gd name="connsiteY13" fmla="*/ 587829 h 627017"/>
                  <a:gd name="connsiteX14" fmla="*/ 700438 w 1105799"/>
                  <a:gd name="connsiteY14" fmla="*/ 561703 h 627017"/>
                  <a:gd name="connsiteX15" fmla="*/ 752689 w 1105799"/>
                  <a:gd name="connsiteY15" fmla="*/ 548640 h 627017"/>
                  <a:gd name="connsiteX16" fmla="*/ 844129 w 1105799"/>
                  <a:gd name="connsiteY16" fmla="*/ 522515 h 627017"/>
                  <a:gd name="connsiteX17" fmla="*/ 883318 w 1105799"/>
                  <a:gd name="connsiteY17" fmla="*/ 496389 h 627017"/>
                  <a:gd name="connsiteX18" fmla="*/ 922506 w 1105799"/>
                  <a:gd name="connsiteY18" fmla="*/ 483326 h 627017"/>
                  <a:gd name="connsiteX19" fmla="*/ 948632 w 1105799"/>
                  <a:gd name="connsiteY19" fmla="*/ 444137 h 627017"/>
                  <a:gd name="connsiteX20" fmla="*/ 1027009 w 1105799"/>
                  <a:gd name="connsiteY20" fmla="*/ 391886 h 627017"/>
                  <a:gd name="connsiteX21" fmla="*/ 1053135 w 1105799"/>
                  <a:gd name="connsiteY21" fmla="*/ 352697 h 627017"/>
                  <a:gd name="connsiteX22" fmla="*/ 1092324 w 1105799"/>
                  <a:gd name="connsiteY22" fmla="*/ 326572 h 627017"/>
                  <a:gd name="connsiteX23" fmla="*/ 1105386 w 1105799"/>
                  <a:gd name="connsiteY23" fmla="*/ 209006 h 627017"/>
                  <a:gd name="connsiteX24" fmla="*/ 1092324 w 1105799"/>
                  <a:gd name="connsiteY24" fmla="*/ 169817 h 627017"/>
                  <a:gd name="connsiteX25" fmla="*/ 974758 w 1105799"/>
                  <a:gd name="connsiteY25" fmla="*/ 117566 h 627017"/>
                  <a:gd name="connsiteX26" fmla="*/ 935569 w 1105799"/>
                  <a:gd name="connsiteY26" fmla="*/ 104503 h 627017"/>
                  <a:gd name="connsiteX27" fmla="*/ 818004 w 1105799"/>
                  <a:gd name="connsiteY27" fmla="*/ 78377 h 62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5799" h="627017">
                    <a:moveTo>
                      <a:pt x="295489" y="0"/>
                    </a:moveTo>
                    <a:cubicBezTo>
                      <a:pt x="291135" y="13063"/>
                      <a:pt x="290064" y="27732"/>
                      <a:pt x="282426" y="39189"/>
                    </a:cubicBezTo>
                    <a:cubicBezTo>
                      <a:pt x="245659" y="94341"/>
                      <a:pt x="216757" y="78734"/>
                      <a:pt x="164861" y="130629"/>
                    </a:cubicBezTo>
                    <a:cubicBezTo>
                      <a:pt x="147444" y="148046"/>
                      <a:pt x="128639" y="164178"/>
                      <a:pt x="112609" y="182880"/>
                    </a:cubicBezTo>
                    <a:cubicBezTo>
                      <a:pt x="102392" y="194800"/>
                      <a:pt x="97585" y="210968"/>
                      <a:pt x="86484" y="222069"/>
                    </a:cubicBezTo>
                    <a:cubicBezTo>
                      <a:pt x="75383" y="233171"/>
                      <a:pt x="60358" y="239486"/>
                      <a:pt x="47295" y="248195"/>
                    </a:cubicBezTo>
                    <a:cubicBezTo>
                      <a:pt x="20468" y="328674"/>
                      <a:pt x="45185" y="246735"/>
                      <a:pt x="21169" y="378823"/>
                    </a:cubicBezTo>
                    <a:cubicBezTo>
                      <a:pt x="17957" y="396487"/>
                      <a:pt x="12460" y="413658"/>
                      <a:pt x="8106" y="431075"/>
                    </a:cubicBezTo>
                    <a:cubicBezTo>
                      <a:pt x="12460" y="470263"/>
                      <a:pt x="0" y="515375"/>
                      <a:pt x="21169" y="548640"/>
                    </a:cubicBezTo>
                    <a:cubicBezTo>
                      <a:pt x="35954" y="571873"/>
                      <a:pt x="74381" y="563581"/>
                      <a:pt x="99546" y="574766"/>
                    </a:cubicBezTo>
                    <a:cubicBezTo>
                      <a:pt x="113893" y="581142"/>
                      <a:pt x="124388" y="594516"/>
                      <a:pt x="138735" y="600892"/>
                    </a:cubicBezTo>
                    <a:cubicBezTo>
                      <a:pt x="163900" y="612076"/>
                      <a:pt x="217112" y="627017"/>
                      <a:pt x="217112" y="627017"/>
                    </a:cubicBezTo>
                    <a:cubicBezTo>
                      <a:pt x="334678" y="622663"/>
                      <a:pt x="452407" y="621529"/>
                      <a:pt x="569809" y="613955"/>
                    </a:cubicBezTo>
                    <a:cubicBezTo>
                      <a:pt x="579421" y="613335"/>
                      <a:pt x="647977" y="594465"/>
                      <a:pt x="661249" y="587829"/>
                    </a:cubicBezTo>
                    <a:cubicBezTo>
                      <a:pt x="675291" y="580808"/>
                      <a:pt x="686008" y="567888"/>
                      <a:pt x="700438" y="561703"/>
                    </a:cubicBezTo>
                    <a:cubicBezTo>
                      <a:pt x="716939" y="554631"/>
                      <a:pt x="735427" y="553572"/>
                      <a:pt x="752689" y="548640"/>
                    </a:cubicBezTo>
                    <a:cubicBezTo>
                      <a:pt x="883829" y="511171"/>
                      <a:pt x="680839" y="563335"/>
                      <a:pt x="844129" y="522515"/>
                    </a:cubicBezTo>
                    <a:cubicBezTo>
                      <a:pt x="857192" y="513806"/>
                      <a:pt x="869276" y="503410"/>
                      <a:pt x="883318" y="496389"/>
                    </a:cubicBezTo>
                    <a:cubicBezTo>
                      <a:pt x="895634" y="490231"/>
                      <a:pt x="911754" y="491928"/>
                      <a:pt x="922506" y="483326"/>
                    </a:cubicBezTo>
                    <a:cubicBezTo>
                      <a:pt x="934765" y="473518"/>
                      <a:pt x="936817" y="454475"/>
                      <a:pt x="948632" y="444137"/>
                    </a:cubicBezTo>
                    <a:cubicBezTo>
                      <a:pt x="972262" y="423461"/>
                      <a:pt x="1027009" y="391886"/>
                      <a:pt x="1027009" y="391886"/>
                    </a:cubicBezTo>
                    <a:cubicBezTo>
                      <a:pt x="1035718" y="378823"/>
                      <a:pt x="1042033" y="363798"/>
                      <a:pt x="1053135" y="352697"/>
                    </a:cubicBezTo>
                    <a:cubicBezTo>
                      <a:pt x="1064236" y="341596"/>
                      <a:pt x="1086959" y="341326"/>
                      <a:pt x="1092324" y="326572"/>
                    </a:cubicBezTo>
                    <a:cubicBezTo>
                      <a:pt x="1105799" y="289516"/>
                      <a:pt x="1101032" y="248195"/>
                      <a:pt x="1105386" y="209006"/>
                    </a:cubicBezTo>
                    <a:cubicBezTo>
                      <a:pt x="1101032" y="195943"/>
                      <a:pt x="1100926" y="180569"/>
                      <a:pt x="1092324" y="169817"/>
                    </a:cubicBezTo>
                    <a:cubicBezTo>
                      <a:pt x="1069743" y="141591"/>
                      <a:pt x="998702" y="125548"/>
                      <a:pt x="974758" y="117566"/>
                    </a:cubicBezTo>
                    <a:lnTo>
                      <a:pt x="935569" y="104503"/>
                    </a:lnTo>
                    <a:cubicBezTo>
                      <a:pt x="874643" y="63885"/>
                      <a:pt x="912080" y="78377"/>
                      <a:pt x="818004" y="7837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219303" y="2395636"/>
                <a:ext cx="1123406" cy="739450"/>
              </a:xfrm>
              <a:custGeom>
                <a:avLst/>
                <a:gdLst>
                  <a:gd name="connsiteX0" fmla="*/ 444137 w 1123406"/>
                  <a:gd name="connsiteY0" fmla="*/ 739450 h 739450"/>
                  <a:gd name="connsiteX1" fmla="*/ 326571 w 1123406"/>
                  <a:gd name="connsiteY1" fmla="*/ 713324 h 739450"/>
                  <a:gd name="connsiteX2" fmla="*/ 169817 w 1123406"/>
                  <a:gd name="connsiteY2" fmla="*/ 582695 h 739450"/>
                  <a:gd name="connsiteX3" fmla="*/ 143691 w 1123406"/>
                  <a:gd name="connsiteY3" fmla="*/ 543507 h 739450"/>
                  <a:gd name="connsiteX4" fmla="*/ 104503 w 1123406"/>
                  <a:gd name="connsiteY4" fmla="*/ 504318 h 739450"/>
                  <a:gd name="connsiteX5" fmla="*/ 78377 w 1123406"/>
                  <a:gd name="connsiteY5" fmla="*/ 465130 h 739450"/>
                  <a:gd name="connsiteX6" fmla="*/ 39188 w 1123406"/>
                  <a:gd name="connsiteY6" fmla="*/ 425941 h 739450"/>
                  <a:gd name="connsiteX7" fmla="*/ 0 w 1123406"/>
                  <a:gd name="connsiteY7" fmla="*/ 347564 h 739450"/>
                  <a:gd name="connsiteX8" fmla="*/ 91440 w 1123406"/>
                  <a:gd name="connsiteY8" fmla="*/ 177747 h 739450"/>
                  <a:gd name="connsiteX9" fmla="*/ 143691 w 1123406"/>
                  <a:gd name="connsiteY9" fmla="*/ 164684 h 739450"/>
                  <a:gd name="connsiteX10" fmla="*/ 235131 w 1123406"/>
                  <a:gd name="connsiteY10" fmla="*/ 99370 h 739450"/>
                  <a:gd name="connsiteX11" fmla="*/ 313508 w 1123406"/>
                  <a:gd name="connsiteY11" fmla="*/ 47118 h 739450"/>
                  <a:gd name="connsiteX12" fmla="*/ 418011 w 1123406"/>
                  <a:gd name="connsiteY12" fmla="*/ 20993 h 739450"/>
                  <a:gd name="connsiteX13" fmla="*/ 901337 w 1123406"/>
                  <a:gd name="connsiteY13" fmla="*/ 47118 h 739450"/>
                  <a:gd name="connsiteX14" fmla="*/ 940526 w 1123406"/>
                  <a:gd name="connsiteY14" fmla="*/ 60181 h 739450"/>
                  <a:gd name="connsiteX15" fmla="*/ 1018903 w 1123406"/>
                  <a:gd name="connsiteY15" fmla="*/ 112433 h 739450"/>
                  <a:gd name="connsiteX16" fmla="*/ 1058091 w 1123406"/>
                  <a:gd name="connsiteY16" fmla="*/ 138558 h 739450"/>
                  <a:gd name="connsiteX17" fmla="*/ 1084217 w 1123406"/>
                  <a:gd name="connsiteY17" fmla="*/ 177747 h 739450"/>
                  <a:gd name="connsiteX18" fmla="*/ 1123406 w 1123406"/>
                  <a:gd name="connsiteY18" fmla="*/ 321438 h 739450"/>
                  <a:gd name="connsiteX19" fmla="*/ 1110343 w 1123406"/>
                  <a:gd name="connsiteY19" fmla="*/ 517381 h 739450"/>
                  <a:gd name="connsiteX20" fmla="*/ 1084217 w 1123406"/>
                  <a:gd name="connsiteY20" fmla="*/ 556570 h 739450"/>
                  <a:gd name="connsiteX21" fmla="*/ 1045028 w 1123406"/>
                  <a:gd name="connsiteY21" fmla="*/ 582695 h 739450"/>
                  <a:gd name="connsiteX22" fmla="*/ 822960 w 1123406"/>
                  <a:gd name="connsiteY22" fmla="*/ 608821 h 739450"/>
                  <a:gd name="connsiteX23" fmla="*/ 666206 w 1123406"/>
                  <a:gd name="connsiteY23" fmla="*/ 687198 h 739450"/>
                  <a:gd name="connsiteX24" fmla="*/ 653143 w 1123406"/>
                  <a:gd name="connsiteY24" fmla="*/ 687198 h 7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3406" h="739450">
                    <a:moveTo>
                      <a:pt x="444137" y="739450"/>
                    </a:moveTo>
                    <a:cubicBezTo>
                      <a:pt x="422870" y="735906"/>
                      <a:pt x="354135" y="728637"/>
                      <a:pt x="326571" y="713324"/>
                    </a:cubicBezTo>
                    <a:cubicBezTo>
                      <a:pt x="275538" y="684973"/>
                      <a:pt x="202045" y="631036"/>
                      <a:pt x="169817" y="582695"/>
                    </a:cubicBezTo>
                    <a:cubicBezTo>
                      <a:pt x="161108" y="569632"/>
                      <a:pt x="153742" y="555568"/>
                      <a:pt x="143691" y="543507"/>
                    </a:cubicBezTo>
                    <a:cubicBezTo>
                      <a:pt x="131864" y="529315"/>
                      <a:pt x="116330" y="518510"/>
                      <a:pt x="104503" y="504318"/>
                    </a:cubicBezTo>
                    <a:cubicBezTo>
                      <a:pt x="94452" y="492257"/>
                      <a:pt x="88428" y="477191"/>
                      <a:pt x="78377" y="465130"/>
                    </a:cubicBezTo>
                    <a:cubicBezTo>
                      <a:pt x="66550" y="450938"/>
                      <a:pt x="51015" y="440133"/>
                      <a:pt x="39188" y="425941"/>
                    </a:cubicBezTo>
                    <a:cubicBezTo>
                      <a:pt x="11053" y="392178"/>
                      <a:pt x="13092" y="386839"/>
                      <a:pt x="0" y="347564"/>
                    </a:cubicBezTo>
                    <a:cubicBezTo>
                      <a:pt x="23549" y="241594"/>
                      <a:pt x="769" y="228120"/>
                      <a:pt x="91440" y="177747"/>
                    </a:cubicBezTo>
                    <a:cubicBezTo>
                      <a:pt x="107134" y="169028"/>
                      <a:pt x="126274" y="169038"/>
                      <a:pt x="143691" y="164684"/>
                    </a:cubicBezTo>
                    <a:cubicBezTo>
                      <a:pt x="212963" y="95412"/>
                      <a:pt x="149161" y="150952"/>
                      <a:pt x="235131" y="99370"/>
                    </a:cubicBezTo>
                    <a:cubicBezTo>
                      <a:pt x="262056" y="83215"/>
                      <a:pt x="282718" y="53276"/>
                      <a:pt x="313508" y="47118"/>
                    </a:cubicBezTo>
                    <a:cubicBezTo>
                      <a:pt x="392325" y="31355"/>
                      <a:pt x="357759" y="41076"/>
                      <a:pt x="418011" y="20993"/>
                    </a:cubicBezTo>
                    <a:cubicBezTo>
                      <a:pt x="652384" y="28095"/>
                      <a:pt x="736427" y="0"/>
                      <a:pt x="901337" y="47118"/>
                    </a:cubicBezTo>
                    <a:cubicBezTo>
                      <a:pt x="914577" y="50901"/>
                      <a:pt x="927463" y="55827"/>
                      <a:pt x="940526" y="60181"/>
                    </a:cubicBezTo>
                    <a:lnTo>
                      <a:pt x="1018903" y="112433"/>
                    </a:lnTo>
                    <a:lnTo>
                      <a:pt x="1058091" y="138558"/>
                    </a:lnTo>
                    <a:cubicBezTo>
                      <a:pt x="1066800" y="151621"/>
                      <a:pt x="1077841" y="163400"/>
                      <a:pt x="1084217" y="177747"/>
                    </a:cubicBezTo>
                    <a:cubicBezTo>
                      <a:pt x="1108324" y="231987"/>
                      <a:pt x="1112230" y="265561"/>
                      <a:pt x="1123406" y="321438"/>
                    </a:cubicBezTo>
                    <a:cubicBezTo>
                      <a:pt x="1119052" y="386752"/>
                      <a:pt x="1121105" y="452812"/>
                      <a:pt x="1110343" y="517381"/>
                    </a:cubicBezTo>
                    <a:cubicBezTo>
                      <a:pt x="1107762" y="532867"/>
                      <a:pt x="1095319" y="545469"/>
                      <a:pt x="1084217" y="556570"/>
                    </a:cubicBezTo>
                    <a:cubicBezTo>
                      <a:pt x="1073116" y="567671"/>
                      <a:pt x="1059458" y="576511"/>
                      <a:pt x="1045028" y="582695"/>
                    </a:cubicBezTo>
                    <a:cubicBezTo>
                      <a:pt x="992200" y="605335"/>
                      <a:pt x="838330" y="607639"/>
                      <a:pt x="822960" y="608821"/>
                    </a:cubicBezTo>
                    <a:cubicBezTo>
                      <a:pt x="783331" y="635241"/>
                      <a:pt x="720291" y="687198"/>
                      <a:pt x="666206" y="687198"/>
                    </a:cubicBezTo>
                    <a:lnTo>
                      <a:pt x="653143" y="687198"/>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Freeform 6"/>
            <p:cNvSpPr/>
            <p:nvPr/>
          </p:nvSpPr>
          <p:spPr>
            <a:xfrm>
              <a:off x="3239589" y="2560320"/>
              <a:ext cx="968864" cy="587829"/>
            </a:xfrm>
            <a:custGeom>
              <a:avLst/>
              <a:gdLst>
                <a:gd name="connsiteX0" fmla="*/ 836022 w 968864"/>
                <a:gd name="connsiteY0" fmla="*/ 13063 h 587829"/>
                <a:gd name="connsiteX1" fmla="*/ 483325 w 968864"/>
                <a:gd name="connsiteY1" fmla="*/ 0 h 587829"/>
                <a:gd name="connsiteX2" fmla="*/ 326571 w 968864"/>
                <a:gd name="connsiteY2" fmla="*/ 26126 h 587829"/>
                <a:gd name="connsiteX3" fmla="*/ 287382 w 968864"/>
                <a:gd name="connsiteY3" fmla="*/ 39189 h 587829"/>
                <a:gd name="connsiteX4" fmla="*/ 248194 w 968864"/>
                <a:gd name="connsiteY4" fmla="*/ 65314 h 587829"/>
                <a:gd name="connsiteX5" fmla="*/ 156754 w 968864"/>
                <a:gd name="connsiteY5" fmla="*/ 91440 h 587829"/>
                <a:gd name="connsiteX6" fmla="*/ 117565 w 968864"/>
                <a:gd name="connsiteY6" fmla="*/ 104503 h 587829"/>
                <a:gd name="connsiteX7" fmla="*/ 39188 w 968864"/>
                <a:gd name="connsiteY7" fmla="*/ 195943 h 587829"/>
                <a:gd name="connsiteX8" fmla="*/ 13062 w 968864"/>
                <a:gd name="connsiteY8" fmla="*/ 274320 h 587829"/>
                <a:gd name="connsiteX9" fmla="*/ 0 w 968864"/>
                <a:gd name="connsiteY9" fmla="*/ 313509 h 587829"/>
                <a:gd name="connsiteX10" fmla="*/ 26125 w 968864"/>
                <a:gd name="connsiteY10" fmla="*/ 431074 h 587829"/>
                <a:gd name="connsiteX11" fmla="*/ 143691 w 968864"/>
                <a:gd name="connsiteY11" fmla="*/ 522514 h 587829"/>
                <a:gd name="connsiteX12" fmla="*/ 235131 w 968864"/>
                <a:gd name="connsiteY12" fmla="*/ 574766 h 587829"/>
                <a:gd name="connsiteX13" fmla="*/ 287382 w 968864"/>
                <a:gd name="connsiteY13" fmla="*/ 587829 h 587829"/>
                <a:gd name="connsiteX14" fmla="*/ 718457 w 968864"/>
                <a:gd name="connsiteY14" fmla="*/ 574766 h 587829"/>
                <a:gd name="connsiteX15" fmla="*/ 849085 w 968864"/>
                <a:gd name="connsiteY15" fmla="*/ 535577 h 587829"/>
                <a:gd name="connsiteX16" fmla="*/ 888274 w 968864"/>
                <a:gd name="connsiteY16" fmla="*/ 509451 h 587829"/>
                <a:gd name="connsiteX17" fmla="*/ 901337 w 968864"/>
                <a:gd name="connsiteY17" fmla="*/ 470263 h 587829"/>
                <a:gd name="connsiteX18" fmla="*/ 953588 w 968864"/>
                <a:gd name="connsiteY18" fmla="*/ 404949 h 587829"/>
                <a:gd name="connsiteX19" fmla="*/ 940525 w 968864"/>
                <a:gd name="connsiteY19" fmla="*/ 156754 h 587829"/>
                <a:gd name="connsiteX20" fmla="*/ 875211 w 968864"/>
                <a:gd name="connsiteY20" fmla="*/ 104503 h 587829"/>
                <a:gd name="connsiteX21" fmla="*/ 796834 w 968864"/>
                <a:gd name="connsiteY21" fmla="*/ 91440 h 5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864" h="587829">
                  <a:moveTo>
                    <a:pt x="836022" y="13063"/>
                  </a:moveTo>
                  <a:cubicBezTo>
                    <a:pt x="718456" y="8709"/>
                    <a:pt x="600971" y="0"/>
                    <a:pt x="483325" y="0"/>
                  </a:cubicBezTo>
                  <a:cubicBezTo>
                    <a:pt x="435616" y="0"/>
                    <a:pt x="374724" y="12368"/>
                    <a:pt x="326571" y="26126"/>
                  </a:cubicBezTo>
                  <a:cubicBezTo>
                    <a:pt x="313331" y="29909"/>
                    <a:pt x="299698" y="33031"/>
                    <a:pt x="287382" y="39189"/>
                  </a:cubicBezTo>
                  <a:cubicBezTo>
                    <a:pt x="273340" y="46210"/>
                    <a:pt x="262236" y="58293"/>
                    <a:pt x="248194" y="65314"/>
                  </a:cubicBezTo>
                  <a:cubicBezTo>
                    <a:pt x="227314" y="75754"/>
                    <a:pt x="176286" y="85859"/>
                    <a:pt x="156754" y="91440"/>
                  </a:cubicBezTo>
                  <a:cubicBezTo>
                    <a:pt x="143514" y="95223"/>
                    <a:pt x="130628" y="100149"/>
                    <a:pt x="117565" y="104503"/>
                  </a:cubicBezTo>
                  <a:cubicBezTo>
                    <a:pt x="91667" y="130401"/>
                    <a:pt x="55104" y="160133"/>
                    <a:pt x="39188" y="195943"/>
                  </a:cubicBezTo>
                  <a:cubicBezTo>
                    <a:pt x="28003" y="221108"/>
                    <a:pt x="21770" y="248194"/>
                    <a:pt x="13062" y="274320"/>
                  </a:cubicBezTo>
                  <a:lnTo>
                    <a:pt x="0" y="313509"/>
                  </a:lnTo>
                  <a:cubicBezTo>
                    <a:pt x="1581" y="322996"/>
                    <a:pt x="11832" y="409634"/>
                    <a:pt x="26125" y="431074"/>
                  </a:cubicBezTo>
                  <a:cubicBezTo>
                    <a:pt x="50682" y="467910"/>
                    <a:pt x="112548" y="501752"/>
                    <a:pt x="143691" y="522514"/>
                  </a:cubicBezTo>
                  <a:cubicBezTo>
                    <a:pt x="176175" y="544170"/>
                    <a:pt x="197250" y="560560"/>
                    <a:pt x="235131" y="574766"/>
                  </a:cubicBezTo>
                  <a:cubicBezTo>
                    <a:pt x="251941" y="581070"/>
                    <a:pt x="269965" y="583475"/>
                    <a:pt x="287382" y="587829"/>
                  </a:cubicBezTo>
                  <a:cubicBezTo>
                    <a:pt x="431074" y="583475"/>
                    <a:pt x="574909" y="582525"/>
                    <a:pt x="718457" y="574766"/>
                  </a:cubicBezTo>
                  <a:cubicBezTo>
                    <a:pt x="738323" y="573692"/>
                    <a:pt x="844334" y="538744"/>
                    <a:pt x="849085" y="535577"/>
                  </a:cubicBezTo>
                  <a:lnTo>
                    <a:pt x="888274" y="509451"/>
                  </a:lnTo>
                  <a:cubicBezTo>
                    <a:pt x="892628" y="496388"/>
                    <a:pt x="892735" y="481015"/>
                    <a:pt x="901337" y="470263"/>
                  </a:cubicBezTo>
                  <a:cubicBezTo>
                    <a:pt x="968864" y="385854"/>
                    <a:pt x="920754" y="503449"/>
                    <a:pt x="953588" y="404949"/>
                  </a:cubicBezTo>
                  <a:cubicBezTo>
                    <a:pt x="949234" y="322217"/>
                    <a:pt x="951718" y="238841"/>
                    <a:pt x="940525" y="156754"/>
                  </a:cubicBezTo>
                  <a:cubicBezTo>
                    <a:pt x="935422" y="119329"/>
                    <a:pt x="904157" y="110935"/>
                    <a:pt x="875211" y="104503"/>
                  </a:cubicBezTo>
                  <a:cubicBezTo>
                    <a:pt x="849356" y="98757"/>
                    <a:pt x="796834" y="91440"/>
                    <a:pt x="796834" y="9144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514337" y="3735977"/>
              <a:ext cx="947384" cy="548640"/>
            </a:xfrm>
            <a:custGeom>
              <a:avLst/>
              <a:gdLst>
                <a:gd name="connsiteX0" fmla="*/ 292794 w 947384"/>
                <a:gd name="connsiteY0" fmla="*/ 39189 h 548640"/>
                <a:gd name="connsiteX1" fmla="*/ 331983 w 947384"/>
                <a:gd name="connsiteY1" fmla="*/ 26126 h 548640"/>
                <a:gd name="connsiteX2" fmla="*/ 593240 w 947384"/>
                <a:gd name="connsiteY2" fmla="*/ 0 h 548640"/>
                <a:gd name="connsiteX3" fmla="*/ 841434 w 947384"/>
                <a:gd name="connsiteY3" fmla="*/ 13063 h 548640"/>
                <a:gd name="connsiteX4" fmla="*/ 880623 w 947384"/>
                <a:gd name="connsiteY4" fmla="*/ 26126 h 548640"/>
                <a:gd name="connsiteX5" fmla="*/ 919812 w 947384"/>
                <a:gd name="connsiteY5" fmla="*/ 52252 h 548640"/>
                <a:gd name="connsiteX6" fmla="*/ 945937 w 947384"/>
                <a:gd name="connsiteY6" fmla="*/ 130629 h 548640"/>
                <a:gd name="connsiteX7" fmla="*/ 932874 w 947384"/>
                <a:gd name="connsiteY7" fmla="*/ 378823 h 548640"/>
                <a:gd name="connsiteX8" fmla="*/ 828372 w 947384"/>
                <a:gd name="connsiteY8" fmla="*/ 470263 h 548640"/>
                <a:gd name="connsiteX9" fmla="*/ 749994 w 947384"/>
                <a:gd name="connsiteY9" fmla="*/ 509452 h 548640"/>
                <a:gd name="connsiteX10" fmla="*/ 658554 w 947384"/>
                <a:gd name="connsiteY10" fmla="*/ 522514 h 548640"/>
                <a:gd name="connsiteX11" fmla="*/ 606303 w 947384"/>
                <a:gd name="connsiteY11" fmla="*/ 535577 h 548640"/>
                <a:gd name="connsiteX12" fmla="*/ 540989 w 947384"/>
                <a:gd name="connsiteY12" fmla="*/ 548640 h 548640"/>
                <a:gd name="connsiteX13" fmla="*/ 188292 w 947384"/>
                <a:gd name="connsiteY13" fmla="*/ 535577 h 548640"/>
                <a:gd name="connsiteX14" fmla="*/ 149103 w 947384"/>
                <a:gd name="connsiteY14" fmla="*/ 522514 h 548640"/>
                <a:gd name="connsiteX15" fmla="*/ 109914 w 947384"/>
                <a:gd name="connsiteY15" fmla="*/ 483326 h 548640"/>
                <a:gd name="connsiteX16" fmla="*/ 70726 w 947384"/>
                <a:gd name="connsiteY16" fmla="*/ 457200 h 548640"/>
                <a:gd name="connsiteX17" fmla="*/ 57663 w 947384"/>
                <a:gd name="connsiteY17" fmla="*/ 418012 h 548640"/>
                <a:gd name="connsiteX18" fmla="*/ 31537 w 947384"/>
                <a:gd name="connsiteY18" fmla="*/ 378823 h 548640"/>
                <a:gd name="connsiteX19" fmla="*/ 5412 w 947384"/>
                <a:gd name="connsiteY19" fmla="*/ 300446 h 548640"/>
                <a:gd name="connsiteX20" fmla="*/ 96852 w 947384"/>
                <a:gd name="connsiteY20" fmla="*/ 182880 h 548640"/>
                <a:gd name="connsiteX21" fmla="*/ 136040 w 947384"/>
                <a:gd name="connsiteY21" fmla="*/ 156754 h 548640"/>
                <a:gd name="connsiteX22" fmla="*/ 175229 w 947384"/>
                <a:gd name="connsiteY22" fmla="*/ 78377 h 548640"/>
                <a:gd name="connsiteX23" fmla="*/ 175229 w 947384"/>
                <a:gd name="connsiteY23" fmla="*/ 65314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7384" h="548640">
                  <a:moveTo>
                    <a:pt x="292794" y="39189"/>
                  </a:moveTo>
                  <a:cubicBezTo>
                    <a:pt x="305857" y="34835"/>
                    <a:pt x="318329" y="27907"/>
                    <a:pt x="331983" y="26126"/>
                  </a:cubicBezTo>
                  <a:cubicBezTo>
                    <a:pt x="418768" y="14806"/>
                    <a:pt x="593240" y="0"/>
                    <a:pt x="593240" y="0"/>
                  </a:cubicBezTo>
                  <a:cubicBezTo>
                    <a:pt x="675971" y="4354"/>
                    <a:pt x="758928" y="5562"/>
                    <a:pt x="841434" y="13063"/>
                  </a:cubicBezTo>
                  <a:cubicBezTo>
                    <a:pt x="855147" y="14310"/>
                    <a:pt x="868307" y="19968"/>
                    <a:pt x="880623" y="26126"/>
                  </a:cubicBezTo>
                  <a:cubicBezTo>
                    <a:pt x="894665" y="33147"/>
                    <a:pt x="906749" y="43543"/>
                    <a:pt x="919812" y="52252"/>
                  </a:cubicBezTo>
                  <a:cubicBezTo>
                    <a:pt x="928520" y="78378"/>
                    <a:pt x="947384" y="103128"/>
                    <a:pt x="945937" y="130629"/>
                  </a:cubicBezTo>
                  <a:cubicBezTo>
                    <a:pt x="941583" y="213360"/>
                    <a:pt x="944067" y="296737"/>
                    <a:pt x="932874" y="378823"/>
                  </a:cubicBezTo>
                  <a:cubicBezTo>
                    <a:pt x="927431" y="418739"/>
                    <a:pt x="843615" y="460101"/>
                    <a:pt x="828372" y="470263"/>
                  </a:cubicBezTo>
                  <a:cubicBezTo>
                    <a:pt x="795345" y="492281"/>
                    <a:pt x="788624" y="501726"/>
                    <a:pt x="749994" y="509452"/>
                  </a:cubicBezTo>
                  <a:cubicBezTo>
                    <a:pt x="719802" y="515490"/>
                    <a:pt x="688847" y="517006"/>
                    <a:pt x="658554" y="522514"/>
                  </a:cubicBezTo>
                  <a:cubicBezTo>
                    <a:pt x="640891" y="525725"/>
                    <a:pt x="623829" y="531682"/>
                    <a:pt x="606303" y="535577"/>
                  </a:cubicBezTo>
                  <a:cubicBezTo>
                    <a:pt x="584629" y="540393"/>
                    <a:pt x="562760" y="544286"/>
                    <a:pt x="540989" y="548640"/>
                  </a:cubicBezTo>
                  <a:cubicBezTo>
                    <a:pt x="423423" y="544286"/>
                    <a:pt x="305678" y="543403"/>
                    <a:pt x="188292" y="535577"/>
                  </a:cubicBezTo>
                  <a:cubicBezTo>
                    <a:pt x="174553" y="534661"/>
                    <a:pt x="160560" y="530152"/>
                    <a:pt x="149103" y="522514"/>
                  </a:cubicBezTo>
                  <a:cubicBezTo>
                    <a:pt x="133732" y="512267"/>
                    <a:pt x="124106" y="495153"/>
                    <a:pt x="109914" y="483326"/>
                  </a:cubicBezTo>
                  <a:cubicBezTo>
                    <a:pt x="97853" y="473275"/>
                    <a:pt x="83789" y="465909"/>
                    <a:pt x="70726" y="457200"/>
                  </a:cubicBezTo>
                  <a:cubicBezTo>
                    <a:pt x="66372" y="444137"/>
                    <a:pt x="63821" y="430328"/>
                    <a:pt x="57663" y="418012"/>
                  </a:cubicBezTo>
                  <a:cubicBezTo>
                    <a:pt x="50642" y="403970"/>
                    <a:pt x="37913" y="393170"/>
                    <a:pt x="31537" y="378823"/>
                  </a:cubicBezTo>
                  <a:cubicBezTo>
                    <a:pt x="20353" y="353658"/>
                    <a:pt x="5412" y="300446"/>
                    <a:pt x="5412" y="300446"/>
                  </a:cubicBezTo>
                  <a:cubicBezTo>
                    <a:pt x="24632" y="204342"/>
                    <a:pt x="0" y="247448"/>
                    <a:pt x="96852" y="182880"/>
                  </a:cubicBezTo>
                  <a:lnTo>
                    <a:pt x="136040" y="156754"/>
                  </a:lnTo>
                  <a:cubicBezTo>
                    <a:pt x="161583" y="118441"/>
                    <a:pt x="164412" y="121644"/>
                    <a:pt x="175229" y="78377"/>
                  </a:cubicBezTo>
                  <a:cubicBezTo>
                    <a:pt x="176285" y="74153"/>
                    <a:pt x="175229" y="69668"/>
                    <a:pt x="175229" y="6531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771800" y="404664"/>
            <a:ext cx="3346880" cy="788666"/>
          </a:xfrm>
        </p:spPr>
        <p:txBody>
          <a:bodyPr/>
          <a:lstStyle/>
          <a:p>
            <a:pPr algn="ctr"/>
            <a:r>
              <a:rPr lang="en-US" b="1">
                <a:solidFill>
                  <a:srgbClr val="5325FB"/>
                </a:solidFill>
              </a:rPr>
              <a:t>Correction 3</a:t>
            </a:r>
          </a:p>
        </p:txBody>
      </p:sp>
      <p:pic>
        <p:nvPicPr>
          <p:cNvPr id="2" name="Picture 1">
            <a:extLst>
              <a:ext uri="{FF2B5EF4-FFF2-40B4-BE49-F238E27FC236}">
                <a16:creationId xmlns:a16="http://schemas.microsoft.com/office/drawing/2014/main" id="{4A337274-20E6-7CC3-0643-504CCDD8618E}"/>
              </a:ext>
            </a:extLst>
          </p:cNvPr>
          <p:cNvPicPr>
            <a:picLocks noChangeAspect="1"/>
          </p:cNvPicPr>
          <p:nvPr/>
        </p:nvPicPr>
        <p:blipFill>
          <a:blip r:embed="rId2"/>
          <a:stretch>
            <a:fillRect/>
          </a:stretch>
        </p:blipFill>
        <p:spPr>
          <a:xfrm>
            <a:off x="3051060" y="2248612"/>
            <a:ext cx="2009775" cy="14192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31640" y="260648"/>
            <a:ext cx="5256584" cy="648072"/>
          </a:xfrm>
        </p:spPr>
        <p:txBody>
          <a:bodyPr>
            <a:normAutofit/>
          </a:bodyPr>
          <a:lstStyle/>
          <a:p>
            <a:r>
              <a:rPr lang="en-US" sz="2400" b="1" dirty="0">
                <a:solidFill>
                  <a:srgbClr val="5325FB"/>
                </a:solidFill>
              </a:rPr>
              <a:t>Copolymer structure</a:t>
            </a:r>
          </a:p>
        </p:txBody>
      </p:sp>
      <p:sp>
        <p:nvSpPr>
          <p:cNvPr id="4" name="Title 1"/>
          <p:cNvSpPr txBox="1">
            <a:spLocks/>
          </p:cNvSpPr>
          <p:nvPr/>
        </p:nvSpPr>
        <p:spPr>
          <a:xfrm>
            <a:off x="1403648" y="1187177"/>
            <a:ext cx="6912768" cy="792088"/>
          </a:xfrm>
          <a:prstGeom prst="rect">
            <a:avLst/>
          </a:prstGeom>
        </p:spPr>
        <p:txBody>
          <a:bodyPr vert="horz" lIns="91440" tIns="45720" rIns="91440" bIns="45720" rtlCol="0" anchor="t">
            <a:normAutofit fontScale="5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mj-lt"/>
                <a:ea typeface="+mj-ea"/>
                <a:cs typeface="+mj-cs"/>
              </a:rPr>
              <a:t>A copolymer also called </a:t>
            </a:r>
            <a:r>
              <a:rPr lang="en-US" sz="3600" b="1" dirty="0" err="1">
                <a:latin typeface="+mj-lt"/>
                <a:ea typeface="+mj-ea"/>
                <a:cs typeface="+mj-cs"/>
              </a:rPr>
              <a:t>heterogene</a:t>
            </a:r>
            <a:r>
              <a:rPr kumimoji="0" lang="en-US" sz="3600" b="1" i="0" u="none" strike="noStrike" kern="1200" cap="none" spc="0" normalizeH="0" baseline="0" noProof="0" dirty="0">
                <a:ln>
                  <a:noFill/>
                </a:ln>
                <a:effectLst/>
                <a:uLnTx/>
                <a:uFillTx/>
                <a:latin typeface="+mj-lt"/>
                <a:ea typeface="+mj-ea"/>
                <a:cs typeface="+mj-cs"/>
              </a:rPr>
              <a:t> polymer contains two or more monomeric units in its chain. </a:t>
            </a:r>
          </a:p>
        </p:txBody>
      </p:sp>
      <p:sp>
        <p:nvSpPr>
          <p:cNvPr id="5" name="Title 1"/>
          <p:cNvSpPr txBox="1">
            <a:spLocks/>
          </p:cNvSpPr>
          <p:nvPr/>
        </p:nvSpPr>
        <p:spPr>
          <a:xfrm>
            <a:off x="1475656" y="1691233"/>
            <a:ext cx="6912768" cy="100811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325FB"/>
                </a:solidFill>
                <a:effectLst/>
                <a:uLnTx/>
                <a:uFillTx/>
                <a:latin typeface="+mj-lt"/>
                <a:ea typeface="+mj-ea"/>
                <a:cs typeface="+mj-cs"/>
              </a:rPr>
              <a:t>If </a:t>
            </a:r>
            <a:r>
              <a:rPr kumimoji="0" lang="en-US" sz="2000" b="1" i="0" u="none" strike="noStrike" kern="1200" cap="none" spc="0" normalizeH="0" baseline="0" noProof="0" dirty="0">
                <a:ln>
                  <a:noFill/>
                </a:ln>
                <a:solidFill>
                  <a:srgbClr val="FF0000"/>
                </a:solidFill>
                <a:effectLst/>
                <a:uLnTx/>
                <a:uFillTx/>
                <a:latin typeface="+mj-lt"/>
                <a:ea typeface="+mj-ea"/>
                <a:cs typeface="+mj-cs"/>
              </a:rPr>
              <a:t>A</a:t>
            </a:r>
            <a:r>
              <a:rPr kumimoji="0" lang="en-US" sz="2000" b="1" i="0" u="none" strike="noStrike" kern="1200" cap="none" spc="0" normalizeH="0" baseline="0" noProof="0" dirty="0">
                <a:ln>
                  <a:noFill/>
                </a:ln>
                <a:solidFill>
                  <a:srgbClr val="5325FB"/>
                </a:solidFill>
                <a:effectLst/>
                <a:uLnTx/>
                <a:uFillTx/>
                <a:latin typeface="+mj-lt"/>
                <a:ea typeface="+mj-ea"/>
                <a:cs typeface="+mj-cs"/>
              </a:rPr>
              <a:t> and </a:t>
            </a:r>
            <a:r>
              <a:rPr kumimoji="0" lang="en-US" sz="2000" b="1" i="0" u="none" strike="noStrike" kern="1200" cap="none" spc="0" normalizeH="0" baseline="0" noProof="0" dirty="0">
                <a:ln>
                  <a:noFill/>
                </a:ln>
                <a:effectLst/>
                <a:uLnTx/>
                <a:uFillTx/>
                <a:latin typeface="+mj-lt"/>
                <a:ea typeface="+mj-ea"/>
                <a:cs typeface="+mj-cs"/>
              </a:rPr>
              <a:t>B</a:t>
            </a:r>
            <a:r>
              <a:rPr kumimoji="0" lang="en-US" sz="2000" b="1" i="0" u="none" strike="noStrike" kern="1200" cap="none" spc="0" normalizeH="0" baseline="0" noProof="0" dirty="0">
                <a:ln>
                  <a:noFill/>
                </a:ln>
                <a:solidFill>
                  <a:srgbClr val="5325FB"/>
                </a:solidFill>
                <a:effectLst/>
                <a:uLnTx/>
                <a:uFillTx/>
                <a:latin typeface="+mj-lt"/>
                <a:ea typeface="+mj-ea"/>
                <a:cs typeface="+mj-cs"/>
              </a:rPr>
              <a:t> are </a:t>
            </a:r>
            <a:r>
              <a:rPr lang="en-US" sz="2000" b="1" dirty="0">
                <a:solidFill>
                  <a:srgbClr val="5325FB"/>
                </a:solidFill>
                <a:latin typeface="+mj-lt"/>
                <a:ea typeface="+mj-ea"/>
                <a:cs typeface="+mj-cs"/>
              </a:rPr>
              <a:t>its monomer units, we can write </a:t>
            </a:r>
            <a:r>
              <a:rPr kumimoji="0" lang="en-US" sz="2000" b="1" i="0" u="none" strike="noStrike" kern="1200" cap="none" spc="0" normalizeH="0" baseline="0" noProof="0" dirty="0">
                <a:ln>
                  <a:noFill/>
                </a:ln>
                <a:solidFill>
                  <a:srgbClr val="5325FB"/>
                </a:solidFill>
                <a:effectLst/>
                <a:uLnTx/>
                <a:uFillTx/>
                <a:latin typeface="+mj-lt"/>
                <a:ea typeface="+mj-ea"/>
                <a:cs typeface="+mj-cs"/>
              </a:rPr>
              <a:t>Its structure as follow:</a:t>
            </a:r>
            <a:endParaRPr kumimoji="0" lang="en-US" sz="2000" b="1" i="0" u="none" strike="noStrike" kern="1200" cap="none" spc="0" normalizeH="0" noProof="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noProof="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5325FB"/>
              </a:solidFill>
              <a:effectLst/>
              <a:uLnTx/>
              <a:uFillTx/>
              <a:latin typeface="+mj-lt"/>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1763688" y="2483321"/>
            <a:ext cx="6192688" cy="411403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3"/>
          <p:cNvPicPr>
            <a:picLocks noChangeAspect="1"/>
          </p:cNvPicPr>
          <p:nvPr/>
        </p:nvPicPr>
        <p:blipFill>
          <a:blip r:embed="rId2" cstate="print"/>
          <a:stretch>
            <a:fillRect/>
          </a:stretch>
        </p:blipFill>
        <p:spPr>
          <a:xfrm>
            <a:off x="1979712" y="764704"/>
            <a:ext cx="5400600" cy="48965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843808" y="260648"/>
            <a:ext cx="3418888" cy="860674"/>
          </a:xfrm>
        </p:spPr>
        <p:txBody>
          <a:bodyPr/>
          <a:lstStyle/>
          <a:p>
            <a:r>
              <a:rPr lang="en-US" b="1">
                <a:solidFill>
                  <a:srgbClr val="5325FB"/>
                </a:solidFill>
              </a:rPr>
              <a:t>Examples</a:t>
            </a:r>
          </a:p>
        </p:txBody>
      </p:sp>
      <p:sp>
        <p:nvSpPr>
          <p:cNvPr id="4" name="Title 1"/>
          <p:cNvSpPr txBox="1">
            <a:spLocks/>
          </p:cNvSpPr>
          <p:nvPr/>
        </p:nvSpPr>
        <p:spPr>
          <a:xfrm>
            <a:off x="971600" y="1268760"/>
            <a:ext cx="7560840" cy="1368152"/>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mj-lt"/>
                <a:ea typeface="+mj-ea"/>
                <a:cs typeface="+mj-cs"/>
              </a:rPr>
              <a:t>Nomenclature</a:t>
            </a:r>
            <a:r>
              <a:rPr kumimoji="0" lang="en-US" sz="2400" b="1" i="0" u="none" strike="noStrike" kern="1200" cap="none" spc="0" normalizeH="0" baseline="0" noProof="0" dirty="0">
                <a:ln>
                  <a:noFill/>
                </a:ln>
                <a:solidFill>
                  <a:srgbClr val="5325FB"/>
                </a:solidFill>
                <a:effectLst/>
                <a:uLnTx/>
                <a:uFillTx/>
                <a:latin typeface="+mj-lt"/>
                <a:ea typeface="+mj-ea"/>
                <a:cs typeface="+mj-cs"/>
              </a:rPr>
              <a:t>:  </a:t>
            </a:r>
            <a:r>
              <a:rPr kumimoji="0" lang="en-US" sz="2400" b="1" i="0" u="none" strike="noStrike" kern="1200" cap="none" spc="0" normalizeH="0" baseline="0" noProof="0" dirty="0">
                <a:ln>
                  <a:noFill/>
                </a:ln>
                <a:effectLst/>
                <a:uLnTx/>
                <a:uFillTx/>
                <a:latin typeface="+mj-lt"/>
                <a:ea typeface="+mj-ea"/>
                <a:cs typeface="+mj-cs"/>
              </a:rPr>
              <a:t>The polymerization of </a:t>
            </a:r>
            <a:r>
              <a:rPr kumimoji="0" lang="en-US" sz="2400" b="1" i="0" u="sng" strike="noStrike" kern="1200" cap="none" spc="0" normalizeH="0" baseline="0" noProof="0" dirty="0">
                <a:ln>
                  <a:noFill/>
                </a:ln>
                <a:solidFill>
                  <a:srgbClr val="FF0000"/>
                </a:solidFill>
                <a:effectLst/>
                <a:uLnTx/>
                <a:uFillTx/>
                <a:latin typeface="+mj-lt"/>
                <a:ea typeface="+mj-ea"/>
                <a:cs typeface="+mj-cs"/>
              </a:rPr>
              <a:t>ethylene</a:t>
            </a:r>
            <a:r>
              <a:rPr kumimoji="0" lang="en-US" sz="2400" b="1" i="0" u="none" strike="noStrike" kern="1200" cap="none" spc="0" normalizeH="0" baseline="0" noProof="0" dirty="0">
                <a:ln>
                  <a:noFill/>
                </a:ln>
                <a:effectLst/>
                <a:uLnTx/>
                <a:uFillTx/>
                <a:latin typeface="+mj-lt"/>
                <a:ea typeface="+mj-ea"/>
                <a:cs typeface="+mj-cs"/>
              </a:rPr>
              <a:t> with </a:t>
            </a:r>
            <a:r>
              <a:rPr kumimoji="0" lang="en-US" sz="2400" b="1" i="0" u="sng" strike="noStrike" kern="1200" cap="none" spc="0" normalizeH="0" baseline="0" noProof="0" dirty="0">
                <a:ln>
                  <a:noFill/>
                </a:ln>
                <a:solidFill>
                  <a:srgbClr val="FF0000"/>
                </a:solidFill>
                <a:effectLst/>
                <a:uLnTx/>
                <a:uFillTx/>
                <a:latin typeface="+mj-lt"/>
                <a:ea typeface="+mj-ea"/>
                <a:cs typeface="+mj-cs"/>
              </a:rPr>
              <a:t>vinyl alcohol </a:t>
            </a:r>
            <a:r>
              <a:rPr kumimoji="0" lang="en-US" sz="2400" b="1" i="0" u="none" strike="noStrike" kern="1200" cap="none" spc="0" normalizeH="0" baseline="0" noProof="0" dirty="0">
                <a:ln>
                  <a:noFill/>
                </a:ln>
                <a:effectLst/>
                <a:uLnTx/>
                <a:uFillTx/>
                <a:latin typeface="+mj-lt"/>
                <a:ea typeface="+mj-ea"/>
                <a:cs typeface="+mj-cs"/>
              </a:rPr>
              <a:t>give a copolymer called poly(ethylene-co-vinyl alcohol) or </a:t>
            </a:r>
            <a:r>
              <a:rPr kumimoji="0" lang="en-US" sz="2400" b="1" i="0" u="none" strike="noStrike" kern="1200" cap="none" spc="0" normalizeH="0" baseline="0" noProof="0" dirty="0" err="1">
                <a:ln>
                  <a:noFill/>
                </a:ln>
                <a:solidFill>
                  <a:srgbClr val="FF0000"/>
                </a:solidFill>
                <a:effectLst/>
                <a:uLnTx/>
                <a:uFillTx/>
                <a:latin typeface="+mj-lt"/>
                <a:ea typeface="+mj-ea"/>
                <a:cs typeface="+mj-cs"/>
              </a:rPr>
              <a:t>copoly</a:t>
            </a:r>
            <a:r>
              <a:rPr kumimoji="0" lang="en-US" sz="2400" b="1" i="0" u="none" strike="noStrike" kern="1200" cap="none" spc="0" normalizeH="0" baseline="0" noProof="0" dirty="0">
                <a:ln>
                  <a:noFill/>
                </a:ln>
                <a:solidFill>
                  <a:srgbClr val="FF0000"/>
                </a:solidFill>
                <a:effectLst/>
                <a:uLnTx/>
                <a:uFillTx/>
                <a:latin typeface="+mj-lt"/>
                <a:ea typeface="+mj-ea"/>
                <a:cs typeface="+mj-cs"/>
              </a:rPr>
              <a:t>(ethylene/</a:t>
            </a:r>
            <a:r>
              <a:rPr kumimoji="0" lang="en-US" sz="2400" b="1" i="0" u="none" strike="noStrike" kern="1200" cap="none" spc="0" normalizeH="0" baseline="0" noProof="0" dirty="0" err="1">
                <a:ln>
                  <a:noFill/>
                </a:ln>
                <a:solidFill>
                  <a:srgbClr val="FF0000"/>
                </a:solidFill>
                <a:effectLst/>
                <a:uLnTx/>
                <a:uFillTx/>
                <a:latin typeface="+mj-lt"/>
                <a:ea typeface="+mj-ea"/>
                <a:cs typeface="+mj-cs"/>
              </a:rPr>
              <a:t>vinylalcohol</a:t>
            </a:r>
            <a:r>
              <a:rPr kumimoji="0" lang="en-US" sz="2400" b="1" i="0" u="none" strike="noStrike" kern="1200" cap="none" spc="0" normalizeH="0" baseline="0" noProof="0" dirty="0">
                <a:ln>
                  <a:noFill/>
                </a:ln>
                <a:solidFill>
                  <a:srgbClr val="FF0000"/>
                </a:solidFill>
                <a:effectLst/>
                <a:uLnTx/>
                <a:uFillTx/>
                <a:latin typeface="+mj-lt"/>
                <a:ea typeface="+mj-ea"/>
                <a:cs typeface="+mj-cs"/>
              </a:rPr>
              <a:t>)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dirty="0">
                <a:solidFill>
                  <a:srgbClr val="00B050"/>
                </a:solidFill>
                <a:latin typeface="+mj-lt"/>
                <a:ea typeface="+mj-ea"/>
                <a:cs typeface="+mj-cs"/>
              </a:rPr>
              <a:t>Structure</a:t>
            </a:r>
            <a:r>
              <a:rPr lang="en-US" sz="2400" b="1" dirty="0">
                <a:solidFill>
                  <a:srgbClr val="5325FB"/>
                </a:solidFill>
                <a:latin typeface="+mj-lt"/>
                <a:ea typeface="+mj-ea"/>
                <a:cs typeface="+mj-cs"/>
              </a:rPr>
              <a:t>:  </a:t>
            </a:r>
            <a:r>
              <a:rPr lang="en-US" sz="2400" b="1" dirty="0">
                <a:solidFill>
                  <a:srgbClr val="FF0000"/>
                </a:solidFill>
                <a:latin typeface="+mj-lt"/>
                <a:ea typeface="+mj-ea"/>
                <a:cs typeface="+mj-cs"/>
              </a:rPr>
              <a:t>-[CH</a:t>
            </a:r>
            <a:r>
              <a:rPr lang="en-US" sz="1900" b="1" dirty="0">
                <a:solidFill>
                  <a:srgbClr val="FF0000"/>
                </a:solidFill>
                <a:latin typeface="+mj-lt"/>
                <a:ea typeface="+mj-ea"/>
                <a:cs typeface="+mj-cs"/>
              </a:rPr>
              <a:t>2</a:t>
            </a:r>
            <a:r>
              <a:rPr lang="en-US" sz="2400" b="1" dirty="0">
                <a:solidFill>
                  <a:srgbClr val="FF0000"/>
                </a:solidFill>
                <a:latin typeface="+mj-lt"/>
                <a:ea typeface="+mj-ea"/>
                <a:cs typeface="+mj-cs"/>
              </a:rPr>
              <a:t>-CH</a:t>
            </a:r>
            <a:r>
              <a:rPr lang="en-US" sz="1900" b="1" dirty="0">
                <a:solidFill>
                  <a:srgbClr val="FF0000"/>
                </a:solidFill>
                <a:latin typeface="+mj-lt"/>
                <a:ea typeface="+mj-ea"/>
                <a:cs typeface="+mj-cs"/>
              </a:rPr>
              <a:t>2</a:t>
            </a:r>
            <a:r>
              <a:rPr lang="en-US" sz="2400" b="1" dirty="0">
                <a:solidFill>
                  <a:srgbClr val="FF0000"/>
                </a:solidFill>
                <a:latin typeface="+mj-lt"/>
                <a:ea typeface="+mj-ea"/>
                <a:cs typeface="+mj-cs"/>
              </a:rPr>
              <a:t>]n-[CH</a:t>
            </a:r>
            <a:r>
              <a:rPr lang="en-US" sz="1900" b="1" dirty="0">
                <a:solidFill>
                  <a:srgbClr val="FF0000"/>
                </a:solidFill>
                <a:latin typeface="+mj-lt"/>
                <a:ea typeface="+mj-ea"/>
                <a:cs typeface="+mj-cs"/>
              </a:rPr>
              <a:t>2</a:t>
            </a:r>
            <a:r>
              <a:rPr lang="en-US" sz="2400" b="1" dirty="0">
                <a:solidFill>
                  <a:srgbClr val="FF0000"/>
                </a:solidFill>
                <a:latin typeface="+mj-lt"/>
                <a:ea typeface="+mj-ea"/>
                <a:cs typeface="+mj-cs"/>
              </a:rPr>
              <a:t>-CH(OH)]m-   </a:t>
            </a:r>
            <a:endParaRPr kumimoji="0" lang="en-US" sz="2400" b="1" i="0" u="none" strike="noStrike" kern="1200" cap="none" spc="0" normalizeH="0" baseline="0" noProof="0" dirty="0">
              <a:ln>
                <a:noFill/>
              </a:ln>
              <a:solidFill>
                <a:srgbClr val="FF0000"/>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5325FB"/>
              </a:solidFill>
              <a:effectLst/>
              <a:uLnTx/>
              <a:uFillTx/>
              <a:latin typeface="+mj-lt"/>
              <a:ea typeface="+mj-ea"/>
              <a:cs typeface="+mj-cs"/>
            </a:endParaRPr>
          </a:p>
        </p:txBody>
      </p:sp>
      <p:sp>
        <p:nvSpPr>
          <p:cNvPr id="5" name="Title 1"/>
          <p:cNvSpPr txBox="1">
            <a:spLocks/>
          </p:cNvSpPr>
          <p:nvPr/>
        </p:nvSpPr>
        <p:spPr>
          <a:xfrm>
            <a:off x="971600" y="2780928"/>
            <a:ext cx="7560840" cy="1368152"/>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50000"/>
              </a:lnSpc>
              <a:spcBef>
                <a:spcPct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5325FB"/>
                </a:solidFill>
                <a:effectLst/>
                <a:uLnTx/>
                <a:uFillTx/>
                <a:latin typeface="+mj-lt"/>
                <a:ea typeface="+mj-ea"/>
                <a:cs typeface="+mj-cs"/>
              </a:rPr>
              <a:t> If</a:t>
            </a:r>
            <a:r>
              <a:rPr kumimoji="0" lang="en-US" sz="2000" b="1" i="0" u="none" strike="noStrike" kern="1200" cap="none" spc="0" normalizeH="0" noProof="0" dirty="0">
                <a:ln>
                  <a:noFill/>
                </a:ln>
                <a:solidFill>
                  <a:srgbClr val="5325FB"/>
                </a:solidFill>
                <a:effectLst/>
                <a:uLnTx/>
                <a:uFillTx/>
                <a:latin typeface="+mj-lt"/>
                <a:ea typeface="+mj-ea"/>
                <a:cs typeface="+mj-cs"/>
              </a:rPr>
              <a:t> this copolymer is </a:t>
            </a:r>
            <a:r>
              <a:rPr kumimoji="0" lang="en-US" sz="2000" b="1" i="0" u="none" strike="noStrike" kern="1200" cap="none" spc="0" normalizeH="0" noProof="0" dirty="0">
                <a:ln>
                  <a:noFill/>
                </a:ln>
                <a:solidFill>
                  <a:srgbClr val="FF0000"/>
                </a:solidFill>
                <a:effectLst/>
                <a:uLnTx/>
                <a:uFillTx/>
                <a:latin typeface="+mj-lt"/>
                <a:ea typeface="+mj-ea"/>
                <a:cs typeface="+mj-cs"/>
              </a:rPr>
              <a:t>alternative</a:t>
            </a:r>
            <a:r>
              <a:rPr kumimoji="0" lang="en-US" sz="2000" b="1" i="0" u="none" strike="noStrike" kern="1200" cap="none" spc="0" normalizeH="0" noProof="0" dirty="0">
                <a:ln>
                  <a:noFill/>
                </a:ln>
                <a:solidFill>
                  <a:srgbClr val="5325FB"/>
                </a:solidFill>
                <a:effectLst/>
                <a:uLnTx/>
                <a:uFillTx/>
                <a:latin typeface="+mj-lt"/>
                <a:ea typeface="+mj-ea"/>
                <a:cs typeface="+mj-cs"/>
              </a:rPr>
              <a:t>: poly(ethylene-</a:t>
            </a:r>
            <a:r>
              <a:rPr kumimoji="0" lang="en-US" sz="2000" b="1" i="0" u="none" strike="noStrike" kern="1200" cap="none" spc="0" normalizeH="0" noProof="0" dirty="0">
                <a:ln>
                  <a:noFill/>
                </a:ln>
                <a:solidFill>
                  <a:srgbClr val="FF0000"/>
                </a:solidFill>
                <a:effectLst/>
                <a:uLnTx/>
                <a:uFillTx/>
                <a:latin typeface="+mj-lt"/>
                <a:ea typeface="+mj-ea"/>
                <a:cs typeface="+mj-cs"/>
              </a:rPr>
              <a:t>alt</a:t>
            </a:r>
            <a:r>
              <a:rPr kumimoji="0" lang="en-US" sz="2000" b="1" i="0" u="none" strike="noStrike" kern="1200" cap="none" spc="0" normalizeH="0" noProof="0" dirty="0">
                <a:ln>
                  <a:noFill/>
                </a:ln>
                <a:solidFill>
                  <a:srgbClr val="5325FB"/>
                </a:solidFill>
                <a:effectLst/>
                <a:uLnTx/>
                <a:uFillTx/>
                <a:latin typeface="+mj-lt"/>
                <a:ea typeface="+mj-ea"/>
                <a:cs typeface="+mj-cs"/>
              </a:rPr>
              <a:t>-vinyl alcohol)</a:t>
            </a:r>
          </a:p>
          <a:p>
            <a:pPr marL="0" marR="0" lvl="0" indent="0" algn="l" defTabSz="457200" rtl="0" eaLnBrk="1" fontAlgn="auto" latinLnBrk="0" hangingPunct="1">
              <a:lnSpc>
                <a:spcPct val="150000"/>
              </a:lnSpc>
              <a:spcBef>
                <a:spcPct val="0"/>
              </a:spcBef>
              <a:spcAft>
                <a:spcPts val="0"/>
              </a:spcAft>
              <a:buClrTx/>
              <a:buSzTx/>
              <a:buFont typeface="Wingdings" pitchFamily="2" charset="2"/>
              <a:buChar char="§"/>
              <a:tabLst/>
              <a:defRPr/>
            </a:pPr>
            <a:r>
              <a:rPr lang="en-US" sz="2000" b="1" dirty="0">
                <a:solidFill>
                  <a:srgbClr val="5325FB"/>
                </a:solidFill>
                <a:latin typeface="+mj-lt"/>
                <a:ea typeface="+mj-ea"/>
                <a:cs typeface="+mj-cs"/>
              </a:rPr>
              <a:t> If this copolymer is </a:t>
            </a:r>
            <a:r>
              <a:rPr lang="en-US" sz="2000" b="1" dirty="0">
                <a:solidFill>
                  <a:srgbClr val="FF0000"/>
                </a:solidFill>
                <a:latin typeface="+mj-lt"/>
                <a:ea typeface="+mj-ea"/>
                <a:cs typeface="+mj-cs"/>
              </a:rPr>
              <a:t>sequenced</a:t>
            </a:r>
            <a:r>
              <a:rPr lang="en-US" sz="2000" b="1" dirty="0">
                <a:solidFill>
                  <a:srgbClr val="5325FB"/>
                </a:solidFill>
                <a:latin typeface="+mj-lt"/>
                <a:ea typeface="+mj-ea"/>
                <a:cs typeface="+mj-cs"/>
              </a:rPr>
              <a:t>: poly(ethylene-</a:t>
            </a:r>
            <a:r>
              <a:rPr lang="en-US" sz="2000" b="1" dirty="0">
                <a:solidFill>
                  <a:srgbClr val="FF0000"/>
                </a:solidFill>
                <a:latin typeface="+mj-lt"/>
                <a:ea typeface="+mj-ea"/>
                <a:cs typeface="+mj-cs"/>
              </a:rPr>
              <a:t>block</a:t>
            </a:r>
            <a:r>
              <a:rPr lang="en-US" sz="2000" b="1" dirty="0">
                <a:solidFill>
                  <a:srgbClr val="5325FB"/>
                </a:solidFill>
                <a:latin typeface="+mj-lt"/>
                <a:ea typeface="+mj-ea"/>
                <a:cs typeface="+mj-cs"/>
              </a:rPr>
              <a:t>-vinyl alcohol)</a:t>
            </a:r>
          </a:p>
          <a:p>
            <a:pPr marL="0" marR="0" lvl="0" indent="0" algn="l" defTabSz="457200" rtl="0" eaLnBrk="1" fontAlgn="auto" latinLnBrk="0" hangingPunct="1">
              <a:lnSpc>
                <a:spcPct val="150000"/>
              </a:lnSpc>
              <a:spcBef>
                <a:spcPct val="0"/>
              </a:spcBef>
              <a:spcAft>
                <a:spcPts val="0"/>
              </a:spcAft>
              <a:buClrTx/>
              <a:buSzTx/>
              <a:buFont typeface="Wingdings" pitchFamily="2" charset="2"/>
              <a:buChar char="§"/>
              <a:tabLst/>
              <a:defRPr/>
            </a:pPr>
            <a:r>
              <a:rPr kumimoji="0" lang="en-US" sz="2000" b="1" i="0" u="none" strike="noStrike" kern="1200" cap="none" spc="0" normalizeH="0" noProof="0" dirty="0">
                <a:ln>
                  <a:noFill/>
                </a:ln>
                <a:solidFill>
                  <a:srgbClr val="5325FB"/>
                </a:solidFill>
                <a:effectLst/>
                <a:uLnTx/>
                <a:uFillTx/>
                <a:latin typeface="+mj-lt"/>
                <a:ea typeface="+mj-ea"/>
                <a:cs typeface="+mj-cs"/>
              </a:rPr>
              <a:t> If this copolymer is </a:t>
            </a:r>
            <a:r>
              <a:rPr lang="en-US" sz="2000" b="1" dirty="0">
                <a:solidFill>
                  <a:srgbClr val="FF0000"/>
                </a:solidFill>
                <a:latin typeface="+mj-lt"/>
                <a:ea typeface="+mj-ea"/>
                <a:cs typeface="+mj-cs"/>
              </a:rPr>
              <a:t>random</a:t>
            </a:r>
            <a:r>
              <a:rPr kumimoji="0" lang="en-US" sz="2000" b="1" i="0" u="none" strike="noStrike" kern="1200" cap="none" spc="0" normalizeH="0" noProof="0" dirty="0">
                <a:ln>
                  <a:noFill/>
                </a:ln>
                <a:solidFill>
                  <a:srgbClr val="5325FB"/>
                </a:solidFill>
                <a:effectLst/>
                <a:uLnTx/>
                <a:uFillTx/>
                <a:latin typeface="+mj-lt"/>
                <a:ea typeface="+mj-ea"/>
                <a:cs typeface="+mj-cs"/>
              </a:rPr>
              <a:t>: poly(ethylene-</a:t>
            </a:r>
            <a:r>
              <a:rPr kumimoji="0" lang="en-US" sz="2000" b="1" i="0" u="none" strike="noStrike" kern="1200" cap="none" spc="0" normalizeH="0" noProof="0" dirty="0">
                <a:ln>
                  <a:noFill/>
                </a:ln>
                <a:solidFill>
                  <a:srgbClr val="FF0000"/>
                </a:solidFill>
                <a:effectLst/>
                <a:uLnTx/>
                <a:uFillTx/>
                <a:latin typeface="+mj-lt"/>
                <a:ea typeface="+mj-ea"/>
                <a:cs typeface="+mj-cs"/>
              </a:rPr>
              <a:t>rand</a:t>
            </a:r>
            <a:r>
              <a:rPr kumimoji="0" lang="en-US" sz="2000" b="1" i="0" u="none" strike="noStrike" kern="1200" cap="none" spc="0" normalizeH="0" noProof="0" dirty="0">
                <a:ln>
                  <a:noFill/>
                </a:ln>
                <a:solidFill>
                  <a:srgbClr val="5325FB"/>
                </a:solidFill>
                <a:effectLst/>
                <a:uLnTx/>
                <a:uFillTx/>
                <a:latin typeface="+mj-lt"/>
                <a:ea typeface="+mj-ea"/>
                <a:cs typeface="+mj-cs"/>
              </a:rPr>
              <a:t>-vinyl alcohol)</a:t>
            </a:r>
          </a:p>
          <a:p>
            <a:pPr marL="0" marR="0" lvl="0" indent="0" algn="l" defTabSz="457200" rtl="0" eaLnBrk="1" fontAlgn="auto" latinLnBrk="0" hangingPunct="1">
              <a:lnSpc>
                <a:spcPct val="150000"/>
              </a:lnSpc>
              <a:spcBef>
                <a:spcPct val="0"/>
              </a:spcBef>
              <a:spcAft>
                <a:spcPts val="0"/>
              </a:spcAft>
              <a:buClrTx/>
              <a:buSzTx/>
              <a:buFont typeface="Wingdings" pitchFamily="2" charset="2"/>
              <a:buChar char="§"/>
              <a:tabLst/>
              <a:defRPr/>
            </a:pPr>
            <a:r>
              <a:rPr lang="en-US" sz="2000" b="1" dirty="0">
                <a:solidFill>
                  <a:srgbClr val="5325FB"/>
                </a:solidFill>
                <a:latin typeface="+mj-lt"/>
                <a:ea typeface="+mj-ea"/>
                <a:cs typeface="+mj-cs"/>
              </a:rPr>
              <a:t> If this copolymer is </a:t>
            </a:r>
            <a:r>
              <a:rPr lang="en-US" sz="2000" b="1" dirty="0">
                <a:solidFill>
                  <a:srgbClr val="FF0000"/>
                </a:solidFill>
                <a:latin typeface="+mj-lt"/>
                <a:ea typeface="+mj-ea"/>
                <a:cs typeface="+mj-cs"/>
              </a:rPr>
              <a:t>grafted</a:t>
            </a:r>
            <a:r>
              <a:rPr lang="en-US" sz="2000" b="1" dirty="0">
                <a:solidFill>
                  <a:srgbClr val="5325FB"/>
                </a:solidFill>
                <a:latin typeface="+mj-lt"/>
                <a:ea typeface="+mj-ea"/>
                <a:cs typeface="+mj-cs"/>
              </a:rPr>
              <a:t>: poly(ethylene-</a:t>
            </a:r>
            <a:r>
              <a:rPr lang="en-US" sz="2000" b="1" dirty="0" err="1">
                <a:solidFill>
                  <a:srgbClr val="FF0000"/>
                </a:solidFill>
                <a:latin typeface="+mj-lt"/>
                <a:ea typeface="+mj-ea"/>
                <a:cs typeface="+mj-cs"/>
              </a:rPr>
              <a:t>graf</a:t>
            </a:r>
            <a:r>
              <a:rPr lang="en-US" sz="2000" b="1" dirty="0">
                <a:solidFill>
                  <a:srgbClr val="5325FB"/>
                </a:solidFill>
                <a:latin typeface="+mj-lt"/>
                <a:ea typeface="+mj-ea"/>
                <a:cs typeface="+mj-cs"/>
              </a:rPr>
              <a:t>-vinyl alcohol)</a:t>
            </a:r>
            <a:endParaRPr kumimoji="0" lang="en-US" sz="2000" b="1" i="0" u="none" strike="noStrike" kern="1200" cap="none" spc="0" normalizeH="0" noProof="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5325FB"/>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31840" y="332656"/>
            <a:ext cx="2482784" cy="788666"/>
          </a:xfrm>
        </p:spPr>
        <p:txBody>
          <a:bodyPr/>
          <a:lstStyle/>
          <a:p>
            <a:r>
              <a:rPr lang="en-US" b="1">
                <a:solidFill>
                  <a:srgbClr val="5325FB"/>
                </a:solidFill>
              </a:rPr>
              <a:t>Exercises</a:t>
            </a:r>
          </a:p>
        </p:txBody>
      </p:sp>
      <p:sp>
        <p:nvSpPr>
          <p:cNvPr id="4" name="Title 1"/>
          <p:cNvSpPr txBox="1">
            <a:spLocks/>
          </p:cNvSpPr>
          <p:nvPr/>
        </p:nvSpPr>
        <p:spPr>
          <a:xfrm>
            <a:off x="899592" y="1628800"/>
            <a:ext cx="7632848" cy="788666"/>
          </a:xfrm>
          <a:prstGeom prst="rect">
            <a:avLst/>
          </a:prstGeom>
        </p:spPr>
        <p:txBody>
          <a:bodyPr vert="horz" lIns="91440" tIns="45720" rIns="91440" bIns="45720" rtlCol="0" anchor="t">
            <a:normAutofit fontScale="5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5325FB"/>
                </a:solidFill>
                <a:effectLst/>
                <a:uLnTx/>
                <a:uFillTx/>
                <a:latin typeface="+mj-lt"/>
                <a:ea typeface="+mj-ea"/>
                <a:cs typeface="+mj-cs"/>
              </a:rPr>
              <a:t>Exercise1:</a:t>
            </a:r>
            <a:r>
              <a:rPr kumimoji="0" lang="en-US" sz="3600" b="1" i="0" u="none" strike="noStrike" kern="1200" cap="none" spc="0" normalizeH="0" noProof="0">
                <a:ln>
                  <a:noFill/>
                </a:ln>
                <a:solidFill>
                  <a:srgbClr val="5325FB"/>
                </a:solidFill>
                <a:effectLst/>
                <a:uLnTx/>
                <a:uFillTx/>
                <a:latin typeface="+mj-lt"/>
                <a:ea typeface="+mj-ea"/>
                <a:cs typeface="+mj-cs"/>
              </a:rPr>
              <a:t> Indicate the name and the formula of a grafted copolymer prepared from styrene and acrylic acid </a:t>
            </a: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5" name="Title 1"/>
          <p:cNvSpPr txBox="1">
            <a:spLocks/>
          </p:cNvSpPr>
          <p:nvPr/>
        </p:nvSpPr>
        <p:spPr>
          <a:xfrm>
            <a:off x="899592" y="2352302"/>
            <a:ext cx="7632848" cy="788666"/>
          </a:xfrm>
          <a:prstGeom prst="rect">
            <a:avLst/>
          </a:prstGeom>
        </p:spPr>
        <p:txBody>
          <a:bodyPr vert="horz" lIns="91440" tIns="45720" rIns="91440" bIns="45720" rtlCol="0" anchor="t">
            <a:normAutofit fontScale="5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5325FB"/>
                </a:solidFill>
                <a:effectLst/>
                <a:uLnTx/>
                <a:uFillTx/>
                <a:latin typeface="+mj-lt"/>
                <a:ea typeface="+mj-ea"/>
                <a:cs typeface="+mj-cs"/>
              </a:rPr>
              <a:t>Exercise2:</a:t>
            </a:r>
            <a:r>
              <a:rPr kumimoji="0" lang="en-US" sz="3600" b="1" i="0" u="none" strike="noStrike" kern="1200" cap="none" spc="0" normalizeH="0" noProof="0">
                <a:ln>
                  <a:noFill/>
                </a:ln>
                <a:solidFill>
                  <a:srgbClr val="5325FB"/>
                </a:solidFill>
                <a:effectLst/>
                <a:uLnTx/>
                <a:uFillTx/>
                <a:latin typeface="+mj-lt"/>
                <a:ea typeface="+mj-ea"/>
                <a:cs typeface="+mj-cs"/>
              </a:rPr>
              <a:t> Indicate the name and the formula of a block copolymer prepared from </a:t>
            </a:r>
            <a:r>
              <a:rPr kumimoji="0" lang="en-US" sz="3600" b="1" i="0" u="none" strike="noStrike" kern="1200" cap="none" spc="0" normalizeH="0" noProof="0" err="1">
                <a:ln>
                  <a:noFill/>
                </a:ln>
                <a:solidFill>
                  <a:srgbClr val="5325FB"/>
                </a:solidFill>
                <a:effectLst/>
                <a:uLnTx/>
                <a:uFillTx/>
                <a:latin typeface="+mj-lt"/>
                <a:ea typeface="+mj-ea"/>
                <a:cs typeface="+mj-cs"/>
              </a:rPr>
              <a:t>acrylonitrile</a:t>
            </a:r>
            <a:r>
              <a:rPr kumimoji="0" lang="en-US" sz="3600" b="1" i="0" u="none" strike="noStrike" kern="1200" cap="none" spc="0" normalizeH="0" noProof="0">
                <a:ln>
                  <a:noFill/>
                </a:ln>
                <a:solidFill>
                  <a:srgbClr val="5325FB"/>
                </a:solidFill>
                <a:effectLst/>
                <a:uLnTx/>
                <a:uFillTx/>
                <a:latin typeface="+mj-lt"/>
                <a:ea typeface="+mj-ea"/>
                <a:cs typeface="+mj-cs"/>
              </a:rPr>
              <a:t> and </a:t>
            </a:r>
            <a:r>
              <a:rPr kumimoji="0" lang="en-US" sz="3600" b="1" i="0" u="none" strike="noStrike" kern="1200" cap="none" spc="0" normalizeH="0" noProof="0" err="1">
                <a:ln>
                  <a:noFill/>
                </a:ln>
                <a:solidFill>
                  <a:srgbClr val="5325FB"/>
                </a:solidFill>
                <a:effectLst/>
                <a:uLnTx/>
                <a:uFillTx/>
                <a:latin typeface="+mj-lt"/>
                <a:ea typeface="+mj-ea"/>
                <a:cs typeface="+mj-cs"/>
              </a:rPr>
              <a:t>acrylamide</a:t>
            </a: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6" name="Title 1"/>
          <p:cNvSpPr txBox="1">
            <a:spLocks/>
          </p:cNvSpPr>
          <p:nvPr/>
        </p:nvSpPr>
        <p:spPr>
          <a:xfrm>
            <a:off x="899592" y="3000374"/>
            <a:ext cx="7632848" cy="788666"/>
          </a:xfrm>
          <a:prstGeom prst="rect">
            <a:avLst/>
          </a:prstGeom>
        </p:spPr>
        <p:txBody>
          <a:bodyPr vert="horz" lIns="91440" tIns="45720" rIns="91440" bIns="45720" rtlCol="0" anchor="t">
            <a:normAutofit fontScale="5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5325FB"/>
                </a:solidFill>
                <a:effectLst/>
                <a:uLnTx/>
                <a:uFillTx/>
                <a:latin typeface="+mj-lt"/>
                <a:ea typeface="+mj-ea"/>
                <a:cs typeface="+mj-cs"/>
              </a:rPr>
              <a:t>Exercise3:</a:t>
            </a:r>
            <a:r>
              <a:rPr kumimoji="0" lang="en-US" sz="3600" b="1" i="0" u="none" strike="noStrike" kern="1200" cap="none" spc="0" normalizeH="0" noProof="0">
                <a:ln>
                  <a:noFill/>
                </a:ln>
                <a:solidFill>
                  <a:srgbClr val="5325FB"/>
                </a:solidFill>
                <a:effectLst/>
                <a:uLnTx/>
                <a:uFillTx/>
                <a:latin typeface="+mj-lt"/>
                <a:ea typeface="+mj-ea"/>
                <a:cs typeface="+mj-cs"/>
              </a:rPr>
              <a:t> Indicate the name and the formula of a grafted copolymer prepared from </a:t>
            </a:r>
            <a:r>
              <a:rPr kumimoji="0" lang="en-US" sz="3600" b="1" i="0" u="none" strike="noStrike" kern="1200" cap="none" spc="0" normalizeH="0" noProof="0" err="1">
                <a:ln>
                  <a:noFill/>
                </a:ln>
                <a:solidFill>
                  <a:srgbClr val="5325FB"/>
                </a:solidFill>
                <a:effectLst/>
                <a:uLnTx/>
                <a:uFillTx/>
                <a:latin typeface="+mj-lt"/>
                <a:ea typeface="+mj-ea"/>
                <a:cs typeface="+mj-cs"/>
              </a:rPr>
              <a:t>acrylonitrile</a:t>
            </a:r>
            <a:r>
              <a:rPr kumimoji="0" lang="en-US" sz="3600" b="1" i="0" u="none" strike="noStrike" kern="1200" cap="none" spc="0" normalizeH="0" noProof="0">
                <a:ln>
                  <a:noFill/>
                </a:ln>
                <a:solidFill>
                  <a:srgbClr val="5325FB"/>
                </a:solidFill>
                <a:effectLst/>
                <a:uLnTx/>
                <a:uFillTx/>
                <a:latin typeface="+mj-lt"/>
                <a:ea typeface="+mj-ea"/>
                <a:cs typeface="+mj-cs"/>
              </a:rPr>
              <a:t> and styrene</a:t>
            </a: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7" name="Rectangle 6"/>
          <p:cNvSpPr/>
          <p:nvPr/>
        </p:nvSpPr>
        <p:spPr>
          <a:xfrm>
            <a:off x="899592" y="3789040"/>
            <a:ext cx="7992888" cy="646331"/>
          </a:xfrm>
          <a:prstGeom prst="rect">
            <a:avLst/>
          </a:prstGeom>
        </p:spPr>
        <p:txBody>
          <a:bodyPr wrap="square">
            <a:spAutoFit/>
          </a:bodyPr>
          <a:lstStyle/>
          <a:p>
            <a:pPr lvl="0" defTabSz="457200">
              <a:spcBef>
                <a:spcPct val="0"/>
              </a:spcBef>
              <a:defRPr/>
            </a:pPr>
            <a:r>
              <a:rPr lang="en-US" b="1">
                <a:solidFill>
                  <a:srgbClr val="5325FB"/>
                </a:solidFill>
              </a:rPr>
              <a:t>Exercise4: Indicate the name and the formula of a random copolymer prepared from </a:t>
            </a:r>
            <a:r>
              <a:rPr lang="en-US" b="1" err="1">
                <a:solidFill>
                  <a:srgbClr val="5325FB"/>
                </a:solidFill>
              </a:rPr>
              <a:t>acrylonitrile</a:t>
            </a:r>
            <a:r>
              <a:rPr lang="en-US" b="1">
                <a:solidFill>
                  <a:srgbClr val="5325FB"/>
                </a:solidFill>
              </a:rPr>
              <a:t> and styrene</a:t>
            </a:r>
          </a:p>
        </p:txBody>
      </p:sp>
      <p:sp>
        <p:nvSpPr>
          <p:cNvPr id="8" name="Rectangle 7"/>
          <p:cNvSpPr/>
          <p:nvPr/>
        </p:nvSpPr>
        <p:spPr>
          <a:xfrm>
            <a:off x="899592" y="4653136"/>
            <a:ext cx="8064896" cy="646331"/>
          </a:xfrm>
          <a:prstGeom prst="rect">
            <a:avLst/>
          </a:prstGeom>
        </p:spPr>
        <p:txBody>
          <a:bodyPr wrap="square">
            <a:spAutoFit/>
          </a:bodyPr>
          <a:lstStyle/>
          <a:p>
            <a:pPr lvl="0" defTabSz="457200">
              <a:spcBef>
                <a:spcPct val="0"/>
              </a:spcBef>
              <a:defRPr/>
            </a:pPr>
            <a:r>
              <a:rPr lang="en-US" b="1">
                <a:solidFill>
                  <a:srgbClr val="5325FB"/>
                </a:solidFill>
              </a:rPr>
              <a:t>Exercise5: Indicate the name and the formula of a random </a:t>
            </a:r>
            <a:r>
              <a:rPr lang="en-US" b="1" err="1">
                <a:solidFill>
                  <a:srgbClr val="5325FB"/>
                </a:solidFill>
              </a:rPr>
              <a:t>terpolymer</a:t>
            </a:r>
            <a:r>
              <a:rPr lang="en-US" b="1">
                <a:solidFill>
                  <a:srgbClr val="5325FB"/>
                </a:solidFill>
              </a:rPr>
              <a:t> prepared from </a:t>
            </a:r>
            <a:r>
              <a:rPr lang="en-US" b="1" err="1">
                <a:solidFill>
                  <a:srgbClr val="5325FB"/>
                </a:solidFill>
              </a:rPr>
              <a:t>acrylonitrile</a:t>
            </a:r>
            <a:r>
              <a:rPr lang="en-US" b="1">
                <a:solidFill>
                  <a:srgbClr val="5325FB"/>
                </a:solidFill>
              </a:rPr>
              <a:t>, styrene and  methyl </a:t>
            </a:r>
            <a:r>
              <a:rPr lang="en-US" b="1" err="1">
                <a:solidFill>
                  <a:srgbClr val="5325FB"/>
                </a:solidFill>
              </a:rPr>
              <a:t>methacrylate</a:t>
            </a:r>
            <a:endParaRPr lang="en-US" b="1">
              <a:solidFill>
                <a:srgbClr val="5325F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47664" y="260648"/>
            <a:ext cx="6589200" cy="644650"/>
          </a:xfrm>
        </p:spPr>
        <p:txBody>
          <a:bodyPr>
            <a:normAutofit/>
          </a:bodyPr>
          <a:lstStyle/>
          <a:p>
            <a:pPr algn="ctr"/>
            <a:r>
              <a:rPr lang="en-US" sz="2800" b="1">
                <a:solidFill>
                  <a:srgbClr val="5325FB"/>
                </a:solidFill>
              </a:rPr>
              <a:t>Corrections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708920"/>
            <a:ext cx="6347714" cy="803176"/>
          </a:xfrm>
        </p:spPr>
        <p:txBody>
          <a:bodyPr>
            <a:normAutofit/>
          </a:bodyPr>
          <a:lstStyle/>
          <a:p>
            <a:pPr algn="ctr"/>
            <a:r>
              <a:rPr lang="fr-FR" sz="3200" b="1" dirty="0">
                <a:solidFill>
                  <a:srgbClr val="5325FB"/>
                </a:solidFill>
              </a:rPr>
              <a:t>3. </a:t>
            </a:r>
            <a:r>
              <a:rPr lang="fr-FR" sz="3200" b="1" dirty="0" err="1">
                <a:solidFill>
                  <a:srgbClr val="5325FB"/>
                </a:solidFill>
              </a:rPr>
              <a:t>Polymer</a:t>
            </a:r>
            <a:r>
              <a:rPr lang="fr-FR" sz="3200" b="1" dirty="0">
                <a:solidFill>
                  <a:srgbClr val="5325FB"/>
                </a:solidFill>
              </a:rPr>
              <a:t> </a:t>
            </a:r>
            <a:r>
              <a:rPr lang="fr-FR" sz="3200" b="1" dirty="0" err="1">
                <a:solidFill>
                  <a:srgbClr val="5325FB"/>
                </a:solidFill>
              </a:rPr>
              <a:t>crystallinity</a:t>
            </a:r>
            <a:endParaRPr lang="fr-FR" sz="3200" b="1" dirty="0">
              <a:solidFill>
                <a:srgbClr val="5325FB"/>
              </a:solidFill>
            </a:endParaRPr>
          </a:p>
        </p:txBody>
      </p:sp>
    </p:spTree>
    <p:extLst>
      <p:ext uri="{BB962C8B-B14F-4D97-AF65-F5344CB8AC3E}">
        <p14:creationId xmlns:p14="http://schemas.microsoft.com/office/powerpoint/2010/main" val="182979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17578" y="476672"/>
            <a:ext cx="8229600" cy="1143000"/>
          </a:xfrm>
        </p:spPr>
        <p:txBody>
          <a:bodyPr>
            <a:normAutofit/>
          </a:bodyPr>
          <a:lstStyle/>
          <a:p>
            <a:r>
              <a:rPr lang="en-US" sz="4400">
                <a:solidFill>
                  <a:srgbClr val="FF0000"/>
                </a:solidFill>
                <a:latin typeface="Aharoni"/>
              </a:rPr>
              <a:t>Course Objectives</a:t>
            </a:r>
          </a:p>
        </p:txBody>
      </p:sp>
      <p:sp>
        <p:nvSpPr>
          <p:cNvPr id="2" name="مربع نص 1"/>
          <p:cNvSpPr txBox="1"/>
          <p:nvPr/>
        </p:nvSpPr>
        <p:spPr>
          <a:xfrm>
            <a:off x="683568" y="1484784"/>
            <a:ext cx="7992888" cy="4552015"/>
          </a:xfrm>
          <a:prstGeom prst="rect">
            <a:avLst/>
          </a:prstGeom>
          <a:noFill/>
        </p:spPr>
        <p:txBody>
          <a:bodyPr wrap="square" rtlCol="0">
            <a:spAutoFit/>
          </a:bodyPr>
          <a:lstStyle/>
          <a:p>
            <a:pPr lvl="0" defTabSz="457200">
              <a:lnSpc>
                <a:spcPct val="115000"/>
              </a:lnSpc>
            </a:pPr>
            <a:r>
              <a:rPr lang="en-US" sz="2800" dirty="0">
                <a:latin typeface="Arial" panose="020B0604020202020204" pitchFamily="34" charset="0"/>
                <a:cs typeface="Arial" panose="020B0604020202020204" pitchFamily="34" charset="0"/>
              </a:rPr>
              <a:t>1-Definition and classification of polymers</a:t>
            </a:r>
            <a:endParaRPr lang="ar-SA" sz="2800" dirty="0">
              <a:latin typeface="Arial" panose="020B0604020202020204" pitchFamily="34" charset="0"/>
              <a:cs typeface="Arial" panose="020B0604020202020204" pitchFamily="34" charset="0"/>
            </a:endParaRPr>
          </a:p>
          <a:p>
            <a:pPr lvl="0" defTabSz="457200">
              <a:lnSpc>
                <a:spcPct val="115000"/>
              </a:lnSpc>
            </a:pPr>
            <a:r>
              <a:rPr lang="en-US" sz="2800" dirty="0">
                <a:latin typeface="Arial" panose="020B0604020202020204" pitchFamily="34" charset="0"/>
                <a:ea typeface="Times New Roman"/>
                <a:cs typeface="Arial" panose="020B0604020202020204" pitchFamily="34" charset="0"/>
              </a:rPr>
              <a:t>2-Polymers and copolymers Nomenclature </a:t>
            </a:r>
          </a:p>
          <a:p>
            <a:pPr lvl="0" defTabSz="457200">
              <a:lnSpc>
                <a:spcPct val="115000"/>
              </a:lnSpc>
            </a:pPr>
            <a:r>
              <a:rPr lang="en-US" sz="2800" dirty="0">
                <a:latin typeface="Arial" panose="020B0604020202020204" pitchFamily="34" charset="0"/>
                <a:ea typeface="Times New Roman"/>
                <a:cs typeface="Arial" panose="020B0604020202020204" pitchFamily="34" charset="0"/>
              </a:rPr>
              <a:t>3- Structure and microstructure of polymers</a:t>
            </a:r>
          </a:p>
          <a:p>
            <a:pPr lvl="0" defTabSz="457200">
              <a:lnSpc>
                <a:spcPct val="115000"/>
              </a:lnSpc>
            </a:pPr>
            <a:r>
              <a:rPr lang="en-US" sz="2800" dirty="0">
                <a:latin typeface="Arial" panose="020B0604020202020204" pitchFamily="34" charset="0"/>
                <a:ea typeface="Times New Roman"/>
                <a:cs typeface="Arial" panose="020B0604020202020204" pitchFamily="34" charset="0"/>
              </a:rPr>
              <a:t>4- Polymerization reactions</a:t>
            </a:r>
          </a:p>
          <a:p>
            <a:pPr lvl="0" defTabSz="457200">
              <a:lnSpc>
                <a:spcPct val="115000"/>
              </a:lnSpc>
            </a:pPr>
            <a:r>
              <a:rPr lang="en-US" sz="2800" dirty="0">
                <a:latin typeface="Arial" panose="020B0604020202020204" pitchFamily="34" charset="0"/>
                <a:ea typeface="Times New Roman"/>
                <a:cs typeface="Arial" panose="020B0604020202020204" pitchFamily="34" charset="0"/>
              </a:rPr>
              <a:t>5- Techniques of polymerization</a:t>
            </a:r>
          </a:p>
          <a:p>
            <a:pPr lvl="0" defTabSz="457200">
              <a:lnSpc>
                <a:spcPct val="115000"/>
              </a:lnSpc>
            </a:pPr>
            <a:r>
              <a:rPr lang="en-US" sz="2800" dirty="0">
                <a:latin typeface="Arial" panose="020B0604020202020204" pitchFamily="34" charset="0"/>
                <a:ea typeface="Times New Roman"/>
                <a:cs typeface="Arial" panose="020B0604020202020204" pitchFamily="34" charset="0"/>
              </a:rPr>
              <a:t>6- Techniques used  to determine the average molecular weights</a:t>
            </a:r>
          </a:p>
          <a:p>
            <a:pPr lvl="0" defTabSz="457200">
              <a:lnSpc>
                <a:spcPct val="115000"/>
              </a:lnSpc>
            </a:pPr>
            <a:r>
              <a:rPr lang="en-US" sz="2800" dirty="0">
                <a:latin typeface="Arial" panose="020B0604020202020204" pitchFamily="34" charset="0"/>
                <a:ea typeface="Times New Roman"/>
                <a:cs typeface="Arial" panose="020B0604020202020204" pitchFamily="34" charset="0"/>
              </a:rPr>
              <a:t>7- Thermal properties of polymers</a:t>
            </a:r>
            <a:br>
              <a:rPr lang="en-US" sz="2800" dirty="0">
                <a:solidFill>
                  <a:prstClr val="black"/>
                </a:solidFill>
                <a:latin typeface="Arial" panose="020B0604020202020204" pitchFamily="34" charset="0"/>
                <a:ea typeface="Times New Roman"/>
                <a:cs typeface="Arial" panose="020B0604020202020204" pitchFamily="34" charset="0"/>
              </a:rPr>
            </a:br>
            <a:endParaRPr lang="en-US" sz="2800" dirty="0">
              <a:solidFill>
                <a:prstClr val="black"/>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43793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204264FD-7A5F-1E66-B55F-06A020FB1CA6}"/>
              </a:ext>
            </a:extLst>
          </p:cNvPr>
          <p:cNvSpPr txBox="1">
            <a:spLocks/>
          </p:cNvSpPr>
          <p:nvPr/>
        </p:nvSpPr>
        <p:spPr>
          <a:xfrm>
            <a:off x="508000" y="609600"/>
            <a:ext cx="2882531" cy="51756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1">
                <a:solidFill>
                  <a:schemeClr val="tx1">
                    <a:lumMod val="85000"/>
                    <a:lumOff val="15000"/>
                  </a:schemeClr>
                </a:solidFill>
              </a:rPr>
              <a:t>3. Crystalline polymer and amorphous polymer</a:t>
            </a:r>
          </a:p>
        </p:txBody>
      </p:sp>
      <p:sp>
        <p:nvSpPr>
          <p:cNvPr id="44" name="Freeform: Shape 43">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p:cNvSpPr/>
          <p:nvPr/>
        </p:nvSpPr>
        <p:spPr>
          <a:xfrm>
            <a:off x="4587063" y="609601"/>
            <a:ext cx="4133472" cy="5175624"/>
          </a:xfrm>
          <a:prstGeom prst="rect">
            <a:avLst/>
          </a:prstGeom>
        </p:spPr>
        <p:txBody>
          <a:bodyPr vert="horz" lIns="91440" tIns="45720" rIns="91440" bIns="45720" rtlCol="0" anchor="ctr">
            <a:noAutofit/>
          </a:bodyPr>
          <a:lstStyle/>
          <a:p>
            <a:pPr defTabSz="457200">
              <a:lnSpc>
                <a:spcPct val="150000"/>
              </a:lnSpc>
              <a:spcBef>
                <a:spcPts val="1000"/>
              </a:spcBef>
              <a:buClr>
                <a:schemeClr val="accent1"/>
              </a:buClr>
              <a:buSzPct val="80000"/>
              <a:buFont typeface="Wingdings 3" charset="2"/>
              <a:buChar char=""/>
            </a:pPr>
            <a:r>
              <a:rPr lang="en-US" sz="1600" dirty="0">
                <a:solidFill>
                  <a:srgbClr val="FFFFFF"/>
                </a:solidFill>
              </a:rPr>
              <a:t>The principle of crystallinity in polymers is different from that of small molecules. Because a crystalline system in small molecules is characterized by a well-defined geometry of crystals in the crystal lattice. NaCl crystals, for example, have cubic shapes. But in polymers, only parts of the chain are in orderly condition with other parts of other chains. In this case the </a:t>
            </a:r>
            <a:r>
              <a:rPr lang="en-US" sz="1600" b="1" dirty="0">
                <a:solidFill>
                  <a:srgbClr val="FFFFFF"/>
                </a:solidFill>
              </a:rPr>
              <a:t>crystallinity</a:t>
            </a:r>
            <a:r>
              <a:rPr lang="en-US" sz="1600" dirty="0">
                <a:solidFill>
                  <a:srgbClr val="FFFFFF"/>
                </a:solidFill>
              </a:rPr>
              <a:t> in the polymers means that some parts of the chains are in a certain ordered state as shown in the figure above. A state is said to be amorphous when the chains are randomly arranged in the polymer matrix and do not obey any defined order. </a:t>
            </a:r>
            <a:endParaRPr lang="en-US" sz="1600"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F5AC8-7EE7-B8EA-955C-3645B7B92CDC}"/>
              </a:ext>
            </a:extLst>
          </p:cNvPr>
          <p:cNvSpPr/>
          <p:nvPr/>
        </p:nvSpPr>
        <p:spPr>
          <a:xfrm>
            <a:off x="404414" y="102828"/>
            <a:ext cx="6830887" cy="2776850"/>
          </a:xfrm>
          <a:prstGeom prst="rect">
            <a:avLst/>
          </a:prstGeom>
        </p:spPr>
        <p:txBody>
          <a:bodyPr wrap="square">
            <a:spAutoFit/>
          </a:bodyPr>
          <a:lstStyle/>
          <a:p>
            <a:pPr algn="just">
              <a:lnSpc>
                <a:spcPct val="200000"/>
              </a:lnSpc>
            </a:pPr>
            <a:r>
              <a:rPr lang="en-US" b="1" dirty="0"/>
              <a:t>The </a:t>
            </a:r>
            <a:r>
              <a:rPr lang="en-US" b="1" dirty="0">
                <a:solidFill>
                  <a:srgbClr val="FF0000"/>
                </a:solidFill>
              </a:rPr>
              <a:t>crystallinity</a:t>
            </a:r>
            <a:r>
              <a:rPr lang="en-US" b="1" dirty="0"/>
              <a:t> of polymers can be compared to hair that is neither smooth nor crisp. There is no </a:t>
            </a:r>
            <a:r>
              <a:rPr lang="en-US" b="1" dirty="0">
                <a:solidFill>
                  <a:srgbClr val="FF0000"/>
                </a:solidFill>
              </a:rPr>
              <a:t>100% crystalline </a:t>
            </a:r>
            <a:r>
              <a:rPr lang="en-US" b="1" dirty="0"/>
              <a:t>polymer , polymer has a semi -crystalline structure, the most crystalline does not exceed 80% and varies according to the nature and the structure and microstructure of the polymer. </a:t>
            </a:r>
          </a:p>
        </p:txBody>
      </p:sp>
      <p:pic>
        <p:nvPicPr>
          <p:cNvPr id="3" name="Picture 2">
            <a:extLst>
              <a:ext uri="{FF2B5EF4-FFF2-40B4-BE49-F238E27FC236}">
                <a16:creationId xmlns:a16="http://schemas.microsoft.com/office/drawing/2014/main" id="{88DD2812-77A8-AAEC-5CA5-BA4BB49A9B34}"/>
              </a:ext>
            </a:extLst>
          </p:cNvPr>
          <p:cNvPicPr>
            <a:picLocks noChangeAspect="1" noChangeArrowheads="1"/>
          </p:cNvPicPr>
          <p:nvPr/>
        </p:nvPicPr>
        <p:blipFill>
          <a:blip r:embed="rId2" cstate="print"/>
          <a:srcRect/>
          <a:stretch>
            <a:fillRect/>
          </a:stretch>
        </p:blipFill>
        <p:spPr bwMode="auto">
          <a:xfrm>
            <a:off x="1322774" y="3636060"/>
            <a:ext cx="5317723" cy="3203571"/>
          </a:xfrm>
          <a:prstGeom prst="rect">
            <a:avLst/>
          </a:prstGeom>
          <a:noFill/>
          <a:ln w="9525">
            <a:noFill/>
            <a:miter lim="800000"/>
            <a:headEnd/>
            <a:tailEnd/>
          </a:ln>
        </p:spPr>
      </p:pic>
    </p:spTree>
    <p:extLst>
      <p:ext uri="{BB962C8B-B14F-4D97-AF65-F5344CB8AC3E}">
        <p14:creationId xmlns:p14="http://schemas.microsoft.com/office/powerpoint/2010/main" val="1545631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87624" y="188640"/>
            <a:ext cx="7346776" cy="716658"/>
          </a:xfrm>
        </p:spPr>
        <p:txBody>
          <a:bodyPr>
            <a:normAutofit/>
          </a:bodyPr>
          <a:lstStyle/>
          <a:p>
            <a:r>
              <a:rPr lang="en-US" sz="2400" b="1" dirty="0">
                <a:solidFill>
                  <a:srgbClr val="5325FB"/>
                </a:solidFill>
              </a:rPr>
              <a:t>3. Crystalline polymer and amorphous polymer</a:t>
            </a:r>
          </a:p>
        </p:txBody>
      </p:sp>
      <p:sp>
        <p:nvSpPr>
          <p:cNvPr id="4" name="Title 1"/>
          <p:cNvSpPr txBox="1">
            <a:spLocks/>
          </p:cNvSpPr>
          <p:nvPr/>
        </p:nvSpPr>
        <p:spPr>
          <a:xfrm>
            <a:off x="827584" y="1556792"/>
            <a:ext cx="7346776" cy="716658"/>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a:ln>
                <a:noFill/>
              </a:ln>
              <a:solidFill>
                <a:srgbClr val="5325FB"/>
              </a:solidFill>
              <a:effectLst/>
              <a:uLnTx/>
              <a:uFillTx/>
              <a:latin typeface="+mj-lt"/>
              <a:ea typeface="+mj-ea"/>
              <a:cs typeface="+mj-cs"/>
            </a:endParaRPr>
          </a:p>
        </p:txBody>
      </p:sp>
      <p:sp>
        <p:nvSpPr>
          <p:cNvPr id="5" name="Title 1"/>
          <p:cNvSpPr txBox="1">
            <a:spLocks/>
          </p:cNvSpPr>
          <p:nvPr/>
        </p:nvSpPr>
        <p:spPr>
          <a:xfrm>
            <a:off x="1259632" y="1124744"/>
            <a:ext cx="7346776" cy="716658"/>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a:ln>
                <a:noFill/>
              </a:ln>
              <a:solidFill>
                <a:srgbClr val="5325FB"/>
              </a:solidFill>
              <a:effectLst/>
              <a:uLnTx/>
              <a:uFillTx/>
              <a:latin typeface="+mj-lt"/>
              <a:ea typeface="+mj-ea"/>
              <a:cs typeface="+mj-cs"/>
            </a:endParaRPr>
          </a:p>
        </p:txBody>
      </p:sp>
      <p:sp>
        <p:nvSpPr>
          <p:cNvPr id="7" name="Rectangle 6"/>
          <p:cNvSpPr/>
          <p:nvPr/>
        </p:nvSpPr>
        <p:spPr>
          <a:xfrm>
            <a:off x="467544" y="836712"/>
            <a:ext cx="8316416" cy="369332"/>
          </a:xfrm>
          <a:prstGeom prst="rect">
            <a:avLst/>
          </a:prstGeom>
        </p:spPr>
        <p:txBody>
          <a:bodyPr wrap="square">
            <a:spAutoFit/>
          </a:bodyPr>
          <a:lstStyle/>
          <a:p>
            <a:r>
              <a:rPr lang="en-US" b="1" dirty="0"/>
              <a:t>The more linear polymer chains, the higher their degrees of crystallinity</a:t>
            </a:r>
            <a:r>
              <a:rPr lang="en-US" dirty="0"/>
              <a:t>. </a:t>
            </a:r>
          </a:p>
        </p:txBody>
      </p:sp>
      <p:sp>
        <p:nvSpPr>
          <p:cNvPr id="8" name="Rectangle 7"/>
          <p:cNvSpPr/>
          <p:nvPr/>
        </p:nvSpPr>
        <p:spPr>
          <a:xfrm>
            <a:off x="508528" y="1322623"/>
            <a:ext cx="8136904" cy="872483"/>
          </a:xfrm>
          <a:prstGeom prst="rect">
            <a:avLst/>
          </a:prstGeom>
        </p:spPr>
        <p:txBody>
          <a:bodyPr wrap="square">
            <a:spAutoFit/>
          </a:bodyPr>
          <a:lstStyle/>
          <a:p>
            <a:pPr>
              <a:lnSpc>
                <a:spcPct val="150000"/>
              </a:lnSpc>
            </a:pPr>
            <a:r>
              <a:rPr lang="en-US" b="1" dirty="0"/>
              <a:t>For example, the maximum degree of crystallinity (</a:t>
            </a:r>
            <a:r>
              <a:rPr lang="en-US" b="1" dirty="0">
                <a:latin typeface="PMingLiU" panose="02020500000000000000" pitchFamily="18" charset="-120"/>
                <a:ea typeface="PMingLiU" panose="02020500000000000000" pitchFamily="18" charset="-120"/>
              </a:rPr>
              <a:t>~ 80 %)</a:t>
            </a:r>
            <a:r>
              <a:rPr lang="en-US" b="1" dirty="0"/>
              <a:t> is found in </a:t>
            </a:r>
            <a:r>
              <a:rPr lang="en-US" b="1" dirty="0">
                <a:solidFill>
                  <a:srgbClr val="FF0000"/>
                </a:solidFill>
              </a:rPr>
              <a:t>polyethylene </a:t>
            </a:r>
            <a:r>
              <a:rPr lang="en-US" b="1" dirty="0"/>
              <a:t>because polyethylene does not have </a:t>
            </a:r>
            <a:r>
              <a:rPr lang="en-US" b="1" dirty="0">
                <a:solidFill>
                  <a:srgbClr val="FF0000"/>
                </a:solidFill>
              </a:rPr>
              <a:t>substituents.</a:t>
            </a:r>
          </a:p>
        </p:txBody>
      </p:sp>
      <p:sp>
        <p:nvSpPr>
          <p:cNvPr id="9" name="Rectangle 8"/>
          <p:cNvSpPr/>
          <p:nvPr/>
        </p:nvSpPr>
        <p:spPr>
          <a:xfrm>
            <a:off x="467544" y="2957493"/>
            <a:ext cx="8136904" cy="872483"/>
          </a:xfrm>
          <a:prstGeom prst="rect">
            <a:avLst/>
          </a:prstGeom>
        </p:spPr>
        <p:txBody>
          <a:bodyPr wrap="square">
            <a:spAutoFit/>
          </a:bodyPr>
          <a:lstStyle/>
          <a:p>
            <a:pPr>
              <a:lnSpc>
                <a:spcPct val="150000"/>
              </a:lnSpc>
            </a:pPr>
            <a:r>
              <a:rPr lang="en-US" b="1" dirty="0">
                <a:solidFill>
                  <a:srgbClr val="FF0000"/>
                </a:solidFill>
              </a:rPr>
              <a:t>Poly(methyl methacrylate) (PMMA)</a:t>
            </a:r>
            <a:r>
              <a:rPr lang="en-US" b="1" dirty="0"/>
              <a:t> is amorphous, because this polymer has bulky </a:t>
            </a:r>
            <a:r>
              <a:rPr lang="en-US" b="1" dirty="0">
                <a:solidFill>
                  <a:srgbClr val="FF0000"/>
                </a:solidFill>
              </a:rPr>
              <a:t>substituents</a:t>
            </a:r>
            <a:r>
              <a:rPr lang="en-US" b="1" dirty="0"/>
              <a:t>.</a:t>
            </a:r>
          </a:p>
        </p:txBody>
      </p:sp>
      <p:sp>
        <p:nvSpPr>
          <p:cNvPr id="10" name="Rectangle 9"/>
          <p:cNvSpPr/>
          <p:nvPr/>
        </p:nvSpPr>
        <p:spPr>
          <a:xfrm>
            <a:off x="467544" y="4328978"/>
            <a:ext cx="8136904" cy="872483"/>
          </a:xfrm>
          <a:prstGeom prst="rect">
            <a:avLst/>
          </a:prstGeom>
        </p:spPr>
        <p:txBody>
          <a:bodyPr wrap="square">
            <a:spAutoFit/>
          </a:bodyPr>
          <a:lstStyle/>
          <a:p>
            <a:pPr>
              <a:lnSpc>
                <a:spcPct val="150000"/>
              </a:lnSpc>
            </a:pPr>
            <a:r>
              <a:rPr lang="en-US" dirty="0"/>
              <a:t>Most polymers are amorphous due to the presence of very crowded substitutes. Most amorphous polymers do not have melting temperatures. </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99592" y="1878264"/>
            <a:ext cx="4608511" cy="614632"/>
          </a:xfrm>
        </p:spPr>
        <p:txBody>
          <a:bodyPr>
            <a:noAutofit/>
          </a:bodyPr>
          <a:lstStyle/>
          <a:p>
            <a:pPr eaLnBrk="1" hangingPunct="1"/>
            <a:r>
              <a:rPr lang="en-US" altLang="en-US" sz="2400" b="1" u="sng">
                <a:solidFill>
                  <a:srgbClr val="00B050"/>
                </a:solidFill>
                <a:latin typeface="Arial" panose="020B0604020202020204" pitchFamily="34" charset="0"/>
                <a:cs typeface="Arial" panose="020B0604020202020204" pitchFamily="34" charset="0"/>
              </a:rPr>
              <a:t>A- Amorphous polymers: </a:t>
            </a:r>
          </a:p>
        </p:txBody>
      </p:sp>
      <p:sp>
        <p:nvSpPr>
          <p:cNvPr id="4" name="Rectangle 2"/>
          <p:cNvSpPr txBox="1">
            <a:spLocks noChangeArrowheads="1"/>
          </p:cNvSpPr>
          <p:nvPr/>
        </p:nvSpPr>
        <p:spPr>
          <a:xfrm>
            <a:off x="1043609" y="1268760"/>
            <a:ext cx="2448272"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1"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Properties</a:t>
            </a:r>
          </a:p>
        </p:txBody>
      </p:sp>
      <p:sp>
        <p:nvSpPr>
          <p:cNvPr id="5" name="Rectangle 4"/>
          <p:cNvSpPr/>
          <p:nvPr/>
        </p:nvSpPr>
        <p:spPr>
          <a:xfrm>
            <a:off x="683568" y="188640"/>
            <a:ext cx="8280920" cy="461665"/>
          </a:xfrm>
          <a:prstGeom prst="rect">
            <a:avLst/>
          </a:prstGeom>
        </p:spPr>
        <p:txBody>
          <a:bodyPr wrap="square">
            <a:spAutoFit/>
          </a:bodyPr>
          <a:lstStyle/>
          <a:p>
            <a:r>
              <a:rPr lang="en-US" sz="2400" b="1">
                <a:solidFill>
                  <a:srgbClr val="5325FB"/>
                </a:solidFill>
              </a:rPr>
              <a:t>3. Polymer crystalline and polymer amorphous</a:t>
            </a:r>
            <a:endParaRPr lang="en-US" sz="2400"/>
          </a:p>
        </p:txBody>
      </p:sp>
      <p:sp>
        <p:nvSpPr>
          <p:cNvPr id="6" name="Rectangle 5"/>
          <p:cNvSpPr/>
          <p:nvPr/>
        </p:nvSpPr>
        <p:spPr>
          <a:xfrm>
            <a:off x="1305017" y="2690336"/>
            <a:ext cx="5571239" cy="2794483"/>
          </a:xfrm>
          <a:prstGeom prst="rect">
            <a:avLst/>
          </a:prstGeom>
        </p:spPr>
        <p:txBody>
          <a:bodyPr wrap="square">
            <a:spAutoFit/>
          </a:bodyPr>
          <a:lstStyle/>
          <a:p>
            <a:pPr>
              <a:lnSpc>
                <a:spcPct val="150000"/>
              </a:lnSpc>
            </a:pPr>
            <a:r>
              <a:rPr lang="en-US" altLang="en-US" sz="2400" dirty="0">
                <a:latin typeface="Arial" panose="020B0604020202020204" pitchFamily="34" charset="0"/>
                <a:cs typeface="Arial" panose="020B0604020202020204" pitchFamily="34" charset="0"/>
              </a:rPr>
              <a:t>1- Clear</a:t>
            </a:r>
          </a:p>
          <a:p>
            <a:pPr>
              <a:lnSpc>
                <a:spcPct val="150000"/>
              </a:lnSpc>
            </a:pPr>
            <a:r>
              <a:rPr lang="en-US" altLang="en-US" sz="2400" dirty="0">
                <a:latin typeface="Arial" panose="020B0604020202020204" pitchFamily="34" charset="0"/>
                <a:cs typeface="Arial" panose="020B0604020202020204" pitchFamily="34" charset="0"/>
              </a:rPr>
              <a:t>2- High elongation </a:t>
            </a:r>
          </a:p>
          <a:p>
            <a:pPr>
              <a:lnSpc>
                <a:spcPct val="150000"/>
              </a:lnSpc>
            </a:pPr>
            <a:r>
              <a:rPr lang="en-US" altLang="en-US" sz="2400" dirty="0">
                <a:latin typeface="Arial" panose="020B0604020202020204" pitchFamily="34" charset="0"/>
                <a:cs typeface="Arial" panose="020B0604020202020204" pitchFamily="34" charset="0"/>
              </a:rPr>
              <a:t>3- Nonspecific melting temperature</a:t>
            </a:r>
          </a:p>
          <a:p>
            <a:pPr>
              <a:lnSpc>
                <a:spcPct val="150000"/>
              </a:lnSpc>
            </a:pPr>
            <a:r>
              <a:rPr lang="en-US" altLang="en-US" sz="2400" dirty="0">
                <a:latin typeface="Arial" panose="020B0604020202020204" pitchFamily="34" charset="0"/>
                <a:cs typeface="Arial" panose="020B0604020202020204" pitchFamily="34" charset="0"/>
              </a:rPr>
              <a:t>4- Low-moderate chemical resistance</a:t>
            </a:r>
          </a:p>
          <a:p>
            <a:pPr>
              <a:lnSpc>
                <a:spcPct val="150000"/>
              </a:lnSpc>
            </a:pPr>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043609" y="1844824"/>
            <a:ext cx="4842994" cy="720080"/>
          </a:xfrm>
        </p:spPr>
        <p:txBody>
          <a:bodyPr>
            <a:normAutofit/>
          </a:bodyPr>
          <a:lstStyle/>
          <a:p>
            <a:pPr eaLnBrk="1" hangingPunct="1"/>
            <a:r>
              <a:rPr lang="en-US" altLang="en-US" sz="2400" b="1" u="sng">
                <a:solidFill>
                  <a:srgbClr val="00B050"/>
                </a:solidFill>
                <a:latin typeface="Arial" panose="020B0604020202020204" pitchFamily="34" charset="0"/>
                <a:cs typeface="Arial" panose="020B0604020202020204" pitchFamily="34" charset="0"/>
              </a:rPr>
              <a:t>B- Semi-crystalline polymers</a:t>
            </a:r>
          </a:p>
        </p:txBody>
      </p:sp>
      <p:sp>
        <p:nvSpPr>
          <p:cNvPr id="4" name="Rectangle 3"/>
          <p:cNvSpPr txBox="1">
            <a:spLocks noChangeArrowheads="1"/>
          </p:cNvSpPr>
          <p:nvPr/>
        </p:nvSpPr>
        <p:spPr>
          <a:xfrm>
            <a:off x="2051720" y="2996952"/>
            <a:ext cx="6048672" cy="1797236"/>
          </a:xfrm>
          <a:prstGeom prst="rect">
            <a:avLst/>
          </a:prstGeom>
        </p:spPr>
        <p:txBody>
          <a:bodyPr>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 cloudy opaque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2- low elongation</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3- specific melting temperature</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4- good-to high chemical resistance</a:t>
            </a:r>
          </a:p>
        </p:txBody>
      </p:sp>
      <p:sp>
        <p:nvSpPr>
          <p:cNvPr id="5" name="Rectangle 4"/>
          <p:cNvSpPr/>
          <p:nvPr/>
        </p:nvSpPr>
        <p:spPr>
          <a:xfrm>
            <a:off x="467544" y="188640"/>
            <a:ext cx="8676456" cy="461665"/>
          </a:xfrm>
          <a:prstGeom prst="rect">
            <a:avLst/>
          </a:prstGeom>
        </p:spPr>
        <p:txBody>
          <a:bodyPr wrap="square">
            <a:spAutoFit/>
          </a:bodyPr>
          <a:lstStyle/>
          <a:p>
            <a:r>
              <a:rPr lang="en-US" sz="2400" b="1">
                <a:solidFill>
                  <a:srgbClr val="5325FB"/>
                </a:solidFill>
              </a:rPr>
              <a:t>3. Polymer crystalline polymer and polymer amorphous</a:t>
            </a:r>
            <a:endParaRPr lang="en-US" sz="2400"/>
          </a:p>
        </p:txBody>
      </p:sp>
      <p:sp>
        <p:nvSpPr>
          <p:cNvPr id="6" name="Rectangle 2"/>
          <p:cNvSpPr txBox="1">
            <a:spLocks noChangeArrowheads="1"/>
          </p:cNvSpPr>
          <p:nvPr/>
        </p:nvSpPr>
        <p:spPr>
          <a:xfrm>
            <a:off x="971600" y="1052736"/>
            <a:ext cx="2448272"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1" strike="noStrike" kern="1200" cap="none"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Properties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187624" y="1628800"/>
            <a:ext cx="6651563" cy="4616648"/>
          </a:xfrm>
          <a:prstGeom prst="rect">
            <a:avLst/>
          </a:prstGeom>
          <a:noFill/>
          <a:ln w="9525">
            <a:noFill/>
            <a:miter lim="800000"/>
            <a:headEnd/>
            <a:tailEnd/>
          </a:ln>
        </p:spPr>
        <p:txBody>
          <a:bodyPr wrap="square">
            <a:spAutoFit/>
          </a:bodyPr>
          <a:lstStyle/>
          <a:p>
            <a:pPr marL="457200" indent="-457200" eaLnBrk="1" hangingPunct="1">
              <a:buFontTx/>
              <a:buAutoNum type="arabicParenR"/>
            </a:pPr>
            <a:endParaRPr lang="en-US" altLang="en-US" dirty="0"/>
          </a:p>
          <a:p>
            <a:pPr>
              <a:lnSpc>
                <a:spcPct val="150000"/>
              </a:lnSpc>
            </a:pPr>
            <a:r>
              <a:rPr lang="en-US" altLang="en-US" sz="2000" dirty="0">
                <a:latin typeface="Arial" panose="020B0604020202020204" pitchFamily="34" charset="0"/>
                <a:cs typeface="Arial" panose="020B0604020202020204" pitchFamily="34" charset="0"/>
              </a:rPr>
              <a:t>1- Opaque</a:t>
            </a:r>
          </a:p>
          <a:p>
            <a:pPr>
              <a:lnSpc>
                <a:spcPct val="150000"/>
              </a:lnSpc>
            </a:pPr>
            <a:r>
              <a:rPr lang="en-US" altLang="en-US" sz="2000" dirty="0">
                <a:latin typeface="Arial" panose="020B0604020202020204" pitchFamily="34" charset="0"/>
                <a:cs typeface="Arial" panose="020B0604020202020204" pitchFamily="34" charset="0"/>
              </a:rPr>
              <a:t>2- Low elongation</a:t>
            </a:r>
          </a:p>
          <a:p>
            <a:pPr>
              <a:lnSpc>
                <a:spcPct val="150000"/>
              </a:lnSpc>
            </a:pPr>
            <a:r>
              <a:rPr lang="en-US" altLang="en-US" sz="2000" dirty="0">
                <a:latin typeface="Arial" panose="020B0604020202020204" pitchFamily="34" charset="0"/>
                <a:cs typeface="Arial" panose="020B0604020202020204" pitchFamily="34" charset="0"/>
              </a:rPr>
              <a:t>3- Specific melting temperature</a:t>
            </a:r>
          </a:p>
          <a:p>
            <a:pPr>
              <a:lnSpc>
                <a:spcPct val="150000"/>
              </a:lnSpc>
            </a:pPr>
            <a:r>
              <a:rPr lang="en-US" altLang="en-US" sz="2000" dirty="0">
                <a:latin typeface="Arial" panose="020B0604020202020204" pitchFamily="34" charset="0"/>
                <a:cs typeface="Arial" panose="020B0604020202020204" pitchFamily="34" charset="0"/>
              </a:rPr>
              <a:t>4- Good to high chemical resistance</a:t>
            </a:r>
          </a:p>
          <a:p>
            <a:pPr marL="457200" indent="-457200">
              <a:lnSpc>
                <a:spcPct val="150000"/>
              </a:lnSpc>
            </a:pPr>
            <a:r>
              <a:rPr lang="en-US" altLang="en-US" sz="2000" dirty="0">
                <a:latin typeface="Arial" panose="020B0604020202020204" pitchFamily="34" charset="0"/>
                <a:cs typeface="Arial" panose="020B0604020202020204" pitchFamily="34" charset="0"/>
              </a:rPr>
              <a:t>5- Strength</a:t>
            </a:r>
          </a:p>
          <a:p>
            <a:pPr marL="457200" indent="-457200">
              <a:lnSpc>
                <a:spcPct val="150000"/>
              </a:lnSpc>
            </a:pPr>
            <a:r>
              <a:rPr lang="en-US" altLang="en-US" sz="2000" dirty="0">
                <a:latin typeface="Arial" panose="020B0604020202020204" pitchFamily="34" charset="0"/>
                <a:cs typeface="Arial" panose="020B0604020202020204" pitchFamily="34" charset="0"/>
              </a:rPr>
              <a:t>6- Higher density</a:t>
            </a:r>
          </a:p>
          <a:p>
            <a:pPr marL="457200" indent="-457200">
              <a:lnSpc>
                <a:spcPct val="150000"/>
              </a:lnSpc>
            </a:pPr>
            <a:r>
              <a:rPr lang="en-US" altLang="en-US" sz="2000" dirty="0">
                <a:latin typeface="Arial" panose="020B0604020202020204" pitchFamily="34" charset="0"/>
                <a:cs typeface="Arial" panose="020B0604020202020204" pitchFamily="34" charset="0"/>
              </a:rPr>
              <a:t>7- Less Soluble</a:t>
            </a:r>
          </a:p>
          <a:p>
            <a:pPr marL="457200" indent="-457200">
              <a:lnSpc>
                <a:spcPct val="150000"/>
              </a:lnSpc>
            </a:pPr>
            <a:r>
              <a:rPr lang="en-US" altLang="en-US" sz="2000" dirty="0">
                <a:latin typeface="Arial" panose="020B0604020202020204" pitchFamily="34" charset="0"/>
                <a:cs typeface="Arial" panose="020B0604020202020204" pitchFamily="34" charset="0"/>
              </a:rPr>
              <a:t>8- Less Permeable</a:t>
            </a:r>
          </a:p>
          <a:p>
            <a:endParaRPr lang="en-US" altLang="en-US" dirty="0"/>
          </a:p>
          <a:p>
            <a:pPr marL="457200" indent="-457200" eaLnBrk="1" hangingPunct="1">
              <a:buFontTx/>
              <a:buAutoNum type="arabicParenR"/>
            </a:pPr>
            <a:endParaRPr lang="en-US" altLang="en-US" dirty="0"/>
          </a:p>
        </p:txBody>
      </p:sp>
      <p:sp>
        <p:nvSpPr>
          <p:cNvPr id="4" name="Rectangle 2"/>
          <p:cNvSpPr>
            <a:spLocks noGrp="1" noChangeArrowheads="1"/>
          </p:cNvSpPr>
          <p:nvPr>
            <p:ph type="title"/>
          </p:nvPr>
        </p:nvSpPr>
        <p:spPr>
          <a:xfrm>
            <a:off x="971600" y="1196752"/>
            <a:ext cx="6589199" cy="576064"/>
          </a:xfrm>
        </p:spPr>
        <p:txBody>
          <a:bodyPr>
            <a:normAutofit/>
          </a:bodyPr>
          <a:lstStyle/>
          <a:p>
            <a:pPr eaLnBrk="1" hangingPunct="1"/>
            <a:r>
              <a:rPr lang="en-US" altLang="en-US" sz="2800" dirty="0">
                <a:solidFill>
                  <a:srgbClr val="00B050"/>
                </a:solidFill>
                <a:latin typeface="Arial" panose="020B0604020202020204" pitchFamily="34" charset="0"/>
                <a:cs typeface="Arial" panose="020B0604020202020204" pitchFamily="34" charset="0"/>
              </a:rPr>
              <a:t>Crystalline polymers</a:t>
            </a:r>
          </a:p>
        </p:txBody>
      </p:sp>
      <p:sp>
        <p:nvSpPr>
          <p:cNvPr id="2" name="Title 1">
            <a:extLst>
              <a:ext uri="{FF2B5EF4-FFF2-40B4-BE49-F238E27FC236}">
                <a16:creationId xmlns:a16="http://schemas.microsoft.com/office/drawing/2014/main" id="{E83C3649-E2C5-C008-C9B9-2C626E9916A7}"/>
              </a:ext>
            </a:extLst>
          </p:cNvPr>
          <p:cNvSpPr txBox="1">
            <a:spLocks/>
          </p:cNvSpPr>
          <p:nvPr/>
        </p:nvSpPr>
        <p:spPr>
          <a:xfrm>
            <a:off x="228833" y="188640"/>
            <a:ext cx="7346776"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5325FB"/>
                </a:solidFill>
              </a:rPr>
              <a:t>3. Crystalline polymer and amorphous polymer</a:t>
            </a:r>
            <a:endParaRPr lang="en-US" sz="2400" b="1" dirty="0">
              <a:solidFill>
                <a:srgbClr val="5325FB"/>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95536" y="1196752"/>
            <a:ext cx="6589199" cy="608002"/>
          </a:xfrm>
        </p:spPr>
        <p:txBody>
          <a:bodyPr>
            <a:normAutofit fontScale="90000"/>
          </a:bodyPr>
          <a:lstStyle/>
          <a:p>
            <a:pPr eaLnBrk="1" hangingPunct="1"/>
            <a:r>
              <a:rPr lang="en-US" altLang="en-US" sz="2400" dirty="0">
                <a:solidFill>
                  <a:srgbClr val="00B050"/>
                </a:solidFill>
                <a:latin typeface="Arial" panose="020B0604020202020204" pitchFamily="34" charset="0"/>
                <a:cs typeface="Arial" panose="020B0604020202020204" pitchFamily="34" charset="0"/>
              </a:rPr>
              <a:t>Factors affecting the crystallinity </a:t>
            </a:r>
            <a:br>
              <a:rPr lang="en-US" altLang="en-US" sz="2400" dirty="0"/>
            </a:br>
            <a:endParaRPr lang="en-US" altLang="en-US" sz="2400" dirty="0"/>
          </a:p>
        </p:txBody>
      </p:sp>
      <p:sp>
        <p:nvSpPr>
          <p:cNvPr id="5" name="مستطيل 2"/>
          <p:cNvSpPr/>
          <p:nvPr/>
        </p:nvSpPr>
        <p:spPr>
          <a:xfrm>
            <a:off x="395536" y="1804754"/>
            <a:ext cx="8472790" cy="400110"/>
          </a:xfrm>
          <a:prstGeom prst="rect">
            <a:avLst/>
          </a:prstGeom>
        </p:spPr>
        <p:txBody>
          <a:bodyPr wrap="square">
            <a:spAutoFit/>
          </a:bodyPr>
          <a:lstStyle/>
          <a:p>
            <a:r>
              <a:rPr lang="en-US" sz="2000" b="1" u="sng">
                <a:solidFill>
                  <a:schemeClr val="accent2">
                    <a:lumMod val="75000"/>
                  </a:schemeClr>
                </a:solidFill>
                <a:cs typeface="Aharoni"/>
              </a:rPr>
              <a:t>Crystalline  (rigid, soluble)…… amorphous(Soft, rubbery material)</a:t>
            </a:r>
          </a:p>
        </p:txBody>
      </p:sp>
      <p:sp>
        <p:nvSpPr>
          <p:cNvPr id="12" name="Rectangle 11"/>
          <p:cNvSpPr/>
          <p:nvPr/>
        </p:nvSpPr>
        <p:spPr>
          <a:xfrm>
            <a:off x="2123728" y="2492896"/>
            <a:ext cx="5400600" cy="2031325"/>
          </a:xfrm>
          <a:prstGeom prst="rect">
            <a:avLst/>
          </a:prstGeom>
        </p:spPr>
        <p:txBody>
          <a:bodyPr wrap="square">
            <a:spAutoFit/>
          </a:bodyPr>
          <a:lstStyle/>
          <a:p>
            <a:pPr>
              <a:lnSpc>
                <a:spcPct val="150000"/>
              </a:lnSpc>
            </a:pPr>
            <a:r>
              <a:rPr lang="en-US" altLang="en-US" sz="2000">
                <a:latin typeface="Aharoni"/>
              </a:rPr>
              <a:t>1- Rate of cooling during solidification</a:t>
            </a:r>
          </a:p>
          <a:p>
            <a:pPr>
              <a:lnSpc>
                <a:spcPct val="150000"/>
              </a:lnSpc>
            </a:pPr>
            <a:r>
              <a:rPr lang="en-US" altLang="en-US" sz="2000">
                <a:latin typeface="Aharoni"/>
              </a:rPr>
              <a:t>2- monomer complexity</a:t>
            </a:r>
          </a:p>
          <a:p>
            <a:pPr>
              <a:lnSpc>
                <a:spcPct val="150000"/>
              </a:lnSpc>
            </a:pPr>
            <a:r>
              <a:rPr lang="en-US" altLang="en-US" sz="2000">
                <a:latin typeface="Aharoni"/>
              </a:rPr>
              <a:t>3- side group</a:t>
            </a:r>
          </a:p>
          <a:p>
            <a:pPr lvl="0"/>
            <a:endParaRPr lang="en-US" sz="2000">
              <a:solidFill>
                <a:srgbClr val="0070C0"/>
              </a:solidFill>
              <a:latin typeface="Aharoni"/>
              <a:cs typeface="Arial" panose="020B0604020202020204" pitchFamily="34" charset="0"/>
            </a:endParaRPr>
          </a:p>
          <a:p>
            <a:pPr lvl="0">
              <a:lnSpc>
                <a:spcPct val="80000"/>
              </a:lnSpc>
            </a:pPr>
            <a:r>
              <a:rPr lang="en-US" altLang="en-US" sz="2000">
                <a:solidFill>
                  <a:prstClr val="black"/>
                </a:solidFill>
                <a:latin typeface="Aharoni"/>
                <a:cs typeface="Arial" panose="020B0604020202020204" pitchFamily="34" charset="0"/>
              </a:rPr>
              <a:t>4- Copolymerization</a:t>
            </a:r>
            <a:endParaRPr lang="en-US" altLang="en-US" sz="2000">
              <a:solidFill>
                <a:prstClr val="black"/>
              </a:solidFill>
              <a:latin typeface="Aharoni"/>
            </a:endParaRPr>
          </a:p>
        </p:txBody>
      </p:sp>
      <p:sp>
        <p:nvSpPr>
          <p:cNvPr id="13" name="Rectangle 12"/>
          <p:cNvSpPr/>
          <p:nvPr/>
        </p:nvSpPr>
        <p:spPr>
          <a:xfrm>
            <a:off x="1115616" y="4909693"/>
            <a:ext cx="7128792" cy="958660"/>
          </a:xfrm>
          <a:prstGeom prst="rect">
            <a:avLst/>
          </a:prstGeom>
        </p:spPr>
        <p:txBody>
          <a:bodyPr wrap="square">
            <a:spAutoFit/>
          </a:bodyPr>
          <a:lstStyle/>
          <a:p>
            <a:pPr lvl="0">
              <a:lnSpc>
                <a:spcPct val="150000"/>
              </a:lnSpc>
            </a:pPr>
            <a:r>
              <a:rPr lang="en-US" altLang="en-US" sz="2000" dirty="0">
                <a:solidFill>
                  <a:srgbClr val="0070C0"/>
                </a:solidFill>
                <a:latin typeface="Arial" panose="020B0604020202020204" pitchFamily="34" charset="0"/>
                <a:cs typeface="Arial" panose="020B0604020202020204" pitchFamily="34" charset="0"/>
              </a:rPr>
              <a:t>* Alternating and block can crystallize more easily as compared to random and graft</a:t>
            </a:r>
          </a:p>
        </p:txBody>
      </p:sp>
      <p:sp>
        <p:nvSpPr>
          <p:cNvPr id="2" name="Title 1">
            <a:extLst>
              <a:ext uri="{FF2B5EF4-FFF2-40B4-BE49-F238E27FC236}">
                <a16:creationId xmlns:a16="http://schemas.microsoft.com/office/drawing/2014/main" id="{04F89A6E-EA83-EA8D-8794-97C3507765D8}"/>
              </a:ext>
            </a:extLst>
          </p:cNvPr>
          <p:cNvSpPr txBox="1">
            <a:spLocks/>
          </p:cNvSpPr>
          <p:nvPr/>
        </p:nvSpPr>
        <p:spPr>
          <a:xfrm>
            <a:off x="131178" y="188640"/>
            <a:ext cx="7346776"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5325FB"/>
                </a:solidFill>
              </a:rPr>
              <a:t>3. Crystalline polymer and amorphous polymer</a:t>
            </a:r>
            <a:endParaRPr lang="en-US" sz="2400" b="1" dirty="0">
              <a:solidFill>
                <a:srgbClr val="5325FB"/>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5"/>
          <p:cNvSpPr/>
          <p:nvPr/>
        </p:nvSpPr>
        <p:spPr>
          <a:xfrm>
            <a:off x="611560" y="1613118"/>
            <a:ext cx="7632848" cy="1815882"/>
          </a:xfrm>
          <a:prstGeom prst="rect">
            <a:avLst/>
          </a:prstGeom>
        </p:spPr>
        <p:txBody>
          <a:bodyPr wrap="square">
            <a:spAutoFit/>
          </a:bodyPr>
          <a:lstStyle/>
          <a:p>
            <a:endParaRPr lang="en-US" sz="2400" dirty="0">
              <a:latin typeface="Aharoni"/>
              <a:cs typeface="Arial" panose="020B0604020202020204" pitchFamily="34" charset="0"/>
            </a:endParaRPr>
          </a:p>
          <a:p>
            <a:r>
              <a:rPr lang="en-US" sz="2400" b="1" dirty="0">
                <a:latin typeface="Times New Roman" panose="02020603050405020304" pitchFamily="18" charset="0"/>
                <a:cs typeface="Times New Roman" panose="02020603050405020304" pitchFamily="18" charset="0"/>
              </a:rPr>
              <a:t>5-</a:t>
            </a:r>
            <a:r>
              <a:rPr lang="en-US" sz="2400" dirty="0">
                <a:latin typeface="Aharoni"/>
                <a:cs typeface="Arial" panose="020B0604020202020204" pitchFamily="34" charset="0"/>
              </a:rPr>
              <a:t> Chain flexibility</a:t>
            </a:r>
          </a:p>
          <a:p>
            <a:r>
              <a:rPr lang="en-US" sz="2000" dirty="0">
                <a:solidFill>
                  <a:srgbClr val="0070C0"/>
                </a:solidFill>
                <a:latin typeface="Arial" panose="020B0604020202020204" pitchFamily="34" charset="0"/>
                <a:cs typeface="Arial" panose="020B0604020202020204" pitchFamily="34" charset="0"/>
              </a:rPr>
              <a:t>Ether,  imine, double bonds in cis form, C-O and C-N</a:t>
            </a:r>
          </a:p>
          <a:p>
            <a:endParaRPr lang="en-US" sz="2000" dirty="0">
              <a:solidFill>
                <a:srgbClr val="0070C0"/>
              </a:solidFill>
              <a:latin typeface="Aharoni"/>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6" name="صورة 6"/>
          <p:cNvPicPr>
            <a:picLocks noChangeAspect="1"/>
          </p:cNvPicPr>
          <p:nvPr/>
        </p:nvPicPr>
        <p:blipFill>
          <a:blip r:embed="rId2" cstate="print"/>
          <a:stretch>
            <a:fillRect/>
          </a:stretch>
        </p:blipFill>
        <p:spPr>
          <a:xfrm>
            <a:off x="1979712" y="2924944"/>
            <a:ext cx="4611350" cy="2880320"/>
          </a:xfrm>
          <a:prstGeom prst="rect">
            <a:avLst/>
          </a:prstGeom>
        </p:spPr>
      </p:pic>
      <p:sp>
        <p:nvSpPr>
          <p:cNvPr id="2" name="Rectangle 2">
            <a:extLst>
              <a:ext uri="{FF2B5EF4-FFF2-40B4-BE49-F238E27FC236}">
                <a16:creationId xmlns:a16="http://schemas.microsoft.com/office/drawing/2014/main" id="{133D6F8F-6CC9-B6A1-130E-A7058D3F654C}"/>
              </a:ext>
            </a:extLst>
          </p:cNvPr>
          <p:cNvSpPr>
            <a:spLocks noGrp="1" noChangeArrowheads="1"/>
          </p:cNvSpPr>
          <p:nvPr>
            <p:ph type="title"/>
          </p:nvPr>
        </p:nvSpPr>
        <p:spPr>
          <a:xfrm>
            <a:off x="395536" y="1196752"/>
            <a:ext cx="6589199" cy="608002"/>
          </a:xfrm>
        </p:spPr>
        <p:txBody>
          <a:bodyPr>
            <a:normAutofit fontScale="90000"/>
          </a:bodyPr>
          <a:lstStyle/>
          <a:p>
            <a:pPr eaLnBrk="1" hangingPunct="1"/>
            <a:r>
              <a:rPr lang="en-US" altLang="en-US" sz="2400" dirty="0">
                <a:solidFill>
                  <a:srgbClr val="00B050"/>
                </a:solidFill>
                <a:latin typeface="Arial" panose="020B0604020202020204" pitchFamily="34" charset="0"/>
                <a:cs typeface="Arial" panose="020B0604020202020204" pitchFamily="34" charset="0"/>
              </a:rPr>
              <a:t>Factors affecting on the crystallinity </a:t>
            </a:r>
            <a:br>
              <a:rPr lang="en-US" altLang="en-US" sz="2400" dirty="0"/>
            </a:br>
            <a:endParaRPr lang="en-US" alt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27584" y="1844824"/>
            <a:ext cx="7416824" cy="3467616"/>
          </a:xfrm>
          <a:prstGeom prst="rect">
            <a:avLst/>
          </a:prstGeom>
        </p:spPr>
        <p:txBody>
          <a:bodyPr wrap="square">
            <a:spAutoFit/>
          </a:bodyPr>
          <a:lstStyle/>
          <a:p>
            <a:pPr marL="342900" lvl="0" indent="-342900" defTabSz="457200">
              <a:lnSpc>
                <a:spcPct val="150000"/>
              </a:lnSpc>
              <a:spcBef>
                <a:spcPts val="1000"/>
              </a:spcBef>
              <a:buClr>
                <a:srgbClr val="A53010"/>
              </a:buClr>
            </a:pPr>
            <a:r>
              <a:rPr lang="en-US" altLang="en-US" sz="2400" b="1" dirty="0">
                <a:solidFill>
                  <a:prstClr val="black"/>
                </a:solidFill>
                <a:latin typeface="Times New Roman" panose="02020603050405020304" pitchFamily="18" charset="0"/>
                <a:cs typeface="Times New Roman" panose="02020603050405020304" pitchFamily="18" charset="0"/>
              </a:rPr>
              <a:t>6-</a:t>
            </a:r>
            <a:r>
              <a:rPr lang="en-US" altLang="en-US" sz="2400" dirty="0">
                <a:solidFill>
                  <a:prstClr val="black"/>
                </a:solidFill>
                <a:latin typeface="Aharoni"/>
              </a:rPr>
              <a:t> chain structure</a:t>
            </a:r>
          </a:p>
          <a:p>
            <a:pPr marL="342900" lvl="0" indent="-342900" defTabSz="457200">
              <a:lnSpc>
                <a:spcPct val="150000"/>
              </a:lnSpc>
              <a:spcBef>
                <a:spcPts val="1000"/>
              </a:spcBef>
              <a:buClr>
                <a:srgbClr val="A53010"/>
              </a:buClr>
              <a:buFont typeface="Wingdings 3" charset="2"/>
              <a:buChar char=""/>
            </a:pPr>
            <a:r>
              <a:rPr lang="en-US" altLang="en-US" sz="2000" dirty="0">
                <a:solidFill>
                  <a:srgbClr val="0070C0"/>
                </a:solidFill>
                <a:latin typeface="Arial" panose="020B0604020202020204" pitchFamily="34" charset="0"/>
                <a:cs typeface="Arial" panose="020B0604020202020204" pitchFamily="34" charset="0"/>
              </a:rPr>
              <a:t>Linear polymers crystallize relatively easily</a:t>
            </a:r>
          </a:p>
          <a:p>
            <a:pPr marL="342900" lvl="0" indent="-342900" defTabSz="457200">
              <a:lnSpc>
                <a:spcPct val="150000"/>
              </a:lnSpc>
              <a:spcBef>
                <a:spcPts val="1000"/>
              </a:spcBef>
              <a:buClr>
                <a:srgbClr val="A53010"/>
              </a:buClr>
              <a:buFont typeface="Wingdings 3" charset="2"/>
              <a:buChar char=""/>
            </a:pPr>
            <a:r>
              <a:rPr lang="en-US" altLang="en-US" sz="2000" dirty="0">
                <a:solidFill>
                  <a:srgbClr val="0070C0"/>
                </a:solidFill>
                <a:latin typeface="Arial" panose="020B0604020202020204" pitchFamily="34" charset="0"/>
                <a:cs typeface="Arial" panose="020B0604020202020204" pitchFamily="34" charset="0"/>
              </a:rPr>
              <a:t>Branches inhibit crystallization,</a:t>
            </a:r>
          </a:p>
          <a:p>
            <a:pPr marL="342900" lvl="0" indent="-342900" defTabSz="457200">
              <a:lnSpc>
                <a:spcPct val="150000"/>
              </a:lnSpc>
              <a:spcBef>
                <a:spcPts val="1000"/>
              </a:spcBef>
              <a:buClr>
                <a:srgbClr val="A53010"/>
              </a:buClr>
              <a:buFont typeface="Wingdings 3" charset="2"/>
              <a:buChar char=""/>
            </a:pPr>
            <a:r>
              <a:rPr lang="en-US" altLang="en-US" sz="2000" dirty="0">
                <a:solidFill>
                  <a:srgbClr val="0070C0"/>
                </a:solidFill>
                <a:latin typeface="Arial" panose="020B0604020202020204" pitchFamily="34" charset="0"/>
                <a:cs typeface="Arial" panose="020B0604020202020204" pitchFamily="34" charset="0"/>
              </a:rPr>
              <a:t>Network polymers almost completely amorphous </a:t>
            </a:r>
          </a:p>
          <a:p>
            <a:pPr marL="342900" lvl="0" indent="-342900" defTabSz="457200">
              <a:lnSpc>
                <a:spcPct val="150000"/>
              </a:lnSpc>
              <a:spcBef>
                <a:spcPts val="1000"/>
              </a:spcBef>
              <a:buClr>
                <a:srgbClr val="A53010"/>
              </a:buClr>
              <a:buFont typeface="Wingdings 3" charset="2"/>
              <a:buChar char=""/>
            </a:pPr>
            <a:r>
              <a:rPr lang="en-US" altLang="en-US" sz="2000" dirty="0">
                <a:solidFill>
                  <a:srgbClr val="0070C0"/>
                </a:solidFill>
                <a:latin typeface="Arial" panose="020B0604020202020204" pitchFamily="34" charset="0"/>
                <a:cs typeface="Arial" panose="020B0604020202020204" pitchFamily="34" charset="0"/>
              </a:rPr>
              <a:t>Cross-linked polymers can be both crystalline and amorphous</a:t>
            </a:r>
            <a:endParaRPr lang="en-US" altLang="en-US" sz="2400" dirty="0">
              <a:solidFill>
                <a:srgbClr val="0070C0"/>
              </a:solidFill>
              <a:latin typeface="Aharoni"/>
            </a:endParaRPr>
          </a:p>
        </p:txBody>
      </p:sp>
      <p:sp>
        <p:nvSpPr>
          <p:cNvPr id="2" name="Rectangle 2">
            <a:extLst>
              <a:ext uri="{FF2B5EF4-FFF2-40B4-BE49-F238E27FC236}">
                <a16:creationId xmlns:a16="http://schemas.microsoft.com/office/drawing/2014/main" id="{83983F52-E153-D397-D30D-2FFE1F349C0E}"/>
              </a:ext>
            </a:extLst>
          </p:cNvPr>
          <p:cNvSpPr>
            <a:spLocks noGrp="1" noChangeArrowheads="1"/>
          </p:cNvSpPr>
          <p:nvPr>
            <p:ph type="title"/>
          </p:nvPr>
        </p:nvSpPr>
        <p:spPr>
          <a:xfrm>
            <a:off x="395536" y="1196752"/>
            <a:ext cx="6589199" cy="608002"/>
          </a:xfrm>
        </p:spPr>
        <p:txBody>
          <a:bodyPr>
            <a:normAutofit fontScale="90000"/>
          </a:bodyPr>
          <a:lstStyle/>
          <a:p>
            <a:pPr eaLnBrk="1" hangingPunct="1"/>
            <a:r>
              <a:rPr lang="en-US" altLang="en-US" sz="2400" dirty="0">
                <a:solidFill>
                  <a:srgbClr val="00B050"/>
                </a:solidFill>
                <a:latin typeface="Arial" panose="020B0604020202020204" pitchFamily="34" charset="0"/>
                <a:cs typeface="Arial" panose="020B0604020202020204" pitchFamily="34" charset="0"/>
              </a:rPr>
              <a:t>Factors affecting the crystallinity </a:t>
            </a:r>
            <a:br>
              <a:rPr lang="en-US" altLang="en-US" sz="2400" dirty="0"/>
            </a:br>
            <a:endParaRPr lang="en-US" alt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a:picLocks noChangeAspect="1"/>
          </p:cNvPicPr>
          <p:nvPr/>
        </p:nvPicPr>
        <p:blipFill>
          <a:blip r:embed="rId2" cstate="print"/>
          <a:stretch>
            <a:fillRect/>
          </a:stretch>
        </p:blipFill>
        <p:spPr>
          <a:xfrm>
            <a:off x="2051720" y="2636912"/>
            <a:ext cx="5256584" cy="4221088"/>
          </a:xfrm>
          <a:prstGeom prst="rect">
            <a:avLst/>
          </a:prstGeom>
        </p:spPr>
      </p:pic>
      <p:sp>
        <p:nvSpPr>
          <p:cNvPr id="4" name="مستطيل 2"/>
          <p:cNvSpPr/>
          <p:nvPr/>
        </p:nvSpPr>
        <p:spPr>
          <a:xfrm>
            <a:off x="1043608" y="1196752"/>
            <a:ext cx="7920880" cy="1569660"/>
          </a:xfrm>
          <a:prstGeom prst="rect">
            <a:avLst/>
          </a:prstGeom>
        </p:spPr>
        <p:txBody>
          <a:bodyPr wrap="square">
            <a:spAutoFit/>
          </a:bodyPr>
          <a:lstStyle/>
          <a:p>
            <a:pPr lvl="0">
              <a:lnSpc>
                <a:spcPct val="150000"/>
              </a:lnSpc>
            </a:pPr>
            <a:r>
              <a:rPr lang="en-US" sz="2400" dirty="0">
                <a:solidFill>
                  <a:prstClr val="black"/>
                </a:solidFill>
                <a:latin typeface="Aharoni"/>
                <a:cs typeface="Arial" panose="020B0604020202020204" pitchFamily="34" charset="0"/>
              </a:rPr>
              <a:t>7- Isomerism</a:t>
            </a:r>
          </a:p>
          <a:p>
            <a:pPr lvl="0">
              <a:lnSpc>
                <a:spcPct val="150000"/>
              </a:lnSpc>
            </a:pPr>
            <a:r>
              <a:rPr lang="en-US" altLang="en-US" sz="2000" dirty="0">
                <a:solidFill>
                  <a:srgbClr val="0070C0"/>
                </a:solidFill>
                <a:latin typeface="Arial" panose="020B0604020202020204" pitchFamily="34" charset="0"/>
                <a:cs typeface="Arial" panose="020B0604020202020204" pitchFamily="34" charset="0"/>
              </a:rPr>
              <a:t>*Isotactic and syndiotactic polymers crystallize relatively easily </a:t>
            </a:r>
          </a:p>
          <a:p>
            <a:pPr lvl="0">
              <a:lnSpc>
                <a:spcPct val="150000"/>
              </a:lnSpc>
            </a:pPr>
            <a:r>
              <a:rPr lang="en-US" altLang="en-US" sz="2000" dirty="0">
                <a:solidFill>
                  <a:srgbClr val="0070C0"/>
                </a:solidFill>
                <a:latin typeface="Arial" panose="020B0604020202020204" pitchFamily="34" charset="0"/>
                <a:cs typeface="Arial" panose="020B0604020202020204" pitchFamily="34" charset="0"/>
              </a:rPr>
              <a:t>*atactic difficult to crystallize</a:t>
            </a:r>
          </a:p>
        </p:txBody>
      </p:sp>
      <p:sp>
        <p:nvSpPr>
          <p:cNvPr id="2" name="Rectangle 2">
            <a:extLst>
              <a:ext uri="{FF2B5EF4-FFF2-40B4-BE49-F238E27FC236}">
                <a16:creationId xmlns:a16="http://schemas.microsoft.com/office/drawing/2014/main" id="{D691C21C-DB83-686B-4A8B-FB000E28DDC9}"/>
              </a:ext>
            </a:extLst>
          </p:cNvPr>
          <p:cNvSpPr>
            <a:spLocks noGrp="1" noChangeArrowheads="1"/>
          </p:cNvSpPr>
          <p:nvPr>
            <p:ph type="title"/>
          </p:nvPr>
        </p:nvSpPr>
        <p:spPr>
          <a:xfrm>
            <a:off x="395536" y="344494"/>
            <a:ext cx="6589199" cy="608002"/>
          </a:xfrm>
        </p:spPr>
        <p:txBody>
          <a:bodyPr>
            <a:normAutofit fontScale="90000"/>
          </a:bodyPr>
          <a:lstStyle/>
          <a:p>
            <a:pPr eaLnBrk="1" hangingPunct="1"/>
            <a:r>
              <a:rPr lang="en-US" altLang="en-US" sz="2400" dirty="0">
                <a:solidFill>
                  <a:srgbClr val="00B050"/>
                </a:solidFill>
                <a:latin typeface="Arial" panose="020B0604020202020204" pitchFamily="34" charset="0"/>
                <a:cs typeface="Arial" panose="020B0604020202020204" pitchFamily="34" charset="0"/>
              </a:rPr>
              <a:t>Factors affecting the crystallinity </a:t>
            </a:r>
            <a:br>
              <a:rPr lang="en-US" altLang="en-US" sz="2400" dirty="0"/>
            </a:b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564904"/>
            <a:ext cx="6347714" cy="875184"/>
          </a:xfrm>
        </p:spPr>
        <p:txBody>
          <a:bodyPr/>
          <a:lstStyle/>
          <a:p>
            <a:pPr algn="ctr"/>
            <a:r>
              <a:rPr lang="fr-FR" b="1">
                <a:solidFill>
                  <a:srgbClr val="5325FB"/>
                </a:solidFill>
              </a:rPr>
              <a:t>1. </a:t>
            </a:r>
            <a:r>
              <a:rPr lang="fr-FR" b="1" err="1">
                <a:solidFill>
                  <a:srgbClr val="5325FB"/>
                </a:solidFill>
              </a:rPr>
              <a:t>Generalities</a:t>
            </a:r>
            <a:endParaRPr lang="fr-FR" b="1">
              <a:solidFill>
                <a:srgbClr val="5325FB"/>
              </a:solidFill>
            </a:endParaRPr>
          </a:p>
        </p:txBody>
      </p:sp>
    </p:spTree>
    <p:extLst>
      <p:ext uri="{BB962C8B-B14F-4D97-AF65-F5344CB8AC3E}">
        <p14:creationId xmlns:p14="http://schemas.microsoft.com/office/powerpoint/2010/main" val="3147343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73179" y="1268760"/>
            <a:ext cx="4214846" cy="720080"/>
          </a:xfrm>
        </p:spPr>
        <p:txBody>
          <a:bodyPr>
            <a:normAutofit/>
          </a:bodyPr>
          <a:lstStyle/>
          <a:p>
            <a:pPr eaLnBrk="1" hangingPunct="1"/>
            <a:r>
              <a:rPr lang="en-US" altLang="en-US" sz="2400" b="1" dirty="0">
                <a:solidFill>
                  <a:srgbClr val="00B050"/>
                </a:solidFill>
                <a:latin typeface="Arial" panose="020B0604020202020204" pitchFamily="34" charset="0"/>
                <a:cs typeface="Arial" panose="020B0604020202020204" pitchFamily="34" charset="0"/>
              </a:rPr>
              <a:t>Measuring Crystallinity</a:t>
            </a:r>
          </a:p>
        </p:txBody>
      </p:sp>
      <p:sp>
        <p:nvSpPr>
          <p:cNvPr id="4" name="Rectangle 3"/>
          <p:cNvSpPr txBox="1">
            <a:spLocks noChangeArrowheads="1"/>
          </p:cNvSpPr>
          <p:nvPr/>
        </p:nvSpPr>
        <p:spPr>
          <a:xfrm>
            <a:off x="1187624" y="1844824"/>
            <a:ext cx="6591985" cy="3777622"/>
          </a:xfrm>
          <a:prstGeom prst="rect">
            <a:avLst/>
          </a:prstGeom>
        </p:spPr>
        <p:txBody>
          <a:bodyPr/>
          <a:lstStyle/>
          <a:p>
            <a:pPr marL="342900" marR="0" lvl="0" indent="-342900" algn="l" defTabSz="457200" rtl="0" eaLnBrk="1" fontAlgn="auto" latinLnBrk="0" hangingPunct="1">
              <a:lnSpc>
                <a:spcPct val="200000"/>
              </a:lnSpc>
              <a:spcBef>
                <a:spcPts val="1000"/>
              </a:spcBef>
              <a:spcAft>
                <a:spcPts val="0"/>
              </a:spcAft>
              <a:buClr>
                <a:schemeClr val="accent1"/>
              </a:buClr>
              <a:buSzTx/>
              <a:buFont typeface="Wingdings 3" charset="2"/>
              <a:buNone/>
              <a:tabLst/>
              <a:defRPr/>
            </a:pPr>
            <a:r>
              <a:rPr kumimoji="0" lang="en-US" altLang="en-US" sz="2000" b="0" i="0" u="none" strike="noStrike" kern="1200" cap="none" spc="0" normalizeH="0" baseline="0" noProof="0">
                <a:ln>
                  <a:noFill/>
                </a:ln>
                <a:solidFill>
                  <a:schemeClr val="tx1"/>
                </a:solidFill>
                <a:effectLst/>
                <a:uLnTx/>
                <a:uFillTx/>
                <a:latin typeface="Aharoni"/>
                <a:ea typeface="+mn-ea"/>
                <a:cs typeface="+mn-cs"/>
              </a:rPr>
              <a:t>A-</a:t>
            </a:r>
            <a:r>
              <a:rPr kumimoji="0" lang="en-US" altLang="en-US" sz="2000" b="0" i="0" u="none" strike="noStrike" kern="1200" cap="none" spc="0" normalizeH="0" baseline="0" noProof="0">
                <a:ln>
                  <a:noFill/>
                </a:ln>
                <a:solidFill>
                  <a:srgbClr val="5325FB"/>
                </a:solidFill>
                <a:effectLst/>
                <a:uLnTx/>
                <a:uFillTx/>
                <a:latin typeface="Aharoni"/>
                <a:ea typeface="+mn-ea"/>
                <a:cs typeface="+mn-cs"/>
              </a:rPr>
              <a:t>Density measurements</a:t>
            </a:r>
          </a:p>
          <a:p>
            <a:pPr marL="342900" marR="0" lvl="0" indent="-342900" algn="l" defTabSz="457200" rtl="0" eaLnBrk="1" fontAlgn="auto" latinLnBrk="0" hangingPunct="1">
              <a:lnSpc>
                <a:spcPct val="200000"/>
              </a:lnSpc>
              <a:spcBef>
                <a:spcPts val="1000"/>
              </a:spcBef>
              <a:spcAft>
                <a:spcPts val="0"/>
              </a:spcAft>
              <a:buClr>
                <a:schemeClr val="accent1"/>
              </a:buClr>
              <a:buSzTx/>
              <a:buFont typeface="Wingdings 3" charset="2"/>
              <a:buNone/>
              <a:tabLst/>
              <a:defRPr/>
            </a:pPr>
            <a:r>
              <a:rPr kumimoji="0" lang="en-US" altLang="en-US" sz="2000" b="0" i="0" u="none" strike="noStrike" kern="1200" cap="none" spc="0" normalizeH="0" baseline="0" noProof="0">
                <a:ln>
                  <a:noFill/>
                </a:ln>
                <a:solidFill>
                  <a:schemeClr val="tx1"/>
                </a:solidFill>
                <a:effectLst/>
                <a:uLnTx/>
                <a:uFillTx/>
                <a:latin typeface="Aharoni"/>
                <a:ea typeface="+mn-ea"/>
                <a:cs typeface="+mn-cs"/>
              </a:rPr>
              <a:t>B-</a:t>
            </a:r>
            <a:r>
              <a:rPr kumimoji="0" lang="en-US" altLang="en-US" sz="2000" b="0" i="0" u="none" strike="noStrike" kern="1200" cap="none" spc="0" normalizeH="0" baseline="0" noProof="0">
                <a:ln>
                  <a:noFill/>
                </a:ln>
                <a:solidFill>
                  <a:srgbClr val="5325FB"/>
                </a:solidFill>
                <a:effectLst/>
                <a:uLnTx/>
                <a:uFillTx/>
                <a:latin typeface="Aharoni"/>
                <a:ea typeface="+mn-ea"/>
                <a:cs typeface="+mn-cs"/>
              </a:rPr>
              <a:t>X-ray diffraction e.g. powder (XRD)</a:t>
            </a:r>
          </a:p>
          <a:p>
            <a:pPr marL="342900" marR="0" lvl="0" indent="-342900" algn="l" defTabSz="457200" rtl="0" eaLnBrk="1" fontAlgn="auto" latinLnBrk="0" hangingPunct="1">
              <a:lnSpc>
                <a:spcPct val="200000"/>
              </a:lnSpc>
              <a:spcBef>
                <a:spcPts val="1000"/>
              </a:spcBef>
              <a:spcAft>
                <a:spcPts val="0"/>
              </a:spcAft>
              <a:buClr>
                <a:schemeClr val="accent1"/>
              </a:buClr>
              <a:buSzTx/>
              <a:buFont typeface="Wingdings 3" charset="2"/>
              <a:buNone/>
              <a:tabLst/>
              <a:defRPr/>
            </a:pPr>
            <a:r>
              <a:rPr kumimoji="0" lang="en-US" altLang="en-US" sz="2000" b="0" i="0" u="none" strike="noStrike" kern="1200" cap="none" spc="0" normalizeH="0" baseline="0" noProof="0">
                <a:ln>
                  <a:noFill/>
                </a:ln>
                <a:solidFill>
                  <a:schemeClr val="tx1"/>
                </a:solidFill>
                <a:effectLst/>
                <a:uLnTx/>
                <a:uFillTx/>
                <a:latin typeface="Aharoni"/>
                <a:ea typeface="+mn-ea"/>
                <a:cs typeface="+mn-cs"/>
              </a:rPr>
              <a:t>C-</a:t>
            </a:r>
            <a:r>
              <a:rPr kumimoji="0" lang="en-US" altLang="en-US" sz="2000" b="0" i="0" u="none" strike="noStrike" kern="1200" cap="none" spc="0" normalizeH="0" baseline="0" noProof="0">
                <a:ln>
                  <a:noFill/>
                </a:ln>
                <a:solidFill>
                  <a:srgbClr val="5325FB"/>
                </a:solidFill>
                <a:effectLst/>
                <a:uLnTx/>
                <a:uFillTx/>
                <a:latin typeface="Aharoni"/>
                <a:ea typeface="+mn-ea"/>
                <a:cs typeface="+mn-cs"/>
              </a:rPr>
              <a:t>Differential scanning calorimeter (DSC)</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en-US"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 name="Rectangle 4"/>
          <p:cNvSpPr/>
          <p:nvPr/>
        </p:nvSpPr>
        <p:spPr>
          <a:xfrm>
            <a:off x="467544" y="159023"/>
            <a:ext cx="8640960" cy="461665"/>
          </a:xfrm>
          <a:prstGeom prst="rect">
            <a:avLst/>
          </a:prstGeom>
        </p:spPr>
        <p:txBody>
          <a:bodyPr wrap="square">
            <a:spAutoFit/>
          </a:bodyPr>
          <a:lstStyle/>
          <a:p>
            <a:r>
              <a:rPr lang="en-US" sz="2400" b="1">
                <a:solidFill>
                  <a:srgbClr val="5325FB"/>
                </a:solidFill>
              </a:rPr>
              <a:t>3. Polymer crystalline polymer and polymer amorphous</a:t>
            </a:r>
            <a:endParaRPr 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2690336"/>
            <a:ext cx="6264696" cy="1569660"/>
          </a:xfrm>
          <a:prstGeom prst="rect">
            <a:avLst/>
          </a:prstGeom>
        </p:spPr>
        <p:txBody>
          <a:bodyPr wrap="square">
            <a:spAutoFit/>
          </a:bodyPr>
          <a:lstStyle/>
          <a:p>
            <a:pPr algn="ctr"/>
            <a:r>
              <a:rPr lang="en-US" sz="3200" b="1">
                <a:solidFill>
                  <a:srgbClr val="5325FB"/>
                </a:solidFill>
              </a:rPr>
              <a:t> 4. Polymerization and copolymerization monomers</a:t>
            </a:r>
            <a:br>
              <a:rPr lang="en-US" sz="3200" b="1">
                <a:solidFill>
                  <a:srgbClr val="5325FB"/>
                </a:solidFill>
              </a:rPr>
            </a:br>
            <a:endParaRPr lang="fr-FR" sz="3200"/>
          </a:p>
        </p:txBody>
      </p:sp>
    </p:spTree>
    <p:extLst>
      <p:ext uri="{BB962C8B-B14F-4D97-AF65-F5344CB8AC3E}">
        <p14:creationId xmlns:p14="http://schemas.microsoft.com/office/powerpoint/2010/main" val="3007052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99592" y="764704"/>
            <a:ext cx="6984776" cy="864096"/>
          </a:xfrm>
        </p:spPr>
        <p:txBody>
          <a:bodyPr>
            <a:normAutofit fontScale="90000"/>
          </a:bodyPr>
          <a:lstStyle/>
          <a:p>
            <a:pPr algn="ctr"/>
            <a:r>
              <a:rPr lang="en-US" b="1">
                <a:solidFill>
                  <a:srgbClr val="5325FB"/>
                </a:solidFill>
              </a:rPr>
              <a:t> Principal polymerization reactions</a:t>
            </a:r>
          </a:p>
        </p:txBody>
      </p:sp>
      <p:sp>
        <p:nvSpPr>
          <p:cNvPr id="17" name="Down Arrow 16"/>
          <p:cNvSpPr/>
          <p:nvPr/>
        </p:nvSpPr>
        <p:spPr>
          <a:xfrm>
            <a:off x="7033151" y="1781505"/>
            <a:ext cx="410065" cy="1785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62212" y="1864769"/>
            <a:ext cx="440925" cy="169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586301" y="1849078"/>
            <a:ext cx="416593" cy="1710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91680" y="1703306"/>
            <a:ext cx="5616624" cy="171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92088" y="3717032"/>
            <a:ext cx="2304256"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le 1"/>
          <p:cNvSpPr txBox="1">
            <a:spLocks/>
          </p:cNvSpPr>
          <p:nvPr/>
        </p:nvSpPr>
        <p:spPr>
          <a:xfrm>
            <a:off x="944488" y="3861048"/>
            <a:ext cx="2304256" cy="6480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Polyaddition</a:t>
            </a:r>
          </a:p>
        </p:txBody>
      </p:sp>
      <p:sp>
        <p:nvSpPr>
          <p:cNvPr id="14" name="Rectangle à coins arrondis 13"/>
          <p:cNvSpPr/>
          <p:nvPr/>
        </p:nvSpPr>
        <p:spPr>
          <a:xfrm>
            <a:off x="3302702" y="3754124"/>
            <a:ext cx="2796593"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le 1"/>
          <p:cNvSpPr txBox="1">
            <a:spLocks/>
          </p:cNvSpPr>
          <p:nvPr/>
        </p:nvSpPr>
        <p:spPr>
          <a:xfrm>
            <a:off x="3371535" y="3873927"/>
            <a:ext cx="3024336" cy="6480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err="1">
                <a:ln>
                  <a:noFill/>
                </a:ln>
                <a:solidFill>
                  <a:srgbClr val="5325FB"/>
                </a:solidFill>
                <a:effectLst/>
                <a:uLnTx/>
                <a:uFillTx/>
                <a:latin typeface="+mj-lt"/>
                <a:ea typeface="+mj-ea"/>
                <a:cs typeface="+mj-cs"/>
              </a:rPr>
              <a:t>Polycondensation</a:t>
            </a:r>
            <a:endParaRPr kumimoji="0" lang="en-US" sz="2400" b="1" i="0" u="none" strike="noStrike" kern="1200" cap="none" spc="0" normalizeH="0" baseline="0" noProof="0">
              <a:ln>
                <a:noFill/>
              </a:ln>
              <a:solidFill>
                <a:srgbClr val="5325FB"/>
              </a:solidFill>
              <a:effectLst/>
              <a:uLnTx/>
              <a:uFillTx/>
              <a:latin typeface="+mj-lt"/>
              <a:ea typeface="+mj-ea"/>
              <a:cs typeface="+mj-cs"/>
            </a:endParaRPr>
          </a:p>
        </p:txBody>
      </p:sp>
      <p:sp>
        <p:nvSpPr>
          <p:cNvPr id="21" name="Rectangle à coins arrondis 20"/>
          <p:cNvSpPr/>
          <p:nvPr/>
        </p:nvSpPr>
        <p:spPr>
          <a:xfrm>
            <a:off x="6258113" y="3717220"/>
            <a:ext cx="2568680"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le 1"/>
          <p:cNvSpPr txBox="1">
            <a:spLocks/>
          </p:cNvSpPr>
          <p:nvPr/>
        </p:nvSpPr>
        <p:spPr>
          <a:xfrm>
            <a:off x="6486024" y="3893317"/>
            <a:ext cx="2340768" cy="72008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Ring opening </a:t>
            </a:r>
          </a:p>
        </p:txBody>
      </p:sp>
      <p:sp>
        <p:nvSpPr>
          <p:cNvPr id="25" name="Rectangle à coins arrondis 24"/>
          <p:cNvSpPr/>
          <p:nvPr/>
        </p:nvSpPr>
        <p:spPr>
          <a:xfrm>
            <a:off x="755576" y="5026284"/>
            <a:ext cx="2304256"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le 1"/>
          <p:cNvSpPr txBox="1">
            <a:spLocks/>
          </p:cNvSpPr>
          <p:nvPr/>
        </p:nvSpPr>
        <p:spPr>
          <a:xfrm>
            <a:off x="827584" y="5108483"/>
            <a:ext cx="2340768" cy="720080"/>
          </a:xfrm>
          <a:prstGeom prst="rect">
            <a:avLst/>
          </a:prstGeom>
        </p:spPr>
        <p:txBody>
          <a:bodyPr vert="horz" lIns="91440" tIns="45720" rIns="91440" bIns="45720" rtlCol="0" anchor="t">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err="1">
                <a:ln>
                  <a:noFill/>
                </a:ln>
                <a:solidFill>
                  <a:srgbClr val="5325FB"/>
                </a:solidFill>
                <a:effectLst/>
                <a:uLnTx/>
                <a:uFillTx/>
                <a:latin typeface="+mj-lt"/>
                <a:ea typeface="+mj-ea"/>
                <a:cs typeface="+mj-cs"/>
              </a:rPr>
              <a:t>Vinylic</a:t>
            </a:r>
            <a:r>
              <a:rPr kumimoji="0" lang="en-US" sz="2400" b="1" i="0" u="none" strike="noStrike" kern="1200" cap="none" spc="0" normalizeH="0" baseline="0" noProof="0">
                <a:ln>
                  <a:noFill/>
                </a:ln>
                <a:solidFill>
                  <a:srgbClr val="5325FB"/>
                </a:solidFill>
                <a:effectLst/>
                <a:uLnTx/>
                <a:uFillTx/>
                <a:latin typeface="+mj-lt"/>
                <a:ea typeface="+mj-ea"/>
                <a:cs typeface="+mj-cs"/>
              </a:rPr>
              <a:t>, </a:t>
            </a:r>
            <a:r>
              <a:rPr kumimoji="0" lang="en-US" sz="2400" b="1" i="0" u="none" strike="noStrike" kern="1200" cap="none" spc="0" normalizeH="0" baseline="0" noProof="0" err="1">
                <a:ln>
                  <a:noFill/>
                </a:ln>
                <a:solidFill>
                  <a:srgbClr val="5325FB"/>
                </a:solidFill>
                <a:effectLst/>
                <a:uLnTx/>
                <a:uFillTx/>
                <a:latin typeface="+mj-lt"/>
                <a:ea typeface="+mj-ea"/>
                <a:cs typeface="+mj-cs"/>
              </a:rPr>
              <a:t>ethylenic</a:t>
            </a:r>
            <a:r>
              <a:rPr kumimoji="0" lang="en-US" sz="2400" b="1" i="0" u="none" strike="noStrike" kern="1200" cap="none" spc="0" normalizeH="0" baseline="0" noProof="0">
                <a:ln>
                  <a:noFill/>
                </a:ln>
                <a:solidFill>
                  <a:srgbClr val="5325FB"/>
                </a:solidFill>
                <a:effectLst/>
                <a:uLnTx/>
                <a:uFillTx/>
                <a:latin typeface="+mj-lt"/>
                <a:ea typeface="+mj-ea"/>
                <a:cs typeface="+mj-cs"/>
              </a:rPr>
              <a:t> and </a:t>
            </a:r>
            <a:r>
              <a:rPr kumimoji="0" lang="en-US" sz="2400" b="1" i="0" u="none" strike="noStrike" kern="1200" cap="none" spc="0" normalizeH="0" baseline="0" noProof="0" err="1">
                <a:ln>
                  <a:noFill/>
                </a:ln>
                <a:solidFill>
                  <a:srgbClr val="5325FB"/>
                </a:solidFill>
                <a:effectLst/>
                <a:uLnTx/>
                <a:uFillTx/>
                <a:latin typeface="+mj-lt"/>
                <a:ea typeface="+mj-ea"/>
                <a:cs typeface="+mj-cs"/>
              </a:rPr>
              <a:t>acetylenic</a:t>
            </a:r>
            <a:r>
              <a:rPr kumimoji="0" lang="en-US" sz="2400" b="1" i="0" u="none" strike="noStrike" kern="1200" cap="none" spc="0" normalizeH="0" baseline="0" noProof="0">
                <a:ln>
                  <a:noFill/>
                </a:ln>
                <a:solidFill>
                  <a:srgbClr val="5325FB"/>
                </a:solidFill>
                <a:effectLst/>
                <a:uLnTx/>
                <a:uFillTx/>
                <a:latin typeface="+mj-lt"/>
                <a:ea typeface="+mj-ea"/>
                <a:cs typeface="+mj-cs"/>
              </a:rPr>
              <a:t> monomers</a:t>
            </a:r>
          </a:p>
        </p:txBody>
      </p:sp>
      <p:sp>
        <p:nvSpPr>
          <p:cNvPr id="29" name="Rectangle à coins arrondis 28"/>
          <p:cNvSpPr/>
          <p:nvPr/>
        </p:nvSpPr>
        <p:spPr>
          <a:xfrm>
            <a:off x="3275856" y="5013176"/>
            <a:ext cx="2796593"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le 1"/>
          <p:cNvSpPr txBox="1">
            <a:spLocks/>
          </p:cNvSpPr>
          <p:nvPr/>
        </p:nvSpPr>
        <p:spPr>
          <a:xfrm>
            <a:off x="3671392" y="5085184"/>
            <a:ext cx="2340768" cy="720080"/>
          </a:xfrm>
          <a:prstGeom prst="rect">
            <a:avLst/>
          </a:prstGeom>
        </p:spPr>
        <p:txBody>
          <a:bodyPr vert="horz" lIns="91440" tIns="45720" rIns="91440" bIns="45720" rtlCol="0" anchor="t">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Monomers having two or more functional groups</a:t>
            </a:r>
          </a:p>
        </p:txBody>
      </p:sp>
      <p:sp>
        <p:nvSpPr>
          <p:cNvPr id="31" name="Rectangle à coins arrondis 30"/>
          <p:cNvSpPr/>
          <p:nvPr/>
        </p:nvSpPr>
        <p:spPr>
          <a:xfrm>
            <a:off x="6258113" y="5036356"/>
            <a:ext cx="2796593" cy="828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le 1"/>
          <p:cNvSpPr txBox="1">
            <a:spLocks/>
          </p:cNvSpPr>
          <p:nvPr/>
        </p:nvSpPr>
        <p:spPr>
          <a:xfrm>
            <a:off x="6500114" y="5134240"/>
            <a:ext cx="2340768" cy="720080"/>
          </a:xfrm>
          <a:prstGeom prst="rect">
            <a:avLst/>
          </a:prstGeom>
        </p:spPr>
        <p:txBody>
          <a:bodyPr vert="horz" lIns="91440" tIns="45720" rIns="91440" bIns="45720" rtlCol="0" anchor="t">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Monomers cyclic heteroatomic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3"/>
          <p:cNvSpPr/>
          <p:nvPr/>
        </p:nvSpPr>
        <p:spPr>
          <a:xfrm>
            <a:off x="678169" y="360239"/>
            <a:ext cx="4475293" cy="461665"/>
          </a:xfrm>
          <a:prstGeom prst="rect">
            <a:avLst/>
          </a:prstGeom>
        </p:spPr>
        <p:txBody>
          <a:bodyPr wrap="square">
            <a:spAutoFit/>
          </a:bodyPr>
          <a:lstStyle/>
          <a:p>
            <a:pPr lvl="0" rtl="1"/>
            <a:r>
              <a:rPr lang="en-US" sz="2400" b="1" u="sng">
                <a:solidFill>
                  <a:srgbClr val="00B050"/>
                </a:solidFill>
                <a:latin typeface="Arial" panose="020B0604020202020204" pitchFamily="34" charset="0"/>
                <a:cs typeface="Arial" panose="020B0604020202020204" pitchFamily="34" charset="0"/>
              </a:rPr>
              <a:t>4.1 </a:t>
            </a:r>
            <a:r>
              <a:rPr lang="en-US" sz="2400" b="1" u="sng" err="1">
                <a:solidFill>
                  <a:srgbClr val="00B050"/>
                </a:solidFill>
                <a:latin typeface="Arial" panose="020B0604020202020204" pitchFamily="34" charset="0"/>
                <a:cs typeface="Arial" panose="020B0604020202020204" pitchFamily="34" charset="0"/>
              </a:rPr>
              <a:t>Polyaddition</a:t>
            </a:r>
            <a:r>
              <a:rPr lang="en-US" sz="2400" b="1" u="sng">
                <a:solidFill>
                  <a:srgbClr val="00B050"/>
                </a:solidFill>
                <a:latin typeface="Arial" panose="020B0604020202020204" pitchFamily="34" charset="0"/>
                <a:cs typeface="Arial" panose="020B0604020202020204" pitchFamily="34" charset="0"/>
              </a:rPr>
              <a:t> reactions </a:t>
            </a:r>
            <a:endParaRPr lang="en-US" sz="2400" b="1" i="1" u="sng">
              <a:solidFill>
                <a:srgbClr val="00B050"/>
              </a:solidFill>
              <a:latin typeface="Arial" panose="020B0604020202020204" pitchFamily="34" charset="0"/>
              <a:cs typeface="Arial" panose="020B0604020202020204" pitchFamily="34" charset="0"/>
            </a:endParaRPr>
          </a:p>
        </p:txBody>
      </p:sp>
      <p:sp>
        <p:nvSpPr>
          <p:cNvPr id="8" name="Rectangle 7"/>
          <p:cNvSpPr/>
          <p:nvPr/>
        </p:nvSpPr>
        <p:spPr>
          <a:xfrm>
            <a:off x="2771800" y="1196752"/>
            <a:ext cx="35283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rgbClr val="5325FB"/>
                </a:solidFill>
              </a:rPr>
              <a:t>Polyadditions</a:t>
            </a:r>
            <a:endParaRPr lang="en-US" sz="2400" b="1">
              <a:solidFill>
                <a:srgbClr val="5325FB"/>
              </a:solidFill>
            </a:endParaRPr>
          </a:p>
        </p:txBody>
      </p:sp>
      <p:grpSp>
        <p:nvGrpSpPr>
          <p:cNvPr id="9" name="Group 8"/>
          <p:cNvGrpSpPr/>
          <p:nvPr/>
        </p:nvGrpSpPr>
        <p:grpSpPr>
          <a:xfrm>
            <a:off x="395536" y="2204864"/>
            <a:ext cx="8614511" cy="4104456"/>
            <a:chOff x="395536" y="2204864"/>
            <a:chExt cx="8614511" cy="4104456"/>
          </a:xfrm>
        </p:grpSpPr>
        <p:sp>
          <p:nvSpPr>
            <p:cNvPr id="10" name="Rectangle 9"/>
            <p:cNvSpPr/>
            <p:nvPr/>
          </p:nvSpPr>
          <p:spPr>
            <a:xfrm>
              <a:off x="395536" y="2780928"/>
              <a:ext cx="2520280"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25FB"/>
                  </a:solidFill>
                </a:rPr>
                <a:t>Free radical polymerization</a:t>
              </a:r>
            </a:p>
          </p:txBody>
        </p:sp>
        <p:sp>
          <p:nvSpPr>
            <p:cNvPr id="11" name="Rectangle 10"/>
            <p:cNvSpPr/>
            <p:nvPr/>
          </p:nvSpPr>
          <p:spPr>
            <a:xfrm>
              <a:off x="3203848" y="2780928"/>
              <a:ext cx="244827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25FB"/>
                  </a:solidFill>
                </a:rPr>
                <a:t>Ionic polymerization</a:t>
              </a:r>
            </a:p>
          </p:txBody>
        </p:sp>
        <p:sp>
          <p:nvSpPr>
            <p:cNvPr id="12" name="Rectangle 11"/>
            <p:cNvSpPr/>
            <p:nvPr/>
          </p:nvSpPr>
          <p:spPr>
            <a:xfrm>
              <a:off x="5913703" y="2780928"/>
              <a:ext cx="3096344"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25FB"/>
                  </a:solidFill>
                </a:rPr>
                <a:t>Coordination polymerization</a:t>
              </a:r>
            </a:p>
          </p:txBody>
        </p:sp>
        <p:sp>
          <p:nvSpPr>
            <p:cNvPr id="13" name="Rectangle 12"/>
            <p:cNvSpPr/>
            <p:nvPr/>
          </p:nvSpPr>
          <p:spPr>
            <a:xfrm>
              <a:off x="3223604" y="4005064"/>
              <a:ext cx="244827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5325FB"/>
                  </a:solidFill>
                </a:rPr>
                <a:t>Anionic polymerization</a:t>
              </a:r>
            </a:p>
          </p:txBody>
        </p:sp>
        <p:sp>
          <p:nvSpPr>
            <p:cNvPr id="14" name="Rectangle 13"/>
            <p:cNvSpPr/>
            <p:nvPr/>
          </p:nvSpPr>
          <p:spPr>
            <a:xfrm>
              <a:off x="3230297" y="5248633"/>
              <a:ext cx="244827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5325FB"/>
                  </a:solidFill>
                </a:rPr>
                <a:t>Cationic polymerization</a:t>
              </a:r>
            </a:p>
          </p:txBody>
        </p:sp>
        <p:sp>
          <p:nvSpPr>
            <p:cNvPr id="15" name="Rectangle 14"/>
            <p:cNvSpPr/>
            <p:nvPr/>
          </p:nvSpPr>
          <p:spPr>
            <a:xfrm>
              <a:off x="5868144" y="4005064"/>
              <a:ext cx="3096344"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25FB"/>
                  </a:solidFill>
                </a:rPr>
                <a:t>Ziegler-Natta polymerization</a:t>
              </a:r>
            </a:p>
          </p:txBody>
        </p:sp>
        <p:sp>
          <p:nvSpPr>
            <p:cNvPr id="16" name="Rectangle 15"/>
            <p:cNvSpPr/>
            <p:nvPr/>
          </p:nvSpPr>
          <p:spPr>
            <a:xfrm>
              <a:off x="5868144" y="5229200"/>
              <a:ext cx="3096344"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5325FB"/>
                  </a:solidFill>
                </a:rPr>
                <a:t>Metathesis polymerization</a:t>
              </a:r>
            </a:p>
          </p:txBody>
        </p:sp>
        <p:sp>
          <p:nvSpPr>
            <p:cNvPr id="17" name="Rectangle 16"/>
            <p:cNvSpPr/>
            <p:nvPr/>
          </p:nvSpPr>
          <p:spPr>
            <a:xfrm>
              <a:off x="395536" y="4077072"/>
              <a:ext cx="244827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5325FB"/>
                  </a:solidFill>
                </a:rPr>
                <a:t>Chemical polymerization</a:t>
              </a:r>
            </a:p>
          </p:txBody>
        </p:sp>
        <p:sp>
          <p:nvSpPr>
            <p:cNvPr id="18" name="Rectangle 17"/>
            <p:cNvSpPr/>
            <p:nvPr/>
          </p:nvSpPr>
          <p:spPr>
            <a:xfrm>
              <a:off x="395536" y="5301208"/>
              <a:ext cx="244827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5325FB"/>
                  </a:solidFill>
                </a:rPr>
                <a:t>Physical polymerization</a:t>
              </a:r>
            </a:p>
          </p:txBody>
        </p:sp>
        <p:sp>
          <p:nvSpPr>
            <p:cNvPr id="19" name="Down Arrow 18"/>
            <p:cNvSpPr/>
            <p:nvPr/>
          </p:nvSpPr>
          <p:spPr>
            <a:xfrm>
              <a:off x="1331640" y="220486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211960" y="220486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236296" y="220486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03648" y="2204864"/>
              <a:ext cx="60486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55576" y="836712"/>
            <a:ext cx="5616624" cy="620688"/>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a:ln>
                  <a:noFill/>
                </a:ln>
                <a:solidFill>
                  <a:srgbClr val="00B050"/>
                </a:solidFill>
                <a:effectLst/>
                <a:uLnTx/>
                <a:uFillTx/>
                <a:latin typeface="+mj-lt"/>
                <a:ea typeface="+mj-ea"/>
                <a:cs typeface="+mj-cs"/>
              </a:rPr>
              <a:t>4.1.1 Free radical Polymerization</a:t>
            </a:r>
          </a:p>
        </p:txBody>
      </p:sp>
      <p:sp>
        <p:nvSpPr>
          <p:cNvPr id="5" name="Title 1"/>
          <p:cNvSpPr>
            <a:spLocks noGrp="1"/>
          </p:cNvSpPr>
          <p:nvPr>
            <p:ph type="title"/>
          </p:nvPr>
        </p:nvSpPr>
        <p:spPr>
          <a:xfrm>
            <a:off x="755576" y="1484784"/>
            <a:ext cx="8064896" cy="1080120"/>
          </a:xfrm>
        </p:spPr>
        <p:txBody>
          <a:bodyPr>
            <a:noAutofit/>
          </a:bodyPr>
          <a:lstStyle/>
          <a:p>
            <a:r>
              <a:rPr lang="en-US" sz="2000" b="1" u="sng" dirty="0">
                <a:solidFill>
                  <a:srgbClr val="5325FB"/>
                </a:solidFill>
              </a:rPr>
              <a:t>Monomer used</a:t>
            </a:r>
            <a:r>
              <a:rPr lang="en-US" sz="2000" b="1" dirty="0">
                <a:solidFill>
                  <a:srgbClr val="5325FB"/>
                </a:solidFill>
              </a:rPr>
              <a:t>: </a:t>
            </a:r>
            <a:r>
              <a:rPr lang="en-US" sz="2000" b="1" dirty="0">
                <a:solidFill>
                  <a:srgbClr val="FF0000"/>
                </a:solidFill>
              </a:rPr>
              <a:t>Vinylic monomers </a:t>
            </a:r>
            <a:r>
              <a:rPr lang="en-US" sz="2000" b="1" dirty="0">
                <a:solidFill>
                  <a:schemeClr val="tx1"/>
                </a:solidFill>
              </a:rPr>
              <a:t>having as substituent an attractor atom or group of atoms such as :  CH</a:t>
            </a:r>
            <a:r>
              <a:rPr lang="en-US" sz="1600" b="1" dirty="0">
                <a:solidFill>
                  <a:schemeClr val="tx1"/>
                </a:solidFill>
              </a:rPr>
              <a:t>2</a:t>
            </a:r>
            <a:r>
              <a:rPr lang="en-US" sz="2000" b="1" dirty="0">
                <a:solidFill>
                  <a:schemeClr val="tx1"/>
                </a:solidFill>
              </a:rPr>
              <a:t>=CH-</a:t>
            </a:r>
            <a:r>
              <a:rPr lang="en-US" sz="2000" b="1" dirty="0">
                <a:solidFill>
                  <a:srgbClr val="FF0000"/>
                </a:solidFill>
              </a:rPr>
              <a:t>X</a:t>
            </a:r>
            <a:r>
              <a:rPr lang="en-US" sz="2000" b="1" dirty="0">
                <a:solidFill>
                  <a:schemeClr val="tx1"/>
                </a:solidFill>
              </a:rPr>
              <a:t> with </a:t>
            </a:r>
            <a:r>
              <a:rPr lang="en-US" sz="2000" b="1" dirty="0">
                <a:solidFill>
                  <a:srgbClr val="FF0000"/>
                </a:solidFill>
              </a:rPr>
              <a:t>X</a:t>
            </a:r>
            <a:r>
              <a:rPr lang="en-US" sz="2000" b="1" dirty="0">
                <a:solidFill>
                  <a:schemeClr val="tx1"/>
                </a:solidFill>
              </a:rPr>
              <a:t> = </a:t>
            </a:r>
            <a:r>
              <a:rPr lang="en-US" sz="2000" b="1" dirty="0">
                <a:solidFill>
                  <a:srgbClr val="FF0000"/>
                </a:solidFill>
              </a:rPr>
              <a:t>Halogen, carboxylic, amine, amide</a:t>
            </a:r>
            <a:r>
              <a:rPr lang="en-US" sz="2000" b="1" dirty="0">
                <a:solidFill>
                  <a:schemeClr val="tx1"/>
                </a:solidFill>
              </a:rPr>
              <a:t>,  phenyl, …etc.</a:t>
            </a:r>
            <a:br>
              <a:rPr lang="en-US" sz="2400" b="1" dirty="0">
                <a:solidFill>
                  <a:schemeClr val="tx1"/>
                </a:solidFill>
              </a:rPr>
            </a:br>
            <a:br>
              <a:rPr lang="en-US" sz="2400" b="1" dirty="0">
                <a:solidFill>
                  <a:schemeClr val="tx1"/>
                </a:solidFill>
              </a:rPr>
            </a:br>
            <a:r>
              <a:rPr lang="en-US" sz="2000" b="1" u="sng" dirty="0">
                <a:solidFill>
                  <a:srgbClr val="5325FB"/>
                </a:solidFill>
              </a:rPr>
              <a:t>Chemical initiator used</a:t>
            </a:r>
            <a:r>
              <a:rPr lang="en-US" sz="2000" b="1" dirty="0">
                <a:solidFill>
                  <a:schemeClr val="tx1"/>
                </a:solidFill>
              </a:rPr>
              <a:t>: Chemical substance capable to generate free radical such as</a:t>
            </a:r>
            <a:r>
              <a:rPr lang="en-US" sz="2000" b="1" dirty="0">
                <a:solidFill>
                  <a:srgbClr val="FF0000"/>
                </a:solidFill>
              </a:rPr>
              <a:t>: peroxide, </a:t>
            </a:r>
            <a:r>
              <a:rPr lang="en-US" sz="2000" b="1" dirty="0" err="1">
                <a:solidFill>
                  <a:srgbClr val="FF0000"/>
                </a:solidFill>
              </a:rPr>
              <a:t>azoisobutyronitrile</a:t>
            </a:r>
            <a:r>
              <a:rPr lang="en-US" sz="2000" b="1" dirty="0">
                <a:solidFill>
                  <a:srgbClr val="FF0000"/>
                </a:solidFill>
              </a:rPr>
              <a:t> (AIBN), potassium persulfate (KPS)… etc.</a:t>
            </a:r>
            <a:br>
              <a:rPr lang="en-US" sz="2000" b="1" dirty="0">
                <a:solidFill>
                  <a:srgbClr val="FF0000"/>
                </a:solidFill>
              </a:rPr>
            </a:br>
            <a:br>
              <a:rPr lang="en-US" sz="2000" b="1" dirty="0">
                <a:solidFill>
                  <a:schemeClr val="tx1"/>
                </a:solidFill>
              </a:rPr>
            </a:br>
            <a:r>
              <a:rPr lang="en-US" sz="2000" b="1" u="sng" dirty="0">
                <a:solidFill>
                  <a:srgbClr val="5325FB"/>
                </a:solidFill>
              </a:rPr>
              <a:t>Physical initiator used</a:t>
            </a:r>
            <a:r>
              <a:rPr lang="en-US" sz="2000" b="1" dirty="0">
                <a:solidFill>
                  <a:schemeClr val="tx1"/>
                </a:solidFill>
              </a:rPr>
              <a:t>: </a:t>
            </a:r>
            <a:r>
              <a:rPr lang="en-US" sz="2000" b="1" dirty="0">
                <a:solidFill>
                  <a:srgbClr val="FF0000"/>
                </a:solidFill>
              </a:rPr>
              <a:t>heat and radiation (UV, Gamma, Alpha, …etc.)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3492" y="839489"/>
            <a:ext cx="3552444" cy="602190"/>
          </a:xfrm>
        </p:spPr>
        <p:txBody>
          <a:bodyPr>
            <a:noAutofit/>
          </a:bodyPr>
          <a:lstStyle/>
          <a:p>
            <a:pPr lvl="0"/>
            <a:r>
              <a:rPr lang="en-US" sz="2000" b="1" u="sng">
                <a:solidFill>
                  <a:srgbClr val="5325FB"/>
                </a:solidFill>
              </a:rPr>
              <a:t>A-Steps of polymerization</a:t>
            </a:r>
            <a:br>
              <a:rPr lang="en-US" sz="2800" b="1" u="sng">
                <a:solidFill>
                  <a:srgbClr val="5325FB"/>
                </a:solidFill>
              </a:rPr>
            </a:br>
            <a:endParaRPr lang="en-US" sz="2800" u="sng"/>
          </a:p>
        </p:txBody>
      </p:sp>
      <p:grpSp>
        <p:nvGrpSpPr>
          <p:cNvPr id="4" name="Group 3"/>
          <p:cNvGrpSpPr/>
          <p:nvPr/>
        </p:nvGrpSpPr>
        <p:grpSpPr>
          <a:xfrm>
            <a:off x="755576" y="1988840"/>
            <a:ext cx="7632848" cy="1575792"/>
            <a:chOff x="539552" y="1493168"/>
            <a:chExt cx="7632848" cy="1575792"/>
          </a:xfrm>
        </p:grpSpPr>
        <p:sp>
          <p:nvSpPr>
            <p:cNvPr id="5" name="Title 1"/>
            <p:cNvSpPr txBox="1">
              <a:spLocks/>
            </p:cNvSpPr>
            <p:nvPr/>
          </p:nvSpPr>
          <p:spPr>
            <a:xfrm>
              <a:off x="3275856" y="2420888"/>
              <a:ext cx="2160240" cy="648072"/>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Propagation</a:t>
              </a:r>
              <a:br>
                <a:rPr kumimoji="0" lang="en-US" sz="2400" b="1" i="0" u="none" strike="noStrike" kern="1200" cap="none" spc="0" normalizeH="0" baseline="0" noProof="0">
                  <a:ln>
                    <a:noFill/>
                  </a:ln>
                  <a:solidFill>
                    <a:srgbClr val="5325FB"/>
                  </a:solidFill>
                  <a:effectLst/>
                  <a:uLnTx/>
                  <a:uFillTx/>
                  <a:latin typeface="+mj-lt"/>
                  <a:ea typeface="+mj-ea"/>
                  <a:cs typeface="+mj-cs"/>
                </a:rPr>
              </a:b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6" name="Title 1"/>
            <p:cNvSpPr txBox="1">
              <a:spLocks/>
            </p:cNvSpPr>
            <p:nvPr/>
          </p:nvSpPr>
          <p:spPr>
            <a:xfrm>
              <a:off x="539552" y="2420888"/>
              <a:ext cx="1656184" cy="57606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Initiation</a:t>
              </a:r>
              <a:br>
                <a:rPr kumimoji="0" lang="en-US" sz="2400" b="1" i="0" u="none" strike="noStrike" kern="1200" cap="none" spc="0" normalizeH="0" baseline="0" noProof="0">
                  <a:ln>
                    <a:noFill/>
                  </a:ln>
                  <a:solidFill>
                    <a:srgbClr val="5325FB"/>
                  </a:solidFill>
                  <a:effectLst/>
                  <a:uLnTx/>
                  <a:uFillTx/>
                  <a:latin typeface="+mj-lt"/>
                  <a:ea typeface="+mj-ea"/>
                  <a:cs typeface="+mj-cs"/>
                </a:rPr>
              </a:b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7" name="Title 1"/>
            <p:cNvSpPr txBox="1">
              <a:spLocks/>
            </p:cNvSpPr>
            <p:nvPr/>
          </p:nvSpPr>
          <p:spPr>
            <a:xfrm>
              <a:off x="2996208" y="1493168"/>
              <a:ext cx="3672408" cy="792088"/>
            </a:xfrm>
            <a:prstGeom prst="rect">
              <a:avLst/>
            </a:prstGeom>
          </p:spPr>
          <p:txBody>
            <a:bodyPr vert="horz" lIns="91440" tIns="45720" rIns="91440" bIns="45720" rtlCol="0" anchor="t">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Steps</a:t>
              </a:r>
              <a:r>
                <a:rPr kumimoji="0" lang="en-US" sz="2400" b="1" i="0" u="none" strike="noStrike" kern="1200" cap="none" spc="0" normalizeH="0" noProof="0">
                  <a:ln>
                    <a:noFill/>
                  </a:ln>
                  <a:solidFill>
                    <a:srgbClr val="5325FB"/>
                  </a:solidFill>
                  <a:effectLst/>
                  <a:uLnTx/>
                  <a:uFillTx/>
                  <a:latin typeface="+mj-lt"/>
                  <a:ea typeface="+mj-ea"/>
                  <a:cs typeface="+mj-cs"/>
                </a:rPr>
                <a:t> of polymerization</a:t>
              </a:r>
              <a:br>
                <a:rPr kumimoji="0" lang="en-US" sz="2400" b="1" i="0" u="none" strike="noStrike" kern="1200" cap="none" spc="0" normalizeH="0" baseline="0" noProof="0">
                  <a:ln>
                    <a:noFill/>
                  </a:ln>
                  <a:solidFill>
                    <a:srgbClr val="5325FB"/>
                  </a:solidFill>
                  <a:effectLst/>
                  <a:uLnTx/>
                  <a:uFillTx/>
                  <a:latin typeface="+mj-lt"/>
                  <a:ea typeface="+mj-ea"/>
                  <a:cs typeface="+mj-cs"/>
                </a:rPr>
              </a:b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8" name="Title 1"/>
            <p:cNvSpPr txBox="1">
              <a:spLocks/>
            </p:cNvSpPr>
            <p:nvPr/>
          </p:nvSpPr>
          <p:spPr>
            <a:xfrm>
              <a:off x="6084168" y="2420888"/>
              <a:ext cx="2088232" cy="576064"/>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Termination</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cxnSp>
          <p:nvCxnSpPr>
            <p:cNvPr id="9" name="Straight Arrow Connector 8"/>
            <p:cNvCxnSpPr/>
            <p:nvPr/>
          </p:nvCxnSpPr>
          <p:spPr>
            <a:xfrm flipH="1">
              <a:off x="1763688" y="1988840"/>
              <a:ext cx="1512168" cy="4320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67544" y="3564632"/>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Formation of the active center</a:t>
            </a:r>
          </a:p>
        </p:txBody>
      </p:sp>
      <p:sp>
        <p:nvSpPr>
          <p:cNvPr id="13" name="Rectangle 12"/>
          <p:cNvSpPr/>
          <p:nvPr/>
        </p:nvSpPr>
        <p:spPr>
          <a:xfrm>
            <a:off x="3203848" y="3564632"/>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Progression of chains or chains growth</a:t>
            </a:r>
          </a:p>
        </p:txBody>
      </p:sp>
      <p:sp>
        <p:nvSpPr>
          <p:cNvPr id="14" name="Rectangle 13"/>
          <p:cNvSpPr/>
          <p:nvPr/>
        </p:nvSpPr>
        <p:spPr>
          <a:xfrm>
            <a:off x="5940152" y="3590758"/>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Maturation of the polymer chains</a:t>
            </a:r>
          </a:p>
        </p:txBody>
      </p:sp>
      <p:cxnSp>
        <p:nvCxnSpPr>
          <p:cNvPr id="18" name="Connecteur droit avec flèche 17"/>
          <p:cNvCxnSpPr/>
          <p:nvPr/>
        </p:nvCxnSpPr>
        <p:spPr>
          <a:xfrm flipV="1">
            <a:off x="2267744" y="3212976"/>
            <a:ext cx="108012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5356475" y="3153076"/>
            <a:ext cx="1008112"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7790" y="4846328"/>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A-M</a:t>
            </a:r>
            <a:r>
              <a:rPr lang="en-US" sz="2400" b="1" baseline="30000">
                <a:solidFill>
                  <a:schemeClr val="tx1"/>
                </a:solidFill>
                <a:latin typeface="PMingLiU" panose="02020500000000000000" pitchFamily="18" charset="-120"/>
                <a:ea typeface="PMingLiU" panose="02020500000000000000" pitchFamily="18" charset="-120"/>
              </a:rPr>
              <a:t>✽</a:t>
            </a:r>
            <a:endParaRPr lang="en-US" sz="2400" b="1" baseline="30000">
              <a:solidFill>
                <a:schemeClr val="tx1"/>
              </a:solidFill>
            </a:endParaRPr>
          </a:p>
        </p:txBody>
      </p:sp>
      <p:sp>
        <p:nvSpPr>
          <p:cNvPr id="28" name="Rectangle 27"/>
          <p:cNvSpPr/>
          <p:nvPr/>
        </p:nvSpPr>
        <p:spPr>
          <a:xfrm>
            <a:off x="3217991" y="4859207"/>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A-M-M-M-M</a:t>
            </a:r>
            <a:r>
              <a:rPr lang="en-US" sz="2400" b="1" baseline="30000">
                <a:solidFill>
                  <a:schemeClr val="tx1"/>
                </a:solidFill>
                <a:latin typeface="PMingLiU" panose="02020500000000000000" pitchFamily="18" charset="-120"/>
                <a:ea typeface="PMingLiU" panose="02020500000000000000" pitchFamily="18" charset="-120"/>
              </a:rPr>
              <a:t>✽</a:t>
            </a:r>
            <a:endParaRPr lang="en-US" sz="2400" b="1" baseline="30000">
              <a:solidFill>
                <a:schemeClr val="tx1"/>
              </a:solidFill>
            </a:endParaRPr>
          </a:p>
        </p:txBody>
      </p:sp>
      <p:sp>
        <p:nvSpPr>
          <p:cNvPr id="29" name="Rectangle 28"/>
          <p:cNvSpPr/>
          <p:nvPr/>
        </p:nvSpPr>
        <p:spPr>
          <a:xfrm>
            <a:off x="5940362" y="4884965"/>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A-M</a:t>
            </a:r>
            <a:r>
              <a:rPr lang="en-US" sz="2400" b="1">
                <a:solidFill>
                  <a:schemeClr val="tx1"/>
                </a:solidFill>
                <a:latin typeface="Calibri" panose="020F0502020204030204" pitchFamily="34" charset="0"/>
                <a:ea typeface="PMingLiU" panose="02020500000000000000" pitchFamily="18" charset="-120"/>
              </a:rPr>
              <a:t>-M-M-M-M</a:t>
            </a:r>
            <a:endParaRPr lang="en-US" sz="2400" b="1" baseline="30000">
              <a:solidFill>
                <a:schemeClr val="tx1"/>
              </a:solidFill>
              <a:latin typeface="Calibri" panose="020F0502020204030204" pitchFamily="34" charset="0"/>
            </a:endParaRPr>
          </a:p>
        </p:txBody>
      </p:sp>
      <p:sp>
        <p:nvSpPr>
          <p:cNvPr id="30" name="Flèche vers le bas 29"/>
          <p:cNvSpPr/>
          <p:nvPr/>
        </p:nvSpPr>
        <p:spPr>
          <a:xfrm>
            <a:off x="1390483" y="3318355"/>
            <a:ext cx="252028" cy="23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a:off x="4175956" y="3339250"/>
            <a:ext cx="252028" cy="23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p:cNvSpPr/>
          <p:nvPr/>
        </p:nvSpPr>
        <p:spPr>
          <a:xfrm>
            <a:off x="6966266" y="3344113"/>
            <a:ext cx="252028" cy="23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5576" y="404664"/>
            <a:ext cx="6336704" cy="500634"/>
          </a:xfrm>
        </p:spPr>
        <p:txBody>
          <a:bodyPr>
            <a:normAutofit/>
          </a:bodyPr>
          <a:lstStyle/>
          <a:p>
            <a:r>
              <a:rPr lang="en-US" sz="2000" b="1">
                <a:solidFill>
                  <a:srgbClr val="5325FB"/>
                </a:solidFill>
              </a:rPr>
              <a:t>A-1.Initiators and free radical formation </a:t>
            </a:r>
          </a:p>
        </p:txBody>
      </p:sp>
      <p:pic>
        <p:nvPicPr>
          <p:cNvPr id="5" name="صورة 5"/>
          <p:cNvPicPr>
            <a:picLocks noChangeAspect="1"/>
          </p:cNvPicPr>
          <p:nvPr/>
        </p:nvPicPr>
        <p:blipFill>
          <a:blip r:embed="rId2" cstate="print"/>
          <a:stretch>
            <a:fillRect/>
          </a:stretch>
        </p:blipFill>
        <p:spPr>
          <a:xfrm>
            <a:off x="899592" y="1084089"/>
            <a:ext cx="5832648" cy="2339643"/>
          </a:xfrm>
          <a:prstGeom prst="rect">
            <a:avLst/>
          </a:prstGeom>
        </p:spPr>
      </p:pic>
      <p:pic>
        <p:nvPicPr>
          <p:cNvPr id="6" name="صورة 6"/>
          <p:cNvPicPr>
            <a:picLocks noChangeAspect="1"/>
          </p:cNvPicPr>
          <p:nvPr/>
        </p:nvPicPr>
        <p:blipFill>
          <a:blip r:embed="rId3" cstate="print"/>
          <a:stretch>
            <a:fillRect/>
          </a:stretch>
        </p:blipFill>
        <p:spPr>
          <a:xfrm>
            <a:off x="1043608" y="3573016"/>
            <a:ext cx="5976664" cy="1184568"/>
          </a:xfrm>
          <a:prstGeom prst="rect">
            <a:avLst/>
          </a:prstGeom>
        </p:spPr>
      </p:pic>
      <p:sp>
        <p:nvSpPr>
          <p:cNvPr id="7" name="Rectangle 6"/>
          <p:cNvSpPr/>
          <p:nvPr/>
        </p:nvSpPr>
        <p:spPr>
          <a:xfrm>
            <a:off x="3923928" y="3573016"/>
            <a:ext cx="79208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60</a:t>
            </a:r>
            <a:r>
              <a:rPr lang="en-US" baseline="30000">
                <a:solidFill>
                  <a:schemeClr val="tx1"/>
                </a:solidFill>
              </a:rPr>
              <a:t>o</a:t>
            </a:r>
            <a:r>
              <a:rPr lang="en-US">
                <a:solidFill>
                  <a:schemeClr val="tx1"/>
                </a:solidFill>
              </a:rPr>
              <a:t>C</a:t>
            </a:r>
          </a:p>
        </p:txBody>
      </p:sp>
      <p:pic>
        <p:nvPicPr>
          <p:cNvPr id="8" name="صورة 7"/>
          <p:cNvPicPr>
            <a:picLocks noChangeAspect="1"/>
          </p:cNvPicPr>
          <p:nvPr/>
        </p:nvPicPr>
        <p:blipFill>
          <a:blip r:embed="rId4" cstate="print"/>
          <a:stretch>
            <a:fillRect/>
          </a:stretch>
        </p:blipFill>
        <p:spPr>
          <a:xfrm>
            <a:off x="899592" y="4830617"/>
            <a:ext cx="5895340" cy="974647"/>
          </a:xfrm>
          <a:prstGeom prst="rect">
            <a:avLst/>
          </a:prstGeom>
        </p:spPr>
      </p:pic>
      <p:pic>
        <p:nvPicPr>
          <p:cNvPr id="9" name="صورة 9"/>
          <p:cNvPicPr>
            <a:picLocks noChangeAspect="1"/>
          </p:cNvPicPr>
          <p:nvPr/>
        </p:nvPicPr>
        <p:blipFill>
          <a:blip r:embed="rId5" cstate="print"/>
          <a:stretch>
            <a:fillRect/>
          </a:stretch>
        </p:blipFill>
        <p:spPr>
          <a:xfrm>
            <a:off x="899592" y="5898897"/>
            <a:ext cx="6013875" cy="91447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3647" y="2046503"/>
            <a:ext cx="8001272" cy="4504566"/>
            <a:chOff x="683568" y="2060848"/>
            <a:chExt cx="8001272" cy="4504566"/>
          </a:xfrm>
        </p:grpSpPr>
        <p:grpSp>
          <p:nvGrpSpPr>
            <p:cNvPr id="4" name="Group 14"/>
            <p:cNvGrpSpPr/>
            <p:nvPr/>
          </p:nvGrpSpPr>
          <p:grpSpPr>
            <a:xfrm>
              <a:off x="683568" y="2060848"/>
              <a:ext cx="7344816" cy="1656184"/>
              <a:chOff x="683568" y="2060848"/>
              <a:chExt cx="7344816" cy="1656184"/>
            </a:xfrm>
          </p:grpSpPr>
          <p:sp>
            <p:nvSpPr>
              <p:cNvPr id="13" name="Title 1"/>
              <p:cNvSpPr txBox="1">
                <a:spLocks/>
              </p:cNvSpPr>
              <p:nvPr/>
            </p:nvSpPr>
            <p:spPr>
              <a:xfrm>
                <a:off x="683568" y="2060848"/>
                <a:ext cx="7344816" cy="541301"/>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00" b="1">
                    <a:solidFill>
                      <a:srgbClr val="5325FB"/>
                    </a:solidFill>
                    <a:latin typeface="+mj-lt"/>
                    <a:ea typeface="+mj-ea"/>
                    <a:cs typeface="+mj-cs"/>
                  </a:rPr>
                  <a:t>If A</a:t>
                </a:r>
                <a:r>
                  <a:rPr lang="en-US" sz="1600" b="1">
                    <a:solidFill>
                      <a:srgbClr val="5325FB"/>
                    </a:solidFill>
                    <a:latin typeface="+mj-lt"/>
                    <a:ea typeface="+mj-ea"/>
                    <a:cs typeface="+mj-cs"/>
                  </a:rPr>
                  <a:t>2</a:t>
                </a:r>
                <a:r>
                  <a:rPr lang="en-US" sz="2000" b="1">
                    <a:solidFill>
                      <a:srgbClr val="5325FB"/>
                    </a:solidFill>
                    <a:latin typeface="+mj-lt"/>
                    <a:ea typeface="+mj-ea"/>
                    <a:cs typeface="+mj-cs"/>
                  </a:rPr>
                  <a:t> is the chemical initiator and M the monomer</a:t>
                </a:r>
                <a:endParaRPr kumimoji="0" lang="en-US" sz="2000" b="1" i="0" u="none" strike="noStrike" kern="1200" cap="none" spc="0" normalizeH="0" baseline="0" noProof="0">
                  <a:ln>
                    <a:noFill/>
                  </a:ln>
                  <a:solidFill>
                    <a:srgbClr val="5325FB"/>
                  </a:solidFill>
                  <a:effectLst/>
                  <a:uLnTx/>
                  <a:uFillTx/>
                  <a:latin typeface="+mj-lt"/>
                  <a:ea typeface="+mj-ea"/>
                  <a:cs typeface="+mj-cs"/>
                </a:endParaRPr>
              </a:p>
            </p:txBody>
          </p:sp>
          <p:pic>
            <p:nvPicPr>
              <p:cNvPr id="14" name="Picture 2"/>
              <p:cNvPicPr>
                <a:picLocks noChangeAspect="1" noChangeArrowheads="1"/>
              </p:cNvPicPr>
              <p:nvPr/>
            </p:nvPicPr>
            <p:blipFill>
              <a:blip r:embed="rId2" cstate="print"/>
              <a:srcRect/>
              <a:stretch>
                <a:fillRect/>
              </a:stretch>
            </p:blipFill>
            <p:spPr bwMode="auto">
              <a:xfrm>
                <a:off x="1259632" y="2708920"/>
                <a:ext cx="6336704" cy="1008112"/>
              </a:xfrm>
              <a:prstGeom prst="rect">
                <a:avLst/>
              </a:prstGeom>
              <a:noFill/>
              <a:ln w="9525">
                <a:noFill/>
                <a:miter lim="800000"/>
                <a:headEnd/>
                <a:tailEnd/>
              </a:ln>
            </p:spPr>
          </p:pic>
        </p:grpSp>
        <p:grpSp>
          <p:nvGrpSpPr>
            <p:cNvPr id="5" name="Group 13"/>
            <p:cNvGrpSpPr/>
            <p:nvPr/>
          </p:nvGrpSpPr>
          <p:grpSpPr>
            <a:xfrm>
              <a:off x="683568" y="4077072"/>
              <a:ext cx="8001272" cy="2488342"/>
              <a:chOff x="683568" y="4077072"/>
              <a:chExt cx="8001272" cy="2488342"/>
            </a:xfrm>
          </p:grpSpPr>
          <p:sp>
            <p:nvSpPr>
              <p:cNvPr id="6" name="Title 1"/>
              <p:cNvSpPr txBox="1">
                <a:spLocks/>
              </p:cNvSpPr>
              <p:nvPr/>
            </p:nvSpPr>
            <p:spPr>
              <a:xfrm>
                <a:off x="683568" y="4077072"/>
                <a:ext cx="2016224" cy="504056"/>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a:ln>
                      <a:noFill/>
                    </a:ln>
                    <a:solidFill>
                      <a:srgbClr val="5325FB"/>
                    </a:solidFill>
                    <a:effectLst/>
                    <a:uLnTx/>
                    <a:uFillTx/>
                    <a:latin typeface="+mj-lt"/>
                    <a:ea typeface="+mj-ea"/>
                    <a:cs typeface="+mj-cs"/>
                  </a:rPr>
                  <a:t>For example:</a:t>
                </a:r>
              </a:p>
            </p:txBody>
          </p:sp>
          <p:sp>
            <p:nvSpPr>
              <p:cNvPr id="7" name="Title 1"/>
              <p:cNvSpPr txBox="1">
                <a:spLocks/>
              </p:cNvSpPr>
              <p:nvPr/>
            </p:nvSpPr>
            <p:spPr>
              <a:xfrm>
                <a:off x="2699792" y="4653136"/>
                <a:ext cx="4608512" cy="504056"/>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5325FB"/>
                    </a:solidFill>
                    <a:effectLst/>
                    <a:uLnTx/>
                    <a:uFillTx/>
                    <a:latin typeface="+mj-lt"/>
                    <a:ea typeface="+mj-ea"/>
                    <a:cs typeface="+mj-cs"/>
                  </a:rPr>
                  <a:t>M:   Acrylic acid:  CH</a:t>
                </a:r>
                <a:r>
                  <a:rPr kumimoji="0" lang="en-US" sz="1600" b="1" i="0" u="none" strike="noStrike" kern="1200" cap="none" spc="0" normalizeH="0" baseline="0" noProof="0" dirty="0">
                    <a:ln>
                      <a:noFill/>
                    </a:ln>
                    <a:solidFill>
                      <a:srgbClr val="5325FB"/>
                    </a:solidFill>
                    <a:effectLst/>
                    <a:uLnTx/>
                    <a:uFillTx/>
                    <a:latin typeface="+mj-lt"/>
                    <a:ea typeface="+mj-ea"/>
                    <a:cs typeface="+mj-cs"/>
                  </a:rPr>
                  <a:t>2</a:t>
                </a:r>
                <a:r>
                  <a:rPr kumimoji="0" lang="en-US" b="1" i="0" u="none" strike="noStrike" kern="1200" cap="none" spc="0" normalizeH="0" baseline="0" noProof="0" dirty="0">
                    <a:ln>
                      <a:noFill/>
                    </a:ln>
                    <a:solidFill>
                      <a:srgbClr val="5325FB"/>
                    </a:solidFill>
                    <a:effectLst/>
                    <a:uLnTx/>
                    <a:uFillTx/>
                    <a:latin typeface="+mj-lt"/>
                    <a:ea typeface="+mj-ea"/>
                    <a:cs typeface="+mj-cs"/>
                  </a:rPr>
                  <a:t>=CH-COOH </a:t>
                </a:r>
              </a:p>
            </p:txBody>
          </p:sp>
          <p:sp>
            <p:nvSpPr>
              <p:cNvPr id="8" name="Title 1"/>
              <p:cNvSpPr txBox="1">
                <a:spLocks/>
              </p:cNvSpPr>
              <p:nvPr/>
            </p:nvSpPr>
            <p:spPr>
              <a:xfrm>
                <a:off x="683568" y="5229200"/>
                <a:ext cx="5976664" cy="504056"/>
              </a:xfrm>
              <a:prstGeom prst="rect">
                <a:avLst/>
              </a:prstGeom>
            </p:spPr>
            <p:txBody>
              <a:bodyPr vert="horz" lIns="91440" tIns="45720" rIns="91440" bIns="45720" rtlCol="0" anchor="t">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C</a:t>
                </a:r>
                <a:r>
                  <a:rPr kumimoji="0" lang="en-US" sz="1600" b="1" i="0" u="none" strike="noStrike" kern="1200" cap="none" spc="0" normalizeH="0" baseline="0" noProof="0">
                    <a:ln>
                      <a:noFill/>
                    </a:ln>
                    <a:solidFill>
                      <a:srgbClr val="5325FB"/>
                    </a:solidFill>
                    <a:effectLst/>
                    <a:uLnTx/>
                    <a:uFillTx/>
                    <a:latin typeface="+mj-lt"/>
                    <a:ea typeface="+mj-ea"/>
                    <a:cs typeface="+mj-cs"/>
                  </a:rPr>
                  <a:t>6</a:t>
                </a:r>
                <a:r>
                  <a:rPr kumimoji="0" lang="en-US" sz="2000" b="1" i="0" u="none" strike="noStrike" kern="1200" cap="none" spc="0" normalizeH="0" baseline="0" noProof="0">
                    <a:ln>
                      <a:noFill/>
                    </a:ln>
                    <a:solidFill>
                      <a:srgbClr val="5325FB"/>
                    </a:solidFill>
                    <a:effectLst/>
                    <a:uLnTx/>
                    <a:uFillTx/>
                    <a:latin typeface="+mj-lt"/>
                    <a:ea typeface="+mj-ea"/>
                    <a:cs typeface="+mj-cs"/>
                  </a:rPr>
                  <a:t>H</a:t>
                </a:r>
                <a:r>
                  <a:rPr kumimoji="0" lang="en-US" sz="1600" b="1" i="0" u="none" strike="noStrike" kern="1200" cap="none" spc="0" normalizeH="0" baseline="0" noProof="0">
                    <a:ln>
                      <a:noFill/>
                    </a:ln>
                    <a:solidFill>
                      <a:srgbClr val="5325FB"/>
                    </a:solidFill>
                    <a:effectLst/>
                    <a:uLnTx/>
                    <a:uFillTx/>
                    <a:latin typeface="+mj-lt"/>
                    <a:ea typeface="+mj-ea"/>
                    <a:cs typeface="+mj-cs"/>
                  </a:rPr>
                  <a:t>5</a:t>
                </a:r>
                <a:r>
                  <a:rPr kumimoji="0" lang="en-US" sz="2000" b="1" i="0" u="none" strike="noStrike" kern="1200" cap="none" spc="0" normalizeH="0" baseline="0" noProof="0">
                    <a:ln>
                      <a:noFill/>
                    </a:ln>
                    <a:solidFill>
                      <a:srgbClr val="5325FB"/>
                    </a:solidFill>
                    <a:effectLst/>
                    <a:uLnTx/>
                    <a:uFillTx/>
                    <a:latin typeface="+mj-lt"/>
                    <a:ea typeface="+mj-ea"/>
                    <a:cs typeface="+mj-cs"/>
                  </a:rPr>
                  <a:t>-CO-O-O-CO-C</a:t>
                </a:r>
                <a:r>
                  <a:rPr kumimoji="0" lang="en-US" sz="1600" b="1" i="0" u="none" strike="noStrike" kern="1200" cap="none" spc="0" normalizeH="0" baseline="0" noProof="0">
                    <a:ln>
                      <a:noFill/>
                    </a:ln>
                    <a:solidFill>
                      <a:srgbClr val="5325FB"/>
                    </a:solidFill>
                    <a:effectLst/>
                    <a:uLnTx/>
                    <a:uFillTx/>
                    <a:latin typeface="+mj-lt"/>
                    <a:ea typeface="+mj-ea"/>
                    <a:cs typeface="+mj-cs"/>
                  </a:rPr>
                  <a:t>6</a:t>
                </a:r>
                <a:r>
                  <a:rPr kumimoji="0" lang="en-US" sz="2000" b="1" i="0" u="none" strike="noStrike" kern="1200" cap="none" spc="0" normalizeH="0" baseline="0" noProof="0">
                    <a:ln>
                      <a:noFill/>
                    </a:ln>
                    <a:solidFill>
                      <a:srgbClr val="5325FB"/>
                    </a:solidFill>
                    <a:effectLst/>
                    <a:uLnTx/>
                    <a:uFillTx/>
                    <a:latin typeface="+mj-lt"/>
                    <a:ea typeface="+mj-ea"/>
                    <a:cs typeface="+mj-cs"/>
                  </a:rPr>
                  <a:t>H</a:t>
                </a:r>
                <a:r>
                  <a:rPr kumimoji="0" lang="en-US" sz="1600" b="1" i="0" u="none" strike="noStrike" kern="1200" cap="none" spc="0" normalizeH="0" baseline="0" noProof="0">
                    <a:ln>
                      <a:noFill/>
                    </a:ln>
                    <a:solidFill>
                      <a:srgbClr val="5325FB"/>
                    </a:solidFill>
                    <a:effectLst/>
                    <a:uLnTx/>
                    <a:uFillTx/>
                    <a:latin typeface="+mj-lt"/>
                    <a:ea typeface="+mj-ea"/>
                    <a:cs typeface="+mj-cs"/>
                  </a:rPr>
                  <a:t>5</a:t>
                </a:r>
                <a:r>
                  <a:rPr kumimoji="0" lang="en-US" sz="2000" b="1" i="0" u="none" strike="noStrike" kern="1200" cap="none" spc="0" normalizeH="0" baseline="0" noProof="0">
                    <a:ln>
                      <a:noFill/>
                    </a:ln>
                    <a:solidFill>
                      <a:srgbClr val="00B050"/>
                    </a:solidFill>
                    <a:effectLst/>
                    <a:uLnTx/>
                    <a:uFillTx/>
                    <a:latin typeface="+mj-lt"/>
                    <a:ea typeface="+mj-ea"/>
                    <a:cs typeface="+mj-cs"/>
                  </a:rPr>
                  <a:t>  </a:t>
                </a:r>
                <a:r>
                  <a:rPr kumimoji="0" lang="en-US" sz="3300" b="1" i="0" u="none" strike="noStrike" kern="1200" cap="none" spc="0" normalizeH="0" baseline="0" noProof="0">
                    <a:ln>
                      <a:noFill/>
                    </a:ln>
                    <a:solidFill>
                      <a:srgbClr val="5325FB"/>
                    </a:solidFill>
                    <a:effectLst/>
                    <a:uLnTx/>
                    <a:uFillTx/>
                    <a:latin typeface="Times New Roman"/>
                    <a:ea typeface="+mj-ea"/>
                    <a:cs typeface="Times New Roman"/>
                  </a:rPr>
                  <a:t>→ </a:t>
                </a:r>
                <a:r>
                  <a:rPr kumimoji="0" lang="en-US" sz="2000" b="1" i="0" u="none" strike="noStrike" kern="1200" cap="none" spc="0" normalizeH="0" baseline="0" noProof="0">
                    <a:ln>
                      <a:noFill/>
                    </a:ln>
                    <a:solidFill>
                      <a:srgbClr val="00B050"/>
                    </a:solidFill>
                    <a:effectLst/>
                    <a:uLnTx/>
                    <a:uFillTx/>
                    <a:latin typeface="Times New Roman"/>
                    <a:ea typeface="+mj-ea"/>
                    <a:cs typeface="Times New Roman"/>
                  </a:rPr>
                  <a:t>  </a:t>
                </a:r>
                <a:r>
                  <a:rPr kumimoji="0" lang="en-US" sz="2000" b="1" i="0" u="none" strike="noStrike" kern="1200" cap="none" spc="0" normalizeH="0" baseline="0" noProof="0">
                    <a:ln>
                      <a:noFill/>
                    </a:ln>
                    <a:solidFill>
                      <a:srgbClr val="00B050"/>
                    </a:solidFill>
                    <a:effectLst/>
                    <a:uLnTx/>
                    <a:uFillTx/>
                    <a:latin typeface="+mj-lt"/>
                    <a:ea typeface="+mj-ea"/>
                    <a:cs typeface="+mj-cs"/>
                  </a:rPr>
                  <a:t> </a:t>
                </a:r>
              </a:p>
            </p:txBody>
          </p:sp>
          <p:sp>
            <p:nvSpPr>
              <p:cNvPr id="9" name="Rectangle 8"/>
              <p:cNvSpPr/>
              <p:nvPr/>
            </p:nvSpPr>
            <p:spPr>
              <a:xfrm>
                <a:off x="3925857" y="5275483"/>
                <a:ext cx="1834156" cy="400110"/>
              </a:xfrm>
              <a:prstGeom prst="rect">
                <a:avLst/>
              </a:prstGeom>
            </p:spPr>
            <p:txBody>
              <a:bodyPr wrap="none">
                <a:spAutoFit/>
              </a:bodyPr>
              <a:lstStyle/>
              <a:p>
                <a:r>
                  <a:rPr lang="en-US" sz="2000" b="1">
                    <a:solidFill>
                      <a:srgbClr val="5325FB"/>
                    </a:solidFill>
                  </a:rPr>
                  <a:t>2 C</a:t>
                </a:r>
                <a:r>
                  <a:rPr lang="en-US" sz="1600" b="1">
                    <a:solidFill>
                      <a:srgbClr val="5325FB"/>
                    </a:solidFill>
                  </a:rPr>
                  <a:t>6</a:t>
                </a:r>
                <a:r>
                  <a:rPr lang="en-US" sz="2000" b="1">
                    <a:solidFill>
                      <a:srgbClr val="5325FB"/>
                    </a:solidFill>
                  </a:rPr>
                  <a:t>H</a:t>
                </a:r>
                <a:r>
                  <a:rPr lang="en-US" sz="1600" b="1">
                    <a:solidFill>
                      <a:srgbClr val="5325FB"/>
                    </a:solidFill>
                  </a:rPr>
                  <a:t>5</a:t>
                </a:r>
                <a:r>
                  <a:rPr lang="en-US" sz="2000" b="1">
                    <a:solidFill>
                      <a:srgbClr val="5325FB"/>
                    </a:solidFill>
                  </a:rPr>
                  <a:t>-CO-O*</a:t>
                </a:r>
                <a:endParaRPr lang="en-US" sz="2000">
                  <a:solidFill>
                    <a:srgbClr val="5325FB"/>
                  </a:solidFill>
                </a:endParaRPr>
              </a:p>
            </p:txBody>
          </p:sp>
          <p:sp>
            <p:nvSpPr>
              <p:cNvPr id="10" name="Rectangle 9"/>
              <p:cNvSpPr/>
              <p:nvPr/>
            </p:nvSpPr>
            <p:spPr>
              <a:xfrm>
                <a:off x="755576" y="5795972"/>
                <a:ext cx="7632848" cy="461665"/>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  CH</a:t>
                </a:r>
                <a:r>
                  <a:rPr lang="en-US" sz="1600" b="1">
                    <a:solidFill>
                      <a:srgbClr val="5325FB"/>
                    </a:solidFill>
                  </a:rPr>
                  <a:t>2</a:t>
                </a:r>
                <a:r>
                  <a:rPr lang="en-US" b="1">
                    <a:solidFill>
                      <a:srgbClr val="5325FB"/>
                    </a:solidFill>
                  </a:rPr>
                  <a:t>=CH-COOH </a:t>
                </a:r>
                <a:r>
                  <a:rPr lang="en-US" sz="2400" b="1">
                    <a:solidFill>
                      <a:srgbClr val="5325FB"/>
                    </a:solidFill>
                    <a:latin typeface="Times New Roman"/>
                    <a:cs typeface="Times New Roman"/>
                  </a:rPr>
                  <a:t>→</a:t>
                </a:r>
                <a:r>
                  <a:rPr lang="en-US" b="1">
                    <a:solidFill>
                      <a:srgbClr val="5325FB"/>
                    </a:solidFill>
                    <a:latin typeface="Times New Roman"/>
                    <a:cs typeface="Times New Roman"/>
                  </a:rPr>
                  <a:t> </a:t>
                </a:r>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a:t>
                </a:r>
                <a:r>
                  <a:rPr lang="en-US" b="1">
                    <a:solidFill>
                      <a:srgbClr val="5325FB"/>
                    </a:solidFill>
                    <a:latin typeface="Times New Roman"/>
                    <a:cs typeface="Times New Roman"/>
                  </a:rPr>
                  <a:t>   </a:t>
                </a:r>
                <a:endParaRPr lang="en-US">
                  <a:solidFill>
                    <a:srgbClr val="5325FB"/>
                  </a:solidFill>
                </a:endParaRPr>
              </a:p>
            </p:txBody>
          </p:sp>
          <p:sp>
            <p:nvSpPr>
              <p:cNvPr id="11" name="Rectangle 10"/>
              <p:cNvSpPr/>
              <p:nvPr/>
            </p:nvSpPr>
            <p:spPr>
              <a:xfrm>
                <a:off x="5004048" y="6165304"/>
                <a:ext cx="2053767" cy="400110"/>
              </a:xfrm>
              <a:prstGeom prst="rect">
                <a:avLst/>
              </a:prstGeom>
            </p:spPr>
            <p:txBody>
              <a:bodyPr wrap="none">
                <a:spAutoFit/>
              </a:bodyPr>
              <a:lstStyle/>
              <a:p>
                <a:r>
                  <a:rPr lang="en-US" sz="2000" b="1">
                    <a:solidFill>
                      <a:srgbClr val="00B050"/>
                    </a:solidFill>
                  </a:rPr>
                  <a:t>(Active center)</a:t>
                </a:r>
                <a:endParaRPr lang="en-US" sz="2000"/>
              </a:p>
            </p:txBody>
          </p:sp>
          <p:sp>
            <p:nvSpPr>
              <p:cNvPr id="12" name="Title 1"/>
              <p:cNvSpPr txBox="1">
                <a:spLocks/>
              </p:cNvSpPr>
              <p:nvPr/>
            </p:nvSpPr>
            <p:spPr>
              <a:xfrm>
                <a:off x="2708176" y="4301480"/>
                <a:ext cx="5976664" cy="504056"/>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a:ln>
                      <a:noFill/>
                    </a:ln>
                    <a:solidFill>
                      <a:srgbClr val="5325FB"/>
                    </a:solidFill>
                    <a:effectLst/>
                    <a:uLnTx/>
                    <a:uFillTx/>
                    <a:latin typeface="+mj-lt"/>
                    <a:ea typeface="+mj-ea"/>
                    <a:cs typeface="+mj-cs"/>
                  </a:rPr>
                  <a:t>A</a:t>
                </a:r>
                <a:r>
                  <a:rPr kumimoji="0" lang="en-US" sz="1600" b="1" i="0" u="none" strike="noStrike" kern="1200" cap="none" spc="0" normalizeH="0" baseline="0" noProof="0">
                    <a:ln>
                      <a:noFill/>
                    </a:ln>
                    <a:solidFill>
                      <a:srgbClr val="5325FB"/>
                    </a:solidFill>
                    <a:effectLst/>
                    <a:uLnTx/>
                    <a:uFillTx/>
                    <a:latin typeface="+mj-lt"/>
                    <a:ea typeface="+mj-ea"/>
                    <a:cs typeface="+mj-cs"/>
                  </a:rPr>
                  <a:t>2</a:t>
                </a:r>
                <a:r>
                  <a:rPr kumimoji="0" lang="en-US" b="1" i="0" u="none" strike="noStrike" kern="1200" cap="none" spc="0" normalizeH="0" baseline="0" noProof="0">
                    <a:ln>
                      <a:noFill/>
                    </a:ln>
                    <a:solidFill>
                      <a:srgbClr val="5325FB"/>
                    </a:solidFill>
                    <a:effectLst/>
                    <a:uLnTx/>
                    <a:uFillTx/>
                    <a:latin typeface="+mj-lt"/>
                    <a:ea typeface="+mj-ea"/>
                    <a:cs typeface="+mj-cs"/>
                  </a:rPr>
                  <a:t> : </a:t>
                </a:r>
                <a:r>
                  <a:rPr kumimoji="0" lang="en-US" b="1" i="0" u="none" strike="noStrike" kern="1200" cap="none" spc="0" normalizeH="0" baseline="0" noProof="0" err="1">
                    <a:ln>
                      <a:noFill/>
                    </a:ln>
                    <a:solidFill>
                      <a:srgbClr val="5325FB"/>
                    </a:solidFill>
                    <a:effectLst/>
                    <a:uLnTx/>
                    <a:uFillTx/>
                    <a:latin typeface="+mj-lt"/>
                    <a:ea typeface="+mj-ea"/>
                    <a:cs typeface="+mj-cs"/>
                  </a:rPr>
                  <a:t>diacyl</a:t>
                </a:r>
                <a:r>
                  <a:rPr kumimoji="0" lang="en-US" b="1" i="0" u="none" strike="noStrike" kern="1200" cap="none" spc="0" normalizeH="0" baseline="0" noProof="0">
                    <a:ln>
                      <a:noFill/>
                    </a:ln>
                    <a:solidFill>
                      <a:srgbClr val="5325FB"/>
                    </a:solidFill>
                    <a:effectLst/>
                    <a:uLnTx/>
                    <a:uFillTx/>
                    <a:latin typeface="+mj-lt"/>
                    <a:ea typeface="+mj-ea"/>
                    <a:cs typeface="+mj-cs"/>
                  </a:rPr>
                  <a:t> </a:t>
                </a:r>
                <a:r>
                  <a:rPr kumimoji="0" lang="en-US" b="1" i="0" u="none" strike="noStrike" kern="1200" cap="none" spc="0" normalizeH="0" baseline="0" noProof="0" err="1">
                    <a:ln>
                      <a:noFill/>
                    </a:ln>
                    <a:solidFill>
                      <a:srgbClr val="5325FB"/>
                    </a:solidFill>
                    <a:effectLst/>
                    <a:uLnTx/>
                    <a:uFillTx/>
                    <a:latin typeface="+mj-lt"/>
                    <a:ea typeface="+mj-ea"/>
                    <a:cs typeface="+mj-cs"/>
                  </a:rPr>
                  <a:t>peroxid</a:t>
                </a:r>
                <a:r>
                  <a:rPr kumimoji="0" lang="en-US" b="1" i="0" u="none" strike="noStrike" kern="1200" cap="none" spc="0" normalizeH="0" baseline="0" noProof="0">
                    <a:ln>
                      <a:noFill/>
                    </a:ln>
                    <a:solidFill>
                      <a:srgbClr val="5325FB"/>
                    </a:solidFill>
                    <a:effectLst/>
                    <a:uLnTx/>
                    <a:uFillTx/>
                    <a:latin typeface="+mj-lt"/>
                    <a:ea typeface="+mj-ea"/>
                    <a:cs typeface="+mj-cs"/>
                  </a:rPr>
                  <a:t> :   C</a:t>
                </a:r>
                <a:r>
                  <a:rPr kumimoji="0" lang="en-US" sz="1600" b="1" i="0" u="none" strike="noStrike" kern="1200" cap="none" spc="0" normalizeH="0" baseline="0" noProof="0">
                    <a:ln>
                      <a:noFill/>
                    </a:ln>
                    <a:solidFill>
                      <a:srgbClr val="5325FB"/>
                    </a:solidFill>
                    <a:effectLst/>
                    <a:uLnTx/>
                    <a:uFillTx/>
                    <a:latin typeface="+mj-lt"/>
                    <a:ea typeface="+mj-ea"/>
                    <a:cs typeface="+mj-cs"/>
                  </a:rPr>
                  <a:t>6</a:t>
                </a:r>
                <a:r>
                  <a:rPr kumimoji="0" lang="en-US" b="1" i="0" u="none" strike="noStrike" kern="1200" cap="none" spc="0" normalizeH="0" baseline="0" noProof="0">
                    <a:ln>
                      <a:noFill/>
                    </a:ln>
                    <a:solidFill>
                      <a:srgbClr val="5325FB"/>
                    </a:solidFill>
                    <a:effectLst/>
                    <a:uLnTx/>
                    <a:uFillTx/>
                    <a:latin typeface="+mj-lt"/>
                    <a:ea typeface="+mj-ea"/>
                    <a:cs typeface="+mj-cs"/>
                  </a:rPr>
                  <a:t>H</a:t>
                </a:r>
                <a:r>
                  <a:rPr kumimoji="0" lang="en-US" sz="1600" b="1" i="0" u="none" strike="noStrike" kern="1200" cap="none" spc="0" normalizeH="0" baseline="0" noProof="0">
                    <a:ln>
                      <a:noFill/>
                    </a:ln>
                    <a:solidFill>
                      <a:srgbClr val="5325FB"/>
                    </a:solidFill>
                    <a:effectLst/>
                    <a:uLnTx/>
                    <a:uFillTx/>
                    <a:latin typeface="+mj-lt"/>
                    <a:ea typeface="+mj-ea"/>
                    <a:cs typeface="+mj-cs"/>
                  </a:rPr>
                  <a:t>5</a:t>
                </a:r>
                <a:r>
                  <a:rPr kumimoji="0" lang="en-US" b="1" i="0" u="none" strike="noStrike" kern="1200" cap="none" spc="0" normalizeH="0" baseline="0" noProof="0">
                    <a:ln>
                      <a:noFill/>
                    </a:ln>
                    <a:solidFill>
                      <a:srgbClr val="5325FB"/>
                    </a:solidFill>
                    <a:effectLst/>
                    <a:uLnTx/>
                    <a:uFillTx/>
                    <a:latin typeface="+mj-lt"/>
                    <a:ea typeface="+mj-ea"/>
                    <a:cs typeface="+mj-cs"/>
                  </a:rPr>
                  <a:t>-CO-O-O-CO-C</a:t>
                </a:r>
                <a:r>
                  <a:rPr kumimoji="0" lang="en-US" sz="1600" b="1" i="0" u="none" strike="noStrike" kern="1200" cap="none" spc="0" normalizeH="0" baseline="0" noProof="0">
                    <a:ln>
                      <a:noFill/>
                    </a:ln>
                    <a:solidFill>
                      <a:srgbClr val="5325FB"/>
                    </a:solidFill>
                    <a:effectLst/>
                    <a:uLnTx/>
                    <a:uFillTx/>
                    <a:latin typeface="+mj-lt"/>
                    <a:ea typeface="+mj-ea"/>
                    <a:cs typeface="+mj-cs"/>
                  </a:rPr>
                  <a:t>6</a:t>
                </a:r>
                <a:r>
                  <a:rPr kumimoji="0" lang="en-US" b="1" i="0" u="none" strike="noStrike" kern="1200" cap="none" spc="0" normalizeH="0" baseline="0" noProof="0">
                    <a:ln>
                      <a:noFill/>
                    </a:ln>
                    <a:solidFill>
                      <a:srgbClr val="5325FB"/>
                    </a:solidFill>
                    <a:effectLst/>
                    <a:uLnTx/>
                    <a:uFillTx/>
                    <a:latin typeface="+mj-lt"/>
                    <a:ea typeface="+mj-ea"/>
                    <a:cs typeface="+mj-cs"/>
                  </a:rPr>
                  <a:t>H</a:t>
                </a:r>
                <a:r>
                  <a:rPr kumimoji="0" lang="en-US" sz="1600" b="1" i="0" u="none" strike="noStrike" kern="1200" cap="none" spc="0" normalizeH="0" baseline="0" noProof="0">
                    <a:ln>
                      <a:noFill/>
                    </a:ln>
                    <a:solidFill>
                      <a:srgbClr val="5325FB"/>
                    </a:solidFill>
                    <a:effectLst/>
                    <a:uLnTx/>
                    <a:uFillTx/>
                    <a:latin typeface="+mj-lt"/>
                    <a:ea typeface="+mj-ea"/>
                    <a:cs typeface="+mj-cs"/>
                  </a:rPr>
                  <a:t>5</a:t>
                </a:r>
                <a:r>
                  <a:rPr kumimoji="0" lang="en-US" b="1" i="0" u="none" strike="noStrike" kern="1200" cap="none" spc="0" normalizeH="0" baseline="0" noProof="0">
                    <a:ln>
                      <a:noFill/>
                    </a:ln>
                    <a:solidFill>
                      <a:srgbClr val="5325FB"/>
                    </a:solidFill>
                    <a:effectLst/>
                    <a:uLnTx/>
                    <a:uFillTx/>
                    <a:latin typeface="+mj-lt"/>
                    <a:ea typeface="+mj-ea"/>
                    <a:cs typeface="+mj-cs"/>
                  </a:rPr>
                  <a:t> </a:t>
                </a:r>
              </a:p>
            </p:txBody>
          </p:sp>
        </p:grpSp>
      </p:grpSp>
      <p:sp>
        <p:nvSpPr>
          <p:cNvPr id="16" name="Title 1"/>
          <p:cNvSpPr>
            <a:spLocks noGrp="1"/>
          </p:cNvSpPr>
          <p:nvPr>
            <p:ph type="title"/>
          </p:nvPr>
        </p:nvSpPr>
        <p:spPr>
          <a:xfrm>
            <a:off x="755576" y="1124744"/>
            <a:ext cx="5976664" cy="576064"/>
          </a:xfrm>
        </p:spPr>
        <p:txBody>
          <a:bodyPr>
            <a:normAutofit/>
          </a:bodyPr>
          <a:lstStyle/>
          <a:p>
            <a:pPr>
              <a:buFont typeface="Wingdings" pitchFamily="2" charset="2"/>
              <a:buChar char="q"/>
            </a:pPr>
            <a:r>
              <a:rPr lang="en-US" sz="2000" b="1" u="sng">
                <a:solidFill>
                  <a:srgbClr val="5325FB"/>
                </a:solidFill>
              </a:rPr>
              <a:t>  Initiation ( formation of the active center):</a:t>
            </a:r>
          </a:p>
        </p:txBody>
      </p:sp>
      <p:sp>
        <p:nvSpPr>
          <p:cNvPr id="17" name="Title 1"/>
          <p:cNvSpPr txBox="1">
            <a:spLocks/>
          </p:cNvSpPr>
          <p:nvPr/>
        </p:nvSpPr>
        <p:spPr>
          <a:xfrm>
            <a:off x="755576" y="1488206"/>
            <a:ext cx="5328592" cy="50063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5325FB"/>
                </a:solidFill>
                <a:effectLst/>
                <a:uLnTx/>
                <a:uFillTx/>
                <a:latin typeface="+mj-lt"/>
                <a:ea typeface="+mj-ea"/>
                <a:cs typeface="+mj-cs"/>
              </a:rPr>
              <a:t>Initiators and free radical formation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3568" y="1268760"/>
            <a:ext cx="4744144" cy="576064"/>
          </a:xfrm>
        </p:spPr>
        <p:txBody>
          <a:bodyPr>
            <a:normAutofit/>
          </a:bodyPr>
          <a:lstStyle/>
          <a:p>
            <a:pPr>
              <a:buFont typeface="Wingdings" pitchFamily="2" charset="2"/>
              <a:buChar char="q"/>
            </a:pPr>
            <a:r>
              <a:rPr lang="en-US" sz="2000" b="1" u="sng">
                <a:solidFill>
                  <a:srgbClr val="5325FB"/>
                </a:solidFill>
              </a:rPr>
              <a:t>Propagation (Chains progression)</a:t>
            </a:r>
          </a:p>
        </p:txBody>
      </p:sp>
      <p:sp>
        <p:nvSpPr>
          <p:cNvPr id="5" name="Rectangle 4"/>
          <p:cNvSpPr/>
          <p:nvPr/>
        </p:nvSpPr>
        <p:spPr>
          <a:xfrm>
            <a:off x="755576" y="2616877"/>
            <a:ext cx="6552728" cy="400110"/>
          </a:xfrm>
          <a:prstGeom prst="rect">
            <a:avLst/>
          </a:prstGeom>
        </p:spPr>
        <p:txBody>
          <a:bodyPr wrap="square">
            <a:spAutoFit/>
          </a:bodyPr>
          <a:lstStyle/>
          <a:p>
            <a:r>
              <a:rPr lang="en-US" sz="2000" b="1">
                <a:solidFill>
                  <a:srgbClr val="5325FB"/>
                </a:solidFill>
              </a:rPr>
              <a:t>C</a:t>
            </a:r>
            <a:r>
              <a:rPr lang="en-US" sz="1600" b="1">
                <a:solidFill>
                  <a:srgbClr val="5325FB"/>
                </a:solidFill>
              </a:rPr>
              <a:t>6</a:t>
            </a:r>
            <a:r>
              <a:rPr lang="en-US" sz="2000" b="1">
                <a:solidFill>
                  <a:srgbClr val="5325FB"/>
                </a:solidFill>
              </a:rPr>
              <a:t>H</a:t>
            </a:r>
            <a:r>
              <a:rPr lang="en-US" sz="1600" b="1">
                <a:solidFill>
                  <a:srgbClr val="5325FB"/>
                </a:solidFill>
              </a:rPr>
              <a:t>5</a:t>
            </a:r>
            <a:r>
              <a:rPr lang="en-US" sz="2000" b="1">
                <a:solidFill>
                  <a:srgbClr val="5325FB"/>
                </a:solidFill>
              </a:rPr>
              <a:t>-CO-O -CH</a:t>
            </a:r>
            <a:r>
              <a:rPr lang="en-US" sz="1600" b="1">
                <a:solidFill>
                  <a:srgbClr val="5325FB"/>
                </a:solidFill>
              </a:rPr>
              <a:t>2</a:t>
            </a:r>
            <a:r>
              <a:rPr lang="en-US" sz="2000" b="1">
                <a:solidFill>
                  <a:srgbClr val="5325FB"/>
                </a:solidFill>
              </a:rPr>
              <a:t>-CH*(COOH)   +   n (CH</a:t>
            </a:r>
            <a:r>
              <a:rPr lang="en-US" sz="1600" b="1">
                <a:solidFill>
                  <a:srgbClr val="5325FB"/>
                </a:solidFill>
              </a:rPr>
              <a:t>2</a:t>
            </a:r>
            <a:r>
              <a:rPr lang="en-US" sz="2000" b="1">
                <a:solidFill>
                  <a:srgbClr val="5325FB"/>
                </a:solidFill>
              </a:rPr>
              <a:t>=CHCOOH)  </a:t>
            </a:r>
            <a:r>
              <a:rPr lang="en-US" sz="2000" b="1">
                <a:solidFill>
                  <a:srgbClr val="5325FB"/>
                </a:solidFill>
                <a:latin typeface="Times New Roman"/>
                <a:cs typeface="Times New Roman"/>
              </a:rPr>
              <a:t>   </a:t>
            </a:r>
            <a:endParaRPr lang="en-US" sz="2000">
              <a:solidFill>
                <a:srgbClr val="5325FB"/>
              </a:solidFill>
            </a:endParaRPr>
          </a:p>
        </p:txBody>
      </p:sp>
      <p:sp>
        <p:nvSpPr>
          <p:cNvPr id="6" name="Rectangle 5"/>
          <p:cNvSpPr/>
          <p:nvPr/>
        </p:nvSpPr>
        <p:spPr>
          <a:xfrm>
            <a:off x="1331640" y="4026259"/>
            <a:ext cx="6840760" cy="461665"/>
          </a:xfrm>
          <a:prstGeom prst="rect">
            <a:avLst/>
          </a:prstGeom>
        </p:spPr>
        <p:txBody>
          <a:bodyPr wrap="square">
            <a:spAutoFit/>
          </a:bodyPr>
          <a:lstStyle/>
          <a:p>
            <a:r>
              <a:rPr lang="en-US" sz="2000" b="1">
                <a:solidFill>
                  <a:srgbClr val="5325FB"/>
                </a:solidFill>
              </a:rPr>
              <a:t>C</a:t>
            </a:r>
            <a:r>
              <a:rPr lang="en-US" sz="1600" b="1">
                <a:solidFill>
                  <a:srgbClr val="5325FB"/>
                </a:solidFill>
              </a:rPr>
              <a:t>6</a:t>
            </a:r>
            <a:r>
              <a:rPr lang="en-US" sz="2000" b="1">
                <a:solidFill>
                  <a:srgbClr val="5325FB"/>
                </a:solidFill>
              </a:rPr>
              <a:t>H</a:t>
            </a:r>
            <a:r>
              <a:rPr lang="en-US" sz="1600" b="1">
                <a:solidFill>
                  <a:srgbClr val="5325FB"/>
                </a:solidFill>
              </a:rPr>
              <a:t>5</a:t>
            </a:r>
            <a:r>
              <a:rPr lang="en-US" sz="2000" b="1">
                <a:solidFill>
                  <a:srgbClr val="5325FB"/>
                </a:solidFill>
              </a:rPr>
              <a:t>-CO-O –[CH</a:t>
            </a:r>
            <a:r>
              <a:rPr lang="en-US" sz="1600" b="1">
                <a:solidFill>
                  <a:srgbClr val="5325FB"/>
                </a:solidFill>
              </a:rPr>
              <a:t>2</a:t>
            </a:r>
            <a:r>
              <a:rPr lang="en-US" sz="2000" b="1">
                <a:solidFill>
                  <a:srgbClr val="5325FB"/>
                </a:solidFill>
              </a:rPr>
              <a:t>-CH*COOH]</a:t>
            </a:r>
            <a:r>
              <a:rPr lang="en-US" sz="1600" b="1">
                <a:solidFill>
                  <a:srgbClr val="5325FB"/>
                </a:solidFill>
              </a:rPr>
              <a:t>n</a:t>
            </a:r>
            <a:r>
              <a:rPr lang="en-US" sz="2000" b="1">
                <a:solidFill>
                  <a:srgbClr val="5325FB"/>
                </a:solidFill>
              </a:rPr>
              <a:t>- CH</a:t>
            </a:r>
            <a:r>
              <a:rPr lang="en-US" sz="1600" b="1">
                <a:solidFill>
                  <a:srgbClr val="5325FB"/>
                </a:solidFill>
              </a:rPr>
              <a:t>2</a:t>
            </a:r>
            <a:r>
              <a:rPr lang="en-US" sz="2000" b="1">
                <a:solidFill>
                  <a:srgbClr val="5325FB"/>
                </a:solidFill>
              </a:rPr>
              <a:t>-CH*COOH   </a:t>
            </a:r>
            <a:r>
              <a:rPr lang="en-US" sz="2400" b="1">
                <a:solidFill>
                  <a:srgbClr val="5325FB"/>
                </a:solidFill>
              </a:rPr>
              <a:t>    </a:t>
            </a:r>
            <a:r>
              <a:rPr lang="en-US" sz="2400" b="1">
                <a:solidFill>
                  <a:srgbClr val="5325FB"/>
                </a:solidFill>
                <a:latin typeface="Times New Roman"/>
                <a:cs typeface="Times New Roman"/>
              </a:rPr>
              <a:t>   </a:t>
            </a:r>
            <a:endParaRPr lang="en-US" sz="2400">
              <a:solidFill>
                <a:srgbClr val="5325FB"/>
              </a:solidFill>
            </a:endParaRPr>
          </a:p>
        </p:txBody>
      </p:sp>
      <p:sp>
        <p:nvSpPr>
          <p:cNvPr id="7" name="Rectangle 6"/>
          <p:cNvSpPr/>
          <p:nvPr/>
        </p:nvSpPr>
        <p:spPr>
          <a:xfrm>
            <a:off x="3368357" y="4617131"/>
            <a:ext cx="2079848" cy="369332"/>
          </a:xfrm>
          <a:prstGeom prst="rect">
            <a:avLst/>
          </a:prstGeom>
        </p:spPr>
        <p:txBody>
          <a:bodyPr wrap="square">
            <a:spAutoFit/>
          </a:bodyPr>
          <a:lstStyle/>
          <a:p>
            <a:r>
              <a:rPr lang="en-US" b="1">
                <a:solidFill>
                  <a:srgbClr val="00B050"/>
                </a:solidFill>
              </a:rPr>
              <a:t>(</a:t>
            </a:r>
            <a:r>
              <a:rPr lang="en-US" b="1" err="1">
                <a:solidFill>
                  <a:srgbClr val="FF0000"/>
                </a:solidFill>
              </a:rPr>
              <a:t>Macroradical</a:t>
            </a:r>
            <a:r>
              <a:rPr lang="en-US" b="1">
                <a:solidFill>
                  <a:srgbClr val="00B050"/>
                </a:solidFill>
              </a:rPr>
              <a:t>)</a:t>
            </a:r>
            <a:endParaRPr lang="en-US"/>
          </a:p>
        </p:txBody>
      </p:sp>
      <p:cxnSp>
        <p:nvCxnSpPr>
          <p:cNvPr id="8" name="Straight Arrow Connector 7"/>
          <p:cNvCxnSpPr/>
          <p:nvPr/>
        </p:nvCxnSpPr>
        <p:spPr>
          <a:xfrm>
            <a:off x="4283968" y="3140968"/>
            <a:ext cx="0" cy="648072"/>
          </a:xfrm>
          <a:prstGeom prst="straightConnector1">
            <a:avLst/>
          </a:prstGeom>
          <a:ln w="38100">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730955" y="1808820"/>
            <a:ext cx="3528392" cy="576064"/>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lumMod val="85000"/>
                    <a:lumOff val="15000"/>
                  </a:schemeClr>
                </a:solidFill>
                <a:effectLst/>
                <a:uLnTx/>
                <a:uFillTx/>
                <a:latin typeface="+mj-lt"/>
                <a:ea typeface="+mj-ea"/>
                <a:cs typeface="+mj-cs"/>
              </a:rPr>
              <a:t>(</a:t>
            </a:r>
            <a:r>
              <a:rPr kumimoji="0" lang="en-US" sz="2100" b="1" i="0" u="none" strike="noStrike" kern="1200" cap="none" spc="0" normalizeH="0" baseline="0" noProof="0" err="1">
                <a:ln>
                  <a:noFill/>
                </a:ln>
                <a:solidFill>
                  <a:schemeClr val="tx1">
                    <a:lumMod val="85000"/>
                    <a:lumOff val="15000"/>
                  </a:schemeClr>
                </a:solidFill>
                <a:effectLst/>
                <a:uLnTx/>
                <a:uFillTx/>
                <a:latin typeface="+mj-lt"/>
                <a:ea typeface="+mj-ea"/>
                <a:cs typeface="+mj-cs"/>
              </a:rPr>
              <a:t>Macroradical</a:t>
            </a:r>
            <a:r>
              <a:rPr kumimoji="0" lang="en-US" sz="2100" b="1" i="0" u="none" strike="noStrike" kern="1200" cap="none" spc="0" normalizeH="0" baseline="0" noProof="0">
                <a:ln>
                  <a:noFill/>
                </a:ln>
                <a:solidFill>
                  <a:schemeClr val="tx1">
                    <a:lumMod val="85000"/>
                    <a:lumOff val="15000"/>
                  </a:schemeClr>
                </a:solidFill>
                <a:effectLst/>
                <a:uLnTx/>
                <a:uFillTx/>
                <a:latin typeface="+mj-lt"/>
                <a:ea typeface="+mj-ea"/>
                <a:cs typeface="+mj-cs"/>
              </a:rPr>
              <a:t> formation</a:t>
            </a:r>
            <a:r>
              <a:rPr kumimoji="0" lang="en-US" sz="2400" b="1" i="0" u="none" strike="noStrike" kern="1200" cap="none" spc="0" normalizeH="0" baseline="0" noProof="0">
                <a:ln>
                  <a:noFill/>
                </a:ln>
                <a:solidFill>
                  <a:schemeClr val="tx1">
                    <a:lumMod val="85000"/>
                    <a:lumOff val="15000"/>
                  </a:schemeClr>
                </a:solidFill>
                <a:effectLst/>
                <a:uLnTx/>
                <a:uFillTx/>
                <a:latin typeface="+mj-lt"/>
                <a:ea typeface="+mj-ea"/>
                <a:cs typeface="+mj-cs"/>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3568" y="1451107"/>
            <a:ext cx="7416824" cy="576064"/>
          </a:xfrm>
        </p:spPr>
        <p:txBody>
          <a:bodyPr>
            <a:normAutofit fontScale="90000"/>
          </a:bodyPr>
          <a:lstStyle/>
          <a:p>
            <a:r>
              <a:rPr lang="en-US" sz="2200" b="1">
                <a:solidFill>
                  <a:srgbClr val="00B050"/>
                </a:solidFill>
              </a:rPr>
              <a:t>This step can be achieved by different reactions</a:t>
            </a:r>
            <a:br>
              <a:rPr lang="en-US" sz="2200" b="1">
                <a:solidFill>
                  <a:srgbClr val="00B050"/>
                </a:solidFill>
              </a:rPr>
            </a:br>
            <a:br>
              <a:rPr lang="en-US" sz="2200" b="1">
                <a:solidFill>
                  <a:srgbClr val="00B050"/>
                </a:solidFill>
              </a:rPr>
            </a:br>
            <a:r>
              <a:rPr lang="en-US" sz="2200" b="1" u="sng">
                <a:solidFill>
                  <a:srgbClr val="5325FB"/>
                </a:solidFill>
              </a:rPr>
              <a:t>A- Transfer to the impurity  according to the following reactions:</a:t>
            </a:r>
          </a:p>
        </p:txBody>
      </p:sp>
      <p:sp>
        <p:nvSpPr>
          <p:cNvPr id="5" name="Title 1"/>
          <p:cNvSpPr txBox="1">
            <a:spLocks/>
          </p:cNvSpPr>
          <p:nvPr/>
        </p:nvSpPr>
        <p:spPr>
          <a:xfrm>
            <a:off x="683568" y="732010"/>
            <a:ext cx="2151856"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 typeface="Wingdings" pitchFamily="2" charset="2"/>
              <a:buChar char="q"/>
              <a:tabLst/>
              <a:defRPr/>
            </a:pPr>
            <a:r>
              <a:rPr kumimoji="0" lang="en-US" sz="2000" b="1" i="0" u="sng" strike="noStrike" kern="1200" cap="none" spc="0" normalizeH="0" baseline="0" noProof="0">
                <a:ln>
                  <a:noFill/>
                </a:ln>
                <a:solidFill>
                  <a:srgbClr val="5325FB"/>
                </a:solidFill>
                <a:effectLst/>
                <a:uLnTx/>
                <a:uFillTx/>
                <a:latin typeface="+mj-lt"/>
                <a:ea typeface="+mj-ea"/>
                <a:cs typeface="+mj-cs"/>
              </a:rPr>
              <a:t>Termination</a:t>
            </a:r>
          </a:p>
        </p:txBody>
      </p:sp>
      <p:grpSp>
        <p:nvGrpSpPr>
          <p:cNvPr id="6" name="Group 5"/>
          <p:cNvGrpSpPr/>
          <p:nvPr/>
        </p:nvGrpSpPr>
        <p:grpSpPr>
          <a:xfrm>
            <a:off x="683568" y="3284984"/>
            <a:ext cx="7268900" cy="3136414"/>
            <a:chOff x="755576" y="1652875"/>
            <a:chExt cx="7268900" cy="3136414"/>
          </a:xfrm>
        </p:grpSpPr>
        <p:sp>
          <p:nvSpPr>
            <p:cNvPr id="7" name="Title 1"/>
            <p:cNvSpPr txBox="1">
              <a:spLocks/>
            </p:cNvSpPr>
            <p:nvPr/>
          </p:nvSpPr>
          <p:spPr>
            <a:xfrm>
              <a:off x="755576" y="1652875"/>
              <a:ext cx="6408712"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presence of impurity (</a:t>
              </a:r>
              <a:r>
                <a:rPr kumimoji="0" lang="en-US" sz="2000" b="1" i="0" u="none" strike="noStrike" kern="1200" cap="none" spc="0" normalizeH="0" baseline="0" noProof="0">
                  <a:ln>
                    <a:noFill/>
                  </a:ln>
                  <a:solidFill>
                    <a:srgbClr val="FF0000"/>
                  </a:solidFill>
                  <a:effectLst/>
                  <a:uLnTx/>
                  <a:uFillTx/>
                  <a:latin typeface="+mj-lt"/>
                  <a:ea typeface="+mj-ea"/>
                  <a:cs typeface="+mj-cs"/>
                </a:rPr>
                <a:t>I</a:t>
              </a:r>
              <a:r>
                <a:rPr kumimoji="0" lang="en-US" sz="2000" b="1" i="0" u="none" strike="noStrike" kern="1200" cap="none" spc="0" normalizeH="0" baseline="0" noProof="0">
                  <a:ln>
                    <a:noFill/>
                  </a:ln>
                  <a:solidFill>
                    <a:srgbClr val="5325FB"/>
                  </a:solidFill>
                  <a:effectLst/>
                  <a:uLnTx/>
                  <a:uFillTx/>
                  <a:latin typeface="+mj-lt"/>
                  <a:ea typeface="+mj-ea"/>
                  <a:cs typeface="+mj-cs"/>
                </a:rPr>
                <a:t>) in the reaction mixture</a:t>
              </a:r>
            </a:p>
          </p:txBody>
        </p:sp>
        <p:sp>
          <p:nvSpPr>
            <p:cNvPr id="8" name="Rectangle 7"/>
            <p:cNvSpPr/>
            <p:nvPr/>
          </p:nvSpPr>
          <p:spPr>
            <a:xfrm>
              <a:off x="1187624" y="2322594"/>
              <a:ext cx="6552728" cy="369332"/>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-CH*COOH + </a:t>
              </a:r>
              <a:r>
                <a:rPr lang="en-US" b="1">
                  <a:solidFill>
                    <a:srgbClr val="FF0000"/>
                  </a:solidFill>
                </a:rPr>
                <a:t>I</a:t>
              </a:r>
              <a:r>
                <a:rPr lang="en-US" b="1">
                  <a:solidFill>
                    <a:srgbClr val="00B050"/>
                  </a:solidFill>
                </a:rPr>
                <a:t>       </a:t>
              </a:r>
              <a:r>
                <a:rPr lang="en-US" b="1">
                  <a:solidFill>
                    <a:srgbClr val="00B050"/>
                  </a:solidFill>
                  <a:latin typeface="Times New Roman"/>
                  <a:cs typeface="Times New Roman"/>
                </a:rPr>
                <a:t>   </a:t>
              </a:r>
              <a:endParaRPr lang="en-US"/>
            </a:p>
          </p:txBody>
        </p:sp>
        <p:sp>
          <p:nvSpPr>
            <p:cNvPr id="9" name="Rectangle 8"/>
            <p:cNvSpPr/>
            <p:nvPr/>
          </p:nvSpPr>
          <p:spPr>
            <a:xfrm>
              <a:off x="1220995" y="3379515"/>
              <a:ext cx="6552728" cy="400110"/>
            </a:xfrm>
            <a:prstGeom prst="rect">
              <a:avLst/>
            </a:prstGeom>
          </p:spPr>
          <p:txBody>
            <a:bodyPr wrap="square">
              <a:spAutoFit/>
            </a:bodyPr>
            <a:lstStyle/>
            <a:p>
              <a:r>
                <a:rPr lang="en-US" b="1">
                  <a:solidFill>
                    <a:srgbClr val="5325FB"/>
                  </a:solidFill>
                </a:rPr>
                <a:t>C6H5-CO-O –[CH2-CH*COOH]n- CH</a:t>
              </a:r>
              <a:r>
                <a:rPr lang="en-US" sz="1600" b="1">
                  <a:solidFill>
                    <a:srgbClr val="5325FB"/>
                  </a:solidFill>
                </a:rPr>
                <a:t>2</a:t>
              </a:r>
              <a:r>
                <a:rPr lang="en-US" b="1">
                  <a:solidFill>
                    <a:srgbClr val="5325FB"/>
                  </a:solidFill>
                </a:rPr>
                <a:t>-</a:t>
              </a:r>
              <a:r>
                <a:rPr lang="en-US" sz="2000" b="1">
                  <a:solidFill>
                    <a:srgbClr val="5325FB"/>
                  </a:solidFill>
                </a:rPr>
                <a:t>CHCOOH +</a:t>
              </a:r>
              <a:r>
                <a:rPr lang="en-US" sz="2000" b="1">
                  <a:solidFill>
                    <a:srgbClr val="00B050"/>
                  </a:solidFill>
                </a:rPr>
                <a:t> </a:t>
              </a:r>
              <a:r>
                <a:rPr lang="en-US" sz="2000" b="1">
                  <a:solidFill>
                    <a:srgbClr val="FF0000"/>
                  </a:solidFill>
                </a:rPr>
                <a:t>I</a:t>
              </a:r>
              <a:r>
                <a:rPr lang="en-US" sz="2000" b="1">
                  <a:solidFill>
                    <a:srgbClr val="5325FB"/>
                  </a:solidFill>
                </a:rPr>
                <a:t>*</a:t>
              </a:r>
              <a:r>
                <a:rPr lang="en-US" sz="2000" b="1">
                  <a:solidFill>
                    <a:srgbClr val="00B050"/>
                  </a:solidFill>
                </a:rPr>
                <a:t>       </a:t>
              </a:r>
              <a:r>
                <a:rPr lang="en-US" sz="2000" b="1">
                  <a:solidFill>
                    <a:srgbClr val="00B050"/>
                  </a:solidFill>
                  <a:latin typeface="Times New Roman"/>
                  <a:cs typeface="Times New Roman"/>
                </a:rPr>
                <a:t>   </a:t>
              </a:r>
              <a:endParaRPr lang="en-US" sz="2000"/>
            </a:p>
          </p:txBody>
        </p:sp>
        <p:cxnSp>
          <p:nvCxnSpPr>
            <p:cNvPr id="10" name="Straight Arrow Connector 9"/>
            <p:cNvCxnSpPr/>
            <p:nvPr/>
          </p:nvCxnSpPr>
          <p:spPr>
            <a:xfrm>
              <a:off x="3995936" y="2987656"/>
              <a:ext cx="0" cy="432048"/>
            </a:xfrm>
            <a:prstGeom prst="straightConnector1">
              <a:avLst/>
            </a:prstGeom>
            <a:ln w="28575">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5576" y="4389179"/>
              <a:ext cx="6552728" cy="400110"/>
            </a:xfrm>
            <a:prstGeom prst="rect">
              <a:avLst/>
            </a:prstGeom>
          </p:spPr>
          <p:txBody>
            <a:bodyPr wrap="square">
              <a:spAutoFit/>
            </a:bodyPr>
            <a:lstStyle/>
            <a:p>
              <a:r>
                <a:rPr lang="en-US" sz="2000" b="1">
                  <a:solidFill>
                    <a:srgbClr val="FF0000"/>
                  </a:solidFill>
                </a:rPr>
                <a:t>I</a:t>
              </a:r>
              <a:r>
                <a:rPr lang="en-US" sz="2000" b="1">
                  <a:solidFill>
                    <a:srgbClr val="5325FB"/>
                  </a:solidFill>
                </a:rPr>
                <a:t>*</a:t>
              </a:r>
              <a:r>
                <a:rPr lang="en-US" sz="2000" b="1">
                  <a:solidFill>
                    <a:srgbClr val="00B050"/>
                  </a:solidFill>
                </a:rPr>
                <a:t>  </a:t>
              </a:r>
              <a:r>
                <a:rPr lang="en-US" sz="2000" b="1">
                  <a:solidFill>
                    <a:srgbClr val="5325FB"/>
                  </a:solidFill>
                </a:rPr>
                <a:t>+  m (CH</a:t>
              </a:r>
              <a:r>
                <a:rPr lang="en-US" sz="1600" b="1">
                  <a:solidFill>
                    <a:srgbClr val="5325FB"/>
                  </a:solidFill>
                </a:rPr>
                <a:t>2</a:t>
              </a:r>
              <a:r>
                <a:rPr lang="en-US" sz="2000" b="1">
                  <a:solidFill>
                    <a:srgbClr val="5325FB"/>
                  </a:solidFill>
                </a:rPr>
                <a:t>=CH-COOH) </a:t>
              </a:r>
              <a:r>
                <a:rPr lang="en-US" sz="2000" b="1">
                  <a:solidFill>
                    <a:srgbClr val="5325FB"/>
                  </a:solidFill>
                  <a:latin typeface="Times New Roman"/>
                  <a:cs typeface="Times New Roman"/>
                </a:rPr>
                <a:t>→  </a:t>
              </a:r>
              <a:r>
                <a:rPr lang="en-US" sz="2000" b="1">
                  <a:solidFill>
                    <a:srgbClr val="FF0000"/>
                  </a:solidFill>
                  <a:latin typeface="Times New Roman"/>
                  <a:cs typeface="Times New Roman"/>
                </a:rPr>
                <a:t> </a:t>
              </a:r>
              <a:r>
                <a:rPr lang="en-US" sz="2000" b="1">
                  <a:solidFill>
                    <a:srgbClr val="5325FB"/>
                  </a:solidFill>
                </a:rPr>
                <a:t>         </a:t>
              </a:r>
              <a:r>
                <a:rPr lang="en-US" sz="2000" b="1">
                  <a:solidFill>
                    <a:srgbClr val="5325FB"/>
                  </a:solidFill>
                  <a:latin typeface="Times New Roman"/>
                  <a:cs typeface="Times New Roman"/>
                </a:rPr>
                <a:t>   </a:t>
              </a:r>
              <a:endParaRPr lang="en-US" sz="2000">
                <a:solidFill>
                  <a:srgbClr val="5325FB"/>
                </a:solidFill>
              </a:endParaRPr>
            </a:p>
          </p:txBody>
        </p:sp>
        <p:sp>
          <p:nvSpPr>
            <p:cNvPr id="12" name="Rectangle 11"/>
            <p:cNvSpPr/>
            <p:nvPr/>
          </p:nvSpPr>
          <p:spPr>
            <a:xfrm>
              <a:off x="4067944" y="4389179"/>
              <a:ext cx="3956532" cy="400110"/>
            </a:xfrm>
            <a:prstGeom prst="rect">
              <a:avLst/>
            </a:prstGeom>
          </p:spPr>
          <p:txBody>
            <a:bodyPr wrap="none">
              <a:spAutoFit/>
            </a:bodyPr>
            <a:lstStyle/>
            <a:p>
              <a:r>
                <a:rPr lang="en-US" b="1">
                  <a:solidFill>
                    <a:srgbClr val="FF0000"/>
                  </a:solidFill>
                </a:rPr>
                <a:t>I</a:t>
              </a:r>
              <a:r>
                <a:rPr lang="en-US" b="1">
                  <a:solidFill>
                    <a:srgbClr val="5325FB"/>
                  </a:solidFill>
                </a:rPr>
                <a:t>-CH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CH*COOH </a:t>
              </a:r>
              <a:endParaRPr lang="en-US">
                <a:solidFill>
                  <a:srgbClr val="5325FB"/>
                </a:solidFill>
              </a:endParaRPr>
            </a:p>
          </p:txBody>
        </p:sp>
        <p:cxnSp>
          <p:nvCxnSpPr>
            <p:cNvPr id="13" name="Straight Arrow Connector 12"/>
            <p:cNvCxnSpPr/>
            <p:nvPr/>
          </p:nvCxnSpPr>
          <p:spPr>
            <a:xfrm>
              <a:off x="4067944" y="3813115"/>
              <a:ext cx="0" cy="432048"/>
            </a:xfrm>
            <a:prstGeom prst="straightConnector1">
              <a:avLst/>
            </a:prstGeom>
            <a:ln w="28575">
              <a:solidFill>
                <a:srgbClr val="5325FB"/>
              </a:solidFill>
              <a:tailEnd type="arrow"/>
            </a:ln>
          </p:spPr>
          <p:style>
            <a:lnRef idx="1">
              <a:schemeClr val="accent1"/>
            </a:lnRef>
            <a:fillRef idx="0">
              <a:schemeClr val="accent1"/>
            </a:fillRef>
            <a:effectRef idx="0">
              <a:schemeClr val="accent1"/>
            </a:effectRef>
            <a:fontRef idx="minor">
              <a:schemeClr val="tx1"/>
            </a:fontRef>
          </p:style>
        </p:cxnSp>
      </p:grpSp>
      <p:sp>
        <p:nvSpPr>
          <p:cNvPr id="16" name="Title 1"/>
          <p:cNvSpPr txBox="1">
            <a:spLocks/>
          </p:cNvSpPr>
          <p:nvPr/>
        </p:nvSpPr>
        <p:spPr>
          <a:xfrm>
            <a:off x="3203848" y="4275334"/>
            <a:ext cx="1847513" cy="576064"/>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7584" y="692696"/>
            <a:ext cx="7776864" cy="6480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1.1Definition and classification of polymers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5325FB"/>
              </a:solidFill>
              <a:effectLst/>
              <a:uLnTx/>
              <a:uFillTx/>
              <a:latin typeface="+mj-lt"/>
              <a:ea typeface="+mj-ea"/>
              <a:cs typeface="+mj-cs"/>
            </a:endParaRPr>
          </a:p>
        </p:txBody>
      </p:sp>
      <p:sp>
        <p:nvSpPr>
          <p:cNvPr id="6" name="Title 1"/>
          <p:cNvSpPr txBox="1">
            <a:spLocks/>
          </p:cNvSpPr>
          <p:nvPr/>
        </p:nvSpPr>
        <p:spPr>
          <a:xfrm>
            <a:off x="821214" y="1268760"/>
            <a:ext cx="7920880" cy="792088"/>
          </a:xfrm>
          <a:prstGeom prst="rect">
            <a:avLst/>
          </a:prstGeom>
        </p:spPr>
        <p:txBody>
          <a:bodyPr vert="horz" lIns="91440" tIns="45720" rIns="91440" bIns="45720" rtlCol="0" anchor="t">
            <a:normAutofit fontScale="77500" lnSpcReduction="20000"/>
          </a:bodyPr>
          <a:lstStyle/>
          <a:p>
            <a:pPr lvl="0" defTabSz="457200">
              <a:spcBef>
                <a:spcPct val="0"/>
              </a:spcBef>
            </a:pPr>
            <a:r>
              <a:rPr lang="en-US" sz="2400" b="1">
                <a:solidFill>
                  <a:srgbClr val="00B050"/>
                </a:solidFill>
              </a:rPr>
              <a:t>A polymer is one or several sequences of several molecules of the same type called “</a:t>
            </a:r>
            <a:r>
              <a:rPr lang="en-US" sz="2400" b="1" err="1">
                <a:solidFill>
                  <a:srgbClr val="00B050"/>
                </a:solidFill>
              </a:rPr>
              <a:t>monomeric</a:t>
            </a:r>
            <a:r>
              <a:rPr lang="en-US" sz="2400" b="1">
                <a:solidFill>
                  <a:srgbClr val="00B050"/>
                </a:solidFill>
              </a:rPr>
              <a:t> units” linked by covalent or coordination bonds.</a:t>
            </a:r>
            <a:endParaRPr lang="en-US" sz="2400" b="1">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8" name="Title 1"/>
          <p:cNvSpPr txBox="1">
            <a:spLocks/>
          </p:cNvSpPr>
          <p:nvPr/>
        </p:nvSpPr>
        <p:spPr>
          <a:xfrm>
            <a:off x="827584" y="3429000"/>
            <a:ext cx="7560840" cy="720080"/>
          </a:xfrm>
          <a:prstGeom prst="rect">
            <a:avLst/>
          </a:prstGeom>
        </p:spPr>
        <p:txBody>
          <a:bodyPr vert="horz" lIns="91440" tIns="45720" rIns="91440" bIns="45720" rtlCol="0" anchor="t">
            <a:normAutofit fontScale="62500" lnSpcReduction="20000"/>
          </a:bodyPr>
          <a:lstStyle/>
          <a:p>
            <a:pPr lvl="0" defTabSz="457200">
              <a:spcBef>
                <a:spcPct val="0"/>
              </a:spcBef>
            </a:pPr>
            <a:endParaRPr lang="en-US" sz="2400" b="1">
              <a:solidFill>
                <a:srgbClr val="00B050"/>
              </a:solidFill>
            </a:endParaRPr>
          </a:p>
          <a:p>
            <a:pPr lvl="0" defTabSz="457200">
              <a:spcBef>
                <a:spcPct val="0"/>
              </a:spcBef>
              <a:buFont typeface="Wingdings" pitchFamily="2" charset="2"/>
              <a:buChar char="q"/>
            </a:pPr>
            <a:r>
              <a:rPr lang="en-US" sz="3200" b="1">
                <a:solidFill>
                  <a:srgbClr val="00B050"/>
                </a:solidFill>
                <a:latin typeface="+mj-lt"/>
                <a:ea typeface="+mj-ea"/>
                <a:cs typeface="+mj-cs"/>
              </a:rPr>
              <a:t> </a:t>
            </a:r>
            <a:r>
              <a:rPr lang="en-US" sz="2400" b="1">
                <a:solidFill>
                  <a:srgbClr val="00B050"/>
                </a:solidFill>
              </a:rPr>
              <a:t>Homogeneous also called “</a:t>
            </a:r>
            <a:r>
              <a:rPr lang="en-US" sz="2400" b="1">
                <a:solidFill>
                  <a:srgbClr val="FF0000"/>
                </a:solidFill>
              </a:rPr>
              <a:t>homopolymer</a:t>
            </a:r>
            <a:r>
              <a:rPr lang="en-US" sz="2400" b="1">
                <a:solidFill>
                  <a:srgbClr val="00B050"/>
                </a:solidFill>
              </a:rPr>
              <a:t>” in which all the </a:t>
            </a:r>
            <a:r>
              <a:rPr lang="en-US" sz="2400" b="1" err="1">
                <a:solidFill>
                  <a:srgbClr val="00B050"/>
                </a:solidFill>
              </a:rPr>
              <a:t>monomeric</a:t>
            </a:r>
            <a:r>
              <a:rPr lang="en-US" sz="2400" b="1">
                <a:solidFill>
                  <a:srgbClr val="00B050"/>
                </a:solidFill>
              </a:rPr>
              <a:t> units are similar</a:t>
            </a:r>
          </a:p>
          <a:p>
            <a:pPr lvl="0" defTabSz="457200">
              <a:spcBef>
                <a:spcPct val="0"/>
              </a:spcBef>
              <a:buFont typeface="Wingdings" pitchFamily="2" charset="2"/>
              <a:buChar char="q"/>
            </a:pPr>
            <a:endParaRPr lang="en-US" sz="2400" b="1">
              <a:solidFill>
                <a:srgbClr val="00B050"/>
              </a:solidFill>
            </a:endParaRPr>
          </a:p>
          <a:p>
            <a:pPr lvl="0" defTabSz="457200">
              <a:spcBef>
                <a:spcPct val="0"/>
              </a:spcBef>
              <a:buFont typeface="Wingdings" pitchFamily="2" charset="2"/>
              <a:buChar char="q"/>
            </a:pPr>
            <a:endParaRPr lang="en-US" sz="2400" b="1">
              <a:solidFill>
                <a:srgbClr val="00B050"/>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6000" b="1">
              <a:solidFill>
                <a:srgbClr val="5325FB"/>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9" name="Title 1"/>
          <p:cNvSpPr txBox="1">
            <a:spLocks/>
          </p:cNvSpPr>
          <p:nvPr/>
        </p:nvSpPr>
        <p:spPr>
          <a:xfrm>
            <a:off x="827584" y="3068960"/>
            <a:ext cx="7704856" cy="504056"/>
          </a:xfrm>
          <a:prstGeom prst="rect">
            <a:avLst/>
          </a:prstGeom>
        </p:spPr>
        <p:txBody>
          <a:bodyPr vert="horz" lIns="91440" tIns="45720" rIns="91440" bIns="45720" rtlCol="0" anchor="t">
            <a:normAutofit fontScale="62500" lnSpcReduction="20000"/>
          </a:bodyPr>
          <a:lstStyle/>
          <a:p>
            <a:pPr lvl="0" defTabSz="457200">
              <a:spcBef>
                <a:spcPct val="0"/>
              </a:spcBef>
            </a:pPr>
            <a:r>
              <a:rPr lang="en-US" sz="2600" b="1">
                <a:solidFill>
                  <a:srgbClr val="00B050"/>
                </a:solidFill>
              </a:rPr>
              <a:t>There are two types of polymer, depending on the nature of the </a:t>
            </a:r>
            <a:r>
              <a:rPr lang="en-US" sz="2600" b="1" err="1">
                <a:solidFill>
                  <a:srgbClr val="00B050"/>
                </a:solidFill>
              </a:rPr>
              <a:t>monomeric</a:t>
            </a:r>
            <a:r>
              <a:rPr lang="en-US" sz="2600" b="1">
                <a:solidFill>
                  <a:srgbClr val="00B050"/>
                </a:solidFill>
              </a:rPr>
              <a:t> units. </a:t>
            </a:r>
            <a:endParaRPr lang="en-US" sz="2600" b="1">
              <a:solidFill>
                <a:srgbClr val="00B05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sp>
        <p:nvSpPr>
          <p:cNvPr id="10" name="Title 1"/>
          <p:cNvSpPr txBox="1">
            <a:spLocks/>
          </p:cNvSpPr>
          <p:nvPr/>
        </p:nvSpPr>
        <p:spPr>
          <a:xfrm>
            <a:off x="827584" y="5157192"/>
            <a:ext cx="7560840" cy="720080"/>
          </a:xfrm>
          <a:prstGeom prst="rect">
            <a:avLst/>
          </a:prstGeom>
        </p:spPr>
        <p:txBody>
          <a:bodyPr vert="horz" lIns="91440" tIns="45720" rIns="91440" bIns="45720" rtlCol="0" anchor="t">
            <a:normAutofit fontScale="62500" lnSpcReduction="20000"/>
          </a:bodyPr>
          <a:lstStyle/>
          <a:p>
            <a:pPr lvl="0" defTabSz="457200">
              <a:spcBef>
                <a:spcPct val="0"/>
              </a:spcBef>
            </a:pPr>
            <a:endParaRPr lang="en-US" sz="2400" b="1" dirty="0">
              <a:solidFill>
                <a:srgbClr val="00B050"/>
              </a:solidFill>
            </a:endParaRPr>
          </a:p>
          <a:p>
            <a:pPr lvl="0" defTabSz="457200">
              <a:spcBef>
                <a:spcPct val="0"/>
              </a:spcBef>
              <a:buFont typeface="Wingdings" pitchFamily="2" charset="2"/>
              <a:buChar char="q"/>
            </a:pPr>
            <a:r>
              <a:rPr lang="en-US" sz="3200" b="1" dirty="0">
                <a:solidFill>
                  <a:srgbClr val="00B050"/>
                </a:solidFill>
                <a:latin typeface="+mj-lt"/>
                <a:ea typeface="+mj-ea"/>
                <a:cs typeface="+mj-cs"/>
              </a:rPr>
              <a:t> </a:t>
            </a:r>
            <a:r>
              <a:rPr lang="en-US" sz="2400" b="1" dirty="0">
                <a:solidFill>
                  <a:srgbClr val="00B050"/>
                </a:solidFill>
              </a:rPr>
              <a:t>Heterogeneous called “</a:t>
            </a:r>
            <a:r>
              <a:rPr lang="en-US" sz="2400" b="1" dirty="0">
                <a:solidFill>
                  <a:srgbClr val="FF0000"/>
                </a:solidFill>
              </a:rPr>
              <a:t>copolymer</a:t>
            </a:r>
            <a:r>
              <a:rPr lang="en-US" sz="2400" b="1" dirty="0">
                <a:solidFill>
                  <a:srgbClr val="00B050"/>
                </a:solidFill>
              </a:rPr>
              <a:t>” in which the monomeric units are different</a:t>
            </a:r>
          </a:p>
          <a:p>
            <a:pPr lvl="0" defTabSz="457200">
              <a:spcBef>
                <a:spcPct val="0"/>
              </a:spcBef>
              <a:buFont typeface="Wingdings" pitchFamily="2" charset="2"/>
              <a:buChar char="q"/>
            </a:pPr>
            <a:endParaRPr lang="en-US" sz="2400" b="1" dirty="0">
              <a:solidFill>
                <a:srgbClr val="00B050"/>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5325FB"/>
              </a:solidFill>
              <a:effectLst/>
              <a:uLnTx/>
              <a:uFillTx/>
              <a:latin typeface="+mj-lt"/>
              <a:ea typeface="+mj-ea"/>
              <a:cs typeface="+mj-cs"/>
            </a:endParaRPr>
          </a:p>
        </p:txBody>
      </p:sp>
      <p:pic>
        <p:nvPicPr>
          <p:cNvPr id="220162" name="Picture 2"/>
          <p:cNvPicPr>
            <a:picLocks noChangeAspect="1" noChangeArrowheads="1"/>
          </p:cNvPicPr>
          <p:nvPr/>
        </p:nvPicPr>
        <p:blipFill>
          <a:blip r:embed="rId2" cstate="print"/>
          <a:srcRect/>
          <a:stretch>
            <a:fillRect/>
          </a:stretch>
        </p:blipFill>
        <p:spPr bwMode="auto">
          <a:xfrm>
            <a:off x="2887191" y="4166592"/>
            <a:ext cx="3629025" cy="990600"/>
          </a:xfrm>
          <a:prstGeom prst="rect">
            <a:avLst/>
          </a:prstGeom>
          <a:noFill/>
          <a:ln w="9525">
            <a:noFill/>
            <a:miter lim="800000"/>
            <a:headEnd/>
            <a:tailEnd/>
          </a:ln>
        </p:spPr>
      </p:pic>
      <p:sp>
        <p:nvSpPr>
          <p:cNvPr id="12" name="Title 1"/>
          <p:cNvSpPr txBox="1">
            <a:spLocks/>
          </p:cNvSpPr>
          <p:nvPr/>
        </p:nvSpPr>
        <p:spPr>
          <a:xfrm>
            <a:off x="755576" y="2204864"/>
            <a:ext cx="7920880" cy="792088"/>
          </a:xfrm>
          <a:prstGeom prst="rect">
            <a:avLst/>
          </a:prstGeom>
        </p:spPr>
        <p:txBody>
          <a:bodyPr vert="horz" lIns="91440" tIns="45720" rIns="91440" bIns="45720" rtlCol="0" anchor="t">
            <a:normAutofit fontScale="77500" lnSpcReduction="20000"/>
          </a:bodyPr>
          <a:lstStyle/>
          <a:p>
            <a:pPr lvl="0" defTabSz="457200">
              <a:spcBef>
                <a:spcPct val="0"/>
              </a:spcBef>
            </a:pPr>
            <a:r>
              <a:rPr lang="en-US" sz="2400" b="1">
                <a:solidFill>
                  <a:srgbClr val="FF0000"/>
                </a:solidFill>
              </a:rPr>
              <a:t>“All polymers are macromolecules but not all macromolecules are polymers, </a:t>
            </a:r>
            <a:r>
              <a:rPr lang="en-US" sz="2300" b="1">
                <a:solidFill>
                  <a:srgbClr val="FF0000"/>
                </a:solidFill>
              </a:rPr>
              <a:t>because a macromolecule does not necessarily include repetitive units” </a:t>
            </a:r>
            <a:endParaRPr lang="en-US" sz="2300" b="1">
              <a:solidFill>
                <a:srgbClr val="FF0000"/>
              </a:solidFill>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a:ln>
                <a:noFill/>
              </a:ln>
              <a:solidFill>
                <a:srgbClr val="5325FB"/>
              </a:solidFill>
              <a:effectLst/>
              <a:uLnTx/>
              <a:uFillTx/>
              <a:latin typeface="+mj-lt"/>
              <a:ea typeface="+mj-ea"/>
              <a:cs typeface="+mj-cs"/>
            </a:endParaRPr>
          </a:p>
        </p:txBody>
      </p:sp>
      <p:pic>
        <p:nvPicPr>
          <p:cNvPr id="220163" name="Picture 3"/>
          <p:cNvPicPr>
            <a:picLocks noChangeAspect="1" noChangeArrowheads="1"/>
          </p:cNvPicPr>
          <p:nvPr/>
        </p:nvPicPr>
        <p:blipFill>
          <a:blip r:embed="rId3" cstate="print"/>
          <a:srcRect/>
          <a:stretch>
            <a:fillRect/>
          </a:stretch>
        </p:blipFill>
        <p:spPr bwMode="auto">
          <a:xfrm>
            <a:off x="2771800" y="5661248"/>
            <a:ext cx="3657600" cy="109537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2" y="764704"/>
            <a:ext cx="7521066" cy="4889845"/>
            <a:chOff x="723342" y="195339"/>
            <a:chExt cx="7521066" cy="4889845"/>
          </a:xfrm>
        </p:grpSpPr>
        <p:grpSp>
          <p:nvGrpSpPr>
            <p:cNvPr id="4" name="Group 3"/>
            <p:cNvGrpSpPr/>
            <p:nvPr/>
          </p:nvGrpSpPr>
          <p:grpSpPr>
            <a:xfrm>
              <a:off x="723342" y="195339"/>
              <a:ext cx="7356811" cy="3604039"/>
              <a:chOff x="723342" y="195339"/>
              <a:chExt cx="7356811" cy="3604039"/>
            </a:xfrm>
          </p:grpSpPr>
          <p:sp>
            <p:nvSpPr>
              <p:cNvPr id="6" name="Title 1"/>
              <p:cNvSpPr txBox="1">
                <a:spLocks/>
              </p:cNvSpPr>
              <p:nvPr/>
            </p:nvSpPr>
            <p:spPr>
              <a:xfrm>
                <a:off x="723342" y="195339"/>
                <a:ext cx="4104456"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a:ln>
                      <a:noFill/>
                    </a:ln>
                    <a:solidFill>
                      <a:srgbClr val="5325FB"/>
                    </a:solidFill>
                    <a:effectLst/>
                    <a:uLnTx/>
                    <a:uFillTx/>
                    <a:latin typeface="+mj-lt"/>
                    <a:ea typeface="+mj-ea"/>
                    <a:cs typeface="+mj-cs"/>
                  </a:rPr>
                  <a:t>B) Transfer to the solvent (</a:t>
                </a:r>
                <a:r>
                  <a:rPr kumimoji="0" lang="en-US" sz="2000" b="1" i="0" u="sng" strike="noStrike" kern="1200" cap="none" spc="0" normalizeH="0" baseline="0" noProof="0">
                    <a:ln>
                      <a:noFill/>
                    </a:ln>
                    <a:solidFill>
                      <a:srgbClr val="FF0000"/>
                    </a:solidFill>
                    <a:effectLst/>
                    <a:uLnTx/>
                    <a:uFillTx/>
                    <a:latin typeface="+mj-lt"/>
                    <a:ea typeface="+mj-ea"/>
                    <a:cs typeface="+mj-cs"/>
                  </a:rPr>
                  <a:t>S</a:t>
                </a:r>
                <a:r>
                  <a:rPr kumimoji="0" lang="en-US" sz="2000" b="1" i="0" u="sng" strike="noStrike" kern="1200" cap="none" spc="0" normalizeH="0" baseline="0" noProof="0">
                    <a:ln>
                      <a:noFill/>
                    </a:ln>
                    <a:solidFill>
                      <a:srgbClr val="5325FB"/>
                    </a:solidFill>
                    <a:effectLst/>
                    <a:uLnTx/>
                    <a:uFillTx/>
                    <a:latin typeface="+mj-lt"/>
                    <a:ea typeface="+mj-ea"/>
                    <a:cs typeface="+mj-cs"/>
                  </a:rPr>
                  <a:t>)</a:t>
                </a:r>
              </a:p>
            </p:txBody>
          </p:sp>
          <p:sp>
            <p:nvSpPr>
              <p:cNvPr id="7" name="Rectangle 6"/>
              <p:cNvSpPr/>
              <p:nvPr/>
            </p:nvSpPr>
            <p:spPr>
              <a:xfrm>
                <a:off x="1187624" y="759532"/>
                <a:ext cx="6552728"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a:t>
                </a:r>
                <a:r>
                  <a:rPr lang="en-US" sz="1600" b="1">
                    <a:solidFill>
                      <a:srgbClr val="5325FB"/>
                    </a:solidFill>
                  </a:rPr>
                  <a:t>n</a:t>
                </a:r>
                <a:r>
                  <a:rPr lang="en-US" b="1">
                    <a:solidFill>
                      <a:srgbClr val="5325FB"/>
                    </a:solidFill>
                  </a:rPr>
                  <a:t>- CH</a:t>
                </a:r>
                <a:r>
                  <a:rPr lang="en-US" sz="1600" b="1">
                    <a:solidFill>
                      <a:srgbClr val="5325FB"/>
                    </a:solidFill>
                  </a:rPr>
                  <a:t>2</a:t>
                </a:r>
                <a:r>
                  <a:rPr lang="en-US" b="1">
                    <a:solidFill>
                      <a:srgbClr val="5325FB"/>
                    </a:solidFill>
                  </a:rPr>
                  <a:t>-CH*COOH</a:t>
                </a:r>
                <a:r>
                  <a:rPr lang="en-US" sz="2000" b="1">
                    <a:solidFill>
                      <a:srgbClr val="5325FB"/>
                    </a:solidFill>
                  </a:rPr>
                  <a:t> + </a:t>
                </a:r>
                <a:r>
                  <a:rPr lang="en-US" sz="2000" b="1">
                    <a:solidFill>
                      <a:srgbClr val="FF0000"/>
                    </a:solidFill>
                  </a:rPr>
                  <a:t>S</a:t>
                </a:r>
                <a:r>
                  <a:rPr lang="en-US" sz="2000" b="1">
                    <a:solidFill>
                      <a:srgbClr val="00B050"/>
                    </a:solidFill>
                  </a:rPr>
                  <a:t>       </a:t>
                </a:r>
                <a:r>
                  <a:rPr lang="en-US" sz="2000" b="1">
                    <a:solidFill>
                      <a:srgbClr val="00B050"/>
                    </a:solidFill>
                    <a:latin typeface="Times New Roman"/>
                    <a:cs typeface="Times New Roman"/>
                  </a:rPr>
                  <a:t>   </a:t>
                </a:r>
                <a:endParaRPr lang="en-US" sz="2000"/>
              </a:p>
            </p:txBody>
          </p:sp>
          <p:sp>
            <p:nvSpPr>
              <p:cNvPr id="8" name="Rectangle 7"/>
              <p:cNvSpPr/>
              <p:nvPr/>
            </p:nvSpPr>
            <p:spPr>
              <a:xfrm>
                <a:off x="1259632" y="2086465"/>
                <a:ext cx="6552728" cy="369332"/>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a:t>
                </a:r>
                <a:r>
                  <a:rPr lang="en-US" sz="1600" b="1">
                    <a:solidFill>
                      <a:srgbClr val="5325FB"/>
                    </a:solidFill>
                  </a:rPr>
                  <a:t>n</a:t>
                </a:r>
                <a:r>
                  <a:rPr lang="en-US" b="1">
                    <a:solidFill>
                      <a:srgbClr val="5325FB"/>
                    </a:solidFill>
                  </a:rPr>
                  <a:t>- CH</a:t>
                </a:r>
                <a:r>
                  <a:rPr lang="en-US" sz="1600" b="1">
                    <a:solidFill>
                      <a:srgbClr val="5325FB"/>
                    </a:solidFill>
                  </a:rPr>
                  <a:t>2</a:t>
                </a:r>
                <a:r>
                  <a:rPr lang="en-US" b="1">
                    <a:solidFill>
                      <a:srgbClr val="5325FB"/>
                    </a:solidFill>
                  </a:rPr>
                  <a:t>-CHCOOH + </a:t>
                </a:r>
                <a:r>
                  <a:rPr lang="en-US" b="1">
                    <a:solidFill>
                      <a:srgbClr val="FF0000"/>
                    </a:solidFill>
                  </a:rPr>
                  <a:t>S*</a:t>
                </a:r>
                <a:r>
                  <a:rPr lang="en-US" b="1">
                    <a:solidFill>
                      <a:srgbClr val="00B050"/>
                    </a:solidFill>
                  </a:rPr>
                  <a:t>       </a:t>
                </a:r>
                <a:r>
                  <a:rPr lang="en-US" b="1">
                    <a:solidFill>
                      <a:srgbClr val="00B050"/>
                    </a:solidFill>
                    <a:latin typeface="Times New Roman"/>
                    <a:cs typeface="Times New Roman"/>
                  </a:rPr>
                  <a:t>   </a:t>
                </a:r>
                <a:endParaRPr lang="en-US"/>
              </a:p>
            </p:txBody>
          </p:sp>
          <p:cxnSp>
            <p:nvCxnSpPr>
              <p:cNvPr id="9" name="Straight Arrow Connector 8"/>
              <p:cNvCxnSpPr/>
              <p:nvPr/>
            </p:nvCxnSpPr>
            <p:spPr>
              <a:xfrm>
                <a:off x="4035710" y="1582409"/>
                <a:ext cx="0" cy="432048"/>
              </a:xfrm>
              <a:prstGeom prst="straightConnector1">
                <a:avLst/>
              </a:prstGeom>
              <a:ln w="28575">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5576" y="3399268"/>
                <a:ext cx="6552728" cy="400110"/>
              </a:xfrm>
              <a:prstGeom prst="rect">
                <a:avLst/>
              </a:prstGeom>
            </p:spPr>
            <p:txBody>
              <a:bodyPr wrap="square">
                <a:spAutoFit/>
              </a:bodyPr>
              <a:lstStyle/>
              <a:p>
                <a:r>
                  <a:rPr lang="en-US" sz="2000" b="1">
                    <a:solidFill>
                      <a:srgbClr val="FF0000"/>
                    </a:solidFill>
                  </a:rPr>
                  <a:t>S</a:t>
                </a:r>
                <a:r>
                  <a:rPr lang="en-US" sz="2000" b="1">
                    <a:solidFill>
                      <a:srgbClr val="5325FB"/>
                    </a:solidFill>
                  </a:rPr>
                  <a:t>*</a:t>
                </a:r>
                <a:r>
                  <a:rPr lang="en-US" sz="2000" b="1">
                    <a:solidFill>
                      <a:srgbClr val="00B050"/>
                    </a:solidFill>
                  </a:rPr>
                  <a:t>  </a:t>
                </a:r>
                <a:r>
                  <a:rPr lang="en-US" sz="2000" b="1">
                    <a:solidFill>
                      <a:srgbClr val="5325FB"/>
                    </a:solidFill>
                  </a:rPr>
                  <a:t>+  m (CH</a:t>
                </a:r>
                <a:r>
                  <a:rPr lang="en-US" sz="1600" b="1">
                    <a:solidFill>
                      <a:srgbClr val="5325FB"/>
                    </a:solidFill>
                  </a:rPr>
                  <a:t>2</a:t>
                </a:r>
                <a:r>
                  <a:rPr lang="en-US" sz="2000" b="1">
                    <a:solidFill>
                      <a:srgbClr val="5325FB"/>
                    </a:solidFill>
                  </a:rPr>
                  <a:t>=CH-COOH) </a:t>
                </a:r>
                <a:r>
                  <a:rPr lang="en-US" sz="2000" b="1">
                    <a:solidFill>
                      <a:srgbClr val="5325FB"/>
                    </a:solidFill>
                    <a:latin typeface="Times New Roman"/>
                    <a:cs typeface="Times New Roman"/>
                  </a:rPr>
                  <a:t>→   </a:t>
                </a:r>
                <a:r>
                  <a:rPr lang="en-US" sz="2000" b="1">
                    <a:solidFill>
                      <a:srgbClr val="5325FB"/>
                    </a:solidFill>
                  </a:rPr>
                  <a:t>         </a:t>
                </a:r>
                <a:r>
                  <a:rPr lang="en-US" sz="2000" b="1">
                    <a:solidFill>
                      <a:srgbClr val="5325FB"/>
                    </a:solidFill>
                    <a:latin typeface="Times New Roman"/>
                    <a:cs typeface="Times New Roman"/>
                  </a:rPr>
                  <a:t>   </a:t>
                </a:r>
                <a:endParaRPr lang="en-US" sz="2000">
                  <a:solidFill>
                    <a:srgbClr val="5325FB"/>
                  </a:solidFill>
                </a:endParaRPr>
              </a:p>
            </p:txBody>
          </p:sp>
          <p:sp>
            <p:nvSpPr>
              <p:cNvPr id="11" name="Rectangle 10"/>
              <p:cNvSpPr/>
              <p:nvPr/>
            </p:nvSpPr>
            <p:spPr>
              <a:xfrm>
                <a:off x="4179726" y="3430046"/>
                <a:ext cx="3900427" cy="369332"/>
              </a:xfrm>
              <a:prstGeom prst="rect">
                <a:avLst/>
              </a:prstGeom>
            </p:spPr>
            <p:txBody>
              <a:bodyPr wrap="none">
                <a:spAutoFit/>
              </a:bodyPr>
              <a:lstStyle/>
              <a:p>
                <a:r>
                  <a:rPr lang="en-US" b="1">
                    <a:solidFill>
                      <a:srgbClr val="FF0000"/>
                    </a:solidFill>
                  </a:rPr>
                  <a:t>S</a:t>
                </a:r>
                <a:r>
                  <a:rPr lang="en-US" b="1">
                    <a:solidFill>
                      <a:srgbClr val="5325FB"/>
                    </a:solidFill>
                  </a:rPr>
                  <a:t>-CH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-CH*COOH </a:t>
                </a:r>
                <a:endParaRPr lang="en-US">
                  <a:solidFill>
                    <a:srgbClr val="5325FB"/>
                  </a:solidFill>
                </a:endParaRPr>
              </a:p>
            </p:txBody>
          </p:sp>
          <p:cxnSp>
            <p:nvCxnSpPr>
              <p:cNvPr id="12" name="Straight Arrow Connector 11"/>
              <p:cNvCxnSpPr/>
              <p:nvPr/>
            </p:nvCxnSpPr>
            <p:spPr>
              <a:xfrm>
                <a:off x="4107718" y="2931643"/>
                <a:ext cx="0" cy="432048"/>
              </a:xfrm>
              <a:prstGeom prst="straightConnector1">
                <a:avLst/>
              </a:prstGeom>
              <a:ln w="28575">
                <a:solidFill>
                  <a:srgbClr val="5325FB"/>
                </a:solidFill>
                <a:tailEnd type="arrow"/>
              </a:ln>
            </p:spPr>
            <p:style>
              <a:lnRef idx="1">
                <a:schemeClr val="accent1"/>
              </a:lnRef>
              <a:fillRef idx="0">
                <a:schemeClr val="accent1"/>
              </a:fillRef>
              <a:effectRef idx="0">
                <a:schemeClr val="accent1"/>
              </a:effectRef>
              <a:fontRef idx="minor">
                <a:schemeClr val="tx1"/>
              </a:fontRef>
            </p:style>
          </p:cxnSp>
        </p:grpSp>
        <p:sp>
          <p:nvSpPr>
            <p:cNvPr id="5" name="Title 1"/>
            <p:cNvSpPr txBox="1">
              <a:spLocks/>
            </p:cNvSpPr>
            <p:nvPr/>
          </p:nvSpPr>
          <p:spPr>
            <a:xfrm>
              <a:off x="1187624" y="4509120"/>
              <a:ext cx="7056784" cy="576064"/>
            </a:xfrm>
            <a:prstGeom prst="rect">
              <a:avLst/>
            </a:prstGeom>
          </p:spPr>
          <p:txBody>
            <a:bodyPr vert="horz" lIns="91440" tIns="45720" rIns="91440" bIns="45720" rtlCol="0" anchor="t">
              <a:normAutofit fontScale="77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This termination type can occur in the </a:t>
              </a:r>
              <a:r>
                <a:rPr kumimoji="0" lang="en-US" sz="2400" b="1" i="0" u="none" strike="noStrike" kern="1200" cap="none" spc="0" normalizeH="0" baseline="0" noProof="0" err="1">
                  <a:ln>
                    <a:noFill/>
                  </a:ln>
                  <a:solidFill>
                    <a:srgbClr val="5325FB"/>
                  </a:solidFill>
                  <a:effectLst/>
                  <a:uLnTx/>
                  <a:uFillTx/>
                  <a:latin typeface="+mj-lt"/>
                  <a:ea typeface="+mj-ea"/>
                  <a:cs typeface="+mj-cs"/>
                </a:rPr>
                <a:t>hologened</a:t>
              </a:r>
              <a:r>
                <a:rPr kumimoji="0" lang="en-US" sz="2400" b="1" i="0" u="none" strike="noStrike" kern="1200" cap="none" spc="0" normalizeH="0" baseline="0" noProof="0">
                  <a:ln>
                    <a:noFill/>
                  </a:ln>
                  <a:solidFill>
                    <a:srgbClr val="5325FB"/>
                  </a:solidFill>
                  <a:effectLst/>
                  <a:uLnTx/>
                  <a:uFillTx/>
                  <a:latin typeface="+mj-lt"/>
                  <a:ea typeface="+mj-ea"/>
                  <a:cs typeface="+mj-cs"/>
                </a:rPr>
                <a:t> solvent such as chloroform.</a:t>
              </a:r>
            </a:p>
          </p:txBody>
        </p:sp>
      </p:grpSp>
      <p:sp>
        <p:nvSpPr>
          <p:cNvPr id="17" name="Title 1"/>
          <p:cNvSpPr txBox="1">
            <a:spLocks/>
          </p:cNvSpPr>
          <p:nvPr/>
        </p:nvSpPr>
        <p:spPr>
          <a:xfrm>
            <a:off x="3180191" y="3001637"/>
            <a:ext cx="2351569"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(Mature chain)</a:t>
            </a:r>
          </a:p>
        </p:txBody>
      </p:sp>
      <p:sp>
        <p:nvSpPr>
          <p:cNvPr id="18" name="Title 1"/>
          <p:cNvSpPr txBox="1">
            <a:spLocks/>
          </p:cNvSpPr>
          <p:nvPr/>
        </p:nvSpPr>
        <p:spPr>
          <a:xfrm>
            <a:off x="3284433" y="1699678"/>
            <a:ext cx="1847513" cy="576064"/>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sp>
        <p:nvSpPr>
          <p:cNvPr id="19" name="Title 1"/>
          <p:cNvSpPr txBox="1">
            <a:spLocks/>
          </p:cNvSpPr>
          <p:nvPr/>
        </p:nvSpPr>
        <p:spPr>
          <a:xfrm>
            <a:off x="5637041" y="4356452"/>
            <a:ext cx="1847513" cy="576064"/>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476672"/>
            <a:ext cx="7648226" cy="3979604"/>
            <a:chOff x="323528" y="-419362"/>
            <a:chExt cx="7648226" cy="3979604"/>
          </a:xfrm>
        </p:grpSpPr>
        <p:sp>
          <p:nvSpPr>
            <p:cNvPr id="4" name="Title 1"/>
            <p:cNvSpPr txBox="1">
              <a:spLocks/>
            </p:cNvSpPr>
            <p:nvPr/>
          </p:nvSpPr>
          <p:spPr>
            <a:xfrm>
              <a:off x="683568" y="-419362"/>
              <a:ext cx="4104456" cy="576064"/>
            </a:xfrm>
            <a:prstGeom prst="rect">
              <a:avLst/>
            </a:prstGeom>
          </p:spPr>
          <p:txBody>
            <a:bodyPr vert="horz" lIns="91440" tIns="45720" rIns="91440" bIns="45720" rtlCol="0" anchor="t">
              <a:normAutofit fontScale="85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a:ln>
                    <a:noFill/>
                  </a:ln>
                  <a:solidFill>
                    <a:srgbClr val="5325FB"/>
                  </a:solidFill>
                  <a:effectLst/>
                  <a:uLnTx/>
                  <a:uFillTx/>
                  <a:latin typeface="+mj-lt"/>
                  <a:ea typeface="+mj-ea"/>
                  <a:cs typeface="+mj-cs"/>
                </a:rPr>
                <a:t>C) Transfer to the Monomer (</a:t>
              </a:r>
              <a:r>
                <a:rPr kumimoji="0" lang="en-US" sz="2400" b="1" i="0" u="sng" strike="noStrike" kern="1200" cap="none" spc="0" normalizeH="0" baseline="0" noProof="0">
                  <a:ln>
                    <a:noFill/>
                  </a:ln>
                  <a:solidFill>
                    <a:srgbClr val="FF0000"/>
                  </a:solidFill>
                  <a:effectLst/>
                  <a:uLnTx/>
                  <a:uFillTx/>
                  <a:latin typeface="+mj-lt"/>
                  <a:ea typeface="+mj-ea"/>
                  <a:cs typeface="+mj-cs"/>
                </a:rPr>
                <a:t>M</a:t>
              </a:r>
              <a:r>
                <a:rPr kumimoji="0" lang="en-US" sz="2400" b="1" i="0" u="sng" strike="noStrike" kern="1200" cap="none" spc="0" normalizeH="0" baseline="0" noProof="0">
                  <a:ln>
                    <a:noFill/>
                  </a:ln>
                  <a:solidFill>
                    <a:srgbClr val="5325FB"/>
                  </a:solidFill>
                  <a:effectLst/>
                  <a:uLnTx/>
                  <a:uFillTx/>
                  <a:latin typeface="+mj-lt"/>
                  <a:ea typeface="+mj-ea"/>
                  <a:cs typeface="+mj-cs"/>
                </a:rPr>
                <a:t>)</a:t>
              </a:r>
            </a:p>
          </p:txBody>
        </p:sp>
        <p:grpSp>
          <p:nvGrpSpPr>
            <p:cNvPr id="5" name="Group 4"/>
            <p:cNvGrpSpPr/>
            <p:nvPr/>
          </p:nvGrpSpPr>
          <p:grpSpPr>
            <a:xfrm>
              <a:off x="323528" y="472606"/>
              <a:ext cx="7648226" cy="3087636"/>
              <a:chOff x="611560" y="760638"/>
              <a:chExt cx="7387350" cy="3087636"/>
            </a:xfrm>
          </p:grpSpPr>
          <p:sp>
            <p:nvSpPr>
              <p:cNvPr id="6" name="Rectangle 5"/>
              <p:cNvSpPr/>
              <p:nvPr/>
            </p:nvSpPr>
            <p:spPr>
              <a:xfrm>
                <a:off x="1446182" y="760638"/>
                <a:ext cx="6552728" cy="400110"/>
              </a:xfrm>
              <a:prstGeom prst="rect">
                <a:avLst/>
              </a:prstGeom>
            </p:spPr>
            <p:txBody>
              <a:bodyPr wrap="square">
                <a:spAutoFit/>
              </a:bodyPr>
              <a:lstStyle/>
              <a:p>
                <a:r>
                  <a:rPr lang="en-US" sz="2000" b="1">
                    <a:solidFill>
                      <a:srgbClr val="5325FB"/>
                    </a:solidFill>
                  </a:rPr>
                  <a:t>C</a:t>
                </a:r>
                <a:r>
                  <a:rPr lang="en-US" sz="1600" b="1">
                    <a:solidFill>
                      <a:srgbClr val="5325FB"/>
                    </a:solidFill>
                  </a:rPr>
                  <a:t>6</a:t>
                </a:r>
                <a:r>
                  <a:rPr lang="en-US" sz="2000" b="1">
                    <a:solidFill>
                      <a:srgbClr val="5325FB"/>
                    </a:solidFill>
                  </a:rPr>
                  <a:t>H</a:t>
                </a:r>
                <a:r>
                  <a:rPr lang="en-US" sz="1600" b="1">
                    <a:solidFill>
                      <a:srgbClr val="5325FB"/>
                    </a:solidFill>
                  </a:rPr>
                  <a:t>5</a:t>
                </a:r>
                <a:r>
                  <a:rPr lang="en-US" sz="2000" b="1">
                    <a:solidFill>
                      <a:srgbClr val="5325FB"/>
                    </a:solidFill>
                  </a:rPr>
                  <a:t>-CO-O –[CH</a:t>
                </a:r>
                <a:r>
                  <a:rPr lang="en-US" sz="1600" b="1">
                    <a:solidFill>
                      <a:srgbClr val="5325FB"/>
                    </a:solidFill>
                  </a:rPr>
                  <a:t>2</a:t>
                </a:r>
                <a:r>
                  <a:rPr lang="en-US" sz="2000" b="1">
                    <a:solidFill>
                      <a:srgbClr val="5325FB"/>
                    </a:solidFill>
                  </a:rPr>
                  <a:t>-CHCOOH]</a:t>
                </a:r>
                <a:r>
                  <a:rPr lang="en-US" sz="1600" b="1">
                    <a:solidFill>
                      <a:srgbClr val="5325FB"/>
                    </a:solidFill>
                  </a:rPr>
                  <a:t>n</a:t>
                </a:r>
                <a:r>
                  <a:rPr lang="en-US" sz="2000" b="1">
                    <a:solidFill>
                      <a:srgbClr val="5325FB"/>
                    </a:solidFill>
                  </a:rPr>
                  <a:t>- CH</a:t>
                </a:r>
                <a:r>
                  <a:rPr lang="en-US" sz="1600" b="1">
                    <a:solidFill>
                      <a:srgbClr val="5325FB"/>
                    </a:solidFill>
                  </a:rPr>
                  <a:t>2</a:t>
                </a:r>
                <a:r>
                  <a:rPr lang="en-US" sz="2000" b="1">
                    <a:solidFill>
                      <a:srgbClr val="5325FB"/>
                    </a:solidFill>
                  </a:rPr>
                  <a:t>-CH*COOH + </a:t>
                </a:r>
                <a:r>
                  <a:rPr lang="en-US" sz="2000" b="1">
                    <a:solidFill>
                      <a:srgbClr val="FF0000"/>
                    </a:solidFill>
                  </a:rPr>
                  <a:t>M</a:t>
                </a:r>
                <a:r>
                  <a:rPr lang="en-US" sz="2000" b="1">
                    <a:solidFill>
                      <a:srgbClr val="5325FB"/>
                    </a:solidFill>
                  </a:rPr>
                  <a:t>       </a:t>
                </a:r>
                <a:r>
                  <a:rPr lang="en-US" sz="2000" b="1">
                    <a:solidFill>
                      <a:srgbClr val="5325FB"/>
                    </a:solidFill>
                    <a:latin typeface="Times New Roman"/>
                    <a:cs typeface="Times New Roman"/>
                  </a:rPr>
                  <a:t>   </a:t>
                </a:r>
                <a:endParaRPr lang="en-US" sz="2000">
                  <a:solidFill>
                    <a:srgbClr val="5325FB"/>
                  </a:solidFill>
                </a:endParaRPr>
              </a:p>
            </p:txBody>
          </p:sp>
          <p:sp>
            <p:nvSpPr>
              <p:cNvPr id="7" name="Rectangle 6"/>
              <p:cNvSpPr/>
              <p:nvPr/>
            </p:nvSpPr>
            <p:spPr>
              <a:xfrm>
                <a:off x="1259632" y="2172926"/>
                <a:ext cx="6552728"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CHCOOH + </a:t>
                </a:r>
                <a:r>
                  <a:rPr lang="en-US" sz="2000" b="1">
                    <a:solidFill>
                      <a:srgbClr val="FF0000"/>
                    </a:solidFill>
                  </a:rPr>
                  <a:t>M</a:t>
                </a:r>
                <a:r>
                  <a:rPr lang="en-US" sz="2000" b="1">
                    <a:solidFill>
                      <a:srgbClr val="5325FB"/>
                    </a:solidFill>
                  </a:rPr>
                  <a:t>*       </a:t>
                </a:r>
                <a:r>
                  <a:rPr lang="en-US" sz="2000" b="1">
                    <a:solidFill>
                      <a:srgbClr val="5325FB"/>
                    </a:solidFill>
                    <a:latin typeface="Times New Roman"/>
                    <a:cs typeface="Times New Roman"/>
                  </a:rPr>
                  <a:t>   </a:t>
                </a:r>
                <a:endParaRPr lang="en-US" sz="2000">
                  <a:solidFill>
                    <a:srgbClr val="5325FB"/>
                  </a:solidFill>
                </a:endParaRPr>
              </a:p>
            </p:txBody>
          </p:sp>
          <p:cxnSp>
            <p:nvCxnSpPr>
              <p:cNvPr id="8" name="Straight Arrow Connector 7"/>
              <p:cNvCxnSpPr/>
              <p:nvPr/>
            </p:nvCxnSpPr>
            <p:spPr>
              <a:xfrm>
                <a:off x="4336220" y="1740878"/>
                <a:ext cx="0" cy="432048"/>
              </a:xfrm>
              <a:prstGeom prst="straightConnector1">
                <a:avLst/>
              </a:prstGeom>
              <a:ln w="38100">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560" y="3325054"/>
                <a:ext cx="6552728" cy="523220"/>
              </a:xfrm>
              <a:prstGeom prst="rect">
                <a:avLst/>
              </a:prstGeom>
            </p:spPr>
            <p:txBody>
              <a:bodyPr wrap="square">
                <a:spAutoFit/>
              </a:bodyPr>
              <a:lstStyle/>
              <a:p>
                <a:r>
                  <a:rPr lang="en-US" b="1">
                    <a:solidFill>
                      <a:srgbClr val="FF0000"/>
                    </a:solidFill>
                  </a:rPr>
                  <a:t>M</a:t>
                </a:r>
                <a:r>
                  <a:rPr lang="en-US" b="1">
                    <a:solidFill>
                      <a:srgbClr val="5325FB"/>
                    </a:solidFill>
                  </a:rPr>
                  <a:t>*  +  m (CH</a:t>
                </a:r>
                <a:r>
                  <a:rPr lang="en-US" sz="1600" b="1">
                    <a:solidFill>
                      <a:srgbClr val="5325FB"/>
                    </a:solidFill>
                  </a:rPr>
                  <a:t>2</a:t>
                </a:r>
                <a:r>
                  <a:rPr lang="en-US" b="1">
                    <a:solidFill>
                      <a:srgbClr val="5325FB"/>
                    </a:solidFill>
                  </a:rPr>
                  <a:t>=CH-COOH)   </a:t>
                </a:r>
                <a:r>
                  <a:rPr lang="en-US" sz="2800" b="1">
                    <a:solidFill>
                      <a:srgbClr val="5325FB"/>
                    </a:solidFill>
                    <a:latin typeface="Times New Roman"/>
                    <a:cs typeface="Times New Roman"/>
                  </a:rPr>
                  <a:t>→</a:t>
                </a:r>
                <a:r>
                  <a:rPr lang="en-US" b="1">
                    <a:solidFill>
                      <a:srgbClr val="5325FB"/>
                    </a:solidFill>
                    <a:latin typeface="Times New Roman"/>
                    <a:cs typeface="Times New Roman"/>
                  </a:rPr>
                  <a:t>   </a:t>
                </a:r>
                <a:r>
                  <a:rPr lang="en-US" b="1">
                    <a:solidFill>
                      <a:srgbClr val="5325FB"/>
                    </a:solidFill>
                  </a:rPr>
                  <a:t>         </a:t>
                </a:r>
                <a:r>
                  <a:rPr lang="en-US" b="1">
                    <a:solidFill>
                      <a:srgbClr val="5325FB"/>
                    </a:solidFill>
                    <a:latin typeface="Times New Roman"/>
                    <a:cs typeface="Times New Roman"/>
                  </a:rPr>
                  <a:t>   </a:t>
                </a:r>
                <a:endParaRPr lang="en-US">
                  <a:solidFill>
                    <a:srgbClr val="5325FB"/>
                  </a:solidFill>
                </a:endParaRPr>
              </a:p>
            </p:txBody>
          </p:sp>
          <p:sp>
            <p:nvSpPr>
              <p:cNvPr id="10" name="Rectangle 9"/>
              <p:cNvSpPr/>
              <p:nvPr/>
            </p:nvSpPr>
            <p:spPr>
              <a:xfrm>
                <a:off x="3887924" y="3429000"/>
                <a:ext cx="3925315" cy="400110"/>
              </a:xfrm>
              <a:prstGeom prst="rect">
                <a:avLst/>
              </a:prstGeom>
            </p:spPr>
            <p:txBody>
              <a:bodyPr wrap="none">
                <a:spAutoFit/>
              </a:bodyPr>
              <a:lstStyle/>
              <a:p>
                <a:r>
                  <a:rPr lang="en-US" b="1" dirty="0">
                    <a:solidFill>
                      <a:srgbClr val="FF0000"/>
                    </a:solidFill>
                  </a:rPr>
                  <a:t>M</a:t>
                </a:r>
                <a:r>
                  <a:rPr lang="en-US" b="1" dirty="0">
                    <a:solidFill>
                      <a:srgbClr val="5325FB"/>
                    </a:solidFill>
                  </a:rPr>
                  <a:t>-CH</a:t>
                </a:r>
                <a:r>
                  <a:rPr lang="en-US" sz="1600" b="1" dirty="0">
                    <a:solidFill>
                      <a:srgbClr val="5325FB"/>
                    </a:solidFill>
                  </a:rPr>
                  <a:t>2</a:t>
                </a:r>
                <a:r>
                  <a:rPr lang="en-US" b="1" dirty="0">
                    <a:solidFill>
                      <a:srgbClr val="5325FB"/>
                    </a:solidFill>
                  </a:rPr>
                  <a:t>-CHCOOH]n- CH</a:t>
                </a:r>
                <a:r>
                  <a:rPr lang="en-US" sz="1600" b="1" dirty="0">
                    <a:solidFill>
                      <a:srgbClr val="5325FB"/>
                    </a:solidFill>
                  </a:rPr>
                  <a:t>2</a:t>
                </a:r>
                <a:r>
                  <a:rPr lang="en-US" b="1" dirty="0">
                    <a:solidFill>
                      <a:srgbClr val="5325FB"/>
                    </a:solidFill>
                  </a:rPr>
                  <a:t>-</a:t>
                </a:r>
                <a:r>
                  <a:rPr lang="en-US" sz="2000" b="1" dirty="0">
                    <a:solidFill>
                      <a:srgbClr val="5325FB"/>
                    </a:solidFill>
                  </a:rPr>
                  <a:t>CH*COOH </a:t>
                </a:r>
                <a:endParaRPr lang="en-US" dirty="0">
                  <a:solidFill>
                    <a:srgbClr val="5325FB"/>
                  </a:solidFill>
                </a:endParaRPr>
              </a:p>
            </p:txBody>
          </p:sp>
        </p:grpSp>
      </p:grpSp>
      <p:sp>
        <p:nvSpPr>
          <p:cNvPr id="16" name="Title 1"/>
          <p:cNvSpPr txBox="1">
            <a:spLocks/>
          </p:cNvSpPr>
          <p:nvPr/>
        </p:nvSpPr>
        <p:spPr>
          <a:xfrm>
            <a:off x="3255963" y="1820723"/>
            <a:ext cx="1847513" cy="528157"/>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cxnSp>
        <p:nvCxnSpPr>
          <p:cNvPr id="17" name="Straight Arrow Connector 7"/>
          <p:cNvCxnSpPr/>
          <p:nvPr/>
        </p:nvCxnSpPr>
        <p:spPr>
          <a:xfrm>
            <a:off x="4200174" y="3573016"/>
            <a:ext cx="0" cy="432048"/>
          </a:xfrm>
          <a:prstGeom prst="straightConnector1">
            <a:avLst/>
          </a:prstGeom>
          <a:ln w="38100">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3255963" y="3094224"/>
            <a:ext cx="2351569"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(Mature chain)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683568" y="596074"/>
            <a:ext cx="7560840" cy="5497222"/>
            <a:chOff x="683568" y="596074"/>
            <a:chExt cx="7560840" cy="5497222"/>
          </a:xfrm>
        </p:grpSpPr>
        <p:grpSp>
          <p:nvGrpSpPr>
            <p:cNvPr id="3" name="Group 2"/>
            <p:cNvGrpSpPr/>
            <p:nvPr/>
          </p:nvGrpSpPr>
          <p:grpSpPr>
            <a:xfrm>
              <a:off x="683568" y="596074"/>
              <a:ext cx="7560840" cy="5497222"/>
              <a:chOff x="664135" y="-379219"/>
              <a:chExt cx="7560840" cy="5497222"/>
            </a:xfrm>
          </p:grpSpPr>
          <p:sp>
            <p:nvSpPr>
              <p:cNvPr id="4" name="Rectangle 3"/>
              <p:cNvSpPr/>
              <p:nvPr/>
            </p:nvSpPr>
            <p:spPr>
              <a:xfrm>
                <a:off x="664135" y="-379219"/>
                <a:ext cx="7560840" cy="400110"/>
              </a:xfrm>
              <a:prstGeom prst="rect">
                <a:avLst/>
              </a:prstGeom>
            </p:spPr>
            <p:txBody>
              <a:bodyPr wrap="square">
                <a:spAutoFit/>
              </a:bodyPr>
              <a:lstStyle/>
              <a:p>
                <a:r>
                  <a:rPr lang="en-US" sz="2000" b="1" u="sng">
                    <a:solidFill>
                      <a:srgbClr val="5325FB"/>
                    </a:solidFill>
                  </a:rPr>
                  <a:t>D) Termination by combination of two </a:t>
                </a:r>
                <a:r>
                  <a:rPr lang="en-US" sz="2000" b="1" u="sng" err="1">
                    <a:solidFill>
                      <a:srgbClr val="5325FB"/>
                    </a:solidFill>
                  </a:rPr>
                  <a:t>macroradical</a:t>
                </a:r>
                <a:endParaRPr lang="en-US" sz="2000" u="sng"/>
              </a:p>
            </p:txBody>
          </p:sp>
          <p:grpSp>
            <p:nvGrpSpPr>
              <p:cNvPr id="5" name="Group 16"/>
              <p:cNvGrpSpPr/>
              <p:nvPr/>
            </p:nvGrpSpPr>
            <p:grpSpPr>
              <a:xfrm>
                <a:off x="1043608" y="293467"/>
                <a:ext cx="7128792" cy="4824536"/>
                <a:chOff x="1043608" y="332656"/>
                <a:chExt cx="7128792" cy="4824536"/>
              </a:xfrm>
            </p:grpSpPr>
            <p:grpSp>
              <p:nvGrpSpPr>
                <p:cNvPr id="6" name="Group 14"/>
                <p:cNvGrpSpPr/>
                <p:nvPr/>
              </p:nvGrpSpPr>
              <p:grpSpPr>
                <a:xfrm>
                  <a:off x="1449530" y="332656"/>
                  <a:ext cx="6218814" cy="3856494"/>
                  <a:chOff x="1043608" y="-60203"/>
                  <a:chExt cx="6218814" cy="3856494"/>
                </a:xfrm>
              </p:grpSpPr>
              <p:sp>
                <p:nvSpPr>
                  <p:cNvPr id="8" name="Rectangle 4"/>
                  <p:cNvSpPr/>
                  <p:nvPr/>
                </p:nvSpPr>
                <p:spPr>
                  <a:xfrm>
                    <a:off x="1141742" y="-60203"/>
                    <a:ext cx="6120680"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a:t>
                    </a:r>
                    <a:r>
                      <a:rPr lang="en-US" sz="2000" b="1">
                        <a:solidFill>
                          <a:srgbClr val="FF0000"/>
                        </a:solidFill>
                      </a:rPr>
                      <a:t>*</a:t>
                    </a:r>
                    <a:r>
                      <a:rPr lang="en-US" sz="2000" b="1">
                        <a:solidFill>
                          <a:srgbClr val="5325FB"/>
                        </a:solidFill>
                      </a:rPr>
                      <a:t>COOH</a:t>
                    </a:r>
                    <a:endParaRPr lang="en-US" sz="2000">
                      <a:solidFill>
                        <a:srgbClr val="5325FB"/>
                      </a:solidFill>
                    </a:endParaRPr>
                  </a:p>
                </p:txBody>
              </p:sp>
              <p:cxnSp>
                <p:nvCxnSpPr>
                  <p:cNvPr id="11" name="Straight Arrow Connector 10"/>
                  <p:cNvCxnSpPr/>
                  <p:nvPr/>
                </p:nvCxnSpPr>
                <p:spPr>
                  <a:xfrm>
                    <a:off x="3887638" y="2028029"/>
                    <a:ext cx="0" cy="720080"/>
                  </a:xfrm>
                  <a:prstGeom prst="straightConnector1">
                    <a:avLst/>
                  </a:prstGeom>
                  <a:ln w="38100">
                    <a:solidFill>
                      <a:srgbClr val="5325FB"/>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43608" y="2820117"/>
                    <a:ext cx="6120680"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CHCOOH</a:t>
                    </a:r>
                    <a:endParaRPr lang="en-US" sz="2000">
                      <a:solidFill>
                        <a:srgbClr val="5325FB"/>
                      </a:solidFill>
                    </a:endParaRPr>
                  </a:p>
                </p:txBody>
              </p:sp>
              <p:sp>
                <p:nvSpPr>
                  <p:cNvPr id="13" name="Rectangle 12"/>
                  <p:cNvSpPr/>
                  <p:nvPr/>
                </p:nvSpPr>
                <p:spPr>
                  <a:xfrm>
                    <a:off x="1069734" y="3396181"/>
                    <a:ext cx="6120680"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CHCOOH</a:t>
                    </a:r>
                    <a:endParaRPr lang="en-US" sz="2000">
                      <a:solidFill>
                        <a:srgbClr val="5325FB"/>
                      </a:solidFill>
                    </a:endParaRPr>
                  </a:p>
                </p:txBody>
              </p:sp>
              <p:cxnSp>
                <p:nvCxnSpPr>
                  <p:cNvPr id="14" name="Straight Connector 13"/>
                  <p:cNvCxnSpPr/>
                  <p:nvPr/>
                </p:nvCxnSpPr>
                <p:spPr>
                  <a:xfrm>
                    <a:off x="5010741" y="3180157"/>
                    <a:ext cx="0" cy="288032"/>
                  </a:xfrm>
                  <a:prstGeom prst="line">
                    <a:avLst/>
                  </a:prstGeom>
                  <a:ln w="38100">
                    <a:solidFill>
                      <a:srgbClr val="5325FB"/>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043608" y="4365104"/>
                  <a:ext cx="712879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Usually this type of termination leads to long polymer chains</a:t>
                  </a:r>
                </a:p>
              </p:txBody>
            </p:sp>
          </p:grpSp>
        </p:grpSp>
        <p:sp>
          <p:nvSpPr>
            <p:cNvPr id="19" name="Title 1"/>
            <p:cNvSpPr txBox="1">
              <a:spLocks/>
            </p:cNvSpPr>
            <p:nvPr/>
          </p:nvSpPr>
          <p:spPr>
            <a:xfrm>
              <a:off x="3408363" y="2772742"/>
              <a:ext cx="1847513" cy="528157"/>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sp>
          <p:nvSpPr>
            <p:cNvPr id="20" name="Rectangle 4"/>
            <p:cNvSpPr/>
            <p:nvPr/>
          </p:nvSpPr>
          <p:spPr>
            <a:xfrm>
              <a:off x="1547664" y="2465276"/>
              <a:ext cx="6120680" cy="400110"/>
            </a:xfrm>
            <a:prstGeom prst="rect">
              <a:avLst/>
            </a:prstGeom>
          </p:spPr>
          <p:txBody>
            <a:bodyPr wrap="square">
              <a:spAutoFit/>
            </a:bodyPr>
            <a:lstStyle/>
            <a:p>
              <a:r>
                <a:rPr lang="en-US" b="1">
                  <a:solidFill>
                    <a:srgbClr val="5325FB"/>
                  </a:solidFill>
                </a:rPr>
                <a:t>C</a:t>
              </a:r>
              <a:r>
                <a:rPr lang="en-US" sz="1600" b="1">
                  <a:solidFill>
                    <a:srgbClr val="5325FB"/>
                  </a:solidFill>
                </a:rPr>
                <a:t>6</a:t>
              </a:r>
              <a:r>
                <a:rPr lang="en-US" b="1">
                  <a:solidFill>
                    <a:srgbClr val="5325FB"/>
                  </a:solidFill>
                </a:rPr>
                <a:t>H</a:t>
              </a:r>
              <a:r>
                <a:rPr lang="en-US" sz="1600" b="1">
                  <a:solidFill>
                    <a:srgbClr val="5325FB"/>
                  </a:solidFill>
                </a:rPr>
                <a:t>5</a:t>
              </a:r>
              <a:r>
                <a:rPr lang="en-US" b="1">
                  <a:solidFill>
                    <a:srgbClr val="5325FB"/>
                  </a:solidFill>
                </a:rPr>
                <a:t>-CO-O –[CH</a:t>
              </a:r>
              <a:r>
                <a:rPr lang="en-US" sz="1600" b="1">
                  <a:solidFill>
                    <a:srgbClr val="5325FB"/>
                  </a:solidFill>
                </a:rPr>
                <a:t>2</a:t>
              </a:r>
              <a:r>
                <a:rPr lang="en-US" b="1">
                  <a:solidFill>
                    <a:srgbClr val="5325FB"/>
                  </a:solidFill>
                </a:rPr>
                <a:t>-CHCOOH]n- CH</a:t>
              </a:r>
              <a:r>
                <a:rPr lang="en-US" sz="1600" b="1">
                  <a:solidFill>
                    <a:srgbClr val="5325FB"/>
                  </a:solidFill>
                </a:rPr>
                <a:t>2</a:t>
              </a:r>
              <a:r>
                <a:rPr lang="en-US" b="1">
                  <a:solidFill>
                    <a:srgbClr val="5325FB"/>
                  </a:solidFill>
                </a:rPr>
                <a:t>-</a:t>
              </a:r>
              <a:r>
                <a:rPr lang="en-US" sz="2000" b="1">
                  <a:solidFill>
                    <a:srgbClr val="5325FB"/>
                  </a:solidFill>
                </a:rPr>
                <a:t>CH</a:t>
              </a:r>
              <a:r>
                <a:rPr lang="en-US" sz="2000" b="1">
                  <a:solidFill>
                    <a:srgbClr val="FF0000"/>
                  </a:solidFill>
                </a:rPr>
                <a:t>*</a:t>
              </a:r>
              <a:r>
                <a:rPr lang="en-US" sz="2000" b="1">
                  <a:solidFill>
                    <a:srgbClr val="5325FB"/>
                  </a:solidFill>
                </a:rPr>
                <a:t>COOH</a:t>
              </a:r>
              <a:endParaRPr lang="en-US" sz="2000">
                <a:solidFill>
                  <a:srgbClr val="5325FB"/>
                </a:solidFill>
              </a:endParaRPr>
            </a:p>
          </p:txBody>
        </p:sp>
        <p:sp>
          <p:nvSpPr>
            <p:cNvPr id="21" name="Title 1"/>
            <p:cNvSpPr txBox="1">
              <a:spLocks/>
            </p:cNvSpPr>
            <p:nvPr/>
          </p:nvSpPr>
          <p:spPr>
            <a:xfrm>
              <a:off x="3408363" y="1628800"/>
              <a:ext cx="1847513" cy="528157"/>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a:t>
              </a:r>
              <a:r>
                <a:rPr kumimoji="0" lang="en-US" sz="2000" b="1" i="0" u="none" strike="noStrike" kern="1200" cap="none" spc="0" normalizeH="0" baseline="0" noProof="0" err="1">
                  <a:ln>
                    <a:noFill/>
                  </a:ln>
                  <a:solidFill>
                    <a:srgbClr val="5325FB"/>
                  </a:solidFill>
                  <a:effectLst/>
                  <a:uLnTx/>
                  <a:uFillTx/>
                  <a:latin typeface="+mj-lt"/>
                  <a:ea typeface="+mj-ea"/>
                  <a:cs typeface="+mj-cs"/>
                </a:rPr>
                <a:t>Macroradical</a:t>
              </a:r>
              <a:r>
                <a:rPr kumimoji="0" lang="en-US" sz="2000" b="1" i="0" u="none" strike="noStrike" kern="1200" cap="none" spc="0" normalizeH="0" baseline="0" noProof="0">
                  <a:ln>
                    <a:noFill/>
                  </a:ln>
                  <a:solidFill>
                    <a:srgbClr val="5325FB"/>
                  </a:solidFill>
                  <a:effectLst/>
                  <a:uLnTx/>
                  <a:uFillTx/>
                  <a:latin typeface="+mj-lt"/>
                  <a:ea typeface="+mj-ea"/>
                  <a:cs typeface="+mj-cs"/>
                </a:rPr>
                <a:t>)</a:t>
              </a:r>
            </a:p>
          </p:txBody>
        </p:sp>
        <p:sp>
          <p:nvSpPr>
            <p:cNvPr id="22" name="Title 1"/>
            <p:cNvSpPr txBox="1">
              <a:spLocks/>
            </p:cNvSpPr>
            <p:nvPr/>
          </p:nvSpPr>
          <p:spPr>
            <a:xfrm>
              <a:off x="4034573" y="1986979"/>
              <a:ext cx="576064" cy="528157"/>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2" y="293532"/>
            <a:ext cx="7560840" cy="6191184"/>
            <a:chOff x="899592" y="293532"/>
            <a:chExt cx="7560840" cy="6191184"/>
          </a:xfrm>
        </p:grpSpPr>
        <p:sp>
          <p:nvSpPr>
            <p:cNvPr id="5" name="Rectangle 4"/>
            <p:cNvSpPr/>
            <p:nvPr/>
          </p:nvSpPr>
          <p:spPr>
            <a:xfrm>
              <a:off x="899592" y="293532"/>
              <a:ext cx="5976664" cy="461665"/>
            </a:xfrm>
            <a:prstGeom prst="rect">
              <a:avLst/>
            </a:prstGeom>
          </p:spPr>
          <p:txBody>
            <a:bodyPr wrap="square">
              <a:spAutoFit/>
            </a:bodyPr>
            <a:lstStyle/>
            <a:p>
              <a:r>
                <a:rPr lang="en-US" sz="2400" b="1">
                  <a:solidFill>
                    <a:srgbClr val="5325FB"/>
                  </a:solidFill>
                </a:rPr>
                <a:t>4.1.2 Anionic polymerization</a:t>
              </a:r>
              <a:endParaRPr lang="en-US" sz="2400"/>
            </a:p>
          </p:txBody>
        </p:sp>
        <p:sp>
          <p:nvSpPr>
            <p:cNvPr id="6" name="Rectangle 5"/>
            <p:cNvSpPr/>
            <p:nvPr/>
          </p:nvSpPr>
          <p:spPr>
            <a:xfrm>
              <a:off x="899592" y="862553"/>
              <a:ext cx="7416824" cy="1015663"/>
            </a:xfrm>
            <a:prstGeom prst="rect">
              <a:avLst/>
            </a:prstGeom>
          </p:spPr>
          <p:txBody>
            <a:bodyPr wrap="square">
              <a:spAutoFit/>
            </a:bodyPr>
            <a:lstStyle/>
            <a:p>
              <a:r>
                <a:rPr lang="en-US" sz="2000" b="1" u="sng">
                  <a:solidFill>
                    <a:srgbClr val="5325FB"/>
                  </a:solidFill>
                </a:rPr>
                <a:t>Initiators</a:t>
              </a:r>
              <a:r>
                <a:rPr lang="en-US" sz="2000" b="1">
                  <a:solidFill>
                    <a:srgbClr val="5325FB"/>
                  </a:solidFill>
                </a:rPr>
                <a:t>: </a:t>
              </a:r>
              <a:r>
                <a:rPr lang="en-US" sz="2000" b="1"/>
                <a:t>Strong base such as : </a:t>
              </a:r>
              <a:r>
                <a:rPr lang="en-US" sz="2000" b="1" err="1"/>
                <a:t>NaOH</a:t>
              </a:r>
              <a:r>
                <a:rPr lang="en-US" sz="2000" b="1"/>
                <a:t>, KOH, KNH</a:t>
              </a:r>
              <a:r>
                <a:rPr lang="en-US" sz="1600" b="1"/>
                <a:t>2</a:t>
              </a:r>
              <a:r>
                <a:rPr lang="en-US" sz="2000" b="1"/>
                <a:t>, </a:t>
              </a:r>
              <a:r>
                <a:rPr lang="en-US" sz="2000" b="1" err="1"/>
                <a:t>Carbanion</a:t>
              </a:r>
              <a:r>
                <a:rPr lang="en-US" sz="2000" b="1"/>
                <a:t> such as Butyl lithium (Li</a:t>
              </a:r>
              <a:r>
                <a:rPr lang="en-US" sz="2000" b="1" baseline="30000"/>
                <a:t>+</a:t>
              </a:r>
              <a:r>
                <a:rPr lang="en-US" sz="2000" b="1"/>
                <a:t>C</a:t>
              </a:r>
              <a:r>
                <a:rPr lang="en-US" sz="1600" b="1"/>
                <a:t>4</a:t>
              </a:r>
              <a:r>
                <a:rPr lang="en-US" sz="2000" b="1"/>
                <a:t>H</a:t>
              </a:r>
              <a:r>
                <a:rPr lang="en-US" sz="1600" b="1"/>
                <a:t>9</a:t>
              </a:r>
              <a:r>
                <a:rPr lang="en-US" sz="2000" b="1" baseline="30000"/>
                <a:t>-</a:t>
              </a:r>
              <a:r>
                <a:rPr lang="en-US" sz="2000" b="1"/>
                <a:t>), sodium </a:t>
              </a:r>
              <a:r>
                <a:rPr lang="en-US" sz="2000" b="1" err="1"/>
                <a:t>ethanolate</a:t>
              </a:r>
              <a:r>
                <a:rPr lang="en-US" sz="2000" b="1"/>
                <a:t> (NaOC</a:t>
              </a:r>
              <a:r>
                <a:rPr lang="en-US" sz="1600" b="1"/>
                <a:t>2</a:t>
              </a:r>
              <a:r>
                <a:rPr lang="en-US" sz="2000" b="1"/>
                <a:t>H</a:t>
              </a:r>
              <a:r>
                <a:rPr lang="en-US" sz="1600" b="1"/>
                <a:t>5</a:t>
              </a:r>
              <a:r>
                <a:rPr lang="en-US" sz="2000" b="1"/>
                <a:t>) …etc.</a:t>
              </a:r>
            </a:p>
          </p:txBody>
        </p:sp>
        <p:grpSp>
          <p:nvGrpSpPr>
            <p:cNvPr id="7" name="Group 21"/>
            <p:cNvGrpSpPr/>
            <p:nvPr/>
          </p:nvGrpSpPr>
          <p:grpSpPr>
            <a:xfrm>
              <a:off x="899592" y="2219826"/>
              <a:ext cx="7560840" cy="4264890"/>
              <a:chOff x="899592" y="2219826"/>
              <a:chExt cx="7560840" cy="4264890"/>
            </a:xfrm>
          </p:grpSpPr>
          <p:sp>
            <p:nvSpPr>
              <p:cNvPr id="8" name="Rectangle 7"/>
              <p:cNvSpPr/>
              <p:nvPr/>
            </p:nvSpPr>
            <p:spPr>
              <a:xfrm>
                <a:off x="899592" y="2219826"/>
                <a:ext cx="7560840" cy="769441"/>
              </a:xfrm>
              <a:prstGeom prst="rect">
                <a:avLst/>
              </a:prstGeom>
            </p:spPr>
            <p:txBody>
              <a:bodyPr wrap="square">
                <a:spAutoFit/>
              </a:bodyPr>
              <a:lstStyle/>
              <a:p>
                <a:r>
                  <a:rPr lang="en-US" sz="2000" b="1" u="sng">
                    <a:solidFill>
                      <a:srgbClr val="5325FB"/>
                    </a:solidFill>
                  </a:rPr>
                  <a:t>Monomers</a:t>
                </a:r>
                <a:r>
                  <a:rPr lang="en-US" sz="2000" b="1">
                    <a:solidFill>
                      <a:srgbClr val="5325FB"/>
                    </a:solidFill>
                  </a:rPr>
                  <a:t>:</a:t>
                </a:r>
                <a:r>
                  <a:rPr lang="en-US" sz="2400" b="1">
                    <a:solidFill>
                      <a:srgbClr val="5325FB"/>
                    </a:solidFill>
                  </a:rPr>
                  <a:t> </a:t>
                </a:r>
                <a:r>
                  <a:rPr lang="en-US" sz="2000" b="1" err="1"/>
                  <a:t>vinylic</a:t>
                </a:r>
                <a:r>
                  <a:rPr lang="en-US" sz="2000" b="1"/>
                  <a:t> monomers having attractor atoms or group of atoms and other molecules such as ethylene epoxide.</a:t>
                </a:r>
              </a:p>
            </p:txBody>
          </p:sp>
          <p:pic>
            <p:nvPicPr>
              <p:cNvPr id="9" name="Picture 117"/>
              <p:cNvPicPr>
                <a:picLocks noChangeAspect="1" noChangeArrowheads="1"/>
              </p:cNvPicPr>
              <p:nvPr/>
            </p:nvPicPr>
            <p:blipFill>
              <a:blip r:embed="rId2" cstate="print"/>
              <a:srcRect/>
              <a:stretch>
                <a:fillRect/>
              </a:stretch>
            </p:blipFill>
            <p:spPr bwMode="auto">
              <a:xfrm>
                <a:off x="2195736" y="5339434"/>
                <a:ext cx="3932135" cy="1145282"/>
              </a:xfrm>
              <a:prstGeom prst="rect">
                <a:avLst/>
              </a:prstGeom>
              <a:noFill/>
              <a:ln w="9525">
                <a:noFill/>
                <a:miter lim="800000"/>
                <a:headEnd/>
                <a:tailEnd/>
              </a:ln>
            </p:spPr>
          </p:pic>
          <p:sp>
            <p:nvSpPr>
              <p:cNvPr id="10" name="Rectangle 9"/>
              <p:cNvSpPr/>
              <p:nvPr/>
            </p:nvSpPr>
            <p:spPr>
              <a:xfrm>
                <a:off x="935596" y="3130822"/>
                <a:ext cx="2664296" cy="400110"/>
              </a:xfrm>
              <a:prstGeom prst="rect">
                <a:avLst/>
              </a:prstGeom>
            </p:spPr>
            <p:txBody>
              <a:bodyPr wrap="square">
                <a:spAutoFit/>
              </a:bodyPr>
              <a:lstStyle/>
              <a:p>
                <a:r>
                  <a:rPr lang="en-US" sz="2000" b="1" err="1">
                    <a:solidFill>
                      <a:srgbClr val="00B050"/>
                    </a:solidFill>
                  </a:rPr>
                  <a:t>Vinylic</a:t>
                </a:r>
                <a:r>
                  <a:rPr lang="en-US" sz="2000" b="1">
                    <a:solidFill>
                      <a:srgbClr val="00B050"/>
                    </a:solidFill>
                  </a:rPr>
                  <a:t> monomers</a:t>
                </a:r>
              </a:p>
            </p:txBody>
          </p:sp>
          <p:pic>
            <p:nvPicPr>
              <p:cNvPr id="11" name="Picture 118"/>
              <p:cNvPicPr>
                <a:picLocks noChangeAspect="1" noChangeArrowheads="1"/>
              </p:cNvPicPr>
              <p:nvPr/>
            </p:nvPicPr>
            <p:blipFill>
              <a:blip r:embed="rId3" cstate="print"/>
              <a:srcRect/>
              <a:stretch>
                <a:fillRect/>
              </a:stretch>
            </p:blipFill>
            <p:spPr bwMode="auto">
              <a:xfrm>
                <a:off x="1115616" y="3672487"/>
                <a:ext cx="6681110" cy="1518538"/>
              </a:xfrm>
              <a:prstGeom prst="rect">
                <a:avLst/>
              </a:prstGeom>
              <a:noFill/>
              <a:ln w="9525">
                <a:noFill/>
                <a:miter lim="800000"/>
                <a:headEnd/>
                <a:tailEnd/>
              </a:ln>
            </p:spPr>
          </p:pic>
        </p:gr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3568" y="548680"/>
            <a:ext cx="6476950" cy="4938937"/>
            <a:chOff x="347838" y="930440"/>
            <a:chExt cx="6476950" cy="4938937"/>
          </a:xfrm>
        </p:grpSpPr>
        <p:sp>
          <p:nvSpPr>
            <p:cNvPr id="6" name="Rectangle 5"/>
            <p:cNvSpPr/>
            <p:nvPr/>
          </p:nvSpPr>
          <p:spPr>
            <a:xfrm>
              <a:off x="416076" y="930440"/>
              <a:ext cx="5976664" cy="400110"/>
            </a:xfrm>
            <a:prstGeom prst="rect">
              <a:avLst/>
            </a:prstGeom>
          </p:spPr>
          <p:txBody>
            <a:bodyPr wrap="square">
              <a:spAutoFit/>
            </a:bodyPr>
            <a:lstStyle/>
            <a:p>
              <a:pPr marL="342900" indent="-342900">
                <a:buFont typeface="Wingdings" panose="05000000000000000000" pitchFamily="2" charset="2"/>
                <a:buChar char="q"/>
              </a:pPr>
              <a:r>
                <a:rPr lang="en-US" sz="2000" b="1">
                  <a:solidFill>
                    <a:srgbClr val="5325FB"/>
                  </a:solidFill>
                </a:rPr>
                <a:t>Initiation ( Active center formation)</a:t>
              </a:r>
              <a:endParaRPr lang="en-US" sz="2000"/>
            </a:p>
          </p:txBody>
        </p:sp>
        <p:sp>
          <p:nvSpPr>
            <p:cNvPr id="7" name="Rectangle 6"/>
            <p:cNvSpPr/>
            <p:nvPr/>
          </p:nvSpPr>
          <p:spPr>
            <a:xfrm>
              <a:off x="416076" y="1599127"/>
              <a:ext cx="6408712" cy="707886"/>
            </a:xfrm>
            <a:prstGeom prst="rect">
              <a:avLst/>
            </a:prstGeom>
          </p:spPr>
          <p:txBody>
            <a:bodyPr wrap="square">
              <a:spAutoFit/>
            </a:bodyPr>
            <a:lstStyle/>
            <a:p>
              <a:r>
                <a:rPr lang="en-US" sz="2000" b="1" u="sng">
                  <a:solidFill>
                    <a:srgbClr val="5325FB"/>
                  </a:solidFill>
                </a:rPr>
                <a:t>Example</a:t>
              </a:r>
              <a:r>
                <a:rPr lang="en-US" sz="2000" b="1">
                  <a:solidFill>
                    <a:srgbClr val="5325FB"/>
                  </a:solidFill>
                </a:rPr>
                <a:t>: </a:t>
              </a:r>
            </a:p>
            <a:p>
              <a:r>
                <a:rPr lang="en-US" sz="2000" b="1">
                  <a:solidFill>
                    <a:srgbClr val="5325FB"/>
                  </a:solidFill>
                </a:rPr>
                <a:t>Initiator</a:t>
              </a:r>
              <a:r>
                <a:rPr lang="en-US" sz="1600" b="1">
                  <a:solidFill>
                    <a:srgbClr val="5325FB"/>
                  </a:solidFill>
                </a:rPr>
                <a:t>= </a:t>
              </a:r>
              <a:r>
                <a:rPr lang="en-US" sz="2000" b="1">
                  <a:solidFill>
                    <a:srgbClr val="5325FB"/>
                  </a:solidFill>
                </a:rPr>
                <a:t>KNH</a:t>
              </a:r>
              <a:r>
                <a:rPr lang="en-US" sz="1600" b="1">
                  <a:solidFill>
                    <a:srgbClr val="5325FB"/>
                  </a:solidFill>
                </a:rPr>
                <a:t>2 </a:t>
              </a:r>
              <a:r>
                <a:rPr lang="en-US" sz="2000" b="1">
                  <a:solidFill>
                    <a:srgbClr val="5325FB"/>
                  </a:solidFill>
                </a:rPr>
                <a:t>(Potassium amide)</a:t>
              </a:r>
              <a:endParaRPr lang="en-US" sz="2000"/>
            </a:p>
          </p:txBody>
        </p:sp>
        <p:sp>
          <p:nvSpPr>
            <p:cNvPr id="8" name="Rectangle 7"/>
            <p:cNvSpPr/>
            <p:nvPr/>
          </p:nvSpPr>
          <p:spPr>
            <a:xfrm>
              <a:off x="347838" y="2441938"/>
              <a:ext cx="5400600" cy="461665"/>
            </a:xfrm>
            <a:prstGeom prst="rect">
              <a:avLst/>
            </a:prstGeom>
          </p:spPr>
          <p:txBody>
            <a:bodyPr wrap="square">
              <a:spAutoFit/>
            </a:bodyPr>
            <a:lstStyle/>
            <a:p>
              <a:r>
                <a:rPr lang="en-US" sz="2400" b="1">
                  <a:solidFill>
                    <a:srgbClr val="5325FB"/>
                  </a:solidFill>
                </a:rPr>
                <a:t> </a:t>
              </a:r>
              <a:r>
                <a:rPr lang="en-US" sz="2000" b="1">
                  <a:solidFill>
                    <a:srgbClr val="5325FB"/>
                  </a:solidFill>
                </a:rPr>
                <a:t>Monomer = H</a:t>
              </a:r>
              <a:r>
                <a:rPr lang="en-US" sz="1600" b="1">
                  <a:solidFill>
                    <a:srgbClr val="5325FB"/>
                  </a:solidFill>
                </a:rPr>
                <a:t>2</a:t>
              </a:r>
              <a:r>
                <a:rPr lang="en-US" sz="2000" b="1">
                  <a:solidFill>
                    <a:srgbClr val="5325FB"/>
                  </a:solidFill>
                </a:rPr>
                <a:t>C=CH-CN (Acrylonitrile)</a:t>
              </a:r>
              <a:endParaRPr lang="en-US" sz="2000"/>
            </a:p>
          </p:txBody>
        </p:sp>
        <p:pic>
          <p:nvPicPr>
            <p:cNvPr id="9" name="Picture 3"/>
            <p:cNvPicPr>
              <a:picLocks noChangeAspect="1" noChangeArrowheads="1"/>
            </p:cNvPicPr>
            <p:nvPr/>
          </p:nvPicPr>
          <p:blipFill>
            <a:blip r:embed="rId2" cstate="print"/>
            <a:srcRect/>
            <a:stretch>
              <a:fillRect/>
            </a:stretch>
          </p:blipFill>
          <p:spPr bwMode="auto">
            <a:xfrm>
              <a:off x="1568204" y="3152091"/>
              <a:ext cx="4245747" cy="1080120"/>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1355950" y="4285201"/>
              <a:ext cx="5256584" cy="1584176"/>
            </a:xfrm>
            <a:prstGeom prst="rect">
              <a:avLst/>
            </a:prstGeom>
            <a:noFill/>
            <a:ln w="9525">
              <a:noFill/>
              <a:miter lim="800000"/>
              <a:headEnd/>
              <a:tailEnd/>
            </a:ln>
          </p:spPr>
        </p:pic>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476672"/>
            <a:ext cx="7521635" cy="5960048"/>
            <a:chOff x="611560" y="476672"/>
            <a:chExt cx="7521635" cy="5960048"/>
          </a:xfrm>
        </p:grpSpPr>
        <p:sp>
          <p:nvSpPr>
            <p:cNvPr id="6" name="Rectangle 5"/>
            <p:cNvSpPr/>
            <p:nvPr/>
          </p:nvSpPr>
          <p:spPr>
            <a:xfrm>
              <a:off x="611560" y="476672"/>
              <a:ext cx="4896544" cy="461665"/>
            </a:xfrm>
            <a:prstGeom prst="rect">
              <a:avLst/>
            </a:prstGeom>
          </p:spPr>
          <p:txBody>
            <a:bodyPr wrap="square">
              <a:spAutoFit/>
            </a:bodyPr>
            <a:lstStyle/>
            <a:p>
              <a:pPr>
                <a:buFont typeface="Wingdings" pitchFamily="2" charset="2"/>
                <a:buChar char="q"/>
              </a:pPr>
              <a:r>
                <a:rPr lang="en-US" sz="2400" b="1" u="sng">
                  <a:solidFill>
                    <a:srgbClr val="5325FB"/>
                  </a:solidFill>
                </a:rPr>
                <a:t> </a:t>
              </a:r>
              <a:r>
                <a:rPr lang="en-US" sz="2000" b="1" u="sng">
                  <a:solidFill>
                    <a:srgbClr val="5325FB"/>
                  </a:solidFill>
                </a:rPr>
                <a:t>Propagation  ( Chain growth)</a:t>
              </a:r>
              <a:endParaRPr lang="en-US" sz="2000" u="sng"/>
            </a:p>
          </p:txBody>
        </p:sp>
        <p:grpSp>
          <p:nvGrpSpPr>
            <p:cNvPr id="7" name="Group 15"/>
            <p:cNvGrpSpPr/>
            <p:nvPr/>
          </p:nvGrpSpPr>
          <p:grpSpPr>
            <a:xfrm>
              <a:off x="611560" y="1340768"/>
              <a:ext cx="7521635" cy="5095952"/>
              <a:chOff x="611560" y="1340768"/>
              <a:chExt cx="7521635" cy="5095952"/>
            </a:xfrm>
          </p:grpSpPr>
          <p:pic>
            <p:nvPicPr>
              <p:cNvPr id="8" name="Picture 1"/>
              <p:cNvPicPr>
                <a:picLocks noChangeAspect="1" noChangeArrowheads="1"/>
              </p:cNvPicPr>
              <p:nvPr/>
            </p:nvPicPr>
            <p:blipFill>
              <a:blip r:embed="rId2" cstate="print"/>
              <a:srcRect/>
              <a:stretch>
                <a:fillRect/>
              </a:stretch>
            </p:blipFill>
            <p:spPr bwMode="auto">
              <a:xfrm>
                <a:off x="611560" y="1340768"/>
                <a:ext cx="7324242" cy="1728192"/>
              </a:xfrm>
              <a:prstGeom prst="rect">
                <a:avLst/>
              </a:prstGeom>
              <a:noFill/>
              <a:ln w="9525">
                <a:noFill/>
                <a:miter lim="800000"/>
                <a:headEnd/>
                <a:tailEnd/>
              </a:ln>
            </p:spPr>
          </p:pic>
          <p:sp>
            <p:nvSpPr>
              <p:cNvPr id="9" name="Rectangle 8"/>
              <p:cNvSpPr/>
              <p:nvPr/>
            </p:nvSpPr>
            <p:spPr>
              <a:xfrm>
                <a:off x="615688" y="3102634"/>
                <a:ext cx="5832648" cy="461665"/>
              </a:xfrm>
              <a:prstGeom prst="rect">
                <a:avLst/>
              </a:prstGeom>
            </p:spPr>
            <p:txBody>
              <a:bodyPr wrap="square">
                <a:spAutoFit/>
              </a:bodyPr>
              <a:lstStyle/>
              <a:p>
                <a:pPr>
                  <a:buFont typeface="Wingdings" pitchFamily="2" charset="2"/>
                  <a:buChar char="q"/>
                </a:pPr>
                <a:r>
                  <a:rPr lang="en-US" sz="2400" b="1" u="sng">
                    <a:solidFill>
                      <a:srgbClr val="5325FB"/>
                    </a:solidFill>
                  </a:rPr>
                  <a:t> </a:t>
                </a:r>
                <a:r>
                  <a:rPr lang="en-US" sz="2000" b="1" u="sng">
                    <a:solidFill>
                      <a:srgbClr val="5325FB"/>
                    </a:solidFill>
                  </a:rPr>
                  <a:t>Termination (Chain maturation)</a:t>
                </a:r>
                <a:endParaRPr lang="en-US" sz="2000" u="sng"/>
              </a:p>
            </p:txBody>
          </p:sp>
          <p:sp>
            <p:nvSpPr>
              <p:cNvPr id="10" name="Rectangle 9"/>
              <p:cNvSpPr/>
              <p:nvPr/>
            </p:nvSpPr>
            <p:spPr>
              <a:xfrm>
                <a:off x="683568" y="3871506"/>
                <a:ext cx="7416824" cy="646331"/>
              </a:xfrm>
              <a:prstGeom prst="rect">
                <a:avLst/>
              </a:prstGeom>
            </p:spPr>
            <p:txBody>
              <a:bodyPr wrap="square">
                <a:spAutoFit/>
              </a:bodyPr>
              <a:lstStyle/>
              <a:p>
                <a:r>
                  <a:rPr lang="en-US" b="1">
                    <a:solidFill>
                      <a:srgbClr val="FF0000"/>
                    </a:solidFill>
                  </a:rPr>
                  <a:t>In most cases the termination is achieved by adding small amounts of mineral acid such as </a:t>
                </a:r>
                <a:r>
                  <a:rPr lang="en-US" b="1" err="1">
                    <a:solidFill>
                      <a:srgbClr val="FF0000"/>
                    </a:solidFill>
                  </a:rPr>
                  <a:t>HCl</a:t>
                </a:r>
                <a:r>
                  <a:rPr lang="en-US" b="1">
                    <a:solidFill>
                      <a:srgbClr val="FF0000"/>
                    </a:solidFill>
                  </a:rPr>
                  <a:t>, HNO</a:t>
                </a:r>
                <a:r>
                  <a:rPr lang="en-US" sz="1600" b="1">
                    <a:solidFill>
                      <a:srgbClr val="FF0000"/>
                    </a:solidFill>
                  </a:rPr>
                  <a:t>3</a:t>
                </a:r>
                <a:r>
                  <a:rPr lang="en-US" b="1">
                    <a:solidFill>
                      <a:srgbClr val="FF0000"/>
                    </a:solidFill>
                  </a:rPr>
                  <a:t>, … etc. </a:t>
                </a:r>
              </a:p>
            </p:txBody>
          </p:sp>
          <p:pic>
            <p:nvPicPr>
              <p:cNvPr id="11" name="Picture 2"/>
              <p:cNvPicPr>
                <a:picLocks noChangeAspect="1" noChangeArrowheads="1"/>
              </p:cNvPicPr>
              <p:nvPr/>
            </p:nvPicPr>
            <p:blipFill>
              <a:blip r:embed="rId3" cstate="print"/>
              <a:srcRect/>
              <a:stretch>
                <a:fillRect/>
              </a:stretch>
            </p:blipFill>
            <p:spPr bwMode="auto">
              <a:xfrm>
                <a:off x="788379" y="4807920"/>
                <a:ext cx="7344816" cy="1628800"/>
              </a:xfrm>
              <a:prstGeom prst="rect">
                <a:avLst/>
              </a:prstGeom>
              <a:noFill/>
              <a:ln w="9525">
                <a:noFill/>
                <a:miter lim="800000"/>
                <a:headEnd/>
                <a:tailEnd/>
              </a:ln>
            </p:spPr>
          </p:pic>
        </p:gr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269" y="292586"/>
            <a:ext cx="8195526" cy="4761443"/>
            <a:chOff x="762269" y="292586"/>
            <a:chExt cx="8195526" cy="4761443"/>
          </a:xfrm>
        </p:grpSpPr>
        <p:sp>
          <p:nvSpPr>
            <p:cNvPr id="4" name="مستطيل 3"/>
            <p:cNvSpPr/>
            <p:nvPr/>
          </p:nvSpPr>
          <p:spPr>
            <a:xfrm>
              <a:off x="971600" y="292586"/>
              <a:ext cx="3903569" cy="461665"/>
            </a:xfrm>
            <a:prstGeom prst="rect">
              <a:avLst/>
            </a:prstGeom>
          </p:spPr>
          <p:txBody>
            <a:bodyPr wrap="none">
              <a:spAutoFit/>
            </a:bodyPr>
            <a:lstStyle/>
            <a:p>
              <a:r>
                <a:rPr lang="en-US" sz="2400" b="1">
                  <a:solidFill>
                    <a:srgbClr val="5325FB"/>
                  </a:solidFill>
                  <a:latin typeface="Calibri" panose="020F0502020204030204" pitchFamily="34" charset="0"/>
                  <a:cs typeface="Arial" panose="020B0604020202020204" pitchFamily="34" charset="0"/>
                </a:rPr>
                <a:t>4.1.3 Cationic polymerization</a:t>
              </a:r>
              <a:endParaRPr lang="en-US" sz="2400" b="1">
                <a:solidFill>
                  <a:srgbClr val="5325FB"/>
                </a:solidFill>
                <a:latin typeface="Calibri" panose="020F0502020204030204" pitchFamily="34" charset="0"/>
              </a:endParaRPr>
            </a:p>
          </p:txBody>
        </p:sp>
        <p:pic>
          <p:nvPicPr>
            <p:cNvPr id="5" name="صورة 6"/>
            <p:cNvPicPr>
              <a:picLocks noChangeAspect="1"/>
            </p:cNvPicPr>
            <p:nvPr/>
          </p:nvPicPr>
          <p:blipFill>
            <a:blip r:embed="rId2" cstate="print"/>
            <a:stretch>
              <a:fillRect/>
            </a:stretch>
          </p:blipFill>
          <p:spPr>
            <a:xfrm>
              <a:off x="762269" y="4477965"/>
              <a:ext cx="7266115" cy="576064"/>
            </a:xfrm>
            <a:prstGeom prst="rect">
              <a:avLst/>
            </a:prstGeom>
          </p:spPr>
        </p:pic>
        <p:sp>
          <p:nvSpPr>
            <p:cNvPr id="7" name="مستطيل 3"/>
            <p:cNvSpPr/>
            <p:nvPr/>
          </p:nvSpPr>
          <p:spPr>
            <a:xfrm>
              <a:off x="827584" y="1013404"/>
              <a:ext cx="7200800" cy="707886"/>
            </a:xfrm>
            <a:prstGeom prst="rect">
              <a:avLst/>
            </a:prstGeom>
          </p:spPr>
          <p:txBody>
            <a:bodyPr wrap="square">
              <a:spAutoFit/>
            </a:bodyPr>
            <a:lstStyle/>
            <a:p>
              <a:r>
                <a:rPr lang="en-US" sz="2000" b="1">
                  <a:solidFill>
                    <a:srgbClr val="5325FB"/>
                  </a:solidFill>
                  <a:latin typeface="Calibri" panose="020F0502020204030204" pitchFamily="34" charset="0"/>
                  <a:cs typeface="Arial" panose="020B0604020202020204" pitchFamily="34" charset="0"/>
                </a:rPr>
                <a:t>Initiators: Strong acid such as: </a:t>
              </a:r>
              <a:r>
                <a:rPr lang="en-US" sz="2000" b="1" err="1">
                  <a:solidFill>
                    <a:srgbClr val="5325FB"/>
                  </a:solidFill>
                  <a:latin typeface="Calibri" panose="020F0502020204030204" pitchFamily="34" charset="0"/>
                  <a:cs typeface="Arial" panose="020B0604020202020204" pitchFamily="34" charset="0"/>
                </a:rPr>
                <a:t>HCl</a:t>
              </a:r>
              <a:r>
                <a:rPr lang="en-US" sz="2000" b="1">
                  <a:solidFill>
                    <a:srgbClr val="5325FB"/>
                  </a:solidFill>
                  <a:latin typeface="Calibri" panose="020F0502020204030204" pitchFamily="34" charset="0"/>
                  <a:cs typeface="Arial" panose="020B0604020202020204" pitchFamily="34" charset="0"/>
                </a:rPr>
                <a:t>, H</a:t>
              </a:r>
              <a:r>
                <a:rPr lang="en-US" sz="1600" b="1">
                  <a:solidFill>
                    <a:srgbClr val="5325FB"/>
                  </a:solidFill>
                  <a:latin typeface="Calibri" panose="020F0502020204030204" pitchFamily="34" charset="0"/>
                  <a:cs typeface="Arial" panose="020B0604020202020204" pitchFamily="34" charset="0"/>
                </a:rPr>
                <a:t>2</a:t>
              </a:r>
              <a:r>
                <a:rPr lang="en-US" sz="2000" b="1">
                  <a:solidFill>
                    <a:srgbClr val="5325FB"/>
                  </a:solidFill>
                  <a:latin typeface="Calibri" panose="020F0502020204030204" pitchFamily="34" charset="0"/>
                  <a:cs typeface="Arial" panose="020B0604020202020204" pitchFamily="34" charset="0"/>
                </a:rPr>
                <a:t>SO</a:t>
              </a:r>
              <a:r>
                <a:rPr lang="en-US" sz="1600" b="1">
                  <a:solidFill>
                    <a:srgbClr val="5325FB"/>
                  </a:solidFill>
                  <a:latin typeface="Calibri" panose="020F0502020204030204" pitchFamily="34" charset="0"/>
                  <a:cs typeface="Arial" panose="020B0604020202020204" pitchFamily="34" charset="0"/>
                </a:rPr>
                <a:t>4</a:t>
              </a:r>
              <a:r>
                <a:rPr lang="en-US" sz="2000" b="1">
                  <a:solidFill>
                    <a:srgbClr val="5325FB"/>
                  </a:solidFill>
                  <a:latin typeface="Calibri" panose="020F0502020204030204" pitchFamily="34" charset="0"/>
                  <a:cs typeface="Arial" panose="020B0604020202020204" pitchFamily="34" charset="0"/>
                </a:rPr>
                <a:t>, HNO</a:t>
              </a:r>
              <a:r>
                <a:rPr lang="en-US" sz="1600" b="1">
                  <a:solidFill>
                    <a:srgbClr val="5325FB"/>
                  </a:solidFill>
                  <a:latin typeface="Calibri" panose="020F0502020204030204" pitchFamily="34" charset="0"/>
                  <a:cs typeface="Arial" panose="020B0604020202020204" pitchFamily="34" charset="0"/>
                </a:rPr>
                <a:t>3</a:t>
              </a:r>
              <a:r>
                <a:rPr lang="en-US" sz="2000" b="1">
                  <a:solidFill>
                    <a:srgbClr val="5325FB"/>
                  </a:solidFill>
                  <a:latin typeface="Calibri" panose="020F0502020204030204" pitchFamily="34" charset="0"/>
                  <a:cs typeface="Arial" panose="020B0604020202020204" pitchFamily="34" charset="0"/>
                </a:rPr>
                <a:t>, Carbocation (Iodate </a:t>
              </a:r>
              <a:r>
                <a:rPr lang="en-US" sz="2000" b="1" err="1">
                  <a:solidFill>
                    <a:srgbClr val="5325FB"/>
                  </a:solidFill>
                  <a:latin typeface="Calibri" panose="020F0502020204030204" pitchFamily="34" charset="0"/>
                  <a:cs typeface="Arial" panose="020B0604020202020204" pitchFamily="34" charset="0"/>
                </a:rPr>
                <a:t>tertiobutylate</a:t>
              </a:r>
              <a:r>
                <a:rPr lang="en-US" sz="2000" b="1">
                  <a:solidFill>
                    <a:srgbClr val="5325FB"/>
                  </a:solidFill>
                  <a:latin typeface="Calibri" panose="020F0502020204030204" pitchFamily="34" charset="0"/>
                  <a:cs typeface="Arial" panose="020B0604020202020204" pitchFamily="34" charset="0"/>
                </a:rPr>
                <a:t>(CH</a:t>
              </a:r>
              <a:r>
                <a:rPr lang="en-US" sz="1600" b="1">
                  <a:solidFill>
                    <a:srgbClr val="5325FB"/>
                  </a:solidFill>
                  <a:latin typeface="Calibri" panose="020F0502020204030204" pitchFamily="34" charset="0"/>
                  <a:cs typeface="Arial" panose="020B0604020202020204" pitchFamily="34" charset="0"/>
                </a:rPr>
                <a:t>3</a:t>
              </a:r>
              <a:r>
                <a:rPr lang="en-US" sz="2000" b="1">
                  <a:solidFill>
                    <a:srgbClr val="5325FB"/>
                  </a:solidFill>
                  <a:latin typeface="Calibri" panose="020F0502020204030204" pitchFamily="34" charset="0"/>
                  <a:cs typeface="Arial" panose="020B0604020202020204" pitchFamily="34" charset="0"/>
                </a:rPr>
                <a:t>)</a:t>
              </a:r>
              <a:r>
                <a:rPr lang="en-US" sz="1600" b="1">
                  <a:solidFill>
                    <a:srgbClr val="5325FB"/>
                  </a:solidFill>
                  <a:latin typeface="Calibri" panose="020F0502020204030204" pitchFamily="34" charset="0"/>
                  <a:cs typeface="Arial" panose="020B0604020202020204" pitchFamily="34" charset="0"/>
                </a:rPr>
                <a:t>3</a:t>
              </a:r>
              <a:r>
                <a:rPr lang="en-US" sz="2000" b="1">
                  <a:solidFill>
                    <a:srgbClr val="5325FB"/>
                  </a:solidFill>
                  <a:latin typeface="Calibri" panose="020F0502020204030204" pitchFamily="34" charset="0"/>
                  <a:cs typeface="Arial" panose="020B0604020202020204" pitchFamily="34" charset="0"/>
                </a:rPr>
                <a:t>I), Lewis acids, … etc.</a:t>
              </a:r>
              <a:endParaRPr lang="en-US" sz="2000" b="1">
                <a:solidFill>
                  <a:srgbClr val="5325FB"/>
                </a:solidFill>
                <a:latin typeface="Calibri" panose="020F0502020204030204" pitchFamily="34" charset="0"/>
              </a:endParaRPr>
            </a:p>
          </p:txBody>
        </p:sp>
        <p:sp>
          <p:nvSpPr>
            <p:cNvPr id="8" name="مستطيل 3"/>
            <p:cNvSpPr/>
            <p:nvPr/>
          </p:nvSpPr>
          <p:spPr>
            <a:xfrm>
              <a:off x="834277" y="1916832"/>
              <a:ext cx="7632848" cy="400110"/>
            </a:xfrm>
            <a:prstGeom prst="rect">
              <a:avLst/>
            </a:prstGeom>
          </p:spPr>
          <p:txBody>
            <a:bodyPr wrap="square">
              <a:spAutoFit/>
            </a:bodyPr>
            <a:lstStyle/>
            <a:p>
              <a:r>
                <a:rPr lang="en-US" sz="2000" b="1">
                  <a:solidFill>
                    <a:srgbClr val="5325FB"/>
                  </a:solidFill>
                  <a:latin typeface="Calibri" panose="020F0502020204030204" pitchFamily="34" charset="0"/>
                  <a:cs typeface="Arial" panose="020B0604020202020204" pitchFamily="34" charset="0"/>
                </a:rPr>
                <a:t>Monomers: Vinyl monomers, epoxide, two conjugated double bonds</a:t>
              </a:r>
              <a:endParaRPr lang="en-US" sz="2000" b="1">
                <a:solidFill>
                  <a:srgbClr val="5325FB"/>
                </a:solidFill>
                <a:latin typeface="Calibri" panose="020F0502020204030204" pitchFamily="34" charset="0"/>
              </a:endParaRPr>
            </a:p>
          </p:txBody>
        </p:sp>
        <p:sp>
          <p:nvSpPr>
            <p:cNvPr id="9" name="مستطيل 3"/>
            <p:cNvSpPr/>
            <p:nvPr/>
          </p:nvSpPr>
          <p:spPr>
            <a:xfrm>
              <a:off x="855981" y="2743303"/>
              <a:ext cx="6624736" cy="461665"/>
            </a:xfrm>
            <a:prstGeom prst="rect">
              <a:avLst/>
            </a:prstGeom>
          </p:spPr>
          <p:txBody>
            <a:bodyPr wrap="square">
              <a:spAutoFit/>
            </a:bodyPr>
            <a:lstStyle/>
            <a:p>
              <a:pPr>
                <a:buFont typeface="Wingdings" pitchFamily="2" charset="2"/>
                <a:buChar char="q"/>
              </a:pPr>
              <a:r>
                <a:rPr lang="en-US" sz="2400" b="1" u="sng">
                  <a:solidFill>
                    <a:srgbClr val="5325FB"/>
                  </a:solidFill>
                  <a:latin typeface="Aharoni"/>
                  <a:cs typeface="Arial" panose="020B0604020202020204" pitchFamily="34" charset="0"/>
                </a:rPr>
                <a:t> Initiation (active center formation) </a:t>
              </a:r>
              <a:endParaRPr lang="en-US" sz="2400" b="1" u="sng">
                <a:solidFill>
                  <a:srgbClr val="00B050"/>
                </a:solidFill>
                <a:latin typeface="Aharoni"/>
              </a:endParaRPr>
            </a:p>
          </p:txBody>
        </p:sp>
        <p:sp>
          <p:nvSpPr>
            <p:cNvPr id="10" name="مستطيل 3"/>
            <p:cNvSpPr/>
            <p:nvPr/>
          </p:nvSpPr>
          <p:spPr>
            <a:xfrm>
              <a:off x="971600" y="3350416"/>
              <a:ext cx="7986195" cy="1015663"/>
            </a:xfrm>
            <a:prstGeom prst="rect">
              <a:avLst/>
            </a:prstGeom>
          </p:spPr>
          <p:txBody>
            <a:bodyPr wrap="square">
              <a:spAutoFit/>
            </a:bodyPr>
            <a:lstStyle/>
            <a:p>
              <a:r>
                <a:rPr lang="en-US" sz="2000" b="1">
                  <a:solidFill>
                    <a:srgbClr val="5325FB"/>
                  </a:solidFill>
                  <a:latin typeface="Calibri" panose="020F0502020204030204" pitchFamily="34" charset="0"/>
                  <a:cs typeface="Arial" panose="020B0604020202020204" pitchFamily="34" charset="0"/>
                </a:rPr>
                <a:t>For example : BF</a:t>
              </a:r>
              <a:r>
                <a:rPr lang="en-US" sz="1600" b="1">
                  <a:solidFill>
                    <a:srgbClr val="5325FB"/>
                  </a:solidFill>
                  <a:latin typeface="Calibri" panose="020F0502020204030204" pitchFamily="34" charset="0"/>
                  <a:cs typeface="Arial" panose="020B0604020202020204" pitchFamily="34" charset="0"/>
                </a:rPr>
                <a:t>3</a:t>
              </a:r>
              <a:r>
                <a:rPr lang="en-US" sz="2000" b="1">
                  <a:solidFill>
                    <a:srgbClr val="5325FB"/>
                  </a:solidFill>
                  <a:latin typeface="Calibri" panose="020F0502020204030204" pitchFamily="34" charset="0"/>
                  <a:cs typeface="Arial" panose="020B0604020202020204" pitchFamily="34" charset="0"/>
                </a:rPr>
                <a:t> as initiator and traces of H</a:t>
              </a:r>
              <a:r>
                <a:rPr lang="en-US" sz="1600" b="1">
                  <a:solidFill>
                    <a:srgbClr val="5325FB"/>
                  </a:solidFill>
                  <a:latin typeface="Calibri" panose="020F0502020204030204" pitchFamily="34" charset="0"/>
                  <a:cs typeface="Arial" panose="020B0604020202020204" pitchFamily="34" charset="0"/>
                </a:rPr>
                <a:t>2</a:t>
              </a:r>
              <a:r>
                <a:rPr lang="en-US" sz="2000" b="1">
                  <a:solidFill>
                    <a:srgbClr val="5325FB"/>
                  </a:solidFill>
                  <a:latin typeface="Calibri" panose="020F0502020204030204" pitchFamily="34" charset="0"/>
                  <a:cs typeface="Arial" panose="020B0604020202020204" pitchFamily="34" charset="0"/>
                </a:rPr>
                <a:t>O or ROH as co-initiator</a:t>
              </a:r>
            </a:p>
            <a:p>
              <a:r>
                <a:rPr lang="en-US" sz="2000" b="1">
                  <a:solidFill>
                    <a:srgbClr val="5325FB"/>
                  </a:solidFill>
                  <a:latin typeface="Calibri" panose="020F0502020204030204" pitchFamily="34" charset="0"/>
                  <a:cs typeface="Arial" panose="020B0604020202020204" pitchFamily="34" charset="0"/>
                </a:rPr>
                <a:t>                         CH</a:t>
              </a:r>
              <a:r>
                <a:rPr lang="en-US" sz="1600" b="1">
                  <a:solidFill>
                    <a:srgbClr val="5325FB"/>
                  </a:solidFill>
                  <a:latin typeface="Calibri" panose="020F0502020204030204" pitchFamily="34" charset="0"/>
                  <a:cs typeface="Arial" panose="020B0604020202020204" pitchFamily="34" charset="0"/>
                </a:rPr>
                <a:t>2</a:t>
              </a:r>
              <a:r>
                <a:rPr lang="en-US" sz="2000" b="1">
                  <a:solidFill>
                    <a:srgbClr val="5325FB"/>
                  </a:solidFill>
                  <a:latin typeface="Calibri" panose="020F0502020204030204" pitchFamily="34" charset="0"/>
                  <a:cs typeface="Arial" panose="020B0604020202020204" pitchFamily="34" charset="0"/>
                </a:rPr>
                <a:t>=C(CH</a:t>
              </a:r>
              <a:r>
                <a:rPr lang="en-US" sz="1600" b="1">
                  <a:solidFill>
                    <a:srgbClr val="5325FB"/>
                  </a:solidFill>
                  <a:latin typeface="Calibri" panose="020F0502020204030204" pitchFamily="34" charset="0"/>
                  <a:cs typeface="Arial" panose="020B0604020202020204" pitchFamily="34" charset="0"/>
                </a:rPr>
                <a:t>3</a:t>
              </a:r>
              <a:r>
                <a:rPr lang="en-US" sz="2000" b="1">
                  <a:solidFill>
                    <a:srgbClr val="5325FB"/>
                  </a:solidFill>
                  <a:latin typeface="Calibri" panose="020F0502020204030204" pitchFamily="34" charset="0"/>
                  <a:cs typeface="Arial" panose="020B0604020202020204" pitchFamily="34" charset="0"/>
                </a:rPr>
                <a:t>)</a:t>
              </a:r>
              <a:r>
                <a:rPr lang="en-US" sz="1600" b="1">
                  <a:solidFill>
                    <a:srgbClr val="5325FB"/>
                  </a:solidFill>
                  <a:latin typeface="Calibri" panose="020F0502020204030204" pitchFamily="34" charset="0"/>
                  <a:cs typeface="Arial" panose="020B0604020202020204" pitchFamily="34" charset="0"/>
                </a:rPr>
                <a:t>2</a:t>
              </a:r>
              <a:r>
                <a:rPr lang="en-US" sz="2000" b="1">
                  <a:solidFill>
                    <a:srgbClr val="5325FB"/>
                  </a:solidFill>
                  <a:latin typeface="Calibri" panose="020F0502020204030204" pitchFamily="34" charset="0"/>
                  <a:cs typeface="Arial" panose="020B0604020202020204" pitchFamily="34" charset="0"/>
                </a:rPr>
                <a:t>  as monomer</a:t>
              </a:r>
            </a:p>
            <a:p>
              <a:r>
                <a:rPr lang="en-US" sz="2000" b="1">
                  <a:solidFill>
                    <a:srgbClr val="5325FB"/>
                  </a:solidFill>
                  <a:latin typeface="Aharoni"/>
                  <a:cs typeface="Arial" panose="020B0604020202020204" pitchFamily="34" charset="0"/>
                </a:rPr>
                <a:t>	            </a:t>
              </a:r>
              <a:endParaRPr lang="en-US" sz="2000" b="1">
                <a:solidFill>
                  <a:srgbClr val="00B050"/>
                </a:solidFill>
                <a:latin typeface="Aharoni"/>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
          <p:cNvGrpSpPr/>
          <p:nvPr/>
        </p:nvGrpSpPr>
        <p:grpSpPr>
          <a:xfrm>
            <a:off x="971600" y="395886"/>
            <a:ext cx="7757946" cy="5697410"/>
            <a:chOff x="971600" y="395886"/>
            <a:chExt cx="7757946" cy="5697410"/>
          </a:xfrm>
        </p:grpSpPr>
        <p:pic>
          <p:nvPicPr>
            <p:cNvPr id="7" name="Picture 3"/>
            <p:cNvPicPr>
              <a:picLocks noChangeAspect="1" noChangeArrowheads="1"/>
            </p:cNvPicPr>
            <p:nvPr/>
          </p:nvPicPr>
          <p:blipFill>
            <a:blip r:embed="rId2" cstate="print"/>
            <a:srcRect/>
            <a:stretch>
              <a:fillRect/>
            </a:stretch>
          </p:blipFill>
          <p:spPr bwMode="auto">
            <a:xfrm>
              <a:off x="1141742" y="1124744"/>
              <a:ext cx="6670618" cy="1367506"/>
            </a:xfrm>
            <a:prstGeom prst="rect">
              <a:avLst/>
            </a:prstGeom>
            <a:noFill/>
            <a:ln w="9525">
              <a:noFill/>
              <a:miter lim="800000"/>
              <a:headEnd/>
              <a:tailEnd/>
            </a:ln>
          </p:spPr>
        </p:pic>
        <p:sp>
          <p:nvSpPr>
            <p:cNvPr id="8" name="مستطيل 3"/>
            <p:cNvSpPr/>
            <p:nvPr/>
          </p:nvSpPr>
          <p:spPr>
            <a:xfrm>
              <a:off x="1043608" y="395886"/>
              <a:ext cx="1619354" cy="461665"/>
            </a:xfrm>
            <a:prstGeom prst="rect">
              <a:avLst/>
            </a:prstGeom>
          </p:spPr>
          <p:txBody>
            <a:bodyPr wrap="none">
              <a:spAutoFit/>
            </a:bodyPr>
            <a:lstStyle/>
            <a:p>
              <a:pPr>
                <a:buFont typeface="Wingdings" pitchFamily="2" charset="2"/>
                <a:buChar char="q"/>
              </a:pPr>
              <a:r>
                <a:rPr lang="en-US" sz="2400" b="1" u="sng">
                  <a:solidFill>
                    <a:srgbClr val="5325FB"/>
                  </a:solidFill>
                  <a:latin typeface="Aharoni"/>
                  <a:cs typeface="Arial" panose="020B0604020202020204" pitchFamily="34" charset="0"/>
                </a:rPr>
                <a:t> </a:t>
              </a:r>
              <a:r>
                <a:rPr lang="en-US" sz="2000" b="1" u="sng">
                  <a:solidFill>
                    <a:srgbClr val="5325FB"/>
                  </a:solidFill>
                  <a:latin typeface="Aharoni"/>
                  <a:cs typeface="Arial" panose="020B0604020202020204" pitchFamily="34" charset="0"/>
                </a:rPr>
                <a:t>Initiation</a:t>
              </a:r>
              <a:endParaRPr lang="en-US" sz="2000" b="1" u="sng">
                <a:solidFill>
                  <a:srgbClr val="5325FB"/>
                </a:solidFill>
                <a:latin typeface="Aharoni"/>
              </a:endParaRPr>
            </a:p>
          </p:txBody>
        </p:sp>
        <p:sp>
          <p:nvSpPr>
            <p:cNvPr id="9" name="مستطيل 3"/>
            <p:cNvSpPr/>
            <p:nvPr/>
          </p:nvSpPr>
          <p:spPr>
            <a:xfrm>
              <a:off x="1070057" y="2420888"/>
              <a:ext cx="3392339" cy="400110"/>
            </a:xfrm>
            <a:prstGeom prst="rect">
              <a:avLst/>
            </a:prstGeom>
          </p:spPr>
          <p:txBody>
            <a:bodyPr wrap="none">
              <a:spAutoFit/>
            </a:bodyPr>
            <a:lstStyle/>
            <a:p>
              <a:pPr>
                <a:buFont typeface="Wingdings" pitchFamily="2" charset="2"/>
                <a:buChar char="q"/>
              </a:pPr>
              <a:r>
                <a:rPr lang="en-US" sz="2000" b="1" u="sng">
                  <a:solidFill>
                    <a:srgbClr val="5325FB"/>
                  </a:solidFill>
                  <a:latin typeface="Aharoni"/>
                  <a:cs typeface="Arial" panose="020B0604020202020204" pitchFamily="34" charset="0"/>
                </a:rPr>
                <a:t> </a:t>
              </a:r>
              <a:r>
                <a:rPr lang="en-US" sz="2000" b="1" u="sng">
                  <a:solidFill>
                    <a:srgbClr val="5325FB"/>
                  </a:solidFill>
                  <a:latin typeface="Calibri" panose="020F0502020204030204" pitchFamily="34" charset="0"/>
                  <a:cs typeface="Arial" panose="020B0604020202020204" pitchFamily="34" charset="0"/>
                </a:rPr>
                <a:t>Propagation (chain growth)</a:t>
              </a:r>
              <a:endParaRPr lang="en-US" sz="2000" b="1" u="sng">
                <a:solidFill>
                  <a:srgbClr val="5325FB"/>
                </a:solidFill>
                <a:latin typeface="Calibri" panose="020F0502020204030204"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1115616" y="2924944"/>
              <a:ext cx="6696744" cy="1173656"/>
            </a:xfrm>
            <a:prstGeom prst="rect">
              <a:avLst/>
            </a:prstGeom>
            <a:noFill/>
            <a:ln w="9525">
              <a:noFill/>
              <a:miter lim="800000"/>
              <a:headEnd/>
              <a:tailEnd/>
            </a:ln>
          </p:spPr>
        </p:pic>
        <p:sp>
          <p:nvSpPr>
            <p:cNvPr id="11" name="مستطيل 3"/>
            <p:cNvSpPr/>
            <p:nvPr/>
          </p:nvSpPr>
          <p:spPr>
            <a:xfrm>
              <a:off x="971600" y="4221088"/>
              <a:ext cx="4237250" cy="400110"/>
            </a:xfrm>
            <a:prstGeom prst="rect">
              <a:avLst/>
            </a:prstGeom>
          </p:spPr>
          <p:txBody>
            <a:bodyPr wrap="none">
              <a:spAutoFit/>
            </a:bodyPr>
            <a:lstStyle/>
            <a:p>
              <a:pPr>
                <a:buFont typeface="Wingdings" pitchFamily="2" charset="2"/>
                <a:buChar char="q"/>
              </a:pPr>
              <a:r>
                <a:rPr lang="en-US" sz="2000" b="1" u="sng">
                  <a:solidFill>
                    <a:srgbClr val="5325FB"/>
                  </a:solidFill>
                  <a:latin typeface="Aharoni"/>
                  <a:cs typeface="Arial" panose="020B0604020202020204" pitchFamily="34" charset="0"/>
                </a:rPr>
                <a:t> Termination (chain maturation)</a:t>
              </a:r>
              <a:endParaRPr lang="en-US" sz="2000" b="1" u="sng">
                <a:solidFill>
                  <a:srgbClr val="5325FB"/>
                </a:solidFill>
                <a:latin typeface="Aharoni"/>
              </a:endParaRPr>
            </a:p>
          </p:txBody>
        </p:sp>
        <p:sp>
          <p:nvSpPr>
            <p:cNvPr id="12" name="Rectangle 11"/>
            <p:cNvSpPr/>
            <p:nvPr/>
          </p:nvSpPr>
          <p:spPr>
            <a:xfrm>
              <a:off x="1043608" y="4581128"/>
              <a:ext cx="7416824" cy="646331"/>
            </a:xfrm>
            <a:prstGeom prst="rect">
              <a:avLst/>
            </a:prstGeom>
          </p:spPr>
          <p:txBody>
            <a:bodyPr wrap="square">
              <a:spAutoFit/>
            </a:bodyPr>
            <a:lstStyle/>
            <a:p>
              <a:r>
                <a:rPr lang="en-US" b="1">
                  <a:solidFill>
                    <a:srgbClr val="FF0000"/>
                  </a:solidFill>
                </a:rPr>
                <a:t>In most cases the termination is achieved by adding small amounts of mineral base</a:t>
              </a:r>
            </a:p>
          </p:txBody>
        </p:sp>
        <p:graphicFrame>
          <p:nvGraphicFramePr>
            <p:cNvPr id="13" name="Object 5"/>
            <p:cNvGraphicFramePr>
              <a:graphicFrameLocks noChangeAspect="1"/>
            </p:cNvGraphicFramePr>
            <p:nvPr/>
          </p:nvGraphicFramePr>
          <p:xfrm>
            <a:off x="1115616" y="5229200"/>
            <a:ext cx="7613930" cy="864096"/>
          </p:xfrm>
          <a:graphic>
            <a:graphicData uri="http://schemas.openxmlformats.org/presentationml/2006/ole">
              <mc:AlternateContent xmlns:mc="http://schemas.openxmlformats.org/markup-compatibility/2006">
                <mc:Choice xmlns:v="urn:schemas-microsoft-com:vml" Requires="v">
                  <p:oleObj name="CS ChemDraw Drawing" r:id="rId4" imgW="6603159" imgH="749619" progId="ChemDraw.Document.6.0">
                    <p:embed/>
                  </p:oleObj>
                </mc:Choice>
                <mc:Fallback>
                  <p:oleObj name="CS ChemDraw Drawing" r:id="rId4" imgW="6603159" imgH="749619" progId="ChemDraw.Document.6.0">
                    <p:embed/>
                    <p:pic>
                      <p:nvPicPr>
                        <p:cNvPr id="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229200"/>
                          <a:ext cx="761393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4" name="Picture 2"/>
          <p:cNvPicPr>
            <a:picLocks noChangeAspect="1" noChangeArrowheads="1"/>
          </p:cNvPicPr>
          <p:nvPr/>
        </p:nvPicPr>
        <p:blipFill>
          <a:blip r:embed="rId6" cstate="print"/>
          <a:srcRect/>
          <a:stretch>
            <a:fillRect/>
          </a:stretch>
        </p:blipFill>
        <p:spPr bwMode="auto">
          <a:xfrm>
            <a:off x="2339752" y="6114474"/>
            <a:ext cx="4752528" cy="698901"/>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6445" y="547326"/>
            <a:ext cx="7864099" cy="4936807"/>
            <a:chOff x="456445" y="547326"/>
            <a:chExt cx="7864099" cy="4936807"/>
          </a:xfrm>
        </p:grpSpPr>
        <p:sp>
          <p:nvSpPr>
            <p:cNvPr id="4" name="مستطيل 1"/>
            <p:cNvSpPr/>
            <p:nvPr/>
          </p:nvSpPr>
          <p:spPr>
            <a:xfrm>
              <a:off x="471672" y="547326"/>
              <a:ext cx="7848872" cy="830997"/>
            </a:xfrm>
            <a:prstGeom prst="rect">
              <a:avLst/>
            </a:prstGeom>
          </p:spPr>
          <p:txBody>
            <a:bodyPr wrap="square">
              <a:spAutoFit/>
            </a:bodyPr>
            <a:lstStyle/>
            <a:p>
              <a:pPr algn="ctr"/>
              <a:r>
                <a:rPr lang="en-US" sz="2400" b="1">
                  <a:solidFill>
                    <a:srgbClr val="0070C0"/>
                  </a:solidFill>
                  <a:latin typeface="Arial" panose="020B0604020202020204" pitchFamily="34" charset="0"/>
                  <a:cs typeface="Arial" panose="020B0604020202020204" pitchFamily="34" charset="0"/>
                </a:rPr>
                <a:t>Factors affecting the rate of ionic polymerization</a:t>
              </a:r>
            </a:p>
            <a:p>
              <a:pPr algn="ctr"/>
              <a:r>
                <a:rPr lang="en-US" sz="2400" b="1">
                  <a:solidFill>
                    <a:srgbClr val="0070C0"/>
                  </a:solidFill>
                  <a:latin typeface="Arial" panose="020B0604020202020204" pitchFamily="34" charset="0"/>
                  <a:cs typeface="Arial" panose="020B0604020202020204" pitchFamily="34" charset="0"/>
                </a:rPr>
                <a:t>(anionic and cationic)</a:t>
              </a:r>
            </a:p>
          </p:txBody>
        </p:sp>
        <p:grpSp>
          <p:nvGrpSpPr>
            <p:cNvPr id="6" name="Group 5"/>
            <p:cNvGrpSpPr/>
            <p:nvPr/>
          </p:nvGrpSpPr>
          <p:grpSpPr>
            <a:xfrm>
              <a:off x="456445" y="1756803"/>
              <a:ext cx="7344816" cy="3727330"/>
              <a:chOff x="442378" y="2602811"/>
              <a:chExt cx="7801546" cy="3727330"/>
            </a:xfrm>
          </p:grpSpPr>
          <p:sp>
            <p:nvSpPr>
              <p:cNvPr id="7" name="مستطيل 3"/>
              <p:cNvSpPr/>
              <p:nvPr/>
            </p:nvSpPr>
            <p:spPr>
              <a:xfrm>
                <a:off x="442378" y="2602811"/>
                <a:ext cx="7801546" cy="579967"/>
              </a:xfrm>
              <a:prstGeom prst="rect">
                <a:avLst/>
              </a:prstGeom>
            </p:spPr>
            <p:txBody>
              <a:bodyPr wrap="square">
                <a:spAutoFit/>
              </a:bodyPr>
              <a:lstStyle/>
              <a:p>
                <a:pPr lvl="0" algn="just" rtl="1">
                  <a:lnSpc>
                    <a:spcPct val="150000"/>
                  </a:lnSpc>
                </a:pPr>
                <a:r>
                  <a:rPr lang="en-US" sz="2400" b="1" dirty="0">
                    <a:latin typeface="Arial Unicode MS" pitchFamily="34" charset="-128"/>
                    <a:ea typeface="Arial Unicode MS" pitchFamily="34" charset="-128"/>
                    <a:cs typeface="Arial Unicode MS" pitchFamily="34" charset="-128"/>
                  </a:rPr>
                  <a:t>A- Effect of  the temperature of polymerization</a:t>
                </a:r>
              </a:p>
            </p:txBody>
          </p:sp>
          <p:sp>
            <p:nvSpPr>
              <p:cNvPr id="8" name="مستطيل 4"/>
              <p:cNvSpPr/>
              <p:nvPr/>
            </p:nvSpPr>
            <p:spPr>
              <a:xfrm>
                <a:off x="1448482" y="3323103"/>
                <a:ext cx="4597423"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Arial Unicode MS" pitchFamily="34" charset="-128"/>
                    <a:ea typeface="Arial Unicode MS" pitchFamily="34" charset="-128"/>
                    <a:cs typeface="Arial Unicode MS" pitchFamily="34" charset="-128"/>
                  </a:rPr>
                  <a:t>B- Effect of the solvent</a:t>
                </a:r>
                <a:endParaRPr kumimoji="0" lang="en-US" sz="2400" b="0" i="0" u="none" strike="noStrike" kern="0" cap="none" spc="0" normalizeH="0" baseline="0" noProof="0">
                  <a:ln>
                    <a:noFill/>
                  </a:ln>
                  <a:effectLst/>
                  <a:uLnTx/>
                  <a:uFillTx/>
                  <a:latin typeface="Arial Unicode MS" pitchFamily="34" charset="-128"/>
                  <a:ea typeface="Arial Unicode MS" pitchFamily="34" charset="-128"/>
                  <a:cs typeface="Arial Unicode MS" pitchFamily="34" charset="-128"/>
                </a:endParaRPr>
              </a:p>
            </p:txBody>
          </p:sp>
          <p:sp>
            <p:nvSpPr>
              <p:cNvPr id="9" name="مستطيل 5"/>
              <p:cNvSpPr/>
              <p:nvPr/>
            </p:nvSpPr>
            <p:spPr>
              <a:xfrm>
                <a:off x="1448482" y="4000792"/>
                <a:ext cx="6654260" cy="461665"/>
              </a:xfrm>
              <a:prstGeom prst="rect">
                <a:avLst/>
              </a:prstGeom>
            </p:spPr>
            <p:txBody>
              <a:bodyPr wrap="square">
                <a:spAutoFit/>
              </a:bodyPr>
              <a:lstStyle/>
              <a:p>
                <a:pPr lvl="0" rtl="1"/>
                <a:r>
                  <a:rPr lang="en-US" sz="2400" b="1">
                    <a:latin typeface="Arial Unicode MS" pitchFamily="34" charset="-128"/>
                    <a:ea typeface="Arial Unicode MS" pitchFamily="34" charset="-128"/>
                    <a:cs typeface="Arial Unicode MS" pitchFamily="34" charset="-128"/>
                  </a:rPr>
                  <a:t>C</a:t>
                </a:r>
                <a:r>
                  <a:rPr lang="en-US" sz="2000" b="1">
                    <a:latin typeface="Arial Unicode MS" pitchFamily="34" charset="-128"/>
                    <a:ea typeface="Arial Unicode MS" pitchFamily="34" charset="-128"/>
                    <a:cs typeface="Arial Unicode MS" pitchFamily="34" charset="-128"/>
                  </a:rPr>
                  <a:t>- </a:t>
                </a:r>
                <a:r>
                  <a:rPr lang="en-US" sz="2400" b="1">
                    <a:latin typeface="Arial Unicode MS" pitchFamily="34" charset="-128"/>
                    <a:ea typeface="Arial Unicode MS" pitchFamily="34" charset="-128"/>
                    <a:cs typeface="Arial Unicode MS" pitchFamily="34" charset="-128"/>
                  </a:rPr>
                  <a:t>Effect of the counter ion of the catalyst</a:t>
                </a:r>
                <a:endParaRPr lang="ar-EG" sz="2400" b="1">
                  <a:latin typeface="Arial Unicode MS" pitchFamily="34" charset="-128"/>
                  <a:ea typeface="Arial Unicode MS" pitchFamily="34" charset="-128"/>
                  <a:cs typeface="Arial Unicode MS" pitchFamily="34" charset="-128"/>
                </a:endParaRPr>
              </a:p>
            </p:txBody>
          </p:sp>
          <p:sp>
            <p:nvSpPr>
              <p:cNvPr id="10" name="مستطيل 6"/>
              <p:cNvSpPr/>
              <p:nvPr/>
            </p:nvSpPr>
            <p:spPr>
              <a:xfrm>
                <a:off x="1448482" y="4695490"/>
                <a:ext cx="624876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Arial Unicode MS" pitchFamily="34" charset="-128"/>
                    <a:ea typeface="Arial Unicode MS" pitchFamily="34" charset="-128"/>
                    <a:cs typeface="Arial Unicode MS" pitchFamily="34" charset="-128"/>
                  </a:rPr>
                  <a:t>D- Effect of the monomer structure</a:t>
                </a:r>
                <a:endParaRPr kumimoji="0" lang="en-US" sz="2400" b="0" i="0" u="none" strike="noStrike" kern="0" cap="none" spc="0" normalizeH="0" baseline="0" noProof="0">
                  <a:ln>
                    <a:noFill/>
                  </a:ln>
                  <a:effectLst/>
                  <a:uLnTx/>
                  <a:uFillTx/>
                  <a:latin typeface="Arial Unicode MS" pitchFamily="34" charset="-128"/>
                  <a:ea typeface="Arial Unicode MS" pitchFamily="34" charset="-128"/>
                  <a:cs typeface="Arial Unicode MS" pitchFamily="34" charset="-128"/>
                </a:endParaRPr>
              </a:p>
            </p:txBody>
          </p:sp>
          <p:sp>
            <p:nvSpPr>
              <p:cNvPr id="11" name="مستطيل 10"/>
              <p:cNvSpPr/>
              <p:nvPr/>
            </p:nvSpPr>
            <p:spPr>
              <a:xfrm>
                <a:off x="913082" y="5499144"/>
                <a:ext cx="6708023" cy="830997"/>
              </a:xfrm>
              <a:prstGeom prst="rect">
                <a:avLst/>
              </a:prstGeom>
            </p:spPr>
            <p:txBody>
              <a:bodyPr wrap="square">
                <a:spAutoFit/>
              </a:bodyPr>
              <a:lstStyle/>
              <a:p>
                <a:r>
                  <a:rPr lang="en-US" sz="2400" b="1">
                    <a:solidFill>
                      <a:srgbClr val="FF0000"/>
                    </a:solidFill>
                    <a:latin typeface="Arial" panose="020B0604020202020204" pitchFamily="34" charset="0"/>
                    <a:cs typeface="Arial" panose="020B0604020202020204" pitchFamily="34" charset="0"/>
                  </a:rPr>
                  <a:t>HW1:Compare</a:t>
                </a:r>
                <a:r>
                  <a:rPr lang="ar-SA" sz="2400" b="1">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between  anionic and cationic polymerization</a:t>
                </a:r>
              </a:p>
            </p:txBody>
          </p:sp>
        </p:gr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173831"/>
            <a:ext cx="8532440" cy="5514712"/>
            <a:chOff x="467544" y="173831"/>
            <a:chExt cx="8532440" cy="5514712"/>
          </a:xfrm>
        </p:grpSpPr>
        <p:sp>
          <p:nvSpPr>
            <p:cNvPr id="4" name="Rectangle 3"/>
            <p:cNvSpPr/>
            <p:nvPr/>
          </p:nvSpPr>
          <p:spPr>
            <a:xfrm>
              <a:off x="755576" y="173831"/>
              <a:ext cx="6480720" cy="461665"/>
            </a:xfrm>
            <a:prstGeom prst="rect">
              <a:avLst/>
            </a:prstGeom>
          </p:spPr>
          <p:txBody>
            <a:bodyPr wrap="square">
              <a:spAutoFit/>
            </a:bodyPr>
            <a:lstStyle/>
            <a:p>
              <a:r>
                <a:rPr lang="en-US" sz="2400" b="1">
                  <a:solidFill>
                    <a:srgbClr val="5325FB"/>
                  </a:solidFill>
                </a:rPr>
                <a:t>4.1.4 Coordination polymerization</a:t>
              </a:r>
              <a:endParaRPr lang="en-US" sz="2400"/>
            </a:p>
          </p:txBody>
        </p:sp>
        <p:sp>
          <p:nvSpPr>
            <p:cNvPr id="5" name="Rectangle 4"/>
            <p:cNvSpPr/>
            <p:nvPr/>
          </p:nvSpPr>
          <p:spPr>
            <a:xfrm>
              <a:off x="539552" y="1124744"/>
              <a:ext cx="8101408" cy="400110"/>
            </a:xfrm>
            <a:prstGeom prst="rect">
              <a:avLst/>
            </a:prstGeom>
          </p:spPr>
          <p:txBody>
            <a:bodyPr wrap="square">
              <a:spAutoFit/>
            </a:bodyPr>
            <a:lstStyle/>
            <a:p>
              <a:r>
                <a:rPr lang="en-US" sz="2000" b="1" u="sng">
                  <a:solidFill>
                    <a:srgbClr val="5325FB"/>
                  </a:solidFill>
                </a:rPr>
                <a:t>Initiators</a:t>
              </a:r>
              <a:r>
                <a:rPr lang="en-US" sz="2000" b="1">
                  <a:solidFill>
                    <a:srgbClr val="5325FB"/>
                  </a:solidFill>
                </a:rPr>
                <a:t> = </a:t>
              </a:r>
              <a:r>
                <a:rPr lang="en-US" sz="2000" b="1"/>
                <a:t>complex formed from a </a:t>
              </a:r>
              <a:r>
                <a:rPr lang="en-US" sz="2000" b="1">
                  <a:solidFill>
                    <a:srgbClr val="00B050"/>
                  </a:solidFill>
                </a:rPr>
                <a:t>catalyst</a:t>
              </a:r>
              <a:r>
                <a:rPr lang="en-US" sz="2000" b="1">
                  <a:solidFill>
                    <a:srgbClr val="5325FB"/>
                  </a:solidFill>
                </a:rPr>
                <a:t> + </a:t>
              </a:r>
              <a:r>
                <a:rPr lang="en-US" sz="2000" b="1">
                  <a:solidFill>
                    <a:srgbClr val="FF0000"/>
                  </a:solidFill>
                </a:rPr>
                <a:t>co-catalyst</a:t>
              </a:r>
              <a:r>
                <a:rPr lang="en-US" sz="2000" b="1">
                  <a:solidFill>
                    <a:srgbClr val="5325FB"/>
                  </a:solidFill>
                </a:rPr>
                <a:t> </a:t>
              </a:r>
              <a:r>
                <a:rPr lang="en-US" sz="2000" b="1"/>
                <a:t>system</a:t>
              </a:r>
              <a:endParaRPr lang="en-US" sz="2000"/>
            </a:p>
          </p:txBody>
        </p:sp>
        <p:sp>
          <p:nvSpPr>
            <p:cNvPr id="6" name="Rectangle 5"/>
            <p:cNvSpPr/>
            <p:nvPr/>
          </p:nvSpPr>
          <p:spPr>
            <a:xfrm>
              <a:off x="506733" y="1628800"/>
              <a:ext cx="6513539" cy="400110"/>
            </a:xfrm>
            <a:prstGeom prst="rect">
              <a:avLst/>
            </a:prstGeom>
          </p:spPr>
          <p:txBody>
            <a:bodyPr wrap="square">
              <a:spAutoFit/>
            </a:bodyPr>
            <a:lstStyle/>
            <a:p>
              <a:r>
                <a:rPr lang="en-US" sz="2000" b="1" u="sng">
                  <a:solidFill>
                    <a:srgbClr val="5325FB"/>
                  </a:solidFill>
                </a:rPr>
                <a:t>Catalyst</a:t>
              </a:r>
              <a:r>
                <a:rPr lang="en-US" sz="2000" b="1">
                  <a:solidFill>
                    <a:srgbClr val="5325FB"/>
                  </a:solidFill>
                </a:rPr>
                <a:t>:  </a:t>
              </a:r>
              <a:r>
                <a:rPr lang="en-US" sz="2000" b="1"/>
                <a:t>Transition element + halogen ligand</a:t>
              </a:r>
              <a:endParaRPr lang="en-US" sz="2000"/>
            </a:p>
          </p:txBody>
        </p:sp>
        <p:sp>
          <p:nvSpPr>
            <p:cNvPr id="7" name="Rectangle 6"/>
            <p:cNvSpPr/>
            <p:nvPr/>
          </p:nvSpPr>
          <p:spPr>
            <a:xfrm>
              <a:off x="1063383" y="2240868"/>
              <a:ext cx="5983290" cy="400110"/>
            </a:xfrm>
            <a:prstGeom prst="rect">
              <a:avLst/>
            </a:prstGeom>
          </p:spPr>
          <p:txBody>
            <a:bodyPr wrap="square">
              <a:spAutoFit/>
            </a:bodyPr>
            <a:lstStyle/>
            <a:p>
              <a:r>
                <a:rPr lang="en-US" sz="2000" b="1">
                  <a:solidFill>
                    <a:srgbClr val="5325FB"/>
                  </a:solidFill>
                </a:rPr>
                <a:t>Examples: TiCl</a:t>
              </a:r>
              <a:r>
                <a:rPr lang="en-US" sz="1600" b="1">
                  <a:solidFill>
                    <a:srgbClr val="5325FB"/>
                  </a:solidFill>
                </a:rPr>
                <a:t>4</a:t>
              </a:r>
              <a:r>
                <a:rPr lang="en-US" sz="2000" b="1">
                  <a:solidFill>
                    <a:srgbClr val="5325FB"/>
                  </a:solidFill>
                </a:rPr>
                <a:t>, TiCl</a:t>
              </a:r>
              <a:r>
                <a:rPr lang="en-US" sz="1600" b="1">
                  <a:solidFill>
                    <a:srgbClr val="5325FB"/>
                  </a:solidFill>
                </a:rPr>
                <a:t>3</a:t>
              </a:r>
              <a:r>
                <a:rPr lang="en-US" sz="2000" b="1">
                  <a:solidFill>
                    <a:srgbClr val="5325FB"/>
                  </a:solidFill>
                </a:rPr>
                <a:t>, VCl</a:t>
              </a:r>
              <a:r>
                <a:rPr lang="en-US" sz="1600" b="1">
                  <a:solidFill>
                    <a:srgbClr val="5325FB"/>
                  </a:solidFill>
                </a:rPr>
                <a:t>3</a:t>
              </a:r>
              <a:r>
                <a:rPr lang="en-US" sz="2000" b="1">
                  <a:solidFill>
                    <a:srgbClr val="5325FB"/>
                  </a:solidFill>
                </a:rPr>
                <a:t>, CoCl</a:t>
              </a:r>
              <a:r>
                <a:rPr lang="en-US" sz="1600" b="1">
                  <a:solidFill>
                    <a:srgbClr val="5325FB"/>
                  </a:solidFill>
                </a:rPr>
                <a:t>2</a:t>
              </a:r>
              <a:r>
                <a:rPr lang="en-US" sz="2000" b="1">
                  <a:solidFill>
                    <a:srgbClr val="5325FB"/>
                  </a:solidFill>
                </a:rPr>
                <a:t>, … etc</a:t>
              </a:r>
              <a:endParaRPr lang="en-US" sz="2000"/>
            </a:p>
          </p:txBody>
        </p:sp>
        <p:sp>
          <p:nvSpPr>
            <p:cNvPr id="8" name="Rectangle 7"/>
            <p:cNvSpPr/>
            <p:nvPr/>
          </p:nvSpPr>
          <p:spPr>
            <a:xfrm>
              <a:off x="539552" y="2996952"/>
              <a:ext cx="7560840" cy="707886"/>
            </a:xfrm>
            <a:prstGeom prst="rect">
              <a:avLst/>
            </a:prstGeom>
          </p:spPr>
          <p:txBody>
            <a:bodyPr wrap="square">
              <a:spAutoFit/>
            </a:bodyPr>
            <a:lstStyle/>
            <a:p>
              <a:r>
                <a:rPr lang="en-US" sz="2000" b="1" u="sng">
                  <a:solidFill>
                    <a:srgbClr val="5325FB"/>
                  </a:solidFill>
                </a:rPr>
                <a:t>Co-catalyst</a:t>
              </a:r>
              <a:r>
                <a:rPr lang="en-US" sz="2000" b="1">
                  <a:solidFill>
                    <a:srgbClr val="5325FB"/>
                  </a:solidFill>
                </a:rPr>
                <a:t>:  </a:t>
              </a:r>
              <a:r>
                <a:rPr lang="en-US" sz="2000" b="1"/>
                <a:t>Aluminum chloride (AlCl</a:t>
              </a:r>
              <a:r>
                <a:rPr lang="en-US" sz="1600" b="1"/>
                <a:t>3</a:t>
              </a:r>
              <a:r>
                <a:rPr lang="en-US" sz="2000" b="1"/>
                <a:t>), Alkyl Aluminum Al(Butyl)</a:t>
              </a:r>
              <a:r>
                <a:rPr lang="en-US" sz="1600" b="1"/>
                <a:t>3, </a:t>
              </a:r>
              <a:r>
                <a:rPr lang="en-US" sz="2000" b="1"/>
                <a:t>… etc.</a:t>
              </a:r>
              <a:endParaRPr lang="en-US" sz="2000"/>
            </a:p>
          </p:txBody>
        </p:sp>
        <p:sp>
          <p:nvSpPr>
            <p:cNvPr id="9" name="Rectangle 8"/>
            <p:cNvSpPr/>
            <p:nvPr/>
          </p:nvSpPr>
          <p:spPr>
            <a:xfrm>
              <a:off x="467544" y="3861048"/>
              <a:ext cx="7560840" cy="400110"/>
            </a:xfrm>
            <a:prstGeom prst="rect">
              <a:avLst/>
            </a:prstGeom>
          </p:spPr>
          <p:txBody>
            <a:bodyPr wrap="square">
              <a:spAutoFit/>
            </a:bodyPr>
            <a:lstStyle/>
            <a:p>
              <a:r>
                <a:rPr lang="en-US" sz="2000" b="1" u="sng">
                  <a:solidFill>
                    <a:srgbClr val="5325FB"/>
                  </a:solidFill>
                </a:rPr>
                <a:t>Monomers:</a:t>
              </a:r>
              <a:endParaRPr lang="en-US" sz="2000" u="sng"/>
            </a:p>
          </p:txBody>
        </p:sp>
        <p:sp>
          <p:nvSpPr>
            <p:cNvPr id="10" name="Rectangle 9"/>
            <p:cNvSpPr/>
            <p:nvPr/>
          </p:nvSpPr>
          <p:spPr>
            <a:xfrm>
              <a:off x="467544" y="4365104"/>
              <a:ext cx="8532440" cy="1323439"/>
            </a:xfrm>
            <a:prstGeom prst="rect">
              <a:avLst/>
            </a:prstGeom>
          </p:spPr>
          <p:txBody>
            <a:bodyPr wrap="square">
              <a:spAutoFit/>
            </a:bodyPr>
            <a:lstStyle/>
            <a:p>
              <a:r>
                <a:rPr lang="en-US" sz="2000" b="1" dirty="0"/>
                <a:t>All vinylic, ethylenic and acetylenic monomers do not weigh attracting atoms such as oxygen, nitrogen, sulfur, phosphate. Monomers with fully carbon aromatic rings polymerize by these catalysts such as styrene and phenyl acetylene.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059" y="528298"/>
            <a:ext cx="8748464" cy="1316526"/>
          </a:xfrm>
          <a:prstGeom prst="rect">
            <a:avLst/>
          </a:prstGeom>
        </p:spPr>
        <p:txBody>
          <a:bodyPr vert="horz" lIns="91440" tIns="45720" rIns="91440" bIns="45720" rtlCol="0" anchor="t">
            <a:normAutofit fontScale="92500" lnSpcReduction="10000"/>
          </a:bodyPr>
          <a:lstStyle/>
          <a:p>
            <a:pPr lvl="0" defTabSz="457200">
              <a:spcBef>
                <a:spcPct val="0"/>
              </a:spcBef>
            </a:pPr>
            <a:r>
              <a:rPr lang="en-US" sz="2600" b="1">
                <a:solidFill>
                  <a:srgbClr val="5325FB"/>
                </a:solidFill>
              </a:rPr>
              <a:t>Examples</a:t>
            </a:r>
            <a:r>
              <a:rPr lang="en-US" sz="2600" b="1">
                <a:solidFill>
                  <a:srgbClr val="00B050"/>
                </a:solidFill>
              </a:rPr>
              <a:t>: Homogeneous polymers</a:t>
            </a:r>
          </a:p>
          <a:p>
            <a:pPr lvl="0" defTabSz="457200">
              <a:spcBef>
                <a:spcPct val="0"/>
              </a:spcBef>
            </a:pPr>
            <a:endParaRPr lang="en-US" sz="2600" b="1">
              <a:solidFill>
                <a:srgbClr val="00B050"/>
              </a:solidFill>
            </a:endParaRPr>
          </a:p>
          <a:p>
            <a:pPr lvl="0" defTabSz="457200">
              <a:spcBef>
                <a:spcPct val="0"/>
              </a:spcBef>
            </a:pPr>
            <a:r>
              <a:rPr lang="en-US" sz="2200" b="1">
                <a:solidFill>
                  <a:srgbClr val="5325FB"/>
                </a:solidFill>
              </a:rPr>
              <a:t>Polyethylene (PE), Poly(methyl </a:t>
            </a:r>
            <a:r>
              <a:rPr lang="en-US" sz="2200" b="1" err="1">
                <a:solidFill>
                  <a:srgbClr val="5325FB"/>
                </a:solidFill>
              </a:rPr>
              <a:t>methacrylate</a:t>
            </a:r>
            <a:r>
              <a:rPr lang="en-US" sz="2200" b="1">
                <a:solidFill>
                  <a:srgbClr val="5325FB"/>
                </a:solidFill>
              </a:rPr>
              <a:t>)(PMMA), poly(</a:t>
            </a:r>
            <a:r>
              <a:rPr lang="en-US" sz="2200" b="1" err="1">
                <a:solidFill>
                  <a:srgbClr val="5325FB"/>
                </a:solidFill>
              </a:rPr>
              <a:t>dimethyl</a:t>
            </a:r>
            <a:r>
              <a:rPr lang="en-US" sz="2200" b="1">
                <a:solidFill>
                  <a:srgbClr val="5325FB"/>
                </a:solidFill>
              </a:rPr>
              <a:t> </a:t>
            </a:r>
            <a:r>
              <a:rPr lang="en-US" sz="2200" b="1" err="1">
                <a:solidFill>
                  <a:srgbClr val="5325FB"/>
                </a:solidFill>
              </a:rPr>
              <a:t>siloxane</a:t>
            </a:r>
            <a:r>
              <a:rPr lang="en-US" sz="2200" b="1">
                <a:solidFill>
                  <a:srgbClr val="5325FB"/>
                </a:solidFill>
              </a:rPr>
              <a:t>)(PDMS), polystyrene (PS)…  </a:t>
            </a:r>
            <a:endParaRPr kumimoji="0" lang="en-US" sz="2200" b="1" i="0" u="none" strike="noStrike" kern="1200" cap="none" spc="0" normalizeH="0" baseline="0" noProof="0">
              <a:ln>
                <a:noFill/>
              </a:ln>
              <a:solidFill>
                <a:srgbClr val="5325FB"/>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a:ln>
                <a:noFill/>
              </a:ln>
              <a:solidFill>
                <a:srgbClr val="5325FB"/>
              </a:solidFill>
              <a:effectLst/>
              <a:uLnTx/>
              <a:uFillTx/>
              <a:latin typeface="+mj-lt"/>
              <a:ea typeface="+mj-ea"/>
              <a:cs typeface="+mj-cs"/>
            </a:endParaRPr>
          </a:p>
        </p:txBody>
      </p:sp>
      <p:sp>
        <p:nvSpPr>
          <p:cNvPr id="9" name="Rectangle 8"/>
          <p:cNvSpPr/>
          <p:nvPr/>
        </p:nvSpPr>
        <p:spPr>
          <a:xfrm>
            <a:off x="179512" y="3779748"/>
            <a:ext cx="4463081" cy="400110"/>
          </a:xfrm>
          <a:prstGeom prst="rect">
            <a:avLst/>
          </a:prstGeom>
        </p:spPr>
        <p:txBody>
          <a:bodyPr wrap="none">
            <a:spAutoFit/>
          </a:bodyPr>
          <a:lstStyle/>
          <a:p>
            <a:pPr lvl="0" defTabSz="457200">
              <a:spcBef>
                <a:spcPct val="0"/>
              </a:spcBef>
            </a:pPr>
            <a:r>
              <a:rPr lang="en-US" sz="2000" b="1">
                <a:solidFill>
                  <a:srgbClr val="5325FB"/>
                </a:solidFill>
              </a:rPr>
              <a:t>Examples</a:t>
            </a:r>
            <a:r>
              <a:rPr lang="en-US" sz="2000" b="1">
                <a:solidFill>
                  <a:srgbClr val="00B050"/>
                </a:solidFill>
              </a:rPr>
              <a:t>: Heterogeneous polymers</a:t>
            </a:r>
          </a:p>
        </p:txBody>
      </p:sp>
      <p:sp>
        <p:nvSpPr>
          <p:cNvPr id="10" name="Rectangle 9"/>
          <p:cNvSpPr/>
          <p:nvPr/>
        </p:nvSpPr>
        <p:spPr>
          <a:xfrm>
            <a:off x="179512" y="4211796"/>
            <a:ext cx="8039380" cy="369332"/>
          </a:xfrm>
          <a:prstGeom prst="rect">
            <a:avLst/>
          </a:prstGeom>
        </p:spPr>
        <p:txBody>
          <a:bodyPr wrap="none">
            <a:spAutoFit/>
          </a:bodyPr>
          <a:lstStyle/>
          <a:p>
            <a:pPr lvl="0" defTabSz="457200">
              <a:spcBef>
                <a:spcPct val="0"/>
              </a:spcBef>
            </a:pPr>
            <a:r>
              <a:rPr lang="en-US" b="1"/>
              <a:t>Poly(ethylene-</a:t>
            </a:r>
            <a:r>
              <a:rPr lang="en-US" b="1">
                <a:solidFill>
                  <a:srgbClr val="FF0000"/>
                </a:solidFill>
              </a:rPr>
              <a:t>co</a:t>
            </a:r>
            <a:r>
              <a:rPr lang="en-US" b="1"/>
              <a:t>-</a:t>
            </a:r>
            <a:r>
              <a:rPr lang="en-US" b="1" err="1"/>
              <a:t>terephtalate</a:t>
            </a:r>
            <a:r>
              <a:rPr lang="en-US" b="1"/>
              <a:t>) (PET), Poly(styrene-</a:t>
            </a:r>
            <a:r>
              <a:rPr lang="en-US" b="1">
                <a:solidFill>
                  <a:srgbClr val="FF0000"/>
                </a:solidFill>
              </a:rPr>
              <a:t>co</a:t>
            </a:r>
            <a:r>
              <a:rPr lang="en-US" b="1"/>
              <a:t>-butadiene)(PSB)</a:t>
            </a:r>
          </a:p>
        </p:txBody>
      </p:sp>
      <p:sp>
        <p:nvSpPr>
          <p:cNvPr id="12" name="Rectangle 11"/>
          <p:cNvSpPr/>
          <p:nvPr/>
        </p:nvSpPr>
        <p:spPr>
          <a:xfrm>
            <a:off x="179512" y="4572417"/>
            <a:ext cx="8136904" cy="584775"/>
          </a:xfrm>
          <a:prstGeom prst="rect">
            <a:avLst/>
          </a:prstGeom>
        </p:spPr>
        <p:txBody>
          <a:bodyPr wrap="square">
            <a:spAutoFit/>
          </a:bodyPr>
          <a:lstStyle/>
          <a:p>
            <a:pPr lvl="0" defTabSz="457200">
              <a:spcBef>
                <a:spcPct val="0"/>
              </a:spcBef>
            </a:pPr>
            <a:r>
              <a:rPr lang="en-US" sz="1600" b="1" dirty="0"/>
              <a:t>The symbol </a:t>
            </a:r>
            <a:r>
              <a:rPr lang="en-US" sz="1600" b="1" dirty="0">
                <a:solidFill>
                  <a:srgbClr val="00B050"/>
                </a:solidFill>
              </a:rPr>
              <a:t>“</a:t>
            </a:r>
            <a:r>
              <a:rPr lang="en-US" sz="1600" b="1" dirty="0">
                <a:solidFill>
                  <a:srgbClr val="FF0000"/>
                </a:solidFill>
              </a:rPr>
              <a:t>co</a:t>
            </a:r>
            <a:r>
              <a:rPr lang="en-US" sz="1600" b="1" dirty="0">
                <a:solidFill>
                  <a:srgbClr val="00B050"/>
                </a:solidFill>
              </a:rPr>
              <a:t>” </a:t>
            </a:r>
            <a:r>
              <a:rPr lang="en-US" sz="1600" b="1" dirty="0"/>
              <a:t>indicates  the two first letters of the word </a:t>
            </a:r>
            <a:r>
              <a:rPr lang="en-US" sz="1600" b="1" dirty="0">
                <a:solidFill>
                  <a:srgbClr val="5325FB"/>
                </a:solidFill>
              </a:rPr>
              <a:t>“</a:t>
            </a:r>
            <a:r>
              <a:rPr lang="en-US" sz="1600" b="1" dirty="0">
                <a:solidFill>
                  <a:srgbClr val="FF0000"/>
                </a:solidFill>
              </a:rPr>
              <a:t>copolymer</a:t>
            </a:r>
            <a:r>
              <a:rPr lang="en-US" sz="1600" b="1" dirty="0">
                <a:solidFill>
                  <a:srgbClr val="5325FB"/>
                </a:solidFill>
              </a:rPr>
              <a:t>”</a:t>
            </a:r>
            <a:r>
              <a:rPr lang="en-US" sz="1600" b="1" dirty="0">
                <a:solidFill>
                  <a:srgbClr val="00B050"/>
                </a:solidFill>
              </a:rPr>
              <a:t> </a:t>
            </a:r>
            <a:r>
              <a:rPr lang="en-US" sz="1600" b="1" dirty="0"/>
              <a:t>and indicates that the two units coexist in the same polymer chain.</a:t>
            </a:r>
          </a:p>
        </p:txBody>
      </p:sp>
      <p:sp>
        <p:nvSpPr>
          <p:cNvPr id="2" name="Rectangle 1"/>
          <p:cNvSpPr/>
          <p:nvPr/>
        </p:nvSpPr>
        <p:spPr>
          <a:xfrm>
            <a:off x="251520" y="1983613"/>
            <a:ext cx="6961530" cy="646331"/>
          </a:xfrm>
          <a:prstGeom prst="rect">
            <a:avLst/>
          </a:prstGeom>
        </p:spPr>
        <p:txBody>
          <a:bodyPr wrap="square">
            <a:spAutoFit/>
          </a:bodyPr>
          <a:lstStyle/>
          <a:p>
            <a:r>
              <a:rPr lang="en-US"/>
              <a:t>The parenthesis (…): We must put the name of the monomer in parentheses only if is composed of two or more words </a:t>
            </a:r>
            <a:endParaRPr lang="fr-FR"/>
          </a:p>
        </p:txBody>
      </p:sp>
      <p:sp>
        <p:nvSpPr>
          <p:cNvPr id="3" name="Rectangle 2"/>
          <p:cNvSpPr/>
          <p:nvPr/>
        </p:nvSpPr>
        <p:spPr>
          <a:xfrm>
            <a:off x="253658" y="2636912"/>
            <a:ext cx="4613764" cy="584775"/>
          </a:xfrm>
          <a:prstGeom prst="rect">
            <a:avLst/>
          </a:prstGeom>
        </p:spPr>
        <p:txBody>
          <a:bodyPr wrap="none">
            <a:spAutoFit/>
          </a:bodyPr>
          <a:lstStyle/>
          <a:p>
            <a:r>
              <a:rPr lang="en-US" sz="1600" b="1" u="sng">
                <a:solidFill>
                  <a:srgbClr val="00B050"/>
                </a:solidFill>
              </a:rPr>
              <a:t>For example:</a:t>
            </a:r>
          </a:p>
          <a:p>
            <a:r>
              <a:rPr lang="en-US" sz="1600" b="1">
                <a:solidFill>
                  <a:srgbClr val="5325FB"/>
                </a:solidFill>
              </a:rPr>
              <a:t>Poly</a:t>
            </a:r>
            <a:r>
              <a:rPr lang="en-US" sz="1600" b="1">
                <a:solidFill>
                  <a:srgbClr val="C00000"/>
                </a:solidFill>
              </a:rPr>
              <a:t>ethylene</a:t>
            </a:r>
            <a:r>
              <a:rPr lang="en-US" sz="1600" b="1">
                <a:solidFill>
                  <a:srgbClr val="5325FB"/>
                </a:solidFill>
              </a:rPr>
              <a:t>:</a:t>
            </a:r>
            <a:r>
              <a:rPr lang="en-US" sz="1600" b="1">
                <a:solidFill>
                  <a:srgbClr val="00B050"/>
                </a:solidFill>
              </a:rPr>
              <a:t>  </a:t>
            </a:r>
            <a:r>
              <a:rPr lang="en-US" sz="1600" b="1">
                <a:solidFill>
                  <a:srgbClr val="5325FB"/>
                </a:solidFill>
              </a:rPr>
              <a:t>“</a:t>
            </a:r>
            <a:r>
              <a:rPr lang="en-US" sz="1600" b="1">
                <a:solidFill>
                  <a:srgbClr val="C00000"/>
                </a:solidFill>
              </a:rPr>
              <a:t>ethylene</a:t>
            </a:r>
            <a:r>
              <a:rPr lang="en-US" sz="1600" b="1">
                <a:solidFill>
                  <a:srgbClr val="5325FB"/>
                </a:solidFill>
              </a:rPr>
              <a:t>”</a:t>
            </a:r>
            <a:r>
              <a:rPr lang="en-US" sz="1600" b="1">
                <a:solidFill>
                  <a:srgbClr val="00B050"/>
                </a:solidFill>
              </a:rPr>
              <a:t> </a:t>
            </a:r>
            <a:r>
              <a:rPr lang="en-US" sz="1600" b="1">
                <a:solidFill>
                  <a:srgbClr val="5325FB"/>
                </a:solidFill>
              </a:rPr>
              <a:t>is only in one word</a:t>
            </a:r>
            <a:endParaRPr lang="fr-FR" sz="1600">
              <a:solidFill>
                <a:srgbClr val="5325FB"/>
              </a:solidFill>
            </a:endParaRPr>
          </a:p>
        </p:txBody>
      </p:sp>
      <p:sp>
        <p:nvSpPr>
          <p:cNvPr id="13" name="Rectangle 12"/>
          <p:cNvSpPr/>
          <p:nvPr/>
        </p:nvSpPr>
        <p:spPr>
          <a:xfrm>
            <a:off x="251520" y="3140968"/>
            <a:ext cx="7797327" cy="584775"/>
          </a:xfrm>
          <a:prstGeom prst="rect">
            <a:avLst/>
          </a:prstGeom>
        </p:spPr>
        <p:txBody>
          <a:bodyPr wrap="none">
            <a:spAutoFit/>
          </a:bodyPr>
          <a:lstStyle/>
          <a:p>
            <a:r>
              <a:rPr lang="en-US" sz="1600" b="1">
                <a:solidFill>
                  <a:srgbClr val="5325FB"/>
                </a:solidFill>
              </a:rPr>
              <a:t>Poly</a:t>
            </a:r>
            <a:r>
              <a:rPr lang="en-US" sz="1600" b="1">
                <a:solidFill>
                  <a:srgbClr val="C00000"/>
                </a:solidFill>
              </a:rPr>
              <a:t>(</a:t>
            </a:r>
            <a:r>
              <a:rPr lang="en-US" sz="1600" b="1">
                <a:solidFill>
                  <a:srgbClr val="FF0000"/>
                </a:solidFill>
              </a:rPr>
              <a:t>methyl</a:t>
            </a:r>
            <a:r>
              <a:rPr lang="en-US" sz="1600" b="1">
                <a:solidFill>
                  <a:srgbClr val="C00000"/>
                </a:solidFill>
              </a:rPr>
              <a:t> </a:t>
            </a:r>
            <a:r>
              <a:rPr lang="en-US" sz="1600" b="1">
                <a:solidFill>
                  <a:srgbClr val="7030A0"/>
                </a:solidFill>
              </a:rPr>
              <a:t>methacrylate</a:t>
            </a:r>
            <a:r>
              <a:rPr lang="en-US" sz="1600" b="1">
                <a:solidFill>
                  <a:srgbClr val="C00000"/>
                </a:solidFill>
              </a:rPr>
              <a:t>)</a:t>
            </a:r>
            <a:r>
              <a:rPr lang="en-US" sz="1600" b="1">
                <a:solidFill>
                  <a:srgbClr val="00B050"/>
                </a:solidFill>
              </a:rPr>
              <a:t>:  </a:t>
            </a:r>
            <a:r>
              <a:rPr lang="en-US" sz="1600" b="1">
                <a:solidFill>
                  <a:srgbClr val="5325FB"/>
                </a:solidFill>
              </a:rPr>
              <a:t>“</a:t>
            </a:r>
            <a:r>
              <a:rPr lang="en-US" sz="1600" b="1">
                <a:solidFill>
                  <a:srgbClr val="FF0000"/>
                </a:solidFill>
              </a:rPr>
              <a:t>methyl</a:t>
            </a:r>
            <a:r>
              <a:rPr lang="en-US" sz="1600" b="1">
                <a:solidFill>
                  <a:srgbClr val="C00000"/>
                </a:solidFill>
              </a:rPr>
              <a:t> </a:t>
            </a:r>
            <a:r>
              <a:rPr lang="en-US" sz="1600" b="1">
                <a:solidFill>
                  <a:srgbClr val="7030A0"/>
                </a:solidFill>
              </a:rPr>
              <a:t>methacrylate</a:t>
            </a:r>
            <a:r>
              <a:rPr lang="en-US" sz="1600" b="1">
                <a:solidFill>
                  <a:srgbClr val="5325FB"/>
                </a:solidFill>
              </a:rPr>
              <a:t>”</a:t>
            </a:r>
            <a:r>
              <a:rPr lang="en-US" sz="1600" b="1">
                <a:solidFill>
                  <a:srgbClr val="00B050"/>
                </a:solidFill>
              </a:rPr>
              <a:t> </a:t>
            </a:r>
            <a:r>
              <a:rPr lang="en-US" sz="1600" b="1">
                <a:solidFill>
                  <a:srgbClr val="5325FB"/>
                </a:solidFill>
              </a:rPr>
              <a:t>is composed of two words </a:t>
            </a:r>
          </a:p>
          <a:p>
            <a:r>
              <a:rPr lang="en-US" sz="1600" b="1">
                <a:solidFill>
                  <a:srgbClr val="FF0000"/>
                </a:solidFill>
              </a:rPr>
              <a:t>methyl</a:t>
            </a:r>
            <a:r>
              <a:rPr lang="en-US" sz="1600" b="1">
                <a:solidFill>
                  <a:srgbClr val="5325FB"/>
                </a:solidFill>
              </a:rPr>
              <a:t> and </a:t>
            </a:r>
            <a:r>
              <a:rPr lang="en-US" sz="1600" b="1">
                <a:solidFill>
                  <a:srgbClr val="7030A0"/>
                </a:solidFill>
              </a:rPr>
              <a:t>methacrylate</a:t>
            </a:r>
            <a:endParaRPr lang="fr-FR" sz="1600">
              <a:solidFill>
                <a:srgbClr val="7030A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67868" y="1196752"/>
            <a:ext cx="7076540" cy="4968552"/>
            <a:chOff x="1167868" y="1196752"/>
            <a:chExt cx="7076540" cy="4968552"/>
          </a:xfrm>
        </p:grpSpPr>
        <p:sp>
          <p:nvSpPr>
            <p:cNvPr id="4" name="Rectangle 3"/>
            <p:cNvSpPr/>
            <p:nvPr/>
          </p:nvSpPr>
          <p:spPr>
            <a:xfrm>
              <a:off x="1187624" y="1196752"/>
              <a:ext cx="3312368" cy="461665"/>
            </a:xfrm>
            <a:prstGeom prst="rect">
              <a:avLst/>
            </a:prstGeom>
          </p:spPr>
          <p:txBody>
            <a:bodyPr wrap="square">
              <a:spAutoFit/>
            </a:bodyPr>
            <a:lstStyle/>
            <a:p>
              <a:r>
                <a:rPr lang="en-US" sz="2400" b="1">
                  <a:solidFill>
                    <a:srgbClr val="5325FB"/>
                  </a:solidFill>
                </a:rPr>
                <a:t>Complex formation</a:t>
              </a:r>
            </a:p>
          </p:txBody>
        </p:sp>
        <p:pic>
          <p:nvPicPr>
            <p:cNvPr id="5" name="Picture 2"/>
            <p:cNvPicPr>
              <a:picLocks noChangeAspect="1" noChangeArrowheads="1"/>
            </p:cNvPicPr>
            <p:nvPr/>
          </p:nvPicPr>
          <p:blipFill>
            <a:blip r:embed="rId2" cstate="print"/>
            <a:srcRect/>
            <a:stretch>
              <a:fillRect/>
            </a:stretch>
          </p:blipFill>
          <p:spPr bwMode="auto">
            <a:xfrm>
              <a:off x="1167868" y="1628800"/>
              <a:ext cx="6408712" cy="1584176"/>
            </a:xfrm>
            <a:prstGeom prst="rect">
              <a:avLst/>
            </a:prstGeom>
            <a:noFill/>
            <a:ln w="9525">
              <a:noFill/>
              <a:miter lim="800000"/>
              <a:headEnd/>
              <a:tailEnd/>
            </a:ln>
          </p:spPr>
        </p:pic>
        <p:sp>
          <p:nvSpPr>
            <p:cNvPr id="6" name="Rectangle 5"/>
            <p:cNvSpPr/>
            <p:nvPr/>
          </p:nvSpPr>
          <p:spPr>
            <a:xfrm>
              <a:off x="1187624" y="3615407"/>
              <a:ext cx="7056784" cy="461665"/>
            </a:xfrm>
            <a:prstGeom prst="rect">
              <a:avLst/>
            </a:prstGeom>
          </p:spPr>
          <p:txBody>
            <a:bodyPr wrap="square">
              <a:spAutoFit/>
            </a:bodyPr>
            <a:lstStyle/>
            <a:p>
              <a:pPr>
                <a:buFont typeface="Wingdings" pitchFamily="2" charset="2"/>
                <a:buChar char="q"/>
              </a:pPr>
              <a:r>
                <a:rPr lang="en-US" sz="2400" b="1" u="sng">
                  <a:solidFill>
                    <a:srgbClr val="5325FB"/>
                  </a:solidFill>
                </a:rPr>
                <a:t> Initiation (active center formation)</a:t>
              </a:r>
            </a:p>
          </p:txBody>
        </p:sp>
        <p:pic>
          <p:nvPicPr>
            <p:cNvPr id="7" name="Picture 3"/>
            <p:cNvPicPr>
              <a:picLocks noChangeAspect="1" noChangeArrowheads="1"/>
            </p:cNvPicPr>
            <p:nvPr/>
          </p:nvPicPr>
          <p:blipFill>
            <a:blip r:embed="rId3" cstate="print"/>
            <a:srcRect/>
            <a:stretch>
              <a:fillRect/>
            </a:stretch>
          </p:blipFill>
          <p:spPr bwMode="auto">
            <a:xfrm>
              <a:off x="1210397" y="4184104"/>
              <a:ext cx="6241923" cy="1981200"/>
            </a:xfrm>
            <a:prstGeom prst="rect">
              <a:avLst/>
            </a:prstGeom>
            <a:noFill/>
            <a:ln w="9525">
              <a:noFill/>
              <a:miter lim="800000"/>
              <a:headEnd/>
              <a:tailEnd/>
            </a:ln>
          </p:spPr>
        </p:pic>
        <p:sp>
          <p:nvSpPr>
            <p:cNvPr id="8" name="Rectangle 7"/>
            <p:cNvSpPr/>
            <p:nvPr/>
          </p:nvSpPr>
          <p:spPr>
            <a:xfrm>
              <a:off x="4526118" y="5622059"/>
              <a:ext cx="273630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5325FB"/>
                  </a:solidFill>
                </a:rPr>
                <a:t>(Active center)</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76" y="1124744"/>
            <a:ext cx="7200800" cy="4896544"/>
            <a:chOff x="755576" y="1124744"/>
            <a:chExt cx="7200800" cy="4896544"/>
          </a:xfrm>
        </p:grpSpPr>
        <p:sp>
          <p:nvSpPr>
            <p:cNvPr id="5" name="Rectangle 4"/>
            <p:cNvSpPr/>
            <p:nvPr/>
          </p:nvSpPr>
          <p:spPr>
            <a:xfrm>
              <a:off x="755576" y="3255367"/>
              <a:ext cx="5976664" cy="461665"/>
            </a:xfrm>
            <a:prstGeom prst="rect">
              <a:avLst/>
            </a:prstGeom>
          </p:spPr>
          <p:txBody>
            <a:bodyPr wrap="square">
              <a:spAutoFit/>
            </a:bodyPr>
            <a:lstStyle/>
            <a:p>
              <a:pPr>
                <a:buFont typeface="Wingdings" pitchFamily="2" charset="2"/>
                <a:buChar char="q"/>
              </a:pPr>
              <a:r>
                <a:rPr lang="en-US" sz="2400" b="1">
                  <a:solidFill>
                    <a:srgbClr val="5325FB"/>
                  </a:solidFill>
                </a:rPr>
                <a:t> Termination (Chain maturation) </a:t>
              </a:r>
              <a:endParaRPr lang="en-US" sz="2400"/>
            </a:p>
          </p:txBody>
        </p:sp>
        <p:pic>
          <p:nvPicPr>
            <p:cNvPr id="6" name="Picture 2"/>
            <p:cNvPicPr>
              <a:picLocks noChangeAspect="1" noChangeArrowheads="1"/>
            </p:cNvPicPr>
            <p:nvPr/>
          </p:nvPicPr>
          <p:blipFill>
            <a:blip r:embed="rId2" cstate="print"/>
            <a:srcRect/>
            <a:stretch>
              <a:fillRect/>
            </a:stretch>
          </p:blipFill>
          <p:spPr bwMode="auto">
            <a:xfrm>
              <a:off x="893222" y="1714194"/>
              <a:ext cx="6984776" cy="1296144"/>
            </a:xfrm>
            <a:prstGeom prst="rect">
              <a:avLst/>
            </a:prstGeom>
            <a:noFill/>
            <a:ln w="9525">
              <a:noFill/>
              <a:miter lim="800000"/>
              <a:headEnd/>
              <a:tailEnd/>
            </a:ln>
          </p:spPr>
        </p:pic>
        <p:sp>
          <p:nvSpPr>
            <p:cNvPr id="7" name="Rectangle 6"/>
            <p:cNvSpPr/>
            <p:nvPr/>
          </p:nvSpPr>
          <p:spPr>
            <a:xfrm>
              <a:off x="827584" y="1124744"/>
              <a:ext cx="5112568" cy="461665"/>
            </a:xfrm>
            <a:prstGeom prst="rect">
              <a:avLst/>
            </a:prstGeom>
          </p:spPr>
          <p:txBody>
            <a:bodyPr wrap="square">
              <a:spAutoFit/>
            </a:bodyPr>
            <a:lstStyle/>
            <a:p>
              <a:pPr>
                <a:buFont typeface="Wingdings" pitchFamily="2" charset="2"/>
                <a:buChar char="q"/>
              </a:pPr>
              <a:r>
                <a:rPr lang="en-US" sz="2400" b="1">
                  <a:solidFill>
                    <a:srgbClr val="5325FB"/>
                  </a:solidFill>
                </a:rPr>
                <a:t> Propagation ( chain growth)</a:t>
              </a:r>
              <a:endParaRPr lang="en-US" sz="2400"/>
            </a:p>
          </p:txBody>
        </p:sp>
        <p:sp>
          <p:nvSpPr>
            <p:cNvPr id="8" name="Rectangle 7"/>
            <p:cNvSpPr/>
            <p:nvPr/>
          </p:nvSpPr>
          <p:spPr>
            <a:xfrm>
              <a:off x="971600" y="3717032"/>
              <a:ext cx="6768752" cy="646331"/>
            </a:xfrm>
            <a:prstGeom prst="rect">
              <a:avLst/>
            </a:prstGeom>
          </p:spPr>
          <p:txBody>
            <a:bodyPr wrap="square">
              <a:spAutoFit/>
            </a:bodyPr>
            <a:lstStyle/>
            <a:p>
              <a:r>
                <a:rPr lang="en-US" b="1">
                  <a:solidFill>
                    <a:srgbClr val="FF0000"/>
                  </a:solidFill>
                </a:rPr>
                <a:t>In most cases the termination is achieved by adding small amounts of mineral base of mineral acid</a:t>
              </a:r>
            </a:p>
          </p:txBody>
        </p:sp>
        <p:pic>
          <p:nvPicPr>
            <p:cNvPr id="9" name="Picture 3"/>
            <p:cNvPicPr>
              <a:picLocks noChangeAspect="1" noChangeArrowheads="1"/>
            </p:cNvPicPr>
            <p:nvPr/>
          </p:nvPicPr>
          <p:blipFill>
            <a:blip r:embed="rId3" cstate="print"/>
            <a:srcRect/>
            <a:stretch>
              <a:fillRect/>
            </a:stretch>
          </p:blipFill>
          <p:spPr bwMode="auto">
            <a:xfrm>
              <a:off x="1115616" y="4509120"/>
              <a:ext cx="6840760" cy="1512168"/>
            </a:xfrm>
            <a:prstGeom prst="rect">
              <a:avLst/>
            </a:prstGeom>
            <a:noFill/>
            <a:ln w="9525">
              <a:noFill/>
              <a:miter lim="800000"/>
              <a:headEnd/>
              <a:tailEnd/>
            </a:ln>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23728" y="260648"/>
            <a:ext cx="4464496" cy="788666"/>
          </a:xfrm>
        </p:spPr>
        <p:txBody>
          <a:bodyPr>
            <a:normAutofit/>
          </a:bodyPr>
          <a:lstStyle/>
          <a:p>
            <a:r>
              <a:rPr lang="en-US" sz="2800" b="1">
                <a:solidFill>
                  <a:srgbClr val="5325FB"/>
                </a:solidFill>
              </a:rPr>
              <a:t>Polyaddition/Exercises</a:t>
            </a:r>
          </a:p>
        </p:txBody>
      </p:sp>
      <p:sp>
        <p:nvSpPr>
          <p:cNvPr id="4" name="Title 1"/>
          <p:cNvSpPr txBox="1">
            <a:spLocks/>
          </p:cNvSpPr>
          <p:nvPr/>
        </p:nvSpPr>
        <p:spPr>
          <a:xfrm>
            <a:off x="971600" y="1196752"/>
            <a:ext cx="7416824" cy="788666"/>
          </a:xfrm>
          <a:prstGeom prst="rect">
            <a:avLst/>
          </a:prstGeom>
        </p:spPr>
        <p:txBody>
          <a:bodyPr vert="horz" lIns="91440" tIns="45720" rIns="91440" bIns="45720" rtlCol="0" anchor="t">
            <a:normAutofit fontScale="6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 1: </a:t>
            </a:r>
            <a:r>
              <a:rPr kumimoji="0" lang="en-US" sz="2800" b="1" i="0" u="none" strike="noStrike" kern="1200" cap="none" spc="0" normalizeH="0" baseline="0" noProof="0">
                <a:ln>
                  <a:noFill/>
                </a:ln>
                <a:effectLst/>
                <a:uLnTx/>
                <a:uFillTx/>
                <a:latin typeface="+mj-lt"/>
                <a:ea typeface="+mj-ea"/>
                <a:cs typeface="+mj-cs"/>
              </a:rPr>
              <a:t>Among the following initiators, which of them can polymerize acrylic</a:t>
            </a:r>
            <a:r>
              <a:rPr kumimoji="0" lang="en-US" sz="2800" b="1" i="0" u="none" strike="noStrike" kern="1200" cap="none" spc="0" normalizeH="0" noProof="0">
                <a:ln>
                  <a:noFill/>
                </a:ln>
                <a:effectLst/>
                <a:uLnTx/>
                <a:uFillTx/>
                <a:latin typeface="+mj-lt"/>
                <a:ea typeface="+mj-ea"/>
                <a:cs typeface="+mj-cs"/>
              </a:rPr>
              <a:t> acid through radical polymerization route.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noProof="0">
                <a:ln>
                  <a:noFill/>
                </a:ln>
                <a:effectLst/>
                <a:uLnTx/>
                <a:uFillTx/>
                <a:latin typeface="+mj-lt"/>
                <a:ea typeface="+mj-ea"/>
                <a:cs typeface="+mj-cs"/>
              </a:rPr>
              <a:t> </a:t>
            </a:r>
            <a:endParaRPr kumimoji="0" lang="en-US" sz="2800" b="1" i="0" u="none" strike="noStrike" kern="1200" cap="none" spc="0" normalizeH="0" baseline="0" noProof="0">
              <a:ln>
                <a:noFill/>
              </a:ln>
              <a:effectLst/>
              <a:uLnTx/>
              <a:uFillTx/>
              <a:latin typeface="+mj-lt"/>
              <a:ea typeface="+mj-ea"/>
              <a:cs typeface="+mj-cs"/>
            </a:endParaRPr>
          </a:p>
        </p:txBody>
      </p:sp>
      <p:sp>
        <p:nvSpPr>
          <p:cNvPr id="5" name="Title 1"/>
          <p:cNvSpPr txBox="1">
            <a:spLocks/>
          </p:cNvSpPr>
          <p:nvPr/>
        </p:nvSpPr>
        <p:spPr>
          <a:xfrm>
            <a:off x="971600" y="1700808"/>
            <a:ext cx="7416824" cy="504056"/>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err="1">
                <a:ln>
                  <a:noFill/>
                </a:ln>
                <a:effectLst/>
                <a:uLnTx/>
                <a:uFillTx/>
                <a:latin typeface="+mj-lt"/>
                <a:ea typeface="+mj-ea"/>
                <a:cs typeface="+mj-cs"/>
              </a:rPr>
              <a:t>NaOH</a:t>
            </a:r>
            <a:r>
              <a:rPr kumimoji="0" lang="en-US" sz="2000" b="1" i="0" u="none" strike="noStrike" kern="1200" cap="none" spc="0" normalizeH="0" noProof="0">
                <a:ln>
                  <a:noFill/>
                </a:ln>
                <a:effectLst/>
                <a:uLnTx/>
                <a:uFillTx/>
                <a:latin typeface="+mj-lt"/>
                <a:ea typeface="+mj-ea"/>
                <a:cs typeface="+mj-cs"/>
              </a:rPr>
              <a:t>; </a:t>
            </a:r>
            <a:r>
              <a:rPr kumimoji="0" lang="en-US" sz="2000" b="1" i="0" u="none" strike="noStrike" kern="1200" cap="none" spc="0" normalizeH="0" noProof="0" err="1">
                <a:ln>
                  <a:noFill/>
                </a:ln>
                <a:effectLst/>
                <a:uLnTx/>
                <a:uFillTx/>
                <a:latin typeface="+mj-lt"/>
                <a:ea typeface="+mj-ea"/>
                <a:cs typeface="+mj-cs"/>
              </a:rPr>
              <a:t>HCl</a:t>
            </a:r>
            <a:r>
              <a:rPr kumimoji="0" lang="en-US" sz="2000" b="1" i="0" u="none" strike="noStrike" kern="1200" cap="none" spc="0" normalizeH="0" noProof="0">
                <a:ln>
                  <a:noFill/>
                </a:ln>
                <a:effectLst/>
                <a:uLnTx/>
                <a:uFillTx/>
                <a:latin typeface="+mj-lt"/>
                <a:ea typeface="+mj-ea"/>
                <a:cs typeface="+mj-cs"/>
              </a:rPr>
              <a:t>; AlCl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a:t>
            </a:r>
            <a:r>
              <a:rPr kumimoji="0" lang="en-US" sz="2000" b="1" i="0" u="none" strike="noStrike" kern="1200" cap="none" spc="0" normalizeH="0" noProof="0" err="1">
                <a:ln>
                  <a:noFill/>
                </a:ln>
                <a:effectLst/>
                <a:uLnTx/>
                <a:uFillTx/>
                <a:latin typeface="+mj-lt"/>
                <a:ea typeface="+mj-ea"/>
                <a:cs typeface="+mj-cs"/>
              </a:rPr>
              <a:t>Ph</a:t>
            </a:r>
            <a:r>
              <a:rPr kumimoji="0" lang="en-US" sz="2000" b="1" i="0" u="none" strike="noStrike" kern="1200" cap="none" spc="0" normalizeH="0" noProof="0">
                <a:ln>
                  <a:noFill/>
                </a:ln>
                <a:effectLst/>
                <a:uLnTx/>
                <a:uFillTx/>
                <a:latin typeface="+mj-lt"/>
                <a:ea typeface="+mj-ea"/>
                <a:cs typeface="+mj-cs"/>
              </a:rPr>
              <a:t>-CO-O-O-CO-</a:t>
            </a:r>
            <a:r>
              <a:rPr kumimoji="0" lang="en-US" sz="2000" b="1" i="0" u="none" strike="noStrike" kern="1200" cap="none" spc="0" normalizeH="0" noProof="0" err="1">
                <a:ln>
                  <a:noFill/>
                </a:ln>
                <a:effectLst/>
                <a:uLnTx/>
                <a:uFillTx/>
                <a:latin typeface="+mj-lt"/>
                <a:ea typeface="+mj-ea"/>
                <a:cs typeface="+mj-cs"/>
              </a:rPr>
              <a:t>Ph</a:t>
            </a:r>
            <a:r>
              <a:rPr kumimoji="0" lang="en-US" sz="2000" b="1" i="0" u="none" strike="noStrike" kern="1200" cap="none" spc="0" normalizeH="0" noProof="0">
                <a:ln>
                  <a:noFill/>
                </a:ln>
                <a:effectLst/>
                <a:uLnTx/>
                <a:uFillTx/>
                <a:latin typeface="+mj-lt"/>
                <a:ea typeface="+mj-ea"/>
                <a:cs typeface="+mj-cs"/>
              </a:rPr>
              <a:t>; Et-</a:t>
            </a:r>
            <a:r>
              <a:rPr kumimoji="0" lang="en-US" sz="2000" b="1" i="0" u="none" strike="noStrike" kern="1200" cap="none" spc="0" normalizeH="0" noProof="0" err="1">
                <a:ln>
                  <a:noFill/>
                </a:ln>
                <a:effectLst/>
                <a:uLnTx/>
                <a:uFillTx/>
                <a:latin typeface="+mj-lt"/>
                <a:ea typeface="+mj-ea"/>
                <a:cs typeface="+mj-cs"/>
              </a:rPr>
              <a:t>ONa</a:t>
            </a:r>
            <a:r>
              <a:rPr kumimoji="0" lang="en-US" sz="2000" b="1" i="0" u="none" strike="noStrike" kern="1200" cap="none" spc="0" normalizeH="0" noProof="0">
                <a:ln>
                  <a:noFill/>
                </a:ln>
                <a:effectLst/>
                <a:uLnTx/>
                <a:uFillTx/>
                <a:latin typeface="+mj-lt"/>
                <a:ea typeface="+mj-ea"/>
                <a:cs typeface="+mj-cs"/>
              </a:rPr>
              <a:t>; TiCl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a:t>
            </a:r>
            <a:endParaRPr kumimoji="0" lang="en-US" sz="2000" b="1" i="0" u="none" strike="noStrike" kern="1200" cap="none" spc="0" normalizeH="0" baseline="0" noProof="0">
              <a:ln>
                <a:noFill/>
              </a:ln>
              <a:effectLst/>
              <a:uLnTx/>
              <a:uFillTx/>
              <a:latin typeface="+mj-lt"/>
              <a:ea typeface="+mj-ea"/>
              <a:cs typeface="+mj-cs"/>
            </a:endParaRPr>
          </a:p>
        </p:txBody>
      </p:sp>
      <p:sp>
        <p:nvSpPr>
          <p:cNvPr id="6" name="Rectangle 5"/>
          <p:cNvSpPr/>
          <p:nvPr/>
        </p:nvSpPr>
        <p:spPr>
          <a:xfrm>
            <a:off x="971600" y="2204864"/>
            <a:ext cx="6840760" cy="1200329"/>
          </a:xfrm>
          <a:prstGeom prst="rect">
            <a:avLst/>
          </a:prstGeom>
        </p:spPr>
        <p:txBody>
          <a:bodyPr wrap="square">
            <a:spAutoFit/>
          </a:bodyPr>
          <a:lstStyle/>
          <a:p>
            <a:pPr lvl="0" defTabSz="457200">
              <a:spcBef>
                <a:spcPct val="0"/>
              </a:spcBef>
              <a:defRPr/>
            </a:pPr>
            <a:r>
              <a:rPr lang="en-US" b="1">
                <a:solidFill>
                  <a:srgbClr val="5325FB"/>
                </a:solidFill>
              </a:rPr>
              <a:t>Exercise 2: </a:t>
            </a:r>
            <a:r>
              <a:rPr lang="en-US" b="1"/>
              <a:t>Among the following initiators, which of them can polymerize acrylic acid through anionic polymerization route.</a:t>
            </a:r>
          </a:p>
          <a:p>
            <a:pPr lvl="0" defTabSz="457200">
              <a:spcBef>
                <a:spcPct val="0"/>
              </a:spcBef>
              <a:defRPr/>
            </a:pPr>
            <a:r>
              <a:rPr lang="en-US" b="1"/>
              <a:t> </a:t>
            </a:r>
          </a:p>
        </p:txBody>
      </p:sp>
      <p:sp>
        <p:nvSpPr>
          <p:cNvPr id="7" name="Title 1"/>
          <p:cNvSpPr txBox="1">
            <a:spLocks/>
          </p:cNvSpPr>
          <p:nvPr/>
        </p:nvSpPr>
        <p:spPr>
          <a:xfrm>
            <a:off x="971600" y="3068960"/>
            <a:ext cx="7416824" cy="504056"/>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err="1">
                <a:ln>
                  <a:noFill/>
                </a:ln>
                <a:effectLst/>
                <a:uLnTx/>
                <a:uFillTx/>
                <a:latin typeface="+mj-lt"/>
                <a:ea typeface="+mj-ea"/>
                <a:cs typeface="+mj-cs"/>
              </a:rPr>
              <a:t>NaOH</a:t>
            </a:r>
            <a:r>
              <a:rPr kumimoji="0" lang="en-US" sz="2000" b="1" i="0" u="none" strike="noStrike" kern="1200" cap="none" spc="0" normalizeH="0" noProof="0">
                <a:ln>
                  <a:noFill/>
                </a:ln>
                <a:effectLst/>
                <a:uLnTx/>
                <a:uFillTx/>
                <a:latin typeface="+mj-lt"/>
                <a:ea typeface="+mj-ea"/>
                <a:cs typeface="+mj-cs"/>
              </a:rPr>
              <a:t>; </a:t>
            </a:r>
            <a:r>
              <a:rPr kumimoji="0" lang="en-US" sz="2000" b="1" i="0" u="none" strike="noStrike" kern="1200" cap="none" spc="0" normalizeH="0" noProof="0" err="1">
                <a:ln>
                  <a:noFill/>
                </a:ln>
                <a:effectLst/>
                <a:uLnTx/>
                <a:uFillTx/>
                <a:latin typeface="+mj-lt"/>
                <a:ea typeface="+mj-ea"/>
                <a:cs typeface="+mj-cs"/>
              </a:rPr>
              <a:t>HCl</a:t>
            </a:r>
            <a:r>
              <a:rPr kumimoji="0" lang="en-US" sz="2000" b="1" i="0" u="none" strike="noStrike" kern="1200" cap="none" spc="0" normalizeH="0" noProof="0">
                <a:ln>
                  <a:noFill/>
                </a:ln>
                <a:effectLst/>
                <a:uLnTx/>
                <a:uFillTx/>
                <a:latin typeface="+mj-lt"/>
                <a:ea typeface="+mj-ea"/>
                <a:cs typeface="+mj-cs"/>
              </a:rPr>
              <a:t>; AlCl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a:t>
            </a:r>
            <a:r>
              <a:rPr lang="en-US" sz="2000" b="1">
                <a:latin typeface="+mj-lt"/>
                <a:ea typeface="+mj-ea"/>
                <a:cs typeface="+mj-cs"/>
              </a:rPr>
              <a:t>Ph-CO-O-O-CO-Ph</a:t>
            </a:r>
            <a:r>
              <a:rPr kumimoji="0" lang="en-US" sz="2000" b="1" i="0" u="none" strike="noStrike" kern="1200" cap="none" spc="0" normalizeH="0" noProof="0">
                <a:ln>
                  <a:noFill/>
                </a:ln>
                <a:effectLst/>
                <a:uLnTx/>
                <a:uFillTx/>
                <a:latin typeface="+mj-lt"/>
                <a:ea typeface="+mj-ea"/>
                <a:cs typeface="+mj-cs"/>
              </a:rPr>
              <a:t>; Et-</a:t>
            </a:r>
            <a:r>
              <a:rPr kumimoji="0" lang="en-US" sz="2000" b="1" i="0" u="none" strike="noStrike" kern="1200" cap="none" spc="0" normalizeH="0" noProof="0" err="1">
                <a:ln>
                  <a:noFill/>
                </a:ln>
                <a:effectLst/>
                <a:uLnTx/>
                <a:uFillTx/>
                <a:latin typeface="+mj-lt"/>
                <a:ea typeface="+mj-ea"/>
                <a:cs typeface="+mj-cs"/>
              </a:rPr>
              <a:t>ONa</a:t>
            </a:r>
            <a:r>
              <a:rPr kumimoji="0" lang="en-US" sz="2000" b="1" i="0" u="none" strike="noStrike" kern="1200" cap="none" spc="0" normalizeH="0" noProof="0">
                <a:ln>
                  <a:noFill/>
                </a:ln>
                <a:effectLst/>
                <a:uLnTx/>
                <a:uFillTx/>
                <a:latin typeface="+mj-lt"/>
                <a:ea typeface="+mj-ea"/>
                <a:cs typeface="+mj-cs"/>
              </a:rPr>
              <a:t>; TiCl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a:t>
            </a:r>
            <a:endParaRPr kumimoji="0" lang="en-US" sz="2000" b="1" i="0" u="none" strike="noStrike" kern="1200" cap="none" spc="0" normalizeH="0" baseline="0" noProof="0">
              <a:ln>
                <a:noFill/>
              </a:ln>
              <a:effectLst/>
              <a:uLnTx/>
              <a:uFillTx/>
              <a:latin typeface="+mj-lt"/>
              <a:ea typeface="+mj-ea"/>
              <a:cs typeface="+mj-cs"/>
            </a:endParaRPr>
          </a:p>
        </p:txBody>
      </p:sp>
      <p:sp>
        <p:nvSpPr>
          <p:cNvPr id="8" name="Title 1"/>
          <p:cNvSpPr txBox="1">
            <a:spLocks/>
          </p:cNvSpPr>
          <p:nvPr/>
        </p:nvSpPr>
        <p:spPr>
          <a:xfrm>
            <a:off x="971600" y="4365104"/>
            <a:ext cx="7416824" cy="504056"/>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err="1">
                <a:ln>
                  <a:noFill/>
                </a:ln>
                <a:effectLst/>
                <a:uLnTx/>
                <a:uFillTx/>
                <a:latin typeface="+mj-lt"/>
                <a:ea typeface="+mj-ea"/>
                <a:cs typeface="+mj-cs"/>
              </a:rPr>
              <a:t>NaOH</a:t>
            </a:r>
            <a:r>
              <a:rPr kumimoji="0" lang="en-US" sz="2000" b="1" i="0" u="none" strike="noStrike" kern="1200" cap="none" spc="0" normalizeH="0" noProof="0">
                <a:ln>
                  <a:noFill/>
                </a:ln>
                <a:effectLst/>
                <a:uLnTx/>
                <a:uFillTx/>
                <a:latin typeface="+mj-lt"/>
                <a:ea typeface="+mj-ea"/>
                <a:cs typeface="+mj-cs"/>
              </a:rPr>
              <a:t>; </a:t>
            </a:r>
            <a:r>
              <a:rPr kumimoji="0" lang="en-US" sz="2000" b="1" i="0" u="none" strike="noStrike" kern="1200" cap="none" spc="0" normalizeH="0" noProof="0" err="1">
                <a:ln>
                  <a:noFill/>
                </a:ln>
                <a:effectLst/>
                <a:uLnTx/>
                <a:uFillTx/>
                <a:latin typeface="+mj-lt"/>
                <a:ea typeface="+mj-ea"/>
                <a:cs typeface="+mj-cs"/>
              </a:rPr>
              <a:t>HCl</a:t>
            </a:r>
            <a:r>
              <a:rPr kumimoji="0" lang="en-US" sz="2000" b="1" i="0" u="none" strike="noStrike" kern="1200" cap="none" spc="0" normalizeH="0" noProof="0">
                <a:ln>
                  <a:noFill/>
                </a:ln>
                <a:effectLst/>
                <a:uLnTx/>
                <a:uFillTx/>
                <a:latin typeface="+mj-lt"/>
                <a:ea typeface="+mj-ea"/>
                <a:cs typeface="+mj-cs"/>
              </a:rPr>
              <a:t>; AlCl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Ph-CO-O-CO-Ph; Et-</a:t>
            </a:r>
            <a:r>
              <a:rPr kumimoji="0" lang="en-US" sz="2000" b="1" i="0" u="none" strike="noStrike" kern="1200" cap="none" spc="0" normalizeH="0" noProof="0" err="1">
                <a:ln>
                  <a:noFill/>
                </a:ln>
                <a:effectLst/>
                <a:uLnTx/>
                <a:uFillTx/>
                <a:latin typeface="+mj-lt"/>
                <a:ea typeface="+mj-ea"/>
                <a:cs typeface="+mj-cs"/>
              </a:rPr>
              <a:t>ONa</a:t>
            </a:r>
            <a:r>
              <a:rPr kumimoji="0" lang="en-US" sz="2000" b="1" i="0" u="none" strike="noStrike" kern="1200" cap="none" spc="0" normalizeH="0" noProof="0">
                <a:ln>
                  <a:noFill/>
                </a:ln>
                <a:effectLst/>
                <a:uLnTx/>
                <a:uFillTx/>
                <a:latin typeface="+mj-lt"/>
                <a:ea typeface="+mj-ea"/>
                <a:cs typeface="+mj-cs"/>
              </a:rPr>
              <a:t>; TiCl</a:t>
            </a:r>
            <a:r>
              <a:rPr kumimoji="0" lang="en-US" sz="1600" b="1" i="0" u="none" strike="noStrike" kern="1200" cap="none" spc="0" normalizeH="0" noProof="0">
                <a:ln>
                  <a:noFill/>
                </a:ln>
                <a:effectLst/>
                <a:uLnTx/>
                <a:uFillTx/>
                <a:latin typeface="+mj-lt"/>
                <a:ea typeface="+mj-ea"/>
                <a:cs typeface="+mj-cs"/>
              </a:rPr>
              <a:t>4</a:t>
            </a:r>
            <a:r>
              <a:rPr kumimoji="0" lang="en-US" sz="2000" b="1" i="0" u="none" strike="noStrike" kern="1200" cap="none" spc="0" normalizeH="0" noProof="0">
                <a:ln>
                  <a:noFill/>
                </a:ln>
                <a:effectLst/>
                <a:uLnTx/>
                <a:uFillTx/>
                <a:latin typeface="+mj-lt"/>
                <a:ea typeface="+mj-ea"/>
                <a:cs typeface="+mj-cs"/>
              </a:rPr>
              <a:t> </a:t>
            </a:r>
            <a:endParaRPr kumimoji="0" lang="en-US" sz="2000" b="1" i="0" u="none" strike="noStrike" kern="1200" cap="none" spc="0" normalizeH="0" baseline="0" noProof="0">
              <a:ln>
                <a:noFill/>
              </a:ln>
              <a:effectLst/>
              <a:uLnTx/>
              <a:uFillTx/>
              <a:latin typeface="+mj-lt"/>
              <a:ea typeface="+mj-ea"/>
              <a:cs typeface="+mj-cs"/>
            </a:endParaRPr>
          </a:p>
        </p:txBody>
      </p:sp>
      <p:sp>
        <p:nvSpPr>
          <p:cNvPr id="9" name="Rectangle 8"/>
          <p:cNvSpPr/>
          <p:nvPr/>
        </p:nvSpPr>
        <p:spPr>
          <a:xfrm>
            <a:off x="971600" y="3524815"/>
            <a:ext cx="6840760" cy="1200329"/>
          </a:xfrm>
          <a:prstGeom prst="rect">
            <a:avLst/>
          </a:prstGeom>
        </p:spPr>
        <p:txBody>
          <a:bodyPr wrap="square">
            <a:spAutoFit/>
          </a:bodyPr>
          <a:lstStyle/>
          <a:p>
            <a:pPr lvl="0" defTabSz="457200">
              <a:spcBef>
                <a:spcPct val="0"/>
              </a:spcBef>
              <a:defRPr/>
            </a:pPr>
            <a:r>
              <a:rPr lang="en-US" b="1">
                <a:solidFill>
                  <a:srgbClr val="5325FB"/>
                </a:solidFill>
              </a:rPr>
              <a:t>Exercise3: </a:t>
            </a:r>
            <a:r>
              <a:rPr lang="en-US" b="1"/>
              <a:t>Among the following initiators, which of them can polymerize acrylic acid through cationic polymerization  route.</a:t>
            </a:r>
          </a:p>
          <a:p>
            <a:pPr lvl="0" defTabSz="457200">
              <a:spcBef>
                <a:spcPct val="0"/>
              </a:spcBef>
              <a:defRPr/>
            </a:pPr>
            <a:r>
              <a:rPr lang="en-US" b="1"/>
              <a:t> </a:t>
            </a:r>
          </a:p>
        </p:txBody>
      </p:sp>
      <p:sp>
        <p:nvSpPr>
          <p:cNvPr id="10" name="Rectangle 9"/>
          <p:cNvSpPr/>
          <p:nvPr/>
        </p:nvSpPr>
        <p:spPr>
          <a:xfrm>
            <a:off x="971600" y="4809926"/>
            <a:ext cx="6840760" cy="1200329"/>
          </a:xfrm>
          <a:prstGeom prst="rect">
            <a:avLst/>
          </a:prstGeom>
        </p:spPr>
        <p:txBody>
          <a:bodyPr wrap="square">
            <a:spAutoFit/>
          </a:bodyPr>
          <a:lstStyle/>
          <a:p>
            <a:pPr lvl="0" defTabSz="457200">
              <a:spcBef>
                <a:spcPct val="0"/>
              </a:spcBef>
              <a:defRPr/>
            </a:pPr>
            <a:r>
              <a:rPr lang="en-US" b="1">
                <a:solidFill>
                  <a:srgbClr val="5325FB"/>
                </a:solidFill>
              </a:rPr>
              <a:t>Exercise 4: </a:t>
            </a:r>
            <a:r>
              <a:rPr lang="en-US" b="1"/>
              <a:t>Among the following initiators, which of them can polymerize propylene through coordination polymerization (Ziegler-Natta) route.</a:t>
            </a:r>
          </a:p>
          <a:p>
            <a:pPr lvl="0" defTabSz="457200">
              <a:spcBef>
                <a:spcPct val="0"/>
              </a:spcBef>
              <a:defRPr/>
            </a:pPr>
            <a:r>
              <a:rPr lang="en-US" b="1"/>
              <a:t> </a:t>
            </a:r>
          </a:p>
        </p:txBody>
      </p:sp>
      <p:sp>
        <p:nvSpPr>
          <p:cNvPr id="11" name="Title 1"/>
          <p:cNvSpPr txBox="1">
            <a:spLocks/>
          </p:cNvSpPr>
          <p:nvPr/>
        </p:nvSpPr>
        <p:spPr>
          <a:xfrm>
            <a:off x="971600" y="5733256"/>
            <a:ext cx="7416824" cy="504056"/>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err="1">
                <a:ln>
                  <a:noFill/>
                </a:ln>
                <a:effectLst/>
                <a:uLnTx/>
                <a:uFillTx/>
                <a:latin typeface="+mj-lt"/>
                <a:ea typeface="+mj-ea"/>
                <a:cs typeface="+mj-cs"/>
              </a:rPr>
              <a:t>NaOH</a:t>
            </a:r>
            <a:r>
              <a:rPr kumimoji="0" lang="en-US" b="1" i="0" u="none" strike="noStrike" kern="1200" cap="none" spc="0" normalizeH="0" noProof="0">
                <a:ln>
                  <a:noFill/>
                </a:ln>
                <a:effectLst/>
                <a:uLnTx/>
                <a:uFillTx/>
                <a:latin typeface="+mj-lt"/>
                <a:ea typeface="+mj-ea"/>
                <a:cs typeface="+mj-cs"/>
              </a:rPr>
              <a:t>; </a:t>
            </a:r>
            <a:r>
              <a:rPr kumimoji="0" lang="en-US" b="1" i="0" u="none" strike="noStrike" kern="1200" cap="none" spc="0" normalizeH="0" noProof="0" err="1">
                <a:ln>
                  <a:noFill/>
                </a:ln>
                <a:effectLst/>
                <a:uLnTx/>
                <a:uFillTx/>
                <a:latin typeface="+mj-lt"/>
                <a:ea typeface="+mj-ea"/>
                <a:cs typeface="+mj-cs"/>
              </a:rPr>
              <a:t>HCl</a:t>
            </a:r>
            <a:r>
              <a:rPr kumimoji="0" lang="en-US" b="1" i="0" u="none" strike="noStrike" kern="1200" cap="none" spc="0" normalizeH="0" noProof="0">
                <a:ln>
                  <a:noFill/>
                </a:ln>
                <a:effectLst/>
                <a:uLnTx/>
                <a:uFillTx/>
                <a:latin typeface="+mj-lt"/>
                <a:ea typeface="+mj-ea"/>
                <a:cs typeface="+mj-cs"/>
              </a:rPr>
              <a:t>; AlCl</a:t>
            </a:r>
            <a:r>
              <a:rPr kumimoji="0" lang="en-US" sz="1600" b="1" i="0" u="none" strike="noStrike" kern="1200" cap="none" spc="0" normalizeH="0" noProof="0">
                <a:ln>
                  <a:noFill/>
                </a:ln>
                <a:effectLst/>
                <a:uLnTx/>
                <a:uFillTx/>
                <a:latin typeface="+mj-lt"/>
                <a:ea typeface="+mj-ea"/>
                <a:cs typeface="+mj-cs"/>
              </a:rPr>
              <a:t>4</a:t>
            </a:r>
            <a:r>
              <a:rPr kumimoji="0" lang="en-US" b="1" i="0" u="none" strike="noStrike" kern="1200" cap="none" spc="0" normalizeH="0" noProof="0">
                <a:ln>
                  <a:noFill/>
                </a:ln>
                <a:effectLst/>
                <a:uLnTx/>
                <a:uFillTx/>
                <a:latin typeface="+mj-lt"/>
                <a:ea typeface="+mj-ea"/>
                <a:cs typeface="+mj-cs"/>
              </a:rPr>
              <a:t>; Ph-CO-O-CO-Ph; Et-</a:t>
            </a:r>
            <a:r>
              <a:rPr kumimoji="0" lang="en-US" b="1" i="0" u="none" strike="noStrike" kern="1200" cap="none" spc="0" normalizeH="0" noProof="0" err="1">
                <a:ln>
                  <a:noFill/>
                </a:ln>
                <a:effectLst/>
                <a:uLnTx/>
                <a:uFillTx/>
                <a:latin typeface="+mj-lt"/>
                <a:ea typeface="+mj-ea"/>
                <a:cs typeface="+mj-cs"/>
              </a:rPr>
              <a:t>ONa</a:t>
            </a:r>
            <a:r>
              <a:rPr kumimoji="0" lang="en-US" b="1" i="0" u="none" strike="noStrike" kern="1200" cap="none" spc="0" normalizeH="0" noProof="0">
                <a:ln>
                  <a:noFill/>
                </a:ln>
                <a:effectLst/>
                <a:uLnTx/>
                <a:uFillTx/>
                <a:latin typeface="+mj-lt"/>
                <a:ea typeface="+mj-ea"/>
                <a:cs typeface="+mj-cs"/>
              </a:rPr>
              <a:t>; TiCl</a:t>
            </a:r>
            <a:r>
              <a:rPr kumimoji="0" lang="en-US" sz="1600" b="1" i="0" u="none" strike="noStrike" kern="1200" cap="none" spc="0" normalizeH="0" noProof="0">
                <a:ln>
                  <a:noFill/>
                </a:ln>
                <a:effectLst/>
                <a:uLnTx/>
                <a:uFillTx/>
                <a:latin typeface="+mj-lt"/>
                <a:ea typeface="+mj-ea"/>
                <a:cs typeface="+mj-cs"/>
              </a:rPr>
              <a:t>4</a:t>
            </a:r>
            <a:r>
              <a:rPr kumimoji="0" lang="en-US" b="1" i="0" u="none" strike="noStrike" kern="1200" cap="none" spc="0" normalizeH="0" noProof="0">
                <a:ln>
                  <a:noFill/>
                </a:ln>
                <a:effectLst/>
                <a:uLnTx/>
                <a:uFillTx/>
                <a:latin typeface="+mj-lt"/>
                <a:ea typeface="+mj-ea"/>
                <a:cs typeface="+mj-cs"/>
              </a:rPr>
              <a:t>;  TiCl</a:t>
            </a:r>
            <a:r>
              <a:rPr kumimoji="0" lang="en-US" sz="1600" b="1" i="0" u="none" strike="noStrike" kern="1200" cap="none" spc="0" normalizeH="0" noProof="0">
                <a:ln>
                  <a:noFill/>
                </a:ln>
                <a:effectLst/>
                <a:uLnTx/>
                <a:uFillTx/>
                <a:latin typeface="+mj-lt"/>
                <a:ea typeface="+mj-ea"/>
                <a:cs typeface="+mj-cs"/>
              </a:rPr>
              <a:t>4</a:t>
            </a:r>
            <a:r>
              <a:rPr kumimoji="0" lang="en-US" b="1" i="0" u="none" strike="noStrike" kern="1200" cap="none" spc="0" normalizeH="0" noProof="0">
                <a:ln>
                  <a:noFill/>
                </a:ln>
                <a:effectLst/>
                <a:uLnTx/>
                <a:uFillTx/>
                <a:latin typeface="+mj-lt"/>
                <a:ea typeface="+mj-ea"/>
                <a:cs typeface="+mj-cs"/>
              </a:rPr>
              <a:t>/AlCl</a:t>
            </a:r>
            <a:r>
              <a:rPr kumimoji="0" lang="en-US" sz="1600" b="1" i="0" u="none" strike="noStrike" kern="1200" cap="none" spc="0" normalizeH="0" noProof="0">
                <a:ln>
                  <a:noFill/>
                </a:ln>
                <a:effectLst/>
                <a:uLnTx/>
                <a:uFillTx/>
                <a:latin typeface="+mj-lt"/>
                <a:ea typeface="+mj-ea"/>
                <a:cs typeface="+mj-cs"/>
              </a:rPr>
              <a:t>3</a:t>
            </a:r>
            <a:r>
              <a:rPr kumimoji="0" lang="en-US" b="1" i="0" u="none" strike="noStrike" kern="1200" cap="none" spc="0" normalizeH="0" noProof="0">
                <a:ln>
                  <a:noFill/>
                </a:ln>
                <a:effectLst/>
                <a:uLnTx/>
                <a:uFillTx/>
                <a:latin typeface="+mj-lt"/>
                <a:ea typeface="+mj-ea"/>
                <a:cs typeface="+mj-cs"/>
              </a:rPr>
              <a:t>; </a:t>
            </a:r>
            <a:r>
              <a:rPr kumimoji="0" lang="en-US" b="1" i="0" u="none" strike="noStrike" kern="1200" cap="none" spc="0" normalizeH="0" noProof="0" err="1">
                <a:ln>
                  <a:noFill/>
                </a:ln>
                <a:effectLst/>
                <a:uLnTx/>
                <a:uFillTx/>
                <a:latin typeface="+mj-lt"/>
                <a:ea typeface="+mj-ea"/>
                <a:cs typeface="+mj-cs"/>
              </a:rPr>
              <a:t>NaCl</a:t>
            </a:r>
            <a:r>
              <a:rPr kumimoji="0" lang="en-US" b="1" i="0" u="none" strike="noStrike" kern="1200" cap="none" spc="0" normalizeH="0" noProof="0">
                <a:ln>
                  <a:noFill/>
                </a:ln>
                <a:effectLst/>
                <a:uLnTx/>
                <a:uFillTx/>
                <a:latin typeface="+mj-lt"/>
                <a:ea typeface="+mj-ea"/>
                <a:cs typeface="+mj-cs"/>
              </a:rPr>
              <a:t>/AlCl</a:t>
            </a:r>
            <a:r>
              <a:rPr kumimoji="0" lang="en-US" sz="1600" b="1" i="0" u="none" strike="noStrike" kern="1200" cap="none" spc="0" normalizeH="0" noProof="0">
                <a:ln>
                  <a:noFill/>
                </a:ln>
                <a:effectLst/>
                <a:uLnTx/>
                <a:uFillTx/>
                <a:latin typeface="+mj-lt"/>
                <a:ea typeface="+mj-ea"/>
                <a:cs typeface="+mj-cs"/>
              </a:rPr>
              <a:t>3</a:t>
            </a:r>
            <a:r>
              <a:rPr kumimoji="0" lang="en-US" b="1" i="0" u="none" strike="noStrike" kern="1200" cap="none" spc="0" normalizeH="0" noProof="0">
                <a:ln>
                  <a:noFill/>
                </a:ln>
                <a:effectLst/>
                <a:uLnTx/>
                <a:uFillTx/>
                <a:latin typeface="+mj-lt"/>
                <a:ea typeface="+mj-ea"/>
                <a:cs typeface="+mj-cs"/>
              </a:rPr>
              <a:t>; Et-Na/AlCl</a:t>
            </a:r>
            <a:r>
              <a:rPr kumimoji="0" lang="en-US" sz="1600" b="1" i="0" u="none" strike="noStrike" kern="1200" cap="none" spc="0" normalizeH="0" noProof="0">
                <a:ln>
                  <a:noFill/>
                </a:ln>
                <a:effectLst/>
                <a:uLnTx/>
                <a:uFillTx/>
                <a:latin typeface="+mj-lt"/>
                <a:ea typeface="+mj-ea"/>
                <a:cs typeface="+mj-cs"/>
              </a:rPr>
              <a:t>4</a:t>
            </a:r>
            <a:r>
              <a:rPr kumimoji="0" lang="en-US" b="1" i="0" u="none" strike="noStrike" kern="1200" cap="none" spc="0" normalizeH="0" noProof="0">
                <a:ln>
                  <a:noFill/>
                </a:ln>
                <a:effectLst/>
                <a:uLnTx/>
                <a:uFillTx/>
                <a:latin typeface="+mj-lt"/>
                <a:ea typeface="+mj-ea"/>
                <a:cs typeface="+mj-cs"/>
              </a:rPr>
              <a:t> </a:t>
            </a:r>
            <a:endParaRPr kumimoji="0" lang="en-US" b="1" i="0" u="none" strike="noStrike" kern="1200" cap="none" spc="0" normalizeH="0" baseline="0" noProof="0">
              <a:ln>
                <a:noFill/>
              </a:ln>
              <a:effectLst/>
              <a:uLnTx/>
              <a:uFillTx/>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45200" y="188640"/>
            <a:ext cx="6589200" cy="860674"/>
          </a:xfrm>
        </p:spPr>
        <p:txBody>
          <a:bodyPr>
            <a:normAutofit/>
          </a:bodyPr>
          <a:lstStyle/>
          <a:p>
            <a:r>
              <a:rPr lang="en-US" sz="2800" b="1" err="1">
                <a:solidFill>
                  <a:srgbClr val="5325FB"/>
                </a:solidFill>
              </a:rPr>
              <a:t>Polyaddition</a:t>
            </a:r>
            <a:r>
              <a:rPr lang="en-US" sz="2800" b="1">
                <a:solidFill>
                  <a:srgbClr val="5325FB"/>
                </a:solidFill>
              </a:rPr>
              <a:t>/Exercises</a:t>
            </a:r>
            <a:endParaRPr lang="en-US" sz="2800"/>
          </a:p>
        </p:txBody>
      </p:sp>
      <p:sp>
        <p:nvSpPr>
          <p:cNvPr id="4" name="Title 1"/>
          <p:cNvSpPr txBox="1">
            <a:spLocks/>
          </p:cNvSpPr>
          <p:nvPr/>
        </p:nvSpPr>
        <p:spPr>
          <a:xfrm>
            <a:off x="683568" y="1056158"/>
            <a:ext cx="7776864" cy="860674"/>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Exercise5: </a:t>
            </a:r>
            <a:r>
              <a:rPr kumimoji="0" lang="en-US" sz="2800" b="1" i="0" u="none" strike="noStrike" kern="1200" cap="none" spc="0" normalizeH="0" baseline="0" noProof="0">
                <a:ln>
                  <a:noFill/>
                </a:ln>
                <a:effectLst/>
                <a:uLnTx/>
                <a:uFillTx/>
                <a:latin typeface="+mj-lt"/>
                <a:ea typeface="+mj-ea"/>
                <a:cs typeface="+mj-cs"/>
              </a:rPr>
              <a:t>Among the following monomers indicate which of them can be polymerized through a radical polymerization way? </a:t>
            </a:r>
            <a:endParaRPr kumimoji="0" lang="en-US" sz="2800" b="0" i="0" u="none" strike="noStrike" kern="1200" cap="none" spc="0" normalizeH="0" baseline="0" noProof="0">
              <a:ln>
                <a:noFill/>
              </a:ln>
              <a:effectLst/>
              <a:uLnTx/>
              <a:uFillTx/>
              <a:latin typeface="+mj-lt"/>
              <a:ea typeface="+mj-ea"/>
              <a:cs typeface="+mj-cs"/>
            </a:endParaRPr>
          </a:p>
        </p:txBody>
      </p:sp>
      <p:sp>
        <p:nvSpPr>
          <p:cNvPr id="5" name="Title 1"/>
          <p:cNvSpPr txBox="1">
            <a:spLocks/>
          </p:cNvSpPr>
          <p:nvPr/>
        </p:nvSpPr>
        <p:spPr>
          <a:xfrm>
            <a:off x="683568" y="3717032"/>
            <a:ext cx="7776864" cy="860674"/>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Exercise6: </a:t>
            </a:r>
            <a:r>
              <a:rPr kumimoji="0" lang="en-US" sz="2800" b="1" i="0" u="none" strike="noStrike" kern="1200" cap="none" spc="0" normalizeH="0" baseline="0" noProof="0">
                <a:ln>
                  <a:noFill/>
                </a:ln>
                <a:effectLst/>
                <a:uLnTx/>
                <a:uFillTx/>
                <a:latin typeface="+mj-lt"/>
                <a:ea typeface="+mj-ea"/>
                <a:cs typeface="+mj-cs"/>
              </a:rPr>
              <a:t>Among the following monomers indicate which of them can be polymerized through </a:t>
            </a:r>
            <a:r>
              <a:rPr lang="en-US" sz="2800" b="1">
                <a:latin typeface="+mj-lt"/>
                <a:ea typeface="+mj-ea"/>
                <a:cs typeface="+mj-cs"/>
              </a:rPr>
              <a:t>an</a:t>
            </a:r>
            <a:r>
              <a:rPr kumimoji="0" lang="en-US" sz="2800" b="1" i="0" u="none" strike="noStrike" kern="1200" cap="none" spc="0" normalizeH="0" baseline="0" noProof="0">
                <a:ln>
                  <a:noFill/>
                </a:ln>
                <a:effectLst/>
                <a:uLnTx/>
                <a:uFillTx/>
                <a:latin typeface="+mj-lt"/>
                <a:ea typeface="+mj-ea"/>
                <a:cs typeface="+mj-cs"/>
              </a:rPr>
              <a:t> anionic polymerization way? </a:t>
            </a:r>
            <a:endParaRPr kumimoji="0" lang="en-US" sz="2800" b="0" i="0" u="none" strike="noStrike" kern="1200" cap="none" spc="0" normalizeH="0" baseline="0" noProof="0">
              <a:ln>
                <a:noFill/>
              </a:ln>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1331640" y="1841402"/>
            <a:ext cx="5664099" cy="1907082"/>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1547664" y="4509120"/>
            <a:ext cx="5664099" cy="1907082"/>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45200" y="188640"/>
            <a:ext cx="6589200" cy="860674"/>
          </a:xfrm>
        </p:spPr>
        <p:txBody>
          <a:bodyPr>
            <a:normAutofit/>
          </a:bodyPr>
          <a:lstStyle/>
          <a:p>
            <a:r>
              <a:rPr lang="en-US" sz="2800" b="1" err="1">
                <a:solidFill>
                  <a:srgbClr val="5325FB"/>
                </a:solidFill>
              </a:rPr>
              <a:t>Polyaddition</a:t>
            </a:r>
            <a:r>
              <a:rPr lang="en-US" sz="2800" b="1">
                <a:solidFill>
                  <a:srgbClr val="5325FB"/>
                </a:solidFill>
              </a:rPr>
              <a:t>/Exercises</a:t>
            </a:r>
            <a:endParaRPr lang="en-US" sz="2800"/>
          </a:p>
        </p:txBody>
      </p:sp>
      <p:sp>
        <p:nvSpPr>
          <p:cNvPr id="4" name="Title 1"/>
          <p:cNvSpPr txBox="1">
            <a:spLocks/>
          </p:cNvSpPr>
          <p:nvPr/>
        </p:nvSpPr>
        <p:spPr>
          <a:xfrm>
            <a:off x="683568" y="1056158"/>
            <a:ext cx="7776864" cy="860674"/>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Exercise5: </a:t>
            </a:r>
            <a:r>
              <a:rPr kumimoji="0" lang="en-US" sz="2800" b="1" i="0" u="none" strike="noStrike" kern="1200" cap="none" spc="0" normalizeH="0" baseline="0" noProof="0">
                <a:ln>
                  <a:noFill/>
                </a:ln>
                <a:effectLst/>
                <a:uLnTx/>
                <a:uFillTx/>
                <a:latin typeface="+mj-lt"/>
                <a:ea typeface="+mj-ea"/>
                <a:cs typeface="+mj-cs"/>
              </a:rPr>
              <a:t>Among the following monomers indicate which of them can be polymerized through a radical polymerization way? </a:t>
            </a:r>
            <a:endParaRPr kumimoji="0" lang="en-US" sz="2800" b="0" i="0" u="none" strike="noStrike" kern="1200" cap="none" spc="0" normalizeH="0" baseline="0" noProof="0">
              <a:ln>
                <a:noFill/>
              </a:ln>
              <a:effectLst/>
              <a:uLnTx/>
              <a:uFillTx/>
              <a:latin typeface="+mj-lt"/>
              <a:ea typeface="+mj-ea"/>
              <a:cs typeface="+mj-cs"/>
            </a:endParaRPr>
          </a:p>
        </p:txBody>
      </p:sp>
      <p:sp>
        <p:nvSpPr>
          <p:cNvPr id="5" name="Title 1"/>
          <p:cNvSpPr txBox="1">
            <a:spLocks/>
          </p:cNvSpPr>
          <p:nvPr/>
        </p:nvSpPr>
        <p:spPr>
          <a:xfrm>
            <a:off x="683568" y="3717032"/>
            <a:ext cx="7776864" cy="860674"/>
          </a:xfrm>
          <a:prstGeom prst="rect">
            <a:avLst/>
          </a:prstGeom>
        </p:spPr>
        <p:txBody>
          <a:bodyPr vert="horz" lIns="91440" tIns="45720" rIns="91440" bIns="45720" rtlCol="0" anchor="t">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Exercise6: </a:t>
            </a:r>
            <a:r>
              <a:rPr kumimoji="0" lang="en-US" sz="2800" b="1" i="0" u="none" strike="noStrike" kern="1200" cap="none" spc="0" normalizeH="0" baseline="0" noProof="0">
                <a:ln>
                  <a:noFill/>
                </a:ln>
                <a:effectLst/>
                <a:uLnTx/>
                <a:uFillTx/>
                <a:latin typeface="+mj-lt"/>
                <a:ea typeface="+mj-ea"/>
                <a:cs typeface="+mj-cs"/>
              </a:rPr>
              <a:t>Among the following monomers indicate which of them can be polymerized through </a:t>
            </a:r>
            <a:r>
              <a:rPr lang="en-US" sz="2800" b="1">
                <a:latin typeface="+mj-lt"/>
                <a:ea typeface="+mj-ea"/>
                <a:cs typeface="+mj-cs"/>
              </a:rPr>
              <a:t>an</a:t>
            </a:r>
            <a:r>
              <a:rPr kumimoji="0" lang="en-US" sz="2800" b="1" i="0" u="none" strike="noStrike" kern="1200" cap="none" spc="0" normalizeH="0" baseline="0" noProof="0">
                <a:ln>
                  <a:noFill/>
                </a:ln>
                <a:effectLst/>
                <a:uLnTx/>
                <a:uFillTx/>
                <a:latin typeface="+mj-lt"/>
                <a:ea typeface="+mj-ea"/>
                <a:cs typeface="+mj-cs"/>
              </a:rPr>
              <a:t> anionic polymerization way? </a:t>
            </a:r>
            <a:endParaRPr kumimoji="0" lang="en-US" sz="2800" b="0" i="0" u="none" strike="noStrike" kern="1200" cap="none" spc="0" normalizeH="0" baseline="0" noProof="0">
              <a:ln>
                <a:noFill/>
              </a:ln>
              <a:effectLst/>
              <a:uLnTx/>
              <a:uFillTx/>
              <a:latin typeface="+mj-lt"/>
              <a:ea typeface="+mj-ea"/>
              <a:cs typeface="+mj-cs"/>
            </a:endParaRPr>
          </a:p>
        </p:txBody>
      </p:sp>
      <p:pic>
        <p:nvPicPr>
          <p:cNvPr id="10" name="Picture 9">
            <a:extLst>
              <a:ext uri="{FF2B5EF4-FFF2-40B4-BE49-F238E27FC236}">
                <a16:creationId xmlns:a16="http://schemas.microsoft.com/office/drawing/2014/main" id="{7E334A1A-9169-DE6D-53AB-DA65A951EFAA}"/>
              </a:ext>
            </a:extLst>
          </p:cNvPr>
          <p:cNvPicPr>
            <a:picLocks noChangeAspect="1"/>
          </p:cNvPicPr>
          <p:nvPr/>
        </p:nvPicPr>
        <p:blipFill>
          <a:blip r:embed="rId2"/>
          <a:stretch>
            <a:fillRect/>
          </a:stretch>
        </p:blipFill>
        <p:spPr>
          <a:xfrm>
            <a:off x="1612363" y="4577706"/>
            <a:ext cx="5581650" cy="1704975"/>
          </a:xfrm>
          <a:prstGeom prst="rect">
            <a:avLst/>
          </a:prstGeom>
        </p:spPr>
      </p:pic>
      <p:pic>
        <p:nvPicPr>
          <p:cNvPr id="12" name="Picture 11">
            <a:extLst>
              <a:ext uri="{FF2B5EF4-FFF2-40B4-BE49-F238E27FC236}">
                <a16:creationId xmlns:a16="http://schemas.microsoft.com/office/drawing/2014/main" id="{44E212F6-984D-38CE-8C60-577636133094}"/>
              </a:ext>
            </a:extLst>
          </p:cNvPr>
          <p:cNvPicPr>
            <a:picLocks noChangeAspect="1"/>
          </p:cNvPicPr>
          <p:nvPr/>
        </p:nvPicPr>
        <p:blipFill>
          <a:blip r:embed="rId3"/>
          <a:stretch>
            <a:fillRect/>
          </a:stretch>
        </p:blipFill>
        <p:spPr>
          <a:xfrm>
            <a:off x="1819275" y="1803450"/>
            <a:ext cx="5505450" cy="1619250"/>
          </a:xfrm>
          <a:prstGeom prst="rect">
            <a:avLst/>
          </a:prstGeom>
        </p:spPr>
      </p:pic>
    </p:spTree>
    <p:extLst>
      <p:ext uri="{BB962C8B-B14F-4D97-AF65-F5344CB8AC3E}">
        <p14:creationId xmlns:p14="http://schemas.microsoft.com/office/powerpoint/2010/main" val="32356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19672" y="188640"/>
            <a:ext cx="6589200" cy="860674"/>
          </a:xfrm>
        </p:spPr>
        <p:txBody>
          <a:bodyPr>
            <a:normAutofit/>
          </a:bodyPr>
          <a:lstStyle/>
          <a:p>
            <a:r>
              <a:rPr lang="en-US" sz="2800" b="1" err="1">
                <a:solidFill>
                  <a:srgbClr val="5325FB"/>
                </a:solidFill>
              </a:rPr>
              <a:t>Polyaddition</a:t>
            </a:r>
            <a:r>
              <a:rPr lang="en-US" sz="2800" b="1">
                <a:solidFill>
                  <a:srgbClr val="5325FB"/>
                </a:solidFill>
              </a:rPr>
              <a:t>/Exercises</a:t>
            </a:r>
            <a:endParaRPr lang="en-US" sz="2800"/>
          </a:p>
        </p:txBody>
      </p:sp>
      <p:sp>
        <p:nvSpPr>
          <p:cNvPr id="4" name="Title 1"/>
          <p:cNvSpPr txBox="1">
            <a:spLocks/>
          </p:cNvSpPr>
          <p:nvPr/>
        </p:nvSpPr>
        <p:spPr>
          <a:xfrm>
            <a:off x="611560" y="1344190"/>
            <a:ext cx="8208912" cy="860674"/>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325FB"/>
                </a:solidFill>
                <a:effectLst/>
                <a:uLnTx/>
                <a:uFillTx/>
                <a:latin typeface="+mj-lt"/>
                <a:ea typeface="+mj-ea"/>
                <a:cs typeface="+mj-cs"/>
              </a:rPr>
              <a:t>Exercise 9. </a:t>
            </a:r>
            <a:r>
              <a:rPr kumimoji="0" lang="en-US" sz="2800" b="1" i="0" u="none" strike="noStrike" kern="1200" cap="none" spc="0" normalizeH="0" baseline="0" noProof="0" dirty="0">
                <a:ln>
                  <a:noFill/>
                </a:ln>
                <a:effectLst/>
                <a:uLnTx/>
                <a:uFillTx/>
                <a:latin typeface="+mj-lt"/>
                <a:ea typeface="+mj-ea"/>
                <a:cs typeface="+mj-cs"/>
              </a:rPr>
              <a:t>In general, the increase in the temperature of the polymerization leads to:</a:t>
            </a:r>
            <a:endParaRPr kumimoji="0" lang="en-US" sz="2800" b="0" i="0" u="none" strike="noStrike" kern="1200" cap="none" spc="0" normalizeH="0" baseline="0" noProof="0" dirty="0">
              <a:ln>
                <a:noFill/>
              </a:ln>
              <a:effectLst/>
              <a:uLnTx/>
              <a:uFillTx/>
              <a:latin typeface="+mj-lt"/>
              <a:ea typeface="+mj-ea"/>
              <a:cs typeface="+mj-cs"/>
            </a:endParaRPr>
          </a:p>
        </p:txBody>
      </p:sp>
      <p:sp>
        <p:nvSpPr>
          <p:cNvPr id="5" name="Title 1"/>
          <p:cNvSpPr txBox="1">
            <a:spLocks/>
          </p:cNvSpPr>
          <p:nvPr/>
        </p:nvSpPr>
        <p:spPr>
          <a:xfrm>
            <a:off x="611560" y="2064270"/>
            <a:ext cx="6840760"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A) Increase the polymerization rate</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grpSp>
        <p:nvGrpSpPr>
          <p:cNvPr id="6" name="Group 5"/>
          <p:cNvGrpSpPr/>
          <p:nvPr/>
        </p:nvGrpSpPr>
        <p:grpSpPr>
          <a:xfrm>
            <a:off x="611560" y="2568326"/>
            <a:ext cx="8136904" cy="2588866"/>
            <a:chOff x="611560" y="2424310"/>
            <a:chExt cx="8136904" cy="2588866"/>
          </a:xfrm>
        </p:grpSpPr>
        <p:sp>
          <p:nvSpPr>
            <p:cNvPr id="7" name="Title 1"/>
            <p:cNvSpPr txBox="1">
              <a:spLocks/>
            </p:cNvSpPr>
            <p:nvPr/>
          </p:nvSpPr>
          <p:spPr>
            <a:xfrm>
              <a:off x="611560" y="2424310"/>
              <a:ext cx="6840760"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a:solidFill>
                    <a:srgbClr val="5325FB"/>
                  </a:solidFill>
                  <a:latin typeface="+mj-lt"/>
                  <a:ea typeface="+mj-ea"/>
                  <a:cs typeface="+mj-cs"/>
                </a:rPr>
                <a:t>B</a:t>
              </a:r>
              <a:r>
                <a:rPr kumimoji="0" lang="en-US" sz="2400" b="1" i="0" u="none" strike="noStrike" kern="1200" cap="none" spc="0" normalizeH="0" baseline="0" noProof="0">
                  <a:ln>
                    <a:noFill/>
                  </a:ln>
                  <a:solidFill>
                    <a:srgbClr val="5325FB"/>
                  </a:solidFill>
                  <a:effectLst/>
                  <a:uLnTx/>
                  <a:uFillTx/>
                  <a:latin typeface="+mj-lt"/>
                  <a:ea typeface="+mj-ea"/>
                  <a:cs typeface="+mj-cs"/>
                </a:rPr>
                <a:t>) decrease the polymerization rate</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8" name="Title 1"/>
            <p:cNvSpPr txBox="1">
              <a:spLocks/>
            </p:cNvSpPr>
            <p:nvPr/>
          </p:nvSpPr>
          <p:spPr>
            <a:xfrm>
              <a:off x="611560" y="2856358"/>
              <a:ext cx="8136904"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a:solidFill>
                    <a:srgbClr val="5325FB"/>
                  </a:solidFill>
                  <a:latin typeface="+mj-lt"/>
                  <a:ea typeface="+mj-ea"/>
                  <a:cs typeface="+mj-cs"/>
                </a:rPr>
                <a:t>C</a:t>
              </a:r>
              <a:r>
                <a:rPr kumimoji="0" lang="en-US" sz="2400" b="1" i="0" u="none" strike="noStrike" kern="1200" cap="none" spc="0" normalizeH="0" baseline="0" noProof="0">
                  <a:ln>
                    <a:noFill/>
                  </a:ln>
                  <a:solidFill>
                    <a:srgbClr val="5325FB"/>
                  </a:solidFill>
                  <a:effectLst/>
                  <a:uLnTx/>
                  <a:uFillTx/>
                  <a:latin typeface="+mj-lt"/>
                  <a:ea typeface="+mj-ea"/>
                  <a:cs typeface="+mj-cs"/>
                </a:rPr>
                <a:t>) Increase the molecular weight of resulted</a:t>
              </a:r>
              <a:r>
                <a:rPr kumimoji="0" lang="en-US" sz="2400" b="1" i="0" u="none" strike="noStrike" kern="1200" cap="none" spc="0" normalizeH="0" noProof="0">
                  <a:ln>
                    <a:noFill/>
                  </a:ln>
                  <a:solidFill>
                    <a:srgbClr val="5325FB"/>
                  </a:solidFill>
                  <a:effectLst/>
                  <a:uLnTx/>
                  <a:uFillTx/>
                  <a:latin typeface="+mj-lt"/>
                  <a:ea typeface="+mj-ea"/>
                  <a:cs typeface="+mj-cs"/>
                </a:rPr>
                <a:t> polymer</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9" name="Title 1"/>
            <p:cNvSpPr txBox="1">
              <a:spLocks/>
            </p:cNvSpPr>
            <p:nvPr/>
          </p:nvSpPr>
          <p:spPr>
            <a:xfrm>
              <a:off x="611560" y="3360414"/>
              <a:ext cx="8136904"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a:solidFill>
                    <a:srgbClr val="5325FB"/>
                  </a:solidFill>
                  <a:latin typeface="+mj-lt"/>
                  <a:ea typeface="+mj-ea"/>
                  <a:cs typeface="+mj-cs"/>
                </a:rPr>
                <a:t>C</a:t>
              </a:r>
              <a:r>
                <a:rPr kumimoji="0" lang="en-US" sz="2400" b="1" i="0" u="none" strike="noStrike" kern="1200" cap="none" spc="0" normalizeH="0" baseline="0" noProof="0">
                  <a:ln>
                    <a:noFill/>
                  </a:ln>
                  <a:solidFill>
                    <a:srgbClr val="5325FB"/>
                  </a:solidFill>
                  <a:effectLst/>
                  <a:uLnTx/>
                  <a:uFillTx/>
                  <a:latin typeface="+mj-lt"/>
                  <a:ea typeface="+mj-ea"/>
                  <a:cs typeface="+mj-cs"/>
                </a:rPr>
                <a:t>) decrease the molecular weight of resulted</a:t>
              </a:r>
              <a:r>
                <a:rPr kumimoji="0" lang="en-US" sz="2400" b="1" i="0" u="none" strike="noStrike" kern="1200" cap="none" spc="0" normalizeH="0" noProof="0">
                  <a:ln>
                    <a:noFill/>
                  </a:ln>
                  <a:solidFill>
                    <a:srgbClr val="5325FB"/>
                  </a:solidFill>
                  <a:effectLst/>
                  <a:uLnTx/>
                  <a:uFillTx/>
                  <a:latin typeface="+mj-lt"/>
                  <a:ea typeface="+mj-ea"/>
                  <a:cs typeface="+mj-cs"/>
                </a:rPr>
                <a:t> polymer</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10" name="Title 1"/>
            <p:cNvSpPr txBox="1">
              <a:spLocks/>
            </p:cNvSpPr>
            <p:nvPr/>
          </p:nvSpPr>
          <p:spPr>
            <a:xfrm>
              <a:off x="611560" y="3792462"/>
              <a:ext cx="8136904"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a:solidFill>
                    <a:srgbClr val="5325FB"/>
                  </a:solidFill>
                  <a:latin typeface="+mj-lt"/>
                  <a:ea typeface="+mj-ea"/>
                  <a:cs typeface="+mj-cs"/>
                </a:rPr>
                <a:t>D</a:t>
              </a:r>
              <a:r>
                <a:rPr kumimoji="0" lang="en-US" sz="2400" b="1" i="0" u="none" strike="noStrike" kern="1200" cap="none" spc="0" normalizeH="0" baseline="0" noProof="0">
                  <a:ln>
                    <a:noFill/>
                  </a:ln>
                  <a:solidFill>
                    <a:srgbClr val="5325FB"/>
                  </a:solidFill>
                  <a:effectLst/>
                  <a:uLnTx/>
                  <a:uFillTx/>
                  <a:latin typeface="+mj-lt"/>
                  <a:ea typeface="+mj-ea"/>
                  <a:cs typeface="+mj-cs"/>
                </a:rPr>
                <a:t>) Increase the yield of polymerization</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11" name="Title 1"/>
            <p:cNvSpPr txBox="1">
              <a:spLocks/>
            </p:cNvSpPr>
            <p:nvPr/>
          </p:nvSpPr>
          <p:spPr>
            <a:xfrm>
              <a:off x="611560" y="4368526"/>
              <a:ext cx="8136904" cy="64465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a:solidFill>
                    <a:srgbClr val="5325FB"/>
                  </a:solidFill>
                  <a:latin typeface="+mj-lt"/>
                  <a:ea typeface="+mj-ea"/>
                  <a:cs typeface="+mj-cs"/>
                </a:rPr>
                <a:t>E</a:t>
              </a:r>
              <a:r>
                <a:rPr kumimoji="0" lang="en-US" sz="2400" b="1" i="0" u="none" strike="noStrike" kern="1200" cap="none" spc="0" normalizeH="0" baseline="0" noProof="0">
                  <a:ln>
                    <a:noFill/>
                  </a:ln>
                  <a:solidFill>
                    <a:srgbClr val="5325FB"/>
                  </a:solidFill>
                  <a:effectLst/>
                  <a:uLnTx/>
                  <a:uFillTx/>
                  <a:latin typeface="+mj-lt"/>
                  <a:ea typeface="+mj-ea"/>
                  <a:cs typeface="+mj-cs"/>
                </a:rPr>
                <a:t>) decrease the yield of polymerization</a:t>
              </a:r>
              <a:endParaRPr kumimoji="0" lang="en-US" sz="24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39752" y="264070"/>
            <a:ext cx="4536504" cy="644650"/>
          </a:xfrm>
        </p:spPr>
        <p:txBody>
          <a:bodyPr>
            <a:normAutofit/>
          </a:bodyPr>
          <a:lstStyle/>
          <a:p>
            <a:r>
              <a:rPr lang="en-US" sz="2800" b="1" err="1">
                <a:solidFill>
                  <a:srgbClr val="5325FB"/>
                </a:solidFill>
              </a:rPr>
              <a:t>Polyaddition</a:t>
            </a:r>
            <a:r>
              <a:rPr lang="en-US" sz="2800" b="1">
                <a:solidFill>
                  <a:srgbClr val="5325FB"/>
                </a:solidFill>
              </a:rPr>
              <a:t>/Exercises</a:t>
            </a:r>
            <a:endParaRPr lang="en-US" sz="2800"/>
          </a:p>
        </p:txBody>
      </p:sp>
      <p:sp>
        <p:nvSpPr>
          <p:cNvPr id="4" name="Title 1"/>
          <p:cNvSpPr txBox="1">
            <a:spLocks/>
          </p:cNvSpPr>
          <p:nvPr/>
        </p:nvSpPr>
        <p:spPr>
          <a:xfrm>
            <a:off x="1259632" y="1412776"/>
            <a:ext cx="6624736" cy="644650"/>
          </a:xfrm>
          <a:prstGeom prst="rect">
            <a:avLst/>
          </a:prstGeom>
        </p:spPr>
        <p:txBody>
          <a:bodyPr vert="horz" lIns="91440" tIns="45720" rIns="91440" bIns="45720" rtlCol="0" anchor="t">
            <a:normAutofit fontScale="77500" lnSpcReduction="20000"/>
          </a:bodyPr>
          <a:lstStyle/>
          <a:p>
            <a:pPr defTabSz="457200">
              <a:spcBef>
                <a:spcPct val="0"/>
              </a:spcBef>
            </a:pPr>
            <a:r>
              <a:rPr kumimoji="0" lang="en-US" sz="2800" b="1" i="0" u="none" strike="noStrike" kern="1200" cap="none" spc="0" normalizeH="0" baseline="0" noProof="0">
                <a:ln>
                  <a:noFill/>
                </a:ln>
                <a:solidFill>
                  <a:srgbClr val="5325FB"/>
                </a:solidFill>
                <a:effectLst/>
                <a:uLnTx/>
                <a:uFillTx/>
                <a:latin typeface="+mj-lt"/>
                <a:ea typeface="+mj-ea"/>
                <a:cs typeface="+mj-cs"/>
              </a:rPr>
              <a:t>Exercise </a:t>
            </a:r>
            <a:r>
              <a:rPr lang="en-US" sz="2800" b="1" kern="0">
                <a:latin typeface="Arial Unicode MS" pitchFamily="34" charset="-128"/>
                <a:ea typeface="Arial Unicode MS" pitchFamily="34" charset="-128"/>
                <a:cs typeface="Arial Unicode MS" pitchFamily="34" charset="-128"/>
              </a:rPr>
              <a:t>10-  What is the effect of polar solvent on the polymerization of styrene</a:t>
            </a:r>
            <a:endParaRPr kumimoji="0" lang="en-US" sz="28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5" name="Title 1"/>
          <p:cNvSpPr txBox="1">
            <a:spLocks/>
          </p:cNvSpPr>
          <p:nvPr/>
        </p:nvSpPr>
        <p:spPr>
          <a:xfrm>
            <a:off x="1259632" y="2132856"/>
            <a:ext cx="6624736" cy="644650"/>
          </a:xfrm>
          <a:prstGeom prst="rect">
            <a:avLst/>
          </a:prstGeom>
        </p:spPr>
        <p:txBody>
          <a:bodyPr vert="horz" lIns="91440" tIns="45720" rIns="91440" bIns="45720" rtlCol="0" anchor="t">
            <a:normAutofit fontScale="77500" lnSpcReduction="20000"/>
          </a:bodyPr>
          <a:lstStyle/>
          <a:p>
            <a:pPr defTabSz="457200">
              <a:spcBef>
                <a:spcPct val="0"/>
              </a:spcBef>
            </a:pPr>
            <a:r>
              <a:rPr kumimoji="0" lang="en-US" sz="2800" b="1" i="0" u="none" strike="noStrike" kern="1200" cap="none" spc="0" normalizeH="0" baseline="0" noProof="0">
                <a:ln>
                  <a:noFill/>
                </a:ln>
                <a:solidFill>
                  <a:srgbClr val="5325FB"/>
                </a:solidFill>
                <a:effectLst/>
                <a:uLnTx/>
                <a:uFillTx/>
                <a:latin typeface="+mj-lt"/>
                <a:ea typeface="+mj-ea"/>
                <a:cs typeface="+mj-cs"/>
              </a:rPr>
              <a:t>Exercise </a:t>
            </a:r>
            <a:r>
              <a:rPr lang="en-US" sz="2800" b="1" kern="0">
                <a:latin typeface="Arial Unicode MS" pitchFamily="34" charset="-128"/>
                <a:ea typeface="Arial Unicode MS" pitchFamily="34" charset="-128"/>
                <a:cs typeface="Arial Unicode MS" pitchFamily="34" charset="-128"/>
              </a:rPr>
              <a:t>11-  What is the effect of non-polar solvent on the polymerization of acrylic acid</a:t>
            </a:r>
            <a:endParaRPr kumimoji="0" lang="en-US" sz="28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6" name="Title 1"/>
          <p:cNvSpPr txBox="1">
            <a:spLocks/>
          </p:cNvSpPr>
          <p:nvPr/>
        </p:nvSpPr>
        <p:spPr>
          <a:xfrm>
            <a:off x="1259632" y="2856358"/>
            <a:ext cx="6624736" cy="644650"/>
          </a:xfrm>
          <a:prstGeom prst="rect">
            <a:avLst/>
          </a:prstGeom>
        </p:spPr>
        <p:txBody>
          <a:bodyPr vert="horz" lIns="91440" tIns="45720" rIns="91440" bIns="45720" rtlCol="0" anchor="t">
            <a:normAutofit fontScale="77500" lnSpcReduction="20000"/>
          </a:bodyPr>
          <a:lstStyle/>
          <a:p>
            <a:pPr defTabSz="457200">
              <a:spcBef>
                <a:spcPct val="0"/>
              </a:spcBef>
            </a:pPr>
            <a:r>
              <a:rPr kumimoji="0" lang="en-US" sz="2800" b="1" i="0" u="none" strike="noStrike" kern="1200" cap="none" spc="0" normalizeH="0" baseline="0" noProof="0">
                <a:ln>
                  <a:noFill/>
                </a:ln>
                <a:solidFill>
                  <a:srgbClr val="5325FB"/>
                </a:solidFill>
                <a:effectLst/>
                <a:uLnTx/>
                <a:uFillTx/>
                <a:latin typeface="+mj-lt"/>
                <a:ea typeface="+mj-ea"/>
                <a:cs typeface="+mj-cs"/>
              </a:rPr>
              <a:t>Exercise </a:t>
            </a:r>
            <a:r>
              <a:rPr lang="en-US" sz="2800" b="1" kern="0">
                <a:latin typeface="Arial Unicode MS" pitchFamily="34" charset="-128"/>
                <a:ea typeface="Arial Unicode MS" pitchFamily="34" charset="-128"/>
                <a:cs typeface="Arial Unicode MS" pitchFamily="34" charset="-128"/>
              </a:rPr>
              <a:t>12-  What is the effect of the counter ion on the cationic polymerization of styrene</a:t>
            </a:r>
            <a:endParaRPr kumimoji="0" lang="en-US" sz="28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7" name="Title 1"/>
          <p:cNvSpPr txBox="1">
            <a:spLocks/>
          </p:cNvSpPr>
          <p:nvPr/>
        </p:nvSpPr>
        <p:spPr>
          <a:xfrm>
            <a:off x="1259632" y="3648446"/>
            <a:ext cx="6624736" cy="644650"/>
          </a:xfrm>
          <a:prstGeom prst="rect">
            <a:avLst/>
          </a:prstGeom>
        </p:spPr>
        <p:txBody>
          <a:bodyPr vert="horz" lIns="91440" tIns="45720" rIns="91440" bIns="45720" rtlCol="0" anchor="t">
            <a:normAutofit fontScale="77500" lnSpcReduction="20000"/>
          </a:bodyPr>
          <a:lstStyle/>
          <a:p>
            <a:pPr defTabSz="457200">
              <a:spcBef>
                <a:spcPct val="0"/>
              </a:spcBef>
            </a:pPr>
            <a:r>
              <a:rPr kumimoji="0" lang="en-US" sz="2800" b="1" i="0" u="none" strike="noStrike" kern="1200" cap="none" spc="0" normalizeH="0" baseline="0" noProof="0">
                <a:ln>
                  <a:noFill/>
                </a:ln>
                <a:solidFill>
                  <a:srgbClr val="5325FB"/>
                </a:solidFill>
                <a:effectLst/>
                <a:uLnTx/>
                <a:uFillTx/>
                <a:latin typeface="+mj-lt"/>
                <a:ea typeface="+mj-ea"/>
                <a:cs typeface="+mj-cs"/>
              </a:rPr>
              <a:t>Exercise </a:t>
            </a:r>
            <a:r>
              <a:rPr lang="en-US" sz="2800" b="1" kern="0">
                <a:latin typeface="Arial Unicode MS" pitchFamily="34" charset="-128"/>
                <a:ea typeface="Arial Unicode MS" pitchFamily="34" charset="-128"/>
                <a:cs typeface="Arial Unicode MS" pitchFamily="34" charset="-128"/>
              </a:rPr>
              <a:t>13-  What is the effect of the monomer structure on the polymerization</a:t>
            </a:r>
            <a:endParaRPr kumimoji="0" lang="en-US" sz="28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47664" y="1772816"/>
            <a:ext cx="6143625" cy="2085975"/>
          </a:xfrm>
          <a:prstGeom prst="rect">
            <a:avLst/>
          </a:prstGeom>
          <a:noFill/>
          <a:ln w="9525">
            <a:noFill/>
            <a:miter lim="800000"/>
            <a:headEnd/>
            <a:tailEnd/>
          </a:ln>
        </p:spPr>
      </p:pic>
      <p:sp>
        <p:nvSpPr>
          <p:cNvPr id="4" name="Title 1"/>
          <p:cNvSpPr txBox="1">
            <a:spLocks noGrp="1"/>
          </p:cNvSpPr>
          <p:nvPr>
            <p:ph type="title"/>
          </p:nvPr>
        </p:nvSpPr>
        <p:spPr>
          <a:xfrm>
            <a:off x="827584" y="764704"/>
            <a:ext cx="7992888" cy="1152128"/>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5325FB"/>
                </a:solidFill>
                <a:effectLst/>
                <a:uLnTx/>
                <a:uFillTx/>
                <a:latin typeface="+mj-lt"/>
                <a:ea typeface="+mj-ea"/>
                <a:cs typeface="+mj-cs"/>
              </a:rPr>
              <a:t>Exercise7: </a:t>
            </a:r>
            <a:r>
              <a:rPr kumimoji="0" lang="en-US" sz="2000" b="1" i="0" u="none" strike="noStrike" kern="1200" cap="none" spc="0" normalizeH="0" baseline="0" noProof="0">
                <a:ln>
                  <a:noFill/>
                </a:ln>
                <a:effectLst/>
                <a:uLnTx/>
                <a:uFillTx/>
                <a:latin typeface="+mj-lt"/>
                <a:ea typeface="+mj-ea"/>
                <a:cs typeface="+mj-cs"/>
              </a:rPr>
              <a:t>Among the following monomers indicate which of them can be polymerized through a </a:t>
            </a:r>
            <a:r>
              <a:rPr kumimoji="0" lang="en-US" sz="2000" b="1" i="0" u="none" strike="noStrike" kern="1200" cap="none" spc="0" normalizeH="0" baseline="0" noProof="0" err="1">
                <a:ln>
                  <a:noFill/>
                </a:ln>
                <a:effectLst/>
                <a:uLnTx/>
                <a:uFillTx/>
                <a:latin typeface="+mj-lt"/>
                <a:ea typeface="+mj-ea"/>
                <a:cs typeface="+mj-cs"/>
              </a:rPr>
              <a:t>ziegler</a:t>
            </a:r>
            <a:r>
              <a:rPr kumimoji="0" lang="en-US" sz="2000" b="1" i="0" u="none" strike="noStrike" kern="1200" cap="none" spc="0" normalizeH="0" baseline="0" noProof="0">
                <a:ln>
                  <a:noFill/>
                </a:ln>
                <a:effectLst/>
                <a:uLnTx/>
                <a:uFillTx/>
                <a:latin typeface="+mj-lt"/>
                <a:ea typeface="+mj-ea"/>
                <a:cs typeface="+mj-cs"/>
              </a:rPr>
              <a:t>-Natta (coordination) polymerization way? </a:t>
            </a:r>
            <a:endParaRPr kumimoji="0" lang="en-US" sz="2000" b="0" i="0" u="none" strike="noStrike" kern="1200" cap="none" spc="0" normalizeH="0" baseline="0" noProof="0">
              <a:ln>
                <a:noFill/>
              </a:ln>
              <a:effectLst/>
              <a:uLnTx/>
              <a:uFillTx/>
              <a:latin typeface="+mj-lt"/>
              <a:ea typeface="+mj-ea"/>
              <a:cs typeface="+mj-cs"/>
            </a:endParaRPr>
          </a:p>
        </p:txBody>
      </p:sp>
      <p:sp>
        <p:nvSpPr>
          <p:cNvPr id="5" name="Title 1"/>
          <p:cNvSpPr txBox="1">
            <a:spLocks/>
          </p:cNvSpPr>
          <p:nvPr/>
        </p:nvSpPr>
        <p:spPr>
          <a:xfrm>
            <a:off x="1945200" y="188640"/>
            <a:ext cx="6589200" cy="86067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325FB"/>
                </a:solidFill>
                <a:effectLst/>
                <a:uLnTx/>
                <a:uFillTx/>
                <a:latin typeface="+mj-lt"/>
                <a:ea typeface="+mj-ea"/>
                <a:cs typeface="+mj-cs"/>
              </a:rPr>
              <a:t>Polyaddition/Exercises</a:t>
            </a:r>
            <a:endParaRPr kumimoji="0" lang="en-US" sz="2800" b="0" i="0" u="none" strike="noStrike" kern="1200" cap="none" spc="0" normalizeH="0" baseline="0" noProof="0">
              <a:ln>
                <a:noFill/>
              </a:ln>
              <a:solidFill>
                <a:schemeClr val="tx1">
                  <a:lumMod val="85000"/>
                  <a:lumOff val="15000"/>
                </a:schemeClr>
              </a:solidFill>
              <a:effectLst/>
              <a:uLnTx/>
              <a:uFillTx/>
              <a:latin typeface="+mj-lt"/>
              <a:ea typeface="+mj-ea"/>
              <a:cs typeface="+mj-cs"/>
            </a:endParaRPr>
          </a:p>
        </p:txBody>
      </p:sp>
      <p:sp>
        <p:nvSpPr>
          <p:cNvPr id="6" name="Rectangle 5"/>
          <p:cNvSpPr/>
          <p:nvPr/>
        </p:nvSpPr>
        <p:spPr>
          <a:xfrm>
            <a:off x="827584" y="4005064"/>
            <a:ext cx="7632848" cy="646331"/>
          </a:xfrm>
          <a:prstGeom prst="rect">
            <a:avLst/>
          </a:prstGeom>
        </p:spPr>
        <p:txBody>
          <a:bodyPr wrap="square">
            <a:spAutoFit/>
          </a:bodyPr>
          <a:lstStyle/>
          <a:p>
            <a:r>
              <a:rPr lang="en-US" b="1">
                <a:solidFill>
                  <a:srgbClr val="5325FB"/>
                </a:solidFill>
              </a:rPr>
              <a:t>Exercise8: </a:t>
            </a:r>
            <a:r>
              <a:rPr lang="en-US" b="1"/>
              <a:t>Among the following monomers indicate which of them can be polymerized through a cationic polymerization way? </a:t>
            </a:r>
            <a:endParaRPr lang="en-US"/>
          </a:p>
        </p:txBody>
      </p:sp>
      <p:pic>
        <p:nvPicPr>
          <p:cNvPr id="7" name="Picture 2"/>
          <p:cNvPicPr>
            <a:picLocks noChangeAspect="1" noChangeArrowheads="1"/>
          </p:cNvPicPr>
          <p:nvPr/>
        </p:nvPicPr>
        <p:blipFill>
          <a:blip r:embed="rId2" cstate="print"/>
          <a:srcRect/>
          <a:stretch>
            <a:fillRect/>
          </a:stretch>
        </p:blipFill>
        <p:spPr bwMode="auto">
          <a:xfrm>
            <a:off x="1475656" y="4725144"/>
            <a:ext cx="6143625" cy="208597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7584" y="116632"/>
            <a:ext cx="6984776" cy="6588773"/>
            <a:chOff x="827584" y="269227"/>
            <a:chExt cx="6984776" cy="6588773"/>
          </a:xfrm>
        </p:grpSpPr>
        <p:sp>
          <p:nvSpPr>
            <p:cNvPr id="4" name="مستطيل 3"/>
            <p:cNvSpPr/>
            <p:nvPr/>
          </p:nvSpPr>
          <p:spPr>
            <a:xfrm>
              <a:off x="1043608" y="269227"/>
              <a:ext cx="5001690" cy="461665"/>
            </a:xfrm>
            <a:prstGeom prst="rect">
              <a:avLst/>
            </a:prstGeom>
          </p:spPr>
          <p:txBody>
            <a:bodyPr wrap="none">
              <a:spAutoFit/>
            </a:bodyPr>
            <a:lstStyle/>
            <a:p>
              <a:r>
                <a:rPr lang="en-US" sz="2400" b="1" dirty="0">
                  <a:solidFill>
                    <a:srgbClr val="5325FB"/>
                  </a:solidFill>
                  <a:latin typeface="Arial" panose="020B0604020202020204" pitchFamily="34" charset="0"/>
                  <a:cs typeface="Arial" panose="020B0604020202020204" pitchFamily="34" charset="0"/>
                </a:rPr>
                <a:t>4.2 Ring Opening Polymerization</a:t>
              </a:r>
              <a:endParaRPr lang="en-US" sz="2400" b="1" dirty="0">
                <a:solidFill>
                  <a:srgbClr val="5325FB"/>
                </a:solidFill>
              </a:endParaRPr>
            </a:p>
          </p:txBody>
        </p:sp>
        <p:sp>
          <p:nvSpPr>
            <p:cNvPr id="5" name="مستطيل 3"/>
            <p:cNvSpPr/>
            <p:nvPr/>
          </p:nvSpPr>
          <p:spPr>
            <a:xfrm>
              <a:off x="827584" y="952243"/>
              <a:ext cx="6984776" cy="707886"/>
            </a:xfrm>
            <a:prstGeom prst="rect">
              <a:avLst/>
            </a:prstGeom>
          </p:spPr>
          <p:txBody>
            <a:bodyPr wrap="square">
              <a:spAutoFit/>
            </a:bodyPr>
            <a:lstStyle/>
            <a:p>
              <a:r>
                <a:rPr lang="en-US" sz="2000" b="1" dirty="0">
                  <a:solidFill>
                    <a:srgbClr val="5325FB"/>
                  </a:solidFill>
                  <a:latin typeface="Arial" panose="020B0604020202020204" pitchFamily="34" charset="0"/>
                  <a:cs typeface="Arial" panose="020B0604020202020204" pitchFamily="34" charset="0"/>
                </a:rPr>
                <a:t>Ring Opening Polymerization can be realized by anionic or cationic catalysts</a:t>
              </a:r>
              <a:endParaRPr lang="en-US" sz="2000" b="1" dirty="0">
                <a:solidFill>
                  <a:srgbClr val="5325FB"/>
                </a:solidFill>
              </a:endParaRPr>
            </a:p>
          </p:txBody>
        </p:sp>
        <p:sp>
          <p:nvSpPr>
            <p:cNvPr id="6" name="مستطيل 3"/>
            <p:cNvSpPr/>
            <p:nvPr/>
          </p:nvSpPr>
          <p:spPr>
            <a:xfrm>
              <a:off x="827584" y="1916832"/>
              <a:ext cx="6984776" cy="1015663"/>
            </a:xfrm>
            <a:prstGeom prst="rect">
              <a:avLst/>
            </a:prstGeom>
          </p:spPr>
          <p:txBody>
            <a:bodyPr wrap="square">
              <a:spAutoFit/>
            </a:bodyPr>
            <a:lstStyle/>
            <a:p>
              <a:r>
                <a:rPr lang="en-US" sz="2000" b="1" u="sng" dirty="0">
                  <a:solidFill>
                    <a:srgbClr val="5325FB"/>
                  </a:solidFill>
                </a:rPr>
                <a:t>Anionic catalysts</a:t>
              </a:r>
              <a:r>
                <a:rPr lang="en-US" sz="2000" b="1" dirty="0">
                  <a:solidFill>
                    <a:srgbClr val="5325FB"/>
                  </a:solidFill>
                </a:rPr>
                <a:t>: </a:t>
              </a:r>
            </a:p>
            <a:p>
              <a:r>
                <a:rPr lang="en-US" sz="2000" b="1" dirty="0" err="1">
                  <a:solidFill>
                    <a:srgbClr val="5325FB"/>
                  </a:solidFill>
                </a:rPr>
                <a:t>Exemples</a:t>
              </a:r>
              <a:r>
                <a:rPr lang="en-US" sz="2000" b="1" dirty="0">
                  <a:solidFill>
                    <a:srgbClr val="5325FB"/>
                  </a:solidFill>
                </a:rPr>
                <a:t>: </a:t>
              </a:r>
              <a:r>
                <a:rPr lang="en-US" sz="2000" b="1" dirty="0"/>
                <a:t>Sodium </a:t>
              </a:r>
              <a:r>
                <a:rPr lang="en-US" sz="2000" b="1" dirty="0" err="1"/>
                <a:t>ethanolate</a:t>
              </a:r>
              <a:r>
                <a:rPr lang="en-US" sz="2000" b="1" dirty="0"/>
                <a:t>; sodium amide; NaOH; carbanion. </a:t>
              </a:r>
            </a:p>
          </p:txBody>
        </p:sp>
        <p:sp>
          <p:nvSpPr>
            <p:cNvPr id="7" name="مستطيل 3"/>
            <p:cNvSpPr/>
            <p:nvPr/>
          </p:nvSpPr>
          <p:spPr>
            <a:xfrm>
              <a:off x="827584" y="2937138"/>
              <a:ext cx="6984776" cy="1015663"/>
            </a:xfrm>
            <a:prstGeom prst="rect">
              <a:avLst/>
            </a:prstGeom>
          </p:spPr>
          <p:txBody>
            <a:bodyPr wrap="square">
              <a:spAutoFit/>
            </a:bodyPr>
            <a:lstStyle/>
            <a:p>
              <a:r>
                <a:rPr lang="en-US" sz="2000" b="1" u="sng" dirty="0">
                  <a:solidFill>
                    <a:srgbClr val="5325FB"/>
                  </a:solidFill>
                </a:rPr>
                <a:t>Monomers</a:t>
              </a:r>
              <a:r>
                <a:rPr lang="en-US" sz="2000" b="1" u="sng" dirty="0"/>
                <a:t>: </a:t>
              </a:r>
            </a:p>
            <a:p>
              <a:r>
                <a:rPr lang="en-US" sz="2000" b="1" dirty="0">
                  <a:solidFill>
                    <a:srgbClr val="5325FB"/>
                  </a:solidFill>
                </a:rPr>
                <a:t>Examples</a:t>
              </a:r>
              <a:r>
                <a:rPr lang="en-US" sz="2000" b="1" dirty="0"/>
                <a:t>: Heteroatomic cycle such as: ethylene epoxide, caprolactone, </a:t>
              </a:r>
              <a:r>
                <a:rPr lang="en-US" sz="2000" b="1" dirty="0" err="1"/>
                <a:t>valerolactone</a:t>
              </a:r>
              <a:r>
                <a:rPr lang="en-US" sz="2000" b="1" dirty="0"/>
                <a:t>.</a:t>
              </a:r>
            </a:p>
          </p:txBody>
        </p:sp>
        <p:pic>
          <p:nvPicPr>
            <p:cNvPr id="8" name="Picture 1"/>
            <p:cNvPicPr>
              <a:picLocks noChangeAspect="1" noChangeArrowheads="1"/>
            </p:cNvPicPr>
            <p:nvPr/>
          </p:nvPicPr>
          <p:blipFill>
            <a:blip r:embed="rId2" cstate="print"/>
            <a:srcRect/>
            <a:stretch>
              <a:fillRect/>
            </a:stretch>
          </p:blipFill>
          <p:spPr bwMode="auto">
            <a:xfrm>
              <a:off x="899591" y="3978614"/>
              <a:ext cx="6691906" cy="2879386"/>
            </a:xfrm>
            <a:prstGeom prst="rect">
              <a:avLst/>
            </a:prstGeom>
            <a:noFill/>
            <a:ln w="9525">
              <a:noFill/>
              <a:miter lim="800000"/>
              <a:headEnd/>
              <a:tailEnd/>
            </a:ln>
          </p:spPr>
        </p:pic>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3608" y="836713"/>
            <a:ext cx="7200800" cy="5729861"/>
            <a:chOff x="1043608" y="836713"/>
            <a:chExt cx="7200800" cy="5729861"/>
          </a:xfrm>
        </p:grpSpPr>
        <p:sp>
          <p:nvSpPr>
            <p:cNvPr id="4" name="مستطيل 3"/>
            <p:cNvSpPr/>
            <p:nvPr/>
          </p:nvSpPr>
          <p:spPr>
            <a:xfrm>
              <a:off x="1259632" y="836713"/>
              <a:ext cx="6984776" cy="1015663"/>
            </a:xfrm>
            <a:prstGeom prst="rect">
              <a:avLst/>
            </a:prstGeom>
          </p:spPr>
          <p:txBody>
            <a:bodyPr wrap="square">
              <a:spAutoFit/>
            </a:bodyPr>
            <a:lstStyle/>
            <a:p>
              <a:r>
                <a:rPr lang="en-US" sz="2000" b="1" u="sng" dirty="0">
                  <a:solidFill>
                    <a:srgbClr val="5325FB"/>
                  </a:solidFill>
                </a:rPr>
                <a:t>Cationic catalysts</a:t>
              </a:r>
              <a:r>
                <a:rPr lang="en-US" sz="2000" b="1" dirty="0">
                  <a:solidFill>
                    <a:srgbClr val="5325FB"/>
                  </a:solidFill>
                </a:rPr>
                <a:t>: </a:t>
              </a:r>
              <a:r>
                <a:rPr lang="en-US" sz="2000" b="1" dirty="0">
                  <a:solidFill>
                    <a:srgbClr val="00B050"/>
                  </a:solidFill>
                </a:rPr>
                <a:t>Ter-butyl iodide [C(CH</a:t>
              </a:r>
              <a:r>
                <a:rPr lang="en-US" sz="1600" b="1" dirty="0">
                  <a:solidFill>
                    <a:srgbClr val="00B050"/>
                  </a:solidFill>
                </a:rPr>
                <a:t>3</a:t>
              </a:r>
              <a:r>
                <a:rPr lang="en-US" sz="2000" b="1" dirty="0">
                  <a:solidFill>
                    <a:srgbClr val="00B050"/>
                  </a:solidFill>
                </a:rPr>
                <a:t>)</a:t>
              </a:r>
              <a:r>
                <a:rPr lang="en-US" sz="1600" b="1" dirty="0">
                  <a:solidFill>
                    <a:srgbClr val="00B050"/>
                  </a:solidFill>
                </a:rPr>
                <a:t>3</a:t>
              </a:r>
              <a:r>
                <a:rPr lang="en-US" sz="2000" b="1" dirty="0">
                  <a:solidFill>
                    <a:srgbClr val="00B050"/>
                  </a:solidFill>
                </a:rPr>
                <a:t>I]</a:t>
              </a:r>
            </a:p>
            <a:p>
              <a:r>
                <a:rPr lang="en-US" sz="2000" b="1" u="sng" dirty="0">
                  <a:solidFill>
                    <a:srgbClr val="5325FB"/>
                  </a:solidFill>
                </a:rPr>
                <a:t>Monomer</a:t>
              </a:r>
              <a:r>
                <a:rPr lang="en-US" sz="2000" b="1" dirty="0">
                  <a:solidFill>
                    <a:srgbClr val="5325FB"/>
                  </a:solidFill>
                </a:rPr>
                <a:t>: </a:t>
              </a:r>
              <a:r>
                <a:rPr lang="en-US" sz="2000" b="1" dirty="0">
                  <a:solidFill>
                    <a:srgbClr val="00B050"/>
                  </a:solidFill>
                </a:rPr>
                <a:t>ethylene epoxide</a:t>
              </a:r>
            </a:p>
            <a:p>
              <a:endParaRPr lang="en-US" sz="2000" b="1" dirty="0">
                <a:solidFill>
                  <a:srgbClr val="5325FB"/>
                </a:solidFill>
              </a:endParaRPr>
            </a:p>
          </p:txBody>
        </p:sp>
        <p:pic>
          <p:nvPicPr>
            <p:cNvPr id="5" name="Picture 2"/>
            <p:cNvPicPr>
              <a:picLocks noChangeAspect="1" noChangeArrowheads="1"/>
            </p:cNvPicPr>
            <p:nvPr/>
          </p:nvPicPr>
          <p:blipFill>
            <a:blip r:embed="rId2" cstate="print"/>
            <a:srcRect/>
            <a:stretch>
              <a:fillRect/>
            </a:stretch>
          </p:blipFill>
          <p:spPr bwMode="auto">
            <a:xfrm>
              <a:off x="1187624" y="2060848"/>
              <a:ext cx="6696744" cy="1872208"/>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1187624" y="4365104"/>
              <a:ext cx="6768752" cy="1440160"/>
            </a:xfrm>
            <a:prstGeom prst="rect">
              <a:avLst/>
            </a:prstGeom>
            <a:noFill/>
            <a:ln w="9525">
              <a:noFill/>
              <a:miter lim="800000"/>
              <a:headEnd/>
              <a:tailEnd/>
            </a:ln>
          </p:spPr>
        </p:pic>
        <p:sp>
          <p:nvSpPr>
            <p:cNvPr id="8" name="مستطيل 3"/>
            <p:cNvSpPr/>
            <p:nvPr/>
          </p:nvSpPr>
          <p:spPr>
            <a:xfrm>
              <a:off x="1115616" y="3964994"/>
              <a:ext cx="2304256" cy="400110"/>
            </a:xfrm>
            <a:prstGeom prst="rect">
              <a:avLst/>
            </a:prstGeom>
          </p:spPr>
          <p:txBody>
            <a:bodyPr wrap="square">
              <a:spAutoFit/>
            </a:bodyPr>
            <a:lstStyle/>
            <a:p>
              <a:pPr>
                <a:buFont typeface="Wingdings" pitchFamily="2" charset="2"/>
                <a:buChar char="q"/>
              </a:pPr>
              <a:r>
                <a:rPr lang="en-US" sz="2000" b="1">
                  <a:solidFill>
                    <a:srgbClr val="5325FB"/>
                  </a:solidFill>
                </a:rPr>
                <a:t> Propagation</a:t>
              </a:r>
            </a:p>
          </p:txBody>
        </p:sp>
        <p:sp>
          <p:nvSpPr>
            <p:cNvPr id="9" name="مستطيل 3"/>
            <p:cNvSpPr/>
            <p:nvPr/>
          </p:nvSpPr>
          <p:spPr>
            <a:xfrm>
              <a:off x="1043608" y="1628800"/>
              <a:ext cx="2304256" cy="400110"/>
            </a:xfrm>
            <a:prstGeom prst="rect">
              <a:avLst/>
            </a:prstGeom>
          </p:spPr>
          <p:txBody>
            <a:bodyPr wrap="square">
              <a:spAutoFit/>
            </a:bodyPr>
            <a:lstStyle/>
            <a:p>
              <a:pPr>
                <a:buFont typeface="Wingdings" pitchFamily="2" charset="2"/>
                <a:buChar char="q"/>
              </a:pPr>
              <a:r>
                <a:rPr lang="en-US" sz="2000" b="1">
                  <a:solidFill>
                    <a:srgbClr val="5325FB"/>
                  </a:solidFill>
                </a:rPr>
                <a:t> Initiation</a:t>
              </a:r>
            </a:p>
          </p:txBody>
        </p:sp>
        <p:sp>
          <p:nvSpPr>
            <p:cNvPr id="10" name="مستطيل 3"/>
            <p:cNvSpPr/>
            <p:nvPr/>
          </p:nvSpPr>
          <p:spPr>
            <a:xfrm>
              <a:off x="1115616" y="5837202"/>
              <a:ext cx="2304256" cy="400110"/>
            </a:xfrm>
            <a:prstGeom prst="rect">
              <a:avLst/>
            </a:prstGeom>
          </p:spPr>
          <p:txBody>
            <a:bodyPr wrap="square">
              <a:spAutoFit/>
            </a:bodyPr>
            <a:lstStyle/>
            <a:p>
              <a:pPr>
                <a:buFont typeface="Wingdings" pitchFamily="2" charset="2"/>
                <a:buChar char="q"/>
              </a:pPr>
              <a:r>
                <a:rPr lang="en-US" sz="2000" b="1">
                  <a:solidFill>
                    <a:srgbClr val="5325FB"/>
                  </a:solidFill>
                </a:rPr>
                <a:t> Termination</a:t>
              </a:r>
            </a:p>
          </p:txBody>
        </p:sp>
        <p:sp>
          <p:nvSpPr>
            <p:cNvPr id="11" name="مستطيل 3"/>
            <p:cNvSpPr/>
            <p:nvPr/>
          </p:nvSpPr>
          <p:spPr>
            <a:xfrm>
              <a:off x="1115616" y="6197242"/>
              <a:ext cx="2160240" cy="369332"/>
            </a:xfrm>
            <a:prstGeom prst="rect">
              <a:avLst/>
            </a:prstGeom>
          </p:spPr>
          <p:txBody>
            <a:bodyPr wrap="square">
              <a:spAutoFit/>
            </a:bodyPr>
            <a:lstStyle/>
            <a:p>
              <a:r>
                <a:rPr lang="en-US"/>
                <a:t>Living polymer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386011" y="256186"/>
            <a:ext cx="7930405" cy="5477619"/>
            <a:chOff x="386011" y="256186"/>
            <a:chExt cx="7930405" cy="5477619"/>
          </a:xfrm>
        </p:grpSpPr>
        <p:sp>
          <p:nvSpPr>
            <p:cNvPr id="2" name="Title 1"/>
            <p:cNvSpPr txBox="1">
              <a:spLocks/>
            </p:cNvSpPr>
            <p:nvPr/>
          </p:nvSpPr>
          <p:spPr>
            <a:xfrm>
              <a:off x="386011" y="256186"/>
              <a:ext cx="4248472" cy="6480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sz="2400" b="1" i="0" u="none" strike="noStrike" kern="1200" cap="none" spc="0" normalizeH="0" baseline="0" noProof="0">
                  <a:ln>
                    <a:noFill/>
                  </a:ln>
                  <a:solidFill>
                    <a:srgbClr val="5325FB"/>
                  </a:solidFill>
                  <a:effectLst/>
                  <a:uLnTx/>
                  <a:uFillTx/>
                  <a:latin typeface="+mj-lt"/>
                  <a:ea typeface="+mj-ea"/>
                  <a:cs typeface="+mj-cs"/>
                </a:rPr>
                <a:t>1.2 Nature of polymer</a:t>
              </a:r>
            </a:p>
          </p:txBody>
        </p:sp>
        <p:sp>
          <p:nvSpPr>
            <p:cNvPr id="3" name="Title 1"/>
            <p:cNvSpPr txBox="1">
              <a:spLocks/>
            </p:cNvSpPr>
            <p:nvPr/>
          </p:nvSpPr>
          <p:spPr>
            <a:xfrm>
              <a:off x="395536" y="1205860"/>
              <a:ext cx="7776864" cy="1152128"/>
            </a:xfrm>
            <a:prstGeom prst="rect">
              <a:avLst/>
            </a:prstGeom>
          </p:spPr>
          <p:txBody>
            <a:bodyPr vert="horz" lIns="91440" tIns="45720" rIns="91440" bIns="45720" rtlCol="0" anchor="t">
              <a:noAutofit/>
            </a:bodyPr>
            <a:lstStyle/>
            <a:p>
              <a:pPr lvl="0" defTabSz="457200">
                <a:spcBef>
                  <a:spcPct val="0"/>
                </a:spcBef>
                <a:defRPr/>
              </a:pPr>
              <a:r>
                <a:rPr lang="en-US" b="1" u="sng">
                  <a:solidFill>
                    <a:srgbClr val="5325FB"/>
                  </a:solidFill>
                </a:rPr>
                <a:t>1.2.1 Natural polymers: </a:t>
              </a:r>
              <a:r>
                <a:rPr lang="en-US"/>
                <a:t>These polymers are of animal origin such as </a:t>
              </a:r>
              <a:endParaRPr lang="en-US" b="1"/>
            </a:p>
            <a:p>
              <a:pPr lvl="0" defTabSz="457200">
                <a:spcBef>
                  <a:spcPct val="0"/>
                </a:spcBef>
              </a:pPr>
              <a:r>
                <a:rPr lang="en-US" b="1">
                  <a:solidFill>
                    <a:srgbClr val="00B050"/>
                  </a:solidFill>
                </a:rPr>
                <a:t>Chitosan</a:t>
              </a:r>
              <a:r>
                <a:rPr lang="en-US" b="1"/>
                <a:t> (</a:t>
              </a:r>
              <a:r>
                <a:rPr lang="fr-FR" err="1"/>
                <a:t>shrimp</a:t>
              </a:r>
              <a:r>
                <a:rPr lang="fr-FR"/>
                <a:t> </a:t>
              </a:r>
              <a:r>
                <a:rPr lang="fr-FR" err="1"/>
                <a:t>shell</a:t>
              </a:r>
              <a:r>
                <a:rPr lang="fr-FR"/>
                <a:t>), </a:t>
              </a:r>
              <a:r>
                <a:rPr lang="en-US"/>
                <a:t>or plant like </a:t>
              </a:r>
              <a:r>
                <a:rPr lang="en-US" b="1">
                  <a:solidFill>
                    <a:srgbClr val="00B050"/>
                  </a:solidFill>
                </a:rPr>
                <a:t>cellulose</a:t>
              </a:r>
              <a:r>
                <a:rPr lang="en-US"/>
                <a:t>, </a:t>
              </a:r>
              <a:r>
                <a:rPr lang="en-US" b="1">
                  <a:solidFill>
                    <a:srgbClr val="00B050"/>
                  </a:solidFill>
                </a:rPr>
                <a:t>natural rubber </a:t>
              </a:r>
              <a:r>
                <a:rPr lang="en-US"/>
                <a:t>(vegetable plants) </a:t>
              </a:r>
              <a:endParaRPr lang="en-US" b="1"/>
            </a:p>
          </p:txBody>
        </p:sp>
        <p:sp>
          <p:nvSpPr>
            <p:cNvPr id="8" name="Title 1"/>
            <p:cNvSpPr txBox="1">
              <a:spLocks/>
            </p:cNvSpPr>
            <p:nvPr/>
          </p:nvSpPr>
          <p:spPr>
            <a:xfrm>
              <a:off x="395536" y="764704"/>
              <a:ext cx="7920880" cy="507073"/>
            </a:xfrm>
            <a:prstGeom prst="rect">
              <a:avLst/>
            </a:prstGeom>
          </p:spPr>
          <p:txBody>
            <a:bodyPr vert="horz" lIns="91440" tIns="45720" rIns="91440" bIns="45720" rtlCol="0" anchor="t">
              <a:normAutofit/>
            </a:bodyPr>
            <a:lstStyle/>
            <a:p>
              <a:pPr lvl="0" defTabSz="457200">
                <a:spcBef>
                  <a:spcPct val="0"/>
                </a:spcBef>
              </a:pPr>
              <a:r>
                <a:rPr lang="en-US" sz="2000" b="1"/>
                <a:t>According to its origin, a polymer can be natural or synthetic</a:t>
              </a:r>
              <a:endParaRPr kumimoji="0" lang="en-US" sz="2000" b="1" i="0" u="none" strike="noStrike" kern="1200" cap="none" spc="0" normalizeH="0" baseline="0" noProof="0">
                <a:ln>
                  <a:noFill/>
                </a:ln>
                <a:effectLst/>
                <a:uLnTx/>
                <a:uFillTx/>
                <a:latin typeface="+mj-lt"/>
                <a:ea typeface="+mj-ea"/>
                <a:cs typeface="+mj-cs"/>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94" y="2276872"/>
              <a:ext cx="2071682" cy="1656184"/>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289051"/>
              <a:ext cx="2173783" cy="1644005"/>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7227" y="2289051"/>
              <a:ext cx="2104813" cy="1644005"/>
            </a:xfrm>
            <a:prstGeom prst="rect">
              <a:avLst/>
            </a:prstGeom>
          </p:spPr>
        </p:pic>
        <p:sp>
          <p:nvSpPr>
            <p:cNvPr id="14" name="Title 1"/>
            <p:cNvSpPr txBox="1">
              <a:spLocks/>
            </p:cNvSpPr>
            <p:nvPr/>
          </p:nvSpPr>
          <p:spPr>
            <a:xfrm>
              <a:off x="971600" y="3969413"/>
              <a:ext cx="1224136" cy="507073"/>
            </a:xfrm>
            <a:prstGeom prst="rect">
              <a:avLst/>
            </a:prstGeom>
          </p:spPr>
          <p:txBody>
            <a:bodyPr vert="horz" lIns="91440" tIns="45720" rIns="91440" bIns="45720" rtlCol="0" anchor="t">
              <a:normAutofit/>
            </a:bodyPr>
            <a:lstStyle/>
            <a:p>
              <a:pPr lvl="0" algn="ctr" defTabSz="457200">
                <a:spcBef>
                  <a:spcPct val="0"/>
                </a:spcBef>
              </a:pPr>
              <a:r>
                <a:rPr lang="en-US" sz="2000" b="1"/>
                <a:t>   </a:t>
              </a:r>
              <a:r>
                <a:rPr lang="en-US" sz="1600" b="1"/>
                <a:t>Shrimp</a:t>
              </a:r>
              <a:endParaRPr kumimoji="0" lang="en-US" sz="1600" b="1" i="0" u="none" strike="noStrike" kern="1200" cap="none" spc="0" normalizeH="0" baseline="0" noProof="0">
                <a:ln>
                  <a:noFill/>
                </a:ln>
                <a:effectLst/>
                <a:uLnTx/>
                <a:uFillTx/>
                <a:latin typeface="+mj-lt"/>
                <a:ea typeface="+mj-ea"/>
                <a:cs typeface="+mj-cs"/>
              </a:endParaRPr>
            </a:p>
          </p:txBody>
        </p:sp>
        <p:sp>
          <p:nvSpPr>
            <p:cNvPr id="15" name="Title 1"/>
            <p:cNvSpPr txBox="1">
              <a:spLocks/>
            </p:cNvSpPr>
            <p:nvPr/>
          </p:nvSpPr>
          <p:spPr>
            <a:xfrm>
              <a:off x="2795997" y="3951234"/>
              <a:ext cx="2002320" cy="488895"/>
            </a:xfrm>
            <a:prstGeom prst="rect">
              <a:avLst/>
            </a:prstGeom>
          </p:spPr>
          <p:txBody>
            <a:bodyPr vert="horz" lIns="91440" tIns="45720" rIns="91440" bIns="45720" rtlCol="0" anchor="t">
              <a:normAutofit/>
            </a:bodyPr>
            <a:lstStyle/>
            <a:p>
              <a:pPr lvl="0" algn="ctr" defTabSz="457200">
                <a:spcBef>
                  <a:spcPct val="0"/>
                </a:spcBef>
              </a:pPr>
              <a:r>
                <a:rPr lang="en-US" sz="2000" b="1"/>
                <a:t>   </a:t>
              </a:r>
              <a:r>
                <a:rPr lang="en-US" sz="1600" b="1"/>
                <a:t>Vegetable plants</a:t>
              </a:r>
              <a:endParaRPr kumimoji="0" lang="en-US" sz="1600" b="1" i="0" u="none" strike="noStrike" kern="1200" cap="none" spc="0" normalizeH="0" baseline="0" noProof="0">
                <a:ln>
                  <a:noFill/>
                </a:ln>
                <a:effectLst/>
                <a:uLnTx/>
                <a:uFillTx/>
                <a:latin typeface="+mj-lt"/>
                <a:ea typeface="+mj-ea"/>
                <a:cs typeface="+mj-cs"/>
              </a:endParaRPr>
            </a:p>
          </p:txBody>
        </p:sp>
        <p:sp>
          <p:nvSpPr>
            <p:cNvPr id="16" name="Title 1"/>
            <p:cNvSpPr txBox="1">
              <a:spLocks/>
            </p:cNvSpPr>
            <p:nvPr/>
          </p:nvSpPr>
          <p:spPr>
            <a:xfrm>
              <a:off x="5148064" y="3945235"/>
              <a:ext cx="2002320" cy="488895"/>
            </a:xfrm>
            <a:prstGeom prst="rect">
              <a:avLst/>
            </a:prstGeom>
          </p:spPr>
          <p:txBody>
            <a:bodyPr vert="horz" lIns="91440" tIns="45720" rIns="91440" bIns="45720" rtlCol="0" anchor="t">
              <a:normAutofit/>
            </a:bodyPr>
            <a:lstStyle/>
            <a:p>
              <a:pPr lvl="0" algn="ctr" defTabSz="457200">
                <a:spcBef>
                  <a:spcPct val="0"/>
                </a:spcBef>
              </a:pPr>
              <a:r>
                <a:rPr lang="en-US" sz="2000" b="1"/>
                <a:t>   </a:t>
              </a:r>
              <a:r>
                <a:rPr lang="en-US" sz="1600" b="1"/>
                <a:t>rubber tree</a:t>
              </a:r>
              <a:endParaRPr kumimoji="0" lang="en-US" sz="1600" b="1" i="0" u="none" strike="noStrike" kern="1200" cap="none" spc="0" normalizeH="0" baseline="0" noProof="0">
                <a:ln>
                  <a:noFill/>
                </a:ln>
                <a:effectLst/>
                <a:uLnTx/>
                <a:uFillTx/>
                <a:latin typeface="+mj-lt"/>
                <a:ea typeface="+mj-ea"/>
                <a:cs typeface="+mj-cs"/>
              </a:endParaRP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635" y="4359126"/>
              <a:ext cx="2229592" cy="1340728"/>
            </a:xfrm>
            <a:prstGeom prst="rect">
              <a:avLst/>
            </a:prstGeom>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8666" y="4252361"/>
              <a:ext cx="2160240" cy="1447493"/>
            </a:xfrm>
            <a:prstGeom prst="rect">
              <a:avLst/>
            </a:prstGeom>
          </p:spPr>
        </p:pic>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026" y="4313803"/>
              <a:ext cx="2079885" cy="1420002"/>
            </a:xfrm>
            <a:prstGeom prst="rect">
              <a:avLst/>
            </a:prstGeom>
          </p:spPr>
        </p:pic>
      </p:grpSp>
    </p:spTree>
    <p:extLst>
      <p:ext uri="{BB962C8B-B14F-4D97-AF65-F5344CB8AC3E}">
        <p14:creationId xmlns:p14="http://schemas.microsoft.com/office/powerpoint/2010/main" val="26539258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99592" y="692696"/>
            <a:ext cx="7413150" cy="6120680"/>
            <a:chOff x="899592" y="692696"/>
            <a:chExt cx="7413150" cy="6120680"/>
          </a:xfrm>
        </p:grpSpPr>
        <p:grpSp>
          <p:nvGrpSpPr>
            <p:cNvPr id="13" name="Group 12"/>
            <p:cNvGrpSpPr/>
            <p:nvPr/>
          </p:nvGrpSpPr>
          <p:grpSpPr>
            <a:xfrm>
              <a:off x="971600" y="692696"/>
              <a:ext cx="7341142" cy="3672408"/>
              <a:chOff x="1187624" y="3170308"/>
              <a:chExt cx="6984776" cy="3186637"/>
            </a:xfrm>
          </p:grpSpPr>
          <p:pic>
            <p:nvPicPr>
              <p:cNvPr id="19" name="Picture 18"/>
              <p:cNvPicPr>
                <a:picLocks noChangeAspect="1" noChangeArrowheads="1"/>
              </p:cNvPicPr>
              <p:nvPr/>
            </p:nvPicPr>
            <p:blipFill>
              <a:blip r:embed="rId2" cstate="print"/>
              <a:srcRect/>
              <a:stretch>
                <a:fillRect/>
              </a:stretch>
            </p:blipFill>
            <p:spPr bwMode="auto">
              <a:xfrm>
                <a:off x="1907704" y="4437112"/>
                <a:ext cx="4897942" cy="1919833"/>
              </a:xfrm>
              <a:prstGeom prst="rect">
                <a:avLst/>
              </a:prstGeom>
              <a:noFill/>
              <a:ln w="9525">
                <a:noFill/>
                <a:miter lim="800000"/>
                <a:headEnd/>
                <a:tailEnd/>
              </a:ln>
            </p:spPr>
          </p:pic>
          <p:sp>
            <p:nvSpPr>
              <p:cNvPr id="20" name="مستطيل 3"/>
              <p:cNvSpPr/>
              <p:nvPr/>
            </p:nvSpPr>
            <p:spPr>
              <a:xfrm>
                <a:off x="1187624" y="3295275"/>
                <a:ext cx="6984776" cy="1015663"/>
              </a:xfrm>
              <a:prstGeom prst="rect">
                <a:avLst/>
              </a:prstGeom>
            </p:spPr>
            <p:txBody>
              <a:bodyPr wrap="square">
                <a:spAutoFit/>
              </a:bodyPr>
              <a:lstStyle/>
              <a:p>
                <a:endParaRPr lang="en-US" sz="2000" b="1" u="sng">
                  <a:solidFill>
                    <a:srgbClr val="5325FB"/>
                  </a:solidFill>
                </a:endParaRPr>
              </a:p>
              <a:p>
                <a:r>
                  <a:rPr lang="en-US" sz="2000" b="1" u="sng">
                    <a:solidFill>
                      <a:srgbClr val="5325FB"/>
                    </a:solidFill>
                  </a:rPr>
                  <a:t>Monomer</a:t>
                </a:r>
                <a:r>
                  <a:rPr lang="en-US" sz="2000" b="1">
                    <a:solidFill>
                      <a:srgbClr val="5325FB"/>
                    </a:solidFill>
                    <a:latin typeface="Arial Unicode MS" pitchFamily="34" charset="-128"/>
                    <a:ea typeface="Arial Unicode MS" pitchFamily="34" charset="-128"/>
                    <a:cs typeface="Arial Unicode MS" pitchFamily="34" charset="-128"/>
                  </a:rPr>
                  <a:t>: </a:t>
                </a:r>
                <a:r>
                  <a:rPr lang="en-US" sz="2000" b="1">
                    <a:solidFill>
                      <a:srgbClr val="00B050"/>
                    </a:solidFill>
                    <a:latin typeface="Arial Unicode MS" pitchFamily="34" charset="-128"/>
                    <a:ea typeface="Arial Unicode MS" pitchFamily="34" charset="-128"/>
                    <a:cs typeface="Arial Unicode MS" pitchFamily="34" charset="-128"/>
                  </a:rPr>
                  <a:t>ℇ-</a:t>
                </a:r>
                <a:r>
                  <a:rPr lang="en-US" sz="2000" b="1" err="1">
                    <a:solidFill>
                      <a:srgbClr val="00B050"/>
                    </a:solidFill>
                    <a:latin typeface="Arial Unicode MS" pitchFamily="34" charset="-128"/>
                    <a:ea typeface="Arial Unicode MS" pitchFamily="34" charset="-128"/>
                    <a:cs typeface="Arial Unicode MS" pitchFamily="34" charset="-128"/>
                  </a:rPr>
                  <a:t>caprolactone</a:t>
                </a:r>
                <a:r>
                  <a:rPr lang="en-US" sz="2000" b="1">
                    <a:solidFill>
                      <a:srgbClr val="00B050"/>
                    </a:solidFill>
                    <a:latin typeface="Arial Unicode MS" pitchFamily="34" charset="-128"/>
                    <a:ea typeface="Arial Unicode MS" pitchFamily="34" charset="-128"/>
                    <a:cs typeface="Arial Unicode MS" pitchFamily="34" charset="-128"/>
                  </a:rPr>
                  <a:t> </a:t>
                </a:r>
              </a:p>
              <a:p>
                <a:endParaRPr lang="en-US" sz="2000" b="1">
                  <a:solidFill>
                    <a:srgbClr val="5325FB"/>
                  </a:solidFill>
                </a:endParaRPr>
              </a:p>
            </p:txBody>
          </p:sp>
          <p:sp>
            <p:nvSpPr>
              <p:cNvPr id="21" name="Rectangle 20"/>
              <p:cNvSpPr/>
              <p:nvPr/>
            </p:nvSpPr>
            <p:spPr>
              <a:xfrm>
                <a:off x="1187624" y="3170308"/>
                <a:ext cx="2946036" cy="347185"/>
              </a:xfrm>
              <a:prstGeom prst="rect">
                <a:avLst/>
              </a:prstGeom>
            </p:spPr>
            <p:txBody>
              <a:bodyPr wrap="square">
                <a:spAutoFit/>
              </a:bodyPr>
              <a:lstStyle/>
              <a:p>
                <a:r>
                  <a:rPr lang="en-US" sz="2000" b="1" u="sng">
                    <a:solidFill>
                      <a:srgbClr val="5325FB"/>
                    </a:solidFill>
                    <a:latin typeface="Arial Unicode MS" pitchFamily="34" charset="-128"/>
                    <a:ea typeface="Arial Unicode MS" pitchFamily="34" charset="-128"/>
                    <a:cs typeface="Arial Unicode MS" pitchFamily="34" charset="-128"/>
                  </a:rPr>
                  <a:t>Cationic catalyst: </a:t>
                </a:r>
                <a:r>
                  <a:rPr lang="en-US" sz="2000" b="1">
                    <a:solidFill>
                      <a:srgbClr val="00B050"/>
                    </a:solidFill>
                    <a:latin typeface="Arial Unicode MS" pitchFamily="34" charset="-128"/>
                    <a:ea typeface="Arial Unicode MS" pitchFamily="34" charset="-128"/>
                    <a:cs typeface="Arial Unicode MS" pitchFamily="34" charset="-128"/>
                  </a:rPr>
                  <a:t>H</a:t>
                </a:r>
                <a:r>
                  <a:rPr lang="en-US" sz="1600" b="1">
                    <a:solidFill>
                      <a:srgbClr val="00B050"/>
                    </a:solidFill>
                    <a:latin typeface="Arial Unicode MS" pitchFamily="34" charset="-128"/>
                    <a:ea typeface="Arial Unicode MS" pitchFamily="34" charset="-128"/>
                    <a:cs typeface="Arial Unicode MS" pitchFamily="34" charset="-128"/>
                  </a:rPr>
                  <a:t>2</a:t>
                </a:r>
                <a:r>
                  <a:rPr lang="en-US" sz="2000" b="1">
                    <a:solidFill>
                      <a:srgbClr val="00B050"/>
                    </a:solidFill>
                    <a:latin typeface="Arial Unicode MS" pitchFamily="34" charset="-128"/>
                    <a:ea typeface="Arial Unicode MS" pitchFamily="34" charset="-128"/>
                    <a:cs typeface="Arial Unicode MS" pitchFamily="34" charset="-128"/>
                  </a:rPr>
                  <a:t>SO</a:t>
                </a:r>
                <a:r>
                  <a:rPr lang="en-US" sz="1600" b="1">
                    <a:solidFill>
                      <a:srgbClr val="00B050"/>
                    </a:solidFill>
                    <a:latin typeface="Arial Unicode MS" pitchFamily="34" charset="-128"/>
                    <a:ea typeface="Arial Unicode MS" pitchFamily="34" charset="-128"/>
                    <a:cs typeface="Arial Unicode MS" pitchFamily="34" charset="-128"/>
                  </a:rPr>
                  <a:t>4</a:t>
                </a:r>
              </a:p>
            </p:txBody>
          </p:sp>
        </p:grpSp>
        <p:sp>
          <p:nvSpPr>
            <p:cNvPr id="15" name="مستطيل 3"/>
            <p:cNvSpPr/>
            <p:nvPr/>
          </p:nvSpPr>
          <p:spPr>
            <a:xfrm>
              <a:off x="971600" y="1484784"/>
              <a:ext cx="7341142" cy="1015663"/>
            </a:xfrm>
            <a:prstGeom prst="rect">
              <a:avLst/>
            </a:prstGeom>
          </p:spPr>
          <p:txBody>
            <a:bodyPr wrap="square">
              <a:spAutoFit/>
            </a:bodyPr>
            <a:lstStyle/>
            <a:p>
              <a:endParaRPr lang="en-US" sz="2000" b="1" u="sng">
                <a:solidFill>
                  <a:srgbClr val="5325FB"/>
                </a:solidFill>
              </a:endParaRPr>
            </a:p>
            <a:p>
              <a:pPr>
                <a:buFont typeface="Wingdings" pitchFamily="2" charset="2"/>
                <a:buChar char="q"/>
              </a:pPr>
              <a:r>
                <a:rPr lang="en-US" sz="2000" b="1">
                  <a:solidFill>
                    <a:srgbClr val="5325FB"/>
                  </a:solidFill>
                </a:rPr>
                <a:t> Initiation</a:t>
              </a:r>
              <a:r>
                <a:rPr lang="en-US" sz="2000" b="1">
                  <a:solidFill>
                    <a:srgbClr val="00B050"/>
                  </a:solidFill>
                  <a:latin typeface="Arial Unicode MS" pitchFamily="34" charset="-128"/>
                  <a:ea typeface="Arial Unicode MS" pitchFamily="34" charset="-128"/>
                  <a:cs typeface="Arial Unicode MS" pitchFamily="34" charset="-128"/>
                </a:rPr>
                <a:t> </a:t>
              </a:r>
            </a:p>
            <a:p>
              <a:endParaRPr lang="en-US" sz="2000" b="1">
                <a:solidFill>
                  <a:srgbClr val="5325FB"/>
                </a:solidFill>
              </a:endParaRPr>
            </a:p>
          </p:txBody>
        </p:sp>
        <p:sp>
          <p:nvSpPr>
            <p:cNvPr id="16" name="مستطيل 3"/>
            <p:cNvSpPr/>
            <p:nvPr/>
          </p:nvSpPr>
          <p:spPr>
            <a:xfrm>
              <a:off x="899592" y="3933056"/>
              <a:ext cx="7341142" cy="1015663"/>
            </a:xfrm>
            <a:prstGeom prst="rect">
              <a:avLst/>
            </a:prstGeom>
          </p:spPr>
          <p:txBody>
            <a:bodyPr wrap="square">
              <a:spAutoFit/>
            </a:bodyPr>
            <a:lstStyle/>
            <a:p>
              <a:endParaRPr lang="en-US" sz="2000" b="1" u="sng">
                <a:solidFill>
                  <a:srgbClr val="5325FB"/>
                </a:solidFill>
              </a:endParaRPr>
            </a:p>
            <a:p>
              <a:pPr>
                <a:buFont typeface="Wingdings" pitchFamily="2" charset="2"/>
                <a:buChar char="q"/>
              </a:pPr>
              <a:r>
                <a:rPr lang="en-US" sz="2000" b="1">
                  <a:solidFill>
                    <a:srgbClr val="5325FB"/>
                  </a:solidFill>
                </a:rPr>
                <a:t> Propagation</a:t>
              </a:r>
              <a:r>
                <a:rPr lang="en-US" sz="2000" b="1">
                  <a:solidFill>
                    <a:srgbClr val="00B050"/>
                  </a:solidFill>
                  <a:latin typeface="Arial Unicode MS" pitchFamily="34" charset="-128"/>
                  <a:ea typeface="Arial Unicode MS" pitchFamily="34" charset="-128"/>
                  <a:cs typeface="Arial Unicode MS" pitchFamily="34" charset="-128"/>
                </a:rPr>
                <a:t> </a:t>
              </a:r>
            </a:p>
            <a:p>
              <a:endParaRPr lang="en-US" sz="2000" b="1">
                <a:solidFill>
                  <a:srgbClr val="5325FB"/>
                </a:solidFill>
              </a:endParaRPr>
            </a:p>
          </p:txBody>
        </p:sp>
        <p:pic>
          <p:nvPicPr>
            <p:cNvPr id="17" name="Picture 2"/>
            <p:cNvPicPr>
              <a:picLocks noChangeAspect="1" noChangeArrowheads="1"/>
            </p:cNvPicPr>
            <p:nvPr/>
          </p:nvPicPr>
          <p:blipFill>
            <a:blip r:embed="rId3" cstate="print"/>
            <a:srcRect/>
            <a:stretch>
              <a:fillRect/>
            </a:stretch>
          </p:blipFill>
          <p:spPr bwMode="auto">
            <a:xfrm>
              <a:off x="1411310" y="4653136"/>
              <a:ext cx="6837062" cy="1374522"/>
            </a:xfrm>
            <a:prstGeom prst="rect">
              <a:avLst/>
            </a:prstGeom>
            <a:noFill/>
            <a:ln w="9525">
              <a:noFill/>
              <a:miter lim="800000"/>
              <a:headEnd/>
              <a:tailEnd/>
            </a:ln>
          </p:spPr>
        </p:pic>
        <p:sp>
          <p:nvSpPr>
            <p:cNvPr id="18" name="مستطيل 3"/>
            <p:cNvSpPr/>
            <p:nvPr/>
          </p:nvSpPr>
          <p:spPr>
            <a:xfrm>
              <a:off x="899592" y="5797713"/>
              <a:ext cx="7341142" cy="1015663"/>
            </a:xfrm>
            <a:prstGeom prst="rect">
              <a:avLst/>
            </a:prstGeom>
          </p:spPr>
          <p:txBody>
            <a:bodyPr wrap="square">
              <a:spAutoFit/>
            </a:bodyPr>
            <a:lstStyle/>
            <a:p>
              <a:endParaRPr lang="en-US" sz="2000" b="1" u="sng">
                <a:solidFill>
                  <a:srgbClr val="5325FB"/>
                </a:solidFill>
              </a:endParaRPr>
            </a:p>
            <a:p>
              <a:pPr>
                <a:buFont typeface="Wingdings" pitchFamily="2" charset="2"/>
                <a:buChar char="q"/>
              </a:pPr>
              <a:r>
                <a:rPr lang="en-US" sz="2000" b="1">
                  <a:solidFill>
                    <a:srgbClr val="5325FB"/>
                  </a:solidFill>
                </a:rPr>
                <a:t> Termination:    </a:t>
              </a:r>
              <a:r>
                <a:rPr lang="en-US" sz="2000" b="1"/>
                <a:t>leads to </a:t>
              </a:r>
              <a:r>
                <a:rPr lang="en-US" sz="2000" b="1">
                  <a:solidFill>
                    <a:srgbClr val="FF0000"/>
                  </a:solidFill>
                </a:rPr>
                <a:t>living</a:t>
              </a:r>
              <a:r>
                <a:rPr lang="en-US" sz="2000" b="1"/>
                <a:t> polymers</a:t>
              </a:r>
              <a:r>
                <a:rPr lang="en-US" sz="2000" b="1">
                  <a:latin typeface="Arial Unicode MS" pitchFamily="34" charset="-128"/>
                  <a:ea typeface="Arial Unicode MS" pitchFamily="34" charset="-128"/>
                  <a:cs typeface="Arial Unicode MS" pitchFamily="34" charset="-128"/>
                </a:rPr>
                <a:t> </a:t>
              </a:r>
            </a:p>
            <a:p>
              <a:endParaRPr lang="en-US" sz="2000" b="1">
                <a:solidFill>
                  <a:srgbClr val="5325FB"/>
                </a:solidFill>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980728"/>
            <a:ext cx="8136904" cy="57606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Exercise 1</a:t>
            </a:r>
            <a:r>
              <a:rPr kumimoji="0" lang="en-US" sz="2400" b="1" i="0" u="none"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 Write a ring polymerization of L-</a:t>
            </a:r>
            <a:r>
              <a:rPr kumimoji="0" lang="en-US" sz="2400" b="1" i="0" u="none" strike="noStrike" kern="1200" cap="none" spc="0" normalizeH="0" baseline="0" noProof="0" err="1">
                <a:ln>
                  <a:noFill/>
                </a:ln>
                <a:solidFill>
                  <a:srgbClr val="5325FB"/>
                </a:solidFill>
                <a:effectLst/>
                <a:uLnTx/>
                <a:uFillTx/>
                <a:latin typeface="Arial" panose="020B0604020202020204" pitchFamily="34" charset="0"/>
                <a:ea typeface="+mj-ea"/>
                <a:cs typeface="Arial" panose="020B0604020202020204" pitchFamily="34" charset="0"/>
              </a:rPr>
              <a:t>lactide</a:t>
            </a:r>
            <a:endParaRPr kumimoji="0" lang="en-US" sz="2400" b="1" i="0" u="none" strike="noStrike" kern="1200" cap="none" spc="0" normalizeH="0" baseline="0" noProof="0">
              <a:ln>
                <a:noFill/>
              </a:ln>
              <a:solidFill>
                <a:srgbClr val="5325FB"/>
              </a:solidFill>
              <a:effectLst/>
              <a:uLnTx/>
              <a:uFillTx/>
              <a:latin typeface="+mj-lt"/>
              <a:ea typeface="+mj-ea"/>
              <a:cs typeface="+mj-cs"/>
            </a:endParaRPr>
          </a:p>
        </p:txBody>
      </p:sp>
      <p:graphicFrame>
        <p:nvGraphicFramePr>
          <p:cNvPr id="5" name="Object 2"/>
          <p:cNvGraphicFramePr>
            <a:graphicFrameLocks noChangeAspect="1"/>
          </p:cNvGraphicFramePr>
          <p:nvPr/>
        </p:nvGraphicFramePr>
        <p:xfrm>
          <a:off x="3491880" y="1556792"/>
          <a:ext cx="1944216" cy="1682381"/>
        </p:xfrm>
        <a:graphic>
          <a:graphicData uri="http://schemas.openxmlformats.org/presentationml/2006/ole">
            <mc:AlternateContent xmlns:mc="http://schemas.openxmlformats.org/markup-compatibility/2006">
              <mc:Choice xmlns:v="urn:schemas-microsoft-com:vml" Requires="v">
                <p:oleObj name="CS ChemDraw Drawing" r:id="rId2" imgW="1579871" imgH="1366510" progId="ChemDraw.Document.6.0">
                  <p:embed/>
                </p:oleObj>
              </mc:Choice>
              <mc:Fallback>
                <p:oleObj name="CS ChemDraw Drawing" r:id="rId2" imgW="1579871" imgH="1366510" progId="ChemDraw.Document.6.0">
                  <p:embed/>
                  <p:pic>
                    <p:nvPicPr>
                      <p:cNvPr id="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556792"/>
                        <a:ext cx="1944216" cy="168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itle 1"/>
          <p:cNvSpPr txBox="1">
            <a:spLocks/>
          </p:cNvSpPr>
          <p:nvPr/>
        </p:nvSpPr>
        <p:spPr>
          <a:xfrm>
            <a:off x="539552" y="3285307"/>
            <a:ext cx="8352928" cy="57606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Exercise 2</a:t>
            </a:r>
            <a:r>
              <a:rPr kumimoji="0" lang="en-US" sz="2000" b="1" i="0" u="none" strike="noStrike" kern="1200" cap="none" spc="0" normalizeH="0" baseline="0" noProof="0">
                <a:ln>
                  <a:noFill/>
                </a:ln>
                <a:solidFill>
                  <a:srgbClr val="5325FB"/>
                </a:solidFill>
                <a:effectLst/>
                <a:uLnTx/>
                <a:uFillTx/>
                <a:latin typeface="Arial" panose="020B0604020202020204" pitchFamily="34" charset="0"/>
                <a:ea typeface="+mj-ea"/>
                <a:cs typeface="Arial" panose="020B0604020202020204" pitchFamily="34" charset="0"/>
              </a:rPr>
              <a:t>: Write the structure of the monomer</a:t>
            </a:r>
            <a:r>
              <a:rPr kumimoji="0" lang="en-US" sz="2000" b="1" i="0" u="none" strike="noStrike" kern="1200" cap="none" spc="0" normalizeH="0" noProof="0">
                <a:ln>
                  <a:noFill/>
                </a:ln>
                <a:solidFill>
                  <a:srgbClr val="5325FB"/>
                </a:solidFill>
                <a:effectLst/>
                <a:uLnTx/>
                <a:uFillTx/>
                <a:latin typeface="Arial" panose="020B0604020202020204" pitchFamily="34" charset="0"/>
                <a:ea typeface="+mj-ea"/>
                <a:cs typeface="Arial" panose="020B0604020202020204" pitchFamily="34" charset="0"/>
              </a:rPr>
              <a:t> that used to obtain the following polymer</a:t>
            </a:r>
            <a:endParaRPr kumimoji="0" lang="en-US" sz="2000" b="1" i="0" u="none" strike="noStrike" kern="1200" cap="none" spc="0" normalizeH="0" baseline="0" noProof="0">
              <a:ln>
                <a:noFill/>
              </a:ln>
              <a:solidFill>
                <a:srgbClr val="5325FB"/>
              </a:solidFill>
              <a:effectLst/>
              <a:uLnTx/>
              <a:uFillTx/>
              <a:latin typeface="+mj-lt"/>
              <a:ea typeface="+mj-ea"/>
              <a:cs typeface="+mj-cs"/>
            </a:endParaRPr>
          </a:p>
        </p:txBody>
      </p:sp>
      <p:graphicFrame>
        <p:nvGraphicFramePr>
          <p:cNvPr id="7" name="Object 3"/>
          <p:cNvGraphicFramePr>
            <a:graphicFrameLocks noChangeAspect="1"/>
          </p:cNvGraphicFramePr>
          <p:nvPr/>
        </p:nvGraphicFramePr>
        <p:xfrm>
          <a:off x="3341494" y="3972891"/>
          <a:ext cx="3070929" cy="1296144"/>
        </p:xfrm>
        <a:graphic>
          <a:graphicData uri="http://schemas.openxmlformats.org/presentationml/2006/ole">
            <mc:AlternateContent xmlns:mc="http://schemas.openxmlformats.org/markup-compatibility/2006">
              <mc:Choice xmlns:v="urn:schemas-microsoft-com:vml" Requires="v">
                <p:oleObj name="CS ChemDraw Drawing" r:id="rId4" imgW="2301158" imgH="972092" progId="ChemDraw.Document.6.0">
                  <p:embed/>
                </p:oleObj>
              </mc:Choice>
              <mc:Fallback>
                <p:oleObj name="CS ChemDraw Drawing" r:id="rId4" imgW="2301158" imgH="972092" progId="ChemDraw.Document.6.0">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494" y="3972891"/>
                        <a:ext cx="307092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3"/>
          <p:cNvSpPr/>
          <p:nvPr/>
        </p:nvSpPr>
        <p:spPr>
          <a:xfrm>
            <a:off x="1115616" y="-8597"/>
            <a:ext cx="5832648" cy="1138773"/>
          </a:xfrm>
          <a:prstGeom prst="rect">
            <a:avLst/>
          </a:prstGeom>
        </p:spPr>
        <p:txBody>
          <a:bodyPr wrap="square">
            <a:spAutoFit/>
          </a:bodyPr>
          <a:lstStyle/>
          <a:p>
            <a:endParaRPr lang="en-US" sz="2000" b="1" u="sng" dirty="0">
              <a:solidFill>
                <a:srgbClr val="5325FB"/>
              </a:solidFill>
            </a:endParaRPr>
          </a:p>
          <a:p>
            <a:pPr algn="ctr"/>
            <a:r>
              <a:rPr lang="en-US" sz="2800" b="1" dirty="0">
                <a:solidFill>
                  <a:srgbClr val="5325FB"/>
                </a:solidFill>
              </a:rPr>
              <a:t>4.3. Polycondensation reaction</a:t>
            </a:r>
            <a:r>
              <a:rPr lang="en-US" sz="2800" b="1" dirty="0">
                <a:solidFill>
                  <a:srgbClr val="00B050"/>
                </a:solidFill>
                <a:latin typeface="Arial Unicode MS" pitchFamily="34" charset="-128"/>
                <a:ea typeface="Arial Unicode MS" pitchFamily="34" charset="-128"/>
                <a:cs typeface="Arial Unicode MS" pitchFamily="34" charset="-128"/>
              </a:rPr>
              <a:t> </a:t>
            </a:r>
          </a:p>
          <a:p>
            <a:endParaRPr lang="en-US" sz="2000" b="1" dirty="0">
              <a:solidFill>
                <a:srgbClr val="5325FB"/>
              </a:solidFill>
            </a:endParaRPr>
          </a:p>
        </p:txBody>
      </p:sp>
      <p:sp>
        <p:nvSpPr>
          <p:cNvPr id="4" name="مستطيل 3"/>
          <p:cNvSpPr/>
          <p:nvPr/>
        </p:nvSpPr>
        <p:spPr>
          <a:xfrm>
            <a:off x="683568" y="909295"/>
            <a:ext cx="8280920" cy="4031873"/>
          </a:xfrm>
          <a:prstGeom prst="rect">
            <a:avLst/>
          </a:prstGeom>
        </p:spPr>
        <p:txBody>
          <a:bodyPr wrap="square">
            <a:spAutoFit/>
          </a:bodyPr>
          <a:lstStyle/>
          <a:p>
            <a:endParaRPr lang="en-US" sz="2000" b="1" u="sng" dirty="0">
              <a:solidFill>
                <a:srgbClr val="5325FB"/>
              </a:solidFill>
            </a:endParaRPr>
          </a:p>
          <a:p>
            <a:r>
              <a:rPr lang="en-US" sz="2400" b="1" u="sng" dirty="0">
                <a:solidFill>
                  <a:srgbClr val="5325FB"/>
                </a:solidFill>
              </a:rPr>
              <a:t>Monomers</a:t>
            </a:r>
            <a:r>
              <a:rPr lang="en-US" sz="2400" b="1" dirty="0">
                <a:solidFill>
                  <a:srgbClr val="5325FB"/>
                </a:solidFill>
              </a:rPr>
              <a:t>: </a:t>
            </a:r>
            <a:r>
              <a:rPr lang="en-US" sz="2400" b="1" dirty="0"/>
              <a:t>Molecules having two or more functional active groups.</a:t>
            </a:r>
          </a:p>
          <a:p>
            <a:endParaRPr lang="en-US" sz="2400" b="1" dirty="0"/>
          </a:p>
          <a:p>
            <a:r>
              <a:rPr lang="en-US" sz="2400" b="1" dirty="0" err="1">
                <a:solidFill>
                  <a:srgbClr val="5325FB"/>
                </a:solidFill>
              </a:rPr>
              <a:t>Homogene</a:t>
            </a:r>
            <a:r>
              <a:rPr lang="en-US" sz="2400" b="1" dirty="0">
                <a:solidFill>
                  <a:srgbClr val="5325FB"/>
                </a:solidFill>
              </a:rPr>
              <a:t> such as:</a:t>
            </a:r>
          </a:p>
          <a:p>
            <a:r>
              <a:rPr lang="en-US" sz="2400" b="1" dirty="0">
                <a:latin typeface="Arial Unicode MS" pitchFamily="34" charset="-128"/>
                <a:ea typeface="Arial Unicode MS" pitchFamily="34" charset="-128"/>
                <a:cs typeface="Arial Unicode MS" pitchFamily="34" charset="-128"/>
              </a:rPr>
              <a:t>Ethylene glycol (HO-(CH</a:t>
            </a:r>
            <a:r>
              <a:rPr lang="en-US" sz="2000" b="1" dirty="0">
                <a:latin typeface="Arial Unicode MS" pitchFamily="34" charset="-128"/>
                <a:ea typeface="Arial Unicode MS" pitchFamily="34" charset="-128"/>
                <a:cs typeface="Arial Unicode MS" pitchFamily="34" charset="-128"/>
              </a:rPr>
              <a:t>2)2</a:t>
            </a:r>
            <a:r>
              <a:rPr lang="en-US" sz="2400" b="1" dirty="0">
                <a:latin typeface="Arial Unicode MS" pitchFamily="34" charset="-128"/>
                <a:ea typeface="Arial Unicode MS" pitchFamily="34" charset="-128"/>
                <a:cs typeface="Arial Unicode MS" pitchFamily="34" charset="-128"/>
              </a:rPr>
              <a:t>-OH); dicarboxylic acid (HOOC-(CH</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r>
              <a:rPr lang="en-US" sz="2000" b="1" dirty="0">
                <a:latin typeface="Arial Unicode MS" pitchFamily="34" charset="-128"/>
                <a:ea typeface="Arial Unicode MS" pitchFamily="34" charset="-128"/>
                <a:cs typeface="Arial Unicode MS" pitchFamily="34" charset="-128"/>
              </a:rPr>
              <a:t>n</a:t>
            </a:r>
            <a:r>
              <a:rPr lang="en-US" sz="2400" b="1" dirty="0">
                <a:latin typeface="Arial Unicode MS" pitchFamily="34" charset="-128"/>
                <a:ea typeface="Arial Unicode MS" pitchFamily="34" charset="-128"/>
                <a:cs typeface="Arial Unicode MS" pitchFamily="34" charset="-128"/>
              </a:rPr>
              <a:t>-COOH; dialkylamine (H</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N-(CH</a:t>
            </a:r>
            <a:r>
              <a:rPr lang="en-US" sz="1600"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r>
              <a:rPr lang="en-US" sz="1600" b="1" dirty="0">
                <a:latin typeface="Arial Unicode MS" pitchFamily="34" charset="-128"/>
                <a:ea typeface="Arial Unicode MS" pitchFamily="34" charset="-128"/>
                <a:cs typeface="Arial Unicode MS" pitchFamily="34" charset="-128"/>
              </a:rPr>
              <a:t>n-</a:t>
            </a:r>
            <a:r>
              <a:rPr lang="en-US" sz="2400" b="1" dirty="0">
                <a:latin typeface="Arial Unicode MS" pitchFamily="34" charset="-128"/>
                <a:ea typeface="Arial Unicode MS" pitchFamily="34" charset="-128"/>
                <a:cs typeface="Arial Unicode MS" pitchFamily="34" charset="-128"/>
              </a:rPr>
              <a:t>NH</a:t>
            </a:r>
            <a:r>
              <a:rPr lang="en-US" sz="1600"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p>
          <a:p>
            <a:endParaRPr lang="en-US" sz="2400" b="1" dirty="0">
              <a:solidFill>
                <a:srgbClr val="5325FB"/>
              </a:solidFill>
              <a:latin typeface="Arial Unicode MS" pitchFamily="34" charset="-128"/>
              <a:ea typeface="Arial Unicode MS" pitchFamily="34" charset="-128"/>
              <a:cs typeface="Arial Unicode MS" pitchFamily="34" charset="-128"/>
            </a:endParaRPr>
          </a:p>
          <a:p>
            <a:r>
              <a:rPr lang="en-US" sz="2400" b="1" dirty="0" err="1">
                <a:solidFill>
                  <a:srgbClr val="5325FB"/>
                </a:solidFill>
                <a:latin typeface="Arial Unicode MS" pitchFamily="34" charset="-128"/>
                <a:ea typeface="Arial Unicode MS" pitchFamily="34" charset="-128"/>
                <a:cs typeface="Arial Unicode MS" pitchFamily="34" charset="-128"/>
              </a:rPr>
              <a:t>Heterogene</a:t>
            </a:r>
            <a:r>
              <a:rPr lang="en-US" sz="2400" b="1" dirty="0">
                <a:solidFill>
                  <a:srgbClr val="5325FB"/>
                </a:solidFill>
                <a:latin typeface="Arial Unicode MS" pitchFamily="34" charset="-128"/>
                <a:ea typeface="Arial Unicode MS" pitchFamily="34" charset="-128"/>
                <a:cs typeface="Arial Unicode MS" pitchFamily="34" charset="-128"/>
              </a:rPr>
              <a:t> such as: </a:t>
            </a:r>
            <a:r>
              <a:rPr lang="en-US" sz="2400" b="1" dirty="0">
                <a:latin typeface="Arial Unicode MS" pitchFamily="34" charset="-128"/>
                <a:ea typeface="Arial Unicode MS" pitchFamily="34" charset="-128"/>
                <a:cs typeface="Arial Unicode MS" pitchFamily="34" charset="-128"/>
              </a:rPr>
              <a:t>HO-(CH</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-COOH; HO-(CH</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r>
              <a:rPr lang="en-US" sz="1600" b="1" dirty="0">
                <a:latin typeface="Arial Unicode MS" pitchFamily="34" charset="-128"/>
                <a:ea typeface="Arial Unicode MS" pitchFamily="34" charset="-128"/>
                <a:cs typeface="Arial Unicode MS" pitchFamily="34" charset="-128"/>
              </a:rPr>
              <a:t>n</a:t>
            </a:r>
            <a:r>
              <a:rPr lang="en-US" sz="2400" b="1" dirty="0">
                <a:latin typeface="Arial Unicode MS" pitchFamily="34" charset="-128"/>
                <a:ea typeface="Arial Unicode MS" pitchFamily="34" charset="-128"/>
                <a:cs typeface="Arial Unicode MS" pitchFamily="34" charset="-128"/>
              </a:rPr>
              <a:t>-NH</a:t>
            </a:r>
            <a:r>
              <a:rPr lang="en-US" sz="1600"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 HCO</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-(CH</a:t>
            </a:r>
            <a:r>
              <a:rPr lang="en-US" b="1" dirty="0">
                <a:latin typeface="Arial Unicode MS" pitchFamily="34" charset="-128"/>
                <a:ea typeface="Arial Unicode MS" pitchFamily="34" charset="-128"/>
                <a:cs typeface="Arial Unicode MS" pitchFamily="34" charset="-128"/>
              </a:rPr>
              <a:t>2</a:t>
            </a:r>
            <a:r>
              <a:rPr lang="en-US" sz="2400" b="1" dirty="0">
                <a:latin typeface="Arial Unicode MS" pitchFamily="34" charset="-128"/>
                <a:ea typeface="Arial Unicode MS" pitchFamily="34" charset="-128"/>
                <a:cs typeface="Arial Unicode MS" pitchFamily="34" charset="-128"/>
              </a:rPr>
              <a:t>)</a:t>
            </a:r>
            <a:r>
              <a:rPr lang="en-US" b="1" dirty="0">
                <a:latin typeface="Arial Unicode MS" pitchFamily="34" charset="-128"/>
                <a:ea typeface="Arial Unicode MS" pitchFamily="34" charset="-128"/>
                <a:cs typeface="Arial Unicode MS" pitchFamily="34" charset="-128"/>
              </a:rPr>
              <a:t>n</a:t>
            </a:r>
            <a:r>
              <a:rPr lang="en-US" sz="2400" b="1" dirty="0">
                <a:latin typeface="Arial Unicode MS" pitchFamily="34" charset="-128"/>
                <a:ea typeface="Arial Unicode MS" pitchFamily="34" charset="-128"/>
                <a:cs typeface="Arial Unicode MS" pitchFamily="34" charset="-128"/>
              </a:rPr>
              <a:t>-NH</a:t>
            </a:r>
            <a:r>
              <a:rPr lang="en-US" b="1" dirty="0">
                <a:latin typeface="Arial Unicode MS" pitchFamily="34" charset="-128"/>
                <a:ea typeface="Arial Unicode MS" pitchFamily="34" charset="-128"/>
                <a:cs typeface="Arial Unicode MS" pitchFamily="34" charset="-128"/>
              </a:rPr>
              <a:t>2</a:t>
            </a:r>
          </a:p>
          <a:p>
            <a:endParaRPr lang="en-US" sz="2000" b="1" dirty="0">
              <a:solidFill>
                <a:srgbClr val="5325FB"/>
              </a:solidFill>
            </a:endParaRPr>
          </a:p>
        </p:txBody>
      </p:sp>
      <p:sp>
        <p:nvSpPr>
          <p:cNvPr id="5" name="Rectangle 4"/>
          <p:cNvSpPr/>
          <p:nvPr/>
        </p:nvSpPr>
        <p:spPr>
          <a:xfrm>
            <a:off x="755576" y="4797152"/>
            <a:ext cx="8064896" cy="1200329"/>
          </a:xfrm>
          <a:prstGeom prst="rect">
            <a:avLst/>
          </a:prstGeom>
        </p:spPr>
        <p:txBody>
          <a:bodyPr wrap="square">
            <a:spAutoFit/>
          </a:bodyPr>
          <a:lstStyle/>
          <a:p>
            <a:r>
              <a:rPr lang="en-US" sz="2400" b="1" u="sng">
                <a:solidFill>
                  <a:srgbClr val="5325FB"/>
                </a:solidFill>
              </a:rPr>
              <a:t>Catalysts: </a:t>
            </a:r>
            <a:endParaRPr lang="en-US" sz="2400" b="1">
              <a:solidFill>
                <a:srgbClr val="5325FB"/>
              </a:solidFill>
            </a:endParaRPr>
          </a:p>
          <a:p>
            <a:r>
              <a:rPr lang="en-US" sz="2400" b="1">
                <a:solidFill>
                  <a:srgbClr val="00B050"/>
                </a:solidFill>
              </a:rPr>
              <a:t>Strong acid</a:t>
            </a:r>
            <a:r>
              <a:rPr lang="en-US" sz="2400" b="1">
                <a:solidFill>
                  <a:srgbClr val="5325FB"/>
                </a:solidFill>
              </a:rPr>
              <a:t>: </a:t>
            </a:r>
            <a:r>
              <a:rPr lang="en-US" sz="2400" b="1"/>
              <a:t>H</a:t>
            </a:r>
            <a:r>
              <a:rPr lang="en-US" b="1"/>
              <a:t>2</a:t>
            </a:r>
            <a:r>
              <a:rPr lang="en-US" sz="2400" b="1"/>
              <a:t>SO</a:t>
            </a:r>
            <a:r>
              <a:rPr lang="en-US" b="1"/>
              <a:t>4</a:t>
            </a:r>
            <a:r>
              <a:rPr lang="en-US" sz="2400" b="1"/>
              <a:t>; </a:t>
            </a:r>
            <a:r>
              <a:rPr lang="en-US" sz="2400" b="1" err="1"/>
              <a:t>HCl</a:t>
            </a:r>
            <a:r>
              <a:rPr lang="en-US" sz="2400" b="1"/>
              <a:t>; HNO</a:t>
            </a:r>
            <a:r>
              <a:rPr lang="en-US" b="1"/>
              <a:t>3</a:t>
            </a:r>
          </a:p>
          <a:p>
            <a:r>
              <a:rPr lang="en-US" sz="2400" b="1">
                <a:solidFill>
                  <a:srgbClr val="00B050"/>
                </a:solidFill>
              </a:rPr>
              <a:t>Strong base</a:t>
            </a:r>
            <a:r>
              <a:rPr lang="en-US" sz="2400" b="1">
                <a:solidFill>
                  <a:srgbClr val="5325FB"/>
                </a:solidFill>
              </a:rPr>
              <a:t>: </a:t>
            </a:r>
            <a:r>
              <a:rPr lang="en-US" sz="2400" b="1" err="1"/>
              <a:t>NaOH</a:t>
            </a:r>
            <a:r>
              <a:rPr lang="en-US" sz="2400" b="1"/>
              <a:t>, NaOC</a:t>
            </a:r>
            <a:r>
              <a:rPr lang="en-US" b="1"/>
              <a:t>2</a:t>
            </a:r>
            <a:r>
              <a:rPr lang="en-US" sz="2400" b="1"/>
              <a:t>H</a:t>
            </a:r>
            <a:r>
              <a:rPr lang="en-US" b="1"/>
              <a:t>5</a:t>
            </a:r>
            <a:r>
              <a:rPr lang="en-US" sz="2400" b="1"/>
              <a:t>; NH</a:t>
            </a:r>
            <a:r>
              <a:rPr lang="en-US" b="1"/>
              <a:t>2</a:t>
            </a:r>
            <a:r>
              <a:rPr lang="en-US" sz="2400" b="1"/>
              <a:t>Na</a:t>
            </a:r>
            <a:r>
              <a:rPr lang="en-US" sz="2400" b="1">
                <a:solidFill>
                  <a:srgbClr val="5325FB"/>
                </a:solidFill>
              </a:rPr>
              <a:t>,</a:t>
            </a:r>
            <a:endParaRPr lang="en-US" sz="24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0"/>
            <a:ext cx="8568952" cy="6563981"/>
            <a:chOff x="395536" y="0"/>
            <a:chExt cx="8568952" cy="6563981"/>
          </a:xfrm>
        </p:grpSpPr>
        <p:sp>
          <p:nvSpPr>
            <p:cNvPr id="4" name="مستطيل 3"/>
            <p:cNvSpPr/>
            <p:nvPr/>
          </p:nvSpPr>
          <p:spPr>
            <a:xfrm>
              <a:off x="1259632" y="0"/>
              <a:ext cx="7341142" cy="1077218"/>
            </a:xfrm>
            <a:prstGeom prst="rect">
              <a:avLst/>
            </a:prstGeom>
          </p:spPr>
          <p:txBody>
            <a:bodyPr wrap="square">
              <a:spAutoFit/>
            </a:bodyPr>
            <a:lstStyle/>
            <a:p>
              <a:endParaRPr lang="en-US" sz="2000" b="1" u="sng" dirty="0">
                <a:solidFill>
                  <a:srgbClr val="5325FB"/>
                </a:solidFill>
              </a:endParaRPr>
            </a:p>
            <a:p>
              <a:r>
                <a:rPr lang="en-US" sz="2400" b="1" dirty="0">
                  <a:solidFill>
                    <a:srgbClr val="5325FB"/>
                  </a:solidFill>
                </a:rPr>
                <a:t>4.3 Polycondensation/Reactions</a:t>
              </a:r>
              <a:r>
                <a:rPr lang="en-US" sz="2400" b="1" dirty="0">
                  <a:solidFill>
                    <a:srgbClr val="00B050"/>
                  </a:solidFill>
                  <a:latin typeface="Arial Unicode MS" pitchFamily="34" charset="-128"/>
                  <a:ea typeface="Arial Unicode MS" pitchFamily="34" charset="-128"/>
                  <a:cs typeface="Arial Unicode MS" pitchFamily="34" charset="-128"/>
                </a:rPr>
                <a:t> </a:t>
              </a:r>
            </a:p>
            <a:p>
              <a:endParaRPr lang="en-US" sz="2000" b="1" dirty="0">
                <a:solidFill>
                  <a:srgbClr val="5325FB"/>
                </a:solidFill>
              </a:endParaRPr>
            </a:p>
          </p:txBody>
        </p:sp>
        <p:sp>
          <p:nvSpPr>
            <p:cNvPr id="5" name="مستطيل 3"/>
            <p:cNvSpPr/>
            <p:nvPr/>
          </p:nvSpPr>
          <p:spPr>
            <a:xfrm>
              <a:off x="395536" y="956915"/>
              <a:ext cx="8568952" cy="2000548"/>
            </a:xfrm>
            <a:prstGeom prst="rect">
              <a:avLst/>
            </a:prstGeom>
            <a:ln>
              <a:solidFill>
                <a:srgbClr val="5325FB"/>
              </a:solidFill>
            </a:ln>
          </p:spPr>
          <p:txBody>
            <a:bodyPr wrap="square">
              <a:spAutoFit/>
            </a:bodyPr>
            <a:lstStyle/>
            <a:p>
              <a:pPr lvl="0" algn="just"/>
              <a:r>
                <a:rPr lang="en-US" sz="2400" b="1">
                  <a:solidFill>
                    <a:srgbClr val="0070C0"/>
                  </a:solidFill>
                  <a:latin typeface="Aharoni"/>
                  <a:cs typeface="Arial" panose="020B0604020202020204" pitchFamily="34" charset="0"/>
                </a:rPr>
                <a:t>     </a:t>
              </a:r>
              <a:r>
                <a:rPr lang="en-US" sz="2000" b="1">
                  <a:solidFill>
                    <a:srgbClr val="5325FB"/>
                  </a:solidFill>
                  <a:latin typeface="Calibri" panose="020F0502020204030204" pitchFamily="34" charset="0"/>
                  <a:cs typeface="Arial" panose="020B0604020202020204" pitchFamily="34" charset="0"/>
                </a:rPr>
                <a:t>Step-growth Polymerization: </a:t>
              </a:r>
              <a:r>
                <a:rPr lang="en-US" sz="2000" b="1">
                  <a:latin typeface="Calibri" panose="020F0502020204030204" pitchFamily="34" charset="0"/>
                </a:rPr>
                <a:t>Polymerization of monomers containing two functional groups propagates from both advancing chain to give a linear polymer and elimination of small molecules such as water, HCl... </a:t>
              </a:r>
            </a:p>
            <a:p>
              <a:pPr lvl="0" algn="just"/>
              <a:r>
                <a:rPr lang="en-US" sz="2000" b="1">
                  <a:latin typeface="Calibri" panose="020F0502020204030204" pitchFamily="34" charset="0"/>
                </a:rPr>
                <a:t>On the other hand, the monomers containing three or four functional groups propagates on the three or four ends of the chain in progression giving a crosslinked polymer with elimination of small molecules such as water or HCl. </a:t>
              </a:r>
              <a:endParaRPr lang="en-US" sz="2000" b="1">
                <a:latin typeface="Calibri" panose="020F0502020204030204" pitchFamily="34" charset="0"/>
                <a:cs typeface="Arial" panose="020B0604020202020204" pitchFamily="34" charset="0"/>
              </a:endParaRPr>
            </a:p>
          </p:txBody>
        </p:sp>
        <p:pic>
          <p:nvPicPr>
            <p:cNvPr id="6" name="صورة 4"/>
            <p:cNvPicPr>
              <a:picLocks noChangeAspect="1"/>
            </p:cNvPicPr>
            <p:nvPr/>
          </p:nvPicPr>
          <p:blipFill>
            <a:blip r:embed="rId2" cstate="print"/>
            <a:stretch>
              <a:fillRect/>
            </a:stretch>
          </p:blipFill>
          <p:spPr>
            <a:xfrm>
              <a:off x="478180" y="3901744"/>
              <a:ext cx="8403663" cy="658504"/>
            </a:xfrm>
            <a:prstGeom prst="rect">
              <a:avLst/>
            </a:prstGeom>
          </p:spPr>
        </p:pic>
        <p:pic>
          <p:nvPicPr>
            <p:cNvPr id="7" name="صورة 5"/>
            <p:cNvPicPr>
              <a:picLocks noChangeAspect="1"/>
            </p:cNvPicPr>
            <p:nvPr/>
          </p:nvPicPr>
          <p:blipFill>
            <a:blip r:embed="rId3" cstate="print"/>
            <a:stretch>
              <a:fillRect/>
            </a:stretch>
          </p:blipFill>
          <p:spPr>
            <a:xfrm>
              <a:off x="1331640" y="4544800"/>
              <a:ext cx="5336044" cy="684400"/>
            </a:xfrm>
            <a:prstGeom prst="rect">
              <a:avLst/>
            </a:prstGeom>
          </p:spPr>
        </p:pic>
        <p:grpSp>
          <p:nvGrpSpPr>
            <p:cNvPr id="8" name="Group 7"/>
            <p:cNvGrpSpPr/>
            <p:nvPr/>
          </p:nvGrpSpPr>
          <p:grpSpPr>
            <a:xfrm>
              <a:off x="1907704" y="5416188"/>
              <a:ext cx="5626861" cy="1147793"/>
              <a:chOff x="1248278" y="5560204"/>
              <a:chExt cx="5626861" cy="1147793"/>
            </a:xfrm>
          </p:grpSpPr>
          <p:sp>
            <p:nvSpPr>
              <p:cNvPr id="10" name="مستطيل 6"/>
              <p:cNvSpPr/>
              <p:nvPr/>
            </p:nvSpPr>
            <p:spPr>
              <a:xfrm>
                <a:off x="1248278" y="5560204"/>
                <a:ext cx="5626861" cy="677108"/>
              </a:xfrm>
              <a:prstGeom prst="rect">
                <a:avLst/>
              </a:prstGeom>
            </p:spPr>
            <p:txBody>
              <a:bodyPr wrap="none">
                <a:spAutoFit/>
              </a:bodyPr>
              <a:lstStyle/>
              <a:p>
                <a:pPr lvl="0"/>
                <a:r>
                  <a:rPr lang="en-US" sz="2000" b="1">
                    <a:solidFill>
                      <a:srgbClr val="0070C0"/>
                    </a:solidFill>
                    <a:latin typeface="Arial" panose="020B0604020202020204" pitchFamily="34" charset="0"/>
                    <a:cs typeface="Arial" panose="020B0604020202020204" pitchFamily="34" charset="0"/>
                  </a:rPr>
                  <a:t>Produces</a:t>
                </a:r>
                <a:r>
                  <a:rPr lang="ar-SA" sz="2000" b="1">
                    <a:solidFill>
                      <a:srgbClr val="0070C0"/>
                    </a:solidFill>
                    <a:latin typeface="Arial" panose="020B0604020202020204" pitchFamily="34" charset="0"/>
                    <a:cs typeface="Arial" panose="020B0604020202020204" pitchFamily="34" charset="0"/>
                  </a:rPr>
                  <a:t> </a:t>
                </a:r>
                <a:r>
                  <a:rPr lang="en-US" sz="2000" b="1">
                    <a:solidFill>
                      <a:srgbClr val="0070C0"/>
                    </a:solidFill>
                    <a:latin typeface="Arial" panose="020B0604020202020204" pitchFamily="34" charset="0"/>
                    <a:cs typeface="Arial" panose="020B0604020202020204" pitchFamily="34" charset="0"/>
                  </a:rPr>
                  <a:t>Linear and Cross linked Polymers </a:t>
                </a:r>
              </a:p>
              <a:p>
                <a:r>
                  <a:rPr lang="en-US"/>
                  <a:t> </a:t>
                </a:r>
              </a:p>
            </p:txBody>
          </p:sp>
          <p:sp>
            <p:nvSpPr>
              <p:cNvPr id="11" name="مستطيل 7"/>
              <p:cNvSpPr/>
              <p:nvPr/>
            </p:nvSpPr>
            <p:spPr>
              <a:xfrm>
                <a:off x="1983208" y="6307887"/>
                <a:ext cx="1795684" cy="400110"/>
              </a:xfrm>
              <a:prstGeom prst="rect">
                <a:avLst/>
              </a:prstGeom>
            </p:spPr>
            <p:txBody>
              <a:bodyPr wrap="none">
                <a:spAutoFit/>
              </a:bodyPr>
              <a:lstStyle/>
              <a:p>
                <a:r>
                  <a:rPr lang="en-US" sz="2000" dirty="0">
                    <a:solidFill>
                      <a:srgbClr val="00B050"/>
                    </a:solidFill>
                    <a:latin typeface="Arial" panose="020B0604020202020204" pitchFamily="34" charset="0"/>
                    <a:cs typeface="Arial" panose="020B0604020202020204" pitchFamily="34" charset="0"/>
                  </a:rPr>
                  <a:t>Thermoplastic</a:t>
                </a:r>
              </a:p>
            </p:txBody>
          </p:sp>
          <p:sp>
            <p:nvSpPr>
              <p:cNvPr id="12" name="مستطيل 8"/>
              <p:cNvSpPr/>
              <p:nvPr/>
            </p:nvSpPr>
            <p:spPr>
              <a:xfrm>
                <a:off x="4572000" y="6269250"/>
                <a:ext cx="1455848" cy="400110"/>
              </a:xfrm>
              <a:prstGeom prst="rect">
                <a:avLst/>
              </a:prstGeom>
            </p:spPr>
            <p:txBody>
              <a:bodyPr wrap="none">
                <a:spAutoFit/>
              </a:bodyPr>
              <a:lstStyle/>
              <a:p>
                <a:r>
                  <a:rPr lang="en-US" sz="2000">
                    <a:solidFill>
                      <a:srgbClr val="00B050"/>
                    </a:solidFill>
                    <a:latin typeface="Arial" panose="020B0604020202020204" pitchFamily="34" charset="0"/>
                    <a:cs typeface="Arial" panose="020B0604020202020204" pitchFamily="34" charset="0"/>
                  </a:rPr>
                  <a:t>Thermoset</a:t>
                </a:r>
              </a:p>
            </p:txBody>
          </p:sp>
          <p:cxnSp>
            <p:nvCxnSpPr>
              <p:cNvPr id="13" name="رابط كسهم مستقيم 10"/>
              <p:cNvCxnSpPr>
                <a:endCxn id="11" idx="0"/>
              </p:cNvCxnSpPr>
              <p:nvPr/>
            </p:nvCxnSpPr>
            <p:spPr>
              <a:xfrm>
                <a:off x="2881050" y="5948230"/>
                <a:ext cx="0" cy="359657"/>
              </a:xfrm>
              <a:prstGeom prst="straightConnector1">
                <a:avLst/>
              </a:prstGeom>
              <a:ln w="38100">
                <a:solidFill>
                  <a:srgbClr val="5325F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2"/>
              <p:cNvCxnSpPr/>
              <p:nvPr/>
            </p:nvCxnSpPr>
            <p:spPr>
              <a:xfrm flipH="1">
                <a:off x="5064702" y="5938828"/>
                <a:ext cx="1" cy="370492"/>
              </a:xfrm>
              <a:prstGeom prst="straightConnector1">
                <a:avLst/>
              </a:prstGeom>
              <a:ln w="38100">
                <a:solidFill>
                  <a:srgbClr val="5325FB"/>
                </a:solidFill>
                <a:tailEnd type="triangle"/>
              </a:ln>
            </p:spPr>
            <p:style>
              <a:lnRef idx="1">
                <a:schemeClr val="accent1"/>
              </a:lnRef>
              <a:fillRef idx="0">
                <a:schemeClr val="accent1"/>
              </a:fillRef>
              <a:effectRef idx="0">
                <a:schemeClr val="accent1"/>
              </a:effectRef>
              <a:fontRef idx="minor">
                <a:schemeClr val="tx1"/>
              </a:fontRef>
            </p:style>
          </p:cxnSp>
        </p:grpSp>
        <p:sp>
          <p:nvSpPr>
            <p:cNvPr id="9" name="مستطيل 3"/>
            <p:cNvSpPr/>
            <p:nvPr/>
          </p:nvSpPr>
          <p:spPr>
            <a:xfrm>
              <a:off x="395536" y="2965943"/>
              <a:ext cx="3888432" cy="1015663"/>
            </a:xfrm>
            <a:prstGeom prst="rect">
              <a:avLst/>
            </a:prstGeom>
          </p:spPr>
          <p:txBody>
            <a:bodyPr wrap="square">
              <a:spAutoFit/>
            </a:bodyPr>
            <a:lstStyle/>
            <a:p>
              <a:endParaRPr lang="en-US" sz="2000" b="1" u="sng">
                <a:solidFill>
                  <a:srgbClr val="5325FB"/>
                </a:solidFill>
              </a:endParaRPr>
            </a:p>
            <a:p>
              <a:r>
                <a:rPr lang="en-US" sz="2000" b="1" u="sng">
                  <a:solidFill>
                    <a:srgbClr val="5325FB"/>
                  </a:solidFill>
                </a:rPr>
                <a:t>Example of linear polymer:</a:t>
              </a:r>
              <a:endParaRPr lang="en-US" sz="2000" b="1" u="sng">
                <a:solidFill>
                  <a:srgbClr val="00B050"/>
                </a:solidFill>
                <a:latin typeface="Arial Unicode MS" pitchFamily="34" charset="-128"/>
                <a:ea typeface="Arial Unicode MS" pitchFamily="34" charset="-128"/>
                <a:cs typeface="Arial Unicode MS" pitchFamily="34" charset="-128"/>
              </a:endParaRPr>
            </a:p>
            <a:p>
              <a:endParaRPr lang="en-US" sz="2000" b="1">
                <a:solidFill>
                  <a:srgbClr val="5325FB"/>
                </a:solidFill>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611560" y="548680"/>
            <a:ext cx="8036174" cy="5646241"/>
            <a:chOff x="611560" y="548680"/>
            <a:chExt cx="8036174" cy="5646241"/>
          </a:xfrm>
        </p:grpSpPr>
        <p:sp>
          <p:nvSpPr>
            <p:cNvPr id="6" name="Rectangle 3"/>
            <p:cNvSpPr/>
            <p:nvPr/>
          </p:nvSpPr>
          <p:spPr>
            <a:xfrm>
              <a:off x="611560" y="548680"/>
              <a:ext cx="8036174" cy="400110"/>
            </a:xfrm>
            <a:prstGeom prst="rect">
              <a:avLst/>
            </a:prstGeom>
          </p:spPr>
          <p:txBody>
            <a:bodyPr wrap="none">
              <a:spAutoFit/>
            </a:bodyPr>
            <a:lstStyle/>
            <a:p>
              <a:r>
                <a:rPr lang="en-US" sz="2000" b="1" u="sng">
                  <a:solidFill>
                    <a:srgbClr val="5325FB"/>
                  </a:solidFill>
                </a:rPr>
                <a:t>Example of </a:t>
              </a:r>
              <a:r>
                <a:rPr lang="en-US" sz="2000" b="1" u="sng" err="1">
                  <a:solidFill>
                    <a:srgbClr val="5325FB"/>
                  </a:solidFill>
                </a:rPr>
                <a:t>polycondensation</a:t>
              </a:r>
              <a:r>
                <a:rPr lang="en-US" sz="2000" b="1" u="sng">
                  <a:solidFill>
                    <a:srgbClr val="5325FB"/>
                  </a:solidFill>
                </a:rPr>
                <a:t> leading to a </a:t>
              </a:r>
              <a:r>
                <a:rPr lang="en-US" sz="2000" b="1" u="sng" err="1">
                  <a:solidFill>
                    <a:srgbClr val="5325FB"/>
                  </a:solidFill>
                </a:rPr>
                <a:t>crosslinked</a:t>
              </a:r>
              <a:r>
                <a:rPr lang="en-US" sz="2000" b="1" u="sng">
                  <a:solidFill>
                    <a:srgbClr val="5325FB"/>
                  </a:solidFill>
                </a:rPr>
                <a:t> polymer</a:t>
              </a:r>
              <a:endParaRPr lang="en-US" sz="2000" b="1" u="sng">
                <a:solidFill>
                  <a:srgbClr val="00B050"/>
                </a:solidFill>
                <a:latin typeface="Arial Unicode MS" pitchFamily="34" charset="-128"/>
                <a:ea typeface="Arial Unicode MS" pitchFamily="34" charset="-128"/>
                <a:cs typeface="Arial Unicode MS" pitchFamily="34" charset="-128"/>
              </a:endParaRPr>
            </a:p>
          </p:txBody>
        </p:sp>
        <p:graphicFrame>
          <p:nvGraphicFramePr>
            <p:cNvPr id="7" name="Object 2"/>
            <p:cNvGraphicFramePr>
              <a:graphicFrameLocks noChangeAspect="1"/>
            </p:cNvGraphicFramePr>
            <p:nvPr/>
          </p:nvGraphicFramePr>
          <p:xfrm>
            <a:off x="1259632" y="2132856"/>
            <a:ext cx="6830633" cy="3528392"/>
          </p:xfrm>
          <a:graphic>
            <a:graphicData uri="http://schemas.openxmlformats.org/presentationml/2006/ole">
              <mc:AlternateContent xmlns:mc="http://schemas.openxmlformats.org/markup-compatibility/2006">
                <mc:Choice xmlns:v="urn:schemas-microsoft-com:vml" Requires="v">
                  <p:oleObj name="CS ChemDraw Drawing" r:id="rId2" imgW="5178362" imgH="2675704" progId="ChemDraw.Document.6.0">
                    <p:embed/>
                  </p:oleObj>
                </mc:Choice>
                <mc:Fallback>
                  <p:oleObj name="CS ChemDraw Drawing" r:id="rId2" imgW="5178362" imgH="2675704" progId="ChemDraw.Document.6.0">
                    <p:embed/>
                    <p:pic>
                      <p:nvPicPr>
                        <p:cNvPr id="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856"/>
                          <a:ext cx="683063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11560" y="1340768"/>
              <a:ext cx="3844322" cy="400110"/>
            </a:xfrm>
            <a:prstGeom prst="rect">
              <a:avLst/>
            </a:prstGeom>
          </p:spPr>
          <p:txBody>
            <a:bodyPr wrap="none">
              <a:spAutoFit/>
            </a:bodyPr>
            <a:lstStyle/>
            <a:p>
              <a:r>
                <a:rPr lang="en-US" sz="2000" b="1" u="sng">
                  <a:solidFill>
                    <a:srgbClr val="5325FB"/>
                  </a:solidFill>
                </a:rPr>
                <a:t>Monomer: </a:t>
              </a:r>
              <a:r>
                <a:rPr lang="en-US" sz="2000" b="1" err="1"/>
                <a:t>methyltriolsiloxane</a:t>
              </a:r>
              <a:endParaRPr lang="en-US" sz="2000" b="1">
                <a:latin typeface="Arial Unicode MS" pitchFamily="34" charset="-128"/>
                <a:ea typeface="Arial Unicode MS" pitchFamily="34" charset="-128"/>
                <a:cs typeface="Arial Unicode MS" pitchFamily="34" charset="-128"/>
              </a:endParaRPr>
            </a:p>
          </p:txBody>
        </p:sp>
        <p:sp>
          <p:nvSpPr>
            <p:cNvPr id="9" name="Rectangle 8"/>
            <p:cNvSpPr/>
            <p:nvPr/>
          </p:nvSpPr>
          <p:spPr>
            <a:xfrm>
              <a:off x="611560" y="2062856"/>
              <a:ext cx="2156360" cy="400110"/>
            </a:xfrm>
            <a:prstGeom prst="rect">
              <a:avLst/>
            </a:prstGeom>
          </p:spPr>
          <p:txBody>
            <a:bodyPr wrap="none">
              <a:spAutoFit/>
            </a:bodyPr>
            <a:lstStyle/>
            <a:p>
              <a:r>
                <a:rPr lang="en-US" sz="2000" b="1" u="sng">
                  <a:solidFill>
                    <a:srgbClr val="5325FB"/>
                  </a:solidFill>
                </a:rPr>
                <a:t>Catalyst: </a:t>
              </a:r>
              <a:r>
                <a:rPr lang="en-US" sz="2000" b="1"/>
                <a:t>H</a:t>
              </a:r>
              <a:r>
                <a:rPr lang="en-US" sz="1600" b="1"/>
                <a:t>2</a:t>
              </a:r>
              <a:r>
                <a:rPr lang="en-US" sz="2000" b="1"/>
                <a:t>SO</a:t>
              </a:r>
              <a:r>
                <a:rPr lang="en-US" sz="1600" b="1"/>
                <a:t>4</a:t>
              </a:r>
              <a:endParaRPr lang="en-US" sz="1600" b="1">
                <a:latin typeface="Arial Unicode MS" pitchFamily="34" charset="-128"/>
                <a:ea typeface="Arial Unicode MS" pitchFamily="34" charset="-128"/>
                <a:cs typeface="Arial Unicode MS" pitchFamily="34" charset="-128"/>
              </a:endParaRPr>
            </a:p>
          </p:txBody>
        </p:sp>
        <p:sp>
          <p:nvSpPr>
            <p:cNvPr id="10" name="Rectangle 9"/>
            <p:cNvSpPr/>
            <p:nvPr/>
          </p:nvSpPr>
          <p:spPr>
            <a:xfrm>
              <a:off x="4427984" y="5733256"/>
              <a:ext cx="4032448" cy="461665"/>
            </a:xfrm>
            <a:prstGeom prst="rect">
              <a:avLst/>
            </a:prstGeom>
          </p:spPr>
          <p:txBody>
            <a:bodyPr wrap="square">
              <a:spAutoFit/>
            </a:bodyPr>
            <a:lstStyle/>
            <a:p>
              <a:r>
                <a:rPr lang="en-US" sz="2400" b="1" u="sng" dirty="0">
                  <a:solidFill>
                    <a:srgbClr val="5325FB"/>
                  </a:solidFill>
                </a:rPr>
                <a:t>(</a:t>
              </a:r>
              <a:r>
                <a:rPr lang="en-US" sz="2400" b="1" dirty="0">
                  <a:solidFill>
                    <a:srgbClr val="5325FB"/>
                  </a:solidFill>
                </a:rPr>
                <a:t>Silicone rubber) (PDMS) </a:t>
              </a:r>
              <a:endParaRPr lang="en-US" b="1" dirty="0">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7585" y="332656"/>
            <a:ext cx="8136903" cy="5713025"/>
            <a:chOff x="827585" y="332656"/>
            <a:chExt cx="8136903" cy="5713025"/>
          </a:xfrm>
        </p:grpSpPr>
        <p:sp>
          <p:nvSpPr>
            <p:cNvPr id="4" name="Rectangle 3"/>
            <p:cNvSpPr/>
            <p:nvPr/>
          </p:nvSpPr>
          <p:spPr>
            <a:xfrm>
              <a:off x="2411760" y="332656"/>
              <a:ext cx="5184576" cy="461665"/>
            </a:xfrm>
            <a:prstGeom prst="rect">
              <a:avLst/>
            </a:prstGeom>
          </p:spPr>
          <p:txBody>
            <a:bodyPr wrap="square">
              <a:spAutoFit/>
            </a:bodyPr>
            <a:lstStyle/>
            <a:p>
              <a:r>
                <a:rPr lang="en-US" sz="2400" b="1">
                  <a:solidFill>
                    <a:srgbClr val="5325FB"/>
                  </a:solidFill>
                </a:rPr>
                <a:t>4.3 </a:t>
              </a:r>
              <a:r>
                <a:rPr lang="en-US" sz="2400" b="1" err="1">
                  <a:solidFill>
                    <a:srgbClr val="5325FB"/>
                  </a:solidFill>
                </a:rPr>
                <a:t>Polycondensation</a:t>
              </a:r>
              <a:r>
                <a:rPr lang="en-US" sz="2400" b="1">
                  <a:solidFill>
                    <a:srgbClr val="00B050"/>
                  </a:solidFill>
                  <a:latin typeface="Arial Unicode MS" pitchFamily="34" charset="-128"/>
                  <a:ea typeface="Arial Unicode MS" pitchFamily="34" charset="-128"/>
                  <a:cs typeface="Arial Unicode MS" pitchFamily="34" charset="-128"/>
                </a:rPr>
                <a:t> </a:t>
              </a:r>
              <a:r>
                <a:rPr lang="en-US" sz="2400" b="1">
                  <a:solidFill>
                    <a:srgbClr val="5325FB"/>
                  </a:solidFill>
                  <a:latin typeface="Arial Unicode MS" pitchFamily="34" charset="-128"/>
                  <a:ea typeface="Arial Unicode MS" pitchFamily="34" charset="-128"/>
                  <a:cs typeface="Arial Unicode MS" pitchFamily="34" charset="-128"/>
                </a:rPr>
                <a:t>/properties</a:t>
              </a:r>
            </a:p>
          </p:txBody>
        </p:sp>
        <p:pic>
          <p:nvPicPr>
            <p:cNvPr id="5" name="صورة 8"/>
            <p:cNvPicPr>
              <a:picLocks noChangeAspect="1"/>
            </p:cNvPicPr>
            <p:nvPr/>
          </p:nvPicPr>
          <p:blipFill>
            <a:blip r:embed="rId2" cstate="print"/>
            <a:stretch>
              <a:fillRect/>
            </a:stretch>
          </p:blipFill>
          <p:spPr>
            <a:xfrm>
              <a:off x="1619672" y="1596766"/>
              <a:ext cx="5748797" cy="1472194"/>
            </a:xfrm>
            <a:prstGeom prst="rect">
              <a:avLst/>
            </a:prstGeom>
          </p:spPr>
        </p:pic>
        <p:sp>
          <p:nvSpPr>
            <p:cNvPr id="6" name="مستطيل 7"/>
            <p:cNvSpPr/>
            <p:nvPr/>
          </p:nvSpPr>
          <p:spPr>
            <a:xfrm>
              <a:off x="971600" y="1167135"/>
              <a:ext cx="1300274" cy="461665"/>
            </a:xfrm>
            <a:prstGeom prst="rect">
              <a:avLst/>
            </a:prstGeom>
          </p:spPr>
          <p:txBody>
            <a:bodyPr wrap="square">
              <a:spAutoFit/>
            </a:bodyPr>
            <a:lstStyle/>
            <a:p>
              <a:pPr lvl="0"/>
              <a:r>
                <a:rPr lang="en-US" sz="2400" b="1">
                  <a:solidFill>
                    <a:srgbClr val="00B050"/>
                  </a:solidFill>
                </a:rPr>
                <a:t>Kevlar</a:t>
              </a:r>
            </a:p>
          </p:txBody>
        </p:sp>
        <p:pic>
          <p:nvPicPr>
            <p:cNvPr id="7" name="صورة 10"/>
            <p:cNvPicPr>
              <a:picLocks noChangeAspect="1"/>
            </p:cNvPicPr>
            <p:nvPr/>
          </p:nvPicPr>
          <p:blipFill rotWithShape="1">
            <a:blip r:embed="rId3" cstate="print"/>
            <a:srcRect l="26377" t="20629" r="37401" b="14335"/>
            <a:stretch/>
          </p:blipFill>
          <p:spPr>
            <a:xfrm>
              <a:off x="7308304" y="1268760"/>
              <a:ext cx="1656184" cy="2232248"/>
            </a:xfrm>
            <a:prstGeom prst="rect">
              <a:avLst/>
            </a:prstGeom>
          </p:spPr>
        </p:pic>
        <p:sp>
          <p:nvSpPr>
            <p:cNvPr id="8" name="مستطيل 9"/>
            <p:cNvSpPr/>
            <p:nvPr/>
          </p:nvSpPr>
          <p:spPr>
            <a:xfrm>
              <a:off x="827585" y="3645024"/>
              <a:ext cx="7488832" cy="2400657"/>
            </a:xfrm>
            <a:prstGeom prst="rect">
              <a:avLst/>
            </a:prstGeom>
          </p:spPr>
          <p:txBody>
            <a:bodyPr wrap="square">
              <a:spAutoFit/>
            </a:bodyPr>
            <a:lstStyle/>
            <a:p>
              <a:pPr lvl="0">
                <a:lnSpc>
                  <a:spcPct val="150000"/>
                </a:lnSpc>
              </a:pPr>
              <a:r>
                <a:rPr lang="en-US" sz="2000">
                  <a:solidFill>
                    <a:srgbClr val="002060"/>
                  </a:solidFill>
                  <a:latin typeface="Arial" panose="020B0604020202020204" pitchFamily="34" charset="0"/>
                  <a:cs typeface="Arial" panose="020B0604020202020204" pitchFamily="34" charset="0"/>
                </a:rPr>
                <a:t>very strong material</a:t>
              </a:r>
            </a:p>
            <a:p>
              <a:pPr lvl="0">
                <a:lnSpc>
                  <a:spcPct val="150000"/>
                </a:lnSpc>
              </a:pPr>
              <a:r>
                <a:rPr lang="en-US" sz="2000">
                  <a:solidFill>
                    <a:srgbClr val="002060"/>
                  </a:solidFill>
                  <a:latin typeface="Arial" panose="020B0604020202020204" pitchFamily="34" charset="0"/>
                  <a:cs typeface="Arial" panose="020B0604020202020204" pitchFamily="34" charset="0"/>
                </a:rPr>
                <a:t>used for reinforcing car tires</a:t>
              </a:r>
            </a:p>
            <a:p>
              <a:pPr lvl="0">
                <a:lnSpc>
                  <a:spcPct val="150000"/>
                </a:lnSpc>
              </a:pPr>
              <a:r>
                <a:rPr lang="en-US" sz="2000">
                  <a:solidFill>
                    <a:srgbClr val="002060"/>
                  </a:solidFill>
                  <a:latin typeface="Arial" panose="020B0604020202020204" pitchFamily="34" charset="0"/>
                  <a:cs typeface="Arial" panose="020B0604020202020204" pitchFamily="34" charset="0"/>
                </a:rPr>
                <a:t>Used to make ropes</a:t>
              </a:r>
            </a:p>
            <a:p>
              <a:pPr lvl="0">
                <a:lnSpc>
                  <a:spcPct val="150000"/>
                </a:lnSpc>
              </a:pPr>
              <a:r>
                <a:rPr lang="en-US" sz="2000">
                  <a:solidFill>
                    <a:srgbClr val="002060"/>
                  </a:solidFill>
                  <a:latin typeface="Arial" panose="020B0604020202020204" pitchFamily="34" charset="0"/>
                  <a:cs typeface="Arial" panose="020B0604020202020204" pitchFamily="34" charset="0"/>
                </a:rPr>
                <a:t>20 times as strong as steel ropes of the same weight</a:t>
              </a:r>
            </a:p>
            <a:p>
              <a:pPr lvl="0">
                <a:lnSpc>
                  <a:spcPct val="150000"/>
                </a:lnSpc>
              </a:pPr>
              <a:r>
                <a:rPr lang="en-US" sz="2000">
                  <a:solidFill>
                    <a:srgbClr val="002060"/>
                  </a:solidFill>
                  <a:latin typeface="Arial" panose="020B0604020202020204" pitchFamily="34" charset="0"/>
                  <a:cs typeface="Arial" panose="020B0604020202020204" pitchFamily="34" charset="0"/>
                </a:rPr>
                <a:t>Used for making reinforced aircraft wings and bullet-proof vests</a:t>
              </a:r>
            </a:p>
          </p:txBody>
        </p:sp>
        <p:sp>
          <p:nvSpPr>
            <p:cNvPr id="9" name="مستطيل 7"/>
            <p:cNvSpPr/>
            <p:nvPr/>
          </p:nvSpPr>
          <p:spPr>
            <a:xfrm>
              <a:off x="899592" y="3255367"/>
              <a:ext cx="2232248" cy="461665"/>
            </a:xfrm>
            <a:prstGeom prst="rect">
              <a:avLst/>
            </a:prstGeom>
          </p:spPr>
          <p:txBody>
            <a:bodyPr wrap="square">
              <a:spAutoFit/>
            </a:bodyPr>
            <a:lstStyle/>
            <a:p>
              <a:pPr lvl="0"/>
              <a:r>
                <a:rPr lang="en-US" sz="2400" b="1">
                  <a:solidFill>
                    <a:srgbClr val="00B050"/>
                  </a:solidFill>
                </a:rPr>
                <a:t>Properties</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404664"/>
            <a:ext cx="8378125" cy="5976664"/>
            <a:chOff x="467544" y="404664"/>
            <a:chExt cx="8378125" cy="5976664"/>
          </a:xfrm>
        </p:grpSpPr>
        <p:sp>
          <p:nvSpPr>
            <p:cNvPr id="4" name="مستطيل 7"/>
            <p:cNvSpPr/>
            <p:nvPr/>
          </p:nvSpPr>
          <p:spPr>
            <a:xfrm>
              <a:off x="1187624" y="1124744"/>
              <a:ext cx="1305165" cy="461665"/>
            </a:xfrm>
            <a:prstGeom prst="rect">
              <a:avLst/>
            </a:prstGeom>
          </p:spPr>
          <p:txBody>
            <a:bodyPr wrap="none">
              <a:spAutoFit/>
            </a:bodyPr>
            <a:lstStyle/>
            <a:p>
              <a:r>
                <a:rPr lang="en-US" sz="2400" b="1">
                  <a:solidFill>
                    <a:srgbClr val="00B050"/>
                  </a:solidFill>
                </a:rPr>
                <a:t>Dacron</a:t>
              </a:r>
            </a:p>
          </p:txBody>
        </p:sp>
        <p:sp>
          <p:nvSpPr>
            <p:cNvPr id="5" name="Rectangle 4"/>
            <p:cNvSpPr/>
            <p:nvPr/>
          </p:nvSpPr>
          <p:spPr>
            <a:xfrm>
              <a:off x="2195736" y="404664"/>
              <a:ext cx="5328592" cy="461665"/>
            </a:xfrm>
            <a:prstGeom prst="rect">
              <a:avLst/>
            </a:prstGeom>
          </p:spPr>
          <p:txBody>
            <a:bodyPr wrap="square">
              <a:spAutoFit/>
            </a:bodyPr>
            <a:lstStyle/>
            <a:p>
              <a:r>
                <a:rPr lang="en-US" sz="2400" b="1">
                  <a:solidFill>
                    <a:srgbClr val="5325FB"/>
                  </a:solidFill>
                </a:rPr>
                <a:t>4.2 </a:t>
              </a:r>
              <a:r>
                <a:rPr lang="en-US" sz="2400" b="1" err="1">
                  <a:solidFill>
                    <a:srgbClr val="5325FB"/>
                  </a:solidFill>
                </a:rPr>
                <a:t>Polycondensation</a:t>
              </a:r>
              <a:r>
                <a:rPr lang="en-US" sz="2400" b="1">
                  <a:solidFill>
                    <a:srgbClr val="5325FB"/>
                  </a:solidFill>
                </a:rPr>
                <a:t>/properties</a:t>
              </a:r>
              <a:r>
                <a:rPr lang="en-US" sz="2400" b="1">
                  <a:solidFill>
                    <a:srgbClr val="00B050"/>
                  </a:solidFill>
                  <a:latin typeface="Arial Unicode MS" pitchFamily="34" charset="-128"/>
                  <a:ea typeface="Arial Unicode MS" pitchFamily="34" charset="-128"/>
                  <a:cs typeface="Arial Unicode MS" pitchFamily="34" charset="-128"/>
                </a:rPr>
                <a:t> </a:t>
              </a:r>
            </a:p>
          </p:txBody>
        </p:sp>
        <p:sp>
          <p:nvSpPr>
            <p:cNvPr id="6" name="مستطيل 2"/>
            <p:cNvSpPr/>
            <p:nvPr/>
          </p:nvSpPr>
          <p:spPr>
            <a:xfrm>
              <a:off x="467544" y="1628800"/>
              <a:ext cx="8280920" cy="1015663"/>
            </a:xfrm>
            <a:prstGeom prst="rect">
              <a:avLst/>
            </a:prstGeom>
          </p:spPr>
          <p:txBody>
            <a:bodyPr wrap="square">
              <a:spAutoFit/>
            </a:bodyPr>
            <a:lstStyle/>
            <a:p>
              <a:r>
                <a:rPr lang="en-US" sz="2000">
                  <a:latin typeface="Aharoni"/>
                  <a:cs typeface="Arial" panose="020B0604020202020204" pitchFamily="34" charset="0"/>
                </a:rPr>
                <a:t>is the DuPont trademark for the polyester, Polyethylene terephthalate </a:t>
              </a:r>
            </a:p>
            <a:p>
              <a:r>
                <a:rPr lang="en-US" sz="2000">
                  <a:latin typeface="Aharoni"/>
                  <a:cs typeface="Arial" panose="020B0604020202020204" pitchFamily="34" charset="0"/>
                </a:rPr>
                <a:t>	(PET, PETE, PETP) Sometimes called Terylene</a:t>
              </a:r>
            </a:p>
          </p:txBody>
        </p:sp>
        <p:pic>
          <p:nvPicPr>
            <p:cNvPr id="7" name="صورة 4"/>
            <p:cNvPicPr>
              <a:picLocks noChangeAspect="1"/>
            </p:cNvPicPr>
            <p:nvPr/>
          </p:nvPicPr>
          <p:blipFill rotWithShape="1">
            <a:blip r:embed="rId2" cstate="print"/>
            <a:srcRect b="24516"/>
            <a:stretch/>
          </p:blipFill>
          <p:spPr>
            <a:xfrm>
              <a:off x="755576" y="2564904"/>
              <a:ext cx="8090093" cy="2217159"/>
            </a:xfrm>
            <a:prstGeom prst="rect">
              <a:avLst/>
            </a:prstGeom>
          </p:spPr>
        </p:pic>
        <p:pic>
          <p:nvPicPr>
            <p:cNvPr id="8" name="صورة 1"/>
            <p:cNvPicPr>
              <a:picLocks noChangeAspect="1"/>
            </p:cNvPicPr>
            <p:nvPr/>
          </p:nvPicPr>
          <p:blipFill rotWithShape="1">
            <a:blip r:embed="rId3" cstate="print"/>
            <a:srcRect t="54470"/>
            <a:stretch/>
          </p:blipFill>
          <p:spPr>
            <a:xfrm>
              <a:off x="1756773" y="4869160"/>
              <a:ext cx="5911571" cy="792088"/>
            </a:xfrm>
            <a:prstGeom prst="rect">
              <a:avLst/>
            </a:prstGeom>
          </p:spPr>
        </p:pic>
        <p:sp>
          <p:nvSpPr>
            <p:cNvPr id="9" name="مستطيل 2"/>
            <p:cNvSpPr/>
            <p:nvPr/>
          </p:nvSpPr>
          <p:spPr>
            <a:xfrm>
              <a:off x="899592" y="5981218"/>
              <a:ext cx="7920880" cy="400110"/>
            </a:xfrm>
            <a:prstGeom prst="rect">
              <a:avLst/>
            </a:prstGeom>
          </p:spPr>
          <p:txBody>
            <a:bodyPr wrap="square">
              <a:spAutoFit/>
            </a:bodyPr>
            <a:lstStyle/>
            <a:p>
              <a:r>
                <a:rPr lang="en-US" sz="2000">
                  <a:latin typeface="Aharoni"/>
                </a:rPr>
                <a:t>Polymer chains are held together by strong dipole-dipole interaction.</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87624" y="404664"/>
            <a:ext cx="6336704" cy="5564738"/>
            <a:chOff x="1187624" y="404664"/>
            <a:chExt cx="6336704" cy="5564738"/>
          </a:xfrm>
        </p:grpSpPr>
        <p:sp>
          <p:nvSpPr>
            <p:cNvPr id="4" name="مستطيل 6"/>
            <p:cNvSpPr/>
            <p:nvPr/>
          </p:nvSpPr>
          <p:spPr>
            <a:xfrm>
              <a:off x="1691680" y="1916832"/>
              <a:ext cx="4572000" cy="1323439"/>
            </a:xfrm>
            <a:prstGeom prst="rect">
              <a:avLst/>
            </a:prstGeom>
          </p:spPr>
          <p:txBody>
            <a:bodyPr>
              <a:spAutoFit/>
            </a:bodyPr>
            <a:lstStyle/>
            <a:p>
              <a:pPr lvl="0"/>
              <a:r>
                <a:rPr lang="en-US" sz="2000">
                  <a:solidFill>
                    <a:prstClr val="black"/>
                  </a:solidFill>
                  <a:latin typeface="Arial" panose="020B0604020202020204" pitchFamily="34" charset="0"/>
                  <a:cs typeface="Arial" panose="020B0604020202020204" pitchFamily="34" charset="0"/>
                </a:rPr>
                <a:t>Strong</a:t>
              </a:r>
            </a:p>
            <a:p>
              <a:pPr lvl="0"/>
              <a:r>
                <a:rPr lang="en-US" sz="2000">
                  <a:solidFill>
                    <a:prstClr val="black"/>
                  </a:solidFill>
                  <a:latin typeface="Arial" panose="020B0604020202020204" pitchFamily="34" charset="0"/>
                  <a:cs typeface="Arial" panose="020B0604020202020204" pitchFamily="34" charset="0"/>
                </a:rPr>
                <a:t>Tough</a:t>
              </a:r>
            </a:p>
            <a:p>
              <a:pPr lvl="0"/>
              <a:r>
                <a:rPr lang="en-US" sz="2000">
                  <a:solidFill>
                    <a:prstClr val="black"/>
                  </a:solidFill>
                  <a:latin typeface="Arial" panose="020B0604020202020204" pitchFamily="34" charset="0"/>
                  <a:cs typeface="Arial" panose="020B0604020202020204" pitchFamily="34" charset="0"/>
                </a:rPr>
                <a:t>Smooth</a:t>
              </a:r>
            </a:p>
            <a:p>
              <a:pPr lvl="0"/>
              <a:r>
                <a:rPr lang="en-US" sz="2000">
                  <a:solidFill>
                    <a:prstClr val="black"/>
                  </a:solidFill>
                  <a:latin typeface="Arial" panose="020B0604020202020204" pitchFamily="34" charset="0"/>
                  <a:cs typeface="Arial" panose="020B0604020202020204" pitchFamily="34" charset="0"/>
                </a:rPr>
                <a:t>Resistant to water and chemicals</a:t>
              </a:r>
            </a:p>
          </p:txBody>
        </p:sp>
        <p:pic>
          <p:nvPicPr>
            <p:cNvPr id="5" name="Picture 10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149080"/>
              <a:ext cx="1358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221088"/>
              <a:ext cx="1358900" cy="174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95736" y="404664"/>
              <a:ext cx="5328592" cy="461665"/>
            </a:xfrm>
            <a:prstGeom prst="rect">
              <a:avLst/>
            </a:prstGeom>
          </p:spPr>
          <p:txBody>
            <a:bodyPr wrap="square">
              <a:spAutoFit/>
            </a:bodyPr>
            <a:lstStyle/>
            <a:p>
              <a:r>
                <a:rPr lang="en-US" sz="2400" b="1">
                  <a:solidFill>
                    <a:srgbClr val="5325FB"/>
                  </a:solidFill>
                </a:rPr>
                <a:t>4.3 </a:t>
              </a:r>
              <a:r>
                <a:rPr lang="en-US" sz="2400" b="1" err="1">
                  <a:solidFill>
                    <a:srgbClr val="5325FB"/>
                  </a:solidFill>
                </a:rPr>
                <a:t>Polycondensation</a:t>
              </a:r>
              <a:r>
                <a:rPr lang="en-US" sz="2400" b="1">
                  <a:solidFill>
                    <a:srgbClr val="5325FB"/>
                  </a:solidFill>
                </a:rPr>
                <a:t>/properties</a:t>
              </a:r>
              <a:r>
                <a:rPr lang="en-US" sz="2400" b="1">
                  <a:solidFill>
                    <a:srgbClr val="00B050"/>
                  </a:solidFill>
                  <a:latin typeface="Arial Unicode MS" pitchFamily="34" charset="-128"/>
                  <a:ea typeface="Arial Unicode MS" pitchFamily="34" charset="-128"/>
                  <a:cs typeface="Arial Unicode MS" pitchFamily="34" charset="-128"/>
                </a:rPr>
                <a:t> </a:t>
              </a:r>
            </a:p>
          </p:txBody>
        </p:sp>
        <p:sp>
          <p:nvSpPr>
            <p:cNvPr id="8" name="مستطيل 7"/>
            <p:cNvSpPr/>
            <p:nvPr/>
          </p:nvSpPr>
          <p:spPr>
            <a:xfrm>
              <a:off x="1187624" y="1124744"/>
              <a:ext cx="1305165" cy="461665"/>
            </a:xfrm>
            <a:prstGeom prst="rect">
              <a:avLst/>
            </a:prstGeom>
          </p:spPr>
          <p:txBody>
            <a:bodyPr wrap="none">
              <a:spAutoFit/>
            </a:bodyPr>
            <a:lstStyle/>
            <a:p>
              <a:r>
                <a:rPr lang="en-US" sz="2400" b="1">
                  <a:solidFill>
                    <a:srgbClr val="00B050"/>
                  </a:solidFill>
                </a:rPr>
                <a:t>Dacron</a:t>
              </a: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657" y="3005336"/>
            <a:ext cx="6448615" cy="2079848"/>
          </a:xfrm>
        </p:spPr>
        <p:txBody>
          <a:bodyPr>
            <a:noAutofit/>
          </a:bodyPr>
          <a:lstStyle/>
          <a:p>
            <a:r>
              <a:rPr lang="en-US" sz="2000" b="1">
                <a:solidFill>
                  <a:srgbClr val="5325FB"/>
                </a:solidFill>
              </a:rPr>
              <a:t>Among the interests of copolymerization reaction are:</a:t>
            </a:r>
            <a:br>
              <a:rPr lang="en-US" sz="2000" b="1">
                <a:solidFill>
                  <a:srgbClr val="5325FB"/>
                </a:solidFill>
              </a:rPr>
            </a:br>
            <a:r>
              <a:rPr lang="en-US" sz="2000" b="1">
                <a:solidFill>
                  <a:srgbClr val="5325FB"/>
                </a:solidFill>
              </a:rPr>
              <a:t>1- to </a:t>
            </a:r>
            <a:r>
              <a:rPr lang="en-US" sz="2000" b="1">
                <a:solidFill>
                  <a:srgbClr val="FF0000"/>
                </a:solidFill>
              </a:rPr>
              <a:t>improve</a:t>
            </a:r>
            <a:r>
              <a:rPr lang="en-US" sz="2000" b="1">
                <a:solidFill>
                  <a:srgbClr val="5325FB"/>
                </a:solidFill>
              </a:rPr>
              <a:t> the properties of a polymer</a:t>
            </a:r>
            <a:br>
              <a:rPr lang="en-US" sz="2000" b="1">
                <a:solidFill>
                  <a:srgbClr val="5325FB"/>
                </a:solidFill>
              </a:rPr>
            </a:br>
            <a:r>
              <a:rPr lang="en-US" sz="2000" b="1">
                <a:solidFill>
                  <a:srgbClr val="5325FB"/>
                </a:solidFill>
              </a:rPr>
              <a:t>2- to obtain the </a:t>
            </a:r>
            <a:r>
              <a:rPr lang="en-US" sz="2000" b="1">
                <a:solidFill>
                  <a:srgbClr val="FF0000"/>
                </a:solidFill>
              </a:rPr>
              <a:t>properties of two or more  </a:t>
            </a:r>
            <a:r>
              <a:rPr lang="en-US" sz="2000" b="1" err="1">
                <a:solidFill>
                  <a:srgbClr val="5325FB"/>
                </a:solidFill>
              </a:rPr>
              <a:t>homopolymers</a:t>
            </a:r>
            <a:r>
              <a:rPr lang="en-US" sz="2000" b="1">
                <a:solidFill>
                  <a:srgbClr val="5325FB"/>
                </a:solidFill>
              </a:rPr>
              <a:t> in one </a:t>
            </a:r>
            <a:br>
              <a:rPr lang="en-US" sz="2000" b="1">
                <a:solidFill>
                  <a:srgbClr val="5325FB"/>
                </a:solidFill>
              </a:rPr>
            </a:br>
            <a:r>
              <a:rPr lang="en-US" sz="2000" b="1">
                <a:solidFill>
                  <a:srgbClr val="5325FB"/>
                </a:solidFill>
              </a:rPr>
              <a:t>3- to obtains </a:t>
            </a:r>
            <a:r>
              <a:rPr lang="en-US" sz="2000" b="1">
                <a:solidFill>
                  <a:srgbClr val="FF0000"/>
                </a:solidFill>
              </a:rPr>
              <a:t>new properties </a:t>
            </a:r>
            <a:r>
              <a:rPr lang="en-US" sz="2000" b="1">
                <a:solidFill>
                  <a:srgbClr val="5325FB"/>
                </a:solidFill>
              </a:rPr>
              <a:t>in the resulted hybrid polymer</a:t>
            </a:r>
            <a:endParaRPr lang="fr-FR" sz="1800" b="1">
              <a:solidFill>
                <a:srgbClr val="5325FB"/>
              </a:solidFill>
            </a:endParaRPr>
          </a:p>
        </p:txBody>
      </p:sp>
      <p:sp>
        <p:nvSpPr>
          <p:cNvPr id="3" name="Titre 1"/>
          <p:cNvSpPr txBox="1">
            <a:spLocks/>
          </p:cNvSpPr>
          <p:nvPr/>
        </p:nvSpPr>
        <p:spPr>
          <a:xfrm>
            <a:off x="761998" y="762000"/>
            <a:ext cx="6626697" cy="73116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a:solidFill>
                  <a:srgbClr val="5325FB"/>
                </a:solidFill>
              </a:rPr>
              <a:t>4.4. </a:t>
            </a:r>
            <a:r>
              <a:rPr lang="fr-FR" sz="2400" b="1" err="1">
                <a:solidFill>
                  <a:srgbClr val="5325FB"/>
                </a:solidFill>
              </a:rPr>
              <a:t>Copolymerization</a:t>
            </a:r>
            <a:r>
              <a:rPr lang="fr-FR" sz="2400" b="1">
                <a:solidFill>
                  <a:srgbClr val="5325FB"/>
                </a:solidFill>
              </a:rPr>
              <a:t> of </a:t>
            </a:r>
            <a:r>
              <a:rPr lang="fr-FR" sz="2400" b="1" err="1">
                <a:solidFill>
                  <a:srgbClr val="5325FB"/>
                </a:solidFill>
              </a:rPr>
              <a:t>vinylic</a:t>
            </a:r>
            <a:r>
              <a:rPr lang="fr-FR" sz="2400" b="1">
                <a:solidFill>
                  <a:srgbClr val="5325FB"/>
                </a:solidFill>
              </a:rPr>
              <a:t> </a:t>
            </a:r>
            <a:r>
              <a:rPr lang="fr-FR" sz="2400" b="1" err="1">
                <a:solidFill>
                  <a:srgbClr val="5325FB"/>
                </a:solidFill>
              </a:rPr>
              <a:t>monomers</a:t>
            </a:r>
            <a:r>
              <a:rPr lang="fr-FR" sz="2400" b="1">
                <a:solidFill>
                  <a:srgbClr val="5325FB"/>
                </a:solidFill>
              </a:rPr>
              <a:t> and </a:t>
            </a:r>
            <a:r>
              <a:rPr lang="fr-FR" sz="2400" b="1" err="1">
                <a:solidFill>
                  <a:srgbClr val="5325FB"/>
                </a:solidFill>
              </a:rPr>
              <a:t>reactivity</a:t>
            </a:r>
            <a:r>
              <a:rPr lang="fr-FR" sz="2400" b="1">
                <a:solidFill>
                  <a:srgbClr val="5325FB"/>
                </a:solidFill>
              </a:rPr>
              <a:t> ratio</a:t>
            </a:r>
          </a:p>
        </p:txBody>
      </p:sp>
      <p:sp>
        <p:nvSpPr>
          <p:cNvPr id="4" name="Titre 1"/>
          <p:cNvSpPr txBox="1">
            <a:spLocks/>
          </p:cNvSpPr>
          <p:nvPr/>
        </p:nvSpPr>
        <p:spPr>
          <a:xfrm>
            <a:off x="901519" y="1781200"/>
            <a:ext cx="7567297" cy="12241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a:solidFill>
                  <a:srgbClr val="00B050"/>
                </a:solidFill>
              </a:rPr>
              <a:t>The copolymerization reaction of vinyl monomers </a:t>
            </a:r>
            <a:r>
              <a:rPr lang="en-US" sz="2000" b="1">
                <a:solidFill>
                  <a:srgbClr val="FF0000"/>
                </a:solidFill>
              </a:rPr>
              <a:t>proceeds</a:t>
            </a:r>
            <a:r>
              <a:rPr lang="en-US" sz="2000" b="1">
                <a:solidFill>
                  <a:srgbClr val="00B050"/>
                </a:solidFill>
              </a:rPr>
              <a:t> exactly like the </a:t>
            </a:r>
            <a:r>
              <a:rPr lang="en-US" sz="2000" b="1" err="1">
                <a:solidFill>
                  <a:srgbClr val="00B050"/>
                </a:solidFill>
              </a:rPr>
              <a:t>homopolymerization</a:t>
            </a:r>
            <a:r>
              <a:rPr lang="en-US" sz="2000" b="1">
                <a:solidFill>
                  <a:srgbClr val="00B050"/>
                </a:solidFill>
              </a:rPr>
              <a:t> of a monomer but it involves two or more different monomers.</a:t>
            </a:r>
            <a:endParaRPr lang="fr-FR" sz="2000" b="1">
              <a:solidFill>
                <a:srgbClr val="00B050"/>
              </a:solidFill>
            </a:endParaRPr>
          </a:p>
        </p:txBody>
      </p:sp>
    </p:spTree>
    <p:extLst>
      <p:ext uri="{BB962C8B-B14F-4D97-AF65-F5344CB8AC3E}">
        <p14:creationId xmlns:p14="http://schemas.microsoft.com/office/powerpoint/2010/main" val="114069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347714" cy="665408"/>
          </a:xfrm>
        </p:spPr>
        <p:txBody>
          <a:bodyPr>
            <a:normAutofit/>
          </a:bodyPr>
          <a:lstStyle/>
          <a:p>
            <a:r>
              <a:rPr lang="fr-FR" sz="2400" b="1">
                <a:solidFill>
                  <a:srgbClr val="5325FB"/>
                </a:solidFill>
              </a:rPr>
              <a:t>4.4.1 </a:t>
            </a:r>
            <a:r>
              <a:rPr lang="fr-FR" sz="2400" b="1" err="1">
                <a:solidFill>
                  <a:srgbClr val="5325FB"/>
                </a:solidFill>
              </a:rPr>
              <a:t>Copolymerization</a:t>
            </a:r>
            <a:r>
              <a:rPr lang="fr-FR" sz="2400" b="1">
                <a:solidFill>
                  <a:srgbClr val="5325FB"/>
                </a:solidFill>
              </a:rPr>
              <a:t> </a:t>
            </a:r>
            <a:r>
              <a:rPr lang="fr-FR" sz="2400" b="1" err="1">
                <a:solidFill>
                  <a:srgbClr val="5325FB"/>
                </a:solidFill>
              </a:rPr>
              <a:t>reaction</a:t>
            </a:r>
            <a:endParaRPr lang="fr-FR" sz="2400" b="1">
              <a:solidFill>
                <a:srgbClr val="5325FB"/>
              </a:solidFill>
            </a:endParaRPr>
          </a:p>
        </p:txBody>
      </p:sp>
      <p:sp>
        <p:nvSpPr>
          <p:cNvPr id="3" name="Titre 1"/>
          <p:cNvSpPr txBox="1">
            <a:spLocks/>
          </p:cNvSpPr>
          <p:nvPr/>
        </p:nvSpPr>
        <p:spPr>
          <a:xfrm>
            <a:off x="619486" y="1124744"/>
            <a:ext cx="7552914" cy="2088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u="sng" err="1">
                <a:solidFill>
                  <a:srgbClr val="5325FB"/>
                </a:solidFill>
              </a:rPr>
              <a:t>Example</a:t>
            </a:r>
            <a:r>
              <a:rPr lang="fr-FR" sz="2400" u="sng">
                <a:solidFill>
                  <a:srgbClr val="5325FB"/>
                </a:solidFill>
              </a:rPr>
              <a:t>:</a:t>
            </a:r>
          </a:p>
          <a:p>
            <a:endParaRPr lang="fr-FR" sz="2400">
              <a:solidFill>
                <a:srgbClr val="5325FB"/>
              </a:solidFill>
            </a:endParaRPr>
          </a:p>
          <a:p>
            <a:r>
              <a:rPr lang="fr-FR" sz="2400" err="1">
                <a:solidFill>
                  <a:srgbClr val="5325FB"/>
                </a:solidFill>
                <a:latin typeface="Calibri" panose="020F0502020204030204" pitchFamily="34" charset="0"/>
              </a:rPr>
              <a:t>Acrylic</a:t>
            </a:r>
            <a:r>
              <a:rPr lang="fr-FR" sz="2400">
                <a:solidFill>
                  <a:srgbClr val="5325FB"/>
                </a:solidFill>
                <a:latin typeface="Calibri" panose="020F0502020204030204" pitchFamily="34" charset="0"/>
              </a:rPr>
              <a:t> </a:t>
            </a:r>
            <a:r>
              <a:rPr lang="fr-FR" sz="2400" err="1">
                <a:solidFill>
                  <a:srgbClr val="5325FB"/>
                </a:solidFill>
                <a:latin typeface="Calibri" panose="020F0502020204030204" pitchFamily="34" charset="0"/>
              </a:rPr>
              <a:t>acid</a:t>
            </a:r>
            <a:r>
              <a:rPr lang="fr-FR" sz="2400">
                <a:solidFill>
                  <a:srgbClr val="5325FB"/>
                </a:solidFill>
                <a:latin typeface="Calibri" panose="020F0502020204030204" pitchFamily="34" charset="0"/>
              </a:rPr>
              <a:t>  + </a:t>
            </a:r>
            <a:r>
              <a:rPr lang="fr-FR" sz="2400" err="1">
                <a:solidFill>
                  <a:srgbClr val="5325FB"/>
                </a:solidFill>
                <a:latin typeface="Calibri" panose="020F0502020204030204" pitchFamily="34" charset="0"/>
              </a:rPr>
              <a:t>styrene</a:t>
            </a:r>
            <a:r>
              <a:rPr lang="fr-FR" sz="2400">
                <a:solidFill>
                  <a:srgbClr val="5325FB"/>
                </a:solidFill>
                <a:latin typeface="Calibri" panose="020F0502020204030204" pitchFamily="34" charset="0"/>
              </a:rPr>
              <a:t>   </a:t>
            </a:r>
            <a:r>
              <a:rPr lang="fr-FR" sz="2400">
                <a:solidFill>
                  <a:srgbClr val="5325FB"/>
                </a:solidFill>
                <a:latin typeface="Calibri" panose="020F0502020204030204" pitchFamily="34" charset="0"/>
                <a:ea typeface="PMingLiU" panose="02020500000000000000" pitchFamily="18" charset="-120"/>
              </a:rPr>
              <a:t>→  poly(</a:t>
            </a:r>
            <a:r>
              <a:rPr lang="fr-FR" sz="2400" err="1">
                <a:solidFill>
                  <a:srgbClr val="5325FB"/>
                </a:solidFill>
                <a:latin typeface="Calibri" panose="020F0502020204030204" pitchFamily="34" charset="0"/>
                <a:ea typeface="PMingLiU" panose="02020500000000000000" pitchFamily="18" charset="-120"/>
              </a:rPr>
              <a:t>acrylic</a:t>
            </a:r>
            <a:r>
              <a:rPr lang="fr-FR" sz="2400">
                <a:solidFill>
                  <a:srgbClr val="5325FB"/>
                </a:solidFill>
                <a:latin typeface="Calibri" panose="020F0502020204030204" pitchFamily="34" charset="0"/>
                <a:ea typeface="PMingLiU" panose="02020500000000000000" pitchFamily="18" charset="-120"/>
              </a:rPr>
              <a:t> </a:t>
            </a:r>
            <a:r>
              <a:rPr lang="fr-FR" sz="2400" err="1">
                <a:solidFill>
                  <a:srgbClr val="5325FB"/>
                </a:solidFill>
                <a:latin typeface="Calibri" panose="020F0502020204030204" pitchFamily="34" charset="0"/>
                <a:ea typeface="PMingLiU" panose="02020500000000000000" pitchFamily="18" charset="-120"/>
              </a:rPr>
              <a:t>acid-co-styrene</a:t>
            </a:r>
            <a:r>
              <a:rPr lang="fr-FR" sz="2400">
                <a:solidFill>
                  <a:srgbClr val="5325FB"/>
                </a:solidFill>
                <a:latin typeface="PMingLiU" panose="02020500000000000000" pitchFamily="18" charset="-120"/>
                <a:ea typeface="PMingLiU" panose="02020500000000000000" pitchFamily="18" charset="-120"/>
              </a:rPr>
              <a:t>)</a:t>
            </a:r>
          </a:p>
          <a:p>
            <a:endParaRPr lang="fr-FR" sz="2400">
              <a:solidFill>
                <a:srgbClr val="5325FB"/>
              </a:solidFill>
              <a:latin typeface="PMingLiU" panose="02020500000000000000" pitchFamily="18" charset="-120"/>
              <a:ea typeface="PMingLiU" panose="02020500000000000000" pitchFamily="18" charset="-120"/>
            </a:endParaRPr>
          </a:p>
          <a:p>
            <a:r>
              <a:rPr lang="fr-FR" sz="2400">
                <a:solidFill>
                  <a:srgbClr val="5325FB"/>
                </a:solidFill>
                <a:latin typeface="Calibri" panose="020F0502020204030204" pitchFamily="34" charset="0"/>
                <a:ea typeface="PMingLiU" panose="02020500000000000000" pitchFamily="18" charset="-120"/>
              </a:rPr>
              <a:t>In a </a:t>
            </a:r>
            <a:r>
              <a:rPr lang="fr-FR" sz="2400" err="1">
                <a:solidFill>
                  <a:srgbClr val="5325FB"/>
                </a:solidFill>
                <a:latin typeface="Calibri" panose="020F0502020204030204" pitchFamily="34" charset="0"/>
                <a:ea typeface="PMingLiU" panose="02020500000000000000" pitchFamily="18" charset="-120"/>
              </a:rPr>
              <a:t>general</a:t>
            </a:r>
            <a:r>
              <a:rPr lang="fr-FR" sz="2400">
                <a:solidFill>
                  <a:srgbClr val="5325FB"/>
                </a:solidFill>
                <a:latin typeface="Calibri" panose="020F0502020204030204" pitchFamily="34" charset="0"/>
                <a:ea typeface="PMingLiU" panose="02020500000000000000" pitchFamily="18" charset="-120"/>
              </a:rPr>
              <a:t> </a:t>
            </a:r>
            <a:r>
              <a:rPr lang="fr-FR" sz="2400" err="1">
                <a:solidFill>
                  <a:srgbClr val="5325FB"/>
                </a:solidFill>
                <a:latin typeface="Calibri" panose="020F0502020204030204" pitchFamily="34" charset="0"/>
                <a:ea typeface="PMingLiU" panose="02020500000000000000" pitchFamily="18" charset="-120"/>
              </a:rPr>
              <a:t>way</a:t>
            </a:r>
            <a:r>
              <a:rPr lang="fr-FR" sz="2400">
                <a:solidFill>
                  <a:srgbClr val="5325FB"/>
                </a:solidFill>
                <a:latin typeface="Calibri" panose="020F0502020204030204" pitchFamily="34" charset="0"/>
                <a:ea typeface="PMingLiU" panose="02020500000000000000" pitchFamily="18" charset="-120"/>
              </a:rPr>
              <a:t>:      </a:t>
            </a:r>
            <a:r>
              <a:rPr lang="fr-FR" sz="2400" err="1">
                <a:solidFill>
                  <a:srgbClr val="5325FB"/>
                </a:solidFill>
                <a:latin typeface="Calibri" panose="020F0502020204030204" pitchFamily="34" charset="0"/>
                <a:ea typeface="PMingLiU" panose="02020500000000000000" pitchFamily="18" charset="-120"/>
              </a:rPr>
              <a:t>n</a:t>
            </a:r>
            <a:r>
              <a:rPr lang="fr-FR" sz="2400" err="1">
                <a:solidFill>
                  <a:srgbClr val="FF0000"/>
                </a:solidFill>
                <a:latin typeface="Calibri" panose="020F0502020204030204" pitchFamily="34" charset="0"/>
                <a:ea typeface="PMingLiU" panose="02020500000000000000" pitchFamily="18" charset="-120"/>
              </a:rPr>
              <a:t>A</a:t>
            </a:r>
            <a:r>
              <a:rPr lang="fr-FR" sz="2400">
                <a:solidFill>
                  <a:srgbClr val="5325FB"/>
                </a:solidFill>
                <a:latin typeface="Calibri" panose="020F0502020204030204" pitchFamily="34" charset="0"/>
                <a:ea typeface="PMingLiU" panose="02020500000000000000" pitchFamily="18" charset="-120"/>
              </a:rPr>
              <a:t> + </a:t>
            </a:r>
            <a:r>
              <a:rPr lang="fr-FR" sz="2400" err="1">
                <a:solidFill>
                  <a:srgbClr val="5325FB"/>
                </a:solidFill>
                <a:latin typeface="Calibri" panose="020F0502020204030204" pitchFamily="34" charset="0"/>
                <a:ea typeface="PMingLiU" panose="02020500000000000000" pitchFamily="18" charset="-120"/>
              </a:rPr>
              <a:t>m</a:t>
            </a:r>
            <a:r>
              <a:rPr lang="fr-FR" sz="2400" err="1">
                <a:solidFill>
                  <a:srgbClr val="FF0000"/>
                </a:solidFill>
                <a:latin typeface="Calibri" panose="020F0502020204030204" pitchFamily="34" charset="0"/>
                <a:ea typeface="PMingLiU" panose="02020500000000000000" pitchFamily="18" charset="-120"/>
              </a:rPr>
              <a:t>B</a:t>
            </a:r>
            <a:r>
              <a:rPr lang="fr-FR" sz="2400">
                <a:solidFill>
                  <a:srgbClr val="5325FB"/>
                </a:solidFill>
                <a:latin typeface="Calibri" panose="020F0502020204030204" pitchFamily="34" charset="0"/>
                <a:ea typeface="PMingLiU" panose="02020500000000000000" pitchFamily="18" charset="-120"/>
              </a:rPr>
              <a:t> →   poly(</a:t>
            </a:r>
            <a:r>
              <a:rPr lang="fr-FR" sz="2400">
                <a:solidFill>
                  <a:srgbClr val="FF0000"/>
                </a:solidFill>
                <a:latin typeface="Calibri" panose="020F0502020204030204" pitchFamily="34" charset="0"/>
                <a:ea typeface="PMingLiU" panose="02020500000000000000" pitchFamily="18" charset="-120"/>
              </a:rPr>
              <a:t>A</a:t>
            </a:r>
            <a:r>
              <a:rPr lang="fr-FR" sz="2400">
                <a:solidFill>
                  <a:srgbClr val="5325FB"/>
                </a:solidFill>
                <a:latin typeface="Calibri" panose="020F0502020204030204" pitchFamily="34" charset="0"/>
                <a:ea typeface="PMingLiU" panose="02020500000000000000" pitchFamily="18" charset="-120"/>
              </a:rPr>
              <a:t>-</a:t>
            </a:r>
            <a:r>
              <a:rPr lang="fr-FR" sz="2400" err="1">
                <a:solidFill>
                  <a:srgbClr val="5325FB"/>
                </a:solidFill>
                <a:latin typeface="Calibri" panose="020F0502020204030204" pitchFamily="34" charset="0"/>
                <a:ea typeface="PMingLiU" panose="02020500000000000000" pitchFamily="18" charset="-120"/>
              </a:rPr>
              <a:t>co</a:t>
            </a:r>
            <a:r>
              <a:rPr lang="fr-FR" sz="2400">
                <a:solidFill>
                  <a:srgbClr val="5325FB"/>
                </a:solidFill>
                <a:latin typeface="Calibri" panose="020F0502020204030204" pitchFamily="34" charset="0"/>
                <a:ea typeface="PMingLiU" panose="02020500000000000000" pitchFamily="18" charset="-120"/>
              </a:rPr>
              <a:t>-</a:t>
            </a:r>
            <a:r>
              <a:rPr lang="fr-FR" sz="2400">
                <a:solidFill>
                  <a:srgbClr val="FF0000"/>
                </a:solidFill>
                <a:latin typeface="Calibri" panose="020F0502020204030204" pitchFamily="34" charset="0"/>
                <a:ea typeface="PMingLiU" panose="02020500000000000000" pitchFamily="18" charset="-120"/>
              </a:rPr>
              <a:t>B</a:t>
            </a:r>
            <a:r>
              <a:rPr lang="fr-FR" sz="2400">
                <a:solidFill>
                  <a:srgbClr val="5325FB"/>
                </a:solidFill>
                <a:latin typeface="Calibri" panose="020F0502020204030204" pitchFamily="34" charset="0"/>
                <a:ea typeface="PMingLiU" panose="02020500000000000000" pitchFamily="18" charset="-120"/>
              </a:rPr>
              <a:t>)</a:t>
            </a:r>
            <a:endParaRPr lang="fr-FR" sz="2400">
              <a:solidFill>
                <a:srgbClr val="5325FB"/>
              </a:solidFill>
              <a:latin typeface="Calibri" panose="020F0502020204030204" pitchFamily="34" charset="0"/>
            </a:endParaRPr>
          </a:p>
        </p:txBody>
      </p:sp>
      <p:sp>
        <p:nvSpPr>
          <p:cNvPr id="4" name="Titre 1"/>
          <p:cNvSpPr txBox="1">
            <a:spLocks/>
          </p:cNvSpPr>
          <p:nvPr/>
        </p:nvSpPr>
        <p:spPr>
          <a:xfrm>
            <a:off x="642820" y="3068960"/>
            <a:ext cx="7552914" cy="10801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solidFill>
                  <a:srgbClr val="5325FB"/>
                </a:solidFill>
                <a:latin typeface="Calibri" panose="020F0502020204030204" pitchFamily="34" charset="0"/>
              </a:rPr>
              <a:t>In the copolymerization reaction not all </a:t>
            </a:r>
            <a:r>
              <a:rPr lang="en-US" sz="2000">
                <a:solidFill>
                  <a:srgbClr val="FF0000"/>
                </a:solidFill>
                <a:latin typeface="Calibri" panose="020F0502020204030204" pitchFamily="34" charset="0"/>
              </a:rPr>
              <a:t>A</a:t>
            </a:r>
            <a:r>
              <a:rPr lang="en-US" sz="2000">
                <a:solidFill>
                  <a:srgbClr val="5325FB"/>
                </a:solidFill>
                <a:latin typeface="Calibri" panose="020F0502020204030204" pitchFamily="34" charset="0"/>
              </a:rPr>
              <a:t> monomers always react with </a:t>
            </a:r>
            <a:r>
              <a:rPr lang="en-US" sz="2000">
                <a:solidFill>
                  <a:srgbClr val="FF0000"/>
                </a:solidFill>
                <a:latin typeface="Calibri" panose="020F0502020204030204" pitchFamily="34" charset="0"/>
              </a:rPr>
              <a:t>B</a:t>
            </a:r>
            <a:r>
              <a:rPr lang="en-US" sz="2000">
                <a:solidFill>
                  <a:srgbClr val="5325FB"/>
                </a:solidFill>
                <a:latin typeface="Calibri" panose="020F0502020204030204" pitchFamily="34" charset="0"/>
              </a:rPr>
              <a:t> monomers. This depends on the reactivity of each monomer with respect to the other.</a:t>
            </a:r>
          </a:p>
          <a:p>
            <a:endParaRPr lang="en-US" sz="2000">
              <a:solidFill>
                <a:srgbClr val="5325FB"/>
              </a:solidFill>
              <a:latin typeface="Calibri" panose="020F0502020204030204" pitchFamily="34" charset="0"/>
            </a:endParaRPr>
          </a:p>
          <a:p>
            <a:r>
              <a:rPr lang="en-US" sz="2000">
                <a:solidFill>
                  <a:srgbClr val="5325FB"/>
                </a:solidFill>
                <a:latin typeface="Calibri" panose="020F0502020204030204" pitchFamily="34" charset="0"/>
              </a:rPr>
              <a:t> </a:t>
            </a:r>
            <a:endParaRPr lang="fr-FR" sz="2000">
              <a:solidFill>
                <a:srgbClr val="5325FB"/>
              </a:solidFill>
              <a:latin typeface="Calibri" panose="020F0502020204030204" pitchFamily="34" charset="0"/>
            </a:endParaRPr>
          </a:p>
        </p:txBody>
      </p:sp>
      <p:sp>
        <p:nvSpPr>
          <p:cNvPr id="5" name="Rectangle 4"/>
          <p:cNvSpPr/>
          <p:nvPr/>
        </p:nvSpPr>
        <p:spPr>
          <a:xfrm>
            <a:off x="755576" y="4293096"/>
            <a:ext cx="7560840" cy="1015663"/>
          </a:xfrm>
          <a:prstGeom prst="rect">
            <a:avLst/>
          </a:prstGeom>
        </p:spPr>
        <p:txBody>
          <a:bodyPr wrap="square">
            <a:spAutoFit/>
          </a:bodyPr>
          <a:lstStyle/>
          <a:p>
            <a:pPr lvl="0"/>
            <a:r>
              <a:rPr lang="en-US" sz="2000" b="1" u="sng">
                <a:solidFill>
                  <a:srgbClr val="5325FB"/>
                </a:solidFill>
                <a:latin typeface="Calibri" panose="020F0502020204030204" pitchFamily="34" charset="0"/>
              </a:rPr>
              <a:t>For example</a:t>
            </a:r>
            <a:r>
              <a:rPr lang="en-US" sz="2000">
                <a:solidFill>
                  <a:srgbClr val="5325FB"/>
                </a:solidFill>
                <a:latin typeface="Calibri" panose="020F0502020204030204" pitchFamily="34" charset="0"/>
              </a:rPr>
              <a:t>: if we start from a mixture containing 50 </a:t>
            </a:r>
            <a:r>
              <a:rPr lang="en-US" sz="2000" err="1">
                <a:solidFill>
                  <a:srgbClr val="5325FB"/>
                </a:solidFill>
                <a:latin typeface="Calibri" panose="020F0502020204030204" pitchFamily="34" charset="0"/>
              </a:rPr>
              <a:t>mol</a:t>
            </a:r>
            <a:r>
              <a:rPr lang="en-US" sz="2000">
                <a:solidFill>
                  <a:srgbClr val="5325FB"/>
                </a:solidFill>
                <a:latin typeface="Palatino Linotype" panose="02040502050505030304" pitchFamily="18" charset="0"/>
                <a:ea typeface="PMingLiU" panose="02020500000000000000" pitchFamily="18" charset="-120"/>
              </a:rPr>
              <a:t>%</a:t>
            </a:r>
            <a:r>
              <a:rPr lang="en-US" sz="2000">
                <a:solidFill>
                  <a:srgbClr val="5325FB"/>
                </a:solidFill>
                <a:latin typeface="PMingLiU" panose="02020500000000000000" pitchFamily="18" charset="-120"/>
                <a:ea typeface="PMingLiU" panose="02020500000000000000" pitchFamily="18" charset="-120"/>
              </a:rPr>
              <a:t> </a:t>
            </a:r>
            <a:r>
              <a:rPr lang="en-US" sz="2000">
                <a:solidFill>
                  <a:srgbClr val="5325FB"/>
                </a:solidFill>
                <a:latin typeface="Calibri" panose="020F0502020204030204" pitchFamily="34" charset="0"/>
              </a:rPr>
              <a:t>of </a:t>
            </a:r>
            <a:r>
              <a:rPr lang="en-US" sz="2000">
                <a:solidFill>
                  <a:srgbClr val="FF0000"/>
                </a:solidFill>
                <a:latin typeface="Calibri" panose="020F0502020204030204" pitchFamily="34" charset="0"/>
              </a:rPr>
              <a:t>A</a:t>
            </a:r>
            <a:r>
              <a:rPr lang="en-US" sz="2000">
                <a:solidFill>
                  <a:srgbClr val="5325FB"/>
                </a:solidFill>
                <a:latin typeface="Calibri" panose="020F0502020204030204" pitchFamily="34" charset="0"/>
              </a:rPr>
              <a:t> and 50 </a:t>
            </a:r>
            <a:r>
              <a:rPr lang="en-US" sz="2000" err="1">
                <a:solidFill>
                  <a:srgbClr val="5325FB"/>
                </a:solidFill>
                <a:latin typeface="Calibri" panose="020F0502020204030204" pitchFamily="34" charset="0"/>
              </a:rPr>
              <a:t>mol</a:t>
            </a:r>
            <a:r>
              <a:rPr lang="en-US" sz="2000">
                <a:solidFill>
                  <a:srgbClr val="5325FB"/>
                </a:solidFill>
                <a:latin typeface="Calibri" panose="020F0502020204030204" pitchFamily="34" charset="0"/>
              </a:rPr>
              <a:t> </a:t>
            </a:r>
            <a:r>
              <a:rPr lang="en-US" sz="2000">
                <a:solidFill>
                  <a:srgbClr val="5325FB"/>
                </a:solidFill>
                <a:latin typeface="Palatino Linotype" panose="02040502050505030304" pitchFamily="18" charset="0"/>
                <a:ea typeface="PMingLiU" panose="02020500000000000000" pitchFamily="18" charset="-120"/>
              </a:rPr>
              <a:t>%</a:t>
            </a:r>
            <a:r>
              <a:rPr lang="en-US" sz="2000">
                <a:solidFill>
                  <a:srgbClr val="5325FB"/>
                </a:solidFill>
                <a:latin typeface="PMingLiU" panose="02020500000000000000" pitchFamily="18" charset="-120"/>
                <a:ea typeface="PMingLiU" panose="02020500000000000000" pitchFamily="18" charset="-120"/>
              </a:rPr>
              <a:t> </a:t>
            </a:r>
            <a:r>
              <a:rPr lang="en-US" sz="2000">
                <a:solidFill>
                  <a:srgbClr val="5325FB"/>
                </a:solidFill>
                <a:latin typeface="Calibri" panose="020F0502020204030204" pitchFamily="34" charset="0"/>
              </a:rPr>
              <a:t>of </a:t>
            </a:r>
            <a:r>
              <a:rPr lang="en-US" sz="2000">
                <a:solidFill>
                  <a:srgbClr val="FF0000"/>
                </a:solidFill>
                <a:latin typeface="Calibri" panose="020F0502020204030204" pitchFamily="34" charset="0"/>
              </a:rPr>
              <a:t>B</a:t>
            </a:r>
            <a:r>
              <a:rPr lang="en-US" sz="2000">
                <a:solidFill>
                  <a:srgbClr val="5325FB"/>
                </a:solidFill>
                <a:latin typeface="Calibri" panose="020F0502020204030204" pitchFamily="34" charset="0"/>
              </a:rPr>
              <a:t>, this does not necessarily give a copolymer containing 50 of </a:t>
            </a:r>
            <a:r>
              <a:rPr lang="en-US" sz="2000">
                <a:solidFill>
                  <a:srgbClr val="FF0000"/>
                </a:solidFill>
                <a:latin typeface="Calibri" panose="020F0502020204030204" pitchFamily="34" charset="0"/>
              </a:rPr>
              <a:t>A</a:t>
            </a:r>
            <a:r>
              <a:rPr lang="en-US" sz="2000">
                <a:solidFill>
                  <a:srgbClr val="5325FB"/>
                </a:solidFill>
                <a:latin typeface="Calibri" panose="020F0502020204030204" pitchFamily="34" charset="0"/>
              </a:rPr>
              <a:t> and 50 of </a:t>
            </a:r>
            <a:r>
              <a:rPr lang="en-US" sz="2000">
                <a:solidFill>
                  <a:srgbClr val="FF0000"/>
                </a:solidFill>
                <a:latin typeface="Calibri" panose="020F0502020204030204" pitchFamily="34" charset="0"/>
              </a:rPr>
              <a:t>B</a:t>
            </a:r>
            <a:r>
              <a:rPr lang="en-US" sz="2000">
                <a:solidFill>
                  <a:srgbClr val="5325FB"/>
                </a:solidFill>
                <a:latin typeface="Calibri" panose="020F0502020204030204" pitchFamily="34" charset="0"/>
              </a:rPr>
              <a:t>.</a:t>
            </a:r>
            <a:endParaRPr lang="fr-FR" sz="2000">
              <a:solidFill>
                <a:srgbClr val="5325FB"/>
              </a:solidFill>
              <a:latin typeface="Calibri" panose="020F0502020204030204" pitchFamily="34" charset="0"/>
            </a:endParaRPr>
          </a:p>
        </p:txBody>
      </p:sp>
      <p:sp>
        <p:nvSpPr>
          <p:cNvPr id="6" name="Rectangle 5"/>
          <p:cNvSpPr/>
          <p:nvPr/>
        </p:nvSpPr>
        <p:spPr>
          <a:xfrm>
            <a:off x="827584" y="5435200"/>
            <a:ext cx="7560840" cy="1323439"/>
          </a:xfrm>
          <a:prstGeom prst="rect">
            <a:avLst/>
          </a:prstGeom>
        </p:spPr>
        <p:txBody>
          <a:bodyPr wrap="square">
            <a:spAutoFit/>
          </a:bodyPr>
          <a:lstStyle/>
          <a:p>
            <a:pPr lvl="0"/>
            <a:r>
              <a:rPr lang="en-US" sz="2000" b="1">
                <a:solidFill>
                  <a:srgbClr val="FF0000"/>
                </a:solidFill>
                <a:latin typeface="Calibri" panose="020F0502020204030204" pitchFamily="34" charset="0"/>
              </a:rPr>
              <a:t>To have an idea of the composition of the copolymer resulting from a copolymerization reaction between two monomers A and B, it is then necessary to know the reactivity ratio of these two monomeric entities.</a:t>
            </a:r>
            <a:endParaRPr lang="fr-FR" sz="2000">
              <a:solidFill>
                <a:srgbClr val="FF0000"/>
              </a:solidFill>
              <a:latin typeface="Calibri" panose="020F0502020204030204" pitchFamily="34" charset="0"/>
            </a:endParaRPr>
          </a:p>
        </p:txBody>
      </p:sp>
    </p:spTree>
    <p:extLst>
      <p:ext uri="{BB962C8B-B14F-4D97-AF65-F5344CB8AC3E}">
        <p14:creationId xmlns:p14="http://schemas.microsoft.com/office/powerpoint/2010/main" val="234187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2985113" cy="369332"/>
          </a:xfrm>
          <a:prstGeom prst="rect">
            <a:avLst/>
          </a:prstGeom>
        </p:spPr>
        <p:txBody>
          <a:bodyPr wrap="none">
            <a:spAutoFit/>
          </a:bodyPr>
          <a:lstStyle/>
          <a:p>
            <a:pPr lvl="0" defTabSz="457200">
              <a:spcBef>
                <a:spcPct val="0"/>
              </a:spcBef>
              <a:defRPr/>
            </a:pPr>
            <a:r>
              <a:rPr lang="en-US" b="1" u="sng">
                <a:solidFill>
                  <a:srgbClr val="5325FB"/>
                </a:solidFill>
              </a:rPr>
              <a:t>1.2.2 Synthetic polymers:</a:t>
            </a:r>
            <a:endParaRPr lang="en-US" sz="2400" b="1">
              <a:solidFill>
                <a:srgbClr val="5325FB"/>
              </a:solidFill>
            </a:endParaRPr>
          </a:p>
        </p:txBody>
      </p:sp>
      <p:sp>
        <p:nvSpPr>
          <p:cNvPr id="3" name="Rectangle 2"/>
          <p:cNvSpPr/>
          <p:nvPr/>
        </p:nvSpPr>
        <p:spPr>
          <a:xfrm>
            <a:off x="323528" y="737037"/>
            <a:ext cx="7776864" cy="923330"/>
          </a:xfrm>
          <a:prstGeom prst="rect">
            <a:avLst/>
          </a:prstGeom>
        </p:spPr>
        <p:txBody>
          <a:bodyPr wrap="square">
            <a:spAutoFit/>
          </a:bodyPr>
          <a:lstStyle/>
          <a:p>
            <a:r>
              <a:rPr lang="en-US"/>
              <a:t>These polymers are obtained from the polymerization of monomers containing </a:t>
            </a:r>
            <a:r>
              <a:rPr lang="en-US" err="1">
                <a:solidFill>
                  <a:srgbClr val="00B050"/>
                </a:solidFill>
              </a:rPr>
              <a:t>vinylic</a:t>
            </a:r>
            <a:r>
              <a:rPr lang="en-US"/>
              <a:t>, </a:t>
            </a:r>
            <a:r>
              <a:rPr lang="en-US" err="1">
                <a:solidFill>
                  <a:srgbClr val="00B050"/>
                </a:solidFill>
              </a:rPr>
              <a:t>acetylenic</a:t>
            </a:r>
            <a:r>
              <a:rPr lang="en-US"/>
              <a:t>, </a:t>
            </a:r>
            <a:r>
              <a:rPr lang="en-US">
                <a:solidFill>
                  <a:srgbClr val="00B050"/>
                </a:solidFill>
              </a:rPr>
              <a:t>di</a:t>
            </a:r>
            <a:r>
              <a:rPr lang="en-US"/>
              <a:t> or more </a:t>
            </a:r>
            <a:r>
              <a:rPr lang="en-US">
                <a:solidFill>
                  <a:srgbClr val="00B050"/>
                </a:solidFill>
              </a:rPr>
              <a:t>functional active </a:t>
            </a:r>
            <a:r>
              <a:rPr lang="en-US"/>
              <a:t>groups and ring opening  monomers containing</a:t>
            </a:r>
            <a:r>
              <a:rPr lang="en-US">
                <a:solidFill>
                  <a:srgbClr val="00B050"/>
                </a:solidFill>
              </a:rPr>
              <a:t> heteroatoms.</a:t>
            </a:r>
            <a:endParaRPr lang="fr-FR">
              <a:solidFill>
                <a:srgbClr val="00B050"/>
              </a:solidFill>
            </a:endParaRPr>
          </a:p>
        </p:txBody>
      </p:sp>
      <p:sp>
        <p:nvSpPr>
          <p:cNvPr id="4" name="Rectangle 3"/>
          <p:cNvSpPr/>
          <p:nvPr/>
        </p:nvSpPr>
        <p:spPr>
          <a:xfrm>
            <a:off x="323528" y="1844824"/>
            <a:ext cx="7488832" cy="3970318"/>
          </a:xfrm>
          <a:prstGeom prst="rect">
            <a:avLst/>
          </a:prstGeom>
        </p:spPr>
        <p:txBody>
          <a:bodyPr wrap="square">
            <a:spAutoFit/>
          </a:bodyPr>
          <a:lstStyle/>
          <a:p>
            <a:r>
              <a:rPr lang="en-US">
                <a:solidFill>
                  <a:srgbClr val="5325FB"/>
                </a:solidFill>
              </a:rPr>
              <a:t>Examples</a:t>
            </a:r>
            <a:r>
              <a:rPr lang="en-US"/>
              <a:t>: </a:t>
            </a:r>
          </a:p>
          <a:p>
            <a:pPr marL="285750" indent="-285750">
              <a:buFont typeface="Wingdings" panose="05000000000000000000" pitchFamily="2" charset="2"/>
              <a:buChar char="§"/>
            </a:pPr>
            <a:r>
              <a:rPr lang="en-US">
                <a:solidFill>
                  <a:srgbClr val="5325FB"/>
                </a:solidFill>
              </a:rPr>
              <a:t>Polymerization of </a:t>
            </a:r>
            <a:r>
              <a:rPr lang="en-US" err="1">
                <a:solidFill>
                  <a:srgbClr val="00B050"/>
                </a:solidFill>
              </a:rPr>
              <a:t>vinylic</a:t>
            </a:r>
            <a:r>
              <a:rPr lang="en-US">
                <a:solidFill>
                  <a:srgbClr val="00B050"/>
                </a:solidFill>
              </a:rPr>
              <a:t> monomers </a:t>
            </a:r>
            <a:r>
              <a:rPr lang="en-US">
                <a:solidFill>
                  <a:srgbClr val="5325FB"/>
                </a:solidFill>
              </a:rPr>
              <a:t>leads to obtain  </a:t>
            </a:r>
            <a:r>
              <a:rPr lang="en-US">
                <a:solidFill>
                  <a:srgbClr val="00B050"/>
                </a:solidFill>
              </a:rPr>
              <a:t>polystyrene</a:t>
            </a:r>
            <a:r>
              <a:rPr lang="en-US"/>
              <a:t>, </a:t>
            </a:r>
            <a:r>
              <a:rPr lang="en-US">
                <a:solidFill>
                  <a:srgbClr val="00B050"/>
                </a:solidFill>
              </a:rPr>
              <a:t>poly(vinyl chloride)</a:t>
            </a:r>
            <a:r>
              <a:rPr lang="en-US"/>
              <a:t>, </a:t>
            </a:r>
            <a:r>
              <a:rPr lang="en-US">
                <a:solidFill>
                  <a:srgbClr val="00B050"/>
                </a:solidFill>
              </a:rPr>
              <a:t>poly(vinyl alcohol)…. etc. </a:t>
            </a:r>
          </a:p>
          <a:p>
            <a:pPr marL="285750" indent="-285750">
              <a:buFont typeface="Wingdings" panose="05000000000000000000" pitchFamily="2" charset="2"/>
              <a:buChar char="§"/>
            </a:pPr>
            <a:r>
              <a:rPr lang="en-US">
                <a:solidFill>
                  <a:srgbClr val="5325FB"/>
                </a:solidFill>
              </a:rPr>
              <a:t>Polymerization of </a:t>
            </a:r>
            <a:r>
              <a:rPr lang="en-US" err="1">
                <a:solidFill>
                  <a:srgbClr val="00B050"/>
                </a:solidFill>
              </a:rPr>
              <a:t>acetylenic</a:t>
            </a:r>
            <a:r>
              <a:rPr lang="en-US">
                <a:solidFill>
                  <a:srgbClr val="00B050"/>
                </a:solidFill>
              </a:rPr>
              <a:t> monomers </a:t>
            </a:r>
            <a:r>
              <a:rPr lang="en-US">
                <a:solidFill>
                  <a:srgbClr val="5325FB"/>
                </a:solidFill>
              </a:rPr>
              <a:t>leads to obtain </a:t>
            </a:r>
            <a:r>
              <a:rPr lang="en-US" err="1">
                <a:solidFill>
                  <a:srgbClr val="00B050"/>
                </a:solidFill>
              </a:rPr>
              <a:t>polyacetylene</a:t>
            </a:r>
            <a:r>
              <a:rPr lang="en-US"/>
              <a:t>, </a:t>
            </a:r>
            <a:r>
              <a:rPr lang="en-US">
                <a:solidFill>
                  <a:srgbClr val="00B050"/>
                </a:solidFill>
              </a:rPr>
              <a:t>poly(phenyl acetylene), poly(alkyl acetylene)… etc.</a:t>
            </a:r>
          </a:p>
          <a:p>
            <a:pPr marL="285750" indent="-285750">
              <a:buFont typeface="Wingdings" panose="05000000000000000000" pitchFamily="2" charset="2"/>
              <a:buChar char="§"/>
            </a:pPr>
            <a:r>
              <a:rPr lang="en-US">
                <a:solidFill>
                  <a:srgbClr val="5325FB"/>
                </a:solidFill>
              </a:rPr>
              <a:t>Polymerization of monomers having </a:t>
            </a:r>
            <a:r>
              <a:rPr lang="en-US">
                <a:solidFill>
                  <a:srgbClr val="00B050"/>
                </a:solidFill>
              </a:rPr>
              <a:t>di functional active groups </a:t>
            </a:r>
            <a:r>
              <a:rPr lang="en-US">
                <a:solidFill>
                  <a:srgbClr val="5325FB"/>
                </a:solidFill>
              </a:rPr>
              <a:t>leads to obtain </a:t>
            </a:r>
            <a:r>
              <a:rPr lang="en-US">
                <a:solidFill>
                  <a:srgbClr val="00B050"/>
                </a:solidFill>
              </a:rPr>
              <a:t>poly(ethylene oxide), poly(dimethyl </a:t>
            </a:r>
            <a:r>
              <a:rPr lang="en-US" err="1">
                <a:solidFill>
                  <a:srgbClr val="00B050"/>
                </a:solidFill>
              </a:rPr>
              <a:t>siloxane</a:t>
            </a:r>
            <a:r>
              <a:rPr lang="en-US">
                <a:solidFill>
                  <a:srgbClr val="00B050"/>
                </a:solidFill>
              </a:rPr>
              <a:t>) oil, polyester, polyurethane … etc.</a:t>
            </a:r>
          </a:p>
          <a:p>
            <a:pPr marL="285750" indent="-285750">
              <a:buFont typeface="Wingdings" panose="05000000000000000000" pitchFamily="2" charset="2"/>
              <a:buChar char="§"/>
            </a:pPr>
            <a:r>
              <a:rPr lang="en-US">
                <a:solidFill>
                  <a:srgbClr val="5325FB"/>
                </a:solidFill>
              </a:rPr>
              <a:t>Polymerization of monomers having </a:t>
            </a:r>
            <a:r>
              <a:rPr lang="en-US">
                <a:solidFill>
                  <a:srgbClr val="00B050"/>
                </a:solidFill>
              </a:rPr>
              <a:t>tri functional active groups </a:t>
            </a:r>
            <a:r>
              <a:rPr lang="en-US"/>
              <a:t>leads to obtain </a:t>
            </a:r>
            <a:r>
              <a:rPr lang="en-US">
                <a:solidFill>
                  <a:srgbClr val="00B050"/>
                </a:solidFill>
              </a:rPr>
              <a:t>poly(dimethyl </a:t>
            </a:r>
            <a:r>
              <a:rPr lang="en-US" err="1">
                <a:solidFill>
                  <a:srgbClr val="00B050"/>
                </a:solidFill>
              </a:rPr>
              <a:t>siloxane</a:t>
            </a:r>
            <a:r>
              <a:rPr lang="en-US">
                <a:solidFill>
                  <a:srgbClr val="00B050"/>
                </a:solidFill>
              </a:rPr>
              <a:t>) rubber</a:t>
            </a:r>
          </a:p>
          <a:p>
            <a:pPr marL="285750" indent="-285750">
              <a:buFont typeface="Wingdings" panose="05000000000000000000" pitchFamily="2" charset="2"/>
              <a:buChar char="§"/>
            </a:pPr>
            <a:r>
              <a:rPr lang="en-US">
                <a:solidFill>
                  <a:srgbClr val="5325FB"/>
                </a:solidFill>
              </a:rPr>
              <a:t>Polymerization by </a:t>
            </a:r>
            <a:r>
              <a:rPr lang="en-US">
                <a:solidFill>
                  <a:srgbClr val="00B050"/>
                </a:solidFill>
              </a:rPr>
              <a:t>ring opening </a:t>
            </a:r>
            <a:r>
              <a:rPr lang="en-US">
                <a:solidFill>
                  <a:srgbClr val="5325FB"/>
                </a:solidFill>
              </a:rPr>
              <a:t>of monomers leads to obtain </a:t>
            </a:r>
            <a:r>
              <a:rPr lang="en-US">
                <a:solidFill>
                  <a:srgbClr val="00B050"/>
                </a:solidFill>
              </a:rPr>
              <a:t>poly (</a:t>
            </a:r>
            <a:r>
              <a:rPr lang="en-US" err="1">
                <a:solidFill>
                  <a:srgbClr val="00B050"/>
                </a:solidFill>
              </a:rPr>
              <a:t>caprolactone</a:t>
            </a:r>
            <a:r>
              <a:rPr lang="en-US">
                <a:solidFill>
                  <a:srgbClr val="00B050"/>
                </a:solidFill>
              </a:rPr>
              <a:t>), ethylene oxide… etc. </a:t>
            </a:r>
            <a:endParaRPr lang="en-US">
              <a:solidFill>
                <a:srgbClr val="5325FB"/>
              </a:solidFill>
            </a:endParaRPr>
          </a:p>
          <a:p>
            <a:r>
              <a:rPr lang="en-US">
                <a:solidFill>
                  <a:prstClr val="black"/>
                </a:solidFill>
              </a:rPr>
              <a:t> </a:t>
            </a:r>
            <a:endParaRPr lang="en-US"/>
          </a:p>
          <a:p>
            <a:endParaRPr lang="fr-FR">
              <a:solidFill>
                <a:srgbClr val="00B050"/>
              </a:solidFill>
            </a:endParaRPr>
          </a:p>
        </p:txBody>
      </p:sp>
    </p:spTree>
    <p:extLst>
      <p:ext uri="{BB962C8B-B14F-4D97-AF65-F5344CB8AC3E}">
        <p14:creationId xmlns:p14="http://schemas.microsoft.com/office/powerpoint/2010/main" val="26512018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260648"/>
            <a:ext cx="3536695" cy="587152"/>
          </a:xfrm>
        </p:spPr>
        <p:txBody>
          <a:bodyPr>
            <a:normAutofit/>
          </a:bodyPr>
          <a:lstStyle/>
          <a:p>
            <a:r>
              <a:rPr lang="fr-FR" sz="2400" b="1">
                <a:solidFill>
                  <a:srgbClr val="5325FB"/>
                </a:solidFill>
              </a:rPr>
              <a:t>4.4.2 </a:t>
            </a:r>
            <a:r>
              <a:rPr lang="fr-FR" sz="2400" b="1" err="1">
                <a:solidFill>
                  <a:srgbClr val="5325FB"/>
                </a:solidFill>
              </a:rPr>
              <a:t>Reactivity</a:t>
            </a:r>
            <a:r>
              <a:rPr lang="fr-FR" sz="2400" b="1">
                <a:solidFill>
                  <a:srgbClr val="5325FB"/>
                </a:solidFill>
              </a:rPr>
              <a:t> ratio</a:t>
            </a:r>
          </a:p>
        </p:txBody>
      </p:sp>
      <p:sp>
        <p:nvSpPr>
          <p:cNvPr id="3" name="Titre 1"/>
          <p:cNvSpPr txBox="1">
            <a:spLocks/>
          </p:cNvSpPr>
          <p:nvPr/>
        </p:nvSpPr>
        <p:spPr>
          <a:xfrm>
            <a:off x="609599" y="874777"/>
            <a:ext cx="6770713" cy="587152"/>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solidFill>
                  <a:srgbClr val="5325FB"/>
                </a:solidFill>
              </a:rPr>
              <a:t>The </a:t>
            </a:r>
            <a:r>
              <a:rPr lang="fr-FR" sz="2400" b="1" dirty="0" err="1">
                <a:solidFill>
                  <a:srgbClr val="5325FB"/>
                </a:solidFill>
              </a:rPr>
              <a:t>reactivity</a:t>
            </a:r>
            <a:r>
              <a:rPr lang="fr-FR" sz="2400" b="1" dirty="0">
                <a:solidFill>
                  <a:srgbClr val="5325FB"/>
                </a:solidFill>
              </a:rPr>
              <a:t> ratio </a:t>
            </a:r>
            <a:r>
              <a:rPr lang="fr-FR" sz="2400" b="1" dirty="0" err="1">
                <a:solidFill>
                  <a:srgbClr val="5325FB"/>
                </a:solidFill>
              </a:rPr>
              <a:t>is</a:t>
            </a:r>
            <a:r>
              <a:rPr lang="fr-FR" sz="2400" b="1" dirty="0">
                <a:solidFill>
                  <a:srgbClr val="5325FB"/>
                </a:solidFill>
              </a:rPr>
              <a:t> </a:t>
            </a:r>
            <a:r>
              <a:rPr lang="fr-FR" sz="2400" b="1" dirty="0" err="1">
                <a:solidFill>
                  <a:srgbClr val="5325FB"/>
                </a:solidFill>
              </a:rPr>
              <a:t>determined</a:t>
            </a:r>
            <a:r>
              <a:rPr lang="fr-FR" sz="2400" b="1" dirty="0">
                <a:solidFill>
                  <a:srgbClr val="5325FB"/>
                </a:solidFill>
              </a:rPr>
              <a:t> from the </a:t>
            </a:r>
            <a:r>
              <a:rPr lang="fr-FR" sz="2400" b="1" dirty="0" err="1">
                <a:solidFill>
                  <a:srgbClr val="5325FB"/>
                </a:solidFill>
              </a:rPr>
              <a:t>kinetic</a:t>
            </a:r>
            <a:r>
              <a:rPr lang="fr-FR" sz="2400" b="1" dirty="0">
                <a:solidFill>
                  <a:srgbClr val="5325FB"/>
                </a:solidFill>
              </a:rPr>
              <a:t> </a:t>
            </a:r>
            <a:r>
              <a:rPr lang="fr-FR" sz="2400" b="1" dirty="0" err="1">
                <a:solidFill>
                  <a:srgbClr val="5325FB"/>
                </a:solidFill>
              </a:rPr>
              <a:t>reactions</a:t>
            </a:r>
            <a:r>
              <a:rPr lang="fr-FR" sz="2400" b="1" dirty="0">
                <a:solidFill>
                  <a:srgbClr val="5325FB"/>
                </a:solidFill>
              </a:rPr>
              <a:t> of </a:t>
            </a:r>
            <a:r>
              <a:rPr lang="fr-FR" sz="2400" b="1" dirty="0">
                <a:solidFill>
                  <a:srgbClr val="FF0000"/>
                </a:solidFill>
              </a:rPr>
              <a:t>A</a:t>
            </a:r>
            <a:r>
              <a:rPr lang="fr-FR" sz="2400" b="1" dirty="0">
                <a:solidFill>
                  <a:srgbClr val="5325FB"/>
                </a:solidFill>
              </a:rPr>
              <a:t> and </a:t>
            </a:r>
            <a:r>
              <a:rPr lang="fr-FR" sz="2400" b="1" dirty="0">
                <a:solidFill>
                  <a:srgbClr val="00B050"/>
                </a:solidFill>
              </a:rPr>
              <a:t>B</a:t>
            </a:r>
            <a:r>
              <a:rPr lang="fr-FR" sz="2400" b="1" dirty="0">
                <a:solidFill>
                  <a:srgbClr val="5325FB"/>
                </a:solidFill>
              </a:rPr>
              <a:t> </a:t>
            </a:r>
            <a:r>
              <a:rPr lang="fr-FR" sz="2400" b="1" dirty="0" err="1">
                <a:solidFill>
                  <a:srgbClr val="5325FB"/>
                </a:solidFill>
              </a:rPr>
              <a:t>during</a:t>
            </a:r>
            <a:r>
              <a:rPr lang="fr-FR" sz="2400" b="1" dirty="0">
                <a:solidFill>
                  <a:srgbClr val="5325FB"/>
                </a:solidFill>
              </a:rPr>
              <a:t> the </a:t>
            </a:r>
            <a:r>
              <a:rPr lang="fr-FR" sz="2400" b="1" dirty="0" err="1">
                <a:solidFill>
                  <a:srgbClr val="5325FB"/>
                </a:solidFill>
              </a:rPr>
              <a:t>copolymerization</a:t>
            </a:r>
            <a:r>
              <a:rPr lang="fr-FR" sz="2400" b="1" dirty="0">
                <a:solidFill>
                  <a:srgbClr val="5325FB"/>
                </a:solidFill>
              </a:rPr>
              <a:t> </a:t>
            </a:r>
            <a:r>
              <a:rPr lang="fr-FR" sz="2400" b="1" dirty="0" err="1">
                <a:solidFill>
                  <a:srgbClr val="5325FB"/>
                </a:solidFill>
              </a:rPr>
              <a:t>reaction</a:t>
            </a:r>
            <a:endParaRPr lang="fr-FR" sz="2400" b="1" dirty="0">
              <a:solidFill>
                <a:srgbClr val="5325FB"/>
              </a:solidFill>
            </a:endParaRPr>
          </a:p>
        </p:txBody>
      </p:sp>
      <p:sp>
        <p:nvSpPr>
          <p:cNvPr id="4" name="Titre 1"/>
          <p:cNvSpPr txBox="1">
            <a:spLocks/>
          </p:cNvSpPr>
          <p:nvPr/>
        </p:nvSpPr>
        <p:spPr>
          <a:xfrm>
            <a:off x="609598" y="1556792"/>
            <a:ext cx="6770713" cy="587152"/>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5325FB"/>
                </a:solidFill>
              </a:rPr>
              <a:t>The kinetics of copolymerization of monomer </a:t>
            </a:r>
            <a:r>
              <a:rPr lang="en-US" sz="2400" b="1">
                <a:solidFill>
                  <a:srgbClr val="FF0000"/>
                </a:solidFill>
              </a:rPr>
              <a:t>A</a:t>
            </a:r>
            <a:r>
              <a:rPr lang="en-US" sz="2400" b="1">
                <a:solidFill>
                  <a:srgbClr val="5325FB"/>
                </a:solidFill>
              </a:rPr>
              <a:t> with </a:t>
            </a:r>
            <a:r>
              <a:rPr lang="en-US" sz="2400" b="1">
                <a:solidFill>
                  <a:srgbClr val="00B050"/>
                </a:solidFill>
              </a:rPr>
              <a:t>B</a:t>
            </a:r>
            <a:r>
              <a:rPr lang="en-US" sz="2400" b="1">
                <a:solidFill>
                  <a:srgbClr val="5325FB"/>
                </a:solidFill>
              </a:rPr>
              <a:t> in the presence of the initiator radical </a:t>
            </a:r>
            <a:r>
              <a:rPr lang="en-US" sz="2400" b="1">
                <a:solidFill>
                  <a:srgbClr val="C00000"/>
                </a:solidFill>
              </a:rPr>
              <a:t>Am</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5325FB"/>
                </a:solidFill>
              </a:rPr>
              <a:t> are written as follows:</a:t>
            </a:r>
            <a:endParaRPr lang="fr-FR" sz="2400" b="1">
              <a:solidFill>
                <a:srgbClr val="5325FB"/>
              </a:solidFill>
            </a:endParaRPr>
          </a:p>
        </p:txBody>
      </p:sp>
      <p:grpSp>
        <p:nvGrpSpPr>
          <p:cNvPr id="39" name="Groupe 38"/>
          <p:cNvGrpSpPr/>
          <p:nvPr/>
        </p:nvGrpSpPr>
        <p:grpSpPr>
          <a:xfrm>
            <a:off x="609598" y="2132856"/>
            <a:ext cx="6509563" cy="3891310"/>
            <a:chOff x="609598" y="2418010"/>
            <a:chExt cx="6509563" cy="3891310"/>
          </a:xfrm>
        </p:grpSpPr>
        <p:sp>
          <p:nvSpPr>
            <p:cNvPr id="5" name="Titre 1"/>
            <p:cNvSpPr txBox="1">
              <a:spLocks/>
            </p:cNvSpPr>
            <p:nvPr/>
          </p:nvSpPr>
          <p:spPr>
            <a:xfrm>
              <a:off x="609598" y="3303715"/>
              <a:ext cx="3170315" cy="587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C00000"/>
                  </a:solidFill>
                </a:rPr>
                <a:t>Am</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  </a:t>
              </a:r>
              <a:r>
                <a:rPr lang="en-US" sz="2400" b="1">
                  <a:solidFill>
                    <a:srgbClr val="5325FB"/>
                  </a:solidFill>
                </a:rPr>
                <a:t>+</a:t>
              </a:r>
              <a:r>
                <a:rPr lang="en-US" sz="2400" b="1">
                  <a:solidFill>
                    <a:srgbClr val="FF0000"/>
                  </a:solidFill>
                </a:rPr>
                <a:t>  A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C00000"/>
                  </a:solidFill>
                </a:rPr>
                <a:t>Am</a:t>
              </a:r>
              <a:r>
                <a:rPr lang="en-US" sz="2400" b="1">
                  <a:solidFill>
                    <a:srgbClr val="5325FB"/>
                  </a:solidFill>
                </a:rPr>
                <a:t>-</a:t>
              </a:r>
              <a:r>
                <a:rPr lang="en-US" sz="2400" b="1">
                  <a:solidFill>
                    <a:srgbClr val="FF0000"/>
                  </a:solidFill>
                </a:rPr>
                <a:t>A</a:t>
              </a:r>
              <a:r>
                <a:rPr lang="en-US" sz="2400" b="1" baseline="30000">
                  <a:solidFill>
                    <a:srgbClr val="FF0000"/>
                  </a:solidFill>
                  <a:latin typeface="PMingLiU" panose="02020500000000000000" pitchFamily="18" charset="-120"/>
                  <a:ea typeface="PMingLiU" panose="02020500000000000000" pitchFamily="18" charset="-120"/>
                </a:rPr>
                <a:t>✽  </a:t>
              </a:r>
              <a:endParaRPr lang="fr-FR" sz="2400" b="1">
                <a:solidFill>
                  <a:srgbClr val="5325FB"/>
                </a:solidFill>
              </a:endParaRPr>
            </a:p>
          </p:txBody>
        </p:sp>
        <p:sp>
          <p:nvSpPr>
            <p:cNvPr id="8" name="Titre 1"/>
            <p:cNvSpPr txBox="1">
              <a:spLocks/>
            </p:cNvSpPr>
            <p:nvPr/>
          </p:nvSpPr>
          <p:spPr>
            <a:xfrm>
              <a:off x="673074" y="5290322"/>
              <a:ext cx="3154178" cy="587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a:solidFill>
                    <a:srgbClr val="C00000"/>
                  </a:solidFill>
                </a:rPr>
                <a:t>Am</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  +  </a:t>
              </a:r>
              <a:r>
                <a:rPr lang="en-US" sz="2400" b="1">
                  <a:solidFill>
                    <a:srgbClr val="00B050"/>
                  </a:solidFill>
                </a:rPr>
                <a:t>B</a:t>
              </a:r>
              <a:r>
                <a:rPr lang="en-US" sz="2400" b="1">
                  <a:solidFill>
                    <a:srgbClr val="FF0000"/>
                  </a:solidFill>
                </a:rPr>
                <a:t>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C00000"/>
                  </a:solidFill>
                </a:rPr>
                <a:t>Am</a:t>
              </a:r>
              <a:r>
                <a:rPr lang="en-US" sz="2400" b="1">
                  <a:solidFill>
                    <a:srgbClr val="00B050"/>
                  </a:solidFill>
                </a:rPr>
                <a:t>-B</a:t>
              </a:r>
              <a:r>
                <a:rPr lang="en-US" sz="2400" b="1" baseline="30000">
                  <a:solidFill>
                    <a:srgbClr val="FF0000"/>
                  </a:solidFill>
                  <a:latin typeface="PMingLiU" panose="02020500000000000000" pitchFamily="18" charset="-120"/>
                  <a:ea typeface="PMingLiU" panose="02020500000000000000" pitchFamily="18" charset="-120"/>
                </a:rPr>
                <a:t>✽  </a:t>
              </a:r>
              <a:endParaRPr lang="fr-FR" sz="2400" b="1">
                <a:solidFill>
                  <a:srgbClr val="5325FB"/>
                </a:solidFill>
              </a:endParaRPr>
            </a:p>
          </p:txBody>
        </p:sp>
        <p:sp>
          <p:nvSpPr>
            <p:cNvPr id="20" name="Rectangle 19"/>
            <p:cNvSpPr/>
            <p:nvPr/>
          </p:nvSpPr>
          <p:spPr>
            <a:xfrm>
              <a:off x="4114556" y="2418010"/>
              <a:ext cx="612668" cy="461665"/>
            </a:xfrm>
            <a:prstGeom prst="rect">
              <a:avLst/>
            </a:prstGeom>
          </p:spPr>
          <p:txBody>
            <a:bodyPr wrap="none">
              <a:spAutoFit/>
            </a:bodyPr>
            <a:lstStyle/>
            <a:p>
              <a:r>
                <a:rPr lang="en-US" sz="2400" b="1" err="1">
                  <a:solidFill>
                    <a:srgbClr val="00B050"/>
                  </a:solidFill>
                </a:rPr>
                <a:t>k</a:t>
              </a:r>
              <a:r>
                <a:rPr lang="en-US" sz="1600" b="1" err="1">
                  <a:solidFill>
                    <a:srgbClr val="00B050"/>
                  </a:solidFill>
                </a:rPr>
                <a:t>AA</a:t>
              </a:r>
              <a:endParaRPr lang="fr-FR" sz="1600"/>
            </a:p>
          </p:txBody>
        </p:sp>
        <p:grpSp>
          <p:nvGrpSpPr>
            <p:cNvPr id="27" name="Groupe 26"/>
            <p:cNvGrpSpPr/>
            <p:nvPr/>
          </p:nvGrpSpPr>
          <p:grpSpPr>
            <a:xfrm>
              <a:off x="3635896" y="2636912"/>
              <a:ext cx="3411257" cy="1728192"/>
              <a:chOff x="3635896" y="2636912"/>
              <a:chExt cx="3411257" cy="1728192"/>
            </a:xfrm>
          </p:grpSpPr>
          <p:sp>
            <p:nvSpPr>
              <p:cNvPr id="7" name="Rectangle 6"/>
              <p:cNvSpPr/>
              <p:nvPr/>
            </p:nvSpPr>
            <p:spPr>
              <a:xfrm>
                <a:off x="4866107" y="2636912"/>
                <a:ext cx="2181046" cy="461665"/>
              </a:xfrm>
              <a:prstGeom prst="rect">
                <a:avLst/>
              </a:prstGeom>
            </p:spPr>
            <p:txBody>
              <a:bodyPr wrap="none">
                <a:spAutoFit/>
              </a:bodyPr>
              <a:lstStyle/>
              <a:p>
                <a:r>
                  <a:rPr lang="en-US" sz="2400" b="1">
                    <a:solidFill>
                      <a:srgbClr val="FF0000"/>
                    </a:solidFill>
                  </a:rPr>
                  <a:t>A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FF0000"/>
                    </a:solidFill>
                  </a:rPr>
                  <a:t>Am-A-A</a:t>
                </a:r>
                <a:r>
                  <a:rPr lang="en-US" sz="2400" b="1" baseline="30000">
                    <a:solidFill>
                      <a:srgbClr val="FF0000"/>
                    </a:solidFill>
                    <a:latin typeface="PMingLiU" panose="02020500000000000000" pitchFamily="18" charset="-120"/>
                    <a:ea typeface="PMingLiU" panose="02020500000000000000" pitchFamily="18" charset="-120"/>
                  </a:rPr>
                  <a:t>✽ </a:t>
                </a:r>
                <a:endParaRPr lang="fr-FR"/>
              </a:p>
            </p:txBody>
          </p:sp>
          <p:sp>
            <p:nvSpPr>
              <p:cNvPr id="9" name="Rectangle 8"/>
              <p:cNvSpPr/>
              <p:nvPr/>
            </p:nvSpPr>
            <p:spPr>
              <a:xfrm>
                <a:off x="4846826" y="3903439"/>
                <a:ext cx="2172390" cy="461665"/>
              </a:xfrm>
              <a:prstGeom prst="rect">
                <a:avLst/>
              </a:prstGeom>
            </p:spPr>
            <p:txBody>
              <a:bodyPr wrap="none">
                <a:spAutoFit/>
              </a:bodyPr>
              <a:lstStyle/>
              <a:p>
                <a:r>
                  <a:rPr lang="en-US" sz="2400" b="1">
                    <a:solidFill>
                      <a:srgbClr val="00B050"/>
                    </a:solidFill>
                  </a:rPr>
                  <a:t>B</a:t>
                </a:r>
                <a:r>
                  <a:rPr lang="en-US" sz="2400" b="1">
                    <a:solidFill>
                      <a:srgbClr val="FF0000"/>
                    </a:solidFill>
                  </a:rPr>
                  <a:t>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FF0000"/>
                    </a:solidFill>
                  </a:rPr>
                  <a:t>Am-A-</a:t>
                </a:r>
                <a:r>
                  <a:rPr lang="en-US" sz="2400" b="1">
                    <a:solidFill>
                      <a:srgbClr val="00B050"/>
                    </a:solidFill>
                  </a:rPr>
                  <a:t>B</a:t>
                </a:r>
                <a:r>
                  <a:rPr lang="en-US" sz="2400" b="1" baseline="30000">
                    <a:solidFill>
                      <a:srgbClr val="FF0000"/>
                    </a:solidFill>
                    <a:latin typeface="PMingLiU" panose="02020500000000000000" pitchFamily="18" charset="-120"/>
                    <a:ea typeface="PMingLiU" panose="02020500000000000000" pitchFamily="18" charset="-120"/>
                  </a:rPr>
                  <a:t>✽ </a:t>
                </a:r>
                <a:endParaRPr lang="fr-FR"/>
              </a:p>
            </p:txBody>
          </p:sp>
          <p:cxnSp>
            <p:nvCxnSpPr>
              <p:cNvPr id="11" name="Connecteur droit 10"/>
              <p:cNvCxnSpPr/>
              <p:nvPr/>
            </p:nvCxnSpPr>
            <p:spPr>
              <a:xfrm>
                <a:off x="3994954" y="2879675"/>
                <a:ext cx="0" cy="1269404"/>
              </a:xfrm>
              <a:prstGeom prst="line">
                <a:avLst/>
              </a:prstGeom>
              <a:ln w="28575">
                <a:solidFill>
                  <a:srgbClr val="5325FB"/>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635896" y="3573016"/>
                <a:ext cx="359058" cy="0"/>
              </a:xfrm>
              <a:prstGeom prst="line">
                <a:avLst/>
              </a:prstGeom>
              <a:ln w="28575">
                <a:solidFill>
                  <a:srgbClr val="5325FB"/>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994954" y="4149079"/>
                <a:ext cx="851872" cy="1"/>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3994954" y="2868879"/>
                <a:ext cx="851872" cy="1"/>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58430" y="3661979"/>
                <a:ext cx="612668" cy="461665"/>
              </a:xfrm>
              <a:prstGeom prst="rect">
                <a:avLst/>
              </a:prstGeom>
            </p:spPr>
            <p:txBody>
              <a:bodyPr wrap="none">
                <a:spAutoFit/>
              </a:bodyPr>
              <a:lstStyle/>
              <a:p>
                <a:r>
                  <a:rPr lang="en-US" sz="2400" b="1" err="1">
                    <a:solidFill>
                      <a:srgbClr val="00B050"/>
                    </a:solidFill>
                  </a:rPr>
                  <a:t>k</a:t>
                </a:r>
                <a:r>
                  <a:rPr lang="en-US" sz="1600" b="1" err="1">
                    <a:solidFill>
                      <a:srgbClr val="00B050"/>
                    </a:solidFill>
                  </a:rPr>
                  <a:t>AB</a:t>
                </a:r>
                <a:endParaRPr lang="fr-FR" sz="1600"/>
              </a:p>
            </p:txBody>
          </p:sp>
          <p:cxnSp>
            <p:nvCxnSpPr>
              <p:cNvPr id="25" name="Connecteur droit avec flèche 24"/>
              <p:cNvCxnSpPr/>
              <p:nvPr/>
            </p:nvCxnSpPr>
            <p:spPr>
              <a:xfrm>
                <a:off x="6235797" y="2648842"/>
                <a:ext cx="360040" cy="0"/>
              </a:xfrm>
              <a:prstGeom prst="straightConnector1">
                <a:avLst/>
              </a:prstGeom>
              <a:ln w="28575">
                <a:solidFill>
                  <a:srgbClr val="5325F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207692" y="3903439"/>
                <a:ext cx="360040" cy="0"/>
              </a:xfrm>
              <a:prstGeom prst="straightConnector1">
                <a:avLst/>
              </a:prstGeom>
              <a:ln w="28575">
                <a:solidFill>
                  <a:srgbClr val="5325FB"/>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3707904" y="4581128"/>
              <a:ext cx="3411257" cy="1728192"/>
              <a:chOff x="3635896" y="2636912"/>
              <a:chExt cx="3411257" cy="1728192"/>
            </a:xfrm>
          </p:grpSpPr>
          <p:sp>
            <p:nvSpPr>
              <p:cNvPr id="29" name="Rectangle 28"/>
              <p:cNvSpPr/>
              <p:nvPr/>
            </p:nvSpPr>
            <p:spPr>
              <a:xfrm>
                <a:off x="4866107" y="2636912"/>
                <a:ext cx="2181046" cy="461665"/>
              </a:xfrm>
              <a:prstGeom prst="rect">
                <a:avLst/>
              </a:prstGeom>
            </p:spPr>
            <p:txBody>
              <a:bodyPr wrap="none">
                <a:spAutoFit/>
              </a:bodyPr>
              <a:lstStyle/>
              <a:p>
                <a:r>
                  <a:rPr lang="en-US" sz="2400" b="1">
                    <a:solidFill>
                      <a:srgbClr val="FF0000"/>
                    </a:solidFill>
                  </a:rPr>
                  <a:t>A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FF0000"/>
                    </a:solidFill>
                  </a:rPr>
                  <a:t>Am-</a:t>
                </a:r>
                <a:r>
                  <a:rPr lang="en-US" sz="2400" b="1">
                    <a:solidFill>
                      <a:srgbClr val="00B050"/>
                    </a:solidFill>
                  </a:rPr>
                  <a:t>B</a:t>
                </a:r>
                <a:r>
                  <a:rPr lang="en-US" sz="2400" b="1">
                    <a:solidFill>
                      <a:srgbClr val="FF0000"/>
                    </a:solidFill>
                  </a:rPr>
                  <a:t>-A</a:t>
                </a:r>
                <a:r>
                  <a:rPr lang="en-US" sz="2400" b="1" baseline="30000">
                    <a:solidFill>
                      <a:srgbClr val="FF0000"/>
                    </a:solidFill>
                    <a:latin typeface="PMingLiU" panose="02020500000000000000" pitchFamily="18" charset="-120"/>
                    <a:ea typeface="PMingLiU" panose="02020500000000000000" pitchFamily="18" charset="-120"/>
                  </a:rPr>
                  <a:t>✽ </a:t>
                </a:r>
                <a:endParaRPr lang="fr-FR"/>
              </a:p>
            </p:txBody>
          </p:sp>
          <p:sp>
            <p:nvSpPr>
              <p:cNvPr id="30" name="Rectangle 29"/>
              <p:cNvSpPr/>
              <p:nvPr/>
            </p:nvSpPr>
            <p:spPr>
              <a:xfrm>
                <a:off x="4846826" y="3903439"/>
                <a:ext cx="2172390" cy="461665"/>
              </a:xfrm>
              <a:prstGeom prst="rect">
                <a:avLst/>
              </a:prstGeom>
            </p:spPr>
            <p:txBody>
              <a:bodyPr wrap="none">
                <a:spAutoFit/>
              </a:bodyPr>
              <a:lstStyle/>
              <a:p>
                <a:r>
                  <a:rPr lang="en-US" sz="2400" b="1">
                    <a:solidFill>
                      <a:srgbClr val="00B050"/>
                    </a:solidFill>
                  </a:rPr>
                  <a:t>B</a:t>
                </a:r>
                <a:r>
                  <a:rPr lang="en-US" sz="2400" b="1">
                    <a:solidFill>
                      <a:srgbClr val="FF0000"/>
                    </a:solidFill>
                  </a:rPr>
                  <a:t> </a:t>
                </a:r>
                <a:r>
                  <a:rPr lang="en-US" sz="2400" b="1">
                    <a:solidFill>
                      <a:srgbClr val="FF0000"/>
                    </a:solidFill>
                    <a:latin typeface="PMingLiU" panose="02020500000000000000" pitchFamily="18" charset="-120"/>
                    <a:ea typeface="PMingLiU" panose="02020500000000000000" pitchFamily="18" charset="-120"/>
                  </a:rPr>
                  <a:t>→ </a:t>
                </a:r>
                <a:r>
                  <a:rPr lang="en-US" sz="2400" b="1">
                    <a:solidFill>
                      <a:srgbClr val="FF0000"/>
                    </a:solidFill>
                  </a:rPr>
                  <a:t>Am-B</a:t>
                </a:r>
                <a:r>
                  <a:rPr lang="en-US" sz="2400" b="1">
                    <a:solidFill>
                      <a:srgbClr val="00B050"/>
                    </a:solidFill>
                  </a:rPr>
                  <a:t>-B</a:t>
                </a:r>
                <a:r>
                  <a:rPr lang="en-US" sz="2400" b="1" baseline="30000">
                    <a:solidFill>
                      <a:srgbClr val="FF0000"/>
                    </a:solidFill>
                    <a:latin typeface="PMingLiU" panose="02020500000000000000" pitchFamily="18" charset="-120"/>
                    <a:ea typeface="PMingLiU" panose="02020500000000000000" pitchFamily="18" charset="-120"/>
                  </a:rPr>
                  <a:t>✽ </a:t>
                </a:r>
                <a:endParaRPr lang="fr-FR"/>
              </a:p>
            </p:txBody>
          </p:sp>
          <p:cxnSp>
            <p:nvCxnSpPr>
              <p:cNvPr id="31" name="Connecteur droit 30"/>
              <p:cNvCxnSpPr/>
              <p:nvPr/>
            </p:nvCxnSpPr>
            <p:spPr>
              <a:xfrm>
                <a:off x="3994954" y="2879675"/>
                <a:ext cx="0" cy="1269404"/>
              </a:xfrm>
              <a:prstGeom prst="line">
                <a:avLst/>
              </a:prstGeom>
              <a:ln w="28575">
                <a:solidFill>
                  <a:srgbClr val="5325FB"/>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635896" y="3573016"/>
                <a:ext cx="359058" cy="0"/>
              </a:xfrm>
              <a:prstGeom prst="line">
                <a:avLst/>
              </a:prstGeom>
              <a:ln w="28575">
                <a:solidFill>
                  <a:srgbClr val="5325FB"/>
                </a:solidFill>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994954" y="4149079"/>
                <a:ext cx="851872" cy="1"/>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994954" y="2868879"/>
                <a:ext cx="851872" cy="1"/>
              </a:xfrm>
              <a:prstGeom prst="straightConnector1">
                <a:avLst/>
              </a:prstGeom>
              <a:ln w="28575">
                <a:solidFill>
                  <a:srgbClr val="5325FB"/>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058430" y="3661979"/>
                <a:ext cx="612668" cy="461665"/>
              </a:xfrm>
              <a:prstGeom prst="rect">
                <a:avLst/>
              </a:prstGeom>
            </p:spPr>
            <p:txBody>
              <a:bodyPr wrap="none">
                <a:spAutoFit/>
              </a:bodyPr>
              <a:lstStyle/>
              <a:p>
                <a:r>
                  <a:rPr lang="en-US" sz="2400" b="1" err="1">
                    <a:solidFill>
                      <a:srgbClr val="00B050"/>
                    </a:solidFill>
                  </a:rPr>
                  <a:t>k</a:t>
                </a:r>
                <a:r>
                  <a:rPr lang="en-US" sz="1600" b="1" err="1">
                    <a:solidFill>
                      <a:srgbClr val="00B050"/>
                    </a:solidFill>
                  </a:rPr>
                  <a:t>BB</a:t>
                </a:r>
                <a:endParaRPr lang="fr-FR" sz="1600"/>
              </a:p>
            </p:txBody>
          </p:sp>
          <p:cxnSp>
            <p:nvCxnSpPr>
              <p:cNvPr id="36" name="Connecteur droit avec flèche 35"/>
              <p:cNvCxnSpPr/>
              <p:nvPr/>
            </p:nvCxnSpPr>
            <p:spPr>
              <a:xfrm>
                <a:off x="6235797" y="2648842"/>
                <a:ext cx="360040" cy="0"/>
              </a:xfrm>
              <a:prstGeom prst="straightConnector1">
                <a:avLst/>
              </a:prstGeom>
              <a:ln w="28575">
                <a:solidFill>
                  <a:srgbClr val="5325F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207692" y="3903439"/>
                <a:ext cx="360040" cy="0"/>
              </a:xfrm>
              <a:prstGeom prst="straightConnector1">
                <a:avLst/>
              </a:prstGeom>
              <a:ln w="28575">
                <a:solidFill>
                  <a:srgbClr val="5325FB"/>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146294" y="4356828"/>
              <a:ext cx="612668" cy="461665"/>
            </a:xfrm>
            <a:prstGeom prst="rect">
              <a:avLst/>
            </a:prstGeom>
          </p:spPr>
          <p:txBody>
            <a:bodyPr wrap="none">
              <a:spAutoFit/>
            </a:bodyPr>
            <a:lstStyle/>
            <a:p>
              <a:r>
                <a:rPr lang="en-US" sz="2400" b="1" err="1">
                  <a:solidFill>
                    <a:srgbClr val="00B050"/>
                  </a:solidFill>
                </a:rPr>
                <a:t>k</a:t>
              </a:r>
              <a:r>
                <a:rPr lang="en-US" sz="1600" b="1" err="1">
                  <a:solidFill>
                    <a:srgbClr val="00B050"/>
                  </a:solidFill>
                </a:rPr>
                <a:t>BA</a:t>
              </a:r>
              <a:endParaRPr lang="fr-FR" sz="1600"/>
            </a:p>
          </p:txBody>
        </p:sp>
      </p:grpSp>
      <p:sp>
        <p:nvSpPr>
          <p:cNvPr id="40" name="Titre 1"/>
          <p:cNvSpPr txBox="1">
            <a:spLocks/>
          </p:cNvSpPr>
          <p:nvPr/>
        </p:nvSpPr>
        <p:spPr>
          <a:xfrm>
            <a:off x="681605" y="6186797"/>
            <a:ext cx="6770713" cy="587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400" b="1">
              <a:solidFill>
                <a:srgbClr val="5325FB"/>
              </a:solidFill>
            </a:endParaRPr>
          </a:p>
        </p:txBody>
      </p:sp>
    </p:spTree>
    <p:extLst>
      <p:ext uri="{BB962C8B-B14F-4D97-AF65-F5344CB8AC3E}">
        <p14:creationId xmlns:p14="http://schemas.microsoft.com/office/powerpoint/2010/main" val="2018470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467544" y="476672"/>
            <a:ext cx="7920880" cy="5808879"/>
            <a:chOff x="467544" y="476672"/>
            <a:chExt cx="7920880" cy="5808879"/>
          </a:xfrm>
        </p:grpSpPr>
        <p:sp>
          <p:nvSpPr>
            <p:cNvPr id="5" name="Rectangle 4"/>
            <p:cNvSpPr/>
            <p:nvPr/>
          </p:nvSpPr>
          <p:spPr>
            <a:xfrm>
              <a:off x="611560" y="476672"/>
              <a:ext cx="7704856" cy="400110"/>
            </a:xfrm>
            <a:prstGeom prst="rect">
              <a:avLst/>
            </a:prstGeom>
          </p:spPr>
          <p:txBody>
            <a:bodyPr wrap="square">
              <a:spAutoFit/>
            </a:bodyPr>
            <a:lstStyle/>
            <a:p>
              <a:r>
                <a:rPr lang="en-US" sz="2000">
                  <a:solidFill>
                    <a:srgbClr val="5325FB"/>
                  </a:solidFill>
                </a:rPr>
                <a:t>In this case two kinetics reactions can be generated:</a:t>
              </a:r>
              <a:endParaRPr lang="fr-FR" sz="2000"/>
            </a:p>
          </p:txBody>
        </p:sp>
        <mc:AlternateContent xmlns:mc="http://schemas.openxmlformats.org/markup-compatibility/2006" xmlns:a14="http://schemas.microsoft.com/office/drawing/2010/main">
          <mc:Choice Requires="a14">
            <p:sp>
              <p:nvSpPr>
                <p:cNvPr id="6" name="Rectangle 5"/>
                <p:cNvSpPr/>
                <p:nvPr/>
              </p:nvSpPr>
              <p:spPr>
                <a:xfrm>
                  <a:off x="610992" y="1268760"/>
                  <a:ext cx="7489400" cy="624273"/>
                </a:xfrm>
                <a:prstGeom prst="rect">
                  <a:avLst/>
                </a:prstGeom>
              </p:spPr>
              <p:txBody>
                <a:bodyPr wrap="square">
                  <a:spAutoFit/>
                </a:bodyPr>
                <a:lstStyle/>
                <a:p>
                  <a:pPr lvl="0"/>
                  <a14:m>
                    <m:oMath xmlns:m="http://schemas.openxmlformats.org/officeDocument/2006/math">
                      <m:f>
                        <m:fPr>
                          <m:ctrlPr>
                            <a:rPr lang="en-US" sz="2400" i="1">
                              <a:solidFill>
                                <a:srgbClr val="5325FB"/>
                              </a:solidFill>
                              <a:latin typeface="Cambria Math" panose="02040503050406030204" pitchFamily="18" charset="0"/>
                            </a:rPr>
                          </m:ctrlPr>
                        </m:fPr>
                        <m:num>
                          <m:r>
                            <a:rPr lang="fr-FR" sz="2400" i="1">
                              <a:solidFill>
                                <a:srgbClr val="5325FB"/>
                              </a:solidFill>
                              <a:latin typeface="Cambria Math" panose="02040503050406030204" pitchFamily="18" charset="0"/>
                            </a:rPr>
                            <m:t>𝑑</m:t>
                          </m:r>
                          <m:r>
                            <a:rPr lang="fr-FR" sz="2400" i="1">
                              <a:solidFill>
                                <a:srgbClr val="FF0000"/>
                              </a:solidFill>
                              <a:latin typeface="Cambria Math" panose="02040503050406030204" pitchFamily="18" charset="0"/>
                            </a:rPr>
                            <m:t>𝐴</m:t>
                          </m:r>
                        </m:num>
                        <m:den>
                          <m:r>
                            <a:rPr lang="fr-FR" sz="2400" i="1">
                              <a:solidFill>
                                <a:srgbClr val="5325FB"/>
                              </a:solidFill>
                              <a:latin typeface="Cambria Math" panose="02040503050406030204" pitchFamily="18" charset="0"/>
                            </a:rPr>
                            <m:t>𝑑𝑡</m:t>
                          </m:r>
                        </m:den>
                      </m:f>
                    </m:oMath>
                  </a14:m>
                  <a:r>
                    <a:rPr lang="en-US" sz="2400">
                      <a:solidFill>
                        <a:srgbClr val="5325FB"/>
                      </a:solidFill>
                    </a:rPr>
                    <a:t>= </a:t>
                  </a:r>
                  <a:r>
                    <a:rPr lang="en-US" sz="2400" err="1">
                      <a:solidFill>
                        <a:srgbClr val="5325FB"/>
                      </a:solidFill>
                    </a:rPr>
                    <a:t>k</a:t>
                  </a:r>
                  <a:r>
                    <a:rPr lang="en-US" sz="1600" err="1">
                      <a:solidFill>
                        <a:srgbClr val="FF0000"/>
                      </a:solidFill>
                    </a:rPr>
                    <a:t>AA</a:t>
                  </a:r>
                  <a:r>
                    <a:rPr lang="en-US" sz="2400">
                      <a:solidFill>
                        <a:srgbClr val="5325FB"/>
                      </a:solidFill>
                    </a:rPr>
                    <a:t>(</a:t>
                  </a:r>
                  <a:r>
                    <a:rPr lang="en-US" sz="2400" b="1">
                      <a:solidFill>
                        <a:srgbClr val="C00000"/>
                      </a:solidFill>
                    </a:rPr>
                    <a:t>Am</a:t>
                  </a:r>
                  <a:r>
                    <a:rPr lang="en-US" sz="2400" b="1">
                      <a:solidFill>
                        <a:srgbClr val="5325FB"/>
                      </a:solidFill>
                    </a:rPr>
                    <a:t>-</a:t>
                  </a:r>
                  <a:r>
                    <a:rPr lang="en-US" sz="2400" b="1">
                      <a:solidFill>
                        <a:srgbClr val="FF0000"/>
                      </a:solidFill>
                    </a:rPr>
                    <a:t>A</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)(A) </a:t>
                  </a:r>
                  <a:r>
                    <a:rPr lang="en-US" sz="2400" b="1">
                      <a:solidFill>
                        <a:srgbClr val="5325FB"/>
                      </a:solidFill>
                    </a:rPr>
                    <a:t>+</a:t>
                  </a:r>
                  <a:r>
                    <a:rPr lang="en-US" sz="2400" b="1">
                      <a:solidFill>
                        <a:srgbClr val="FF0000"/>
                      </a:solidFill>
                    </a:rPr>
                    <a:t> </a:t>
                  </a:r>
                  <a:r>
                    <a:rPr lang="en-US" sz="2400" b="1" err="1">
                      <a:solidFill>
                        <a:srgbClr val="5325FB"/>
                      </a:solidFill>
                    </a:rPr>
                    <a:t>k</a:t>
                  </a:r>
                  <a:r>
                    <a:rPr lang="en-US" sz="1600" b="1" err="1">
                      <a:solidFill>
                        <a:srgbClr val="FF0000"/>
                      </a:solidFill>
                    </a:rPr>
                    <a:t>A</a:t>
                  </a:r>
                  <a:r>
                    <a:rPr lang="en-US" sz="1600" b="1" err="1">
                      <a:solidFill>
                        <a:srgbClr val="00B050"/>
                      </a:solidFill>
                    </a:rPr>
                    <a:t>B</a:t>
                  </a:r>
                  <a:r>
                    <a:rPr lang="en-US" sz="2400">
                      <a:solidFill>
                        <a:srgbClr val="5325FB"/>
                      </a:solidFill>
                    </a:rPr>
                    <a:t>(</a:t>
                  </a:r>
                  <a:r>
                    <a:rPr lang="en-US" sz="2400" b="1">
                      <a:solidFill>
                        <a:srgbClr val="C00000"/>
                      </a:solidFill>
                    </a:rPr>
                    <a:t>Am</a:t>
                  </a:r>
                  <a:r>
                    <a:rPr lang="en-US" sz="2400" b="1">
                      <a:solidFill>
                        <a:srgbClr val="5325FB"/>
                      </a:solidFill>
                    </a:rPr>
                    <a:t>-</a:t>
                  </a:r>
                  <a:r>
                    <a:rPr lang="en-US" sz="2400" b="1">
                      <a:solidFill>
                        <a:srgbClr val="FF0000"/>
                      </a:solidFill>
                    </a:rPr>
                    <a:t>A</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a:t>
                  </a:r>
                  <a:r>
                    <a:rPr lang="en-US" sz="2400" b="1">
                      <a:solidFill>
                        <a:srgbClr val="00B050"/>
                      </a:solidFill>
                    </a:rPr>
                    <a:t>B</a:t>
                  </a:r>
                  <a:r>
                    <a:rPr lang="en-US" sz="2400" b="1">
                      <a:solidFill>
                        <a:srgbClr val="FF0000"/>
                      </a:solidFill>
                    </a:rPr>
                    <a:t>)</a:t>
                  </a:r>
                  <a:endParaRPr lang="fr-FR" sz="2400">
                    <a:solidFill>
                      <a:srgbClr val="5325FB"/>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10992" y="1268760"/>
                  <a:ext cx="7489400" cy="624273"/>
                </a:xfrm>
                <a:prstGeom prst="rect">
                  <a:avLst/>
                </a:prstGeom>
                <a:blipFill>
                  <a:blip r:embed="rId2"/>
                  <a:stretch>
                    <a:fillRect b="-6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0992" y="2060848"/>
                  <a:ext cx="5977232" cy="624273"/>
                </a:xfrm>
                <a:prstGeom prst="rect">
                  <a:avLst/>
                </a:prstGeom>
              </p:spPr>
              <p:txBody>
                <a:bodyPr wrap="square">
                  <a:spAutoFit/>
                </a:bodyPr>
                <a:lstStyle/>
                <a:p>
                  <a:pPr lvl="0"/>
                  <a14:m>
                    <m:oMath xmlns:m="http://schemas.openxmlformats.org/officeDocument/2006/math">
                      <m:f>
                        <m:fPr>
                          <m:ctrlPr>
                            <a:rPr lang="en-US" sz="2400" i="1">
                              <a:solidFill>
                                <a:srgbClr val="5325FB"/>
                              </a:solidFill>
                              <a:latin typeface="Cambria Math" panose="02040503050406030204" pitchFamily="18" charset="0"/>
                            </a:rPr>
                          </m:ctrlPr>
                        </m:fPr>
                        <m:num>
                          <m:r>
                            <a:rPr lang="fr-FR" sz="2400" i="1">
                              <a:solidFill>
                                <a:srgbClr val="5325FB"/>
                              </a:solidFill>
                              <a:latin typeface="Cambria Math" panose="02040503050406030204" pitchFamily="18" charset="0"/>
                            </a:rPr>
                            <m:t>𝑑</m:t>
                          </m:r>
                          <m:r>
                            <a:rPr lang="fr-FR" sz="2400" i="1">
                              <a:solidFill>
                                <a:srgbClr val="00B050"/>
                              </a:solidFill>
                              <a:latin typeface="Cambria Math" panose="02040503050406030204" pitchFamily="18" charset="0"/>
                            </a:rPr>
                            <m:t>𝐵</m:t>
                          </m:r>
                        </m:num>
                        <m:den>
                          <m:r>
                            <a:rPr lang="fr-FR" sz="2400" i="1">
                              <a:solidFill>
                                <a:srgbClr val="5325FB"/>
                              </a:solidFill>
                              <a:latin typeface="Cambria Math" panose="02040503050406030204" pitchFamily="18" charset="0"/>
                            </a:rPr>
                            <m:t>𝑑𝑡</m:t>
                          </m:r>
                        </m:den>
                      </m:f>
                    </m:oMath>
                  </a14:m>
                  <a:r>
                    <a:rPr lang="en-US" sz="2400">
                      <a:solidFill>
                        <a:srgbClr val="5325FB"/>
                      </a:solidFill>
                    </a:rPr>
                    <a:t>= </a:t>
                  </a:r>
                  <a:r>
                    <a:rPr lang="en-US" sz="2400" err="1">
                      <a:solidFill>
                        <a:srgbClr val="5325FB"/>
                      </a:solidFill>
                    </a:rPr>
                    <a:t>k</a:t>
                  </a:r>
                  <a:r>
                    <a:rPr lang="en-US" sz="1600" err="1">
                      <a:solidFill>
                        <a:srgbClr val="00B050"/>
                      </a:solidFill>
                    </a:rPr>
                    <a:t>BB</a:t>
                  </a:r>
                  <a:r>
                    <a:rPr lang="en-US" sz="2400">
                      <a:solidFill>
                        <a:srgbClr val="5325FB"/>
                      </a:solidFill>
                    </a:rPr>
                    <a:t>(</a:t>
                  </a:r>
                  <a:r>
                    <a:rPr lang="en-US" sz="2400" b="1">
                      <a:solidFill>
                        <a:srgbClr val="C00000"/>
                      </a:solidFill>
                    </a:rPr>
                    <a:t>Am</a:t>
                  </a:r>
                  <a:r>
                    <a:rPr lang="en-US" sz="2400" b="1">
                      <a:solidFill>
                        <a:srgbClr val="5325FB"/>
                      </a:solidFill>
                    </a:rPr>
                    <a:t>-</a:t>
                  </a:r>
                  <a:r>
                    <a:rPr lang="en-US" sz="2400" b="1">
                      <a:solidFill>
                        <a:srgbClr val="00B050"/>
                      </a:solidFill>
                    </a:rPr>
                    <a:t>B</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a:t>
                  </a:r>
                  <a:r>
                    <a:rPr lang="en-US" sz="2400" b="1">
                      <a:solidFill>
                        <a:srgbClr val="00B050"/>
                      </a:solidFill>
                    </a:rPr>
                    <a:t>B</a:t>
                  </a:r>
                  <a:r>
                    <a:rPr lang="en-US" sz="2400" b="1">
                      <a:solidFill>
                        <a:srgbClr val="FF0000"/>
                      </a:solidFill>
                    </a:rPr>
                    <a:t>) </a:t>
                  </a:r>
                  <a:r>
                    <a:rPr lang="en-US" sz="2400" b="1">
                      <a:solidFill>
                        <a:srgbClr val="5325FB"/>
                      </a:solidFill>
                    </a:rPr>
                    <a:t>+</a:t>
                  </a:r>
                  <a:r>
                    <a:rPr lang="en-US" sz="2400" b="1">
                      <a:solidFill>
                        <a:srgbClr val="FF0000"/>
                      </a:solidFill>
                    </a:rPr>
                    <a:t> </a:t>
                  </a:r>
                  <a:r>
                    <a:rPr lang="en-US" sz="2400" b="1" err="1">
                      <a:solidFill>
                        <a:srgbClr val="5325FB"/>
                      </a:solidFill>
                    </a:rPr>
                    <a:t>k</a:t>
                  </a:r>
                  <a:r>
                    <a:rPr lang="en-US" sz="1600" b="1" err="1">
                      <a:solidFill>
                        <a:srgbClr val="00B050"/>
                      </a:solidFill>
                    </a:rPr>
                    <a:t>B</a:t>
                  </a:r>
                  <a:r>
                    <a:rPr lang="en-US" sz="1600" b="1" err="1">
                      <a:solidFill>
                        <a:srgbClr val="FF0000"/>
                      </a:solidFill>
                    </a:rPr>
                    <a:t>A</a:t>
                  </a:r>
                  <a:r>
                    <a:rPr lang="en-US" sz="2400">
                      <a:solidFill>
                        <a:srgbClr val="5325FB"/>
                      </a:solidFill>
                    </a:rPr>
                    <a:t>(</a:t>
                  </a:r>
                  <a:r>
                    <a:rPr lang="en-US" sz="2400" b="1">
                      <a:solidFill>
                        <a:srgbClr val="C00000"/>
                      </a:solidFill>
                    </a:rPr>
                    <a:t>Am</a:t>
                  </a:r>
                  <a:r>
                    <a:rPr lang="en-US" sz="2400" b="1">
                      <a:solidFill>
                        <a:srgbClr val="5325FB"/>
                      </a:solidFill>
                    </a:rPr>
                    <a:t>-</a:t>
                  </a:r>
                  <a:r>
                    <a:rPr lang="en-US" sz="2400" b="1">
                      <a:solidFill>
                        <a:srgbClr val="00B050"/>
                      </a:solidFill>
                    </a:rPr>
                    <a:t>B</a:t>
                  </a:r>
                  <a:r>
                    <a:rPr lang="en-US" sz="2400" b="1" baseline="30000">
                      <a:solidFill>
                        <a:srgbClr val="FF0000"/>
                      </a:solidFill>
                      <a:latin typeface="PMingLiU" panose="02020500000000000000" pitchFamily="18" charset="-120"/>
                      <a:ea typeface="PMingLiU" panose="02020500000000000000" pitchFamily="18" charset="-120"/>
                    </a:rPr>
                    <a:t>✽</a:t>
                  </a:r>
                  <a:r>
                    <a:rPr lang="en-US" sz="2400" b="1">
                      <a:solidFill>
                        <a:srgbClr val="FF0000"/>
                      </a:solidFill>
                    </a:rPr>
                    <a:t>)(A)</a:t>
                  </a:r>
                  <a:endParaRPr lang="fr-FR" sz="2400">
                    <a:solidFill>
                      <a:srgbClr val="5325FB"/>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10992" y="2060848"/>
                  <a:ext cx="5977232" cy="624273"/>
                </a:xfrm>
                <a:prstGeom prst="rect">
                  <a:avLst/>
                </a:prstGeom>
                <a:blipFill>
                  <a:blip r:embed="rId3"/>
                  <a:stretch>
                    <a:fillRect b="-7843"/>
                  </a:stretch>
                </a:blipFill>
              </p:spPr>
              <p:txBody>
                <a:bodyPr/>
                <a:lstStyle/>
                <a:p>
                  <a:r>
                    <a:rPr lang="en-US">
                      <a:noFill/>
                    </a:rPr>
                    <a:t> </a:t>
                  </a:r>
                </a:p>
              </p:txBody>
            </p:sp>
          </mc:Fallback>
        </mc:AlternateContent>
        <p:sp>
          <p:nvSpPr>
            <p:cNvPr id="10" name="Rectangle 9"/>
            <p:cNvSpPr/>
            <p:nvPr/>
          </p:nvSpPr>
          <p:spPr>
            <a:xfrm>
              <a:off x="610992" y="2985625"/>
              <a:ext cx="5041128" cy="400110"/>
            </a:xfrm>
            <a:prstGeom prst="rect">
              <a:avLst/>
            </a:prstGeom>
          </p:spPr>
          <p:txBody>
            <a:bodyPr wrap="square">
              <a:spAutoFit/>
            </a:bodyPr>
            <a:lstStyle/>
            <a:p>
              <a:r>
                <a:rPr lang="en-US" sz="2000">
                  <a:solidFill>
                    <a:srgbClr val="5325FB"/>
                  </a:solidFill>
                </a:rPr>
                <a:t>Dividing the first equation by the second</a:t>
              </a:r>
              <a:endParaRPr lang="fr-FR" sz="2000">
                <a:solidFill>
                  <a:srgbClr val="5325FB"/>
                </a:solidFill>
              </a:endParaRPr>
            </a:p>
          </p:txBody>
        </p:sp>
        <mc:AlternateContent xmlns:mc="http://schemas.openxmlformats.org/markup-compatibility/2006" xmlns:a14="http://schemas.microsoft.com/office/drawing/2010/main">
          <mc:Choice Requires="a14">
            <p:sp>
              <p:nvSpPr>
                <p:cNvPr id="11" name="Rectangle 10"/>
                <p:cNvSpPr/>
                <p:nvPr/>
              </p:nvSpPr>
              <p:spPr>
                <a:xfrm>
                  <a:off x="827584" y="3655461"/>
                  <a:ext cx="5041128" cy="6757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prstClr val="black"/>
                                </a:solidFill>
                                <a:latin typeface="Cambria Math" panose="02040503050406030204" pitchFamily="18" charset="0"/>
                              </a:rPr>
                            </m:ctrlPr>
                          </m:fPr>
                          <m:num>
                            <m:r>
                              <a:rPr lang="fr-FR" b="0" i="1" smtClean="0">
                                <a:solidFill>
                                  <a:prstClr val="black"/>
                                </a:solidFill>
                                <a:latin typeface="Cambria Math" panose="02040503050406030204" pitchFamily="18" charset="0"/>
                              </a:rPr>
                              <m:t>𝑑</m:t>
                            </m:r>
                            <m:r>
                              <a:rPr lang="fr-FR" b="0" i="1" smtClean="0">
                                <a:solidFill>
                                  <a:srgbClr val="FF0000"/>
                                </a:solidFill>
                                <a:latin typeface="Cambria Math" panose="02040503050406030204" pitchFamily="18" charset="0"/>
                              </a:rPr>
                              <m:t>𝐴</m:t>
                            </m:r>
                          </m:num>
                          <m:den>
                            <m:r>
                              <a:rPr lang="fr-FR" b="0" i="1" smtClean="0">
                                <a:solidFill>
                                  <a:prstClr val="black"/>
                                </a:solidFill>
                                <a:latin typeface="Cambria Math" panose="02040503050406030204" pitchFamily="18" charset="0"/>
                              </a:rPr>
                              <m:t>𝑑</m:t>
                            </m:r>
                            <m:r>
                              <a:rPr lang="fr-FR" b="0" i="1" smtClean="0">
                                <a:solidFill>
                                  <a:srgbClr val="00B050"/>
                                </a:solidFill>
                                <a:latin typeface="Cambria Math" panose="02040503050406030204" pitchFamily="18" charset="0"/>
                              </a:rPr>
                              <m:t>𝐵</m:t>
                            </m:r>
                          </m:den>
                        </m:f>
                        <m:r>
                          <a:rPr lang="en-US" i="1" smtClean="0">
                            <a:solidFill>
                              <a:prstClr val="black"/>
                            </a:solidFill>
                            <a:latin typeface="Cambria Math" panose="02040503050406030204" pitchFamily="18" charset="0"/>
                          </a:rPr>
                          <m:t>=</m:t>
                        </m:r>
                        <m:f>
                          <m:fPr>
                            <m:ctrlPr>
                              <a:rPr lang="en-US" i="1" smtClean="0">
                                <a:solidFill>
                                  <a:prstClr val="black"/>
                                </a:solidFill>
                                <a:latin typeface="Cambria Math" panose="02040503050406030204" pitchFamily="18" charset="0"/>
                              </a:rPr>
                            </m:ctrlPr>
                          </m:fPr>
                          <m:num>
                            <m:sSub>
                              <m:sSubPr>
                                <m:ctrlPr>
                                  <a:rPr lang="en-US"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FF0000"/>
                                    </a:solidFill>
                                    <a:latin typeface="Cambria Math" panose="02040503050406030204" pitchFamily="18" charset="0"/>
                                  </a:rPr>
                                  <m:t>𝐴𝐴</m:t>
                                </m:r>
                              </m:sub>
                            </m:sSub>
                            <m:d>
                              <m:dPr>
                                <m:begChr m:val="["/>
                                <m:endChr m:val="]"/>
                                <m:ctrlPr>
                                  <a:rPr lang="en-US"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FF0000"/>
                                        </a:solidFill>
                                        <a:latin typeface="Cambria Math" panose="02040503050406030204" pitchFamily="18" charset="0"/>
                                      </a:rPr>
                                      <m:t>𝐴</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en-US" i="1" smtClean="0">
                                    <a:solidFill>
                                      <a:prstClr val="black"/>
                                    </a:solidFill>
                                    <a:latin typeface="Cambria Math" panose="02040503050406030204" pitchFamily="18" charset="0"/>
                                  </a:rPr>
                                </m:ctrlPr>
                              </m:dPr>
                              <m:e>
                                <m:r>
                                  <a:rPr lang="fr-FR" b="0" i="1" smtClean="0">
                                    <a:solidFill>
                                      <a:srgbClr val="FF0000"/>
                                    </a:solidFill>
                                    <a:latin typeface="Cambria Math" panose="02040503050406030204" pitchFamily="18" charset="0"/>
                                  </a:rPr>
                                  <m:t>𝐴</m:t>
                                </m:r>
                              </m:e>
                            </m:d>
                            <m:r>
                              <a:rPr lang="fr-FR" b="0" i="1" smtClean="0">
                                <a:solidFill>
                                  <a:prstClr val="black"/>
                                </a:solidFill>
                                <a:latin typeface="Cambria Math" panose="02040503050406030204" pitchFamily="18" charset="0"/>
                              </a:rPr>
                              <m:t>+</m:t>
                            </m:r>
                            <m:sSub>
                              <m:sSubPr>
                                <m:ctrlPr>
                                  <a:rPr lang="fr-FR" b="0"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FF0000"/>
                                    </a:solidFill>
                                    <a:latin typeface="Cambria Math" panose="02040503050406030204" pitchFamily="18" charset="0"/>
                                  </a:rPr>
                                  <m:t>𝐴</m:t>
                                </m:r>
                                <m:r>
                                  <a:rPr lang="fr-FR" b="0" i="1" smtClean="0">
                                    <a:solidFill>
                                      <a:srgbClr val="00B050"/>
                                    </a:solidFill>
                                    <a:latin typeface="Cambria Math" panose="02040503050406030204" pitchFamily="18" charset="0"/>
                                  </a:rPr>
                                  <m:t>𝐵</m:t>
                                </m:r>
                              </m:sub>
                            </m:sSub>
                            <m:d>
                              <m:dPr>
                                <m:begChr m:val="["/>
                                <m:endChr m:val="]"/>
                                <m:ctrlPr>
                                  <a:rPr lang="fr-FR" b="0"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FF0000"/>
                                        </a:solidFill>
                                        <a:latin typeface="Cambria Math" panose="02040503050406030204" pitchFamily="18" charset="0"/>
                                      </a:rPr>
                                      <m:t>𝐴</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fr-FR" b="0" i="1" smtClean="0">
                                    <a:solidFill>
                                      <a:prstClr val="black"/>
                                    </a:solidFill>
                                    <a:latin typeface="Cambria Math" panose="02040503050406030204" pitchFamily="18" charset="0"/>
                                  </a:rPr>
                                </m:ctrlPr>
                              </m:dPr>
                              <m:e>
                                <m:r>
                                  <a:rPr lang="fr-FR" b="0" i="1" smtClean="0">
                                    <a:solidFill>
                                      <a:srgbClr val="00B050"/>
                                    </a:solidFill>
                                    <a:latin typeface="Cambria Math" panose="02040503050406030204" pitchFamily="18" charset="0"/>
                                  </a:rPr>
                                  <m:t>𝐵</m:t>
                                </m:r>
                              </m:e>
                            </m:d>
                          </m:num>
                          <m:den>
                            <m:sSub>
                              <m:sSubPr>
                                <m:ctrlPr>
                                  <a:rPr lang="en-US"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𝐾</m:t>
                                </m:r>
                              </m:e>
                              <m:sub>
                                <m:r>
                                  <a:rPr lang="fr-FR" b="0" i="1" smtClean="0">
                                    <a:solidFill>
                                      <a:srgbClr val="00B050"/>
                                    </a:solidFill>
                                    <a:latin typeface="Cambria Math" panose="02040503050406030204" pitchFamily="18" charset="0"/>
                                  </a:rPr>
                                  <m:t>𝐵𝐵</m:t>
                                </m:r>
                              </m:sub>
                            </m:sSub>
                            <m:d>
                              <m:dPr>
                                <m:begChr m:val="["/>
                                <m:endChr m:val="]"/>
                                <m:ctrlPr>
                                  <a:rPr lang="en-US"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00B050"/>
                                        </a:solidFill>
                                        <a:latin typeface="Cambria Math" panose="02040503050406030204" pitchFamily="18" charset="0"/>
                                      </a:rPr>
                                      <m:t>𝐵</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en-US" i="1" smtClean="0">
                                    <a:solidFill>
                                      <a:prstClr val="black"/>
                                    </a:solidFill>
                                    <a:latin typeface="Cambria Math" panose="02040503050406030204" pitchFamily="18" charset="0"/>
                                  </a:rPr>
                                </m:ctrlPr>
                              </m:dPr>
                              <m:e>
                                <m:r>
                                  <a:rPr lang="fr-FR" b="0" i="1" smtClean="0">
                                    <a:solidFill>
                                      <a:srgbClr val="00B050"/>
                                    </a:solidFill>
                                    <a:latin typeface="Cambria Math" panose="02040503050406030204" pitchFamily="18" charset="0"/>
                                  </a:rPr>
                                  <m:t>𝐵</m:t>
                                </m:r>
                              </m:e>
                            </m:d>
                            <m:r>
                              <a:rPr lang="fr-FR" b="0" i="1" smtClean="0">
                                <a:solidFill>
                                  <a:prstClr val="black"/>
                                </a:solidFill>
                                <a:latin typeface="Cambria Math" panose="02040503050406030204" pitchFamily="18" charset="0"/>
                              </a:rPr>
                              <m:t>+</m:t>
                            </m:r>
                            <m:sSub>
                              <m:sSubPr>
                                <m:ctrlPr>
                                  <a:rPr lang="fr-FR" b="0"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00B050"/>
                                    </a:solidFill>
                                    <a:latin typeface="Cambria Math" panose="02040503050406030204" pitchFamily="18" charset="0"/>
                                  </a:rPr>
                                  <m:t>𝐵</m:t>
                                </m:r>
                                <m:r>
                                  <a:rPr lang="fr-FR" b="0" i="1" smtClean="0">
                                    <a:solidFill>
                                      <a:srgbClr val="FF0000"/>
                                    </a:solidFill>
                                    <a:latin typeface="Cambria Math" panose="02040503050406030204" pitchFamily="18" charset="0"/>
                                  </a:rPr>
                                  <m:t>𝐴</m:t>
                                </m:r>
                              </m:sub>
                            </m:sSub>
                            <m:d>
                              <m:dPr>
                                <m:begChr m:val="["/>
                                <m:endChr m:val="]"/>
                                <m:ctrlPr>
                                  <a:rPr lang="fr-FR" b="0"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00B050"/>
                                        </a:solidFill>
                                        <a:latin typeface="Cambria Math" panose="02040503050406030204" pitchFamily="18" charset="0"/>
                                      </a:rPr>
                                      <m:t>𝐵</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fr-FR" b="0" i="1" smtClean="0">
                                    <a:solidFill>
                                      <a:prstClr val="black"/>
                                    </a:solidFill>
                                    <a:latin typeface="Cambria Math" panose="02040503050406030204" pitchFamily="18" charset="0"/>
                                  </a:rPr>
                                </m:ctrlPr>
                              </m:dPr>
                              <m:e>
                                <m:r>
                                  <a:rPr lang="fr-FR" b="0" i="1" smtClean="0">
                                    <a:solidFill>
                                      <a:srgbClr val="FF0000"/>
                                    </a:solidFill>
                                    <a:latin typeface="Cambria Math" panose="02040503050406030204" pitchFamily="18" charset="0"/>
                                  </a:rPr>
                                  <m:t>𝐴</m:t>
                                </m:r>
                              </m:e>
                            </m:d>
                          </m:den>
                        </m:f>
                      </m:oMath>
                    </m:oMathPara>
                  </a14:m>
                  <a:endParaRPr lang="fr-FR"/>
                </a:p>
              </p:txBody>
            </p:sp>
          </mc:Choice>
          <mc:Fallback xmlns="">
            <p:sp>
              <p:nvSpPr>
                <p:cNvPr id="11" name="Rectangle 10"/>
                <p:cNvSpPr>
                  <a:spLocks noRot="1" noChangeAspect="1" noMove="1" noResize="1" noEditPoints="1" noAdjustHandles="1" noChangeArrowheads="1" noChangeShapeType="1" noTextEdit="1"/>
                </p:cNvSpPr>
                <p:nvPr/>
              </p:nvSpPr>
              <p:spPr>
                <a:xfrm>
                  <a:off x="827584" y="3655461"/>
                  <a:ext cx="5041128" cy="6757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7544" y="4474029"/>
                  <a:ext cx="7920880" cy="1811522"/>
                </a:xfrm>
                <a:prstGeom prst="rect">
                  <a:avLst/>
                </a:prstGeom>
              </p:spPr>
              <p:txBody>
                <a:bodyPr wrap="square">
                  <a:spAutoFit/>
                </a:bodyPr>
                <a:lstStyle/>
                <a:p>
                  <a:pPr lvl="0" algn="ctr"/>
                  <a:r>
                    <a:rPr lang="en-US">
                      <a:solidFill>
                        <a:srgbClr val="5325FB"/>
                      </a:solidFill>
                    </a:rPr>
                    <a:t>By replacing  </a:t>
                  </a:r>
                  <a14:m>
                    <m:oMath xmlns:m="http://schemas.openxmlformats.org/officeDocument/2006/math">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fr-FR" sz="2400" b="0" i="1" smtClean="0">
                                  <a:solidFill>
                                    <a:prstClr val="black"/>
                                  </a:solidFill>
                                  <a:latin typeface="Cambria Math" panose="02040503050406030204" pitchFamily="18" charset="0"/>
                                </a:rPr>
                                <m:t>𝑘</m:t>
                              </m:r>
                            </m:e>
                            <m:sub>
                              <m:r>
                                <a:rPr lang="fr-FR" sz="2400" i="1" smtClean="0">
                                  <a:solidFill>
                                    <a:srgbClr val="FF0000"/>
                                  </a:solidFill>
                                  <a:latin typeface="Cambria Math" panose="02040503050406030204" pitchFamily="18" charset="0"/>
                                </a:rPr>
                                <m:t>𝐴𝐴</m:t>
                              </m:r>
                            </m:sub>
                          </m:sSub>
                        </m:num>
                        <m:den>
                          <m:sSub>
                            <m:sSubPr>
                              <m:ctrlPr>
                                <a:rPr lang="en-US" sz="2400" i="1">
                                  <a:solidFill>
                                    <a:prstClr val="black"/>
                                  </a:solidFill>
                                  <a:latin typeface="Cambria Math" panose="02040503050406030204" pitchFamily="18" charset="0"/>
                                </a:rPr>
                              </m:ctrlPr>
                            </m:sSubPr>
                            <m:e>
                              <m:r>
                                <a:rPr lang="fr-FR" sz="2400" b="0" i="1" smtClean="0">
                                  <a:solidFill>
                                    <a:prstClr val="black"/>
                                  </a:solidFill>
                                  <a:latin typeface="Cambria Math" panose="02040503050406030204" pitchFamily="18" charset="0"/>
                                </a:rPr>
                                <m:t>𝑘</m:t>
                              </m:r>
                            </m:e>
                            <m:sub>
                              <m:r>
                                <a:rPr lang="fr-FR" sz="2400" i="1" smtClean="0">
                                  <a:solidFill>
                                    <a:srgbClr val="FF0000"/>
                                  </a:solidFill>
                                  <a:latin typeface="Cambria Math" panose="02040503050406030204" pitchFamily="18" charset="0"/>
                                </a:rPr>
                                <m:t>𝐴</m:t>
                              </m:r>
                              <m:r>
                                <a:rPr lang="fr-FR" sz="2400" i="1" smtClean="0">
                                  <a:solidFill>
                                    <a:srgbClr val="00B050"/>
                                  </a:solidFill>
                                  <a:latin typeface="Cambria Math" panose="02040503050406030204" pitchFamily="18" charset="0"/>
                                </a:rPr>
                                <m:t>𝐵</m:t>
                              </m:r>
                            </m:sub>
                          </m:sSub>
                        </m:den>
                      </m:f>
                    </m:oMath>
                  </a14:m>
                  <a:r>
                    <a:rPr lang="en-US">
                      <a:solidFill>
                        <a:prstClr val="black"/>
                      </a:solidFill>
                    </a:rPr>
                    <a:t>  by R</a:t>
                  </a:r>
                  <a:r>
                    <a:rPr lang="en-US" sz="1200">
                      <a:solidFill>
                        <a:srgbClr val="FF0000"/>
                      </a:solidFill>
                    </a:rPr>
                    <a:t>A</a:t>
                  </a:r>
                  <a:r>
                    <a:rPr lang="en-US">
                      <a:solidFill>
                        <a:prstClr val="black"/>
                      </a:solidFill>
                    </a:rPr>
                    <a:t>, </a:t>
                  </a:r>
                  <a14:m>
                    <m:oMath xmlns:m="http://schemas.openxmlformats.org/officeDocument/2006/math">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fr-FR" sz="2400" i="1">
                                  <a:solidFill>
                                    <a:prstClr val="black"/>
                                  </a:solidFill>
                                  <a:latin typeface="Cambria Math" panose="02040503050406030204" pitchFamily="18" charset="0"/>
                                </a:rPr>
                                <m:t>𝐾</m:t>
                              </m:r>
                            </m:e>
                            <m:sub>
                              <m:r>
                                <a:rPr lang="fr-FR" sz="2400" i="1" smtClean="0">
                                  <a:solidFill>
                                    <a:srgbClr val="00B050"/>
                                  </a:solidFill>
                                  <a:latin typeface="Cambria Math" panose="02040503050406030204" pitchFamily="18" charset="0"/>
                                </a:rPr>
                                <m:t>𝐵𝐵</m:t>
                              </m:r>
                            </m:sub>
                          </m:sSub>
                        </m:num>
                        <m:den>
                          <m:sSub>
                            <m:sSubPr>
                              <m:ctrlPr>
                                <a:rPr lang="en-US" sz="2400" i="1">
                                  <a:solidFill>
                                    <a:prstClr val="black"/>
                                  </a:solidFill>
                                  <a:latin typeface="Cambria Math" panose="02040503050406030204" pitchFamily="18" charset="0"/>
                                </a:rPr>
                              </m:ctrlPr>
                            </m:sSubPr>
                            <m:e>
                              <m:r>
                                <a:rPr lang="fr-FR" sz="2400" i="1">
                                  <a:solidFill>
                                    <a:prstClr val="black"/>
                                  </a:solidFill>
                                  <a:latin typeface="Cambria Math" panose="02040503050406030204" pitchFamily="18" charset="0"/>
                                </a:rPr>
                                <m:t>𝐾</m:t>
                              </m:r>
                            </m:e>
                            <m:sub>
                              <m:r>
                                <a:rPr lang="fr-FR" sz="2400" i="1" smtClean="0">
                                  <a:solidFill>
                                    <a:srgbClr val="00B050"/>
                                  </a:solidFill>
                                  <a:latin typeface="Cambria Math" panose="02040503050406030204" pitchFamily="18" charset="0"/>
                                </a:rPr>
                                <m:t>𝐵</m:t>
                              </m:r>
                              <m:r>
                                <a:rPr lang="fr-FR" sz="2400" i="1" smtClean="0">
                                  <a:solidFill>
                                    <a:srgbClr val="FF0000"/>
                                  </a:solidFill>
                                  <a:latin typeface="Cambria Math" panose="02040503050406030204" pitchFamily="18" charset="0"/>
                                </a:rPr>
                                <m:t>𝐴</m:t>
                              </m:r>
                            </m:sub>
                          </m:sSub>
                        </m:den>
                      </m:f>
                    </m:oMath>
                  </a14:m>
                  <a:r>
                    <a:rPr lang="en-US">
                      <a:solidFill>
                        <a:prstClr val="black"/>
                      </a:solidFill>
                    </a:rPr>
                    <a:t> by R</a:t>
                  </a:r>
                  <a:r>
                    <a:rPr lang="en-US" sz="1200">
                      <a:solidFill>
                        <a:srgbClr val="00B050"/>
                      </a:solidFill>
                    </a:rPr>
                    <a:t>B</a:t>
                  </a:r>
                  <a:r>
                    <a:rPr lang="en-US">
                      <a:solidFill>
                        <a:prstClr val="black"/>
                      </a:solidFill>
                    </a:rPr>
                    <a:t>  , </a:t>
                  </a:r>
                  <a:r>
                    <a:rPr lang="en-US">
                      <a:solidFill>
                        <a:srgbClr val="5325FB"/>
                      </a:solidFill>
                    </a:rPr>
                    <a:t>the mole fraction of </a:t>
                  </a:r>
                  <a:r>
                    <a:rPr lang="en-US">
                      <a:solidFill>
                        <a:srgbClr val="FF0000"/>
                      </a:solidFill>
                    </a:rPr>
                    <a:t>A</a:t>
                  </a:r>
                  <a:r>
                    <a:rPr lang="en-US">
                      <a:solidFill>
                        <a:prstClr val="black"/>
                      </a:solidFill>
                    </a:rPr>
                    <a:t> </a:t>
                  </a:r>
                  <a:r>
                    <a:rPr lang="en-US">
                      <a:solidFill>
                        <a:srgbClr val="5325FB"/>
                      </a:solidFill>
                    </a:rPr>
                    <a:t>in the feed  </a:t>
                  </a:r>
                  <a14:m>
                    <m:oMath xmlns:m="http://schemas.openxmlformats.org/officeDocument/2006/math">
                      <m:f>
                        <m:fPr>
                          <m:ctrlPr>
                            <a:rPr lang="en-US" sz="2400" i="1" smtClean="0">
                              <a:solidFill>
                                <a:prstClr val="black"/>
                              </a:solidFill>
                              <a:latin typeface="Cambria Math" panose="02040503050406030204" pitchFamily="18" charset="0"/>
                            </a:rPr>
                          </m:ctrlPr>
                        </m:fPr>
                        <m:num>
                          <m:d>
                            <m:dPr>
                              <m:begChr m:val="["/>
                              <m:endChr m:val="]"/>
                              <m:ctrlPr>
                                <a:rPr lang="en-US" sz="2400" i="1" smtClean="0">
                                  <a:solidFill>
                                    <a:prstClr val="black"/>
                                  </a:solidFill>
                                  <a:latin typeface="Cambria Math" panose="02040503050406030204" pitchFamily="18" charset="0"/>
                                </a:rPr>
                              </m:ctrlPr>
                            </m:dPr>
                            <m:e>
                              <m:r>
                                <a:rPr lang="fr-FR" sz="2400" b="0" i="1" smtClean="0">
                                  <a:solidFill>
                                    <a:srgbClr val="FF0000"/>
                                  </a:solidFill>
                                  <a:latin typeface="Cambria Math" panose="02040503050406030204" pitchFamily="18" charset="0"/>
                                </a:rPr>
                                <m:t>𝐴</m:t>
                              </m:r>
                            </m:e>
                          </m:d>
                        </m:num>
                        <m:den>
                          <m:d>
                            <m:dPr>
                              <m:begChr m:val="["/>
                              <m:endChr m:val="]"/>
                              <m:ctrlPr>
                                <a:rPr lang="en-US" sz="2400" i="1" smtClean="0">
                                  <a:solidFill>
                                    <a:prstClr val="black"/>
                                  </a:solidFill>
                                  <a:latin typeface="Cambria Math" panose="02040503050406030204" pitchFamily="18" charset="0"/>
                                </a:rPr>
                              </m:ctrlPr>
                            </m:dPr>
                            <m:e>
                              <m:r>
                                <a:rPr lang="fr-FR" sz="2400" b="0" i="1" smtClean="0">
                                  <a:solidFill>
                                    <a:srgbClr val="FF0000"/>
                                  </a:solidFill>
                                  <a:latin typeface="Cambria Math" panose="02040503050406030204" pitchFamily="18" charset="0"/>
                                </a:rPr>
                                <m:t>𝐴</m:t>
                              </m:r>
                            </m:e>
                          </m:d>
                          <m:r>
                            <a:rPr lang="fr-FR" sz="2400" b="0" i="1" smtClean="0">
                              <a:solidFill>
                                <a:prstClr val="black"/>
                              </a:solidFill>
                              <a:latin typeface="Cambria Math" panose="02040503050406030204" pitchFamily="18" charset="0"/>
                            </a:rPr>
                            <m:t>+</m:t>
                          </m:r>
                          <m:d>
                            <m:dPr>
                              <m:begChr m:val="["/>
                              <m:endChr m:val="]"/>
                              <m:ctrlPr>
                                <a:rPr lang="fr-FR" sz="2400" b="0" i="1" smtClean="0">
                                  <a:solidFill>
                                    <a:prstClr val="black"/>
                                  </a:solidFill>
                                  <a:latin typeface="Cambria Math" panose="02040503050406030204" pitchFamily="18" charset="0"/>
                                </a:rPr>
                              </m:ctrlPr>
                            </m:dPr>
                            <m:e>
                              <m:r>
                                <a:rPr lang="fr-FR" sz="2400" b="0" i="1" smtClean="0">
                                  <a:solidFill>
                                    <a:srgbClr val="00B050"/>
                                  </a:solidFill>
                                  <a:latin typeface="Cambria Math" panose="02040503050406030204" pitchFamily="18" charset="0"/>
                                </a:rPr>
                                <m:t>𝐵</m:t>
                              </m:r>
                            </m:e>
                          </m:d>
                        </m:den>
                      </m:f>
                    </m:oMath>
                  </a14:m>
                  <a:r>
                    <a:rPr lang="en-US">
                      <a:solidFill>
                        <a:prstClr val="black"/>
                      </a:solidFill>
                    </a:rPr>
                    <a:t> </a:t>
                  </a:r>
                  <a:r>
                    <a:rPr lang="en-US">
                      <a:solidFill>
                        <a:srgbClr val="5325FB"/>
                      </a:solidFill>
                    </a:rPr>
                    <a:t>by</a:t>
                  </a:r>
                  <a:r>
                    <a:rPr lang="en-US">
                      <a:solidFill>
                        <a:prstClr val="black"/>
                      </a:solidFill>
                    </a:rPr>
                    <a:t> </a:t>
                  </a:r>
                  <a:r>
                    <a:rPr lang="en-US" err="1">
                      <a:solidFill>
                        <a:prstClr val="black"/>
                      </a:solidFill>
                    </a:rPr>
                    <a:t>f</a:t>
                  </a:r>
                  <a:r>
                    <a:rPr lang="en-US" sz="1600" err="1">
                      <a:solidFill>
                        <a:srgbClr val="FF0000"/>
                      </a:solidFill>
                    </a:rPr>
                    <a:t>A</a:t>
                  </a:r>
                  <a:r>
                    <a:rPr lang="en-US" sz="1600">
                      <a:solidFill>
                        <a:prstClr val="black"/>
                      </a:solidFill>
                    </a:rPr>
                    <a:t> </a:t>
                  </a:r>
                  <a:r>
                    <a:rPr lang="en-US">
                      <a:solidFill>
                        <a:srgbClr val="5325FB"/>
                      </a:solidFill>
                    </a:rPr>
                    <a:t>and the mole fraction of </a:t>
                  </a:r>
                  <a:r>
                    <a:rPr lang="en-US">
                      <a:solidFill>
                        <a:srgbClr val="FF0000"/>
                      </a:solidFill>
                    </a:rPr>
                    <a:t>A</a:t>
                  </a:r>
                  <a:r>
                    <a:rPr lang="en-US">
                      <a:solidFill>
                        <a:prstClr val="black"/>
                      </a:solidFill>
                    </a:rPr>
                    <a:t> </a:t>
                  </a:r>
                  <a:r>
                    <a:rPr lang="en-US">
                      <a:solidFill>
                        <a:srgbClr val="5325FB"/>
                      </a:solidFill>
                    </a:rPr>
                    <a:t>in the copolymer  </a:t>
                  </a:r>
                  <a14:m>
                    <m:oMath xmlns:m="http://schemas.openxmlformats.org/officeDocument/2006/math">
                      <m:f>
                        <m:fPr>
                          <m:ctrlPr>
                            <a:rPr lang="en-US" sz="2000" b="1" i="1" smtClean="0">
                              <a:solidFill>
                                <a:prstClr val="black"/>
                              </a:solidFill>
                              <a:latin typeface="Cambria Math" panose="02040503050406030204" pitchFamily="18" charset="0"/>
                            </a:rPr>
                          </m:ctrlPr>
                        </m:fPr>
                        <m:num>
                          <m:r>
                            <a:rPr lang="fr-FR" sz="2000" b="1" i="0" smtClean="0">
                              <a:solidFill>
                                <a:prstClr val="black"/>
                              </a:solidFill>
                              <a:latin typeface="Cambria Math" panose="02040503050406030204" pitchFamily="18" charset="0"/>
                            </a:rPr>
                            <m:t>𝐝</m:t>
                          </m:r>
                          <m:d>
                            <m:dPr>
                              <m:begChr m:val="["/>
                              <m:endChr m:val="]"/>
                              <m:ctrlPr>
                                <a:rPr lang="fr-FR" sz="2000" b="1" i="1" smtClean="0">
                                  <a:solidFill>
                                    <a:prstClr val="black"/>
                                  </a:solidFill>
                                  <a:latin typeface="Cambria Math" panose="02040503050406030204" pitchFamily="18" charset="0"/>
                                </a:rPr>
                              </m:ctrlPr>
                            </m:dPr>
                            <m:e>
                              <m:r>
                                <a:rPr lang="fr-FR" sz="2000" b="1" i="0" smtClean="0">
                                  <a:solidFill>
                                    <a:srgbClr val="FF0000"/>
                                  </a:solidFill>
                                  <a:latin typeface="Cambria Math" panose="02040503050406030204" pitchFamily="18" charset="0"/>
                                </a:rPr>
                                <m:t>𝐀</m:t>
                              </m:r>
                            </m:e>
                          </m:d>
                        </m:num>
                        <m:den>
                          <m:r>
                            <a:rPr lang="fr-FR" sz="2000" b="1" i="0" smtClean="0">
                              <a:solidFill>
                                <a:prstClr val="black"/>
                              </a:solidFill>
                              <a:latin typeface="Cambria Math" panose="02040503050406030204" pitchFamily="18" charset="0"/>
                            </a:rPr>
                            <m:t>𝐝</m:t>
                          </m:r>
                          <m:d>
                            <m:dPr>
                              <m:begChr m:val="["/>
                              <m:endChr m:val="]"/>
                              <m:ctrlPr>
                                <a:rPr lang="fr-FR" sz="2000" b="1" i="1" smtClean="0">
                                  <a:solidFill>
                                    <a:prstClr val="black"/>
                                  </a:solidFill>
                                  <a:latin typeface="Cambria Math" panose="02040503050406030204" pitchFamily="18" charset="0"/>
                                </a:rPr>
                              </m:ctrlPr>
                            </m:dPr>
                            <m:e>
                              <m:r>
                                <a:rPr lang="fr-FR" sz="2000" b="1" i="0" smtClean="0">
                                  <a:solidFill>
                                    <a:srgbClr val="FF0000"/>
                                  </a:solidFill>
                                  <a:latin typeface="Cambria Math" panose="02040503050406030204" pitchFamily="18" charset="0"/>
                                </a:rPr>
                                <m:t>𝐀</m:t>
                              </m:r>
                            </m:e>
                          </m:d>
                          <m:r>
                            <a:rPr lang="fr-FR" sz="2000" b="1" i="0" smtClean="0">
                              <a:solidFill>
                                <a:prstClr val="black"/>
                              </a:solidFill>
                              <a:latin typeface="Cambria Math" panose="02040503050406030204" pitchFamily="18" charset="0"/>
                            </a:rPr>
                            <m:t>+</m:t>
                          </m:r>
                          <m:r>
                            <a:rPr lang="fr-FR" sz="2000" b="1" i="0" smtClean="0">
                              <a:solidFill>
                                <a:prstClr val="black"/>
                              </a:solidFill>
                              <a:latin typeface="Cambria Math" panose="02040503050406030204" pitchFamily="18" charset="0"/>
                            </a:rPr>
                            <m:t>𝐝</m:t>
                          </m:r>
                          <m:d>
                            <m:dPr>
                              <m:begChr m:val="["/>
                              <m:endChr m:val="]"/>
                              <m:ctrlPr>
                                <a:rPr lang="fr-FR" sz="2000" b="1" i="1" smtClean="0">
                                  <a:solidFill>
                                    <a:prstClr val="black"/>
                                  </a:solidFill>
                                  <a:latin typeface="Cambria Math" panose="02040503050406030204" pitchFamily="18" charset="0"/>
                                </a:rPr>
                              </m:ctrlPr>
                            </m:dPr>
                            <m:e>
                              <m:r>
                                <a:rPr lang="fr-FR" sz="2000" b="1" i="0" smtClean="0">
                                  <a:solidFill>
                                    <a:srgbClr val="00B050"/>
                                  </a:solidFill>
                                  <a:latin typeface="Cambria Math" panose="02040503050406030204" pitchFamily="18" charset="0"/>
                                </a:rPr>
                                <m:t>𝐁</m:t>
                              </m:r>
                            </m:e>
                          </m:d>
                        </m:den>
                      </m:f>
                      <m:r>
                        <a:rPr lang="fr-FR" sz="2000" b="0" i="0" smtClean="0">
                          <a:solidFill>
                            <a:prstClr val="black"/>
                          </a:solidFill>
                          <a:latin typeface="Cambria Math" panose="02040503050406030204" pitchFamily="18" charset="0"/>
                        </a:rPr>
                        <m:t> </m:t>
                      </m:r>
                      <m:r>
                        <m:rPr>
                          <m:sty m:val="p"/>
                        </m:rPr>
                        <a:rPr lang="fr-FR" sz="2000" b="0" i="0" smtClean="0">
                          <a:solidFill>
                            <a:prstClr val="black"/>
                          </a:solidFill>
                          <a:latin typeface="Cambria Math" panose="02040503050406030204" pitchFamily="18" charset="0"/>
                        </a:rPr>
                        <m:t>by</m:t>
                      </m:r>
                      <m:r>
                        <a:rPr lang="fr-FR" sz="2000" b="0" i="0" smtClean="0">
                          <a:solidFill>
                            <a:prstClr val="black"/>
                          </a:solidFill>
                          <a:latin typeface="Cambria Math" panose="02040503050406030204" pitchFamily="18" charset="0"/>
                        </a:rPr>
                        <m:t>  </m:t>
                      </m:r>
                      <m:r>
                        <m:rPr>
                          <m:sty m:val="p"/>
                        </m:rPr>
                        <a:rPr lang="fr-FR" sz="2000" b="0" i="0" smtClean="0">
                          <a:solidFill>
                            <a:prstClr val="black"/>
                          </a:solidFill>
                          <a:latin typeface="Cambria Math" panose="02040503050406030204" pitchFamily="18" charset="0"/>
                        </a:rPr>
                        <m:t>FA</m:t>
                      </m:r>
                    </m:oMath>
                  </a14:m>
                  <a:r>
                    <a:rPr lang="en-US" sz="2000">
                      <a:solidFill>
                        <a:prstClr val="black"/>
                      </a:solidFill>
                    </a:rPr>
                    <a:t> </a:t>
                  </a:r>
                  <a:r>
                    <a:rPr lang="en-US" sz="1600">
                      <a:solidFill>
                        <a:prstClr val="black"/>
                      </a:solidFill>
                    </a:rPr>
                    <a:t>f</a:t>
                  </a:r>
                  <a:r>
                    <a:rPr lang="en-US" sz="1600">
                      <a:solidFill>
                        <a:srgbClr val="FF0000"/>
                      </a:solidFill>
                    </a:rPr>
                    <a:t>A</a:t>
                  </a:r>
                  <a:r>
                    <a:rPr lang="en-US" sz="1600">
                      <a:solidFill>
                        <a:prstClr val="black"/>
                      </a:solidFill>
                    </a:rPr>
                    <a:t> + </a:t>
                  </a:r>
                  <a:r>
                    <a:rPr lang="en-US" sz="1600" err="1">
                      <a:solidFill>
                        <a:prstClr val="black"/>
                      </a:solidFill>
                    </a:rPr>
                    <a:t>f</a:t>
                  </a:r>
                  <a:r>
                    <a:rPr lang="en-US" sz="1600" err="1">
                      <a:solidFill>
                        <a:srgbClr val="00B050"/>
                      </a:solidFill>
                    </a:rPr>
                    <a:t>B</a:t>
                  </a:r>
                  <a:r>
                    <a:rPr lang="en-US" sz="1600">
                      <a:solidFill>
                        <a:prstClr val="black"/>
                      </a:solidFill>
                    </a:rPr>
                    <a:t> =1  </a:t>
                  </a:r>
                  <a:r>
                    <a:rPr lang="en-US" sz="1600" b="1">
                      <a:solidFill>
                        <a:srgbClr val="5325FB"/>
                      </a:solidFill>
                    </a:rPr>
                    <a:t>and</a:t>
                  </a:r>
                  <a:r>
                    <a:rPr lang="en-US" sz="1600">
                      <a:solidFill>
                        <a:prstClr val="black"/>
                      </a:solidFill>
                    </a:rPr>
                    <a:t>  F</a:t>
                  </a:r>
                  <a:r>
                    <a:rPr lang="en-US" sz="1600">
                      <a:solidFill>
                        <a:srgbClr val="FF0000"/>
                      </a:solidFill>
                    </a:rPr>
                    <a:t>A</a:t>
                  </a:r>
                  <a:r>
                    <a:rPr lang="en-US" sz="1600">
                      <a:solidFill>
                        <a:prstClr val="black"/>
                      </a:solidFill>
                    </a:rPr>
                    <a:t>+F</a:t>
                  </a:r>
                  <a:r>
                    <a:rPr lang="en-US" sz="1600">
                      <a:solidFill>
                        <a:srgbClr val="00B050"/>
                      </a:solidFill>
                    </a:rPr>
                    <a:t>B</a:t>
                  </a:r>
                  <a:r>
                    <a:rPr lang="en-US" sz="1600">
                      <a:solidFill>
                        <a:prstClr val="black"/>
                      </a:solidFill>
                    </a:rPr>
                    <a:t>=1</a:t>
                  </a:r>
                </a:p>
                <a:p>
                  <a:pPr lvl="0"/>
                  <a:endParaRPr lang="en-US" sz="200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544" y="4474029"/>
                  <a:ext cx="7920880" cy="1811522"/>
                </a:xfrm>
                <a:prstGeom prst="rect">
                  <a:avLst/>
                </a:prstGeom>
                <a:blipFill>
                  <a:blip r:embed="rId5"/>
                  <a:stretch>
                    <a:fillRect r="-154"/>
                  </a:stretch>
                </a:blipFill>
              </p:spPr>
              <p:txBody>
                <a:bodyPr/>
                <a:lstStyle/>
                <a:p>
                  <a:r>
                    <a:rPr lang="en-US">
                      <a:noFill/>
                    </a:rPr>
                    <a:t> </a:t>
                  </a:r>
                </a:p>
              </p:txBody>
            </p:sp>
          </mc:Fallback>
        </mc:AlternateContent>
      </p:grpSp>
    </p:spTree>
    <p:extLst>
      <p:ext uri="{BB962C8B-B14F-4D97-AF65-F5344CB8AC3E}">
        <p14:creationId xmlns:p14="http://schemas.microsoft.com/office/powerpoint/2010/main" val="36071742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AutoShape 4" descr="{\displaystyle r_{1}\approx r_{2}&gt;1\,}"/>
          <p:cNvSpPr>
            <a:spLocks noChangeAspect="1" noChangeArrowheads="1"/>
          </p:cNvSpPr>
          <p:nvPr/>
        </p:nvSpPr>
        <p:spPr bwMode="auto">
          <a:xfrm>
            <a:off x="127000" y="-144463"/>
            <a:ext cx="2140744" cy="2140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9" name="Groupe 28"/>
          <p:cNvGrpSpPr/>
          <p:nvPr/>
        </p:nvGrpSpPr>
        <p:grpSpPr>
          <a:xfrm>
            <a:off x="755576" y="188640"/>
            <a:ext cx="7859970" cy="6413173"/>
            <a:chOff x="755576" y="188640"/>
            <a:chExt cx="7859970" cy="6413173"/>
          </a:xfrm>
        </p:grpSpPr>
        <mc:AlternateContent xmlns:mc="http://schemas.openxmlformats.org/markup-compatibility/2006" xmlns:a14="http://schemas.microsoft.com/office/drawing/2010/main">
          <mc:Choice Requires="a14">
            <p:sp>
              <p:nvSpPr>
                <p:cNvPr id="6" name="Rectangle 5"/>
                <p:cNvSpPr/>
                <p:nvPr/>
              </p:nvSpPr>
              <p:spPr>
                <a:xfrm>
                  <a:off x="1763688" y="980728"/>
                  <a:ext cx="5041128" cy="6757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prstClr val="black"/>
                                </a:solidFill>
                                <a:latin typeface="Cambria Math" panose="02040503050406030204" pitchFamily="18" charset="0"/>
                              </a:rPr>
                            </m:ctrlPr>
                          </m:fPr>
                          <m:num>
                            <m:r>
                              <a:rPr lang="fr-FR" b="0" i="1" smtClean="0">
                                <a:solidFill>
                                  <a:prstClr val="black"/>
                                </a:solidFill>
                                <a:latin typeface="Cambria Math" panose="02040503050406030204" pitchFamily="18" charset="0"/>
                              </a:rPr>
                              <m:t>𝑑</m:t>
                            </m:r>
                            <m:r>
                              <a:rPr lang="fr-FR" b="0" i="1" smtClean="0">
                                <a:solidFill>
                                  <a:srgbClr val="FF0000"/>
                                </a:solidFill>
                                <a:latin typeface="Cambria Math" panose="02040503050406030204" pitchFamily="18" charset="0"/>
                              </a:rPr>
                              <m:t>𝐴</m:t>
                            </m:r>
                          </m:num>
                          <m:den>
                            <m:r>
                              <a:rPr lang="fr-FR" b="0" i="1" smtClean="0">
                                <a:solidFill>
                                  <a:prstClr val="black"/>
                                </a:solidFill>
                                <a:latin typeface="Cambria Math" panose="02040503050406030204" pitchFamily="18" charset="0"/>
                              </a:rPr>
                              <m:t>𝑑</m:t>
                            </m:r>
                            <m:r>
                              <a:rPr lang="fr-FR" b="0" i="1" smtClean="0">
                                <a:solidFill>
                                  <a:srgbClr val="00B050"/>
                                </a:solidFill>
                                <a:latin typeface="Cambria Math" panose="02040503050406030204" pitchFamily="18" charset="0"/>
                              </a:rPr>
                              <m:t>𝐵</m:t>
                            </m:r>
                          </m:den>
                        </m:f>
                        <m:r>
                          <a:rPr lang="en-US" i="1" smtClean="0">
                            <a:solidFill>
                              <a:prstClr val="black"/>
                            </a:solidFill>
                            <a:latin typeface="Cambria Math" panose="02040503050406030204" pitchFamily="18" charset="0"/>
                          </a:rPr>
                          <m:t>=</m:t>
                        </m:r>
                        <m:f>
                          <m:fPr>
                            <m:ctrlPr>
                              <a:rPr lang="en-US" i="1" smtClean="0">
                                <a:solidFill>
                                  <a:prstClr val="black"/>
                                </a:solidFill>
                                <a:latin typeface="Cambria Math" panose="02040503050406030204" pitchFamily="18" charset="0"/>
                              </a:rPr>
                            </m:ctrlPr>
                          </m:fPr>
                          <m:num>
                            <m:sSub>
                              <m:sSubPr>
                                <m:ctrlPr>
                                  <a:rPr lang="en-US"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FF0000"/>
                                    </a:solidFill>
                                    <a:latin typeface="Cambria Math" panose="02040503050406030204" pitchFamily="18" charset="0"/>
                                  </a:rPr>
                                  <m:t>𝐴𝐴</m:t>
                                </m:r>
                              </m:sub>
                            </m:sSub>
                            <m:d>
                              <m:dPr>
                                <m:begChr m:val="["/>
                                <m:endChr m:val="]"/>
                                <m:ctrlPr>
                                  <a:rPr lang="en-US"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FF0000"/>
                                        </a:solidFill>
                                        <a:latin typeface="Cambria Math" panose="02040503050406030204" pitchFamily="18" charset="0"/>
                                      </a:rPr>
                                      <m:t>𝐴</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en-US" i="1" smtClean="0">
                                    <a:solidFill>
                                      <a:prstClr val="black"/>
                                    </a:solidFill>
                                    <a:latin typeface="Cambria Math" panose="02040503050406030204" pitchFamily="18" charset="0"/>
                                  </a:rPr>
                                </m:ctrlPr>
                              </m:dPr>
                              <m:e>
                                <m:r>
                                  <a:rPr lang="fr-FR" b="0" i="1" smtClean="0">
                                    <a:solidFill>
                                      <a:srgbClr val="FF0000"/>
                                    </a:solidFill>
                                    <a:latin typeface="Cambria Math" panose="02040503050406030204" pitchFamily="18" charset="0"/>
                                  </a:rPr>
                                  <m:t>𝐴</m:t>
                                </m:r>
                              </m:e>
                            </m:d>
                            <m:r>
                              <a:rPr lang="fr-FR" b="0" i="1" smtClean="0">
                                <a:solidFill>
                                  <a:prstClr val="black"/>
                                </a:solidFill>
                                <a:latin typeface="Cambria Math" panose="02040503050406030204" pitchFamily="18" charset="0"/>
                              </a:rPr>
                              <m:t>+</m:t>
                            </m:r>
                            <m:sSub>
                              <m:sSubPr>
                                <m:ctrlPr>
                                  <a:rPr lang="fr-FR" b="0"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FF0000"/>
                                    </a:solidFill>
                                    <a:latin typeface="Cambria Math" panose="02040503050406030204" pitchFamily="18" charset="0"/>
                                  </a:rPr>
                                  <m:t>𝐴</m:t>
                                </m:r>
                                <m:r>
                                  <a:rPr lang="fr-FR" b="0" i="1" smtClean="0">
                                    <a:solidFill>
                                      <a:srgbClr val="00B050"/>
                                    </a:solidFill>
                                    <a:latin typeface="Cambria Math" panose="02040503050406030204" pitchFamily="18" charset="0"/>
                                  </a:rPr>
                                  <m:t>𝐵</m:t>
                                </m:r>
                              </m:sub>
                            </m:sSub>
                            <m:d>
                              <m:dPr>
                                <m:begChr m:val="["/>
                                <m:endChr m:val="]"/>
                                <m:ctrlPr>
                                  <a:rPr lang="fr-FR" b="0"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FF0000"/>
                                        </a:solidFill>
                                        <a:latin typeface="Cambria Math" panose="02040503050406030204" pitchFamily="18" charset="0"/>
                                      </a:rPr>
                                      <m:t>𝐴</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fr-FR" b="0" i="1" smtClean="0">
                                    <a:solidFill>
                                      <a:prstClr val="black"/>
                                    </a:solidFill>
                                    <a:latin typeface="Cambria Math" panose="02040503050406030204" pitchFamily="18" charset="0"/>
                                  </a:rPr>
                                </m:ctrlPr>
                              </m:dPr>
                              <m:e>
                                <m:r>
                                  <a:rPr lang="fr-FR" b="0" i="1" smtClean="0">
                                    <a:solidFill>
                                      <a:srgbClr val="00B050"/>
                                    </a:solidFill>
                                    <a:latin typeface="Cambria Math" panose="02040503050406030204" pitchFamily="18" charset="0"/>
                                  </a:rPr>
                                  <m:t>𝐵</m:t>
                                </m:r>
                              </m:e>
                            </m:d>
                          </m:num>
                          <m:den>
                            <m:sSub>
                              <m:sSubPr>
                                <m:ctrlPr>
                                  <a:rPr lang="en-US"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𝐾</m:t>
                                </m:r>
                              </m:e>
                              <m:sub>
                                <m:r>
                                  <a:rPr lang="fr-FR" b="0" i="1" smtClean="0">
                                    <a:solidFill>
                                      <a:srgbClr val="00B050"/>
                                    </a:solidFill>
                                    <a:latin typeface="Cambria Math" panose="02040503050406030204" pitchFamily="18" charset="0"/>
                                  </a:rPr>
                                  <m:t>𝐵𝐵</m:t>
                                </m:r>
                              </m:sub>
                            </m:sSub>
                            <m:d>
                              <m:dPr>
                                <m:begChr m:val="["/>
                                <m:endChr m:val="]"/>
                                <m:ctrlPr>
                                  <a:rPr lang="en-US"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00B050"/>
                                        </a:solidFill>
                                        <a:latin typeface="Cambria Math" panose="02040503050406030204" pitchFamily="18" charset="0"/>
                                      </a:rPr>
                                      <m:t>𝐵</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en-US" i="1" smtClean="0">
                                    <a:solidFill>
                                      <a:prstClr val="black"/>
                                    </a:solidFill>
                                    <a:latin typeface="Cambria Math" panose="02040503050406030204" pitchFamily="18" charset="0"/>
                                  </a:rPr>
                                </m:ctrlPr>
                              </m:dPr>
                              <m:e>
                                <m:r>
                                  <a:rPr lang="fr-FR" b="0" i="1" smtClean="0">
                                    <a:solidFill>
                                      <a:srgbClr val="00B050"/>
                                    </a:solidFill>
                                    <a:latin typeface="Cambria Math" panose="02040503050406030204" pitchFamily="18" charset="0"/>
                                  </a:rPr>
                                  <m:t>𝐵</m:t>
                                </m:r>
                              </m:e>
                            </m:d>
                            <m:r>
                              <a:rPr lang="fr-FR" b="0" i="1" smtClean="0">
                                <a:solidFill>
                                  <a:prstClr val="black"/>
                                </a:solidFill>
                                <a:latin typeface="Cambria Math" panose="02040503050406030204" pitchFamily="18" charset="0"/>
                              </a:rPr>
                              <m:t>+</m:t>
                            </m:r>
                            <m:sSub>
                              <m:sSubPr>
                                <m:ctrlPr>
                                  <a:rPr lang="fr-FR" b="0" i="1" smtClean="0">
                                    <a:solidFill>
                                      <a:prstClr val="black"/>
                                    </a:solidFill>
                                    <a:latin typeface="Cambria Math" panose="02040503050406030204" pitchFamily="18" charset="0"/>
                                  </a:rPr>
                                </m:ctrlPr>
                              </m:sSubPr>
                              <m:e>
                                <m:r>
                                  <a:rPr lang="fr-FR" b="0" i="1" smtClean="0">
                                    <a:solidFill>
                                      <a:prstClr val="black"/>
                                    </a:solidFill>
                                    <a:latin typeface="Cambria Math" panose="02040503050406030204" pitchFamily="18" charset="0"/>
                                  </a:rPr>
                                  <m:t>𝑘</m:t>
                                </m:r>
                              </m:e>
                              <m:sub>
                                <m:r>
                                  <a:rPr lang="fr-FR" b="0" i="1" smtClean="0">
                                    <a:solidFill>
                                      <a:srgbClr val="00B050"/>
                                    </a:solidFill>
                                    <a:latin typeface="Cambria Math" panose="02040503050406030204" pitchFamily="18" charset="0"/>
                                  </a:rPr>
                                  <m:t>𝐵</m:t>
                                </m:r>
                                <m:r>
                                  <a:rPr lang="fr-FR" b="0" i="1" smtClean="0">
                                    <a:solidFill>
                                      <a:srgbClr val="FF0000"/>
                                    </a:solidFill>
                                    <a:latin typeface="Cambria Math" panose="02040503050406030204" pitchFamily="18" charset="0"/>
                                  </a:rPr>
                                  <m:t>𝐴</m:t>
                                </m:r>
                              </m:sub>
                            </m:sSub>
                            <m:d>
                              <m:dPr>
                                <m:begChr m:val="["/>
                                <m:endChr m:val="]"/>
                                <m:ctrlPr>
                                  <a:rPr lang="fr-FR" b="0" i="1" smtClean="0">
                                    <a:solidFill>
                                      <a:prstClr val="black"/>
                                    </a:solidFill>
                                    <a:latin typeface="Cambria Math" panose="02040503050406030204" pitchFamily="18" charset="0"/>
                                  </a:rPr>
                                </m:ctrlPr>
                              </m:dPr>
                              <m:e>
                                <m:r>
                                  <a:rPr lang="fr-FR" b="0" i="1" smtClean="0">
                                    <a:solidFill>
                                      <a:srgbClr val="C00000"/>
                                    </a:solidFill>
                                    <a:latin typeface="Cambria Math" panose="02040503050406030204" pitchFamily="18" charset="0"/>
                                  </a:rPr>
                                  <m:t>𝐴𝑚</m:t>
                                </m:r>
                                <m:r>
                                  <a:rPr lang="fr-FR" b="0" i="1" smtClean="0">
                                    <a:solidFill>
                                      <a:prstClr val="black"/>
                                    </a:solidFill>
                                    <a:latin typeface="Cambria Math" panose="02040503050406030204" pitchFamily="18" charset="0"/>
                                  </a:rPr>
                                  <m:t>−</m:t>
                                </m:r>
                                <m:sSup>
                                  <m:sSupPr>
                                    <m:ctrlPr>
                                      <a:rPr lang="fr-FR" b="0" i="1" smtClean="0">
                                        <a:solidFill>
                                          <a:prstClr val="black"/>
                                        </a:solidFill>
                                        <a:latin typeface="Cambria Math" panose="02040503050406030204" pitchFamily="18" charset="0"/>
                                      </a:rPr>
                                    </m:ctrlPr>
                                  </m:sSupPr>
                                  <m:e>
                                    <m:r>
                                      <a:rPr lang="fr-FR" b="0" i="1" smtClean="0">
                                        <a:solidFill>
                                          <a:srgbClr val="00B050"/>
                                        </a:solidFill>
                                        <a:latin typeface="Cambria Math" panose="02040503050406030204" pitchFamily="18" charset="0"/>
                                      </a:rPr>
                                      <m:t>𝐵</m:t>
                                    </m:r>
                                  </m:e>
                                  <m:sup>
                                    <m:r>
                                      <a:rPr lang="fr-FR" b="0" i="1" smtClean="0">
                                        <a:solidFill>
                                          <a:prstClr val="black"/>
                                        </a:solidFill>
                                        <a:latin typeface="Cambria Math" panose="02040503050406030204" pitchFamily="18" charset="0"/>
                                        <a:ea typeface="Cambria Math" panose="02040503050406030204" pitchFamily="18" charset="0"/>
                                      </a:rPr>
                                      <m:t>∗</m:t>
                                    </m:r>
                                  </m:sup>
                                </m:sSup>
                              </m:e>
                            </m:d>
                            <m:d>
                              <m:dPr>
                                <m:begChr m:val="["/>
                                <m:endChr m:val="]"/>
                                <m:ctrlPr>
                                  <a:rPr lang="fr-FR" b="0" i="1" smtClean="0">
                                    <a:solidFill>
                                      <a:prstClr val="black"/>
                                    </a:solidFill>
                                    <a:latin typeface="Cambria Math" panose="02040503050406030204" pitchFamily="18" charset="0"/>
                                  </a:rPr>
                                </m:ctrlPr>
                              </m:dPr>
                              <m:e>
                                <m:r>
                                  <a:rPr lang="fr-FR" b="0" i="1" smtClean="0">
                                    <a:solidFill>
                                      <a:srgbClr val="FF0000"/>
                                    </a:solidFill>
                                    <a:latin typeface="Cambria Math" panose="02040503050406030204" pitchFamily="18" charset="0"/>
                                  </a:rPr>
                                  <m:t>𝐴</m:t>
                                </m:r>
                              </m:e>
                            </m:d>
                          </m:den>
                        </m:f>
                      </m:oMath>
                    </m:oMathPara>
                  </a14:m>
                  <a:endParaRPr lang="fr-FR"/>
                </a:p>
              </p:txBody>
            </p:sp>
          </mc:Choice>
          <mc:Fallback xmlns="">
            <p:sp>
              <p:nvSpPr>
                <p:cNvPr id="6" name="Rectangle 5"/>
                <p:cNvSpPr>
                  <a:spLocks noRot="1" noChangeAspect="1" noMove="1" noResize="1" noEditPoints="1" noAdjustHandles="1" noChangeArrowheads="1" noChangeShapeType="1" noTextEdit="1"/>
                </p:cNvSpPr>
                <p:nvPr/>
              </p:nvSpPr>
              <p:spPr>
                <a:xfrm>
                  <a:off x="1763688" y="980728"/>
                  <a:ext cx="5041128" cy="675762"/>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755576" y="188640"/>
              <a:ext cx="6408712" cy="369332"/>
            </a:xfrm>
            <a:prstGeom prst="rect">
              <a:avLst/>
            </a:prstGeom>
          </p:spPr>
          <p:txBody>
            <a:bodyPr wrap="square">
              <a:spAutoFit/>
            </a:bodyPr>
            <a:lstStyle/>
            <a:p>
              <a:r>
                <a:rPr lang="en-US"/>
                <a:t>The reactivity ratio equation</a:t>
              </a:r>
              <a:endParaRPr lang="fr-FR"/>
            </a:p>
          </p:txBody>
        </p:sp>
        <p:sp>
          <p:nvSpPr>
            <p:cNvPr id="10" name="Rectangle 9"/>
            <p:cNvSpPr/>
            <p:nvPr/>
          </p:nvSpPr>
          <p:spPr>
            <a:xfrm>
              <a:off x="755576" y="1894580"/>
              <a:ext cx="2871299" cy="369332"/>
            </a:xfrm>
            <a:prstGeom prst="rect">
              <a:avLst/>
            </a:prstGeom>
          </p:spPr>
          <p:txBody>
            <a:bodyPr wrap="none">
              <a:spAutoFit/>
            </a:bodyPr>
            <a:lstStyle/>
            <a:p>
              <a:pPr lvl="0"/>
              <a:r>
                <a:rPr lang="en-US">
                  <a:solidFill>
                    <a:prstClr val="black"/>
                  </a:solidFill>
                </a:rPr>
                <a:t>can be written as follows:</a:t>
              </a:r>
              <a:endParaRPr lang="fr-FR">
                <a:solidFill>
                  <a:prstClr val="black"/>
                </a:solidFill>
              </a:endParaRPr>
            </a:p>
          </p:txBody>
        </p:sp>
        <mc:AlternateContent xmlns:mc="http://schemas.openxmlformats.org/markup-compatibility/2006" xmlns:a14="http://schemas.microsoft.com/office/drawing/2010/main">
          <mc:Choice Requires="a14">
            <p:sp>
              <p:nvSpPr>
                <p:cNvPr id="11" name="ZoneTexte 10"/>
                <p:cNvSpPr txBox="1"/>
                <p:nvPr/>
              </p:nvSpPr>
              <p:spPr>
                <a:xfrm>
                  <a:off x="2483768" y="2678940"/>
                  <a:ext cx="3384376" cy="6979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𝐹</m:t>
                            </m:r>
                          </m:e>
                          <m:sub>
                            <m:r>
                              <a:rPr lang="fr-FR" sz="2000" b="0" i="1" smtClean="0">
                                <a:solidFill>
                                  <a:srgbClr val="FF0000"/>
                                </a:solidFill>
                                <a:latin typeface="Cambria Math" panose="02040503050406030204" pitchFamily="18" charset="0"/>
                              </a:rPr>
                              <m:t>𝐴</m:t>
                            </m:r>
                          </m:sub>
                        </m:sSub>
                        <m:r>
                          <a:rPr lang="fr-FR" sz="2000" i="1" smtClean="0">
                            <a:latin typeface="Cambria Math" panose="02040503050406030204" pitchFamily="18" charset="0"/>
                          </a:rPr>
                          <m:t>=</m:t>
                        </m:r>
                        <m:f>
                          <m:fPr>
                            <m:ctrlPr>
                              <a:rPr lang="fr-FR" sz="2000" i="1" smtClean="0">
                                <a:latin typeface="Cambria Math" panose="02040503050406030204" pitchFamily="18" charset="0"/>
                              </a:rPr>
                            </m:ctrlPr>
                          </m:fPr>
                          <m:num>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𝑅</m:t>
                                </m:r>
                              </m:e>
                              <m:sub>
                                <m:r>
                                  <a:rPr lang="fr-FR" sz="2000" b="0" i="1" smtClean="0">
                                    <a:solidFill>
                                      <a:srgbClr val="FF0000"/>
                                    </a:solidFill>
                                    <a:latin typeface="Cambria Math" panose="02040503050406030204" pitchFamily="18" charset="0"/>
                                  </a:rPr>
                                  <m:t>𝐴</m:t>
                                </m:r>
                              </m:sub>
                            </m:sSub>
                            <m:r>
                              <a:rPr lang="fr-FR" sz="2000" i="1" smtClean="0">
                                <a:latin typeface="Cambria Math" panose="02040503050406030204" pitchFamily="18" charset="0"/>
                                <a:ea typeface="Cambria Math" panose="02040503050406030204" pitchFamily="18" charset="0"/>
                              </a:rPr>
                              <m:t>×</m:t>
                            </m:r>
                            <m:sSubSup>
                              <m:sSubSupPr>
                                <m:ctrlPr>
                                  <a:rPr lang="fr-FR" sz="2000" i="1" smtClean="0">
                                    <a:latin typeface="Cambria Math" panose="02040503050406030204" pitchFamily="18" charset="0"/>
                                    <a:ea typeface="Cambria Math" panose="02040503050406030204" pitchFamily="18" charset="0"/>
                                  </a:rPr>
                                </m:ctrlPr>
                              </m:sSubSupPr>
                              <m:e>
                                <m:r>
                                  <a:rPr lang="fr-FR" sz="2000" b="0" i="1" smtClean="0">
                                    <a:latin typeface="Cambria Math" panose="02040503050406030204" pitchFamily="18" charset="0"/>
                                    <a:ea typeface="Cambria Math" panose="02040503050406030204" pitchFamily="18" charset="0"/>
                                  </a:rPr>
                                  <m:t>𝑓</m:t>
                                </m:r>
                              </m:e>
                              <m:sub>
                                <m:r>
                                  <a:rPr lang="fr-FR" sz="2000" b="0" i="1" smtClean="0">
                                    <a:solidFill>
                                      <a:srgbClr val="FF0000"/>
                                    </a:solidFill>
                                    <a:latin typeface="Cambria Math" panose="02040503050406030204" pitchFamily="18" charset="0"/>
                                    <a:ea typeface="Cambria Math" panose="02040503050406030204" pitchFamily="18" charset="0"/>
                                  </a:rPr>
                                  <m:t>𝐴</m:t>
                                </m:r>
                              </m:sub>
                              <m:sup>
                                <m:r>
                                  <a:rPr lang="fr-FR" sz="2000" b="0" i="1" smtClean="0">
                                    <a:latin typeface="Cambria Math" panose="02040503050406030204" pitchFamily="18" charset="0"/>
                                    <a:ea typeface="Cambria Math" panose="02040503050406030204" pitchFamily="18" charset="0"/>
                                  </a:rPr>
                                  <m:t>2</m:t>
                                </m:r>
                              </m:sup>
                            </m:sSubSup>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𝑓</m:t>
                                </m:r>
                              </m:e>
                              <m:sub>
                                <m:r>
                                  <a:rPr lang="fr-FR" sz="2000" b="0" i="1" smtClean="0">
                                    <a:solidFill>
                                      <a:srgbClr val="FF0000"/>
                                    </a:solidFill>
                                    <a:latin typeface="Cambria Math" panose="02040503050406030204" pitchFamily="18" charset="0"/>
                                    <a:ea typeface="Cambria Math" panose="02040503050406030204" pitchFamily="18" charset="0"/>
                                  </a:rPr>
                                  <m:t>𝐴</m:t>
                                </m:r>
                              </m:sub>
                            </m:sSub>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𝑓</m:t>
                                </m:r>
                              </m:e>
                              <m:sub>
                                <m:r>
                                  <a:rPr lang="fr-FR" sz="2000" b="0" i="1" smtClean="0">
                                    <a:solidFill>
                                      <a:srgbClr val="00B050"/>
                                    </a:solidFill>
                                    <a:latin typeface="Cambria Math" panose="02040503050406030204" pitchFamily="18" charset="0"/>
                                    <a:ea typeface="Cambria Math" panose="02040503050406030204" pitchFamily="18" charset="0"/>
                                  </a:rPr>
                                  <m:t>𝐵</m:t>
                                </m:r>
                              </m:sub>
                            </m:sSub>
                          </m:num>
                          <m:den>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𝑅</m:t>
                                </m:r>
                              </m:e>
                              <m:sub>
                                <m:r>
                                  <a:rPr lang="fr-FR" sz="2000" b="0" i="1" smtClean="0">
                                    <a:solidFill>
                                      <a:srgbClr val="FF0000"/>
                                    </a:solidFill>
                                    <a:latin typeface="Cambria Math" panose="02040503050406030204" pitchFamily="18" charset="0"/>
                                  </a:rPr>
                                  <m:t>𝐴</m:t>
                                </m:r>
                              </m:sub>
                            </m:sSub>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𝑓</m:t>
                                </m:r>
                              </m:e>
                              <m:sub>
                                <m:r>
                                  <a:rPr lang="fr-FR" sz="2000" b="0" i="1" smtClean="0">
                                    <a:latin typeface="Cambria Math" panose="02040503050406030204" pitchFamily="18" charset="0"/>
                                  </a:rPr>
                                  <m:t>𝐴</m:t>
                                </m:r>
                              </m:sub>
                              <m:sup>
                                <m:r>
                                  <a:rPr lang="fr-FR" sz="2000" b="0" i="1" smtClean="0">
                                    <a:latin typeface="Cambria Math" panose="02040503050406030204" pitchFamily="18" charset="0"/>
                                  </a:rPr>
                                  <m:t>2</m:t>
                                </m:r>
                              </m:sup>
                            </m:sSubSup>
                            <m:r>
                              <a:rPr lang="fr-FR" sz="2000" b="0" i="1" smtClean="0">
                                <a:latin typeface="Cambria Math" panose="02040503050406030204" pitchFamily="18" charset="0"/>
                              </a:rPr>
                              <m:t>+2</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𝑓</m:t>
                                </m:r>
                              </m:e>
                              <m:sub>
                                <m:r>
                                  <a:rPr lang="fr-FR" sz="2000" b="0" i="1" smtClean="0">
                                    <a:solidFill>
                                      <a:srgbClr val="FF0000"/>
                                    </a:solidFill>
                                    <a:latin typeface="Cambria Math" panose="02040503050406030204" pitchFamily="18" charset="0"/>
                                  </a:rPr>
                                  <m:t>𝐴</m:t>
                                </m:r>
                              </m:sub>
                            </m:sSub>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𝑓</m:t>
                                </m:r>
                              </m:e>
                              <m:sub>
                                <m:r>
                                  <a:rPr lang="fr-FR" sz="2000" b="0" i="1" smtClean="0">
                                    <a:solidFill>
                                      <a:srgbClr val="00B050"/>
                                    </a:solidFill>
                                    <a:latin typeface="Cambria Math" panose="02040503050406030204" pitchFamily="18" charset="0"/>
                                  </a:rPr>
                                  <m:t>𝐵</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𝑅</m:t>
                                </m:r>
                              </m:e>
                              <m:sub>
                                <m:r>
                                  <a:rPr lang="fr-FR" sz="2000" b="0" i="1" smtClean="0">
                                    <a:solidFill>
                                      <a:srgbClr val="00B050"/>
                                    </a:solidFill>
                                    <a:latin typeface="Cambria Math" panose="02040503050406030204" pitchFamily="18" charset="0"/>
                                  </a:rPr>
                                  <m:t>𝐵</m:t>
                                </m:r>
                              </m:sub>
                            </m:sSub>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𝑓</m:t>
                                </m:r>
                              </m:e>
                              <m:sub>
                                <m:r>
                                  <a:rPr lang="fr-FR" sz="2000" b="0" i="1" smtClean="0">
                                    <a:solidFill>
                                      <a:srgbClr val="00B050"/>
                                    </a:solidFill>
                                    <a:latin typeface="Cambria Math" panose="02040503050406030204" pitchFamily="18" charset="0"/>
                                  </a:rPr>
                                  <m:t>𝐵</m:t>
                                </m:r>
                              </m:sub>
                              <m:sup>
                                <m:r>
                                  <a:rPr lang="fr-FR" sz="2000" b="0" i="1" smtClean="0">
                                    <a:latin typeface="Cambria Math" panose="02040503050406030204" pitchFamily="18" charset="0"/>
                                  </a:rPr>
                                  <m:t>2</m:t>
                                </m:r>
                              </m:sup>
                            </m:sSubSup>
                          </m:den>
                        </m:f>
                      </m:oMath>
                    </m:oMathPara>
                  </a14:m>
                  <a:endParaRPr lang="fr-FR" sz="2000"/>
                </a:p>
              </p:txBody>
            </p:sp>
          </mc:Choice>
          <mc:Fallback xmlns="">
            <p:sp>
              <p:nvSpPr>
                <p:cNvPr id="11" name="ZoneTexte 10"/>
                <p:cNvSpPr txBox="1">
                  <a:spLocks noRot="1" noChangeAspect="1" noMove="1" noResize="1" noEditPoints="1" noAdjustHandles="1" noChangeArrowheads="1" noChangeShapeType="1" noTextEdit="1"/>
                </p:cNvSpPr>
                <p:nvPr/>
              </p:nvSpPr>
              <p:spPr>
                <a:xfrm>
                  <a:off x="2483768" y="2678940"/>
                  <a:ext cx="3384376" cy="697948"/>
                </a:xfrm>
                <a:prstGeom prst="rect">
                  <a:avLst/>
                </a:prstGeom>
                <a:blipFill>
                  <a:blip r:embed="rId3"/>
                  <a:stretch>
                    <a:fillRect/>
                  </a:stretch>
                </a:blipFill>
              </p:spPr>
              <p:txBody>
                <a:bodyPr/>
                <a:lstStyle/>
                <a:p>
                  <a:r>
                    <a:rPr lang="en-US">
                      <a:noFill/>
                    </a:rPr>
                    <a:t> </a:t>
                  </a:r>
                </a:p>
              </p:txBody>
            </p:sp>
          </mc:Fallback>
        </mc:AlternateContent>
        <p:grpSp>
          <p:nvGrpSpPr>
            <p:cNvPr id="16" name="Groupe 15"/>
            <p:cNvGrpSpPr/>
            <p:nvPr/>
          </p:nvGrpSpPr>
          <p:grpSpPr>
            <a:xfrm>
              <a:off x="781258" y="3991285"/>
              <a:ext cx="7823189" cy="463972"/>
              <a:chOff x="781258" y="3685108"/>
              <a:chExt cx="7823189" cy="463972"/>
            </a:xfrm>
          </p:grpSpPr>
          <p:sp>
            <p:nvSpPr>
              <p:cNvPr id="14" name="ZoneTexte 13"/>
              <p:cNvSpPr txBox="1"/>
              <p:nvPr/>
            </p:nvSpPr>
            <p:spPr>
              <a:xfrm>
                <a:off x="781258" y="3685108"/>
                <a:ext cx="7823189" cy="430887"/>
              </a:xfrm>
              <a:prstGeom prst="rect">
                <a:avLst/>
              </a:prstGeom>
              <a:noFill/>
            </p:spPr>
            <p:txBody>
              <a:bodyPr wrap="square" lIns="0" tIns="0" rIns="0" bIns="0" rtlCol="0">
                <a:spAutoFit/>
              </a:bodyPr>
              <a:lstStyle/>
              <a:p>
                <a:r>
                  <a:rPr lang="fr-FR" sz="2000"/>
                  <a:t>If </a:t>
                </a:r>
                <a:r>
                  <a:rPr lang="fr-FR" sz="2000" b="1">
                    <a:latin typeface="Calibri" panose="020F0502020204030204" pitchFamily="34" charset="0"/>
                  </a:rPr>
                  <a:t>R</a:t>
                </a:r>
                <a:r>
                  <a:rPr lang="fr-FR" sz="1600" b="1">
                    <a:solidFill>
                      <a:srgbClr val="FF0000"/>
                    </a:solidFill>
                    <a:latin typeface="Calibri" panose="020F0502020204030204" pitchFamily="34" charset="0"/>
                  </a:rPr>
                  <a:t>A</a:t>
                </a:r>
                <a:r>
                  <a:rPr lang="fr-FR" sz="2000" b="1">
                    <a:latin typeface="Calibri" panose="020F0502020204030204" pitchFamily="34" charset="0"/>
                  </a:rPr>
                  <a:t> </a:t>
                </a:r>
                <a:r>
                  <a:rPr lang="fr-FR" sz="2000" b="1">
                    <a:latin typeface="Calibri" panose="020F0502020204030204" pitchFamily="34" charset="0"/>
                    <a:ea typeface="PMingLiU" panose="02020500000000000000" pitchFamily="18" charset="-120"/>
                  </a:rPr>
                  <a:t>~  R</a:t>
                </a:r>
                <a:r>
                  <a:rPr lang="fr-FR" sz="1600" b="1">
                    <a:solidFill>
                      <a:srgbClr val="00B050"/>
                    </a:solidFill>
                    <a:latin typeface="Calibri" panose="020F0502020204030204" pitchFamily="34" charset="0"/>
                    <a:ea typeface="PMingLiU" panose="02020500000000000000" pitchFamily="18" charset="-120"/>
                  </a:rPr>
                  <a:t>B</a:t>
                </a:r>
                <a:r>
                  <a:rPr lang="fr-FR" sz="2000" b="1">
                    <a:latin typeface="Calibri" panose="020F0502020204030204" pitchFamily="34" charset="0"/>
                    <a:ea typeface="PMingLiU" panose="02020500000000000000" pitchFamily="18" charset="-120"/>
                  </a:rPr>
                  <a:t> </a:t>
                </a:r>
                <a:r>
                  <a:rPr lang="fr-FR" sz="2800" b="1">
                    <a:latin typeface="PMingLiU" panose="02020500000000000000" pitchFamily="18" charset="-120"/>
                    <a:ea typeface="PMingLiU" panose="02020500000000000000" pitchFamily="18" charset="-120"/>
                  </a:rPr>
                  <a:t>&gt;</a:t>
                </a:r>
                <a:endParaRPr lang="fr-FR" sz="2800" b="1"/>
              </a:p>
            </p:txBody>
          </p:sp>
          <p:sp>
            <p:nvSpPr>
              <p:cNvPr id="15" name="Rectangle 14"/>
              <p:cNvSpPr/>
              <p:nvPr/>
            </p:nvSpPr>
            <p:spPr>
              <a:xfrm>
                <a:off x="2216709" y="3748970"/>
                <a:ext cx="3147379" cy="400110"/>
              </a:xfrm>
              <a:prstGeom prst="rect">
                <a:avLst/>
              </a:prstGeom>
            </p:spPr>
            <p:txBody>
              <a:bodyPr wrap="square">
                <a:spAutoFit/>
              </a:bodyPr>
              <a:lstStyle/>
              <a:p>
                <a:r>
                  <a:rPr lang="fr-FR" sz="2000" dirty="0">
                    <a:solidFill>
                      <a:prstClr val="black"/>
                    </a:solidFill>
                    <a:latin typeface="Calibri" panose="020F0502020204030204" pitchFamily="34" charset="0"/>
                    <a:ea typeface="PMingLiU" panose="02020500000000000000" pitchFamily="18" charset="-120"/>
                  </a:rPr>
                  <a:t>1    </a:t>
                </a:r>
                <a:r>
                  <a:rPr lang="fr-FR" sz="2000" dirty="0">
                    <a:solidFill>
                      <a:prstClr val="black"/>
                    </a:solidFill>
                    <a:latin typeface="PMingLiU" panose="02020500000000000000" pitchFamily="18" charset="-120"/>
                    <a:ea typeface="PMingLiU" panose="02020500000000000000" pitchFamily="18" charset="-120"/>
                  </a:rPr>
                  <a:t>→ </a:t>
                </a:r>
                <a:r>
                  <a:rPr lang="fr-FR" sz="2000" dirty="0">
                    <a:solidFill>
                      <a:srgbClr val="FF0000"/>
                    </a:solidFill>
                    <a:latin typeface="Palatino Linotype" panose="02040502050505030304" pitchFamily="18" charset="0"/>
                    <a:ea typeface="PMingLiU" panose="02020500000000000000" pitchFamily="18" charset="-120"/>
                  </a:rPr>
                  <a:t>Block</a:t>
                </a:r>
                <a:r>
                  <a:rPr lang="fr-FR" sz="2000" dirty="0">
                    <a:solidFill>
                      <a:prstClr val="black"/>
                    </a:solidFill>
                    <a:latin typeface="Palatino Linotype" panose="02040502050505030304" pitchFamily="18" charset="0"/>
                    <a:ea typeface="PMingLiU" panose="02020500000000000000" pitchFamily="18" charset="-120"/>
                  </a:rPr>
                  <a:t> </a:t>
                </a:r>
                <a:r>
                  <a:rPr lang="fr-FR" sz="2000" dirty="0" err="1">
                    <a:solidFill>
                      <a:prstClr val="black"/>
                    </a:solidFill>
                    <a:latin typeface="Palatino Linotype" panose="02040502050505030304" pitchFamily="18" charset="0"/>
                    <a:ea typeface="PMingLiU" panose="02020500000000000000" pitchFamily="18" charset="-120"/>
                  </a:rPr>
                  <a:t>copolymer</a:t>
                </a:r>
                <a:endParaRPr lang="fr-FR" sz="2000" dirty="0">
                  <a:latin typeface="Palatino Linotype" panose="02040502050505030304" pitchFamily="18" charset="0"/>
                </a:endParaRPr>
              </a:p>
            </p:txBody>
          </p:sp>
        </p:grpSp>
        <p:grpSp>
          <p:nvGrpSpPr>
            <p:cNvPr id="17" name="Groupe 16"/>
            <p:cNvGrpSpPr/>
            <p:nvPr/>
          </p:nvGrpSpPr>
          <p:grpSpPr>
            <a:xfrm>
              <a:off x="792357" y="4566816"/>
              <a:ext cx="7823189" cy="400110"/>
              <a:chOff x="781258" y="4027764"/>
              <a:chExt cx="7823189" cy="400110"/>
            </a:xfrm>
          </p:grpSpPr>
          <p:sp>
            <p:nvSpPr>
              <p:cNvPr id="18" name="ZoneTexte 17"/>
              <p:cNvSpPr txBox="1"/>
              <p:nvPr/>
            </p:nvSpPr>
            <p:spPr>
              <a:xfrm>
                <a:off x="781258" y="4094339"/>
                <a:ext cx="7823189" cy="307777"/>
              </a:xfrm>
              <a:prstGeom prst="rect">
                <a:avLst/>
              </a:prstGeom>
              <a:noFill/>
            </p:spPr>
            <p:txBody>
              <a:bodyPr wrap="square" lIns="0" tIns="0" rIns="0" bIns="0" rtlCol="0">
                <a:spAutoFit/>
              </a:bodyPr>
              <a:lstStyle/>
              <a:p>
                <a:r>
                  <a:rPr lang="fr-FR" sz="2000"/>
                  <a:t>If </a:t>
                </a:r>
                <a:r>
                  <a:rPr lang="fr-FR" sz="2000" b="1">
                    <a:latin typeface="Calibri" panose="020F0502020204030204" pitchFamily="34" charset="0"/>
                  </a:rPr>
                  <a:t>R</a:t>
                </a:r>
                <a:r>
                  <a:rPr lang="fr-FR" sz="1600" b="1">
                    <a:solidFill>
                      <a:srgbClr val="FF0000"/>
                    </a:solidFill>
                    <a:latin typeface="Calibri" panose="020F0502020204030204" pitchFamily="34" charset="0"/>
                  </a:rPr>
                  <a:t>A</a:t>
                </a:r>
                <a:r>
                  <a:rPr lang="fr-FR" sz="2000" b="1">
                    <a:latin typeface="Calibri" panose="020F0502020204030204" pitchFamily="34" charset="0"/>
                  </a:rPr>
                  <a:t> </a:t>
                </a:r>
                <a:r>
                  <a:rPr lang="fr-FR" sz="2000" b="1">
                    <a:latin typeface="Calibri" panose="020F0502020204030204" pitchFamily="34" charset="0"/>
                    <a:ea typeface="PMingLiU" panose="02020500000000000000" pitchFamily="18" charset="-120"/>
                  </a:rPr>
                  <a:t>~  R</a:t>
                </a:r>
                <a:r>
                  <a:rPr lang="fr-FR" sz="1600" b="1">
                    <a:solidFill>
                      <a:srgbClr val="00B050"/>
                    </a:solidFill>
                    <a:latin typeface="Calibri" panose="020F0502020204030204" pitchFamily="34" charset="0"/>
                    <a:ea typeface="PMingLiU" panose="02020500000000000000" pitchFamily="18" charset="-120"/>
                  </a:rPr>
                  <a:t>B</a:t>
                </a:r>
                <a:r>
                  <a:rPr lang="fr-FR" sz="1600" b="1">
                    <a:latin typeface="Calibri" panose="020F0502020204030204" pitchFamily="34" charset="0"/>
                    <a:ea typeface="PMingLiU" panose="02020500000000000000" pitchFamily="18" charset="-120"/>
                  </a:rPr>
                  <a:t> = </a:t>
                </a:r>
                <a:r>
                  <a:rPr lang="fr-FR" sz="2000" b="1">
                    <a:latin typeface="Calibri" panose="020F0502020204030204" pitchFamily="34" charset="0"/>
                    <a:ea typeface="PMingLiU" panose="02020500000000000000" pitchFamily="18" charset="-120"/>
                  </a:rPr>
                  <a:t>1</a:t>
                </a:r>
                <a:endParaRPr lang="fr-FR" sz="2000" b="1"/>
              </a:p>
            </p:txBody>
          </p:sp>
          <p:sp>
            <p:nvSpPr>
              <p:cNvPr id="19" name="Rectangle 18"/>
              <p:cNvSpPr/>
              <p:nvPr/>
            </p:nvSpPr>
            <p:spPr>
              <a:xfrm>
                <a:off x="2616685" y="4027764"/>
                <a:ext cx="3147379" cy="400110"/>
              </a:xfrm>
              <a:prstGeom prst="rect">
                <a:avLst/>
              </a:prstGeom>
            </p:spPr>
            <p:txBody>
              <a:bodyPr wrap="square">
                <a:spAutoFit/>
              </a:bodyPr>
              <a:lstStyle/>
              <a:p>
                <a:r>
                  <a:rPr lang="fr-FR" sz="2000" dirty="0">
                    <a:solidFill>
                      <a:prstClr val="black"/>
                    </a:solidFill>
                    <a:latin typeface="PMingLiU" panose="02020500000000000000" pitchFamily="18" charset="-120"/>
                    <a:ea typeface="PMingLiU" panose="02020500000000000000" pitchFamily="18" charset="-120"/>
                  </a:rPr>
                  <a:t>→ </a:t>
                </a:r>
                <a:r>
                  <a:rPr lang="fr-FR" sz="2000" dirty="0" err="1">
                    <a:solidFill>
                      <a:srgbClr val="FF0000"/>
                    </a:solidFill>
                    <a:latin typeface="Palatino Linotype" panose="02040502050505030304" pitchFamily="18" charset="0"/>
                    <a:ea typeface="PMingLiU" panose="02020500000000000000" pitchFamily="18" charset="-120"/>
                  </a:rPr>
                  <a:t>Random</a:t>
                </a:r>
                <a:r>
                  <a:rPr lang="fr-FR" sz="2000" dirty="0">
                    <a:solidFill>
                      <a:prstClr val="black"/>
                    </a:solidFill>
                    <a:latin typeface="Palatino Linotype" panose="02040502050505030304" pitchFamily="18" charset="0"/>
                    <a:ea typeface="PMingLiU" panose="02020500000000000000" pitchFamily="18" charset="-120"/>
                  </a:rPr>
                  <a:t> </a:t>
                </a:r>
                <a:r>
                  <a:rPr lang="fr-FR" sz="2000" dirty="0" err="1">
                    <a:solidFill>
                      <a:prstClr val="black"/>
                    </a:solidFill>
                    <a:latin typeface="Palatino Linotype" panose="02040502050505030304" pitchFamily="18" charset="0"/>
                    <a:ea typeface="PMingLiU" panose="02020500000000000000" pitchFamily="18" charset="-120"/>
                  </a:rPr>
                  <a:t>copolymer</a:t>
                </a:r>
                <a:endParaRPr lang="fr-FR" sz="2000" dirty="0">
                  <a:latin typeface="Palatino Linotype" panose="02040502050505030304" pitchFamily="18" charset="0"/>
                </a:endParaRPr>
              </a:p>
            </p:txBody>
          </p:sp>
        </p:grpSp>
        <p:sp>
          <p:nvSpPr>
            <p:cNvPr id="20" name="ZoneTexte 19"/>
            <p:cNvSpPr txBox="1"/>
            <p:nvPr/>
          </p:nvSpPr>
          <p:spPr>
            <a:xfrm>
              <a:off x="792357" y="5032068"/>
              <a:ext cx="7823189" cy="307777"/>
            </a:xfrm>
            <a:prstGeom prst="rect">
              <a:avLst/>
            </a:prstGeom>
            <a:noFill/>
          </p:spPr>
          <p:txBody>
            <a:bodyPr wrap="square" lIns="0" tIns="0" rIns="0" bIns="0" rtlCol="0">
              <a:spAutoFit/>
            </a:bodyPr>
            <a:lstStyle/>
            <a:p>
              <a:r>
                <a:rPr lang="fr-FR" sz="2000"/>
                <a:t>If </a:t>
              </a:r>
              <a:r>
                <a:rPr lang="fr-FR" sz="2000" b="1">
                  <a:latin typeface="Calibri" panose="020F0502020204030204" pitchFamily="34" charset="0"/>
                </a:rPr>
                <a:t>R</a:t>
              </a:r>
              <a:r>
                <a:rPr lang="fr-FR" sz="1600" b="1">
                  <a:solidFill>
                    <a:srgbClr val="FF0000"/>
                  </a:solidFill>
                  <a:latin typeface="Calibri" panose="020F0502020204030204" pitchFamily="34" charset="0"/>
                </a:rPr>
                <a:t>A</a:t>
              </a:r>
              <a:r>
                <a:rPr lang="fr-FR" sz="2000" b="1">
                  <a:latin typeface="Calibri" panose="020F0502020204030204" pitchFamily="34" charset="0"/>
                </a:rPr>
                <a:t> </a:t>
              </a:r>
              <a:r>
                <a:rPr lang="fr-FR" sz="2000" b="1">
                  <a:latin typeface="Calibri" panose="020F0502020204030204" pitchFamily="34" charset="0"/>
                  <a:ea typeface="PMingLiU" panose="02020500000000000000" pitchFamily="18" charset="-120"/>
                </a:rPr>
                <a:t>=  R</a:t>
              </a:r>
              <a:r>
                <a:rPr lang="fr-FR" sz="1600" b="1">
                  <a:solidFill>
                    <a:srgbClr val="00B050"/>
                  </a:solidFill>
                  <a:latin typeface="Calibri" panose="020F0502020204030204" pitchFamily="34" charset="0"/>
                  <a:ea typeface="PMingLiU" panose="02020500000000000000" pitchFamily="18" charset="-120"/>
                </a:rPr>
                <a:t>B</a:t>
              </a:r>
              <a:r>
                <a:rPr lang="fr-FR" sz="1600" b="1">
                  <a:latin typeface="Calibri" panose="020F0502020204030204" pitchFamily="34" charset="0"/>
                  <a:ea typeface="PMingLiU" panose="02020500000000000000" pitchFamily="18" charset="-120"/>
                </a:rPr>
                <a:t> = </a:t>
              </a:r>
              <a:r>
                <a:rPr lang="fr-FR" sz="2000" b="1">
                  <a:latin typeface="Calibri" panose="020F0502020204030204" pitchFamily="34" charset="0"/>
                  <a:ea typeface="PMingLiU" panose="02020500000000000000" pitchFamily="18" charset="-120"/>
                </a:rPr>
                <a:t>0</a:t>
              </a:r>
              <a:endParaRPr lang="fr-FR" sz="2000" b="1"/>
            </a:p>
          </p:txBody>
        </p:sp>
        <p:sp>
          <p:nvSpPr>
            <p:cNvPr id="21" name="Rectangle 20"/>
            <p:cNvSpPr/>
            <p:nvPr/>
          </p:nvSpPr>
          <p:spPr>
            <a:xfrm>
              <a:off x="2627784" y="4978372"/>
              <a:ext cx="3147379" cy="400110"/>
            </a:xfrm>
            <a:prstGeom prst="rect">
              <a:avLst/>
            </a:prstGeom>
          </p:spPr>
          <p:txBody>
            <a:bodyPr wrap="square">
              <a:spAutoFit/>
            </a:bodyPr>
            <a:lstStyle/>
            <a:p>
              <a:r>
                <a:rPr lang="fr-FR" sz="2000" dirty="0">
                  <a:solidFill>
                    <a:prstClr val="black"/>
                  </a:solidFill>
                  <a:latin typeface="PMingLiU" panose="02020500000000000000" pitchFamily="18" charset="-120"/>
                  <a:ea typeface="PMingLiU" panose="02020500000000000000" pitchFamily="18" charset="-120"/>
                </a:rPr>
                <a:t>→ </a:t>
              </a:r>
              <a:r>
                <a:rPr lang="fr-FR" sz="2000" dirty="0" err="1">
                  <a:solidFill>
                    <a:srgbClr val="FF0000"/>
                  </a:solidFill>
                  <a:latin typeface="Palatino Linotype" panose="02040502050505030304" pitchFamily="18" charset="0"/>
                  <a:ea typeface="PMingLiU" panose="02020500000000000000" pitchFamily="18" charset="-120"/>
                </a:rPr>
                <a:t>Alternating</a:t>
              </a:r>
              <a:r>
                <a:rPr lang="fr-FR" sz="2000" dirty="0">
                  <a:solidFill>
                    <a:prstClr val="black"/>
                  </a:solidFill>
                  <a:latin typeface="Palatino Linotype" panose="02040502050505030304" pitchFamily="18" charset="0"/>
                  <a:ea typeface="PMingLiU" panose="02020500000000000000" pitchFamily="18" charset="-120"/>
                </a:rPr>
                <a:t> </a:t>
              </a:r>
              <a:r>
                <a:rPr lang="fr-FR" sz="2000" dirty="0" err="1">
                  <a:solidFill>
                    <a:prstClr val="black"/>
                  </a:solidFill>
                  <a:latin typeface="Palatino Linotype" panose="02040502050505030304" pitchFamily="18" charset="0"/>
                  <a:ea typeface="PMingLiU" panose="02020500000000000000" pitchFamily="18" charset="-120"/>
                </a:rPr>
                <a:t>copolymer</a:t>
              </a:r>
              <a:endParaRPr lang="fr-FR" sz="2000" dirty="0">
                <a:latin typeface="Palatino Linotype" panose="02040502050505030304" pitchFamily="18" charset="0"/>
              </a:endParaRPr>
            </a:p>
          </p:txBody>
        </p:sp>
        <p:sp>
          <p:nvSpPr>
            <p:cNvPr id="22" name="ZoneTexte 21"/>
            <p:cNvSpPr txBox="1"/>
            <p:nvPr/>
          </p:nvSpPr>
          <p:spPr>
            <a:xfrm>
              <a:off x="792357" y="5442225"/>
              <a:ext cx="7823189" cy="307777"/>
            </a:xfrm>
            <a:prstGeom prst="rect">
              <a:avLst/>
            </a:prstGeom>
            <a:noFill/>
          </p:spPr>
          <p:txBody>
            <a:bodyPr wrap="square" lIns="0" tIns="0" rIns="0" bIns="0" rtlCol="0">
              <a:spAutoFit/>
            </a:bodyPr>
            <a:lstStyle/>
            <a:p>
              <a:r>
                <a:rPr lang="fr-FR" sz="2000"/>
                <a:t>If </a:t>
              </a:r>
              <a:r>
                <a:rPr lang="fr-FR" sz="2000" b="1">
                  <a:latin typeface="Calibri" panose="020F0502020204030204" pitchFamily="34" charset="0"/>
                </a:rPr>
                <a:t>R</a:t>
              </a:r>
              <a:r>
                <a:rPr lang="fr-FR" sz="1600" b="1">
                  <a:solidFill>
                    <a:srgbClr val="FF0000"/>
                  </a:solidFill>
                  <a:latin typeface="Calibri" panose="020F0502020204030204" pitchFamily="34" charset="0"/>
                </a:rPr>
                <a:t>A</a:t>
              </a:r>
              <a:r>
                <a:rPr lang="fr-FR" sz="2000" b="1">
                  <a:latin typeface="Calibri" panose="020F0502020204030204" pitchFamily="34" charset="0"/>
                </a:rPr>
                <a:t> </a:t>
              </a:r>
              <a:r>
                <a:rPr lang="fr-FR" sz="2000" b="1">
                  <a:latin typeface="PMingLiU" panose="02020500000000000000" pitchFamily="18" charset="-120"/>
                  <a:ea typeface="PMingLiU" panose="02020500000000000000" pitchFamily="18" charset="-120"/>
                </a:rPr>
                <a:t>~</a:t>
              </a:r>
              <a:r>
                <a:rPr lang="fr-FR" sz="2000" b="1">
                  <a:latin typeface="Calibri" panose="020F0502020204030204" pitchFamily="34" charset="0"/>
                  <a:ea typeface="PMingLiU" panose="02020500000000000000" pitchFamily="18" charset="-120"/>
                </a:rPr>
                <a:t>  R</a:t>
              </a:r>
              <a:r>
                <a:rPr lang="fr-FR" sz="1600" b="1">
                  <a:solidFill>
                    <a:srgbClr val="00B050"/>
                  </a:solidFill>
                  <a:latin typeface="Calibri" panose="020F0502020204030204" pitchFamily="34" charset="0"/>
                  <a:ea typeface="PMingLiU" panose="02020500000000000000" pitchFamily="18" charset="-120"/>
                </a:rPr>
                <a:t>B</a:t>
              </a:r>
              <a:r>
                <a:rPr lang="fr-FR" sz="1600" b="1">
                  <a:latin typeface="Calibri" panose="020F0502020204030204" pitchFamily="34" charset="0"/>
                  <a:ea typeface="PMingLiU" panose="02020500000000000000" pitchFamily="18" charset="-120"/>
                </a:rPr>
                <a:t> &gt;&gt; </a:t>
              </a:r>
              <a:r>
                <a:rPr lang="fr-FR" sz="2000" b="1">
                  <a:latin typeface="Calibri" panose="020F0502020204030204" pitchFamily="34" charset="0"/>
                  <a:ea typeface="PMingLiU" panose="02020500000000000000" pitchFamily="18" charset="-120"/>
                </a:rPr>
                <a:t>1</a:t>
              </a:r>
              <a:endParaRPr lang="fr-FR" sz="2000" b="1"/>
            </a:p>
          </p:txBody>
        </p:sp>
        <p:sp>
          <p:nvSpPr>
            <p:cNvPr id="23" name="Rectangle 22"/>
            <p:cNvSpPr/>
            <p:nvPr/>
          </p:nvSpPr>
          <p:spPr>
            <a:xfrm>
              <a:off x="2656743" y="5389928"/>
              <a:ext cx="4122315" cy="400110"/>
            </a:xfrm>
            <a:prstGeom prst="rect">
              <a:avLst/>
            </a:prstGeom>
          </p:spPr>
          <p:txBody>
            <a:bodyPr wrap="square">
              <a:spAutoFit/>
            </a:bodyPr>
            <a:lstStyle/>
            <a:p>
              <a:r>
                <a:rPr lang="fr-FR" sz="2000" dirty="0">
                  <a:solidFill>
                    <a:prstClr val="black"/>
                  </a:solidFill>
                  <a:latin typeface="PMingLiU" panose="02020500000000000000" pitchFamily="18" charset="-120"/>
                  <a:ea typeface="PMingLiU" panose="02020500000000000000" pitchFamily="18" charset="-120"/>
                </a:rPr>
                <a:t>→ </a:t>
              </a:r>
              <a:r>
                <a:rPr lang="fr-FR" sz="2000" dirty="0">
                  <a:solidFill>
                    <a:srgbClr val="FF0000"/>
                  </a:solidFill>
                  <a:latin typeface="Palatino Linotype" panose="02040502050505030304" pitchFamily="18" charset="0"/>
                  <a:ea typeface="PMingLiU" panose="02020500000000000000" pitchFamily="18" charset="-120"/>
                </a:rPr>
                <a:t>Mixture </a:t>
              </a:r>
              <a:r>
                <a:rPr lang="fr-FR" sz="2000" dirty="0">
                  <a:solidFill>
                    <a:prstClr val="black"/>
                  </a:solidFill>
                  <a:latin typeface="Palatino Linotype" panose="02040502050505030304" pitchFamily="18" charset="0"/>
                  <a:ea typeface="PMingLiU" panose="02020500000000000000" pitchFamily="18" charset="-120"/>
                </a:rPr>
                <a:t>of </a:t>
              </a:r>
              <a:r>
                <a:rPr lang="fr-FR" sz="2000" dirty="0" err="1">
                  <a:solidFill>
                    <a:prstClr val="black"/>
                  </a:solidFill>
                  <a:latin typeface="Palatino Linotype" panose="02040502050505030304" pitchFamily="18" charset="0"/>
                  <a:ea typeface="PMingLiU" panose="02020500000000000000" pitchFamily="18" charset="-120"/>
                </a:rPr>
                <a:t>two</a:t>
              </a:r>
              <a:r>
                <a:rPr lang="fr-FR" sz="2000" dirty="0">
                  <a:solidFill>
                    <a:prstClr val="black"/>
                  </a:solidFill>
                  <a:latin typeface="Palatino Linotype" panose="02040502050505030304" pitchFamily="18" charset="0"/>
                  <a:ea typeface="PMingLiU" panose="02020500000000000000" pitchFamily="18" charset="-120"/>
                </a:rPr>
                <a:t> </a:t>
              </a:r>
              <a:r>
                <a:rPr lang="fr-FR" sz="2000" dirty="0" err="1">
                  <a:solidFill>
                    <a:prstClr val="black"/>
                  </a:solidFill>
                  <a:latin typeface="Palatino Linotype" panose="02040502050505030304" pitchFamily="18" charset="0"/>
                  <a:ea typeface="PMingLiU" panose="02020500000000000000" pitchFamily="18" charset="-120"/>
                </a:rPr>
                <a:t>homopolymers</a:t>
              </a:r>
              <a:endParaRPr lang="fr-FR" sz="2000" dirty="0">
                <a:latin typeface="Palatino Linotype" panose="02040502050505030304" pitchFamily="18" charset="0"/>
              </a:endParaRPr>
            </a:p>
          </p:txBody>
        </p:sp>
        <p:sp>
          <p:nvSpPr>
            <p:cNvPr id="24" name="ZoneTexte 23"/>
            <p:cNvSpPr txBox="1"/>
            <p:nvPr/>
          </p:nvSpPr>
          <p:spPr>
            <a:xfrm>
              <a:off x="806305" y="5949280"/>
              <a:ext cx="2469551" cy="307777"/>
            </a:xfrm>
            <a:prstGeom prst="rect">
              <a:avLst/>
            </a:prstGeom>
            <a:noFill/>
          </p:spPr>
          <p:txBody>
            <a:bodyPr wrap="square" lIns="0" tIns="0" rIns="0" bIns="0" rtlCol="0">
              <a:spAutoFit/>
            </a:bodyPr>
            <a:lstStyle/>
            <a:p>
              <a:r>
                <a:rPr lang="fr-FR" sz="2000"/>
                <a:t>If </a:t>
              </a:r>
              <a:r>
                <a:rPr lang="fr-FR" sz="2000" b="1">
                  <a:latin typeface="Calibri" panose="020F0502020204030204" pitchFamily="34" charset="0"/>
                </a:rPr>
                <a:t>R</a:t>
              </a:r>
              <a:r>
                <a:rPr lang="fr-FR" sz="1600" b="1">
                  <a:solidFill>
                    <a:srgbClr val="FF0000"/>
                  </a:solidFill>
                  <a:latin typeface="Calibri" panose="020F0502020204030204" pitchFamily="34" charset="0"/>
                </a:rPr>
                <a:t>A</a:t>
              </a:r>
              <a:r>
                <a:rPr lang="fr-FR" sz="2000" b="1">
                  <a:latin typeface="Calibri" panose="020F0502020204030204" pitchFamily="34" charset="0"/>
                </a:rPr>
                <a:t> &lt; 1 and </a:t>
              </a:r>
              <a:r>
                <a:rPr lang="fr-FR" sz="2000" b="1">
                  <a:latin typeface="Calibri" panose="020F0502020204030204" pitchFamily="34" charset="0"/>
                  <a:ea typeface="PMingLiU" panose="02020500000000000000" pitchFamily="18" charset="-120"/>
                </a:rPr>
                <a:t>R</a:t>
              </a:r>
              <a:r>
                <a:rPr lang="fr-FR" sz="1600" b="1">
                  <a:solidFill>
                    <a:srgbClr val="00B050"/>
                  </a:solidFill>
                  <a:latin typeface="Calibri" panose="020F0502020204030204" pitchFamily="34" charset="0"/>
                  <a:ea typeface="PMingLiU" panose="02020500000000000000" pitchFamily="18" charset="-120"/>
                </a:rPr>
                <a:t>B</a:t>
              </a:r>
              <a:r>
                <a:rPr lang="fr-FR" sz="1600" b="1">
                  <a:latin typeface="Calibri" panose="020F0502020204030204" pitchFamily="34" charset="0"/>
                  <a:ea typeface="PMingLiU" panose="02020500000000000000" pitchFamily="18" charset="-120"/>
                </a:rPr>
                <a:t> &lt; </a:t>
              </a:r>
              <a:r>
                <a:rPr lang="fr-FR" sz="2000" b="1">
                  <a:latin typeface="Calibri" panose="020F0502020204030204" pitchFamily="34" charset="0"/>
                  <a:ea typeface="PMingLiU" panose="02020500000000000000" pitchFamily="18" charset="-120"/>
                </a:rPr>
                <a:t>1</a:t>
              </a:r>
              <a:endParaRPr lang="fr-FR" sz="2000" b="1"/>
            </a:p>
          </p:txBody>
        </p:sp>
        <p:sp>
          <p:nvSpPr>
            <p:cNvPr id="25" name="Rectangle 24"/>
            <p:cNvSpPr/>
            <p:nvPr/>
          </p:nvSpPr>
          <p:spPr>
            <a:xfrm>
              <a:off x="2843808" y="5893927"/>
              <a:ext cx="5771738" cy="707886"/>
            </a:xfrm>
            <a:prstGeom prst="rect">
              <a:avLst/>
            </a:prstGeom>
          </p:spPr>
          <p:txBody>
            <a:bodyPr wrap="square">
              <a:spAutoFit/>
            </a:bodyPr>
            <a:lstStyle/>
            <a:p>
              <a:pPr algn="ctr"/>
              <a:r>
                <a:rPr lang="fr-FR" sz="2000" dirty="0">
                  <a:solidFill>
                    <a:prstClr val="black"/>
                  </a:solidFill>
                  <a:latin typeface="PMingLiU" panose="02020500000000000000" pitchFamily="18" charset="-120"/>
                  <a:ea typeface="PMingLiU" panose="02020500000000000000" pitchFamily="18" charset="-120"/>
                </a:rPr>
                <a:t>→ </a:t>
              </a:r>
              <a:r>
                <a:rPr lang="fr-FR" sz="2000" dirty="0" err="1">
                  <a:solidFill>
                    <a:srgbClr val="FF0000"/>
                  </a:solidFill>
                  <a:latin typeface="Palatino Linotype" panose="02040502050505030304" pitchFamily="18" charset="0"/>
                  <a:ea typeface="PMingLiU" panose="02020500000000000000" pitchFamily="18" charset="-120"/>
                </a:rPr>
                <a:t>Azeotrope</a:t>
              </a:r>
              <a:r>
                <a:rPr lang="fr-FR" sz="2000" dirty="0">
                  <a:solidFill>
                    <a:srgbClr val="FF0000"/>
                  </a:solidFill>
                  <a:latin typeface="Palatino Linotype" panose="02040502050505030304" pitchFamily="18" charset="0"/>
                  <a:ea typeface="PMingLiU" panose="02020500000000000000" pitchFamily="18" charset="-120"/>
                </a:rPr>
                <a:t> system ( </a:t>
              </a:r>
              <a:r>
                <a:rPr lang="fr-FR" sz="2000" dirty="0" err="1">
                  <a:solidFill>
                    <a:srgbClr val="FF0000"/>
                  </a:solidFill>
                  <a:latin typeface="Palatino Linotype" panose="02040502050505030304" pitchFamily="18" charset="0"/>
                  <a:ea typeface="PMingLiU" panose="02020500000000000000" pitchFamily="18" charset="-120"/>
                </a:rPr>
                <a:t>feed</a:t>
              </a:r>
              <a:r>
                <a:rPr lang="fr-FR" sz="2000" dirty="0">
                  <a:solidFill>
                    <a:srgbClr val="FF0000"/>
                  </a:solidFill>
                  <a:latin typeface="Palatino Linotype" panose="02040502050505030304" pitchFamily="18" charset="0"/>
                  <a:ea typeface="PMingLiU" panose="02020500000000000000" pitchFamily="18" charset="-120"/>
                </a:rPr>
                <a:t> composition = </a:t>
              </a:r>
              <a:r>
                <a:rPr lang="fr-FR" sz="2000" dirty="0" err="1">
                  <a:solidFill>
                    <a:srgbClr val="FF0000"/>
                  </a:solidFill>
                  <a:latin typeface="Palatino Linotype" panose="02040502050505030304" pitchFamily="18" charset="0"/>
                  <a:ea typeface="PMingLiU" panose="02020500000000000000" pitchFamily="18" charset="-120"/>
                </a:rPr>
                <a:t>copolymer</a:t>
              </a:r>
              <a:r>
                <a:rPr lang="fr-FR" sz="2000" dirty="0">
                  <a:solidFill>
                    <a:srgbClr val="FF0000"/>
                  </a:solidFill>
                  <a:latin typeface="Palatino Linotype" panose="02040502050505030304" pitchFamily="18" charset="0"/>
                  <a:ea typeface="PMingLiU" panose="02020500000000000000" pitchFamily="18" charset="-120"/>
                </a:rPr>
                <a:t> composition)</a:t>
              </a:r>
              <a:endParaRPr lang="fr-FR" sz="2000" dirty="0">
                <a:latin typeface="Palatino Linotype" panose="02040502050505030304" pitchFamily="18" charset="0"/>
              </a:endParaRPr>
            </a:p>
          </p:txBody>
        </p:sp>
        <p:sp>
          <p:nvSpPr>
            <p:cNvPr id="27" name="ZoneTexte 26"/>
            <p:cNvSpPr txBox="1"/>
            <p:nvPr/>
          </p:nvSpPr>
          <p:spPr>
            <a:xfrm>
              <a:off x="806305" y="3619765"/>
              <a:ext cx="2973607" cy="307777"/>
            </a:xfrm>
            <a:prstGeom prst="rect">
              <a:avLst/>
            </a:prstGeom>
            <a:noFill/>
          </p:spPr>
          <p:txBody>
            <a:bodyPr wrap="square" lIns="0" tIns="0" rIns="0" bIns="0" rtlCol="0">
              <a:spAutoFit/>
            </a:bodyPr>
            <a:lstStyle/>
            <a:p>
              <a:r>
                <a:rPr lang="fr-FR" sz="2000" b="1"/>
                <a:t>5 cases </a:t>
              </a:r>
              <a:r>
                <a:rPr lang="fr-FR" sz="2000" b="1" err="1"/>
                <a:t>can</a:t>
              </a:r>
              <a:r>
                <a:rPr lang="fr-FR" sz="2000" b="1"/>
                <a:t> arise:</a:t>
              </a:r>
            </a:p>
          </p:txBody>
        </p:sp>
      </p:grpSp>
    </p:spTree>
    <p:extLst>
      <p:ext uri="{BB962C8B-B14F-4D97-AF65-F5344CB8AC3E}">
        <p14:creationId xmlns:p14="http://schemas.microsoft.com/office/powerpoint/2010/main" val="41747824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381253"/>
            <a:ext cx="8064896" cy="1224136"/>
          </a:xfrm>
        </p:spPr>
        <p:txBody>
          <a:bodyPr>
            <a:normAutofit/>
          </a:bodyPr>
          <a:lstStyle/>
          <a:p>
            <a:r>
              <a:rPr lang="en-US" sz="2000" dirty="0">
                <a:solidFill>
                  <a:srgbClr val="5325FB"/>
                </a:solidFill>
              </a:rPr>
              <a:t>From this equation, knowing the reactivity ratios R</a:t>
            </a:r>
            <a:r>
              <a:rPr lang="en-US" sz="1600" dirty="0">
                <a:solidFill>
                  <a:srgbClr val="FF0000"/>
                </a:solidFill>
              </a:rPr>
              <a:t>A</a:t>
            </a:r>
            <a:r>
              <a:rPr lang="en-US" sz="2000" dirty="0">
                <a:solidFill>
                  <a:srgbClr val="5325FB"/>
                </a:solidFill>
              </a:rPr>
              <a:t> and R</a:t>
            </a:r>
            <a:r>
              <a:rPr lang="en-US" sz="1600" dirty="0">
                <a:solidFill>
                  <a:srgbClr val="FF0000"/>
                </a:solidFill>
              </a:rPr>
              <a:t>B</a:t>
            </a:r>
            <a:r>
              <a:rPr lang="en-US" sz="2000" dirty="0">
                <a:solidFill>
                  <a:srgbClr val="5325FB"/>
                </a:solidFill>
              </a:rPr>
              <a:t>, we can evaluate the composition of co-monomers in the copolymer.</a:t>
            </a:r>
            <a:endParaRPr lang="fr-FR" sz="2000" dirty="0">
              <a:solidFill>
                <a:srgbClr val="5325FB"/>
              </a:solidFill>
            </a:endParaRPr>
          </a:p>
        </p:txBody>
      </p:sp>
      <p:sp>
        <p:nvSpPr>
          <p:cNvPr id="3" name="Titre 1"/>
          <p:cNvSpPr txBox="1">
            <a:spLocks/>
          </p:cNvSpPr>
          <p:nvPr/>
        </p:nvSpPr>
        <p:spPr>
          <a:xfrm>
            <a:off x="531865" y="1340768"/>
            <a:ext cx="7352504" cy="7200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solidFill>
                  <a:srgbClr val="5325FB"/>
                </a:solidFill>
              </a:rPr>
              <a:t>In general, the reactivity ratios are given in the tables. </a:t>
            </a:r>
          </a:p>
          <a:p>
            <a:r>
              <a:rPr lang="en-US" sz="2000">
                <a:solidFill>
                  <a:srgbClr val="5325FB"/>
                </a:solidFill>
              </a:rPr>
              <a:t>For examples</a:t>
            </a:r>
            <a:endParaRPr lang="fr-FR" sz="2000">
              <a:solidFill>
                <a:srgbClr val="5325FB"/>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5296407"/>
              </p:ext>
            </p:extLst>
          </p:nvPr>
        </p:nvGraphicFramePr>
        <p:xfrm>
          <a:off x="971600" y="2564904"/>
          <a:ext cx="6408712" cy="2595880"/>
        </p:xfrm>
        <a:graphic>
          <a:graphicData uri="http://schemas.openxmlformats.org/drawingml/2006/table">
            <a:tbl>
              <a:tblPr firstRow="1" bandRow="1">
                <a:tableStyleId>{5C22544A-7EE6-4342-B048-85BDC9FD1C3A}</a:tableStyleId>
              </a:tblPr>
              <a:tblGrid>
                <a:gridCol w="1602178">
                  <a:extLst>
                    <a:ext uri="{9D8B030D-6E8A-4147-A177-3AD203B41FA5}">
                      <a16:colId xmlns:a16="http://schemas.microsoft.com/office/drawing/2014/main" val="20000"/>
                    </a:ext>
                  </a:extLst>
                </a:gridCol>
                <a:gridCol w="250227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r>
                        <a:rPr lang="fr-FR" err="1"/>
                        <a:t>Monomer</a:t>
                      </a:r>
                      <a:r>
                        <a:rPr lang="fr-FR" baseline="0"/>
                        <a:t> A</a:t>
                      </a:r>
                      <a:endParaRPr lang="fr-FR"/>
                    </a:p>
                  </a:txBody>
                  <a:tcPr/>
                </a:tc>
                <a:tc>
                  <a:txBody>
                    <a:bodyPr/>
                    <a:lstStyle/>
                    <a:p>
                      <a:r>
                        <a:rPr lang="fr-FR" err="1"/>
                        <a:t>Monomer</a:t>
                      </a:r>
                      <a:r>
                        <a:rPr lang="fr-FR"/>
                        <a:t> B</a:t>
                      </a:r>
                    </a:p>
                  </a:txBody>
                  <a:tcPr/>
                </a:tc>
                <a:tc>
                  <a:txBody>
                    <a:bodyPr/>
                    <a:lstStyle/>
                    <a:p>
                      <a:r>
                        <a:rPr lang="fr-FR"/>
                        <a:t>RA</a:t>
                      </a:r>
                    </a:p>
                  </a:txBody>
                  <a:tcPr/>
                </a:tc>
                <a:tc>
                  <a:txBody>
                    <a:bodyPr/>
                    <a:lstStyle/>
                    <a:p>
                      <a:r>
                        <a:rPr lang="fr-FR"/>
                        <a:t>RB</a:t>
                      </a:r>
                    </a:p>
                  </a:txBody>
                  <a:tcPr/>
                </a:tc>
                <a:extLst>
                  <a:ext uri="{0D108BD9-81ED-4DB2-BD59-A6C34878D82A}">
                    <a16:rowId xmlns:a16="http://schemas.microsoft.com/office/drawing/2014/main" val="10000"/>
                  </a:ext>
                </a:extLst>
              </a:tr>
              <a:tr h="370840">
                <a:tc>
                  <a:txBody>
                    <a:bodyPr/>
                    <a:lstStyle/>
                    <a:p>
                      <a:r>
                        <a:rPr lang="fr-FR" err="1"/>
                        <a:t>Styrene</a:t>
                      </a:r>
                      <a:endParaRPr lang="fr-FR"/>
                    </a:p>
                  </a:txBody>
                  <a:tcPr/>
                </a:tc>
                <a:tc>
                  <a:txBody>
                    <a:bodyPr/>
                    <a:lstStyle/>
                    <a:p>
                      <a:r>
                        <a:rPr lang="fr-FR" err="1"/>
                        <a:t>Butadiene</a:t>
                      </a:r>
                      <a:endParaRPr lang="fr-FR"/>
                    </a:p>
                  </a:txBody>
                  <a:tcPr/>
                </a:tc>
                <a:tc>
                  <a:txBody>
                    <a:bodyPr/>
                    <a:lstStyle/>
                    <a:p>
                      <a:r>
                        <a:rPr lang="fr-FR"/>
                        <a:t>1.0</a:t>
                      </a:r>
                    </a:p>
                  </a:txBody>
                  <a:tcPr/>
                </a:tc>
                <a:tc>
                  <a:txBody>
                    <a:bodyPr/>
                    <a:lstStyle/>
                    <a:p>
                      <a:r>
                        <a:rPr lang="fr-FR"/>
                        <a:t>1.0</a:t>
                      </a:r>
                    </a:p>
                  </a:txBody>
                  <a:tcPr/>
                </a:tc>
                <a:extLst>
                  <a:ext uri="{0D108BD9-81ED-4DB2-BD59-A6C34878D82A}">
                    <a16:rowId xmlns:a16="http://schemas.microsoft.com/office/drawing/2014/main" val="10001"/>
                  </a:ext>
                </a:extLst>
              </a:tr>
              <a:tr h="370840">
                <a:tc>
                  <a:txBody>
                    <a:bodyPr/>
                    <a:lstStyle/>
                    <a:p>
                      <a:r>
                        <a:rPr lang="fr-FR" err="1"/>
                        <a:t>Styrene</a:t>
                      </a:r>
                      <a:endParaRPr lang="fr-FR"/>
                    </a:p>
                  </a:txBody>
                  <a:tcPr/>
                </a:tc>
                <a:tc>
                  <a:txBody>
                    <a:bodyPr/>
                    <a:lstStyle/>
                    <a:p>
                      <a:r>
                        <a:rPr lang="fr-FR" err="1"/>
                        <a:t>Vinyl</a:t>
                      </a:r>
                      <a:r>
                        <a:rPr lang="fr-FR"/>
                        <a:t> </a:t>
                      </a:r>
                      <a:r>
                        <a:rPr lang="fr-FR" err="1"/>
                        <a:t>acetate</a:t>
                      </a:r>
                      <a:endParaRPr lang="fr-FR"/>
                    </a:p>
                  </a:txBody>
                  <a:tcPr/>
                </a:tc>
                <a:tc>
                  <a:txBody>
                    <a:bodyPr/>
                    <a:lstStyle/>
                    <a:p>
                      <a:r>
                        <a:rPr lang="fr-FR"/>
                        <a:t>0.55</a:t>
                      </a:r>
                    </a:p>
                  </a:txBody>
                  <a:tcPr/>
                </a:tc>
                <a:tc>
                  <a:txBody>
                    <a:bodyPr/>
                    <a:lstStyle/>
                    <a:p>
                      <a:r>
                        <a:rPr lang="fr-FR"/>
                        <a:t>0.35</a:t>
                      </a:r>
                    </a:p>
                  </a:txBody>
                  <a:tcPr/>
                </a:tc>
                <a:extLst>
                  <a:ext uri="{0D108BD9-81ED-4DB2-BD59-A6C34878D82A}">
                    <a16:rowId xmlns:a16="http://schemas.microsoft.com/office/drawing/2014/main" val="10002"/>
                  </a:ext>
                </a:extLst>
              </a:tr>
              <a:tr h="370840">
                <a:tc>
                  <a:txBody>
                    <a:bodyPr/>
                    <a:lstStyle/>
                    <a:p>
                      <a:r>
                        <a:rPr lang="fr-FR" err="1"/>
                        <a:t>butadiene</a:t>
                      </a:r>
                      <a:endParaRPr lang="fr-FR"/>
                    </a:p>
                  </a:txBody>
                  <a:tcPr/>
                </a:tc>
                <a:tc>
                  <a:txBody>
                    <a:bodyPr/>
                    <a:lstStyle/>
                    <a:p>
                      <a:r>
                        <a:rPr lang="fr-FR" err="1"/>
                        <a:t>Methyl</a:t>
                      </a:r>
                      <a:r>
                        <a:rPr lang="fr-FR"/>
                        <a:t> </a:t>
                      </a:r>
                      <a:r>
                        <a:rPr lang="fr-FR" err="1"/>
                        <a:t>methacrylate</a:t>
                      </a:r>
                      <a:endParaRPr lang="fr-FR"/>
                    </a:p>
                  </a:txBody>
                  <a:tcPr/>
                </a:tc>
                <a:tc>
                  <a:txBody>
                    <a:bodyPr/>
                    <a:lstStyle/>
                    <a:p>
                      <a:r>
                        <a:rPr lang="fr-FR"/>
                        <a:t>0.98</a:t>
                      </a:r>
                    </a:p>
                  </a:txBody>
                  <a:tcPr/>
                </a:tc>
                <a:tc>
                  <a:txBody>
                    <a:bodyPr/>
                    <a:lstStyle/>
                    <a:p>
                      <a:r>
                        <a:rPr lang="fr-FR"/>
                        <a:t>1.05</a:t>
                      </a:r>
                    </a:p>
                  </a:txBody>
                  <a:tcPr/>
                </a:tc>
                <a:extLst>
                  <a:ext uri="{0D108BD9-81ED-4DB2-BD59-A6C34878D82A}">
                    <a16:rowId xmlns:a16="http://schemas.microsoft.com/office/drawing/2014/main" val="10003"/>
                  </a:ext>
                </a:extLst>
              </a:tr>
              <a:tr h="370840">
                <a:tc>
                  <a:txBody>
                    <a:bodyPr/>
                    <a:lstStyle/>
                    <a:p>
                      <a:r>
                        <a:rPr lang="fr-FR"/>
                        <a:t>Acrylonitrile</a:t>
                      </a:r>
                    </a:p>
                  </a:txBody>
                  <a:tcPr/>
                </a:tc>
                <a:tc>
                  <a:txBody>
                    <a:bodyPr/>
                    <a:lstStyle/>
                    <a:p>
                      <a:r>
                        <a:rPr lang="fr-FR" err="1"/>
                        <a:t>Butadiene</a:t>
                      </a:r>
                      <a:endParaRPr lang="fr-FR"/>
                    </a:p>
                  </a:txBody>
                  <a:tcPr/>
                </a:tc>
                <a:tc>
                  <a:txBody>
                    <a:bodyPr/>
                    <a:lstStyle/>
                    <a:p>
                      <a:r>
                        <a:rPr lang="fr-FR"/>
                        <a:t>0.02</a:t>
                      </a:r>
                    </a:p>
                  </a:txBody>
                  <a:tcPr/>
                </a:tc>
                <a:tc>
                  <a:txBody>
                    <a:bodyPr/>
                    <a:lstStyle/>
                    <a:p>
                      <a:r>
                        <a:rPr lang="fr-FR"/>
                        <a:t>0.05</a:t>
                      </a:r>
                    </a:p>
                  </a:txBody>
                  <a:tcPr/>
                </a:tc>
                <a:extLst>
                  <a:ext uri="{0D108BD9-81ED-4DB2-BD59-A6C34878D82A}">
                    <a16:rowId xmlns:a16="http://schemas.microsoft.com/office/drawing/2014/main" val="10004"/>
                  </a:ext>
                </a:extLst>
              </a:tr>
              <a:tr h="370840">
                <a:tc>
                  <a:txBody>
                    <a:bodyPr/>
                    <a:lstStyle/>
                    <a:p>
                      <a:r>
                        <a:rPr lang="fr-FR" err="1"/>
                        <a:t>Vinyl</a:t>
                      </a:r>
                      <a:r>
                        <a:rPr lang="fr-FR"/>
                        <a:t> </a:t>
                      </a:r>
                      <a:r>
                        <a:rPr lang="fr-FR" err="1"/>
                        <a:t>acetate</a:t>
                      </a:r>
                      <a:endParaRPr lang="fr-FR"/>
                    </a:p>
                  </a:txBody>
                  <a:tcPr/>
                </a:tc>
                <a:tc>
                  <a:txBody>
                    <a:bodyPr/>
                    <a:lstStyle/>
                    <a:p>
                      <a:r>
                        <a:rPr lang="fr-FR" err="1"/>
                        <a:t>Methylacrylate</a:t>
                      </a:r>
                      <a:endParaRPr lang="fr-FR"/>
                    </a:p>
                  </a:txBody>
                  <a:tcPr/>
                </a:tc>
                <a:tc>
                  <a:txBody>
                    <a:bodyPr/>
                    <a:lstStyle/>
                    <a:p>
                      <a:r>
                        <a:rPr lang="fr-FR"/>
                        <a:t>0.71</a:t>
                      </a:r>
                    </a:p>
                  </a:txBody>
                  <a:tcPr/>
                </a:tc>
                <a:tc>
                  <a:txBody>
                    <a:bodyPr/>
                    <a:lstStyle/>
                    <a:p>
                      <a:r>
                        <a:rPr lang="fr-FR"/>
                        <a:t>0. 34</a:t>
                      </a:r>
                    </a:p>
                  </a:txBody>
                  <a:tcPr/>
                </a:tc>
                <a:extLst>
                  <a:ext uri="{0D108BD9-81ED-4DB2-BD59-A6C34878D82A}">
                    <a16:rowId xmlns:a16="http://schemas.microsoft.com/office/drawing/2014/main" val="10005"/>
                  </a:ext>
                </a:extLst>
              </a:tr>
              <a:tr h="370840">
                <a:tc>
                  <a:txBody>
                    <a:bodyPr/>
                    <a:lstStyle/>
                    <a:p>
                      <a:r>
                        <a:rPr lang="fr-FR" err="1"/>
                        <a:t>Vinyl</a:t>
                      </a:r>
                      <a:r>
                        <a:rPr lang="fr-FR"/>
                        <a:t> </a:t>
                      </a:r>
                      <a:r>
                        <a:rPr lang="fr-FR" err="1"/>
                        <a:t>chloride</a:t>
                      </a:r>
                      <a:endParaRPr lang="fr-FR"/>
                    </a:p>
                  </a:txBody>
                  <a:tcPr/>
                </a:tc>
                <a:tc>
                  <a:txBody>
                    <a:bodyPr/>
                    <a:lstStyle/>
                    <a:p>
                      <a:r>
                        <a:rPr lang="fr-FR" err="1"/>
                        <a:t>Vinylidene</a:t>
                      </a:r>
                      <a:r>
                        <a:rPr lang="fr-FR"/>
                        <a:t> </a:t>
                      </a:r>
                      <a:r>
                        <a:rPr lang="fr-FR" err="1"/>
                        <a:t>chloride</a:t>
                      </a:r>
                      <a:endParaRPr lang="fr-FR"/>
                    </a:p>
                  </a:txBody>
                  <a:tcPr/>
                </a:tc>
                <a:tc>
                  <a:txBody>
                    <a:bodyPr/>
                    <a:lstStyle/>
                    <a:p>
                      <a:r>
                        <a:rPr lang="fr-FR"/>
                        <a:t>2. 30</a:t>
                      </a:r>
                    </a:p>
                  </a:txBody>
                  <a:tcPr/>
                </a:tc>
                <a:tc>
                  <a:txBody>
                    <a:bodyPr/>
                    <a:lstStyle/>
                    <a:p>
                      <a:r>
                        <a:rPr lang="fr-FR"/>
                        <a:t>3.56</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2795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116632"/>
            <a:ext cx="6347714" cy="1073635"/>
          </a:xfrm>
        </p:spPr>
        <p:txBody>
          <a:bodyPr>
            <a:normAutofit fontScale="90000"/>
          </a:bodyPr>
          <a:lstStyle/>
          <a:p>
            <a:r>
              <a:rPr lang="fr-FR" sz="2400" dirty="0" err="1">
                <a:solidFill>
                  <a:srgbClr val="5325FB"/>
                </a:solidFill>
              </a:rPr>
              <a:t>Exercises</a:t>
            </a:r>
            <a:br>
              <a:rPr lang="fr-FR" sz="2400" dirty="0">
                <a:solidFill>
                  <a:srgbClr val="5325FB"/>
                </a:solidFill>
              </a:rPr>
            </a:br>
            <a:br>
              <a:rPr lang="fr-FR" sz="2400" dirty="0">
                <a:solidFill>
                  <a:srgbClr val="5325FB"/>
                </a:solidFill>
              </a:rPr>
            </a:br>
            <a:r>
              <a:rPr lang="fr-FR" sz="2200" dirty="0" err="1">
                <a:solidFill>
                  <a:srgbClr val="5325FB"/>
                </a:solidFill>
              </a:rPr>
              <a:t>Exercise</a:t>
            </a:r>
            <a:r>
              <a:rPr lang="fr-FR" sz="2200" dirty="0">
                <a:solidFill>
                  <a:srgbClr val="5325FB"/>
                </a:solidFill>
              </a:rPr>
              <a:t> 1</a:t>
            </a:r>
            <a:r>
              <a:rPr lang="fr-FR" sz="2400" dirty="0">
                <a:solidFill>
                  <a:srgbClr val="5325FB"/>
                </a:solidFill>
              </a:rPr>
              <a:t>. </a:t>
            </a:r>
            <a:r>
              <a:rPr lang="fr-FR" sz="2000" dirty="0" err="1">
                <a:solidFill>
                  <a:schemeClr val="tx1"/>
                </a:solidFill>
              </a:rPr>
              <a:t>Using</a:t>
            </a:r>
            <a:r>
              <a:rPr lang="fr-FR" sz="2000" dirty="0">
                <a:solidFill>
                  <a:schemeClr val="tx1"/>
                </a:solidFill>
              </a:rPr>
              <a:t> the data of the </a:t>
            </a:r>
            <a:r>
              <a:rPr lang="fr-FR" sz="2000" dirty="0" err="1">
                <a:solidFill>
                  <a:schemeClr val="tx1"/>
                </a:solidFill>
              </a:rPr>
              <a:t>previous</a:t>
            </a:r>
            <a:r>
              <a:rPr lang="fr-FR" sz="2000" dirty="0">
                <a:solidFill>
                  <a:schemeClr val="tx1"/>
                </a:solidFill>
              </a:rPr>
              <a:t> table </a:t>
            </a:r>
            <a:r>
              <a:rPr lang="fr-FR" sz="2000" dirty="0" err="1">
                <a:solidFill>
                  <a:schemeClr val="tx1"/>
                </a:solidFill>
              </a:rPr>
              <a:t>indicate</a:t>
            </a:r>
            <a:r>
              <a:rPr lang="fr-FR" sz="2000" dirty="0">
                <a:solidFill>
                  <a:schemeClr val="tx1"/>
                </a:solidFill>
              </a:rPr>
              <a:t> the distribution in </a:t>
            </a:r>
            <a:r>
              <a:rPr lang="fr-FR" sz="2000" dirty="0" err="1">
                <a:solidFill>
                  <a:schemeClr val="tx1"/>
                </a:solidFill>
              </a:rPr>
              <a:t>co-comonomers</a:t>
            </a:r>
            <a:r>
              <a:rPr lang="fr-FR" sz="2000" dirty="0">
                <a:solidFill>
                  <a:schemeClr val="tx1"/>
                </a:solidFill>
              </a:rPr>
              <a:t> in poly(</a:t>
            </a:r>
            <a:r>
              <a:rPr lang="fr-FR" sz="2000" dirty="0" err="1">
                <a:solidFill>
                  <a:schemeClr val="tx1"/>
                </a:solidFill>
              </a:rPr>
              <a:t>Styrene-co-butadiene</a:t>
            </a:r>
            <a:r>
              <a:rPr lang="fr-FR" sz="2000" dirty="0">
                <a:solidFill>
                  <a:schemeClr val="tx1"/>
                </a:solidFill>
              </a:rPr>
              <a:t>).</a:t>
            </a:r>
            <a:br>
              <a:rPr lang="fr-FR" sz="2000" dirty="0">
                <a:solidFill>
                  <a:schemeClr val="tx1"/>
                </a:solidFill>
              </a:rPr>
            </a:br>
            <a:br>
              <a:rPr lang="fr-FR" sz="2000" dirty="0">
                <a:solidFill>
                  <a:schemeClr val="tx1"/>
                </a:solidFill>
              </a:rPr>
            </a:br>
            <a:r>
              <a:rPr lang="fr-FR" sz="2000" dirty="0" err="1">
                <a:solidFill>
                  <a:srgbClr val="5325FB"/>
                </a:solidFill>
              </a:rPr>
              <a:t>Exercise</a:t>
            </a:r>
            <a:r>
              <a:rPr lang="fr-FR" sz="2000" dirty="0">
                <a:solidFill>
                  <a:srgbClr val="5325FB"/>
                </a:solidFill>
              </a:rPr>
              <a:t> 2</a:t>
            </a:r>
            <a:r>
              <a:rPr lang="fr-FR" sz="2000" dirty="0">
                <a:solidFill>
                  <a:schemeClr val="tx1"/>
                </a:solidFill>
              </a:rPr>
              <a:t>. </a:t>
            </a:r>
            <a:r>
              <a:rPr lang="fr-FR" sz="2000" dirty="0" err="1">
                <a:solidFill>
                  <a:prstClr val="black"/>
                </a:solidFill>
              </a:rPr>
              <a:t>Using</a:t>
            </a:r>
            <a:r>
              <a:rPr lang="fr-FR" sz="2000" dirty="0">
                <a:solidFill>
                  <a:prstClr val="black"/>
                </a:solidFill>
              </a:rPr>
              <a:t> the data of the </a:t>
            </a:r>
            <a:r>
              <a:rPr lang="fr-FR" sz="2000" dirty="0" err="1">
                <a:solidFill>
                  <a:prstClr val="black"/>
                </a:solidFill>
              </a:rPr>
              <a:t>previous</a:t>
            </a:r>
            <a:r>
              <a:rPr lang="fr-FR" sz="2000" dirty="0">
                <a:solidFill>
                  <a:prstClr val="black"/>
                </a:solidFill>
              </a:rPr>
              <a:t> table </a:t>
            </a:r>
            <a:r>
              <a:rPr lang="fr-FR" sz="2000" dirty="0" err="1">
                <a:solidFill>
                  <a:prstClr val="black"/>
                </a:solidFill>
              </a:rPr>
              <a:t>indicate</a:t>
            </a:r>
            <a:r>
              <a:rPr lang="fr-FR" sz="2000" dirty="0">
                <a:solidFill>
                  <a:prstClr val="black"/>
                </a:solidFill>
              </a:rPr>
              <a:t> the distribution in </a:t>
            </a:r>
            <a:r>
              <a:rPr lang="fr-FR" sz="2000" dirty="0" err="1">
                <a:solidFill>
                  <a:prstClr val="black"/>
                </a:solidFill>
              </a:rPr>
              <a:t>co-comonomers</a:t>
            </a:r>
            <a:r>
              <a:rPr lang="fr-FR" sz="2000" dirty="0">
                <a:solidFill>
                  <a:prstClr val="black"/>
                </a:solidFill>
              </a:rPr>
              <a:t> in poly(</a:t>
            </a:r>
            <a:r>
              <a:rPr lang="fr-FR" sz="2000" dirty="0" err="1">
                <a:solidFill>
                  <a:prstClr val="black"/>
                </a:solidFill>
              </a:rPr>
              <a:t>Sthyrene-co-vinyl</a:t>
            </a:r>
            <a:r>
              <a:rPr lang="fr-FR" sz="2000" dirty="0">
                <a:solidFill>
                  <a:prstClr val="black"/>
                </a:solidFill>
              </a:rPr>
              <a:t> </a:t>
            </a:r>
            <a:r>
              <a:rPr lang="fr-FR" sz="2000" dirty="0" err="1">
                <a:solidFill>
                  <a:prstClr val="black"/>
                </a:solidFill>
              </a:rPr>
              <a:t>acetate</a:t>
            </a:r>
            <a:r>
              <a:rPr lang="fr-FR" sz="2000" dirty="0">
                <a:solidFill>
                  <a:prstClr val="black"/>
                </a:solidFill>
              </a:rPr>
              <a:t>).</a:t>
            </a:r>
            <a:br>
              <a:rPr lang="fr-FR" sz="2000" dirty="0">
                <a:solidFill>
                  <a:prstClr val="black"/>
                </a:solidFill>
              </a:rPr>
            </a:br>
            <a:br>
              <a:rPr lang="fr-FR" sz="2000" dirty="0">
                <a:solidFill>
                  <a:prstClr val="black"/>
                </a:solidFill>
              </a:rPr>
            </a:br>
            <a:r>
              <a:rPr lang="fr-FR" sz="2000" dirty="0" err="1">
                <a:solidFill>
                  <a:srgbClr val="5325FB"/>
                </a:solidFill>
              </a:rPr>
              <a:t>Exercise</a:t>
            </a:r>
            <a:r>
              <a:rPr lang="fr-FR" sz="2000" dirty="0">
                <a:solidFill>
                  <a:srgbClr val="5325FB"/>
                </a:solidFill>
              </a:rPr>
              <a:t> 3</a:t>
            </a:r>
            <a:r>
              <a:rPr lang="fr-FR" sz="2000" dirty="0">
                <a:solidFill>
                  <a:prstClr val="black"/>
                </a:solidFill>
              </a:rPr>
              <a:t>. </a:t>
            </a:r>
            <a:r>
              <a:rPr lang="fr-FR" sz="2000" dirty="0" err="1">
                <a:solidFill>
                  <a:prstClr val="black"/>
                </a:solidFill>
              </a:rPr>
              <a:t>Using</a:t>
            </a:r>
            <a:r>
              <a:rPr lang="fr-FR" sz="2000" dirty="0">
                <a:solidFill>
                  <a:prstClr val="black"/>
                </a:solidFill>
              </a:rPr>
              <a:t> the data of the </a:t>
            </a:r>
            <a:r>
              <a:rPr lang="fr-FR" sz="2000" dirty="0" err="1">
                <a:solidFill>
                  <a:prstClr val="black"/>
                </a:solidFill>
              </a:rPr>
              <a:t>previous</a:t>
            </a:r>
            <a:r>
              <a:rPr lang="fr-FR" sz="2000" dirty="0">
                <a:solidFill>
                  <a:prstClr val="black"/>
                </a:solidFill>
              </a:rPr>
              <a:t> table </a:t>
            </a:r>
            <a:r>
              <a:rPr lang="fr-FR" sz="2000" dirty="0" err="1">
                <a:solidFill>
                  <a:prstClr val="black"/>
                </a:solidFill>
              </a:rPr>
              <a:t>indicate</a:t>
            </a:r>
            <a:r>
              <a:rPr lang="fr-FR" sz="2000" dirty="0">
                <a:solidFill>
                  <a:prstClr val="black"/>
                </a:solidFill>
              </a:rPr>
              <a:t> the distribution in </a:t>
            </a:r>
            <a:r>
              <a:rPr lang="fr-FR" sz="2000" dirty="0" err="1">
                <a:solidFill>
                  <a:prstClr val="black"/>
                </a:solidFill>
              </a:rPr>
              <a:t>co-comonomers</a:t>
            </a:r>
            <a:r>
              <a:rPr lang="fr-FR" sz="2000" dirty="0">
                <a:solidFill>
                  <a:prstClr val="black"/>
                </a:solidFill>
              </a:rPr>
              <a:t> in poly( </a:t>
            </a:r>
            <a:r>
              <a:rPr lang="fr-FR" sz="2000" dirty="0" err="1">
                <a:solidFill>
                  <a:prstClr val="black"/>
                </a:solidFill>
              </a:rPr>
              <a:t>Butadiene-co-methyl</a:t>
            </a:r>
            <a:r>
              <a:rPr lang="fr-FR" sz="2000" dirty="0">
                <a:solidFill>
                  <a:prstClr val="black"/>
                </a:solidFill>
              </a:rPr>
              <a:t> </a:t>
            </a:r>
            <a:r>
              <a:rPr lang="fr-FR" sz="2000" dirty="0" err="1">
                <a:solidFill>
                  <a:prstClr val="black"/>
                </a:solidFill>
              </a:rPr>
              <a:t>methacrylate</a:t>
            </a:r>
            <a:r>
              <a:rPr lang="fr-FR" sz="2000" dirty="0">
                <a:solidFill>
                  <a:prstClr val="black"/>
                </a:solidFill>
              </a:rPr>
              <a:t>).</a:t>
            </a:r>
            <a:br>
              <a:rPr lang="fr-FR" sz="2000" dirty="0">
                <a:solidFill>
                  <a:prstClr val="black"/>
                </a:solidFill>
              </a:rPr>
            </a:br>
            <a:br>
              <a:rPr lang="fr-FR" sz="2000" dirty="0">
                <a:solidFill>
                  <a:prstClr val="black"/>
                </a:solidFill>
              </a:rPr>
            </a:br>
            <a:endParaRPr lang="fr-FR" sz="2000" dirty="0">
              <a:solidFill>
                <a:schemeClr val="tx1"/>
              </a:solidFill>
            </a:endParaRPr>
          </a:p>
        </p:txBody>
      </p:sp>
      <p:sp>
        <p:nvSpPr>
          <p:cNvPr id="3" name="Rectangle 2"/>
          <p:cNvSpPr/>
          <p:nvPr/>
        </p:nvSpPr>
        <p:spPr>
          <a:xfrm>
            <a:off x="609598" y="4005064"/>
            <a:ext cx="7850833" cy="984885"/>
          </a:xfrm>
          <a:prstGeom prst="rect">
            <a:avLst/>
          </a:prstGeom>
        </p:spPr>
        <p:txBody>
          <a:bodyPr wrap="square">
            <a:spAutoFit/>
          </a:bodyPr>
          <a:lstStyle/>
          <a:p>
            <a:r>
              <a:rPr lang="fr-FR" sz="2000">
                <a:solidFill>
                  <a:srgbClr val="5325FB"/>
                </a:solidFill>
              </a:rPr>
              <a:t>Exercise 4</a:t>
            </a:r>
            <a:r>
              <a:rPr lang="fr-FR" sz="2000">
                <a:solidFill>
                  <a:prstClr val="black"/>
                </a:solidFill>
              </a:rPr>
              <a:t>. Using the data of the </a:t>
            </a:r>
            <a:r>
              <a:rPr lang="fr-FR" sz="2000" err="1">
                <a:solidFill>
                  <a:prstClr val="black"/>
                </a:solidFill>
              </a:rPr>
              <a:t>previous</a:t>
            </a:r>
            <a:r>
              <a:rPr lang="fr-FR" sz="2000">
                <a:solidFill>
                  <a:prstClr val="black"/>
                </a:solidFill>
              </a:rPr>
              <a:t> table </a:t>
            </a:r>
            <a:r>
              <a:rPr lang="fr-FR" sz="2000" err="1">
                <a:solidFill>
                  <a:prstClr val="black"/>
                </a:solidFill>
              </a:rPr>
              <a:t>indicate</a:t>
            </a:r>
            <a:r>
              <a:rPr lang="fr-FR" sz="2000">
                <a:solidFill>
                  <a:prstClr val="black"/>
                </a:solidFill>
              </a:rPr>
              <a:t> the </a:t>
            </a:r>
            <a:r>
              <a:rPr lang="fr-FR" sz="2000" err="1">
                <a:solidFill>
                  <a:prstClr val="black"/>
                </a:solidFill>
              </a:rPr>
              <a:t>dstribution</a:t>
            </a:r>
            <a:r>
              <a:rPr lang="fr-FR" sz="2000">
                <a:solidFill>
                  <a:prstClr val="black"/>
                </a:solidFill>
              </a:rPr>
              <a:t> in </a:t>
            </a:r>
            <a:r>
              <a:rPr lang="fr-FR" sz="2000" err="1">
                <a:solidFill>
                  <a:prstClr val="black"/>
                </a:solidFill>
              </a:rPr>
              <a:t>co-comonomers</a:t>
            </a:r>
            <a:r>
              <a:rPr lang="fr-FR" sz="2000">
                <a:solidFill>
                  <a:prstClr val="black"/>
                </a:solidFill>
              </a:rPr>
              <a:t> in poly( Acrylonitrile-</a:t>
            </a:r>
            <a:r>
              <a:rPr lang="fr-FR" sz="2000" err="1">
                <a:solidFill>
                  <a:prstClr val="black"/>
                </a:solidFill>
              </a:rPr>
              <a:t>co</a:t>
            </a:r>
            <a:r>
              <a:rPr lang="fr-FR" sz="2000">
                <a:solidFill>
                  <a:prstClr val="black"/>
                </a:solidFill>
              </a:rPr>
              <a:t>-</a:t>
            </a:r>
            <a:r>
              <a:rPr lang="fr-FR" sz="2000" err="1">
                <a:solidFill>
                  <a:prstClr val="black"/>
                </a:solidFill>
              </a:rPr>
              <a:t>butadiene</a:t>
            </a:r>
            <a:r>
              <a:rPr lang="fr-FR" sz="2000">
                <a:solidFill>
                  <a:prstClr val="black"/>
                </a:solidFill>
              </a:rPr>
              <a:t>).</a:t>
            </a:r>
            <a:br>
              <a:rPr lang="fr-FR" sz="2000">
                <a:solidFill>
                  <a:prstClr val="black"/>
                </a:solidFill>
              </a:rPr>
            </a:br>
            <a:endParaRPr lang="fr-FR"/>
          </a:p>
        </p:txBody>
      </p:sp>
      <p:sp>
        <p:nvSpPr>
          <p:cNvPr id="4" name="Rectangle 3"/>
          <p:cNvSpPr/>
          <p:nvPr/>
        </p:nvSpPr>
        <p:spPr>
          <a:xfrm>
            <a:off x="635281" y="4725144"/>
            <a:ext cx="7850833" cy="1292662"/>
          </a:xfrm>
          <a:prstGeom prst="rect">
            <a:avLst/>
          </a:prstGeom>
        </p:spPr>
        <p:txBody>
          <a:bodyPr wrap="square">
            <a:spAutoFit/>
          </a:bodyPr>
          <a:lstStyle/>
          <a:p>
            <a:r>
              <a:rPr lang="fr-FR" sz="2000">
                <a:solidFill>
                  <a:srgbClr val="5325FB"/>
                </a:solidFill>
              </a:rPr>
              <a:t>Exercise 5</a:t>
            </a:r>
            <a:r>
              <a:rPr lang="fr-FR" sz="2000">
                <a:solidFill>
                  <a:prstClr val="black"/>
                </a:solidFill>
              </a:rPr>
              <a:t>. Using the data of the </a:t>
            </a:r>
            <a:r>
              <a:rPr lang="fr-FR" sz="2000" err="1">
                <a:solidFill>
                  <a:prstClr val="black"/>
                </a:solidFill>
              </a:rPr>
              <a:t>previous</a:t>
            </a:r>
            <a:r>
              <a:rPr lang="fr-FR" sz="2000">
                <a:solidFill>
                  <a:prstClr val="black"/>
                </a:solidFill>
              </a:rPr>
              <a:t> table </a:t>
            </a:r>
            <a:r>
              <a:rPr lang="fr-FR" sz="2000" err="1">
                <a:solidFill>
                  <a:prstClr val="black"/>
                </a:solidFill>
              </a:rPr>
              <a:t>indicate</a:t>
            </a:r>
            <a:r>
              <a:rPr lang="fr-FR" sz="2000">
                <a:solidFill>
                  <a:prstClr val="black"/>
                </a:solidFill>
              </a:rPr>
              <a:t> the </a:t>
            </a:r>
            <a:r>
              <a:rPr lang="fr-FR" sz="2000" err="1">
                <a:solidFill>
                  <a:prstClr val="black"/>
                </a:solidFill>
              </a:rPr>
              <a:t>dstribution</a:t>
            </a:r>
            <a:r>
              <a:rPr lang="fr-FR" sz="2000">
                <a:solidFill>
                  <a:prstClr val="black"/>
                </a:solidFill>
              </a:rPr>
              <a:t> in </a:t>
            </a:r>
            <a:r>
              <a:rPr lang="fr-FR" sz="2000" err="1">
                <a:solidFill>
                  <a:prstClr val="black"/>
                </a:solidFill>
              </a:rPr>
              <a:t>co-comonomers</a:t>
            </a:r>
            <a:r>
              <a:rPr lang="fr-FR" sz="2000">
                <a:solidFill>
                  <a:prstClr val="black"/>
                </a:solidFill>
              </a:rPr>
              <a:t> in poly( </a:t>
            </a:r>
            <a:r>
              <a:rPr lang="fr-FR" sz="2000" err="1">
                <a:solidFill>
                  <a:prstClr val="black"/>
                </a:solidFill>
              </a:rPr>
              <a:t>Vinyl</a:t>
            </a:r>
            <a:r>
              <a:rPr lang="fr-FR" sz="2000">
                <a:solidFill>
                  <a:prstClr val="black"/>
                </a:solidFill>
              </a:rPr>
              <a:t> </a:t>
            </a:r>
            <a:r>
              <a:rPr lang="fr-FR" sz="2000" err="1">
                <a:solidFill>
                  <a:prstClr val="black"/>
                </a:solidFill>
              </a:rPr>
              <a:t>acetate-co-methyl</a:t>
            </a:r>
            <a:r>
              <a:rPr lang="fr-FR" sz="2000">
                <a:solidFill>
                  <a:prstClr val="black"/>
                </a:solidFill>
              </a:rPr>
              <a:t> acrylate).</a:t>
            </a:r>
            <a:br>
              <a:rPr lang="fr-FR" sz="2000">
                <a:solidFill>
                  <a:prstClr val="black"/>
                </a:solidFill>
              </a:rPr>
            </a:br>
            <a:endParaRPr lang="fr-FR"/>
          </a:p>
        </p:txBody>
      </p:sp>
      <p:sp>
        <p:nvSpPr>
          <p:cNvPr id="5" name="Rectangle 4"/>
          <p:cNvSpPr/>
          <p:nvPr/>
        </p:nvSpPr>
        <p:spPr>
          <a:xfrm>
            <a:off x="677403" y="5660528"/>
            <a:ext cx="7850833" cy="1292662"/>
          </a:xfrm>
          <a:prstGeom prst="rect">
            <a:avLst/>
          </a:prstGeom>
        </p:spPr>
        <p:txBody>
          <a:bodyPr wrap="square">
            <a:spAutoFit/>
          </a:bodyPr>
          <a:lstStyle/>
          <a:p>
            <a:r>
              <a:rPr lang="fr-FR" sz="2000">
                <a:solidFill>
                  <a:srgbClr val="5325FB"/>
                </a:solidFill>
              </a:rPr>
              <a:t>Exercise 6</a:t>
            </a:r>
            <a:r>
              <a:rPr lang="fr-FR" sz="2000">
                <a:solidFill>
                  <a:prstClr val="black"/>
                </a:solidFill>
              </a:rPr>
              <a:t>. Using the data of the </a:t>
            </a:r>
            <a:r>
              <a:rPr lang="fr-FR" sz="2000" err="1">
                <a:solidFill>
                  <a:prstClr val="black"/>
                </a:solidFill>
              </a:rPr>
              <a:t>previous</a:t>
            </a:r>
            <a:r>
              <a:rPr lang="fr-FR" sz="2000">
                <a:solidFill>
                  <a:prstClr val="black"/>
                </a:solidFill>
              </a:rPr>
              <a:t> table </a:t>
            </a:r>
            <a:r>
              <a:rPr lang="fr-FR" sz="2000" err="1">
                <a:solidFill>
                  <a:prstClr val="black"/>
                </a:solidFill>
              </a:rPr>
              <a:t>indicate</a:t>
            </a:r>
            <a:r>
              <a:rPr lang="fr-FR" sz="2000">
                <a:solidFill>
                  <a:prstClr val="black"/>
                </a:solidFill>
              </a:rPr>
              <a:t> the </a:t>
            </a:r>
            <a:r>
              <a:rPr lang="fr-FR" sz="2000" err="1">
                <a:solidFill>
                  <a:prstClr val="black"/>
                </a:solidFill>
              </a:rPr>
              <a:t>dstribution</a:t>
            </a:r>
            <a:r>
              <a:rPr lang="fr-FR" sz="2000">
                <a:solidFill>
                  <a:prstClr val="black"/>
                </a:solidFill>
              </a:rPr>
              <a:t> in </a:t>
            </a:r>
            <a:r>
              <a:rPr lang="fr-FR" sz="2000" err="1">
                <a:solidFill>
                  <a:prstClr val="black"/>
                </a:solidFill>
              </a:rPr>
              <a:t>co-comonomers</a:t>
            </a:r>
            <a:r>
              <a:rPr lang="fr-FR" sz="2000">
                <a:solidFill>
                  <a:prstClr val="black"/>
                </a:solidFill>
              </a:rPr>
              <a:t> in poly( </a:t>
            </a:r>
            <a:r>
              <a:rPr lang="fr-FR" sz="2000" err="1">
                <a:solidFill>
                  <a:prstClr val="black"/>
                </a:solidFill>
              </a:rPr>
              <a:t>Vinyl</a:t>
            </a:r>
            <a:r>
              <a:rPr lang="fr-FR" sz="2000">
                <a:solidFill>
                  <a:prstClr val="black"/>
                </a:solidFill>
              </a:rPr>
              <a:t> </a:t>
            </a:r>
            <a:r>
              <a:rPr lang="fr-FR" sz="2000" err="1">
                <a:solidFill>
                  <a:prstClr val="black"/>
                </a:solidFill>
              </a:rPr>
              <a:t>chloride-co</a:t>
            </a:r>
            <a:r>
              <a:rPr lang="fr-FR" sz="2000">
                <a:solidFill>
                  <a:prstClr val="black"/>
                </a:solidFill>
              </a:rPr>
              <a:t>- </a:t>
            </a:r>
            <a:r>
              <a:rPr lang="fr-FR" sz="2000" err="1">
                <a:solidFill>
                  <a:prstClr val="black"/>
                </a:solidFill>
              </a:rPr>
              <a:t>vinylidene</a:t>
            </a:r>
            <a:r>
              <a:rPr lang="fr-FR" sz="2000">
                <a:solidFill>
                  <a:prstClr val="black"/>
                </a:solidFill>
              </a:rPr>
              <a:t> </a:t>
            </a:r>
            <a:r>
              <a:rPr lang="fr-FR" sz="2000" err="1">
                <a:solidFill>
                  <a:prstClr val="black"/>
                </a:solidFill>
              </a:rPr>
              <a:t>chloride</a:t>
            </a:r>
            <a:r>
              <a:rPr lang="fr-FR" sz="2000">
                <a:solidFill>
                  <a:prstClr val="black"/>
                </a:solidFill>
              </a:rPr>
              <a:t>).</a:t>
            </a:r>
            <a:br>
              <a:rPr lang="fr-FR" sz="2000">
                <a:solidFill>
                  <a:prstClr val="black"/>
                </a:solidFill>
              </a:rPr>
            </a:br>
            <a:endParaRPr lang="fr-FR"/>
          </a:p>
        </p:txBody>
      </p:sp>
    </p:spTree>
    <p:extLst>
      <p:ext uri="{BB962C8B-B14F-4D97-AF65-F5344CB8AC3E}">
        <p14:creationId xmlns:p14="http://schemas.microsoft.com/office/powerpoint/2010/main" val="2079436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377778"/>
            <a:ext cx="6347714" cy="587152"/>
          </a:xfrm>
        </p:spPr>
        <p:txBody>
          <a:bodyPr>
            <a:normAutofit/>
          </a:bodyPr>
          <a:lstStyle/>
          <a:p>
            <a:r>
              <a:rPr lang="fr-FR" sz="2400" b="1">
                <a:solidFill>
                  <a:srgbClr val="5325FB"/>
                </a:solidFill>
              </a:rPr>
              <a:t>Corrections</a:t>
            </a:r>
          </a:p>
        </p:txBody>
      </p:sp>
      <p:sp>
        <p:nvSpPr>
          <p:cNvPr id="3" name="Rectangle 2"/>
          <p:cNvSpPr/>
          <p:nvPr/>
        </p:nvSpPr>
        <p:spPr>
          <a:xfrm>
            <a:off x="758806" y="1947767"/>
            <a:ext cx="4389258" cy="400110"/>
          </a:xfrm>
          <a:prstGeom prst="rect">
            <a:avLst/>
          </a:prstGeom>
        </p:spPr>
        <p:txBody>
          <a:bodyPr wrap="square">
            <a:spAutoFit/>
          </a:bodyPr>
          <a:lstStyle/>
          <a:p>
            <a:r>
              <a:rPr lang="fr-FR" sz="2000" err="1">
                <a:solidFill>
                  <a:srgbClr val="5325FB"/>
                </a:solidFill>
              </a:rPr>
              <a:t>Answer</a:t>
            </a:r>
            <a:r>
              <a:rPr lang="fr-FR" sz="2000">
                <a:solidFill>
                  <a:srgbClr val="5325FB"/>
                </a:solidFill>
              </a:rPr>
              <a:t> 2</a:t>
            </a:r>
            <a:r>
              <a:rPr lang="fr-FR" sz="2000">
                <a:solidFill>
                  <a:prstClr val="black"/>
                </a:solidFill>
              </a:rPr>
              <a:t>. </a:t>
            </a:r>
            <a:r>
              <a:rPr lang="fr-FR" sz="2000" err="1">
                <a:solidFill>
                  <a:prstClr val="black"/>
                </a:solidFill>
              </a:rPr>
              <a:t>Azeotropic</a:t>
            </a:r>
            <a:r>
              <a:rPr lang="fr-FR" sz="2000">
                <a:solidFill>
                  <a:prstClr val="black"/>
                </a:solidFill>
              </a:rPr>
              <a:t> system</a:t>
            </a:r>
            <a:endParaRPr lang="fr-FR"/>
          </a:p>
        </p:txBody>
      </p:sp>
      <p:sp>
        <p:nvSpPr>
          <p:cNvPr id="4" name="Rectangle 3"/>
          <p:cNvSpPr/>
          <p:nvPr/>
        </p:nvSpPr>
        <p:spPr>
          <a:xfrm>
            <a:off x="817935" y="3100898"/>
            <a:ext cx="4389258" cy="400110"/>
          </a:xfrm>
          <a:prstGeom prst="rect">
            <a:avLst/>
          </a:prstGeom>
        </p:spPr>
        <p:txBody>
          <a:bodyPr wrap="square">
            <a:spAutoFit/>
          </a:bodyPr>
          <a:lstStyle/>
          <a:p>
            <a:r>
              <a:rPr lang="fr-FR" sz="2000" dirty="0" err="1">
                <a:solidFill>
                  <a:srgbClr val="5325FB"/>
                </a:solidFill>
              </a:rPr>
              <a:t>Answer</a:t>
            </a:r>
            <a:r>
              <a:rPr lang="fr-FR" sz="2000" dirty="0">
                <a:solidFill>
                  <a:srgbClr val="5325FB"/>
                </a:solidFill>
              </a:rPr>
              <a:t> 4</a:t>
            </a:r>
            <a:r>
              <a:rPr lang="fr-FR" sz="2000" dirty="0">
                <a:solidFill>
                  <a:prstClr val="black"/>
                </a:solidFill>
              </a:rPr>
              <a:t>. </a:t>
            </a:r>
            <a:r>
              <a:rPr lang="fr-FR" sz="2000" dirty="0" err="1">
                <a:solidFill>
                  <a:prstClr val="black"/>
                </a:solidFill>
              </a:rPr>
              <a:t>Alternating</a:t>
            </a:r>
            <a:r>
              <a:rPr lang="fr-FR" sz="2000" dirty="0">
                <a:solidFill>
                  <a:prstClr val="black"/>
                </a:solidFill>
              </a:rPr>
              <a:t> </a:t>
            </a:r>
            <a:r>
              <a:rPr lang="fr-FR" sz="2000" dirty="0" err="1">
                <a:solidFill>
                  <a:prstClr val="black"/>
                </a:solidFill>
              </a:rPr>
              <a:t>copolymer</a:t>
            </a:r>
            <a:endParaRPr lang="fr-FR" dirty="0"/>
          </a:p>
        </p:txBody>
      </p:sp>
      <p:sp>
        <p:nvSpPr>
          <p:cNvPr id="5" name="Rectangle 4"/>
          <p:cNvSpPr/>
          <p:nvPr/>
        </p:nvSpPr>
        <p:spPr>
          <a:xfrm>
            <a:off x="767191" y="1277144"/>
            <a:ext cx="4389258" cy="400110"/>
          </a:xfrm>
          <a:prstGeom prst="rect">
            <a:avLst/>
          </a:prstGeom>
        </p:spPr>
        <p:txBody>
          <a:bodyPr wrap="square">
            <a:spAutoFit/>
          </a:bodyPr>
          <a:lstStyle/>
          <a:p>
            <a:r>
              <a:rPr lang="fr-FR" sz="2000" err="1">
                <a:solidFill>
                  <a:srgbClr val="5325FB"/>
                </a:solidFill>
              </a:rPr>
              <a:t>Answer</a:t>
            </a:r>
            <a:r>
              <a:rPr lang="fr-FR" sz="2000">
                <a:solidFill>
                  <a:srgbClr val="5325FB"/>
                </a:solidFill>
              </a:rPr>
              <a:t> 1</a:t>
            </a:r>
            <a:r>
              <a:rPr lang="fr-FR" sz="2000">
                <a:solidFill>
                  <a:prstClr val="black"/>
                </a:solidFill>
              </a:rPr>
              <a:t>. </a:t>
            </a:r>
            <a:r>
              <a:rPr lang="fr-FR" sz="2000" err="1">
                <a:solidFill>
                  <a:prstClr val="black"/>
                </a:solidFill>
              </a:rPr>
              <a:t>Randum</a:t>
            </a:r>
            <a:r>
              <a:rPr lang="fr-FR" sz="2000">
                <a:solidFill>
                  <a:prstClr val="black"/>
                </a:solidFill>
              </a:rPr>
              <a:t> </a:t>
            </a:r>
            <a:r>
              <a:rPr lang="fr-FR" sz="2000" err="1">
                <a:solidFill>
                  <a:prstClr val="black"/>
                </a:solidFill>
              </a:rPr>
              <a:t>copolymer</a:t>
            </a:r>
            <a:endParaRPr lang="fr-FR"/>
          </a:p>
        </p:txBody>
      </p:sp>
      <p:sp>
        <p:nvSpPr>
          <p:cNvPr id="6" name="Rectangle 5"/>
          <p:cNvSpPr/>
          <p:nvPr/>
        </p:nvSpPr>
        <p:spPr>
          <a:xfrm>
            <a:off x="830814" y="3676962"/>
            <a:ext cx="4389258" cy="400110"/>
          </a:xfrm>
          <a:prstGeom prst="rect">
            <a:avLst/>
          </a:prstGeom>
        </p:spPr>
        <p:txBody>
          <a:bodyPr wrap="square">
            <a:spAutoFit/>
          </a:bodyPr>
          <a:lstStyle/>
          <a:p>
            <a:r>
              <a:rPr lang="fr-FR" sz="2000" err="1">
                <a:solidFill>
                  <a:srgbClr val="5325FB"/>
                </a:solidFill>
              </a:rPr>
              <a:t>Answer</a:t>
            </a:r>
            <a:r>
              <a:rPr lang="fr-FR" sz="2000">
                <a:solidFill>
                  <a:srgbClr val="5325FB"/>
                </a:solidFill>
              </a:rPr>
              <a:t> 5</a:t>
            </a:r>
            <a:r>
              <a:rPr lang="fr-FR" sz="2000">
                <a:solidFill>
                  <a:prstClr val="black"/>
                </a:solidFill>
              </a:rPr>
              <a:t>. </a:t>
            </a:r>
            <a:r>
              <a:rPr lang="fr-FR" sz="2000" err="1">
                <a:solidFill>
                  <a:prstClr val="black"/>
                </a:solidFill>
              </a:rPr>
              <a:t>Azeotropic</a:t>
            </a:r>
            <a:r>
              <a:rPr lang="fr-FR" sz="2000">
                <a:solidFill>
                  <a:prstClr val="black"/>
                </a:solidFill>
              </a:rPr>
              <a:t> system</a:t>
            </a:r>
            <a:endParaRPr lang="fr-FR"/>
          </a:p>
        </p:txBody>
      </p:sp>
      <p:sp>
        <p:nvSpPr>
          <p:cNvPr id="7" name="Rectangle 6"/>
          <p:cNvSpPr/>
          <p:nvPr/>
        </p:nvSpPr>
        <p:spPr>
          <a:xfrm>
            <a:off x="767191" y="1277144"/>
            <a:ext cx="4389258" cy="400110"/>
          </a:xfrm>
          <a:prstGeom prst="rect">
            <a:avLst/>
          </a:prstGeom>
        </p:spPr>
        <p:txBody>
          <a:bodyPr wrap="square">
            <a:spAutoFit/>
          </a:bodyPr>
          <a:lstStyle/>
          <a:p>
            <a:r>
              <a:rPr lang="fr-FR" sz="2000" err="1">
                <a:solidFill>
                  <a:srgbClr val="5325FB"/>
                </a:solidFill>
              </a:rPr>
              <a:t>Answer</a:t>
            </a:r>
            <a:r>
              <a:rPr lang="fr-FR" sz="2000">
                <a:solidFill>
                  <a:srgbClr val="5325FB"/>
                </a:solidFill>
              </a:rPr>
              <a:t> 1</a:t>
            </a:r>
            <a:r>
              <a:rPr lang="fr-FR" sz="2000">
                <a:solidFill>
                  <a:prstClr val="black"/>
                </a:solidFill>
              </a:rPr>
              <a:t>. </a:t>
            </a:r>
            <a:r>
              <a:rPr lang="fr-FR" sz="2000" err="1">
                <a:solidFill>
                  <a:prstClr val="black"/>
                </a:solidFill>
              </a:rPr>
              <a:t>Randum</a:t>
            </a:r>
            <a:r>
              <a:rPr lang="fr-FR" sz="2000">
                <a:solidFill>
                  <a:prstClr val="black"/>
                </a:solidFill>
              </a:rPr>
              <a:t> </a:t>
            </a:r>
            <a:r>
              <a:rPr lang="fr-FR" sz="2000" err="1">
                <a:solidFill>
                  <a:prstClr val="black"/>
                </a:solidFill>
              </a:rPr>
              <a:t>copolymer</a:t>
            </a:r>
            <a:endParaRPr lang="fr-FR"/>
          </a:p>
        </p:txBody>
      </p:sp>
      <p:sp>
        <p:nvSpPr>
          <p:cNvPr id="8" name="Rectangle 7"/>
          <p:cNvSpPr/>
          <p:nvPr/>
        </p:nvSpPr>
        <p:spPr>
          <a:xfrm>
            <a:off x="830814" y="4181018"/>
            <a:ext cx="4389258" cy="400110"/>
          </a:xfrm>
          <a:prstGeom prst="rect">
            <a:avLst/>
          </a:prstGeom>
        </p:spPr>
        <p:txBody>
          <a:bodyPr wrap="square">
            <a:spAutoFit/>
          </a:bodyPr>
          <a:lstStyle/>
          <a:p>
            <a:r>
              <a:rPr lang="fr-FR" sz="2000" err="1">
                <a:solidFill>
                  <a:srgbClr val="5325FB"/>
                </a:solidFill>
              </a:rPr>
              <a:t>Answer</a:t>
            </a:r>
            <a:r>
              <a:rPr lang="fr-FR" sz="2000">
                <a:solidFill>
                  <a:srgbClr val="5325FB"/>
                </a:solidFill>
              </a:rPr>
              <a:t> 6</a:t>
            </a:r>
            <a:r>
              <a:rPr lang="fr-FR" sz="2000">
                <a:solidFill>
                  <a:prstClr val="black"/>
                </a:solidFill>
              </a:rPr>
              <a:t>. Block </a:t>
            </a:r>
            <a:r>
              <a:rPr lang="fr-FR" sz="2000" err="1">
                <a:solidFill>
                  <a:prstClr val="black"/>
                </a:solidFill>
              </a:rPr>
              <a:t>copolymer</a:t>
            </a:r>
            <a:endParaRPr lang="fr-FR"/>
          </a:p>
        </p:txBody>
      </p:sp>
      <p:sp>
        <p:nvSpPr>
          <p:cNvPr id="9" name="Rectangle 8"/>
          <p:cNvSpPr/>
          <p:nvPr/>
        </p:nvSpPr>
        <p:spPr>
          <a:xfrm>
            <a:off x="755576" y="2524834"/>
            <a:ext cx="4389258" cy="400110"/>
          </a:xfrm>
          <a:prstGeom prst="rect">
            <a:avLst/>
          </a:prstGeom>
        </p:spPr>
        <p:txBody>
          <a:bodyPr wrap="square">
            <a:spAutoFit/>
          </a:bodyPr>
          <a:lstStyle/>
          <a:p>
            <a:r>
              <a:rPr lang="fr-FR" sz="2000" dirty="0" err="1">
                <a:solidFill>
                  <a:srgbClr val="5325FB"/>
                </a:solidFill>
              </a:rPr>
              <a:t>Answer</a:t>
            </a:r>
            <a:r>
              <a:rPr lang="fr-FR" sz="2000" dirty="0">
                <a:solidFill>
                  <a:srgbClr val="5325FB"/>
                </a:solidFill>
              </a:rPr>
              <a:t> 3</a:t>
            </a:r>
            <a:r>
              <a:rPr lang="fr-FR" sz="2000" dirty="0">
                <a:solidFill>
                  <a:prstClr val="black"/>
                </a:solidFill>
              </a:rPr>
              <a:t>. </a:t>
            </a:r>
            <a:r>
              <a:rPr lang="fr-FR" sz="2000" dirty="0" err="1">
                <a:solidFill>
                  <a:prstClr val="black"/>
                </a:solidFill>
              </a:rPr>
              <a:t>Random</a:t>
            </a:r>
            <a:r>
              <a:rPr lang="fr-FR" sz="2000" dirty="0">
                <a:solidFill>
                  <a:prstClr val="black"/>
                </a:solidFill>
              </a:rPr>
              <a:t> </a:t>
            </a:r>
            <a:r>
              <a:rPr lang="fr-FR" sz="2000" dirty="0" err="1">
                <a:solidFill>
                  <a:prstClr val="black"/>
                </a:solidFill>
              </a:rPr>
              <a:t>copolymer</a:t>
            </a:r>
            <a:endParaRPr lang="fr-FR" dirty="0"/>
          </a:p>
        </p:txBody>
      </p:sp>
    </p:spTree>
    <p:extLst>
      <p:ext uri="{BB962C8B-B14F-4D97-AF65-F5344CB8AC3E}">
        <p14:creationId xmlns:p14="http://schemas.microsoft.com/office/powerpoint/2010/main" val="2154130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36912"/>
            <a:ext cx="6408712" cy="731168"/>
          </a:xfrm>
        </p:spPr>
        <p:txBody>
          <a:bodyPr>
            <a:noAutofit/>
          </a:bodyPr>
          <a:lstStyle/>
          <a:p>
            <a:r>
              <a:rPr lang="fr-FR" sz="3200" b="1">
                <a:solidFill>
                  <a:srgbClr val="5325FB"/>
                </a:solidFill>
              </a:rPr>
              <a:t>5. </a:t>
            </a:r>
            <a:r>
              <a:rPr lang="fr-FR" sz="3200" b="1" err="1">
                <a:solidFill>
                  <a:srgbClr val="5325FB"/>
                </a:solidFill>
              </a:rPr>
              <a:t>Polymerization</a:t>
            </a:r>
            <a:r>
              <a:rPr lang="fr-FR" sz="3200" b="1">
                <a:solidFill>
                  <a:srgbClr val="5325FB"/>
                </a:solidFill>
              </a:rPr>
              <a:t> techniques</a:t>
            </a:r>
          </a:p>
        </p:txBody>
      </p:sp>
    </p:spTree>
    <p:extLst>
      <p:ext uri="{BB962C8B-B14F-4D97-AF65-F5344CB8AC3E}">
        <p14:creationId xmlns:p14="http://schemas.microsoft.com/office/powerpoint/2010/main" val="27920260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691680" y="1916832"/>
            <a:ext cx="6591985" cy="3777622"/>
          </a:xfrm>
          <a:prstGeom prst="rect">
            <a:avLst/>
          </a:prstGeom>
        </p:spPr>
        <p:txBody>
          <a:bodyPr/>
          <a:lstStyle/>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Char char=""/>
              <a:tabLst/>
              <a:defRPr/>
            </a:pPr>
            <a:endParaRPr kumimoji="0" lang="en-US"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457200" marR="0" lvl="0" indent="-4572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altLang="en-US" sz="24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1. Bulk polymerization</a:t>
            </a:r>
            <a:endParaRPr kumimoji="0" lang="en-US" altLang="en-US" sz="2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altLang="en-US" sz="24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2. Polymerization in solution</a:t>
            </a:r>
            <a:endParaRPr kumimoji="0" lang="en-US" altLang="en-US" sz="2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altLang="en-US" sz="24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3.  Polymerization by precipitation</a:t>
            </a:r>
            <a:endParaRPr kumimoji="0" lang="en-US" altLang="en-US" sz="2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altLang="en-US" sz="24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4. Polymerization in suspension</a:t>
            </a:r>
            <a:endParaRPr kumimoji="0" lang="en-US" altLang="en-US" sz="2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altLang="en-US" sz="24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5. Polymerization in emulsion</a:t>
            </a:r>
          </a:p>
          <a:p>
            <a:pPr marL="342900" marR="0" lvl="0" indent="-342900" algn="l" defTabSz="457200" rtl="0" eaLnBrk="1" fontAlgn="auto" latinLnBrk="0" hangingPunct="1">
              <a:lnSpc>
                <a:spcPct val="90000"/>
              </a:lnSpc>
              <a:spcBef>
                <a:spcPts val="1000"/>
              </a:spcBef>
              <a:spcAft>
                <a:spcPts val="0"/>
              </a:spcAft>
              <a:buClr>
                <a:schemeClr val="accent1"/>
              </a:buClr>
              <a:buSzTx/>
              <a:buFont typeface="Wingdings 3" charset="2"/>
              <a:buNone/>
              <a:tabLst/>
              <a:defRPr/>
            </a:pPr>
            <a:r>
              <a:rPr kumimoji="0" lang="en-US" sz="24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6. Polymerization in Interface</a:t>
            </a:r>
            <a:endParaRPr kumimoji="0" lang="en-US" altLang="en-US" sz="24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331640" y="1484784"/>
            <a:ext cx="6840760" cy="461665"/>
          </a:xfrm>
          <a:prstGeom prst="rect">
            <a:avLst/>
          </a:prstGeom>
        </p:spPr>
        <p:txBody>
          <a:bodyPr wrap="square">
            <a:spAutoFit/>
          </a:bodyPr>
          <a:lstStyle/>
          <a:p>
            <a:r>
              <a:rPr lang="en-US" sz="2400" b="1">
                <a:solidFill>
                  <a:srgbClr val="5325FB"/>
                </a:solidFill>
              </a:rPr>
              <a:t>There are 6 ways to polymerize a monomer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3568" y="1340768"/>
            <a:ext cx="4536504" cy="634082"/>
          </a:xfrm>
        </p:spPr>
        <p:txBody>
          <a:bodyPr>
            <a:normAutofit/>
          </a:bodyPr>
          <a:lstStyle/>
          <a:p>
            <a:r>
              <a:rPr lang="en-US" sz="2800" b="1" dirty="0">
                <a:solidFill>
                  <a:srgbClr val="5325FB"/>
                </a:solidFill>
              </a:rPr>
              <a:t>5.1 Bulk polymerization</a:t>
            </a:r>
          </a:p>
        </p:txBody>
      </p:sp>
      <p:sp>
        <p:nvSpPr>
          <p:cNvPr id="4" name="مستطيل 2"/>
          <p:cNvSpPr/>
          <p:nvPr/>
        </p:nvSpPr>
        <p:spPr>
          <a:xfrm>
            <a:off x="806908" y="2417105"/>
            <a:ext cx="6264696" cy="461665"/>
          </a:xfrm>
          <a:prstGeom prst="rect">
            <a:avLst/>
          </a:prstGeom>
        </p:spPr>
        <p:txBody>
          <a:bodyPr wrap="square">
            <a:spAutoFit/>
          </a:bodyPr>
          <a:lstStyle/>
          <a:p>
            <a:r>
              <a:rPr lang="en-US" sz="2400">
                <a:solidFill>
                  <a:srgbClr val="00B050"/>
                </a:solidFill>
                <a:latin typeface="Arial" panose="020B0604020202020204" pitchFamily="34" charset="0"/>
                <a:cs typeface="Arial" panose="020B0604020202020204" pitchFamily="34" charset="0"/>
              </a:rPr>
              <a:t>*Need </a:t>
            </a:r>
            <a:r>
              <a:rPr lang="en-US" sz="2400" u="sng" dirty="0">
                <a:solidFill>
                  <a:srgbClr val="00B050"/>
                </a:solidFill>
                <a:latin typeface="Arial" panose="020B0604020202020204" pitchFamily="34" charset="0"/>
                <a:cs typeface="Arial" panose="020B0604020202020204" pitchFamily="34" charset="0"/>
              </a:rPr>
              <a:t>initiator</a:t>
            </a:r>
            <a:r>
              <a:rPr lang="en-US" sz="2400" dirty="0">
                <a:solidFill>
                  <a:srgbClr val="00B050"/>
                </a:solidFill>
                <a:latin typeface="Arial" panose="020B0604020202020204" pitchFamily="34" charset="0"/>
                <a:cs typeface="Arial" panose="020B0604020202020204" pitchFamily="34" charset="0"/>
              </a:rPr>
              <a:t> and </a:t>
            </a:r>
            <a:r>
              <a:rPr lang="en-US" sz="2400" u="sng" dirty="0">
                <a:solidFill>
                  <a:srgbClr val="00B050"/>
                </a:solidFill>
                <a:latin typeface="Arial" panose="020B0604020202020204" pitchFamily="34" charset="0"/>
                <a:cs typeface="Arial" panose="020B0604020202020204" pitchFamily="34" charset="0"/>
              </a:rPr>
              <a:t>monomer</a:t>
            </a:r>
            <a:r>
              <a:rPr lang="en-US" sz="2400" dirty="0">
                <a:solidFill>
                  <a:srgbClr val="00B050"/>
                </a:solidFill>
                <a:latin typeface="Arial" panose="020B0604020202020204" pitchFamily="34" charset="0"/>
                <a:cs typeface="Arial" panose="020B0604020202020204" pitchFamily="34" charset="0"/>
              </a:rPr>
              <a:t> only </a:t>
            </a:r>
          </a:p>
        </p:txBody>
      </p:sp>
      <p:sp>
        <p:nvSpPr>
          <p:cNvPr id="5" name="مستطيل 3"/>
          <p:cNvSpPr/>
          <p:nvPr/>
        </p:nvSpPr>
        <p:spPr>
          <a:xfrm>
            <a:off x="806908" y="3015688"/>
            <a:ext cx="8499670" cy="341632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*do not require a </a:t>
            </a:r>
            <a:r>
              <a:rPr lang="en-US" sz="2400" u="sng" dirty="0">
                <a:solidFill>
                  <a:srgbClr val="FF0000"/>
                </a:solidFill>
                <a:latin typeface="Arial" panose="020B0604020202020204" pitchFamily="34" charset="0"/>
                <a:cs typeface="Arial" panose="020B0604020202020204" pitchFamily="34" charset="0"/>
              </a:rPr>
              <a:t>solvent</a:t>
            </a:r>
            <a:r>
              <a:rPr lang="en-US" sz="2400" dirty="0">
                <a:latin typeface="Arial" panose="020B0604020202020204" pitchFamily="34" charset="0"/>
                <a:cs typeface="Arial" panose="020B0604020202020204" pitchFamily="34" charset="0"/>
              </a:rPr>
              <a:t>, so the monomer must be in a liquid state, such as styrene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polymer resulted is pure dissolved in the residual monomer (non reacted). The polymer is isolated by precipitation or by solvent evaporation.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1124744"/>
            <a:ext cx="5760640" cy="4720590"/>
            <a:chOff x="467544" y="1124744"/>
            <a:chExt cx="5760640" cy="4720590"/>
          </a:xfrm>
        </p:grpSpPr>
        <p:sp>
          <p:nvSpPr>
            <p:cNvPr id="4" name="مستطيل 4"/>
            <p:cNvSpPr/>
            <p:nvPr/>
          </p:nvSpPr>
          <p:spPr>
            <a:xfrm>
              <a:off x="899592" y="1124744"/>
              <a:ext cx="4471096" cy="461665"/>
            </a:xfrm>
            <a:prstGeom prst="rect">
              <a:avLst/>
            </a:prstGeom>
          </p:spPr>
          <p:txBody>
            <a:bodyPr wrap="none">
              <a:spAutoFit/>
            </a:bodyPr>
            <a:lstStyle/>
            <a:p>
              <a:r>
                <a:rPr lang="en-US" sz="2400" b="1">
                  <a:solidFill>
                    <a:srgbClr val="5325FB"/>
                  </a:solidFill>
                  <a:ea typeface="+mj-ea"/>
                  <a:cs typeface="+mj-cs"/>
                </a:rPr>
                <a:t>5.2 Polymerization in Solution</a:t>
              </a:r>
              <a:endParaRPr lang="en-US" sz="2400" b="1">
                <a:solidFill>
                  <a:srgbClr val="5325FB"/>
                </a:solidFill>
              </a:endParaRPr>
            </a:p>
          </p:txBody>
        </p:sp>
        <p:sp>
          <p:nvSpPr>
            <p:cNvPr id="5" name="مستطيل 7"/>
            <p:cNvSpPr/>
            <p:nvPr/>
          </p:nvSpPr>
          <p:spPr>
            <a:xfrm>
              <a:off x="1187624" y="4005064"/>
              <a:ext cx="4572000" cy="1015663"/>
            </a:xfrm>
            <a:prstGeom prst="rect">
              <a:avLst/>
            </a:prstGeom>
          </p:spPr>
          <p:txBody>
            <a:bodyPr>
              <a:spAutoFit/>
            </a:bodyPr>
            <a:lstStyle/>
            <a:p>
              <a:pPr lvl="0"/>
              <a:r>
                <a:rPr lang="en-US" sz="2000">
                  <a:solidFill>
                    <a:prstClr val="black"/>
                  </a:solidFill>
                  <a:latin typeface="Arial" panose="020B0604020202020204" pitchFamily="34" charset="0"/>
                  <a:cs typeface="Arial" panose="020B0604020202020204" pitchFamily="34" charset="0"/>
                </a:rPr>
                <a:t>*easy way</a:t>
              </a:r>
            </a:p>
            <a:p>
              <a:pPr lvl="0"/>
              <a:r>
                <a:rPr lang="en-US" sz="2000">
                  <a:solidFill>
                    <a:prstClr val="black"/>
                  </a:solidFill>
                  <a:latin typeface="Arial" panose="020B0604020202020204" pitchFamily="34" charset="0"/>
                  <a:cs typeface="Arial" panose="020B0604020202020204" pitchFamily="34" charset="0"/>
                </a:rPr>
                <a:t>*don't need complicated devices</a:t>
              </a:r>
            </a:p>
            <a:p>
              <a:pPr lvl="0"/>
              <a:r>
                <a:rPr lang="en-US" sz="2000">
                  <a:solidFill>
                    <a:prstClr val="black"/>
                  </a:solidFill>
                  <a:latin typeface="Arial" panose="020B0604020202020204" pitchFamily="34" charset="0"/>
                  <a:cs typeface="Arial" panose="020B0604020202020204" pitchFamily="34" charset="0"/>
                </a:rPr>
                <a:t>*High yield and molecular mass</a:t>
              </a:r>
            </a:p>
          </p:txBody>
        </p:sp>
        <p:sp>
          <p:nvSpPr>
            <p:cNvPr id="6" name="مربع نص 9"/>
            <p:cNvSpPr txBox="1"/>
            <p:nvPr/>
          </p:nvSpPr>
          <p:spPr>
            <a:xfrm>
              <a:off x="1259632" y="5445224"/>
              <a:ext cx="4968552"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*Noneconomic ( need solvent)</a:t>
              </a:r>
            </a:p>
          </p:txBody>
        </p:sp>
        <p:sp>
          <p:nvSpPr>
            <p:cNvPr id="8" name="Rectangle 7"/>
            <p:cNvSpPr/>
            <p:nvPr/>
          </p:nvSpPr>
          <p:spPr>
            <a:xfrm>
              <a:off x="467544" y="3068960"/>
              <a:ext cx="4240264" cy="461665"/>
            </a:xfrm>
            <a:prstGeom prst="rect">
              <a:avLst/>
            </a:prstGeom>
          </p:spPr>
          <p:txBody>
            <a:bodyPr wrap="none">
              <a:spAutoFit/>
            </a:bodyPr>
            <a:lstStyle/>
            <a:p>
              <a:pPr lvl="0" algn="ctr"/>
              <a:r>
                <a:rPr lang="en-US" sz="2400" b="1" dirty="0">
                  <a:solidFill>
                    <a:srgbClr val="5325FB"/>
                  </a:solidFill>
                  <a:latin typeface="Arial" panose="020B0604020202020204" pitchFamily="34" charset="0"/>
                  <a:cs typeface="Arial" panose="020B0604020202020204" pitchFamily="34" charset="0"/>
                </a:rPr>
                <a:t>Advantages/disadvantages</a:t>
              </a:r>
              <a:endParaRPr lang="en-US" sz="2400" dirty="0">
                <a:solidFill>
                  <a:srgbClr val="5325FB"/>
                </a:solidFill>
              </a:endParaRPr>
            </a:p>
          </p:txBody>
        </p:sp>
        <p:sp>
          <p:nvSpPr>
            <p:cNvPr id="9" name="Rectangle 8"/>
            <p:cNvSpPr/>
            <p:nvPr/>
          </p:nvSpPr>
          <p:spPr>
            <a:xfrm>
              <a:off x="1043608" y="3573016"/>
              <a:ext cx="1640193" cy="400110"/>
            </a:xfrm>
            <a:prstGeom prst="rect">
              <a:avLst/>
            </a:prstGeom>
          </p:spPr>
          <p:txBody>
            <a:bodyPr wrap="none">
              <a:spAutoFit/>
            </a:bodyPr>
            <a:lstStyle/>
            <a:p>
              <a:pPr lvl="0" algn="ctr"/>
              <a:r>
                <a:rPr lang="en-US" sz="2000" b="1" u="sng">
                  <a:solidFill>
                    <a:srgbClr val="5325FB"/>
                  </a:solidFill>
                  <a:latin typeface="Arial" panose="020B0604020202020204" pitchFamily="34" charset="0"/>
                  <a:cs typeface="Arial" panose="020B0604020202020204" pitchFamily="34" charset="0"/>
                </a:rPr>
                <a:t>Advantages</a:t>
              </a:r>
              <a:endParaRPr lang="en-US" sz="2000" u="sng">
                <a:solidFill>
                  <a:srgbClr val="5325FB"/>
                </a:solidFill>
              </a:endParaRPr>
            </a:p>
          </p:txBody>
        </p:sp>
        <p:sp>
          <p:nvSpPr>
            <p:cNvPr id="10" name="Rectangle 9"/>
            <p:cNvSpPr/>
            <p:nvPr/>
          </p:nvSpPr>
          <p:spPr>
            <a:xfrm>
              <a:off x="1108949" y="5013176"/>
              <a:ext cx="2068195" cy="400110"/>
            </a:xfrm>
            <a:prstGeom prst="rect">
              <a:avLst/>
            </a:prstGeom>
          </p:spPr>
          <p:txBody>
            <a:bodyPr wrap="none">
              <a:spAutoFit/>
            </a:bodyPr>
            <a:lstStyle/>
            <a:p>
              <a:pPr lvl="0" algn="ctr"/>
              <a:r>
                <a:rPr lang="en-US" sz="2000" b="1" u="sng" dirty="0">
                  <a:solidFill>
                    <a:srgbClr val="5325FB"/>
                  </a:solidFill>
                  <a:latin typeface="Arial" panose="020B0604020202020204" pitchFamily="34" charset="0"/>
                  <a:cs typeface="Arial" panose="020B0604020202020204" pitchFamily="34" charset="0"/>
                </a:rPr>
                <a:t>Disadvantages</a:t>
              </a:r>
              <a:endParaRPr lang="en-US" sz="2000" u="sng" dirty="0">
                <a:solidFill>
                  <a:srgbClr val="5325FB"/>
                </a:solidFill>
              </a:endParaRPr>
            </a:p>
          </p:txBody>
        </p:sp>
      </p:grpSp>
      <p:sp>
        <p:nvSpPr>
          <p:cNvPr id="11" name="مستطيل 5"/>
          <p:cNvSpPr/>
          <p:nvPr/>
        </p:nvSpPr>
        <p:spPr>
          <a:xfrm>
            <a:off x="539552" y="1700808"/>
            <a:ext cx="7992888" cy="1323439"/>
          </a:xfrm>
          <a:prstGeom prst="rect">
            <a:avLst/>
          </a:prstGeom>
        </p:spPr>
        <p:txBody>
          <a:bodyPr wrap="square">
            <a:spAutoFit/>
          </a:bodyPr>
          <a:lstStyle/>
          <a:p>
            <a:pPr algn="just"/>
            <a:r>
              <a:rPr lang="en-US" sz="2000">
                <a:latin typeface="Arial" panose="020B0604020202020204" pitchFamily="34" charset="0"/>
                <a:cs typeface="Arial" panose="020B0604020202020204" pitchFamily="34" charset="0"/>
              </a:rPr>
              <a:t>*This polymerization requires the presence of a solvent that dissolves the monomer, initiator, and the resulting polymer.</a:t>
            </a:r>
          </a:p>
          <a:p>
            <a:pPr algn="just"/>
            <a:r>
              <a:rPr lang="en-US" sz="2000">
                <a:latin typeface="Arial" panose="020B0604020202020204" pitchFamily="34" charset="0"/>
                <a:cs typeface="Arial" panose="020B0604020202020204" pitchFamily="34" charset="0"/>
              </a:rPr>
              <a:t>*The resulting polymer is obtained by precipitating in non solvent or by solvent evaporation. </a:t>
            </a:r>
          </a:p>
        </p:txBody>
      </p:sp>
    </p:spTree>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5943</TotalTime>
  <Words>7440</Words>
  <Application>Microsoft Office PowerPoint</Application>
  <PresentationFormat>On-screen Show (4:3)</PresentationFormat>
  <Paragraphs>889</Paragraphs>
  <Slides>152</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152</vt:i4>
      </vt:variant>
    </vt:vector>
  </HeadingPairs>
  <TitlesOfParts>
    <vt:vector size="169" baseType="lpstr">
      <vt:lpstr>PMingLiU</vt:lpstr>
      <vt:lpstr>Aharoni</vt:lpstr>
      <vt:lpstr>Andalus</vt:lpstr>
      <vt:lpstr>Arial</vt:lpstr>
      <vt:lpstr>Arial Rounded MT Bold</vt:lpstr>
      <vt:lpstr>Arial Unicode MS</vt:lpstr>
      <vt:lpstr>Brush Script MT</vt:lpstr>
      <vt:lpstr>Calibri</vt:lpstr>
      <vt:lpstr>Cambria Math</vt:lpstr>
      <vt:lpstr>Palatino Linotype</vt:lpstr>
      <vt:lpstr>Times New Roman</vt:lpstr>
      <vt:lpstr>Trebuchet MS</vt:lpstr>
      <vt:lpstr>Wingdings</vt:lpstr>
      <vt:lpstr>Wingdings 3</vt:lpstr>
      <vt:lpstr>Facette</vt:lpstr>
      <vt:lpstr>CS ChemDraw Drawing</vt:lpstr>
      <vt:lpstr>Equation</vt:lpstr>
      <vt:lpstr>  CHEM330   Physical chemistry of polymers       </vt:lpstr>
      <vt:lpstr>Grades</vt:lpstr>
      <vt:lpstr>  References and books</vt:lpstr>
      <vt:lpstr>Course Objectives</vt:lpstr>
      <vt:lpstr>1. Generalities</vt:lpstr>
      <vt:lpstr>PowerPoint Presentation</vt:lpstr>
      <vt:lpstr>PowerPoint Presentation</vt:lpstr>
      <vt:lpstr>PowerPoint Presentation</vt:lpstr>
      <vt:lpstr>PowerPoint Presentation</vt:lpstr>
      <vt:lpstr>Exercises</vt:lpstr>
      <vt:lpstr>PowerPoint Presentation</vt:lpstr>
      <vt:lpstr>Exercise 2 Heteropolymers (copolymers)</vt:lpstr>
      <vt:lpstr>Exercises</vt:lpstr>
      <vt:lpstr>Answers</vt:lpstr>
      <vt:lpstr>2. Structure and microstructure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CORRECTION 1</vt:lpstr>
      <vt:lpstr>CORRECTION 2</vt:lpstr>
      <vt:lpstr>PowerPoint Presentation</vt:lpstr>
      <vt:lpstr>PowerPoint Presentation</vt:lpstr>
      <vt:lpstr>B- Isomery Cis/Trans</vt:lpstr>
      <vt:lpstr>EXERCISES</vt:lpstr>
      <vt:lpstr>Correction 1</vt:lpstr>
      <vt:lpstr>Correction 2</vt:lpstr>
      <vt:lpstr>Correction 3</vt:lpstr>
      <vt:lpstr>Copolymer structure</vt:lpstr>
      <vt:lpstr>PowerPoint Presentation</vt:lpstr>
      <vt:lpstr>Examples</vt:lpstr>
      <vt:lpstr>Exercises</vt:lpstr>
      <vt:lpstr>Corrections</vt:lpstr>
      <vt:lpstr>3. Polymer crystallinity</vt:lpstr>
      <vt:lpstr>PowerPoint Presentation</vt:lpstr>
      <vt:lpstr>PowerPoint Presentation</vt:lpstr>
      <vt:lpstr>3. Crystalline polymer and amorphous polymer</vt:lpstr>
      <vt:lpstr>A- Amorphous polymers: </vt:lpstr>
      <vt:lpstr>B- Semi-crystalline polymers</vt:lpstr>
      <vt:lpstr>Crystalline polymers</vt:lpstr>
      <vt:lpstr>Factors affecting the crystallinity  </vt:lpstr>
      <vt:lpstr>Factors affecting on the crystallinity  </vt:lpstr>
      <vt:lpstr>Factors affecting the crystallinity  </vt:lpstr>
      <vt:lpstr>Factors affecting the crystallinity  </vt:lpstr>
      <vt:lpstr>Measuring Crystallinity</vt:lpstr>
      <vt:lpstr>PowerPoint Presentation</vt:lpstr>
      <vt:lpstr> Principal polymerization reactions</vt:lpstr>
      <vt:lpstr>PowerPoint Presentation</vt:lpstr>
      <vt:lpstr>Monomer used: Vinylic monomers having as substituent an attractor atom or group of atoms such as :  CH2=CH-X with X = Halogen, carboxylic, amine, amide,  phenyl, …etc.  Chemical initiator used: Chemical substance capable to generate free radical such as: peroxide, azoisobutyronitrile (AIBN), potassium persulfate (KPS)… etc.  Physical initiator used: heat and radiation (UV, Gamma, Alpha, …etc.)</vt:lpstr>
      <vt:lpstr>A-Steps of polymerization </vt:lpstr>
      <vt:lpstr>A-1.Initiators and free radical formation </vt:lpstr>
      <vt:lpstr>  Initiation ( formation of the active center):</vt:lpstr>
      <vt:lpstr>Propagation (Chains progression)</vt:lpstr>
      <vt:lpstr>This step can be achieved by different reactions  A- Transfer to the impurity  according to the following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Polyaddition/Exercises</vt:lpstr>
      <vt:lpstr>Polyaddition/Exercises</vt:lpstr>
      <vt:lpstr>Polyaddition/Exercises</vt:lpstr>
      <vt:lpstr>Polyaddition/Exercises</vt:lpstr>
      <vt:lpstr>Polyaddition/Exercises</vt:lpstr>
      <vt:lpstr>Exercise7: Among the following monomers indicate which of them can be polymerized through a ziegler-Natta (coordination) polymerization 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Among the interests of copolymerization reaction are: 1- to improve the properties of a polymer 2- to obtain the properties of two or more  homopolymers in one  3- to obtains new properties in the resulted hybrid polymer</vt:lpstr>
      <vt:lpstr>4.4.1 Copolymerization reaction</vt:lpstr>
      <vt:lpstr>4.4.2 Reactivity ratio</vt:lpstr>
      <vt:lpstr>PowerPoint Presentation</vt:lpstr>
      <vt:lpstr>PowerPoint Presentation</vt:lpstr>
      <vt:lpstr>From this equation, knowing the reactivity ratios RA and RB, we can evaluate the composition of co-monomers in the copolymer.</vt:lpstr>
      <vt:lpstr>Exercises  Exercise 1. Using the data of the previous table indicate the distribution in co-comonomers in poly(Styrene-co-butadiene).  Exercise 2. Using the data of the previous table indicate the distribution in co-comonomers in poly(Sthyrene-co-vinyl acetate).  Exercise 3. Using the data of the previous table indicate the distribution in co-comonomers in poly( Butadiene-co-methyl methacrylate).  </vt:lpstr>
      <vt:lpstr>Corrections</vt:lpstr>
      <vt:lpstr>5. Polymerization techniques</vt:lpstr>
      <vt:lpstr>PowerPoint Presentation</vt:lpstr>
      <vt:lpstr>5.1 Bulk polymerization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Determination of molecular wights of polymers and copolymers</vt:lpstr>
      <vt:lpstr>PowerPoint Presentation</vt:lpstr>
      <vt:lpstr>PowerPoint Presentation</vt:lpstr>
      <vt:lpstr>PowerPoint Presentation</vt:lpstr>
      <vt:lpstr>PowerPoint Presentation</vt:lpstr>
      <vt:lpstr>PowerPoint Presentation</vt:lpstr>
      <vt:lpstr>PowerPoint Presentation</vt:lpstr>
      <vt:lpstr>Exercises</vt:lpstr>
      <vt:lpstr>Exercises/Solutions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What is the average molecular weight of polystyrene if its intrinsic viscosity is 1.42 g/dm3 and the constants “a” and “k” are  0.88 and 1.5 10-3, respectively.</vt:lpstr>
      <vt:lpstr>PowerPoint Presentation</vt:lpstr>
      <vt:lpstr>PowerPoint Presentation</vt:lpstr>
      <vt:lpstr>7. Degree of polymerization</vt:lpstr>
      <vt:lpstr>PowerPoint Presentation</vt:lpstr>
      <vt:lpstr>EXERCISES</vt:lpstr>
      <vt:lpstr>Correction1</vt:lpstr>
      <vt:lpstr>Correction 2</vt:lpstr>
      <vt:lpstr>Correction 3</vt:lpstr>
      <vt:lpstr>PowerPoint Presentation</vt:lpstr>
      <vt:lpstr>PowerPoint Presentation</vt:lpstr>
      <vt:lpstr>8. Thermal properties of polymers </vt:lpstr>
      <vt:lpstr>PowerPoint Presentation</vt:lpstr>
      <vt:lpstr>PowerPoint Presentation</vt:lpstr>
      <vt:lpstr>8.3 Crystallization temperature Tc</vt:lpstr>
      <vt:lpstr>PowerPoint Presentation</vt:lpstr>
      <vt:lpstr>Factors affecting  Tg</vt:lpstr>
      <vt:lpstr>1-chain flexibility</vt:lpstr>
      <vt:lpstr>4-Crosslinking</vt:lpstr>
      <vt:lpstr>6- Plasticization </vt:lpstr>
      <vt:lpstr>8.6 Determination of the thermal parameters</vt:lpstr>
      <vt:lpstr>PowerPoint Presentation</vt:lpstr>
      <vt:lpstr>DSC Thermogram (Heating mode)</vt:lpstr>
      <vt:lpstr>PowerPoint Presentation</vt:lpstr>
      <vt:lpstr>Thermogram DSC ( Cooling mode)</vt:lpstr>
      <vt:lpstr>PowerPoint Presentation</vt:lpstr>
      <vt:lpstr>2-Thermogravimetry Analysis (TGA)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Polymerization and industrial applications (475 chem )</dc:title>
  <dc:creator>Dr Wafaa</dc:creator>
  <cp:lastModifiedBy>Ammar Tighezza</cp:lastModifiedBy>
  <cp:revision>1</cp:revision>
  <dcterms:created xsi:type="dcterms:W3CDTF">2013-09-11T18:46:42Z</dcterms:created>
  <dcterms:modified xsi:type="dcterms:W3CDTF">2023-02-08T18:16:05Z</dcterms:modified>
</cp:coreProperties>
</file>