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26"/>
  </p:notesMasterIdLst>
  <p:sldIdLst>
    <p:sldId id="256" r:id="rId2"/>
    <p:sldId id="649" r:id="rId3"/>
    <p:sldId id="694" r:id="rId4"/>
    <p:sldId id="693" r:id="rId5"/>
    <p:sldId id="674" r:id="rId6"/>
    <p:sldId id="675" r:id="rId7"/>
    <p:sldId id="676" r:id="rId8"/>
    <p:sldId id="677" r:id="rId9"/>
    <p:sldId id="678" r:id="rId10"/>
    <p:sldId id="679" r:id="rId11"/>
    <p:sldId id="681" r:id="rId12"/>
    <p:sldId id="680" r:id="rId13"/>
    <p:sldId id="682" r:id="rId14"/>
    <p:sldId id="691" r:id="rId15"/>
    <p:sldId id="684" r:id="rId16"/>
    <p:sldId id="695" r:id="rId17"/>
    <p:sldId id="685" r:id="rId18"/>
    <p:sldId id="697" r:id="rId19"/>
    <p:sldId id="686" r:id="rId20"/>
    <p:sldId id="687" r:id="rId21"/>
    <p:sldId id="692" r:id="rId22"/>
    <p:sldId id="688" r:id="rId23"/>
    <p:sldId id="689" r:id="rId24"/>
    <p:sldId id="6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60"/>
  </p:normalViewPr>
  <p:slideViewPr>
    <p:cSldViewPr>
      <p:cViewPr varScale="1">
        <p:scale>
          <a:sx n="85" d="100"/>
          <a:sy n="85" d="100"/>
        </p:scale>
        <p:origin x="-12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C8954-13AC-4F00-85FF-CAAC8CDAFBE6}" type="datetimeFigureOut">
              <a:rPr lang="en-US" smtClean="0"/>
              <a:t>10/10/2018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7A40D-1C0A-42E4-B369-2F741A12EE55}" type="slidenum">
              <a:rPr lang="en-US" smtClean="0"/>
              <a:t>‹#›</a:t>
            </a:fld>
            <a:endParaRPr lang="en-US"/>
          </a:p>
        </p:txBody>
      </p:sp>
    </p:spTree>
    <p:extLst>
      <p:ext uri="{BB962C8B-B14F-4D97-AF65-F5344CB8AC3E}">
        <p14:creationId xmlns:p14="http://schemas.microsoft.com/office/powerpoint/2010/main" val="285520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ECDA2FC0-6E8E-4EE3-9894-242095F8A0D1}" type="slidenum">
              <a:rPr lang="en-US" smtClean="0"/>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zh-CN" smtClean="0"/>
              <a:t>So far, we have discussed Newton’s laws and analyzed several particular forces. We can start to work out some problems using Newton’s laws. </a:t>
            </a:r>
            <a:r>
              <a:rPr lang="en-US" smtClean="0"/>
              <a:t>The most important step in solving problems involving Newton’s Laws is to draw the free body diagram</a:t>
            </a:r>
            <a:r>
              <a:rPr lang="en-US" altLang="zh-CN" smtClean="0"/>
              <a:t>. The free body diagram can simplifies the problem. </a:t>
            </a:r>
            <a:r>
              <a:rPr lang="en-US" smtClean="0"/>
              <a:t>Free-body diagrams are diagrams used to show the relative magnitude and direction of all forces acting upon an object in a given situation. The size of the arrow in a free-body diagram is reflects the magnitude of the force. The direction of the arrow shows the direction which the force is acting. Each force arrow in the diagram is labeled to indicate the exact type of force. </a:t>
            </a:r>
          </a:p>
          <a:p>
            <a:pPr eaLnBrk="1" hangingPunct="1"/>
            <a:r>
              <a:rPr lang="en-US" smtClean="0"/>
              <a:t>Be sure to include only the forces acting on the object of interest</a:t>
            </a:r>
            <a:r>
              <a:rPr lang="en-US" altLang="zh-CN" smtClean="0"/>
              <a:t>. </a:t>
            </a:r>
            <a:r>
              <a:rPr lang="en-US" smtClean="0"/>
              <a:t>Include any field forces acting on the object</a:t>
            </a:r>
            <a:r>
              <a:rPr lang="en-US" altLang="zh-CN" smtClean="0"/>
              <a:t>.</a:t>
            </a:r>
            <a:endParaRPr lang="en-US" smtClean="0"/>
          </a:p>
        </p:txBody>
      </p:sp>
    </p:spTree>
    <p:extLst>
      <p:ext uri="{BB962C8B-B14F-4D97-AF65-F5344CB8AC3E}">
        <p14:creationId xmlns:p14="http://schemas.microsoft.com/office/powerpoint/2010/main" val="30910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F6294-21FE-480C-9C0B-78E72CC30ECD}"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115782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B6162-F2A0-47C0-9287-A0A5198F1623}"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13062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40EF5-DB45-4AD6-BA9D-84ED3CC07452}"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16503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28A9F-3327-4B5B-850C-5BC8999090AD}"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313840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A989F-E407-4D5A-A16C-754171407D3F}" type="datetime1">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47378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68767-4F2E-42E0-A707-E3AD855F1CE3}"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378089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E5AC72-0514-4ED4-8BBB-195641D45EA7}" type="datetime1">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429358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6B62E-E8A2-44FA-A6A9-7C8B8F49A5EA}" type="datetime1">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12088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4EBD2-99C2-437F-8B62-04902986A3A8}" type="datetime1">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321683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EECF-E7C7-4568-BA76-666FD1329E48}"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64490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9264-5CF3-4D14-BB32-B08BAC8CBCFD}" type="datetime1">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0C9DF-47BE-457D-9FA4-59BADC70679E}" type="slidenum">
              <a:rPr lang="en-US" smtClean="0"/>
              <a:t>‹#›</a:t>
            </a:fld>
            <a:endParaRPr lang="en-US"/>
          </a:p>
        </p:txBody>
      </p:sp>
    </p:spTree>
    <p:extLst>
      <p:ext uri="{BB962C8B-B14F-4D97-AF65-F5344CB8AC3E}">
        <p14:creationId xmlns:p14="http://schemas.microsoft.com/office/powerpoint/2010/main" val="239409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3000" r="11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06C93-8221-4B97-A958-3BCD46FB6EB2}" type="datetime1">
              <a:rPr lang="en-US" smtClean="0"/>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0C9DF-47BE-457D-9FA4-59BADC70679E}" type="slidenum">
              <a:rPr lang="en-US" smtClean="0"/>
              <a:t>‹#›</a:t>
            </a:fld>
            <a:endParaRPr lang="en-US"/>
          </a:p>
        </p:txBody>
      </p:sp>
    </p:spTree>
    <p:extLst>
      <p:ext uri="{BB962C8B-B14F-4D97-AF65-F5344CB8AC3E}">
        <p14:creationId xmlns:p14="http://schemas.microsoft.com/office/powerpoint/2010/main" val="344867482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0"/>
            <a:ext cx="9180000" cy="685800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456607" y="1095530"/>
            <a:ext cx="8237287" cy="1470025"/>
          </a:xfrm>
        </p:spPr>
        <p:txBody>
          <a:bodyPr>
            <a:noAutofit/>
          </a:bodyPr>
          <a:lstStyle/>
          <a:p>
            <a:r>
              <a:rPr lang="en-US" sz="3200" b="1" dirty="0" smtClean="0">
                <a:solidFill>
                  <a:schemeClr val="tx2">
                    <a:lumMod val="60000"/>
                    <a:lumOff val="40000"/>
                  </a:schemeClr>
                </a:solidFill>
                <a:latin typeface="Cambria" panose="02040503050406030204" pitchFamily="18" charset="0"/>
                <a:cs typeface="Times New Roman" pitchFamily="18" charset="0"/>
              </a:rPr>
              <a:t>Phys 110</a:t>
            </a:r>
            <a:br>
              <a:rPr lang="en-US" sz="3200" b="1" dirty="0" smtClean="0">
                <a:solidFill>
                  <a:schemeClr val="tx2">
                    <a:lumMod val="60000"/>
                    <a:lumOff val="40000"/>
                  </a:schemeClr>
                </a:solidFill>
                <a:latin typeface="Cambria" panose="02040503050406030204" pitchFamily="18" charset="0"/>
                <a:cs typeface="Times New Roman" pitchFamily="18" charset="0"/>
              </a:rPr>
            </a:br>
            <a:r>
              <a:rPr lang="en-US" sz="3200" b="1" dirty="0" smtClean="0">
                <a:solidFill>
                  <a:schemeClr val="tx2">
                    <a:lumMod val="60000"/>
                    <a:lumOff val="40000"/>
                  </a:schemeClr>
                </a:solidFill>
                <a:latin typeface="Cambria" panose="02040503050406030204" pitchFamily="18" charset="0"/>
                <a:cs typeface="Times New Roman" pitchFamily="18" charset="0"/>
              </a:rPr>
              <a:t/>
            </a:r>
            <a:br>
              <a:rPr lang="en-US" sz="3200" b="1" dirty="0" smtClean="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Chapter </a:t>
            </a:r>
            <a:r>
              <a:rPr lang="en-US" sz="3200" b="1" dirty="0" smtClean="0">
                <a:solidFill>
                  <a:schemeClr val="tx2">
                    <a:lumMod val="60000"/>
                    <a:lumOff val="40000"/>
                  </a:schemeClr>
                </a:solidFill>
                <a:latin typeface="Cambria" panose="02040503050406030204" pitchFamily="18" charset="0"/>
                <a:cs typeface="Times New Roman" pitchFamily="18" charset="0"/>
              </a:rPr>
              <a:t>5</a:t>
            </a:r>
            <a:br>
              <a:rPr lang="en-US" sz="3200" b="1" dirty="0" smtClean="0">
                <a:solidFill>
                  <a:schemeClr val="tx2">
                    <a:lumMod val="60000"/>
                    <a:lumOff val="40000"/>
                  </a:schemeClr>
                </a:solidFill>
                <a:latin typeface="Cambria" panose="02040503050406030204" pitchFamily="18" charset="0"/>
                <a:cs typeface="Times New Roman" pitchFamily="18" charset="0"/>
              </a:rPr>
            </a:br>
            <a:r>
              <a:rPr lang="en-US" sz="3200" b="1" dirty="0" smtClean="0">
                <a:solidFill>
                  <a:schemeClr val="tx2">
                    <a:lumMod val="60000"/>
                    <a:lumOff val="40000"/>
                  </a:schemeClr>
                </a:solidFill>
                <a:latin typeface="Cambria" panose="02040503050406030204" pitchFamily="18" charset="0"/>
                <a:cs typeface="Times New Roman" pitchFamily="18" charset="0"/>
              </a:rPr>
              <a:t> </a:t>
            </a:r>
            <a:br>
              <a:rPr lang="en-US" sz="3200" b="1" dirty="0" smtClean="0">
                <a:solidFill>
                  <a:schemeClr val="tx2">
                    <a:lumMod val="60000"/>
                    <a:lumOff val="40000"/>
                  </a:schemeClr>
                </a:solidFill>
                <a:latin typeface="Cambria" panose="02040503050406030204" pitchFamily="18" charset="0"/>
                <a:cs typeface="Times New Roman" pitchFamily="18" charset="0"/>
              </a:rPr>
            </a:br>
            <a:r>
              <a:rPr lang="en-US" sz="3200" b="1" dirty="0" smtClean="0"/>
              <a:t>The </a:t>
            </a:r>
            <a:r>
              <a:rPr lang="en-US" sz="3200" b="1" dirty="0"/>
              <a:t>Laws of Motion </a:t>
            </a:r>
            <a:r>
              <a:rPr lang="en-US" sz="3200" b="1" dirty="0">
                <a:solidFill>
                  <a:schemeClr val="tx2">
                    <a:lumMod val="60000"/>
                    <a:lumOff val="40000"/>
                  </a:schemeClr>
                </a:solidFill>
                <a:latin typeface="Cambria" panose="02040503050406030204" pitchFamily="18" charset="0"/>
                <a:cs typeface="Times New Roman" pitchFamily="18" charset="0"/>
              </a:rPr>
              <a:t/>
            </a:r>
            <a:br>
              <a:rPr lang="en-US" sz="3200" b="1" dirty="0">
                <a:solidFill>
                  <a:schemeClr val="tx2">
                    <a:lumMod val="60000"/>
                    <a:lumOff val="40000"/>
                  </a:schemeClr>
                </a:solidFill>
                <a:latin typeface="Cambria" panose="02040503050406030204" pitchFamily="18" charset="0"/>
                <a:cs typeface="Times New Roman" pitchFamily="18" charset="0"/>
              </a:rPr>
            </a:br>
            <a:endParaRPr lang="en-US" sz="3200" b="1" dirty="0">
              <a:solidFill>
                <a:schemeClr val="tx2">
                  <a:lumMod val="60000"/>
                  <a:lumOff val="40000"/>
                </a:schemeClr>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1969187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a:t>24. </a:t>
                </a:r>
                <a:r>
                  <a:rPr lang="en-US" sz="2400" dirty="0"/>
                  <a:t>A 5.00-kg object placed on a frictionless, horizontal </a:t>
                </a:r>
                <a:r>
                  <a:rPr lang="en-US" sz="2400" dirty="0" smtClean="0"/>
                  <a:t>table</a:t>
                </a:r>
                <a:r>
                  <a:rPr lang="ar-SA" sz="2400" dirty="0" smtClean="0"/>
                  <a:t> </a:t>
                </a:r>
                <a:r>
                  <a:rPr lang="en-US" sz="2400" dirty="0" smtClean="0"/>
                  <a:t>is </a:t>
                </a:r>
                <a:r>
                  <a:rPr lang="en-US" sz="2400" dirty="0"/>
                  <a:t>connected to a string that passes over a pulley </a:t>
                </a:r>
                <a:r>
                  <a:rPr lang="en-US" sz="2400" dirty="0" smtClean="0"/>
                  <a:t>and</a:t>
                </a:r>
                <a:r>
                  <a:rPr lang="ar-SA" sz="2400" dirty="0" smtClean="0"/>
                  <a:t> </a:t>
                </a:r>
                <a:r>
                  <a:rPr lang="en-US" sz="2400" dirty="0" smtClean="0"/>
                  <a:t>then </a:t>
                </a:r>
                <a:r>
                  <a:rPr lang="en-US" sz="2400" dirty="0"/>
                  <a:t>is fastened to a hanging 9.00-kg object, as in </a:t>
                </a:r>
                <a:r>
                  <a:rPr lang="en-US" sz="2400" dirty="0" smtClean="0"/>
                  <a:t>Figure</a:t>
                </a:r>
                <a:r>
                  <a:rPr lang="ar-SA" sz="2400" dirty="0" smtClean="0"/>
                  <a:t> </a:t>
                </a:r>
                <a:r>
                  <a:rPr lang="en-US" sz="2400" dirty="0" smtClean="0"/>
                  <a:t>P5.24</a:t>
                </a:r>
                <a:r>
                  <a:rPr lang="en-US" sz="2400" dirty="0"/>
                  <a:t>. Draw free-body diagrams of both objects. Find </a:t>
                </a:r>
                <a:r>
                  <a:rPr lang="en-US" sz="2400" dirty="0" smtClean="0"/>
                  <a:t>the</a:t>
                </a:r>
                <a:r>
                  <a:rPr lang="ar-SA" sz="2400" dirty="0" smtClean="0"/>
                  <a:t> </a:t>
                </a:r>
                <a:r>
                  <a:rPr lang="en-US" sz="2400" dirty="0" smtClean="0"/>
                  <a:t>acceleration </a:t>
                </a:r>
                <a:r>
                  <a:rPr lang="en-US" sz="2400" dirty="0"/>
                  <a:t>of the two objects and the tension in </a:t>
                </a:r>
                <a:r>
                  <a:rPr lang="en-US" sz="2400" dirty="0" smtClean="0"/>
                  <a:t>the</a:t>
                </a:r>
                <a:r>
                  <a:rPr lang="ar-SA" sz="2400" dirty="0" smtClean="0"/>
                  <a:t> </a:t>
                </a:r>
                <a:r>
                  <a:rPr lang="en-US" sz="2400" dirty="0" smtClean="0"/>
                  <a:t>string.</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14:m>
                  <m:oMath xmlns:m="http://schemas.openxmlformats.org/officeDocument/2006/math">
                    <m:nary>
                      <m:naryPr>
                        <m:chr m:val="∑"/>
                        <m:subHide m:val="on"/>
                        <m:supHide m:val="on"/>
                        <m:ctrlPr>
                          <a:rPr lang="en-US" sz="2400" b="1" i="1">
                            <a:latin typeface="Cambria Math"/>
                          </a:rPr>
                        </m:ctrlPr>
                      </m:naryPr>
                      <m:sub/>
                      <m:sup/>
                      <m:e>
                        <m:sSub>
                          <m:sSubPr>
                            <m:ctrlPr>
                              <a:rPr lang="en-US" sz="2400" i="1">
                                <a:latin typeface="Cambria Math"/>
                              </a:rPr>
                            </m:ctrlPr>
                          </m:sSubPr>
                          <m:e>
                            <m:r>
                              <a:rPr lang="en-US" sz="2400" i="1">
                                <a:latin typeface="Cambria Math"/>
                              </a:rPr>
                              <m:t>𝐹</m:t>
                            </m:r>
                          </m:e>
                          <m:sub>
                            <m:r>
                              <m:rPr>
                                <m:sty m:val="p"/>
                              </m:rPr>
                              <a:rPr lang="en-US" sz="2400" i="1">
                                <a:latin typeface="Cambria Math"/>
                              </a:rPr>
                              <m:t>x</m:t>
                            </m:r>
                          </m:sub>
                        </m:sSub>
                      </m:e>
                    </m:nary>
                    <m:r>
                      <a:rPr lang="en-US" sz="2400" b="1" i="1">
                        <a:latin typeface="Cambria Math"/>
                      </a:rPr>
                      <m:t>=</m:t>
                    </m:r>
                    <m:r>
                      <a:rPr lang="en-US" sz="2400" b="1" i="1">
                        <a:latin typeface="Cambria Math"/>
                      </a:rPr>
                      <m:t>𝒎</m:t>
                    </m:r>
                    <m:sSub>
                      <m:sSubPr>
                        <m:ctrlPr>
                          <a:rPr lang="en-US" sz="2400" i="1">
                            <a:latin typeface="Cambria Math"/>
                          </a:rPr>
                        </m:ctrlPr>
                      </m:sSubPr>
                      <m:e>
                        <m:r>
                          <m:rPr>
                            <m:sty m:val="p"/>
                          </m:rPr>
                          <a:rPr lang="en-US" sz="2400" i="1">
                            <a:latin typeface="Cambria Math"/>
                          </a:rPr>
                          <m:t>a</m:t>
                        </m:r>
                      </m:e>
                      <m:sub>
                        <m:r>
                          <m:rPr>
                            <m:sty m:val="p"/>
                          </m:rPr>
                          <a:rPr lang="en-US" sz="2400" i="1">
                            <a:latin typeface="Cambria Math"/>
                          </a:rPr>
                          <m:t>x</m:t>
                        </m:r>
                      </m:sub>
                    </m:sSub>
                  </m:oMath>
                </a14:m>
                <a:r>
                  <a:rPr lang="en-US" sz="2400" b="1" dirty="0"/>
                  <a:t>, </a:t>
                </a:r>
                <a14:m>
                  <m:oMath xmlns:m="http://schemas.openxmlformats.org/officeDocument/2006/math">
                    <m:nary>
                      <m:naryPr>
                        <m:chr m:val="∑"/>
                        <m:subHide m:val="on"/>
                        <m:supHide m:val="on"/>
                        <m:ctrlPr>
                          <a:rPr lang="en-US" sz="2400" b="1" i="1">
                            <a:latin typeface="Cambria Math"/>
                          </a:rPr>
                        </m:ctrlPr>
                      </m:naryPr>
                      <m:sub/>
                      <m:sup/>
                      <m:e>
                        <m:sSub>
                          <m:sSubPr>
                            <m:ctrlPr>
                              <a:rPr lang="en-US" sz="2400" i="1">
                                <a:latin typeface="Cambria Math"/>
                              </a:rPr>
                            </m:ctrlPr>
                          </m:sSubPr>
                          <m:e>
                            <m:r>
                              <a:rPr lang="en-US" sz="2400" i="1">
                                <a:latin typeface="Cambria Math"/>
                              </a:rPr>
                              <m:t>𝐹</m:t>
                            </m:r>
                          </m:e>
                          <m:sub>
                            <m:r>
                              <a:rPr lang="en-US" sz="2400" i="1">
                                <a:latin typeface="Cambria Math"/>
                              </a:rPr>
                              <m:t>𝑦</m:t>
                            </m:r>
                          </m:sub>
                        </m:sSub>
                      </m:e>
                    </m:nary>
                    <m:r>
                      <a:rPr lang="en-US" sz="2400" b="1" i="1">
                        <a:latin typeface="Cambria Math"/>
                      </a:rPr>
                      <m:t>=</m:t>
                    </m:r>
                    <m:r>
                      <a:rPr lang="en-US" sz="2400" b="1" i="1">
                        <a:latin typeface="Cambria Math"/>
                      </a:rPr>
                      <m:t>𝒎</m:t>
                    </m:r>
                    <m:sSub>
                      <m:sSubPr>
                        <m:ctrlPr>
                          <a:rPr lang="en-US" sz="2400" i="1">
                            <a:latin typeface="Cambria Math"/>
                          </a:rPr>
                        </m:ctrlPr>
                      </m:sSubPr>
                      <m:e>
                        <m:r>
                          <m:rPr>
                            <m:sty m:val="p"/>
                          </m:rPr>
                          <a:rPr lang="en-US" sz="2400" i="1">
                            <a:latin typeface="Cambria Math"/>
                          </a:rPr>
                          <m:t>a</m:t>
                        </m:r>
                      </m:e>
                      <m:sub>
                        <m:r>
                          <a:rPr lang="en-US" sz="2400" i="1">
                            <a:latin typeface="Cambria Math"/>
                          </a:rPr>
                          <m:t>𝑦</m:t>
                        </m:r>
                      </m:sub>
                    </m:sSub>
                  </m:oMath>
                </a14:m>
                <a:endParaRPr lang="en-US" sz="2400" b="1" dirty="0" smtClean="0"/>
              </a:p>
              <a:p>
                <a:pPr marL="0" indent="0">
                  <a:buNone/>
                </a:pPr>
                <a:r>
                  <a:rPr lang="en-US" sz="2400" dirty="0" smtClean="0"/>
                  <a:t>88.2N-T=9a</a:t>
                </a: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1">
                <a:blip r:embed="rId2"/>
                <a:stretch>
                  <a:fillRect l="-5235" t="-885" r="-204"/>
                </a:stretch>
              </a:blipFill>
            </p:spPr>
            <p:txBody>
              <a:bodyPr/>
              <a:lstStyle/>
              <a:p>
                <a:r>
                  <a:rPr lang="en-US">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10</a:t>
            </a:fld>
            <a:endParaRPr lang="en-US" dirty="0"/>
          </a:p>
        </p:txBody>
      </p:sp>
      <p:pic>
        <p:nvPicPr>
          <p:cNvPr id="4" name="Picture 3"/>
          <p:cNvPicPr>
            <a:picLocks noChangeAspect="1"/>
          </p:cNvPicPr>
          <p:nvPr/>
        </p:nvPicPr>
        <p:blipFill>
          <a:blip r:embed="rId3"/>
          <a:stretch>
            <a:fillRect/>
          </a:stretch>
        </p:blipFill>
        <p:spPr>
          <a:xfrm>
            <a:off x="6012160" y="3645024"/>
            <a:ext cx="3005557" cy="2520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389" y="5022024"/>
            <a:ext cx="331748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608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smtClean="0"/>
                  <a:t>25. </a:t>
                </a:r>
                <a:r>
                  <a:rPr lang="en-US" sz="2400" dirty="0"/>
                  <a:t>A block is given an initial velocity of 5.00 m/s up </a:t>
                </a:r>
                <a:r>
                  <a:rPr lang="en-US" sz="2400" dirty="0" smtClean="0"/>
                  <a:t>a frictionless </a:t>
                </a:r>
                <a:r>
                  <a:rPr lang="en-US" sz="2400" dirty="0"/>
                  <a:t>20.0° incline (Fig. P5.22). How far up the </a:t>
                </a:r>
                <a:r>
                  <a:rPr lang="en-US" sz="2400" dirty="0" smtClean="0"/>
                  <a:t>incline does </a:t>
                </a:r>
                <a:r>
                  <a:rPr lang="en-US" sz="2400" dirty="0"/>
                  <a:t>the block slide before coming to rest</a:t>
                </a:r>
                <a:r>
                  <a:rPr lang="en-US" sz="2400" dirty="0" smtClean="0"/>
                  <a:t>?</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r>
                  <a:rPr lang="en-US" sz="2000" dirty="0"/>
                  <a:t>After it leaves your hand, the block’s speed changes </a:t>
                </a:r>
                <a:r>
                  <a:rPr lang="en-US" sz="2000" dirty="0" smtClean="0"/>
                  <a:t>only because </a:t>
                </a:r>
                <a:r>
                  <a:rPr lang="en-US" sz="2000" dirty="0"/>
                  <a:t>of one component of its weight</a:t>
                </a:r>
                <a:r>
                  <a:rPr lang="en-US" sz="2000" dirty="0" smtClean="0"/>
                  <a:t>:</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000" b="1" i="1">
                              <a:latin typeface="Cambria Math"/>
                            </a:rPr>
                          </m:ctrlPr>
                        </m:naryPr>
                        <m:sub/>
                        <m:sup/>
                        <m:e>
                          <m:sSub>
                            <m:sSubPr>
                              <m:ctrlPr>
                                <a:rPr lang="en-US" sz="2000" i="1">
                                  <a:latin typeface="Cambria Math"/>
                                </a:rPr>
                              </m:ctrlPr>
                            </m:sSubPr>
                            <m:e>
                              <m:r>
                                <a:rPr lang="en-US" sz="2000" i="1">
                                  <a:latin typeface="Cambria Math"/>
                                </a:rPr>
                                <m:t>𝐹</m:t>
                              </m:r>
                            </m:e>
                            <m:sub>
                              <m:r>
                                <m:rPr>
                                  <m:sty m:val="p"/>
                                </m:rPr>
                                <a:rPr lang="en-US" sz="2000" i="1">
                                  <a:latin typeface="Cambria Math"/>
                                </a:rPr>
                                <m:t>x</m:t>
                              </m:r>
                            </m:sub>
                          </m:sSub>
                        </m:e>
                      </m:nary>
                      <m:r>
                        <a:rPr lang="en-US" sz="2000" b="1" i="1">
                          <a:latin typeface="Cambria Math"/>
                        </a:rPr>
                        <m:t>=</m:t>
                      </m:r>
                      <m:r>
                        <a:rPr lang="en-US" sz="2000" b="1" i="1">
                          <a:latin typeface="Cambria Math"/>
                        </a:rPr>
                        <m:t>𝒎</m:t>
                      </m:r>
                      <m:sSub>
                        <m:sSubPr>
                          <m:ctrlPr>
                            <a:rPr lang="en-US" sz="2000" i="1">
                              <a:latin typeface="Cambria Math"/>
                            </a:rPr>
                          </m:ctrlPr>
                        </m:sSubPr>
                        <m:e>
                          <m:r>
                            <m:rPr>
                              <m:sty m:val="p"/>
                            </m:rPr>
                            <a:rPr lang="en-US" sz="2000" i="1">
                              <a:latin typeface="Cambria Math"/>
                            </a:rPr>
                            <m:t>a</m:t>
                          </m:r>
                        </m:e>
                        <m:sub>
                          <m:r>
                            <m:rPr>
                              <m:sty m:val="p"/>
                            </m:rPr>
                            <a:rPr lang="en-US" sz="2000" i="1">
                              <a:latin typeface="Cambria Math"/>
                            </a:rPr>
                            <m:t>x</m:t>
                          </m:r>
                        </m:sub>
                      </m:sSub>
                      <m:r>
                        <a:rPr lang="en-GB" sz="2000" b="0" i="1" smtClean="0">
                          <a:latin typeface="Cambria Math" panose="02040503050406030204" pitchFamily="18" charset="0"/>
                        </a:rPr>
                        <m:t>          </m:t>
                      </m:r>
                      <m:r>
                        <a:rPr lang="en-US" sz="2000" b="0" i="1" smtClean="0">
                          <a:latin typeface="Cambria Math"/>
                        </a:rPr>
                        <m:t>−</m:t>
                      </m:r>
                      <m:r>
                        <a:rPr lang="en-US" sz="2000" b="0" i="1" smtClean="0">
                          <a:latin typeface="Cambria Math"/>
                        </a:rPr>
                        <m:t>𝑚𝑔𝑠𝑖𝑛</m:t>
                      </m:r>
                      <m:r>
                        <a:rPr lang="en-US" sz="2000" b="0" i="1" smtClean="0">
                          <a:latin typeface="Cambria Math"/>
                        </a:rPr>
                        <m:t>20</m:t>
                      </m:r>
                      <m:r>
                        <a:rPr lang="en-US" sz="2000" b="0" i="1" smtClean="0">
                          <a:latin typeface="Cambria Math"/>
                        </a:rPr>
                        <m:t>=</m:t>
                      </m:r>
                      <m:r>
                        <a:rPr lang="en-US" sz="2000" b="0" i="1" smtClean="0">
                          <a:latin typeface="Cambria Math"/>
                        </a:rPr>
                        <m:t>𝑚𝑎</m:t>
                      </m:r>
                    </m:oMath>
                  </m:oMathPara>
                </a14:m>
                <a:endParaRPr lang="en-US" sz="2000" b="1" dirty="0" smtClean="0"/>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a:ea typeface="Cambria Math"/>
                            </a:rPr>
                          </m:ctrlPr>
                        </m:sSupPr>
                        <m:e>
                          <m:sSub>
                            <m:sSubPr>
                              <m:ctrlPr>
                                <a:rPr lang="en-US" sz="2000" i="1">
                                  <a:latin typeface="Cambria Math"/>
                                  <a:ea typeface="Cambria Math"/>
                                </a:rPr>
                              </m:ctrlPr>
                            </m:sSubPr>
                            <m:e>
                              <m:r>
                                <a:rPr lang="en-US" sz="2000" i="1">
                                  <a:latin typeface="Cambria Math" panose="02040503050406030204" pitchFamily="18" charset="0"/>
                                  <a:ea typeface="Cambria Math"/>
                                </a:rPr>
                                <m:t>𝑣</m:t>
                              </m:r>
                            </m:e>
                            <m:sub>
                              <m:r>
                                <a:rPr lang="en-US" sz="2000" i="1">
                                  <a:latin typeface="Cambria Math" panose="02040503050406030204" pitchFamily="18" charset="0"/>
                                  <a:ea typeface="Cambria Math"/>
                                </a:rPr>
                                <m:t>𝑓</m:t>
                              </m:r>
                            </m:sub>
                          </m:sSub>
                        </m:e>
                        <m:sup>
                          <m:r>
                            <a:rPr lang="en-US" sz="2000" i="1">
                              <a:latin typeface="Cambria Math" panose="02040503050406030204" pitchFamily="18" charset="0"/>
                              <a:ea typeface="Cambria Math"/>
                            </a:rPr>
                            <m:t>2</m:t>
                          </m:r>
                        </m:sup>
                      </m:sSup>
                      <m:r>
                        <a:rPr lang="ar-SA" sz="2000" i="1">
                          <a:latin typeface="Cambria Math" panose="02040503050406030204" pitchFamily="18" charset="0"/>
                          <a:ea typeface="Cambria Math"/>
                        </a:rPr>
                        <m:t>=</m:t>
                      </m:r>
                      <m:sSup>
                        <m:sSupPr>
                          <m:ctrlPr>
                            <a:rPr lang="en-US" sz="2000" i="1">
                              <a:latin typeface="Cambria Math"/>
                              <a:ea typeface="Cambria Math"/>
                            </a:rPr>
                          </m:ctrlPr>
                        </m:sSupPr>
                        <m:e>
                          <m:sSub>
                            <m:sSubPr>
                              <m:ctrlPr>
                                <a:rPr lang="en-US" sz="2000" i="1">
                                  <a:latin typeface="Cambria Math"/>
                                  <a:ea typeface="Cambria Math"/>
                                </a:rPr>
                              </m:ctrlPr>
                            </m:sSubPr>
                            <m:e>
                              <m:r>
                                <a:rPr lang="en-US" sz="2000" i="1">
                                  <a:latin typeface="Cambria Math" panose="02040503050406030204" pitchFamily="18" charset="0"/>
                                  <a:ea typeface="Cambria Math"/>
                                </a:rPr>
                                <m:t>𝑣</m:t>
                              </m:r>
                            </m:e>
                            <m:sub>
                              <m:r>
                                <a:rPr lang="en-US" sz="2000" i="1">
                                  <a:latin typeface="Cambria Math" panose="02040503050406030204" pitchFamily="18" charset="0"/>
                                  <a:ea typeface="Cambria Math"/>
                                </a:rPr>
                                <m:t>𝑖</m:t>
                              </m:r>
                            </m:sub>
                          </m:sSub>
                        </m:e>
                        <m:sup>
                          <m:r>
                            <a:rPr lang="en-US" sz="2000" i="1">
                              <a:latin typeface="Cambria Math" panose="02040503050406030204" pitchFamily="18" charset="0"/>
                              <a:ea typeface="Cambria Math"/>
                            </a:rPr>
                            <m:t>2</m:t>
                          </m:r>
                        </m:sup>
                      </m:sSup>
                      <m:r>
                        <a:rPr lang="ar-SA" sz="2000" i="1">
                          <a:latin typeface="Cambria Math" panose="02040503050406030204" pitchFamily="18" charset="0"/>
                          <a:ea typeface="Cambria Math"/>
                        </a:rPr>
                        <m:t>+</m:t>
                      </m:r>
                      <m:r>
                        <a:rPr lang="en-US" sz="2000" i="1">
                          <a:latin typeface="Cambria Math" panose="02040503050406030204" pitchFamily="18" charset="0"/>
                          <a:ea typeface="Cambria Math"/>
                        </a:rPr>
                        <m:t>2</m:t>
                      </m:r>
                      <m:r>
                        <a:rPr lang="en-US" sz="2000" i="1">
                          <a:latin typeface="Cambria Math"/>
                          <a:ea typeface="Cambria Math"/>
                        </a:rPr>
                        <m:t>𝑎</m:t>
                      </m:r>
                      <m:d>
                        <m:dPr>
                          <m:ctrlPr>
                            <a:rPr lang="en-US" sz="2000" b="0" i="1" smtClean="0">
                              <a:latin typeface="Cambria Math"/>
                              <a:ea typeface="Cambria Math"/>
                            </a:rPr>
                          </m:ctrlPr>
                        </m:dPr>
                        <m:e>
                          <m:sSub>
                            <m:sSubPr>
                              <m:ctrlPr>
                                <a:rPr lang="en-US" sz="2000" i="1">
                                  <a:latin typeface="Cambria Math"/>
                                  <a:ea typeface="Cambria Math"/>
                                </a:rPr>
                              </m:ctrlPr>
                            </m:sSubPr>
                            <m:e>
                              <m:r>
                                <a:rPr lang="en-US" sz="2000" i="1">
                                  <a:latin typeface="Cambria Math" panose="02040503050406030204" pitchFamily="18" charset="0"/>
                                  <a:ea typeface="Cambria Math"/>
                                </a:rPr>
                                <m:t>𝑥</m:t>
                              </m:r>
                            </m:e>
                            <m:sub>
                              <m:r>
                                <a:rPr lang="en-US" sz="2000" i="1">
                                  <a:latin typeface="Cambria Math" panose="02040503050406030204" pitchFamily="18" charset="0"/>
                                  <a:ea typeface="Cambria Math"/>
                                </a:rPr>
                                <m:t>𝑓</m:t>
                              </m:r>
                            </m:sub>
                          </m:sSub>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panose="02040503050406030204" pitchFamily="18" charset="0"/>
                                  <a:ea typeface="Cambria Math"/>
                                </a:rPr>
                                <m:t>𝑥</m:t>
                              </m:r>
                            </m:e>
                            <m:sub>
                              <m:r>
                                <a:rPr lang="en-US" sz="2000" b="0" i="1" smtClean="0">
                                  <a:latin typeface="Cambria Math"/>
                                  <a:ea typeface="Cambria Math"/>
                                </a:rPr>
                                <m:t>𝑖</m:t>
                              </m:r>
                            </m:sub>
                          </m:sSub>
                        </m:e>
                      </m:d>
                      <m:r>
                        <a:rPr lang="en-US" sz="2000" b="0" i="1" smtClean="0">
                          <a:latin typeface="Cambria Math"/>
                          <a:ea typeface="Cambria Math"/>
                        </a:rPr>
                        <m:t>𝑡𝑎𝑘𝑖𝑛𝑔</m:t>
                      </m:r>
                      <m:sSub>
                        <m:sSubPr>
                          <m:ctrlPr>
                            <a:rPr lang="en-US" sz="2000" i="1">
                              <a:latin typeface="Cambria Math"/>
                              <a:ea typeface="Cambria Math"/>
                            </a:rPr>
                          </m:ctrlPr>
                        </m:sSubPr>
                        <m:e>
                          <m:r>
                            <a:rPr lang="en-US" sz="2000" b="0" i="1" smtClean="0">
                              <a:latin typeface="Cambria Math"/>
                              <a:ea typeface="Cambria Math"/>
                            </a:rPr>
                            <m:t> </m:t>
                          </m:r>
                          <m:r>
                            <a:rPr lang="en-US" sz="2000" b="0" i="1" smtClean="0">
                              <a:latin typeface="Cambria Math"/>
                              <a:ea typeface="Cambria Math"/>
                            </a:rPr>
                            <m:t>𝑣</m:t>
                          </m:r>
                        </m:e>
                        <m:sub>
                          <m:r>
                            <a:rPr lang="en-US" sz="2000" i="1">
                              <a:latin typeface="Cambria Math" panose="02040503050406030204" pitchFamily="18" charset="0"/>
                              <a:ea typeface="Cambria Math"/>
                            </a:rPr>
                            <m:t>𝑓</m:t>
                          </m:r>
                        </m:sub>
                      </m:sSub>
                      <m:r>
                        <a:rPr lang="en-US" sz="2000" b="0" i="1" smtClean="0">
                          <a:latin typeface="Cambria Math"/>
                          <a:ea typeface="Cambria Math"/>
                        </a:rPr>
                        <m:t>=</m:t>
                      </m:r>
                      <m:r>
                        <a:rPr lang="en-US" sz="2000" b="0" i="1" smtClean="0">
                          <a:latin typeface="Cambria Math"/>
                          <a:ea typeface="Cambria Math"/>
                        </a:rPr>
                        <m:t>0</m:t>
                      </m:r>
                    </m:oMath>
                  </m:oMathPara>
                </a14:m>
                <a:endParaRPr lang="en-US" sz="2000" b="1" dirty="0" smtClean="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ea typeface="Cambria Math"/>
                            </a:rPr>
                          </m:ctrlPr>
                        </m:sSubPr>
                        <m:e>
                          <m:r>
                            <a:rPr lang="en-US" sz="2000" i="1">
                              <a:latin typeface="Cambria Math" panose="02040503050406030204" pitchFamily="18" charset="0"/>
                              <a:ea typeface="Cambria Math"/>
                            </a:rPr>
                            <m:t>𝑥</m:t>
                          </m:r>
                        </m:e>
                        <m:sub>
                          <m:r>
                            <a:rPr lang="en-US" sz="2000" i="1">
                              <a:latin typeface="Cambria Math" panose="02040503050406030204" pitchFamily="18" charset="0"/>
                              <a:ea typeface="Cambria Math"/>
                            </a:rPr>
                            <m:t>𝑓</m:t>
                          </m:r>
                          <m:r>
                            <a:rPr lang="en-US" sz="2000" b="0" i="1" smtClean="0">
                              <a:latin typeface="Cambria Math"/>
                              <a:ea typeface="Cambria Math"/>
                            </a:rPr>
                            <m:t>=?</m:t>
                          </m:r>
                        </m:sub>
                      </m:sSub>
                    </m:oMath>
                  </m:oMathPara>
                </a14:m>
                <a:endParaRPr lang="en-US" sz="20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885" r="-340"/>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11</a:t>
            </a:fld>
            <a:endParaRPr lang="en-US" dirty="0"/>
          </a:p>
        </p:txBody>
      </p:sp>
      <p:pic>
        <p:nvPicPr>
          <p:cNvPr id="4" name="Picture 3"/>
          <p:cNvPicPr>
            <a:picLocks noChangeAspect="1"/>
          </p:cNvPicPr>
          <p:nvPr/>
        </p:nvPicPr>
        <p:blipFill>
          <a:blip r:embed="rId3"/>
          <a:stretch>
            <a:fillRect/>
          </a:stretch>
        </p:blipFill>
        <p:spPr>
          <a:xfrm>
            <a:off x="6896823" y="4197633"/>
            <a:ext cx="2247177" cy="1800000"/>
          </a:xfrm>
          <a:prstGeom prst="rect">
            <a:avLst/>
          </a:prstGeom>
        </p:spPr>
      </p:pic>
    </p:spTree>
    <p:extLst>
      <p:ext uri="{BB962C8B-B14F-4D97-AF65-F5344CB8AC3E}">
        <p14:creationId xmlns:p14="http://schemas.microsoft.com/office/powerpoint/2010/main" val="74664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a:t>26. </a:t>
                </a:r>
                <a:r>
                  <a:rPr lang="en-US" sz="2400" dirty="0"/>
                  <a:t>Two objects are connected by a light string that passes </a:t>
                </a:r>
                <a:r>
                  <a:rPr lang="en-US" sz="2400" dirty="0" smtClean="0"/>
                  <a:t>over a </a:t>
                </a:r>
                <a:r>
                  <a:rPr lang="en-US" sz="2400" dirty="0"/>
                  <a:t>frictionless pulley, as in Figure P5.26. Draw free-body </a:t>
                </a:r>
                <a:r>
                  <a:rPr lang="en-US" sz="2400" dirty="0" smtClean="0"/>
                  <a:t>diagrams of </a:t>
                </a:r>
                <a:r>
                  <a:rPr lang="en-US" sz="2400" dirty="0"/>
                  <a:t>both objects. If the incline is frictionless and </a:t>
                </a:r>
                <a:r>
                  <a:rPr lang="en-US" sz="2400" dirty="0" smtClean="0"/>
                  <a:t>if </a:t>
                </a:r>
                <a:r>
                  <a:rPr lang="en-US" sz="2400" i="1" dirty="0" smtClean="0"/>
                  <a:t>m</a:t>
                </a:r>
                <a:r>
                  <a:rPr lang="en-US" sz="2400" baseline="-25000" dirty="0" smtClean="0"/>
                  <a:t>1</a:t>
                </a:r>
                <a:r>
                  <a:rPr lang="en-US" sz="2400" dirty="0" smtClean="0"/>
                  <a:t> </a:t>
                </a:r>
                <a:r>
                  <a:rPr lang="en-US" sz="2400" dirty="0"/>
                  <a:t>=</a:t>
                </a:r>
                <a:r>
                  <a:rPr lang="en-US" sz="2400" dirty="0" smtClean="0"/>
                  <a:t> </a:t>
                </a:r>
                <a:r>
                  <a:rPr lang="en-US" sz="2400" dirty="0"/>
                  <a:t>2.00 kg, </a:t>
                </a:r>
                <a:r>
                  <a:rPr lang="en-US" sz="2400" i="1" dirty="0"/>
                  <a:t>m</a:t>
                </a:r>
                <a:r>
                  <a:rPr lang="en-US" sz="2400" baseline="-25000" dirty="0"/>
                  <a:t>2</a:t>
                </a:r>
                <a:r>
                  <a:rPr lang="en-US" sz="2400" dirty="0"/>
                  <a:t> </a:t>
                </a:r>
                <a:r>
                  <a:rPr lang="en-US" sz="2400" dirty="0" smtClean="0"/>
                  <a:t>= </a:t>
                </a:r>
                <a:r>
                  <a:rPr lang="en-US" sz="2400" dirty="0"/>
                  <a:t>6.00 kg, and </a:t>
                </a:r>
                <a:r>
                  <a:rPr lang="en-US" sz="2400" dirty="0" smtClean="0">
                    <a:sym typeface="Symbol" panose="05050102010706020507" pitchFamily="18" charset="2"/>
                  </a:rPr>
                  <a:t></a:t>
                </a:r>
                <a:r>
                  <a:rPr lang="en-US" sz="2400" dirty="0" smtClean="0"/>
                  <a:t> = </a:t>
                </a:r>
                <a:r>
                  <a:rPr lang="en-US" sz="2400" dirty="0"/>
                  <a:t>55.0°, find (a) the </a:t>
                </a:r>
                <a:r>
                  <a:rPr lang="en-US" sz="2400" dirty="0" smtClean="0"/>
                  <a:t>accelerations of </a:t>
                </a:r>
                <a:r>
                  <a:rPr lang="en-US" sz="2400" dirty="0"/>
                  <a:t>the objects, (b) the tension in the string</a:t>
                </a:r>
                <a:r>
                  <a:rPr lang="en-US" sz="2400" dirty="0" smtClean="0"/>
                  <a:t>, and </a:t>
                </a:r>
                <a:r>
                  <a:rPr lang="en-US" sz="2400" dirty="0"/>
                  <a:t>(c) the speed of each object 2.00 s after being </a:t>
                </a:r>
                <a:r>
                  <a:rPr lang="en-US" sz="2400" dirty="0" smtClean="0"/>
                  <a:t>released from </a:t>
                </a:r>
                <a:r>
                  <a:rPr lang="en-US" sz="2400" dirty="0"/>
                  <a:t>rest</a:t>
                </a:r>
                <a:r>
                  <a:rPr lang="en-US" sz="2400" dirty="0" smtClean="0"/>
                  <a:t>.</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b="1" i="1">
                              <a:latin typeface="Cambria Math"/>
                            </a:rPr>
                          </m:ctrlPr>
                        </m:naryPr>
                        <m:sub/>
                        <m:sup/>
                        <m:e>
                          <m:sSub>
                            <m:sSubPr>
                              <m:ctrlPr>
                                <a:rPr lang="en-US" sz="2400" i="1">
                                  <a:latin typeface="Cambria Math"/>
                                </a:rPr>
                              </m:ctrlPr>
                            </m:sSubPr>
                            <m:e>
                              <m:r>
                                <a:rPr lang="en-US" sz="2400" i="1">
                                  <a:latin typeface="Cambria Math"/>
                                </a:rPr>
                                <m:t>𝐹</m:t>
                              </m:r>
                            </m:e>
                            <m:sub>
                              <m:r>
                                <m:rPr>
                                  <m:sty m:val="p"/>
                                </m:rPr>
                                <a:rPr lang="en-US" sz="2400" i="1">
                                  <a:latin typeface="Cambria Math"/>
                                </a:rPr>
                                <m:t>x</m:t>
                              </m:r>
                            </m:sub>
                          </m:sSub>
                        </m:e>
                      </m:nary>
                      <m:r>
                        <a:rPr lang="en-US" sz="2400" b="1" i="1">
                          <a:latin typeface="Cambria Math"/>
                        </a:rPr>
                        <m:t>=</m:t>
                      </m:r>
                      <m:r>
                        <a:rPr lang="en-US" sz="2400" i="1">
                          <a:latin typeface="Cambria Math"/>
                        </a:rPr>
                        <m:t>𝑚</m:t>
                      </m:r>
                      <m:r>
                        <a:rPr lang="en-US" sz="2400" b="0" i="1" baseline="-25000" smtClean="0">
                          <a:latin typeface="Cambria Math"/>
                        </a:rPr>
                        <m:t>2</m:t>
                      </m:r>
                      <m:r>
                        <a:rPr lang="en-US" sz="2400" i="1">
                          <a:latin typeface="Cambria Math"/>
                        </a:rPr>
                        <m:t>𝑔𝑠𝑖𝑛</m:t>
                      </m:r>
                      <m:r>
                        <a:rPr lang="en-US" sz="2400" i="1" smtClean="0">
                          <a:latin typeface="Cambria Math"/>
                        </a:rPr>
                        <m:t>𝞱</m:t>
                      </m:r>
                      <m:r>
                        <a:rPr lang="en-US" sz="2400" b="0" i="1" smtClean="0">
                          <a:latin typeface="Cambria Math"/>
                        </a:rPr>
                        <m:t>−</m:t>
                      </m:r>
                      <m:r>
                        <a:rPr lang="en-US" sz="2400" b="0" i="1" smtClean="0">
                          <a:latin typeface="Cambria Math"/>
                        </a:rPr>
                        <m:t>𝑇</m:t>
                      </m:r>
                      <m:r>
                        <a:rPr lang="en-US" sz="2400" i="1">
                          <a:latin typeface="Cambria Math"/>
                        </a:rPr>
                        <m:t>=</m:t>
                      </m:r>
                      <m:r>
                        <a:rPr lang="en-US" sz="2400" i="1">
                          <a:latin typeface="Cambria Math"/>
                        </a:rPr>
                        <m:t>𝑚</m:t>
                      </m:r>
                      <m:r>
                        <a:rPr lang="en-US" sz="2400" i="1" baseline="-25000">
                          <a:latin typeface="Cambria Math"/>
                        </a:rPr>
                        <m:t>2</m:t>
                      </m:r>
                      <m:r>
                        <a:rPr lang="en-US" sz="2400" b="0" i="1" baseline="-25000" smtClean="0">
                          <a:latin typeface="Cambria Math"/>
                        </a:rPr>
                        <m:t> </m:t>
                      </m:r>
                      <m:r>
                        <a:rPr lang="en-US" sz="2400" i="1">
                          <a:latin typeface="Cambria Math"/>
                        </a:rPr>
                        <m:t>𝑎</m:t>
                      </m:r>
                    </m:oMath>
                  </m:oMathPara>
                </a14:m>
                <a:endParaRPr lang="en-US" sz="2400" dirty="0" smtClean="0"/>
              </a:p>
              <a:p>
                <a:pPr marL="0" indent="0">
                  <a:buNone/>
                </a:pPr>
                <a:r>
                  <a:rPr lang="en-US" sz="2400" b="1" dirty="0" smtClean="0"/>
                  <a:t>And </a:t>
                </a:r>
                <a14:m>
                  <m:oMath xmlns:m="http://schemas.openxmlformats.org/officeDocument/2006/math">
                    <m:r>
                      <a:rPr lang="en-US" sz="2400" i="1">
                        <a:latin typeface="Cambria Math"/>
                      </a:rPr>
                      <m:t>𝑇</m:t>
                    </m:r>
                    <m:r>
                      <a:rPr lang="en-US" sz="2400" b="0" i="1" smtClean="0">
                        <a:latin typeface="Cambria Math"/>
                      </a:rPr>
                      <m:t>−</m:t>
                    </m:r>
                    <m:r>
                      <a:rPr lang="en-US" sz="2400" i="1">
                        <a:latin typeface="Cambria Math"/>
                      </a:rPr>
                      <m:t>𝑚</m:t>
                    </m:r>
                    <m:r>
                      <a:rPr lang="en-US" sz="2400" i="1" baseline="-25000">
                        <a:latin typeface="Cambria Math"/>
                      </a:rPr>
                      <m:t>1</m:t>
                    </m:r>
                    <m:r>
                      <a:rPr lang="en-US" sz="2400" b="0" i="1" smtClean="0">
                        <a:latin typeface="Cambria Math"/>
                      </a:rPr>
                      <m:t>𝑔</m:t>
                    </m:r>
                    <m:r>
                      <a:rPr lang="en-US" sz="2400" i="1">
                        <a:latin typeface="Cambria Math"/>
                      </a:rPr>
                      <m:t>=</m:t>
                    </m:r>
                    <m:r>
                      <a:rPr lang="en-US" sz="2400" i="1">
                        <a:latin typeface="Cambria Math"/>
                      </a:rPr>
                      <m:t>𝑚</m:t>
                    </m:r>
                    <m:r>
                      <a:rPr lang="en-US" sz="2400" b="0" i="1" baseline="-25000" smtClean="0">
                        <a:latin typeface="Cambria Math"/>
                      </a:rPr>
                      <m:t>1</m:t>
                    </m:r>
                    <m:r>
                      <a:rPr lang="en-US" sz="2400" i="1" baseline="-25000">
                        <a:latin typeface="Cambria Math"/>
                      </a:rPr>
                      <m:t> </m:t>
                    </m:r>
                    <m:r>
                      <a:rPr lang="en-US" sz="2400" i="1">
                        <a:latin typeface="Cambria Math"/>
                      </a:rPr>
                      <m:t>𝑎</m:t>
                    </m:r>
                  </m:oMath>
                </a14:m>
                <a:endParaRPr lang="en-US" sz="2400" dirty="0" smtClean="0"/>
              </a:p>
              <a:p>
                <a:pPr marL="0" indent="0">
                  <a:buNone/>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 </m:t>
                        </m:r>
                        <m:r>
                          <a:rPr lang="en-US" sz="2400" i="1">
                            <a:latin typeface="Cambria Math"/>
                            <a:ea typeface="Cambria Math"/>
                          </a:rPr>
                          <m:t>𝑣</m:t>
                        </m:r>
                      </m:e>
                      <m:sub>
                        <m:r>
                          <a:rPr lang="en-US" sz="2400" b="0" i="1" smtClean="0">
                            <a:latin typeface="Cambria Math"/>
                            <a:ea typeface="Cambria Math"/>
                          </a:rPr>
                          <m:t>𝑖</m:t>
                        </m:r>
                      </m:sub>
                    </m:sSub>
                    <m:r>
                      <a:rPr lang="en-US" sz="2400" i="1">
                        <a:latin typeface="Cambria Math"/>
                        <a:ea typeface="Cambria Math"/>
                      </a:rPr>
                      <m:t>=</m:t>
                    </m:r>
                    <m:r>
                      <a:rPr lang="en-US" sz="2400" i="1">
                        <a:latin typeface="Cambria Math"/>
                        <a:ea typeface="Cambria Math"/>
                      </a:rPr>
                      <m:t>0</m:t>
                    </m:r>
                  </m:oMath>
                </a14:m>
                <a:r>
                  <a:rPr lang="en-US" sz="2400" b="1" dirty="0" smtClean="0"/>
                  <a:t>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 </m:t>
                        </m:r>
                        <m:r>
                          <a:rPr lang="en-US" sz="2400" i="1">
                            <a:latin typeface="Cambria Math"/>
                            <a:ea typeface="Cambria Math"/>
                          </a:rPr>
                          <m:t>𝑣</m:t>
                        </m:r>
                      </m:e>
                      <m:sub>
                        <m:r>
                          <a:rPr lang="en-US" sz="2400" i="1">
                            <a:latin typeface="Cambria Math" panose="02040503050406030204" pitchFamily="18" charset="0"/>
                            <a:ea typeface="Cambria Math"/>
                          </a:rPr>
                          <m:t>𝑓</m:t>
                        </m:r>
                      </m:sub>
                    </m:sSub>
                    <m:r>
                      <a:rPr lang="en-US" sz="2400" i="1">
                        <a:latin typeface="Cambria Math"/>
                        <a:ea typeface="Cambria Math"/>
                      </a:rPr>
                      <m:t>=</m:t>
                    </m:r>
                    <m:r>
                      <a:rPr lang="en-US" sz="2400" b="0" i="1" smtClean="0">
                        <a:latin typeface="Cambria Math"/>
                        <a:ea typeface="Cambria Math"/>
                      </a:rPr>
                      <m:t>𝑎𝑡</m:t>
                    </m:r>
                  </m:oMath>
                </a14:m>
                <a:endParaRPr lang="en-US" sz="2400" b="1" dirty="0"/>
              </a:p>
              <a:p>
                <a:pPr marL="0" indent="0">
                  <a:buNone/>
                </a:pPr>
                <a:endParaRPr lang="en-US" sz="2400" dirty="0" smtClean="0"/>
              </a:p>
              <a:p>
                <a:pPr marL="0" indent="0">
                  <a:buNone/>
                </a:pPr>
                <a:endParaRPr lang="en-US" sz="2400" dirty="0"/>
              </a:p>
              <a:p>
                <a:pPr marL="0" indent="0">
                  <a:buNone/>
                </a:pPr>
                <a:endParaRPr lang="en-US" sz="2400" b="1" dirty="0"/>
              </a:p>
              <a:p>
                <a:pPr marL="0" indent="0">
                  <a:buNone/>
                </a:pPr>
                <a:endParaRPr lang="en-US" sz="24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1">
                <a:blip r:embed="rId2"/>
                <a:stretch>
                  <a:fillRect l="-1020" t="-885" r="-884"/>
                </a:stretch>
              </a:blipFill>
            </p:spPr>
            <p:txBody>
              <a:bodyPr/>
              <a:lstStyle/>
              <a:p>
                <a:r>
                  <a:rPr lang="en-US">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12</a:t>
            </a:fld>
            <a:endParaRPr lang="en-US" dirty="0"/>
          </a:p>
        </p:txBody>
      </p:sp>
      <p:pic>
        <p:nvPicPr>
          <p:cNvPr id="4" name="Picture 3"/>
          <p:cNvPicPr>
            <a:picLocks noChangeAspect="1"/>
          </p:cNvPicPr>
          <p:nvPr/>
        </p:nvPicPr>
        <p:blipFill>
          <a:blip r:embed="rId3"/>
          <a:stretch>
            <a:fillRect/>
          </a:stretch>
        </p:blipFill>
        <p:spPr>
          <a:xfrm>
            <a:off x="7183238" y="4065420"/>
            <a:ext cx="1960762" cy="2569219"/>
          </a:xfrm>
          <a:prstGeom prst="rect">
            <a:avLst/>
          </a:prstGeom>
        </p:spPr>
      </p:pic>
    </p:spTree>
    <p:extLst>
      <p:ext uri="{BB962C8B-B14F-4D97-AF65-F5344CB8AC3E}">
        <p14:creationId xmlns:p14="http://schemas.microsoft.com/office/powerpoint/2010/main" val="2152482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7344816" cy="5509975"/>
          </a:xfrm>
        </p:spPr>
        <p:txBody>
          <a:bodyPr>
            <a:noAutofit/>
          </a:bodyPr>
          <a:lstStyle/>
          <a:p>
            <a:pPr marL="0" indent="0">
              <a:buNone/>
            </a:pPr>
            <a:r>
              <a:rPr lang="en-US" sz="2400" b="1" dirty="0" smtClean="0"/>
              <a:t>Section </a:t>
            </a:r>
            <a:r>
              <a:rPr lang="en-US" sz="2400" b="1" dirty="0"/>
              <a:t>5.7 Some Applications of Newton’s Laws</a:t>
            </a:r>
          </a:p>
          <a:p>
            <a:pPr marL="0" indent="0">
              <a:buNone/>
            </a:pPr>
            <a:r>
              <a:rPr lang="en-US" sz="2400" b="1" dirty="0" smtClean="0"/>
              <a:t>28</a:t>
            </a:r>
            <a:r>
              <a:rPr lang="en-US" sz="2400" b="1" dirty="0"/>
              <a:t>. </a:t>
            </a:r>
            <a:r>
              <a:rPr lang="en-US" sz="2400" dirty="0"/>
              <a:t>Two objects with masses of 3.00 kg and 5.00 kg are </a:t>
            </a:r>
            <a:r>
              <a:rPr lang="en-US" sz="2400" dirty="0" smtClean="0"/>
              <a:t>connected</a:t>
            </a:r>
            <a:r>
              <a:rPr lang="ar-SA" sz="2400" dirty="0" smtClean="0"/>
              <a:t> </a:t>
            </a:r>
            <a:r>
              <a:rPr lang="en-US" sz="2400" dirty="0" smtClean="0"/>
              <a:t>by </a:t>
            </a:r>
            <a:r>
              <a:rPr lang="en-US" sz="2400" dirty="0"/>
              <a:t>a light string that passes over a light </a:t>
            </a:r>
            <a:r>
              <a:rPr lang="en-US" sz="2400" dirty="0" smtClean="0"/>
              <a:t>frictionless</a:t>
            </a:r>
            <a:r>
              <a:rPr lang="ar-SA" sz="2400" dirty="0" smtClean="0"/>
              <a:t> </a:t>
            </a:r>
            <a:r>
              <a:rPr lang="en-US" sz="2400" dirty="0" smtClean="0"/>
              <a:t>pulley </a:t>
            </a:r>
            <a:r>
              <a:rPr lang="en-US" sz="2400" dirty="0"/>
              <a:t>to form an Atwood machine, as in </a:t>
            </a:r>
            <a:r>
              <a:rPr lang="en-US" sz="2400" dirty="0" smtClean="0"/>
              <a:t>Figure</a:t>
            </a:r>
            <a:r>
              <a:rPr lang="ar-SA" sz="2400" dirty="0" smtClean="0"/>
              <a:t> </a:t>
            </a:r>
            <a:r>
              <a:rPr lang="en-US" sz="2400" dirty="0" smtClean="0"/>
              <a:t>5.14a</a:t>
            </a:r>
            <a:r>
              <a:rPr lang="en-US" sz="2400" dirty="0"/>
              <a:t>. Determine (a) the tension in the string, (b) </a:t>
            </a:r>
            <a:r>
              <a:rPr lang="en-US" sz="2400" dirty="0" smtClean="0"/>
              <a:t>the</a:t>
            </a:r>
            <a:r>
              <a:rPr lang="ar-SA" sz="2400" dirty="0" smtClean="0"/>
              <a:t> </a:t>
            </a:r>
            <a:r>
              <a:rPr lang="en-US" sz="2400" dirty="0" smtClean="0"/>
              <a:t>acceleration </a:t>
            </a:r>
            <a:r>
              <a:rPr lang="en-US" sz="2400" dirty="0"/>
              <a:t>of each object, and (c) the distance </a:t>
            </a:r>
            <a:r>
              <a:rPr lang="en-US" sz="2400" dirty="0" smtClean="0"/>
              <a:t>each</a:t>
            </a:r>
            <a:r>
              <a:rPr lang="ar-SA" sz="2400" dirty="0" smtClean="0"/>
              <a:t> </a:t>
            </a:r>
            <a:r>
              <a:rPr lang="en-US" sz="2400" dirty="0" smtClean="0"/>
              <a:t>object </a:t>
            </a:r>
            <a:r>
              <a:rPr lang="en-US" sz="2400" dirty="0"/>
              <a:t>will move in the first second of motion if they </a:t>
            </a:r>
            <a:r>
              <a:rPr lang="en-US" sz="2400" dirty="0" smtClean="0"/>
              <a:t>start</a:t>
            </a:r>
            <a:r>
              <a:rPr lang="ar-SA" sz="2400" dirty="0" smtClean="0"/>
              <a:t> </a:t>
            </a:r>
            <a:r>
              <a:rPr lang="en-US" sz="2400" dirty="0" smtClean="0"/>
              <a:t>from </a:t>
            </a:r>
            <a:r>
              <a:rPr lang="en-US" sz="2400" dirty="0"/>
              <a:t>rest</a:t>
            </a:r>
            <a:r>
              <a:rPr lang="en-US" sz="2400" dirty="0" smtClean="0"/>
              <a:t>.</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endParaRPr lang="en-US" sz="1800" dirty="0"/>
          </a:p>
          <a:p>
            <a:pPr marL="0" indent="0">
              <a:buNone/>
            </a:pPr>
            <a:endParaRPr lang="en-US" sz="18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13</a:t>
            </a:fld>
            <a:endParaRPr lang="en-US" dirty="0"/>
          </a:p>
        </p:txBody>
      </p:sp>
      <p:pic>
        <p:nvPicPr>
          <p:cNvPr id="4" name="Picture 3"/>
          <p:cNvPicPr>
            <a:picLocks noChangeAspect="1"/>
          </p:cNvPicPr>
          <p:nvPr/>
        </p:nvPicPr>
        <p:blipFill>
          <a:blip r:embed="rId2"/>
          <a:stretch>
            <a:fillRect/>
          </a:stretch>
        </p:blipFill>
        <p:spPr>
          <a:xfrm>
            <a:off x="7380312" y="1556792"/>
            <a:ext cx="1601289" cy="437990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928" y="4070176"/>
            <a:ext cx="3962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24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pPr marL="0" indent="0">
                  <a:buNone/>
                </a:pPr>
                <a:r>
                  <a:rPr lang="en-US" sz="2400" b="1" dirty="0" smtClean="0"/>
                  <a:t>28</a:t>
                </a:r>
                <a:r>
                  <a:rPr lang="en-US" sz="2400" b="1" dirty="0"/>
                  <a:t>. </a:t>
                </a:r>
                <a:endParaRPr lang="en-US" sz="2400"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r>
                  <a:rPr lang="en-US" sz="1800" dirty="0"/>
                  <a:t>First, consider the 3.00 kg rising mass. The forces on it </a:t>
                </a:r>
                <a:r>
                  <a:rPr lang="en-US" sz="1800" dirty="0" smtClean="0"/>
                  <a:t>are the </a:t>
                </a:r>
                <a:r>
                  <a:rPr lang="en-US" sz="1800" dirty="0"/>
                  <a:t>tension, </a:t>
                </a:r>
                <a:r>
                  <a:rPr lang="en-US" sz="1800" i="1" dirty="0"/>
                  <a:t>T</a:t>
                </a:r>
                <a:r>
                  <a:rPr lang="en-US" sz="1800" dirty="0"/>
                  <a:t>, and its weight, 29.4 N. With the </a:t>
                </a:r>
                <a:r>
                  <a:rPr lang="en-US" sz="1800" dirty="0" smtClean="0"/>
                  <a:t>upward direction </a:t>
                </a:r>
                <a:r>
                  <a:rPr lang="en-US" sz="1800" dirty="0"/>
                  <a:t>as positive, the second law becomes</a:t>
                </a:r>
                <a:endParaRPr lang="en-US" sz="1800" dirty="0" smtClean="0"/>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1800" i="1">
                              <a:latin typeface="Cambria Math"/>
                            </a:rPr>
                          </m:ctrlPr>
                        </m:naryPr>
                        <m:sub/>
                        <m:sup/>
                        <m:e>
                          <m:sSub>
                            <m:sSubPr>
                              <m:ctrlPr>
                                <a:rPr lang="en-US" sz="1800" i="1">
                                  <a:latin typeface="Cambria Math"/>
                                </a:rPr>
                              </m:ctrlPr>
                            </m:sSubPr>
                            <m:e>
                              <m:r>
                                <a:rPr lang="en-US" sz="1800" b="0" i="1">
                                  <a:latin typeface="Cambria Math"/>
                                </a:rPr>
                                <m:t>𝐹</m:t>
                              </m:r>
                            </m:e>
                            <m:sub>
                              <m:r>
                                <a:rPr lang="en-US" sz="1800" b="0" i="1" smtClean="0">
                                  <a:latin typeface="Cambria Math"/>
                                </a:rPr>
                                <m:t>𝑦</m:t>
                              </m:r>
                            </m:sub>
                          </m:sSub>
                        </m:e>
                      </m:nary>
                      <m:r>
                        <a:rPr lang="en-US" sz="1800" b="0" i="1">
                          <a:latin typeface="Cambria Math"/>
                        </a:rPr>
                        <m:t>=</m:t>
                      </m:r>
                      <m:r>
                        <a:rPr lang="en-US" sz="1800" b="0" i="1">
                          <a:latin typeface="Cambria Math"/>
                        </a:rPr>
                        <m:t>𝑚𝑎𝑦</m:t>
                      </m:r>
                      <m:r>
                        <a:rPr lang="en-US" sz="1800" b="0" i="0" baseline="-25000" smtClean="0">
                          <a:latin typeface="Cambria Math"/>
                        </a:rPr>
                        <m:t> </m:t>
                      </m:r>
                      <m:r>
                        <a:rPr lang="en-US" sz="1800" b="0" i="1" smtClean="0">
                          <a:latin typeface="Cambria Math"/>
                        </a:rPr>
                        <m:t>:</m:t>
                      </m:r>
                      <m:r>
                        <a:rPr lang="en-US" sz="1800" b="0" i="1" smtClean="0">
                          <a:latin typeface="Cambria Math"/>
                        </a:rPr>
                        <m:t>𝑇</m:t>
                      </m:r>
                      <m:r>
                        <a:rPr lang="en-US" sz="1800" b="0" i="1" smtClean="0">
                          <a:latin typeface="Cambria Math"/>
                        </a:rPr>
                        <m:t>−</m:t>
                      </m:r>
                      <m:r>
                        <a:rPr lang="en-US" sz="1800" b="0" i="1" smtClean="0">
                          <a:latin typeface="Cambria Math"/>
                        </a:rPr>
                        <m:t>29</m:t>
                      </m:r>
                      <m:r>
                        <a:rPr lang="en-US" sz="1800" b="0" i="1" smtClean="0">
                          <a:latin typeface="Cambria Math"/>
                        </a:rPr>
                        <m:t>=</m:t>
                      </m:r>
                      <m:r>
                        <a:rPr lang="en-US" sz="1800" b="0" i="1" smtClean="0">
                          <a:latin typeface="Cambria Math"/>
                        </a:rPr>
                        <m:t>3</m:t>
                      </m:r>
                      <m:r>
                        <a:rPr lang="en-US" sz="1800" b="0" i="1" smtClean="0">
                          <a:latin typeface="Cambria Math"/>
                        </a:rPr>
                        <m:t>𝑎</m:t>
                      </m:r>
                    </m:oMath>
                  </m:oMathPara>
                </a14:m>
                <a:endParaRPr lang="en-US" sz="1800" dirty="0" smtClean="0"/>
              </a:p>
              <a:p>
                <a:pPr marL="0" indent="0">
                  <a:buNone/>
                </a:pPr>
                <a:r>
                  <a:rPr lang="en-US" sz="1800" dirty="0"/>
                  <a:t>The forces on the falling 5.00 kg mass are its weight and </a:t>
                </a:r>
                <a:r>
                  <a:rPr lang="en-US" sz="1800" i="1" dirty="0" smtClean="0"/>
                  <a:t>T</a:t>
                </a:r>
                <a:r>
                  <a:rPr lang="en-US" sz="1800" dirty="0" smtClean="0"/>
                  <a:t>, and </a:t>
                </a:r>
                <a:r>
                  <a:rPr lang="en-US" sz="1800" dirty="0"/>
                  <a:t>its acceleration is the same as </a:t>
                </a:r>
                <a:r>
                  <a:rPr lang="en-US" sz="1800" dirty="0" smtClean="0"/>
                  <a:t>that </a:t>
                </a:r>
                <a:r>
                  <a:rPr lang="en-US" sz="1800" dirty="0"/>
                  <a:t>of the rising </a:t>
                </a:r>
                <a:r>
                  <a:rPr lang="en-US" sz="1800" dirty="0" smtClean="0"/>
                  <a:t>mass. Calling </a:t>
                </a:r>
                <a:r>
                  <a:rPr lang="en-US" sz="1800" dirty="0"/>
                  <a:t>the positive direction down for this mass, we </a:t>
                </a:r>
                <a:r>
                  <a:rPr lang="en-US" sz="1800" dirty="0" smtClean="0"/>
                  <a:t>have</a:t>
                </a:r>
              </a:p>
              <a:p>
                <a:pPr marL="0" indent="0">
                  <a:buNone/>
                </a:pPr>
                <a14:m>
                  <m:oMath xmlns:m="http://schemas.openxmlformats.org/officeDocument/2006/math">
                    <m:nary>
                      <m:naryPr>
                        <m:chr m:val="∑"/>
                        <m:subHide m:val="on"/>
                        <m:supHide m:val="on"/>
                        <m:ctrlPr>
                          <a:rPr lang="en-US" sz="1800" i="1">
                            <a:latin typeface="Cambria Math"/>
                          </a:rPr>
                        </m:ctrlPr>
                      </m:naryPr>
                      <m:sub/>
                      <m:sup/>
                      <m:e>
                        <m:sSub>
                          <m:sSubPr>
                            <m:ctrlPr>
                              <a:rPr lang="en-US" sz="1800" i="1">
                                <a:latin typeface="Cambria Math"/>
                              </a:rPr>
                            </m:ctrlPr>
                          </m:sSubPr>
                          <m:e>
                            <m:r>
                              <a:rPr lang="en-US" sz="1800" b="0" i="1">
                                <a:latin typeface="Cambria Math"/>
                              </a:rPr>
                              <m:t>𝐹</m:t>
                            </m:r>
                          </m:e>
                          <m:sub>
                            <m:r>
                              <a:rPr lang="en-US" sz="1800" b="0" i="1">
                                <a:latin typeface="Cambria Math"/>
                              </a:rPr>
                              <m:t>𝑦</m:t>
                            </m:r>
                          </m:sub>
                        </m:sSub>
                      </m:e>
                    </m:nary>
                    <m:r>
                      <a:rPr lang="en-US" sz="1800" b="0" i="1">
                        <a:latin typeface="Cambria Math"/>
                      </a:rPr>
                      <m:t>=</m:t>
                    </m:r>
                    <m:r>
                      <a:rPr lang="en-US" sz="1800" b="0" i="1">
                        <a:latin typeface="Cambria Math"/>
                      </a:rPr>
                      <m:t>𝑚𝑎𝑦</m:t>
                    </m:r>
                    <m:r>
                      <a:rPr lang="en-US" sz="1800" b="0" baseline="-25000">
                        <a:latin typeface="Cambria Math"/>
                      </a:rPr>
                      <m:t> </m:t>
                    </m:r>
                    <m:r>
                      <a:rPr lang="en-US" sz="1800" b="0" i="1">
                        <a:latin typeface="Cambria Math"/>
                      </a:rPr>
                      <m:t>:</m:t>
                    </m:r>
                    <m:r>
                      <a:rPr lang="en-US" sz="1800" b="0" i="1" smtClean="0">
                        <a:latin typeface="Cambria Math"/>
                      </a:rPr>
                      <m:t>49</m:t>
                    </m:r>
                    <m:r>
                      <a:rPr lang="en-US" sz="1800" b="0" i="1" smtClean="0">
                        <a:latin typeface="Cambria Math"/>
                      </a:rPr>
                      <m:t>−</m:t>
                    </m:r>
                    <m:r>
                      <a:rPr lang="en-US" sz="1800" b="0" i="1" smtClean="0">
                        <a:latin typeface="Cambria Math"/>
                      </a:rPr>
                      <m:t>𝑇</m:t>
                    </m:r>
                    <m:r>
                      <a:rPr lang="en-US" sz="1800" b="0" i="1">
                        <a:latin typeface="Cambria Math"/>
                      </a:rPr>
                      <m:t>=</m:t>
                    </m:r>
                    <m:r>
                      <a:rPr lang="en-US" sz="1800" b="0" i="1" smtClean="0">
                        <a:latin typeface="Cambria Math"/>
                      </a:rPr>
                      <m:t>5</m:t>
                    </m:r>
                    <m:r>
                      <a:rPr lang="en-US" sz="1800" b="0" i="1">
                        <a:latin typeface="Cambria Math"/>
                      </a:rPr>
                      <m:t>𝑎</m:t>
                    </m:r>
                  </m:oMath>
                </a14:m>
                <a:r>
                  <a:rPr lang="en-US" sz="1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1800" i="1">
                              <a:solidFill>
                                <a:schemeClr val="accent2">
                                  <a:lumMod val="50000"/>
                                </a:schemeClr>
                              </a:solidFill>
                              <a:latin typeface="Cambria Math"/>
                              <a:ea typeface="Cambria Math"/>
                            </a:rPr>
                          </m:ctrlPr>
                        </m:sSubPr>
                        <m:e>
                          <m:r>
                            <a:rPr lang="en-US" sz="1800" b="0" i="1">
                              <a:solidFill>
                                <a:schemeClr val="accent2">
                                  <a:lumMod val="50000"/>
                                </a:schemeClr>
                              </a:solidFill>
                              <a:latin typeface="Cambria Math"/>
                              <a:ea typeface="Cambria Math"/>
                            </a:rPr>
                            <m:t>𝑦</m:t>
                          </m:r>
                        </m:e>
                        <m:sub>
                          <m:r>
                            <a:rPr lang="en-US" sz="1800" b="0" i="1">
                              <a:solidFill>
                                <a:schemeClr val="accent2">
                                  <a:lumMod val="50000"/>
                                </a:schemeClr>
                              </a:solidFill>
                              <a:latin typeface="Cambria Math" panose="02040503050406030204" pitchFamily="18" charset="0"/>
                              <a:ea typeface="Cambria Math"/>
                            </a:rPr>
                            <m:t>𝑓</m:t>
                          </m:r>
                        </m:sub>
                      </m:sSub>
                      <m:r>
                        <a:rPr lang="en-US" sz="1800" b="0" i="1">
                          <a:solidFill>
                            <a:schemeClr val="accent2">
                              <a:lumMod val="50000"/>
                            </a:schemeClr>
                          </a:solidFill>
                          <a:latin typeface="Cambria Math" panose="02040503050406030204" pitchFamily="18" charset="0"/>
                          <a:ea typeface="Cambria Math"/>
                        </a:rPr>
                        <m:t>=</m:t>
                      </m:r>
                      <m:sSub>
                        <m:sSubPr>
                          <m:ctrlPr>
                            <a:rPr lang="en-US" sz="1800" i="1">
                              <a:solidFill>
                                <a:schemeClr val="accent2">
                                  <a:lumMod val="50000"/>
                                </a:schemeClr>
                              </a:solidFill>
                              <a:latin typeface="Cambria Math"/>
                              <a:ea typeface="Cambria Math"/>
                            </a:rPr>
                          </m:ctrlPr>
                        </m:sSubPr>
                        <m:e>
                          <m:r>
                            <a:rPr lang="en-US" sz="1800" b="0" i="1">
                              <a:solidFill>
                                <a:schemeClr val="accent2">
                                  <a:lumMod val="50000"/>
                                </a:schemeClr>
                              </a:solidFill>
                              <a:latin typeface="Cambria Math"/>
                              <a:ea typeface="Cambria Math"/>
                            </a:rPr>
                            <m:t>𝑦</m:t>
                          </m:r>
                        </m:e>
                        <m:sub>
                          <m:r>
                            <a:rPr lang="en-US" sz="1800" b="0" i="1">
                              <a:solidFill>
                                <a:schemeClr val="accent2">
                                  <a:lumMod val="50000"/>
                                </a:schemeClr>
                              </a:solidFill>
                              <a:latin typeface="Cambria Math" panose="02040503050406030204" pitchFamily="18" charset="0"/>
                              <a:ea typeface="Cambria Math"/>
                            </a:rPr>
                            <m:t>𝑖</m:t>
                          </m:r>
                        </m:sub>
                      </m:sSub>
                      <m:r>
                        <a:rPr lang="en-US" sz="1800" b="0" i="1">
                          <a:solidFill>
                            <a:schemeClr val="accent2">
                              <a:lumMod val="50000"/>
                            </a:schemeClr>
                          </a:solidFill>
                          <a:latin typeface="Cambria Math" panose="02040503050406030204" pitchFamily="18" charset="0"/>
                          <a:ea typeface="Cambria Math"/>
                        </a:rPr>
                        <m:t>+</m:t>
                      </m:r>
                      <m:sSub>
                        <m:sSubPr>
                          <m:ctrlPr>
                            <a:rPr lang="en-US" sz="1800" i="1">
                              <a:solidFill>
                                <a:schemeClr val="accent2">
                                  <a:lumMod val="50000"/>
                                </a:schemeClr>
                              </a:solidFill>
                              <a:latin typeface="Cambria Math"/>
                              <a:ea typeface="Cambria Math"/>
                            </a:rPr>
                          </m:ctrlPr>
                        </m:sSubPr>
                        <m:e>
                          <m:r>
                            <a:rPr lang="en-US" sz="1800" b="0" i="1">
                              <a:solidFill>
                                <a:schemeClr val="accent2">
                                  <a:lumMod val="50000"/>
                                </a:schemeClr>
                              </a:solidFill>
                              <a:latin typeface="Cambria Math" panose="02040503050406030204" pitchFamily="18" charset="0"/>
                              <a:ea typeface="Cambria Math"/>
                            </a:rPr>
                            <m:t>𝑣</m:t>
                          </m:r>
                        </m:e>
                        <m:sub>
                          <m:r>
                            <a:rPr lang="en-US" sz="1800" b="0" i="1">
                              <a:solidFill>
                                <a:schemeClr val="accent2">
                                  <a:lumMod val="50000"/>
                                </a:schemeClr>
                              </a:solidFill>
                              <a:latin typeface="Cambria Math"/>
                              <a:ea typeface="Cambria Math"/>
                            </a:rPr>
                            <m:t>𝑦</m:t>
                          </m:r>
                          <m:r>
                            <a:rPr lang="en-US" sz="1800" b="0" i="1">
                              <a:solidFill>
                                <a:schemeClr val="accent2">
                                  <a:lumMod val="50000"/>
                                </a:schemeClr>
                              </a:solidFill>
                              <a:latin typeface="Cambria Math" panose="02040503050406030204" pitchFamily="18" charset="0"/>
                              <a:ea typeface="Cambria Math"/>
                            </a:rPr>
                            <m:t>𝑖</m:t>
                          </m:r>
                        </m:sub>
                      </m:sSub>
                      <m:r>
                        <a:rPr lang="en-US" sz="1800" b="0" i="1">
                          <a:solidFill>
                            <a:schemeClr val="accent2">
                              <a:lumMod val="50000"/>
                            </a:schemeClr>
                          </a:solidFill>
                          <a:latin typeface="Cambria Math" panose="02040503050406030204" pitchFamily="18" charset="0"/>
                          <a:ea typeface="Cambria Math"/>
                        </a:rPr>
                        <m:t>𝑡</m:t>
                      </m:r>
                      <m:r>
                        <a:rPr lang="en-US" sz="1800" b="0" i="1">
                          <a:solidFill>
                            <a:schemeClr val="accent2">
                              <a:lumMod val="50000"/>
                            </a:schemeClr>
                          </a:solidFill>
                          <a:latin typeface="Cambria Math" panose="02040503050406030204" pitchFamily="18" charset="0"/>
                          <a:ea typeface="Cambria Math"/>
                        </a:rPr>
                        <m:t>+</m:t>
                      </m:r>
                      <m:f>
                        <m:fPr>
                          <m:ctrlPr>
                            <a:rPr lang="en-US" sz="1800" i="1">
                              <a:solidFill>
                                <a:schemeClr val="accent2">
                                  <a:lumMod val="50000"/>
                                </a:schemeClr>
                              </a:solidFill>
                              <a:latin typeface="Cambria Math"/>
                              <a:ea typeface="Cambria Math"/>
                            </a:rPr>
                          </m:ctrlPr>
                        </m:fPr>
                        <m:num>
                          <m:r>
                            <a:rPr lang="en-US" sz="1800" b="0" i="1">
                              <a:solidFill>
                                <a:schemeClr val="accent2">
                                  <a:lumMod val="50000"/>
                                </a:schemeClr>
                              </a:solidFill>
                              <a:latin typeface="Cambria Math" panose="02040503050406030204" pitchFamily="18" charset="0"/>
                              <a:ea typeface="Cambria Math"/>
                            </a:rPr>
                            <m:t>1</m:t>
                          </m:r>
                        </m:num>
                        <m:den>
                          <m:r>
                            <a:rPr lang="en-US" sz="1800" b="0" i="1">
                              <a:solidFill>
                                <a:schemeClr val="accent2">
                                  <a:lumMod val="50000"/>
                                </a:schemeClr>
                              </a:solidFill>
                              <a:latin typeface="Cambria Math" panose="02040503050406030204" pitchFamily="18" charset="0"/>
                              <a:ea typeface="Cambria Math"/>
                            </a:rPr>
                            <m:t>2</m:t>
                          </m:r>
                        </m:den>
                      </m:f>
                      <m:sSub>
                        <m:sSubPr>
                          <m:ctrlPr>
                            <a:rPr lang="en-US" sz="1800" i="1">
                              <a:solidFill>
                                <a:schemeClr val="accent2">
                                  <a:lumMod val="50000"/>
                                </a:schemeClr>
                              </a:solidFill>
                              <a:latin typeface="Cambria Math"/>
                              <a:ea typeface="Cambria Math"/>
                            </a:rPr>
                          </m:ctrlPr>
                        </m:sSubPr>
                        <m:e>
                          <m:r>
                            <a:rPr lang="en-US" sz="1800" b="0" i="1">
                              <a:solidFill>
                                <a:schemeClr val="accent2">
                                  <a:lumMod val="50000"/>
                                </a:schemeClr>
                              </a:solidFill>
                              <a:latin typeface="Cambria Math" panose="02040503050406030204" pitchFamily="18" charset="0"/>
                              <a:ea typeface="Cambria Math"/>
                            </a:rPr>
                            <m:t>𝑎</m:t>
                          </m:r>
                        </m:e>
                        <m:sub>
                          <m:r>
                            <a:rPr lang="en-US" sz="1800" b="0" i="1">
                              <a:solidFill>
                                <a:schemeClr val="accent2">
                                  <a:lumMod val="50000"/>
                                </a:schemeClr>
                              </a:solidFill>
                              <a:latin typeface="Cambria Math"/>
                              <a:ea typeface="Cambria Math"/>
                            </a:rPr>
                            <m:t>𝑦</m:t>
                          </m:r>
                        </m:sub>
                      </m:sSub>
                      <m:sSup>
                        <m:sSupPr>
                          <m:ctrlPr>
                            <a:rPr lang="en-US" sz="1800" i="1">
                              <a:solidFill>
                                <a:schemeClr val="accent2">
                                  <a:lumMod val="50000"/>
                                </a:schemeClr>
                              </a:solidFill>
                              <a:latin typeface="Cambria Math"/>
                              <a:ea typeface="Cambria Math"/>
                            </a:rPr>
                          </m:ctrlPr>
                        </m:sSupPr>
                        <m:e>
                          <m:r>
                            <a:rPr lang="en-US" sz="1800" b="0" i="1">
                              <a:solidFill>
                                <a:schemeClr val="accent2">
                                  <a:lumMod val="50000"/>
                                </a:schemeClr>
                              </a:solidFill>
                              <a:latin typeface="Cambria Math" panose="02040503050406030204" pitchFamily="18" charset="0"/>
                              <a:ea typeface="Cambria Math"/>
                            </a:rPr>
                            <m:t>𝑡</m:t>
                          </m:r>
                        </m:e>
                        <m:sup>
                          <m:r>
                            <a:rPr lang="en-US" sz="1800" b="0" i="1">
                              <a:solidFill>
                                <a:schemeClr val="accent2">
                                  <a:lumMod val="50000"/>
                                </a:schemeClr>
                              </a:solidFill>
                              <a:latin typeface="Cambria Math" panose="02040503050406030204" pitchFamily="18" charset="0"/>
                              <a:ea typeface="Cambria Math"/>
                            </a:rPr>
                            <m:t>2</m:t>
                          </m:r>
                        </m:sup>
                      </m:sSup>
                      <m:r>
                        <a:rPr lang="en-US" sz="1800" b="0" i="1" smtClean="0">
                          <a:solidFill>
                            <a:schemeClr val="accent2">
                              <a:lumMod val="50000"/>
                            </a:schemeClr>
                          </a:solidFill>
                          <a:latin typeface="Cambria Math"/>
                          <a:ea typeface="Cambria Math"/>
                        </a:rPr>
                        <m:t>=</m:t>
                      </m:r>
                      <m:f>
                        <m:fPr>
                          <m:ctrlPr>
                            <a:rPr lang="en-US" sz="1800" i="1">
                              <a:solidFill>
                                <a:schemeClr val="accent2">
                                  <a:lumMod val="50000"/>
                                </a:schemeClr>
                              </a:solidFill>
                              <a:latin typeface="Cambria Math"/>
                              <a:ea typeface="Cambria Math"/>
                            </a:rPr>
                          </m:ctrlPr>
                        </m:fPr>
                        <m:num>
                          <m:r>
                            <a:rPr lang="en-US" sz="1800" i="1">
                              <a:solidFill>
                                <a:schemeClr val="accent2">
                                  <a:lumMod val="50000"/>
                                </a:schemeClr>
                              </a:solidFill>
                              <a:latin typeface="Cambria Math" panose="02040503050406030204" pitchFamily="18" charset="0"/>
                              <a:ea typeface="Cambria Math"/>
                            </a:rPr>
                            <m:t>1</m:t>
                          </m:r>
                        </m:num>
                        <m:den>
                          <m:r>
                            <a:rPr lang="en-US" sz="1800" i="1">
                              <a:solidFill>
                                <a:schemeClr val="accent2">
                                  <a:lumMod val="50000"/>
                                </a:schemeClr>
                              </a:solidFill>
                              <a:latin typeface="Cambria Math" panose="02040503050406030204" pitchFamily="18" charset="0"/>
                              <a:ea typeface="Cambria Math"/>
                            </a:rPr>
                            <m:t>2</m:t>
                          </m:r>
                        </m:den>
                      </m:f>
                      <m:sSub>
                        <m:sSubPr>
                          <m:ctrlPr>
                            <a:rPr lang="en-US" sz="1800" i="1">
                              <a:solidFill>
                                <a:schemeClr val="accent2">
                                  <a:lumMod val="50000"/>
                                </a:schemeClr>
                              </a:solidFill>
                              <a:latin typeface="Cambria Math"/>
                              <a:ea typeface="Cambria Math"/>
                            </a:rPr>
                          </m:ctrlPr>
                        </m:sSubPr>
                        <m:e>
                          <m:r>
                            <a:rPr lang="en-US" sz="1800" i="1">
                              <a:solidFill>
                                <a:schemeClr val="accent2">
                                  <a:lumMod val="50000"/>
                                </a:schemeClr>
                              </a:solidFill>
                              <a:latin typeface="Cambria Math" panose="02040503050406030204" pitchFamily="18" charset="0"/>
                              <a:ea typeface="Cambria Math"/>
                            </a:rPr>
                            <m:t>𝑎</m:t>
                          </m:r>
                        </m:e>
                        <m:sub>
                          <m:r>
                            <a:rPr lang="en-US" sz="1800" i="1">
                              <a:solidFill>
                                <a:schemeClr val="accent2">
                                  <a:lumMod val="50000"/>
                                </a:schemeClr>
                              </a:solidFill>
                              <a:latin typeface="Cambria Math"/>
                              <a:ea typeface="Cambria Math"/>
                            </a:rPr>
                            <m:t>𝑦</m:t>
                          </m:r>
                        </m:sub>
                      </m:sSub>
                      <m:sSup>
                        <m:sSupPr>
                          <m:ctrlPr>
                            <a:rPr lang="en-US" sz="1800" i="1">
                              <a:solidFill>
                                <a:schemeClr val="accent2">
                                  <a:lumMod val="50000"/>
                                </a:schemeClr>
                              </a:solidFill>
                              <a:latin typeface="Cambria Math"/>
                              <a:ea typeface="Cambria Math"/>
                            </a:rPr>
                          </m:ctrlPr>
                        </m:sSupPr>
                        <m:e>
                          <m:r>
                            <a:rPr lang="en-US" sz="1800" i="1">
                              <a:solidFill>
                                <a:schemeClr val="accent2">
                                  <a:lumMod val="50000"/>
                                </a:schemeClr>
                              </a:solidFill>
                              <a:latin typeface="Cambria Math" panose="02040503050406030204" pitchFamily="18" charset="0"/>
                              <a:ea typeface="Cambria Math"/>
                            </a:rPr>
                            <m:t>𝑡</m:t>
                          </m:r>
                        </m:e>
                        <m:sup>
                          <m:r>
                            <a:rPr lang="en-US" sz="1800" i="1">
                              <a:solidFill>
                                <a:schemeClr val="accent2">
                                  <a:lumMod val="50000"/>
                                </a:schemeClr>
                              </a:solidFill>
                              <a:latin typeface="Cambria Math" panose="02040503050406030204" pitchFamily="18" charset="0"/>
                              <a:ea typeface="Cambria Math"/>
                            </a:rPr>
                            <m:t>2</m:t>
                          </m:r>
                        </m:sup>
                      </m:sSup>
                    </m:oMath>
                  </m:oMathPara>
                </a14:m>
                <a:endParaRPr lang="en-US" sz="1800" dirty="0"/>
              </a:p>
              <a:p>
                <a:pPr marL="0" indent="0">
                  <a:buNone/>
                </a:pPr>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3739" t="-885" b="-664"/>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800"/>
            <a:ext cx="3302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826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smtClean="0"/>
              <a:t>3</a:t>
            </a:r>
            <a:r>
              <a:rPr lang="en-US" sz="2400" b="1" dirty="0"/>
              <a:t>1</a:t>
            </a:r>
            <a:r>
              <a:rPr lang="en-US" sz="2400" b="1" dirty="0" smtClean="0"/>
              <a:t>. </a:t>
            </a:r>
            <a:r>
              <a:rPr lang="en-US" sz="2400" dirty="0"/>
              <a:t>In the system shown in Figure P5.31, a horizontal force </a:t>
            </a:r>
            <a:r>
              <a:rPr lang="en-US" sz="2400" b="1" dirty="0" err="1" smtClean="0"/>
              <a:t>F</a:t>
            </a:r>
            <a:r>
              <a:rPr lang="en-US" sz="2400" i="1" baseline="-25000" dirty="0" err="1" smtClean="0"/>
              <a:t>x</a:t>
            </a:r>
            <a:r>
              <a:rPr lang="en-US" sz="2400" i="1" dirty="0"/>
              <a:t> </a:t>
            </a:r>
            <a:r>
              <a:rPr lang="en-US" sz="2400" dirty="0" smtClean="0"/>
              <a:t>acts </a:t>
            </a:r>
            <a:r>
              <a:rPr lang="en-US" sz="2400" dirty="0"/>
              <a:t>on the 8.00-kg object. The horizontal surface is frictionless.</a:t>
            </a:r>
          </a:p>
          <a:p>
            <a:pPr marL="457200" indent="-457200">
              <a:buAutoNum type="alphaLcParenBoth"/>
            </a:pPr>
            <a:r>
              <a:rPr lang="en-US" sz="2400" dirty="0" smtClean="0"/>
              <a:t>For </a:t>
            </a:r>
            <a:r>
              <a:rPr lang="en-US" sz="2400" dirty="0"/>
              <a:t>what values of </a:t>
            </a:r>
            <a:r>
              <a:rPr lang="en-US" sz="2400" i="1" dirty="0" err="1"/>
              <a:t>F</a:t>
            </a:r>
            <a:r>
              <a:rPr lang="en-US" sz="2400" i="1" baseline="-25000" dirty="0" err="1"/>
              <a:t>x</a:t>
            </a:r>
            <a:r>
              <a:rPr lang="en-US" sz="2400" i="1" dirty="0"/>
              <a:t> </a:t>
            </a:r>
            <a:r>
              <a:rPr lang="en-US" sz="2400" dirty="0"/>
              <a:t>does the 2.00-kg </a:t>
            </a:r>
            <a:r>
              <a:rPr lang="en-US" sz="2400" dirty="0" smtClean="0"/>
              <a:t>object accelerate </a:t>
            </a:r>
            <a:r>
              <a:rPr lang="en-US" sz="2400" dirty="0"/>
              <a:t>upward</a:t>
            </a:r>
            <a:r>
              <a:rPr lang="en-US" sz="2400" dirty="0" smtClean="0"/>
              <a:t>? (b</a:t>
            </a:r>
            <a:r>
              <a:rPr lang="en-US" sz="2400" dirty="0"/>
              <a:t>) For what values of </a:t>
            </a:r>
            <a:r>
              <a:rPr lang="en-US" sz="2400" i="1" dirty="0" err="1"/>
              <a:t>F</a:t>
            </a:r>
            <a:r>
              <a:rPr lang="en-US" sz="2400" i="1" baseline="-25000" dirty="0" err="1"/>
              <a:t>x</a:t>
            </a:r>
            <a:r>
              <a:rPr lang="en-US" sz="2400" i="1" dirty="0"/>
              <a:t> </a:t>
            </a:r>
            <a:r>
              <a:rPr lang="en-US" sz="2400" dirty="0"/>
              <a:t>is the </a:t>
            </a:r>
            <a:r>
              <a:rPr lang="en-US" sz="2400" dirty="0" smtClean="0"/>
              <a:t>tension in </a:t>
            </a:r>
            <a:r>
              <a:rPr lang="en-US" sz="2400" dirty="0"/>
              <a:t>the cord zero? </a:t>
            </a:r>
            <a:endParaRPr lang="en-US" sz="2400" dirty="0" smtClean="0"/>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15</a:t>
            </a:fld>
            <a:endParaRPr lang="en-US" dirty="0"/>
          </a:p>
        </p:txBody>
      </p:sp>
      <p:pic>
        <p:nvPicPr>
          <p:cNvPr id="4" name="Picture 3"/>
          <p:cNvPicPr>
            <a:picLocks noChangeAspect="1"/>
          </p:cNvPicPr>
          <p:nvPr/>
        </p:nvPicPr>
        <p:blipFill>
          <a:blip r:embed="rId2"/>
          <a:stretch>
            <a:fillRect/>
          </a:stretch>
        </p:blipFill>
        <p:spPr>
          <a:xfrm>
            <a:off x="6575082" y="4197633"/>
            <a:ext cx="2194956" cy="1800000"/>
          </a:xfrm>
          <a:prstGeom prst="rect">
            <a:avLst/>
          </a:prstGeom>
        </p:spPr>
      </p:pic>
    </p:spTree>
    <p:extLst>
      <p:ext uri="{BB962C8B-B14F-4D97-AF65-F5344CB8AC3E}">
        <p14:creationId xmlns:p14="http://schemas.microsoft.com/office/powerpoint/2010/main" val="217917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C0C9DF-47BE-457D-9FA4-59BADC70679E}" type="slidenum">
              <a:rPr lang="en-US" smtClean="0"/>
              <a:t>16</a:t>
            </a:fld>
            <a:endParaRPr lang="en-US"/>
          </a:p>
        </p:txBody>
      </p:sp>
      <p:pic>
        <p:nvPicPr>
          <p:cNvPr id="5" name="Picture 4"/>
          <p:cNvPicPr>
            <a:picLocks noChangeAspect="1"/>
          </p:cNvPicPr>
          <p:nvPr/>
        </p:nvPicPr>
        <p:blipFill>
          <a:blip r:embed="rId2"/>
          <a:stretch>
            <a:fillRect/>
          </a:stretch>
        </p:blipFill>
        <p:spPr>
          <a:xfrm>
            <a:off x="35496" y="332655"/>
            <a:ext cx="5760640" cy="5175043"/>
          </a:xfrm>
          <a:prstGeom prst="rect">
            <a:avLst/>
          </a:prstGeom>
        </p:spPr>
      </p:pic>
      <p:pic>
        <p:nvPicPr>
          <p:cNvPr id="6" name="Picture 5"/>
          <p:cNvPicPr>
            <a:picLocks noChangeAspect="1"/>
          </p:cNvPicPr>
          <p:nvPr/>
        </p:nvPicPr>
        <p:blipFill>
          <a:blip r:embed="rId3"/>
          <a:stretch>
            <a:fillRect/>
          </a:stretch>
        </p:blipFill>
        <p:spPr>
          <a:xfrm>
            <a:off x="5796136" y="476672"/>
            <a:ext cx="2736304" cy="2388334"/>
          </a:xfrm>
          <a:prstGeom prst="rect">
            <a:avLst/>
          </a:prstGeom>
        </p:spPr>
      </p:pic>
    </p:spTree>
    <p:extLst>
      <p:ext uri="{BB962C8B-B14F-4D97-AF65-F5344CB8AC3E}">
        <p14:creationId xmlns:p14="http://schemas.microsoft.com/office/powerpoint/2010/main" val="120159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smtClean="0"/>
              <a:t>37</a:t>
            </a:r>
            <a:r>
              <a:rPr lang="en-US" sz="2400" b="1" dirty="0"/>
              <a:t>. </a:t>
            </a:r>
            <a:r>
              <a:rPr lang="en-US" sz="2400" dirty="0"/>
              <a:t>A car is traveling at 50.0 mi/h on a horizontal highway</a:t>
            </a:r>
            <a:r>
              <a:rPr lang="en-US" sz="2400" dirty="0" smtClean="0"/>
              <a:t>. (</a:t>
            </a:r>
            <a:r>
              <a:rPr lang="en-US" sz="2400" dirty="0"/>
              <a:t>a) If the coefficient of static friction between road </a:t>
            </a:r>
            <a:r>
              <a:rPr lang="en-US" sz="2400" dirty="0" smtClean="0"/>
              <a:t>and tires </a:t>
            </a:r>
            <a:r>
              <a:rPr lang="en-US" sz="2400" dirty="0"/>
              <a:t>on a rainy day is 0.100, what is the minimum </a:t>
            </a:r>
            <a:r>
              <a:rPr lang="en-US" sz="2400" dirty="0" smtClean="0"/>
              <a:t>distance in </a:t>
            </a:r>
            <a:r>
              <a:rPr lang="en-US" sz="2400" dirty="0"/>
              <a:t>which the car will stop? (b) What is the stopping </a:t>
            </a:r>
            <a:r>
              <a:rPr lang="en-US" sz="2400" dirty="0" smtClean="0"/>
              <a:t>distance when </a:t>
            </a:r>
            <a:r>
              <a:rPr lang="en-US" sz="2400" dirty="0"/>
              <a:t>the surface is dry and </a:t>
            </a:r>
            <a:r>
              <a:rPr lang="en-US" sz="2400" dirty="0" smtClean="0"/>
              <a:t>µ</a:t>
            </a:r>
            <a:r>
              <a:rPr lang="en-US" sz="2400" baseline="-25000" dirty="0" smtClean="0"/>
              <a:t>s</a:t>
            </a:r>
            <a:r>
              <a:rPr lang="en-US" sz="2400" i="1" dirty="0" smtClean="0"/>
              <a:t> </a:t>
            </a:r>
            <a:r>
              <a:rPr lang="en-US" sz="2400" dirty="0"/>
              <a:t>=</a:t>
            </a:r>
            <a:r>
              <a:rPr lang="en-US" sz="2400" dirty="0" smtClean="0"/>
              <a:t> </a:t>
            </a:r>
            <a:r>
              <a:rPr lang="en-US" sz="2400" dirty="0"/>
              <a:t>0.600</a:t>
            </a:r>
            <a:r>
              <a:rPr lang="en-US" sz="2400" dirty="0" smtClean="0"/>
              <a:t>?</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17</a:t>
            </a:fld>
            <a:endParaRPr lang="en-US" dirty="0"/>
          </a:p>
        </p:txBody>
      </p:sp>
    </p:spTree>
    <p:extLst>
      <p:ext uri="{BB962C8B-B14F-4D97-AF65-F5344CB8AC3E}">
        <p14:creationId xmlns:p14="http://schemas.microsoft.com/office/powerpoint/2010/main" val="1297409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C0C9DF-47BE-457D-9FA4-59BADC70679E}" type="slidenum">
              <a:rPr lang="en-US" smtClean="0"/>
              <a:t>18</a:t>
            </a:fld>
            <a:endParaRPr lang="en-US"/>
          </a:p>
        </p:txBody>
      </p:sp>
      <p:pic>
        <p:nvPicPr>
          <p:cNvPr id="5" name="Picture 4"/>
          <p:cNvPicPr>
            <a:picLocks noChangeAspect="1"/>
          </p:cNvPicPr>
          <p:nvPr/>
        </p:nvPicPr>
        <p:blipFill>
          <a:blip r:embed="rId2"/>
          <a:stretch>
            <a:fillRect/>
          </a:stretch>
        </p:blipFill>
        <p:spPr>
          <a:xfrm>
            <a:off x="0" y="9128"/>
            <a:ext cx="8172400" cy="6777792"/>
          </a:xfrm>
          <a:prstGeom prst="rect">
            <a:avLst/>
          </a:prstGeom>
        </p:spPr>
      </p:pic>
    </p:spTree>
    <p:extLst>
      <p:ext uri="{BB962C8B-B14F-4D97-AF65-F5344CB8AC3E}">
        <p14:creationId xmlns:p14="http://schemas.microsoft.com/office/powerpoint/2010/main" val="415958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smtClean="0"/>
              <a:t>41. </a:t>
            </a:r>
            <a:r>
              <a:rPr lang="en-US" sz="2400" dirty="0"/>
              <a:t>A 3.00-kg block starts from rest at the top of a </a:t>
            </a:r>
            <a:r>
              <a:rPr lang="en-US" sz="2400" dirty="0" smtClean="0"/>
              <a:t>30.0° incline </a:t>
            </a:r>
            <a:r>
              <a:rPr lang="en-US" sz="2400" dirty="0"/>
              <a:t>and slides a distance of 2.00 m down the </a:t>
            </a:r>
            <a:r>
              <a:rPr lang="en-US" sz="2400" dirty="0" smtClean="0"/>
              <a:t>incline in 1.50 </a:t>
            </a:r>
            <a:r>
              <a:rPr lang="en-US" sz="2400" dirty="0"/>
              <a:t>s. Find (a) the magnitude of the acceleration of </a:t>
            </a:r>
            <a:r>
              <a:rPr lang="en-US" sz="2400" dirty="0" smtClean="0"/>
              <a:t>the block</a:t>
            </a:r>
            <a:r>
              <a:rPr lang="en-US" sz="2400" dirty="0"/>
              <a:t>, (b) the coefficient of kinetic friction between </a:t>
            </a:r>
            <a:r>
              <a:rPr lang="en-US" sz="2400" dirty="0" smtClean="0"/>
              <a:t>block and </a:t>
            </a:r>
            <a:r>
              <a:rPr lang="en-US" sz="2400" dirty="0"/>
              <a:t>plane, (c) the friction force acting on the block, </a:t>
            </a:r>
            <a:r>
              <a:rPr lang="en-US" sz="2400" dirty="0" smtClean="0"/>
              <a:t>and (</a:t>
            </a:r>
            <a:r>
              <a:rPr lang="en-US" sz="2400" dirty="0"/>
              <a:t>d) the speed of the block after it has slid 2.00 </a:t>
            </a:r>
            <a:r>
              <a:rPr lang="en-US" sz="2400" dirty="0" smtClean="0"/>
              <a:t>m.</a:t>
            </a:r>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19</a:t>
            </a:fld>
            <a:endParaRPr lang="en-US" dirty="0"/>
          </a:p>
        </p:txBody>
      </p:sp>
    </p:spTree>
    <p:extLst>
      <p:ext uri="{BB962C8B-B14F-4D97-AF65-F5344CB8AC3E}">
        <p14:creationId xmlns:p14="http://schemas.microsoft.com/office/powerpoint/2010/main" val="14549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dirty="0"/>
              <a:t/>
            </a:r>
            <a:br>
              <a:rPr lang="en-US" sz="4000" dirty="0"/>
            </a:br>
            <a:r>
              <a:rPr lang="en-US" sz="4000" b="1" dirty="0" smtClean="0">
                <a:latin typeface="Cambria" panose="02040503050406030204" pitchFamily="18" charset="0"/>
              </a:rPr>
              <a:t>LECTURE</a:t>
            </a:r>
            <a:r>
              <a:rPr lang="en-US" sz="4000" b="1" i="1" dirty="0" smtClean="0"/>
              <a:t> </a:t>
            </a:r>
            <a:r>
              <a:rPr lang="en-US" sz="4000" b="1" dirty="0" smtClean="0">
                <a:latin typeface="Cambria" panose="02040503050406030204" pitchFamily="18" charset="0"/>
              </a:rPr>
              <a:t>OUTLINE  </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3600" dirty="0" smtClean="0">
                <a:latin typeface="Cambria" panose="02040503050406030204" pitchFamily="18" charset="0"/>
              </a:rPr>
              <a:t>5.1 The Concept of Force</a:t>
            </a:r>
          </a:p>
          <a:p>
            <a:pPr marL="0" indent="0">
              <a:buNone/>
            </a:pPr>
            <a:r>
              <a:rPr lang="en-US" sz="3600" dirty="0" smtClean="0">
                <a:latin typeface="Cambria" panose="02040503050406030204" pitchFamily="18" charset="0"/>
              </a:rPr>
              <a:t>5.2 Newton’s First Law and Inertial Frames</a:t>
            </a:r>
          </a:p>
          <a:p>
            <a:pPr marL="0" indent="0">
              <a:buNone/>
            </a:pPr>
            <a:r>
              <a:rPr lang="en-US" sz="3600" dirty="0" smtClean="0">
                <a:latin typeface="Cambria" panose="02040503050406030204" pitchFamily="18" charset="0"/>
              </a:rPr>
              <a:t>5.3 </a:t>
            </a:r>
            <a:r>
              <a:rPr lang="en-US" sz="3600" dirty="0">
                <a:latin typeface="Cambria" panose="02040503050406030204" pitchFamily="18" charset="0"/>
              </a:rPr>
              <a:t>Mass</a:t>
            </a:r>
          </a:p>
          <a:p>
            <a:pPr marL="0" indent="0">
              <a:buNone/>
            </a:pPr>
            <a:r>
              <a:rPr lang="en-US" sz="3600" dirty="0">
                <a:latin typeface="Cambria" panose="02040503050406030204" pitchFamily="18" charset="0"/>
              </a:rPr>
              <a:t>5.4 Newton’s Second Law</a:t>
            </a:r>
          </a:p>
          <a:p>
            <a:pPr marL="0" indent="0">
              <a:buNone/>
            </a:pPr>
            <a:r>
              <a:rPr lang="en-US" sz="3600" dirty="0">
                <a:latin typeface="Cambria" panose="02040503050406030204" pitchFamily="18" charset="0"/>
              </a:rPr>
              <a:t>5.5 The Gravitational Force </a:t>
            </a:r>
            <a:r>
              <a:rPr lang="en-US" sz="3600" dirty="0" smtClean="0">
                <a:latin typeface="Cambria" panose="02040503050406030204" pitchFamily="18" charset="0"/>
              </a:rPr>
              <a:t>and Weight</a:t>
            </a:r>
            <a:endParaRPr lang="en-US" sz="3600" dirty="0">
              <a:latin typeface="Cambria" panose="02040503050406030204" pitchFamily="18" charset="0"/>
            </a:endParaRPr>
          </a:p>
          <a:p>
            <a:pPr marL="0" indent="0">
              <a:buNone/>
            </a:pPr>
            <a:r>
              <a:rPr lang="en-US" sz="3600" dirty="0">
                <a:latin typeface="Cambria" panose="02040503050406030204" pitchFamily="18" charset="0"/>
              </a:rPr>
              <a:t>5.6 Newton’s Third Law</a:t>
            </a:r>
          </a:p>
          <a:p>
            <a:pPr marL="0" indent="0">
              <a:buNone/>
            </a:pPr>
            <a:r>
              <a:rPr lang="en-US" sz="3600" dirty="0">
                <a:latin typeface="Cambria" panose="02040503050406030204" pitchFamily="18" charset="0"/>
              </a:rPr>
              <a:t>5.7 Some Applications </a:t>
            </a:r>
            <a:r>
              <a:rPr lang="en-US" sz="3600" dirty="0" smtClean="0">
                <a:latin typeface="Cambria" panose="02040503050406030204" pitchFamily="18" charset="0"/>
              </a:rPr>
              <a:t>of Newton’s </a:t>
            </a:r>
            <a:r>
              <a:rPr lang="en-US" sz="3600" dirty="0">
                <a:latin typeface="Cambria" panose="02040503050406030204" pitchFamily="18" charset="0"/>
              </a:rPr>
              <a:t>Laws</a:t>
            </a:r>
          </a:p>
          <a:p>
            <a:pPr marL="0" indent="0">
              <a:buNone/>
            </a:pPr>
            <a:r>
              <a:rPr lang="en-US" sz="3600" dirty="0">
                <a:latin typeface="Cambria" panose="02040503050406030204" pitchFamily="18" charset="0"/>
              </a:rPr>
              <a:t>5.8 Forces of Friction</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a:t>
            </a:fld>
            <a:endParaRPr lang="en-US"/>
          </a:p>
        </p:txBody>
      </p:sp>
    </p:spTree>
    <p:extLst>
      <p:ext uri="{BB962C8B-B14F-4D97-AF65-F5344CB8AC3E}">
        <p14:creationId xmlns:p14="http://schemas.microsoft.com/office/powerpoint/2010/main" val="1758971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5760640"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a:t>44. </a:t>
            </a:r>
            <a:r>
              <a:rPr lang="en-US" sz="2400" dirty="0"/>
              <a:t>Three objects are connected on the table as shown </a:t>
            </a:r>
            <a:r>
              <a:rPr lang="en-US" sz="2400" dirty="0" smtClean="0"/>
              <a:t>in Figure </a:t>
            </a:r>
            <a:r>
              <a:rPr lang="en-US" sz="2400" dirty="0"/>
              <a:t>P5.44. The table is rough and has a coefficient </a:t>
            </a:r>
            <a:r>
              <a:rPr lang="en-US" sz="2400" dirty="0" smtClean="0"/>
              <a:t>of kinetic </a:t>
            </a:r>
            <a:r>
              <a:rPr lang="en-US" sz="2400" dirty="0"/>
              <a:t>friction of 0.350. The objects have masses </a:t>
            </a:r>
            <a:r>
              <a:rPr lang="en-US" sz="2400" dirty="0" smtClean="0"/>
              <a:t>of 4.00 </a:t>
            </a:r>
            <a:r>
              <a:rPr lang="en-US" sz="2400" dirty="0"/>
              <a:t>kg, 1.00 kg, and 2.00 kg, as shown, and the </a:t>
            </a:r>
            <a:r>
              <a:rPr lang="en-US" sz="2400" dirty="0" smtClean="0"/>
              <a:t>pulleys are </a:t>
            </a:r>
            <a:r>
              <a:rPr lang="en-US" sz="2400" dirty="0"/>
              <a:t>frictionless. Draw free-body diagrams of each of </a:t>
            </a:r>
            <a:r>
              <a:rPr lang="en-US" sz="2400" dirty="0" smtClean="0"/>
              <a:t>the objects</a:t>
            </a:r>
            <a:r>
              <a:rPr lang="en-US" sz="2400" dirty="0"/>
              <a:t>. (a) Determine the acceleration of each </a:t>
            </a:r>
            <a:r>
              <a:rPr lang="en-US" sz="2400" dirty="0" smtClean="0"/>
              <a:t>object and </a:t>
            </a:r>
            <a:r>
              <a:rPr lang="en-US" sz="2400" dirty="0"/>
              <a:t>their directions. (b) Determine the tensions in </a:t>
            </a:r>
            <a:r>
              <a:rPr lang="en-US" sz="2400" dirty="0" smtClean="0"/>
              <a:t>the two </a:t>
            </a:r>
            <a:r>
              <a:rPr lang="en-US" sz="2400" dirty="0"/>
              <a:t>cords</a:t>
            </a:r>
            <a:r>
              <a:rPr lang="en-US" sz="2400" dirty="0" smtClean="0"/>
              <a:t>.</a:t>
            </a:r>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20</a:t>
            </a:fld>
            <a:endParaRPr lang="en-US" dirty="0"/>
          </a:p>
        </p:txBody>
      </p:sp>
      <p:pic>
        <p:nvPicPr>
          <p:cNvPr id="4" name="Picture 3"/>
          <p:cNvPicPr>
            <a:picLocks noChangeAspect="1"/>
          </p:cNvPicPr>
          <p:nvPr/>
        </p:nvPicPr>
        <p:blipFill>
          <a:blip r:embed="rId2"/>
          <a:stretch>
            <a:fillRect/>
          </a:stretch>
        </p:blipFill>
        <p:spPr>
          <a:xfrm>
            <a:off x="6134412" y="1320400"/>
            <a:ext cx="2941142" cy="2161406"/>
          </a:xfrm>
          <a:prstGeom prst="rect">
            <a:avLst/>
          </a:prstGeom>
        </p:spPr>
      </p:pic>
      <p:pic>
        <p:nvPicPr>
          <p:cNvPr id="7" name="صورة 6"/>
          <p:cNvPicPr>
            <a:picLocks noChangeAspect="1"/>
          </p:cNvPicPr>
          <p:nvPr/>
        </p:nvPicPr>
        <p:blipFill>
          <a:blip r:embed="rId3"/>
          <a:stretch>
            <a:fillRect/>
          </a:stretch>
        </p:blipFill>
        <p:spPr>
          <a:xfrm>
            <a:off x="6500907" y="3026871"/>
            <a:ext cx="2031533" cy="3657600"/>
          </a:xfrm>
          <a:prstGeom prst="rect">
            <a:avLst/>
          </a:prstGeom>
        </p:spPr>
      </p:pic>
    </p:spTree>
    <p:extLst>
      <p:ext uri="{BB962C8B-B14F-4D97-AF65-F5344CB8AC3E}">
        <p14:creationId xmlns:p14="http://schemas.microsoft.com/office/powerpoint/2010/main" val="3658583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a:t>44. </a:t>
            </a:r>
            <a:endParaRPr lang="en-US" sz="2400" dirty="0" smtClean="0"/>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21</a:t>
            </a:fld>
            <a:endParaRPr lang="en-US" dirty="0"/>
          </a:p>
        </p:txBody>
      </p:sp>
      <p:pic>
        <p:nvPicPr>
          <p:cNvPr id="7" name="صورة 6"/>
          <p:cNvPicPr>
            <a:picLocks noChangeAspect="1"/>
          </p:cNvPicPr>
          <p:nvPr/>
        </p:nvPicPr>
        <p:blipFill>
          <a:blip r:embed="rId2"/>
          <a:stretch>
            <a:fillRect/>
          </a:stretch>
        </p:blipFill>
        <p:spPr>
          <a:xfrm>
            <a:off x="3707904" y="1705085"/>
            <a:ext cx="5358813" cy="4572000"/>
          </a:xfrm>
          <a:prstGeom prst="rect">
            <a:avLst/>
          </a:prstGeom>
        </p:spPr>
      </p:pic>
    </p:spTree>
    <p:extLst>
      <p:ext uri="{BB962C8B-B14F-4D97-AF65-F5344CB8AC3E}">
        <p14:creationId xmlns:p14="http://schemas.microsoft.com/office/powerpoint/2010/main" val="2748644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smtClean="0"/>
              <a:t>45. </a:t>
            </a:r>
            <a:r>
              <a:rPr lang="en-US" sz="2400" dirty="0"/>
              <a:t>Two blocks connected by a rope of negligible mass are </a:t>
            </a:r>
            <a:r>
              <a:rPr lang="en-US" sz="2400" dirty="0" smtClean="0"/>
              <a:t>being dragged </a:t>
            </a:r>
            <a:r>
              <a:rPr lang="en-US" sz="2400" dirty="0"/>
              <a:t>by a horizontal force </a:t>
            </a:r>
            <a:r>
              <a:rPr lang="en-US" sz="2400" b="1" dirty="0"/>
              <a:t>F </a:t>
            </a:r>
            <a:r>
              <a:rPr lang="en-US" sz="2400" dirty="0"/>
              <a:t>(Fig. P5.45). </a:t>
            </a:r>
            <a:r>
              <a:rPr lang="en-US" sz="2400" dirty="0" smtClean="0"/>
              <a:t>Suppose that </a:t>
            </a:r>
            <a:r>
              <a:rPr lang="en-US" sz="2400" i="1" dirty="0"/>
              <a:t>F </a:t>
            </a:r>
            <a:r>
              <a:rPr lang="en-US" sz="2400" dirty="0"/>
              <a:t>=</a:t>
            </a:r>
            <a:r>
              <a:rPr lang="en-US" sz="2400" dirty="0" smtClean="0"/>
              <a:t> </a:t>
            </a:r>
            <a:r>
              <a:rPr lang="en-US" sz="2400" dirty="0"/>
              <a:t>68.0 N, </a:t>
            </a:r>
            <a:r>
              <a:rPr lang="en-US" sz="2400" i="1" dirty="0"/>
              <a:t>m</a:t>
            </a:r>
            <a:r>
              <a:rPr lang="en-US" sz="2400" dirty="0"/>
              <a:t>1 </a:t>
            </a:r>
            <a:r>
              <a:rPr lang="en-US" sz="2400" dirty="0" smtClean="0"/>
              <a:t>= </a:t>
            </a:r>
            <a:r>
              <a:rPr lang="en-US" sz="2400" dirty="0"/>
              <a:t>12.0 kg, </a:t>
            </a:r>
            <a:r>
              <a:rPr lang="en-US" sz="2400" i="1" dirty="0"/>
              <a:t>m</a:t>
            </a:r>
            <a:r>
              <a:rPr lang="en-US" sz="2400" dirty="0"/>
              <a:t>2 </a:t>
            </a:r>
            <a:r>
              <a:rPr lang="en-US" sz="2400" dirty="0" smtClean="0"/>
              <a:t>= </a:t>
            </a:r>
            <a:r>
              <a:rPr lang="en-US" sz="2400" dirty="0"/>
              <a:t>18.0 kg, and the </a:t>
            </a:r>
            <a:r>
              <a:rPr lang="en-US" sz="2400" dirty="0" smtClean="0"/>
              <a:t>coefficient of </a:t>
            </a:r>
            <a:r>
              <a:rPr lang="en-US" sz="2400" dirty="0"/>
              <a:t>kinetic friction between each block and the </a:t>
            </a:r>
            <a:r>
              <a:rPr lang="en-US" sz="2400" dirty="0" smtClean="0"/>
              <a:t>surface is </a:t>
            </a:r>
            <a:r>
              <a:rPr lang="en-US" sz="2400" dirty="0"/>
              <a:t>0.100. (a) Draw a free-body diagram for each block</a:t>
            </a:r>
            <a:r>
              <a:rPr lang="en-US" sz="2400" dirty="0" smtClean="0"/>
              <a:t>. (</a:t>
            </a:r>
            <a:r>
              <a:rPr lang="en-US" sz="2400" dirty="0"/>
              <a:t>b) Determine the tension </a:t>
            </a:r>
            <a:r>
              <a:rPr lang="en-US" sz="2400" i="1" dirty="0"/>
              <a:t>T </a:t>
            </a:r>
            <a:r>
              <a:rPr lang="en-US" sz="2400" dirty="0"/>
              <a:t>and the magnitude of the </a:t>
            </a:r>
            <a:r>
              <a:rPr lang="en-US" sz="2400" dirty="0" smtClean="0"/>
              <a:t>acceleration of </a:t>
            </a:r>
            <a:r>
              <a:rPr lang="en-US" sz="2400" dirty="0"/>
              <a:t>the system</a:t>
            </a:r>
            <a:r>
              <a:rPr lang="en-US" sz="2400" dirty="0" smtClean="0"/>
              <a:t>.</a:t>
            </a:r>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22</a:t>
            </a:fld>
            <a:endParaRPr lang="en-US" dirty="0"/>
          </a:p>
        </p:txBody>
      </p:sp>
      <p:pic>
        <p:nvPicPr>
          <p:cNvPr id="4" name="Picture 3"/>
          <p:cNvPicPr>
            <a:picLocks noChangeAspect="1"/>
          </p:cNvPicPr>
          <p:nvPr/>
        </p:nvPicPr>
        <p:blipFill>
          <a:blip r:embed="rId2"/>
          <a:stretch>
            <a:fillRect/>
          </a:stretch>
        </p:blipFill>
        <p:spPr>
          <a:xfrm>
            <a:off x="4532777" y="4365104"/>
            <a:ext cx="4582623" cy="1800000"/>
          </a:xfrm>
          <a:prstGeom prst="rect">
            <a:avLst/>
          </a:prstGeom>
        </p:spPr>
      </p:pic>
    </p:spTree>
    <p:extLst>
      <p:ext uri="{BB962C8B-B14F-4D97-AF65-F5344CB8AC3E}">
        <p14:creationId xmlns:p14="http://schemas.microsoft.com/office/powerpoint/2010/main" val="3411901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5.8 Forces of Friction</a:t>
            </a:r>
          </a:p>
          <a:p>
            <a:pPr marL="0" indent="0">
              <a:buNone/>
            </a:pPr>
            <a:endParaRPr lang="en-US" sz="2400" b="1" dirty="0"/>
          </a:p>
          <a:p>
            <a:pPr marL="0" indent="0">
              <a:buNone/>
            </a:pPr>
            <a:r>
              <a:rPr lang="en-US" sz="2400" b="1" dirty="0"/>
              <a:t>46. </a:t>
            </a:r>
            <a:r>
              <a:rPr lang="en-US" sz="2400" dirty="0"/>
              <a:t>A block of mass 3.00 kg is pushed up against a wall by </a:t>
            </a:r>
            <a:r>
              <a:rPr lang="en-US" sz="2400" dirty="0" smtClean="0"/>
              <a:t>a force </a:t>
            </a:r>
            <a:r>
              <a:rPr lang="en-US" sz="2400" b="1" dirty="0"/>
              <a:t>P </a:t>
            </a:r>
            <a:r>
              <a:rPr lang="en-US" sz="2400" dirty="0"/>
              <a:t>that makes a 50.0° angle with the horizontal </a:t>
            </a:r>
            <a:r>
              <a:rPr lang="en-US" sz="2400" dirty="0" smtClean="0"/>
              <a:t>as shown </a:t>
            </a:r>
            <a:r>
              <a:rPr lang="en-US" sz="2400" dirty="0"/>
              <a:t>in Figure P5.46. The coefficient of static friction </a:t>
            </a:r>
            <a:r>
              <a:rPr lang="en-US" sz="2400" dirty="0" smtClean="0"/>
              <a:t>between the </a:t>
            </a:r>
            <a:r>
              <a:rPr lang="en-US" sz="2400" dirty="0"/>
              <a:t>block and the wall is 0.250. Determine the </a:t>
            </a:r>
            <a:r>
              <a:rPr lang="en-US" sz="2400" dirty="0" smtClean="0"/>
              <a:t>possible values </a:t>
            </a:r>
            <a:r>
              <a:rPr lang="en-US" sz="2400" dirty="0"/>
              <a:t>for the magnitude of </a:t>
            </a:r>
            <a:r>
              <a:rPr lang="en-US" sz="2400" b="1" dirty="0"/>
              <a:t>P </a:t>
            </a:r>
            <a:r>
              <a:rPr lang="en-US" sz="2400" dirty="0"/>
              <a:t>that allow the block </a:t>
            </a:r>
            <a:r>
              <a:rPr lang="en-US" sz="2400" dirty="0" smtClean="0"/>
              <a:t>to remain </a:t>
            </a:r>
            <a:r>
              <a:rPr lang="en-US" sz="2400" dirty="0"/>
              <a:t>stationary</a:t>
            </a:r>
            <a:r>
              <a:rPr lang="en-US" sz="2400" dirty="0" smtClean="0"/>
              <a:t>.</a:t>
            </a:r>
          </a:p>
          <a:p>
            <a:pPr marL="0" indent="0">
              <a:buNone/>
            </a:pPr>
            <a:r>
              <a:rPr lang="en-US" sz="2400" b="1" dirty="0" smtClean="0"/>
              <a:t>SOLUTIONS </a:t>
            </a:r>
            <a:r>
              <a:rPr lang="en-US" sz="2400" b="1" dirty="0"/>
              <a:t>TO </a:t>
            </a:r>
            <a:r>
              <a:rPr lang="en-US" sz="2400" b="1" dirty="0" smtClean="0"/>
              <a:t>PROBLEM:</a:t>
            </a:r>
          </a:p>
          <a:p>
            <a:pPr marL="0" indent="0">
              <a:buNone/>
            </a:pPr>
            <a:endParaRPr lang="en-US" sz="2400" b="1"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23</a:t>
            </a:fld>
            <a:endParaRPr lang="en-US" dirty="0"/>
          </a:p>
        </p:txBody>
      </p:sp>
      <p:pic>
        <p:nvPicPr>
          <p:cNvPr id="4" name="Picture 3"/>
          <p:cNvPicPr>
            <a:picLocks noChangeAspect="1"/>
          </p:cNvPicPr>
          <p:nvPr/>
        </p:nvPicPr>
        <p:blipFill>
          <a:blip r:embed="rId2"/>
          <a:stretch>
            <a:fillRect/>
          </a:stretch>
        </p:blipFill>
        <p:spPr>
          <a:xfrm>
            <a:off x="7164288" y="3649842"/>
            <a:ext cx="1849229" cy="1800000"/>
          </a:xfrm>
          <a:prstGeom prst="rect">
            <a:avLst/>
          </a:prstGeom>
        </p:spPr>
      </p:pic>
    </p:spTree>
    <p:extLst>
      <p:ext uri="{BB962C8B-B14F-4D97-AF65-F5344CB8AC3E}">
        <p14:creationId xmlns:p14="http://schemas.microsoft.com/office/powerpoint/2010/main" val="3830911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C0C9DF-47BE-457D-9FA4-59BADC70679E}" type="slidenum">
              <a:rPr lang="en-US" smtClean="0"/>
              <a:t>24</a:t>
            </a:fld>
            <a:endParaRPr lang="en-US"/>
          </a:p>
        </p:txBody>
      </p:sp>
      <p:pic>
        <p:nvPicPr>
          <p:cNvPr id="6" name="Picture 5"/>
          <p:cNvPicPr>
            <a:picLocks noChangeAspect="1"/>
          </p:cNvPicPr>
          <p:nvPr/>
        </p:nvPicPr>
        <p:blipFill>
          <a:blip r:embed="rId2"/>
          <a:stretch>
            <a:fillRect/>
          </a:stretch>
        </p:blipFill>
        <p:spPr>
          <a:xfrm>
            <a:off x="54745" y="908720"/>
            <a:ext cx="9125767" cy="288032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05064"/>
            <a:ext cx="508458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394" y="3789041"/>
            <a:ext cx="2351322" cy="199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71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Free Body Diagram</a:t>
            </a:r>
          </a:p>
        </p:txBody>
      </p:sp>
      <p:sp>
        <p:nvSpPr>
          <p:cNvPr id="30724" name="Rectangle 3"/>
          <p:cNvSpPr>
            <a:spLocks noGrp="1" noChangeArrowheads="1"/>
          </p:cNvSpPr>
          <p:nvPr>
            <p:ph type="body" idx="1"/>
          </p:nvPr>
        </p:nvSpPr>
        <p:spPr>
          <a:xfrm>
            <a:off x="279400" y="1295400"/>
            <a:ext cx="4572000" cy="4648200"/>
          </a:xfrm>
        </p:spPr>
        <p:txBody>
          <a:bodyPr/>
          <a:lstStyle/>
          <a:p>
            <a:pPr eaLnBrk="1" hangingPunct="1"/>
            <a:r>
              <a:rPr lang="en-US" sz="2400" smtClean="0"/>
              <a:t>The most important step in solving problems involving Newton’s Laws is to draw the free body diagram</a:t>
            </a:r>
          </a:p>
          <a:p>
            <a:pPr eaLnBrk="1" hangingPunct="1"/>
            <a:r>
              <a:rPr lang="en-US" sz="2400" smtClean="0"/>
              <a:t>Be sure to include only the forces acting on the object of interest</a:t>
            </a:r>
          </a:p>
          <a:p>
            <a:pPr eaLnBrk="1" hangingPunct="1"/>
            <a:r>
              <a:rPr lang="en-US" sz="2400" smtClean="0"/>
              <a:t>Include any field forces acting on the object</a:t>
            </a:r>
          </a:p>
          <a:p>
            <a:pPr eaLnBrk="1" hangingPunct="1"/>
            <a:r>
              <a:rPr lang="en-US" sz="2400" smtClean="0"/>
              <a:t>Do not assume the normal force equals the weight</a:t>
            </a:r>
          </a:p>
        </p:txBody>
      </p:sp>
      <p:pic>
        <p:nvPicPr>
          <p:cNvPr id="30725" name="Picture 4" descr="FG05_06ab"/>
          <p:cNvPicPr>
            <a:picLocks noChangeAspect="1" noChangeArrowheads="1"/>
          </p:cNvPicPr>
          <p:nvPr/>
        </p:nvPicPr>
        <p:blipFill>
          <a:blip r:embed="rId3"/>
          <a:srcRect/>
          <a:stretch>
            <a:fillRect/>
          </a:stretch>
        </p:blipFill>
        <p:spPr bwMode="auto">
          <a:xfrm>
            <a:off x="4779963" y="1556792"/>
            <a:ext cx="4117975" cy="3465512"/>
          </a:xfrm>
          <a:prstGeom prst="rect">
            <a:avLst/>
          </a:prstGeom>
          <a:noFill/>
          <a:ln w="9525">
            <a:noFill/>
            <a:miter lim="800000"/>
            <a:headEnd/>
            <a:tailEnd/>
          </a:ln>
        </p:spPr>
      </p:pic>
      <p:sp>
        <p:nvSpPr>
          <p:cNvPr id="30726" name="Text Box 5"/>
          <p:cNvSpPr txBox="1">
            <a:spLocks noChangeArrowheads="1"/>
          </p:cNvSpPr>
          <p:nvPr/>
        </p:nvSpPr>
        <p:spPr bwMode="auto">
          <a:xfrm>
            <a:off x="6899275" y="1674813"/>
            <a:ext cx="2082800" cy="457200"/>
          </a:xfrm>
          <a:prstGeom prst="rect">
            <a:avLst/>
          </a:prstGeom>
          <a:noFill/>
          <a:ln w="31750">
            <a:noFill/>
            <a:miter lim="800000"/>
            <a:headEnd/>
            <a:tailEnd/>
          </a:ln>
        </p:spPr>
        <p:txBody>
          <a:bodyPr>
            <a:spAutoFit/>
          </a:bodyPr>
          <a:lstStyle/>
          <a:p>
            <a:r>
              <a:rPr lang="en-US" altLang="ko-KR">
                <a:solidFill>
                  <a:srgbClr val="660066"/>
                </a:solidFill>
              </a:rPr>
              <a:t>F </a:t>
            </a:r>
            <a:r>
              <a:rPr lang="en-US" altLang="ko-KR" baseline="-25000">
                <a:solidFill>
                  <a:srgbClr val="660066"/>
                </a:solidFill>
              </a:rPr>
              <a:t>hand on book</a:t>
            </a:r>
          </a:p>
        </p:txBody>
      </p:sp>
      <p:sp>
        <p:nvSpPr>
          <p:cNvPr id="30727" name="Text Box 6"/>
          <p:cNvSpPr txBox="1">
            <a:spLocks noChangeArrowheads="1"/>
          </p:cNvSpPr>
          <p:nvPr/>
        </p:nvSpPr>
        <p:spPr bwMode="auto">
          <a:xfrm>
            <a:off x="7043738" y="3586163"/>
            <a:ext cx="2001837" cy="573087"/>
          </a:xfrm>
          <a:prstGeom prst="rect">
            <a:avLst/>
          </a:prstGeom>
          <a:noFill/>
          <a:ln w="31750">
            <a:noFill/>
            <a:miter lim="800000"/>
            <a:headEnd/>
            <a:tailEnd/>
          </a:ln>
        </p:spPr>
        <p:txBody>
          <a:bodyPr>
            <a:spAutoFit/>
          </a:bodyPr>
          <a:lstStyle/>
          <a:p>
            <a:pPr>
              <a:lnSpc>
                <a:spcPct val="130000"/>
              </a:lnSpc>
            </a:pPr>
            <a:r>
              <a:rPr lang="en-US" altLang="ko-KR">
                <a:solidFill>
                  <a:srgbClr val="660066"/>
                </a:solidFill>
              </a:rPr>
              <a:t>F </a:t>
            </a:r>
            <a:r>
              <a:rPr lang="en-US" altLang="ko-KR" baseline="-25000">
                <a:solidFill>
                  <a:srgbClr val="660066"/>
                </a:solidFill>
              </a:rPr>
              <a:t>Earth on book</a:t>
            </a:r>
          </a:p>
        </p:txBody>
      </p:sp>
    </p:spTree>
    <p:extLst>
      <p:ext uri="{BB962C8B-B14F-4D97-AF65-F5344CB8AC3E}">
        <p14:creationId xmlns:p14="http://schemas.microsoft.com/office/powerpoint/2010/main" val="309670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0" y="215900"/>
            <a:ext cx="8229600" cy="914400"/>
          </a:xfrm>
        </p:spPr>
        <p:txBody>
          <a:bodyPr/>
          <a:lstStyle/>
          <a:p>
            <a:pPr eaLnBrk="1" hangingPunct="1"/>
            <a:r>
              <a:rPr lang="en-US" altLang="zh-CN" smtClean="0">
                <a:ea typeface="宋体" pitchFamily="2" charset="-122"/>
              </a:rPr>
              <a:t>Hints for </a:t>
            </a:r>
            <a:r>
              <a:rPr lang="en-US" smtClean="0"/>
              <a:t>Problem-Solving</a:t>
            </a:r>
          </a:p>
        </p:txBody>
      </p:sp>
      <p:sp>
        <p:nvSpPr>
          <p:cNvPr id="12294" name="Rectangle 3"/>
          <p:cNvSpPr>
            <a:spLocks noGrp="1" noChangeArrowheads="1"/>
          </p:cNvSpPr>
          <p:nvPr>
            <p:ph type="body" idx="1"/>
          </p:nvPr>
        </p:nvSpPr>
        <p:spPr>
          <a:xfrm>
            <a:off x="558800" y="1231900"/>
            <a:ext cx="8331200" cy="4648200"/>
          </a:xfrm>
        </p:spPr>
        <p:txBody>
          <a:bodyPr/>
          <a:lstStyle/>
          <a:p>
            <a:pPr eaLnBrk="1" hangingPunct="1">
              <a:lnSpc>
                <a:spcPct val="90000"/>
              </a:lnSpc>
            </a:pPr>
            <a:r>
              <a:rPr lang="en-US" altLang="zh-CN" sz="2000" b="1" smtClean="0">
                <a:ea typeface="宋体" pitchFamily="2" charset="-122"/>
              </a:rPr>
              <a:t>Read</a:t>
            </a:r>
            <a:r>
              <a:rPr lang="en-US" altLang="zh-CN" sz="2000" smtClean="0">
                <a:ea typeface="宋体" pitchFamily="2" charset="-122"/>
              </a:rPr>
              <a:t> the problem carefully at least once</a:t>
            </a:r>
          </a:p>
          <a:p>
            <a:pPr eaLnBrk="1" hangingPunct="1">
              <a:lnSpc>
                <a:spcPct val="90000"/>
              </a:lnSpc>
            </a:pPr>
            <a:r>
              <a:rPr lang="en-US" sz="2000" b="1" smtClean="0"/>
              <a:t>Draw</a:t>
            </a:r>
            <a:r>
              <a:rPr lang="en-US" sz="2000" smtClean="0"/>
              <a:t> a</a:t>
            </a:r>
            <a:r>
              <a:rPr lang="en-US" altLang="zh-CN" sz="2000" smtClean="0">
                <a:ea typeface="宋体" pitchFamily="2" charset="-122"/>
              </a:rPr>
              <a:t> picture of the system, identify the object of primary interest, and  indicate forces with arrows</a:t>
            </a:r>
          </a:p>
          <a:p>
            <a:pPr eaLnBrk="1" hangingPunct="1">
              <a:lnSpc>
                <a:spcPct val="90000"/>
              </a:lnSpc>
            </a:pPr>
            <a:r>
              <a:rPr lang="en-US" altLang="zh-CN" sz="2000" b="1" smtClean="0">
                <a:ea typeface="宋体" pitchFamily="2" charset="-122"/>
              </a:rPr>
              <a:t>Label</a:t>
            </a:r>
            <a:r>
              <a:rPr lang="en-US" altLang="zh-CN" sz="2000" smtClean="0">
                <a:ea typeface="宋体" pitchFamily="2" charset="-122"/>
              </a:rPr>
              <a:t> each force in the picture in a way that will bring to mind what physical quantity the label stands for (e.g., T for tension)</a:t>
            </a:r>
          </a:p>
          <a:p>
            <a:pPr eaLnBrk="1" hangingPunct="1">
              <a:lnSpc>
                <a:spcPct val="90000"/>
              </a:lnSpc>
            </a:pPr>
            <a:r>
              <a:rPr lang="en-US" altLang="zh-CN" sz="2000" b="1" smtClean="0">
                <a:ea typeface="宋体" pitchFamily="2" charset="-122"/>
              </a:rPr>
              <a:t>Draw</a:t>
            </a:r>
            <a:r>
              <a:rPr lang="en-US" altLang="zh-CN" sz="2000" smtClean="0">
                <a:ea typeface="宋体" pitchFamily="2" charset="-122"/>
              </a:rPr>
              <a:t> a free-body</a:t>
            </a:r>
            <a:r>
              <a:rPr lang="en-US" sz="2000" smtClean="0"/>
              <a:t> diagram</a:t>
            </a:r>
            <a:r>
              <a:rPr lang="en-US" altLang="zh-CN" sz="2000" smtClean="0">
                <a:ea typeface="宋体" pitchFamily="2" charset="-122"/>
              </a:rPr>
              <a:t> of the object of interest, based on the labeled picture. If additional objects are involved, draw separate free-body diagram for them</a:t>
            </a:r>
            <a:endParaRPr lang="en-US" sz="2000" smtClean="0"/>
          </a:p>
          <a:p>
            <a:pPr eaLnBrk="1" hangingPunct="1">
              <a:lnSpc>
                <a:spcPct val="90000"/>
              </a:lnSpc>
            </a:pPr>
            <a:r>
              <a:rPr lang="en-US" sz="2000" b="1" smtClean="0"/>
              <a:t>Choose a convenient coordinate system</a:t>
            </a:r>
            <a:r>
              <a:rPr lang="en-US" sz="2000" smtClean="0"/>
              <a:t> for each object</a:t>
            </a:r>
          </a:p>
          <a:p>
            <a:pPr eaLnBrk="1" hangingPunct="1">
              <a:lnSpc>
                <a:spcPct val="90000"/>
              </a:lnSpc>
            </a:pPr>
            <a:r>
              <a:rPr lang="en-US" altLang="zh-CN" sz="2000" b="1" smtClean="0">
                <a:ea typeface="宋体" pitchFamily="2" charset="-122"/>
              </a:rPr>
              <a:t>Apply Newton’s second law.</a:t>
            </a:r>
            <a:r>
              <a:rPr lang="en-US" altLang="zh-CN" sz="2000" smtClean="0">
                <a:ea typeface="宋体" pitchFamily="2" charset="-122"/>
              </a:rPr>
              <a:t> The x- and y-components of Newton second law should be taken from the vector equation and written individually. This often results in two equations and two unknowns</a:t>
            </a:r>
          </a:p>
          <a:p>
            <a:pPr eaLnBrk="1" hangingPunct="1">
              <a:lnSpc>
                <a:spcPct val="90000"/>
              </a:lnSpc>
            </a:pPr>
            <a:r>
              <a:rPr lang="en-US" altLang="zh-CN" sz="2000" b="1" smtClean="0">
                <a:ea typeface="宋体" pitchFamily="2" charset="-122"/>
              </a:rPr>
              <a:t>Solve</a:t>
            </a:r>
            <a:r>
              <a:rPr lang="en-US" altLang="zh-CN" sz="2000" smtClean="0">
                <a:ea typeface="宋体" pitchFamily="2" charset="-122"/>
              </a:rPr>
              <a:t> for the desired unknown quantity, and substitute the numbers</a:t>
            </a:r>
            <a:endParaRPr lang="en-US" sz="2800" smtClean="0"/>
          </a:p>
        </p:txBody>
      </p:sp>
      <p:graphicFrame>
        <p:nvGraphicFramePr>
          <p:cNvPr id="12290" name="Object 4"/>
          <p:cNvGraphicFramePr>
            <a:graphicFrameLocks noChangeAspect="1"/>
          </p:cNvGraphicFramePr>
          <p:nvPr/>
        </p:nvGraphicFramePr>
        <p:xfrm>
          <a:off x="2654300" y="5346700"/>
          <a:ext cx="1612900" cy="528638"/>
        </p:xfrm>
        <a:graphic>
          <a:graphicData uri="http://schemas.openxmlformats.org/presentationml/2006/ole">
            <mc:AlternateContent xmlns:mc="http://schemas.openxmlformats.org/markup-compatibility/2006">
              <mc:Choice xmlns:v="urn:schemas-microsoft-com:vml" Requires="v">
                <p:oleObj spid="_x0000_s1056" name="公式" r:id="rId3" imgW="736600" imgH="241300" progId="Equation.3">
                  <p:embed/>
                </p:oleObj>
              </mc:Choice>
              <mc:Fallback>
                <p:oleObj name="公式" r:id="rId3" imgW="736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5346700"/>
                        <a:ext cx="1612900" cy="528638"/>
                      </a:xfrm>
                      <a:prstGeom prst="rect">
                        <a:avLst/>
                      </a:prstGeom>
                      <a:solidFill>
                        <a:srgbClr val="FFFF66">
                          <a:alpha val="50195"/>
                        </a:srgbClr>
                      </a:solidFill>
                    </p:spPr>
                  </p:pic>
                </p:oleObj>
              </mc:Fallback>
            </mc:AlternateContent>
          </a:graphicData>
        </a:graphic>
      </p:graphicFrame>
      <p:graphicFrame>
        <p:nvGraphicFramePr>
          <p:cNvPr id="12291" name="Object 5"/>
          <p:cNvGraphicFramePr>
            <a:graphicFrameLocks noChangeAspect="1"/>
          </p:cNvGraphicFramePr>
          <p:nvPr/>
        </p:nvGraphicFramePr>
        <p:xfrm>
          <a:off x="4838700" y="5343525"/>
          <a:ext cx="1676400" cy="549275"/>
        </p:xfrm>
        <a:graphic>
          <a:graphicData uri="http://schemas.openxmlformats.org/presentationml/2006/ole">
            <mc:AlternateContent xmlns:mc="http://schemas.openxmlformats.org/markup-compatibility/2006">
              <mc:Choice xmlns:v="urn:schemas-microsoft-com:vml" Requires="v">
                <p:oleObj spid="_x0000_s1057" name="公式" r:id="rId5" imgW="736600" imgH="241300" progId="Equation.3">
                  <p:embed/>
                </p:oleObj>
              </mc:Choice>
              <mc:Fallback>
                <p:oleObj name="公式" r:id="rId5" imgW="7366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0" y="5343525"/>
                        <a:ext cx="1676400" cy="549275"/>
                      </a:xfrm>
                      <a:prstGeom prst="rect">
                        <a:avLst/>
                      </a:prstGeom>
                      <a:solidFill>
                        <a:srgbClr val="FFFF66">
                          <a:alpha val="50195"/>
                        </a:srgbClr>
                      </a:solidFill>
                    </p:spPr>
                  </p:pic>
                </p:oleObj>
              </mc:Fallback>
            </mc:AlternateContent>
          </a:graphicData>
        </a:graphic>
      </p:graphicFrame>
    </p:spTree>
    <p:extLst>
      <p:ext uri="{BB962C8B-B14F-4D97-AF65-F5344CB8AC3E}">
        <p14:creationId xmlns:p14="http://schemas.microsoft.com/office/powerpoint/2010/main" val="246028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Sections </a:t>
                </a:r>
                <a:r>
                  <a:rPr lang="en-US" sz="2400" b="1" dirty="0"/>
                  <a:t>5.1 through 5.6</a:t>
                </a:r>
              </a:p>
              <a:p>
                <a:endParaRPr lang="en-US" sz="2400" b="1" dirty="0"/>
              </a:p>
              <a:p>
                <a:pPr marL="0" indent="0">
                  <a:buNone/>
                </a:pPr>
                <a:r>
                  <a:rPr lang="en-US" sz="2400" b="1" dirty="0" smtClean="0"/>
                  <a:t>3. </a:t>
                </a:r>
                <a:r>
                  <a:rPr lang="en-US" sz="2400" dirty="0" smtClean="0"/>
                  <a:t>A </a:t>
                </a:r>
                <a:r>
                  <a:rPr lang="en-US" sz="2400" dirty="0"/>
                  <a:t>3.00-kg object undergoes an acceleration given </a:t>
                </a:r>
                <a:r>
                  <a:rPr lang="en-US" sz="2400" dirty="0" smtClean="0"/>
                  <a:t>by</a:t>
                </a:r>
              </a:p>
              <a:p>
                <a:pPr marL="0" indent="0">
                  <a:buNone/>
                </a:pPr>
                <a:r>
                  <a:rPr lang="en-US" sz="2400" dirty="0" smtClean="0"/>
                  <a:t> </a:t>
                </a:r>
                <a:r>
                  <a:rPr lang="en-US" sz="2400" b="1" dirty="0"/>
                  <a:t>a</a:t>
                </a:r>
                <a:r>
                  <a:rPr lang="en-US" sz="2400" dirty="0"/>
                  <a:t> </a:t>
                </a:r>
                <a:r>
                  <a:rPr lang="en-US" sz="2400" dirty="0" smtClean="0"/>
                  <a:t>=(</a:t>
                </a:r>
                <a:r>
                  <a:rPr lang="en-US" sz="2400" dirty="0"/>
                  <a:t>2.00ˆi </a:t>
                </a:r>
                <a:r>
                  <a:rPr lang="en-US" sz="2400" dirty="0" smtClean="0"/>
                  <a:t>+ </a:t>
                </a:r>
                <a:r>
                  <a:rPr lang="en-US" sz="2400" dirty="0"/>
                  <a:t>5.00ˆj) m/s</a:t>
                </a:r>
                <a:r>
                  <a:rPr lang="en-US" sz="2400" baseline="30000" dirty="0"/>
                  <a:t>2</a:t>
                </a:r>
                <a:r>
                  <a:rPr lang="en-US" sz="2400" dirty="0"/>
                  <a:t>. </a:t>
                </a:r>
                <a:endParaRPr lang="en-US" sz="2400" dirty="0" smtClean="0"/>
              </a:p>
              <a:p>
                <a:pPr marL="0" indent="0">
                  <a:buNone/>
                </a:pPr>
                <a:r>
                  <a:rPr lang="en-US" sz="2400" dirty="0" smtClean="0"/>
                  <a:t>Find </a:t>
                </a:r>
                <a:r>
                  <a:rPr lang="en-US" sz="2400" dirty="0"/>
                  <a:t>the resultant force acting on it and the magnitude of the resultant force.</a:t>
                </a:r>
              </a:p>
              <a:p>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b="1" i="1" smtClean="0">
                              <a:latin typeface="Cambria Math"/>
                            </a:rPr>
                          </m:ctrlPr>
                        </m:naryPr>
                        <m:sub/>
                        <m:sup/>
                        <m:e>
                          <m:r>
                            <a:rPr lang="en-US" sz="2400" b="1" i="1" smtClean="0">
                              <a:latin typeface="Cambria Math"/>
                            </a:rPr>
                            <m:t>𝑭</m:t>
                          </m:r>
                        </m:e>
                      </m:nary>
                      <m:r>
                        <a:rPr lang="en-US" sz="2400" b="1" i="1" smtClean="0">
                          <a:latin typeface="Cambria Math"/>
                        </a:rPr>
                        <m:t>=</m:t>
                      </m:r>
                      <m:r>
                        <a:rPr lang="en-US" sz="2400" b="1" i="1" smtClean="0">
                          <a:latin typeface="Cambria Math"/>
                        </a:rPr>
                        <m:t>𝒎𝒂</m:t>
                      </m:r>
                    </m:oMath>
                  </m:oMathPara>
                </a14:m>
                <a:endParaRPr lang="en-US" sz="2400" b="1" dirty="0" smtClean="0"/>
              </a:p>
              <a:p>
                <a:pPr marL="0" indent="0">
                  <a:buNone/>
                </a:pPr>
                <a14:m>
                  <m:oMathPara xmlns:m="http://schemas.openxmlformats.org/officeDocument/2006/math">
                    <m:oMathParaPr>
                      <m:jc m:val="centerGroup"/>
                    </m:oMathParaPr>
                    <m:oMath xmlns:m="http://schemas.openxmlformats.org/officeDocument/2006/math">
                      <m:r>
                        <a:rPr lang="en-US" sz="2400" b="1" i="1" smtClean="0">
                          <a:latin typeface="Cambria Math"/>
                        </a:rPr>
                        <m:t>│</m:t>
                      </m:r>
                      <m:nary>
                        <m:naryPr>
                          <m:chr m:val="∑"/>
                          <m:subHide m:val="on"/>
                          <m:supHide m:val="on"/>
                          <m:ctrlPr>
                            <a:rPr lang="en-US" sz="2400" b="1" i="1" smtClean="0">
                              <a:latin typeface="Cambria Math"/>
                            </a:rPr>
                          </m:ctrlPr>
                        </m:naryPr>
                        <m:sub/>
                        <m:sup/>
                        <m:e>
                          <m:r>
                            <a:rPr lang="en-US" sz="2400" b="1" i="1">
                              <a:latin typeface="Cambria Math"/>
                            </a:rPr>
                            <m:t>𝑭</m:t>
                          </m:r>
                          <m:r>
                            <a:rPr lang="en-US" sz="2400" b="1" i="1" smtClean="0">
                              <a:latin typeface="Cambria Math"/>
                            </a:rPr>
                            <m:t>│=</m:t>
                          </m:r>
                          <m:rad>
                            <m:radPr>
                              <m:degHide m:val="on"/>
                              <m:ctrlPr>
                                <a:rPr lang="en-US" sz="2400" b="1" i="1" smtClean="0">
                                  <a:latin typeface="Cambria Math"/>
                                </a:rPr>
                              </m:ctrlPr>
                            </m:radPr>
                            <m:deg/>
                            <m:e>
                              <m:sSup>
                                <m:sSupPr>
                                  <m:ctrlPr>
                                    <a:rPr lang="en-US" sz="2400" b="1" i="1" smtClean="0">
                                      <a:latin typeface="Cambria Math"/>
                                    </a:rPr>
                                  </m:ctrlPr>
                                </m:sSupPr>
                                <m:e>
                                  <m:sSub>
                                    <m:sSubPr>
                                      <m:ctrlPr>
                                        <a:rPr lang="en-US" sz="2400" b="1" i="1" smtClean="0">
                                          <a:latin typeface="Cambria Math"/>
                                        </a:rPr>
                                      </m:ctrlPr>
                                    </m:sSubPr>
                                    <m:e>
                                      <m:r>
                                        <a:rPr lang="en-US" sz="2400" b="1" i="1" smtClean="0">
                                          <a:latin typeface="Cambria Math"/>
                                        </a:rPr>
                                        <m:t>𝑭</m:t>
                                      </m:r>
                                    </m:e>
                                    <m:sub>
                                      <m:r>
                                        <a:rPr lang="en-US" sz="2400" b="1" i="1" smtClean="0">
                                          <a:latin typeface="Cambria Math"/>
                                        </a:rPr>
                                        <m:t>𝒙</m:t>
                                      </m:r>
                                    </m:sub>
                                  </m:sSub>
                                </m:e>
                                <m:sup>
                                  <m:r>
                                    <a:rPr lang="en-US" sz="2400" b="1" i="1" smtClean="0">
                                      <a:latin typeface="Cambria Math"/>
                                    </a:rPr>
                                    <m:t>𝟐</m:t>
                                  </m:r>
                                </m:sup>
                              </m:sSup>
                              <m:r>
                                <a:rPr lang="en-US" sz="2400" b="1" i="1" smtClean="0">
                                  <a:latin typeface="Cambria Math"/>
                                </a:rPr>
                                <m:t>+</m:t>
                              </m:r>
                              <m:sSup>
                                <m:sSupPr>
                                  <m:ctrlPr>
                                    <a:rPr lang="en-US" sz="2400" b="1" i="1" smtClean="0">
                                      <a:latin typeface="Cambria Math"/>
                                    </a:rPr>
                                  </m:ctrlPr>
                                </m:sSupPr>
                                <m:e>
                                  <m:sSub>
                                    <m:sSubPr>
                                      <m:ctrlPr>
                                        <a:rPr lang="en-US" sz="2400" b="1" i="1" smtClean="0">
                                          <a:latin typeface="Cambria Math"/>
                                        </a:rPr>
                                      </m:ctrlPr>
                                    </m:sSubPr>
                                    <m:e>
                                      <m:r>
                                        <a:rPr lang="en-US" sz="2400" b="1" i="1" smtClean="0">
                                          <a:latin typeface="Cambria Math"/>
                                        </a:rPr>
                                        <m:t>𝑭</m:t>
                                      </m:r>
                                    </m:e>
                                    <m:sub>
                                      <m:r>
                                        <a:rPr lang="en-US" sz="2400" b="1" i="1" smtClean="0">
                                          <a:latin typeface="Cambria Math"/>
                                        </a:rPr>
                                        <m:t>𝒚</m:t>
                                      </m:r>
                                    </m:sub>
                                  </m:sSub>
                                </m:e>
                                <m:sup>
                                  <m:r>
                                    <a:rPr lang="en-US" sz="2400" b="1" i="1" smtClean="0">
                                      <a:latin typeface="Cambria Math"/>
                                    </a:rPr>
                                    <m:t>𝟐</m:t>
                                  </m:r>
                                </m:sup>
                              </m:sSup>
                            </m:e>
                          </m:rad>
                        </m:e>
                      </m:nary>
                    </m:oMath>
                  </m:oMathPara>
                </a14:m>
                <a:endParaRPr lang="en-US" sz="24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885" r="-1292"/>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5</a:t>
            </a:fld>
            <a:endParaRPr lang="en-US" dirty="0"/>
          </a:p>
        </p:txBody>
      </p:sp>
    </p:spTree>
    <p:extLst>
      <p:ext uri="{BB962C8B-B14F-4D97-AF65-F5344CB8AC3E}">
        <p14:creationId xmlns:p14="http://schemas.microsoft.com/office/powerpoint/2010/main" val="219294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Sections </a:t>
                </a:r>
                <a:r>
                  <a:rPr lang="en-US" sz="2400" b="1" dirty="0"/>
                  <a:t>5.1 through </a:t>
                </a:r>
                <a:r>
                  <a:rPr lang="en-US" sz="2400" b="1" dirty="0" smtClean="0"/>
                  <a:t>5.6</a:t>
                </a:r>
              </a:p>
              <a:p>
                <a:pPr marL="0" indent="0">
                  <a:buNone/>
                </a:pPr>
                <a:endParaRPr lang="en-US" sz="2400" b="1" dirty="0"/>
              </a:p>
              <a:p>
                <a:pPr marL="0" indent="0">
                  <a:buNone/>
                </a:pPr>
                <a:r>
                  <a:rPr lang="en-US" sz="2400" b="1" dirty="0" smtClean="0"/>
                  <a:t>7. </a:t>
                </a:r>
                <a:r>
                  <a:rPr lang="en-US" sz="2400" dirty="0"/>
                  <a:t>An electron of mass 9.11 </a:t>
                </a:r>
                <a:r>
                  <a:rPr lang="en-US" sz="2400" dirty="0" smtClean="0"/>
                  <a:t>× 10^-31 </a:t>
                </a:r>
                <a:r>
                  <a:rPr lang="en-US" sz="2400" dirty="0"/>
                  <a:t>kg has an initial speed </a:t>
                </a:r>
                <a:r>
                  <a:rPr lang="en-US" sz="2400" dirty="0" smtClean="0"/>
                  <a:t>of 3.00 </a:t>
                </a:r>
                <a:r>
                  <a:rPr lang="en-US" sz="2400" dirty="0"/>
                  <a:t>× </a:t>
                </a:r>
                <a:r>
                  <a:rPr lang="en-US" sz="2400" dirty="0" smtClean="0"/>
                  <a:t>10^5 </a:t>
                </a:r>
                <a:r>
                  <a:rPr lang="en-US" sz="2400" dirty="0"/>
                  <a:t>m/s. It travels in a straight line, and its </a:t>
                </a:r>
                <a:r>
                  <a:rPr lang="en-US" sz="2400" dirty="0" smtClean="0"/>
                  <a:t>speed increases </a:t>
                </a:r>
                <a:r>
                  <a:rPr lang="en-US" sz="2400" dirty="0"/>
                  <a:t>to 7.00 × </a:t>
                </a:r>
                <a:r>
                  <a:rPr lang="en-US" sz="2400" dirty="0" smtClean="0"/>
                  <a:t>10^5 </a:t>
                </a:r>
                <a:r>
                  <a:rPr lang="en-US" sz="2400" dirty="0"/>
                  <a:t>m/s in a distance of 5.00 cm. </a:t>
                </a:r>
                <a:r>
                  <a:rPr lang="en-US" sz="2400" dirty="0" smtClean="0"/>
                  <a:t>Assuming its </a:t>
                </a:r>
                <a:r>
                  <a:rPr lang="en-US" sz="2400" dirty="0"/>
                  <a:t>acceleration is constant, (a) determine </a:t>
                </a:r>
                <a:r>
                  <a:rPr lang="en-US" sz="2400" dirty="0" smtClean="0"/>
                  <a:t>the force </a:t>
                </a:r>
                <a:r>
                  <a:rPr lang="en-US" sz="2400" dirty="0"/>
                  <a:t>exerted on the electron and (b) compare this </a:t>
                </a:r>
                <a:r>
                  <a:rPr lang="en-US" sz="2400" dirty="0" smtClean="0"/>
                  <a:t>force with </a:t>
                </a:r>
                <a:r>
                  <a:rPr lang="en-US" sz="2400" dirty="0"/>
                  <a:t>the weight of the electron, which we neglected</a:t>
                </a:r>
                <a:r>
                  <a:rPr lang="en-US" dirty="0"/>
                  <a:t>.</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b="1" i="1">
                              <a:latin typeface="Cambria Math"/>
                            </a:rPr>
                          </m:ctrlPr>
                        </m:naryPr>
                        <m:sub/>
                        <m:sup/>
                        <m:e>
                          <m:r>
                            <a:rPr lang="en-US" sz="2400" b="1" i="1">
                              <a:latin typeface="Cambria Math"/>
                            </a:rPr>
                            <m:t>𝑭</m:t>
                          </m:r>
                        </m:e>
                      </m:nary>
                      <m:r>
                        <a:rPr lang="en-US" sz="2400" b="1" i="1">
                          <a:latin typeface="Cambria Math"/>
                        </a:rPr>
                        <m:t>=</m:t>
                      </m:r>
                      <m:r>
                        <a:rPr lang="en-US" sz="2400" b="1" i="1">
                          <a:latin typeface="Cambria Math"/>
                        </a:rPr>
                        <m:t>𝒎𝒂</m:t>
                      </m:r>
                      <m:r>
                        <a:rPr lang="en-US" sz="2400" b="1" i="1" smtClean="0">
                          <a:latin typeface="Cambria Math"/>
                        </a:rPr>
                        <m:t> , </m:t>
                      </m:r>
                      <m:sSup>
                        <m:sSupPr>
                          <m:ctrlPr>
                            <a:rPr lang="en-US" sz="2400" i="1">
                              <a:latin typeface="Cambria Math"/>
                              <a:ea typeface="Cambria Math"/>
                            </a:rPr>
                          </m:ctrlPr>
                        </m:sSupPr>
                        <m:e>
                          <m:sSub>
                            <m:sSubPr>
                              <m:ctrlPr>
                                <a:rPr lang="en-US" sz="2400" i="1">
                                  <a:latin typeface="Cambria Math"/>
                                  <a:ea typeface="Cambria Math"/>
                                </a:rPr>
                              </m:ctrlPr>
                            </m:sSubPr>
                            <m:e>
                              <m:r>
                                <a:rPr lang="en-US" sz="2400" i="1">
                                  <a:latin typeface="Cambria Math" panose="02040503050406030204" pitchFamily="18" charset="0"/>
                                  <a:ea typeface="Cambria Math"/>
                                </a:rPr>
                                <m:t>𝑣</m:t>
                              </m:r>
                            </m:e>
                            <m:sub>
                              <m:r>
                                <a:rPr lang="en-US" sz="2400" i="1">
                                  <a:latin typeface="Cambria Math" panose="02040503050406030204" pitchFamily="18" charset="0"/>
                                  <a:ea typeface="Cambria Math"/>
                                </a:rPr>
                                <m:t>𝑓</m:t>
                              </m:r>
                            </m:sub>
                          </m:sSub>
                        </m:e>
                        <m:sup>
                          <m:r>
                            <a:rPr lang="en-US" sz="2400" i="1">
                              <a:latin typeface="Cambria Math" panose="02040503050406030204" pitchFamily="18" charset="0"/>
                              <a:ea typeface="Cambria Math"/>
                            </a:rPr>
                            <m:t>2</m:t>
                          </m:r>
                        </m:sup>
                      </m:sSup>
                      <m:r>
                        <a:rPr lang="ar-SA" sz="2400" i="1">
                          <a:latin typeface="Cambria Math" panose="02040503050406030204" pitchFamily="18" charset="0"/>
                          <a:ea typeface="Cambria Math"/>
                        </a:rPr>
                        <m:t>=</m:t>
                      </m:r>
                      <m:sSup>
                        <m:sSupPr>
                          <m:ctrlPr>
                            <a:rPr lang="en-US" sz="2400" i="1">
                              <a:latin typeface="Cambria Math"/>
                              <a:ea typeface="Cambria Math"/>
                            </a:rPr>
                          </m:ctrlPr>
                        </m:sSupPr>
                        <m:e>
                          <m:sSub>
                            <m:sSubPr>
                              <m:ctrlPr>
                                <a:rPr lang="en-US" sz="2400" i="1">
                                  <a:latin typeface="Cambria Math"/>
                                  <a:ea typeface="Cambria Math"/>
                                </a:rPr>
                              </m:ctrlPr>
                            </m:sSubPr>
                            <m:e>
                              <m:r>
                                <a:rPr lang="en-US" sz="2400" i="1">
                                  <a:latin typeface="Cambria Math" panose="02040503050406030204" pitchFamily="18" charset="0"/>
                                  <a:ea typeface="Cambria Math"/>
                                </a:rPr>
                                <m:t>𝑣</m:t>
                              </m:r>
                            </m:e>
                            <m:sub>
                              <m:r>
                                <a:rPr lang="en-US" sz="2400" i="1">
                                  <a:latin typeface="Cambria Math" panose="02040503050406030204" pitchFamily="18" charset="0"/>
                                  <a:ea typeface="Cambria Math"/>
                                </a:rPr>
                                <m:t>𝑖</m:t>
                              </m:r>
                            </m:sub>
                          </m:sSub>
                        </m:e>
                        <m:sup>
                          <m:r>
                            <a:rPr lang="en-US" sz="2400" i="1">
                              <a:latin typeface="Cambria Math" panose="02040503050406030204" pitchFamily="18" charset="0"/>
                              <a:ea typeface="Cambria Math"/>
                            </a:rPr>
                            <m:t>2</m:t>
                          </m:r>
                        </m:sup>
                      </m:sSup>
                      <m:r>
                        <a:rPr lang="ar-SA" sz="2400" i="1">
                          <a:latin typeface="Cambria Math" panose="02040503050406030204" pitchFamily="18" charset="0"/>
                          <a:ea typeface="Cambria Math"/>
                        </a:rPr>
                        <m:t>+</m:t>
                      </m:r>
                      <m:r>
                        <a:rPr lang="en-US" sz="2400" i="1">
                          <a:latin typeface="Cambria Math" panose="02040503050406030204" pitchFamily="18" charset="0"/>
                          <a:ea typeface="Cambria Math"/>
                        </a:rPr>
                        <m:t>2</m:t>
                      </m:r>
                      <m:r>
                        <a:rPr lang="en-US" sz="2400" b="0" i="1" smtClean="0">
                          <a:latin typeface="Cambria Math"/>
                          <a:ea typeface="Cambria Math"/>
                        </a:rPr>
                        <m:t>𝑎</m:t>
                      </m:r>
                      <m:sSub>
                        <m:sSubPr>
                          <m:ctrlPr>
                            <a:rPr lang="en-US" sz="2400" i="1">
                              <a:latin typeface="Cambria Math"/>
                              <a:ea typeface="Cambria Math"/>
                            </a:rPr>
                          </m:ctrlPr>
                        </m:sSubPr>
                        <m:e>
                          <m:r>
                            <a:rPr lang="en-US" sz="2400" i="1">
                              <a:latin typeface="Cambria Math" panose="02040503050406030204" pitchFamily="18" charset="0"/>
                              <a:ea typeface="Cambria Math"/>
                            </a:rPr>
                            <m:t>𝑥</m:t>
                          </m:r>
                        </m:e>
                        <m:sub>
                          <m:r>
                            <a:rPr lang="en-US" sz="2400" i="1">
                              <a:latin typeface="Cambria Math" panose="02040503050406030204" pitchFamily="18" charset="0"/>
                              <a:ea typeface="Cambria Math"/>
                            </a:rPr>
                            <m:t>𝑓</m:t>
                          </m:r>
                        </m:sub>
                      </m:sSub>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ea typeface="Cambria Math"/>
                            </a:rPr>
                          </m:ctrlPr>
                        </m:sSubPr>
                        <m:e>
                          <m:r>
                            <a:rPr lang="en-US" sz="2400" b="0" i="1" smtClean="0">
                              <a:latin typeface="Cambria Math"/>
                              <a:ea typeface="Cambria Math"/>
                            </a:rPr>
                            <m:t>𝐹</m:t>
                          </m:r>
                        </m:e>
                        <m:sub>
                          <m:r>
                            <a:rPr lang="en-US" sz="2400" i="1">
                              <a:latin typeface="Cambria Math" panose="02040503050406030204" pitchFamily="18" charset="0"/>
                              <a:ea typeface="Cambria Math"/>
                            </a:rPr>
                            <m:t>𝑓</m:t>
                          </m:r>
                        </m:sub>
                      </m:sSub>
                      <m:r>
                        <a:rPr lang="en-US" sz="2400" b="0" i="1" smtClean="0">
                          <a:latin typeface="Cambria Math"/>
                          <a:ea typeface="Cambria Math"/>
                        </a:rPr>
                        <m:t>=</m:t>
                      </m:r>
                      <m:r>
                        <a:rPr lang="en-US" sz="2400" b="0" i="1" smtClean="0">
                          <a:latin typeface="Cambria Math"/>
                          <a:ea typeface="Cambria Math"/>
                        </a:rPr>
                        <m:t>𝑚𝑔</m:t>
                      </m:r>
                    </m:oMath>
                  </m:oMathPara>
                </a14:m>
                <a:endParaRPr lang="en-US" sz="2400" dirty="0"/>
              </a:p>
              <a:p>
                <a:pPr marL="0" indent="0">
                  <a:buNone/>
                </a:pPr>
                <a:endParaRPr lang="en-US" sz="2400" b="1" dirty="0" smtClean="0"/>
              </a:p>
              <a:p>
                <a:pPr marL="0" indent="0">
                  <a:buNone/>
                </a:pPr>
                <a:endParaRPr lang="en-US" sz="24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885"/>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6</a:t>
            </a:fld>
            <a:endParaRPr lang="en-US" dirty="0"/>
          </a:p>
        </p:txBody>
      </p:sp>
    </p:spTree>
    <p:extLst>
      <p:ext uri="{BB962C8B-B14F-4D97-AF65-F5344CB8AC3E}">
        <p14:creationId xmlns:p14="http://schemas.microsoft.com/office/powerpoint/2010/main" val="1997550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Sections </a:t>
                </a:r>
                <a:r>
                  <a:rPr lang="en-US" sz="2400" b="1" dirty="0"/>
                  <a:t>5.1 through 5.6</a:t>
                </a:r>
              </a:p>
              <a:p>
                <a:endParaRPr lang="en-US" sz="2400" b="1" dirty="0"/>
              </a:p>
              <a:p>
                <a:pPr marL="0" indent="0">
                  <a:buNone/>
                </a:pPr>
                <a:r>
                  <a:rPr lang="en-US" sz="2400" b="1" dirty="0" smtClean="0"/>
                  <a:t>11. </a:t>
                </a:r>
                <a:r>
                  <a:rPr lang="en-US" sz="2400" dirty="0"/>
                  <a:t>Two forces </a:t>
                </a:r>
                <a:r>
                  <a:rPr lang="en-US" sz="2400" b="1" dirty="0"/>
                  <a:t>F</a:t>
                </a:r>
                <a:r>
                  <a:rPr lang="en-US" sz="2400" dirty="0"/>
                  <a:t>1 and </a:t>
                </a:r>
                <a:r>
                  <a:rPr lang="en-US" sz="2400" b="1" dirty="0"/>
                  <a:t>F</a:t>
                </a:r>
                <a:r>
                  <a:rPr lang="en-US" sz="2400" dirty="0"/>
                  <a:t>2 act on a 5.00-kg object. If </a:t>
                </a:r>
                <a:r>
                  <a:rPr lang="en-US" sz="2400" i="1" dirty="0"/>
                  <a:t>F</a:t>
                </a:r>
                <a:r>
                  <a:rPr lang="en-US" sz="2400" dirty="0"/>
                  <a:t>1 </a:t>
                </a:r>
                <a:r>
                  <a:rPr lang="en-US" sz="2400" dirty="0" smtClean="0"/>
                  <a:t>= </a:t>
                </a:r>
                <a:r>
                  <a:rPr lang="en-US" sz="2400" dirty="0"/>
                  <a:t>20.0 </a:t>
                </a:r>
                <a:r>
                  <a:rPr lang="en-US" sz="2400" dirty="0" smtClean="0"/>
                  <a:t>N and </a:t>
                </a:r>
                <a:r>
                  <a:rPr lang="en-US" sz="2400" i="1" dirty="0" smtClean="0"/>
                  <a:t>F</a:t>
                </a:r>
                <a:r>
                  <a:rPr lang="en-US" sz="2400" dirty="0" smtClean="0"/>
                  <a:t>2 =15.0 </a:t>
                </a:r>
                <a:r>
                  <a:rPr lang="en-US" sz="2400" dirty="0"/>
                  <a:t>N, find the accelerations in (a) and (b) </a:t>
                </a:r>
                <a:r>
                  <a:rPr lang="en-US" sz="2400" dirty="0" smtClean="0"/>
                  <a:t>of Figure </a:t>
                </a:r>
                <a:r>
                  <a:rPr lang="en-US" sz="2400" dirty="0"/>
                  <a:t>P5.11</a:t>
                </a:r>
                <a:r>
                  <a:rPr lang="en-US" sz="2400" dirty="0" smtClean="0"/>
                  <a:t>.</a:t>
                </a:r>
              </a:p>
              <a:p>
                <a:pPr marL="0" indent="0">
                  <a:buNone/>
                </a:pPr>
                <a:r>
                  <a:rPr lang="en-US" sz="2400" b="1" dirty="0" smtClean="0"/>
                  <a:t>SOLUTIONS </a:t>
                </a:r>
                <a:r>
                  <a:rPr lang="en-US" sz="2400" b="1" dirty="0"/>
                  <a:t>TO </a:t>
                </a:r>
                <a:r>
                  <a:rPr lang="en-US" sz="2400" b="1" dirty="0" smtClean="0"/>
                  <a:t>PROBLEM:</a:t>
                </a:r>
              </a:p>
              <a:p>
                <a:pPr marL="0" indent="0">
                  <a:buNone/>
                </a:pPr>
                <a14:m>
                  <m:oMath xmlns:m="http://schemas.openxmlformats.org/officeDocument/2006/math">
                    <m:nary>
                      <m:naryPr>
                        <m:chr m:val="∑"/>
                        <m:subHide m:val="on"/>
                        <m:supHide m:val="on"/>
                        <m:ctrlPr>
                          <a:rPr lang="en-US" sz="2000" b="1" i="1">
                            <a:latin typeface="Cambria Math"/>
                          </a:rPr>
                        </m:ctrlPr>
                      </m:naryPr>
                      <m:sub/>
                      <m:sup/>
                      <m:e>
                        <m:r>
                          <a:rPr lang="en-US" sz="2000" b="1" i="1">
                            <a:latin typeface="Cambria Math"/>
                          </a:rPr>
                          <m:t>𝑭</m:t>
                        </m:r>
                      </m:e>
                    </m:nary>
                    <m:r>
                      <a:rPr lang="en-US" sz="2000" b="1" i="1">
                        <a:latin typeface="Cambria Math"/>
                      </a:rPr>
                      <m:t>=</m:t>
                    </m:r>
                    <m:sSub>
                      <m:sSubPr>
                        <m:ctrlPr>
                          <a:rPr lang="en-US" sz="2000" i="1">
                            <a:latin typeface="Cambria Math"/>
                            <a:ea typeface="Cambria Math"/>
                          </a:rPr>
                        </m:ctrlPr>
                      </m:sSubPr>
                      <m:e>
                        <m:r>
                          <a:rPr lang="en-US" sz="2000" i="1">
                            <a:latin typeface="Cambria Math"/>
                            <a:ea typeface="Cambria Math"/>
                          </a:rPr>
                          <m:t>𝐹</m:t>
                        </m:r>
                      </m:e>
                      <m:sub>
                        <m:r>
                          <a:rPr lang="en-US" sz="2000" b="0" i="1" smtClean="0">
                            <a:latin typeface="Cambria Math"/>
                            <a:ea typeface="Cambria Math"/>
                          </a:rPr>
                          <m:t>1</m:t>
                        </m:r>
                      </m:sub>
                    </m:sSub>
                  </m:oMath>
                </a14:m>
                <a:r>
                  <a:rPr lang="en-US" sz="2000" b="1" dirty="0" smtClean="0"/>
                  <a:t>+</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𝐹</m:t>
                        </m:r>
                      </m:e>
                      <m:sub>
                        <m:r>
                          <a:rPr lang="en-US" sz="2000" b="0" i="1" smtClean="0">
                            <a:latin typeface="Cambria Math"/>
                            <a:ea typeface="Cambria Math"/>
                          </a:rPr>
                          <m:t>2</m:t>
                        </m:r>
                      </m:sub>
                    </m:sSub>
                    <m:r>
                      <a:rPr lang="en-US" sz="2000" i="1" smtClean="0">
                        <a:latin typeface="Cambria Math"/>
                        <a:ea typeface="Cambria Math"/>
                      </a:rPr>
                      <m:t> </m:t>
                    </m:r>
                    <m:r>
                      <a:rPr lang="en-US" sz="2000" b="1" i="1" smtClean="0">
                        <a:latin typeface="Cambria Math"/>
                        <a:ea typeface="Cambria Math"/>
                      </a:rPr>
                      <m:t>,    </m:t>
                    </m:r>
                    <m:nary>
                      <m:naryPr>
                        <m:chr m:val="∑"/>
                        <m:subHide m:val="on"/>
                        <m:supHide m:val="on"/>
                        <m:ctrlPr>
                          <a:rPr lang="en-US" sz="2000" b="1" i="1">
                            <a:latin typeface="Cambria Math"/>
                          </a:rPr>
                        </m:ctrlPr>
                      </m:naryPr>
                      <m:sub/>
                      <m:sup/>
                      <m:e>
                        <m:r>
                          <a:rPr lang="en-US" sz="2000" b="1" i="1">
                            <a:latin typeface="Cambria Math"/>
                          </a:rPr>
                          <m:t>𝑭</m:t>
                        </m:r>
                      </m:e>
                    </m:nary>
                    <m:r>
                      <a:rPr lang="en-US" sz="2000" b="1" i="1">
                        <a:latin typeface="Cambria Math"/>
                      </a:rPr>
                      <m:t>=</m:t>
                    </m:r>
                    <m:r>
                      <a:rPr lang="en-US" sz="2000" b="1" i="1">
                        <a:latin typeface="Cambria Math"/>
                      </a:rPr>
                      <m:t>𝒎𝒂</m:t>
                    </m:r>
                  </m:oMath>
                </a14:m>
                <a:endParaRPr lang="en-US" sz="2000" b="1" dirty="0" smtClean="0"/>
              </a:p>
              <a:p>
                <a:pPr marL="0" indent="0">
                  <a:buNone/>
                </a:pPr>
                <a14:m>
                  <m:oMath xmlns:m="http://schemas.openxmlformats.org/officeDocument/2006/math">
                    <m:r>
                      <a:rPr lang="en-US" sz="2000" b="1" i="1">
                        <a:latin typeface="Cambria Math"/>
                      </a:rPr>
                      <m:t>│</m:t>
                    </m:r>
                    <m:r>
                      <a:rPr lang="en-US" sz="2000" b="1" i="1" smtClean="0">
                        <a:latin typeface="Cambria Math"/>
                      </a:rPr>
                      <m:t>𝒂</m:t>
                    </m:r>
                    <m:r>
                      <a:rPr lang="en-US" sz="2000" b="1" i="1" smtClean="0">
                        <a:latin typeface="Cambria Math"/>
                      </a:rPr>
                      <m:t>│=</m:t>
                    </m:r>
                    <m:rad>
                      <m:radPr>
                        <m:degHide m:val="on"/>
                        <m:ctrlPr>
                          <a:rPr lang="en-US" sz="2000" b="1" i="1">
                            <a:latin typeface="Cambria Math"/>
                          </a:rPr>
                        </m:ctrlPr>
                      </m:radPr>
                      <m:deg/>
                      <m:e>
                        <m:sSup>
                          <m:sSupPr>
                            <m:ctrlPr>
                              <a:rPr lang="en-US" sz="2000" b="1" i="1">
                                <a:latin typeface="Cambria Math"/>
                              </a:rPr>
                            </m:ctrlPr>
                          </m:sSupPr>
                          <m:e>
                            <m:sSub>
                              <m:sSubPr>
                                <m:ctrlPr>
                                  <a:rPr lang="en-US" sz="2000" b="1" i="1">
                                    <a:latin typeface="Cambria Math"/>
                                  </a:rPr>
                                </m:ctrlPr>
                              </m:sSubPr>
                              <m:e>
                                <m:r>
                                  <a:rPr lang="en-US" sz="2000" b="1" i="1" smtClean="0">
                                    <a:latin typeface="Cambria Math"/>
                                  </a:rPr>
                                  <m:t>𝒂</m:t>
                                </m:r>
                              </m:e>
                              <m:sub>
                                <m:r>
                                  <a:rPr lang="en-US" sz="2000" b="1" i="1">
                                    <a:latin typeface="Cambria Math"/>
                                  </a:rPr>
                                  <m:t>𝒙</m:t>
                                </m:r>
                              </m:sub>
                            </m:sSub>
                          </m:e>
                          <m:sup>
                            <m:r>
                              <a:rPr lang="en-US" sz="2000" b="1" i="1">
                                <a:latin typeface="Cambria Math"/>
                              </a:rPr>
                              <m:t>𝟐</m:t>
                            </m:r>
                          </m:sup>
                        </m:sSup>
                        <m:r>
                          <a:rPr lang="en-US" sz="2000" b="1" i="1">
                            <a:latin typeface="Cambria Math"/>
                          </a:rPr>
                          <m:t>+</m:t>
                        </m:r>
                        <m:sSup>
                          <m:sSupPr>
                            <m:ctrlPr>
                              <a:rPr lang="en-US" sz="2000" b="1" i="1">
                                <a:latin typeface="Cambria Math"/>
                              </a:rPr>
                            </m:ctrlPr>
                          </m:sSupPr>
                          <m:e>
                            <m:sSub>
                              <m:sSubPr>
                                <m:ctrlPr>
                                  <a:rPr lang="en-US" sz="2000" b="1" i="1">
                                    <a:latin typeface="Cambria Math"/>
                                  </a:rPr>
                                </m:ctrlPr>
                              </m:sSubPr>
                              <m:e>
                                <m:r>
                                  <a:rPr lang="en-US" sz="2000" b="1" i="1" smtClean="0">
                                    <a:latin typeface="Cambria Math"/>
                                  </a:rPr>
                                  <m:t>𝒂</m:t>
                                </m:r>
                              </m:e>
                              <m:sub>
                                <m:r>
                                  <a:rPr lang="en-US" sz="2000" b="1" i="1">
                                    <a:latin typeface="Cambria Math"/>
                                  </a:rPr>
                                  <m:t>𝒚</m:t>
                                </m:r>
                              </m:sub>
                            </m:sSub>
                          </m:e>
                          <m:sup>
                            <m:r>
                              <a:rPr lang="en-US" sz="2000" b="1" i="1">
                                <a:latin typeface="Cambria Math"/>
                              </a:rPr>
                              <m:t>𝟐</m:t>
                            </m:r>
                          </m:sup>
                        </m:sSup>
                      </m:e>
                    </m:rad>
                  </m:oMath>
                </a14:m>
                <a:r>
                  <a:rPr lang="en-US" sz="2000" b="1" dirty="0" smtClean="0"/>
                  <a:t>.</a:t>
                </a:r>
              </a:p>
              <a:p>
                <a:pPr marL="0" indent="0">
                  <a:buNone/>
                </a:pPr>
                <a14:m>
                  <m:oMath xmlns:m="http://schemas.openxmlformats.org/officeDocument/2006/math">
                    <m:r>
                      <a:rPr lang="en-US" sz="2000">
                        <a:latin typeface="Cambria Math" panose="02040503050406030204" pitchFamily="18" charset="0"/>
                      </a:rPr>
                      <m:t>𝜃</m:t>
                    </m:r>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𝑡𝑎𝑛</m:t>
                        </m:r>
                      </m:e>
                      <m:sup>
                        <m:r>
                          <a:rPr lang="en-US" sz="2000">
                            <a:latin typeface="Cambria Math" panose="02040503050406030204" pitchFamily="18" charset="0"/>
                          </a:rPr>
                          <m:t>−</m:t>
                        </m:r>
                        <m:r>
                          <a:rPr lang="en-US" sz="2000">
                            <a:latin typeface="Cambria Math" panose="02040503050406030204" pitchFamily="18" charset="0"/>
                          </a:rPr>
                          <m:t>1</m:t>
                        </m:r>
                      </m:sup>
                    </m:sSup>
                    <m:f>
                      <m:fPr>
                        <m:ctrlPr>
                          <a:rPr lang="en-US" sz="2000" i="1">
                            <a:latin typeface="Cambria Math"/>
                          </a:rPr>
                        </m:ctrlPr>
                      </m:fPr>
                      <m:num>
                        <m:sSub>
                          <m:sSubPr>
                            <m:ctrlPr>
                              <a:rPr lang="en-US" sz="2000" i="1">
                                <a:latin typeface="Cambria Math"/>
                              </a:rPr>
                            </m:ctrlPr>
                          </m:sSubPr>
                          <m:e>
                            <m:r>
                              <a:rPr lang="en-US" sz="2000" b="0" i="1" smtClean="0">
                                <a:latin typeface="Cambria Math"/>
                              </a:rPr>
                              <m:t>𝑎</m:t>
                            </m:r>
                          </m:e>
                          <m:sub>
                            <m:r>
                              <a:rPr lang="en-US" sz="2000">
                                <a:latin typeface="Cambria Math" panose="02040503050406030204" pitchFamily="18" charset="0"/>
                              </a:rPr>
                              <m:t>𝑦</m:t>
                            </m:r>
                          </m:sub>
                        </m:sSub>
                      </m:num>
                      <m:den>
                        <m:sSub>
                          <m:sSubPr>
                            <m:ctrlPr>
                              <a:rPr lang="en-US" sz="2000" i="1">
                                <a:latin typeface="Cambria Math"/>
                              </a:rPr>
                            </m:ctrlPr>
                          </m:sSubPr>
                          <m:e>
                            <m:r>
                              <a:rPr lang="en-US" sz="2000" b="0" i="1" smtClean="0">
                                <a:latin typeface="Cambria Math"/>
                              </a:rPr>
                              <m:t>𝑎</m:t>
                            </m:r>
                          </m:e>
                          <m:sub>
                            <m:r>
                              <a:rPr lang="en-US" sz="2000">
                                <a:latin typeface="Cambria Math" panose="02040503050406030204" pitchFamily="18" charset="0"/>
                              </a:rPr>
                              <m:t>𝑥</m:t>
                            </m:r>
                          </m:sub>
                        </m:sSub>
                      </m:den>
                    </m:f>
                  </m:oMath>
                </a14:m>
                <a:r>
                  <a:rPr lang="en-US" sz="2000" b="1" dirty="0" smtClean="0"/>
                  <a:t>.</a:t>
                </a:r>
              </a:p>
              <a:p>
                <a:pPr marL="0" indent="0">
                  <a:buNone/>
                </a:pPr>
                <a14:m>
                  <m:oMathPara xmlns:m="http://schemas.openxmlformats.org/officeDocument/2006/math">
                    <m:oMathParaPr>
                      <m:jc m:val="left"/>
                    </m:oMathParaPr>
                    <m:oMath xmlns:m="http://schemas.openxmlformats.org/officeDocument/2006/math">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2</m:t>
                          </m:r>
                          <m:r>
                            <a:rPr lang="en-US" sz="2000" b="0" i="1" smtClean="0">
                              <a:latin typeface="Cambria Math"/>
                              <a:ea typeface="Cambria Math"/>
                            </a:rPr>
                            <m:t>𝑥</m:t>
                          </m:r>
                        </m:sub>
                      </m:sSub>
                      <m:r>
                        <a:rPr lang="en-US" sz="2000" b="0" i="1" smtClean="0">
                          <a:latin typeface="Cambria Math"/>
                          <a:ea typeface="Cambria Math"/>
                        </a:rPr>
                        <m:t>=</m:t>
                      </m:r>
                      <m:r>
                        <a:rPr lang="en-US" sz="2000" b="0" i="1" smtClean="0">
                          <a:latin typeface="Cambria Math"/>
                          <a:ea typeface="Cambria Math"/>
                        </a:rPr>
                        <m:t>15</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n-US" sz="2000" b="0" i="1" smtClean="0">
                              <a:latin typeface="Cambria Math"/>
                              <a:ea typeface="Cambria Math"/>
                            </a:rPr>
                            <m:t>60</m:t>
                          </m:r>
                        </m:e>
                      </m:func>
                    </m:oMath>
                  </m:oMathPara>
                </a14:m>
                <a:endParaRPr lang="en-US" sz="2000" b="0" i="1" dirty="0" smtClean="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2</m:t>
                          </m:r>
                          <m:r>
                            <a:rPr lang="en-US" sz="2000" b="0" i="1" smtClean="0">
                              <a:latin typeface="Cambria Math"/>
                              <a:ea typeface="Cambria Math"/>
                            </a:rPr>
                            <m:t>𝑦</m:t>
                          </m:r>
                        </m:sub>
                      </m:sSub>
                      <m:r>
                        <a:rPr lang="en-US" sz="2000" i="1">
                          <a:latin typeface="Cambria Math"/>
                          <a:ea typeface="Cambria Math"/>
                        </a:rPr>
                        <m:t>=</m:t>
                      </m:r>
                      <m:r>
                        <a:rPr lang="en-US" sz="2000" i="1">
                          <a:latin typeface="Cambria Math"/>
                          <a:ea typeface="Cambria Math"/>
                        </a:rPr>
                        <m:t>15</m:t>
                      </m:r>
                      <m:func>
                        <m:funcPr>
                          <m:ctrlPr>
                            <a:rPr lang="en-US" sz="2000" i="1">
                              <a:latin typeface="Cambria Math"/>
                              <a:ea typeface="Cambria Math"/>
                            </a:rPr>
                          </m:ctrlPr>
                        </m:funcPr>
                        <m:fName>
                          <m:r>
                            <a:rPr lang="en-US" sz="2000" b="0" i="1" smtClean="0">
                              <a:latin typeface="Cambria Math"/>
                              <a:ea typeface="Cambria Math"/>
                            </a:rPr>
                            <m:t>𝑠𝑖𝑛</m:t>
                          </m:r>
                        </m:fName>
                        <m:e>
                          <m:r>
                            <a:rPr lang="en-US" sz="2000" i="1">
                              <a:latin typeface="Cambria Math"/>
                              <a:ea typeface="Cambria Math"/>
                            </a:rPr>
                            <m:t>60</m:t>
                          </m:r>
                        </m:e>
                      </m:func>
                    </m:oMath>
                  </m:oMathPara>
                </a14:m>
                <a:endParaRPr lang="en-US" sz="2000" i="1" dirty="0" smtClean="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2000" b="1" i="1">
                              <a:latin typeface="Cambria Math"/>
                              <a:ea typeface="Cambria Math"/>
                            </a:rPr>
                          </m:ctrlPr>
                        </m:sSubPr>
                        <m:e>
                          <m:r>
                            <a:rPr lang="en-US" sz="2000" b="1" i="1">
                              <a:latin typeface="Cambria Math"/>
                              <a:ea typeface="Cambria Math"/>
                            </a:rPr>
                            <m:t>𝑭</m:t>
                          </m:r>
                        </m:e>
                        <m:sub>
                          <m:r>
                            <a:rPr lang="en-US" sz="2000" b="1" i="1">
                              <a:latin typeface="Cambria Math"/>
                              <a:ea typeface="Cambria Math"/>
                            </a:rPr>
                            <m:t>𝟐</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2</m:t>
                          </m:r>
                          <m:r>
                            <a:rPr lang="en-US" sz="2000" i="1">
                              <a:latin typeface="Cambria Math"/>
                              <a:ea typeface="Cambria Math"/>
                            </a:rPr>
                            <m:t>𝑥</m:t>
                          </m:r>
                        </m:sub>
                      </m:sSub>
                      <m:r>
                        <a:rPr lang="en-US" sz="2000" b="0" i="1" smtClean="0">
                          <a:latin typeface="Cambria Math"/>
                          <a:ea typeface="Cambria Math"/>
                        </a:rPr>
                        <m:t>𝑖</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2</m:t>
                          </m:r>
                          <m:r>
                            <a:rPr lang="en-US" sz="2000" b="0" i="1" smtClean="0">
                              <a:latin typeface="Cambria Math"/>
                              <a:ea typeface="Cambria Math"/>
                            </a:rPr>
                            <m:t>𝑦</m:t>
                          </m:r>
                        </m:sub>
                      </m:sSub>
                      <m:r>
                        <a:rPr lang="en-US" sz="2000" b="0" i="1" smtClean="0">
                          <a:latin typeface="Cambria Math"/>
                          <a:ea typeface="Cambria Math"/>
                        </a:rPr>
                        <m:t>𝑗</m:t>
                      </m:r>
                    </m:oMath>
                  </m:oMathPara>
                </a14:m>
                <a:endParaRPr lang="en-US" sz="2000" b="1" dirty="0" smtClean="0"/>
              </a:p>
              <a:p>
                <a:pPr marL="0" indent="0">
                  <a:buNone/>
                </a:pPr>
                <a14:m>
                  <m:oMath xmlns:m="http://schemas.openxmlformats.org/officeDocument/2006/math">
                    <m:nary>
                      <m:naryPr>
                        <m:chr m:val="∑"/>
                        <m:subHide m:val="on"/>
                        <m:supHide m:val="on"/>
                        <m:ctrlPr>
                          <a:rPr lang="en-US" sz="2000" b="1" i="1">
                            <a:latin typeface="Cambria Math"/>
                          </a:rPr>
                        </m:ctrlPr>
                      </m:naryPr>
                      <m:sub/>
                      <m:sup/>
                      <m:e>
                        <m:r>
                          <a:rPr lang="en-US" sz="2000" b="1" i="1">
                            <a:latin typeface="Cambria Math"/>
                          </a:rPr>
                          <m:t>𝑭</m:t>
                        </m:r>
                      </m:e>
                    </m:nary>
                    <m:r>
                      <a:rPr lang="en-US" sz="2000" b="1" i="1">
                        <a:latin typeface="Cambria Math"/>
                      </a:rPr>
                      <m:t>=</m:t>
                    </m:r>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1</m:t>
                        </m:r>
                      </m:sub>
                    </m:sSub>
                  </m:oMath>
                </a14:m>
                <a:r>
                  <a:rPr lang="en-US" sz="2000" b="1" dirty="0"/>
                  <a:t>+</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𝐹</m:t>
                        </m:r>
                      </m:e>
                      <m:sub>
                        <m:r>
                          <a:rPr lang="en-US" sz="2000" i="1">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𝑚</m:t>
                    </m:r>
                    <m:r>
                      <a:rPr lang="en-US" sz="2000" b="1" i="1" smtClean="0">
                        <a:latin typeface="Cambria Math"/>
                        <a:ea typeface="Cambria Math"/>
                      </a:rPr>
                      <m:t>𝒂</m:t>
                    </m:r>
                  </m:oMath>
                </a14:m>
                <a:endParaRPr lang="en-US" sz="2000" b="1" dirty="0" smtClean="0"/>
              </a:p>
              <a:p>
                <a:pPr marL="0" indent="0">
                  <a:buNone/>
                </a:pPr>
                <a14:m>
                  <m:oMath xmlns:m="http://schemas.openxmlformats.org/officeDocument/2006/math">
                    <m:r>
                      <a:rPr lang="en-US" sz="2000" b="1" i="1">
                        <a:latin typeface="Cambria Math"/>
                      </a:rPr>
                      <m:t>│</m:t>
                    </m:r>
                    <m:r>
                      <a:rPr lang="en-US" sz="2000" b="1" i="1">
                        <a:latin typeface="Cambria Math"/>
                      </a:rPr>
                      <m:t>𝒂</m:t>
                    </m:r>
                    <m:r>
                      <a:rPr lang="en-US" sz="2000" b="1" i="1">
                        <a:latin typeface="Cambria Math"/>
                      </a:rPr>
                      <m:t>│</m:t>
                    </m:r>
                  </m:oMath>
                </a14:m>
                <a:r>
                  <a:rPr lang="en-US" sz="2000" b="1" dirty="0" smtClean="0"/>
                  <a:t> and </a:t>
                </a:r>
                <a14:m>
                  <m:oMath xmlns:m="http://schemas.openxmlformats.org/officeDocument/2006/math">
                    <m:r>
                      <a:rPr lang="en-US" sz="2000">
                        <a:latin typeface="Cambria Math" panose="02040503050406030204" pitchFamily="18" charset="0"/>
                      </a:rPr>
                      <m:t>𝜃</m:t>
                    </m:r>
                  </m:oMath>
                </a14:m>
                <a:endParaRPr lang="en-US" sz="2000" b="1" dirty="0"/>
              </a:p>
              <a:p>
                <a:pPr marL="0" indent="0">
                  <a:buNone/>
                </a:pPr>
                <a:endParaRPr lang="en-US" sz="2400" b="1" dirty="0"/>
              </a:p>
              <a:p>
                <a:pPr marL="0" indent="0">
                  <a:buNone/>
                </a:pPr>
                <a:endParaRPr lang="en-US" sz="24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1">
                <a:blip r:embed="rId2"/>
                <a:stretch>
                  <a:fillRect l="-4147" t="-885" b="-6527"/>
                </a:stretch>
              </a:blipFill>
            </p:spPr>
            <p:txBody>
              <a:bodyPr/>
              <a:lstStyle/>
              <a:p>
                <a:r>
                  <a:rPr lang="en-US">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7</a:t>
            </a:fld>
            <a:endParaRPr lang="en-US" dirty="0"/>
          </a:p>
        </p:txBody>
      </p:sp>
      <p:pic>
        <p:nvPicPr>
          <p:cNvPr id="4" name="Picture 3"/>
          <p:cNvPicPr>
            <a:picLocks noChangeAspect="1"/>
          </p:cNvPicPr>
          <p:nvPr/>
        </p:nvPicPr>
        <p:blipFill>
          <a:blip r:embed="rId3"/>
          <a:stretch>
            <a:fillRect/>
          </a:stretch>
        </p:blipFill>
        <p:spPr>
          <a:xfrm>
            <a:off x="5250491" y="2956565"/>
            <a:ext cx="3886257" cy="1800000"/>
          </a:xfrm>
          <a:prstGeom prst="rect">
            <a:avLst/>
          </a:prstGeom>
        </p:spPr>
      </p:pic>
    </p:spTree>
    <p:extLst>
      <p:ext uri="{BB962C8B-B14F-4D97-AF65-F5344CB8AC3E}">
        <p14:creationId xmlns:p14="http://schemas.microsoft.com/office/powerpoint/2010/main" val="369587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a:t>16. </a:t>
                </a:r>
                <a:r>
                  <a:rPr lang="en-US" sz="2400" dirty="0"/>
                  <a:t>A 3.00-kg object is moving in a plane, with its </a:t>
                </a:r>
                <a:r>
                  <a:rPr lang="en-US" sz="2400" i="1" dirty="0"/>
                  <a:t>x </a:t>
                </a:r>
                <a:r>
                  <a:rPr lang="en-US" sz="2400" dirty="0"/>
                  <a:t>and </a:t>
                </a:r>
                <a:r>
                  <a:rPr lang="en-US" sz="2400" i="1" dirty="0"/>
                  <a:t>y </a:t>
                </a:r>
                <a:r>
                  <a:rPr lang="en-US" sz="2400" dirty="0" smtClean="0"/>
                  <a:t>coordinates</a:t>
                </a:r>
                <a:r>
                  <a:rPr lang="ar-SA" sz="2400" dirty="0" smtClean="0"/>
                  <a:t> </a:t>
                </a:r>
                <a:r>
                  <a:rPr lang="en-US" sz="2400" dirty="0" smtClean="0"/>
                  <a:t>given </a:t>
                </a:r>
                <a:r>
                  <a:rPr lang="en-US" sz="2400" dirty="0"/>
                  <a:t>by </a:t>
                </a:r>
                <a:r>
                  <a:rPr lang="en-US" sz="2400" i="1" dirty="0"/>
                  <a:t>x </a:t>
                </a:r>
                <a:r>
                  <a:rPr lang="en-US" sz="2400" dirty="0"/>
                  <a:t>=</a:t>
                </a:r>
                <a:r>
                  <a:rPr lang="en-US" sz="2400" dirty="0" smtClean="0"/>
                  <a:t>5</a:t>
                </a:r>
                <a:r>
                  <a:rPr lang="en-US" sz="2400" i="1" dirty="0" smtClean="0"/>
                  <a:t>t </a:t>
                </a:r>
                <a:r>
                  <a:rPr lang="en-US" sz="2400" baseline="30000" dirty="0"/>
                  <a:t>2</a:t>
                </a:r>
                <a:r>
                  <a:rPr lang="en-US" sz="2400" dirty="0"/>
                  <a:t> </a:t>
                </a:r>
                <a:r>
                  <a:rPr lang="en-US" sz="2400" dirty="0" smtClean="0"/>
                  <a:t>- </a:t>
                </a:r>
                <a:r>
                  <a:rPr lang="en-US" sz="2400" dirty="0"/>
                  <a:t>1 and </a:t>
                </a:r>
                <a:r>
                  <a:rPr lang="en-US" sz="2400" i="1" dirty="0"/>
                  <a:t>y </a:t>
                </a:r>
                <a:r>
                  <a:rPr lang="en-US" sz="2400" dirty="0"/>
                  <a:t>=</a:t>
                </a:r>
                <a:r>
                  <a:rPr lang="en-US" sz="2400" dirty="0" smtClean="0"/>
                  <a:t>3</a:t>
                </a:r>
                <a:r>
                  <a:rPr lang="en-US" sz="2400" i="1" dirty="0" smtClean="0"/>
                  <a:t>t </a:t>
                </a:r>
                <a:r>
                  <a:rPr lang="en-US" sz="2400" baseline="30000" dirty="0"/>
                  <a:t>3</a:t>
                </a:r>
                <a:r>
                  <a:rPr lang="en-US" sz="2400" dirty="0"/>
                  <a:t> </a:t>
                </a:r>
                <a:r>
                  <a:rPr lang="en-US" sz="2400" dirty="0" smtClean="0"/>
                  <a:t>+ </a:t>
                </a:r>
                <a:r>
                  <a:rPr lang="en-US" sz="2400" dirty="0"/>
                  <a:t>2, where </a:t>
                </a:r>
                <a:r>
                  <a:rPr lang="en-US" sz="2400" i="1" dirty="0"/>
                  <a:t>x </a:t>
                </a:r>
                <a:r>
                  <a:rPr lang="en-US" sz="2400" dirty="0" smtClean="0"/>
                  <a:t>and</a:t>
                </a:r>
                <a:r>
                  <a:rPr lang="ar-SA" sz="2400" dirty="0" smtClean="0"/>
                  <a:t> </a:t>
                </a:r>
                <a:r>
                  <a:rPr lang="en-US" sz="2400" i="1" dirty="0" smtClean="0"/>
                  <a:t>y </a:t>
                </a:r>
                <a:r>
                  <a:rPr lang="en-US" sz="2400" dirty="0"/>
                  <a:t>are in meters and </a:t>
                </a:r>
                <a:r>
                  <a:rPr lang="en-US" sz="2400" i="1" dirty="0"/>
                  <a:t>t </a:t>
                </a:r>
                <a:r>
                  <a:rPr lang="en-US" sz="2400" dirty="0"/>
                  <a:t>is in seconds. Find the magnitude </a:t>
                </a:r>
                <a:r>
                  <a:rPr lang="en-US" sz="2400" dirty="0" smtClean="0"/>
                  <a:t>of</a:t>
                </a:r>
                <a:r>
                  <a:rPr lang="ar-SA" sz="2400" dirty="0" smtClean="0"/>
                  <a:t> </a:t>
                </a:r>
                <a:r>
                  <a:rPr lang="en-US" sz="2400" dirty="0" smtClean="0"/>
                  <a:t>the </a:t>
                </a:r>
                <a:r>
                  <a:rPr lang="en-US" sz="2400" dirty="0"/>
                  <a:t>net force acting on this object at </a:t>
                </a:r>
                <a:r>
                  <a:rPr lang="en-US" sz="2400" i="1" dirty="0"/>
                  <a:t>t </a:t>
                </a:r>
                <a:r>
                  <a:rPr lang="en-US" sz="2400" dirty="0"/>
                  <a:t>=</a:t>
                </a:r>
                <a:r>
                  <a:rPr lang="en-US" sz="2400" dirty="0" smtClean="0"/>
                  <a:t> </a:t>
                </a:r>
                <a:r>
                  <a:rPr lang="en-US" sz="2400" dirty="0"/>
                  <a:t>2.00 s.</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b="0" i="1" smtClean="0">
                              <a:latin typeface="Cambria Math"/>
                            </a:rPr>
                            <m:t>𝑣</m:t>
                          </m:r>
                        </m:e>
                        <m:sub>
                          <m:r>
                            <m:rPr>
                              <m:sty m:val="p"/>
                            </m:rPr>
                            <a:rPr lang="en-US" sz="2400" i="1">
                              <a:latin typeface="Cambria Math"/>
                            </a:rPr>
                            <m:t>x</m:t>
                          </m:r>
                        </m:sub>
                      </m:sSub>
                      <m:r>
                        <a:rPr lang="en-US" sz="2400">
                          <a:latin typeface="Cambria Math"/>
                        </a:rPr>
                        <m:t>=</m:t>
                      </m:r>
                      <m:f>
                        <m:fPr>
                          <m:ctrlPr>
                            <a:rPr lang="en-US" sz="2400" i="1">
                              <a:latin typeface="Cambria Math"/>
                            </a:rPr>
                          </m:ctrlPr>
                        </m:fPr>
                        <m:num>
                          <m:r>
                            <m:rPr>
                              <m:sty m:val="p"/>
                            </m:rPr>
                            <a:rPr lang="en-US" sz="2400" i="1">
                              <a:latin typeface="Cambria Math"/>
                            </a:rPr>
                            <m:t>d</m:t>
                          </m:r>
                          <m:r>
                            <a:rPr lang="en-US" sz="2400" b="0" i="1" smtClean="0">
                              <a:latin typeface="Cambria Math"/>
                            </a:rPr>
                            <m:t>𝑥</m:t>
                          </m:r>
                        </m:num>
                        <m:den>
                          <m:r>
                            <m:rPr>
                              <m:sty m:val="p"/>
                            </m:rPr>
                            <a:rPr lang="en-US" sz="2400" i="1">
                              <a:latin typeface="Cambria Math"/>
                            </a:rPr>
                            <m:t>dt</m:t>
                          </m:r>
                        </m:den>
                      </m:f>
                      <m:r>
                        <a:rPr lang="en-US" sz="2400" b="1" i="0" smtClean="0">
                          <a:latin typeface="Cambria Math"/>
                        </a:rPr>
                        <m:t>, </m:t>
                      </m:r>
                      <m:sSub>
                        <m:sSubPr>
                          <m:ctrlPr>
                            <a:rPr lang="en-US" sz="2400" i="1" smtClean="0">
                              <a:latin typeface="Cambria Math"/>
                            </a:rPr>
                          </m:ctrlPr>
                        </m:sSubPr>
                        <m:e>
                          <m:r>
                            <a:rPr lang="en-US" sz="2400" b="0" i="1" smtClean="0">
                              <a:latin typeface="Cambria Math"/>
                            </a:rPr>
                            <m:t>𝑣</m:t>
                          </m:r>
                        </m:e>
                        <m:sub>
                          <m:r>
                            <a:rPr lang="en-US" sz="2400" i="1">
                              <a:latin typeface="Cambria Math"/>
                            </a:rPr>
                            <m:t>𝑦</m:t>
                          </m:r>
                        </m:sub>
                      </m:sSub>
                      <m:r>
                        <a:rPr lang="en-US" sz="2400">
                          <a:latin typeface="Cambria Math"/>
                        </a:rPr>
                        <m:t>=</m:t>
                      </m:r>
                      <m:f>
                        <m:fPr>
                          <m:ctrlPr>
                            <a:rPr lang="en-US" sz="2400" i="1">
                              <a:latin typeface="Cambria Math"/>
                            </a:rPr>
                          </m:ctrlPr>
                        </m:fPr>
                        <m:num>
                          <m:r>
                            <m:rPr>
                              <m:sty m:val="p"/>
                            </m:rPr>
                            <a:rPr lang="en-US" sz="2400" i="1">
                              <a:latin typeface="Cambria Math"/>
                            </a:rPr>
                            <m:t>d</m:t>
                          </m:r>
                          <m:r>
                            <a:rPr lang="en-US" sz="2400" b="0" i="1" smtClean="0">
                              <a:latin typeface="Cambria Math"/>
                            </a:rPr>
                            <m:t>𝑦</m:t>
                          </m:r>
                        </m:num>
                        <m:den>
                          <m:r>
                            <m:rPr>
                              <m:sty m:val="p"/>
                            </m:rPr>
                            <a:rPr lang="en-US" sz="2400" i="1">
                              <a:latin typeface="Cambria Math"/>
                            </a:rPr>
                            <m:t>dt</m:t>
                          </m:r>
                        </m:den>
                      </m:f>
                    </m:oMath>
                  </m:oMathPara>
                </a14:m>
                <a:endParaRPr lang="en-US" sz="2400" i="1" dirty="0" smtClean="0">
                  <a:latin typeface="Cambria Math"/>
                </a:endParaRPr>
              </a:p>
              <a:p>
                <a:pPr marL="0" indent="0">
                  <a:buNone/>
                </a:pPr>
                <a14:m>
                  <m:oMath xmlns:m="http://schemas.openxmlformats.org/officeDocument/2006/math">
                    <m:sSub>
                      <m:sSubPr>
                        <m:ctrlPr>
                          <a:rPr lang="en-US" sz="2400" i="1">
                            <a:latin typeface="Cambria Math"/>
                          </a:rPr>
                        </m:ctrlPr>
                      </m:sSubPr>
                      <m:e>
                        <m:r>
                          <m:rPr>
                            <m:sty m:val="p"/>
                          </m:rPr>
                          <a:rPr lang="en-US" sz="2400" i="1">
                            <a:latin typeface="Cambria Math"/>
                          </a:rPr>
                          <m:t>a</m:t>
                        </m:r>
                      </m:e>
                      <m:sub>
                        <m:r>
                          <m:rPr>
                            <m:sty m:val="p"/>
                          </m:rPr>
                          <a:rPr lang="en-US" sz="2400" i="1">
                            <a:latin typeface="Cambria Math"/>
                          </a:rPr>
                          <m:t>x</m:t>
                        </m:r>
                      </m:sub>
                    </m:sSub>
                    <m:r>
                      <a:rPr lang="en-US" sz="2400">
                        <a:latin typeface="Cambria Math"/>
                      </a:rPr>
                      <m:t>=</m:t>
                    </m:r>
                    <m:f>
                      <m:fPr>
                        <m:ctrlPr>
                          <a:rPr lang="en-US" sz="2400" i="1">
                            <a:latin typeface="Cambria Math"/>
                          </a:rPr>
                        </m:ctrlPr>
                      </m:fPr>
                      <m:num>
                        <m:r>
                          <m:rPr>
                            <m:sty m:val="p"/>
                          </m:rPr>
                          <a:rPr lang="en-US" sz="2400" i="1">
                            <a:latin typeface="Cambria Math"/>
                          </a:rPr>
                          <m:t>d</m:t>
                        </m:r>
                        <m:sSub>
                          <m:sSubPr>
                            <m:ctrlPr>
                              <a:rPr lang="en-US" sz="2400" i="1">
                                <a:latin typeface="Cambria Math"/>
                              </a:rPr>
                            </m:ctrlPr>
                          </m:sSubPr>
                          <m:e>
                            <m:r>
                              <m:rPr>
                                <m:sty m:val="p"/>
                              </m:rPr>
                              <a:rPr lang="en-US" sz="2400" i="1">
                                <a:latin typeface="Cambria Math"/>
                              </a:rPr>
                              <m:t>v</m:t>
                            </m:r>
                          </m:e>
                          <m:sub>
                            <m:r>
                              <m:rPr>
                                <m:sty m:val="p"/>
                              </m:rPr>
                              <a:rPr lang="en-US" sz="2400" i="1">
                                <a:latin typeface="Cambria Math"/>
                              </a:rPr>
                              <m:t>x</m:t>
                            </m:r>
                          </m:sub>
                        </m:sSub>
                      </m:num>
                      <m:den>
                        <m:r>
                          <m:rPr>
                            <m:sty m:val="p"/>
                          </m:rPr>
                          <a:rPr lang="en-US" sz="2400" i="1">
                            <a:latin typeface="Cambria Math"/>
                          </a:rPr>
                          <m:t>dt</m:t>
                        </m:r>
                      </m:den>
                    </m:f>
                  </m:oMath>
                </a14:m>
                <a:r>
                  <a:rPr lang="en-US" sz="2400" b="1" dirty="0" smtClean="0"/>
                  <a:t>, </a:t>
                </a:r>
                <a14:m>
                  <m:oMath xmlns:m="http://schemas.openxmlformats.org/officeDocument/2006/math">
                    <m:sSub>
                      <m:sSubPr>
                        <m:ctrlPr>
                          <a:rPr lang="en-US" sz="2400" i="1">
                            <a:latin typeface="Cambria Math"/>
                          </a:rPr>
                        </m:ctrlPr>
                      </m:sSubPr>
                      <m:e>
                        <m:r>
                          <m:rPr>
                            <m:sty m:val="p"/>
                          </m:rPr>
                          <a:rPr lang="en-US" sz="2400" i="1">
                            <a:latin typeface="Cambria Math"/>
                          </a:rPr>
                          <m:t>a</m:t>
                        </m:r>
                      </m:e>
                      <m:sub>
                        <m:r>
                          <a:rPr lang="en-US" sz="2400" b="0" i="1" smtClean="0">
                            <a:latin typeface="Cambria Math"/>
                          </a:rPr>
                          <m:t>𝑦</m:t>
                        </m:r>
                      </m:sub>
                    </m:sSub>
                    <m:r>
                      <a:rPr lang="en-US" sz="2400">
                        <a:latin typeface="Cambria Math"/>
                      </a:rPr>
                      <m:t>=</m:t>
                    </m:r>
                    <m:f>
                      <m:fPr>
                        <m:ctrlPr>
                          <a:rPr lang="en-US" sz="2400" i="1">
                            <a:latin typeface="Cambria Math"/>
                          </a:rPr>
                        </m:ctrlPr>
                      </m:fPr>
                      <m:num>
                        <m:r>
                          <m:rPr>
                            <m:sty m:val="p"/>
                          </m:rPr>
                          <a:rPr lang="en-US" sz="2400" i="1">
                            <a:latin typeface="Cambria Math"/>
                          </a:rPr>
                          <m:t>d</m:t>
                        </m:r>
                        <m:sSub>
                          <m:sSubPr>
                            <m:ctrlPr>
                              <a:rPr lang="en-US" sz="2400" i="1">
                                <a:latin typeface="Cambria Math"/>
                              </a:rPr>
                            </m:ctrlPr>
                          </m:sSubPr>
                          <m:e>
                            <m:r>
                              <m:rPr>
                                <m:sty m:val="p"/>
                              </m:rPr>
                              <a:rPr lang="en-US" sz="2400" i="1">
                                <a:latin typeface="Cambria Math"/>
                              </a:rPr>
                              <m:t>v</m:t>
                            </m:r>
                          </m:e>
                          <m:sub>
                            <m:r>
                              <a:rPr lang="en-US" sz="2400" b="0" i="1" smtClean="0">
                                <a:latin typeface="Cambria Math"/>
                              </a:rPr>
                              <m:t>𝑦</m:t>
                            </m:r>
                          </m:sub>
                        </m:sSub>
                      </m:num>
                      <m:den>
                        <m:r>
                          <m:rPr>
                            <m:sty m:val="p"/>
                          </m:rPr>
                          <a:rPr lang="en-US" sz="2400" i="1">
                            <a:latin typeface="Cambria Math"/>
                          </a:rPr>
                          <m:t>dt</m:t>
                        </m:r>
                      </m:den>
                    </m:f>
                  </m:oMath>
                </a14:m>
                <a:endParaRPr lang="en-US" sz="2400" b="1" dirty="0" smtClean="0"/>
              </a:p>
              <a:p>
                <a:pPr marL="0" indent="0">
                  <a:buNone/>
                </a:pPr>
                <a14:m>
                  <m:oMath xmlns:m="http://schemas.openxmlformats.org/officeDocument/2006/math">
                    <m:nary>
                      <m:naryPr>
                        <m:chr m:val="∑"/>
                        <m:subHide m:val="on"/>
                        <m:supHide m:val="on"/>
                        <m:ctrlPr>
                          <a:rPr lang="en-US" sz="2400" b="1" i="1">
                            <a:latin typeface="Cambria Math"/>
                          </a:rPr>
                        </m:ctrlPr>
                      </m:naryPr>
                      <m:sub/>
                      <m:sup/>
                      <m:e>
                        <m:sSub>
                          <m:sSubPr>
                            <m:ctrlPr>
                              <a:rPr lang="en-US" sz="2400" i="1">
                                <a:latin typeface="Cambria Math"/>
                              </a:rPr>
                            </m:ctrlPr>
                          </m:sSubPr>
                          <m:e>
                            <m:r>
                              <a:rPr lang="en-US" sz="2400" b="0" i="1" smtClean="0">
                                <a:latin typeface="Cambria Math"/>
                              </a:rPr>
                              <m:t>𝐹</m:t>
                            </m:r>
                          </m:e>
                          <m:sub>
                            <m:r>
                              <m:rPr>
                                <m:sty m:val="p"/>
                              </m:rPr>
                              <a:rPr lang="en-US" sz="2400" i="1">
                                <a:latin typeface="Cambria Math"/>
                              </a:rPr>
                              <m:t>x</m:t>
                            </m:r>
                          </m:sub>
                        </m:sSub>
                      </m:e>
                    </m:nary>
                    <m:r>
                      <a:rPr lang="en-US" sz="2400" b="1" i="1">
                        <a:latin typeface="Cambria Math"/>
                      </a:rPr>
                      <m:t>=</m:t>
                    </m:r>
                    <m:r>
                      <a:rPr lang="en-US" sz="2400" b="1" i="1">
                        <a:latin typeface="Cambria Math"/>
                      </a:rPr>
                      <m:t>𝒎</m:t>
                    </m:r>
                    <m:sSub>
                      <m:sSubPr>
                        <m:ctrlPr>
                          <a:rPr lang="en-US" sz="2400" i="1">
                            <a:latin typeface="Cambria Math"/>
                          </a:rPr>
                        </m:ctrlPr>
                      </m:sSubPr>
                      <m:e>
                        <m:r>
                          <m:rPr>
                            <m:sty m:val="p"/>
                          </m:rPr>
                          <a:rPr lang="en-US" sz="2400" i="1">
                            <a:latin typeface="Cambria Math"/>
                          </a:rPr>
                          <m:t>a</m:t>
                        </m:r>
                      </m:e>
                      <m:sub>
                        <m:r>
                          <m:rPr>
                            <m:sty m:val="p"/>
                          </m:rPr>
                          <a:rPr lang="en-US" sz="2400" i="1">
                            <a:latin typeface="Cambria Math"/>
                          </a:rPr>
                          <m:t>x</m:t>
                        </m:r>
                      </m:sub>
                    </m:sSub>
                  </m:oMath>
                </a14:m>
                <a:r>
                  <a:rPr lang="en-US" sz="2400" b="1" dirty="0" smtClean="0"/>
                  <a:t>, </a:t>
                </a:r>
                <a14:m>
                  <m:oMath xmlns:m="http://schemas.openxmlformats.org/officeDocument/2006/math">
                    <m:nary>
                      <m:naryPr>
                        <m:chr m:val="∑"/>
                        <m:subHide m:val="on"/>
                        <m:supHide m:val="on"/>
                        <m:ctrlPr>
                          <a:rPr lang="en-US" sz="2400" b="1" i="1">
                            <a:latin typeface="Cambria Math"/>
                          </a:rPr>
                        </m:ctrlPr>
                      </m:naryPr>
                      <m:sub/>
                      <m:sup/>
                      <m:e>
                        <m:sSub>
                          <m:sSubPr>
                            <m:ctrlPr>
                              <a:rPr lang="en-US" sz="2400" i="1">
                                <a:latin typeface="Cambria Math"/>
                              </a:rPr>
                            </m:ctrlPr>
                          </m:sSubPr>
                          <m:e>
                            <m:r>
                              <a:rPr lang="en-US" sz="2400" i="1">
                                <a:latin typeface="Cambria Math"/>
                              </a:rPr>
                              <m:t>𝐹</m:t>
                            </m:r>
                          </m:e>
                          <m:sub>
                            <m:r>
                              <a:rPr lang="en-US" sz="2400" b="0" i="1" smtClean="0">
                                <a:latin typeface="Cambria Math"/>
                              </a:rPr>
                              <m:t>𝑦</m:t>
                            </m:r>
                          </m:sub>
                        </m:sSub>
                      </m:e>
                    </m:nary>
                    <m:r>
                      <a:rPr lang="en-US" sz="2400" b="1" i="1">
                        <a:latin typeface="Cambria Math"/>
                      </a:rPr>
                      <m:t>=</m:t>
                    </m:r>
                    <m:r>
                      <a:rPr lang="en-US" sz="2400" b="1" i="1">
                        <a:latin typeface="Cambria Math"/>
                      </a:rPr>
                      <m:t>𝒎</m:t>
                    </m:r>
                    <m:sSub>
                      <m:sSubPr>
                        <m:ctrlPr>
                          <a:rPr lang="en-US" sz="2400" i="1">
                            <a:latin typeface="Cambria Math"/>
                          </a:rPr>
                        </m:ctrlPr>
                      </m:sSubPr>
                      <m:e>
                        <m:r>
                          <m:rPr>
                            <m:sty m:val="p"/>
                          </m:rPr>
                          <a:rPr lang="en-US" sz="2400" i="1">
                            <a:latin typeface="Cambria Math"/>
                          </a:rPr>
                          <m:t>a</m:t>
                        </m:r>
                      </m:e>
                      <m:sub>
                        <m:r>
                          <a:rPr lang="en-US" sz="2400" b="0" i="1" smtClean="0">
                            <a:latin typeface="Cambria Math"/>
                          </a:rPr>
                          <m:t>𝑦</m:t>
                        </m:r>
                      </m:sub>
                    </m:sSub>
                  </m:oMath>
                </a14:m>
                <a:endParaRPr lang="en-US" sz="2400" b="1" dirty="0" smtClean="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a:rPr>
                        <m:t>│</m:t>
                      </m:r>
                      <m:nary>
                        <m:naryPr>
                          <m:chr m:val="∑"/>
                          <m:subHide m:val="on"/>
                          <m:supHide m:val="on"/>
                          <m:ctrlPr>
                            <a:rPr lang="en-US" sz="2400" b="1" i="1">
                              <a:latin typeface="Cambria Math"/>
                            </a:rPr>
                          </m:ctrlPr>
                        </m:naryPr>
                        <m:sub/>
                        <m:sup/>
                        <m:e>
                          <m:r>
                            <a:rPr lang="en-US" sz="2400" b="1" i="1">
                              <a:latin typeface="Cambria Math"/>
                            </a:rPr>
                            <m:t>𝑭</m:t>
                          </m:r>
                          <m:r>
                            <a:rPr lang="en-US" sz="2400" b="1" i="1">
                              <a:latin typeface="Cambria Math"/>
                            </a:rPr>
                            <m:t>│=</m:t>
                          </m:r>
                          <m:rad>
                            <m:radPr>
                              <m:degHide m:val="on"/>
                              <m:ctrlPr>
                                <a:rPr lang="en-US" sz="2400" b="1" i="1">
                                  <a:latin typeface="Cambria Math"/>
                                </a:rPr>
                              </m:ctrlPr>
                            </m:radPr>
                            <m:deg/>
                            <m:e>
                              <m:sSup>
                                <m:sSupPr>
                                  <m:ctrlPr>
                                    <a:rPr lang="en-US" sz="2400" b="1" i="1">
                                      <a:latin typeface="Cambria Math"/>
                                    </a:rPr>
                                  </m:ctrlPr>
                                </m:sSupPr>
                                <m:e>
                                  <m:sSub>
                                    <m:sSubPr>
                                      <m:ctrlPr>
                                        <a:rPr lang="en-US" sz="2400" b="1" i="1">
                                          <a:latin typeface="Cambria Math"/>
                                        </a:rPr>
                                      </m:ctrlPr>
                                    </m:sSubPr>
                                    <m:e>
                                      <m:r>
                                        <a:rPr lang="en-US" sz="2400" b="1" i="1">
                                          <a:latin typeface="Cambria Math"/>
                                        </a:rPr>
                                        <m:t>𝑭</m:t>
                                      </m:r>
                                    </m:e>
                                    <m:sub>
                                      <m:r>
                                        <a:rPr lang="en-US" sz="2400" b="1" i="1">
                                          <a:latin typeface="Cambria Math"/>
                                        </a:rPr>
                                        <m:t>𝒙</m:t>
                                      </m:r>
                                    </m:sub>
                                  </m:sSub>
                                </m:e>
                                <m:sup>
                                  <m:r>
                                    <a:rPr lang="en-US" sz="2400" b="1" i="1">
                                      <a:latin typeface="Cambria Math"/>
                                    </a:rPr>
                                    <m:t>𝟐</m:t>
                                  </m:r>
                                </m:sup>
                              </m:sSup>
                              <m:r>
                                <a:rPr lang="en-US" sz="2400" b="1" i="1">
                                  <a:latin typeface="Cambria Math"/>
                                </a:rPr>
                                <m:t>+</m:t>
                              </m:r>
                              <m:sSup>
                                <m:sSupPr>
                                  <m:ctrlPr>
                                    <a:rPr lang="en-US" sz="2400" b="1" i="1">
                                      <a:latin typeface="Cambria Math"/>
                                    </a:rPr>
                                  </m:ctrlPr>
                                </m:sSupPr>
                                <m:e>
                                  <m:sSub>
                                    <m:sSubPr>
                                      <m:ctrlPr>
                                        <a:rPr lang="en-US" sz="2400" b="1" i="1">
                                          <a:latin typeface="Cambria Math"/>
                                        </a:rPr>
                                      </m:ctrlPr>
                                    </m:sSubPr>
                                    <m:e>
                                      <m:r>
                                        <a:rPr lang="en-US" sz="2400" b="1" i="1">
                                          <a:latin typeface="Cambria Math"/>
                                        </a:rPr>
                                        <m:t>𝑭</m:t>
                                      </m:r>
                                    </m:e>
                                    <m:sub>
                                      <m:r>
                                        <a:rPr lang="en-US" sz="2400" b="1" i="1">
                                          <a:latin typeface="Cambria Math"/>
                                        </a:rPr>
                                        <m:t>𝒚</m:t>
                                      </m:r>
                                    </m:sub>
                                  </m:sSub>
                                </m:e>
                                <m:sup>
                                  <m:r>
                                    <a:rPr lang="en-US" sz="2400" b="1" i="1">
                                      <a:latin typeface="Cambria Math"/>
                                    </a:rPr>
                                    <m:t>𝟐</m:t>
                                  </m:r>
                                </m:sup>
                              </m:sSup>
                            </m:e>
                          </m:rad>
                        </m:e>
                      </m:nary>
                    </m:oMath>
                  </m:oMathPara>
                </a14:m>
                <a:endParaRPr lang="en-US" sz="2400" b="1" dirty="0" smtClean="0"/>
              </a:p>
              <a:p>
                <a:pPr marL="0" indent="0">
                  <a:buNone/>
                </a:pPr>
                <a:endParaRPr lang="en-US" sz="2400" b="1"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1">
                <a:blip r:embed="rId2"/>
                <a:stretch>
                  <a:fillRect l="-5235" t="-885" r="-1360" b="-1438"/>
                </a:stretch>
              </a:blipFill>
            </p:spPr>
            <p:txBody>
              <a:bodyPr/>
              <a:lstStyle/>
              <a:p>
                <a:r>
                  <a:rPr lang="en-US">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8</a:t>
            </a:fld>
            <a:endParaRPr lang="en-US" dirty="0"/>
          </a:p>
        </p:txBody>
      </p:sp>
    </p:spTree>
    <p:extLst>
      <p:ext uri="{BB962C8B-B14F-4D97-AF65-F5344CB8AC3E}">
        <p14:creationId xmlns:p14="http://schemas.microsoft.com/office/powerpoint/2010/main" val="331447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smtClean="0">
                <a:latin typeface="Cambria" panose="02040503050406030204" pitchFamily="18" charset="0"/>
              </a:rPr>
              <a:t>PROBLEMS</a:t>
            </a:r>
            <a:endParaRPr lang="en-US" sz="4000" b="1" dirty="0">
              <a:latin typeface="Cambria" panose="02040503050406030204" pitchFamily="18" charset="0"/>
            </a:endParaRP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r>
              <a:rPr lang="en-US" sz="2400" b="1" dirty="0" smtClean="0"/>
              <a:t>Section </a:t>
            </a:r>
            <a:r>
              <a:rPr lang="en-US" sz="2400" b="1" dirty="0"/>
              <a:t>5.7 Some Applications of Newton’s Laws</a:t>
            </a:r>
          </a:p>
          <a:p>
            <a:endParaRPr lang="en-US" sz="2400" b="1" dirty="0"/>
          </a:p>
          <a:p>
            <a:pPr marL="0" indent="0">
              <a:buNone/>
            </a:pPr>
            <a:r>
              <a:rPr lang="en-US" sz="2400" b="1" dirty="0"/>
              <a:t>18. </a:t>
            </a:r>
            <a:r>
              <a:rPr lang="en-US" sz="2400" dirty="0"/>
              <a:t>A bag of cement of weight 325 N hangs from three wires </a:t>
            </a:r>
            <a:r>
              <a:rPr lang="en-US" sz="2400" dirty="0" smtClean="0"/>
              <a:t>as suggested </a:t>
            </a:r>
            <a:r>
              <a:rPr lang="en-US" sz="2400" dirty="0"/>
              <a:t>in Figure P5.18. Two of the wires make </a:t>
            </a:r>
            <a:r>
              <a:rPr lang="en-US" sz="2400" dirty="0" smtClean="0"/>
              <a:t>angles </a:t>
            </a:r>
            <a:r>
              <a:rPr lang="en-US" sz="2400" dirty="0" smtClean="0">
                <a:sym typeface="Symbol" panose="05050102010706020507" pitchFamily="18" charset="2"/>
              </a:rPr>
              <a:t></a:t>
            </a:r>
            <a:r>
              <a:rPr lang="en-US" sz="2400" baseline="-25000" dirty="0" smtClean="0"/>
              <a:t>1</a:t>
            </a:r>
            <a:r>
              <a:rPr lang="en-US" sz="2400" dirty="0" smtClean="0"/>
              <a:t>= </a:t>
            </a:r>
            <a:r>
              <a:rPr lang="en-US" sz="2400" dirty="0"/>
              <a:t>60.0° and </a:t>
            </a:r>
            <a:r>
              <a:rPr lang="en-US" sz="2400" dirty="0" smtClean="0">
                <a:sym typeface="Symbol" panose="05050102010706020507" pitchFamily="18" charset="2"/>
              </a:rPr>
              <a:t></a:t>
            </a:r>
            <a:r>
              <a:rPr lang="en-US" sz="2400" baseline="-25000" dirty="0" smtClean="0">
                <a:sym typeface="Symbol" panose="05050102010706020507" pitchFamily="18" charset="2"/>
              </a:rPr>
              <a:t>2</a:t>
            </a:r>
            <a:r>
              <a:rPr lang="en-US" sz="2400" dirty="0" smtClean="0"/>
              <a:t>= 25.0</a:t>
            </a:r>
            <a:r>
              <a:rPr lang="en-US" sz="2400" dirty="0"/>
              <a:t>° with the horizontal. If the </a:t>
            </a:r>
            <a:r>
              <a:rPr lang="en-US" sz="2400" dirty="0" smtClean="0"/>
              <a:t>system is </a:t>
            </a:r>
            <a:r>
              <a:rPr lang="en-US" sz="2400" dirty="0"/>
              <a:t>in equilibrium, find the tensions </a:t>
            </a:r>
            <a:r>
              <a:rPr lang="en-US" sz="2400" i="1" dirty="0" smtClean="0"/>
              <a:t>T</a:t>
            </a:r>
            <a:r>
              <a:rPr lang="en-US" sz="2400" baseline="-25000" dirty="0" smtClean="0"/>
              <a:t>1</a:t>
            </a:r>
            <a:r>
              <a:rPr lang="en-US" sz="2400" dirty="0" smtClean="0"/>
              <a:t>, </a:t>
            </a:r>
            <a:r>
              <a:rPr lang="en-US" sz="2400" i="1" dirty="0"/>
              <a:t>T</a:t>
            </a:r>
            <a:r>
              <a:rPr lang="en-US" sz="2400" baseline="-25000" dirty="0"/>
              <a:t>2</a:t>
            </a:r>
            <a:r>
              <a:rPr lang="en-US" sz="2400" dirty="0"/>
              <a:t>, and </a:t>
            </a:r>
            <a:r>
              <a:rPr lang="en-US" sz="2400" i="1" dirty="0"/>
              <a:t>T</a:t>
            </a:r>
            <a:r>
              <a:rPr lang="en-US" sz="2400" baseline="-25000" dirty="0"/>
              <a:t>3</a:t>
            </a:r>
            <a:r>
              <a:rPr lang="en-US" sz="2400" dirty="0"/>
              <a:t> </a:t>
            </a:r>
            <a:r>
              <a:rPr lang="en-US" sz="2400" dirty="0" smtClean="0"/>
              <a:t>in the </a:t>
            </a:r>
            <a:r>
              <a:rPr lang="en-US" sz="2400" dirty="0"/>
              <a:t>wires</a:t>
            </a:r>
            <a:r>
              <a:rPr lang="en-US" sz="2400" dirty="0" smtClean="0"/>
              <a:t>.</a:t>
            </a:r>
            <a:r>
              <a:rPr lang="en-US" sz="2400" i="1" dirty="0"/>
              <a:t> </a:t>
            </a:r>
            <a:endParaRPr lang="en-US" sz="2400" b="1" dirty="0"/>
          </a:p>
          <a:p>
            <a:pPr marL="0" indent="0">
              <a:buNone/>
            </a:pPr>
            <a:r>
              <a:rPr lang="en-US" sz="2400" b="1" dirty="0" smtClean="0"/>
              <a:t>SOLUTIONS </a:t>
            </a:r>
            <a:r>
              <a:rPr lang="en-US" sz="2400" b="1" dirty="0"/>
              <a:t>TO </a:t>
            </a:r>
            <a:r>
              <a:rPr lang="en-US" sz="2400" b="1" dirty="0" smtClean="0"/>
              <a:t>PROBLEM:</a:t>
            </a:r>
          </a:p>
          <a:p>
            <a:pPr marL="0" indent="0">
              <a:buNone/>
            </a:pPr>
            <a:r>
              <a:rPr lang="en-US" sz="2400" i="1" dirty="0" smtClean="0"/>
              <a:t>T</a:t>
            </a:r>
            <a:r>
              <a:rPr lang="en-US" sz="2400" baseline="-25000" dirty="0" smtClean="0"/>
              <a:t>3=</a:t>
            </a:r>
            <a:r>
              <a:rPr lang="en-US" sz="2400" i="1" dirty="0"/>
              <a:t> </a:t>
            </a:r>
            <a:r>
              <a:rPr lang="en-US" sz="2400" i="1" dirty="0" err="1"/>
              <a:t>F</a:t>
            </a:r>
            <a:r>
              <a:rPr lang="en-US" sz="2400" baseline="-25000" dirty="0" err="1" smtClean="0"/>
              <a:t>g</a:t>
            </a:r>
            <a:endParaRPr lang="en-US" sz="2400" baseline="-25000" dirty="0" smtClean="0"/>
          </a:p>
          <a:p>
            <a:pPr marL="0" indent="0">
              <a:buNone/>
            </a:pPr>
            <a:r>
              <a:rPr lang="en-US" sz="2400" i="1" dirty="0" smtClean="0"/>
              <a:t>T</a:t>
            </a:r>
            <a:r>
              <a:rPr lang="en-US" sz="2400" baseline="-25000" dirty="0" smtClean="0"/>
              <a:t>1 </a:t>
            </a:r>
            <a:r>
              <a:rPr lang="en-US" sz="2400" dirty="0" smtClean="0"/>
              <a:t>sin </a:t>
            </a:r>
            <a:r>
              <a:rPr lang="en-US" sz="2400" dirty="0">
                <a:sym typeface="Symbol" panose="05050102010706020507" pitchFamily="18" charset="2"/>
              </a:rPr>
              <a:t></a:t>
            </a:r>
            <a:r>
              <a:rPr lang="en-US" sz="2400" baseline="-25000" dirty="0" smtClean="0"/>
              <a:t>1</a:t>
            </a:r>
            <a:r>
              <a:rPr lang="en-US" sz="2400" i="1" dirty="0" smtClean="0"/>
              <a:t>+T</a:t>
            </a:r>
            <a:r>
              <a:rPr lang="en-US" sz="2400" baseline="-25000" dirty="0" smtClean="0"/>
              <a:t>2 </a:t>
            </a:r>
            <a:r>
              <a:rPr lang="en-US" sz="2400" dirty="0"/>
              <a:t>sin </a:t>
            </a:r>
            <a:r>
              <a:rPr lang="en-US" sz="2400" dirty="0" smtClean="0">
                <a:sym typeface="Symbol" panose="05050102010706020507" pitchFamily="18" charset="2"/>
              </a:rPr>
              <a:t></a:t>
            </a:r>
            <a:r>
              <a:rPr lang="en-US" sz="2400" baseline="-25000" dirty="0" smtClean="0">
                <a:sym typeface="Symbol" panose="05050102010706020507" pitchFamily="18" charset="2"/>
              </a:rPr>
              <a:t>2</a:t>
            </a:r>
            <a:r>
              <a:rPr lang="en-US" sz="2400" baseline="-25000" dirty="0" smtClean="0"/>
              <a:t>=</a:t>
            </a:r>
            <a:r>
              <a:rPr lang="en-US" sz="2400" i="1" dirty="0" err="1" smtClean="0"/>
              <a:t>F</a:t>
            </a:r>
            <a:r>
              <a:rPr lang="en-US" sz="2400" baseline="-25000" dirty="0" err="1" smtClean="0"/>
              <a:t>g</a:t>
            </a:r>
            <a:endParaRPr lang="en-US" sz="2400" baseline="-25000" dirty="0" smtClean="0"/>
          </a:p>
          <a:p>
            <a:pPr marL="0" indent="0">
              <a:buNone/>
            </a:pPr>
            <a:r>
              <a:rPr lang="en-US" sz="2400" i="1" dirty="0"/>
              <a:t>T</a:t>
            </a:r>
            <a:r>
              <a:rPr lang="en-US" sz="2400" baseline="-25000" dirty="0"/>
              <a:t>1 </a:t>
            </a:r>
            <a:r>
              <a:rPr lang="en-US" sz="2400" dirty="0" smtClean="0"/>
              <a:t>cos </a:t>
            </a:r>
            <a:r>
              <a:rPr lang="en-US" sz="2400" dirty="0">
                <a:sym typeface="Symbol" panose="05050102010706020507" pitchFamily="18" charset="2"/>
              </a:rPr>
              <a:t></a:t>
            </a:r>
            <a:r>
              <a:rPr lang="en-US" sz="2400" baseline="-25000" dirty="0" smtClean="0"/>
              <a:t>1</a:t>
            </a:r>
            <a:r>
              <a:rPr lang="en-US" sz="2400" i="1" dirty="0" smtClean="0"/>
              <a:t>=T</a:t>
            </a:r>
            <a:r>
              <a:rPr lang="en-US" sz="2400" baseline="-25000" dirty="0" smtClean="0"/>
              <a:t>2 </a:t>
            </a:r>
            <a:r>
              <a:rPr lang="en-US" sz="2400" dirty="0" smtClean="0"/>
              <a:t>cos</a:t>
            </a:r>
            <a:r>
              <a:rPr lang="en-US" sz="2400" dirty="0" smtClean="0">
                <a:sym typeface="Symbol" panose="05050102010706020507" pitchFamily="18" charset="2"/>
              </a:rPr>
              <a:t></a:t>
            </a:r>
            <a:r>
              <a:rPr lang="en-US" sz="2400" baseline="-25000" dirty="0" smtClean="0">
                <a:sym typeface="Symbol" panose="05050102010706020507" pitchFamily="18" charset="2"/>
              </a:rPr>
              <a:t>2</a:t>
            </a:r>
            <a:endParaRPr lang="en-US" sz="2400" baseline="-25000" dirty="0"/>
          </a:p>
          <a:p>
            <a:pPr marL="0" indent="0">
              <a:buNone/>
            </a:pPr>
            <a:endParaRPr lang="en-US" sz="2400" baseline="-25000" dirty="0" smtClean="0"/>
          </a:p>
          <a:p>
            <a:pPr marL="0" indent="0">
              <a:buNone/>
            </a:pPr>
            <a:endParaRPr lang="en-US" sz="2400" baseline="-25000" dirty="0"/>
          </a:p>
          <a:p>
            <a:pPr marL="0" indent="0">
              <a:buNone/>
            </a:pPr>
            <a:endParaRPr lang="en-US" sz="2400" baseline="-25000" dirty="0" smtClean="0"/>
          </a:p>
          <a:p>
            <a:pPr marL="0" indent="0">
              <a:buNone/>
            </a:pPr>
            <a:endParaRPr lang="en-US" sz="2400" dirty="0" smtClean="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9</a:t>
            </a:fld>
            <a:endParaRPr lang="en-US" dirty="0"/>
          </a:p>
        </p:txBody>
      </p:sp>
      <p:pic>
        <p:nvPicPr>
          <p:cNvPr id="4" name="Picture 3"/>
          <p:cNvPicPr>
            <a:picLocks noChangeAspect="1"/>
          </p:cNvPicPr>
          <p:nvPr/>
        </p:nvPicPr>
        <p:blipFill>
          <a:blip r:embed="rId2"/>
          <a:stretch>
            <a:fillRect/>
          </a:stretch>
        </p:blipFill>
        <p:spPr>
          <a:xfrm>
            <a:off x="6401785" y="3397085"/>
            <a:ext cx="2436429" cy="2880000"/>
          </a:xfrm>
          <a:prstGeom prst="rect">
            <a:avLst/>
          </a:prstGeom>
        </p:spPr>
      </p:pic>
    </p:spTree>
    <p:extLst>
      <p:ext uri="{BB962C8B-B14F-4D97-AF65-F5344CB8AC3E}">
        <p14:creationId xmlns:p14="http://schemas.microsoft.com/office/powerpoint/2010/main" val="1803382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20161</TotalTime>
  <Words>2101</Words>
  <Application>Microsoft Office PowerPoint</Application>
  <PresentationFormat>عرض على الشاشة (3:4)‏</PresentationFormat>
  <Paragraphs>179</Paragraphs>
  <Slides>24</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24</vt:i4>
      </vt:variant>
    </vt:vector>
  </HeadingPairs>
  <TitlesOfParts>
    <vt:vector size="26" baseType="lpstr">
      <vt:lpstr>Office Theme</vt:lpstr>
      <vt:lpstr>公式</vt:lpstr>
      <vt:lpstr>Phys 110  Chapter 5   The Laws of Motion  </vt:lpstr>
      <vt:lpstr> LECTURE OUTLINE  </vt:lpstr>
      <vt:lpstr>Free Body Diagram</vt:lpstr>
      <vt:lpstr>Hints for Problem-Solving</vt:lpstr>
      <vt:lpstr>PROBLEMS</vt:lpstr>
      <vt:lpstr>PROBLEMS</vt:lpstr>
      <vt:lpstr>PROBLEMS</vt:lpstr>
      <vt:lpstr>PROBLEMS</vt:lpstr>
      <vt:lpstr>PROBLEMS</vt:lpstr>
      <vt:lpstr>PROBLEMS</vt:lpstr>
      <vt:lpstr>PROBLEMS</vt:lpstr>
      <vt:lpstr>PROBLEMS</vt:lpstr>
      <vt:lpstr>PROBLEMS</vt:lpstr>
      <vt:lpstr>PROBLEMS</vt:lpstr>
      <vt:lpstr>PROBLEMS</vt:lpstr>
      <vt:lpstr>عرض تقديمي في PowerPoint</vt:lpstr>
      <vt:lpstr>PROBLEMS</vt:lpstr>
      <vt:lpstr>عرض تقديمي في PowerPoint</vt:lpstr>
      <vt:lpstr>PROBLEMS</vt:lpstr>
      <vt:lpstr>PROBLEMS</vt:lpstr>
      <vt:lpstr>PROBLEMS</vt:lpstr>
      <vt:lpstr>PROBLEMS</vt:lpstr>
      <vt:lpstr>PROBLEMS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thesis</dc:title>
  <dc:creator>mhezam</dc:creator>
  <cp:lastModifiedBy>المستخدم</cp:lastModifiedBy>
  <cp:revision>456</cp:revision>
  <dcterms:created xsi:type="dcterms:W3CDTF">2017-05-19T19:23:24Z</dcterms:created>
  <dcterms:modified xsi:type="dcterms:W3CDTF">2018-10-10T10:05:58Z</dcterms:modified>
</cp:coreProperties>
</file>