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17"/>
  </p:notesMasterIdLst>
  <p:sldIdLst>
    <p:sldId id="256" r:id="rId2"/>
    <p:sldId id="649" r:id="rId3"/>
    <p:sldId id="257" r:id="rId4"/>
    <p:sldId id="664" r:id="rId5"/>
    <p:sldId id="665" r:id="rId6"/>
    <p:sldId id="666" r:id="rId7"/>
    <p:sldId id="667" r:id="rId8"/>
    <p:sldId id="676" r:id="rId9"/>
    <p:sldId id="669" r:id="rId10"/>
    <p:sldId id="677" r:id="rId11"/>
    <p:sldId id="674" r:id="rId12"/>
    <p:sldId id="675" r:id="rId13"/>
    <p:sldId id="671" r:id="rId14"/>
    <p:sldId id="672" r:id="rId15"/>
    <p:sldId id="6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نمط متوسط 1 - تميي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434" autoAdjust="0"/>
  </p:normalViewPr>
  <p:slideViewPr>
    <p:cSldViewPr>
      <p:cViewPr varScale="1">
        <p:scale>
          <a:sx n="74" d="100"/>
          <a:sy n="74" d="100"/>
        </p:scale>
        <p:origin x="106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DC8954-13AC-4F00-85FF-CAAC8CDAFBE6}" type="datetimeFigureOut">
              <a:rPr lang="en-US" smtClean="0"/>
              <a:t>9/19/2018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B7A40D-1C0A-42E4-B369-2F741A12EE55}" type="slidenum">
              <a:rPr lang="en-US" smtClean="0"/>
              <a:t>‹#›</a:t>
            </a:fld>
            <a:endParaRPr lang="en-US"/>
          </a:p>
        </p:txBody>
      </p:sp>
    </p:spTree>
    <p:extLst>
      <p:ext uri="{BB962C8B-B14F-4D97-AF65-F5344CB8AC3E}">
        <p14:creationId xmlns:p14="http://schemas.microsoft.com/office/powerpoint/2010/main" val="2855202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8B7A40D-1C0A-42E4-B369-2F741A12EE55}" type="slidenum">
              <a:rPr lang="en-US" smtClean="0"/>
              <a:t>5</a:t>
            </a:fld>
            <a:endParaRPr lang="en-US"/>
          </a:p>
        </p:txBody>
      </p:sp>
    </p:spTree>
    <p:extLst>
      <p:ext uri="{BB962C8B-B14F-4D97-AF65-F5344CB8AC3E}">
        <p14:creationId xmlns:p14="http://schemas.microsoft.com/office/powerpoint/2010/main" val="2457491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8B7A40D-1C0A-42E4-B369-2F741A12EE55}" type="slidenum">
              <a:rPr lang="en-US" smtClean="0"/>
              <a:t>6</a:t>
            </a:fld>
            <a:endParaRPr lang="en-US"/>
          </a:p>
        </p:txBody>
      </p:sp>
    </p:spTree>
    <p:extLst>
      <p:ext uri="{BB962C8B-B14F-4D97-AF65-F5344CB8AC3E}">
        <p14:creationId xmlns:p14="http://schemas.microsoft.com/office/powerpoint/2010/main" val="387488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8B7A40D-1C0A-42E4-B369-2F741A12EE55}" type="slidenum">
              <a:rPr lang="en-US" smtClean="0"/>
              <a:t>7</a:t>
            </a:fld>
            <a:endParaRPr lang="en-US"/>
          </a:p>
        </p:txBody>
      </p:sp>
    </p:spTree>
    <p:extLst>
      <p:ext uri="{BB962C8B-B14F-4D97-AF65-F5344CB8AC3E}">
        <p14:creationId xmlns:p14="http://schemas.microsoft.com/office/powerpoint/2010/main" val="121714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miter lim="800000"/>
            <a:headEnd/>
            <a:tailEnd/>
          </a:ln>
        </p:spPr>
        <p:txBody>
          <a:bodyPr/>
          <a:lstStyle/>
          <a:p>
            <a:fld id="{E004EA7C-25D5-4D5F-9432-69847275AAA0}" type="slidenum">
              <a:rPr lang="en-US" smtClean="0"/>
              <a:pPr/>
              <a:t>11</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sz="1000" dirty="0"/>
          </a:p>
        </p:txBody>
      </p:sp>
    </p:spTree>
    <p:extLst>
      <p:ext uri="{BB962C8B-B14F-4D97-AF65-F5344CB8AC3E}">
        <p14:creationId xmlns:p14="http://schemas.microsoft.com/office/powerpoint/2010/main" val="795640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5CA382BD-FBCA-40A0-83E1-0D0AAEA7EA5C}" type="slidenum">
              <a:rPr lang="en-US" smtClean="0"/>
              <a:pPr/>
              <a:t>12</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632530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0F6294-21FE-480C-9C0B-78E72CC30ECD}" type="datetime1">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157825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B6162-F2A0-47C0-9287-A0A5198F1623}" type="datetime1">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3062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40EF5-DB45-4AD6-BA9D-84ED3CC07452}" type="datetime1">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650325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447800"/>
            <a:ext cx="40386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Feb. 11-15, 2013</a:t>
            </a:r>
            <a:endParaRPr lang="en-US" altLang="zh-CN"/>
          </a:p>
        </p:txBody>
      </p:sp>
    </p:spTree>
    <p:extLst>
      <p:ext uri="{BB962C8B-B14F-4D97-AF65-F5344CB8AC3E}">
        <p14:creationId xmlns:p14="http://schemas.microsoft.com/office/powerpoint/2010/main" val="307665746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447800"/>
            <a:ext cx="40386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447800"/>
            <a:ext cx="4038600" cy="46482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r>
              <a:rPr lang="en-US"/>
              <a:t>Feb. 11-15, 2013</a:t>
            </a:r>
            <a:endParaRPr lang="en-US" altLang="zh-CN"/>
          </a:p>
        </p:txBody>
      </p:sp>
    </p:spTree>
    <p:extLst>
      <p:ext uri="{BB962C8B-B14F-4D97-AF65-F5344CB8AC3E}">
        <p14:creationId xmlns:p14="http://schemas.microsoft.com/office/powerpoint/2010/main" val="36872674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128A9F-3327-4B5B-850C-5BC8999090AD}" type="datetime1">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313840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6A989F-E407-4D5A-A16C-754171407D3F}" type="datetime1">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47378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E68767-4F2E-42E0-A707-E3AD855F1CE3}" type="datetime1">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378089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E5AC72-0514-4ED4-8BBB-195641D45EA7}" type="datetime1">
              <a:rPr lang="en-US" smtClean="0"/>
              <a:t>9/19/2018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429358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F6B62E-E8A2-44FA-A6A9-7C8B8F49A5EA}" type="datetime1">
              <a:rPr lang="en-US" smtClean="0"/>
              <a:t>9/19/2018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2088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4EBD2-99C2-437F-8B62-04902986A3A8}" type="datetime1">
              <a:rPr lang="en-US" smtClean="0"/>
              <a:t>9/19/2018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3216839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2EECF-E7C7-4568-BA76-666FD1329E48}" type="datetime1">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64490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1F9264-5CF3-4D14-BB32-B08BAC8CBCFD}" type="datetime1">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239409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alphaModFix amt="5000"/>
            <a:lum/>
          </a:blip>
          <a:srcRect/>
          <a:stretch>
            <a:fillRect l="10000" t="-3000" r="11000" b="-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06C93-8221-4B97-A958-3BCD46FB6EB2}" type="datetime1">
              <a:rPr lang="en-US" smtClean="0"/>
              <a:t>9/19/2018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0C9DF-47BE-457D-9FA4-59BADC70679E}" type="slidenum">
              <a:rPr lang="en-US" smtClean="0"/>
              <a:t>‹#›</a:t>
            </a:fld>
            <a:endParaRPr lang="en-US"/>
          </a:p>
        </p:txBody>
      </p:sp>
    </p:spTree>
    <p:extLst>
      <p:ext uri="{BB962C8B-B14F-4D97-AF65-F5344CB8AC3E}">
        <p14:creationId xmlns:p14="http://schemas.microsoft.com/office/powerpoint/2010/main" val="344867482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4.xml"/><Relationship Id="rId7"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748" y="0"/>
            <a:ext cx="9180000" cy="6858000"/>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2" name="Title 11"/>
          <p:cNvSpPr>
            <a:spLocks noGrp="1"/>
          </p:cNvSpPr>
          <p:nvPr>
            <p:ph type="ctrTitle"/>
          </p:nvPr>
        </p:nvSpPr>
        <p:spPr>
          <a:xfrm>
            <a:off x="456607" y="1095530"/>
            <a:ext cx="8237287" cy="1470025"/>
          </a:xfrm>
        </p:spPr>
        <p:txBody>
          <a:bodyPr>
            <a:noAutofit/>
          </a:bodyPr>
          <a:lstStyle/>
          <a:p>
            <a:r>
              <a:rPr lang="en-US" sz="3200" b="1" smtClean="0">
                <a:solidFill>
                  <a:schemeClr val="tx2">
                    <a:lumMod val="60000"/>
                    <a:lumOff val="40000"/>
                  </a:schemeClr>
                </a:solidFill>
                <a:latin typeface="Cambria" panose="02040503050406030204" pitchFamily="18" charset="0"/>
                <a:cs typeface="Times New Roman" pitchFamily="18" charset="0"/>
              </a:rPr>
              <a:t>Phys 110</a:t>
            </a:r>
            <a:r>
              <a:rPr lang="en-US" sz="3200" b="1" dirty="0" smtClean="0">
                <a:solidFill>
                  <a:schemeClr val="tx2">
                    <a:lumMod val="60000"/>
                    <a:lumOff val="40000"/>
                  </a:schemeClr>
                </a:solidFill>
                <a:latin typeface="Cambria" panose="02040503050406030204" pitchFamily="18" charset="0"/>
                <a:cs typeface="Times New Roman" pitchFamily="18" charset="0"/>
              </a:rPr>
              <a:t/>
            </a:r>
            <a:br>
              <a:rPr lang="en-US" sz="3200" b="1" dirty="0" smtClean="0">
                <a:solidFill>
                  <a:schemeClr val="tx2">
                    <a:lumMod val="60000"/>
                    <a:lumOff val="40000"/>
                  </a:schemeClr>
                </a:solidFill>
                <a:latin typeface="Cambria" panose="02040503050406030204" pitchFamily="18" charset="0"/>
                <a:cs typeface="Times New Roman" pitchFamily="18" charset="0"/>
              </a:rPr>
            </a:br>
            <a:r>
              <a:rPr lang="en-US" sz="3200" b="1" dirty="0" smtClean="0">
                <a:solidFill>
                  <a:schemeClr val="tx2">
                    <a:lumMod val="60000"/>
                    <a:lumOff val="40000"/>
                  </a:schemeClr>
                </a:solidFill>
                <a:latin typeface="Cambria" panose="02040503050406030204" pitchFamily="18" charset="0"/>
                <a:cs typeface="Times New Roman" pitchFamily="18" charset="0"/>
              </a:rPr>
              <a:t/>
            </a:r>
            <a:br>
              <a:rPr lang="en-US" sz="3200" b="1" dirty="0" smtClean="0">
                <a:solidFill>
                  <a:schemeClr val="tx2">
                    <a:lumMod val="60000"/>
                    <a:lumOff val="40000"/>
                  </a:schemeClr>
                </a:solidFill>
                <a:latin typeface="Cambria" panose="02040503050406030204" pitchFamily="18" charset="0"/>
                <a:cs typeface="Times New Roman" pitchFamily="18" charset="0"/>
              </a:rPr>
            </a:br>
            <a:r>
              <a:rPr lang="en-US" sz="3200" b="1" dirty="0">
                <a:solidFill>
                  <a:schemeClr val="tx2">
                    <a:lumMod val="60000"/>
                    <a:lumOff val="40000"/>
                  </a:schemeClr>
                </a:solidFill>
                <a:latin typeface="Cambria" panose="02040503050406030204" pitchFamily="18" charset="0"/>
                <a:cs typeface="Times New Roman" pitchFamily="18" charset="0"/>
              </a:rPr>
              <a:t>Chapter </a:t>
            </a:r>
            <a:r>
              <a:rPr lang="en-US" sz="3200" b="1" dirty="0" smtClean="0">
                <a:solidFill>
                  <a:schemeClr val="tx2">
                    <a:lumMod val="60000"/>
                    <a:lumOff val="40000"/>
                  </a:schemeClr>
                </a:solidFill>
                <a:latin typeface="Cambria" panose="02040503050406030204" pitchFamily="18" charset="0"/>
                <a:cs typeface="Times New Roman" pitchFamily="18" charset="0"/>
              </a:rPr>
              <a:t>5</a:t>
            </a:r>
            <a:br>
              <a:rPr lang="en-US" sz="3200" b="1" dirty="0" smtClean="0">
                <a:solidFill>
                  <a:schemeClr val="tx2">
                    <a:lumMod val="60000"/>
                    <a:lumOff val="40000"/>
                  </a:schemeClr>
                </a:solidFill>
                <a:latin typeface="Cambria" panose="02040503050406030204" pitchFamily="18" charset="0"/>
                <a:cs typeface="Times New Roman" pitchFamily="18" charset="0"/>
              </a:rPr>
            </a:br>
            <a:r>
              <a:rPr lang="en-US" sz="3200" b="1" dirty="0" smtClean="0">
                <a:solidFill>
                  <a:schemeClr val="tx2">
                    <a:lumMod val="60000"/>
                    <a:lumOff val="40000"/>
                  </a:schemeClr>
                </a:solidFill>
                <a:latin typeface="Cambria" panose="02040503050406030204" pitchFamily="18" charset="0"/>
                <a:cs typeface="Times New Roman" pitchFamily="18" charset="0"/>
              </a:rPr>
              <a:t> </a:t>
            </a:r>
            <a:br>
              <a:rPr lang="en-US" sz="3200" b="1" dirty="0" smtClean="0">
                <a:solidFill>
                  <a:schemeClr val="tx2">
                    <a:lumMod val="60000"/>
                    <a:lumOff val="40000"/>
                  </a:schemeClr>
                </a:solidFill>
                <a:latin typeface="Cambria" panose="02040503050406030204" pitchFamily="18" charset="0"/>
                <a:cs typeface="Times New Roman" pitchFamily="18" charset="0"/>
              </a:rPr>
            </a:br>
            <a:r>
              <a:rPr lang="en-US" sz="3200" b="1" dirty="0" smtClean="0"/>
              <a:t>The </a:t>
            </a:r>
            <a:r>
              <a:rPr lang="en-US" sz="3200" b="1" dirty="0"/>
              <a:t>Laws of Motion </a:t>
            </a:r>
            <a:r>
              <a:rPr lang="en-US" sz="3200" b="1" dirty="0">
                <a:solidFill>
                  <a:schemeClr val="tx2">
                    <a:lumMod val="60000"/>
                    <a:lumOff val="40000"/>
                  </a:schemeClr>
                </a:solidFill>
                <a:latin typeface="Cambria" panose="02040503050406030204" pitchFamily="18" charset="0"/>
                <a:cs typeface="Times New Roman" pitchFamily="18" charset="0"/>
              </a:rPr>
              <a:t/>
            </a:r>
            <a:br>
              <a:rPr lang="en-US" sz="3200" b="1" dirty="0">
                <a:solidFill>
                  <a:schemeClr val="tx2">
                    <a:lumMod val="60000"/>
                    <a:lumOff val="40000"/>
                  </a:schemeClr>
                </a:solidFill>
                <a:latin typeface="Cambria" panose="02040503050406030204" pitchFamily="18" charset="0"/>
                <a:cs typeface="Times New Roman" pitchFamily="18" charset="0"/>
              </a:rPr>
            </a:br>
            <a:r>
              <a:rPr lang="en-US" sz="3200" b="1" dirty="0">
                <a:solidFill>
                  <a:schemeClr val="tx2">
                    <a:lumMod val="60000"/>
                    <a:lumOff val="40000"/>
                  </a:schemeClr>
                </a:solidFill>
                <a:latin typeface="Cambria" panose="02040503050406030204" pitchFamily="18" charset="0"/>
                <a:cs typeface="Times New Roman" pitchFamily="18" charset="0"/>
              </a:rPr>
              <a:t/>
            </a:r>
            <a:br>
              <a:rPr lang="en-US" sz="3200" b="1" dirty="0">
                <a:solidFill>
                  <a:schemeClr val="tx2">
                    <a:lumMod val="60000"/>
                    <a:lumOff val="40000"/>
                  </a:schemeClr>
                </a:solidFill>
                <a:latin typeface="Cambria" panose="02040503050406030204" pitchFamily="18" charset="0"/>
                <a:cs typeface="Times New Roman" pitchFamily="18" charset="0"/>
              </a:rPr>
            </a:br>
            <a:endParaRPr lang="en-US" sz="3200" b="1" dirty="0">
              <a:solidFill>
                <a:schemeClr val="tx2">
                  <a:lumMod val="60000"/>
                  <a:lumOff val="40000"/>
                </a:schemeClr>
              </a:solidFill>
              <a:latin typeface="Cambria" panose="02040503050406030204" pitchFamily="18" charset="0"/>
              <a:cs typeface="Times New Roman" pitchFamily="18" charset="0"/>
            </a:endParaRPr>
          </a:p>
        </p:txBody>
      </p:sp>
    </p:spTree>
    <p:extLst>
      <p:ext uri="{BB962C8B-B14F-4D97-AF65-F5344CB8AC3E}">
        <p14:creationId xmlns:p14="http://schemas.microsoft.com/office/powerpoint/2010/main" val="1969187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649" y="476672"/>
            <a:ext cx="8229600" cy="4525963"/>
          </a:xfrm>
        </p:spPr>
        <p:txBody>
          <a:bodyPr>
            <a:normAutofit fontScale="92500" lnSpcReduction="10000"/>
          </a:bodyPr>
          <a:lstStyle/>
          <a:p>
            <a:endParaRPr lang="en-GB" dirty="0" smtClean="0"/>
          </a:p>
          <a:p>
            <a:pPr algn="just"/>
            <a:r>
              <a:rPr lang="en-GB" dirty="0" smtClean="0"/>
              <a:t> </a:t>
            </a:r>
            <a:r>
              <a:rPr lang="en-GB" sz="3000" b="1" dirty="0"/>
              <a:t>Quick Quiz </a:t>
            </a:r>
            <a:r>
              <a:rPr lang="en-GB" sz="3000" b="1" dirty="0" smtClean="0"/>
              <a:t>:</a:t>
            </a:r>
            <a:r>
              <a:rPr lang="en-GB" sz="3000" dirty="0" smtClean="0"/>
              <a:t> </a:t>
            </a:r>
            <a:r>
              <a:rPr lang="en-GB" sz="3000" dirty="0"/>
              <a:t>A baseball of mass m is thrown upward with some initial speed. A gravitational force is exerted on the ball (a) at all points in its motion (b) at all points in its motion except at the highest point (c) at no points in its motion</a:t>
            </a:r>
            <a:r>
              <a:rPr lang="en-GB" sz="3000" dirty="0" smtClean="0"/>
              <a:t>.</a:t>
            </a:r>
          </a:p>
          <a:p>
            <a:pPr marL="0" indent="0" algn="just">
              <a:buNone/>
            </a:pPr>
            <a:endParaRPr lang="en-GB" sz="3000" dirty="0"/>
          </a:p>
          <a:p>
            <a:pPr algn="just"/>
            <a:endParaRPr lang="en-GB" sz="3000" dirty="0" smtClean="0"/>
          </a:p>
          <a:p>
            <a:pPr algn="just"/>
            <a:r>
              <a:rPr lang="en-GB" sz="3000" dirty="0" smtClean="0"/>
              <a:t> (a). The gravitational force acts on the ball at all points in its trajectory. </a:t>
            </a:r>
            <a:endParaRPr lang="ar-SA" sz="3000" dirty="0"/>
          </a:p>
        </p:txBody>
      </p:sp>
      <p:sp>
        <p:nvSpPr>
          <p:cNvPr id="4" name="Slide Number Placeholder 3"/>
          <p:cNvSpPr>
            <a:spLocks noGrp="1"/>
          </p:cNvSpPr>
          <p:nvPr>
            <p:ph type="sldNum" sz="quarter" idx="12"/>
          </p:nvPr>
        </p:nvSpPr>
        <p:spPr/>
        <p:txBody>
          <a:bodyPr/>
          <a:lstStyle/>
          <a:p>
            <a:fld id="{A6C0C9DF-47BE-457D-9FA4-59BADC70679E}" type="slidenum">
              <a:rPr lang="en-US" smtClean="0"/>
              <a:t>10</a:t>
            </a:fld>
            <a:endParaRPr lang="en-US"/>
          </a:p>
        </p:txBody>
      </p:sp>
    </p:spTree>
    <p:extLst>
      <p:ext uri="{BB962C8B-B14F-4D97-AF65-F5344CB8AC3E}">
        <p14:creationId xmlns:p14="http://schemas.microsoft.com/office/powerpoint/2010/main" val="278987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2400300" y="330200"/>
            <a:ext cx="6337300" cy="914400"/>
          </a:xfrm>
        </p:spPr>
        <p:txBody>
          <a:bodyPr/>
          <a:lstStyle/>
          <a:p>
            <a:pPr eaLnBrk="1" hangingPunct="1"/>
            <a:r>
              <a:rPr lang="en-US" dirty="0" smtClean="0"/>
              <a:t>5.6 Newton’s </a:t>
            </a:r>
            <a:r>
              <a:rPr lang="en-US" altLang="zh-CN" dirty="0" smtClean="0">
                <a:ea typeface="宋体" pitchFamily="2" charset="-122"/>
              </a:rPr>
              <a:t>Third</a:t>
            </a:r>
            <a:r>
              <a:rPr lang="en-US" dirty="0" smtClean="0"/>
              <a:t> Law</a:t>
            </a:r>
          </a:p>
        </p:txBody>
      </p:sp>
      <p:sp>
        <p:nvSpPr>
          <p:cNvPr id="10245" name="Rectangle 3"/>
          <p:cNvSpPr>
            <a:spLocks noGrp="1" noChangeArrowheads="1"/>
          </p:cNvSpPr>
          <p:nvPr>
            <p:ph type="body" sz="half" idx="1"/>
          </p:nvPr>
        </p:nvSpPr>
        <p:spPr>
          <a:xfrm>
            <a:off x="2336800" y="1358900"/>
            <a:ext cx="6400800" cy="1663700"/>
          </a:xfrm>
          <a:solidFill>
            <a:srgbClr val="FFFF99">
              <a:alpha val="49019"/>
            </a:srgbClr>
          </a:solidFill>
        </p:spPr>
        <p:txBody>
          <a:bodyPr/>
          <a:lstStyle/>
          <a:p>
            <a:pPr eaLnBrk="1" hangingPunct="1"/>
            <a:r>
              <a:rPr lang="en-US" sz="2400" smtClean="0"/>
              <a:t>If object 1 and object 2 interact, the force exerted by object 1 on object 2 is equal in magnitude but opposite in direction to the force exerted by object 2 on object 1</a:t>
            </a:r>
          </a:p>
          <a:p>
            <a:pPr eaLnBrk="1" hangingPunct="1"/>
            <a:endParaRPr lang="en-US" sz="2000" smtClean="0"/>
          </a:p>
        </p:txBody>
      </p:sp>
      <p:pic>
        <p:nvPicPr>
          <p:cNvPr id="10246" name="Picture 5" descr="newton"/>
          <p:cNvPicPr>
            <a:picLocks noChangeAspect="1" noChangeArrowheads="1"/>
          </p:cNvPicPr>
          <p:nvPr/>
        </p:nvPicPr>
        <p:blipFill>
          <a:blip r:embed="rId4"/>
          <a:srcRect/>
          <a:stretch>
            <a:fillRect/>
          </a:stretch>
        </p:blipFill>
        <p:spPr bwMode="auto">
          <a:xfrm>
            <a:off x="25400" y="25400"/>
            <a:ext cx="2135188" cy="2779713"/>
          </a:xfrm>
          <a:prstGeom prst="rect">
            <a:avLst/>
          </a:prstGeom>
          <a:noFill/>
          <a:ln w="9525">
            <a:noFill/>
            <a:miter lim="800000"/>
            <a:headEnd/>
            <a:tailEnd/>
          </a:ln>
        </p:spPr>
      </p:pic>
      <p:pic>
        <p:nvPicPr>
          <p:cNvPr id="10247" name="Picture 10"/>
          <p:cNvPicPr>
            <a:picLocks noChangeAspect="1" noChangeArrowheads="1"/>
          </p:cNvPicPr>
          <p:nvPr/>
        </p:nvPicPr>
        <p:blipFill>
          <a:blip r:embed="rId5"/>
          <a:srcRect/>
          <a:stretch>
            <a:fillRect/>
          </a:stretch>
        </p:blipFill>
        <p:spPr bwMode="auto">
          <a:xfrm>
            <a:off x="314325" y="3190875"/>
            <a:ext cx="5818188" cy="2076450"/>
          </a:xfrm>
          <a:prstGeom prst="rect">
            <a:avLst/>
          </a:prstGeom>
          <a:noFill/>
          <a:ln w="9525">
            <a:noFill/>
            <a:miter lim="800000"/>
            <a:headEnd/>
            <a:tailEnd/>
          </a:ln>
        </p:spPr>
      </p:pic>
      <p:sp>
        <p:nvSpPr>
          <p:cNvPr id="10248" name="Rectangle 11"/>
          <p:cNvSpPr>
            <a:spLocks noChangeArrowheads="1"/>
          </p:cNvSpPr>
          <p:nvPr/>
        </p:nvSpPr>
        <p:spPr bwMode="auto">
          <a:xfrm>
            <a:off x="22225" y="5453063"/>
            <a:ext cx="8618538" cy="457200"/>
          </a:xfrm>
          <a:prstGeom prst="rect">
            <a:avLst/>
          </a:prstGeom>
          <a:noFill/>
          <a:ln w="9525" algn="ctr">
            <a:noFill/>
            <a:miter lim="800000"/>
            <a:headEnd/>
            <a:tailEnd/>
          </a:ln>
        </p:spPr>
        <p:txBody>
          <a:bodyPr>
            <a:spAutoFit/>
          </a:bodyPr>
          <a:lstStyle/>
          <a:p>
            <a:pPr lvl="1" algn="l">
              <a:spcBef>
                <a:spcPct val="20000"/>
              </a:spcBef>
              <a:buClr>
                <a:schemeClr val="accent2"/>
              </a:buClr>
              <a:buSzPct val="65000"/>
              <a:buFont typeface="Wingdings" pitchFamily="2" charset="2"/>
              <a:buChar char="q"/>
            </a:pPr>
            <a:r>
              <a:rPr lang="en-US" altLang="zh-CN" b="0">
                <a:solidFill>
                  <a:schemeClr val="accent2"/>
                </a:solidFill>
                <a:latin typeface="Tahoma" pitchFamily="34" charset="0"/>
              </a:rPr>
              <a:t>  </a:t>
            </a:r>
            <a:r>
              <a:rPr lang="en-US" b="0">
                <a:solidFill>
                  <a:schemeClr val="accent2"/>
                </a:solidFill>
                <a:latin typeface="Tahoma" pitchFamily="34" charset="0"/>
              </a:rPr>
              <a:t>Equivalent to saying a single isolated force cannot exist</a:t>
            </a:r>
          </a:p>
        </p:txBody>
      </p:sp>
      <p:pic>
        <p:nvPicPr>
          <p:cNvPr id="10249" name="Picture 12"/>
          <p:cNvPicPr>
            <a:picLocks noChangeAspect="1" noChangeArrowheads="1"/>
          </p:cNvPicPr>
          <p:nvPr/>
        </p:nvPicPr>
        <p:blipFill>
          <a:blip r:embed="rId6"/>
          <a:srcRect/>
          <a:stretch>
            <a:fillRect/>
          </a:stretch>
        </p:blipFill>
        <p:spPr bwMode="auto">
          <a:xfrm>
            <a:off x="6162675" y="3478213"/>
            <a:ext cx="2838450" cy="714375"/>
          </a:xfrm>
          <a:prstGeom prst="rect">
            <a:avLst/>
          </a:prstGeom>
          <a:noFill/>
          <a:ln w="9525">
            <a:noFill/>
            <a:miter lim="800000"/>
            <a:headEnd/>
            <a:tailEnd/>
          </a:ln>
        </p:spPr>
      </p:pic>
      <p:graphicFrame>
        <p:nvGraphicFramePr>
          <p:cNvPr id="10242" name="Object 13"/>
          <p:cNvGraphicFramePr>
            <a:graphicFrameLocks noGrp="1" noChangeAspect="1"/>
          </p:cNvGraphicFramePr>
          <p:nvPr>
            <p:ph sz="half" idx="2"/>
          </p:nvPr>
        </p:nvGraphicFramePr>
        <p:xfrm>
          <a:off x="6464300" y="4314825"/>
          <a:ext cx="2146300" cy="671513"/>
        </p:xfrm>
        <a:graphic>
          <a:graphicData uri="http://schemas.openxmlformats.org/presentationml/2006/ole">
            <mc:AlternateContent xmlns:mc="http://schemas.openxmlformats.org/markup-compatibility/2006">
              <mc:Choice xmlns:v="urn:schemas-microsoft-com:vml" Requires="v">
                <p:oleObj spid="_x0000_s1040" name="公式" r:id="rId7" imgW="812447" imgH="253890" progId="Equation.3">
                  <p:embed/>
                </p:oleObj>
              </mc:Choice>
              <mc:Fallback>
                <p:oleObj name="公式" r:id="rId7" imgW="812447" imgH="25389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64300" y="4314825"/>
                        <a:ext cx="2146300" cy="671513"/>
                      </a:xfrm>
                      <a:prstGeom prst="rect">
                        <a:avLst/>
                      </a:prstGeom>
                      <a:solidFill>
                        <a:srgbClr val="FFFF66">
                          <a:alpha val="59999"/>
                        </a:srgbClr>
                      </a:solidFill>
                    </p:spPr>
                  </p:pic>
                </p:oleObj>
              </mc:Fallback>
            </mc:AlternateContent>
          </a:graphicData>
        </a:graphic>
      </p:graphicFrame>
    </p:spTree>
    <p:extLst>
      <p:ext uri="{BB962C8B-B14F-4D97-AF65-F5344CB8AC3E}">
        <p14:creationId xmlns:p14="http://schemas.microsoft.com/office/powerpoint/2010/main" val="621207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smtClean="0"/>
              <a:t>Newton’s Third Law cont.</a:t>
            </a:r>
          </a:p>
        </p:txBody>
      </p:sp>
      <p:sp>
        <p:nvSpPr>
          <p:cNvPr id="29700" name="Rectangle 3"/>
          <p:cNvSpPr>
            <a:spLocks noGrp="1" noChangeArrowheads="1"/>
          </p:cNvSpPr>
          <p:nvPr>
            <p:ph type="body" sz="half" idx="1"/>
          </p:nvPr>
        </p:nvSpPr>
        <p:spPr>
          <a:xfrm>
            <a:off x="152400" y="1600200"/>
            <a:ext cx="3810000" cy="4572000"/>
          </a:xfrm>
        </p:spPr>
        <p:txBody>
          <a:bodyPr/>
          <a:lstStyle/>
          <a:p>
            <a:pPr eaLnBrk="1" hangingPunct="1"/>
            <a:r>
              <a:rPr lang="en-US" sz="2400" smtClean="0"/>
              <a:t>F</a:t>
            </a:r>
            <a:r>
              <a:rPr lang="en-US" sz="2400" baseline="-25000" smtClean="0"/>
              <a:t>12</a:t>
            </a:r>
            <a:r>
              <a:rPr lang="en-US" sz="2400" smtClean="0"/>
              <a:t> may be called the </a:t>
            </a:r>
            <a:r>
              <a:rPr lang="en-US" sz="2400" i="1" smtClean="0"/>
              <a:t>action</a:t>
            </a:r>
            <a:r>
              <a:rPr lang="en-US" sz="2400" smtClean="0"/>
              <a:t> force and F</a:t>
            </a:r>
            <a:r>
              <a:rPr lang="en-US" sz="2400" baseline="-25000" smtClean="0"/>
              <a:t>21</a:t>
            </a:r>
            <a:r>
              <a:rPr lang="en-US" sz="2400" smtClean="0"/>
              <a:t> the </a:t>
            </a:r>
            <a:r>
              <a:rPr lang="en-US" sz="2400" i="1" smtClean="0"/>
              <a:t>reaction</a:t>
            </a:r>
            <a:r>
              <a:rPr lang="en-US" sz="2400" smtClean="0"/>
              <a:t> force</a:t>
            </a:r>
          </a:p>
          <a:p>
            <a:pPr lvl="1" eaLnBrk="1" hangingPunct="1"/>
            <a:r>
              <a:rPr lang="en-US" sz="2000" smtClean="0"/>
              <a:t>Actually, either force can be the action or the reaction force</a:t>
            </a:r>
          </a:p>
          <a:p>
            <a:pPr eaLnBrk="1" hangingPunct="1"/>
            <a:r>
              <a:rPr lang="en-US" sz="2400" smtClean="0"/>
              <a:t>The action and reaction forces act on </a:t>
            </a:r>
            <a:r>
              <a:rPr lang="en-US" sz="2400" b="1" smtClean="0"/>
              <a:t>different</a:t>
            </a:r>
            <a:r>
              <a:rPr lang="en-US" sz="2400" smtClean="0"/>
              <a:t> objects</a:t>
            </a:r>
          </a:p>
        </p:txBody>
      </p:sp>
      <p:pic>
        <p:nvPicPr>
          <p:cNvPr id="29701" name="Picture 4"/>
          <p:cNvPicPr>
            <a:picLocks noChangeAspect="1" noChangeArrowheads="1"/>
          </p:cNvPicPr>
          <p:nvPr/>
        </p:nvPicPr>
        <p:blipFill>
          <a:blip r:embed="rId3"/>
          <a:srcRect/>
          <a:stretch>
            <a:fillRect/>
          </a:stretch>
        </p:blipFill>
        <p:spPr bwMode="auto">
          <a:xfrm>
            <a:off x="3962400" y="1674813"/>
            <a:ext cx="5105400" cy="4206875"/>
          </a:xfrm>
          <a:prstGeom prst="rect">
            <a:avLst/>
          </a:prstGeom>
          <a:noFill/>
          <a:ln w="9525">
            <a:noFill/>
            <a:miter lim="800000"/>
            <a:headEnd/>
            <a:tailEnd/>
          </a:ln>
        </p:spPr>
      </p:pic>
    </p:spTree>
    <p:extLst>
      <p:ext uri="{BB962C8B-B14F-4D97-AF65-F5344CB8AC3E}">
        <p14:creationId xmlns:p14="http://schemas.microsoft.com/office/powerpoint/2010/main" val="2005390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pPr marL="0" indent="0"/>
            <a:r>
              <a:rPr lang="en-US" sz="4000" b="1" dirty="0">
                <a:latin typeface="Cambria" panose="02040503050406030204" pitchFamily="18" charset="0"/>
              </a:rPr>
              <a:t>5.7 Some Applications of Newton’s Laws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268760"/>
                <a:ext cx="9144000" cy="5472608"/>
              </a:xfrm>
            </p:spPr>
            <p:txBody>
              <a:bodyPr>
                <a:noAutofit/>
              </a:bodyPr>
              <a:lstStyle/>
              <a:p>
                <a:r>
                  <a:rPr lang="en-US" sz="2400" b="1" i="1" dirty="0" smtClean="0"/>
                  <a:t>when </a:t>
                </a:r>
                <a:r>
                  <a:rPr lang="en-US" sz="2400" b="1" i="1" dirty="0"/>
                  <a:t>we apply Newton’s laws to an object, we are interested only in external forces that act on the object</a:t>
                </a:r>
                <a:endParaRPr lang="en-US" sz="2400" dirty="0"/>
              </a:p>
              <a:p>
                <a:r>
                  <a:rPr lang="en-US" sz="2400" b="1" dirty="0"/>
                  <a:t>Objects in Equilibrium:</a:t>
                </a:r>
                <a:endParaRPr lang="en-US" sz="2400" dirty="0"/>
              </a:p>
              <a:p>
                <a:r>
                  <a:rPr lang="en-US" sz="2400" dirty="0"/>
                  <a:t>If the acceleration of an object is zero, the particle is in </a:t>
                </a:r>
                <a:r>
                  <a:rPr lang="en-US" sz="2400" b="1" dirty="0" smtClean="0"/>
                  <a:t>equilibrium</a:t>
                </a:r>
              </a:p>
              <a:p>
                <a:pPr marL="0" indent="0">
                  <a:buNone/>
                </a:pPr>
                <a14:m>
                  <m:oMath xmlns:m="http://schemas.openxmlformats.org/officeDocument/2006/math">
                    <m:nary>
                      <m:naryPr>
                        <m:chr m:val="∑"/>
                        <m:subHide m:val="on"/>
                        <m:supHide m:val="on"/>
                        <m:ctrlPr>
                          <a:rPr lang="en-US" sz="2400" b="1" i="1">
                            <a:latin typeface="Cambria Math" panose="02040503050406030204" pitchFamily="18" charset="0"/>
                          </a:rPr>
                        </m:ctrlPr>
                      </m:naryPr>
                      <m:sub/>
                      <m:sup/>
                      <m:e>
                        <m:sSub>
                          <m:sSubPr>
                            <m:ctrlPr>
                              <a:rPr lang="en-US" sz="2400" b="1" i="1">
                                <a:latin typeface="Cambria Math" panose="02040503050406030204" pitchFamily="18" charset="0"/>
                              </a:rPr>
                            </m:ctrlPr>
                          </m:sSubPr>
                          <m:e>
                            <m:r>
                              <a:rPr lang="en-US" sz="2400" b="1" i="1">
                                <a:latin typeface="Cambria Math"/>
                              </a:rPr>
                              <m:t>𝑭</m:t>
                            </m:r>
                          </m:e>
                          <m:sub>
                            <m:r>
                              <a:rPr lang="en-US" sz="2400" b="1" i="1">
                                <a:latin typeface="Cambria Math"/>
                              </a:rPr>
                              <m:t>𝒙</m:t>
                            </m:r>
                          </m:sub>
                        </m:sSub>
                        <m:r>
                          <a:rPr lang="en-US" sz="2400" b="1" i="1">
                            <a:latin typeface="Cambria Math"/>
                          </a:rPr>
                          <m:t>=</m:t>
                        </m:r>
                        <m:r>
                          <a:rPr lang="en-US" sz="2400" b="1" i="1" smtClean="0">
                            <a:latin typeface="Cambria Math"/>
                          </a:rPr>
                          <m:t>𝟎</m:t>
                        </m:r>
                      </m:e>
                    </m:nary>
                  </m:oMath>
                </a14:m>
                <a:r>
                  <a:rPr lang="en-US" sz="2400" b="1" dirty="0"/>
                  <a:t>                        </a:t>
                </a:r>
                <a14:m>
                  <m:oMath xmlns:m="http://schemas.openxmlformats.org/officeDocument/2006/math">
                    <m:nary>
                      <m:naryPr>
                        <m:chr m:val="∑"/>
                        <m:subHide m:val="on"/>
                        <m:supHide m:val="on"/>
                        <m:ctrlPr>
                          <a:rPr lang="en-US" sz="2400" b="1" i="1">
                            <a:latin typeface="Cambria Math" panose="02040503050406030204" pitchFamily="18" charset="0"/>
                          </a:rPr>
                        </m:ctrlPr>
                      </m:naryPr>
                      <m:sub/>
                      <m:sup/>
                      <m:e>
                        <m:sSub>
                          <m:sSubPr>
                            <m:ctrlPr>
                              <a:rPr lang="en-US" sz="2400" b="1" i="1">
                                <a:latin typeface="Cambria Math" panose="02040503050406030204" pitchFamily="18" charset="0"/>
                              </a:rPr>
                            </m:ctrlPr>
                          </m:sSubPr>
                          <m:e>
                            <m:r>
                              <a:rPr lang="en-US" sz="2400" b="1" i="1">
                                <a:latin typeface="Cambria Math"/>
                              </a:rPr>
                              <m:t>𝑭</m:t>
                            </m:r>
                          </m:e>
                          <m:sub>
                            <m:r>
                              <a:rPr lang="en-US" sz="2400" b="1" i="1">
                                <a:latin typeface="Cambria Math"/>
                              </a:rPr>
                              <m:t>𝒚</m:t>
                            </m:r>
                          </m:sub>
                        </m:sSub>
                        <m:r>
                          <a:rPr lang="en-US" sz="2400" b="1" i="1">
                            <a:latin typeface="Cambria Math"/>
                          </a:rPr>
                          <m:t>=</m:t>
                        </m:r>
                        <m:r>
                          <a:rPr lang="en-US" sz="2400" b="1" i="1" smtClean="0">
                            <a:latin typeface="Cambria Math"/>
                          </a:rPr>
                          <m:t>𝟎</m:t>
                        </m:r>
                      </m:e>
                    </m:nary>
                  </m:oMath>
                </a14:m>
                <a:r>
                  <a:rPr lang="en-US" sz="2400" b="1" i="1" dirty="0"/>
                  <a:t>                  </a:t>
                </a:r>
                <a14:m>
                  <m:oMath xmlns:m="http://schemas.openxmlformats.org/officeDocument/2006/math">
                    <m:nary>
                      <m:naryPr>
                        <m:chr m:val="∑"/>
                        <m:subHide m:val="on"/>
                        <m:supHide m:val="on"/>
                        <m:ctrlPr>
                          <a:rPr lang="en-US" sz="2400" b="1" i="1">
                            <a:latin typeface="Cambria Math" panose="02040503050406030204" pitchFamily="18" charset="0"/>
                          </a:rPr>
                        </m:ctrlPr>
                      </m:naryPr>
                      <m:sub/>
                      <m:sup/>
                      <m:e>
                        <m:sSub>
                          <m:sSubPr>
                            <m:ctrlPr>
                              <a:rPr lang="en-US" sz="2400" b="1" i="1">
                                <a:latin typeface="Cambria Math" panose="02040503050406030204" pitchFamily="18" charset="0"/>
                              </a:rPr>
                            </m:ctrlPr>
                          </m:sSubPr>
                          <m:e>
                            <m:r>
                              <a:rPr lang="en-US" sz="2400" b="1" i="1">
                                <a:latin typeface="Cambria Math"/>
                              </a:rPr>
                              <m:t>𝑭</m:t>
                            </m:r>
                          </m:e>
                          <m:sub>
                            <m:r>
                              <a:rPr lang="en-US" sz="2400" b="1" i="1">
                                <a:latin typeface="Cambria Math"/>
                              </a:rPr>
                              <m:t>𝒛</m:t>
                            </m:r>
                          </m:sub>
                        </m:sSub>
                        <m:r>
                          <a:rPr lang="en-US" sz="2400" b="1" i="1">
                            <a:latin typeface="Cambria Math"/>
                          </a:rPr>
                          <m:t>=</m:t>
                        </m:r>
                        <m:r>
                          <a:rPr lang="en-US" sz="2400" b="1" i="1" smtClean="0">
                            <a:latin typeface="Cambria Math"/>
                          </a:rPr>
                          <m:t>𝟎</m:t>
                        </m:r>
                      </m:e>
                    </m:nary>
                  </m:oMath>
                </a14:m>
                <a:endParaRPr lang="en-US" sz="2400" b="1" i="1" dirty="0" smtClean="0"/>
              </a:p>
              <a:p>
                <a:endParaRPr lang="en-US" sz="2400" dirty="0"/>
              </a:p>
              <a:p>
                <a:r>
                  <a:rPr lang="en-US" sz="2400" dirty="0" smtClean="0"/>
                  <a:t>For </a:t>
                </a:r>
                <a:r>
                  <a:rPr lang="en-US" sz="2400" dirty="0"/>
                  <a:t>example: a lamp hang by a robe from the ceiling, is in equilibrium because</a:t>
                </a:r>
                <a:r>
                  <a:rPr lang="en-US" sz="2400" dirty="0" smtClean="0"/>
                  <a:t>:</a:t>
                </a:r>
              </a:p>
              <a:p>
                <a:pPr marL="0" indent="0">
                  <a:buNone/>
                </a:pPr>
                <a14:m>
                  <m:oMathPara xmlns:m="http://schemas.openxmlformats.org/officeDocument/2006/math">
                    <m:oMathParaPr>
                      <m:jc m:val="centerGroup"/>
                    </m:oMathParaPr>
                    <m:oMath xmlns:m="http://schemas.openxmlformats.org/officeDocument/2006/math">
                      <m:nary>
                        <m:naryPr>
                          <m:chr m:val="∑"/>
                          <m:subHide m:val="on"/>
                          <m:supHide m:val="on"/>
                          <m:ctrlPr>
                            <a:rPr lang="en-US" sz="2400" b="1" i="1">
                              <a:latin typeface="Cambria Math" panose="02040503050406030204" pitchFamily="18" charset="0"/>
                            </a:rPr>
                          </m:ctrlPr>
                        </m:naryPr>
                        <m:sub/>
                        <m:sup/>
                        <m:e>
                          <m:sSub>
                            <m:sSubPr>
                              <m:ctrlPr>
                                <a:rPr lang="en-US" sz="2400" b="1" i="1">
                                  <a:latin typeface="Cambria Math" panose="02040503050406030204" pitchFamily="18" charset="0"/>
                                </a:rPr>
                              </m:ctrlPr>
                            </m:sSubPr>
                            <m:e>
                              <m:r>
                                <a:rPr lang="en-US" sz="2400" b="1" i="1">
                                  <a:latin typeface="Cambria Math"/>
                                </a:rPr>
                                <m:t>𝑭</m:t>
                              </m:r>
                            </m:e>
                            <m:sub>
                              <m:r>
                                <a:rPr lang="en-US" sz="2400" b="1" i="1">
                                  <a:latin typeface="Cambria Math"/>
                                </a:rPr>
                                <m:t>𝒚</m:t>
                              </m:r>
                            </m:sub>
                          </m:sSub>
                          <m:r>
                            <a:rPr lang="en-US" sz="2400" b="1" i="1">
                              <a:latin typeface="Cambria Math"/>
                            </a:rPr>
                            <m:t>=</m:t>
                          </m:r>
                          <m:r>
                            <a:rPr lang="en-US" sz="2400" b="1" i="1" smtClean="0">
                              <a:latin typeface="Cambria Math"/>
                            </a:rPr>
                            <m:t>𝑻</m:t>
                          </m:r>
                          <m:r>
                            <a:rPr lang="en-US" sz="2400" b="1" i="1" smtClean="0">
                              <a:latin typeface="Cambria Math"/>
                            </a:rPr>
                            <m:t>−</m:t>
                          </m:r>
                          <m:r>
                            <a:rPr lang="en-US" sz="2400" b="1" i="1" smtClean="0">
                              <a:latin typeface="Cambria Math"/>
                            </a:rPr>
                            <m:t>𝒎𝒈</m:t>
                          </m:r>
                          <m:r>
                            <a:rPr lang="en-US" sz="2400" b="1" i="1" smtClean="0">
                              <a:latin typeface="Cambria Math"/>
                            </a:rPr>
                            <m:t>=</m:t>
                          </m:r>
                          <m:r>
                            <a:rPr lang="en-US" sz="2400" b="1" i="1">
                              <a:latin typeface="Cambria Math"/>
                            </a:rPr>
                            <m:t>𝟎</m:t>
                          </m:r>
                        </m:e>
                      </m:nary>
                    </m:oMath>
                  </m:oMathPara>
                </a14:m>
                <a:endParaRPr lang="en-US" sz="2400" dirty="0" smtClean="0"/>
              </a:p>
              <a:p>
                <a:pPr marL="0" indent="0">
                  <a:buNone/>
                </a:pPr>
                <a14:m>
                  <m:oMathPara xmlns:m="http://schemas.openxmlformats.org/officeDocument/2006/math">
                    <m:oMathParaPr>
                      <m:jc m:val="centerGroup"/>
                    </m:oMathParaPr>
                    <m:oMath xmlns:m="http://schemas.openxmlformats.org/officeDocument/2006/math">
                      <m:r>
                        <a:rPr lang="en-US" sz="2400" b="1" i="1" smtClean="0">
                          <a:latin typeface="Cambria Math"/>
                        </a:rPr>
                        <m:t>𝒎𝒂</m:t>
                      </m:r>
                      <m:r>
                        <a:rPr lang="en-US" sz="2400" b="1" i="1">
                          <a:latin typeface="Cambria Math"/>
                        </a:rPr>
                        <m:t>=</m:t>
                      </m:r>
                      <m:r>
                        <a:rPr lang="en-US" sz="2400" b="1" i="1">
                          <a:latin typeface="Cambria Math"/>
                        </a:rPr>
                        <m:t>𝟎</m:t>
                      </m:r>
                      <m:r>
                        <a:rPr lang="en-US" sz="2400" b="1" i="1" smtClean="0">
                          <a:latin typeface="Cambria Math"/>
                        </a:rPr>
                        <m:t> </m:t>
                      </m:r>
                      <m:r>
                        <a:rPr lang="en-US" sz="2400" b="1" i="1" smtClean="0">
                          <a:latin typeface="Cambria Math"/>
                        </a:rPr>
                        <m:t>𝒔𝒐</m:t>
                      </m:r>
                      <m:r>
                        <a:rPr lang="en-US" sz="2400" b="1" i="1" smtClean="0">
                          <a:latin typeface="Cambria Math"/>
                        </a:rPr>
                        <m:t> </m:t>
                      </m:r>
                      <m:r>
                        <a:rPr lang="en-US" sz="2400" b="1" i="1" smtClean="0">
                          <a:latin typeface="Cambria Math"/>
                        </a:rPr>
                        <m:t>𝒂</m:t>
                      </m:r>
                      <m:r>
                        <a:rPr lang="en-US" sz="2400" b="1" i="1" smtClean="0">
                          <a:latin typeface="Cambria Math"/>
                        </a:rPr>
                        <m:t>=</m:t>
                      </m:r>
                      <m:r>
                        <a:rPr lang="en-US" sz="2400" b="1" i="1" smtClean="0">
                          <a:latin typeface="Cambria Math"/>
                        </a:rPr>
                        <m:t>𝟎</m:t>
                      </m:r>
                    </m:oMath>
                  </m:oMathPara>
                </a14:m>
                <a:endParaRPr lang="en-US" sz="2400" dirty="0"/>
              </a:p>
              <a:p>
                <a:pPr marL="0" indent="0">
                  <a:buNone/>
                </a:pPr>
                <a:r>
                  <a:rPr lang="en-US" sz="2400" dirty="0" smtClean="0"/>
                  <a:t>A </a:t>
                </a:r>
                <a:r>
                  <a:rPr lang="en-US" sz="2400" dirty="0"/>
                  <a:t>lamp suspended from a ceiling by a </a:t>
                </a:r>
                <a:r>
                  <a:rPr lang="en-US" sz="2400" dirty="0" smtClean="0"/>
                  <a:t>chain </a:t>
                </a:r>
                <a:r>
                  <a:rPr lang="en-US" sz="2400" dirty="0"/>
                  <a:t>of negligible mass balanced Under </a:t>
                </a:r>
                <a:r>
                  <a:rPr lang="en-US" sz="2400" dirty="0" smtClean="0"/>
                  <a:t>the </a:t>
                </a:r>
                <a:r>
                  <a:rPr lang="en-US" sz="2400" dirty="0"/>
                  <a:t>effect of two forces </a:t>
                </a:r>
                <a:r>
                  <a:rPr lang="en-US" sz="2400" b="1" dirty="0" smtClean="0"/>
                  <a:t>T </a:t>
                </a:r>
                <a:r>
                  <a:rPr lang="en-US" sz="2400" dirty="0" smtClean="0"/>
                  <a:t>and  </a:t>
                </a:r>
                <a:r>
                  <a:rPr lang="en-US" sz="2400" b="1" dirty="0" err="1" smtClean="0"/>
                  <a:t>F</a:t>
                </a:r>
                <a:r>
                  <a:rPr lang="en-US" sz="2400" dirty="0" err="1" smtClean="0"/>
                  <a:t>g</a:t>
                </a:r>
                <a:r>
                  <a:rPr lang="en-US" sz="2400" dirty="0"/>
                  <a:t>.</a:t>
                </a:r>
                <a:endParaRPr lang="en-US" sz="2400" b="1" i="1"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268760"/>
                <a:ext cx="9144000" cy="5472608"/>
              </a:xfrm>
              <a:blipFill rotWithShape="1">
                <a:blip r:embed="rId2"/>
                <a:stretch>
                  <a:fillRect l="-5133" t="-891" r="-800" b="-2673"/>
                </a:stretch>
              </a:blipFill>
            </p:spPr>
            <p:txBody>
              <a:bodyPr/>
              <a:lstStyle/>
              <a:p>
                <a:r>
                  <a:rPr lang="en-US">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13</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6152" y="4285912"/>
            <a:ext cx="2327163" cy="1735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7631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pPr marL="0" indent="0"/>
            <a:r>
              <a:rPr lang="en-US" sz="4000" b="1" dirty="0">
                <a:latin typeface="Cambria" panose="02040503050406030204" pitchFamily="18" charset="0"/>
              </a:rPr>
              <a:t>5.8 Forces of Friction</a:t>
            </a:r>
          </a:p>
        </p:txBody>
      </p:sp>
      <p:sp>
        <p:nvSpPr>
          <p:cNvPr id="3" name="Content Placeholder 2"/>
          <p:cNvSpPr>
            <a:spLocks noGrp="1"/>
          </p:cNvSpPr>
          <p:nvPr>
            <p:ph idx="1"/>
          </p:nvPr>
        </p:nvSpPr>
        <p:spPr>
          <a:xfrm>
            <a:off x="0" y="1268760"/>
            <a:ext cx="9144000" cy="5472608"/>
          </a:xfrm>
        </p:spPr>
        <p:txBody>
          <a:bodyPr>
            <a:noAutofit/>
          </a:bodyPr>
          <a:lstStyle/>
          <a:p>
            <a:r>
              <a:rPr lang="en-US" sz="2400" dirty="0" smtClean="0"/>
              <a:t>When </a:t>
            </a:r>
            <a:r>
              <a:rPr lang="en-US" sz="2400" dirty="0"/>
              <a:t>an object is in motion either on a surface or in a viscous medium such as air or water, there is resistance to the motion because the object interacts with its surroundings. We call such resistance a </a:t>
            </a:r>
            <a:r>
              <a:rPr lang="en-US" sz="2400" b="1" i="1" dirty="0"/>
              <a:t>force of friction</a:t>
            </a:r>
            <a:endParaRPr lang="en-US" sz="2400" dirty="0"/>
          </a:p>
          <a:p>
            <a:r>
              <a:rPr lang="en-US" sz="2400" dirty="0"/>
              <a:t>There are two types of frictional forces</a:t>
            </a:r>
            <a:r>
              <a:rPr lang="en-US" sz="2400" dirty="0" smtClean="0"/>
              <a:t>: Static</a:t>
            </a:r>
            <a:r>
              <a:rPr lang="en-US" sz="2400" dirty="0"/>
              <a:t>: </a:t>
            </a:r>
            <a:r>
              <a:rPr lang="en-US" sz="2400" b="1" i="1" dirty="0" smtClean="0"/>
              <a:t>f</a:t>
            </a:r>
            <a:r>
              <a:rPr lang="en-US" sz="2400" b="1" i="1" baseline="-25000" dirty="0" smtClean="0"/>
              <a:t>s</a:t>
            </a:r>
            <a:r>
              <a:rPr lang="en-US" sz="2400" b="1" i="1" dirty="0" smtClean="0"/>
              <a:t> </a:t>
            </a:r>
            <a:r>
              <a:rPr lang="en-US" sz="2400" dirty="0" smtClean="0"/>
              <a:t>and </a:t>
            </a:r>
            <a:r>
              <a:rPr lang="en-US" sz="2400" dirty="0"/>
              <a:t>kinetic: </a:t>
            </a:r>
            <a:r>
              <a:rPr lang="en-US" sz="2400" b="1" i="1" dirty="0" err="1"/>
              <a:t>f</a:t>
            </a:r>
            <a:r>
              <a:rPr lang="en-US" sz="2400" b="1" i="1" baseline="-25000" dirty="0" err="1"/>
              <a:t>k</a:t>
            </a:r>
            <a:endParaRPr lang="en-US" sz="2400" baseline="-25000" dirty="0"/>
          </a:p>
          <a:p>
            <a:pPr marL="0" indent="0" algn="ctr">
              <a:buNone/>
            </a:pPr>
            <a:r>
              <a:rPr lang="en-US" sz="2400" b="1" i="1" dirty="0" smtClean="0"/>
              <a:t>f</a:t>
            </a:r>
            <a:r>
              <a:rPr lang="en-US" sz="2400" b="1" i="1" baseline="-25000" dirty="0" smtClean="0"/>
              <a:t>s</a:t>
            </a:r>
            <a:r>
              <a:rPr lang="en-US" sz="2400" b="1" dirty="0" smtClean="0"/>
              <a:t> =</a:t>
            </a:r>
            <a:r>
              <a:rPr lang="en-US" sz="2400" b="1" dirty="0" err="1" smtClean="0"/>
              <a:t>μ</a:t>
            </a:r>
            <a:r>
              <a:rPr lang="en-US" sz="2400" b="1" baseline="-25000" dirty="0" err="1" smtClean="0"/>
              <a:t>s</a:t>
            </a:r>
            <a:r>
              <a:rPr lang="en-US" sz="2400" b="1" dirty="0" err="1" smtClean="0"/>
              <a:t>n</a:t>
            </a:r>
            <a:r>
              <a:rPr lang="en-US" sz="2400" b="1" dirty="0" smtClean="0"/>
              <a:t> </a:t>
            </a:r>
          </a:p>
          <a:p>
            <a:pPr marL="0" indent="0" algn="ctr">
              <a:buNone/>
            </a:pPr>
            <a:r>
              <a:rPr lang="en-US" sz="2400" b="1" i="1" dirty="0" err="1" smtClean="0"/>
              <a:t>f</a:t>
            </a:r>
            <a:r>
              <a:rPr lang="en-US" sz="2400" b="1" i="1" baseline="-25000" dirty="0" err="1" smtClean="0"/>
              <a:t>k</a:t>
            </a:r>
            <a:r>
              <a:rPr lang="en-US" sz="2400" b="1" dirty="0" smtClean="0"/>
              <a:t> </a:t>
            </a:r>
            <a:r>
              <a:rPr lang="en-US" sz="2400" b="1" dirty="0"/>
              <a:t>=</a:t>
            </a:r>
            <a:r>
              <a:rPr lang="en-US" sz="2400" b="1" dirty="0" err="1" smtClean="0"/>
              <a:t>μ</a:t>
            </a:r>
            <a:r>
              <a:rPr lang="en-US" sz="2400" b="1" baseline="-25000" dirty="0" err="1" smtClean="0"/>
              <a:t>k</a:t>
            </a:r>
            <a:r>
              <a:rPr lang="en-US" sz="2400" b="1" dirty="0" err="1" smtClean="0"/>
              <a:t>n</a:t>
            </a:r>
            <a:r>
              <a:rPr lang="en-US" sz="2400" b="1" dirty="0" smtClean="0"/>
              <a:t> </a:t>
            </a:r>
            <a:endParaRPr lang="en-US" sz="2400" b="1" dirty="0"/>
          </a:p>
          <a:p>
            <a:r>
              <a:rPr lang="en-US" sz="2400" dirty="0" smtClean="0"/>
              <a:t>We </a:t>
            </a:r>
            <a:r>
              <a:rPr lang="en-US" sz="2400" dirty="0"/>
              <a:t>define these two types as:</a:t>
            </a:r>
          </a:p>
          <a:p>
            <a:pPr marL="0" indent="0">
              <a:buNone/>
            </a:pPr>
            <a:r>
              <a:rPr lang="en-US" sz="2400" dirty="0" smtClean="0"/>
              <a:t>     </a:t>
            </a:r>
            <a:r>
              <a:rPr lang="en-US" sz="2400" dirty="0" err="1" smtClean="0"/>
              <a:t>μ</a:t>
            </a:r>
            <a:r>
              <a:rPr lang="en-US" sz="2400" baseline="-25000" dirty="0" err="1" smtClean="0"/>
              <a:t>s</a:t>
            </a:r>
            <a:r>
              <a:rPr lang="en-US" sz="2400" dirty="0" smtClean="0"/>
              <a:t> is </a:t>
            </a:r>
            <a:r>
              <a:rPr lang="en-US" sz="2400" dirty="0"/>
              <a:t>called coefficient of static friction, and </a:t>
            </a:r>
            <a:r>
              <a:rPr lang="en-US" sz="2400" dirty="0" err="1"/>
              <a:t>μ</a:t>
            </a:r>
            <a:r>
              <a:rPr lang="en-US" sz="2400" baseline="-25000" dirty="0" err="1"/>
              <a:t>k</a:t>
            </a:r>
            <a:r>
              <a:rPr lang="en-US" sz="2400" dirty="0" err="1"/>
              <a:t>is</a:t>
            </a:r>
            <a:r>
              <a:rPr lang="en-US" sz="2400" dirty="0"/>
              <a:t> called coefficient of </a:t>
            </a:r>
            <a:r>
              <a:rPr lang="en-US" sz="2400" dirty="0" smtClean="0"/>
              <a:t>kinetic </a:t>
            </a:r>
            <a:r>
              <a:rPr lang="en-US" sz="2400" dirty="0"/>
              <a:t>friction. </a:t>
            </a:r>
            <a:r>
              <a:rPr lang="en-US" sz="2400" dirty="0" err="1"/>
              <a:t>μ</a:t>
            </a:r>
            <a:r>
              <a:rPr lang="en-US" sz="2400" baseline="-25000" dirty="0" err="1"/>
              <a:t>s</a:t>
            </a:r>
            <a:r>
              <a:rPr lang="en-US" sz="2400" dirty="0"/>
              <a:t>&gt; </a:t>
            </a:r>
            <a:r>
              <a:rPr lang="en-US" sz="2400" dirty="0" err="1"/>
              <a:t>μ</a:t>
            </a:r>
            <a:r>
              <a:rPr lang="en-US" sz="2400" baseline="-25000" dirty="0" err="1"/>
              <a:t>k</a:t>
            </a:r>
            <a:r>
              <a:rPr lang="en-US" sz="2400" dirty="0"/>
              <a:t>, (0≤ μ ≤1)</a:t>
            </a:r>
          </a:p>
          <a:p>
            <a:r>
              <a:rPr lang="en-US" sz="2400" dirty="0"/>
              <a:t>The direction of the friction force on an object is parallel to the surface with which the object is in contact and </a:t>
            </a:r>
            <a:r>
              <a:rPr lang="en-US" sz="2400" b="1" i="1" dirty="0" smtClean="0"/>
              <a:t>opposite </a:t>
            </a:r>
            <a:r>
              <a:rPr lang="en-US" sz="2400" dirty="0" smtClean="0"/>
              <a:t>to </a:t>
            </a:r>
            <a:r>
              <a:rPr lang="en-US" sz="2400" dirty="0"/>
              <a:t>the actual motion.</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14</a:t>
            </a:fld>
            <a:endParaRPr lang="en-US"/>
          </a:p>
        </p:txBody>
      </p:sp>
    </p:spTree>
    <p:extLst>
      <p:ext uri="{BB962C8B-B14F-4D97-AF65-F5344CB8AC3E}">
        <p14:creationId xmlns:p14="http://schemas.microsoft.com/office/powerpoint/2010/main" val="3043853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smtClean="0">
                <a:latin typeface="Cambria" panose="02040503050406030204" pitchFamily="18" charset="0"/>
              </a:rPr>
              <a:t>Lecture </a:t>
            </a:r>
            <a:r>
              <a:rPr lang="en-US" sz="4000" b="1" dirty="0">
                <a:latin typeface="Cambria" panose="02040503050406030204" pitchFamily="18" charset="0"/>
              </a:rPr>
              <a:t>Summary </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15</a:t>
            </a:fld>
            <a:endParaRPr lang="en-US" dirty="0"/>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179512" y="1268760"/>
                <a:ext cx="8964488" cy="5509975"/>
              </a:xfrm>
            </p:spPr>
            <p:txBody>
              <a:bodyPr>
                <a:noAutofit/>
              </a:bodyPr>
              <a:lstStyle/>
              <a:p>
                <a:r>
                  <a:rPr lang="en-US" sz="2400" b="1" dirty="0" smtClean="0"/>
                  <a:t>Newton’s </a:t>
                </a:r>
                <a:r>
                  <a:rPr lang="en-US" sz="2400" b="1" dirty="0"/>
                  <a:t>first law</a:t>
                </a:r>
                <a:r>
                  <a:rPr lang="en-US" sz="2400" dirty="0"/>
                  <a:t>: defined </a:t>
                </a:r>
                <a:r>
                  <a:rPr lang="en-US" sz="2400" dirty="0" smtClean="0"/>
                  <a:t>earlier. </a:t>
                </a:r>
                <a:endParaRPr lang="en-US" sz="2400" dirty="0"/>
              </a:p>
              <a:p>
                <a:r>
                  <a:rPr lang="en-US" sz="2400" b="1" dirty="0"/>
                  <a:t>Newton’s second law</a:t>
                </a:r>
                <a:r>
                  <a:rPr lang="en-US" sz="2400" dirty="0"/>
                  <a:t>: </a:t>
                </a:r>
                <a14:m>
                  <m:oMath xmlns:m="http://schemas.openxmlformats.org/officeDocument/2006/math">
                    <m:nary>
                      <m:naryPr>
                        <m:chr m:val="∑"/>
                        <m:subHide m:val="on"/>
                        <m:supHide m:val="on"/>
                        <m:ctrlPr>
                          <a:rPr lang="en-US" sz="2400" b="1" i="1">
                            <a:latin typeface="Cambria Math" panose="02040503050406030204" pitchFamily="18" charset="0"/>
                          </a:rPr>
                        </m:ctrlPr>
                      </m:naryPr>
                      <m:sub/>
                      <m:sup/>
                      <m:e>
                        <m:r>
                          <a:rPr lang="en-US" sz="2400" b="1" i="1">
                            <a:latin typeface="Cambria Math"/>
                          </a:rPr>
                          <m:t>𝑭</m:t>
                        </m:r>
                      </m:e>
                    </m:nary>
                    <m:r>
                      <a:rPr lang="en-US" sz="2400" b="1" i="1">
                        <a:latin typeface="Cambria Math"/>
                      </a:rPr>
                      <m:t>=</m:t>
                    </m:r>
                    <m:r>
                      <a:rPr lang="en-US" sz="2400" i="1">
                        <a:latin typeface="Cambria Math"/>
                      </a:rPr>
                      <m:t>𝑚</m:t>
                    </m:r>
                    <m:r>
                      <a:rPr lang="en-US" sz="2400" b="1" i="1">
                        <a:latin typeface="Cambria Math"/>
                      </a:rPr>
                      <m:t>𝒂</m:t>
                    </m:r>
                  </m:oMath>
                </a14:m>
                <a:r>
                  <a:rPr lang="en-US" sz="2400" dirty="0"/>
                  <a:t>. </a:t>
                </a:r>
              </a:p>
              <a:p>
                <a:r>
                  <a:rPr lang="en-US" sz="2400" b="1" dirty="0"/>
                  <a:t>The gravitational force</a:t>
                </a:r>
                <a:r>
                  <a:rPr lang="en-US" sz="2400" dirty="0"/>
                  <a:t>: weight of an object = </a:t>
                </a:r>
                <a:r>
                  <a:rPr lang="en-US" sz="2400" dirty="0" smtClean="0"/>
                  <a:t>mg. </a:t>
                </a:r>
                <a:endParaRPr lang="en-US" sz="2400" dirty="0"/>
              </a:p>
              <a:p>
                <a:r>
                  <a:rPr lang="en-US" sz="2400" b="1" dirty="0"/>
                  <a:t>Newton’s third law</a:t>
                </a:r>
                <a:r>
                  <a:rPr lang="en-US" sz="2400" dirty="0"/>
                  <a:t>: </a:t>
                </a:r>
                <a:r>
                  <a:rPr lang="en-US" sz="2400" b="1" i="1" dirty="0"/>
                  <a:t>F</a:t>
                </a:r>
                <a:r>
                  <a:rPr lang="en-US" sz="2400" b="1" i="1" baseline="-25000" dirty="0"/>
                  <a:t>12</a:t>
                </a:r>
                <a:r>
                  <a:rPr lang="en-US" sz="2400" b="1" i="1" dirty="0"/>
                  <a:t>=-F</a:t>
                </a:r>
                <a:r>
                  <a:rPr lang="en-US" sz="2400" b="1" i="1" baseline="-25000" dirty="0"/>
                  <a:t>21 </a:t>
                </a:r>
                <a:r>
                  <a:rPr lang="en-US" sz="2400" dirty="0" smtClean="0"/>
                  <a:t>. </a:t>
                </a:r>
                <a:endParaRPr lang="en-US" sz="2400" dirty="0"/>
              </a:p>
              <a:p>
                <a:r>
                  <a:rPr lang="en-US" sz="2400" b="1" dirty="0"/>
                  <a:t>The maximum force of static friction </a:t>
                </a:r>
                <a:r>
                  <a:rPr lang="en-US" sz="2400" b="1" dirty="0" smtClean="0"/>
                  <a:t>(</a:t>
                </a:r>
                <a:r>
                  <a:rPr lang="en-US" sz="2400" dirty="0" smtClean="0"/>
                  <a:t>f</a:t>
                </a:r>
                <a:r>
                  <a:rPr lang="en-US" sz="2400" baseline="-25000" dirty="0" smtClean="0"/>
                  <a:t>s</a:t>
                </a:r>
                <a:r>
                  <a:rPr lang="en-US" sz="2400" dirty="0" smtClean="0"/>
                  <a:t>, max) </a:t>
                </a:r>
                <a:r>
                  <a:rPr lang="en-US" sz="2400" dirty="0"/>
                  <a:t>between an object and a surface is proportional to the normal force acting on the object. </a:t>
                </a:r>
              </a:p>
              <a:p>
                <a:r>
                  <a:rPr lang="en-US" sz="2400" dirty="0"/>
                  <a:t>In general, fs≤ </a:t>
                </a:r>
                <a:r>
                  <a:rPr lang="en-US" sz="2400" dirty="0" err="1" smtClean="0"/>
                  <a:t>μ</a:t>
                </a:r>
                <a:r>
                  <a:rPr lang="en-US" sz="2400" baseline="-25000" dirty="0" err="1" smtClean="0"/>
                  <a:t>s</a:t>
                </a:r>
                <a:r>
                  <a:rPr lang="en-US" sz="2400" dirty="0" smtClean="0"/>
                  <a:t> n</a:t>
                </a:r>
                <a:r>
                  <a:rPr lang="en-US" sz="2400" dirty="0"/>
                  <a:t>, where </a:t>
                </a:r>
                <a:r>
                  <a:rPr lang="en-US" sz="2400" dirty="0" err="1" smtClean="0"/>
                  <a:t>μ</a:t>
                </a:r>
                <a:r>
                  <a:rPr lang="en-US" sz="2400" baseline="-25000" dirty="0" err="1" smtClean="0"/>
                  <a:t>s</a:t>
                </a:r>
                <a:r>
                  <a:rPr lang="en-US" sz="2400" dirty="0" smtClean="0"/>
                  <a:t> is </a:t>
                </a:r>
                <a:r>
                  <a:rPr lang="en-US" sz="2400" dirty="0"/>
                  <a:t>the </a:t>
                </a:r>
                <a:r>
                  <a:rPr lang="en-US" sz="2400" b="1" dirty="0"/>
                  <a:t>coefficient of static friction </a:t>
                </a:r>
                <a:r>
                  <a:rPr lang="en-US" sz="2400" dirty="0"/>
                  <a:t>and n is the magnitude of the normal force.</a:t>
                </a:r>
              </a:p>
              <a:p>
                <a:r>
                  <a:rPr lang="en-US" sz="2400" dirty="0"/>
                  <a:t>When an object slides over a surface, the direction of the force of kinetic friction </a:t>
                </a:r>
                <a:r>
                  <a:rPr lang="en-US" sz="2400" dirty="0" err="1" smtClean="0"/>
                  <a:t>f</a:t>
                </a:r>
                <a:r>
                  <a:rPr lang="en-US" sz="2400" baseline="-25000" dirty="0" err="1" smtClean="0"/>
                  <a:t>k</a:t>
                </a:r>
                <a:r>
                  <a:rPr lang="en-US" sz="2400" baseline="-25000" dirty="0" smtClean="0"/>
                  <a:t> </a:t>
                </a:r>
                <a:r>
                  <a:rPr lang="en-US" sz="2400" dirty="0" smtClean="0"/>
                  <a:t>is </a:t>
                </a:r>
                <a:r>
                  <a:rPr lang="en-US" sz="2400" b="1" dirty="0" smtClean="0"/>
                  <a:t>opposite </a:t>
                </a:r>
                <a:r>
                  <a:rPr lang="en-US" sz="2400" dirty="0" smtClean="0"/>
                  <a:t>the </a:t>
                </a:r>
                <a:r>
                  <a:rPr lang="en-US" sz="2400" dirty="0"/>
                  <a:t>direction of motion of the object relative to the surface and is also proportional to the magnitude of the normal force. The magnitude of this force is given by </a:t>
                </a:r>
                <a:r>
                  <a:rPr lang="en-US" sz="2400" dirty="0" err="1"/>
                  <a:t>f</a:t>
                </a:r>
                <a:r>
                  <a:rPr lang="en-US" sz="2400" baseline="-25000" dirty="0" err="1"/>
                  <a:t>k</a:t>
                </a:r>
                <a:r>
                  <a:rPr lang="en-US" sz="2400" dirty="0"/>
                  <a:t>≤ </a:t>
                </a:r>
                <a:r>
                  <a:rPr lang="en-US" sz="2400" dirty="0" err="1"/>
                  <a:t>μ</a:t>
                </a:r>
                <a:r>
                  <a:rPr lang="en-US" sz="2400" baseline="-25000" dirty="0" err="1"/>
                  <a:t>k</a:t>
                </a:r>
                <a:r>
                  <a:rPr lang="en-US" sz="2400" dirty="0" err="1"/>
                  <a:t>n</a:t>
                </a:r>
                <a:r>
                  <a:rPr lang="en-US" sz="2400" dirty="0"/>
                  <a:t>, where </a:t>
                </a:r>
                <a:r>
                  <a:rPr lang="en-US" sz="2400" dirty="0" err="1" smtClean="0"/>
                  <a:t>μ</a:t>
                </a:r>
                <a:r>
                  <a:rPr lang="en-US" sz="2400" baseline="-25000" dirty="0" err="1" smtClean="0"/>
                  <a:t>k</a:t>
                </a:r>
                <a:r>
                  <a:rPr lang="en-US" sz="2400" baseline="-25000" dirty="0" smtClean="0"/>
                  <a:t> </a:t>
                </a:r>
                <a:r>
                  <a:rPr lang="en-US" sz="2400" dirty="0" smtClean="0"/>
                  <a:t>is </a:t>
                </a:r>
                <a:r>
                  <a:rPr lang="en-US" sz="2400" dirty="0"/>
                  <a:t>the </a:t>
                </a:r>
                <a:r>
                  <a:rPr lang="en-US" sz="2400" b="1" dirty="0"/>
                  <a:t>coefficient of kinetic friction</a:t>
                </a:r>
                <a:r>
                  <a:rPr lang="en-US" sz="2400" dirty="0"/>
                  <a:t>. </a:t>
                </a: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179512" y="1268760"/>
                <a:ext cx="8964488" cy="5509975"/>
              </a:xfrm>
              <a:blipFill rotWithShape="0">
                <a:blip r:embed="rId2"/>
                <a:stretch>
                  <a:fillRect l="-884" t="-2987" b="-5088"/>
                </a:stretch>
              </a:blipFill>
            </p:spPr>
            <p:txBody>
              <a:bodyPr/>
              <a:lstStyle/>
              <a:p>
                <a:r>
                  <a:rPr lang="ar-SA">
                    <a:noFill/>
                  </a:rPr>
                  <a:t> </a:t>
                </a:r>
              </a:p>
            </p:txBody>
          </p:sp>
        </mc:Fallback>
      </mc:AlternateContent>
    </p:spTree>
    <p:extLst>
      <p:ext uri="{BB962C8B-B14F-4D97-AF65-F5344CB8AC3E}">
        <p14:creationId xmlns:p14="http://schemas.microsoft.com/office/powerpoint/2010/main" val="3157577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dirty="0"/>
              <a:t/>
            </a:r>
            <a:br>
              <a:rPr lang="en-US" sz="4000" dirty="0"/>
            </a:br>
            <a:r>
              <a:rPr lang="en-US" sz="4000" b="1" dirty="0" smtClean="0">
                <a:latin typeface="Cambria" panose="02040503050406030204" pitchFamily="18" charset="0"/>
              </a:rPr>
              <a:t>LECTURE</a:t>
            </a:r>
            <a:r>
              <a:rPr lang="en-US" sz="4000" b="1" i="1" dirty="0" smtClean="0"/>
              <a:t> </a:t>
            </a:r>
            <a:r>
              <a:rPr lang="en-US" sz="4000" b="1" dirty="0" smtClean="0">
                <a:latin typeface="Cambria" panose="02040503050406030204" pitchFamily="18" charset="0"/>
              </a:rPr>
              <a:t>OUTLINE  </a:t>
            </a:r>
            <a:endParaRPr lang="en-US" sz="4000" b="1" dirty="0">
              <a:latin typeface="Cambria" panose="02040503050406030204" pitchFamily="18" charset="0"/>
            </a:endParaRP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3600" dirty="0" smtClean="0">
                <a:latin typeface="Cambria" panose="02040503050406030204" pitchFamily="18" charset="0"/>
              </a:rPr>
              <a:t>5.1 </a:t>
            </a:r>
            <a:r>
              <a:rPr lang="en-US" sz="3600" dirty="0">
                <a:latin typeface="Cambria" panose="02040503050406030204" pitchFamily="18" charset="0"/>
              </a:rPr>
              <a:t>The Concept of Force</a:t>
            </a:r>
          </a:p>
          <a:p>
            <a:pPr marL="0" indent="0">
              <a:buNone/>
            </a:pPr>
            <a:r>
              <a:rPr lang="en-US" sz="3600" dirty="0">
                <a:latin typeface="Cambria" panose="02040503050406030204" pitchFamily="18" charset="0"/>
              </a:rPr>
              <a:t>5.2 Newton’s First Law </a:t>
            </a:r>
            <a:r>
              <a:rPr lang="en-US" sz="3600" dirty="0" smtClean="0">
                <a:latin typeface="Cambria" panose="02040503050406030204" pitchFamily="18" charset="0"/>
              </a:rPr>
              <a:t>and Inertial </a:t>
            </a:r>
            <a:r>
              <a:rPr lang="en-US" sz="3600" dirty="0">
                <a:latin typeface="Cambria" panose="02040503050406030204" pitchFamily="18" charset="0"/>
              </a:rPr>
              <a:t>Frames</a:t>
            </a:r>
          </a:p>
          <a:p>
            <a:pPr marL="0" indent="0">
              <a:buNone/>
            </a:pPr>
            <a:r>
              <a:rPr lang="en-US" sz="3600" dirty="0">
                <a:latin typeface="Cambria" panose="02040503050406030204" pitchFamily="18" charset="0"/>
              </a:rPr>
              <a:t>5.3 Mass</a:t>
            </a:r>
          </a:p>
          <a:p>
            <a:pPr marL="0" indent="0">
              <a:buNone/>
            </a:pPr>
            <a:r>
              <a:rPr lang="en-US" sz="3600" dirty="0">
                <a:latin typeface="Cambria" panose="02040503050406030204" pitchFamily="18" charset="0"/>
              </a:rPr>
              <a:t>5.4 Newton’s Second Law</a:t>
            </a:r>
          </a:p>
          <a:p>
            <a:pPr marL="0" indent="0">
              <a:buNone/>
            </a:pPr>
            <a:r>
              <a:rPr lang="en-US" sz="3600" dirty="0">
                <a:latin typeface="Cambria" panose="02040503050406030204" pitchFamily="18" charset="0"/>
              </a:rPr>
              <a:t>5.5 The Gravitational Force </a:t>
            </a:r>
            <a:r>
              <a:rPr lang="en-US" sz="3600" dirty="0" smtClean="0">
                <a:latin typeface="Cambria" panose="02040503050406030204" pitchFamily="18" charset="0"/>
              </a:rPr>
              <a:t>and Weight</a:t>
            </a:r>
            <a:endParaRPr lang="en-US" sz="3600" dirty="0">
              <a:latin typeface="Cambria" panose="02040503050406030204" pitchFamily="18" charset="0"/>
            </a:endParaRPr>
          </a:p>
          <a:p>
            <a:pPr marL="0" indent="0">
              <a:buNone/>
            </a:pPr>
            <a:r>
              <a:rPr lang="en-US" sz="3600" dirty="0">
                <a:latin typeface="Cambria" panose="02040503050406030204" pitchFamily="18" charset="0"/>
              </a:rPr>
              <a:t>5.6 Newton’s Third Law</a:t>
            </a:r>
          </a:p>
          <a:p>
            <a:pPr marL="0" indent="0">
              <a:buNone/>
            </a:pPr>
            <a:r>
              <a:rPr lang="en-US" sz="3600" dirty="0">
                <a:latin typeface="Cambria" panose="02040503050406030204" pitchFamily="18" charset="0"/>
              </a:rPr>
              <a:t>5.7 Some Applications </a:t>
            </a:r>
            <a:r>
              <a:rPr lang="en-US" sz="3600" dirty="0" smtClean="0">
                <a:latin typeface="Cambria" panose="02040503050406030204" pitchFamily="18" charset="0"/>
              </a:rPr>
              <a:t>of Newton’s </a:t>
            </a:r>
            <a:r>
              <a:rPr lang="en-US" sz="3600" dirty="0">
                <a:latin typeface="Cambria" panose="02040503050406030204" pitchFamily="18" charset="0"/>
              </a:rPr>
              <a:t>Laws</a:t>
            </a:r>
          </a:p>
          <a:p>
            <a:pPr marL="0" indent="0">
              <a:buNone/>
            </a:pPr>
            <a:r>
              <a:rPr lang="en-US" sz="3600" dirty="0">
                <a:latin typeface="Cambria" panose="02040503050406030204" pitchFamily="18" charset="0"/>
              </a:rPr>
              <a:t>5.8 Forces of Friction</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a:t>
            </a:fld>
            <a:endParaRPr lang="en-US"/>
          </a:p>
        </p:txBody>
      </p:sp>
    </p:spTree>
    <p:extLst>
      <p:ext uri="{BB962C8B-B14F-4D97-AF65-F5344CB8AC3E}">
        <p14:creationId xmlns:p14="http://schemas.microsoft.com/office/powerpoint/2010/main" val="1758971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fontScale="90000"/>
          </a:bodyPr>
          <a:lstStyle/>
          <a:p>
            <a:r>
              <a:rPr lang="en-US" b="1" dirty="0" smtClean="0">
                <a:latin typeface="Cambria" panose="02040503050406030204" pitchFamily="18" charset="0"/>
              </a:rPr>
              <a:t/>
            </a:r>
            <a:br>
              <a:rPr lang="en-US" b="1" dirty="0" smtClean="0">
                <a:latin typeface="Cambria" panose="02040503050406030204" pitchFamily="18" charset="0"/>
              </a:rPr>
            </a:br>
            <a:r>
              <a:rPr lang="en-US" b="1" dirty="0" smtClean="0">
                <a:latin typeface="Cambria" panose="02040503050406030204" pitchFamily="18" charset="0"/>
              </a:rPr>
              <a:t>5.1 </a:t>
            </a:r>
            <a:r>
              <a:rPr lang="en-US" b="1" dirty="0">
                <a:latin typeface="Cambria" panose="02040503050406030204" pitchFamily="18" charset="0"/>
              </a:rPr>
              <a:t>The Concept of Force</a:t>
            </a:r>
            <a:r>
              <a:rPr lang="en-US" dirty="0">
                <a:latin typeface="Cambria" panose="02040503050406030204" pitchFamily="18" charset="0"/>
              </a:rPr>
              <a:t/>
            </a:r>
            <a:br>
              <a:rPr lang="en-US" dirty="0">
                <a:latin typeface="Cambria" panose="02040503050406030204" pitchFamily="18" charset="0"/>
              </a:rPr>
            </a:br>
            <a:endParaRPr lang="en-US" b="1" dirty="0">
              <a:latin typeface="Cambria" panose="02040503050406030204" pitchFamily="18" charset="0"/>
            </a:endParaRPr>
          </a:p>
        </p:txBody>
      </p:sp>
      <p:sp>
        <p:nvSpPr>
          <p:cNvPr id="3" name="Content Placeholder 2"/>
          <p:cNvSpPr>
            <a:spLocks noGrp="1"/>
          </p:cNvSpPr>
          <p:nvPr>
            <p:ph idx="1"/>
          </p:nvPr>
        </p:nvSpPr>
        <p:spPr>
          <a:xfrm>
            <a:off x="0" y="1268760"/>
            <a:ext cx="9144000" cy="5472608"/>
          </a:xfrm>
        </p:spPr>
        <p:txBody>
          <a:bodyPr>
            <a:noAutofit/>
          </a:bodyPr>
          <a:lstStyle/>
          <a:p>
            <a:r>
              <a:rPr lang="en-US" sz="2400" dirty="0" smtClean="0">
                <a:latin typeface="Cambria" panose="02040503050406030204" pitchFamily="18" charset="0"/>
              </a:rPr>
              <a:t>An </a:t>
            </a:r>
            <a:r>
              <a:rPr lang="en-US" sz="2400" dirty="0">
                <a:latin typeface="Cambria" panose="02040503050406030204" pitchFamily="18" charset="0"/>
              </a:rPr>
              <a:t>object accelerates due to an external force.</a:t>
            </a:r>
          </a:p>
          <a:p>
            <a:r>
              <a:rPr lang="en-US" sz="2400" dirty="0" smtClean="0">
                <a:latin typeface="Cambria" panose="02040503050406030204" pitchFamily="18" charset="0"/>
              </a:rPr>
              <a:t>If </a:t>
            </a:r>
            <a:r>
              <a:rPr lang="en-US" sz="2400" dirty="0">
                <a:latin typeface="Cambria" panose="02040503050406030204" pitchFamily="18" charset="0"/>
              </a:rPr>
              <a:t>the net force exerted on an object is zero, the acceleration of the object is zero and its velocity remains constant.</a:t>
            </a:r>
          </a:p>
          <a:p>
            <a:r>
              <a:rPr lang="en-US" sz="2400" dirty="0" smtClean="0">
                <a:latin typeface="Cambria" panose="02040503050406030204" pitchFamily="18" charset="0"/>
              </a:rPr>
              <a:t>When </a:t>
            </a:r>
            <a:r>
              <a:rPr lang="en-US" sz="2400" dirty="0">
                <a:latin typeface="Cambria" panose="02040503050406030204" pitchFamily="18" charset="0"/>
              </a:rPr>
              <a:t>the velocity of an object is constant (</a:t>
            </a:r>
            <a:r>
              <a:rPr lang="en-US" sz="2400" i="1" dirty="0">
                <a:latin typeface="Cambria" panose="02040503050406030204" pitchFamily="18" charset="0"/>
              </a:rPr>
              <a:t>including when the object is at rest</a:t>
            </a:r>
            <a:r>
              <a:rPr lang="en-US" sz="2400" dirty="0">
                <a:latin typeface="Cambria" panose="02040503050406030204" pitchFamily="18" charset="0"/>
              </a:rPr>
              <a:t>), the object is said to be in equilibrium.</a:t>
            </a:r>
          </a:p>
          <a:p>
            <a:r>
              <a:rPr lang="en-US" sz="2400" dirty="0" smtClean="0">
                <a:latin typeface="Cambria" panose="02040503050406030204" pitchFamily="18" charset="0"/>
              </a:rPr>
              <a:t>There </a:t>
            </a:r>
            <a:r>
              <a:rPr lang="en-US" sz="2400" dirty="0">
                <a:latin typeface="Cambria" panose="02040503050406030204" pitchFamily="18" charset="0"/>
              </a:rPr>
              <a:t>are 2 types of forces</a:t>
            </a:r>
            <a:r>
              <a:rPr lang="en-US" sz="2400" dirty="0" smtClean="0">
                <a:latin typeface="Cambria" panose="02040503050406030204" pitchFamily="18" charset="0"/>
              </a:rPr>
              <a:t>: </a:t>
            </a:r>
          </a:p>
          <a:p>
            <a:pPr>
              <a:buFont typeface="Wingdings" panose="05000000000000000000" pitchFamily="2" charset="2"/>
              <a:buChar char="Ø"/>
            </a:pPr>
            <a:r>
              <a:rPr lang="en-US" sz="2400" dirty="0" smtClean="0">
                <a:latin typeface="Cambria" panose="02040503050406030204" pitchFamily="18" charset="0"/>
              </a:rPr>
              <a:t>Contact </a:t>
            </a:r>
            <a:r>
              <a:rPr lang="en-US" sz="2400" dirty="0">
                <a:latin typeface="Cambria" panose="02040503050406030204" pitchFamily="18" charset="0"/>
              </a:rPr>
              <a:t>forces (e.g. when you pull a spring or press </a:t>
            </a:r>
            <a:r>
              <a:rPr lang="en-US" sz="2400" dirty="0" smtClean="0">
                <a:latin typeface="Cambria" panose="02040503050406030204" pitchFamily="18" charset="0"/>
              </a:rPr>
              <a:t>it)</a:t>
            </a:r>
          </a:p>
          <a:p>
            <a:pPr>
              <a:buFont typeface="Wingdings" panose="05000000000000000000" pitchFamily="2" charset="2"/>
              <a:buChar char="Ø"/>
            </a:pPr>
            <a:r>
              <a:rPr lang="en-US" sz="2400" dirty="0" smtClean="0">
                <a:latin typeface="Cambria" panose="02040503050406030204" pitchFamily="18" charset="0"/>
              </a:rPr>
              <a:t>Field </a:t>
            </a:r>
            <a:r>
              <a:rPr lang="en-US" sz="2400" dirty="0">
                <a:latin typeface="Cambria" panose="02040503050406030204" pitchFamily="18" charset="0"/>
              </a:rPr>
              <a:t>forces (e.g. the force between earth and the moon)</a:t>
            </a:r>
          </a:p>
          <a:p>
            <a:r>
              <a:rPr lang="en-US" sz="2400" dirty="0" smtClean="0">
                <a:latin typeface="Cambria" panose="02040503050406030204" pitchFamily="18" charset="0"/>
              </a:rPr>
              <a:t>The </a:t>
            </a:r>
            <a:r>
              <a:rPr lang="en-US" sz="2400" dirty="0">
                <a:latin typeface="Cambria" panose="02040503050406030204" pitchFamily="18" charset="0"/>
              </a:rPr>
              <a:t>only known </a:t>
            </a:r>
            <a:r>
              <a:rPr lang="en-US" sz="2400" i="1" dirty="0" smtClean="0">
                <a:latin typeface="Cambria" panose="02040503050406030204" pitchFamily="18" charset="0"/>
              </a:rPr>
              <a:t>fundamental </a:t>
            </a:r>
            <a:r>
              <a:rPr lang="en-US" sz="2400" dirty="0" smtClean="0">
                <a:latin typeface="Cambria" panose="02040503050406030204" pitchFamily="18" charset="0"/>
              </a:rPr>
              <a:t>forces </a:t>
            </a:r>
            <a:r>
              <a:rPr lang="en-US" sz="2400" dirty="0">
                <a:latin typeface="Cambria" panose="02040503050406030204" pitchFamily="18" charset="0"/>
              </a:rPr>
              <a:t>in nature are all field forces: (1) </a:t>
            </a:r>
            <a:r>
              <a:rPr lang="en-US" sz="2400" i="1" dirty="0">
                <a:latin typeface="Cambria" panose="02040503050406030204" pitchFamily="18" charset="0"/>
              </a:rPr>
              <a:t>gravitational forces </a:t>
            </a:r>
            <a:r>
              <a:rPr lang="en-US" sz="2400" dirty="0">
                <a:latin typeface="Cambria" panose="02040503050406030204" pitchFamily="18" charset="0"/>
              </a:rPr>
              <a:t>between objects, (2) </a:t>
            </a:r>
            <a:r>
              <a:rPr lang="en-US" sz="2400" i="1" dirty="0">
                <a:latin typeface="Cambria" panose="02040503050406030204" pitchFamily="18" charset="0"/>
              </a:rPr>
              <a:t>electromagnetic forces </a:t>
            </a:r>
            <a:r>
              <a:rPr lang="en-US" sz="2400" dirty="0">
                <a:latin typeface="Cambria" panose="02040503050406030204" pitchFamily="18" charset="0"/>
              </a:rPr>
              <a:t>between electric charges, (3) </a:t>
            </a:r>
            <a:r>
              <a:rPr lang="en-US" sz="2400" i="1" dirty="0">
                <a:latin typeface="Cambria" panose="02040503050406030204" pitchFamily="18" charset="0"/>
              </a:rPr>
              <a:t>nuclear forces </a:t>
            </a:r>
            <a:r>
              <a:rPr lang="en-US" sz="2400" dirty="0">
                <a:latin typeface="Cambria" panose="02040503050406030204" pitchFamily="18" charset="0"/>
              </a:rPr>
              <a:t>between subatomic particles, and (4) </a:t>
            </a:r>
            <a:r>
              <a:rPr lang="en-US" sz="2400" i="1" dirty="0">
                <a:latin typeface="Cambria" panose="02040503050406030204" pitchFamily="18" charset="0"/>
              </a:rPr>
              <a:t>weak forces </a:t>
            </a:r>
            <a:r>
              <a:rPr lang="en-US" sz="2400" dirty="0">
                <a:latin typeface="Cambria" panose="02040503050406030204" pitchFamily="18" charset="0"/>
              </a:rPr>
              <a:t>that arise in certain radioactive decay processes. </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3</a:t>
            </a:fld>
            <a:endParaRPr lang="en-US"/>
          </a:p>
        </p:txBody>
      </p:sp>
    </p:spTree>
    <p:extLst>
      <p:ext uri="{BB962C8B-B14F-4D97-AF65-F5344CB8AC3E}">
        <p14:creationId xmlns:p14="http://schemas.microsoft.com/office/powerpoint/2010/main" val="1644346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fontScale="90000"/>
          </a:bodyPr>
          <a:lstStyle/>
          <a:p>
            <a:r>
              <a:rPr lang="en-US" b="1" dirty="0" smtClean="0">
                <a:latin typeface="Cambria" panose="02040503050406030204" pitchFamily="18" charset="0"/>
              </a:rPr>
              <a:t/>
            </a:r>
            <a:br>
              <a:rPr lang="en-US" b="1" dirty="0" smtClean="0">
                <a:latin typeface="Cambria" panose="02040503050406030204" pitchFamily="18" charset="0"/>
              </a:rPr>
            </a:br>
            <a:r>
              <a:rPr lang="en-US" b="1" dirty="0" smtClean="0">
                <a:latin typeface="Cambria" panose="02040503050406030204" pitchFamily="18" charset="0"/>
              </a:rPr>
              <a:t>5.1 </a:t>
            </a:r>
            <a:r>
              <a:rPr lang="en-US" b="1" dirty="0">
                <a:latin typeface="Cambria" panose="02040503050406030204" pitchFamily="18" charset="0"/>
              </a:rPr>
              <a:t>The Concept of Force</a:t>
            </a:r>
            <a:r>
              <a:rPr lang="en-US" dirty="0">
                <a:latin typeface="Cambria" panose="02040503050406030204" pitchFamily="18" charset="0"/>
              </a:rPr>
              <a:t/>
            </a:r>
            <a:br>
              <a:rPr lang="en-US" dirty="0">
                <a:latin typeface="Cambria" panose="02040503050406030204" pitchFamily="18" charset="0"/>
              </a:rPr>
            </a:br>
            <a:endParaRPr lang="en-US" b="1" dirty="0">
              <a:latin typeface="Cambria" panose="02040503050406030204" pitchFamily="18" charset="0"/>
            </a:endParaRPr>
          </a:p>
        </p:txBody>
      </p:sp>
      <p:sp>
        <p:nvSpPr>
          <p:cNvPr id="3" name="Content Placeholder 2"/>
          <p:cNvSpPr>
            <a:spLocks noGrp="1"/>
          </p:cNvSpPr>
          <p:nvPr>
            <p:ph idx="1"/>
          </p:nvPr>
        </p:nvSpPr>
        <p:spPr>
          <a:xfrm>
            <a:off x="0" y="1268760"/>
            <a:ext cx="9144000" cy="5472608"/>
          </a:xfrm>
        </p:spPr>
        <p:txBody>
          <a:bodyPr>
            <a:noAutofit/>
          </a:bodyPr>
          <a:lstStyle/>
          <a:p>
            <a:pPr marL="0" indent="0">
              <a:buNone/>
            </a:pPr>
            <a:r>
              <a:rPr lang="en-US" sz="2400" b="1" i="1" dirty="0" smtClean="0"/>
              <a:t>Examples </a:t>
            </a:r>
            <a:r>
              <a:rPr lang="en-US" sz="2400" b="1" i="1" dirty="0"/>
              <a:t>of Contact and Field forces </a:t>
            </a:r>
            <a:endParaRPr lang="en-US" sz="2400" b="1" i="1" dirty="0" smtClean="0"/>
          </a:p>
          <a:p>
            <a:pPr marL="0" indent="0">
              <a:buNone/>
            </a:pPr>
            <a:endParaRPr lang="en-US" sz="2400" b="1" i="1" dirty="0" smtClean="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772816"/>
            <a:ext cx="5101621"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7932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fontScale="90000"/>
          </a:bodyPr>
          <a:lstStyle/>
          <a:p>
            <a:pPr marL="0" indent="0"/>
            <a:r>
              <a:rPr lang="en-US" b="1" dirty="0">
                <a:latin typeface="Cambria" panose="02040503050406030204" pitchFamily="18" charset="0"/>
              </a:rPr>
              <a:t>5.2 Newton’s First Law and Inertial Frames</a:t>
            </a:r>
          </a:p>
        </p:txBody>
      </p:sp>
      <p:sp>
        <p:nvSpPr>
          <p:cNvPr id="3" name="Content Placeholder 2"/>
          <p:cNvSpPr>
            <a:spLocks noGrp="1"/>
          </p:cNvSpPr>
          <p:nvPr>
            <p:ph idx="1"/>
          </p:nvPr>
        </p:nvSpPr>
        <p:spPr>
          <a:xfrm>
            <a:off x="0" y="1268760"/>
            <a:ext cx="9144000" cy="5472608"/>
          </a:xfrm>
        </p:spPr>
        <p:txBody>
          <a:bodyPr>
            <a:noAutofit/>
          </a:bodyPr>
          <a:lstStyle/>
          <a:p>
            <a:pPr marL="0" indent="0">
              <a:buNone/>
            </a:pPr>
            <a:r>
              <a:rPr lang="en-US" sz="2400" b="1" dirty="0" smtClean="0">
                <a:latin typeface="Cambria" panose="02040503050406030204" pitchFamily="18" charset="0"/>
              </a:rPr>
              <a:t>Newton’s </a:t>
            </a:r>
            <a:r>
              <a:rPr lang="en-US" sz="2400" b="1" dirty="0">
                <a:latin typeface="Cambria" panose="02040503050406030204" pitchFamily="18" charset="0"/>
              </a:rPr>
              <a:t>First </a:t>
            </a:r>
            <a:r>
              <a:rPr lang="en-US" sz="2400" b="1" dirty="0" smtClean="0">
                <a:latin typeface="Cambria" panose="02040503050406030204" pitchFamily="18" charset="0"/>
              </a:rPr>
              <a:t>Law</a:t>
            </a:r>
          </a:p>
          <a:p>
            <a:r>
              <a:rPr lang="en-US" sz="2400" i="1" dirty="0" smtClean="0"/>
              <a:t>In </a:t>
            </a:r>
            <a:r>
              <a:rPr lang="en-US" sz="2400" i="1" dirty="0"/>
              <a:t>the absence of external forces, when viewed from an inertial reference frame, an object at rest remains at rest and an object in motion continues in motion with a constant velocity.</a:t>
            </a:r>
            <a:endParaRPr lang="en-US" sz="2400" dirty="0"/>
          </a:p>
          <a:p>
            <a:r>
              <a:rPr lang="en-US" sz="2400" dirty="0" smtClean="0"/>
              <a:t>In </a:t>
            </a:r>
            <a:r>
              <a:rPr lang="en-US" sz="2400" dirty="0"/>
              <a:t>simpler terms, we can say that when no force acts on an object, the acceleration of the object is zero. </a:t>
            </a:r>
          </a:p>
          <a:p>
            <a:r>
              <a:rPr lang="en-US" sz="2400" dirty="0" smtClean="0"/>
              <a:t>If </a:t>
            </a:r>
            <a:r>
              <a:rPr lang="en-US" sz="2400" dirty="0"/>
              <a:t>nothing acts to change the object’s motion, then its velocity does not change. </a:t>
            </a:r>
          </a:p>
          <a:p>
            <a:r>
              <a:rPr lang="en-US" sz="2400" dirty="0" smtClean="0"/>
              <a:t>From </a:t>
            </a:r>
            <a:r>
              <a:rPr lang="en-US" sz="2400" dirty="0"/>
              <a:t>the </a:t>
            </a:r>
            <a:r>
              <a:rPr lang="en-US" sz="2400" i="1" dirty="0"/>
              <a:t>first law</a:t>
            </a:r>
            <a:r>
              <a:rPr lang="en-US" sz="2400" dirty="0"/>
              <a:t>, we conclude that any isolated object (one that does not interact with its environment) is either at rest or moving with constant velocity. </a:t>
            </a:r>
          </a:p>
          <a:p>
            <a:r>
              <a:rPr lang="en-US" sz="2400" dirty="0" smtClean="0"/>
              <a:t>The </a:t>
            </a:r>
            <a:r>
              <a:rPr lang="en-US" sz="2400" dirty="0"/>
              <a:t>tendency of an object to resist any attempt to change its velocity is called </a:t>
            </a:r>
            <a:r>
              <a:rPr lang="en-US" sz="2400" i="1" dirty="0"/>
              <a:t>inertia</a:t>
            </a:r>
            <a:r>
              <a:rPr lang="en-US" sz="2400" dirty="0"/>
              <a:t>. </a:t>
            </a:r>
          </a:p>
          <a:p>
            <a:pPr marL="0" indent="0">
              <a:buNone/>
            </a:pPr>
            <a:endParaRPr lang="en-US" sz="2400" b="1" i="1" dirty="0" smtClean="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5</a:t>
            </a:fld>
            <a:endParaRPr lang="en-US"/>
          </a:p>
        </p:txBody>
      </p:sp>
    </p:spTree>
    <p:extLst>
      <p:ext uri="{BB962C8B-B14F-4D97-AF65-F5344CB8AC3E}">
        <p14:creationId xmlns:p14="http://schemas.microsoft.com/office/powerpoint/2010/main" val="1473308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a:bodyPr>
          <a:lstStyle/>
          <a:p>
            <a:pPr marL="0" indent="0"/>
            <a:r>
              <a:rPr lang="en-US" sz="4000" b="1" dirty="0">
                <a:latin typeface="Cambria" panose="02040503050406030204" pitchFamily="18" charset="0"/>
              </a:rPr>
              <a:t>5.3 Mass</a:t>
            </a:r>
          </a:p>
        </p:txBody>
      </p:sp>
      <p:sp>
        <p:nvSpPr>
          <p:cNvPr id="3" name="Content Placeholder 2"/>
          <p:cNvSpPr>
            <a:spLocks noGrp="1"/>
          </p:cNvSpPr>
          <p:nvPr>
            <p:ph idx="1"/>
          </p:nvPr>
        </p:nvSpPr>
        <p:spPr>
          <a:xfrm>
            <a:off x="0" y="1268760"/>
            <a:ext cx="9144000" cy="5472608"/>
          </a:xfrm>
        </p:spPr>
        <p:txBody>
          <a:bodyPr>
            <a:noAutofit/>
          </a:bodyPr>
          <a:lstStyle/>
          <a:p>
            <a:r>
              <a:rPr lang="en-US" sz="2300" dirty="0" smtClean="0"/>
              <a:t>The</a:t>
            </a:r>
            <a:r>
              <a:rPr lang="en-US" sz="2300" b="1" dirty="0" smtClean="0"/>
              <a:t> </a:t>
            </a:r>
            <a:r>
              <a:rPr lang="en-US" sz="2300" dirty="0" smtClean="0"/>
              <a:t>SI </a:t>
            </a:r>
            <a:r>
              <a:rPr lang="en-US" sz="2300" dirty="0"/>
              <a:t>unit of mass is the kilogram. </a:t>
            </a:r>
          </a:p>
          <a:p>
            <a:r>
              <a:rPr lang="en-US" sz="2300" dirty="0"/>
              <a:t>The greater the mass of an object, the less that object accelerates under the action of a given applied force.</a:t>
            </a:r>
          </a:p>
          <a:p>
            <a:r>
              <a:rPr lang="en-US" sz="2300" dirty="0"/>
              <a:t>Mass is an inherent property of an object and is independent of the object’s surroundings.</a:t>
            </a:r>
          </a:p>
          <a:p>
            <a:r>
              <a:rPr lang="en-US" sz="2300" dirty="0"/>
              <a:t>Mass should not be confused with </a:t>
            </a:r>
            <a:r>
              <a:rPr lang="en-US" sz="2300" b="1" dirty="0"/>
              <a:t>weight</a:t>
            </a:r>
            <a:r>
              <a:rPr lang="en-US" sz="2300" dirty="0"/>
              <a:t>. Mass and weight are two different quantities. The weight of an object is equal to the magnitude of the gravitational force exerted on the object and varies with location.</a:t>
            </a:r>
          </a:p>
          <a:p>
            <a:r>
              <a:rPr lang="en-US" sz="2300" dirty="0"/>
              <a:t>On the other hand, the mass of an object is the same everywhere: an object having a mass of 2 kg on the Earth also has a mass of 2 kg on the Moon. </a:t>
            </a:r>
          </a:p>
          <a:p>
            <a:pPr marL="0" indent="0">
              <a:buNone/>
            </a:pPr>
            <a:endParaRPr lang="en-US" sz="2400" b="1" i="1" dirty="0" smtClean="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6</a:t>
            </a:fld>
            <a:endParaRPr lang="en-US"/>
          </a:p>
        </p:txBody>
      </p:sp>
    </p:spTree>
    <p:extLst>
      <p:ext uri="{BB962C8B-B14F-4D97-AF65-F5344CB8AC3E}">
        <p14:creationId xmlns:p14="http://schemas.microsoft.com/office/powerpoint/2010/main" val="1481005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rmAutofit/>
          </a:bodyPr>
          <a:lstStyle/>
          <a:p>
            <a:pPr marL="0" indent="0"/>
            <a:r>
              <a:rPr lang="en-US" sz="4000" b="1" dirty="0">
                <a:latin typeface="Cambria" panose="02040503050406030204" pitchFamily="18" charset="0"/>
              </a:rPr>
              <a:t>5.4 Newton’s Second Law</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268760"/>
                <a:ext cx="9144000" cy="5472608"/>
              </a:xfrm>
            </p:spPr>
            <p:txBody>
              <a:bodyPr>
                <a:noAutofit/>
              </a:bodyPr>
              <a:lstStyle/>
              <a:p>
                <a:pPr marL="0" indent="0">
                  <a:buNone/>
                </a:pPr>
                <a:r>
                  <a:rPr lang="en-US" sz="2400" b="1" dirty="0" smtClean="0">
                    <a:latin typeface="Cambria" panose="02040503050406030204" pitchFamily="18" charset="0"/>
                  </a:rPr>
                  <a:t>Newton’s Second Law</a:t>
                </a:r>
              </a:p>
              <a:p>
                <a:r>
                  <a:rPr lang="en-US" sz="2400" i="1" dirty="0" smtClean="0"/>
                  <a:t>Acceleration </a:t>
                </a:r>
                <a:r>
                  <a:rPr lang="en-US" sz="2400" i="1" dirty="0"/>
                  <a:t>of an object is directly proportional to the force acting on it.</a:t>
                </a:r>
                <a:endParaRPr lang="en-US" sz="2400" dirty="0"/>
              </a:p>
              <a:p>
                <a:r>
                  <a:rPr lang="en-US" sz="2400" dirty="0"/>
                  <a:t>In mathematical form: we can write this law as:</a:t>
                </a:r>
              </a:p>
              <a:p>
                <a:pPr marL="0" indent="0">
                  <a:buNone/>
                </a:pPr>
                <a14:m>
                  <m:oMathPara xmlns:m="http://schemas.openxmlformats.org/officeDocument/2006/math">
                    <m:oMathParaPr>
                      <m:jc m:val="centerGroup"/>
                    </m:oMathParaPr>
                    <m:oMath xmlns:m="http://schemas.openxmlformats.org/officeDocument/2006/math">
                      <m:nary>
                        <m:naryPr>
                          <m:chr m:val="∑"/>
                          <m:subHide m:val="on"/>
                          <m:supHide m:val="on"/>
                          <m:ctrlPr>
                            <a:rPr lang="en-US" sz="2400" b="1" i="1" smtClean="0">
                              <a:latin typeface="Cambria Math" panose="02040503050406030204" pitchFamily="18" charset="0"/>
                            </a:rPr>
                          </m:ctrlPr>
                        </m:naryPr>
                        <m:sub/>
                        <m:sup/>
                        <m:e>
                          <m:r>
                            <a:rPr lang="en-US" sz="2400" b="1" i="1" smtClean="0">
                              <a:latin typeface="Cambria Math"/>
                            </a:rPr>
                            <m:t>𝑭</m:t>
                          </m:r>
                        </m:e>
                      </m:nary>
                      <m:r>
                        <a:rPr lang="en-US" sz="2400" b="1" i="1" smtClean="0">
                          <a:latin typeface="Cambria Math"/>
                        </a:rPr>
                        <m:t>=</m:t>
                      </m:r>
                      <m:r>
                        <a:rPr lang="en-US" sz="2400" b="0" i="1" smtClean="0">
                          <a:latin typeface="Cambria Math"/>
                        </a:rPr>
                        <m:t>𝑚</m:t>
                      </m:r>
                      <m:r>
                        <a:rPr lang="en-US" sz="2400" b="1" i="1" smtClean="0">
                          <a:latin typeface="Cambria Math"/>
                        </a:rPr>
                        <m:t>𝒂</m:t>
                      </m:r>
                    </m:oMath>
                  </m:oMathPara>
                </a14:m>
                <a:endParaRPr lang="en-US" sz="2400" b="1" i="1" dirty="0" smtClean="0"/>
              </a:p>
              <a:p>
                <a:pPr marL="0" indent="0">
                  <a:buNone/>
                </a:pPr>
                <a14:m>
                  <m:oMath xmlns:m="http://schemas.openxmlformats.org/officeDocument/2006/math">
                    <m:nary>
                      <m:naryPr>
                        <m:chr m:val="∑"/>
                        <m:subHide m:val="on"/>
                        <m:supHide m:val="on"/>
                        <m:ctrlPr>
                          <a:rPr lang="en-US" sz="2400" b="1" i="1" smtClean="0">
                            <a:latin typeface="Cambria Math" panose="02040503050406030204" pitchFamily="18" charset="0"/>
                          </a:rPr>
                        </m:ctrlPr>
                      </m:naryPr>
                      <m:sub/>
                      <m:sup/>
                      <m:e>
                        <m:sSub>
                          <m:sSubPr>
                            <m:ctrlPr>
                              <a:rPr lang="en-US" sz="2400" b="1" i="1" smtClean="0">
                                <a:latin typeface="Cambria Math" panose="02040503050406030204" pitchFamily="18" charset="0"/>
                              </a:rPr>
                            </m:ctrlPr>
                          </m:sSubPr>
                          <m:e>
                            <m:r>
                              <a:rPr lang="en-US" sz="2400" b="1" i="1" smtClean="0">
                                <a:latin typeface="Cambria Math"/>
                              </a:rPr>
                              <m:t>𝑭</m:t>
                            </m:r>
                          </m:e>
                          <m:sub>
                            <m:r>
                              <a:rPr lang="en-US" sz="2400" b="1" i="1" smtClean="0">
                                <a:latin typeface="Cambria Math"/>
                              </a:rPr>
                              <m:t>𝒙</m:t>
                            </m:r>
                          </m:sub>
                        </m:sSub>
                        <m:r>
                          <a:rPr lang="en-US" sz="2400" b="1" i="1" smtClean="0">
                            <a:latin typeface="Cambria Math"/>
                          </a:rPr>
                          <m:t>=</m:t>
                        </m:r>
                        <m:r>
                          <a:rPr lang="en-US" sz="2400" b="1" i="1" smtClean="0">
                            <a:latin typeface="Cambria Math"/>
                          </a:rPr>
                          <m:t>𝒎</m:t>
                        </m:r>
                        <m:sSub>
                          <m:sSubPr>
                            <m:ctrlPr>
                              <a:rPr lang="en-US" sz="2400" b="1" i="1" smtClean="0">
                                <a:latin typeface="Cambria Math" panose="02040503050406030204" pitchFamily="18" charset="0"/>
                              </a:rPr>
                            </m:ctrlPr>
                          </m:sSubPr>
                          <m:e>
                            <m:r>
                              <a:rPr lang="en-US" sz="2400" b="1" i="1" smtClean="0">
                                <a:latin typeface="Cambria Math"/>
                              </a:rPr>
                              <m:t>𝒂</m:t>
                            </m:r>
                          </m:e>
                          <m:sub>
                            <m:r>
                              <a:rPr lang="en-US" sz="2400" b="1" i="1" smtClean="0">
                                <a:latin typeface="Cambria Math"/>
                              </a:rPr>
                              <m:t>𝒙</m:t>
                            </m:r>
                          </m:sub>
                        </m:sSub>
                      </m:e>
                    </m:nary>
                  </m:oMath>
                </a14:m>
                <a:r>
                  <a:rPr lang="en-US" sz="2400" b="1" dirty="0"/>
                  <a:t> </a:t>
                </a:r>
                <a:r>
                  <a:rPr lang="en-US" sz="2400" b="1" dirty="0" smtClean="0"/>
                  <a:t>                       </a:t>
                </a:r>
                <a14:m>
                  <m:oMath xmlns:m="http://schemas.openxmlformats.org/officeDocument/2006/math">
                    <m:nary>
                      <m:naryPr>
                        <m:chr m:val="∑"/>
                        <m:subHide m:val="on"/>
                        <m:supHide m:val="on"/>
                        <m:ctrlPr>
                          <a:rPr lang="en-US" sz="2400" b="1" i="1">
                            <a:latin typeface="Cambria Math" panose="02040503050406030204" pitchFamily="18" charset="0"/>
                          </a:rPr>
                        </m:ctrlPr>
                      </m:naryPr>
                      <m:sub/>
                      <m:sup/>
                      <m:e>
                        <m:sSub>
                          <m:sSubPr>
                            <m:ctrlPr>
                              <a:rPr lang="en-US" sz="2400" b="1" i="1">
                                <a:latin typeface="Cambria Math" panose="02040503050406030204" pitchFamily="18" charset="0"/>
                              </a:rPr>
                            </m:ctrlPr>
                          </m:sSubPr>
                          <m:e>
                            <m:r>
                              <a:rPr lang="en-US" sz="2400" b="1" i="1">
                                <a:latin typeface="Cambria Math"/>
                              </a:rPr>
                              <m:t>𝑭</m:t>
                            </m:r>
                          </m:e>
                          <m:sub>
                            <m:r>
                              <a:rPr lang="en-US" sz="2400" b="1" i="1" smtClean="0">
                                <a:latin typeface="Cambria Math"/>
                              </a:rPr>
                              <m:t>𝒚</m:t>
                            </m:r>
                          </m:sub>
                        </m:sSub>
                        <m:r>
                          <a:rPr lang="en-US" sz="2400" b="1" i="1">
                            <a:latin typeface="Cambria Math"/>
                          </a:rPr>
                          <m:t>=</m:t>
                        </m:r>
                        <m:r>
                          <a:rPr lang="en-US" sz="2400" b="1" i="1">
                            <a:latin typeface="Cambria Math"/>
                          </a:rPr>
                          <m:t>𝒎</m:t>
                        </m:r>
                        <m:sSub>
                          <m:sSubPr>
                            <m:ctrlPr>
                              <a:rPr lang="en-US" sz="2400" b="1" i="1">
                                <a:latin typeface="Cambria Math" panose="02040503050406030204" pitchFamily="18" charset="0"/>
                              </a:rPr>
                            </m:ctrlPr>
                          </m:sSubPr>
                          <m:e>
                            <m:r>
                              <a:rPr lang="en-US" sz="2400" b="1" i="1">
                                <a:latin typeface="Cambria Math"/>
                              </a:rPr>
                              <m:t>𝒂</m:t>
                            </m:r>
                          </m:e>
                          <m:sub>
                            <m:r>
                              <a:rPr lang="en-US" sz="2400" b="1" i="1" smtClean="0">
                                <a:latin typeface="Cambria Math"/>
                              </a:rPr>
                              <m:t>𝒚</m:t>
                            </m:r>
                          </m:sub>
                        </m:sSub>
                      </m:e>
                    </m:nary>
                  </m:oMath>
                </a14:m>
                <a:r>
                  <a:rPr lang="en-US" sz="2400" b="1" i="1" dirty="0" smtClean="0"/>
                  <a:t>                  </a:t>
                </a:r>
                <a14:m>
                  <m:oMath xmlns:m="http://schemas.openxmlformats.org/officeDocument/2006/math">
                    <m:nary>
                      <m:naryPr>
                        <m:chr m:val="∑"/>
                        <m:subHide m:val="on"/>
                        <m:supHide m:val="on"/>
                        <m:ctrlPr>
                          <a:rPr lang="en-US" sz="2400" b="1" i="1">
                            <a:latin typeface="Cambria Math" panose="02040503050406030204" pitchFamily="18" charset="0"/>
                          </a:rPr>
                        </m:ctrlPr>
                      </m:naryPr>
                      <m:sub/>
                      <m:sup/>
                      <m:e>
                        <m:sSub>
                          <m:sSubPr>
                            <m:ctrlPr>
                              <a:rPr lang="en-US" sz="2400" b="1" i="1">
                                <a:latin typeface="Cambria Math" panose="02040503050406030204" pitchFamily="18" charset="0"/>
                              </a:rPr>
                            </m:ctrlPr>
                          </m:sSubPr>
                          <m:e>
                            <m:r>
                              <a:rPr lang="en-US" sz="2400" b="1" i="1">
                                <a:latin typeface="Cambria Math"/>
                              </a:rPr>
                              <m:t>𝑭</m:t>
                            </m:r>
                          </m:e>
                          <m:sub>
                            <m:r>
                              <a:rPr lang="en-US" sz="2400" b="1" i="1" smtClean="0">
                                <a:latin typeface="Cambria Math"/>
                              </a:rPr>
                              <m:t>𝒛</m:t>
                            </m:r>
                          </m:sub>
                        </m:sSub>
                        <m:r>
                          <a:rPr lang="en-US" sz="2400" b="1" i="1">
                            <a:latin typeface="Cambria Math"/>
                          </a:rPr>
                          <m:t>=</m:t>
                        </m:r>
                        <m:r>
                          <a:rPr lang="en-US" sz="2400" b="1" i="1">
                            <a:latin typeface="Cambria Math"/>
                          </a:rPr>
                          <m:t>𝒎</m:t>
                        </m:r>
                        <m:sSub>
                          <m:sSubPr>
                            <m:ctrlPr>
                              <a:rPr lang="en-US" sz="2400" b="1" i="1">
                                <a:latin typeface="Cambria Math" panose="02040503050406030204" pitchFamily="18" charset="0"/>
                              </a:rPr>
                            </m:ctrlPr>
                          </m:sSubPr>
                          <m:e>
                            <m:r>
                              <a:rPr lang="en-US" sz="2400" b="1" i="1">
                                <a:latin typeface="Cambria Math"/>
                              </a:rPr>
                              <m:t>𝒂</m:t>
                            </m:r>
                          </m:e>
                          <m:sub>
                            <m:r>
                              <a:rPr lang="en-US" sz="2400" b="1" i="1" smtClean="0">
                                <a:latin typeface="Cambria Math"/>
                              </a:rPr>
                              <m:t>𝒛</m:t>
                            </m:r>
                          </m:sub>
                        </m:sSub>
                      </m:e>
                    </m:nary>
                  </m:oMath>
                </a14:m>
                <a:endParaRPr lang="en-US" sz="2400" b="1" i="1" dirty="0" smtClean="0"/>
              </a:p>
              <a:p>
                <a:pPr marL="0" indent="0">
                  <a:buNone/>
                </a:pPr>
                <a:endParaRPr lang="en-US" sz="2400" b="1" i="1"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268760"/>
                <a:ext cx="9144000" cy="5472608"/>
              </a:xfrm>
              <a:blipFill rotWithShape="1">
                <a:blip r:embed="rId3"/>
                <a:stretch>
                  <a:fillRect l="-5133" t="-891"/>
                </a:stretch>
              </a:blipFill>
            </p:spPr>
            <p:txBody>
              <a:bodyPr/>
              <a:lstStyle/>
              <a:p>
                <a:r>
                  <a:rPr lang="en-US">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7</a:t>
            </a:fld>
            <a:endParaRPr lang="en-US"/>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4437112"/>
            <a:ext cx="7886700" cy="207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4790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94" y="332656"/>
            <a:ext cx="9111506" cy="4680520"/>
          </a:xfrm>
        </p:spPr>
        <p:txBody>
          <a:bodyPr>
            <a:normAutofit fontScale="77500" lnSpcReduction="20000"/>
          </a:bodyPr>
          <a:lstStyle/>
          <a:p>
            <a:pPr algn="just"/>
            <a:r>
              <a:rPr lang="en-GB" dirty="0"/>
              <a:t> </a:t>
            </a:r>
            <a:r>
              <a:rPr lang="en-GB" sz="3100" b="1" dirty="0"/>
              <a:t>Quick Quiz </a:t>
            </a:r>
            <a:r>
              <a:rPr lang="en-GB" sz="3100" b="1" dirty="0" smtClean="0"/>
              <a:t>: </a:t>
            </a:r>
            <a:r>
              <a:rPr lang="en-GB" sz="3100" dirty="0"/>
              <a:t>You push an object, initially at rest, across a frictionless ﬂoor with a constant force for a time interval </a:t>
            </a:r>
            <a:r>
              <a:rPr lang="el-GR" sz="3100" dirty="0" smtClean="0"/>
              <a:t>Δ</a:t>
            </a:r>
            <a:r>
              <a:rPr lang="en-GB" sz="3100" dirty="0" smtClean="0"/>
              <a:t>t</a:t>
            </a:r>
            <a:r>
              <a:rPr lang="en-GB" sz="3100" dirty="0"/>
              <a:t>, resulting in a ﬁnal speed of v for the object. You repeat the experiment, but with a force that is twice as large. What time interval is now required to reach the same ﬁnal speed v? </a:t>
            </a:r>
            <a:endParaRPr lang="en-GB" sz="3100" dirty="0" smtClean="0"/>
          </a:p>
          <a:p>
            <a:pPr marL="0" indent="0" algn="just">
              <a:buNone/>
            </a:pPr>
            <a:r>
              <a:rPr lang="en-GB" sz="3100" dirty="0"/>
              <a:t> </a:t>
            </a:r>
            <a:r>
              <a:rPr lang="en-GB" sz="3100" dirty="0" smtClean="0"/>
              <a:t>      (</a:t>
            </a:r>
            <a:r>
              <a:rPr lang="en-GB" sz="3100" dirty="0"/>
              <a:t>a) </a:t>
            </a:r>
            <a:r>
              <a:rPr lang="en-GB" sz="3100" dirty="0" smtClean="0"/>
              <a:t>4</a:t>
            </a:r>
            <a:r>
              <a:rPr lang="el-GR" sz="3100" dirty="0"/>
              <a:t> </a:t>
            </a:r>
            <a:r>
              <a:rPr lang="el-GR" sz="3100" dirty="0" smtClean="0"/>
              <a:t>Δ</a:t>
            </a:r>
            <a:r>
              <a:rPr lang="en-GB" sz="3100" dirty="0" smtClean="0"/>
              <a:t>t         (</a:t>
            </a:r>
            <a:r>
              <a:rPr lang="en-GB" sz="3100" dirty="0"/>
              <a:t>b) </a:t>
            </a:r>
            <a:r>
              <a:rPr lang="en-GB" sz="3100" dirty="0" smtClean="0"/>
              <a:t>2</a:t>
            </a:r>
            <a:r>
              <a:rPr lang="el-GR" sz="3100" dirty="0"/>
              <a:t> Δ</a:t>
            </a:r>
            <a:r>
              <a:rPr lang="en-GB" sz="3100" dirty="0" smtClean="0"/>
              <a:t>t        </a:t>
            </a:r>
            <a:r>
              <a:rPr lang="en-GB" sz="3100" dirty="0"/>
              <a:t>(c) </a:t>
            </a:r>
            <a:r>
              <a:rPr lang="el-GR" sz="3100" dirty="0"/>
              <a:t>Δ</a:t>
            </a:r>
            <a:r>
              <a:rPr lang="en-GB" sz="3100" dirty="0"/>
              <a:t>t</a:t>
            </a:r>
            <a:r>
              <a:rPr lang="en-GB" sz="3100" dirty="0" smtClean="0"/>
              <a:t>        (</a:t>
            </a:r>
            <a:r>
              <a:rPr lang="en-GB" sz="3100" dirty="0"/>
              <a:t>d) </a:t>
            </a:r>
            <a:r>
              <a:rPr lang="el-GR" sz="3100" dirty="0" smtClean="0"/>
              <a:t>Δ</a:t>
            </a:r>
            <a:r>
              <a:rPr lang="en-GB" sz="3100" dirty="0" smtClean="0"/>
              <a:t>t/2        (</a:t>
            </a:r>
            <a:r>
              <a:rPr lang="en-GB" sz="3100" dirty="0"/>
              <a:t>e) </a:t>
            </a:r>
            <a:r>
              <a:rPr lang="el-GR" sz="3100" dirty="0"/>
              <a:t>Δ</a:t>
            </a:r>
            <a:r>
              <a:rPr lang="en-GB" sz="3100" dirty="0" smtClean="0"/>
              <a:t>t/4.</a:t>
            </a:r>
          </a:p>
          <a:p>
            <a:pPr algn="just"/>
            <a:endParaRPr lang="en-GB" sz="3100" dirty="0"/>
          </a:p>
          <a:p>
            <a:pPr algn="just"/>
            <a:endParaRPr lang="en-GB" sz="3100" dirty="0" smtClean="0"/>
          </a:p>
          <a:p>
            <a:pPr marL="0" indent="0" algn="just">
              <a:buNone/>
            </a:pPr>
            <a:endParaRPr lang="en-GB" sz="3100" dirty="0" smtClean="0"/>
          </a:p>
          <a:p>
            <a:pPr algn="just"/>
            <a:r>
              <a:rPr lang="en-GB" sz="3100" dirty="0"/>
              <a:t> </a:t>
            </a:r>
            <a:r>
              <a:rPr lang="en-GB" sz="3100" dirty="0" smtClean="0"/>
              <a:t>d) </a:t>
            </a:r>
            <a:r>
              <a:rPr lang="en-GB" sz="3100" dirty="0"/>
              <a:t>With twice the force, the object will experience twice the acceleration. Because the force is constant, the </a:t>
            </a:r>
            <a:r>
              <a:rPr lang="en-GB" sz="3100" dirty="0" smtClean="0"/>
              <a:t>acceleration </a:t>
            </a:r>
            <a:r>
              <a:rPr lang="en-GB" sz="3100" dirty="0"/>
              <a:t>is constant, and the speed of the object (starting from rest) is given by </a:t>
            </a:r>
            <a:r>
              <a:rPr lang="en-GB" sz="3100" dirty="0" smtClean="0"/>
              <a:t> v =at</a:t>
            </a:r>
            <a:r>
              <a:rPr lang="en-GB" sz="3100" dirty="0"/>
              <a:t>. With twice the acceleration, the object will arrive at speed v at half the time.</a:t>
            </a:r>
          </a:p>
          <a:p>
            <a:endParaRPr lang="ar-SA" dirty="0"/>
          </a:p>
        </p:txBody>
      </p:sp>
      <p:sp>
        <p:nvSpPr>
          <p:cNvPr id="4" name="Slide Number Placeholder 3"/>
          <p:cNvSpPr>
            <a:spLocks noGrp="1"/>
          </p:cNvSpPr>
          <p:nvPr>
            <p:ph type="sldNum" sz="quarter" idx="12"/>
          </p:nvPr>
        </p:nvSpPr>
        <p:spPr/>
        <p:txBody>
          <a:bodyPr/>
          <a:lstStyle/>
          <a:p>
            <a:fld id="{A6C0C9DF-47BE-457D-9FA4-59BADC70679E}" type="slidenum">
              <a:rPr lang="en-US" smtClean="0"/>
              <a:t>8</a:t>
            </a:fld>
            <a:endParaRPr lang="en-US"/>
          </a:p>
        </p:txBody>
      </p:sp>
    </p:spTree>
    <p:extLst>
      <p:ext uri="{BB962C8B-B14F-4D97-AF65-F5344CB8AC3E}">
        <p14:creationId xmlns:p14="http://schemas.microsoft.com/office/powerpoint/2010/main" val="325863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pPr marL="0" indent="0"/>
            <a:r>
              <a:rPr lang="en-US" sz="4000" b="1" dirty="0">
                <a:latin typeface="Cambria" panose="02040503050406030204" pitchFamily="18" charset="0"/>
              </a:rPr>
              <a:t>5.5 The Gravitational Force and Weight</a:t>
            </a:r>
          </a:p>
        </p:txBody>
      </p:sp>
      <p:sp>
        <p:nvSpPr>
          <p:cNvPr id="3" name="Content Placeholder 2"/>
          <p:cNvSpPr>
            <a:spLocks noGrp="1"/>
          </p:cNvSpPr>
          <p:nvPr>
            <p:ph idx="1"/>
          </p:nvPr>
        </p:nvSpPr>
        <p:spPr>
          <a:xfrm>
            <a:off x="0" y="1268760"/>
            <a:ext cx="9144000" cy="5472608"/>
          </a:xfrm>
        </p:spPr>
        <p:txBody>
          <a:bodyPr>
            <a:noAutofit/>
          </a:bodyPr>
          <a:lstStyle/>
          <a:p>
            <a:r>
              <a:rPr lang="en-US" sz="2400" dirty="0" smtClean="0"/>
              <a:t>The </a:t>
            </a:r>
            <a:r>
              <a:rPr lang="en-US" sz="2400" dirty="0"/>
              <a:t>attractive force exerted by the Earth on an object is called the gravitational force </a:t>
            </a:r>
            <a:r>
              <a:rPr lang="en-US" sz="2400" b="1" dirty="0" err="1"/>
              <a:t>F</a:t>
            </a:r>
            <a:r>
              <a:rPr lang="en-US" sz="2400" dirty="0" err="1"/>
              <a:t>g</a:t>
            </a:r>
            <a:endParaRPr lang="en-US" sz="2400" dirty="0"/>
          </a:p>
          <a:p>
            <a:r>
              <a:rPr lang="en-US" sz="2400" dirty="0"/>
              <a:t>This force is directed toward the center of the Earth</a:t>
            </a:r>
            <a:r>
              <a:rPr lang="en-US" sz="2400" dirty="0" smtClean="0"/>
              <a:t>, </a:t>
            </a:r>
            <a:r>
              <a:rPr lang="en-US" sz="2400" dirty="0"/>
              <a:t>and its magnitude is called the weight of the object.</a:t>
            </a:r>
          </a:p>
          <a:p>
            <a:r>
              <a:rPr lang="en-US" sz="2400" dirty="0" smtClean="0"/>
              <a:t>Thus</a:t>
            </a:r>
            <a:r>
              <a:rPr lang="en-US" sz="2400" dirty="0"/>
              <a:t>: the weight of an object = mg</a:t>
            </a:r>
          </a:p>
          <a:p>
            <a:r>
              <a:rPr lang="en-US" sz="2400" dirty="0"/>
              <a:t>Kilogram is Not a Unit of Weight: You may have seen the “conversion” 1 kg = 2.2 lb. Despite popular statements of weights expressed in kilograms, the kilogram </a:t>
            </a:r>
            <a:r>
              <a:rPr lang="en-US" sz="2400" i="1" dirty="0"/>
              <a:t>is not a unit of weight</a:t>
            </a:r>
            <a:r>
              <a:rPr lang="en-US" sz="2400" dirty="0"/>
              <a:t>, it is a unit of mass. The conversion statement is not an equality; it is an equivalence that is only valid on the surface of the Earth</a:t>
            </a:r>
            <a:r>
              <a:rPr lang="en-US" sz="2400" dirty="0" smtClean="0"/>
              <a:t>.</a:t>
            </a:r>
            <a:endParaRPr lang="en-US" sz="2400" b="1" i="1" dirty="0" smtClean="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9</a:t>
            </a:fld>
            <a:endParaRPr lang="en-US"/>
          </a:p>
        </p:txBody>
      </p:sp>
    </p:spTree>
    <p:extLst>
      <p:ext uri="{BB962C8B-B14F-4D97-AF65-F5344CB8AC3E}">
        <p14:creationId xmlns:p14="http://schemas.microsoft.com/office/powerpoint/2010/main" val="3758595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19574</TotalTime>
  <Words>1132</Words>
  <Application>Microsoft Office PowerPoint</Application>
  <PresentationFormat>On-screen Show (4:3)</PresentationFormat>
  <Paragraphs>105</Paragraphs>
  <Slides>15</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宋体</vt:lpstr>
      <vt:lpstr>Arial</vt:lpstr>
      <vt:lpstr>Calibri</vt:lpstr>
      <vt:lpstr>Cambria</vt:lpstr>
      <vt:lpstr>Cambria Math</vt:lpstr>
      <vt:lpstr>Tahoma</vt:lpstr>
      <vt:lpstr>Times New Roman</vt:lpstr>
      <vt:lpstr>Wingdings</vt:lpstr>
      <vt:lpstr>Office Theme</vt:lpstr>
      <vt:lpstr>公式</vt:lpstr>
      <vt:lpstr>Phys 110  Chapter 5   The Laws of Motion   </vt:lpstr>
      <vt:lpstr> LECTURE OUTLINE  </vt:lpstr>
      <vt:lpstr> 5.1 The Concept of Force </vt:lpstr>
      <vt:lpstr> 5.1 The Concept of Force </vt:lpstr>
      <vt:lpstr>5.2 Newton’s First Law and Inertial Frames</vt:lpstr>
      <vt:lpstr>5.3 Mass</vt:lpstr>
      <vt:lpstr>5.4 Newton’s Second Law</vt:lpstr>
      <vt:lpstr>PowerPoint Presentation</vt:lpstr>
      <vt:lpstr>5.5 The Gravitational Force and Weight</vt:lpstr>
      <vt:lpstr>PowerPoint Presentation</vt:lpstr>
      <vt:lpstr>5.6 Newton’s Third Law</vt:lpstr>
      <vt:lpstr>Newton’s Third Law cont.</vt:lpstr>
      <vt:lpstr>5.7 Some Applications of Newton’s Laws</vt:lpstr>
      <vt:lpstr>5.8 Forces of Friction</vt:lpstr>
      <vt:lpstr>Lecture Summary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PhD thesis</dc:title>
  <dc:creator>mhezam</dc:creator>
  <cp:lastModifiedBy>Feckrya Al-Asbahi</cp:lastModifiedBy>
  <cp:revision>422</cp:revision>
  <dcterms:created xsi:type="dcterms:W3CDTF">2017-05-19T19:23:24Z</dcterms:created>
  <dcterms:modified xsi:type="dcterms:W3CDTF">2018-09-19T14:17:17Z</dcterms:modified>
</cp:coreProperties>
</file>