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B2FA-305D-49B5-ABF9-B35A36D765B1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523F-1AF7-40CE-ABFC-1EF649C3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B2FA-305D-49B5-ABF9-B35A36D765B1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523F-1AF7-40CE-ABFC-1EF649C3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B2FA-305D-49B5-ABF9-B35A36D765B1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523F-1AF7-40CE-ABFC-1EF649C3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B2FA-305D-49B5-ABF9-B35A36D765B1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523F-1AF7-40CE-ABFC-1EF649C3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B2FA-305D-49B5-ABF9-B35A36D765B1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523F-1AF7-40CE-ABFC-1EF649C3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B2FA-305D-49B5-ABF9-B35A36D765B1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523F-1AF7-40CE-ABFC-1EF649C3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B2FA-305D-49B5-ABF9-B35A36D765B1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523F-1AF7-40CE-ABFC-1EF649C3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B2FA-305D-49B5-ABF9-B35A36D765B1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523F-1AF7-40CE-ABFC-1EF649C3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B2FA-305D-49B5-ABF9-B35A36D765B1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523F-1AF7-40CE-ABFC-1EF649C3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B2FA-305D-49B5-ABF9-B35A36D765B1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523F-1AF7-40CE-ABFC-1EF649C3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B2FA-305D-49B5-ABF9-B35A36D765B1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523F-1AF7-40CE-ABFC-1EF649C3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B2FA-305D-49B5-ABF9-B35A36D765B1}" type="datetimeFigureOut">
              <a:rPr lang="en-US" smtClean="0"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2523F-1AF7-40CE-ABFC-1EF649C3C4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46166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Alkenes/Alkynes</a:t>
            </a:r>
            <a:endParaRPr lang="en-US" sz="2000" b="1" i="1" baseline="30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838200" y="914400"/>
          <a:ext cx="7389091" cy="3048000"/>
        </p:xfrm>
        <a:graphic>
          <a:graphicData uri="http://schemas.openxmlformats.org/presentationml/2006/ole">
            <p:oleObj spid="_x0000_s1025" name="CorelDRAW" r:id="rId3" imgW="5652360" imgH="2184120" progId="CorelDRAW.Graphic.14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4191000"/>
            <a:ext cx="8763000" cy="210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Alkenes are typically relatively weakly coordinating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ligands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They are also extremely important substrates for catalytic reactions.  The strongest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alkene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-metal bonds occur with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third row metals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(as with almost all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ligands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and when one can get more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backbonding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occur.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amount of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backbonding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depends strongly on how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electron-rich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the metal center is and whether or not there are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electron-withdrawing groups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on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alkene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make it a better acceptor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ligand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57920" y="147935"/>
            <a:ext cx="1366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Alkynes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876800" y="1981200"/>
            <a:ext cx="3886200" cy="10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Note how the bridging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alkyne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drawn.  This indicates a perpendicular bridging mode and that both carbons are interacting equally with both metals (the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alkyne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donating 2e- to each metal).  It dos NOT indicate that each carbon has 6 bonds to it !!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52400" y="6096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Alkynes are essentially like alkenes, only with another perpendicular pair of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-electrons.  Thus they can act as neutral 2 or 4 e- donors, depending on the needs of the metal center.  They are also much better bridging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ligands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because of this second set of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-electrons.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33399" y="1905000"/>
          <a:ext cx="1909823" cy="1143000"/>
        </p:xfrm>
        <a:graphic>
          <a:graphicData uri="http://schemas.openxmlformats.org/presentationml/2006/ole">
            <p:oleObj spid="_x0000_s23558" r:id="rId3" imgW="1450975" imgH="868363" progId="MSDraw">
              <p:embed/>
            </p:oleObj>
          </a:graphicData>
        </a:graphic>
      </p:graphicFrame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2809178" y="1905000"/>
          <a:ext cx="1686622" cy="1143000"/>
        </p:xfrm>
        <a:graphic>
          <a:graphicData uri="http://schemas.openxmlformats.org/presentationml/2006/ole">
            <p:oleObj spid="_x0000_s23560" r:id="rId4" imgW="1436688" imgH="977900" progId="MSDraw">
              <p:embed/>
            </p:oleObj>
          </a:graphicData>
        </a:graphic>
      </p:graphicFrame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28600" y="32004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When alkynes bridge, they almost always do so perpendicular to the M-M axis, the parallel bridging mode is known, but is quite rare: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ACMPCO-Co2-mu-alkyn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962400"/>
            <a:ext cx="4461267" cy="2515649"/>
          </a:xfrm>
          <a:prstGeom prst="rect">
            <a:avLst/>
          </a:prstGeom>
        </p:spPr>
      </p:pic>
      <p:pic>
        <p:nvPicPr>
          <p:cNvPr id="15" name="Picture 14" descr="JEDUES-Rh2-mu-alkyn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3657600"/>
            <a:ext cx="3589603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28600" y="228600"/>
            <a:ext cx="8610600" cy="120032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Problem: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Cp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Rh</a:t>
            </a:r>
            <a:r>
              <a:rPr lang="en-US" sz="2400" b="1" baseline="-25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-(CF</a:t>
            </a:r>
            <a:r>
              <a:rPr lang="en-US" sz="2400" b="1" baseline="-25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C≡CCF</a:t>
            </a:r>
            <a:r>
              <a:rPr lang="en-US" sz="2400" b="1" baseline="-25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)](CO)(C≡N-R) complex shown below has a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Rh-Rh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bond distance of 2.67 Å, strongly indicating a covalent bond between the rhodium atoms.  How would you electron count this complex to accommodate a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Rh-Rh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covalent bond?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JEDUES-Rh2-mu-alky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447800"/>
            <a:ext cx="6096000" cy="517622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52400" y="152400"/>
            <a:ext cx="8763000" cy="92333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Problem: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Which of the following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ligands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will coordinate the </a:t>
            </a:r>
            <a:r>
              <a:rPr kumimoji="0" lang="en-US" sz="1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most strongly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a generic metal center (not too electron-rich or deficient, with enough open coordination sites)?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066800" y="1524000"/>
          <a:ext cx="6455821" cy="4267200"/>
        </p:xfrm>
        <a:graphic>
          <a:graphicData uri="http://schemas.openxmlformats.org/presentationml/2006/ole">
            <p:oleObj spid="_x0000_s25601" name="CS ChemDraw Drawing" r:id="rId3" imgW="3124200" imgH="2070100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52400" y="533400"/>
          <a:ext cx="8806295" cy="2743200"/>
        </p:xfrm>
        <a:graphic>
          <a:graphicData uri="http://schemas.openxmlformats.org/presentationml/2006/ole">
            <p:oleObj spid="_x0000_s15361" name="CS ChemDraw Drawing" r:id="rId3" imgW="5925312" imgH="1845564" progId="ChemDraw.Document.6.0">
              <p:embed/>
            </p:oleObj>
          </a:graphicData>
        </a:graphic>
      </p:graphicFrame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28600" y="381000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the metal is electron-rich enough and/or if there are electron-withdrawing groups on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alkene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one can actually get a formal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oxidation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the metal via the transfer of 2e- to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alkene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form a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dianionic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metallocyclopropane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ligand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that is now coordinated via two anionic alkyl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-bonds (thus the assignment of Pt(+2)).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5410200" y="2667000"/>
            <a:ext cx="1219200" cy="1066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381000" y="228600"/>
          <a:ext cx="4572000" cy="3562796"/>
        </p:xfrm>
        <a:graphic>
          <a:graphicData uri="http://schemas.openxmlformats.org/presentationml/2006/ole">
            <p:oleObj spid="_x0000_s16385" name="CS ChemDraw Drawing" r:id="rId3" imgW="2136648" imgH="1664208" progId="ChemDraw.Document.6.0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410200" y="990600"/>
            <a:ext cx="3276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electron-withdrawing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fluorine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groups on the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C=C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en-US" sz="2400" baseline="-25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alkene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makes it a better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-acceptor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ligand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This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weakens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the C=C bond, but 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strengthens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alkene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-metal bond.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3505200" y="1447800"/>
            <a:ext cx="1905000" cy="76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14400" y="457200"/>
          <a:ext cx="7307263" cy="2057400"/>
        </p:xfrm>
        <a:graphic>
          <a:graphicData uri="http://schemas.openxmlformats.org/presentationml/2006/ole">
            <p:oleObj spid="_x0000_s17410" name="CS ChemDraw Drawing" r:id="rId3" imgW="4907280" imgH="1376680" progId="ChemDraw.Document.6.0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019800" y="2971800"/>
          <a:ext cx="1758779" cy="1600200"/>
        </p:xfrm>
        <a:graphic>
          <a:graphicData uri="http://schemas.openxmlformats.org/presentationml/2006/ole">
            <p:oleObj spid="_x0000_s17411" name="CS ChemDraw Drawing" r:id="rId4" imgW="787400" imgH="716280" progId="ChemDraw.Document.6.0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886200" y="4724400"/>
            <a:ext cx="5181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Zr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is in a very low oxidation state (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+2</a:t>
            </a:r>
            <a:r>
              <a:rPr lang="en-US" dirty="0">
                <a:latin typeface="Arial" pitchFamily="34" charset="0"/>
                <a:cs typeface="Arial" pitchFamily="34" charset="0"/>
              </a:rPr>
              <a:t>, but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really </a:t>
            </a:r>
            <a:r>
              <a:rPr lang="en-US" dirty="0">
                <a:latin typeface="Arial" pitchFamily="34" charset="0"/>
                <a:cs typeface="Arial" pitchFamily="34" charset="0"/>
              </a:rPr>
              <a:t>wants to be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+4</a:t>
            </a:r>
            <a:r>
              <a:rPr lang="en-US" dirty="0">
                <a:latin typeface="Arial" pitchFamily="34" charset="0"/>
                <a:cs typeface="Arial" pitchFamily="34" charset="0"/>
              </a:rPr>
              <a:t>) and is, therefore, extremely electron-rich.  So electron-rich that it transfers two electrons to the butadiene via the </a:t>
            </a:r>
            <a:r>
              <a:rPr lang="en-US" dirty="0">
                <a:latin typeface="Symbol" pitchFamily="18" charset="2"/>
                <a:cs typeface="Arial" pitchFamily="34" charset="0"/>
              </a:rPr>
              <a:t>p</a:t>
            </a:r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backdonation</a:t>
            </a:r>
            <a:r>
              <a:rPr lang="en-US" dirty="0">
                <a:latin typeface="Arial" pitchFamily="34" charset="0"/>
                <a:cs typeface="Arial" pitchFamily="34" charset="0"/>
              </a:rPr>
              <a:t> and generates 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metallo­cyclopentene</a:t>
            </a:r>
            <a:r>
              <a:rPr lang="en-US" dirty="0">
                <a:latin typeface="Arial" pitchFamily="34" charset="0"/>
                <a:cs typeface="Arial" pitchFamily="34" charset="0"/>
              </a:rPr>
              <a:t> resonance structure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92601" y="133290"/>
            <a:ext cx="2419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Electronic Effects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762000"/>
          <a:ext cx="4876800" cy="4953000"/>
        </p:xfrm>
        <a:graphic>
          <a:graphicData uri="http://schemas.openxmlformats.org/drawingml/2006/table">
            <a:tbl>
              <a:tblPr/>
              <a:tblGrid>
                <a:gridCol w="3459589"/>
                <a:gridCol w="1417211"/>
              </a:tblGrid>
              <a:tr h="56896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Ethylene Complex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>
                          <a:solidFill>
                            <a:srgbClr val="0000FF"/>
                          </a:solidFill>
                          <a:latin typeface="Symbol"/>
                          <a:ea typeface="Times New Roman"/>
                          <a:cs typeface="Arial"/>
                        </a:rPr>
                        <a:t>n</a:t>
                      </a:r>
                      <a:r>
                        <a:rPr lang="en-US" sz="1800" b="1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=C</a:t>
                      </a:r>
                      <a:br>
                        <a:rPr lang="en-U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(cm</a:t>
                      </a:r>
                      <a:r>
                        <a:rPr lang="en-US" sz="2000" b="1" baseline="30000" dirty="0">
                          <a:solidFill>
                            <a:srgbClr val="0000FF"/>
                          </a:solidFill>
                          <a:latin typeface="Symbo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en-US" sz="2000" b="1" baseline="30000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04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Free Ethylene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1623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0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[Ag(H</a:t>
                      </a:r>
                      <a:r>
                        <a:rPr lang="en-US" sz="2000" b="1" baseline="-25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C=CH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]</a:t>
                      </a:r>
                      <a:r>
                        <a:rPr lang="en-US" sz="2800" baseline="30000" dirty="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 baseline="30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1584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0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Fe(CO)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(H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C=CH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1551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0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[Re(CO)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(H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C=CH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]</a:t>
                      </a:r>
                      <a:r>
                        <a:rPr lang="en-US" sz="2800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1539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0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US" sz="1800" b="1" dirty="0" err="1">
                          <a:latin typeface="Arial"/>
                          <a:ea typeface="Times New Roman"/>
                          <a:cs typeface="Times New Roman"/>
                        </a:rPr>
                        <a:t>CpFe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(H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C=CH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)]</a:t>
                      </a:r>
                      <a:r>
                        <a:rPr lang="en-US" sz="2800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1527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0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Pd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Cl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(H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C=CH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1525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0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[PtCl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(H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C=CH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)]</a:t>
                      </a:r>
                      <a:r>
                        <a:rPr lang="en-US" sz="2800" kern="1200" baseline="30000" dirty="0">
                          <a:solidFill>
                            <a:schemeClr val="tx1"/>
                          </a:solidFill>
                          <a:latin typeface="Symbol" pitchFamily="18" charset="2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1516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0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latin typeface="Arial"/>
                          <a:ea typeface="Times New Roman"/>
                          <a:cs typeface="Times New Roman"/>
                        </a:rPr>
                        <a:t>CpMn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(H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C=CH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1508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0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Cl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(H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C=CH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1506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0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latin typeface="Arial"/>
                          <a:ea typeface="Times New Roman"/>
                          <a:cs typeface="Times New Roman"/>
                        </a:rPr>
                        <a:t>CpRh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(H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C=CH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1493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2400" y="197108"/>
            <a:ext cx="88392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thermodynamic stability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metal-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alkene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complexes is strongly affected by the nature of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alkene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(and metal):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95288" marR="0" lvl="0" indent="-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	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Electron-withdrawing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groups on the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alkene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generally increase the strength of the metal-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alkene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bonding, while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electron-donating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groups generally decrease the stability. 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Exception??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95288" marR="0" lvl="0" indent="-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 startAt="2"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cases where </a:t>
            </a:r>
            <a:r>
              <a:rPr kumimoji="0" lang="en-US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cis</a:t>
            </a:r>
            <a:r>
              <a:rPr kumimoji="0" lang="en-U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-trans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isomerism is possible, the more stable complex is almost always formed by the </a:t>
            </a:r>
            <a:r>
              <a:rPr kumimoji="0" lang="en-US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cis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-alkene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steric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factors).</a:t>
            </a:r>
          </a:p>
          <a:p>
            <a:pPr marL="395288" marR="0" lvl="0" indent="-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	Metal complexes of ring-strained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cycloalkenes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(e.g.,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cyclopropene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display higher than expected stability.  The ring strain raises the energy of the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cycloalkene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ring system making it a better donor to the metal center (better orbital energy matching).  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95288" marR="0" lvl="0" indent="-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	Chelating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dienes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show the expected stabilization from the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chelate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effect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The most common examples are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norbornadiene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cyclooctadiene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shown below.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181600" y="4343400"/>
          <a:ext cx="3546941" cy="2133600"/>
        </p:xfrm>
        <a:graphic>
          <a:graphicData uri="http://schemas.openxmlformats.org/presentationml/2006/ole">
            <p:oleObj spid="_x0000_s19458" name="CorelDRAW" r:id="rId3" imgW="2706120" imgH="1526400" progId="CorelDRAW.Graphic.14">
              <p:embed/>
            </p:oleObj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52400" y="4258270"/>
            <a:ext cx="495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5288" indent="-395288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5)	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Third-row metals 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form the strongest bonds and most stable complexes (as with most </a:t>
            </a:r>
            <a:r>
              <a:rPr lang="en-US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ligands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).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8600" y="228600"/>
            <a:ext cx="8763000" cy="64633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Problem: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which of the following (each with a single open coordination site) will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trifluoroethylene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bond to the most strongly?  Why?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1143000" y="1219200"/>
          <a:ext cx="6372905" cy="4343400"/>
        </p:xfrm>
        <a:graphic>
          <a:graphicData uri="http://schemas.openxmlformats.org/presentationml/2006/ole">
            <p:oleObj spid="_x0000_s20481" name="CS ChemDraw Drawing" r:id="rId3" imgW="4668520" imgH="3177540" progId="ChemDraw.Document.6.0">
              <p:embed/>
            </p:oleObj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8600" y="1524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Cyclobutadiene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28600" y="609600"/>
            <a:ext cx="876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triumph of the early days of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organometallic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chemistry was the successful synthesis of (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-C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lang="en-US" sz="2000" baseline="-25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en-US" sz="2000" baseline="-25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</a:t>
            </a:r>
            <a:r>
              <a:rPr lang="en-US" sz="2000" baseline="-25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en-US" sz="2000" baseline="-25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</a:t>
            </a:r>
            <a:r>
              <a:rPr lang="en-US" sz="2000" baseline="-25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 stable metal-coordinated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cyclobutadiene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molecule, by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Criegee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1959.  This was actually predicted theoretically by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Longuet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-Higgins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Orgel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1956 using an early form of molecular orbital theory.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33400" y="1981200"/>
          <a:ext cx="7848600" cy="1823100"/>
        </p:xfrm>
        <a:graphic>
          <a:graphicData uri="http://schemas.openxmlformats.org/presentationml/2006/ole">
            <p:oleObj spid="_x0000_s21507" name="CS ChemDraw Drawing" r:id="rId3" imgW="5434584" imgH="1269492" progId="ChemDraw.Document.6.0">
              <p:embed/>
            </p:oleObj>
          </a:graphicData>
        </a:graphic>
      </p:graphicFrame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066800" y="4648200"/>
          <a:ext cx="6934200" cy="1869358"/>
        </p:xfrm>
        <a:graphic>
          <a:graphicData uri="http://schemas.openxmlformats.org/presentationml/2006/ole">
            <p:oleObj spid="_x0000_s21509" name="CS ChemDraw Drawing" r:id="rId4" imgW="4627880" imgH="1247140" progId="ChemDraw.Document.6.0">
              <p:embed/>
            </p:oleObj>
          </a:graphicData>
        </a:graphic>
      </p:graphicFrame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28600" y="3962400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simpler route was discovered shortly after involving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cyclodimerization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diphenyl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acetylene by Fe(CO)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524000" y="152400"/>
          <a:ext cx="5715000" cy="6430751"/>
        </p:xfrm>
        <a:graphic>
          <a:graphicData uri="http://schemas.openxmlformats.org/presentationml/2006/ole">
            <p:oleObj spid="_x0000_s22529" name="CorelDRAW" r:id="rId3" imgW="4199040" imgH="4434480" progId="CorelDRAW.Graphic.1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564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CorelDRAW X4 Graphic</vt:lpstr>
      <vt:lpstr>CS ChemDraw Drawing</vt:lpstr>
      <vt:lpstr>MSDraw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G. Stanley</dc:creator>
  <cp:lastModifiedBy>George G. Stanley</cp:lastModifiedBy>
  <cp:revision>9</cp:revision>
  <dcterms:created xsi:type="dcterms:W3CDTF">2008-10-16T13:15:46Z</dcterms:created>
  <dcterms:modified xsi:type="dcterms:W3CDTF">2008-10-16T14:21:43Z</dcterms:modified>
</cp:coreProperties>
</file>