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7" r:id="rId6"/>
    <p:sldId id="261" r:id="rId7"/>
    <p:sldId id="268" r:id="rId8"/>
    <p:sldId id="269" r:id="rId9"/>
    <p:sldId id="262" r:id="rId10"/>
    <p:sldId id="270" r:id="rId11"/>
    <p:sldId id="271" r:id="rId12"/>
    <p:sldId id="277" r:id="rId13"/>
    <p:sldId id="279" r:id="rId14"/>
    <p:sldId id="280" r:id="rId15"/>
    <p:sldId id="258" r:id="rId16"/>
    <p:sldId id="265" r:id="rId17"/>
    <p:sldId id="273" r:id="rId18"/>
    <p:sldId id="266" r:id="rId19"/>
    <p:sldId id="272" r:id="rId20"/>
    <p:sldId id="274" r:id="rId21"/>
    <p:sldId id="275" r:id="rId22"/>
    <p:sldId id="264" r:id="rId23"/>
    <p:sldId id="276" r:id="rId2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6BDE19-C1CF-420D-82CD-32461194F110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3F4DB2-A462-4914-88D2-3357876C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82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7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4896-0B4D-8CFB-87BA-5615B94D6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F6A8-DF57-4479-89ED-EC453A9B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B08C-1CFC-C830-81F8-EC5F32E1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66B5-3CEB-0688-8899-14642DE1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D640-E3DE-5DDC-0B1E-B150C0B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327-99D6-9A83-FAC7-594C194B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0A0C5-11CE-001F-BBCC-68E7FE4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3AD2-641E-6F23-8BE4-CF0C43D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BA62-A0E8-C541-35F9-9189886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FB64-1986-CD60-21B5-7FCB4D41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721E-8B57-147C-9C0A-403EFE5C8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FE14-A4C3-19F1-6C01-EA7692DE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5A48-2826-1D83-E98B-6F3D1E26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74F8-9F1B-02B4-6B52-96D42407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3C76-F83C-ED0F-3F89-FE86D52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7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FC8D-A60C-14EA-EEE9-B6AFADB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FC43-860D-DF6B-FE97-66B019C5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7D19-D507-A44A-D092-BFCD015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AAC6-0807-3A4D-0647-C3D45803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1629-522C-48E8-DA6D-532309E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DC-2FDF-BDAE-12C4-894CBB5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ECEE-C693-5A01-ECB2-FB988775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66EC-5D7E-3A69-D093-BD659F2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C42B-CCA0-C34F-0835-B226E3BC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7EC8-0412-B126-9E3E-2E87423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1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E3A3-25F7-7B9D-4DE5-9B53BDE5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5B5C-70CE-5AEA-6E0F-4407BF7E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AC85-9465-5413-11AC-BA80F2437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483B6-80C5-3FAA-8AA2-41CA9F5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36B-036B-160E-CE9A-8395E59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69893-5E78-46CF-AC1F-FA527FC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2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0B2C-D30C-442F-3C99-D14D17F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D66D-42E5-1576-5E7F-3646D35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A8523-FF80-5D79-0176-0F9550F7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821C1-5B9A-794C-2D4B-D66062EF1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AF3F4-2580-A3D5-6C5C-89CFA586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1F2E8-B1C0-C383-D0E0-8ACC9DC5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BE12F-94DF-379E-75AF-40D9A36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D2C21-A7A0-DCEB-6175-17647A3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9420-BD3F-0788-3333-4C6502EE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CE62F-C2AB-4202-3362-520F424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DD51D-4AB8-5AEE-3D46-3B04A0C3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15380-86CD-ED06-015B-CF5D2977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3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43B4A-486E-EF20-DF40-3B980ADB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FEA1C-780F-0603-352F-80395F92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4420B-C76A-1F7C-C316-1B04933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2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7CFE-C928-A3E7-E8F1-83C92A6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9F7C-F272-F343-E40C-68D393BE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BFC1-054C-A23B-CC20-2A295EF38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254B-6C7C-4294-5CD1-A8C67FA1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C713-1BDA-E54D-D1C3-06F81203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6670-7E90-7492-18FB-BB9630D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1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549-A1E3-5767-D9ED-65542887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5ED86-C9C4-3B54-04D9-4B21472F1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1415-84D3-9051-6AE3-CDB949CC3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2F35-76FF-1E23-BC0C-AE82168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1B2C-4376-F3C5-2E31-DE60CA0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2BAC0-E9AC-0C6C-4227-F6AB84FE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3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E59D1-CE28-2D61-5C08-D5CD327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C65D-26A5-C7CA-0F00-8EB9EB2B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9116-CCF3-D5BE-E9B2-E12548FB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69EC-A31F-485F-B4B4-126E61FA7804}" type="datetimeFigureOut">
              <a:rPr lang="ar-SA" smtClean="0"/>
              <a:t>12/04/1447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BF8E7-F31C-6F01-97FD-E4635721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2488-2FAC-2B80-A938-DCE296E0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9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.png"/><Relationship Id="rId7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1D71-8C61-1E33-3087-8F6BFDC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84" y="1344638"/>
            <a:ext cx="5882901" cy="170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395D9-E335-E619-7892-F3C3DE9A5CCE}"/>
              </a:ext>
            </a:extLst>
          </p:cNvPr>
          <p:cNvSpPr txBox="1"/>
          <p:nvPr/>
        </p:nvSpPr>
        <p:spPr>
          <a:xfrm>
            <a:off x="3529962" y="437822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9032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0B6AB-D8D8-54E7-DD73-BA82B7AE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" y="117874"/>
            <a:ext cx="8304028" cy="64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18839-F99A-706B-0640-137234F6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04" y="233527"/>
            <a:ext cx="9797204" cy="65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4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66B67-45FE-DBDC-3B48-C38786D80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3" y="0"/>
            <a:ext cx="10972008" cy="3496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A690F-7F73-2D55-F115-DBBA249C3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305" y="3233513"/>
            <a:ext cx="4226321" cy="3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A0835-B9CE-4AE9-9A80-A98B6AE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6" y="207826"/>
            <a:ext cx="10580684" cy="65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5DDDA-3F52-D8DA-5E56-9A0D2B18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0" y="76747"/>
            <a:ext cx="8088994" cy="67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0521F-124F-88E0-2665-FC475E9D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" y="1529300"/>
            <a:ext cx="8523307" cy="66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AB570-DB0E-3EAF-0E47-918A943B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1" y="365182"/>
            <a:ext cx="3133748" cy="457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72631-6816-4649-3C96-CE1D4FC1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0" y="2709860"/>
            <a:ext cx="4617750" cy="89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3E6AC-A89B-C6FF-2929-498025D6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1" y="4369506"/>
            <a:ext cx="6682557" cy="145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E14E2-6A5C-5D64-ADB1-E159FA55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647" y="2776262"/>
            <a:ext cx="3642919" cy="1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87B95-A32B-1892-92B5-5D2C201A8024}"/>
              </a:ext>
            </a:extLst>
          </p:cNvPr>
          <p:cNvSpPr txBox="1"/>
          <p:nvPr/>
        </p:nvSpPr>
        <p:spPr>
          <a:xfrm>
            <a:off x="155273" y="4457556"/>
            <a:ext cx="5584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r>
              <a:rPr lang="en-US" sz="2400" dirty="0"/>
              <a:t>What is the magnitude of the negative lift for a speed of 90 m/s?</a:t>
            </a:r>
            <a:endParaRPr lang="ar-SA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47E8E-F652-A95E-6CA1-59F1CFDE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3" y="753089"/>
            <a:ext cx="7481629" cy="31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0511D6-ACF7-8D20-515D-687AF702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99" y="840532"/>
            <a:ext cx="2533026" cy="203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04843-05DC-CC01-F40A-8453B3A8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230" y="4184699"/>
            <a:ext cx="6282198" cy="255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85C5-067C-AB2C-5FEB-FF5DBA206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4" y="57500"/>
            <a:ext cx="656364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D2A22-D093-38BE-F1B8-6DB2B262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0" y="985561"/>
            <a:ext cx="4063416" cy="1839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D0B4A-23FE-7B32-0683-ACB9E000D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0" y="544858"/>
            <a:ext cx="1543428" cy="50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E7EF2-A18B-8651-499E-35B4AA4C7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0" y="2824968"/>
            <a:ext cx="1869066" cy="736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3676A-161C-A4CB-FEC7-35F342C64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0" y="3521374"/>
            <a:ext cx="2730501" cy="1143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F6A34-8072-CDF9-8655-72AA3EA0F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0" y="4664375"/>
            <a:ext cx="5687888" cy="2162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8EBF1B-4F3C-8521-0508-2FBC2154F70B}"/>
                  </a:ext>
                </a:extLst>
              </p:cNvPr>
              <p:cNvSpPr txBox="1"/>
              <p:nvPr/>
            </p:nvSpPr>
            <p:spPr>
              <a:xfrm>
                <a:off x="132272" y="83360"/>
                <a:ext cx="8051319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A) The </a:t>
                </a:r>
                <a:r>
                  <a:rPr lang="en-NZ" b="1" dirty="0"/>
                  <a:t>frictional force </a:t>
                </a:r>
                <a:r>
                  <a:rPr lang="en-US" b="1" dirty="0"/>
                  <a:t>produces a centripetal acceleration of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ar-S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8EBF1B-4F3C-8521-0508-2FBC2154F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2" y="83360"/>
                <a:ext cx="8051319" cy="375552"/>
              </a:xfrm>
              <a:prstGeom prst="rect">
                <a:avLst/>
              </a:prstGeom>
              <a:blipFill>
                <a:blip r:embed="rId7"/>
                <a:stretch>
                  <a:fillRect l="-682" t="-114754" r="-5833" b="-1770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3DD9F-A61E-3A09-5B6C-DF8B13ED116A}"/>
                  </a:ext>
                </a:extLst>
              </p:cNvPr>
              <p:cNvSpPr txBox="1"/>
              <p:nvPr/>
            </p:nvSpPr>
            <p:spPr>
              <a:xfrm>
                <a:off x="6481313" y="1195390"/>
                <a:ext cx="5710687" cy="1321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b) the negative lift for at speed of 90 m/s is:</a:t>
                </a:r>
              </a:p>
              <a:p>
                <a:endParaRPr lang="en-US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𝟗𝟎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𝟔𝟎𝟎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𝟗𝟎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𝟕𝟓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/>
                  <a:t> - 9.8)=58920N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B3DD9F-A61E-3A09-5B6C-DF8B13ED1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13" y="1195390"/>
                <a:ext cx="5710687" cy="1321644"/>
              </a:xfrm>
              <a:prstGeom prst="rect">
                <a:avLst/>
              </a:prstGeom>
              <a:blipFill>
                <a:blip r:embed="rId8"/>
                <a:stretch>
                  <a:fillRect l="-1601" t="-3687" r="-1494" b="-59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7045B8B0-6867-2B54-1AA9-5F727FE76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489" y="4198622"/>
            <a:ext cx="3462710" cy="13216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4D3ADB2-82B1-10CB-459D-B419C5EC390D}"/>
              </a:ext>
            </a:extLst>
          </p:cNvPr>
          <p:cNvSpPr txBox="1"/>
          <p:nvPr/>
        </p:nvSpPr>
        <p:spPr>
          <a:xfrm>
            <a:off x="6898257" y="3521374"/>
            <a:ext cx="4937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Or </a:t>
            </a:r>
            <a:endParaRPr lang="ar-SA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3730F8-F094-47EF-CADF-11A3531C8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9006" y="3429000"/>
            <a:ext cx="2630795" cy="518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0D9EC5-6FC5-A969-4B95-B36DD92EAE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8481" y="5903791"/>
            <a:ext cx="2811843" cy="5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7A09F-8C37-09CA-88FB-9EF69418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6" y="155634"/>
            <a:ext cx="6853244" cy="517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/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NZ" sz="2400" b="1" dirty="0"/>
                  <a:t>Figure 6-11a represents a car  </a:t>
                </a:r>
                <a:r>
                  <a:rPr lang="en-US" sz="2400" b="1" dirty="0"/>
                  <a:t>of mass m as it moves at a constant speed v of 20 m/s around a banked circular track of radius R =190 m. (It is a normal car, rather than a race car, which means that any vertical force from the passing air is negligible.) If the frictional force from the track is negligible, what bank angle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prevents sliding?</a:t>
                </a:r>
                <a:endParaRPr lang="ar-SA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blipFill>
                <a:blip r:embed="rId3"/>
                <a:stretch>
                  <a:fillRect l="-795" t="-3113" r="-848" b="-81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8015308-22D2-1445-7256-D9B459EA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5" y="2862348"/>
            <a:ext cx="4811605" cy="332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AA591-7332-7587-D2B5-C8FF66B29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490" y="2822091"/>
            <a:ext cx="6192619" cy="35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1BD57-1E7A-126E-0A49-3CA0D44B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74" y="961934"/>
            <a:ext cx="4048273" cy="1004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30F2E-AEB8-E46E-F217-B3A19C6A7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4" y="2127846"/>
            <a:ext cx="4048273" cy="2363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D041A-0BAC-F5B6-9042-8C39D7E6E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4" y="4891178"/>
            <a:ext cx="4048272" cy="177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8B718-C3DF-0DC7-6755-97B55C98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0" y="496286"/>
            <a:ext cx="2747161" cy="74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4E12-F469-4941-3B86-BF273D6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" y="1628762"/>
            <a:ext cx="5015913" cy="27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FA075B-E4A1-F57C-7D6E-A056C920DA81}"/>
                  </a:ext>
                </a:extLst>
              </p:cNvPr>
              <p:cNvSpPr txBox="1"/>
              <p:nvPr/>
            </p:nvSpPr>
            <p:spPr>
              <a:xfrm>
                <a:off x="218535" y="2568229"/>
                <a:ext cx="829286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The horizontal component of Newton’s second law is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f>
                      <m:fPr>
                        <m:type m:val="li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ar-SA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FA075B-E4A1-F57C-7D6E-A056C920D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5" y="2568229"/>
                <a:ext cx="8292862" cy="407099"/>
              </a:xfrm>
              <a:prstGeom prst="rect">
                <a:avLst/>
              </a:prstGeom>
              <a:blipFill>
                <a:blip r:embed="rId2"/>
                <a:stretch>
                  <a:fillRect l="-809" t="-111940" b="-17611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B6A029-D310-79F8-10C0-D9CA8524EF8A}"/>
                  </a:ext>
                </a:extLst>
              </p:cNvPr>
              <p:cNvSpPr txBox="1"/>
              <p:nvPr/>
            </p:nvSpPr>
            <p:spPr>
              <a:xfrm>
                <a:off x="218535" y="3178712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If the car does not slip,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𝒎𝒈</m:t>
                    </m:r>
                  </m:oMath>
                </a14:m>
                <a:r>
                  <a:rPr lang="en-US" sz="2000" b="1" dirty="0"/>
                  <a:t>. This means </a:t>
                </a:r>
                <a:endParaRPr lang="ar-SA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B6A029-D310-79F8-10C0-D9CA8524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35" y="3178712"/>
                <a:ext cx="6096000" cy="400110"/>
              </a:xfrm>
              <a:prstGeom prst="rect">
                <a:avLst/>
              </a:prstGeom>
              <a:blipFill>
                <a:blip r:embed="rId3"/>
                <a:stretch>
                  <a:fillRect l="-1100" t="-7576" b="-257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799386-DA74-CE29-9034-C02AE55FCFEE}"/>
              </a:ext>
            </a:extLst>
          </p:cNvPr>
          <p:cNvSpPr txBox="1"/>
          <p:nvPr/>
        </p:nvSpPr>
        <p:spPr>
          <a:xfrm>
            <a:off x="218535" y="4592157"/>
            <a:ext cx="9661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Consequently, the maximum speed with which the car can round the curve without slipping is</a:t>
            </a:r>
            <a:endParaRPr lang="ar-S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9407DF-6E06-7671-8DA9-C27243D50669}"/>
                  </a:ext>
                </a:extLst>
              </p:cNvPr>
              <p:cNvSpPr txBox="1"/>
              <p:nvPr/>
            </p:nvSpPr>
            <p:spPr>
              <a:xfrm>
                <a:off x="93454" y="3642355"/>
                <a:ext cx="6121878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ar-S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9407DF-6E06-7671-8DA9-C27243D50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4" y="3642355"/>
                <a:ext cx="6121878" cy="715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BB5C5E-5F2F-A208-C800-AF5267901A8C}"/>
                  </a:ext>
                </a:extLst>
              </p:cNvPr>
              <p:cNvSpPr txBox="1"/>
              <p:nvPr/>
            </p:nvSpPr>
            <p:spPr>
              <a:xfrm>
                <a:off x="613914" y="5140475"/>
                <a:ext cx="6121878" cy="1646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b="1" dirty="0"/>
                  <a:t>9.8= 13 m/s</a:t>
                </a:r>
              </a:p>
              <a:p>
                <a:endParaRPr lang="ar-S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BB5C5E-5F2F-A208-C800-AF5267901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4" y="5140475"/>
                <a:ext cx="6121878" cy="1646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36AB32B-2298-9177-BC82-15CEEA04D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17" y="306235"/>
            <a:ext cx="8580741" cy="15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CAE67-9916-4AF2-97B8-3B70231A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82" y="94648"/>
            <a:ext cx="10185347" cy="2250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1234A-EBDD-76C2-6CA2-FA2A9CF2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787" y="2345233"/>
            <a:ext cx="3395810" cy="3713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61E7E5-E5F6-A8CE-0227-BA21B62F423E}"/>
                  </a:ext>
                </a:extLst>
              </p:cNvPr>
              <p:cNvSpPr txBox="1"/>
              <p:nvPr/>
            </p:nvSpPr>
            <p:spPr>
              <a:xfrm>
                <a:off x="911449" y="3094229"/>
                <a:ext cx="5731225" cy="32098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𝒏𝒆𝒕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800" b="1" dirty="0"/>
                  <a:t>=m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2800" b="1" dirty="0"/>
              </a:p>
              <a:p>
                <a:r>
                  <a:rPr lang="en-US" sz="2800" b="1" dirty="0"/>
                  <a:t>Mg=m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𝑴𝒈𝑹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=  1.8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61E7E5-E5F6-A8CE-0227-BA21B62F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49" y="3094229"/>
                <a:ext cx="5731225" cy="3209853"/>
              </a:xfrm>
              <a:prstGeom prst="rect">
                <a:avLst/>
              </a:prstGeom>
              <a:blipFill>
                <a:blip r:embed="rId4"/>
                <a:stretch>
                  <a:fillRect l="-3830" t="-3232" b="-532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4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88AAF-43AC-F2BB-3461-FAFF35BD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" y="589648"/>
            <a:ext cx="11908437" cy="1791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76EBC-B7F7-47B2-44C0-190EF4EB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7" y="2743822"/>
            <a:ext cx="9421862" cy="3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E2A10-8CE2-7F58-6BBB-A4F520428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5" y="569699"/>
            <a:ext cx="11642769" cy="29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C4365-7607-EE27-D643-1F69308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6" y="96778"/>
            <a:ext cx="7021553" cy="392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87A8A-8476-5293-8010-C59473E1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67" y="1089901"/>
            <a:ext cx="3095361" cy="1803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14E78-5CC3-60ED-484E-6BB129EF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5" y="520032"/>
            <a:ext cx="6969795" cy="1909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B300B-141D-CC8C-62E9-8E72E2332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67" y="2429835"/>
            <a:ext cx="5716733" cy="44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65730-3CBD-2082-9A3F-48E1544A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" y="330225"/>
            <a:ext cx="7497176" cy="2709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47CCAE-F9B1-917D-3618-DF37C883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5" y="3229069"/>
            <a:ext cx="8082520" cy="37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273554-1130-C7A2-EC16-6BA38B15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1" y="0"/>
            <a:ext cx="7538073" cy="6957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85BCD-4721-473C-75D7-E0C9B9F1D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92" y="5830554"/>
            <a:ext cx="5199077" cy="9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DC07A1-F91E-4B92-28F1-AAE650F5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5" y="256991"/>
            <a:ext cx="8375679" cy="333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65E28-078E-2D6C-8A3C-6EDDA211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5" y="4386364"/>
            <a:ext cx="5523211" cy="13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26F53-DBCC-5B03-39A8-99B0F1D3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66" y="3541307"/>
            <a:ext cx="8401672" cy="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7D1FA-1167-8D70-B6E6-B244B1B4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85" y="56141"/>
            <a:ext cx="8585429" cy="67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1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B3714-093E-E04B-F18E-E5DA1371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1" y="-56662"/>
            <a:ext cx="10460966" cy="67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5F7DE-E065-D8F6-F457-5A561D3E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5" y="255642"/>
            <a:ext cx="11652600" cy="43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17762</TotalTime>
  <Words>234</Words>
  <Application>Microsoft Office PowerPoint</Application>
  <PresentationFormat>Widescreen</PresentationFormat>
  <Paragraphs>22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52</cp:revision>
  <dcterms:created xsi:type="dcterms:W3CDTF">2024-09-16T20:59:08Z</dcterms:created>
  <dcterms:modified xsi:type="dcterms:W3CDTF">2025-10-05T05:08:52Z</dcterms:modified>
</cp:coreProperties>
</file>