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46"/>
  </p:notesMasterIdLst>
  <p:sldIdLst>
    <p:sldId id="300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03" r:id="rId18"/>
    <p:sldId id="304" r:id="rId19"/>
    <p:sldId id="305" r:id="rId20"/>
    <p:sldId id="306" r:id="rId21"/>
    <p:sldId id="307" r:id="rId22"/>
    <p:sldId id="297" r:id="rId23"/>
    <p:sldId id="298" r:id="rId24"/>
    <p:sldId id="299" r:id="rId25"/>
    <p:sldId id="256" r:id="rId26"/>
    <p:sldId id="258" r:id="rId27"/>
    <p:sldId id="259" r:id="rId28"/>
    <p:sldId id="295" r:id="rId29"/>
    <p:sldId id="260" r:id="rId30"/>
    <p:sldId id="261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7CB790D-CD50-4D3F-AD37-1A14087A8D4A}" type="datetimeFigureOut">
              <a:rPr lang="ar-SA" smtClean="0"/>
              <a:t>09/07/1444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C4AFABD-9385-4535-9699-5F56FB9A7F9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228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396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مستطيل مستدير الزوايا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مستطيل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1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B0CB3-2EE6-43FC-A43D-EF094BE2DFBC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12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3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E49068-6595-43E6-B111-0E299793288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49AD9-A089-44A5-9022-33BD7252B697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6B540-936F-4F61-9A6B-1FA02182859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58E4-199A-41D7-94CF-6E670E6A42E6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F19A-88B9-4D9B-AB7E-B4C482D66FF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3A65-DD2E-42D0-A118-E31AF9D8DA64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59D14-2002-4940-8043-4C91D488A32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مستطيل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BEBD-888B-4D71-837C-24FCF908B052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10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A1D8C-B215-4309-A147-65700DC1300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4CD9-7ED5-425A-92E7-BA2C58210EE8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D7A3-5371-4683-80CA-512D042EB8C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951AF-47F9-4ADA-9187-C4A87A98A6E9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8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1FA1-2E10-420E-9AF3-641003689E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0783A-A00E-43D6-8459-F52D7D97C5BA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653EC-62CB-4CB5-A40A-D3FA0C9CC50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80D91-6349-4391-BC37-1BD7A1D8979C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DCBA-4FAC-4A9E-A5C0-87FE8A747BF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مستطيل مستدير الزوايا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17F5B-7B2A-49E5-A67B-E4B09BB65E97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C4CEC-44E4-408F-A8FF-9833BEA7F13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ستطيل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02851-24A6-413D-A292-53B35421C790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2D23C-27B9-4B88-AE3F-0CEBC52EEE1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عنصر نائب للعنوان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9" name="عنصر نائب للنص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F1AA89-FAE2-483C-AF97-5F6CC37A5E2A}" type="datetimeFigureOut">
              <a:rPr lang="ar-SA"/>
              <a:pPr>
                <a:defRPr/>
              </a:pPr>
              <a:t>09/07/1444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CF1D60F-B01D-4C42-8116-1E97BC07A7F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5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7" Type="http://schemas.openxmlformats.org/officeDocument/2006/relationships/image" Target="../media/image109.png"/><Relationship Id="rId2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smtClean="0">
                <a:cs typeface="Times New Roman" pitchFamily="18" charset="0"/>
              </a:rPr>
              <a:t>INNER PRODUCT SPACES</a:t>
            </a:r>
            <a:endParaRPr lang="ar-SA" sz="3200" smtClean="0"/>
          </a:p>
        </p:txBody>
      </p:sp>
      <p:sp>
        <p:nvSpPr>
          <p:cNvPr id="13314" name="عنوان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>
                <a:cs typeface="Tahoma" pitchFamily="34" charset="0"/>
              </a:rPr>
              <a:t>Chapter 6</a:t>
            </a:r>
            <a:endParaRPr lang="ar-SA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Notes: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(1) If              , then v is called a </a:t>
            </a:r>
            <a:r>
              <a:rPr lang="en-US" altLang="zh-TW" dirty="0">
                <a:solidFill>
                  <a:schemeClr val="folHlink"/>
                </a:solidFill>
              </a:rPr>
              <a:t>unit vector.</a:t>
            </a:r>
            <a:r>
              <a:rPr lang="en-US" altLang="zh-TW" dirty="0"/>
              <a:t> 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endParaRPr lang="en-US" altLang="zh-TW" dirty="0"/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(2)</a:t>
            </a:r>
          </a:p>
        </p:txBody>
      </p:sp>
      <p:graphicFrame>
        <p:nvGraphicFramePr>
          <p:cNvPr id="2560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414161"/>
              </p:ext>
            </p:extLst>
          </p:nvPr>
        </p:nvGraphicFramePr>
        <p:xfrm>
          <a:off x="1208881" y="1444176"/>
          <a:ext cx="9461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r:id="rId3" imgW="0" imgH="0" progId="Equation.3">
                  <p:embed/>
                </p:oleObj>
              </mc:Choice>
              <mc:Fallback>
                <p:oleObj r:id="rId3" imgW="0" imgH="0" progId="Equation.3">
                  <p:embed/>
                  <p:pic>
                    <p:nvPicPr>
                      <p:cNvPr id="2560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881" y="1444176"/>
                        <a:ext cx="9461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14"/>
          <p:cNvGraphicFramePr>
            <a:graphicFrameLocks noChangeAspect="1"/>
          </p:cNvGraphicFramePr>
          <p:nvPr/>
        </p:nvGraphicFramePr>
        <p:xfrm>
          <a:off x="1663700" y="2476500"/>
          <a:ext cx="98266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2560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2476500"/>
                        <a:ext cx="982663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15"/>
          <p:cNvGraphicFramePr>
            <a:graphicFrameLocks noChangeAspect="1"/>
          </p:cNvGraphicFramePr>
          <p:nvPr/>
        </p:nvGraphicFramePr>
        <p:xfrm>
          <a:off x="2794000" y="2798763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方程式" r:id="rId7" imgW="0" imgH="0" progId="Equation.3">
                  <p:embed/>
                </p:oleObj>
              </mc:Choice>
              <mc:Fallback>
                <p:oleObj name="方程式" r:id="rId7" imgW="0" imgH="0" progId="Equation.3">
                  <p:embed/>
                  <p:pic>
                    <p:nvPicPr>
                      <p:cNvPr id="2560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2798763"/>
                        <a:ext cx="1562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6"/>
          <p:cNvGraphicFramePr>
            <a:graphicFrameLocks noChangeAspect="1"/>
          </p:cNvGraphicFramePr>
          <p:nvPr/>
        </p:nvGraphicFramePr>
        <p:xfrm>
          <a:off x="4551363" y="2560638"/>
          <a:ext cx="53340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2560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2560638"/>
                        <a:ext cx="533400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Text Box 17"/>
          <p:cNvSpPr txBox="1">
            <a:spLocks noChangeArrowheads="1"/>
          </p:cNvSpPr>
          <p:nvPr/>
        </p:nvSpPr>
        <p:spPr bwMode="auto">
          <a:xfrm>
            <a:off x="5160963" y="2781300"/>
            <a:ext cx="2867025" cy="67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rtl="0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dirty="0">
                <a:solidFill>
                  <a:schemeClr val="folHlink"/>
                </a:solidFill>
              </a:rPr>
              <a:t>(the unit vector in the </a:t>
            </a:r>
          </a:p>
          <a:p>
            <a:pPr algn="l" rtl="0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dirty="0">
                <a:solidFill>
                  <a:schemeClr val="folHlink"/>
                </a:solidFill>
              </a:rPr>
              <a:t>  direction of </a:t>
            </a:r>
            <a:r>
              <a:rPr lang="en-US" altLang="zh-TW" b="1" dirty="0">
                <a:solidFill>
                  <a:schemeClr val="folHlink"/>
                </a:solidFill>
              </a:rPr>
              <a:t>v</a:t>
            </a:r>
            <a:r>
              <a:rPr lang="en-US" altLang="zh-TW" dirty="0">
                <a:solidFill>
                  <a:schemeClr val="folHlink"/>
                </a:solidFill>
              </a:rPr>
              <a:t>)</a:t>
            </a:r>
          </a:p>
        </p:txBody>
      </p:sp>
      <p:sp>
        <p:nvSpPr>
          <p:cNvPr id="25608" name="Text Box 19"/>
          <p:cNvSpPr txBox="1">
            <a:spLocks noChangeArrowheads="1"/>
          </p:cNvSpPr>
          <p:nvPr/>
        </p:nvSpPr>
        <p:spPr bwMode="auto">
          <a:xfrm>
            <a:off x="1187450" y="3467100"/>
            <a:ext cx="234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folHlink"/>
                </a:solidFill>
              </a:rPr>
              <a:t>not a unit vector</a:t>
            </a:r>
          </a:p>
        </p:txBody>
      </p:sp>
    </p:spTree>
    <p:extLst>
      <p:ext uri="{BB962C8B-B14F-4D97-AF65-F5344CB8AC3E}">
        <p14:creationId xmlns:p14="http://schemas.microsoft.com/office/powerpoint/2010/main" val="29350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 descr="Diagram, schematic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095625"/>
            <a:ext cx="20701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7" descr="Text&#10;&#10;Description automatically gene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68413"/>
            <a:ext cx="80772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13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Ex 6: </a:t>
            </a:r>
            <a:r>
              <a:rPr lang="en-US" altLang="zh-TW" dirty="0"/>
              <a:t>(Finding inner product)</a:t>
            </a:r>
          </a:p>
        </p:txBody>
      </p:sp>
      <p:graphicFrame>
        <p:nvGraphicFramePr>
          <p:cNvPr id="26627" name="Object 13"/>
          <p:cNvGraphicFramePr>
            <a:graphicFrameLocks noChangeAspect="1"/>
          </p:cNvGraphicFramePr>
          <p:nvPr/>
        </p:nvGraphicFramePr>
        <p:xfrm>
          <a:off x="971550" y="1989138"/>
          <a:ext cx="75295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方程式" r:id="rId3" imgW="0" imgH="0" progId="Equation.3">
                  <p:embed/>
                </p:oleObj>
              </mc:Choice>
              <mc:Fallback>
                <p:oleObj name="方程式" r:id="rId3" imgW="0" imgH="0" progId="Equation.3">
                  <p:embed/>
                  <p:pic>
                    <p:nvPicPr>
                      <p:cNvPr id="2662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89138"/>
                        <a:ext cx="75295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4"/>
          <p:cNvGraphicFramePr>
            <a:graphicFrameLocks noChangeAspect="1"/>
          </p:cNvGraphicFramePr>
          <p:nvPr/>
        </p:nvGraphicFramePr>
        <p:xfrm>
          <a:off x="923925" y="1382713"/>
          <a:ext cx="44672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2662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382713"/>
                        <a:ext cx="44672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15"/>
          <p:cNvSpPr txBox="1">
            <a:spLocks noChangeArrowheads="1"/>
          </p:cNvSpPr>
          <p:nvPr/>
        </p:nvSpPr>
        <p:spPr bwMode="auto">
          <a:xfrm>
            <a:off x="5334000" y="1412875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</a:rPr>
              <a:t>is an inner product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  </a:t>
            </a:r>
          </a:p>
        </p:txBody>
      </p:sp>
      <p:graphicFrame>
        <p:nvGraphicFramePr>
          <p:cNvPr id="26630" name="Object 17"/>
          <p:cNvGraphicFramePr>
            <a:graphicFrameLocks noChangeAspect="1"/>
          </p:cNvGraphicFramePr>
          <p:nvPr/>
        </p:nvGraphicFramePr>
        <p:xfrm>
          <a:off x="996950" y="2493963"/>
          <a:ext cx="215106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7" imgW="0" imgH="0" progId="Equation.3">
                  <p:embed/>
                </p:oleObj>
              </mc:Choice>
              <mc:Fallback>
                <p:oleObj name="Equation" r:id="rId7" imgW="0" imgH="0" progId="Equation.3">
                  <p:embed/>
                  <p:pic>
                    <p:nvPicPr>
                      <p:cNvPr id="2663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93963"/>
                        <a:ext cx="2151063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8"/>
          <p:cNvGraphicFramePr>
            <a:graphicFrameLocks noChangeAspect="1"/>
          </p:cNvGraphicFramePr>
          <p:nvPr/>
        </p:nvGraphicFramePr>
        <p:xfrm>
          <a:off x="3419475" y="2489200"/>
          <a:ext cx="16033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2663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489200"/>
                        <a:ext cx="16033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19"/>
          <p:cNvGraphicFramePr>
            <a:graphicFrameLocks noChangeAspect="1"/>
          </p:cNvGraphicFramePr>
          <p:nvPr/>
        </p:nvGraphicFramePr>
        <p:xfrm>
          <a:off x="5364163" y="2489200"/>
          <a:ext cx="22891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11" imgW="0" imgH="0" progId="Equation.3">
                  <p:embed/>
                </p:oleObj>
              </mc:Choice>
              <mc:Fallback>
                <p:oleObj name="Equation" r:id="rId11" imgW="0" imgH="0" progId="Equation.3">
                  <p:embed/>
                  <p:pic>
                    <p:nvPicPr>
                      <p:cNvPr id="2663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489200"/>
                        <a:ext cx="22891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0139" name="Group 27"/>
          <p:cNvGrpSpPr>
            <a:grpSpLocks/>
          </p:cNvGrpSpPr>
          <p:nvPr/>
        </p:nvGrpSpPr>
        <p:grpSpPr bwMode="auto">
          <a:xfrm>
            <a:off x="608013" y="2947988"/>
            <a:ext cx="7924800" cy="931862"/>
            <a:chOff x="336" y="1968"/>
            <a:chExt cx="4992" cy="587"/>
          </a:xfrm>
        </p:grpSpPr>
        <p:sp>
          <p:nvSpPr>
            <p:cNvPr id="26637" name="Rectangle 4"/>
            <p:cNvSpPr>
              <a:spLocks noChangeArrowheads="1"/>
            </p:cNvSpPr>
            <p:nvPr/>
          </p:nvSpPr>
          <p:spPr bwMode="auto">
            <a:xfrm>
              <a:off x="336" y="1968"/>
              <a:ext cx="4992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8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8"/>
                </a:defRPr>
              </a:lvl2pPr>
              <a:lvl3pPr marL="1177925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9pPr>
            </a:lstStyle>
            <a:p>
              <a:pPr algn="l" rtl="0" eaLnBrk="1" hangingPunct="1">
                <a:lnSpc>
                  <a:spcPct val="120000"/>
                </a:lnSpc>
                <a:buFont typeface="Wingdings" panose="05000000000000000000" pitchFamily="2" charset="2"/>
                <a:buNone/>
              </a:pPr>
              <a:r>
                <a:rPr lang="en-US" altLang="zh-TW" dirty="0">
                  <a:ea typeface="新細明體" pitchFamily="18" charset="-120"/>
                </a:rPr>
                <a:t>Sol:</a:t>
              </a:r>
            </a:p>
          </p:txBody>
        </p:sp>
        <p:graphicFrame>
          <p:nvGraphicFramePr>
            <p:cNvPr id="26638" name="Object 20"/>
            <p:cNvGraphicFramePr>
              <a:graphicFrameLocks noChangeAspect="1"/>
            </p:cNvGraphicFramePr>
            <p:nvPr/>
          </p:nvGraphicFramePr>
          <p:xfrm>
            <a:off x="624" y="2256"/>
            <a:ext cx="3602" cy="2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name="Equation" r:id="rId13" imgW="0" imgH="0" progId="Equation.3">
                    <p:embed/>
                  </p:oleObj>
                </mc:Choice>
                <mc:Fallback>
                  <p:oleObj name="Equation" r:id="rId13" imgW="0" imgH="0" progId="Equation.3">
                    <p:embed/>
                    <p:pic>
                      <p:nvPicPr>
                        <p:cNvPr id="26638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256"/>
                          <a:ext cx="3602" cy="2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0133" name="Object 21"/>
          <p:cNvGraphicFramePr>
            <a:graphicFrameLocks noChangeAspect="1"/>
          </p:cNvGraphicFramePr>
          <p:nvPr/>
        </p:nvGraphicFramePr>
        <p:xfrm>
          <a:off x="1066800" y="3886200"/>
          <a:ext cx="61404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15" imgW="0" imgH="0" progId="Equation.3">
                  <p:embed/>
                </p:oleObj>
              </mc:Choice>
              <mc:Fallback>
                <p:oleObj name="Equation" r:id="rId15" imgW="0" imgH="0" progId="Equation.3">
                  <p:embed/>
                  <p:pic>
                    <p:nvPicPr>
                      <p:cNvPr id="9013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61404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34" name="Object 22"/>
          <p:cNvGraphicFramePr>
            <a:graphicFrameLocks noChangeAspect="1"/>
          </p:cNvGraphicFramePr>
          <p:nvPr/>
        </p:nvGraphicFramePr>
        <p:xfrm>
          <a:off x="1066800" y="4495800"/>
          <a:ext cx="572611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方程式" r:id="rId17" imgW="0" imgH="0" progId="Equation.3">
                  <p:embed/>
                </p:oleObj>
              </mc:Choice>
              <mc:Fallback>
                <p:oleObj name="方程式" r:id="rId17" imgW="0" imgH="0" progId="Equation.3">
                  <p:embed/>
                  <p:pic>
                    <p:nvPicPr>
                      <p:cNvPr id="9013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5726113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77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5" descr="Text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81692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277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 descr="Text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25538"/>
            <a:ext cx="825182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972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Properties of norm: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>
                <a:latin typeface="標楷體" pitchFamily="65" charset="-128"/>
              </a:rPr>
              <a:t>(1)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>
                <a:latin typeface="標楷體" pitchFamily="65" charset="-128"/>
              </a:rPr>
              <a:t>(2)             </a:t>
            </a:r>
            <a:r>
              <a:rPr lang="en-US" altLang="zh-TW" dirty="0"/>
              <a:t>if and only if</a:t>
            </a:r>
            <a:r>
              <a:rPr lang="en-US" altLang="zh-TW" dirty="0">
                <a:latin typeface="標楷體" pitchFamily="65" charset="-128"/>
              </a:rPr>
              <a:t> 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>
                <a:latin typeface="標楷體" pitchFamily="65" charset="-128"/>
              </a:rPr>
              <a:t>(3)</a:t>
            </a:r>
          </a:p>
        </p:txBody>
      </p:sp>
      <p:sp>
        <p:nvSpPr>
          <p:cNvPr id="27651" name="Rectangle 10"/>
          <p:cNvSpPr>
            <a:spLocks noChangeArrowheads="1"/>
          </p:cNvSpPr>
          <p:nvPr/>
        </p:nvSpPr>
        <p:spPr bwMode="auto">
          <a:xfrm>
            <a:off x="395288" y="3429000"/>
            <a:ext cx="7924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Properties of distance: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>
                <a:latin typeface="標楷體" pitchFamily="65" charset="-128"/>
              </a:rPr>
              <a:t>(1)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>
                <a:latin typeface="標楷體" pitchFamily="65" charset="-128"/>
              </a:rPr>
              <a:t>(2)                  </a:t>
            </a:r>
            <a:r>
              <a:rPr lang="en-US" altLang="zh-TW" dirty="0">
                <a:ea typeface="新細明體" pitchFamily="18" charset="-120"/>
              </a:rPr>
              <a:t>if and only if </a:t>
            </a:r>
            <a:endParaRPr lang="en-US" altLang="zh-TW" dirty="0">
              <a:latin typeface="標楷體" pitchFamily="65" charset="-128"/>
            </a:endParaRP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>
                <a:latin typeface="標楷體" pitchFamily="65" charset="-128"/>
              </a:rPr>
              <a:t>(3)</a:t>
            </a:r>
          </a:p>
        </p:txBody>
      </p:sp>
      <p:graphicFrame>
        <p:nvGraphicFramePr>
          <p:cNvPr id="27652" name="Object 11"/>
          <p:cNvGraphicFramePr>
            <a:graphicFrameLocks noChangeAspect="1"/>
          </p:cNvGraphicFramePr>
          <p:nvPr/>
        </p:nvGraphicFramePr>
        <p:xfrm>
          <a:off x="1619250" y="1447800"/>
          <a:ext cx="9858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3" imgW="0" imgH="0" progId="Equation.3">
                  <p:embed/>
                </p:oleObj>
              </mc:Choice>
              <mc:Fallback>
                <p:oleObj r:id="rId3" imgW="0" imgH="0" progId="Equation.3">
                  <p:embed/>
                  <p:pic>
                    <p:nvPicPr>
                      <p:cNvPr id="2765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447800"/>
                        <a:ext cx="9858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12"/>
          <p:cNvGraphicFramePr>
            <a:graphicFrameLocks noChangeAspect="1"/>
          </p:cNvGraphicFramePr>
          <p:nvPr/>
        </p:nvGraphicFramePr>
        <p:xfrm>
          <a:off x="1570038" y="1930400"/>
          <a:ext cx="9858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r:id="rId5" imgW="0" imgH="0" progId="Equation.3">
                  <p:embed/>
                </p:oleObj>
              </mc:Choice>
              <mc:Fallback>
                <p:oleObj r:id="rId5" imgW="0" imgH="0" progId="Equation.3">
                  <p:embed/>
                  <p:pic>
                    <p:nvPicPr>
                      <p:cNvPr id="2765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930400"/>
                        <a:ext cx="9858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3"/>
          <p:cNvGraphicFramePr>
            <a:graphicFrameLocks noChangeAspect="1"/>
          </p:cNvGraphicFramePr>
          <p:nvPr/>
        </p:nvGraphicFramePr>
        <p:xfrm>
          <a:off x="4543425" y="2006600"/>
          <a:ext cx="676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r:id="rId7" imgW="0" imgH="0" progId="Equation.3">
                  <p:embed/>
                </p:oleObj>
              </mc:Choice>
              <mc:Fallback>
                <p:oleObj r:id="rId7" imgW="0" imgH="0" progId="Equation.3">
                  <p:embed/>
                  <p:pic>
                    <p:nvPicPr>
                      <p:cNvPr id="2765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006600"/>
                        <a:ext cx="6762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14"/>
          <p:cNvGraphicFramePr>
            <a:graphicFrameLocks noChangeAspect="1"/>
          </p:cNvGraphicFramePr>
          <p:nvPr/>
        </p:nvGraphicFramePr>
        <p:xfrm>
          <a:off x="1603375" y="2474913"/>
          <a:ext cx="1763713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r:id="rId9" imgW="0" imgH="0" progId="Equation.3">
                  <p:embed/>
                </p:oleObj>
              </mc:Choice>
              <mc:Fallback>
                <p:oleObj r:id="rId9" imgW="0" imgH="0" progId="Equation.3">
                  <p:embed/>
                  <p:pic>
                    <p:nvPicPr>
                      <p:cNvPr id="2765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474913"/>
                        <a:ext cx="1763713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15"/>
          <p:cNvGraphicFramePr>
            <a:graphicFrameLocks noChangeAspect="1"/>
          </p:cNvGraphicFramePr>
          <p:nvPr/>
        </p:nvGraphicFramePr>
        <p:xfrm>
          <a:off x="1614488" y="4038600"/>
          <a:ext cx="14938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r:id="rId11" imgW="0" imgH="0" progId="Equation.3">
                  <p:embed/>
                </p:oleObj>
              </mc:Choice>
              <mc:Fallback>
                <p:oleObj r:id="rId11" imgW="0" imgH="0" progId="Equation.3">
                  <p:embed/>
                  <p:pic>
                    <p:nvPicPr>
                      <p:cNvPr id="2765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4038600"/>
                        <a:ext cx="1493837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16"/>
          <p:cNvGraphicFramePr>
            <a:graphicFrameLocks noChangeAspect="1"/>
          </p:cNvGraphicFramePr>
          <p:nvPr/>
        </p:nvGraphicFramePr>
        <p:xfrm>
          <a:off x="1476375" y="4551363"/>
          <a:ext cx="15192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r:id="rId13" imgW="0" imgH="0" progId="Equation.3">
                  <p:embed/>
                </p:oleObj>
              </mc:Choice>
              <mc:Fallback>
                <p:oleObj r:id="rId13" imgW="0" imgH="0" progId="Equation.3">
                  <p:embed/>
                  <p:pic>
                    <p:nvPicPr>
                      <p:cNvPr id="2765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551363"/>
                        <a:ext cx="15192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7"/>
          <p:cNvGraphicFramePr>
            <a:graphicFrameLocks noChangeAspect="1"/>
          </p:cNvGraphicFramePr>
          <p:nvPr/>
        </p:nvGraphicFramePr>
        <p:xfrm>
          <a:off x="5008563" y="4648200"/>
          <a:ext cx="78740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15" imgW="0" imgH="0" progId="Equation.3">
                  <p:embed/>
                </p:oleObj>
              </mc:Choice>
              <mc:Fallback>
                <p:oleObj r:id="rId15" imgW="0" imgH="0" progId="Equation.3">
                  <p:embed/>
                  <p:pic>
                    <p:nvPicPr>
                      <p:cNvPr id="2765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4648200"/>
                        <a:ext cx="78740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8"/>
          <p:cNvGraphicFramePr>
            <a:graphicFrameLocks noChangeAspect="1"/>
          </p:cNvGraphicFramePr>
          <p:nvPr/>
        </p:nvGraphicFramePr>
        <p:xfrm>
          <a:off x="1611313" y="5065713"/>
          <a:ext cx="228917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17" imgW="0" imgH="0" progId="Equation.3">
                  <p:embed/>
                </p:oleObj>
              </mc:Choice>
              <mc:Fallback>
                <p:oleObj r:id="rId17" imgW="0" imgH="0" progId="Equation.3">
                  <p:embed/>
                  <p:pic>
                    <p:nvPicPr>
                      <p:cNvPr id="2765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5065713"/>
                        <a:ext cx="228917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1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 err="1" smtClean="0">
                <a:ea typeface="新細明體" pitchFamily="18" charset="-120"/>
              </a:rPr>
              <a:t>Thm</a:t>
            </a:r>
            <a:r>
              <a:rPr lang="zh-TW" altLang="en-US" dirty="0" smtClean="0"/>
              <a:t>：</a:t>
            </a:r>
            <a:endParaRPr lang="zh-TW" altLang="en-US" dirty="0"/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Let </a:t>
            </a:r>
            <a:r>
              <a:rPr lang="en-US" altLang="zh-TW" b="1" dirty="0"/>
              <a:t>u</a:t>
            </a:r>
            <a:r>
              <a:rPr lang="en-US" altLang="zh-TW" dirty="0"/>
              <a:t> and </a:t>
            </a:r>
            <a:r>
              <a:rPr lang="en-US" altLang="zh-TW" b="1" dirty="0"/>
              <a:t>v </a:t>
            </a:r>
            <a:r>
              <a:rPr lang="en-US" altLang="zh-TW" dirty="0"/>
              <a:t>be vectors in an inner product space</a:t>
            </a:r>
            <a:r>
              <a:rPr lang="en-US" altLang="zh-TW" b="1" dirty="0"/>
              <a:t> </a:t>
            </a:r>
            <a:r>
              <a:rPr lang="en-US" altLang="zh-TW" i="1" dirty="0"/>
              <a:t>V.</a:t>
            </a:r>
            <a:endParaRPr lang="en-US" altLang="zh-TW" dirty="0"/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(1) Cauchy-Schwarz inequality:</a:t>
            </a:r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 </a:t>
            </a:r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(2) Triangle inequality:</a:t>
            </a:r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 </a:t>
            </a:r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(3) Pythagorean theorem :</a:t>
            </a:r>
          </a:p>
          <a:p>
            <a:pPr lvl="1" algn="l" eaLnBrk="1" hangingPunct="1">
              <a:lnSpc>
                <a:spcPct val="120000"/>
              </a:lnSpc>
              <a:spcBef>
                <a:spcPct val="3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      </a:t>
            </a:r>
            <a:r>
              <a:rPr lang="en-US" altLang="zh-TW" b="1" dirty="0"/>
              <a:t>u</a:t>
            </a:r>
            <a:r>
              <a:rPr lang="en-US" altLang="zh-TW" dirty="0"/>
              <a:t> and </a:t>
            </a:r>
            <a:r>
              <a:rPr lang="en-US" altLang="zh-TW" b="1" dirty="0"/>
              <a:t>v </a:t>
            </a:r>
            <a:r>
              <a:rPr lang="en-US" altLang="zh-TW" dirty="0"/>
              <a:t>are orthogonal if and only if   </a:t>
            </a:r>
          </a:p>
        </p:txBody>
      </p:sp>
      <p:graphicFrame>
        <p:nvGraphicFramePr>
          <p:cNvPr id="28675" name="Object 17"/>
          <p:cNvGraphicFramePr>
            <a:graphicFrameLocks noChangeAspect="1"/>
          </p:cNvGraphicFramePr>
          <p:nvPr/>
        </p:nvGraphicFramePr>
        <p:xfrm>
          <a:off x="2209800" y="3697288"/>
          <a:ext cx="250190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r:id="rId3" imgW="0" imgH="0" progId="Equation.3">
                  <p:embed/>
                </p:oleObj>
              </mc:Choice>
              <mc:Fallback>
                <p:oleObj r:id="rId3" imgW="0" imgH="0" progId="Equation.3">
                  <p:embed/>
                  <p:pic>
                    <p:nvPicPr>
                      <p:cNvPr id="2867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97288"/>
                        <a:ext cx="250190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20"/>
          <p:cNvSpPr txBox="1">
            <a:spLocks noChangeArrowheads="1"/>
          </p:cNvSpPr>
          <p:nvPr/>
        </p:nvSpPr>
        <p:spPr bwMode="auto">
          <a:xfrm>
            <a:off x="5546725" y="36607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Theorem</a:t>
            </a:r>
            <a:r>
              <a:rPr lang="en-US" altLang="zh-TW">
                <a:solidFill>
                  <a:schemeClr val="tx1"/>
                </a:solidFill>
              </a:rPr>
              <a:t> 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5.5</a:t>
            </a:r>
          </a:p>
        </p:txBody>
      </p:sp>
      <p:graphicFrame>
        <p:nvGraphicFramePr>
          <p:cNvPr id="28677" name="Object 18"/>
          <p:cNvGraphicFramePr>
            <a:graphicFrameLocks noChangeAspect="1"/>
          </p:cNvGraphicFramePr>
          <p:nvPr/>
        </p:nvGraphicFramePr>
        <p:xfrm>
          <a:off x="2209800" y="5372100"/>
          <a:ext cx="2282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r:id="rId5" imgW="0" imgH="0" progId="Equation.3">
                  <p:embed/>
                </p:oleObj>
              </mc:Choice>
              <mc:Fallback>
                <p:oleObj r:id="rId5" imgW="0" imgH="0" progId="Equation.3">
                  <p:embed/>
                  <p:pic>
                    <p:nvPicPr>
                      <p:cNvPr id="2867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72100"/>
                        <a:ext cx="22828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21"/>
          <p:cNvSpPr txBox="1">
            <a:spLocks noChangeArrowheads="1"/>
          </p:cNvSpPr>
          <p:nvPr/>
        </p:nvSpPr>
        <p:spPr bwMode="auto">
          <a:xfrm>
            <a:off x="5580063" y="5419725"/>
            <a:ext cx="1966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Theorem</a:t>
            </a:r>
            <a:r>
              <a:rPr lang="en-US" altLang="zh-TW">
                <a:solidFill>
                  <a:schemeClr val="tx1"/>
                </a:solidFill>
              </a:rPr>
              <a:t> 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5.6</a:t>
            </a:r>
          </a:p>
        </p:txBody>
      </p:sp>
      <p:graphicFrame>
        <p:nvGraphicFramePr>
          <p:cNvPr id="28679" name="Object 16"/>
          <p:cNvGraphicFramePr>
            <a:graphicFrameLocks noChangeAspect="1"/>
          </p:cNvGraphicFramePr>
          <p:nvPr/>
        </p:nvGraphicFramePr>
        <p:xfrm>
          <a:off x="2286000" y="2517775"/>
          <a:ext cx="2438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r:id="rId7" imgW="0" imgH="0" progId="Equation.3">
                  <p:embed/>
                </p:oleObj>
              </mc:Choice>
              <mc:Fallback>
                <p:oleObj r:id="rId7" imgW="0" imgH="0" progId="Equation.3">
                  <p:embed/>
                  <p:pic>
                    <p:nvPicPr>
                      <p:cNvPr id="2867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7775"/>
                        <a:ext cx="24384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Text Box 19"/>
          <p:cNvSpPr txBox="1">
            <a:spLocks noChangeArrowheads="1"/>
          </p:cNvSpPr>
          <p:nvPr/>
        </p:nvSpPr>
        <p:spPr bwMode="auto">
          <a:xfrm>
            <a:off x="5562600" y="2517775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</a:rPr>
              <a:t>Theorem </a:t>
            </a:r>
            <a:r>
              <a:rPr lang="en-US" altLang="zh-TW">
                <a:solidFill>
                  <a:schemeClr val="tx1"/>
                </a:solidFill>
                <a:ea typeface="新細明體" pitchFamily="18" charset="-120"/>
              </a:rPr>
              <a:t>5.4</a:t>
            </a:r>
          </a:p>
        </p:txBody>
      </p:sp>
    </p:spTree>
    <p:extLst>
      <p:ext uri="{BB962C8B-B14F-4D97-AF65-F5344CB8AC3E}">
        <p14:creationId xmlns:p14="http://schemas.microsoft.com/office/powerpoint/2010/main" val="17173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  <a:cs typeface="Tahoma" pitchFamily="34" charset="0"/>
              </a:rPr>
              <a:t>Example </a:t>
            </a:r>
            <a:r>
              <a:rPr lang="en-US" sz="2400" dirty="0" smtClean="0">
                <a:solidFill>
                  <a:srgbClr val="FFC000"/>
                </a:solidFill>
                <a:cs typeface="Tahoma" pitchFamily="34" charset="0"/>
              </a:rPr>
              <a:t>7</a:t>
            </a:r>
            <a:endParaRPr lang="en-US" sz="2400" dirty="0" smtClean="0">
              <a:solidFill>
                <a:srgbClr val="FFC000"/>
              </a:solidFill>
              <a:cs typeface="Tahoma" pitchFamily="34" charset="0"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cs typeface="Times New Roman" pitchFamily="18" charset="0"/>
              </a:rPr>
              <a:t> </a:t>
            </a:r>
            <a:r>
              <a:rPr lang="en-US" sz="1800" smtClean="0">
                <a:cs typeface="Times New Roman" pitchFamily="18" charset="0"/>
              </a:rPr>
              <a:t>For the vectors u = (1, 0) and v = (0, 1) in R2 with the Euclidean inner product find</a:t>
            </a:r>
            <a:r>
              <a:rPr lang="ar-SA" sz="1800" smtClean="0"/>
              <a:t> </a:t>
            </a:r>
            <a:r>
              <a:rPr lang="en-US" sz="1800" smtClean="0">
                <a:cs typeface="Times New Roman" pitchFamily="18" charset="0"/>
              </a:rPr>
              <a:t>&lt;u,v&gt; , norm of u , the distant between u and v and the angle between them?</a:t>
            </a:r>
          </a:p>
          <a:p>
            <a:pPr algn="ctr">
              <a:buFont typeface="Wingdings 2" pitchFamily="18" charset="2"/>
              <a:buNone/>
            </a:pPr>
            <a:r>
              <a:rPr lang="en-US" smtClean="0">
                <a:cs typeface="Times New Roman" pitchFamily="18" charset="0"/>
              </a:rPr>
              <a:t>&lt;u,v&gt; = 0+0=0</a:t>
            </a:r>
          </a:p>
          <a:p>
            <a:pPr>
              <a:buFont typeface="Wingdings 2" pitchFamily="18" charset="2"/>
              <a:buNone/>
            </a:pPr>
            <a:endParaRPr lang="en-US" smtClean="0">
              <a:cs typeface="Times New Roman" pitchFamily="18" charset="0"/>
            </a:endParaRP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2997200"/>
            <a:ext cx="2952750" cy="727075"/>
          </a:xfrm>
          <a:prstGeom prst="rect">
            <a:avLst/>
          </a:prstGeom>
          <a:noFill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3716338"/>
            <a:ext cx="6408738" cy="611187"/>
          </a:xfrm>
          <a:prstGeom prst="rect">
            <a:avLst/>
          </a:prstGeom>
          <a:noFill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4652963"/>
            <a:ext cx="2736850" cy="874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C000"/>
                </a:solidFill>
                <a:cs typeface="Tahoma" pitchFamily="34" charset="0"/>
              </a:rPr>
              <a:t>Example </a:t>
            </a:r>
            <a:r>
              <a:rPr lang="en-US" sz="2000" dirty="0" smtClean="0">
                <a:solidFill>
                  <a:srgbClr val="FFC000"/>
                </a:solidFill>
                <a:cs typeface="Tahoma" pitchFamily="34" charset="0"/>
              </a:rPr>
              <a:t>8</a:t>
            </a:r>
            <a:endParaRPr lang="en-US" sz="2000" dirty="0" smtClean="0">
              <a:solidFill>
                <a:srgbClr val="FFC000"/>
              </a:solidFill>
              <a:cs typeface="Tahoma" pitchFamily="34" charset="0"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If u = U and v = V are matrices in the vector space Mnn 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For example in M22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Find &lt;u,v&gt; and a norm of u 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133600"/>
            <a:ext cx="3740150" cy="690563"/>
          </a:xfrm>
          <a:prstGeom prst="rect">
            <a:avLst/>
          </a:prstGeom>
          <a:noFill/>
        </p:spPr>
      </p:pic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2195513" y="3500438"/>
            <a:ext cx="4105275" cy="541337"/>
            <a:chOff x="1519" y="2750"/>
            <a:chExt cx="2586" cy="341"/>
          </a:xfrm>
        </p:grpSpPr>
        <p:pic>
          <p:nvPicPr>
            <p:cNvPr id="4608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73" y="2795"/>
              <a:ext cx="2132" cy="296"/>
            </a:xfrm>
            <a:prstGeom prst="rect">
              <a:avLst/>
            </a:prstGeom>
            <a:noFill/>
          </p:spPr>
        </p:pic>
        <p:pic>
          <p:nvPicPr>
            <p:cNvPr id="46088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19" y="2750"/>
              <a:ext cx="449" cy="316"/>
            </a:xfrm>
            <a:prstGeom prst="rect">
              <a:avLst/>
            </a:prstGeom>
            <a:noFill/>
          </p:spPr>
        </p:pic>
      </p:grpSp>
      <p:grpSp>
        <p:nvGrpSpPr>
          <p:cNvPr id="46094" name="Group 14"/>
          <p:cNvGrpSpPr>
            <a:grpSpLocks/>
          </p:cNvGrpSpPr>
          <p:nvPr/>
        </p:nvGrpSpPr>
        <p:grpSpPr bwMode="auto">
          <a:xfrm>
            <a:off x="2339975" y="4221163"/>
            <a:ext cx="3959225" cy="749300"/>
            <a:chOff x="1429" y="3113"/>
            <a:chExt cx="2494" cy="472"/>
          </a:xfrm>
        </p:grpSpPr>
        <p:pic>
          <p:nvPicPr>
            <p:cNvPr id="46092" name="Picture 1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29" y="3158"/>
              <a:ext cx="1179" cy="329"/>
            </a:xfrm>
            <a:prstGeom prst="rect">
              <a:avLst/>
            </a:prstGeom>
            <a:noFill/>
          </p:spPr>
        </p:pic>
        <p:pic>
          <p:nvPicPr>
            <p:cNvPr id="46093" name="Picture 1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608" y="3113"/>
              <a:ext cx="1315" cy="4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C000"/>
                </a:solidFill>
                <a:latin typeface="Perpetua" pitchFamily="18" charset="0"/>
                <a:cs typeface="Times New Roman" pitchFamily="18" charset="0"/>
              </a:rPr>
              <a:t>Example </a:t>
            </a:r>
            <a:r>
              <a:rPr lang="en-US" sz="2400" dirty="0" smtClean="0">
                <a:solidFill>
                  <a:srgbClr val="FFC000"/>
                </a:solidFill>
                <a:latin typeface="Perpetua" pitchFamily="18" charset="0"/>
                <a:cs typeface="Times New Roman" pitchFamily="18" charset="0"/>
              </a:rPr>
              <a:t>9</a:t>
            </a:r>
            <a:endParaRPr lang="en-US" sz="2400" dirty="0" smtClean="0">
              <a:solidFill>
                <a:srgbClr val="FFC000"/>
              </a:solidFill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900113" y="1412875"/>
            <a:ext cx="77724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Suppose the vectors u and v are matrices in the vector space M22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Find &lt;u,v&gt; , </a:t>
            </a:r>
            <a:r>
              <a:rPr lang="ar-SA" sz="1800" smtClean="0"/>
              <a:t>	</a:t>
            </a:r>
            <a:r>
              <a:rPr lang="en-US" sz="1800" smtClean="0">
                <a:cs typeface="Times New Roman" pitchFamily="18" charset="0"/>
              </a:rPr>
              <a:t>and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844675"/>
            <a:ext cx="4176712" cy="863600"/>
          </a:xfrm>
          <a:prstGeom prst="rect">
            <a:avLst/>
          </a:prstGeom>
          <a:noFill/>
        </p:spPr>
      </p:pic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2708275"/>
            <a:ext cx="504825" cy="469900"/>
          </a:xfrm>
          <a:prstGeom prst="rect">
            <a:avLst/>
          </a:prstGeom>
          <a:noFill/>
        </p:spPr>
      </p:pic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708275"/>
            <a:ext cx="434975" cy="503238"/>
          </a:xfrm>
          <a:prstGeom prst="rect">
            <a:avLst/>
          </a:prstGeom>
          <a:noFill/>
        </p:spPr>
      </p:pic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39975" y="3573463"/>
            <a:ext cx="4103688" cy="407987"/>
          </a:xfrm>
          <a:prstGeom prst="rect">
            <a:avLst/>
          </a:prstGeom>
          <a:noFill/>
        </p:spPr>
      </p:pic>
      <p:pic>
        <p:nvPicPr>
          <p:cNvPr id="4711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3500438"/>
            <a:ext cx="649288" cy="473075"/>
          </a:xfrm>
          <a:prstGeom prst="rect">
            <a:avLst/>
          </a:prstGeom>
          <a:noFill/>
        </p:spPr>
      </p:pic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2124075" y="4292600"/>
            <a:ext cx="3816350" cy="1081088"/>
            <a:chOff x="1338" y="2568"/>
            <a:chExt cx="2404" cy="681"/>
          </a:xfrm>
        </p:grpSpPr>
        <p:pic>
          <p:nvPicPr>
            <p:cNvPr id="47120" name="Picture 1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746" y="2659"/>
              <a:ext cx="1996" cy="544"/>
            </a:xfrm>
            <a:prstGeom prst="rect">
              <a:avLst/>
            </a:prstGeom>
            <a:noFill/>
          </p:spPr>
        </p:pic>
        <p:pic>
          <p:nvPicPr>
            <p:cNvPr id="47121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38" y="2568"/>
              <a:ext cx="408" cy="380"/>
            </a:xfrm>
            <a:prstGeom prst="rect">
              <a:avLst/>
            </a:prstGeom>
            <a:noFill/>
          </p:spPr>
        </p:pic>
        <p:pic>
          <p:nvPicPr>
            <p:cNvPr id="47122" name="Picture 1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38" y="2840"/>
              <a:ext cx="353" cy="40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-381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Inner </a:t>
            </a:r>
            <a:r>
              <a:rPr lang="en-US" altLang="zh-TW" dirty="0" smtClean="0"/>
              <a:t>Product</a:t>
            </a:r>
          </a:p>
        </p:txBody>
      </p:sp>
      <p:sp>
        <p:nvSpPr>
          <p:cNvPr id="16386" name="Rectangle 1040"/>
          <p:cNvSpPr>
            <a:spLocks noChangeArrowheads="1"/>
          </p:cNvSpPr>
          <p:nvPr/>
        </p:nvSpPr>
        <p:spPr bwMode="auto">
          <a:xfrm>
            <a:off x="304800" y="3429000"/>
            <a:ext cx="792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chemeClr val="tx1"/>
                </a:solidFill>
              </a:rPr>
              <a:t>         (1)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chemeClr val="tx1"/>
                </a:solidFill>
              </a:rPr>
              <a:t>         (2)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chemeClr val="tx1"/>
                </a:solidFill>
              </a:rPr>
              <a:t>         (3)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chemeClr val="tx1"/>
                </a:solidFill>
              </a:rPr>
              <a:t>      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en-US" altLang="zh-TW" dirty="0">
                <a:solidFill>
                  <a:schemeClr val="tx1"/>
                </a:solidFill>
              </a:rPr>
              <a:t>4)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8"/>
              </a:rPr>
              <a:t> </a:t>
            </a:r>
            <a:endParaRPr lang="en-US" altLang="zh-TW" dirty="0" smtClean="0">
              <a:solidFill>
                <a:schemeClr val="tx1"/>
              </a:solidFill>
              <a:latin typeface="標楷體" pitchFamily="65" charset="-128"/>
            </a:endParaRPr>
          </a:p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chemeClr val="tx1"/>
                </a:solidFill>
              </a:rPr>
              <a:t>   </a:t>
            </a:r>
            <a:r>
              <a:rPr lang="en-US" altLang="zh-TW" dirty="0">
                <a:solidFill>
                  <a:schemeClr val="tx1"/>
                </a:solidFill>
              </a:rPr>
              <a:t>if and only if </a:t>
            </a:r>
          </a:p>
        </p:txBody>
      </p:sp>
      <p:graphicFrame>
        <p:nvGraphicFramePr>
          <p:cNvPr id="16387" name="Object 1041"/>
          <p:cNvGraphicFramePr>
            <a:graphicFrameLocks noChangeAspect="1"/>
          </p:cNvGraphicFramePr>
          <p:nvPr/>
        </p:nvGraphicFramePr>
        <p:xfrm>
          <a:off x="1800225" y="3513138"/>
          <a:ext cx="21621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4" imgW="0" imgH="0" progId="Equation.3">
                  <p:embed/>
                </p:oleObj>
              </mc:Choice>
              <mc:Fallback>
                <p:oleObj r:id="rId4" imgW="0" imgH="0" progId="Equation.3">
                  <p:embed/>
                  <p:pic>
                    <p:nvPicPr>
                      <p:cNvPr id="16387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513138"/>
                        <a:ext cx="216217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042"/>
          <p:cNvGraphicFramePr>
            <a:graphicFrameLocks noChangeAspect="1"/>
          </p:cNvGraphicFramePr>
          <p:nvPr/>
        </p:nvGraphicFramePr>
        <p:xfrm>
          <a:off x="1828800" y="4038600"/>
          <a:ext cx="39449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0" imgH="0" progId="Equation.3">
                  <p:embed/>
                </p:oleObj>
              </mc:Choice>
              <mc:Fallback>
                <p:oleObj r:id="rId6" imgW="0" imgH="0" progId="Equation.3">
                  <p:embed/>
                  <p:pic>
                    <p:nvPicPr>
                      <p:cNvPr id="16388" name="Object 10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39449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043"/>
          <p:cNvGraphicFramePr>
            <a:graphicFrameLocks noChangeAspect="1"/>
          </p:cNvGraphicFramePr>
          <p:nvPr/>
        </p:nvGraphicFramePr>
        <p:xfrm>
          <a:off x="1828800" y="4503738"/>
          <a:ext cx="25908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8" imgW="0" imgH="0" progId="Equation.3">
                  <p:embed/>
                </p:oleObj>
              </mc:Choice>
              <mc:Fallback>
                <p:oleObj r:id="rId8" imgW="0" imgH="0" progId="Equation.3">
                  <p:embed/>
                  <p:pic>
                    <p:nvPicPr>
                      <p:cNvPr id="16389" name="Object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03738"/>
                        <a:ext cx="25908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1044"/>
          <p:cNvGraphicFramePr>
            <a:graphicFrameLocks noChangeAspect="1"/>
          </p:cNvGraphicFramePr>
          <p:nvPr/>
        </p:nvGraphicFramePr>
        <p:xfrm>
          <a:off x="1438275" y="5006975"/>
          <a:ext cx="14112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10" imgW="0" imgH="0" progId="Equation.3">
                  <p:embed/>
                </p:oleObj>
              </mc:Choice>
              <mc:Fallback>
                <p:oleObj r:id="rId10" imgW="0" imgH="0" progId="Equation.3">
                  <p:embed/>
                  <p:pic>
                    <p:nvPicPr>
                      <p:cNvPr id="16390" name="Object 10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5006975"/>
                        <a:ext cx="141128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107845"/>
              </p:ext>
            </p:extLst>
          </p:nvPr>
        </p:nvGraphicFramePr>
        <p:xfrm>
          <a:off x="4126706" y="5014564"/>
          <a:ext cx="14128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12" imgW="0" imgH="0" progId="Equation.3">
                  <p:embed/>
                </p:oleObj>
              </mc:Choice>
              <mc:Fallback>
                <p:oleObj r:id="rId12" imgW="0" imgH="0" progId="Equation.3">
                  <p:embed/>
                  <p:pic>
                    <p:nvPicPr>
                      <p:cNvPr id="16391" name="Objec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706" y="5014564"/>
                        <a:ext cx="14128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10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490163"/>
              </p:ext>
            </p:extLst>
          </p:nvPr>
        </p:nvGraphicFramePr>
        <p:xfrm>
          <a:off x="2602058" y="5572048"/>
          <a:ext cx="7667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14" imgW="0" imgH="0" progId="Equation.3">
                  <p:embed/>
                </p:oleObj>
              </mc:Choice>
              <mc:Fallback>
                <p:oleObj r:id="rId14" imgW="0" imgH="0" progId="Equation.3">
                  <p:embed/>
                  <p:pic>
                    <p:nvPicPr>
                      <p:cNvPr id="16392" name="Objec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058" y="5572048"/>
                        <a:ext cx="7667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1047"/>
          <p:cNvGraphicFramePr>
            <a:graphicFrameLocks noChangeAspect="1"/>
          </p:cNvGraphicFramePr>
          <p:nvPr/>
        </p:nvGraphicFramePr>
        <p:xfrm>
          <a:off x="4286250" y="5378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6" imgW="0" imgH="0" progId="Equation.3">
                  <p:embed/>
                </p:oleObj>
              </mc:Choice>
              <mc:Fallback>
                <p:oleObj name="Equation" r:id="rId16" imgW="0" imgH="0" progId="Equation.3">
                  <p:embed/>
                  <p:pic>
                    <p:nvPicPr>
                      <p:cNvPr id="16393" name="Object 1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5378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48"/>
          <p:cNvSpPr>
            <a:spLocks noGrp="1" noChangeArrowheads="1"/>
          </p:cNvSpPr>
          <p:nvPr>
            <p:ph type="body" idx="1"/>
          </p:nvPr>
        </p:nvSpPr>
        <p:spPr>
          <a:xfrm>
            <a:off x="395288" y="838200"/>
            <a:ext cx="8280400" cy="25193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dirty="0" smtClean="0"/>
              <a:t>Inner product: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zh-TW" dirty="0" smtClean="0"/>
              <a:t>Let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, </a:t>
            </a:r>
            <a:r>
              <a:rPr lang="en-US" altLang="zh-TW" b="1" dirty="0" smtClean="0"/>
              <a:t>v</a:t>
            </a:r>
            <a:r>
              <a:rPr lang="en-US" altLang="zh-TW" dirty="0" smtClean="0"/>
              <a:t>, and </a:t>
            </a:r>
            <a:r>
              <a:rPr lang="en-US" altLang="zh-TW" b="1" dirty="0" smtClean="0"/>
              <a:t>w</a:t>
            </a:r>
            <a:r>
              <a:rPr lang="en-US" altLang="zh-TW" dirty="0" smtClean="0"/>
              <a:t> be vectors in a vector space </a:t>
            </a:r>
            <a:r>
              <a:rPr lang="en-US" altLang="zh-TW" i="1" dirty="0" smtClean="0"/>
              <a:t>V</a:t>
            </a:r>
            <a:r>
              <a:rPr lang="en-US" altLang="zh-TW" dirty="0" smtClean="0"/>
              <a:t>, and let </a:t>
            </a:r>
            <a:r>
              <a:rPr lang="en-US" altLang="zh-TW" i="1" dirty="0" smtClean="0"/>
              <a:t>c</a:t>
            </a:r>
            <a:r>
              <a:rPr lang="en-US" altLang="zh-TW" dirty="0" smtClean="0"/>
              <a:t> be any scalar. An inner product on </a:t>
            </a:r>
            <a:r>
              <a:rPr lang="en-US" altLang="zh-TW" i="1" dirty="0" smtClean="0"/>
              <a:t>V</a:t>
            </a:r>
            <a:r>
              <a:rPr lang="en-US" altLang="zh-TW" dirty="0" smtClean="0"/>
              <a:t> is a </a:t>
            </a:r>
            <a:r>
              <a:rPr lang="en-US" altLang="zh-TW" u="sng" dirty="0" smtClean="0"/>
              <a:t>function</a:t>
            </a:r>
            <a:r>
              <a:rPr lang="en-US" altLang="zh-TW" dirty="0" smtClean="0"/>
              <a:t> that associates a real number &lt;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, </a:t>
            </a:r>
            <a:r>
              <a:rPr lang="en-US" altLang="zh-TW" b="1" dirty="0" smtClean="0"/>
              <a:t>v</a:t>
            </a:r>
            <a:r>
              <a:rPr lang="en-US" altLang="zh-TW" dirty="0" smtClean="0"/>
              <a:t>&gt; with each pair of vectors </a:t>
            </a:r>
            <a:r>
              <a:rPr lang="en-US" altLang="zh-TW" b="1" dirty="0" smtClean="0"/>
              <a:t>u</a:t>
            </a:r>
            <a:r>
              <a:rPr lang="en-US" altLang="zh-TW" dirty="0" smtClean="0"/>
              <a:t> and </a:t>
            </a:r>
            <a:r>
              <a:rPr lang="en-US" altLang="zh-TW" b="1" dirty="0" smtClean="0"/>
              <a:t>v</a:t>
            </a:r>
            <a:r>
              <a:rPr lang="en-US" altLang="zh-TW" dirty="0" smtClean="0"/>
              <a:t> and satisfies the following axioms.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24728" y="5078968"/>
            <a:ext cx="8130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where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C000"/>
                </a:solidFill>
                <a:cs typeface="Tahoma" pitchFamily="34" charset="0"/>
              </a:rPr>
              <a:t>Example </a:t>
            </a:r>
            <a:r>
              <a:rPr lang="en-US" sz="2000" dirty="0" smtClean="0">
                <a:solidFill>
                  <a:srgbClr val="FFC000"/>
                </a:solidFill>
                <a:cs typeface="Tahoma" pitchFamily="34" charset="0"/>
              </a:rPr>
              <a:t>10</a:t>
            </a:r>
            <a:endParaRPr lang="en-US" sz="2000" dirty="0" smtClean="0">
              <a:solidFill>
                <a:srgbClr val="FFC000"/>
              </a:solidFill>
              <a:cs typeface="Tahoma" pitchFamily="34" charset="0"/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If p and q are polynomials in Pn 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Find &lt;p,q&gt; and the norm of a polynomial p relative to this inner product 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989138"/>
            <a:ext cx="5618162" cy="379412"/>
          </a:xfrm>
          <a:prstGeom prst="rect">
            <a:avLst/>
          </a:prstGeom>
          <a:noFill/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500438"/>
            <a:ext cx="3960813" cy="547687"/>
          </a:xfrm>
          <a:prstGeom prst="rect">
            <a:avLst/>
          </a:prstGeom>
          <a:noFill/>
        </p:spPr>
      </p:pic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4149725"/>
            <a:ext cx="4033837" cy="56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FFC000"/>
                </a:solidFill>
                <a:cs typeface="Tahoma" pitchFamily="34" charset="0"/>
              </a:rPr>
              <a:t>Example </a:t>
            </a:r>
            <a:r>
              <a:rPr lang="en-US" sz="2000" dirty="0" smtClean="0">
                <a:solidFill>
                  <a:srgbClr val="FFC000"/>
                </a:solidFill>
                <a:cs typeface="Tahoma" pitchFamily="34" charset="0"/>
              </a:rPr>
              <a:t>11</a:t>
            </a:r>
            <a:endParaRPr lang="en-US" sz="2000" dirty="0" smtClean="0">
              <a:solidFill>
                <a:srgbClr val="FFC000"/>
              </a:solidFill>
              <a:cs typeface="Tahoma" pitchFamily="34" charset="0"/>
            </a:endParaRPr>
          </a:p>
        </p:txBody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Find the standard inner product on P2 of the given polynomials and the norm of p .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                                       </a:t>
            </a:r>
            <a:r>
              <a:rPr lang="en-US" sz="2000" smtClean="0">
                <a:cs typeface="Times New Roman" pitchFamily="18" charset="0"/>
              </a:rPr>
              <a:t>-8-21=-29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smtClean="0">
                <a:cs typeface="Times New Roman" pitchFamily="18" charset="0"/>
              </a:rPr>
              <a:t>                           </a:t>
            </a:r>
          </a:p>
          <a:p>
            <a:pPr>
              <a:buFont typeface="Wingdings 2" pitchFamily="18" charset="2"/>
              <a:buNone/>
            </a:pPr>
            <a:endParaRPr lang="en-US" sz="1800" smtClean="0">
              <a:cs typeface="Times New Roman" pitchFamily="18" charset="0"/>
            </a:endParaRP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2492375"/>
            <a:ext cx="3527425" cy="354013"/>
          </a:xfrm>
          <a:prstGeom prst="rect">
            <a:avLst/>
          </a:prstGeom>
          <a:noFill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500438"/>
            <a:ext cx="1079500" cy="454025"/>
          </a:xfrm>
          <a:prstGeom prst="rect">
            <a:avLst/>
          </a:prstGeom>
          <a:noFill/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4221163"/>
            <a:ext cx="504825" cy="433387"/>
          </a:xfrm>
          <a:prstGeom prst="rect">
            <a:avLst/>
          </a:prstGeom>
          <a:noFill/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4221163"/>
            <a:ext cx="1152525" cy="439737"/>
          </a:xfrm>
          <a:prstGeom prst="rect">
            <a:avLst/>
          </a:prstGeom>
          <a:noFill/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4292600"/>
            <a:ext cx="865188" cy="319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مستطيل 1"/>
          <p:cNvSpPr>
            <a:spLocks noChangeArrowheads="1"/>
          </p:cNvSpPr>
          <p:nvPr/>
        </p:nvSpPr>
        <p:spPr bwMode="auto">
          <a:xfrm>
            <a:off x="611188" y="620713"/>
            <a:ext cx="6246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ORTHONORMAL BASES; GRAM–SCHMIDT PROCESS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410" name="مستطيل 2"/>
          <p:cNvSpPr>
            <a:spLocks noChangeArrowheads="1"/>
          </p:cNvSpPr>
          <p:nvPr/>
        </p:nvSpPr>
        <p:spPr bwMode="auto">
          <a:xfrm>
            <a:off x="214313" y="1412875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DEFINITION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A set of vectors in an inner product space is called an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orthogonal set </a:t>
            </a:r>
            <a:r>
              <a:rPr lang="en-US">
                <a:latin typeface="Perpetua" pitchFamily="18" charset="0"/>
                <a:cs typeface="Times New Roman" pitchFamily="18" charset="0"/>
              </a:rPr>
              <a:t>if all pairs of distinct vectors in the set are orthogonal. An orthogonal set in which each vector has norm 1 is called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orthonormal</a:t>
            </a:r>
            <a:r>
              <a:rPr lang="en-US">
                <a:latin typeface="Perpetua" pitchFamily="18" charset="0"/>
                <a:cs typeface="Times New Roman" pitchFamily="18" charset="0"/>
              </a:rPr>
              <a:t>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17411" name="مستطيل 3"/>
          <p:cNvSpPr>
            <a:spLocks noChangeArrowheads="1"/>
          </p:cNvSpPr>
          <p:nvPr/>
        </p:nvSpPr>
        <p:spPr bwMode="auto">
          <a:xfrm>
            <a:off x="595313" y="2997200"/>
            <a:ext cx="4225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EXAMPLE Using the Gram–Schmidt Process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429000"/>
            <a:ext cx="8696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3013" y="738188"/>
            <a:ext cx="66579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438400"/>
            <a:ext cx="4381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مستطيل 1"/>
          <p:cNvSpPr>
            <a:spLocks noChangeArrowheads="1"/>
          </p:cNvSpPr>
          <p:nvPr/>
        </p:nvSpPr>
        <p:spPr bwMode="auto">
          <a:xfrm>
            <a:off x="730250" y="981075"/>
            <a:ext cx="3203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so an orthonormal basis for R</a:t>
            </a:r>
            <a:r>
              <a:rPr lang="en-US" baseline="30000">
                <a:latin typeface="Perpetua" pitchFamily="18" charset="0"/>
                <a:cs typeface="Times New Roman" pitchFamily="18" charset="0"/>
              </a:rPr>
              <a:t>3</a:t>
            </a:r>
            <a:r>
              <a:rPr lang="en-US">
                <a:latin typeface="Perpetua" pitchFamily="18" charset="0"/>
                <a:cs typeface="Times New Roman" pitchFamily="18" charset="0"/>
              </a:rPr>
              <a:t>is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smtClean="0">
                <a:cs typeface="Times New Roman" pitchFamily="18" charset="0"/>
              </a:rPr>
              <a:t>Eigenvalues, Eigenvectors</a:t>
            </a:r>
            <a:endParaRPr lang="ar-SA" sz="3200" smtClean="0"/>
          </a:p>
        </p:txBody>
      </p:sp>
      <p:sp>
        <p:nvSpPr>
          <p:cNvPr id="20482" name="عنوان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mtClean="0">
                <a:cs typeface="Tahoma" pitchFamily="34" charset="0"/>
              </a:rPr>
              <a:t>Chapter 7</a:t>
            </a:r>
            <a:endParaRPr lang="ar-SA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مستطيل 1"/>
          <p:cNvSpPr>
            <a:spLocks noChangeArrowheads="1"/>
          </p:cNvSpPr>
          <p:nvPr/>
        </p:nvSpPr>
        <p:spPr bwMode="auto">
          <a:xfrm>
            <a:off x="652463" y="908050"/>
            <a:ext cx="1304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  <a:cs typeface="Times New Roman" pitchFamily="18" charset="0"/>
              </a:rPr>
              <a:t>DEFINITION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663" y="1412875"/>
            <a:ext cx="85058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4925" y="2667000"/>
            <a:ext cx="6534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مستطيل 2"/>
          <p:cNvSpPr>
            <a:spLocks noChangeArrowheads="1"/>
          </p:cNvSpPr>
          <p:nvPr/>
        </p:nvSpPr>
        <p:spPr bwMode="auto">
          <a:xfrm>
            <a:off x="357188" y="255588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7.1</a:t>
            </a:r>
            <a:r>
              <a:rPr lang="ar-SA" b="1">
                <a:latin typeface="Perpetua" pitchFamily="18" charset="0"/>
                <a:cs typeface="Times New Roman" pitchFamily="18" charset="0"/>
              </a:rPr>
              <a:t> </a:t>
            </a:r>
            <a:r>
              <a:rPr lang="en-US">
                <a:latin typeface="Perpetua" pitchFamily="18" charset="0"/>
                <a:cs typeface="Times New Roman" pitchFamily="18" charset="0"/>
              </a:rPr>
              <a:t>EIGENVALUES AND EIGENVECTORS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549275"/>
            <a:ext cx="16510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مستطيل 1"/>
          <p:cNvSpPr>
            <a:spLocks noChangeArrowheads="1"/>
          </p:cNvSpPr>
          <p:nvPr/>
        </p:nvSpPr>
        <p:spPr bwMode="auto">
          <a:xfrm>
            <a:off x="2368550" y="1484313"/>
            <a:ext cx="4406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This is called the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characteristic equation </a:t>
            </a:r>
            <a:r>
              <a:rPr lang="en-US">
                <a:latin typeface="Perpetua" pitchFamily="18" charset="0"/>
                <a:cs typeface="Times New Roman" pitchFamily="18" charset="0"/>
              </a:rPr>
              <a:t>of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A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22531" name="مستطيل 2"/>
          <p:cNvSpPr>
            <a:spLocks noChangeArrowheads="1"/>
          </p:cNvSpPr>
          <p:nvPr/>
        </p:nvSpPr>
        <p:spPr bwMode="auto">
          <a:xfrm>
            <a:off x="755650" y="2967038"/>
            <a:ext cx="7345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The determinant is always a polynomial p in </a:t>
            </a:r>
            <a:r>
              <a:rPr lang="el-GR">
                <a:latin typeface="Calibri" pitchFamily="34" charset="0"/>
                <a:cs typeface="Times New Roman" pitchFamily="18" charset="0"/>
              </a:rPr>
              <a:t>λ</a:t>
            </a:r>
            <a:r>
              <a:rPr lang="en-US">
                <a:latin typeface="Calibri" pitchFamily="34" charset="0"/>
                <a:cs typeface="Times New Roman" pitchFamily="18" charset="0"/>
              </a:rPr>
              <a:t> p(</a:t>
            </a:r>
            <a:r>
              <a:rPr lang="el-GR">
                <a:latin typeface="Cambria" pitchFamily="18" charset="0"/>
                <a:cs typeface="Times New Roman" pitchFamily="18" charset="0"/>
              </a:rPr>
              <a:t>λ</a:t>
            </a:r>
            <a:r>
              <a:rPr lang="en-US">
                <a:latin typeface="Perpetua" pitchFamily="18" charset="0"/>
                <a:cs typeface="Times New Roman" pitchFamily="18" charset="0"/>
              </a:rPr>
              <a:t>), called the characteristic polynomial of A.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4813"/>
            <a:ext cx="36099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1196975"/>
            <a:ext cx="6194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3141663"/>
            <a:ext cx="3509963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مستطيل 1"/>
          <p:cNvSpPr>
            <a:spLocks noChangeArrowheads="1"/>
          </p:cNvSpPr>
          <p:nvPr/>
        </p:nvSpPr>
        <p:spPr bwMode="auto">
          <a:xfrm>
            <a:off x="684213" y="549275"/>
            <a:ext cx="6318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EXAMPLE 3 Eigenvalues of an Upper Triangular Matrix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24578" name="مستطيل 2"/>
          <p:cNvSpPr>
            <a:spLocks noChangeArrowheads="1"/>
          </p:cNvSpPr>
          <p:nvPr/>
        </p:nvSpPr>
        <p:spPr bwMode="auto">
          <a:xfrm>
            <a:off x="684213" y="1196975"/>
            <a:ext cx="675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Find the eigenvalues of the upper triangular matrix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1844675"/>
            <a:ext cx="18034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1788" y="3068638"/>
            <a:ext cx="34004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1963" y="4724400"/>
            <a:ext cx="3257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4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92113" y="83820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smtClean="0"/>
              <a:t>Note:</a:t>
            </a:r>
          </a:p>
        </p:txBody>
      </p:sp>
      <p:graphicFrame>
        <p:nvGraphicFramePr>
          <p:cNvPr id="18435" name="Object 15"/>
          <p:cNvGraphicFramePr>
            <a:graphicFrameLocks noChangeAspect="1"/>
          </p:cNvGraphicFramePr>
          <p:nvPr/>
        </p:nvGraphicFramePr>
        <p:xfrm>
          <a:off x="957263" y="1412875"/>
          <a:ext cx="68056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方程式" r:id="rId3" imgW="0" imgH="0" progId="Equation.3">
                  <p:embed/>
                </p:oleObj>
              </mc:Choice>
              <mc:Fallback>
                <p:oleObj name="方程式" r:id="rId3" imgW="0" imgH="0" progId="Equation.3">
                  <p:embed/>
                  <p:pic>
                    <p:nvPicPr>
                      <p:cNvPr id="184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412875"/>
                        <a:ext cx="680561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40" name="Group 20"/>
          <p:cNvGrpSpPr>
            <a:grpSpLocks/>
          </p:cNvGrpSpPr>
          <p:nvPr/>
        </p:nvGrpSpPr>
        <p:grpSpPr bwMode="auto">
          <a:xfrm>
            <a:off x="395288" y="2565400"/>
            <a:ext cx="8353425" cy="2735263"/>
            <a:chOff x="249" y="1616"/>
            <a:chExt cx="5262" cy="1723"/>
          </a:xfrm>
        </p:grpSpPr>
        <p:sp>
          <p:nvSpPr>
            <p:cNvPr id="18438" name="Rectangle 4"/>
            <p:cNvSpPr>
              <a:spLocks noChangeArrowheads="1"/>
            </p:cNvSpPr>
            <p:nvPr/>
          </p:nvSpPr>
          <p:spPr bwMode="auto">
            <a:xfrm>
              <a:off x="249" y="1616"/>
              <a:ext cx="5262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96850" indent="-196850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8"/>
                </a:defRPr>
              </a:lvl1pPr>
              <a:lvl2pPr marL="57150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8"/>
                </a:defRPr>
              </a:lvl2pPr>
              <a:lvl3pPr marL="1177925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9pPr>
            </a:lstStyle>
            <a:p>
              <a:pPr algn="l" eaLnBrk="1" hangingPunct="1">
                <a:lnSpc>
                  <a:spcPct val="120000"/>
                </a:lnSpc>
              </a:pPr>
              <a:r>
                <a:rPr lang="en-US" altLang="zh-TW" dirty="0"/>
                <a:t>Note:</a:t>
              </a:r>
            </a:p>
            <a:p>
              <a:pPr lvl="1" algn="l" rtl="0" eaLnBrk="1" hangingPunct="1">
                <a:lnSpc>
                  <a:spcPct val="120000"/>
                </a:lnSpc>
                <a:buClr>
                  <a:schemeClr val="tx1"/>
                </a:buClr>
                <a:buSzPct val="40000"/>
                <a:buFont typeface="Wingdings" panose="05000000000000000000" pitchFamily="2" charset="2"/>
                <a:buNone/>
              </a:pPr>
              <a:r>
                <a:rPr lang="en-US" altLang="zh-TW" dirty="0"/>
                <a:t>A vector space </a:t>
              </a:r>
              <a:r>
                <a:rPr lang="en-US" altLang="zh-TW" i="1" dirty="0"/>
                <a:t>V </a:t>
              </a:r>
              <a:r>
                <a:rPr lang="en-US" altLang="zh-TW" dirty="0"/>
                <a:t>with an inner product is called  an </a:t>
              </a:r>
              <a:r>
                <a:rPr lang="en-US" altLang="zh-TW" dirty="0">
                  <a:solidFill>
                    <a:schemeClr val="folHlink"/>
                  </a:solidFill>
                </a:rPr>
                <a:t>inner product space.</a:t>
              </a:r>
            </a:p>
          </p:txBody>
        </p:sp>
        <p:graphicFrame>
          <p:nvGraphicFramePr>
            <p:cNvPr id="18439" name="Object 16"/>
            <p:cNvGraphicFramePr>
              <a:graphicFrameLocks noChangeAspect="1"/>
            </p:cNvGraphicFramePr>
            <p:nvPr/>
          </p:nvGraphicFramePr>
          <p:xfrm>
            <a:off x="2472" y="2704"/>
            <a:ext cx="753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5" imgW="0" imgH="0" progId="Equation.3">
                    <p:embed/>
                  </p:oleObj>
                </mc:Choice>
                <mc:Fallback>
                  <p:oleObj name="Equation" r:id="rId5" imgW="0" imgH="0" progId="Equation.3">
                    <p:embed/>
                    <p:pic>
                      <p:nvPicPr>
                        <p:cNvPr id="18439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704"/>
                          <a:ext cx="753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0" name="Text Box 17"/>
            <p:cNvSpPr txBox="1">
              <a:spLocks noChangeArrowheads="1"/>
            </p:cNvSpPr>
            <p:nvPr/>
          </p:nvSpPr>
          <p:spPr bwMode="auto">
            <a:xfrm>
              <a:off x="624" y="2704"/>
              <a:ext cx="1712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anose="05000000000000000000" pitchFamily="2" charset="2"/>
                <a:buChar char="n"/>
                <a:defRPr kumimoji="1" sz="2400">
                  <a:solidFill>
                    <a:schemeClr val="hlink"/>
                  </a:solidFill>
                  <a:latin typeface="Times New Roman" panose="02020603050405020304" pitchFamily="18" charset="0"/>
                  <a:ea typeface="標楷體" pitchFamily="65" charset="-128"/>
                </a:defRPr>
              </a:lvl1pPr>
              <a:lvl2pPr marL="742950" indent="-285750">
                <a:lnSpc>
                  <a:spcPct val="13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itchFamily="65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  <a:ea typeface="標楷體" pitchFamily="65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>
                  <a:solidFill>
                    <a:schemeClr val="folHlink"/>
                  </a:solidFill>
                </a:rPr>
                <a:t>           Vector space:</a:t>
              </a:r>
              <a:endParaRPr lang="en-US" altLang="zh-TW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zh-TW">
                  <a:solidFill>
                    <a:schemeClr val="folHlink"/>
                  </a:solidFill>
                </a:rPr>
                <a:t>Inner product space:</a:t>
              </a:r>
              <a:endParaRPr lang="en-US" altLang="zh-TW">
                <a:solidFill>
                  <a:schemeClr val="tx1"/>
                </a:solidFill>
              </a:endParaRPr>
            </a:p>
          </p:txBody>
        </p:sp>
        <p:graphicFrame>
          <p:nvGraphicFramePr>
            <p:cNvPr id="18441" name="Object 19"/>
            <p:cNvGraphicFramePr>
              <a:graphicFrameLocks noChangeAspect="1"/>
            </p:cNvGraphicFramePr>
            <p:nvPr/>
          </p:nvGraphicFramePr>
          <p:xfrm>
            <a:off x="2472" y="3067"/>
            <a:ext cx="117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7" imgW="0" imgH="0" progId="Equation.3">
                    <p:embed/>
                  </p:oleObj>
                </mc:Choice>
                <mc:Fallback>
                  <p:oleObj name="Equation" r:id="rId7" imgW="0" imgH="0" progId="Equation.3">
                    <p:embed/>
                    <p:pic>
                      <p:nvPicPr>
                        <p:cNvPr id="18441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067"/>
                          <a:ext cx="117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941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مستطيل 1"/>
          <p:cNvSpPr>
            <a:spLocks noChangeArrowheads="1"/>
          </p:cNvSpPr>
          <p:nvPr/>
        </p:nvSpPr>
        <p:spPr bwMode="auto">
          <a:xfrm>
            <a:off x="755650" y="549275"/>
            <a:ext cx="1677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  <a:cs typeface="Times New Roman" pitchFamily="18" charset="0"/>
              </a:rPr>
              <a:t>THEOREM 7.1.1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25602" name="مستطيل 2"/>
          <p:cNvSpPr>
            <a:spLocks noChangeArrowheads="1"/>
          </p:cNvSpPr>
          <p:nvPr/>
        </p:nvSpPr>
        <p:spPr bwMode="auto">
          <a:xfrm>
            <a:off x="323850" y="1341438"/>
            <a:ext cx="871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i="1">
                <a:latin typeface="Perpetua" pitchFamily="18" charset="0"/>
                <a:cs typeface="Times New Roman" pitchFamily="18" charset="0"/>
              </a:rPr>
              <a:t>If A is an nxn triangular matrix (upper triangular, lower triangular, or diagonal), then the eigenvalues of A are the entries on the main diagonal of A.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25603" name="مستطيل 3"/>
          <p:cNvSpPr>
            <a:spLocks noChangeArrowheads="1"/>
          </p:cNvSpPr>
          <p:nvPr/>
        </p:nvSpPr>
        <p:spPr bwMode="auto">
          <a:xfrm>
            <a:off x="323850" y="2276475"/>
            <a:ext cx="6750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EXAMPLE 4 Eigenvalues of a Lower Triangular Matrix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By inspection, the eigenvalues of the lower triangular matrix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3" y="3213100"/>
            <a:ext cx="19716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5788" y="5157788"/>
            <a:ext cx="34020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مستطيل 1"/>
          <p:cNvSpPr>
            <a:spLocks noChangeArrowheads="1"/>
          </p:cNvSpPr>
          <p:nvPr/>
        </p:nvSpPr>
        <p:spPr bwMode="auto">
          <a:xfrm>
            <a:off x="900113" y="476250"/>
            <a:ext cx="165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THEOREM 7.1.2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196975"/>
            <a:ext cx="55911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مستطيل 1"/>
          <p:cNvSpPr>
            <a:spLocks noChangeArrowheads="1"/>
          </p:cNvSpPr>
          <p:nvPr/>
        </p:nvSpPr>
        <p:spPr bwMode="auto">
          <a:xfrm>
            <a:off x="684213" y="692150"/>
            <a:ext cx="6335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EXAMPLE 5 Eigenvectors and Bases for Eigenspaces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27650" name="مستطيل 2"/>
          <p:cNvSpPr>
            <a:spLocks noChangeArrowheads="1"/>
          </p:cNvSpPr>
          <p:nvPr/>
        </p:nvSpPr>
        <p:spPr bwMode="auto">
          <a:xfrm>
            <a:off x="1042988" y="1412875"/>
            <a:ext cx="3290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Find bases for the eigenspaces of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098675"/>
            <a:ext cx="1468438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62213" y="2997200"/>
            <a:ext cx="35290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16313" y="4068763"/>
            <a:ext cx="19542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مستطيل 3"/>
          <p:cNvSpPr>
            <a:spLocks noChangeArrowheads="1"/>
          </p:cNvSpPr>
          <p:nvPr/>
        </p:nvSpPr>
        <p:spPr bwMode="auto">
          <a:xfrm>
            <a:off x="1042988" y="5229225"/>
            <a:ext cx="73453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are linearly independent, these vectors form a basis for the eigenspace corresponding to </a:t>
            </a:r>
            <a:r>
              <a:rPr lang="el-GR">
                <a:latin typeface="Cambria" pitchFamily="18" charset="0"/>
                <a:cs typeface="Times New Roman" pitchFamily="18" charset="0"/>
              </a:rPr>
              <a:t>λ</a:t>
            </a:r>
            <a:r>
              <a:rPr lang="en-US">
                <a:latin typeface="Perpetua" pitchFamily="18" charset="0"/>
                <a:cs typeface="Times New Roman" pitchFamily="18" charset="0"/>
              </a:rPr>
              <a:t>=2.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If </a:t>
            </a:r>
            <a:r>
              <a:rPr lang="el-GR">
                <a:latin typeface="Cambria" pitchFamily="18" charset="0"/>
                <a:cs typeface="Times New Roman" pitchFamily="18" charset="0"/>
              </a:rPr>
              <a:t>λ</a:t>
            </a:r>
            <a:r>
              <a:rPr lang="en-US">
                <a:latin typeface="Perpetua" pitchFamily="18" charset="0"/>
                <a:cs typeface="Times New Roman" pitchFamily="18" charset="0"/>
              </a:rPr>
              <a:t>=1, then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836613"/>
            <a:ext cx="30003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6688" y="1700213"/>
            <a:ext cx="30988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مستطيل 1"/>
          <p:cNvSpPr>
            <a:spLocks noChangeArrowheads="1"/>
          </p:cNvSpPr>
          <p:nvPr/>
        </p:nvSpPr>
        <p:spPr bwMode="auto">
          <a:xfrm>
            <a:off x="1951038" y="3244850"/>
            <a:ext cx="4902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is a basis for the eigenspace corresponding to </a:t>
            </a:r>
            <a:r>
              <a:rPr lang="el-GR">
                <a:latin typeface="Cambria" pitchFamily="18" charset="0"/>
                <a:cs typeface="Times New Roman" pitchFamily="18" charset="0"/>
              </a:rPr>
              <a:t>λ</a:t>
            </a:r>
            <a:r>
              <a:rPr lang="en-US">
                <a:latin typeface="Perpetua" pitchFamily="18" charset="0"/>
                <a:cs typeface="Times New Roman" pitchFamily="18" charset="0"/>
              </a:rPr>
              <a:t>=1.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مستطيل 1"/>
          <p:cNvSpPr>
            <a:spLocks noChangeArrowheads="1"/>
          </p:cNvSpPr>
          <p:nvPr/>
        </p:nvSpPr>
        <p:spPr bwMode="auto">
          <a:xfrm>
            <a:off x="1187450" y="549275"/>
            <a:ext cx="1941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Powers of a Matrix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29698" name="مستطيل 2"/>
          <p:cNvSpPr>
            <a:spLocks noChangeArrowheads="1"/>
          </p:cNvSpPr>
          <p:nvPr/>
        </p:nvSpPr>
        <p:spPr bwMode="auto">
          <a:xfrm>
            <a:off x="1479550" y="1700213"/>
            <a:ext cx="1677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  <a:cs typeface="Times New Roman" pitchFamily="18" charset="0"/>
              </a:rPr>
              <a:t>THEOREM 7.1.3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125538"/>
            <a:ext cx="43307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2349500"/>
            <a:ext cx="8562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مستطيل 3"/>
          <p:cNvSpPr>
            <a:spLocks noChangeArrowheads="1"/>
          </p:cNvSpPr>
          <p:nvPr/>
        </p:nvSpPr>
        <p:spPr bwMode="auto">
          <a:xfrm>
            <a:off x="684213" y="3141663"/>
            <a:ext cx="32464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EXAMPLE 6 : Find eigenvalues of A</a:t>
            </a:r>
            <a:r>
              <a:rPr lang="en-US" baseline="30000">
                <a:latin typeface="Perpetua" pitchFamily="18" charset="0"/>
                <a:cs typeface="Times New Roman" pitchFamily="18" charset="0"/>
              </a:rPr>
              <a:t>7</a:t>
            </a:r>
            <a:endParaRPr lang="ar-SA" baseline="30000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8963" y="3819525"/>
            <a:ext cx="13398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46438" y="4689475"/>
            <a:ext cx="13922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9313" y="5200650"/>
            <a:ext cx="11906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89313" y="5661025"/>
            <a:ext cx="9652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مستطيل 1"/>
          <p:cNvSpPr>
            <a:spLocks noChangeArrowheads="1"/>
          </p:cNvSpPr>
          <p:nvPr/>
        </p:nvSpPr>
        <p:spPr bwMode="auto">
          <a:xfrm>
            <a:off x="611188" y="476250"/>
            <a:ext cx="2806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Eigenvalues and Invertibility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0722" name="مستطيل 2"/>
          <p:cNvSpPr>
            <a:spLocks noChangeArrowheads="1"/>
          </p:cNvSpPr>
          <p:nvPr/>
        </p:nvSpPr>
        <p:spPr bwMode="auto">
          <a:xfrm>
            <a:off x="755650" y="1052513"/>
            <a:ext cx="16557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THEOREM 7.1.4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0723" name="مستطيل 3"/>
          <p:cNvSpPr>
            <a:spLocks noChangeArrowheads="1"/>
          </p:cNvSpPr>
          <p:nvPr/>
        </p:nvSpPr>
        <p:spPr bwMode="auto">
          <a:xfrm>
            <a:off x="476250" y="1665288"/>
            <a:ext cx="6535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A square matrix A is invertible if and only if </a:t>
            </a:r>
            <a:r>
              <a:rPr lang="el-GR">
                <a:latin typeface="Cambria" pitchFamily="18" charset="0"/>
                <a:cs typeface="Times New Roman" pitchFamily="18" charset="0"/>
              </a:rPr>
              <a:t>λ</a:t>
            </a:r>
            <a:r>
              <a:rPr lang="en-US">
                <a:latin typeface="Perpetua" pitchFamily="18" charset="0"/>
                <a:cs typeface="Times New Roman" pitchFamily="18" charset="0"/>
              </a:rPr>
              <a:t>=0 is not an eigenvalue of A.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0724" name="مستطيل 4"/>
          <p:cNvSpPr>
            <a:spLocks noChangeArrowheads="1"/>
          </p:cNvSpPr>
          <p:nvPr/>
        </p:nvSpPr>
        <p:spPr bwMode="auto">
          <a:xfrm>
            <a:off x="814388" y="3141663"/>
            <a:ext cx="3240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EXAMPLE 7 Using Theorem 7.1.4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0725" name="مستطيل 5"/>
          <p:cNvSpPr>
            <a:spLocks noChangeArrowheads="1"/>
          </p:cNvSpPr>
          <p:nvPr/>
        </p:nvSpPr>
        <p:spPr bwMode="auto">
          <a:xfrm>
            <a:off x="814388" y="3644900"/>
            <a:ext cx="6461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The matrix A in Example 5 is invertible since it has eigenvalues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6450" y="4149725"/>
            <a:ext cx="1395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مستطيل 1"/>
          <p:cNvSpPr>
            <a:spLocks noChangeArrowheads="1"/>
          </p:cNvSpPr>
          <p:nvPr/>
        </p:nvSpPr>
        <p:spPr bwMode="auto">
          <a:xfrm>
            <a:off x="611188" y="1412875"/>
            <a:ext cx="8424862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THEOREM 7.1.5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Equivalent Statements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If A is an nxn matrix, and if  T</a:t>
            </a:r>
            <a:r>
              <a:rPr lang="en-US" baseline="-25000">
                <a:latin typeface="Perpetua" pitchFamily="18" charset="0"/>
                <a:cs typeface="Times New Roman" pitchFamily="18" charset="0"/>
              </a:rPr>
              <a:t>A</a:t>
            </a:r>
            <a:r>
              <a:rPr lang="en-US">
                <a:latin typeface="Perpetua" pitchFamily="18" charset="0"/>
                <a:cs typeface="Times New Roman" pitchFamily="18" charset="0"/>
              </a:rPr>
              <a:t>: R</a:t>
            </a:r>
            <a:r>
              <a:rPr lang="en-US" baseline="-25000">
                <a:latin typeface="Perpetua" pitchFamily="18" charset="0"/>
                <a:cs typeface="Times New Roman" pitchFamily="18" charset="0"/>
              </a:rPr>
              <a:t>n</a:t>
            </a:r>
            <a:r>
              <a:rPr lang="en-US">
                <a:latin typeface="Perpetua" pitchFamily="18" charset="0"/>
                <a:cs typeface="Times New Roman" pitchFamily="18" charset="0"/>
              </a:rPr>
              <a:t>      R</a:t>
            </a:r>
            <a:r>
              <a:rPr lang="en-US" baseline="-25000">
                <a:latin typeface="Perpetua" pitchFamily="18" charset="0"/>
                <a:cs typeface="Times New Roman" pitchFamily="18" charset="0"/>
              </a:rPr>
              <a:t>n</a:t>
            </a:r>
            <a:r>
              <a:rPr lang="en-US">
                <a:latin typeface="Perpetua" pitchFamily="18" charset="0"/>
                <a:cs typeface="Times New Roman" pitchFamily="18" charset="0"/>
              </a:rPr>
              <a:t>   is multiplication by A, then the following are equivalent.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(a) A is invertible.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(b) AX=0 has only the trivial solution.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(c) The reduced row-echelon form of A is I</a:t>
            </a:r>
            <a:r>
              <a:rPr lang="en-US" baseline="-25000">
                <a:latin typeface="Perpetua" pitchFamily="18" charset="0"/>
                <a:cs typeface="Times New Roman" pitchFamily="18" charset="0"/>
              </a:rPr>
              <a:t>n</a:t>
            </a:r>
            <a:r>
              <a:rPr lang="en-US">
                <a:latin typeface="Perpetua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(d) A is expressible as a product of elementary matrices.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(e) AX=b is consistent for every nx1 matrix b 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(f) AX=b has exactly one solution for every nx1 matrix b.</a:t>
            </a:r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3492500" y="2133600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86000" y="751344"/>
            <a:ext cx="6174432" cy="3693319"/>
          </a:xfrm>
          <a:prstGeom prst="rect">
            <a:avLst/>
          </a:prstGeom>
          <a:blipFill rotWithShape="1">
            <a:blip r:embed="rId2" cstate="print"/>
            <a:stretch>
              <a:fillRect l="-790" t="-825" b="-165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>
                <a:noFill/>
                <a:latin typeface="+mn-lt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مستطيل 1"/>
          <p:cNvSpPr>
            <a:spLocks noChangeArrowheads="1"/>
          </p:cNvSpPr>
          <p:nvPr/>
        </p:nvSpPr>
        <p:spPr bwMode="auto">
          <a:xfrm>
            <a:off x="827088" y="47625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7.2</a:t>
            </a:r>
            <a:r>
              <a:rPr lang="ar-SA" b="1">
                <a:latin typeface="Perpetua" pitchFamily="18" charset="0"/>
                <a:cs typeface="Times New Roman" pitchFamily="18" charset="0"/>
              </a:rPr>
              <a:t> </a:t>
            </a:r>
            <a:r>
              <a:rPr lang="en-US">
                <a:latin typeface="Perpetua" pitchFamily="18" charset="0"/>
                <a:cs typeface="Times New Roman" pitchFamily="18" charset="0"/>
              </a:rPr>
              <a:t>DIAGONALIZATION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3794" name="مستطيل 2"/>
          <p:cNvSpPr>
            <a:spLocks noChangeArrowheads="1"/>
          </p:cNvSpPr>
          <p:nvPr/>
        </p:nvSpPr>
        <p:spPr bwMode="auto">
          <a:xfrm>
            <a:off x="769938" y="1052513"/>
            <a:ext cx="3541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The Matrix Diagonalization Problem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3795" name="مستطيل 3"/>
          <p:cNvSpPr>
            <a:spLocks noChangeArrowheads="1"/>
          </p:cNvSpPr>
          <p:nvPr/>
        </p:nvSpPr>
        <p:spPr bwMode="auto">
          <a:xfrm>
            <a:off x="323850" y="1989138"/>
            <a:ext cx="864076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DEFINITION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A square matrix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A </a:t>
            </a:r>
            <a:r>
              <a:rPr lang="en-US">
                <a:latin typeface="Perpetua" pitchFamily="18" charset="0"/>
                <a:cs typeface="Times New Roman" pitchFamily="18" charset="0"/>
              </a:rPr>
              <a:t>is called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diagonalizable </a:t>
            </a:r>
            <a:r>
              <a:rPr lang="en-US">
                <a:latin typeface="Perpetua" pitchFamily="18" charset="0"/>
                <a:cs typeface="Times New Roman" pitchFamily="18" charset="0"/>
              </a:rPr>
              <a:t>if there is an invertible matrix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P </a:t>
            </a:r>
            <a:r>
              <a:rPr lang="en-US">
                <a:latin typeface="Perpetua" pitchFamily="18" charset="0"/>
                <a:cs typeface="Times New Roman" pitchFamily="18" charset="0"/>
              </a:rPr>
              <a:t>such that P</a:t>
            </a:r>
            <a:r>
              <a:rPr lang="en-US" baseline="30000">
                <a:latin typeface="Perpetua" pitchFamily="18" charset="0"/>
                <a:cs typeface="Times New Roman" pitchFamily="18" charset="0"/>
              </a:rPr>
              <a:t>-1</a:t>
            </a:r>
            <a:r>
              <a:rPr lang="en-US">
                <a:latin typeface="Perpetua" pitchFamily="18" charset="0"/>
                <a:cs typeface="Times New Roman" pitchFamily="18" charset="0"/>
              </a:rPr>
              <a:t>AP is a diagonal matrix; the matrix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P </a:t>
            </a:r>
            <a:r>
              <a:rPr lang="en-US">
                <a:latin typeface="Perpetua" pitchFamily="18" charset="0"/>
                <a:cs typeface="Times New Roman" pitchFamily="18" charset="0"/>
              </a:rPr>
              <a:t>is said to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diagonalize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A</a:t>
            </a:r>
            <a:r>
              <a:rPr lang="en-US">
                <a:latin typeface="Perpetua" pitchFamily="18" charset="0"/>
                <a:cs typeface="Times New Roman" pitchFamily="18" charset="0"/>
              </a:rPr>
              <a:t>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3796" name="مستطيل 4"/>
          <p:cNvSpPr>
            <a:spLocks noChangeArrowheads="1"/>
          </p:cNvSpPr>
          <p:nvPr/>
        </p:nvSpPr>
        <p:spPr bwMode="auto">
          <a:xfrm>
            <a:off x="827088" y="3573463"/>
            <a:ext cx="1677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  <a:cs typeface="Times New Roman" pitchFamily="18" charset="0"/>
              </a:rPr>
              <a:t>THEOREM 7.2.1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3797" name="مستطيل 5"/>
          <p:cNvSpPr>
            <a:spLocks noChangeArrowheads="1"/>
          </p:cNvSpPr>
          <p:nvPr/>
        </p:nvSpPr>
        <p:spPr bwMode="auto">
          <a:xfrm>
            <a:off x="755650" y="4005263"/>
            <a:ext cx="64087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i="1">
                <a:latin typeface="Perpetua" pitchFamily="18" charset="0"/>
                <a:cs typeface="Times New Roman" pitchFamily="18" charset="0"/>
              </a:rPr>
              <a:t>If A is an nxn matrix, then the following are equivalent.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(a)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A is diagonalizable.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(b)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A has n linearly independent eigenvectors.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مستطيل 1"/>
          <p:cNvSpPr>
            <a:spLocks noChangeArrowheads="1"/>
          </p:cNvSpPr>
          <p:nvPr/>
        </p:nvSpPr>
        <p:spPr bwMode="auto">
          <a:xfrm>
            <a:off x="971550" y="549275"/>
            <a:ext cx="6696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EXAMPLE 1 Finding a Matrix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P </a:t>
            </a:r>
            <a:r>
              <a:rPr lang="en-US" b="1">
                <a:latin typeface="Perpetua" pitchFamily="18" charset="0"/>
                <a:cs typeface="Times New Roman" pitchFamily="18" charset="0"/>
              </a:rPr>
              <a:t>That Diagonalizes a Matrix </a:t>
            </a:r>
            <a:r>
              <a:rPr lang="en-US" b="1" i="1">
                <a:latin typeface="Perpetua" pitchFamily="18" charset="0"/>
                <a:cs typeface="Times New Roman" pitchFamily="18" charset="0"/>
              </a:rPr>
              <a:t>A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4818" name="مستطيل 2"/>
          <p:cNvSpPr>
            <a:spLocks noChangeArrowheads="1"/>
          </p:cNvSpPr>
          <p:nvPr/>
        </p:nvSpPr>
        <p:spPr bwMode="auto">
          <a:xfrm>
            <a:off x="1619250" y="1412875"/>
            <a:ext cx="321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Find a matrix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P </a:t>
            </a:r>
            <a:r>
              <a:rPr lang="en-US">
                <a:latin typeface="Perpetua" pitchFamily="18" charset="0"/>
                <a:cs typeface="Times New Roman" pitchFamily="18" charset="0"/>
              </a:rPr>
              <a:t>that diagonalizes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133600"/>
            <a:ext cx="1487488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3068638"/>
            <a:ext cx="55022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0150" y="4098925"/>
            <a:ext cx="1671638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16113" y="5157788"/>
            <a:ext cx="52816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50825" y="838200"/>
            <a:ext cx="7924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Ex 1:</a:t>
            </a:r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(The Euclidean inner product for </a:t>
            </a:r>
            <a:r>
              <a:rPr lang="en-US" altLang="zh-TW" i="1" dirty="0"/>
              <a:t>R</a:t>
            </a:r>
            <a:r>
              <a:rPr lang="en-US" altLang="zh-TW" i="1" baseline="30000" dirty="0"/>
              <a:t>n</a:t>
            </a:r>
            <a:r>
              <a:rPr lang="en-US" altLang="zh-TW" dirty="0"/>
              <a:t>)</a:t>
            </a:r>
          </a:p>
          <a:p>
            <a:pPr lvl="1" algn="l" rtl="0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Show that the dot product in </a:t>
            </a:r>
            <a:r>
              <a:rPr lang="en-US" altLang="zh-TW" i="1" dirty="0"/>
              <a:t>R</a:t>
            </a:r>
            <a:r>
              <a:rPr lang="en-US" altLang="zh-TW" i="1" baseline="30000" dirty="0"/>
              <a:t>n</a:t>
            </a:r>
            <a:r>
              <a:rPr lang="en-US" altLang="zh-TW" dirty="0"/>
              <a:t> satisfies the four axioms of an inner product.</a:t>
            </a:r>
            <a:endParaRPr lang="en-US" altLang="zh-TW" dirty="0">
              <a:latin typeface="標楷體" pitchFamily="65" charset="-128"/>
            </a:endParaRPr>
          </a:p>
        </p:txBody>
      </p:sp>
      <p:graphicFrame>
        <p:nvGraphicFramePr>
          <p:cNvPr id="19459" name="Object 6"/>
          <p:cNvGraphicFramePr>
            <a:graphicFrameLocks noChangeAspect="1"/>
          </p:cNvGraphicFramePr>
          <p:nvPr/>
        </p:nvGraphicFramePr>
        <p:xfrm>
          <a:off x="990600" y="3332163"/>
          <a:ext cx="45958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194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32163"/>
                        <a:ext cx="45958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1066800" y="2755900"/>
          <a:ext cx="5002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194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55900"/>
                        <a:ext cx="50022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395288" y="2276475"/>
            <a:ext cx="79248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</a:t>
            </a:r>
            <a:r>
              <a:rPr lang="en-US" altLang="zh-TW" dirty="0">
                <a:ea typeface="新細明體" pitchFamily="18" charset="-120"/>
              </a:rPr>
              <a:t>Sol:</a:t>
            </a:r>
          </a:p>
        </p:txBody>
      </p:sp>
      <p:sp>
        <p:nvSpPr>
          <p:cNvPr id="19462" name="Text Box 12"/>
          <p:cNvSpPr txBox="1">
            <a:spLocks noChangeArrowheads="1"/>
          </p:cNvSpPr>
          <p:nvPr/>
        </p:nvSpPr>
        <p:spPr bwMode="auto">
          <a:xfrm>
            <a:off x="611188" y="4152900"/>
            <a:ext cx="8388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rtl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dirty="0">
                <a:solidFill>
                  <a:schemeClr val="tx1"/>
                </a:solidFill>
              </a:rPr>
              <a:t>By Theorem</a:t>
            </a:r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 5.3, this dot product satisfies the required four axioms. Thus it is an inner product on </a:t>
            </a:r>
            <a:r>
              <a:rPr lang="en-US" altLang="zh-TW" i="1" dirty="0">
                <a:solidFill>
                  <a:schemeClr val="tx1"/>
                </a:solidFill>
              </a:rPr>
              <a:t>R</a:t>
            </a:r>
            <a:r>
              <a:rPr lang="en-US" altLang="zh-TW" i="1" baseline="30000" dirty="0">
                <a:solidFill>
                  <a:schemeClr val="tx1"/>
                </a:solidFill>
              </a:rPr>
              <a:t>n</a:t>
            </a:r>
            <a:r>
              <a:rPr lang="en-US" altLang="zh-TW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45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مستطيل 1"/>
          <p:cNvSpPr>
            <a:spLocks noChangeArrowheads="1"/>
          </p:cNvSpPr>
          <p:nvPr/>
        </p:nvSpPr>
        <p:spPr bwMode="auto">
          <a:xfrm>
            <a:off x="684213" y="476250"/>
            <a:ext cx="5886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latin typeface="Perpetua" pitchFamily="18" charset="0"/>
                <a:cs typeface="Times New Roman" pitchFamily="18" charset="0"/>
              </a:rPr>
              <a:t>EXAMPLE 2 A Matrix That Is Not Diagonalizable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5842" name="مستطيل 2"/>
          <p:cNvSpPr>
            <a:spLocks noChangeArrowheads="1"/>
          </p:cNvSpPr>
          <p:nvPr/>
        </p:nvSpPr>
        <p:spPr bwMode="auto">
          <a:xfrm>
            <a:off x="1476375" y="1125538"/>
            <a:ext cx="3209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Find a matrix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P </a:t>
            </a:r>
            <a:r>
              <a:rPr lang="en-US">
                <a:latin typeface="Perpetua" pitchFamily="18" charset="0"/>
                <a:cs typeface="Times New Roman" pitchFamily="18" charset="0"/>
              </a:rPr>
              <a:t>that diagonalizes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1916113"/>
            <a:ext cx="140335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963" y="2595563"/>
            <a:ext cx="82200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557338"/>
            <a:ext cx="2606675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مستطيل 2"/>
          <p:cNvSpPr>
            <a:spLocks noChangeArrowheads="1"/>
          </p:cNvSpPr>
          <p:nvPr/>
        </p:nvSpPr>
        <p:spPr bwMode="auto">
          <a:xfrm>
            <a:off x="1258888" y="2636838"/>
            <a:ext cx="2940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The matrix </a:t>
            </a:r>
            <a:r>
              <a:rPr lang="en-US" i="1">
                <a:latin typeface="Perpetua" pitchFamily="18" charset="0"/>
                <a:cs typeface="Times New Roman" pitchFamily="18" charset="0"/>
              </a:rPr>
              <a:t>A is not diagonalizable.</a:t>
            </a:r>
            <a:endParaRPr lang="en-US">
              <a:latin typeface="Perpetu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مستطيل 1"/>
          <p:cNvSpPr>
            <a:spLocks noChangeArrowheads="1"/>
          </p:cNvSpPr>
          <p:nvPr/>
        </p:nvSpPr>
        <p:spPr bwMode="auto">
          <a:xfrm>
            <a:off x="1116013" y="620713"/>
            <a:ext cx="1655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THEOREM 7.2.2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112838"/>
            <a:ext cx="8515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مستطيل 2"/>
          <p:cNvSpPr>
            <a:spLocks noChangeArrowheads="1"/>
          </p:cNvSpPr>
          <p:nvPr/>
        </p:nvSpPr>
        <p:spPr bwMode="auto">
          <a:xfrm>
            <a:off x="755650" y="2182813"/>
            <a:ext cx="6246813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THEOREM 7.2.3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If an nxn matrix A has n distinct eigenvalues, then A is diagonalizable.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7892" name="مستطيل 3"/>
          <p:cNvSpPr>
            <a:spLocks noChangeArrowheads="1"/>
          </p:cNvSpPr>
          <p:nvPr/>
        </p:nvSpPr>
        <p:spPr bwMode="auto">
          <a:xfrm>
            <a:off x="755650" y="3213100"/>
            <a:ext cx="3240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EXAMPLE 3 Using Theorem 7.2.3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3860800"/>
            <a:ext cx="1611313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797425"/>
            <a:ext cx="79438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مستطيل 1"/>
          <p:cNvSpPr>
            <a:spLocks noChangeArrowheads="1"/>
          </p:cNvSpPr>
          <p:nvPr/>
        </p:nvSpPr>
        <p:spPr bwMode="auto">
          <a:xfrm>
            <a:off x="250825" y="333375"/>
            <a:ext cx="86423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THEOREM 7.2.4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Geometric and Algebraic Multiplicity If A is a square matrix, then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(a) For every eigenvalue of A, the geometric multiplicity is less than or equal to the algebraic multiplicity.</a:t>
            </a:r>
          </a:p>
          <a:p>
            <a:pPr algn="l" rtl="0"/>
            <a:r>
              <a:rPr lang="en-US">
                <a:latin typeface="Perpetua" pitchFamily="18" charset="0"/>
                <a:cs typeface="Times New Roman" pitchFamily="18" charset="0"/>
              </a:rPr>
              <a:t>(b) A is diagonalizable if and only if, for every eigenvalue, the geometric multiplicity is equal to the algebraic multiplicity.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sp>
        <p:nvSpPr>
          <p:cNvPr id="38914" name="مستطيل 2"/>
          <p:cNvSpPr>
            <a:spLocks noChangeArrowheads="1"/>
          </p:cNvSpPr>
          <p:nvPr/>
        </p:nvSpPr>
        <p:spPr bwMode="auto">
          <a:xfrm>
            <a:off x="755650" y="2420938"/>
            <a:ext cx="3027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Perpetua" pitchFamily="18" charset="0"/>
                <a:cs typeface="Times New Roman" pitchFamily="18" charset="0"/>
              </a:rPr>
              <a:t>Computing Powers of a Matrix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1513" y="3273425"/>
            <a:ext cx="139382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0100" y="4076700"/>
            <a:ext cx="467518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مستطيل 1"/>
          <p:cNvSpPr>
            <a:spLocks noChangeArrowheads="1"/>
          </p:cNvSpPr>
          <p:nvPr/>
        </p:nvSpPr>
        <p:spPr bwMode="auto">
          <a:xfrm>
            <a:off x="1258888" y="404813"/>
            <a:ext cx="3038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Perpetua" pitchFamily="18" charset="0"/>
                <a:cs typeface="Times New Roman" pitchFamily="18" charset="0"/>
              </a:rPr>
              <a:t>EXAMPLE 6 Power of a Matrix</a:t>
            </a:r>
            <a:endParaRPr lang="ar-SA">
              <a:latin typeface="Perpetua" pitchFamily="18" charset="0"/>
              <a:cs typeface="Times New Roman" pitchFamily="18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08050"/>
            <a:ext cx="53530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1163" y="2492375"/>
            <a:ext cx="52197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rtl="0" eaLnBrk="1" hangingPunct="1"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Ex 2:</a:t>
            </a:r>
            <a:r>
              <a:rPr lang="en-US" altLang="zh-TW" dirty="0">
                <a:solidFill>
                  <a:schemeClr val="tx1"/>
                </a:solidFill>
                <a:ea typeface="新細明體" pitchFamily="18" charset="-120"/>
              </a:rPr>
              <a:t>  </a:t>
            </a:r>
            <a:r>
              <a:rPr lang="en-US" altLang="zh-TW" dirty="0">
                <a:ea typeface="新細明體" pitchFamily="18" charset="-120"/>
              </a:rPr>
              <a:t>(A different inner product for </a:t>
            </a:r>
            <a:r>
              <a:rPr lang="en-US" altLang="zh-TW" i="1" dirty="0">
                <a:ea typeface="新細明體" pitchFamily="18" charset="-120"/>
              </a:rPr>
              <a:t>R</a:t>
            </a:r>
            <a:r>
              <a:rPr lang="en-US" altLang="zh-TW" i="1" baseline="30000" dirty="0">
                <a:ea typeface="新細明體" pitchFamily="18" charset="-120"/>
              </a:rPr>
              <a:t>n</a:t>
            </a:r>
            <a:r>
              <a:rPr lang="en-US" altLang="zh-TW" dirty="0">
                <a:ea typeface="新細明體" pitchFamily="18" charset="-120"/>
              </a:rPr>
              <a:t>)</a:t>
            </a:r>
            <a:endParaRPr lang="en-US" altLang="zh-TW" dirty="0"/>
          </a:p>
          <a:p>
            <a:pPr lvl="1" algn="r" rtl="0" eaLnBrk="1" hangingPunct="1">
              <a:lnSpc>
                <a:spcPct val="10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Show that the function defines an inner product on </a:t>
            </a:r>
            <a:r>
              <a:rPr lang="en-US" altLang="zh-TW" i="1" dirty="0"/>
              <a:t>R</a:t>
            </a:r>
            <a:r>
              <a:rPr lang="en-US" altLang="zh-TW" baseline="30000" dirty="0"/>
              <a:t>2</a:t>
            </a:r>
            <a:r>
              <a:rPr lang="en-US" altLang="zh-TW" dirty="0"/>
              <a:t>, where                     and                     .</a:t>
            </a:r>
          </a:p>
        </p:txBody>
      </p:sp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1624013" y="2276475"/>
          <a:ext cx="28035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3" imgW="0" imgH="0" progId="Equation.3">
                  <p:embed/>
                </p:oleObj>
              </mc:Choice>
              <mc:Fallback>
                <p:oleObj r:id="rId3" imgW="0" imgH="0" progId="Equation.3">
                  <p:embed/>
                  <p:pic>
                    <p:nvPicPr>
                      <p:cNvPr id="2048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2276475"/>
                        <a:ext cx="28035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1935163" y="1773238"/>
          <a:ext cx="34290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方程式" r:id="rId5" imgW="0" imgH="0" progId="Equation.3">
                  <p:embed/>
                </p:oleObj>
              </mc:Choice>
              <mc:Fallback>
                <p:oleObj name="方程式" r:id="rId5" imgW="0" imgH="0" progId="Equation.3">
                  <p:embed/>
                  <p:pic>
                    <p:nvPicPr>
                      <p:cNvPr id="2048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1773238"/>
                        <a:ext cx="34290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392113" y="2595563"/>
            <a:ext cx="79248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</a:t>
            </a:r>
            <a:r>
              <a:rPr lang="en-US" altLang="zh-TW" dirty="0">
                <a:ea typeface="新細明體" pitchFamily="18" charset="-120"/>
              </a:rPr>
              <a:t>Sol:</a:t>
            </a:r>
          </a:p>
        </p:txBody>
      </p:sp>
      <p:graphicFrame>
        <p:nvGraphicFramePr>
          <p:cNvPr id="20486" name="Object 8"/>
          <p:cNvGraphicFramePr>
            <a:graphicFrameLocks noChangeAspect="1"/>
          </p:cNvGraphicFramePr>
          <p:nvPr/>
        </p:nvGraphicFramePr>
        <p:xfrm>
          <a:off x="990600" y="3179763"/>
          <a:ext cx="61309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0" imgH="0" progId="Equation.3">
                  <p:embed/>
                </p:oleObj>
              </mc:Choice>
              <mc:Fallback>
                <p:oleObj name="Equation" r:id="rId7" imgW="0" imgH="0" progId="Equation.3">
                  <p:embed/>
                  <p:pic>
                    <p:nvPicPr>
                      <p:cNvPr id="2048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9763"/>
                        <a:ext cx="61309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1"/>
          <p:cNvGraphicFramePr>
            <a:graphicFrameLocks noChangeAspect="1"/>
          </p:cNvGraphicFramePr>
          <p:nvPr/>
        </p:nvGraphicFramePr>
        <p:xfrm>
          <a:off x="2057400" y="4246563"/>
          <a:ext cx="535146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2048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46563"/>
                        <a:ext cx="5351463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12"/>
          <p:cNvGraphicFramePr>
            <a:graphicFrameLocks noChangeAspect="1"/>
          </p:cNvGraphicFramePr>
          <p:nvPr/>
        </p:nvGraphicFramePr>
        <p:xfrm>
          <a:off x="1600200" y="4322763"/>
          <a:ext cx="381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0" imgH="0" progId="Equation.3">
                  <p:embed/>
                </p:oleObj>
              </mc:Choice>
              <mc:Fallback>
                <p:oleObj name="Equation" r:id="rId11" imgW="0" imgH="0" progId="Equation.3">
                  <p:embed/>
                  <p:pic>
                    <p:nvPicPr>
                      <p:cNvPr id="2048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22763"/>
                        <a:ext cx="381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3"/>
          <p:cNvGraphicFramePr>
            <a:graphicFrameLocks noChangeAspect="1"/>
          </p:cNvGraphicFramePr>
          <p:nvPr/>
        </p:nvGraphicFramePr>
        <p:xfrm>
          <a:off x="990600" y="3713163"/>
          <a:ext cx="2239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0" imgH="0" progId="Equation.3">
                  <p:embed/>
                </p:oleObj>
              </mc:Choice>
              <mc:Fallback>
                <p:oleObj name="Equation" r:id="rId13" imgW="0" imgH="0" progId="Equation.3">
                  <p:embed/>
                  <p:pic>
                    <p:nvPicPr>
                      <p:cNvPr id="2048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13163"/>
                        <a:ext cx="22399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7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395288" y="32004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Note: </a:t>
            </a:r>
            <a:r>
              <a:rPr lang="en-US" altLang="zh-TW" dirty="0">
                <a:solidFill>
                  <a:schemeClr val="folHlink"/>
                </a:solidFill>
              </a:rPr>
              <a:t>(</a:t>
            </a:r>
            <a:r>
              <a:rPr lang="en-US" altLang="zh-TW" dirty="0">
                <a:solidFill>
                  <a:schemeClr val="folHlink"/>
                </a:solidFill>
                <a:ea typeface="新細明體" pitchFamily="18" charset="-120"/>
              </a:rPr>
              <a:t>An inner product on</a:t>
            </a:r>
            <a:r>
              <a:rPr lang="en-US" altLang="zh-TW" i="1" dirty="0">
                <a:solidFill>
                  <a:schemeClr val="folHlink"/>
                </a:solidFill>
                <a:ea typeface="新細明體" pitchFamily="18" charset="-120"/>
              </a:rPr>
              <a:t> R</a:t>
            </a:r>
            <a:r>
              <a:rPr lang="en-US" altLang="zh-TW" i="1" baseline="30000" dirty="0">
                <a:solidFill>
                  <a:schemeClr val="folHlink"/>
                </a:solidFill>
                <a:ea typeface="新細明體" pitchFamily="18" charset="-120"/>
              </a:rPr>
              <a:t>n</a:t>
            </a:r>
            <a:r>
              <a:rPr lang="en-US" altLang="zh-TW" i="1" dirty="0">
                <a:solidFill>
                  <a:schemeClr val="folHlink"/>
                </a:solidFill>
                <a:ea typeface="新細明體" pitchFamily="18" charset="-120"/>
              </a:rPr>
              <a:t>)</a:t>
            </a:r>
          </a:p>
        </p:txBody>
      </p:sp>
      <p:graphicFrame>
        <p:nvGraphicFramePr>
          <p:cNvPr id="21507" name="Object 15"/>
          <p:cNvGraphicFramePr>
            <a:graphicFrameLocks noChangeAspect="1"/>
          </p:cNvGraphicFramePr>
          <p:nvPr/>
        </p:nvGraphicFramePr>
        <p:xfrm>
          <a:off x="1004888" y="4005263"/>
          <a:ext cx="59563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215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4005263"/>
                        <a:ext cx="59563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11"/>
          <p:cNvGraphicFramePr>
            <a:graphicFrameLocks noChangeAspect="1"/>
          </p:cNvGraphicFramePr>
          <p:nvPr/>
        </p:nvGraphicFramePr>
        <p:xfrm>
          <a:off x="990600" y="1295400"/>
          <a:ext cx="76215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2150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400"/>
                        <a:ext cx="76215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3"/>
          <p:cNvGraphicFramePr>
            <a:graphicFrameLocks noChangeAspect="1"/>
          </p:cNvGraphicFramePr>
          <p:nvPr/>
        </p:nvGraphicFramePr>
        <p:xfrm>
          <a:off x="990600" y="1828800"/>
          <a:ext cx="34194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7" imgW="0" imgH="0" progId="Equation.3">
                  <p:embed/>
                </p:oleObj>
              </mc:Choice>
              <mc:Fallback>
                <p:oleObj name="Equation" r:id="rId7" imgW="0" imgH="0" progId="Equation.3">
                  <p:embed/>
                  <p:pic>
                    <p:nvPicPr>
                      <p:cNvPr id="215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34194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4"/>
          <p:cNvGraphicFramePr>
            <a:graphicFrameLocks noChangeAspect="1"/>
          </p:cNvGraphicFramePr>
          <p:nvPr/>
        </p:nvGraphicFramePr>
        <p:xfrm>
          <a:off x="1600200" y="2362200"/>
          <a:ext cx="68675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215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68675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0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0" name="Rectangle 1027"/>
          <p:cNvSpPr>
            <a:spLocks noChangeArrowheads="1"/>
          </p:cNvSpPr>
          <p:nvPr/>
        </p:nvSpPr>
        <p:spPr bwMode="auto">
          <a:xfrm>
            <a:off x="381000" y="863600"/>
            <a:ext cx="8439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>
                <a:ea typeface="新細明體" pitchFamily="18" charset="-120"/>
              </a:rPr>
              <a:t>Ex 3: (A function that is not an inner product)</a:t>
            </a:r>
            <a:endParaRPr lang="en-US" altLang="zh-TW" dirty="0"/>
          </a:p>
          <a:p>
            <a:pPr lvl="1" algn="l" rtl="0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Show that the following function is not an inner product on </a:t>
            </a:r>
            <a:r>
              <a:rPr lang="en-US" altLang="zh-TW" i="1" dirty="0"/>
              <a:t>R</a:t>
            </a:r>
            <a:r>
              <a:rPr lang="en-US" altLang="zh-TW" sz="2000" baseline="30000" dirty="0"/>
              <a:t>3</a:t>
            </a:r>
            <a:r>
              <a:rPr lang="en-US" altLang="zh-TW" dirty="0"/>
              <a:t>.</a:t>
            </a:r>
            <a:r>
              <a:rPr lang="en-US" altLang="zh-TW" dirty="0">
                <a:latin typeface="標楷體" pitchFamily="65" charset="-128"/>
              </a:rPr>
              <a:t> </a:t>
            </a:r>
          </a:p>
        </p:txBody>
      </p:sp>
      <p:graphicFrame>
        <p:nvGraphicFramePr>
          <p:cNvPr id="22531" name="Object 1030"/>
          <p:cNvGraphicFramePr>
            <a:graphicFrameLocks noChangeAspect="1"/>
          </p:cNvGraphicFramePr>
          <p:nvPr/>
        </p:nvGraphicFramePr>
        <p:xfrm>
          <a:off x="1577975" y="2012950"/>
          <a:ext cx="33543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22531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2012950"/>
                        <a:ext cx="3354388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457200" y="2438400"/>
            <a:ext cx="7924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TW" dirty="0"/>
              <a:t> </a:t>
            </a:r>
            <a:r>
              <a:rPr lang="en-US" altLang="zh-TW" dirty="0">
                <a:ea typeface="新細明體" pitchFamily="18" charset="-120"/>
              </a:rPr>
              <a:t>Sol:</a:t>
            </a:r>
            <a:endParaRPr lang="en-US" altLang="zh-TW" dirty="0"/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Let</a:t>
            </a:r>
          </a:p>
        </p:txBody>
      </p:sp>
      <p:graphicFrame>
        <p:nvGraphicFramePr>
          <p:cNvPr id="22533" name="Object 1032"/>
          <p:cNvGraphicFramePr>
            <a:graphicFrameLocks noChangeAspect="1"/>
          </p:cNvGraphicFramePr>
          <p:nvPr/>
        </p:nvGraphicFramePr>
        <p:xfrm>
          <a:off x="1670050" y="3068638"/>
          <a:ext cx="13890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5" imgW="0" imgH="0" progId="Equation.3">
                  <p:embed/>
                </p:oleObj>
              </mc:Choice>
              <mc:Fallback>
                <p:oleObj r:id="rId5" imgW="0" imgH="0" progId="Equation.3">
                  <p:embed/>
                  <p:pic>
                    <p:nvPicPr>
                      <p:cNvPr id="22533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3068638"/>
                        <a:ext cx="13890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1033"/>
          <p:cNvGraphicFramePr>
            <a:graphicFrameLocks noChangeAspect="1"/>
          </p:cNvGraphicFramePr>
          <p:nvPr/>
        </p:nvGraphicFramePr>
        <p:xfrm>
          <a:off x="1049338" y="3571875"/>
          <a:ext cx="58785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方程式" r:id="rId7" imgW="0" imgH="0" progId="Equation.3">
                  <p:embed/>
                </p:oleObj>
              </mc:Choice>
              <mc:Fallback>
                <p:oleObj name="方程式" r:id="rId7" imgW="0" imgH="0" progId="Equation.3">
                  <p:embed/>
                  <p:pic>
                    <p:nvPicPr>
                      <p:cNvPr id="22534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3571875"/>
                        <a:ext cx="5878512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034"/>
          <p:cNvSpPr txBox="1">
            <a:spLocks noChangeArrowheads="1"/>
          </p:cNvSpPr>
          <p:nvPr/>
        </p:nvSpPr>
        <p:spPr bwMode="auto">
          <a:xfrm>
            <a:off x="971550" y="4195763"/>
            <a:ext cx="5089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</a:rPr>
              <a:t>Axiom 4 is not satisfied. </a:t>
            </a:r>
          </a:p>
        </p:txBody>
      </p:sp>
      <p:sp>
        <p:nvSpPr>
          <p:cNvPr id="22536" name="Text Box 1035"/>
          <p:cNvSpPr txBox="1">
            <a:spLocks noChangeArrowheads="1"/>
          </p:cNvSpPr>
          <p:nvPr/>
        </p:nvSpPr>
        <p:spPr bwMode="auto">
          <a:xfrm>
            <a:off x="927100" y="4772025"/>
            <a:ext cx="7389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>
                <a:solidFill>
                  <a:schemeClr val="tx1"/>
                </a:solidFill>
              </a:rPr>
              <a:t>Thus this function is not an inner product on </a:t>
            </a:r>
            <a:r>
              <a:rPr lang="en-US" altLang="zh-TW" i="1">
                <a:solidFill>
                  <a:schemeClr val="tx1"/>
                </a:solidFill>
              </a:rPr>
              <a:t>R</a:t>
            </a:r>
            <a:r>
              <a:rPr lang="en-US" altLang="zh-TW" baseline="30000">
                <a:solidFill>
                  <a:schemeClr val="tx1"/>
                </a:solidFill>
              </a:rPr>
              <a:t>3</a:t>
            </a:r>
            <a:r>
              <a:rPr lang="en-US" altLang="zh-TW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2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57150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 err="1">
                <a:ea typeface="新細明體" pitchFamily="18" charset="-120"/>
              </a:rPr>
              <a:t>Thm</a:t>
            </a:r>
            <a:r>
              <a:rPr lang="en-US" altLang="zh-TW" dirty="0"/>
              <a:t> </a:t>
            </a:r>
            <a:r>
              <a:rPr lang="en-US" altLang="zh-TW" dirty="0" smtClean="0"/>
              <a:t>: </a:t>
            </a:r>
            <a:r>
              <a:rPr lang="en-US" altLang="zh-TW" dirty="0"/>
              <a:t>(Properties of inner products) 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Let </a:t>
            </a:r>
            <a:r>
              <a:rPr lang="en-US" altLang="zh-TW" b="1" dirty="0"/>
              <a:t>u,</a:t>
            </a:r>
            <a:r>
              <a:rPr lang="en-US" altLang="zh-TW" dirty="0"/>
              <a:t> </a:t>
            </a:r>
            <a:r>
              <a:rPr lang="en-US" altLang="zh-TW" b="1" dirty="0"/>
              <a:t>v</a:t>
            </a:r>
            <a:r>
              <a:rPr lang="en-US" altLang="zh-TW" dirty="0"/>
              <a:t>, and</a:t>
            </a:r>
            <a:r>
              <a:rPr lang="en-US" altLang="zh-TW" b="1" dirty="0"/>
              <a:t> w</a:t>
            </a:r>
            <a:r>
              <a:rPr lang="en-US" altLang="zh-TW" dirty="0"/>
              <a:t> be vectors in an inner product space </a:t>
            </a:r>
            <a:r>
              <a:rPr lang="en-US" altLang="zh-TW" i="1" dirty="0"/>
              <a:t>V</a:t>
            </a:r>
            <a:r>
              <a:rPr lang="en-US" altLang="zh-TW" dirty="0"/>
              <a:t>, and let </a:t>
            </a:r>
            <a:r>
              <a:rPr lang="en-US" altLang="zh-TW" i="1" dirty="0"/>
              <a:t>c</a:t>
            </a:r>
            <a:r>
              <a:rPr lang="en-US" altLang="zh-TW" dirty="0"/>
              <a:t> be any real number. 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 (1)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 (2)</a:t>
            </a:r>
          </a:p>
          <a:p>
            <a:pPr lvl="1" algn="l" eaLnBrk="1" hangingPunct="1">
              <a:lnSpc>
                <a:spcPct val="120000"/>
              </a:lnSpc>
              <a:buClr>
                <a:schemeClr val="tx1"/>
              </a:buClr>
              <a:buSzPct val="40000"/>
              <a:buFont typeface="Wingdings" panose="05000000000000000000" pitchFamily="2" charset="2"/>
              <a:buNone/>
            </a:pPr>
            <a:r>
              <a:rPr lang="en-US" altLang="zh-TW" dirty="0"/>
              <a:t> (3)</a:t>
            </a:r>
          </a:p>
        </p:txBody>
      </p:sp>
      <p:graphicFrame>
        <p:nvGraphicFramePr>
          <p:cNvPr id="23555" name="Object 19"/>
          <p:cNvGraphicFramePr>
            <a:graphicFrameLocks noChangeAspect="1"/>
          </p:cNvGraphicFramePr>
          <p:nvPr/>
        </p:nvGraphicFramePr>
        <p:xfrm>
          <a:off x="1612900" y="2409825"/>
          <a:ext cx="24225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3" imgW="0" imgH="0" progId="Equation.3">
                  <p:embed/>
                </p:oleObj>
              </mc:Choice>
              <mc:Fallback>
                <p:oleObj r:id="rId3" imgW="0" imgH="0" progId="Equation.3">
                  <p:embed/>
                  <p:pic>
                    <p:nvPicPr>
                      <p:cNvPr id="2355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2409825"/>
                        <a:ext cx="24225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20"/>
          <p:cNvGraphicFramePr>
            <a:graphicFrameLocks noChangeAspect="1"/>
          </p:cNvGraphicFramePr>
          <p:nvPr/>
        </p:nvGraphicFramePr>
        <p:xfrm>
          <a:off x="1600200" y="2908300"/>
          <a:ext cx="40481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0" imgH="0" progId="Equation.DSMT4">
                  <p:embed/>
                </p:oleObj>
              </mc:Choice>
              <mc:Fallback>
                <p:oleObj name="Equation" r:id="rId5" imgW="0" imgH="0" progId="Equation.DSMT4">
                  <p:embed/>
                  <p:pic>
                    <p:nvPicPr>
                      <p:cNvPr id="2355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08300"/>
                        <a:ext cx="40481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21"/>
          <p:cNvGraphicFramePr>
            <a:graphicFrameLocks noChangeAspect="1"/>
          </p:cNvGraphicFramePr>
          <p:nvPr/>
        </p:nvGraphicFramePr>
        <p:xfrm>
          <a:off x="1600200" y="3417888"/>
          <a:ext cx="246856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7" imgW="0" imgH="0" progId="Equation.3">
                  <p:embed/>
                </p:oleObj>
              </mc:Choice>
              <mc:Fallback>
                <p:oleObj r:id="rId7" imgW="0" imgH="0" progId="Equation.3">
                  <p:embed/>
                  <p:pic>
                    <p:nvPicPr>
                      <p:cNvPr id="2355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17888"/>
                        <a:ext cx="246856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395288" y="3933825"/>
            <a:ext cx="79248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Norm (length) of</a:t>
            </a:r>
            <a:r>
              <a:rPr lang="en-US" altLang="zh-TW" b="1" dirty="0"/>
              <a:t> u</a:t>
            </a:r>
            <a:r>
              <a:rPr lang="en-US" altLang="zh-TW" dirty="0"/>
              <a:t>: </a:t>
            </a:r>
          </a:p>
        </p:txBody>
      </p:sp>
      <p:graphicFrame>
        <p:nvGraphicFramePr>
          <p:cNvPr id="86038" name="Object 22"/>
          <p:cNvGraphicFramePr>
            <a:graphicFrameLocks noChangeAspect="1"/>
          </p:cNvGraphicFramePr>
          <p:nvPr/>
        </p:nvGraphicFramePr>
        <p:xfrm>
          <a:off x="1143000" y="4576763"/>
          <a:ext cx="19034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860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6763"/>
                        <a:ext cx="19034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40" name="Object 24"/>
          <p:cNvGraphicFramePr>
            <a:graphicFrameLocks noChangeAspect="1"/>
          </p:cNvGraphicFramePr>
          <p:nvPr/>
        </p:nvGraphicFramePr>
        <p:xfrm>
          <a:off x="1143000" y="5638800"/>
          <a:ext cx="175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11" imgW="0" imgH="0" progId="Equation.3">
                  <p:embed/>
                </p:oleObj>
              </mc:Choice>
              <mc:Fallback>
                <p:oleObj name="Equation" r:id="rId11" imgW="0" imgH="0" progId="Equation.3">
                  <p:embed/>
                  <p:pic>
                    <p:nvPicPr>
                      <p:cNvPr id="860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638800"/>
                        <a:ext cx="1752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395288" y="5087938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Note:</a:t>
            </a:r>
          </a:p>
        </p:txBody>
      </p:sp>
    </p:spTree>
    <p:extLst>
      <p:ext uri="{BB962C8B-B14F-4D97-AF65-F5344CB8AC3E}">
        <p14:creationId xmlns:p14="http://schemas.microsoft.com/office/powerpoint/2010/main" val="72534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/>
      <p:bldP spid="860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914400" y="4876800"/>
            <a:ext cx="531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TW" b="1">
                <a:solidFill>
                  <a:schemeClr val="tx1"/>
                </a:solidFill>
              </a:rPr>
              <a:t>u</a:t>
            </a:r>
            <a:r>
              <a:rPr lang="en-US" altLang="zh-TW">
                <a:solidFill>
                  <a:schemeClr val="tx1"/>
                </a:solidFill>
              </a:rPr>
              <a:t> and </a:t>
            </a:r>
            <a:r>
              <a:rPr lang="en-US" altLang="zh-TW" b="1">
                <a:solidFill>
                  <a:schemeClr val="tx1"/>
                </a:solidFill>
              </a:rPr>
              <a:t>v</a:t>
            </a:r>
            <a:r>
              <a:rPr lang="en-US" altLang="zh-TW">
                <a:solidFill>
                  <a:schemeClr val="tx1"/>
                </a:solidFill>
              </a:rPr>
              <a:t>  are </a:t>
            </a:r>
            <a:r>
              <a:rPr lang="en-US" altLang="zh-TW" b="1">
                <a:solidFill>
                  <a:schemeClr val="folHlink"/>
                </a:solidFill>
              </a:rPr>
              <a:t>orthogonal</a:t>
            </a:r>
            <a:r>
              <a:rPr lang="en-US" altLang="zh-TW">
                <a:solidFill>
                  <a:schemeClr val="tx1"/>
                </a:solidFill>
              </a:rPr>
              <a:t> if                     .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95288" y="838200"/>
            <a:ext cx="7924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Distance between </a:t>
            </a:r>
            <a:r>
              <a:rPr lang="en-US" altLang="zh-TW" b="1" dirty="0"/>
              <a:t>u</a:t>
            </a:r>
            <a:r>
              <a:rPr lang="en-US" altLang="zh-TW" dirty="0"/>
              <a:t> and </a:t>
            </a:r>
            <a:r>
              <a:rPr lang="en-US" altLang="zh-TW" b="1" dirty="0"/>
              <a:t>v</a:t>
            </a:r>
            <a:r>
              <a:rPr lang="en-US" altLang="zh-TW" dirty="0"/>
              <a:t>:</a:t>
            </a:r>
          </a:p>
        </p:txBody>
      </p:sp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990600" y="1447800"/>
          <a:ext cx="41211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2458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41211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395288" y="2317750"/>
            <a:ext cx="7924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rtl="0" eaLnBrk="1" hangingPunct="1">
              <a:lnSpc>
                <a:spcPct val="120000"/>
              </a:lnSpc>
            </a:pPr>
            <a:r>
              <a:rPr lang="en-US" altLang="zh-TW" dirty="0"/>
              <a:t>Angle </a:t>
            </a:r>
            <a:r>
              <a:rPr lang="en-US" altLang="zh-TW" dirty="0">
                <a:ea typeface="新細明體" pitchFamily="18" charset="-120"/>
              </a:rPr>
              <a:t>between two nonzero vectors </a:t>
            </a:r>
            <a:r>
              <a:rPr lang="en-US" altLang="zh-TW" b="1" dirty="0">
                <a:ea typeface="新細明體" pitchFamily="18" charset="-120"/>
              </a:rPr>
              <a:t>u</a:t>
            </a:r>
            <a:r>
              <a:rPr lang="en-US" altLang="zh-TW" dirty="0">
                <a:ea typeface="新細明體" pitchFamily="18" charset="-120"/>
              </a:rPr>
              <a:t> and </a:t>
            </a:r>
            <a:r>
              <a:rPr lang="en-US" altLang="zh-TW" b="1" dirty="0">
                <a:ea typeface="新細明體" pitchFamily="18" charset="-120"/>
              </a:rPr>
              <a:t>v</a:t>
            </a:r>
            <a:r>
              <a:rPr lang="en-US" altLang="zh-TW" dirty="0">
                <a:ea typeface="新細明體" pitchFamily="18" charset="-120"/>
              </a:rPr>
              <a:t>:</a:t>
            </a:r>
          </a:p>
        </p:txBody>
      </p:sp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990600" y="2971800"/>
          <a:ext cx="32861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870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328612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395288" y="4191000"/>
            <a:ext cx="7924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n"/>
              <a:defRPr kumimoji="1" sz="2400">
                <a:solidFill>
                  <a:schemeClr val="hlink"/>
                </a:solidFill>
                <a:latin typeface="Times New Roman" panose="02020603050405020304" pitchFamily="18" charset="0"/>
                <a:ea typeface="標楷體" pitchFamily="65" charset="-128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</a:defRPr>
            </a:lvl2pPr>
            <a:lvl3pPr marL="1177925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itchFamily="65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en-US" altLang="zh-TW" dirty="0"/>
              <a:t>Orthogonal:</a:t>
            </a:r>
          </a:p>
        </p:txBody>
      </p:sp>
      <p:graphicFrame>
        <p:nvGraphicFramePr>
          <p:cNvPr id="870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528601"/>
              </p:ext>
            </p:extLst>
          </p:nvPr>
        </p:nvGraphicFramePr>
        <p:xfrm>
          <a:off x="4575473" y="4891087"/>
          <a:ext cx="14366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r:id="rId7" imgW="0" imgH="0" progId="Equation.3">
                  <p:embed/>
                </p:oleObj>
              </mc:Choice>
              <mc:Fallback>
                <p:oleObj r:id="rId7" imgW="0" imgH="0" progId="Equation.3">
                  <p:embed/>
                  <p:pic>
                    <p:nvPicPr>
                      <p:cNvPr id="8705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5473" y="4891087"/>
                        <a:ext cx="14366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2339975" y="4319588"/>
          <a:ext cx="10001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0" imgH="0" progId="Equation.3">
                  <p:embed/>
                </p:oleObj>
              </mc:Choice>
              <mc:Fallback>
                <p:oleObj name="Equation" r:id="rId9" imgW="0" imgH="0" progId="Equation.3">
                  <p:embed/>
                  <p:pic>
                    <p:nvPicPr>
                      <p:cNvPr id="8705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19588"/>
                        <a:ext cx="10001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531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6" grpId="0"/>
      <p:bldP spid="87050" grpId="0"/>
      <p:bldP spid="8705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1181</Words>
  <Application>Microsoft Office PowerPoint</Application>
  <PresentationFormat>On-screen Show (4:3)</PresentationFormat>
  <Paragraphs>165</Paragraphs>
  <Slides>44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60" baseType="lpstr">
      <vt:lpstr>標楷體</vt:lpstr>
      <vt:lpstr>微軟正黑體</vt:lpstr>
      <vt:lpstr>新細明體</vt:lpstr>
      <vt:lpstr>Arial</vt:lpstr>
      <vt:lpstr>Calibri</vt:lpstr>
      <vt:lpstr>Cambria</vt:lpstr>
      <vt:lpstr>Franklin Gothic Book</vt:lpstr>
      <vt:lpstr>Perpetua</vt:lpstr>
      <vt:lpstr>Tahoma</vt:lpstr>
      <vt:lpstr>Times New Roman</vt:lpstr>
      <vt:lpstr>Wingdings</vt:lpstr>
      <vt:lpstr>Wingdings 2</vt:lpstr>
      <vt:lpstr>موازنة</vt:lpstr>
      <vt:lpstr>Microsoft Equation 3.0</vt:lpstr>
      <vt:lpstr>Equation</vt:lpstr>
      <vt:lpstr>方程式</vt:lpstr>
      <vt:lpstr>Chapter 6</vt:lpstr>
      <vt:lpstr>Inner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7</vt:lpstr>
      <vt:lpstr>Example 8</vt:lpstr>
      <vt:lpstr>Example 9</vt:lpstr>
      <vt:lpstr>Example 10</vt:lpstr>
      <vt:lpstr>Example 11</vt:lpstr>
      <vt:lpstr>PowerPoint Presentation</vt:lpstr>
      <vt:lpstr>PowerPoint Presentation</vt:lpstr>
      <vt:lpstr>PowerPoint Presentation</vt:lpstr>
      <vt:lpstr>Chapter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user]</dc:creator>
  <cp:lastModifiedBy>Wafa Al-Mujammi</cp:lastModifiedBy>
  <cp:revision>18</cp:revision>
  <dcterms:created xsi:type="dcterms:W3CDTF">2018-04-08T10:25:02Z</dcterms:created>
  <dcterms:modified xsi:type="dcterms:W3CDTF">2023-01-30T07:44:04Z</dcterms:modified>
</cp:coreProperties>
</file>