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4"/>
  </p:sldMasterIdLst>
  <p:notesMasterIdLst>
    <p:notesMasterId r:id="rId44"/>
  </p:notesMasterIdLst>
  <p:handoutMasterIdLst>
    <p:handoutMasterId r:id="rId45"/>
  </p:handoutMasterIdLst>
  <p:sldIdLst>
    <p:sldId id="416" r:id="rId5"/>
    <p:sldId id="418" r:id="rId6"/>
    <p:sldId id="425" r:id="rId7"/>
    <p:sldId id="424" r:id="rId8"/>
    <p:sldId id="419" r:id="rId9"/>
    <p:sldId id="429" r:id="rId10"/>
    <p:sldId id="430" r:id="rId11"/>
    <p:sldId id="420" r:id="rId12"/>
    <p:sldId id="421" r:id="rId13"/>
    <p:sldId id="422" r:id="rId14"/>
    <p:sldId id="423" r:id="rId15"/>
    <p:sldId id="426" r:id="rId16"/>
    <p:sldId id="462" r:id="rId17"/>
    <p:sldId id="463" r:id="rId18"/>
    <p:sldId id="428" r:id="rId19"/>
    <p:sldId id="431" r:id="rId20"/>
    <p:sldId id="434" r:id="rId21"/>
    <p:sldId id="435" r:id="rId22"/>
    <p:sldId id="436" r:id="rId23"/>
    <p:sldId id="437" r:id="rId24"/>
    <p:sldId id="438" r:id="rId25"/>
    <p:sldId id="439" r:id="rId26"/>
    <p:sldId id="444" r:id="rId27"/>
    <p:sldId id="464" r:id="rId28"/>
    <p:sldId id="445" r:id="rId29"/>
    <p:sldId id="446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49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S PGothic" panose="020B0600070205080204" pitchFamily="34" charset="-128"/>
      <p:regular r:id="rId5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E200"/>
    <a:srgbClr val="FFCC99"/>
    <a:srgbClr val="FDE0BD"/>
    <a:srgbClr val="F983C1"/>
    <a:srgbClr val="FFD9FF"/>
    <a:srgbClr val="008000"/>
    <a:srgbClr val="FF9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9" autoAdjust="0"/>
    <p:restoredTop sz="94647" autoAdjust="0"/>
  </p:normalViewPr>
  <p:slideViewPr>
    <p:cSldViewPr showGuides="1">
      <p:cViewPr varScale="1">
        <p:scale>
          <a:sx n="74" d="100"/>
          <a:sy n="74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DBEB8E89-748F-406B-83AB-EC6F3DDA5775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8693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0FA5D4B0-BD2E-49E9-ACDC-773BA16AEEC1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3988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91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91125"/>
            <a:ext cx="5029200" cy="32670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12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0" y="609600"/>
            <a:ext cx="3454400" cy="25908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82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68463" y="609600"/>
            <a:ext cx="3444875" cy="2584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73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0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3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1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18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92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04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0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12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71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2019 Pearson Education, Inc.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Basic Probability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036FA-A3EA-4F05-9425-676300309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0218"/>
            <a:ext cx="3965549" cy="5070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of </a:t>
            </a:r>
            <a:r>
              <a:rPr lang="en-US" altLang="en-US" sz="3600"/>
              <a:t>empirical probability</a:t>
            </a:r>
          </a:p>
        </p:txBody>
      </p:sp>
      <p:graphicFrame>
        <p:nvGraphicFramePr>
          <p:cNvPr id="3109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1814513" y="2921000"/>
          <a:ext cx="6057900" cy="1889544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Taking Stats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Taking Stats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84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76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300163" y="1539875"/>
            <a:ext cx="7086600" cy="82232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Find the probability of selecting a male taking statistics from the population described in the following table:</a:t>
            </a:r>
          </a:p>
        </p:txBody>
      </p:sp>
      <p:graphicFrame>
        <p:nvGraphicFramePr>
          <p:cNvPr id="17439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97313" y="5368925"/>
          <a:ext cx="44894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3" imgW="3263900" imgH="482600" progId="Equation.3">
                  <p:embed/>
                </p:oleObj>
              </mc:Choice>
              <mc:Fallback>
                <p:oleObj name="Equation" r:id="rId3" imgW="3263900" imgH="482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5368925"/>
                        <a:ext cx="44894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0" name="Text Box 33"/>
          <p:cNvSpPr txBox="1">
            <a:spLocks noChangeArrowheads="1"/>
          </p:cNvSpPr>
          <p:nvPr/>
        </p:nvSpPr>
        <p:spPr bwMode="auto">
          <a:xfrm>
            <a:off x="544513" y="5516563"/>
            <a:ext cx="328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Probability of male taking stats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 idx="4294967295"/>
          </p:nvPr>
        </p:nvSpPr>
        <p:spPr>
          <a:xfrm>
            <a:off x="728663" y="228600"/>
            <a:ext cx="7839075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Subjective Probability Differs From Person To Person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 sz="2400"/>
              <a:t>What is the probability a new ad campaign is successful?</a:t>
            </a:r>
          </a:p>
          <a:p>
            <a:pPr lvl="1" eaLnBrk="1" hangingPunct="1"/>
            <a:r>
              <a:rPr lang="en-US" altLang="en-US"/>
              <a:t>A media development team assigns a 60% probability of success to its new ad campaign.</a:t>
            </a:r>
          </a:p>
          <a:p>
            <a:pPr lvl="1" eaLnBrk="1" hangingPunct="1"/>
            <a:r>
              <a:rPr lang="en-US" altLang="en-US"/>
              <a:t>The chief media officer of the company is less optimistic and assigns a 40% of success to the same campaign.</a:t>
            </a:r>
          </a:p>
          <a:p>
            <a:pPr eaLnBrk="1" hangingPunct="1"/>
            <a:r>
              <a:rPr lang="en-US" altLang="en-US" sz="2400"/>
              <a:t>The assignment of a subjective probability is based on a person’s experiences, opinions, and analysis of a particular situation.</a:t>
            </a:r>
          </a:p>
          <a:p>
            <a:pPr eaLnBrk="1" hangingPunct="1"/>
            <a:r>
              <a:rPr lang="en-US" altLang="en-US" sz="2400"/>
              <a:t>Subjective probability is useful in situations when an empirical or a priori probability cannot be computed.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52500"/>
            <a:ext cx="7162800" cy="5715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Contingency Table  --  M&amp;R Survey Results.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Summarizing Sample Spaces</a:t>
            </a:r>
            <a:endParaRPr lang="en-US" altLang="en-US" sz="2000"/>
          </a:p>
        </p:txBody>
      </p:sp>
      <p:sp>
        <p:nvSpPr>
          <p:cNvPr id="19460" name="Rectangle 33"/>
          <p:cNvSpPr>
            <a:spLocks noChangeArrowheads="1"/>
          </p:cNvSpPr>
          <p:nvPr/>
        </p:nvSpPr>
        <p:spPr bwMode="auto">
          <a:xfrm>
            <a:off x="6237288" y="5108575"/>
            <a:ext cx="228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Total Number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Of Sample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Space Outcomes.</a:t>
            </a:r>
          </a:p>
        </p:txBody>
      </p:sp>
      <p:sp>
        <p:nvSpPr>
          <p:cNvPr id="19461" name="Line 35"/>
          <p:cNvSpPr>
            <a:spLocks noChangeShapeType="1"/>
          </p:cNvSpPr>
          <p:nvPr/>
        </p:nvSpPr>
        <p:spPr bwMode="auto">
          <a:xfrm flipV="1">
            <a:off x="7162800" y="4249738"/>
            <a:ext cx="228600" cy="858837"/>
          </a:xfrm>
          <a:prstGeom prst="line">
            <a:avLst/>
          </a:prstGeom>
          <a:noFill/>
          <a:ln w="539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533400" y="2271713"/>
            <a:ext cx="8264525" cy="19399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				      </a:t>
            </a:r>
            <a:r>
              <a:rPr lang="en-US" altLang="en-US" u="sng" dirty="0"/>
              <a:t>Actually Purchased TV</a:t>
            </a:r>
            <a:r>
              <a:rPr lang="en-US" altLang="en-US" dirty="0"/>
              <a:t>	</a:t>
            </a:r>
          </a:p>
          <a:p>
            <a:r>
              <a:rPr lang="en-US" altLang="en-US" u="sng" dirty="0"/>
              <a:t>Planned To Purchase TV		Yes	 No	 Total</a:t>
            </a:r>
          </a:p>
          <a:p>
            <a:r>
              <a:rPr lang="en-US" altLang="en-US" dirty="0"/>
              <a:t>			  Yes		200	  50	   250</a:t>
            </a:r>
          </a:p>
          <a:p>
            <a:r>
              <a:rPr lang="en-US" altLang="en-US" dirty="0"/>
              <a:t>		 	   No		</a:t>
            </a:r>
            <a:r>
              <a:rPr lang="en-US" altLang="en-US" u="sng" dirty="0"/>
              <a:t>100	650	   750</a:t>
            </a:r>
          </a:p>
          <a:p>
            <a:r>
              <a:rPr lang="en-US" altLang="en-US" dirty="0"/>
              <a:t>			Total		300	700	1,000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838200"/>
            <a:ext cx="6553200" cy="5715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Venn Diagram  --  M&amp;R Survey Results.</a:t>
            </a:r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Summarizing Sample Spaces</a:t>
            </a:r>
            <a:endParaRPr lang="en-US" altLang="en-US" sz="200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998538" y="4495800"/>
            <a:ext cx="7580312" cy="16922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/>
              <a:t>				            </a:t>
            </a:r>
            <a:r>
              <a:rPr lang="en-US" altLang="en-US" sz="2000" u="sng" dirty="0"/>
              <a:t>Actually Purchased TV</a:t>
            </a:r>
            <a:r>
              <a:rPr lang="en-US" altLang="en-US" sz="2000" dirty="0"/>
              <a:t>	</a:t>
            </a:r>
          </a:p>
          <a:p>
            <a:r>
              <a:rPr lang="en-US" altLang="en-US" sz="2000" u="sng" dirty="0"/>
              <a:t>Planned To Purchase TV		Yes	 No	 Total</a:t>
            </a:r>
          </a:p>
          <a:p>
            <a:r>
              <a:rPr lang="en-US" altLang="en-US" sz="2000" dirty="0"/>
              <a:t>			  Yes		200	  50	   250</a:t>
            </a:r>
          </a:p>
          <a:p>
            <a:r>
              <a:rPr lang="en-US" altLang="en-US" sz="2000" dirty="0"/>
              <a:t>		 	   No		</a:t>
            </a:r>
            <a:r>
              <a:rPr lang="en-US" altLang="en-US" sz="2000" u="sng" dirty="0"/>
              <a:t>100	650	   750</a:t>
            </a:r>
          </a:p>
          <a:p>
            <a:r>
              <a:rPr lang="en-US" altLang="en-US" sz="2000" dirty="0"/>
              <a:t>			Total		300	700	1,000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65150" y="2105025"/>
            <a:ext cx="4243388" cy="1568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A = Planned to Purchase</a:t>
            </a:r>
          </a:p>
          <a:p>
            <a:r>
              <a:rPr lang="en-US" altLang="en-US" dirty="0"/>
              <a:t>A’ = Did not Plan To Purchase</a:t>
            </a:r>
          </a:p>
          <a:p>
            <a:r>
              <a:rPr lang="en-US" altLang="en-US" dirty="0"/>
              <a:t>B = Actually Purchased</a:t>
            </a:r>
          </a:p>
          <a:p>
            <a:r>
              <a:rPr lang="en-US" altLang="en-US" dirty="0"/>
              <a:t>B’ = Did not Purchase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46238"/>
            <a:ext cx="2806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763587"/>
            <a:ext cx="8077200" cy="1676400"/>
          </a:xfrm>
        </p:spPr>
        <p:txBody>
          <a:bodyPr/>
          <a:lstStyle/>
          <a:p>
            <a:pPr eaLnBrk="1" hangingPunct="1"/>
            <a:r>
              <a:rPr lang="en-US" altLang="en-US" sz="2400"/>
              <a:t>Simple Probability refers to the probability of a simple event.</a:t>
            </a:r>
          </a:p>
          <a:p>
            <a:pPr lvl="1" eaLnBrk="1" hangingPunct="1"/>
            <a:r>
              <a:rPr lang="en-US" altLang="en-US" sz="2000"/>
              <a:t>P(Planned to purchase)</a:t>
            </a:r>
          </a:p>
          <a:p>
            <a:pPr lvl="1" eaLnBrk="1" hangingPunct="1"/>
            <a:r>
              <a:rPr lang="en-US" altLang="en-US" sz="2000"/>
              <a:t>P(Actually purchased)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0"/>
            <a:ext cx="8494712" cy="614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Simple Probability: Definition &amp; Computing</a:t>
            </a:r>
          </a:p>
        </p:txBody>
      </p: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2247900" y="2368550"/>
            <a:ext cx="5105400" cy="750887"/>
            <a:chOff x="1237456" y="2270824"/>
            <a:chExt cx="5580856" cy="917575"/>
          </a:xfrm>
        </p:grpSpPr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1237456" y="2270824"/>
              <a:ext cx="5580856" cy="917575"/>
            </a:xfrm>
            <a:prstGeom prst="rect">
              <a:avLst/>
            </a:prstGeom>
            <a:solidFill>
              <a:srgbClr val="00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21517" name="Object 6"/>
            <p:cNvGraphicFramePr>
              <a:graphicFrameLocks noChangeAspect="1"/>
            </p:cNvGraphicFramePr>
            <p:nvPr/>
          </p:nvGraphicFramePr>
          <p:xfrm>
            <a:off x="1304528" y="2311305"/>
            <a:ext cx="5446712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4" name="Equation" r:id="rId3" imgW="2806700" imgH="431800" progId="Equation.DSMT4">
                    <p:embed/>
                  </p:oleObj>
                </mc:Choice>
                <mc:Fallback>
                  <p:oleObj name="Equation" r:id="rId3" imgW="2806700" imgH="4318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4528" y="2311305"/>
                          <a:ext cx="5446712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9" name="TextBox 19"/>
          <p:cNvSpPr txBox="1">
            <a:spLocks noChangeArrowheads="1"/>
          </p:cNvSpPr>
          <p:nvPr/>
        </p:nvSpPr>
        <p:spPr bwMode="auto">
          <a:xfrm>
            <a:off x="2247900" y="5945187"/>
            <a:ext cx="381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P(Actually Purchased) = 300 / 1000</a:t>
            </a:r>
          </a:p>
        </p:txBody>
      </p:sp>
      <p:cxnSp>
        <p:nvCxnSpPr>
          <p:cNvPr id="21510" name="Straight Arrow Connector 21"/>
          <p:cNvCxnSpPr>
            <a:cxnSpLocks noChangeShapeType="1"/>
          </p:cNvCxnSpPr>
          <p:nvPr/>
        </p:nvCxnSpPr>
        <p:spPr bwMode="auto">
          <a:xfrm flipH="1" flipV="1">
            <a:off x="3962400" y="5318125"/>
            <a:ext cx="1066800" cy="6270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Arrow Connector 22"/>
          <p:cNvCxnSpPr>
            <a:cxnSpLocks noChangeShapeType="1"/>
          </p:cNvCxnSpPr>
          <p:nvPr/>
        </p:nvCxnSpPr>
        <p:spPr bwMode="auto">
          <a:xfrm flipV="1">
            <a:off x="5734050" y="5318125"/>
            <a:ext cx="365125" cy="6270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TextBox 26"/>
          <p:cNvSpPr txBox="1">
            <a:spLocks noChangeArrowheads="1"/>
          </p:cNvSpPr>
          <p:nvPr/>
        </p:nvSpPr>
        <p:spPr bwMode="auto">
          <a:xfrm>
            <a:off x="6167438" y="3238500"/>
            <a:ext cx="301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P(Purchase) = 250 / 1000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252413" y="4148137"/>
            <a:ext cx="6605587" cy="116998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/>
              <a:t>				</a:t>
            </a:r>
            <a:r>
              <a:rPr lang="en-US" altLang="en-US" sz="1400" u="sng" dirty="0"/>
              <a:t>Actually Purchased TV</a:t>
            </a:r>
            <a:r>
              <a:rPr lang="en-US" altLang="en-US" sz="1400" dirty="0"/>
              <a:t>	</a:t>
            </a:r>
          </a:p>
          <a:p>
            <a:r>
              <a:rPr lang="en-US" altLang="en-US" sz="1400" u="sng" dirty="0"/>
              <a:t>Planned To Purchase TV		Yes	 No	 Total</a:t>
            </a:r>
          </a:p>
          <a:p>
            <a:r>
              <a:rPr lang="en-US" altLang="en-US" sz="1400" dirty="0"/>
              <a:t>			  Yes	200	  50	   250</a:t>
            </a:r>
          </a:p>
          <a:p>
            <a:r>
              <a:rPr lang="en-US" altLang="en-US" sz="1400" dirty="0"/>
              <a:t>		 	   No	</a:t>
            </a:r>
            <a:r>
              <a:rPr lang="en-US" altLang="en-US" sz="1400" u="sng" dirty="0"/>
              <a:t>100	650	   750</a:t>
            </a:r>
          </a:p>
          <a:p>
            <a:r>
              <a:rPr lang="en-US" altLang="en-US" sz="1400" dirty="0"/>
              <a:t>			Total	300	700	1,000</a:t>
            </a:r>
          </a:p>
        </p:txBody>
      </p:sp>
      <p:cxnSp>
        <p:nvCxnSpPr>
          <p:cNvPr id="21514" name="Elbow Connector 30"/>
          <p:cNvCxnSpPr>
            <a:cxnSpLocks noChangeShapeType="1"/>
          </p:cNvCxnSpPr>
          <p:nvPr/>
        </p:nvCxnSpPr>
        <p:spPr bwMode="auto">
          <a:xfrm rot="10800000" flipV="1">
            <a:off x="6426200" y="3587750"/>
            <a:ext cx="1530350" cy="1122362"/>
          </a:xfrm>
          <a:prstGeom prst="bentConnector3">
            <a:avLst>
              <a:gd name="adj1" fmla="val 46"/>
            </a:avLst>
          </a:prstGeom>
          <a:noFill/>
          <a:ln w="38100" algn="ctr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Elbow Connector 28"/>
          <p:cNvCxnSpPr>
            <a:cxnSpLocks noChangeShapeType="1"/>
          </p:cNvCxnSpPr>
          <p:nvPr/>
        </p:nvCxnSpPr>
        <p:spPr bwMode="auto">
          <a:xfrm rot="10800000" flipV="1">
            <a:off x="6351588" y="3587750"/>
            <a:ext cx="2335212" cy="1471612"/>
          </a:xfrm>
          <a:prstGeom prst="bentConnector3">
            <a:avLst>
              <a:gd name="adj1" fmla="val -255"/>
            </a:avLst>
          </a:prstGeom>
          <a:noFill/>
          <a:ln w="38100" algn="ctr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76200"/>
            <a:ext cx="8678862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Joint Probability: Definition &amp; Computing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03263"/>
            <a:ext cx="6840538" cy="1562100"/>
          </a:xfrm>
        </p:spPr>
        <p:txBody>
          <a:bodyPr/>
          <a:lstStyle/>
          <a:p>
            <a:pPr eaLnBrk="1" hangingPunct="1"/>
            <a:r>
              <a:rPr lang="en-US" altLang="en-US" sz="2400"/>
              <a:t>Joint Probability refers to the probability of an occurrence of two or more events (joint event).</a:t>
            </a:r>
          </a:p>
          <a:p>
            <a:pPr lvl="1" eaLnBrk="1" hangingPunct="1"/>
            <a:r>
              <a:rPr lang="en-US" altLang="en-US" sz="2000"/>
              <a:t>ex. P(Plan to Purchase and Purchase).</a:t>
            </a:r>
          </a:p>
          <a:p>
            <a:pPr lvl="1" eaLnBrk="1" hangingPunct="1"/>
            <a:r>
              <a:rPr lang="en-US" altLang="en-US" sz="2000"/>
              <a:t>ex. P(No Plan and Purchase).</a:t>
            </a:r>
          </a:p>
        </p:txBody>
      </p:sp>
      <p:sp>
        <p:nvSpPr>
          <p:cNvPr id="22532" name="TextBox 20"/>
          <p:cNvSpPr txBox="1">
            <a:spLocks noChangeArrowheads="1"/>
          </p:cNvSpPr>
          <p:nvPr/>
        </p:nvSpPr>
        <p:spPr bwMode="auto">
          <a:xfrm>
            <a:off x="1428750" y="6002338"/>
            <a:ext cx="444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P(No Plan and Purchase) = 50 / 1000</a:t>
            </a:r>
          </a:p>
        </p:txBody>
      </p:sp>
      <p:sp>
        <p:nvSpPr>
          <p:cNvPr id="22533" name="TextBox 21"/>
          <p:cNvSpPr txBox="1">
            <a:spLocks noChangeArrowheads="1"/>
          </p:cNvSpPr>
          <p:nvPr/>
        </p:nvSpPr>
        <p:spPr bwMode="auto">
          <a:xfrm>
            <a:off x="3316288" y="3883025"/>
            <a:ext cx="5614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P(Plan to Purchase and Purchase) = 200 / 1000</a:t>
            </a:r>
          </a:p>
        </p:txBody>
      </p:sp>
      <p:sp>
        <p:nvSpPr>
          <p:cNvPr id="22534" name="TextBox 22"/>
          <p:cNvSpPr txBox="1">
            <a:spLocks noChangeArrowheads="1"/>
          </p:cNvSpPr>
          <p:nvPr/>
        </p:nvSpPr>
        <p:spPr bwMode="auto">
          <a:xfrm>
            <a:off x="252413" y="4441825"/>
            <a:ext cx="6605587" cy="11684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/>
              <a:t>				</a:t>
            </a:r>
            <a:r>
              <a:rPr lang="en-US" altLang="en-US" sz="1400" u="sng" dirty="0"/>
              <a:t>Actually Purchased TV</a:t>
            </a:r>
            <a:r>
              <a:rPr lang="en-US" altLang="en-US" sz="1400" dirty="0"/>
              <a:t>	</a:t>
            </a:r>
          </a:p>
          <a:p>
            <a:r>
              <a:rPr lang="en-US" altLang="en-US" sz="1400" u="sng" dirty="0"/>
              <a:t>Planned To Purchase TV		Yes	 No	 Total</a:t>
            </a:r>
          </a:p>
          <a:p>
            <a:r>
              <a:rPr lang="en-US" altLang="en-US" sz="1400" dirty="0"/>
              <a:t>			  Yes	200	  50	   250</a:t>
            </a:r>
          </a:p>
          <a:p>
            <a:r>
              <a:rPr lang="en-US" altLang="en-US" sz="1400" dirty="0"/>
              <a:t>		 	   No	</a:t>
            </a:r>
            <a:r>
              <a:rPr lang="en-US" altLang="en-US" sz="1400" u="sng" dirty="0"/>
              <a:t>100	650	   750</a:t>
            </a:r>
          </a:p>
          <a:p>
            <a:r>
              <a:rPr lang="en-US" altLang="en-US" sz="1400" dirty="0"/>
              <a:t>			Total	300	700	1,000</a:t>
            </a:r>
          </a:p>
        </p:txBody>
      </p:sp>
      <p:cxnSp>
        <p:nvCxnSpPr>
          <p:cNvPr id="22535" name="Straight Arrow Connector 23"/>
          <p:cNvCxnSpPr>
            <a:cxnSpLocks noChangeShapeType="1"/>
          </p:cNvCxnSpPr>
          <p:nvPr/>
        </p:nvCxnSpPr>
        <p:spPr bwMode="auto">
          <a:xfrm flipV="1">
            <a:off x="6399213" y="4256088"/>
            <a:ext cx="2152650" cy="11430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Arrow Connector 24"/>
          <p:cNvCxnSpPr>
            <a:cxnSpLocks noChangeShapeType="1"/>
          </p:cNvCxnSpPr>
          <p:nvPr/>
        </p:nvCxnSpPr>
        <p:spPr bwMode="auto">
          <a:xfrm flipV="1">
            <a:off x="4337050" y="4256088"/>
            <a:ext cx="3259138" cy="7254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Arrow Connector 30"/>
          <p:cNvCxnSpPr>
            <a:cxnSpLocks noChangeShapeType="1"/>
          </p:cNvCxnSpPr>
          <p:nvPr/>
        </p:nvCxnSpPr>
        <p:spPr bwMode="auto">
          <a:xfrm rot="5400000">
            <a:off x="5649913" y="5653088"/>
            <a:ext cx="457200" cy="2286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Straight Arrow Connector 27"/>
          <p:cNvCxnSpPr>
            <a:cxnSpLocks noChangeShapeType="1"/>
          </p:cNvCxnSpPr>
          <p:nvPr/>
        </p:nvCxnSpPr>
        <p:spPr bwMode="auto">
          <a:xfrm flipH="1">
            <a:off x="4703763" y="5026025"/>
            <a:ext cx="196850" cy="9699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39" name="Group 29"/>
          <p:cNvGrpSpPr>
            <a:grpSpLocks/>
          </p:cNvGrpSpPr>
          <p:nvPr/>
        </p:nvGrpSpPr>
        <p:grpSpPr bwMode="auto">
          <a:xfrm>
            <a:off x="1008063" y="2484438"/>
            <a:ext cx="7391400" cy="917575"/>
            <a:chOff x="1371600" y="2511425"/>
            <a:chExt cx="7391400" cy="917575"/>
          </a:xfrm>
        </p:grpSpPr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371600" y="2511425"/>
              <a:ext cx="7391400" cy="917575"/>
            </a:xfrm>
            <a:prstGeom prst="rect">
              <a:avLst/>
            </a:prstGeom>
            <a:solidFill>
              <a:srgbClr val="00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22541" name="Object 6"/>
            <p:cNvGraphicFramePr>
              <a:graphicFrameLocks noChangeAspect="1"/>
            </p:cNvGraphicFramePr>
            <p:nvPr/>
          </p:nvGraphicFramePr>
          <p:xfrm>
            <a:off x="1542257" y="2553960"/>
            <a:ext cx="7050087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8" name="Equation" r:id="rId4" imgW="3632200" imgH="431800" progId="Equation.DSMT4">
                    <p:embed/>
                  </p:oleObj>
                </mc:Choice>
                <mc:Fallback>
                  <p:oleObj name="Equation" r:id="rId4" imgW="3632200" imgH="4318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2257" y="2553960"/>
                          <a:ext cx="7050087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1143000"/>
            <a:ext cx="8077200" cy="182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altLang="en-US" sz="2400" dirty="0"/>
              <a:t>Computing a marginal (or simple) probability: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/>
              <a:t>Where B</a:t>
            </a:r>
            <a:r>
              <a:rPr lang="en-US" altLang="en-US" baseline="-25000" dirty="0"/>
              <a:t>1</a:t>
            </a:r>
            <a:r>
              <a:rPr lang="en-US" altLang="en-US" dirty="0"/>
              <a:t>, B</a:t>
            </a:r>
            <a:r>
              <a:rPr lang="en-US" altLang="en-US" baseline="-25000" dirty="0"/>
              <a:t>2</a:t>
            </a:r>
            <a:r>
              <a:rPr lang="en-US" altLang="en-US" dirty="0"/>
              <a:t>, …, B</a:t>
            </a:r>
            <a:r>
              <a:rPr lang="en-US" altLang="en-US" baseline="-25000" dirty="0"/>
              <a:t>k</a:t>
            </a:r>
            <a:r>
              <a:rPr lang="en-US" altLang="en-US" dirty="0"/>
              <a:t> are k mutually exclusive and collectively exhaustive events.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266700"/>
            <a:ext cx="8610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Computing A Marginal Probability Via Joint Probabilities</a:t>
            </a:r>
          </a:p>
        </p:txBody>
      </p:sp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1371600" y="1752600"/>
          <a:ext cx="65579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3" imgW="3416300" imgH="215900" progId="Equation.DSMT4">
                  <p:embed/>
                </p:oleObj>
              </mc:Choice>
              <mc:Fallback>
                <p:oleObj name="Equation" r:id="rId3" imgW="3416300" imgH="215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6557963" cy="4159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298575" y="4800600"/>
            <a:ext cx="6605588" cy="1169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				</a:t>
            </a:r>
            <a:r>
              <a:rPr lang="en-US" altLang="en-US" sz="1400" u="sng"/>
              <a:t>Actually Purchased TV</a:t>
            </a:r>
            <a:r>
              <a:rPr lang="en-US" altLang="en-US" sz="1400"/>
              <a:t>	</a:t>
            </a:r>
          </a:p>
          <a:p>
            <a:r>
              <a:rPr lang="en-US" altLang="en-US" sz="1400" u="sng"/>
              <a:t>Planned To Purchase TV		Yes	 No	 Total</a:t>
            </a:r>
          </a:p>
          <a:p>
            <a:r>
              <a:rPr lang="en-US" altLang="en-US" sz="1400"/>
              <a:t>			  Yes	200	  50	   250</a:t>
            </a:r>
          </a:p>
          <a:p>
            <a:r>
              <a:rPr lang="en-US" altLang="en-US" sz="1400"/>
              <a:t>		 	   No	</a:t>
            </a:r>
            <a:r>
              <a:rPr lang="en-US" altLang="en-US" sz="1400" u="sng"/>
              <a:t>100	650	   750</a:t>
            </a:r>
          </a:p>
          <a:p>
            <a:r>
              <a:rPr lang="en-US" altLang="en-US" sz="1400"/>
              <a:t>			Total	300	700	1,000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212850" y="3208338"/>
            <a:ext cx="6777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P(Planned) = P(Yes and Yes) + P(Yes and No) =</a:t>
            </a:r>
          </a:p>
          <a:p>
            <a:pPr algn="ctr"/>
            <a:r>
              <a:rPr lang="en-US" altLang="en-US"/>
              <a:t>200 / 1000 + 50 / 1000 = 250 / 1000</a:t>
            </a:r>
          </a:p>
        </p:txBody>
      </p:sp>
      <p:cxnSp>
        <p:nvCxnSpPr>
          <p:cNvPr id="24583" name="Straight Arrow Connector 23"/>
          <p:cNvCxnSpPr>
            <a:cxnSpLocks noChangeShapeType="1"/>
          </p:cNvCxnSpPr>
          <p:nvPr/>
        </p:nvCxnSpPr>
        <p:spPr bwMode="auto">
          <a:xfrm flipH="1" flipV="1">
            <a:off x="5867400" y="4038600"/>
            <a:ext cx="1524000" cy="12192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Arrow Connector 23"/>
          <p:cNvCxnSpPr>
            <a:cxnSpLocks noChangeShapeType="1"/>
          </p:cNvCxnSpPr>
          <p:nvPr/>
        </p:nvCxnSpPr>
        <p:spPr bwMode="auto">
          <a:xfrm flipH="1" flipV="1">
            <a:off x="4114800" y="4038600"/>
            <a:ext cx="1916113" cy="13303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Straight Arrow Connector 23"/>
          <p:cNvCxnSpPr>
            <a:cxnSpLocks noChangeShapeType="1"/>
          </p:cNvCxnSpPr>
          <p:nvPr/>
        </p:nvCxnSpPr>
        <p:spPr bwMode="auto">
          <a:xfrm flipH="1" flipV="1">
            <a:off x="2514600" y="4038600"/>
            <a:ext cx="2522538" cy="12747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0"/>
          <p:cNvSpPr>
            <a:spLocks noChangeArrowheads="1"/>
          </p:cNvSpPr>
          <p:nvPr/>
        </p:nvSpPr>
        <p:spPr bwMode="auto">
          <a:xfrm>
            <a:off x="1524000" y="2133600"/>
            <a:ext cx="6172200" cy="2819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3" name="Rectangle 124"/>
          <p:cNvSpPr>
            <a:spLocks noChangeArrowheads="1"/>
          </p:cNvSpPr>
          <p:nvPr/>
        </p:nvSpPr>
        <p:spPr bwMode="auto">
          <a:xfrm>
            <a:off x="2590800" y="4343400"/>
            <a:ext cx="3962400" cy="609600"/>
          </a:xfrm>
          <a:prstGeom prst="rect">
            <a:avLst/>
          </a:prstGeom>
          <a:solidFill>
            <a:srgbClr val="85E5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4" name="Rectangle 123"/>
          <p:cNvSpPr>
            <a:spLocks noChangeArrowheads="1"/>
          </p:cNvSpPr>
          <p:nvPr/>
        </p:nvSpPr>
        <p:spPr bwMode="auto">
          <a:xfrm>
            <a:off x="6553200" y="3048000"/>
            <a:ext cx="1143000" cy="1295400"/>
          </a:xfrm>
          <a:prstGeom prst="rect">
            <a:avLst/>
          </a:prstGeom>
          <a:solidFill>
            <a:srgbClr val="85E5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5" name="Rectangle 122"/>
          <p:cNvSpPr>
            <a:spLocks noChangeArrowheads="1"/>
          </p:cNvSpPr>
          <p:nvPr/>
        </p:nvSpPr>
        <p:spPr bwMode="auto">
          <a:xfrm>
            <a:off x="2590800" y="3048000"/>
            <a:ext cx="3962400" cy="1295400"/>
          </a:xfrm>
          <a:prstGeom prst="rect">
            <a:avLst/>
          </a:prstGeom>
          <a:solidFill>
            <a:srgbClr val="CBD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      </a:t>
            </a:r>
          </a:p>
        </p:txBody>
      </p:sp>
      <p:sp>
        <p:nvSpPr>
          <p:cNvPr id="25606" name="Rectangle 101"/>
          <p:cNvSpPr>
            <a:spLocks noChangeArrowheads="1"/>
          </p:cNvSpPr>
          <p:nvPr/>
        </p:nvSpPr>
        <p:spPr bwMode="auto">
          <a:xfrm>
            <a:off x="4572000" y="3201988"/>
            <a:ext cx="2057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P(A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 and B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)</a:t>
            </a:r>
          </a:p>
        </p:txBody>
      </p:sp>
      <p:sp>
        <p:nvSpPr>
          <p:cNvPr id="25607" name="Rectangle 92"/>
          <p:cNvSpPr>
            <a:spLocks noChangeArrowheads="1"/>
          </p:cNvSpPr>
          <p:nvPr/>
        </p:nvSpPr>
        <p:spPr bwMode="auto">
          <a:xfrm>
            <a:off x="6705600" y="3201988"/>
            <a:ext cx="990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P(A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)</a:t>
            </a:r>
          </a:p>
        </p:txBody>
      </p:sp>
      <p:sp>
        <p:nvSpPr>
          <p:cNvPr id="25608" name="Rectangle 35"/>
          <p:cNvSpPr>
            <a:spLocks noChangeArrowheads="1"/>
          </p:cNvSpPr>
          <p:nvPr/>
        </p:nvSpPr>
        <p:spPr bwMode="auto">
          <a:xfrm>
            <a:off x="6623050" y="2584450"/>
            <a:ext cx="1031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Total</a:t>
            </a:r>
          </a:p>
        </p:txBody>
      </p:sp>
      <p:sp>
        <p:nvSpPr>
          <p:cNvPr id="25609" name="Rectangle 34"/>
          <p:cNvSpPr>
            <a:spLocks noChangeArrowheads="1"/>
          </p:cNvSpPr>
          <p:nvPr/>
        </p:nvSpPr>
        <p:spPr bwMode="auto">
          <a:xfrm>
            <a:off x="1550988" y="2611438"/>
            <a:ext cx="1044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/>
              <a:t>Event</a:t>
            </a:r>
          </a:p>
        </p:txBody>
      </p:sp>
      <p:sp>
        <p:nvSpPr>
          <p:cNvPr id="25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Marginal &amp; Joint Probabilities In A Contingency Table</a:t>
            </a:r>
          </a:p>
        </p:txBody>
      </p:sp>
      <p:sp>
        <p:nvSpPr>
          <p:cNvPr id="25611" name="Rectangle 4"/>
          <p:cNvSpPr>
            <a:spLocks noChangeArrowheads="1"/>
          </p:cNvSpPr>
          <p:nvPr/>
        </p:nvSpPr>
        <p:spPr bwMode="auto">
          <a:xfrm>
            <a:off x="2668588" y="3813175"/>
            <a:ext cx="2054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P(A</a:t>
            </a:r>
            <a:r>
              <a:rPr lang="en-US" altLang="en-US" sz="2400" b="1" baseline="-25000"/>
              <a:t>2 </a:t>
            </a:r>
            <a:r>
              <a:rPr lang="en-US" altLang="en-US" sz="2400" b="1"/>
              <a:t>and B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)</a:t>
            </a:r>
          </a:p>
        </p:txBody>
      </p:sp>
      <p:sp>
        <p:nvSpPr>
          <p:cNvPr id="25612" name="Rectangle 5"/>
          <p:cNvSpPr>
            <a:spLocks noChangeArrowheads="1"/>
          </p:cNvSpPr>
          <p:nvPr/>
        </p:nvSpPr>
        <p:spPr bwMode="auto">
          <a:xfrm>
            <a:off x="2668588" y="3201988"/>
            <a:ext cx="21320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P(A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 and B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)</a:t>
            </a:r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4002088" y="2143125"/>
            <a:ext cx="11509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Event</a:t>
            </a:r>
          </a:p>
        </p:txBody>
      </p:sp>
      <p:sp>
        <p:nvSpPr>
          <p:cNvPr id="25614" name="Rectangle 86"/>
          <p:cNvSpPr>
            <a:spLocks noChangeArrowheads="1"/>
          </p:cNvSpPr>
          <p:nvPr/>
        </p:nvSpPr>
        <p:spPr bwMode="auto">
          <a:xfrm>
            <a:off x="1519238" y="4405313"/>
            <a:ext cx="10318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Total</a:t>
            </a:r>
          </a:p>
        </p:txBody>
      </p:sp>
      <p:sp>
        <p:nvSpPr>
          <p:cNvPr id="25615" name="Rectangle 89"/>
          <p:cNvSpPr>
            <a:spLocks noChangeArrowheads="1"/>
          </p:cNvSpPr>
          <p:nvPr/>
        </p:nvSpPr>
        <p:spPr bwMode="auto">
          <a:xfrm>
            <a:off x="6899275" y="4394200"/>
            <a:ext cx="3794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1</a:t>
            </a:r>
          </a:p>
        </p:txBody>
      </p:sp>
      <p:sp>
        <p:nvSpPr>
          <p:cNvPr id="25616" name="Rectangle 90"/>
          <p:cNvSpPr>
            <a:spLocks noChangeArrowheads="1"/>
          </p:cNvSpPr>
          <p:nvPr/>
        </p:nvSpPr>
        <p:spPr bwMode="auto">
          <a:xfrm>
            <a:off x="685800" y="5562600"/>
            <a:ext cx="2895600" cy="46672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Joint Probabilities</a:t>
            </a:r>
          </a:p>
        </p:txBody>
      </p:sp>
      <p:sp>
        <p:nvSpPr>
          <p:cNvPr id="25617" name="Rectangle 91"/>
          <p:cNvSpPr>
            <a:spLocks noChangeArrowheads="1"/>
          </p:cNvSpPr>
          <p:nvPr/>
        </p:nvSpPr>
        <p:spPr bwMode="auto">
          <a:xfrm>
            <a:off x="4157663" y="5480050"/>
            <a:ext cx="4760912" cy="466725"/>
          </a:xfrm>
          <a:prstGeom prst="rect">
            <a:avLst/>
          </a:prstGeom>
          <a:solidFill>
            <a:srgbClr val="85E5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Marginal (Simple) Probabilities</a:t>
            </a:r>
          </a:p>
        </p:txBody>
      </p:sp>
      <p:sp>
        <p:nvSpPr>
          <p:cNvPr id="25618" name="Rectangle 93"/>
          <p:cNvSpPr>
            <a:spLocks noChangeArrowheads="1"/>
          </p:cNvSpPr>
          <p:nvPr/>
        </p:nvSpPr>
        <p:spPr bwMode="auto">
          <a:xfrm>
            <a:off x="1601788" y="3201988"/>
            <a:ext cx="911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  A</a:t>
            </a:r>
            <a:r>
              <a:rPr lang="en-US" altLang="en-US" sz="2400" b="1" baseline="-25000"/>
              <a:t>1</a:t>
            </a:r>
          </a:p>
        </p:txBody>
      </p:sp>
      <p:sp>
        <p:nvSpPr>
          <p:cNvPr id="25619" name="Rectangle 94"/>
          <p:cNvSpPr>
            <a:spLocks noChangeArrowheads="1"/>
          </p:cNvSpPr>
          <p:nvPr/>
        </p:nvSpPr>
        <p:spPr bwMode="auto">
          <a:xfrm>
            <a:off x="1601788" y="3811588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  A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25620" name="Rectangle 95"/>
          <p:cNvSpPr>
            <a:spLocks noChangeArrowheads="1"/>
          </p:cNvSpPr>
          <p:nvPr/>
        </p:nvSpPr>
        <p:spPr bwMode="auto">
          <a:xfrm>
            <a:off x="3352800" y="2590800"/>
            <a:ext cx="1139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B</a:t>
            </a:r>
            <a:r>
              <a:rPr lang="en-US" altLang="en-US" sz="2400" b="1" baseline="-25000"/>
              <a:t>1</a:t>
            </a:r>
          </a:p>
        </p:txBody>
      </p:sp>
      <p:sp>
        <p:nvSpPr>
          <p:cNvPr id="25621" name="Rectangle 96"/>
          <p:cNvSpPr>
            <a:spLocks noChangeArrowheads="1"/>
          </p:cNvSpPr>
          <p:nvPr/>
        </p:nvSpPr>
        <p:spPr bwMode="auto">
          <a:xfrm>
            <a:off x="5335588" y="2592388"/>
            <a:ext cx="1139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B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25622" name="Rectangle 97"/>
          <p:cNvSpPr>
            <a:spLocks noChangeArrowheads="1"/>
          </p:cNvSpPr>
          <p:nvPr/>
        </p:nvSpPr>
        <p:spPr bwMode="auto">
          <a:xfrm>
            <a:off x="2743200" y="4421188"/>
            <a:ext cx="19034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     P(B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)</a:t>
            </a:r>
          </a:p>
        </p:txBody>
      </p:sp>
      <p:sp>
        <p:nvSpPr>
          <p:cNvPr id="25623" name="Rectangle 98"/>
          <p:cNvSpPr>
            <a:spLocks noChangeArrowheads="1"/>
          </p:cNvSpPr>
          <p:nvPr/>
        </p:nvSpPr>
        <p:spPr bwMode="auto">
          <a:xfrm>
            <a:off x="4648200" y="4421188"/>
            <a:ext cx="18272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      P(B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)</a:t>
            </a:r>
          </a:p>
        </p:txBody>
      </p:sp>
      <p:sp>
        <p:nvSpPr>
          <p:cNvPr id="25624" name="Rectangle 102"/>
          <p:cNvSpPr>
            <a:spLocks noChangeArrowheads="1"/>
          </p:cNvSpPr>
          <p:nvPr/>
        </p:nvSpPr>
        <p:spPr bwMode="auto">
          <a:xfrm>
            <a:off x="4649788" y="3810000"/>
            <a:ext cx="22844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P(A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and B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)</a:t>
            </a:r>
          </a:p>
        </p:txBody>
      </p:sp>
      <p:sp>
        <p:nvSpPr>
          <p:cNvPr id="25625" name="Rectangle 104"/>
          <p:cNvSpPr>
            <a:spLocks noChangeArrowheads="1"/>
          </p:cNvSpPr>
          <p:nvPr/>
        </p:nvSpPr>
        <p:spPr bwMode="auto">
          <a:xfrm>
            <a:off x="6705600" y="3811588"/>
            <a:ext cx="1066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P(A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)</a:t>
            </a:r>
          </a:p>
        </p:txBody>
      </p:sp>
      <p:sp>
        <p:nvSpPr>
          <p:cNvPr id="25626" name="Line 107"/>
          <p:cNvSpPr>
            <a:spLocks noChangeShapeType="1"/>
          </p:cNvSpPr>
          <p:nvPr/>
        </p:nvSpPr>
        <p:spPr bwMode="auto">
          <a:xfrm flipH="1">
            <a:off x="2133600" y="3581400"/>
            <a:ext cx="6858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108"/>
          <p:cNvSpPr>
            <a:spLocks noChangeShapeType="1"/>
          </p:cNvSpPr>
          <p:nvPr/>
        </p:nvSpPr>
        <p:spPr bwMode="auto">
          <a:xfrm>
            <a:off x="4414838" y="4724400"/>
            <a:ext cx="614362" cy="309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109"/>
          <p:cNvSpPr>
            <a:spLocks noChangeShapeType="1"/>
          </p:cNvSpPr>
          <p:nvPr/>
        </p:nvSpPr>
        <p:spPr bwMode="auto">
          <a:xfrm>
            <a:off x="5410200" y="4800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111"/>
          <p:cNvSpPr>
            <a:spLocks noChangeShapeType="1"/>
          </p:cNvSpPr>
          <p:nvPr/>
        </p:nvSpPr>
        <p:spPr bwMode="auto">
          <a:xfrm>
            <a:off x="1524000" y="21336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0" name="Line 112"/>
          <p:cNvSpPr>
            <a:spLocks noChangeShapeType="1"/>
          </p:cNvSpPr>
          <p:nvPr/>
        </p:nvSpPr>
        <p:spPr bwMode="auto">
          <a:xfrm>
            <a:off x="2590800" y="25908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1" name="Line 113"/>
          <p:cNvSpPr>
            <a:spLocks noChangeShapeType="1"/>
          </p:cNvSpPr>
          <p:nvPr/>
        </p:nvSpPr>
        <p:spPr bwMode="auto">
          <a:xfrm>
            <a:off x="1524000" y="43434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2" name="Line 114"/>
          <p:cNvSpPr>
            <a:spLocks noChangeShapeType="1"/>
          </p:cNvSpPr>
          <p:nvPr/>
        </p:nvSpPr>
        <p:spPr bwMode="auto">
          <a:xfrm>
            <a:off x="1524000" y="3733800"/>
            <a:ext cx="6172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Line 116"/>
          <p:cNvSpPr>
            <a:spLocks noChangeShapeType="1"/>
          </p:cNvSpPr>
          <p:nvPr/>
        </p:nvSpPr>
        <p:spPr bwMode="auto">
          <a:xfrm>
            <a:off x="1524000" y="30480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4" name="Line 117"/>
          <p:cNvSpPr>
            <a:spLocks noChangeShapeType="1"/>
          </p:cNvSpPr>
          <p:nvPr/>
        </p:nvSpPr>
        <p:spPr bwMode="auto">
          <a:xfrm>
            <a:off x="1524000" y="49530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5" name="Line 118"/>
          <p:cNvSpPr>
            <a:spLocks noChangeShapeType="1"/>
          </p:cNvSpPr>
          <p:nvPr/>
        </p:nvSpPr>
        <p:spPr bwMode="auto">
          <a:xfrm>
            <a:off x="1524000" y="21336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6" name="Line 119"/>
          <p:cNvSpPr>
            <a:spLocks noChangeShapeType="1"/>
          </p:cNvSpPr>
          <p:nvPr/>
        </p:nvSpPr>
        <p:spPr bwMode="auto">
          <a:xfrm>
            <a:off x="2590800" y="21336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7" name="Line 120"/>
          <p:cNvSpPr>
            <a:spLocks noChangeShapeType="1"/>
          </p:cNvSpPr>
          <p:nvPr/>
        </p:nvSpPr>
        <p:spPr bwMode="auto">
          <a:xfrm>
            <a:off x="6553200" y="21336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8" name="Line 121"/>
          <p:cNvSpPr>
            <a:spLocks noChangeShapeType="1"/>
          </p:cNvSpPr>
          <p:nvPr/>
        </p:nvSpPr>
        <p:spPr bwMode="auto">
          <a:xfrm>
            <a:off x="4572000" y="25908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9" name="Line 125"/>
          <p:cNvSpPr>
            <a:spLocks noChangeShapeType="1"/>
          </p:cNvSpPr>
          <p:nvPr/>
        </p:nvSpPr>
        <p:spPr bwMode="auto">
          <a:xfrm flipV="1">
            <a:off x="5410200" y="4191000"/>
            <a:ext cx="1371600" cy="129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0" name="Line 126"/>
          <p:cNvSpPr>
            <a:spLocks noChangeShapeType="1"/>
          </p:cNvSpPr>
          <p:nvPr/>
        </p:nvSpPr>
        <p:spPr bwMode="auto">
          <a:xfrm flipH="1">
            <a:off x="2133600" y="4114800"/>
            <a:ext cx="25908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1"/>
          <p:cNvSpPr>
            <a:spLocks noChangeArrowheads="1"/>
          </p:cNvSpPr>
          <p:nvPr/>
        </p:nvSpPr>
        <p:spPr bwMode="auto">
          <a:xfrm>
            <a:off x="1219200" y="5029200"/>
            <a:ext cx="4343400" cy="10668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6713537" cy="609600"/>
          </a:xfrm>
        </p:spPr>
        <p:txBody>
          <a:bodyPr/>
          <a:lstStyle/>
          <a:p>
            <a:pPr eaLnBrk="1" hangingPunct="1"/>
            <a:r>
              <a:rPr lang="en-US" altLang="en-US"/>
              <a:t>Probability Summary So Far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55626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Probability is the numerical measure of the likelihood that an event will occur.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The probability of any event must be between 0 and 1, inclusively.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400"/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The sum of the probabilities of all mutually exclusive and collectively exhaustive events is 1.</a:t>
            </a:r>
          </a:p>
        </p:txBody>
      </p:sp>
      <p:sp>
        <p:nvSpPr>
          <p:cNvPr id="26629" name="Rectangle 97"/>
          <p:cNvSpPr>
            <a:spLocks noChangeArrowheads="1"/>
          </p:cNvSpPr>
          <p:nvPr/>
        </p:nvSpPr>
        <p:spPr bwMode="auto">
          <a:xfrm>
            <a:off x="7543800" y="1519238"/>
            <a:ext cx="1076325" cy="3937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Certain</a:t>
            </a:r>
          </a:p>
        </p:txBody>
      </p:sp>
      <p:sp>
        <p:nvSpPr>
          <p:cNvPr id="26630" name="Rectangle 98"/>
          <p:cNvSpPr>
            <a:spLocks noChangeArrowheads="1"/>
          </p:cNvSpPr>
          <p:nvPr/>
        </p:nvSpPr>
        <p:spPr bwMode="auto">
          <a:xfrm>
            <a:off x="7543800" y="5329238"/>
            <a:ext cx="1524000" cy="3937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Impossible</a:t>
            </a:r>
          </a:p>
        </p:txBody>
      </p:sp>
      <p:sp>
        <p:nvSpPr>
          <p:cNvPr id="26631" name="Rectangle 99"/>
          <p:cNvSpPr>
            <a:spLocks noChangeArrowheads="1"/>
          </p:cNvSpPr>
          <p:nvPr/>
        </p:nvSpPr>
        <p:spPr bwMode="auto">
          <a:xfrm>
            <a:off x="6096000" y="3348038"/>
            <a:ext cx="619125" cy="454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0.5</a:t>
            </a:r>
          </a:p>
        </p:txBody>
      </p:sp>
      <p:sp>
        <p:nvSpPr>
          <p:cNvPr id="26632" name="Rectangle 100"/>
          <p:cNvSpPr>
            <a:spLocks noChangeArrowheads="1"/>
          </p:cNvSpPr>
          <p:nvPr/>
        </p:nvSpPr>
        <p:spPr bwMode="auto">
          <a:xfrm>
            <a:off x="6324600" y="1519238"/>
            <a:ext cx="381000" cy="454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1</a:t>
            </a:r>
          </a:p>
        </p:txBody>
      </p:sp>
      <p:sp>
        <p:nvSpPr>
          <p:cNvPr id="26633" name="Rectangle 101"/>
          <p:cNvSpPr>
            <a:spLocks noChangeArrowheads="1"/>
          </p:cNvSpPr>
          <p:nvPr/>
        </p:nvSpPr>
        <p:spPr bwMode="auto">
          <a:xfrm>
            <a:off x="6315075" y="5329238"/>
            <a:ext cx="390525" cy="454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0</a:t>
            </a:r>
          </a:p>
        </p:txBody>
      </p:sp>
      <p:sp>
        <p:nvSpPr>
          <p:cNvPr id="26634" name="Line 102"/>
          <p:cNvSpPr>
            <a:spLocks noChangeShapeType="1"/>
          </p:cNvSpPr>
          <p:nvPr/>
        </p:nvSpPr>
        <p:spPr bwMode="auto">
          <a:xfrm>
            <a:off x="7162800" y="1752600"/>
            <a:ext cx="0" cy="38100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5" name="Line 103"/>
          <p:cNvSpPr>
            <a:spLocks noChangeShapeType="1"/>
          </p:cNvSpPr>
          <p:nvPr/>
        </p:nvSpPr>
        <p:spPr bwMode="auto">
          <a:xfrm>
            <a:off x="6877050" y="1752600"/>
            <a:ext cx="590550" cy="0"/>
          </a:xfrm>
          <a:prstGeom prst="line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6" name="Line 104"/>
          <p:cNvSpPr>
            <a:spLocks noChangeShapeType="1"/>
          </p:cNvSpPr>
          <p:nvPr/>
        </p:nvSpPr>
        <p:spPr bwMode="auto">
          <a:xfrm>
            <a:off x="6858000" y="5562600"/>
            <a:ext cx="5905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7" name="Line 105"/>
          <p:cNvSpPr>
            <a:spLocks noChangeShapeType="1"/>
          </p:cNvSpPr>
          <p:nvPr/>
        </p:nvSpPr>
        <p:spPr bwMode="auto">
          <a:xfrm>
            <a:off x="6877050" y="3581400"/>
            <a:ext cx="590550" cy="0"/>
          </a:xfrm>
          <a:prstGeom prst="line">
            <a:avLst/>
          </a:prstGeom>
          <a:noFill/>
          <a:ln w="38100">
            <a:solidFill>
              <a:srgbClr val="C6A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666" name="Rectangle 106"/>
          <p:cNvSpPr>
            <a:spLocks noChangeArrowheads="1"/>
          </p:cNvSpPr>
          <p:nvPr/>
        </p:nvSpPr>
        <p:spPr bwMode="auto">
          <a:xfrm>
            <a:off x="7010400" y="1752600"/>
            <a:ext cx="304800" cy="3810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6639" name="Text Box 107"/>
          <p:cNvSpPr txBox="1">
            <a:spLocks noChangeArrowheads="1"/>
          </p:cNvSpPr>
          <p:nvPr/>
        </p:nvSpPr>
        <p:spPr bwMode="auto">
          <a:xfrm>
            <a:off x="1219200" y="3276600"/>
            <a:ext cx="4267200" cy="466725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 ≤ P(A) ≤ 1   </a:t>
            </a:r>
            <a:r>
              <a:rPr lang="en-US" altLang="en-US" sz="2000"/>
              <a:t>For any event A</a:t>
            </a:r>
            <a:endParaRPr lang="en-US" altLang="en-US" sz="2000" baseline="-25000"/>
          </a:p>
        </p:txBody>
      </p:sp>
      <p:graphicFrame>
        <p:nvGraphicFramePr>
          <p:cNvPr id="26640" name="Object 4"/>
          <p:cNvGraphicFramePr>
            <a:graphicFrameLocks noChangeAspect="1"/>
          </p:cNvGraphicFramePr>
          <p:nvPr/>
        </p:nvGraphicFramePr>
        <p:xfrm>
          <a:off x="1306513" y="5105400"/>
          <a:ext cx="28082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3" imgW="1435100" imgH="203200" progId="Equation.3">
                  <p:embed/>
                </p:oleObj>
              </mc:Choice>
              <mc:Fallback>
                <p:oleObj name="Equation" r:id="rId3" imgW="14351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5105400"/>
                        <a:ext cx="28082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Text Box 110"/>
          <p:cNvSpPr txBox="1">
            <a:spLocks noChangeArrowheads="1"/>
          </p:cNvSpPr>
          <p:nvPr/>
        </p:nvSpPr>
        <p:spPr bwMode="auto">
          <a:xfrm>
            <a:off x="1219200" y="54864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If A, B, and C are mutually exclusive and collectively exhaustive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General Addition Rule</a:t>
            </a:r>
          </a:p>
        </p:txBody>
      </p:sp>
      <p:sp>
        <p:nvSpPr>
          <p:cNvPr id="27651" name="Rectangle 39"/>
          <p:cNvSpPr>
            <a:spLocks noChangeArrowheads="1"/>
          </p:cNvSpPr>
          <p:nvPr/>
        </p:nvSpPr>
        <p:spPr bwMode="auto">
          <a:xfrm>
            <a:off x="1524000" y="2514600"/>
            <a:ext cx="6248400" cy="52863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P(A or B) = P(A) + P(B) - P(A and B)</a:t>
            </a:r>
          </a:p>
        </p:txBody>
      </p:sp>
      <p:sp>
        <p:nvSpPr>
          <p:cNvPr id="27652" name="Text Box 82"/>
          <p:cNvSpPr txBox="1">
            <a:spLocks noChangeArrowheads="1"/>
          </p:cNvSpPr>
          <p:nvPr/>
        </p:nvSpPr>
        <p:spPr bwMode="auto">
          <a:xfrm>
            <a:off x="914400" y="18288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General Addition Rule:</a:t>
            </a:r>
          </a:p>
        </p:txBody>
      </p:sp>
      <p:sp>
        <p:nvSpPr>
          <p:cNvPr id="27653" name="Text Box 83"/>
          <p:cNvSpPr txBox="1">
            <a:spLocks noChangeArrowheads="1"/>
          </p:cNvSpPr>
          <p:nvPr/>
        </p:nvSpPr>
        <p:spPr bwMode="auto">
          <a:xfrm>
            <a:off x="838200" y="3706813"/>
            <a:ext cx="7239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A50021"/>
                </a:solidFill>
              </a:rPr>
              <a:t>If A and B are mutually exclusive</a:t>
            </a:r>
            <a:r>
              <a:rPr lang="en-US" altLang="en-US"/>
              <a:t>, then 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/>
              <a:t>P(A and B) = 0, so the rule can be simplified:</a:t>
            </a:r>
          </a:p>
        </p:txBody>
      </p:sp>
      <p:sp>
        <p:nvSpPr>
          <p:cNvPr id="27654" name="Rectangle 84"/>
          <p:cNvSpPr>
            <a:spLocks noChangeArrowheads="1"/>
          </p:cNvSpPr>
          <p:nvPr/>
        </p:nvSpPr>
        <p:spPr bwMode="auto">
          <a:xfrm>
            <a:off x="1524000" y="4926013"/>
            <a:ext cx="6248400" cy="1169987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P(A or B) = P(A) + P(B)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For mutually exclusive events A and 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6931025" cy="990600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The objectives for this chapter are:</a:t>
            </a: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To understand basic probability concepts.</a:t>
            </a:r>
          </a:p>
          <a:p>
            <a:pPr eaLnBrk="1" hangingPunct="1"/>
            <a:r>
              <a:rPr lang="en-US" altLang="en-US"/>
              <a:t>To understand conditional probability.</a:t>
            </a:r>
          </a:p>
          <a:p>
            <a:pPr eaLnBrk="1" hangingPunct="1"/>
            <a:r>
              <a:rPr lang="en-US" altLang="en-US"/>
              <a:t>Use Bayes’ theorem to revise probabilities.</a:t>
            </a:r>
          </a:p>
          <a:p>
            <a:pPr eaLnBrk="1" hangingPunct="1"/>
            <a:r>
              <a:rPr lang="en-US" altLang="en-US"/>
              <a:t>Apply counting rules.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8550" y="12065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General Addition Rule Example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152400" y="1879600"/>
            <a:ext cx="86868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P(Planned or Purchased) =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P(Planned) + P(Purchased) – P(Planned and Purchased) =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250 / 1,000 + 300 / 1,000 – 200 / 1,000 = 350 / 1,000</a:t>
            </a:r>
          </a:p>
        </p:txBody>
      </p:sp>
      <p:sp>
        <p:nvSpPr>
          <p:cNvPr id="28676" name="TextBox 27"/>
          <p:cNvSpPr txBox="1">
            <a:spLocks noChangeArrowheads="1"/>
          </p:cNvSpPr>
          <p:nvPr/>
        </p:nvSpPr>
        <p:spPr bwMode="auto">
          <a:xfrm>
            <a:off x="1192213" y="4648200"/>
            <a:ext cx="6605587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/>
              <a:t>				</a:t>
            </a:r>
            <a:r>
              <a:rPr lang="en-US" altLang="en-US" sz="1800" u="sng" dirty="0"/>
              <a:t>Actually Purchased TV</a:t>
            </a:r>
            <a:r>
              <a:rPr lang="en-US" altLang="en-US" sz="1800" dirty="0"/>
              <a:t>	</a:t>
            </a:r>
          </a:p>
          <a:p>
            <a:r>
              <a:rPr lang="en-US" altLang="en-US" sz="1800" u="sng" dirty="0"/>
              <a:t>Planned To Purchase TV		Yes	 No	 Total</a:t>
            </a:r>
          </a:p>
          <a:p>
            <a:r>
              <a:rPr lang="en-US" altLang="en-US" sz="1800" dirty="0"/>
              <a:t>			  Yes	200	  50	   250</a:t>
            </a:r>
          </a:p>
          <a:p>
            <a:r>
              <a:rPr lang="en-US" altLang="en-US" sz="1800" dirty="0"/>
              <a:t>		 	   No	</a:t>
            </a:r>
            <a:r>
              <a:rPr lang="en-US" altLang="en-US" sz="1800" u="sng" dirty="0"/>
              <a:t>100	650	   750</a:t>
            </a:r>
          </a:p>
          <a:p>
            <a:r>
              <a:rPr lang="en-US" altLang="en-US" sz="1800" dirty="0"/>
              <a:t>			Total	300	700	1,000</a:t>
            </a:r>
          </a:p>
        </p:txBody>
      </p:sp>
      <p:sp>
        <p:nvSpPr>
          <p:cNvPr id="28677" name="Line 13"/>
          <p:cNvSpPr>
            <a:spLocks noChangeShapeType="1"/>
          </p:cNvSpPr>
          <p:nvPr/>
        </p:nvSpPr>
        <p:spPr bwMode="auto">
          <a:xfrm flipH="1" flipV="1">
            <a:off x="533400" y="3446463"/>
            <a:ext cx="6400800" cy="18875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 flipH="1" flipV="1">
            <a:off x="2438400" y="3352800"/>
            <a:ext cx="2438400" cy="2590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 flipV="1">
            <a:off x="4038600" y="3352800"/>
            <a:ext cx="838200" cy="1981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543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Computing Conditional Probabilities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conditional probability</a:t>
            </a:r>
            <a:r>
              <a:rPr lang="en-US" altLang="en-US"/>
              <a:t> is the probability of one event, given that another event has occurred:</a:t>
            </a:r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1924050" y="2667000"/>
          <a:ext cx="33718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3" imgW="1422400" imgH="419100" progId="Equation.3">
                  <p:embed/>
                </p:oleObj>
              </mc:Choice>
              <mc:Fallback>
                <p:oleObj name="Equation" r:id="rId3" imgW="14224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667000"/>
                        <a:ext cx="3371850" cy="9953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1905000" y="4038600"/>
          <a:ext cx="33718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5" imgW="1422400" imgH="419100" progId="Equation.3">
                  <p:embed/>
                </p:oleObj>
              </mc:Choice>
              <mc:Fallback>
                <p:oleObj name="Equation" r:id="rId5" imgW="14224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038600"/>
                        <a:ext cx="3371850" cy="9953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676400" y="5257800"/>
            <a:ext cx="6553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dirty="0"/>
              <a:t>Where  P(A and B) = joint probability of A and B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dirty="0"/>
              <a:t>  	P(A) = marginal or simple probability of A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dirty="0"/>
              <a:t>	P(B) = marginal or simple probability of B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324600" y="2743200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The conditional probability of A given that B has occurred.</a:t>
            </a:r>
          </a:p>
        </p:txBody>
      </p:sp>
      <p:sp>
        <p:nvSpPr>
          <p:cNvPr id="29704" name="AutoShape 11"/>
          <p:cNvSpPr>
            <a:spLocks noChangeArrowheads="1"/>
          </p:cNvSpPr>
          <p:nvPr/>
        </p:nvSpPr>
        <p:spPr bwMode="auto">
          <a:xfrm>
            <a:off x="5486400" y="3124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6324600" y="4038600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The conditional probability of B given that A has occurred.</a:t>
            </a:r>
          </a:p>
        </p:txBody>
      </p:sp>
      <p:sp>
        <p:nvSpPr>
          <p:cNvPr id="29706" name="AutoShape 13"/>
          <p:cNvSpPr>
            <a:spLocks noChangeArrowheads="1"/>
          </p:cNvSpPr>
          <p:nvPr/>
        </p:nvSpPr>
        <p:spPr bwMode="auto">
          <a:xfrm>
            <a:off x="5486400" y="4418013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6200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Conditional Probability Example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230313" y="2971800"/>
            <a:ext cx="6605587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				</a:t>
            </a:r>
            <a:r>
              <a:rPr lang="en-US" altLang="en-US" sz="1800" u="sng"/>
              <a:t>Actually Purchased TV</a:t>
            </a:r>
            <a:r>
              <a:rPr lang="en-US" altLang="en-US" sz="1800"/>
              <a:t>	</a:t>
            </a:r>
          </a:p>
          <a:p>
            <a:r>
              <a:rPr lang="en-US" altLang="en-US" sz="1800" u="sng"/>
              <a:t>Planned To Purchase TV		Yes	 No	 Total</a:t>
            </a:r>
          </a:p>
          <a:p>
            <a:r>
              <a:rPr lang="en-US" altLang="en-US" sz="1800"/>
              <a:t>			  Yes	200	  50	   250</a:t>
            </a:r>
          </a:p>
          <a:p>
            <a:r>
              <a:rPr lang="en-US" altLang="en-US" sz="1800"/>
              <a:t>		 	   No	</a:t>
            </a:r>
            <a:r>
              <a:rPr lang="en-US" altLang="en-US" sz="1800" u="sng"/>
              <a:t>100	650	   750</a:t>
            </a:r>
          </a:p>
          <a:p>
            <a:r>
              <a:rPr lang="en-US" altLang="en-US" sz="1800"/>
              <a:t>			Total	300	700	1,000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12192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P(Purchased | Planned) = P(Purchased and Planned) / P(Planned) =</a:t>
            </a:r>
          </a:p>
          <a:p>
            <a:endParaRPr lang="en-US" altLang="en-US" sz="2000" b="1"/>
          </a:p>
          <a:p>
            <a:r>
              <a:rPr lang="en-US" altLang="en-US" sz="2000" b="1"/>
              <a:t>(200 / 1000) / (250 / 1000) = 200 / 250</a:t>
            </a:r>
          </a:p>
        </p:txBody>
      </p:sp>
      <p:sp>
        <p:nvSpPr>
          <p:cNvPr id="30725" name="Line 13"/>
          <p:cNvSpPr>
            <a:spLocks noChangeShapeType="1"/>
          </p:cNvSpPr>
          <p:nvPr/>
        </p:nvSpPr>
        <p:spPr bwMode="auto">
          <a:xfrm flipH="1" flipV="1">
            <a:off x="457200" y="2235200"/>
            <a:ext cx="4419600" cy="142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auto">
          <a:xfrm flipH="1" flipV="1">
            <a:off x="2133600" y="2235200"/>
            <a:ext cx="4762500" cy="14747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71500" y="4953000"/>
            <a:ext cx="819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Since Planned is given we only need to consider the top row of the table.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383463" cy="685800"/>
          </a:xfrm>
        </p:spPr>
        <p:txBody>
          <a:bodyPr/>
          <a:lstStyle/>
          <a:p>
            <a:pPr eaLnBrk="1" hangingPunct="1"/>
            <a:r>
              <a:rPr lang="en-US" altLang="en-US"/>
              <a:t>Independent Events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139825"/>
            <a:ext cx="7696200" cy="4800600"/>
          </a:xfrm>
        </p:spPr>
        <p:txBody>
          <a:bodyPr/>
          <a:lstStyle/>
          <a:p>
            <a:pPr eaLnBrk="1" hangingPunct="1"/>
            <a:r>
              <a:rPr lang="en-US" altLang="en-US" sz="3600"/>
              <a:t>Two events are </a:t>
            </a:r>
            <a:r>
              <a:rPr lang="en-US" altLang="en-US" sz="3600">
                <a:solidFill>
                  <a:srgbClr val="008000"/>
                </a:solidFill>
              </a:rPr>
              <a:t>independent</a:t>
            </a:r>
            <a:r>
              <a:rPr lang="en-US" altLang="en-US" sz="3600"/>
              <a:t> if and only if:</a:t>
            </a:r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/>
              <a:t>Events A and B are independent when the probability of one event is not affected by the fact that the other event has occurred.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433638" y="2620963"/>
          <a:ext cx="44958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3" imgW="990170" imgH="203112" progId="Equation.3">
                  <p:embed/>
                </p:oleObj>
              </mc:Choice>
              <mc:Fallback>
                <p:oleObj name="Equation" r:id="rId3" imgW="990170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2620963"/>
                        <a:ext cx="4495800" cy="9191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76275"/>
            <a:ext cx="76200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Are The Events Planned and Purchased Independent?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230313" y="4648200"/>
            <a:ext cx="6605587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				</a:t>
            </a:r>
            <a:r>
              <a:rPr lang="en-US" altLang="en-US" sz="1800" u="sng"/>
              <a:t>Actually Purchased TV</a:t>
            </a:r>
            <a:r>
              <a:rPr lang="en-US" altLang="en-US" sz="1800"/>
              <a:t>	</a:t>
            </a:r>
          </a:p>
          <a:p>
            <a:r>
              <a:rPr lang="en-US" altLang="en-US" sz="1800" u="sng"/>
              <a:t>Planned To Purchase TV		Yes	 No	 Total</a:t>
            </a:r>
          </a:p>
          <a:p>
            <a:r>
              <a:rPr lang="en-US" altLang="en-US" sz="1800"/>
              <a:t>			  Yes	200	  50	   250</a:t>
            </a:r>
          </a:p>
          <a:p>
            <a:r>
              <a:rPr lang="en-US" altLang="en-US" sz="1800"/>
              <a:t>		 	   No	</a:t>
            </a:r>
            <a:r>
              <a:rPr lang="en-US" altLang="en-US" sz="1800" u="sng"/>
              <a:t>100	650	   750</a:t>
            </a:r>
          </a:p>
          <a:p>
            <a:r>
              <a:rPr lang="en-US" altLang="en-US" sz="1800"/>
              <a:t>			Total	300	700	1,000</a:t>
            </a: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152400" y="1766888"/>
            <a:ext cx="8763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Does P(Purchased | Planned) = P(Purchased)?</a:t>
            </a:r>
          </a:p>
          <a:p>
            <a:endParaRPr lang="en-US" altLang="en-US" sz="2000" b="1"/>
          </a:p>
          <a:p>
            <a:r>
              <a:rPr lang="en-US" altLang="en-US" sz="2000" b="1"/>
              <a:t>P(Purchased | Planned) = 200 / 250 = 0.8.</a:t>
            </a:r>
          </a:p>
          <a:p>
            <a:endParaRPr lang="en-US" altLang="en-US" sz="2000" b="1"/>
          </a:p>
          <a:p>
            <a:r>
              <a:rPr lang="en-US" altLang="en-US" sz="2000" b="1"/>
              <a:t>P(Purchased) = 700 / 1000 = 0.7.</a:t>
            </a:r>
          </a:p>
          <a:p>
            <a:endParaRPr lang="en-US" altLang="en-US" sz="2000" b="1"/>
          </a:p>
          <a:p>
            <a:r>
              <a:rPr lang="en-US" altLang="en-US" sz="2000" b="1"/>
              <a:t>Since these two probabilities are not equal, these two events are dependent.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3350"/>
            <a:ext cx="8305800" cy="647700"/>
          </a:xfrm>
        </p:spPr>
        <p:txBody>
          <a:bodyPr/>
          <a:lstStyle/>
          <a:p>
            <a:pPr eaLnBrk="1" hangingPunct="1"/>
            <a:r>
              <a:rPr lang="en-US" altLang="en-US"/>
              <a:t>Multiplication Rules For Two Events</a:t>
            </a:r>
          </a:p>
        </p:txBody>
      </p:sp>
      <p:graphicFrame>
        <p:nvGraphicFramePr>
          <p:cNvPr id="34819" name="Object 8"/>
          <p:cNvGraphicFramePr>
            <a:graphicFrameLocks noChangeAspect="1"/>
          </p:cNvGraphicFramePr>
          <p:nvPr/>
        </p:nvGraphicFramePr>
        <p:xfrm>
          <a:off x="1939925" y="3343275"/>
          <a:ext cx="54911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3" imgW="1651000" imgH="203200" progId="Equation.DSMT4">
                  <p:embed/>
                </p:oleObj>
              </mc:Choice>
              <mc:Fallback>
                <p:oleObj name="Equation" r:id="rId3" imgW="1651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343275"/>
                        <a:ext cx="5491163" cy="6762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0" name="Group 1"/>
          <p:cNvGrpSpPr>
            <a:grpSpLocks/>
          </p:cNvGrpSpPr>
          <p:nvPr/>
        </p:nvGrpSpPr>
        <p:grpSpPr bwMode="auto">
          <a:xfrm>
            <a:off x="798513" y="4572000"/>
            <a:ext cx="7772400" cy="1676400"/>
            <a:chOff x="609600" y="4191000"/>
            <a:chExt cx="7772400" cy="1676400"/>
          </a:xfrm>
        </p:grpSpPr>
        <p:sp>
          <p:nvSpPr>
            <p:cNvPr id="34823" name="Rectangle 10"/>
            <p:cNvSpPr>
              <a:spLocks noChangeArrowheads="1"/>
            </p:cNvSpPr>
            <p:nvPr/>
          </p:nvSpPr>
          <p:spPr bwMode="auto">
            <a:xfrm>
              <a:off x="609600" y="4267200"/>
              <a:ext cx="7620000" cy="1600200"/>
            </a:xfrm>
            <a:prstGeom prst="rect">
              <a:avLst/>
            </a:prstGeom>
            <a:solidFill>
              <a:srgbClr val="FF9B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34824" name="Object 9"/>
            <p:cNvGraphicFramePr>
              <a:graphicFrameLocks noChangeAspect="1"/>
            </p:cNvGraphicFramePr>
            <p:nvPr/>
          </p:nvGraphicFramePr>
          <p:xfrm>
            <a:off x="6034088" y="4238625"/>
            <a:ext cx="21812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3" name="Equation" r:id="rId5" imgW="990170" imgH="203112" progId="Equation.3">
                    <p:embed/>
                  </p:oleObj>
                </mc:Choice>
                <mc:Fallback>
                  <p:oleObj name="Equation" r:id="rId5" imgW="990170" imgH="203112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4088" y="4238625"/>
                          <a:ext cx="2181225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5" name="Rectangle 7"/>
            <p:cNvSpPr>
              <a:spLocks noChangeArrowheads="1"/>
            </p:cNvSpPr>
            <p:nvPr/>
          </p:nvSpPr>
          <p:spPr bwMode="auto">
            <a:xfrm>
              <a:off x="609600" y="4191000"/>
              <a:ext cx="7696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342" tIns="42672" rIns="85342" bIns="42672"/>
            <a:lstStyle>
              <a:lvl1pPr marL="320675" indent="-320675" defTabSz="852488"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52488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52488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52488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52488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/>
                <a:t>Note:</a:t>
              </a:r>
              <a:r>
                <a:rPr lang="en-US" altLang="en-US" sz="2400"/>
                <a:t> </a:t>
              </a:r>
              <a:r>
                <a:rPr lang="en-US" altLang="en-US" sz="2400">
                  <a:solidFill>
                    <a:srgbClr val="A50021"/>
                  </a:solidFill>
                </a:rPr>
                <a:t>If A and B are independent</a:t>
              </a:r>
              <a:r>
                <a:rPr lang="en-US" altLang="en-US" sz="2400"/>
                <a:t>, then</a:t>
              </a:r>
            </a:p>
          </p:txBody>
        </p:sp>
        <p:sp>
          <p:nvSpPr>
            <p:cNvPr id="34826" name="Rectangle 8"/>
            <p:cNvSpPr>
              <a:spLocks noChangeArrowheads="1"/>
            </p:cNvSpPr>
            <p:nvPr/>
          </p:nvSpPr>
          <p:spPr bwMode="auto">
            <a:xfrm>
              <a:off x="685800" y="4572000"/>
              <a:ext cx="7696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342" tIns="42672" rIns="85342" bIns="42672"/>
            <a:lstStyle>
              <a:lvl1pPr marL="320675" indent="-320675" defTabSz="852488"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52488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52488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52488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52488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52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en-US" sz="2400"/>
                <a:t>and the multiplication rule simplifies to:</a:t>
              </a:r>
            </a:p>
          </p:txBody>
        </p:sp>
        <p:graphicFrame>
          <p:nvGraphicFramePr>
            <p:cNvPr id="34827" name="Object 10"/>
            <p:cNvGraphicFramePr>
              <a:graphicFrameLocks noChangeAspect="1"/>
            </p:cNvGraphicFramePr>
            <p:nvPr/>
          </p:nvGraphicFramePr>
          <p:xfrm>
            <a:off x="2590800" y="5257800"/>
            <a:ext cx="447675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4" name="Equation" r:id="rId7" imgW="1536033" imgH="203112" progId="Equation.3">
                    <p:embed/>
                  </p:oleObj>
                </mc:Choice>
                <mc:Fallback>
                  <p:oleObj name="Equation" r:id="rId7" imgW="1536033" imgH="203112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257800"/>
                          <a:ext cx="4476750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21" name="Object 8"/>
          <p:cNvGraphicFramePr>
            <a:graphicFrameLocks noChangeAspect="1"/>
          </p:cNvGraphicFramePr>
          <p:nvPr/>
        </p:nvGraphicFramePr>
        <p:xfrm>
          <a:off x="1749425" y="1785938"/>
          <a:ext cx="5870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9" imgW="1765300" imgH="203200" progId="Equation.DSMT4">
                  <p:embed/>
                </p:oleObj>
              </mc:Choice>
              <mc:Fallback>
                <p:oleObj name="Equation" r:id="rId9" imgW="17653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785938"/>
                        <a:ext cx="5870575" cy="6762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571500" y="1171575"/>
            <a:ext cx="4778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The General Multiplication Rule</a:t>
            </a:r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Solving for P(A and B)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93675"/>
            <a:ext cx="7383463" cy="995363"/>
          </a:xfrm>
        </p:spPr>
        <p:txBody>
          <a:bodyPr/>
          <a:lstStyle/>
          <a:p>
            <a:pPr eaLnBrk="1" hangingPunct="1"/>
            <a:r>
              <a:rPr lang="en-US" altLang="en-US" sz="3200"/>
              <a:t>Marginal Probability Using The General Multiplication Rule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01750"/>
            <a:ext cx="8077200" cy="1965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Marginal probability for event A: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marL="852488" lvl="2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Where B</a:t>
            </a:r>
            <a:r>
              <a:rPr lang="en-US" altLang="en-US" baseline="-25000" dirty="0"/>
              <a:t>1</a:t>
            </a:r>
            <a:r>
              <a:rPr lang="en-US" altLang="en-US" dirty="0"/>
              <a:t>, B</a:t>
            </a:r>
            <a:r>
              <a:rPr lang="en-US" altLang="en-US" baseline="-25000" dirty="0"/>
              <a:t>2</a:t>
            </a:r>
            <a:r>
              <a:rPr lang="en-US" altLang="en-US" dirty="0"/>
              <a:t>, …, B</a:t>
            </a:r>
            <a:r>
              <a:rPr lang="en-US" altLang="en-US" baseline="-25000" dirty="0"/>
              <a:t>k</a:t>
            </a:r>
            <a:r>
              <a:rPr lang="en-US" altLang="en-US" dirty="0"/>
              <a:t> are k mutually exclusive and collectively exhaustive events.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09600" y="1833563"/>
          <a:ext cx="8077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3" imgW="3860800" imgH="215900" progId="Equation.3">
                  <p:embed/>
                </p:oleObj>
              </mc:Choice>
              <mc:Fallback>
                <p:oleObj name="Equation" r:id="rId3" imgW="38608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33563"/>
                        <a:ext cx="8077200" cy="4508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235075" y="4905375"/>
            <a:ext cx="6605588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				</a:t>
            </a:r>
            <a:r>
              <a:rPr lang="en-US" altLang="en-US" sz="1800" u="sng"/>
              <a:t>Actually Purchased TV</a:t>
            </a:r>
            <a:r>
              <a:rPr lang="en-US" altLang="en-US" sz="1800"/>
              <a:t>	</a:t>
            </a:r>
          </a:p>
          <a:p>
            <a:r>
              <a:rPr lang="en-US" altLang="en-US" sz="1800" u="sng"/>
              <a:t>Planned To Purchase TV		Yes	 No	 Total</a:t>
            </a:r>
          </a:p>
          <a:p>
            <a:r>
              <a:rPr lang="en-US" altLang="en-US" sz="1800"/>
              <a:t>			  Yes	200	  50	   250</a:t>
            </a:r>
          </a:p>
          <a:p>
            <a:r>
              <a:rPr lang="en-US" altLang="en-US" sz="1800"/>
              <a:t>		 	   No	</a:t>
            </a:r>
            <a:r>
              <a:rPr lang="en-US" altLang="en-US" sz="1800" u="sng"/>
              <a:t>100	650	   750</a:t>
            </a:r>
          </a:p>
          <a:p>
            <a:r>
              <a:rPr lang="en-US" altLang="en-US" sz="1800"/>
              <a:t>			Total	300	700	1,000</a:t>
            </a:r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1271588" y="3200400"/>
            <a:ext cx="6500812" cy="16319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Let A = Planned, B</a:t>
            </a:r>
            <a:r>
              <a:rPr lang="en-US" altLang="en-US" sz="2000" b="1" baseline="-25000"/>
              <a:t>1</a:t>
            </a:r>
            <a:r>
              <a:rPr lang="en-US" altLang="en-US" sz="2000" b="1"/>
              <a:t> = Purchase, &amp; B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 = No Purchase</a:t>
            </a:r>
          </a:p>
          <a:p>
            <a:endParaRPr lang="en-US" altLang="en-US" sz="2000" b="1"/>
          </a:p>
          <a:p>
            <a:r>
              <a:rPr lang="en-US" altLang="en-US" sz="2000" b="1"/>
              <a:t>P(A) = P(A|B</a:t>
            </a:r>
            <a:r>
              <a:rPr lang="en-US" altLang="en-US" sz="2000" b="1" baseline="-25000"/>
              <a:t>1</a:t>
            </a:r>
            <a:r>
              <a:rPr lang="en-US" altLang="en-US" sz="2000" b="1"/>
              <a:t>)P(B</a:t>
            </a:r>
            <a:r>
              <a:rPr lang="en-US" altLang="en-US" sz="2000" b="1" baseline="-25000"/>
              <a:t>1</a:t>
            </a:r>
            <a:r>
              <a:rPr lang="en-US" altLang="en-US" sz="2000" b="1"/>
              <a:t>) + P(A|B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)P(B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) = </a:t>
            </a:r>
          </a:p>
          <a:p>
            <a:endParaRPr lang="en-US" altLang="en-US" sz="2000" b="1"/>
          </a:p>
          <a:p>
            <a:r>
              <a:rPr lang="en-US" altLang="en-US" sz="2000" b="1"/>
              <a:t>(200/300)(300/1000) + (50/700)(700/1000) = 0.25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Theorem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924800" cy="4343400"/>
          </a:xfrm>
        </p:spPr>
        <p:txBody>
          <a:bodyPr/>
          <a:lstStyle/>
          <a:p>
            <a:pPr eaLnBrk="1" hangingPunct="1"/>
            <a:r>
              <a:rPr lang="en-US" altLang="en-US"/>
              <a:t>Bayes’ Theorem is used to revise previously calculated probabilities based on new information.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Developed by Thomas Bayes in the 18</a:t>
            </a:r>
            <a:r>
              <a:rPr lang="en-US" altLang="en-US" baseline="30000"/>
              <a:t>th</a:t>
            </a:r>
            <a:r>
              <a:rPr lang="en-US" altLang="en-US"/>
              <a:t> Century.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It is an extension of conditional probability.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Theorem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86200"/>
            <a:ext cx="8305800" cy="2362200"/>
          </a:xfrm>
        </p:spPr>
        <p:txBody>
          <a:bodyPr/>
          <a:lstStyle/>
          <a:p>
            <a:pPr eaLnBrk="1" hangingPunct="1"/>
            <a:r>
              <a:rPr lang="en-US" altLang="en-US" sz="2400"/>
              <a:t>where:</a:t>
            </a:r>
            <a:endParaRPr lang="en-US" altLang="en-US" sz="2400" i="1" baseline="-25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	B</a:t>
            </a:r>
            <a:r>
              <a:rPr lang="en-US" altLang="en-US" sz="2400" baseline="-25000"/>
              <a:t>i</a:t>
            </a:r>
            <a:r>
              <a:rPr lang="en-US" altLang="en-US" sz="2400"/>
              <a:t> = i</a:t>
            </a:r>
            <a:r>
              <a:rPr lang="en-US" altLang="en-US" sz="2400" baseline="30000"/>
              <a:t>th</a:t>
            </a:r>
            <a:r>
              <a:rPr lang="en-US" altLang="en-US" sz="2400"/>
              <a:t> event of k mutually exclusive and collectively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		exhaustive events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/>
              <a:t>		</a:t>
            </a:r>
            <a:r>
              <a:rPr lang="en-US" altLang="en-US" sz="2400"/>
              <a:t>A = new event that might impact P(B</a:t>
            </a:r>
            <a:r>
              <a:rPr lang="en-US" altLang="en-US" sz="2400" baseline="-25000"/>
              <a:t>i</a:t>
            </a:r>
            <a:r>
              <a:rPr lang="en-US" altLang="en-US" sz="2400"/>
              <a:t>)</a:t>
            </a:r>
            <a:endParaRPr lang="en-US" altLang="en-US" sz="2400" baseline="-2500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06400" y="2133600"/>
          <a:ext cx="8429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3" imgW="4140200" imgH="431800" progId="Equation.3">
                  <p:embed/>
                </p:oleObj>
              </mc:Choice>
              <mc:Fallback>
                <p:oleObj name="Equation" r:id="rId3" imgW="41402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33600"/>
                        <a:ext cx="8429625" cy="952500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Theorem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7924800" cy="4495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 drilling company has estimated a 40% chance of striking oil for their new well.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A detailed test has been scheduled for more information. Historically, 60% of successful wells have had detailed tests, and 20% of unsuccessful wells have had detailed tests.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Given that this well has been scheduled for a detailed test, what is the probability 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/>
              <a:t>    that the well will be successful?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391400" y="3200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153400" y="3200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629400" y="3200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867400" y="3200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105400" y="3200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4343400" y="3200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46482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6781800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7067550" y="33591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1" name="Oval 14"/>
          <p:cNvSpPr>
            <a:spLocks noChangeArrowheads="1"/>
          </p:cNvSpPr>
          <p:nvPr/>
        </p:nvSpPr>
        <p:spPr bwMode="auto">
          <a:xfrm>
            <a:off x="6019800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2" name="Oval 15"/>
          <p:cNvSpPr>
            <a:spLocks noChangeArrowheads="1"/>
          </p:cNvSpPr>
          <p:nvPr/>
        </p:nvSpPr>
        <p:spPr bwMode="auto">
          <a:xfrm>
            <a:off x="6318250" y="33464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3" name="Oval 16"/>
          <p:cNvSpPr>
            <a:spLocks noChangeArrowheads="1"/>
          </p:cNvSpPr>
          <p:nvPr/>
        </p:nvSpPr>
        <p:spPr bwMode="auto">
          <a:xfrm>
            <a:off x="61722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4" name="Oval 17"/>
          <p:cNvSpPr>
            <a:spLocks noChangeArrowheads="1"/>
          </p:cNvSpPr>
          <p:nvPr/>
        </p:nvSpPr>
        <p:spPr bwMode="auto">
          <a:xfrm>
            <a:off x="6781800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5" name="Oval 18"/>
          <p:cNvSpPr>
            <a:spLocks noChangeArrowheads="1"/>
          </p:cNvSpPr>
          <p:nvPr/>
        </p:nvSpPr>
        <p:spPr bwMode="auto">
          <a:xfrm>
            <a:off x="7080250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6" name="Oval 19"/>
          <p:cNvSpPr>
            <a:spLocks noChangeArrowheads="1"/>
          </p:cNvSpPr>
          <p:nvPr/>
        </p:nvSpPr>
        <p:spPr bwMode="auto">
          <a:xfrm>
            <a:off x="7543800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7" name="Oval 20"/>
          <p:cNvSpPr>
            <a:spLocks noChangeArrowheads="1"/>
          </p:cNvSpPr>
          <p:nvPr/>
        </p:nvSpPr>
        <p:spPr bwMode="auto">
          <a:xfrm>
            <a:off x="7839075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8" name="Oval 21"/>
          <p:cNvSpPr>
            <a:spLocks noChangeArrowheads="1"/>
          </p:cNvSpPr>
          <p:nvPr/>
        </p:nvSpPr>
        <p:spPr bwMode="auto">
          <a:xfrm>
            <a:off x="7820025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89" name="Oval 22"/>
          <p:cNvSpPr>
            <a:spLocks noChangeArrowheads="1"/>
          </p:cNvSpPr>
          <p:nvPr/>
        </p:nvSpPr>
        <p:spPr bwMode="auto">
          <a:xfrm>
            <a:off x="8315325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0" name="Oval 23"/>
          <p:cNvSpPr>
            <a:spLocks noChangeArrowheads="1"/>
          </p:cNvSpPr>
          <p:nvPr/>
        </p:nvSpPr>
        <p:spPr bwMode="auto">
          <a:xfrm>
            <a:off x="8610600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1" name="Oval 24"/>
          <p:cNvSpPr>
            <a:spLocks noChangeArrowheads="1"/>
          </p:cNvSpPr>
          <p:nvPr/>
        </p:nvSpPr>
        <p:spPr bwMode="auto">
          <a:xfrm>
            <a:off x="8315325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2" name="Oval 25"/>
          <p:cNvSpPr>
            <a:spLocks noChangeArrowheads="1"/>
          </p:cNvSpPr>
          <p:nvPr/>
        </p:nvSpPr>
        <p:spPr bwMode="auto">
          <a:xfrm>
            <a:off x="86106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3" name="Oval 26"/>
          <p:cNvSpPr>
            <a:spLocks noChangeArrowheads="1"/>
          </p:cNvSpPr>
          <p:nvPr/>
        </p:nvSpPr>
        <p:spPr bwMode="auto">
          <a:xfrm>
            <a:off x="8315325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4" name="Oval 27"/>
          <p:cNvSpPr>
            <a:spLocks noChangeArrowheads="1"/>
          </p:cNvSpPr>
          <p:nvPr/>
        </p:nvSpPr>
        <p:spPr bwMode="auto">
          <a:xfrm>
            <a:off x="8610600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5" name="Oval 28"/>
          <p:cNvSpPr>
            <a:spLocks noChangeArrowheads="1"/>
          </p:cNvSpPr>
          <p:nvPr/>
        </p:nvSpPr>
        <p:spPr bwMode="auto">
          <a:xfrm>
            <a:off x="5410200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6" name="Oval 29"/>
          <p:cNvSpPr>
            <a:spLocks noChangeArrowheads="1"/>
          </p:cNvSpPr>
          <p:nvPr/>
        </p:nvSpPr>
        <p:spPr bwMode="auto">
          <a:xfrm>
            <a:off x="7543800" y="3657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7" name="Oval 30"/>
          <p:cNvSpPr>
            <a:spLocks noChangeArrowheads="1"/>
          </p:cNvSpPr>
          <p:nvPr/>
        </p:nvSpPr>
        <p:spPr bwMode="auto">
          <a:xfrm>
            <a:off x="76962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98" name="Rectangle 31"/>
          <p:cNvSpPr>
            <a:spLocks noChangeArrowheads="1"/>
          </p:cNvSpPr>
          <p:nvPr/>
        </p:nvSpPr>
        <p:spPr bwMode="auto">
          <a:xfrm>
            <a:off x="381000" y="277813"/>
            <a:ext cx="7677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A50021"/>
                </a:solidFill>
              </a:rPr>
              <a:t> The </a:t>
            </a:r>
            <a:r>
              <a:rPr lang="en-US" altLang="en-US" sz="3200" dirty="0">
                <a:solidFill>
                  <a:srgbClr val="00B050"/>
                </a:solidFill>
              </a:rPr>
              <a:t>Sample Space</a:t>
            </a:r>
            <a:r>
              <a:rPr lang="en-US" altLang="en-US" sz="3200" dirty="0">
                <a:solidFill>
                  <a:srgbClr val="A50021"/>
                </a:solidFill>
              </a:rPr>
              <a:t> Is The Collection Of All Possible Outcomes Of A Variable</a:t>
            </a:r>
          </a:p>
        </p:txBody>
      </p:sp>
      <p:sp>
        <p:nvSpPr>
          <p:cNvPr id="15396" name="Rectangle 37"/>
          <p:cNvSpPr>
            <a:spLocks noChangeArrowheads="1"/>
          </p:cNvSpPr>
          <p:nvPr/>
        </p:nvSpPr>
        <p:spPr bwMode="auto">
          <a:xfrm>
            <a:off x="228600" y="2354263"/>
            <a:ext cx="7772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dirty="0"/>
              <a:t>e.g. All 6 faces of a die: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1050" dirty="0"/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3200" dirty="0"/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dirty="0"/>
              <a:t>e.g. All 52 cards of a bridge deck	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12938"/>
            <a:ext cx="7620000" cy="429577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/>
              <a:t>Let  </a:t>
            </a:r>
            <a:r>
              <a:rPr lang="en-US" altLang="en-US" sz="1000"/>
              <a:t> </a:t>
            </a:r>
            <a:r>
              <a:rPr lang="en-US" altLang="en-US">
                <a:solidFill>
                  <a:schemeClr val="folHlink"/>
                </a:solidFill>
              </a:rPr>
              <a:t>S = successful well</a:t>
            </a:r>
            <a:r>
              <a:rPr lang="en-US" altLang="en-US"/>
              <a:t> 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		  U = unsuccessful well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/>
              <a:t>P(S) = 0.4 , P(U) = 0.6    </a:t>
            </a:r>
            <a:r>
              <a:rPr lang="en-US" altLang="en-US" sz="2400"/>
              <a:t>(prior probabilities)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/>
              <a:t>Define the detailed test event as  </a:t>
            </a:r>
            <a:r>
              <a:rPr lang="en-US" altLang="en-US">
                <a:solidFill>
                  <a:schemeClr val="folHlink"/>
                </a:solidFill>
              </a:rPr>
              <a:t>D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/>
              <a:t>Conditional probabilities:</a:t>
            </a:r>
          </a:p>
          <a:p>
            <a:pPr lvl="2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  <a:r>
              <a:rPr lang="en-US" altLang="en-US" sz="2800"/>
              <a:t>P(D|S) = 0.6          P(D|U) = 0.2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>
                <a:solidFill>
                  <a:schemeClr val="hlink"/>
                </a:solidFill>
              </a:rPr>
              <a:t>Goal is to find   P(S|D)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43000" y="3810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Bayes’ Theorem Example</a:t>
            </a:r>
          </a:p>
        </p:txBody>
      </p:sp>
      <p:sp>
        <p:nvSpPr>
          <p:cNvPr id="40964" name="Text Box 34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981200" y="2286000"/>
          <a:ext cx="5561013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3" imgW="2501900" imgH="1346200" progId="Equation.3">
                  <p:embed/>
                </p:oleObj>
              </mc:Choice>
              <mc:Fallback>
                <p:oleObj name="Equation" r:id="rId3" imgW="2501900" imgH="134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5561013" cy="2968625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143000" y="3810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Bayes’ Theorem Example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914400" y="1744663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Apply Bayes’ Theorem:</a:t>
            </a:r>
          </a:p>
        </p:txBody>
      </p:sp>
      <p:sp>
        <p:nvSpPr>
          <p:cNvPr id="41990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638800"/>
            <a:ext cx="80772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So the revised probability of success, given that this well has been scheduled for a detailed test, is 0.667</a:t>
            </a:r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334000" y="4419600"/>
            <a:ext cx="1143000" cy="762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7848600" cy="1846263"/>
          </a:xfrm>
        </p:spPr>
        <p:txBody>
          <a:bodyPr/>
          <a:lstStyle/>
          <a:p>
            <a:pPr eaLnBrk="1" hangingPunct="1"/>
            <a:r>
              <a:rPr lang="en-US" altLang="en-US"/>
              <a:t>Given the detailed test, the revised probability of a successful well has risen to 0.667 from the original estimate of 0.4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43000" y="3810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Bayes’ Theorem Example</a:t>
            </a:r>
          </a:p>
        </p:txBody>
      </p:sp>
      <p:graphicFrame>
        <p:nvGraphicFramePr>
          <p:cNvPr id="259127" name="Group 55"/>
          <p:cNvGraphicFramePr>
            <a:graphicFrameLocks noGrp="1"/>
          </p:cNvGraphicFramePr>
          <p:nvPr/>
        </p:nvGraphicFramePr>
        <p:xfrm>
          <a:off x="152400" y="4038600"/>
          <a:ext cx="8686800" cy="166370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884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L="90488" marR="90488" marT="44430" marB="44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Prob.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Conditional Prob.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Joint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Prob.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Revised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Prob.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47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(successful)</a:t>
                      </a:r>
                    </a:p>
                  </a:txBody>
                  <a:tcPr marL="90488" marR="90488" marT="44430" marB="44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(0.4)(0.6) = 0.24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0.24/0.36 = 0.667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(unsuccessful)</a:t>
                      </a:r>
                    </a:p>
                  </a:txBody>
                  <a:tcPr marL="90488" marR="90488" marT="44430" marB="44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(0.6)(0.2) = 0.12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0.12/0.36 = 0.333</a:t>
                      </a:r>
                    </a:p>
                  </a:txBody>
                  <a:tcPr marL="90488" marR="90488" marT="44430" marB="44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5029200" y="5791200"/>
            <a:ext cx="152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Sum = 0.36</a:t>
            </a:r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5943600" y="5791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8001000" y="4724400"/>
            <a:ext cx="762000" cy="457200"/>
          </a:xfrm>
          <a:prstGeom prst="ellipse">
            <a:avLst/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6858000" y="2819400"/>
            <a:ext cx="1447800" cy="19050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3042" name="Oval 34"/>
          <p:cNvSpPr>
            <a:spLocks noChangeArrowheads="1"/>
          </p:cNvSpPr>
          <p:nvPr/>
        </p:nvSpPr>
        <p:spPr bwMode="auto">
          <a:xfrm>
            <a:off x="6172200" y="2209800"/>
            <a:ext cx="1066800" cy="609600"/>
          </a:xfrm>
          <a:prstGeom prst="ellipse">
            <a:avLst/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7696200" cy="990600"/>
          </a:xfrm>
        </p:spPr>
        <p:txBody>
          <a:bodyPr/>
          <a:lstStyle/>
          <a:p>
            <a:pPr eaLnBrk="1" hangingPunct="1"/>
            <a:r>
              <a:rPr lang="en-US" altLang="en-US"/>
              <a:t>Counting Rules Are Often Useful In Computing Probabilities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In many cases, there are a large number of possible outcomes.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Counting rules can be used in these cases to help compute probabilities.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228600"/>
            <a:ext cx="7381875" cy="762000"/>
          </a:xfrm>
        </p:spPr>
        <p:txBody>
          <a:bodyPr/>
          <a:lstStyle/>
          <a:p>
            <a:pPr eaLnBrk="1" hangingPunct="1"/>
            <a:r>
              <a:rPr lang="en-US" altLang="en-US"/>
              <a:t>Counting Rules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447800"/>
            <a:ext cx="8077200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Rules for counting the number of possible outcomes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folHlink"/>
                </a:solidFill>
              </a:rPr>
              <a:t>Counting Rule 1</a:t>
            </a:r>
            <a:r>
              <a:rPr lang="en-US" altLang="en-US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any one of </a:t>
            </a:r>
            <a:r>
              <a:rPr lang="en-US" altLang="en-US" i="1"/>
              <a:t>k</a:t>
            </a:r>
            <a:r>
              <a:rPr lang="en-US" altLang="en-US"/>
              <a:t> different mutually exclusive and collectively exhaustive events can occur on each of  </a:t>
            </a:r>
            <a:r>
              <a:rPr lang="en-US" altLang="en-US" i="1"/>
              <a:t>n</a:t>
            </a:r>
            <a:r>
              <a:rPr lang="en-US" altLang="en-US"/>
              <a:t> trials, the number of possible outcomes is equal to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Example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/>
              <a:t>If you roll a fair die 3 times then there are 6</a:t>
            </a:r>
            <a:r>
              <a:rPr lang="en-US" altLang="en-US" sz="2400" baseline="30000"/>
              <a:t>3</a:t>
            </a:r>
            <a:r>
              <a:rPr lang="en-US" altLang="en-US" sz="2400"/>
              <a:t> = 216 possible outcomes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171950" y="4191000"/>
            <a:ext cx="609600" cy="53181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/>
              <a:t>k</a:t>
            </a:r>
            <a:r>
              <a:rPr lang="en-US" altLang="en-US" i="1" baseline="30000"/>
              <a:t>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5863" y="242888"/>
            <a:ext cx="7381875" cy="762000"/>
          </a:xfrm>
        </p:spPr>
        <p:txBody>
          <a:bodyPr/>
          <a:lstStyle/>
          <a:p>
            <a:pPr eaLnBrk="1" hangingPunct="1"/>
            <a:r>
              <a:rPr lang="en-US" altLang="en-US"/>
              <a:t>Counting Rules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03325"/>
            <a:ext cx="8077200" cy="51212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Counting Rule 2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/>
              <a:t>If there are </a:t>
            </a:r>
            <a:r>
              <a:rPr lang="en-US" altLang="en-US" i="1"/>
              <a:t>k</a:t>
            </a:r>
            <a:r>
              <a:rPr lang="en-US" altLang="en-US" i="1" baseline="-25000"/>
              <a:t>1</a:t>
            </a:r>
            <a:r>
              <a:rPr lang="en-US" altLang="en-US"/>
              <a:t> events on the first trial, </a:t>
            </a:r>
            <a:r>
              <a:rPr lang="en-US" altLang="en-US" i="1"/>
              <a:t>k</a:t>
            </a:r>
            <a:r>
              <a:rPr lang="en-US" altLang="en-US" i="1" baseline="-25000"/>
              <a:t>2</a:t>
            </a:r>
            <a:r>
              <a:rPr lang="en-US" altLang="en-US"/>
              <a:t> events on the second trial, … and </a:t>
            </a:r>
            <a:r>
              <a:rPr lang="en-US" altLang="en-US" i="1"/>
              <a:t>k</a:t>
            </a:r>
            <a:r>
              <a:rPr lang="en-US" altLang="en-US" i="1" baseline="-25000"/>
              <a:t>n</a:t>
            </a:r>
            <a:r>
              <a:rPr lang="en-US" altLang="en-US"/>
              <a:t> events on the </a:t>
            </a:r>
            <a:r>
              <a:rPr lang="en-US" altLang="en-US" i="1"/>
              <a:t>n</a:t>
            </a:r>
            <a:r>
              <a:rPr lang="en-US" altLang="en-US" baseline="30000"/>
              <a:t>th</a:t>
            </a:r>
            <a:r>
              <a:rPr lang="en-US" altLang="en-US"/>
              <a:t> trial, the number of possible outcomes is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 sz="2800"/>
              <a:t>Example:</a:t>
            </a:r>
          </a:p>
          <a:p>
            <a:pPr lvl="2" eaLnBrk="1" hangingPunct="1"/>
            <a:r>
              <a:rPr lang="en-US" altLang="en-US" sz="2400"/>
              <a:t>You want to go to a park, eat at a restaurant, and see a movie.  There are 3 parks, 4 restaurants, and 6 movie choices.  How many different possible combinations are there?</a:t>
            </a:r>
          </a:p>
          <a:p>
            <a:pPr lvl="2" eaLnBrk="1" hangingPunct="1"/>
            <a:r>
              <a:rPr lang="en-US" altLang="en-US" sz="2400"/>
              <a:t>Answer:  (3)(4)(6) = 72 different possibilities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581400" y="3014663"/>
            <a:ext cx="2209800" cy="5302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/>
              <a:t>(k</a:t>
            </a:r>
            <a:r>
              <a:rPr lang="en-US" altLang="en-US" i="1" baseline="-25000"/>
              <a:t>1</a:t>
            </a:r>
            <a:r>
              <a:rPr lang="en-US" altLang="en-US" i="1"/>
              <a:t>)(k</a:t>
            </a:r>
            <a:r>
              <a:rPr lang="en-US" altLang="en-US" i="1" baseline="-25000"/>
              <a:t>2</a:t>
            </a:r>
            <a:r>
              <a:rPr lang="en-US" altLang="en-US" i="1"/>
              <a:t>)</a:t>
            </a:r>
            <a:r>
              <a:rPr lang="en-US" altLang="en-US" i="1" baseline="30000"/>
              <a:t>…</a:t>
            </a:r>
            <a:r>
              <a:rPr lang="en-US" altLang="en-US" i="1"/>
              <a:t>(k</a:t>
            </a:r>
            <a:r>
              <a:rPr lang="en-US" altLang="en-US" i="1" baseline="-25000"/>
              <a:t>n</a:t>
            </a:r>
            <a:r>
              <a:rPr lang="en-US" altLang="en-US" i="1"/>
              <a:t>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00938" y="806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12725"/>
            <a:ext cx="7383463" cy="762000"/>
          </a:xfrm>
        </p:spPr>
        <p:txBody>
          <a:bodyPr/>
          <a:lstStyle/>
          <a:p>
            <a:pPr eaLnBrk="1" hangingPunct="1"/>
            <a:r>
              <a:rPr lang="en-US" altLang="en-US"/>
              <a:t>Counting Rules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5338" y="1225550"/>
            <a:ext cx="8077200" cy="52514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Counting Rule 3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/>
              <a:t>The number of ways that </a:t>
            </a:r>
            <a:r>
              <a:rPr lang="en-US" altLang="en-US" i="1"/>
              <a:t>n</a:t>
            </a:r>
            <a:r>
              <a:rPr lang="en-US" altLang="en-US"/>
              <a:t> items can be arranged in order is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 sz="2800"/>
              <a:t>Example:</a:t>
            </a:r>
          </a:p>
          <a:p>
            <a:pPr lvl="2" eaLnBrk="1" hangingPunct="1"/>
            <a:r>
              <a:rPr lang="en-US" altLang="en-US" sz="2400"/>
              <a:t>You have five books to put on a bookshelf.  How many different ways can these books be placed on the shelf?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lvl="2" eaLnBrk="1" hangingPunct="1"/>
            <a:r>
              <a:rPr lang="en-US" altLang="en-US" sz="2400"/>
              <a:t>Answer:  5! = (5)(4)(3)(2)(1) = 120 different possibilities</a:t>
            </a:r>
            <a:r>
              <a:rPr lang="en-US" altLang="en-US" sz="2800"/>
              <a:t>.</a:t>
            </a:r>
            <a:endParaRPr lang="en-US" altLang="en-US" sz="240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971800" y="2667000"/>
            <a:ext cx="3276600" cy="53181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/>
              <a:t>n! = (n)(n – 1)</a:t>
            </a:r>
            <a:r>
              <a:rPr lang="en-US" altLang="en-US" i="1" baseline="30000"/>
              <a:t>…</a:t>
            </a:r>
            <a:r>
              <a:rPr lang="en-US" altLang="en-US" i="1"/>
              <a:t>(1)</a:t>
            </a:r>
            <a:endParaRPr lang="en-US" altLang="en-US" i="1" baseline="3000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43800" y="82867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22238"/>
            <a:ext cx="7383463" cy="762000"/>
          </a:xfrm>
        </p:spPr>
        <p:txBody>
          <a:bodyPr/>
          <a:lstStyle/>
          <a:p>
            <a:pPr eaLnBrk="1" hangingPunct="1"/>
            <a:r>
              <a:rPr lang="en-US" altLang="en-US"/>
              <a:t>Counting Rules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350" y="938213"/>
            <a:ext cx="8839200" cy="46863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Counting Rule 4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Permutations</a:t>
            </a:r>
            <a:r>
              <a:rPr lang="en-US" altLang="en-US"/>
              <a:t>: The number of ways of arranging X objects selected from n objects in order is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 sz="1200"/>
          </a:p>
          <a:p>
            <a:pPr lvl="1" eaLnBrk="1" hangingPunct="1"/>
            <a:r>
              <a:rPr lang="en-US" altLang="en-US"/>
              <a:t>Example:</a:t>
            </a:r>
          </a:p>
          <a:p>
            <a:pPr lvl="2" eaLnBrk="1" hangingPunct="1"/>
            <a:r>
              <a:rPr lang="en-US" altLang="en-US"/>
              <a:t>You have five books and are going to put three on a bookshelf.   How many different ways can the books be ordered on the bookshelf?</a:t>
            </a:r>
          </a:p>
          <a:p>
            <a:pPr lvl="2" eaLnBrk="1" hangingPunct="1"/>
            <a:endParaRPr lang="en-US" altLang="en-US" sz="1400"/>
          </a:p>
          <a:p>
            <a:pPr lvl="2" eaLnBrk="1" hangingPunct="1">
              <a:lnSpc>
                <a:spcPct val="115000"/>
              </a:lnSpc>
            </a:pPr>
            <a:r>
              <a:rPr lang="en-US" altLang="en-US"/>
              <a:t>Answer:  				          </a:t>
            </a:r>
            <a:r>
              <a:rPr lang="en-US" altLang="en-US" sz="1800"/>
              <a:t>different possibilities.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7372350" y="531813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(continued)</a:t>
            </a:r>
          </a:p>
        </p:txBody>
      </p:sp>
      <p:graphicFrame>
        <p:nvGraphicFramePr>
          <p:cNvPr id="48133" name="Object 6"/>
          <p:cNvGraphicFramePr>
            <a:graphicFrameLocks noChangeAspect="1"/>
          </p:cNvGraphicFramePr>
          <p:nvPr/>
        </p:nvGraphicFramePr>
        <p:xfrm>
          <a:off x="3644900" y="2671763"/>
          <a:ext cx="18145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3" imgW="889000" imgH="419100" progId="Equation.3">
                  <p:embed/>
                </p:oleObj>
              </mc:Choice>
              <mc:Fallback>
                <p:oleObj name="Equation" r:id="rId3" imgW="889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671763"/>
                        <a:ext cx="1814513" cy="855662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7"/>
          <p:cNvGraphicFramePr>
            <a:graphicFrameLocks noChangeAspect="1"/>
          </p:cNvGraphicFramePr>
          <p:nvPr/>
        </p:nvGraphicFramePr>
        <p:xfrm>
          <a:off x="2362200" y="4883150"/>
          <a:ext cx="34290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5" imgW="2590800" imgH="482600" progId="Equation.3">
                  <p:embed/>
                </p:oleObj>
              </mc:Choice>
              <mc:Fallback>
                <p:oleObj name="Equation" r:id="rId5" imgW="25908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83150"/>
                        <a:ext cx="34290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383462" cy="762000"/>
          </a:xfrm>
        </p:spPr>
        <p:txBody>
          <a:bodyPr/>
          <a:lstStyle/>
          <a:p>
            <a:pPr eaLnBrk="1" hangingPunct="1"/>
            <a:r>
              <a:rPr lang="en-US" altLang="en-US"/>
              <a:t>Counting Rules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077200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folHlink"/>
                </a:solidFill>
              </a:rPr>
              <a:t>Counting Rule 5</a:t>
            </a:r>
            <a:r>
              <a:rPr lang="en-US" altLang="en-US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</a:rPr>
              <a:t>Combinations</a:t>
            </a:r>
            <a:r>
              <a:rPr lang="en-US" altLang="en-US"/>
              <a:t>: The number of ways of selecting X objects from n objects, irrespective of order, is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 sz="14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Example: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You have five books and are going to select three are to read.   How many different combinations are there, ignoring the order in which they are selected?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Answer: 				           </a:t>
            </a:r>
            <a:r>
              <a:rPr lang="en-US" altLang="en-US" sz="1600"/>
              <a:t>different possibilities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(continued)</a:t>
            </a:r>
          </a:p>
        </p:txBody>
      </p:sp>
      <p:graphicFrame>
        <p:nvGraphicFramePr>
          <p:cNvPr id="49157" name="Object 6"/>
          <p:cNvGraphicFramePr>
            <a:graphicFrameLocks noChangeAspect="1"/>
          </p:cNvGraphicFramePr>
          <p:nvPr/>
        </p:nvGraphicFramePr>
        <p:xfrm>
          <a:off x="3530600" y="2895600"/>
          <a:ext cx="2205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Equation" r:id="rId3" imgW="1079500" imgH="419100" progId="Equation.3">
                  <p:embed/>
                </p:oleObj>
              </mc:Choice>
              <mc:Fallback>
                <p:oleObj name="Equation" r:id="rId3" imgW="10795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2895600"/>
                        <a:ext cx="2205038" cy="855663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7"/>
          <p:cNvGraphicFramePr>
            <a:graphicFrameLocks noChangeAspect="1"/>
          </p:cNvGraphicFramePr>
          <p:nvPr/>
        </p:nvGraphicFramePr>
        <p:xfrm>
          <a:off x="2895600" y="5334000"/>
          <a:ext cx="34559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Equation" r:id="rId5" imgW="2667000" imgH="419100" progId="Equation.3">
                  <p:embed/>
                </p:oleObj>
              </mc:Choice>
              <mc:Fallback>
                <p:oleObj name="Equation" r:id="rId5" imgW="26670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345598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6931025" cy="990600"/>
          </a:xfrm>
        </p:spPr>
        <p:txBody>
          <a:bodyPr/>
          <a:lstStyle/>
          <a:p>
            <a:pPr eaLnBrk="1" hangingPunct="1"/>
            <a:r>
              <a:rPr lang="en-US" altLang="en-US"/>
              <a:t>Chapter Summary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In this chapter we covered:</a:t>
            </a: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Using basic probability concepts.</a:t>
            </a:r>
          </a:p>
          <a:p>
            <a:pPr eaLnBrk="1" hangingPunct="1"/>
            <a:r>
              <a:rPr lang="en-US" altLang="en-US"/>
              <a:t>Using conditional probability.</a:t>
            </a:r>
          </a:p>
          <a:p>
            <a:pPr eaLnBrk="1" hangingPunct="1"/>
            <a:r>
              <a:rPr lang="en-US" altLang="en-US"/>
              <a:t>Using Bayes’ theorem to revise probabilities.</a:t>
            </a:r>
          </a:p>
          <a:p>
            <a:pPr eaLnBrk="1" hangingPunct="1"/>
            <a:r>
              <a:rPr lang="en-US" altLang="en-US"/>
              <a:t>Using counting rules.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0772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Each Possible Outcome Of A Variable Is An Event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6106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Simple event: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/>
              <a:t>An event described by a single characteristic.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/>
              <a:t>e.g., A day in January from all days in 2019.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Joint event: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/>
              <a:t>An event described by two or more characteristics.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/>
              <a:t>e.g. A day in January that is also a Wednesday from all days in 2019.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Complement of an event A  (denoted A’):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/>
              <a:t>All events that are not part of event A.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en-US" dirty="0"/>
              <a:t>e.g., All days from 2019 that are not in January.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228600"/>
            <a:ext cx="6424612" cy="914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Basic Probability Concepts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1600200"/>
            <a:ext cx="8458200" cy="44958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>
                <a:solidFill>
                  <a:srgbClr val="008000"/>
                </a:solidFill>
              </a:rPr>
              <a:t>Probability</a:t>
            </a:r>
            <a:r>
              <a:rPr lang="en-US" altLang="en-US"/>
              <a:t> – the numerical value representing the chance, likelihood, or possibility that a certain event will occur (always between 0 and 1).</a:t>
            </a:r>
          </a:p>
          <a:p>
            <a:pPr marL="342900" indent="-342900" defTabSz="914400" eaLnBrk="1" hangingPunct="1"/>
            <a:endParaRPr lang="en-US" altLang="en-US"/>
          </a:p>
          <a:p>
            <a:pPr marL="342900" indent="-342900" defTabSz="914400" eaLnBrk="1" hangingPunct="1"/>
            <a:r>
              <a:rPr lang="en-US" altLang="en-US">
                <a:solidFill>
                  <a:srgbClr val="008000"/>
                </a:solidFill>
              </a:rPr>
              <a:t>Impossible Event</a:t>
            </a:r>
            <a:r>
              <a:rPr lang="en-US" altLang="en-US"/>
              <a:t> – an event that has no chance of occurring (probability = 0).</a:t>
            </a:r>
          </a:p>
          <a:p>
            <a:pPr marL="342900" indent="-342900" defTabSz="914400" eaLnBrk="1" hangingPunct="1"/>
            <a:endParaRPr lang="en-US" altLang="en-US"/>
          </a:p>
          <a:p>
            <a:pPr marL="342900" indent="-342900" defTabSz="914400" eaLnBrk="1" hangingPunct="1"/>
            <a:r>
              <a:rPr lang="en-US" altLang="en-US">
                <a:solidFill>
                  <a:srgbClr val="008000"/>
                </a:solidFill>
              </a:rPr>
              <a:t>Certain Event</a:t>
            </a:r>
            <a:r>
              <a:rPr lang="en-US" altLang="en-US"/>
              <a:t> – an event that is sure to occur (probability = 1).</a:t>
            </a:r>
          </a:p>
          <a:p>
            <a:pPr marL="342900" indent="-342900" defTabSz="914400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524000" y="4267200"/>
            <a:ext cx="6553200" cy="6096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52600"/>
            <a:ext cx="7696200" cy="46482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8000"/>
                </a:solidFill>
              </a:rPr>
              <a:t>Mutually exclusive</a:t>
            </a:r>
            <a:r>
              <a:rPr lang="en-US" altLang="en-US" sz="3200" dirty="0"/>
              <a:t> events:</a:t>
            </a:r>
          </a:p>
          <a:p>
            <a:pPr lvl="1" eaLnBrk="1" hangingPunct="1"/>
            <a:r>
              <a:rPr lang="en-US" altLang="en-US" sz="2800" dirty="0"/>
              <a:t>Events that cannot occur simultaneously.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A50021"/>
                </a:solidFill>
              </a:rPr>
              <a:t>Example:</a:t>
            </a:r>
            <a:r>
              <a:rPr lang="en-US" altLang="en-US" dirty="0">
                <a:solidFill>
                  <a:schemeClr val="hlink"/>
                </a:solidFill>
              </a:rPr>
              <a:t>  </a:t>
            </a:r>
            <a:r>
              <a:rPr lang="en-US" altLang="en-US" dirty="0"/>
              <a:t>Randomly choosing a day from 2019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  A = day in January;  B = day in February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/>
            <a:r>
              <a:rPr lang="en-US" altLang="en-US" sz="2800" dirty="0"/>
              <a:t>Events A and B are mutually exclusive.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Mutually Exclusive Events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905000" y="3276600"/>
            <a:ext cx="4732338" cy="914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solidFill>
                  <a:srgbClr val="008000"/>
                </a:solidFill>
              </a:rPr>
              <a:t>Collectively exhaustive</a:t>
            </a:r>
            <a:r>
              <a:rPr lang="en-US" altLang="en-US" sz="3200" dirty="0"/>
              <a:t> events: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One of the events must occur.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The set of events covers the entire sample space.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A50021"/>
                </a:solidFill>
              </a:rPr>
              <a:t>Example:  Randomly choose a day from 2019.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A = Weekday; B = Weekend;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C = January; D = Spring;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Events A, B, C and D are collectively exhaustive (but not mutually exclusive – a weekday can be in January or in Spring).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Events A and B are collectively exhaustive and also mutually exclusive.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4738" y="38100"/>
            <a:ext cx="7383462" cy="781050"/>
          </a:xfrm>
        </p:spPr>
        <p:txBody>
          <a:bodyPr/>
          <a:lstStyle/>
          <a:p>
            <a:pPr eaLnBrk="1" hangingPunct="1"/>
            <a:r>
              <a:rPr lang="en-US" altLang="en-US" sz="3600"/>
              <a:t>Collectively Exhaustive Events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en-US"/>
              <a:t>Three Approaches To Assessing Probability Of An Event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</a:t>
            </a:r>
            <a:r>
              <a:rPr lang="en-US" altLang="en-US" sz="2000"/>
              <a:t>1. </a:t>
            </a:r>
            <a:r>
              <a:rPr lang="en-US" altLang="en-US" sz="2000">
                <a:solidFill>
                  <a:srgbClr val="008000"/>
                </a:solidFill>
              </a:rPr>
              <a:t>a priori  </a:t>
            </a:r>
            <a:r>
              <a:rPr lang="en-US" altLang="en-US" sz="2000" i="1">
                <a:solidFill>
                  <a:srgbClr val="008000"/>
                </a:solidFill>
              </a:rPr>
              <a:t>--  based on prior knowledge of the process</a:t>
            </a:r>
            <a:endParaRPr lang="en-US" altLang="en-US" sz="2000">
              <a:solidFill>
                <a:srgbClr val="008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8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2. </a:t>
            </a:r>
            <a:r>
              <a:rPr lang="en-US" altLang="en-US" sz="2000">
                <a:solidFill>
                  <a:srgbClr val="008000"/>
                </a:solidFill>
              </a:rPr>
              <a:t>empirical probability  </a:t>
            </a:r>
            <a:r>
              <a:rPr lang="en-US" altLang="en-US" sz="2000" i="1">
                <a:solidFill>
                  <a:srgbClr val="008000"/>
                </a:solidFill>
              </a:rPr>
              <a:t>--  based on observed data</a:t>
            </a:r>
            <a:endParaRPr lang="en-US" altLang="en-US" sz="2000">
              <a:solidFill>
                <a:srgbClr val="008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8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3. </a:t>
            </a:r>
            <a:r>
              <a:rPr lang="en-US" altLang="en-US" sz="2000">
                <a:solidFill>
                  <a:srgbClr val="008000"/>
                </a:solidFill>
              </a:rPr>
              <a:t>subjective probability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228600" y="2209800"/>
            <a:ext cx="8610600" cy="3063875"/>
            <a:chOff x="228600" y="3276600"/>
            <a:chExt cx="8610600" cy="3063875"/>
          </a:xfrm>
        </p:grpSpPr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228600" y="3581400"/>
              <a:ext cx="8534400" cy="2759075"/>
              <a:chOff x="228600" y="3581400"/>
              <a:chExt cx="8534400" cy="2759075"/>
            </a:xfrm>
          </p:grpSpPr>
          <p:grpSp>
            <p:nvGrpSpPr>
              <p:cNvPr id="14350" name="Group 3"/>
              <p:cNvGrpSpPr>
                <a:grpSpLocks/>
              </p:cNvGrpSpPr>
              <p:nvPr/>
            </p:nvGrpSpPr>
            <p:grpSpPr bwMode="auto">
              <a:xfrm>
                <a:off x="1676400" y="5638800"/>
                <a:ext cx="7086600" cy="701675"/>
                <a:chOff x="1676400" y="5638800"/>
                <a:chExt cx="7086600" cy="701675"/>
              </a:xfrm>
            </p:grpSpPr>
            <p:sp>
              <p:nvSpPr>
                <p:cNvPr id="14354" name="Rectangle 13"/>
                <p:cNvSpPr>
                  <a:spLocks noChangeArrowheads="1"/>
                </p:cNvSpPr>
                <p:nvPr/>
              </p:nvSpPr>
              <p:spPr bwMode="auto">
                <a:xfrm>
                  <a:off x="1676400" y="5638800"/>
                  <a:ext cx="7086600" cy="685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35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52600" y="5638800"/>
                  <a:ext cx="6858000" cy="701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Times New Roman" panose="02020603050405020304" pitchFamily="18" charset="0"/>
                    </a:rPr>
                    <a:t>based on a combination of an individual’s past experience, personal opinion, and analysis of a particular situation. </a:t>
                  </a:r>
                </a:p>
              </p:txBody>
            </p:sp>
          </p:grpSp>
          <p:sp>
            <p:nvSpPr>
              <p:cNvPr id="14351" name="Text Box 24"/>
              <p:cNvSpPr txBox="1">
                <a:spLocks noChangeArrowheads="1"/>
              </p:cNvSpPr>
              <p:nvPr/>
            </p:nvSpPr>
            <p:spPr bwMode="auto">
              <a:xfrm>
                <a:off x="228600" y="3733800"/>
                <a:ext cx="990600" cy="1368425"/>
              </a:xfrm>
              <a:prstGeom prst="rect">
                <a:avLst/>
              </a:prstGeom>
              <a:solidFill>
                <a:srgbClr val="00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Assuming all outcomes are equally likely</a:t>
                </a:r>
              </a:p>
            </p:txBody>
          </p:sp>
          <p:sp>
            <p:nvSpPr>
              <p:cNvPr id="14352" name="Line 25"/>
              <p:cNvSpPr>
                <a:spLocks noChangeShapeType="1"/>
              </p:cNvSpPr>
              <p:nvPr/>
            </p:nvSpPr>
            <p:spPr bwMode="auto">
              <a:xfrm>
                <a:off x="1143000" y="4724400"/>
                <a:ext cx="533400" cy="1524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53" name="Line 26"/>
              <p:cNvSpPr>
                <a:spLocks noChangeShapeType="1"/>
              </p:cNvSpPr>
              <p:nvPr/>
            </p:nvSpPr>
            <p:spPr bwMode="auto">
              <a:xfrm flipV="1">
                <a:off x="1143000" y="3581400"/>
                <a:ext cx="457200" cy="1524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342" name="Group 1"/>
            <p:cNvGrpSpPr>
              <a:grpSpLocks/>
            </p:cNvGrpSpPr>
            <p:nvPr/>
          </p:nvGrpSpPr>
          <p:grpSpPr bwMode="auto">
            <a:xfrm>
              <a:off x="1676400" y="3276600"/>
              <a:ext cx="7162800" cy="685800"/>
              <a:chOff x="1676400" y="3276600"/>
              <a:chExt cx="7162800" cy="685800"/>
            </a:xfrm>
          </p:grpSpPr>
          <p:graphicFrame>
            <p:nvGraphicFramePr>
              <p:cNvPr id="14347" name="Object 6"/>
              <p:cNvGraphicFramePr>
                <a:graphicFrameLocks noChangeAspect="1"/>
              </p:cNvGraphicFramePr>
              <p:nvPr/>
            </p:nvGraphicFramePr>
            <p:xfrm>
              <a:off x="4387850" y="3319463"/>
              <a:ext cx="4403725" cy="582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8" name="Equation" r:id="rId3" imgW="3251200" imgH="431800" progId="Equation.3">
                      <p:embed/>
                    </p:oleObj>
                  </mc:Choice>
                  <mc:Fallback>
                    <p:oleObj name="Equation" r:id="rId3" imgW="3251200" imgH="4318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7850" y="3319463"/>
                            <a:ext cx="4403725" cy="582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48" name="Rectangle 11"/>
              <p:cNvSpPr>
                <a:spLocks noChangeArrowheads="1"/>
              </p:cNvSpPr>
              <p:nvPr/>
            </p:nvSpPr>
            <p:spPr bwMode="auto">
              <a:xfrm>
                <a:off x="1676400" y="3276600"/>
                <a:ext cx="7162800" cy="685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349" name="Rectangle 27"/>
              <p:cNvSpPr>
                <a:spLocks noChangeArrowheads="1"/>
              </p:cNvSpPr>
              <p:nvPr/>
            </p:nvSpPr>
            <p:spPr bwMode="auto">
              <a:xfrm>
                <a:off x="1676400" y="3276600"/>
                <a:ext cx="7162800" cy="685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probability of occurrence</a:t>
                </a:r>
              </a:p>
            </p:txBody>
          </p:sp>
        </p:grpSp>
        <p:grpSp>
          <p:nvGrpSpPr>
            <p:cNvPr id="14343" name="Group 2"/>
            <p:cNvGrpSpPr>
              <a:grpSpLocks/>
            </p:cNvGrpSpPr>
            <p:nvPr/>
          </p:nvGrpSpPr>
          <p:grpSpPr bwMode="auto">
            <a:xfrm>
              <a:off x="1676400" y="4419600"/>
              <a:ext cx="7162800" cy="685800"/>
              <a:chOff x="1676400" y="4419600"/>
              <a:chExt cx="7162800" cy="685800"/>
            </a:xfrm>
          </p:grpSpPr>
          <p:graphicFrame>
            <p:nvGraphicFramePr>
              <p:cNvPr id="14344" name="Object 7"/>
              <p:cNvGraphicFramePr>
                <a:graphicFrameLocks noChangeAspect="1"/>
              </p:cNvGraphicFramePr>
              <p:nvPr/>
            </p:nvGraphicFramePr>
            <p:xfrm>
              <a:off x="4376738" y="4462463"/>
              <a:ext cx="3854450" cy="582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9" name="Equation" r:id="rId5" imgW="2844800" imgH="431800" progId="Equation.3">
                      <p:embed/>
                    </p:oleObj>
                  </mc:Choice>
                  <mc:Fallback>
                    <p:oleObj name="Equation" r:id="rId5" imgW="2844800" imgH="4318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6738" y="4462463"/>
                            <a:ext cx="3854450" cy="582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45" name="Rectangle 23"/>
              <p:cNvSpPr>
                <a:spLocks noChangeArrowheads="1"/>
              </p:cNvSpPr>
              <p:nvPr/>
            </p:nvSpPr>
            <p:spPr bwMode="auto">
              <a:xfrm>
                <a:off x="1676400" y="4419600"/>
                <a:ext cx="7162800" cy="685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346" name="Text Box 28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2673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probability of occurrence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of </a:t>
            </a:r>
            <a:r>
              <a:rPr lang="en-US" altLang="en-US" sz="3600" i="1"/>
              <a:t>a priori</a:t>
            </a:r>
            <a:r>
              <a:rPr lang="en-US" altLang="en-US" sz="3600"/>
              <a:t> probability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81075" y="1676400"/>
            <a:ext cx="7239000" cy="914400"/>
          </a:xfrm>
          <a:solidFill>
            <a:srgbClr val="00E200"/>
          </a:solidFill>
        </p:spPr>
        <p:txBody>
          <a:bodyPr/>
          <a:lstStyle/>
          <a:p>
            <a:pPr marL="0" indent="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When randomly selecting a day from the year 2019 what is the probability the day is in January?</a:t>
            </a:r>
          </a:p>
        </p:txBody>
      </p:sp>
      <p:graphicFrame>
        <p:nvGraphicFramePr>
          <p:cNvPr id="15364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22388" y="4508500"/>
          <a:ext cx="591661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4" imgW="2260600" imgH="431800" progId="Equation.DSMT4">
                  <p:embed/>
                </p:oleObj>
              </mc:Choice>
              <mc:Fallback>
                <p:oleObj name="Equation" r:id="rId4" imgW="2260600" imgH="43180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508500"/>
                        <a:ext cx="5916612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65257"/>
              </p:ext>
            </p:extLst>
          </p:nvPr>
        </p:nvGraphicFramePr>
        <p:xfrm>
          <a:off x="266700" y="3148013"/>
          <a:ext cx="84518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6" imgW="4508280" imgH="431640" progId="Equation.DSMT4">
                  <p:embed/>
                </p:oleObj>
              </mc:Choice>
              <mc:Fallback>
                <p:oleObj name="Equation" r:id="rId6" imgW="4508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148013"/>
                        <a:ext cx="84518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4BA24F0722C8A40888F5C4B3D0316A6" ma:contentTypeVersion="3" ma:contentTypeDescription="إنشاء مستند جديد." ma:contentTypeScope="" ma:versionID="35fc441553a46503db788a754cbe802d">
  <xsd:schema xmlns:xsd="http://www.w3.org/2001/XMLSchema" xmlns:xs="http://www.w3.org/2001/XMLSchema" xmlns:p="http://schemas.microsoft.com/office/2006/metadata/properties" xmlns:ns2="09b838e8-110a-4feb-b42c-b744d218c4c9" targetNamespace="http://schemas.microsoft.com/office/2006/metadata/properties" ma:root="true" ma:fieldsID="f082af46d5cb0b277f239ff57e149393" ns2:_="">
    <xsd:import namespace="09b838e8-110a-4feb-b42c-b744d218c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838e8-110a-4feb-b42c-b744d218c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A2D649-04DE-4B88-A7E5-7FDA21FBDB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C212FD-742C-49C8-A805-797FA8DA1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b838e8-110a-4feb-b42c-b744d218c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85E88-512D-4FE3-8E05-CC19FA49EE8D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09b838e8-110a-4feb-b42c-b744d218c4c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Pages>20</Pages>
  <Words>1877</Words>
  <Application>Microsoft Office PowerPoint</Application>
  <PresentationFormat>On-screen Show (4:3)</PresentationFormat>
  <Paragraphs>367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Times New Roman</vt:lpstr>
      <vt:lpstr>Wingdings</vt:lpstr>
      <vt:lpstr>Calibri</vt:lpstr>
      <vt:lpstr>MS PGothic</vt:lpstr>
      <vt:lpstr>1_PrenHall1</vt:lpstr>
      <vt:lpstr>Equation</vt:lpstr>
      <vt:lpstr>PowerPoint Presentation</vt:lpstr>
      <vt:lpstr>Objectives</vt:lpstr>
      <vt:lpstr>PowerPoint Presentation</vt:lpstr>
      <vt:lpstr>Each Possible Outcome Of A Variable Is An Event</vt:lpstr>
      <vt:lpstr>Basic Probability Concepts</vt:lpstr>
      <vt:lpstr>Mutually Exclusive Events</vt:lpstr>
      <vt:lpstr>Collectively Exhaustive Events</vt:lpstr>
      <vt:lpstr>Three Approaches To Assessing Probability Of An Event</vt:lpstr>
      <vt:lpstr>Example of a priori probability</vt:lpstr>
      <vt:lpstr>Example of empirical probability</vt:lpstr>
      <vt:lpstr>Subjective Probability Differs From Person To Person</vt:lpstr>
      <vt:lpstr>Summarizing Sample Spaces</vt:lpstr>
      <vt:lpstr>Summarizing Sample Spaces</vt:lpstr>
      <vt:lpstr>Simple Probability: Definition &amp; Computing</vt:lpstr>
      <vt:lpstr>Joint Probability: Definition &amp; Computing</vt:lpstr>
      <vt:lpstr>Computing A Marginal Probability Via Joint Probabilities</vt:lpstr>
      <vt:lpstr>Marginal &amp; Joint Probabilities In A Contingency Table</vt:lpstr>
      <vt:lpstr>Probability Summary So Far</vt:lpstr>
      <vt:lpstr>General Addition Rule</vt:lpstr>
      <vt:lpstr>General Addition Rule Example</vt:lpstr>
      <vt:lpstr>Computing Conditional Probabilities</vt:lpstr>
      <vt:lpstr>Conditional Probability Example</vt:lpstr>
      <vt:lpstr>Independent Events</vt:lpstr>
      <vt:lpstr>Are The Events Planned and Purchased Independent?</vt:lpstr>
      <vt:lpstr>Multiplication Rules For Two Events</vt:lpstr>
      <vt:lpstr>Marginal Probability Using The General Multiplication Rule</vt:lpstr>
      <vt:lpstr>Bayes’ Theorem</vt:lpstr>
      <vt:lpstr>Bayes’ Theorem</vt:lpstr>
      <vt:lpstr>Bayes’ Theorem Example</vt:lpstr>
      <vt:lpstr>PowerPoint Presentation</vt:lpstr>
      <vt:lpstr>PowerPoint Presentation</vt:lpstr>
      <vt:lpstr>PowerPoint Presentation</vt:lpstr>
      <vt:lpstr>Counting Rules Are Often Useful In Computing Probabilities</vt:lpstr>
      <vt:lpstr>Counting Rules</vt:lpstr>
      <vt:lpstr>Counting Rules</vt:lpstr>
      <vt:lpstr>Counting Rules</vt:lpstr>
      <vt:lpstr>Counting Rules</vt:lpstr>
      <vt:lpstr>Counting Rules</vt:lpstr>
      <vt:lpstr>Chapter Summary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4  Basic Probability</dc:subject>
  <dc:creator>Berenson/Levine/Szabat/Stephan</dc:creator>
  <cp:lastModifiedBy>Maiadah</cp:lastModifiedBy>
  <cp:revision>280</cp:revision>
  <cp:lastPrinted>1998-11-22T23:37:53Z</cp:lastPrinted>
  <dcterms:created xsi:type="dcterms:W3CDTF">2001-01-29T19:31:26Z</dcterms:created>
  <dcterms:modified xsi:type="dcterms:W3CDTF">2023-08-27T19:20:39Z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0x010100C4BA24F0722C8A40888F5C4B3D0316A6</vt:lpwstr>
  </property>
</Properties>
</file>