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73" r:id="rId7"/>
    <p:sldId id="272" r:id="rId8"/>
    <p:sldId id="27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9900"/>
    <a:srgbClr val="FFFF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CC8C-4C4D-4449-926C-0556B91DBF3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8DC5D-2D44-43BF-8E71-9FAC1ED47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Phosphine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Ligands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PR</a:t>
            </a:r>
            <a:r>
              <a:rPr lang="en-US" sz="3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i="1" baseline="-25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 descr="phosphines-int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0588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40011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Commonly Used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Monodentate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Phosphines</a:t>
            </a:r>
            <a:endParaRPr lang="en-US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28600" y="838200"/>
            <a:ext cx="8686800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PPh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(145°, medium donor),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triphenylphosphine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tpp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“The KING”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air-stable, white crystalline material, no odor to speak of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Increasing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-Donor Ability: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PMePh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(136°),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PMe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(122°), PMe</a:t>
            </a:r>
            <a:r>
              <a:rPr lang="en-US" sz="20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(118°), PEt</a:t>
            </a:r>
            <a:r>
              <a:rPr lang="en-US" sz="20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(132°)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P(Cy)</a:t>
            </a:r>
            <a:r>
              <a:rPr lang="en-US" sz="20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(170°)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tricyclohexylphosphine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P(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-Bu)</a:t>
            </a:r>
            <a:r>
              <a:rPr lang="en-US" sz="20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(182°)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alkyl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strong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-donors;  low MW ones usually colorless liquids, somewhat to very air-sensitive, horrible smelling (unless very high MW and non-volatile)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Poor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-Donors, Good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-Acceptors: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Phosphites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P(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0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(107°), P(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OEt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0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(110°), P(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0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(128°)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phosphites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relatively poor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-donors, but can be fairly good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-acceptor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ligands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(about half as good as CO);  low MW ones are usually colorless liquids, higher MW compounds are white solids; usually air-stable but moisture sensitive; sometimes sweet smelling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PF</a:t>
            </a:r>
            <a:r>
              <a:rPr lang="en-US" sz="20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(104°) }  v. poor donor; strong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-acceptor, almost as good as CO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40011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Commonly Used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Polydentate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Phosphines</a:t>
            </a:r>
            <a:endParaRPr lang="en-US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990600" y="762000"/>
          <a:ext cx="7086600" cy="5935424"/>
        </p:xfrm>
        <a:graphic>
          <a:graphicData uri="http://schemas.openxmlformats.org/presentationml/2006/ole">
            <p:oleObj spid="_x0000_s58369" name="CS ChemDraw Drawing" r:id="rId3" imgW="5529960" imgH="467496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40011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Some Other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Polydentate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Phosphines</a:t>
            </a:r>
            <a:endParaRPr lang="en-US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1828800" y="762000"/>
          <a:ext cx="5334000" cy="5962934"/>
        </p:xfrm>
        <a:graphic>
          <a:graphicData uri="http://schemas.openxmlformats.org/presentationml/2006/ole">
            <p:oleObj spid="_x0000_s59393" name="CS ChemDraw Drawing" r:id="rId3" imgW="3879000" imgH="434268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1600200" y="152400"/>
          <a:ext cx="5825017" cy="6534150"/>
        </p:xfrm>
        <a:graphic>
          <a:graphicData uri="http://schemas.openxmlformats.org/presentationml/2006/ole">
            <p:oleObj spid="_x0000_s60417" name="CS ChemDraw Drawing" r:id="rId3" imgW="4805640" imgH="538344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40011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Some Structural Information</a:t>
            </a:r>
            <a:endParaRPr lang="en-US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04800" y="762000"/>
            <a:ext cx="8534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have only been characterized as simple 2 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donating, terminal-only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ligands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No true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-bridging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monophosphines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known (although bridging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</a:t>
            </a:r>
            <a:r>
              <a:rPr kumimoji="0" lang="en-US" sz="18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are very common).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generally tend to orient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one another in order to minimize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steric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interactions (especially true for bulky PR</a:t>
            </a:r>
            <a:r>
              <a:rPr lang="en-US" sz="20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 Chelating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bisphosphine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ligands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used to enforce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cisoidal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coordination geometries when needed.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3124200"/>
          <a:ext cx="3124200" cy="1447800"/>
        </p:xfrm>
        <a:graphic>
          <a:graphicData uri="http://schemas.openxmlformats.org/drawingml/2006/table">
            <a:tbl>
              <a:tblPr/>
              <a:tblGrid>
                <a:gridCol w="1605492"/>
                <a:gridCol w="1518708"/>
              </a:tblGrid>
              <a:tr h="361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</a:rPr>
                        <a:t>Ti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-P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2.6 Å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-P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2.5 Å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</a:rPr>
                        <a:t>Cr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-P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2.4 Å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</a:rPr>
                        <a:t>Ni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-P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2.1 Å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2743200"/>
            <a:ext cx="647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 typical first row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-PR</a:t>
            </a:r>
            <a:r>
              <a:rPr lang="en-US" sz="20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average bond distances: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4724400"/>
            <a:ext cx="8534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-P bonds are the strongest for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alkylated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ligands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bonding to a neutral or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monocationic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middle to later transition metal center that is electron-deficient.  High oxidation state early transition metals are too “hard” to have very effective bonding to most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although more and more early transition metal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complexes are being characterized and found to be reasonably stable.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Metal centers that are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too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electron-rich will generally not want to have a strong electron-donating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alkylated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phosphine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coordinated, this leads to weaker M-P bonding and more likely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phosphine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dissociation.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838200" y="1295400"/>
          <a:ext cx="7554074" cy="2590800"/>
        </p:xfrm>
        <a:graphic>
          <a:graphicData uri="http://schemas.openxmlformats.org/presentationml/2006/ole">
            <p:oleObj spid="_x0000_s62465" r:id="rId3" imgW="6826250" imgH="2003425" progId="MSDraw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4114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asymmetric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dimer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can be considered to be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zwitterionic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one cationic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(+1) center that has 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phosphines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coordinated and an anionic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(-1) pseudo-tetrahedral center that has 3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-accepting CO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ligands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40011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Bond Length vs. Bond Strength</a:t>
            </a:r>
            <a:endParaRPr lang="en-US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1066800" y="1066800"/>
          <a:ext cx="6657600" cy="4343400"/>
        </p:xfrm>
        <a:graphic>
          <a:graphicData uri="http://schemas.openxmlformats.org/presentationml/2006/ole">
            <p:oleObj spid="_x0000_s63489" name="CorelDRAW" r:id="rId3" imgW="5625360" imgH="3671280" progId="CorelDRAW.Graphic.1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1447800" y="533400"/>
          <a:ext cx="6336015" cy="3200400"/>
        </p:xfrm>
        <a:graphic>
          <a:graphicData uri="http://schemas.openxmlformats.org/presentationml/2006/ole">
            <p:oleObj spid="_x0000_s64513" name="CorelDRAW" r:id="rId3" imgW="6980400" imgH="3561120" progId="CorelDRAW.Graphic.14">
              <p:embed/>
            </p:oleObj>
          </a:graphicData>
        </a:graphic>
      </p:graphicFrame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83978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PCl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696200" y="990600"/>
            <a:ext cx="8413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PMe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85800" y="3810000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HOMO energy =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8.36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6.23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685800" y="457200"/>
          <a:ext cx="3367889" cy="4876800"/>
        </p:xfrm>
        <a:graphic>
          <a:graphicData uri="http://schemas.openxmlformats.org/presentationml/2006/ole">
            <p:oleObj spid="_x0000_s65538" name="PHOTO-PAINT" r:id="rId3" imgW="6714286" imgH="9714286" progId="CorelPHOTOPAINT.Image.14">
              <p:embed/>
            </p:oleObj>
          </a:graphicData>
        </a:graphic>
      </p:graphicFrame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4876800" y="457200"/>
          <a:ext cx="3486150" cy="4813657"/>
        </p:xfrm>
        <a:graphic>
          <a:graphicData uri="http://schemas.openxmlformats.org/presentationml/2006/ole">
            <p:oleObj spid="_x0000_s65537" name="PHOTO-PAINT" r:id="rId4" imgW="6571429" imgH="9085714" progId="CorelPHOTOPAINT.Image.14">
              <p:embed/>
            </p:oleObj>
          </a:graphicData>
        </a:graphic>
      </p:graphicFrame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430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827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7200" y="5562600"/>
            <a:ext cx="8153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DD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Bond dissociation =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E(bonded-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unbonded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)PMe</a:t>
            </a:r>
            <a:r>
              <a:rPr kumimoji="0" lang="en-US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-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E(bonded-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unbonded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)PCl</a:t>
            </a:r>
            <a:r>
              <a:rPr lang="en-US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DD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Bond dissociation = 6.8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Kcals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(PMe</a:t>
            </a:r>
            <a:r>
              <a:rPr lang="en-US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 having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stronger bonding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4724400" y="228600"/>
          <a:ext cx="4014787" cy="4621220"/>
        </p:xfrm>
        <a:graphic>
          <a:graphicData uri="http://schemas.openxmlformats.org/presentationml/2006/ole">
            <p:oleObj spid="_x0000_s66562" name="PHOTO-PAINT" r:id="rId3" imgW="7771429" imgH="8942857" progId="CorelPHOTOPAINT.Image.14">
              <p:embed/>
            </p:oleObj>
          </a:graphicData>
        </a:graphic>
      </p:graphicFrame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7620000" y="3200400"/>
            <a:ext cx="831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2.24 Å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553200" y="3200400"/>
            <a:ext cx="831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2.69 Å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7620000" y="838200"/>
            <a:ext cx="9144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2.18 Å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172200" y="8382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4.63 Å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81000" y="685800"/>
            <a:ext cx="3962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Further Test: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Examine PCl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vs. PMe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bonding to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metal center:   TiCl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and TiCl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(PMe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 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this d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system the lack of any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backbonding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good Ti-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bonding favored complete dissociation of the poor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donating PCl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ligand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The far better PMe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-donor, on the other hand, bonds nicely to the Ti(+4) d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center.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changes in the donor/acceptor properties of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(from excellent donor/poor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-acceptor to poor donor/excellent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-acceptor)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changes in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steric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profile of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(from fairly small to enormous)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generation of a large number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polydentate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polyphosphines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-, tetra-,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-,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hexaphosphine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ligands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all known) that can adopt specific coordination geometries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-enforcing, facial tridentate, bridging, bridging and chelating, etc.)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143000" y="3276600"/>
          <a:ext cx="6758387" cy="2743200"/>
        </p:xfrm>
        <a:graphic>
          <a:graphicData uri="http://schemas.openxmlformats.org/presentationml/2006/ole">
            <p:oleObj spid="_x0000_s37890" name="CS ChemDraw Drawing" r:id="rId3" imgW="3177000" imgH="128844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81000" y="1524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Problem: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each of the following pairs of metal complexes, which should have the </a:t>
            </a:r>
            <a:r>
              <a:rPr kumimoji="0" lang="en-US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highest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average carbonyl IR stretching frequency.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1000" y="1066800"/>
            <a:ext cx="7086600" cy="426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CpFeBr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(CO)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-or-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CpRuCl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(CO)(PMe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2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MnCl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-or-    Cr(CO)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2"/>
              <a:tabLst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2"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3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-allyl)Co(PPh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)(CO)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-or-  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-allyl)Co(PMe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)(CO)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3"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3"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3"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4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-or-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(CH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(CO)(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dmpe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4"/>
              <a:tabLst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4"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5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Mo(CO)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(PMe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-or-    W(CO)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{P(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5"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5"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5"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f)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CpRe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{P(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    -or-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(O)Cl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(CO)(PEt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40011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 NMR Spectroscopy</a:t>
            </a:r>
            <a:endParaRPr lang="en-US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 descr="phosphines-P31-NMR-sc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51708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505200"/>
          <a:ext cx="6096000" cy="3047996"/>
        </p:xfrm>
        <a:graphic>
          <a:graphicData uri="http://schemas.openxmlformats.org/drawingml/2006/table">
            <a:tbl>
              <a:tblPr/>
              <a:tblGrid>
                <a:gridCol w="1268422"/>
                <a:gridCol w="1703851"/>
                <a:gridCol w="1306286"/>
                <a:gridCol w="1817441"/>
              </a:tblGrid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Ligand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Chemical Shift (ppm)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Ligand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Chemical Shift (ppm)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PCl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200" baseline="-25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0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</a:t>
                      </a:r>
                      <a:r>
                        <a:rPr lang="en-US" sz="10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(reference)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PMeCl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191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P(CF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PCy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184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PPh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-6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OMe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PEt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-20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NaPPh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-24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PEt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PMePh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-28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PPh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OMe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PPr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-33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PF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PMe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Et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-50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PMe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PMe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-62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PMe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(O-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-Bu)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P(CN)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-135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O=P(CH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OH)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-238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O=PMe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KPH</a:t>
                      </a:r>
                      <a:r>
                        <a:rPr lang="en-US" sz="1600" kern="1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8932" marR="189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-255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32" marR="18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04800" y="2286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Chelate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Ring Effects: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41148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Metal 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Row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Effects: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phosphines-chelate-ring-N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9600"/>
            <a:ext cx="49434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4648200"/>
          <a:ext cx="4191000" cy="1447800"/>
        </p:xfrm>
        <a:graphic>
          <a:graphicData uri="http://schemas.openxmlformats.org/drawingml/2006/table">
            <a:tbl>
              <a:tblPr/>
              <a:tblGrid>
                <a:gridCol w="2589787"/>
                <a:gridCol w="1601213"/>
              </a:tblGrid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(CO)</a:t>
                      </a:r>
                      <a:r>
                        <a:rPr lang="en-US" sz="2400" baseline="-25000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800" dirty="0" smtClean="0">
                          <a:latin typeface="Symbol"/>
                          <a:ea typeface="Times New Roman"/>
                        </a:rPr>
                        <a:t>k</a:t>
                      </a:r>
                      <a:r>
                        <a:rPr lang="en-US" sz="2000" baseline="30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-dppm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Symbol"/>
                          <a:ea typeface="Times New Roman"/>
                        </a:rPr>
                        <a:t>-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23.7 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</a:rPr>
                        <a:t>Mo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(CO)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800" dirty="0" smtClean="0">
                          <a:latin typeface="Symbol"/>
                          <a:ea typeface="Times New Roman"/>
                        </a:rPr>
                        <a:t>k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-dppm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0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ppm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</a:rPr>
                        <a:t>Cr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(CO)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800" dirty="0" smtClean="0">
                          <a:latin typeface="Symbol"/>
                          <a:ea typeface="Times New Roman"/>
                        </a:rPr>
                        <a:t>k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-dppm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23.5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ppm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NMR, as with </a:t>
            </a:r>
            <a:r>
              <a:rPr lang="en-US" sz="20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 and </a:t>
            </a:r>
            <a:r>
              <a:rPr lang="en-US" sz="20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 methods, can be exceptionally useful in characterizing metal-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complexes and structures: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1066800" y="838200"/>
          <a:ext cx="6803048" cy="2286000"/>
        </p:xfrm>
        <a:graphic>
          <a:graphicData uri="http://schemas.openxmlformats.org/presentationml/2006/ole">
            <p:oleObj spid="_x0000_s70657" r:id="rId3" imgW="5629275" imgH="1751013" progId="MSDraw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28600" y="304800"/>
            <a:ext cx="8763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4263" marR="0" lvl="0" indent="-1084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Problem: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Which of the following complexes will have the 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highest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stretching frequency in the IR?  Why?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(CO)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{P(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2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W(CO)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(PEt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2"/>
              <a:tabLst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2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3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[(PF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)Ag(CO)]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3"/>
              <a:tabLst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3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84263" marR="0" lvl="0" indent="-1084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84263" marR="0" lvl="0" indent="-1084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Problem: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Which of the following complexes will have the 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lowest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stretching frequency in the IR?  Why?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Ni(CO)(PMe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2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Fe(CO)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(PPh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2"/>
              <a:tabLst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2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3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[Re(CO)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{P(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  <a:r>
              <a:rPr lang="en-US" sz="2400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en-US" sz="24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n-US" sz="160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3"/>
              <a:tabLst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 startAt="3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45820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Tolman’s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Cone Angle and Electronic Parameter </a:t>
            </a:r>
            <a:endParaRPr lang="en-US" sz="20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533400" y="1524000"/>
          <a:ext cx="7955455" cy="2362200"/>
        </p:xfrm>
        <a:graphic>
          <a:graphicData uri="http://schemas.openxmlformats.org/presentationml/2006/ole">
            <p:oleObj spid="_x0000_s36865" r:id="rId3" imgW="5235575" imgH="1387475" progId="">
              <p:embed/>
            </p:oleObj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886200" y="4038600"/>
          <a:ext cx="4831976" cy="2514600"/>
        </p:xfrm>
        <a:graphic>
          <a:graphicData uri="http://schemas.openxmlformats.org/presentationml/2006/ole">
            <p:oleObj spid="_x0000_s36867" r:id="rId4" imgW="3954463" imgH="2062163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838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electron-donating ability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phosphine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ligand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was determined by measuring the </a:t>
            </a:r>
            <a:r>
              <a:rPr lang="en-US" b="1" dirty="0" err="1" smtClean="0">
                <a:latin typeface="Symbol" pitchFamily="18" charset="2"/>
                <a:cs typeface="Arial" pitchFamily="34" charset="0"/>
              </a:rPr>
              <a:t>n</a:t>
            </a:r>
            <a:r>
              <a:rPr lang="en-US" sz="2000" b="1" baseline="-25000" dirty="0" err="1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of a Ni(CO)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(PR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complex: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2672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steric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bulk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phosphine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ligand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was determined from simple 3-D space-filling models of the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phosphine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ligand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coordinated to a Ni atom: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" y="152400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Tolman’s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Electronic Parameter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(most donating to least)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533400"/>
            <a:ext cx="8686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762000"/>
          <a:ext cx="8001001" cy="5594520"/>
        </p:xfrm>
        <a:graphic>
          <a:graphicData uri="http://schemas.openxmlformats.org/drawingml/2006/table">
            <a:tbl>
              <a:tblPr/>
              <a:tblGrid>
                <a:gridCol w="1987311"/>
                <a:gridCol w="34635"/>
                <a:gridCol w="2175382"/>
                <a:gridCol w="34635"/>
                <a:gridCol w="1784011"/>
                <a:gridCol w="926650"/>
                <a:gridCol w="1058377"/>
              </a:tblGrid>
              <a:tr h="32005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</a:t>
                      </a:r>
                      <a:r>
                        <a:rPr lang="en-US" sz="2400" b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100" b="1" baseline="-25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mixed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P(OR)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PX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Symbol" pitchFamily="18" charset="2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cm</a:t>
                      </a:r>
                      <a:r>
                        <a:rPr lang="en-US" sz="2000" b="1" baseline="30000" dirty="0">
                          <a:latin typeface="Symbol" pitchFamily="18" charset="2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2000" b="1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100" b="1" baseline="30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-Bu)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100" baseline="-25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2056.1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PCy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2056.4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P(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o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-OMe-C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2058.3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1600" i="1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-Pr)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2059.2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56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PBu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2060.3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PEt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2061.7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PEt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Ph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2063.7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PMe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2064.1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PMe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Ph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2065.3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-OMe-C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-OMe-C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2066.1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PBz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2066.4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Tol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2066.6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Tol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PEtPh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2066.7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PMePh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2067.0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Tol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2067.2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(NMe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2067.3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(2,4,6-Me-C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2067.4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PPhBz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2067.6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-OMe-C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2068.2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Bz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2068.4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000" b="1" kern="12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2068.9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00" y="1219200"/>
          <a:ext cx="1674813" cy="1141413"/>
        </p:xfrm>
        <a:graphic>
          <a:graphicData uri="http://schemas.openxmlformats.org/presentationml/2006/ole">
            <p:oleObj spid="_x0000_s19458" name="CS ChemDraw Drawing" r:id="rId3" imgW="1674678" imgH="1140953" progId="ChemDraw.Document.6.0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286000" y="1752600"/>
            <a:ext cx="1295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57600" y="1143000"/>
            <a:ext cx="19812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228600"/>
          <a:ext cx="8229601" cy="5852160"/>
        </p:xfrm>
        <a:graphic>
          <a:graphicData uri="http://schemas.openxmlformats.org/drawingml/2006/table">
            <a:tbl>
              <a:tblPr/>
              <a:tblGrid>
                <a:gridCol w="2247430"/>
                <a:gridCol w="1851153"/>
                <a:gridCol w="50970"/>
                <a:gridCol w="2015738"/>
                <a:gridCol w="50970"/>
                <a:gridCol w="902806"/>
                <a:gridCol w="1110534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P(CH=CH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-F-C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2069.5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-F-C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2070.0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-F-C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2071.3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OEt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2071.6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(O-</a:t>
                      </a:r>
                      <a:r>
                        <a:rPr lang="en-US" sz="1600" i="1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-Pr)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2072.2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-Cl-C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2072.8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H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2073.3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PPh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OBu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2073.4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-F-C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2074.1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PPh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OEt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2074.2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(C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2074.8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P(O-</a:t>
                      </a:r>
                      <a:r>
                        <a:rPr lang="en-US" sz="1600" i="1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-Pr)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2075.9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OEt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2076.3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2077.0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OMe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2079.5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OPh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2079.8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Cl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2080.7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PMe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CF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2080.9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P(O-2,4-Me-C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2083.2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P(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OPh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2085.3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P(OCH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CR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2086.8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P(C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2090.9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PCl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2097.0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PF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2110.8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143000" y="4267200"/>
          <a:ext cx="1236663" cy="1709905"/>
        </p:xfrm>
        <a:graphic>
          <a:graphicData uri="http://schemas.openxmlformats.org/presentationml/2006/ole">
            <p:oleObj spid="_x0000_s45059" name="CS ChemDraw Drawing" r:id="rId3" imgW="1008423" imgH="1393958" progId="ChemDraw.Document.6.0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10800000">
            <a:off x="2667000" y="5334000"/>
            <a:ext cx="2438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0600" y="4191000"/>
            <a:ext cx="15240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4571-MO-PMe3-P(OMe)3-orbital-compari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3657600" cy="3299254"/>
          </a:xfrm>
          <a:prstGeom prst="rect">
            <a:avLst/>
          </a:prstGeom>
          <a:noFill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638800" y="2590800"/>
            <a:ext cx="2555875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PMe</a:t>
            </a:r>
            <a:r>
              <a:rPr lang="en-US" sz="2400" b="1" baseline="-25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HOMO =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5.03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Charge on P =  +0.22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="1" baseline="-25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HOMO =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7.40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Charge on P =  +0.75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PMe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vs. P(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="1" baseline="-25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The methyl groups are considered to be electron donating making the P center more electron-rich.  The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methoxy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groups are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electron-withdrawing due to the electronegative oxygen atoms, making the P center more electron deficient.  The results from Density Functional Theory (DFT) calculations on both are shown below.  Note the higher energy of the P lone pair (highest occupied molecular orbital, HOMO), greater spatial extent (generally better overlap with metal d-orbitals), and lower positive charge on P for PMe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relative to P(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aseline="-25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" y="5791200"/>
            <a:ext cx="525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 plot of the lone pair orbital (HOMO) for PMe</a:t>
            </a:r>
            <a:r>
              <a:rPr lang="en-US" sz="2400" b="1" baseline="-25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Dashed outline indicates the spatial extent of the lone pair for P(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="1" baseline="-25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990600"/>
          <a:ext cx="8153399" cy="533400"/>
        </p:xfrm>
        <a:graphic>
          <a:graphicData uri="http://schemas.openxmlformats.org/drawingml/2006/table">
            <a:tbl>
              <a:tblPr/>
              <a:tblGrid>
                <a:gridCol w="1658319"/>
                <a:gridCol w="1727415"/>
                <a:gridCol w="1520125"/>
                <a:gridCol w="1381932"/>
                <a:gridCol w="1865608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P(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OEt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3200" b="1" baseline="-25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baseline="-250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32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PPr</a:t>
                      </a:r>
                      <a:r>
                        <a:rPr lang="en-US" sz="32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PCl</a:t>
                      </a:r>
                      <a:r>
                        <a:rPr lang="en-US" sz="32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PPh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</a:rPr>
                        <a:t>OMe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32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52400" y="457200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Problem: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Order the following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strongest to weakest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donor: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52400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Tolman’s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Angle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(smallest to largest)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609600"/>
          <a:ext cx="7543799" cy="5943600"/>
        </p:xfrm>
        <a:graphic>
          <a:graphicData uri="http://schemas.openxmlformats.org/drawingml/2006/table">
            <a:tbl>
              <a:tblPr/>
              <a:tblGrid>
                <a:gridCol w="1941624"/>
                <a:gridCol w="41755"/>
                <a:gridCol w="1988251"/>
                <a:gridCol w="1755812"/>
                <a:gridCol w="849026"/>
                <a:gridCol w="967331"/>
              </a:tblGrid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</a:t>
                      </a:r>
                      <a:r>
                        <a:rPr lang="en-US" sz="2000" b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050" b="1" baseline="-25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mixed</a:t>
                      </a:r>
                      <a:endParaRPr lang="en-US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P(OR)</a:t>
                      </a:r>
                      <a:r>
                        <a:rPr lang="en-US" sz="2000" b="1" kern="1200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PX</a:t>
                      </a:r>
                      <a:r>
                        <a:rPr lang="en-US" sz="2000" b="1" kern="1200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(°)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50" baseline="-25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PPhH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P(OCH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PF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Me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PCH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PMe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P(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OMe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P(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OEt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P(CH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O)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Et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PCH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PEt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PMe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PCH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PMe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CF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PCl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PCH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P(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OPh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PBr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PEt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PPr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PBu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PPh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(OMe)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PEt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Ph, PMePh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Cy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PCH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PCy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PPh</a:t>
                      </a:r>
                      <a:r>
                        <a:rPr lang="en-US" sz="2000" b="1" kern="12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0" y="1143000"/>
          <a:ext cx="1236663" cy="1709905"/>
        </p:xfrm>
        <a:graphic>
          <a:graphicData uri="http://schemas.openxmlformats.org/presentationml/2006/ole">
            <p:oleObj spid="_x0000_s53249" name="CS ChemDraw Drawing" r:id="rId3" imgW="1008423" imgH="1393958" progId="ChemDraw.Document.6.0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1066800"/>
            <a:ext cx="15240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3600" y="1447800"/>
            <a:ext cx="2743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57600" y="1905000"/>
            <a:ext cx="838200" cy="3810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0" y="2895600"/>
            <a:ext cx="838200" cy="3810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4191000"/>
            <a:ext cx="838200" cy="3810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5867400"/>
            <a:ext cx="838200" cy="3810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533400"/>
          <a:ext cx="7696200" cy="3657600"/>
        </p:xfrm>
        <a:graphic>
          <a:graphicData uri="http://schemas.openxmlformats.org/drawingml/2006/table">
            <a:tbl>
              <a:tblPr/>
              <a:tblGrid>
                <a:gridCol w="2004575"/>
                <a:gridCol w="2035930"/>
                <a:gridCol w="1797917"/>
                <a:gridCol w="867248"/>
                <a:gridCol w="990530"/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-Bu)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PPh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P(</a:t>
                      </a:r>
                      <a:r>
                        <a:rPr lang="en-US" sz="1800" i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-Pr)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PBz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PCy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PPh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-Bu)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P(O-</a:t>
                      </a: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-Bu)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P(</a:t>
                      </a: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-Bu)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182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P(C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P(</a:t>
                      </a: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Tol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194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P(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mesityl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04800" y="4419600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Problem: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Order the following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smallest to largest: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Problem: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Order the following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phosphines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best to worst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-acceptor: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4876800"/>
          <a:ext cx="6095998" cy="304800"/>
        </p:xfrm>
        <a:graphic>
          <a:graphicData uri="http://schemas.openxmlformats.org/drawingml/2006/table">
            <a:tbl>
              <a:tblPr/>
              <a:tblGrid>
                <a:gridCol w="1239864"/>
                <a:gridCol w="1291525"/>
                <a:gridCol w="1136542"/>
                <a:gridCol w="1033220"/>
                <a:gridCol w="1394847"/>
              </a:tblGrid>
              <a:tr h="2479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P(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OEt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4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aseline="-25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PPh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PPr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PCl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PPhCy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6400" y="6019800"/>
          <a:ext cx="6095998" cy="304800"/>
        </p:xfrm>
        <a:graphic>
          <a:graphicData uri="http://schemas.openxmlformats.org/drawingml/2006/table">
            <a:tbl>
              <a:tblPr/>
              <a:tblGrid>
                <a:gridCol w="1239864"/>
                <a:gridCol w="1291525"/>
                <a:gridCol w="1136542"/>
                <a:gridCol w="1033220"/>
                <a:gridCol w="1394847"/>
              </a:tblGrid>
              <a:tr h="2479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P(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OEt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4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aseline="-25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PPh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PPr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PCl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PPhCy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1993" marR="619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1238</Words>
  <Application>Microsoft Office PowerPoint</Application>
  <PresentationFormat>On-screen Show (4:3)</PresentationFormat>
  <Paragraphs>352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CS ChemDraw Drawing</vt:lpstr>
      <vt:lpstr>MSDraw</vt:lpstr>
      <vt:lpstr>CorelDRAW X4 Graphic</vt:lpstr>
      <vt:lpstr>Corel PHOTO-PAINT X4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Stanley</dc:creator>
  <cp:lastModifiedBy>George G. Stanley</cp:lastModifiedBy>
  <cp:revision>32</cp:revision>
  <dcterms:created xsi:type="dcterms:W3CDTF">2008-09-18T14:53:02Z</dcterms:created>
  <dcterms:modified xsi:type="dcterms:W3CDTF">2008-09-30T14:54:26Z</dcterms:modified>
</cp:coreProperties>
</file>