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4"/>
  </p:sldMasterIdLst>
  <p:notesMasterIdLst>
    <p:notesMasterId r:id="rId60"/>
  </p:notesMasterIdLst>
  <p:handoutMasterIdLst>
    <p:handoutMasterId r:id="rId61"/>
  </p:handoutMasterIdLst>
  <p:sldIdLst>
    <p:sldId id="416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1" r:id="rId35"/>
    <p:sldId id="452" r:id="rId36"/>
    <p:sldId id="453" r:id="rId37"/>
    <p:sldId id="454" r:id="rId38"/>
    <p:sldId id="456" r:id="rId39"/>
    <p:sldId id="457" r:id="rId40"/>
    <p:sldId id="458" r:id="rId41"/>
    <p:sldId id="459" r:id="rId42"/>
    <p:sldId id="461" r:id="rId43"/>
    <p:sldId id="462" r:id="rId44"/>
    <p:sldId id="465" r:id="rId45"/>
    <p:sldId id="466" r:id="rId46"/>
    <p:sldId id="467" r:id="rId47"/>
    <p:sldId id="468" r:id="rId48"/>
    <p:sldId id="469" r:id="rId49"/>
    <p:sldId id="470" r:id="rId50"/>
    <p:sldId id="471" r:id="rId51"/>
    <p:sldId id="472" r:id="rId52"/>
    <p:sldId id="474" r:id="rId53"/>
    <p:sldId id="475" r:id="rId54"/>
    <p:sldId id="476" r:id="rId55"/>
    <p:sldId id="477" r:id="rId56"/>
    <p:sldId id="478" r:id="rId57"/>
    <p:sldId id="479" r:id="rId58"/>
    <p:sldId id="486" r:id="rId59"/>
  </p:sldIdLst>
  <p:sldSz cx="9144000" cy="6858000" type="screen4x3"/>
  <p:notesSz cx="6858000" cy="9144000"/>
  <p:embeddedFontLst>
    <p:embeddedFont>
      <p:font typeface="굴림" panose="020B0604020202020204" charset="-127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MS PGothic" panose="020B0600070205080204" pitchFamily="34" charset="-128"/>
      <p:regular r:id="rId67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A50021"/>
    <a:srgbClr val="1DFF1D"/>
    <a:srgbClr val="FFCC99"/>
    <a:srgbClr val="FDE0BD"/>
    <a:srgbClr val="F983C1"/>
    <a:srgbClr val="FF9BAE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9" autoAdjust="0"/>
    <p:restoredTop sz="94647" autoAdjust="0"/>
  </p:normalViewPr>
  <p:slideViewPr>
    <p:cSldViewPr showGuides="1">
      <p:cViewPr varScale="1">
        <p:scale>
          <a:sx n="74" d="100"/>
          <a:sy n="74" d="100"/>
        </p:scale>
        <p:origin x="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2.fntdata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5.fntdata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3.fntdata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1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355725EC-E4B8-4482-A52D-BC906E18B1CD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22268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D44DC34E-5347-4DEC-B400-F59D15B685D7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5616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96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08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8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73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10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28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7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31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93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25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2019 Pearson Education, Inc.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4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Numerical Descriptive Measures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7B762-CAF4-493B-9C71-ACE45424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6309"/>
            <a:ext cx="3965549" cy="50707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/>
              <a:t>Which Measure to Choose?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081213"/>
            <a:ext cx="8077200" cy="3944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</a:t>
            </a:r>
            <a:r>
              <a:rPr lang="en-US" altLang="en-US" b="1">
                <a:latin typeface="Times New Roman" panose="02020603050405020304" pitchFamily="18" charset="0"/>
              </a:rPr>
              <a:t> mean</a:t>
            </a:r>
            <a:r>
              <a:rPr lang="en-US" altLang="en-US">
                <a:latin typeface="Times New Roman" panose="02020603050405020304" pitchFamily="18" charset="0"/>
              </a:rPr>
              <a:t> is generally used, unless extreme values (outliers) exist.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 </a:t>
            </a:r>
            <a:r>
              <a:rPr lang="en-US" altLang="en-US" b="1">
                <a:latin typeface="Times New Roman" panose="02020603050405020304" pitchFamily="18" charset="0"/>
              </a:rPr>
              <a:t>median</a:t>
            </a:r>
            <a:r>
              <a:rPr lang="en-US" altLang="en-US">
                <a:latin typeface="Times New Roman" panose="02020603050405020304" pitchFamily="18" charset="0"/>
              </a:rPr>
              <a:t> is often used, since the median is not sensitive to extreme values.  For example, median home prices may be reported for a region; it is less sensitive to outliers.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In many situations it makes sense to report both the </a:t>
            </a:r>
            <a:r>
              <a:rPr lang="en-US" altLang="en-US" b="1">
                <a:latin typeface="Times New Roman" panose="02020603050405020304" pitchFamily="18" charset="0"/>
              </a:rPr>
              <a:t>mean</a:t>
            </a:r>
            <a:r>
              <a:rPr lang="en-US" altLang="en-US">
                <a:latin typeface="Times New Roman" panose="02020603050405020304" pitchFamily="18" charset="0"/>
              </a:rPr>
              <a:t> and the </a:t>
            </a:r>
            <a:r>
              <a:rPr lang="en-US" altLang="en-US" b="1">
                <a:latin typeface="Times New Roman" panose="02020603050405020304" pitchFamily="18" charset="0"/>
              </a:rPr>
              <a:t>median</a:t>
            </a:r>
            <a:r>
              <a:rPr lang="en-US" altLang="en-US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4522788" y="2405063"/>
            <a:ext cx="0" cy="55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52775" y="2057400"/>
            <a:ext cx="287655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Central Tendency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12913" y="2960688"/>
            <a:ext cx="5762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5800" y="3378200"/>
            <a:ext cx="1987550" cy="7112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Arithmetic Mean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919537" y="3378200"/>
            <a:ext cx="1162050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Median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945313" y="3376613"/>
            <a:ext cx="1093787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Mode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7485063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70973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4533900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643312" y="4418013"/>
            <a:ext cx="153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673475" y="4279900"/>
            <a:ext cx="138112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4359275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4564062" y="4279900"/>
            <a:ext cx="138113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3856037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4702175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4154487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16200000">
            <a:off x="4118769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4951412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3856037" y="4002088"/>
            <a:ext cx="136525" cy="138112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3856037" y="4140200"/>
            <a:ext cx="136525" cy="139700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6843713" y="4418013"/>
            <a:ext cx="153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6875463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559675" y="4279900"/>
            <a:ext cx="138113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7766050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7056438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7902575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7354888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 rot="16200000">
            <a:off x="7044532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8151813" y="4279900"/>
            <a:ext cx="138112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7056438" y="4002088"/>
            <a:ext cx="136525" cy="13811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7056438" y="4140200"/>
            <a:ext cx="136525" cy="1397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7444" name="Object 6"/>
          <p:cNvGraphicFramePr>
            <a:graphicFrameLocks noChangeAspect="1"/>
          </p:cNvGraphicFramePr>
          <p:nvPr/>
        </p:nvGraphicFramePr>
        <p:xfrm>
          <a:off x="960438" y="4140200"/>
          <a:ext cx="11636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3" imgW="672808" imgH="609336" progId="Equation.3">
                  <p:embed/>
                </p:oleObj>
              </mc:Choice>
              <mc:Fallback>
                <p:oleObj name="Equation" r:id="rId3" imgW="672808" imgH="60933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140200"/>
                        <a:ext cx="1163637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3332162" y="4902200"/>
            <a:ext cx="1825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Middle value in the ordered array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6805613" y="4902200"/>
            <a:ext cx="15081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Most frequently observed value</a:t>
            </a:r>
          </a:p>
        </p:txBody>
      </p:sp>
      <p:sp>
        <p:nvSpPr>
          <p:cNvPr id="17449" name="TextBox 4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rmal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81600" y="5638800"/>
            <a:ext cx="2362200" cy="7112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Same center,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different variation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</a:t>
            </a:r>
          </a:p>
        </p:txBody>
      </p:sp>
      <p:sp>
        <p:nvSpPr>
          <p:cNvPr id="18437" name="Rectangle 17"/>
          <p:cNvSpPr>
            <a:spLocks noChangeArrowheads="1"/>
          </p:cNvSpPr>
          <p:nvPr/>
        </p:nvSpPr>
        <p:spPr bwMode="auto">
          <a:xfrm>
            <a:off x="152400" y="40386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Measures of variation give information on the </a:t>
            </a:r>
            <a:r>
              <a:rPr lang="en-US" altLang="en-US" sz="2400" b="1">
                <a:solidFill>
                  <a:srgbClr val="008000"/>
                </a:solidFill>
              </a:rPr>
              <a:t>spread</a:t>
            </a:r>
            <a:r>
              <a:rPr lang="en-US" altLang="en-US" sz="2400" b="1">
                <a:solidFill>
                  <a:schemeClr val="folHlink"/>
                </a:solidFill>
              </a:rPr>
              <a:t> </a:t>
            </a:r>
            <a:r>
              <a:rPr lang="en-US" altLang="en-US" sz="2400"/>
              <a:t>or</a:t>
            </a:r>
            <a:r>
              <a:rPr lang="en-US" altLang="en-US" sz="2400" b="1">
                <a:solidFill>
                  <a:schemeClr val="folHlink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</a:rPr>
              <a:t>variability</a:t>
            </a:r>
            <a:r>
              <a:rPr lang="en-US" altLang="en-US" sz="2400"/>
              <a:t> or </a:t>
            </a:r>
            <a:r>
              <a:rPr lang="en-US" altLang="en-US" sz="2400" b="1">
                <a:solidFill>
                  <a:srgbClr val="008000"/>
                </a:solidFill>
              </a:rPr>
              <a:t>dispersion</a:t>
            </a:r>
            <a:r>
              <a:rPr lang="en-US" altLang="en-US" sz="2400"/>
              <a:t> of the data values.</a:t>
            </a:r>
            <a:br>
              <a:rPr lang="en-US" altLang="en-US" sz="2400"/>
            </a:br>
            <a:endParaRPr lang="en-US" altLang="en-US" sz="2400"/>
          </a:p>
        </p:txBody>
      </p:sp>
      <p:grpSp>
        <p:nvGrpSpPr>
          <p:cNvPr id="18438" name="Group 23"/>
          <p:cNvGrpSpPr>
            <a:grpSpLocks/>
          </p:cNvGrpSpPr>
          <p:nvPr/>
        </p:nvGrpSpPr>
        <p:grpSpPr bwMode="auto">
          <a:xfrm>
            <a:off x="381000" y="1447800"/>
            <a:ext cx="8380413" cy="1701800"/>
            <a:chOff x="144" y="1056"/>
            <a:chExt cx="5279" cy="1072"/>
          </a:xfrm>
        </p:grpSpPr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>
              <a:off x="432" y="1488"/>
              <a:ext cx="4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>
              <a:off x="2832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2256" y="1056"/>
              <a:ext cx="1152" cy="294"/>
            </a:xfrm>
            <a:prstGeom prst="rect">
              <a:avLst/>
            </a:prstGeom>
            <a:solidFill>
              <a:srgbClr val="FF9BA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Variation</a:t>
              </a:r>
            </a:p>
          </p:txBody>
        </p:sp>
        <p:grpSp>
          <p:nvGrpSpPr>
            <p:cNvPr id="18443" name="Group 21"/>
            <p:cNvGrpSpPr>
              <a:grpSpLocks/>
            </p:cNvGrpSpPr>
            <p:nvPr/>
          </p:nvGrpSpPr>
          <p:grpSpPr bwMode="auto">
            <a:xfrm>
              <a:off x="2992" y="1488"/>
              <a:ext cx="960" cy="640"/>
              <a:chOff x="3168" y="1488"/>
              <a:chExt cx="960" cy="640"/>
            </a:xfrm>
          </p:grpSpPr>
          <p:sp>
            <p:nvSpPr>
              <p:cNvPr id="18452" name="Line 4"/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Rectangle 1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0" cy="44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Standard Deviation</a:t>
                </a:r>
              </a:p>
            </p:txBody>
          </p:sp>
        </p:grp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>
              <a:off x="4703" y="1487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4368" y="1680"/>
              <a:ext cx="1055" cy="448"/>
            </a:xfrm>
            <a:prstGeom prst="rect">
              <a:avLst/>
            </a:prstGeom>
            <a:solidFill>
              <a:srgbClr val="FF9BA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Coefficient of Variation</a:t>
              </a:r>
            </a:p>
          </p:txBody>
        </p:sp>
        <p:grpSp>
          <p:nvGrpSpPr>
            <p:cNvPr id="18446" name="Group 19"/>
            <p:cNvGrpSpPr>
              <a:grpSpLocks/>
            </p:cNvGrpSpPr>
            <p:nvPr/>
          </p:nvGrpSpPr>
          <p:grpSpPr bwMode="auto">
            <a:xfrm>
              <a:off x="144" y="1488"/>
              <a:ext cx="766" cy="448"/>
              <a:chOff x="144" y="1488"/>
              <a:chExt cx="766" cy="448"/>
            </a:xfrm>
          </p:grpSpPr>
          <p:sp>
            <p:nvSpPr>
              <p:cNvPr id="18450" name="Line 1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Rectangle 15"/>
              <p:cNvSpPr>
                <a:spLocks noChangeArrowheads="1"/>
              </p:cNvSpPr>
              <p:nvPr/>
            </p:nvSpPr>
            <p:spPr bwMode="auto">
              <a:xfrm>
                <a:off x="144" y="1680"/>
                <a:ext cx="766" cy="256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Range</a:t>
                </a:r>
              </a:p>
            </p:txBody>
          </p:sp>
        </p:grpSp>
        <p:grpSp>
          <p:nvGrpSpPr>
            <p:cNvPr id="18447" name="Group 20"/>
            <p:cNvGrpSpPr>
              <a:grpSpLocks/>
            </p:cNvGrpSpPr>
            <p:nvPr/>
          </p:nvGrpSpPr>
          <p:grpSpPr bwMode="auto">
            <a:xfrm>
              <a:off x="1519" y="1488"/>
              <a:ext cx="864" cy="448"/>
              <a:chOff x="1632" y="1488"/>
              <a:chExt cx="864" cy="448"/>
            </a:xfrm>
          </p:grpSpPr>
          <p:sp>
            <p:nvSpPr>
              <p:cNvPr id="18448" name="Rectangle 1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864" cy="256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Variance</a:t>
                </a:r>
              </a:p>
            </p:txBody>
          </p:sp>
          <p:sp>
            <p:nvSpPr>
              <p:cNvPr id="18449" name="Line 18"/>
              <p:cNvSpPr>
                <a:spLocks noChangeShapeType="1"/>
              </p:cNvSpPr>
              <p:nvPr/>
            </p:nvSpPr>
            <p:spPr bwMode="auto">
              <a:xfrm flipV="1">
                <a:off x="2064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439" name="TextBox 2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The Range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8077200" cy="106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Simplest measure of variation.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Difference between the largest and the smallest values:</a:t>
            </a:r>
            <a:endParaRPr lang="en-US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667000" y="3200400"/>
            <a:ext cx="4495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Range = X</a:t>
            </a:r>
            <a:r>
              <a:rPr lang="en-US" altLang="en-US" baseline="-25000">
                <a:latin typeface="Times New Roman" panose="02020603050405020304" pitchFamily="18" charset="0"/>
              </a:rPr>
              <a:t>largest</a:t>
            </a:r>
            <a:r>
              <a:rPr lang="en-US" altLang="en-US">
                <a:latin typeface="Times New Roman" panose="02020603050405020304" pitchFamily="18" charset="0"/>
              </a:rPr>
              <a:t> –  X</a:t>
            </a:r>
            <a:r>
              <a:rPr lang="en-US" altLang="en-US" baseline="-25000">
                <a:latin typeface="Times New Roman" panose="02020603050405020304" pitchFamily="18" charset="0"/>
              </a:rPr>
              <a:t>smallest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baseline="-25000">
              <a:latin typeface="Times New Roman" panose="02020603050405020304" pitchFamily="18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946400" y="5191125"/>
            <a:ext cx="3100388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200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505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4038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4648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038600" y="4724400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184775" y="4979988"/>
            <a:ext cx="211138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5184775" y="4770438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5184775" y="45593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5486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903913" y="5191125"/>
            <a:ext cx="1200150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6240463" y="4979988"/>
            <a:ext cx="211137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6240463" y="4770438"/>
            <a:ext cx="211137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6629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7086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2895600" y="5257800"/>
            <a:ext cx="52181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0   1   2   3   4   5   6   7   8   9   10   11   12    13   14   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3213100" y="5751513"/>
            <a:ext cx="387191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3213100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7085013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776663" y="5751513"/>
            <a:ext cx="380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Range = 13 - 1 = 12</a:t>
            </a:r>
            <a:endParaRPr lang="en-US" altLang="en-US" sz="2400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2790825" y="5260975"/>
            <a:ext cx="4576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524000" y="4419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Example:</a:t>
            </a:r>
          </a:p>
        </p:txBody>
      </p:sp>
      <p:sp>
        <p:nvSpPr>
          <p:cNvPr id="19483" name="TextBox 2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Measures of Variation:</a:t>
            </a:r>
            <a:br>
              <a:rPr lang="en-US" altLang="en-US" sz="3200"/>
            </a:br>
            <a:r>
              <a:rPr lang="en-US" altLang="en-US" sz="3200"/>
              <a:t>Why The Range Can Be Misleading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Does not account for how the data are distributed.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Sensitive to outliers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160463" y="2667000"/>
            <a:ext cx="3049587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219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886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7526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143000" y="2667000"/>
            <a:ext cx="3276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7     8     9     10    11    12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219200" y="3060700"/>
            <a:ext cx="2752725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12 - 7 = 5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051425" y="2671763"/>
            <a:ext cx="3049588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029200" y="2667000"/>
            <a:ext cx="342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7     8     9    10     11    12</a:t>
            </a: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110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6634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7777163" y="2519363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72437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7777163" y="22272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186363" y="2913063"/>
            <a:ext cx="238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5181600" y="3060700"/>
            <a:ext cx="2895600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12 - 7 = 5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1066800" y="26670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5033963" y="267176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33400" y="4267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	</a:t>
            </a: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,1,1,1,1,1,1,1,1,1,1,2,2,2,2,2,2,2,2,3,3,3,3,4,</a:t>
            </a: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533400" y="5410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	</a:t>
            </a: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,1,1,1,1,1,1,1,1,1,1,2,2,2,2,2,2,2,2,3,3,3,3,4,</a:t>
            </a:r>
            <a:r>
              <a:rPr lang="en-US" altLang="en-US" sz="2400" b="1"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3276600" y="4724400"/>
            <a:ext cx="2895600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5 - 1 = 4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3276600" y="5867400"/>
            <a:ext cx="2895600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120 - 1 = 119</a:t>
            </a:r>
          </a:p>
        </p:txBody>
      </p:sp>
      <p:sp>
        <p:nvSpPr>
          <p:cNvPr id="20509" name="TextBox 31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(approximately) of squared deviations of values from the mean.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b="1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solidFill>
                  <a:srgbClr val="008000"/>
                </a:solidFill>
              </a:rPr>
              <a:t>Sample variance: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The Sample Variance</a:t>
            </a:r>
          </a:p>
        </p:txBody>
      </p:sp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4591050" y="3048000"/>
          <a:ext cx="333533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3" imgW="1129810" imgH="609336" progId="Equation.3">
                  <p:embed/>
                </p:oleObj>
              </mc:Choice>
              <mc:Fallback>
                <p:oleObj name="Equation" r:id="rId3" imgW="1129810" imgH="60933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048000"/>
                        <a:ext cx="3335338" cy="1800225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Where</a:t>
            </a:r>
            <a:r>
              <a:rPr lang="en-US" altLang="en-US" sz="2400"/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19400" y="51054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   =  arithmetic mean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n = sample size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 = i</a:t>
            </a:r>
            <a:r>
              <a:rPr lang="en-US" altLang="en-US" sz="2000" baseline="30000"/>
              <a:t>th</a:t>
            </a:r>
            <a:r>
              <a:rPr lang="en-US" altLang="en-US" sz="2000"/>
              <a:t> value of the variable X</a:t>
            </a: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819400" y="50292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9200"/>
                        <a:ext cx="304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The Sample Standard Deviation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Most commonly used measure of variation.</a:t>
            </a:r>
          </a:p>
          <a:p>
            <a:pPr eaLnBrk="1" hangingPunct="1"/>
            <a:r>
              <a:rPr lang="en-US" altLang="en-US" dirty="0"/>
              <a:t>Shows variation about the mean.</a:t>
            </a:r>
          </a:p>
          <a:p>
            <a:pPr eaLnBrk="1" hangingPunct="1"/>
            <a:r>
              <a:rPr lang="en-US" altLang="en-US" dirty="0"/>
              <a:t>Is the square root of the variance.</a:t>
            </a:r>
          </a:p>
          <a:p>
            <a:pPr eaLnBrk="1" hangingPunct="1"/>
            <a:r>
              <a:rPr lang="en-US" altLang="en-US" dirty="0"/>
              <a:t>Has the </a:t>
            </a:r>
            <a:r>
              <a:rPr lang="en-US" altLang="en-US" dirty="0">
                <a:solidFill>
                  <a:srgbClr val="C00000"/>
                </a:solidFill>
              </a:rPr>
              <a:t>same units as the original data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1400" dirty="0"/>
          </a:p>
          <a:p>
            <a:pPr lvl="1" eaLnBrk="1" hangingPunct="1"/>
            <a:r>
              <a:rPr lang="en-US" altLang="en-US" dirty="0">
                <a:solidFill>
                  <a:srgbClr val="008000"/>
                </a:solidFill>
              </a:rPr>
              <a:t>Sample standard deviation</a:t>
            </a:r>
            <a:r>
              <a:rPr lang="en-US" altLang="en-US" dirty="0">
                <a:solidFill>
                  <a:schemeClr val="folHlink"/>
                </a:solidFill>
              </a:rPr>
              <a:t>: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105400" y="4038600"/>
          <a:ext cx="32766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3" imgW="1180588" imgH="660113" progId="Equation.3">
                  <p:embed/>
                </p:oleObj>
              </mc:Choice>
              <mc:Fallback>
                <p:oleObj name="Equation" r:id="rId3" imgW="1180588" imgH="6601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3276600" cy="1831975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The Sample Standard Deviation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7010400" cy="4267200"/>
          </a:xfrm>
        </p:spPr>
        <p:txBody>
          <a:bodyPr/>
          <a:lstStyle/>
          <a:p>
            <a:pPr marL="533400" indent="-533400" defTabSz="914400"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Steps for Computing Standard Deviation:</a:t>
            </a:r>
          </a:p>
          <a:p>
            <a:pPr marL="533400" indent="-533400" defTabSz="914400"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1.	Compute the difference between each value and the mean.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2.	Square each difference.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3.	Add the squared differences.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4.	Divide this total by n-1 to get the sample variance.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5.	Take the square root of the sample variance to get the sample standard deviation.</a:t>
            </a:r>
          </a:p>
          <a:p>
            <a:pPr marL="533400" indent="-533400" defTabSz="914400" eaLnBrk="1" hangingPunct="1">
              <a:buFont typeface="Wingdings" panose="05000000000000000000" pitchFamily="2" charset="2"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7467600" y="1135063"/>
            <a:ext cx="1447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743200" y="5780087"/>
            <a:ext cx="1143000" cy="457200"/>
          </a:xfrm>
          <a:prstGeom prst="rect">
            <a:avLst/>
          </a:prstGeom>
          <a:solidFill>
            <a:srgbClr val="FF9BAE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4579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009405"/>
              </p:ext>
            </p:extLst>
          </p:nvPr>
        </p:nvGraphicFramePr>
        <p:xfrm>
          <a:off x="762000" y="3124200"/>
          <a:ext cx="7602538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3" imgW="114249960" imgH="59254920" progId="Equation.DSMT4">
                  <p:embed/>
                </p:oleObj>
              </mc:Choice>
              <mc:Fallback>
                <p:oleObj name="Equation" r:id="rId3" imgW="114249960" imgH="5925492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7602538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5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209800" y="1981200"/>
            <a:ext cx="5715000" cy="5334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81000" y="1676400"/>
            <a:ext cx="8305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Sample </a:t>
            </a:r>
            <a:br>
              <a:rPr lang="en-US" altLang="en-US" sz="2400" b="1"/>
            </a:br>
            <a:r>
              <a:rPr lang="en-US" altLang="en-US" sz="2400" b="1"/>
              <a:t>Data  (X</a:t>
            </a:r>
            <a:r>
              <a:rPr lang="en-US" altLang="en-US" sz="2400" b="1" baseline="-25000"/>
              <a:t>i</a:t>
            </a:r>
            <a:r>
              <a:rPr lang="en-US" altLang="en-US" sz="2400" b="1"/>
              <a:t>) :     10     12     14     15    17    18    18    24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534400" cy="106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200"/>
              <a:t>Measures of Variation:</a:t>
            </a:r>
            <a:br>
              <a:rPr lang="en-US" altLang="en-US" sz="3200"/>
            </a:br>
            <a:r>
              <a:rPr lang="en-US" altLang="en-US" sz="3200"/>
              <a:t>Sample Standard Deviation Calculation Example</a:t>
            </a: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2590800" y="2630488"/>
            <a:ext cx="4343400" cy="417512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n = 8            Mean = X = 16</a:t>
            </a:r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5562600" y="2667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572000" y="5551487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measure of the “average” scatter around the mean.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962400" y="5932487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88262" cy="9906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Comparing Standard Deviations</a:t>
            </a:r>
          </a:p>
        </p:txBody>
      </p:sp>
      <p:graphicFrame>
        <p:nvGraphicFramePr>
          <p:cNvPr id="25603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94225" y="3355975"/>
          <a:ext cx="4206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Equation" r:id="rId3" imgW="428724" imgH="542628" progId="Equation.DSMT4">
                  <p:embed/>
                </p:oleObj>
              </mc:Choice>
              <mc:Fallback>
                <p:oleObj name="Equation" r:id="rId3" imgW="428724" imgH="542628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3355975"/>
                        <a:ext cx="42068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934200" y="2209800"/>
            <a:ext cx="1941513" cy="8096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Mean = 15.5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S = </a:t>
            </a:r>
            <a:r>
              <a:rPr lang="en-US" altLang="en-US" sz="2400">
                <a:latin typeface="Times New Roman" panose="02020603050405020304" pitchFamily="18" charset="0"/>
              </a:rPr>
              <a:t>3.338</a:t>
            </a:r>
            <a:r>
              <a:rPr lang="en-US" altLang="en-US"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336675" y="2727325"/>
            <a:ext cx="5078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143000" y="2714625"/>
            <a:ext cx="54578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11    12    13    14    15    16    17    18    19    20   21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1222375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17446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22669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37607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3760788" y="2278063"/>
            <a:ext cx="223837" cy="2238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42084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47307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1483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43000" y="4137025"/>
            <a:ext cx="53832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11    12    13    14    15    16    17    18    19    20   21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1223963" y="3402013"/>
            <a:ext cx="126523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Data B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223963" y="1905000"/>
            <a:ext cx="126523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Data A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1314450" y="4148138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3238500" y="3924300"/>
            <a:ext cx="223838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376078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238500" y="3698875"/>
            <a:ext cx="223838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3760788" y="3698875"/>
            <a:ext cx="223837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3238500" y="3475038"/>
            <a:ext cx="223838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3760788" y="3475038"/>
            <a:ext cx="223837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278923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4208463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6934200" y="3505200"/>
            <a:ext cx="1936750" cy="8953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Mean = 15.5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S = </a:t>
            </a:r>
            <a:r>
              <a:rPr lang="en-US" altLang="en-US" sz="2400">
                <a:latin typeface="Times New Roman" panose="02020603050405020304" pitchFamily="18" charset="0"/>
              </a:rPr>
              <a:t>0.926</a:t>
            </a: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1143000" y="5645150"/>
            <a:ext cx="5607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11    12    13    14    15    16    17    18    19    20   21</a:t>
            </a: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1314450" y="5645150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1222375" y="5421313"/>
            <a:ext cx="223838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1222375" y="5195888"/>
            <a:ext cx="223838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1222375" y="4972050"/>
            <a:ext cx="223838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570071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5700713" y="5195888"/>
            <a:ext cx="223837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5700713" y="4972050"/>
            <a:ext cx="223837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174466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5253038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6934200" y="4953000"/>
            <a:ext cx="1936750" cy="8223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Mean = 15.5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S = </a:t>
            </a:r>
            <a:r>
              <a:rPr lang="en-US" altLang="en-US" sz="2400">
                <a:latin typeface="Times New Roman" panose="02020603050405020304" pitchFamily="18" charset="0"/>
              </a:rPr>
              <a:t>4.567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1671638" y="4824413"/>
            <a:ext cx="126523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Data C</a:t>
            </a:r>
          </a:p>
        </p:txBody>
      </p:sp>
      <p:sp>
        <p:nvSpPr>
          <p:cNvPr id="25640" name="TextBox 42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5344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chapter, you learn to: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Describe the properties of central tendency, variation, and shape in numerical variables.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Construct and interpret a boxplot.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Compute descriptive summary measures for a population.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Calculate the covariance and the coefficient of correlation.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Comparing Standard Deviations</a:t>
            </a:r>
          </a:p>
        </p:txBody>
      </p:sp>
      <p:pic>
        <p:nvPicPr>
          <p:cNvPr id="26627" name="Picture 3" descr="normal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67818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4038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Smaller standard deviation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Larger standard deviation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514600" y="3657600"/>
            <a:ext cx="1981200" cy="990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514600" y="2590800"/>
            <a:ext cx="281940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Summary Characteristics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0772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 more the data are spread out, the greater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 more the data are concentrated, the smaller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If the values are all the same (no variation), all these measures will be zero.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None of these measures are ever negative.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The Coefficient of Variation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2819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Measures </a:t>
            </a:r>
            <a:r>
              <a:rPr lang="en-US" altLang="en-US">
                <a:solidFill>
                  <a:srgbClr val="008000"/>
                </a:solidFill>
              </a:rPr>
              <a:t>relative variation</a:t>
            </a:r>
            <a:r>
              <a:rPr lang="en-US" altLang="en-US">
                <a:solidFill>
                  <a:schemeClr val="folHlink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Always in percentage (%).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Shows </a:t>
            </a:r>
            <a:r>
              <a:rPr lang="en-US" altLang="en-US">
                <a:solidFill>
                  <a:srgbClr val="008000"/>
                </a:solidFill>
              </a:rPr>
              <a:t>variation relative to mean</a:t>
            </a:r>
            <a:r>
              <a:rPr lang="en-US" altLang="en-US">
                <a:solidFill>
                  <a:schemeClr val="folHlink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Can be used to compare the variability of two or more sets of data measured in different units.</a:t>
            </a:r>
          </a:p>
        </p:txBody>
      </p:sp>
      <p:graphicFrame>
        <p:nvGraphicFramePr>
          <p:cNvPr id="2867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0" y="4800600"/>
          <a:ext cx="4191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3" imgW="36990360" imgH="15413040" progId="Equation.3">
                  <p:embed/>
                </p:oleObj>
              </mc:Choice>
              <mc:Fallback>
                <p:oleObj name="Equation" r:id="rId3" imgW="36990360" imgH="1541304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4191000" cy="14478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Comparing Coefficients of Variation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2300">
                <a:solidFill>
                  <a:srgbClr val="008000"/>
                </a:solidFill>
              </a:rPr>
              <a:t>Stock A:</a:t>
            </a:r>
          </a:p>
          <a:p>
            <a:pPr lvl="1" eaLnBrk="1" hangingPunct="1"/>
            <a:r>
              <a:rPr lang="en-US" altLang="en-US" sz="2300"/>
              <a:t>Mean price last year = $50.</a:t>
            </a:r>
          </a:p>
          <a:p>
            <a:pPr lvl="1" eaLnBrk="1" hangingPunct="1"/>
            <a:r>
              <a:rPr lang="en-US" altLang="en-US" sz="2300"/>
              <a:t>Standard deviation = $5.</a:t>
            </a:r>
          </a:p>
          <a:p>
            <a:pPr eaLnBrk="1" hangingPunct="1"/>
            <a:endParaRPr lang="en-US" altLang="en-US" sz="2300"/>
          </a:p>
          <a:p>
            <a:pPr eaLnBrk="1" hangingPunct="1"/>
            <a:endParaRPr lang="en-US" altLang="en-US" sz="2300"/>
          </a:p>
          <a:p>
            <a:pPr eaLnBrk="1" hangingPunct="1">
              <a:lnSpc>
                <a:spcPct val="15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Stock B:</a:t>
            </a:r>
          </a:p>
          <a:p>
            <a:pPr lvl="1" eaLnBrk="1" hangingPunct="1"/>
            <a:r>
              <a:rPr lang="en-US" altLang="en-US" sz="2300"/>
              <a:t>Mean price last year = $100.</a:t>
            </a:r>
          </a:p>
          <a:p>
            <a:pPr lvl="1" eaLnBrk="1" hangingPunct="1"/>
            <a:r>
              <a:rPr lang="en-US" altLang="en-US" sz="2300"/>
              <a:t>Standard deviation = $5.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124700" y="3505200"/>
            <a:ext cx="1943100" cy="2024063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Both stocks have the same standard deviation, but stock B is less variable relative to its mean price.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6324600" y="54102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9703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28956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3" imgW="82532880" imgH="15413040" progId="Equation.3">
                  <p:embed/>
                </p:oleObj>
              </mc:Choice>
              <mc:Fallback>
                <p:oleObj name="Equation" r:id="rId3" imgW="82532880" imgH="1541304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8956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52578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5" imgW="82532880" imgH="15413040" progId="Equation.3">
                  <p:embed/>
                </p:oleObj>
              </mc:Choice>
              <mc:Fallback>
                <p:oleObj name="Equation" r:id="rId5" imgW="82532880" imgH="1541304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52578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28600"/>
            <a:ext cx="89154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Comparing Coefficients of Variation (con’t)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2300">
                <a:solidFill>
                  <a:srgbClr val="008000"/>
                </a:solidFill>
              </a:rPr>
              <a:t>Stock A:</a:t>
            </a:r>
          </a:p>
          <a:p>
            <a:pPr lvl="1" eaLnBrk="1" hangingPunct="1"/>
            <a:r>
              <a:rPr lang="en-US" altLang="en-US" sz="2300"/>
              <a:t>Mean price last year = $50.</a:t>
            </a:r>
          </a:p>
          <a:p>
            <a:pPr lvl="1" eaLnBrk="1" hangingPunct="1"/>
            <a:r>
              <a:rPr lang="en-US" altLang="en-US" sz="2300"/>
              <a:t>Standard deviation = $5.</a:t>
            </a:r>
          </a:p>
          <a:p>
            <a:pPr eaLnBrk="1" hangingPunct="1"/>
            <a:endParaRPr lang="en-US" altLang="en-US" sz="2300"/>
          </a:p>
          <a:p>
            <a:pPr eaLnBrk="1" hangingPunct="1"/>
            <a:endParaRPr lang="en-US" altLang="en-US" sz="2300"/>
          </a:p>
          <a:p>
            <a:pPr eaLnBrk="1" hangingPunct="1">
              <a:lnSpc>
                <a:spcPct val="15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Stock C:</a:t>
            </a:r>
          </a:p>
          <a:p>
            <a:pPr lvl="1" eaLnBrk="1" hangingPunct="1"/>
            <a:r>
              <a:rPr lang="en-US" altLang="en-US" sz="2300"/>
              <a:t>Mean price last year = $8.</a:t>
            </a:r>
          </a:p>
          <a:p>
            <a:pPr lvl="1" eaLnBrk="1" hangingPunct="1"/>
            <a:r>
              <a:rPr lang="en-US" altLang="en-US" sz="2300"/>
              <a:t>Standard deviation = $2.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162800" y="3505200"/>
            <a:ext cx="1828800" cy="2024063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Stock C has a much smaller standard deviation but a much higher coefficient of variation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096000" y="5410200"/>
            <a:ext cx="762000" cy="762000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072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751630"/>
              </p:ext>
            </p:extLst>
          </p:nvPr>
        </p:nvGraphicFramePr>
        <p:xfrm>
          <a:off x="1674812" y="28956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Equation" r:id="rId3" imgW="3430800" imgH="634320" progId="Equation.DSMT4">
                  <p:embed/>
                </p:oleObj>
              </mc:Choice>
              <mc:Fallback>
                <p:oleObj name="Equation" r:id="rId3" imgW="3430800" imgH="63432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2" y="28956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24050" y="5257800"/>
          <a:ext cx="4916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" name="Equation" r:id="rId5" imgW="76433400" imgH="15413040" progId="Equation.3">
                  <p:embed/>
                </p:oleObj>
              </mc:Choice>
              <mc:Fallback>
                <p:oleObj name="Equation" r:id="rId5" imgW="76433400" imgH="1541304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257800"/>
                        <a:ext cx="49164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7620000" y="1752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Locating Extreme Outliers:</a:t>
            </a:r>
            <a:br>
              <a:rPr lang="en-US" altLang="en-US"/>
            </a:br>
            <a:r>
              <a:rPr lang="en-US" altLang="en-US"/>
              <a:t>Z-Score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981200"/>
            <a:ext cx="7010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To compute the Z</a:t>
            </a:r>
            <a:r>
              <a:rPr lang="en-US" altLang="en-US" sz="2400" b="1">
                <a:latin typeface="Times New Roman" panose="02020603050405020304" pitchFamily="18" charset="0"/>
              </a:rPr>
              <a:t>-score</a:t>
            </a:r>
            <a:r>
              <a:rPr lang="en-US" altLang="en-US" sz="2400">
                <a:latin typeface="Times New Roman" panose="02020603050405020304" pitchFamily="18" charset="0"/>
              </a:rPr>
              <a:t> of a data value, subtract the mean and divide by the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The Z-score is the number of standard deviations a data value is from the mean.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A data value is considered an extreme outlier if its Z-score is less than -3.0 or greater than +3.0.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The larger the absolute value of the Z-score, the farther the data value is from the mean.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Locating Extreme Outliers:</a:t>
            </a:r>
            <a:br>
              <a:rPr lang="en-US" altLang="en-US"/>
            </a:br>
            <a:r>
              <a:rPr lang="en-US" altLang="en-US"/>
              <a:t>Z-Score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4238"/>
            <a:ext cx="8077200" cy="2936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where X represents the data value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	  X is the sample mean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	  S is the sample standard deviation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3733800" y="1905000"/>
          <a:ext cx="19050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3" imgW="749300" imgH="419100" progId="Equation.3">
                  <p:embed/>
                </p:oleObj>
              </mc:Choice>
              <mc:Fallback>
                <p:oleObj name="Equation" r:id="rId3" imgW="7493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05000"/>
                        <a:ext cx="19050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717675" y="40211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Locating Extreme Outliers:</a:t>
            </a:r>
            <a:br>
              <a:rPr lang="en-US" altLang="en-US"/>
            </a:br>
            <a:r>
              <a:rPr lang="en-US" altLang="en-US"/>
              <a:t>Z-Score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18462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Suppose the mean math SAT score is 490, with a standard deviation of 100.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Compute the Z-score for a test score of 620.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1752600" y="3733800"/>
          <a:ext cx="48006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3" imgW="2260600" imgH="419100" progId="Equation.3">
                  <p:embed/>
                </p:oleObj>
              </mc:Choice>
              <mc:Fallback>
                <p:oleObj name="Equation" r:id="rId3" imgW="22606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33800"/>
                        <a:ext cx="48006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19200" y="51816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Pct val="85000"/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 score of 620 is 1.3 standard deviations above the mean and would not be considered an outlier.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3886200" y="4419600"/>
            <a:ext cx="2438400" cy="838200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Shape of a Distribution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200"/>
              <a:t>Describes how data are distributed.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200"/>
              <a:t>Two useful shape related statistics are: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/>
              <a:t>Skewness: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/>
              <a:t>Measures the extent to which data values are not symmetrical.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/>
              <a:t>Kurtosis:</a:t>
            </a:r>
          </a:p>
          <a:p>
            <a:pPr lvl="2" eaLnBrk="1" hangingPunct="1"/>
            <a:r>
              <a:rPr lang="en-US" altLang="en-US" sz="2400"/>
              <a:t>Kurtosis measures the peakedness of the curve of the distribution—that is, how sharply the curve rises approaching the center of the distribution.</a:t>
            </a:r>
          </a:p>
        </p:txBody>
      </p:sp>
      <p:sp>
        <p:nvSpPr>
          <p:cNvPr id="34820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5"/>
          <p:cNvSpPr>
            <a:spLocks noChangeArrowheads="1"/>
          </p:cNvSpPr>
          <p:nvPr/>
        </p:nvSpPr>
        <p:spPr bwMode="auto">
          <a:xfrm>
            <a:off x="60960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3" name="Rectangle 46"/>
          <p:cNvSpPr>
            <a:spLocks noChangeArrowheads="1"/>
          </p:cNvSpPr>
          <p:nvPr/>
        </p:nvSpPr>
        <p:spPr bwMode="auto">
          <a:xfrm>
            <a:off x="1524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4" name="Rectangle 44"/>
          <p:cNvSpPr>
            <a:spLocks noChangeArrowheads="1"/>
          </p:cNvSpPr>
          <p:nvPr/>
        </p:nvSpPr>
        <p:spPr bwMode="auto">
          <a:xfrm>
            <a:off x="31242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Shape of a Distribution (Skewness)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84582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Measures the extent to which data is not symmetrical.</a:t>
            </a:r>
          </a:p>
        </p:txBody>
      </p:sp>
      <p:sp>
        <p:nvSpPr>
          <p:cNvPr id="35847" name="Freeform 4"/>
          <p:cNvSpPr>
            <a:spLocks/>
          </p:cNvSpPr>
          <p:nvPr/>
        </p:nvSpPr>
        <p:spPr bwMode="auto">
          <a:xfrm>
            <a:off x="2090738" y="3981450"/>
            <a:ext cx="452437" cy="1071563"/>
          </a:xfrm>
          <a:custGeom>
            <a:avLst/>
            <a:gdLst>
              <a:gd name="T0" fmla="*/ 2147483646 w 285"/>
              <a:gd name="T1" fmla="*/ 2147483646 h 675"/>
              <a:gd name="T2" fmla="*/ 2147483646 w 285"/>
              <a:gd name="T3" fmla="*/ 2147483646 h 675"/>
              <a:gd name="T4" fmla="*/ 2147483646 w 285"/>
              <a:gd name="T5" fmla="*/ 2147483646 h 675"/>
              <a:gd name="T6" fmla="*/ 2147483646 w 285"/>
              <a:gd name="T7" fmla="*/ 2147483646 h 675"/>
              <a:gd name="T8" fmla="*/ 2147483646 w 285"/>
              <a:gd name="T9" fmla="*/ 2147483646 h 675"/>
              <a:gd name="T10" fmla="*/ 2147483646 w 285"/>
              <a:gd name="T11" fmla="*/ 2147483646 h 675"/>
              <a:gd name="T12" fmla="*/ 2147483646 w 285"/>
              <a:gd name="T13" fmla="*/ 2147483646 h 675"/>
              <a:gd name="T14" fmla="*/ 2147483646 w 285"/>
              <a:gd name="T15" fmla="*/ 2147483646 h 675"/>
              <a:gd name="T16" fmla="*/ 2147483646 w 285"/>
              <a:gd name="T17" fmla="*/ 2147483646 h 675"/>
              <a:gd name="T18" fmla="*/ 2147483646 w 285"/>
              <a:gd name="T19" fmla="*/ 2147483646 h 675"/>
              <a:gd name="T20" fmla="*/ 2147483646 w 285"/>
              <a:gd name="T21" fmla="*/ 2147483646 h 675"/>
              <a:gd name="T22" fmla="*/ 2147483646 w 285"/>
              <a:gd name="T23" fmla="*/ 2147483646 h 675"/>
              <a:gd name="T24" fmla="*/ 2147483646 w 285"/>
              <a:gd name="T25" fmla="*/ 2147483646 h 675"/>
              <a:gd name="T26" fmla="*/ 2147483646 w 285"/>
              <a:gd name="T27" fmla="*/ 2147483646 h 675"/>
              <a:gd name="T28" fmla="*/ 2147483646 w 285"/>
              <a:gd name="T29" fmla="*/ 2147483646 h 675"/>
              <a:gd name="T30" fmla="*/ 0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284" y="674"/>
                </a:moveTo>
                <a:lnTo>
                  <a:pt x="254" y="667"/>
                </a:lnTo>
                <a:lnTo>
                  <a:pt x="239" y="659"/>
                </a:lnTo>
                <a:lnTo>
                  <a:pt x="225" y="648"/>
                </a:lnTo>
                <a:lnTo>
                  <a:pt x="210" y="633"/>
                </a:lnTo>
                <a:lnTo>
                  <a:pt x="195" y="612"/>
                </a:lnTo>
                <a:lnTo>
                  <a:pt x="180" y="583"/>
                </a:lnTo>
                <a:lnTo>
                  <a:pt x="150" y="506"/>
                </a:lnTo>
                <a:lnTo>
                  <a:pt x="119" y="396"/>
                </a:lnTo>
                <a:lnTo>
                  <a:pt x="91" y="263"/>
                </a:lnTo>
                <a:lnTo>
                  <a:pt x="76" y="197"/>
                </a:lnTo>
                <a:lnTo>
                  <a:pt x="61" y="133"/>
                </a:lnTo>
                <a:lnTo>
                  <a:pt x="45" y="78"/>
                </a:lnTo>
                <a:lnTo>
                  <a:pt x="30" y="36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Freeform 5"/>
          <p:cNvSpPr>
            <a:spLocks/>
          </p:cNvSpPr>
          <p:nvPr/>
        </p:nvSpPr>
        <p:spPr bwMode="auto">
          <a:xfrm>
            <a:off x="738188" y="3981450"/>
            <a:ext cx="1354137" cy="1071563"/>
          </a:xfrm>
          <a:custGeom>
            <a:avLst/>
            <a:gdLst>
              <a:gd name="T0" fmla="*/ 0 w 853"/>
              <a:gd name="T1" fmla="*/ 2147483646 h 675"/>
              <a:gd name="T2" fmla="*/ 2147483646 w 853"/>
              <a:gd name="T3" fmla="*/ 2147483646 h 675"/>
              <a:gd name="T4" fmla="*/ 2147483646 w 853"/>
              <a:gd name="T5" fmla="*/ 2147483646 h 675"/>
              <a:gd name="T6" fmla="*/ 2147483646 w 853"/>
              <a:gd name="T7" fmla="*/ 2147483646 h 675"/>
              <a:gd name="T8" fmla="*/ 2147483646 w 853"/>
              <a:gd name="T9" fmla="*/ 2147483646 h 675"/>
              <a:gd name="T10" fmla="*/ 2147483646 w 853"/>
              <a:gd name="T11" fmla="*/ 2147483646 h 675"/>
              <a:gd name="T12" fmla="*/ 2147483646 w 853"/>
              <a:gd name="T13" fmla="*/ 2147483646 h 675"/>
              <a:gd name="T14" fmla="*/ 2147483646 w 853"/>
              <a:gd name="T15" fmla="*/ 2147483646 h 675"/>
              <a:gd name="T16" fmla="*/ 2147483646 w 853"/>
              <a:gd name="T17" fmla="*/ 2147483646 h 675"/>
              <a:gd name="T18" fmla="*/ 2147483646 w 853"/>
              <a:gd name="T19" fmla="*/ 2147483646 h 675"/>
              <a:gd name="T20" fmla="*/ 2147483646 w 853"/>
              <a:gd name="T21" fmla="*/ 2147483646 h 675"/>
              <a:gd name="T22" fmla="*/ 2147483646 w 853"/>
              <a:gd name="T23" fmla="*/ 2147483646 h 675"/>
              <a:gd name="T24" fmla="*/ 2147483646 w 853"/>
              <a:gd name="T25" fmla="*/ 2147483646 h 675"/>
              <a:gd name="T26" fmla="*/ 2147483646 w 853"/>
              <a:gd name="T27" fmla="*/ 2147483646 h 675"/>
              <a:gd name="T28" fmla="*/ 2147483646 w 853"/>
              <a:gd name="T29" fmla="*/ 2147483646 h 675"/>
              <a:gd name="T30" fmla="*/ 2147483646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0" y="674"/>
                </a:moveTo>
                <a:lnTo>
                  <a:pt x="90" y="667"/>
                </a:lnTo>
                <a:lnTo>
                  <a:pt x="134" y="659"/>
                </a:lnTo>
                <a:lnTo>
                  <a:pt x="179" y="648"/>
                </a:lnTo>
                <a:lnTo>
                  <a:pt x="225" y="633"/>
                </a:lnTo>
                <a:lnTo>
                  <a:pt x="269" y="612"/>
                </a:lnTo>
                <a:lnTo>
                  <a:pt x="314" y="583"/>
                </a:lnTo>
                <a:lnTo>
                  <a:pt x="403" y="506"/>
                </a:lnTo>
                <a:lnTo>
                  <a:pt x="494" y="396"/>
                </a:lnTo>
                <a:lnTo>
                  <a:pt x="583" y="263"/>
                </a:lnTo>
                <a:lnTo>
                  <a:pt x="628" y="197"/>
                </a:lnTo>
                <a:lnTo>
                  <a:pt x="674" y="133"/>
                </a:lnTo>
                <a:lnTo>
                  <a:pt x="717" y="78"/>
                </a:lnTo>
                <a:lnTo>
                  <a:pt x="763" y="36"/>
                </a:lnTo>
                <a:lnTo>
                  <a:pt x="808" y="10"/>
                </a:lnTo>
                <a:lnTo>
                  <a:pt x="852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Freeform 6"/>
          <p:cNvSpPr>
            <a:spLocks/>
          </p:cNvSpPr>
          <p:nvPr/>
        </p:nvSpPr>
        <p:spPr bwMode="auto">
          <a:xfrm>
            <a:off x="4559300" y="3981450"/>
            <a:ext cx="904875" cy="1071563"/>
          </a:xfrm>
          <a:custGeom>
            <a:avLst/>
            <a:gdLst>
              <a:gd name="T0" fmla="*/ 2147483646 w 570"/>
              <a:gd name="T1" fmla="*/ 2147483646 h 675"/>
              <a:gd name="T2" fmla="*/ 2147483646 w 570"/>
              <a:gd name="T3" fmla="*/ 2147483646 h 675"/>
              <a:gd name="T4" fmla="*/ 2147483646 w 570"/>
              <a:gd name="T5" fmla="*/ 2147483646 h 675"/>
              <a:gd name="T6" fmla="*/ 2147483646 w 570"/>
              <a:gd name="T7" fmla="*/ 2147483646 h 675"/>
              <a:gd name="T8" fmla="*/ 2147483646 w 570"/>
              <a:gd name="T9" fmla="*/ 2147483646 h 675"/>
              <a:gd name="T10" fmla="*/ 2147483646 w 570"/>
              <a:gd name="T11" fmla="*/ 2147483646 h 675"/>
              <a:gd name="T12" fmla="*/ 2147483646 w 570"/>
              <a:gd name="T13" fmla="*/ 2147483646 h 675"/>
              <a:gd name="T14" fmla="*/ 2147483646 w 570"/>
              <a:gd name="T15" fmla="*/ 2147483646 h 675"/>
              <a:gd name="T16" fmla="*/ 2147483646 w 570"/>
              <a:gd name="T17" fmla="*/ 2147483646 h 675"/>
              <a:gd name="T18" fmla="*/ 2147483646 w 570"/>
              <a:gd name="T19" fmla="*/ 2147483646 h 675"/>
              <a:gd name="T20" fmla="*/ 2147483646 w 570"/>
              <a:gd name="T21" fmla="*/ 2147483646 h 675"/>
              <a:gd name="T22" fmla="*/ 2147483646 w 570"/>
              <a:gd name="T23" fmla="*/ 2147483646 h 675"/>
              <a:gd name="T24" fmla="*/ 2147483646 w 570"/>
              <a:gd name="T25" fmla="*/ 2147483646 h 675"/>
              <a:gd name="T26" fmla="*/ 2147483646 w 570"/>
              <a:gd name="T27" fmla="*/ 2147483646 h 675"/>
              <a:gd name="T28" fmla="*/ 2147483646 w 570"/>
              <a:gd name="T29" fmla="*/ 2147483646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0"/>
              <a:gd name="T49" fmla="*/ 0 h 675"/>
              <a:gd name="T50" fmla="*/ 570 w 570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Freeform 7"/>
          <p:cNvSpPr>
            <a:spLocks/>
          </p:cNvSpPr>
          <p:nvPr/>
        </p:nvSpPr>
        <p:spPr bwMode="auto">
          <a:xfrm>
            <a:off x="3657600" y="3981450"/>
            <a:ext cx="903288" cy="1071563"/>
          </a:xfrm>
          <a:custGeom>
            <a:avLst/>
            <a:gdLst>
              <a:gd name="T0" fmla="*/ 0 w 569"/>
              <a:gd name="T1" fmla="*/ 2147483646 h 675"/>
              <a:gd name="T2" fmla="*/ 2147483646 w 569"/>
              <a:gd name="T3" fmla="*/ 2147483646 h 675"/>
              <a:gd name="T4" fmla="*/ 2147483646 w 569"/>
              <a:gd name="T5" fmla="*/ 2147483646 h 675"/>
              <a:gd name="T6" fmla="*/ 2147483646 w 569"/>
              <a:gd name="T7" fmla="*/ 2147483646 h 675"/>
              <a:gd name="T8" fmla="*/ 2147483646 w 569"/>
              <a:gd name="T9" fmla="*/ 2147483646 h 675"/>
              <a:gd name="T10" fmla="*/ 2147483646 w 569"/>
              <a:gd name="T11" fmla="*/ 2147483646 h 675"/>
              <a:gd name="T12" fmla="*/ 2147483646 w 569"/>
              <a:gd name="T13" fmla="*/ 2147483646 h 675"/>
              <a:gd name="T14" fmla="*/ 2147483646 w 569"/>
              <a:gd name="T15" fmla="*/ 2147483646 h 675"/>
              <a:gd name="T16" fmla="*/ 2147483646 w 569"/>
              <a:gd name="T17" fmla="*/ 2147483646 h 675"/>
              <a:gd name="T18" fmla="*/ 2147483646 w 569"/>
              <a:gd name="T19" fmla="*/ 2147483646 h 675"/>
              <a:gd name="T20" fmla="*/ 2147483646 w 569"/>
              <a:gd name="T21" fmla="*/ 2147483646 h 675"/>
              <a:gd name="T22" fmla="*/ 2147483646 w 569"/>
              <a:gd name="T23" fmla="*/ 2147483646 h 675"/>
              <a:gd name="T24" fmla="*/ 2147483646 w 569"/>
              <a:gd name="T25" fmla="*/ 2147483646 h 675"/>
              <a:gd name="T26" fmla="*/ 2147483646 w 569"/>
              <a:gd name="T27" fmla="*/ 2147483646 h 675"/>
              <a:gd name="T28" fmla="*/ 2147483646 w 569"/>
              <a:gd name="T29" fmla="*/ 2147483646 h 675"/>
              <a:gd name="T30" fmla="*/ 2147483646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675"/>
              <a:gd name="T50" fmla="*/ 569 w 569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Freeform 8"/>
          <p:cNvSpPr>
            <a:spLocks/>
          </p:cNvSpPr>
          <p:nvPr/>
        </p:nvSpPr>
        <p:spPr bwMode="auto">
          <a:xfrm>
            <a:off x="7194550" y="3957638"/>
            <a:ext cx="1354138" cy="1071562"/>
          </a:xfrm>
          <a:custGeom>
            <a:avLst/>
            <a:gdLst>
              <a:gd name="T0" fmla="*/ 2147483646 w 853"/>
              <a:gd name="T1" fmla="*/ 2147483646 h 675"/>
              <a:gd name="T2" fmla="*/ 2147483646 w 853"/>
              <a:gd name="T3" fmla="*/ 2147483646 h 675"/>
              <a:gd name="T4" fmla="*/ 2147483646 w 853"/>
              <a:gd name="T5" fmla="*/ 2147483646 h 675"/>
              <a:gd name="T6" fmla="*/ 2147483646 w 853"/>
              <a:gd name="T7" fmla="*/ 2147483646 h 675"/>
              <a:gd name="T8" fmla="*/ 2147483646 w 853"/>
              <a:gd name="T9" fmla="*/ 2147483646 h 675"/>
              <a:gd name="T10" fmla="*/ 2147483646 w 853"/>
              <a:gd name="T11" fmla="*/ 2147483646 h 675"/>
              <a:gd name="T12" fmla="*/ 2147483646 w 853"/>
              <a:gd name="T13" fmla="*/ 2147483646 h 675"/>
              <a:gd name="T14" fmla="*/ 2147483646 w 853"/>
              <a:gd name="T15" fmla="*/ 2147483646 h 675"/>
              <a:gd name="T16" fmla="*/ 2147483646 w 853"/>
              <a:gd name="T17" fmla="*/ 2147483646 h 675"/>
              <a:gd name="T18" fmla="*/ 2147483646 w 853"/>
              <a:gd name="T19" fmla="*/ 2147483646 h 675"/>
              <a:gd name="T20" fmla="*/ 2147483646 w 853"/>
              <a:gd name="T21" fmla="*/ 2147483646 h 675"/>
              <a:gd name="T22" fmla="*/ 2147483646 w 853"/>
              <a:gd name="T23" fmla="*/ 2147483646 h 675"/>
              <a:gd name="T24" fmla="*/ 2147483646 w 853"/>
              <a:gd name="T25" fmla="*/ 2147483646 h 675"/>
              <a:gd name="T26" fmla="*/ 2147483646 w 853"/>
              <a:gd name="T27" fmla="*/ 2147483646 h 675"/>
              <a:gd name="T28" fmla="*/ 2147483646 w 853"/>
              <a:gd name="T29" fmla="*/ 2147483646 h 675"/>
              <a:gd name="T30" fmla="*/ 0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852" y="674"/>
                </a:moveTo>
                <a:lnTo>
                  <a:pt x="761" y="667"/>
                </a:lnTo>
                <a:lnTo>
                  <a:pt x="718" y="659"/>
                </a:lnTo>
                <a:lnTo>
                  <a:pt x="672" y="648"/>
                </a:lnTo>
                <a:lnTo>
                  <a:pt x="627" y="633"/>
                </a:lnTo>
                <a:lnTo>
                  <a:pt x="583" y="612"/>
                </a:lnTo>
                <a:lnTo>
                  <a:pt x="538" y="583"/>
                </a:lnTo>
                <a:lnTo>
                  <a:pt x="447" y="506"/>
                </a:lnTo>
                <a:lnTo>
                  <a:pt x="358" y="396"/>
                </a:lnTo>
                <a:lnTo>
                  <a:pt x="269" y="263"/>
                </a:lnTo>
                <a:lnTo>
                  <a:pt x="224" y="197"/>
                </a:lnTo>
                <a:lnTo>
                  <a:pt x="178" y="133"/>
                </a:lnTo>
                <a:lnTo>
                  <a:pt x="135" y="78"/>
                </a:lnTo>
                <a:lnTo>
                  <a:pt x="89" y="36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Freeform 9"/>
          <p:cNvSpPr>
            <a:spLocks/>
          </p:cNvSpPr>
          <p:nvPr/>
        </p:nvSpPr>
        <p:spPr bwMode="auto">
          <a:xfrm>
            <a:off x="6743700" y="3957638"/>
            <a:ext cx="452438" cy="1071562"/>
          </a:xfrm>
          <a:custGeom>
            <a:avLst/>
            <a:gdLst>
              <a:gd name="T0" fmla="*/ 0 w 285"/>
              <a:gd name="T1" fmla="*/ 2147483646 h 675"/>
              <a:gd name="T2" fmla="*/ 2147483646 w 285"/>
              <a:gd name="T3" fmla="*/ 2147483646 h 675"/>
              <a:gd name="T4" fmla="*/ 2147483646 w 285"/>
              <a:gd name="T5" fmla="*/ 2147483646 h 675"/>
              <a:gd name="T6" fmla="*/ 2147483646 w 285"/>
              <a:gd name="T7" fmla="*/ 2147483646 h 675"/>
              <a:gd name="T8" fmla="*/ 2147483646 w 285"/>
              <a:gd name="T9" fmla="*/ 2147483646 h 675"/>
              <a:gd name="T10" fmla="*/ 2147483646 w 285"/>
              <a:gd name="T11" fmla="*/ 2147483646 h 675"/>
              <a:gd name="T12" fmla="*/ 2147483646 w 285"/>
              <a:gd name="T13" fmla="*/ 2147483646 h 675"/>
              <a:gd name="T14" fmla="*/ 2147483646 w 285"/>
              <a:gd name="T15" fmla="*/ 2147483646 h 675"/>
              <a:gd name="T16" fmla="*/ 2147483646 w 285"/>
              <a:gd name="T17" fmla="*/ 2147483646 h 675"/>
              <a:gd name="T18" fmla="*/ 2147483646 w 285"/>
              <a:gd name="T19" fmla="*/ 2147483646 h 675"/>
              <a:gd name="T20" fmla="*/ 2147483646 w 285"/>
              <a:gd name="T21" fmla="*/ 2147483646 h 675"/>
              <a:gd name="T22" fmla="*/ 2147483646 w 285"/>
              <a:gd name="T23" fmla="*/ 2147483646 h 675"/>
              <a:gd name="T24" fmla="*/ 2147483646 w 285"/>
              <a:gd name="T25" fmla="*/ 2147483646 h 675"/>
              <a:gd name="T26" fmla="*/ 2147483646 w 285"/>
              <a:gd name="T27" fmla="*/ 2147483646 h 675"/>
              <a:gd name="T28" fmla="*/ 2147483646 w 285"/>
              <a:gd name="T29" fmla="*/ 2147483646 h 675"/>
              <a:gd name="T30" fmla="*/ 2147483646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0" y="674"/>
                </a:moveTo>
                <a:lnTo>
                  <a:pt x="28" y="667"/>
                </a:lnTo>
                <a:lnTo>
                  <a:pt x="43" y="659"/>
                </a:lnTo>
                <a:lnTo>
                  <a:pt x="59" y="648"/>
                </a:lnTo>
                <a:lnTo>
                  <a:pt x="74" y="633"/>
                </a:lnTo>
                <a:lnTo>
                  <a:pt x="89" y="612"/>
                </a:lnTo>
                <a:lnTo>
                  <a:pt x="104" y="583"/>
                </a:lnTo>
                <a:lnTo>
                  <a:pt x="134" y="506"/>
                </a:lnTo>
                <a:lnTo>
                  <a:pt x="165" y="396"/>
                </a:lnTo>
                <a:lnTo>
                  <a:pt x="193" y="263"/>
                </a:lnTo>
                <a:lnTo>
                  <a:pt x="208" y="197"/>
                </a:lnTo>
                <a:lnTo>
                  <a:pt x="223" y="133"/>
                </a:lnTo>
                <a:lnTo>
                  <a:pt x="239" y="78"/>
                </a:lnTo>
                <a:lnTo>
                  <a:pt x="254" y="36"/>
                </a:lnTo>
                <a:lnTo>
                  <a:pt x="269" y="10"/>
                </a:lnTo>
                <a:lnTo>
                  <a:pt x="284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Rectangle 10"/>
          <p:cNvSpPr>
            <a:spLocks noChangeArrowheads="1"/>
          </p:cNvSpPr>
          <p:nvPr/>
        </p:nvSpPr>
        <p:spPr bwMode="auto">
          <a:xfrm>
            <a:off x="3657600" y="3505200"/>
            <a:ext cx="201177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Mean =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A50021"/>
                </a:solidFill>
              </a:rPr>
              <a:t>Median</a:t>
            </a:r>
            <a:endParaRPr lang="en-US" altLang="en-US" sz="1800" b="1" dirty="0">
              <a:solidFill>
                <a:srgbClr val="A50021"/>
              </a:solidFill>
            </a:endParaRPr>
          </a:p>
        </p:txBody>
      </p:sp>
      <p:sp>
        <p:nvSpPr>
          <p:cNvPr id="35854" name="Rectangle 11"/>
          <p:cNvSpPr>
            <a:spLocks noChangeArrowheads="1"/>
          </p:cNvSpPr>
          <p:nvPr/>
        </p:nvSpPr>
        <p:spPr bwMode="auto">
          <a:xfrm>
            <a:off x="4779963" y="3479800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855" name="Rectangle 12"/>
          <p:cNvSpPr>
            <a:spLocks noChangeArrowheads="1"/>
          </p:cNvSpPr>
          <p:nvPr/>
        </p:nvSpPr>
        <p:spPr bwMode="auto">
          <a:xfrm>
            <a:off x="6164263" y="38100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6" name="Rectangle 13"/>
          <p:cNvSpPr>
            <a:spLocks noChangeArrowheads="1"/>
          </p:cNvSpPr>
          <p:nvPr/>
        </p:nvSpPr>
        <p:spPr bwMode="auto">
          <a:xfrm>
            <a:off x="762000" y="3505200"/>
            <a:ext cx="201177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Mean &lt;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A50021"/>
                </a:solidFill>
              </a:rPr>
              <a:t>Median</a:t>
            </a:r>
          </a:p>
        </p:txBody>
      </p:sp>
      <p:sp>
        <p:nvSpPr>
          <p:cNvPr id="35857" name="Rectangle 14"/>
          <p:cNvSpPr>
            <a:spLocks noChangeArrowheads="1"/>
          </p:cNvSpPr>
          <p:nvPr/>
        </p:nvSpPr>
        <p:spPr bwMode="auto">
          <a:xfrm>
            <a:off x="2393950" y="38274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8" name="Rectangle 15"/>
          <p:cNvSpPr>
            <a:spLocks noChangeArrowheads="1"/>
          </p:cNvSpPr>
          <p:nvPr/>
        </p:nvSpPr>
        <p:spPr bwMode="auto">
          <a:xfrm>
            <a:off x="6477000" y="3505200"/>
            <a:ext cx="207589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FF"/>
                </a:solidFill>
              </a:rPr>
              <a:t> </a:t>
            </a:r>
            <a:r>
              <a:rPr lang="en-US" altLang="en-US" sz="2000" b="1" dirty="0">
                <a:solidFill>
                  <a:srgbClr val="A50021"/>
                </a:solidFill>
              </a:rPr>
              <a:t>Median &lt; </a:t>
            </a:r>
            <a:r>
              <a:rPr lang="en-US" altLang="en-US" sz="2000" b="1" dirty="0">
                <a:solidFill>
                  <a:schemeClr val="tx2"/>
                </a:solidFill>
              </a:rPr>
              <a:t>Mean</a:t>
            </a:r>
            <a:endParaRPr lang="en-US" altLang="en-US" sz="1800" b="1" dirty="0">
              <a:solidFill>
                <a:schemeClr val="tx2"/>
              </a:solidFill>
            </a:endParaRPr>
          </a:p>
        </p:txBody>
      </p:sp>
      <p:sp>
        <p:nvSpPr>
          <p:cNvPr id="35859" name="Rectangle 16"/>
          <p:cNvSpPr>
            <a:spLocks noChangeArrowheads="1"/>
          </p:cNvSpPr>
          <p:nvPr/>
        </p:nvSpPr>
        <p:spPr bwMode="auto">
          <a:xfrm>
            <a:off x="8666163" y="38100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60" name="Line 18"/>
          <p:cNvSpPr>
            <a:spLocks noChangeShapeType="1"/>
          </p:cNvSpPr>
          <p:nvPr/>
        </p:nvSpPr>
        <p:spPr bwMode="auto">
          <a:xfrm flipH="1">
            <a:off x="7391400" y="4038600"/>
            <a:ext cx="0" cy="10668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19"/>
          <p:cNvSpPr>
            <a:spLocks noChangeShapeType="1"/>
          </p:cNvSpPr>
          <p:nvPr/>
        </p:nvSpPr>
        <p:spPr bwMode="auto">
          <a:xfrm>
            <a:off x="7620000" y="4419600"/>
            <a:ext cx="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 flipH="1">
            <a:off x="1752600" y="4267200"/>
            <a:ext cx="0" cy="8382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22"/>
          <p:cNvSpPr>
            <a:spLocks noChangeShapeType="1"/>
          </p:cNvSpPr>
          <p:nvPr/>
        </p:nvSpPr>
        <p:spPr bwMode="auto">
          <a:xfrm flipH="1">
            <a:off x="1524000" y="4681538"/>
            <a:ext cx="1588" cy="423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23"/>
          <p:cNvSpPr>
            <a:spLocks noChangeShapeType="1"/>
          </p:cNvSpPr>
          <p:nvPr/>
        </p:nvSpPr>
        <p:spPr bwMode="auto">
          <a:xfrm>
            <a:off x="4572000" y="3962400"/>
            <a:ext cx="0" cy="11430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>
            <a:off x="4572000" y="4114800"/>
            <a:ext cx="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3581400" y="51054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Rectangle 28"/>
          <p:cNvSpPr>
            <a:spLocks noChangeArrowheads="1"/>
          </p:cNvSpPr>
          <p:nvPr/>
        </p:nvSpPr>
        <p:spPr bwMode="auto">
          <a:xfrm>
            <a:off x="4467225" y="51657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68" name="Line 29"/>
          <p:cNvSpPr>
            <a:spLocks noChangeShapeType="1"/>
          </p:cNvSpPr>
          <p:nvPr/>
        </p:nvSpPr>
        <p:spPr bwMode="auto">
          <a:xfrm>
            <a:off x="6629400" y="5105400"/>
            <a:ext cx="1898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Rectangle 31"/>
          <p:cNvSpPr>
            <a:spLocks noChangeArrowheads="1"/>
          </p:cNvSpPr>
          <p:nvPr/>
        </p:nvSpPr>
        <p:spPr bwMode="auto">
          <a:xfrm>
            <a:off x="7553325" y="51419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70" name="Line 32"/>
          <p:cNvSpPr>
            <a:spLocks noChangeShapeType="1"/>
          </p:cNvSpPr>
          <p:nvPr/>
        </p:nvSpPr>
        <p:spPr bwMode="auto">
          <a:xfrm>
            <a:off x="685800" y="5105400"/>
            <a:ext cx="1905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4"/>
          <p:cNvSpPr>
            <a:spLocks noChangeArrowheads="1"/>
          </p:cNvSpPr>
          <p:nvPr/>
        </p:nvSpPr>
        <p:spPr bwMode="auto">
          <a:xfrm>
            <a:off x="1547813" y="51657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72" name="Rectangle 41"/>
          <p:cNvSpPr>
            <a:spLocks noChangeArrowheads="1"/>
          </p:cNvSpPr>
          <p:nvPr/>
        </p:nvSpPr>
        <p:spPr bwMode="auto">
          <a:xfrm>
            <a:off x="6289675" y="2965450"/>
            <a:ext cx="25352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Right-Skewed</a:t>
            </a:r>
          </a:p>
        </p:txBody>
      </p:sp>
      <p:sp>
        <p:nvSpPr>
          <p:cNvPr id="35873" name="Rectangle 42"/>
          <p:cNvSpPr>
            <a:spLocks noChangeArrowheads="1"/>
          </p:cNvSpPr>
          <p:nvPr/>
        </p:nvSpPr>
        <p:spPr bwMode="auto">
          <a:xfrm>
            <a:off x="603250" y="2978150"/>
            <a:ext cx="22796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Left-Skewed</a:t>
            </a:r>
          </a:p>
        </p:txBody>
      </p:sp>
      <p:sp>
        <p:nvSpPr>
          <p:cNvPr id="35874" name="Rectangle 43"/>
          <p:cNvSpPr>
            <a:spLocks noChangeArrowheads="1"/>
          </p:cNvSpPr>
          <p:nvPr/>
        </p:nvSpPr>
        <p:spPr bwMode="auto">
          <a:xfrm>
            <a:off x="3670300" y="2978150"/>
            <a:ext cx="20002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Symmetric</a:t>
            </a:r>
          </a:p>
        </p:txBody>
      </p:sp>
      <p:sp>
        <p:nvSpPr>
          <p:cNvPr id="35875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35876" name="TextBox 37"/>
          <p:cNvSpPr txBox="1">
            <a:spLocks noChangeArrowheads="1"/>
          </p:cNvSpPr>
          <p:nvPr/>
        </p:nvSpPr>
        <p:spPr bwMode="auto">
          <a:xfrm>
            <a:off x="0" y="5638800"/>
            <a:ext cx="1425575" cy="708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Skewness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Statistic</a:t>
            </a:r>
          </a:p>
        </p:txBody>
      </p:sp>
      <p:sp>
        <p:nvSpPr>
          <p:cNvPr id="35877" name="TextBox 38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19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&lt; 0			   0			      &gt;0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Definitions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077200" cy="45323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 </a:t>
            </a:r>
            <a:r>
              <a:rPr lang="en-US" altLang="en-US" b="1">
                <a:latin typeface="Times New Roman" panose="02020603050405020304" pitchFamily="18" charset="0"/>
              </a:rPr>
              <a:t>central tendency</a:t>
            </a:r>
            <a:r>
              <a:rPr lang="en-US" altLang="en-US">
                <a:latin typeface="Times New Roman" panose="02020603050405020304" pitchFamily="18" charset="0"/>
              </a:rPr>
              <a:t> is the extent to which the values of a numerical variable group around a typical or central value.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 </a:t>
            </a:r>
            <a:r>
              <a:rPr lang="en-US" altLang="en-US" b="1">
                <a:latin typeface="Times New Roman" panose="02020603050405020304" pitchFamily="18" charset="0"/>
              </a:rPr>
              <a:t>variation</a:t>
            </a:r>
            <a:r>
              <a:rPr lang="en-US" altLang="en-US">
                <a:latin typeface="Times New Roman" panose="02020603050405020304" pitchFamily="18" charset="0"/>
              </a:rPr>
              <a:t> is the amount of dispersion or scattering away from a central value that the values of a numerical variable show.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 </a:t>
            </a:r>
            <a:r>
              <a:rPr lang="en-US" altLang="en-US" b="1">
                <a:latin typeface="Times New Roman" panose="02020603050405020304" pitchFamily="18" charset="0"/>
              </a:rPr>
              <a:t>shape</a:t>
            </a:r>
            <a:r>
              <a:rPr lang="en-US" altLang="en-US">
                <a:latin typeface="Times New Roman" panose="02020603050405020304" pitchFamily="18" charset="0"/>
              </a:rPr>
              <a:t> is the pattern of the distribution of values from the lowest value to the highest value.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4676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7724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/>
              <a:t>Shape of a Distribution  --  Kurtosis measures how sharply the curve rises approaching the center of the distribution</a:t>
            </a:r>
          </a:p>
        </p:txBody>
      </p:sp>
      <p:sp>
        <p:nvSpPr>
          <p:cNvPr id="36867" name="Rectangle 11"/>
          <p:cNvSpPr>
            <a:spLocks noChangeArrowheads="1"/>
          </p:cNvSpPr>
          <p:nvPr/>
        </p:nvSpPr>
        <p:spPr bwMode="auto">
          <a:xfrm>
            <a:off x="4779963" y="3556000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6164263" y="38862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9" name="Rectangle 16"/>
          <p:cNvSpPr>
            <a:spLocks noChangeArrowheads="1"/>
          </p:cNvSpPr>
          <p:nvPr/>
        </p:nvSpPr>
        <p:spPr bwMode="auto">
          <a:xfrm>
            <a:off x="8666163" y="38862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0" name="Rectangle 41"/>
          <p:cNvSpPr>
            <a:spLocks noChangeArrowheads="1"/>
          </p:cNvSpPr>
          <p:nvPr/>
        </p:nvSpPr>
        <p:spPr bwMode="auto">
          <a:xfrm>
            <a:off x="6324600" y="2133600"/>
            <a:ext cx="27797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Sharper Peak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Than Bell-Shaped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(Kurtosis &gt; 0)</a:t>
            </a:r>
          </a:p>
        </p:txBody>
      </p:sp>
      <p:sp>
        <p:nvSpPr>
          <p:cNvPr id="36871" name="Rectangle 42"/>
          <p:cNvSpPr>
            <a:spLocks noChangeArrowheads="1"/>
          </p:cNvSpPr>
          <p:nvPr/>
        </p:nvSpPr>
        <p:spPr bwMode="auto">
          <a:xfrm>
            <a:off x="6781800" y="4572000"/>
            <a:ext cx="21574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Flatter Than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Bell-Shaped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(Kurtosis &lt; 0)</a:t>
            </a:r>
          </a:p>
        </p:txBody>
      </p:sp>
      <p:sp>
        <p:nvSpPr>
          <p:cNvPr id="36872" name="Rectangle 43"/>
          <p:cNvSpPr>
            <a:spLocks noChangeArrowheads="1"/>
          </p:cNvSpPr>
          <p:nvPr/>
        </p:nvSpPr>
        <p:spPr bwMode="auto">
          <a:xfrm>
            <a:off x="6705600" y="3657600"/>
            <a:ext cx="21574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Bell-Shaped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(Kurtosis = 0)</a:t>
            </a:r>
          </a:p>
        </p:txBody>
      </p:sp>
      <p:sp>
        <p:nvSpPr>
          <p:cNvPr id="36873" name="TextBox 36"/>
          <p:cNvSpPr txBox="1">
            <a:spLocks noChangeArrowheads="1"/>
          </p:cNvSpPr>
          <p:nvPr/>
        </p:nvSpPr>
        <p:spPr bwMode="auto">
          <a:xfrm>
            <a:off x="7543800" y="13049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pic>
        <p:nvPicPr>
          <p:cNvPr id="368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6666" r="30208" b="25000"/>
          <a:stretch>
            <a:fillRect/>
          </a:stretch>
        </p:blipFill>
        <p:spPr bwMode="auto">
          <a:xfrm>
            <a:off x="304800" y="1981200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5" name="Straight Arrow Connector 33"/>
          <p:cNvCxnSpPr>
            <a:cxnSpLocks noChangeShapeType="1"/>
            <a:stCxn id="36870" idx="1"/>
          </p:cNvCxnSpPr>
          <p:nvPr/>
        </p:nvCxnSpPr>
        <p:spPr bwMode="auto">
          <a:xfrm flipH="1">
            <a:off x="5715000" y="2732088"/>
            <a:ext cx="609600" cy="87312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Arrow Connector 35"/>
          <p:cNvCxnSpPr>
            <a:cxnSpLocks noChangeShapeType="1"/>
            <a:stCxn id="36872" idx="1"/>
          </p:cNvCxnSpPr>
          <p:nvPr/>
        </p:nvCxnSpPr>
        <p:spPr bwMode="auto">
          <a:xfrm flipH="1" flipV="1">
            <a:off x="6172200" y="3886200"/>
            <a:ext cx="533400" cy="1857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39"/>
          <p:cNvCxnSpPr>
            <a:cxnSpLocks noChangeShapeType="1"/>
            <a:stCxn id="36871" idx="1"/>
          </p:cNvCxnSpPr>
          <p:nvPr/>
        </p:nvCxnSpPr>
        <p:spPr bwMode="auto">
          <a:xfrm flipH="1" flipV="1">
            <a:off x="6172200" y="4876800"/>
            <a:ext cx="609600" cy="2936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Exploring Numerical Data Using Quartiles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3200"/>
              <a:t>Can visualize the distribution of the values for a numerical variable by computing:</a:t>
            </a:r>
          </a:p>
          <a:p>
            <a:pPr lvl="1"/>
            <a:r>
              <a:rPr lang="en-US" altLang="en-US" sz="2800"/>
              <a:t>The quartiles.</a:t>
            </a:r>
          </a:p>
          <a:p>
            <a:pPr lvl="1"/>
            <a:endParaRPr lang="en-US" altLang="en-US" sz="2800"/>
          </a:p>
          <a:p>
            <a:pPr lvl="1"/>
            <a:r>
              <a:rPr lang="en-US" altLang="en-US" sz="2800"/>
              <a:t>The five-number summary.</a:t>
            </a:r>
          </a:p>
          <a:p>
            <a:pPr lvl="1"/>
            <a:endParaRPr lang="en-US" altLang="en-US" sz="2800"/>
          </a:p>
          <a:p>
            <a:pPr lvl="1"/>
            <a:r>
              <a:rPr lang="en-US" altLang="en-US" sz="2800"/>
              <a:t>Constructing a boxplot.</a:t>
            </a:r>
          </a:p>
        </p:txBody>
      </p:sp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7543800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Quartile Measures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467600" cy="950913"/>
          </a:xfrm>
        </p:spPr>
        <p:txBody>
          <a:bodyPr/>
          <a:lstStyle/>
          <a:p>
            <a:pPr eaLnBrk="1" hangingPunct="1"/>
            <a:r>
              <a:rPr lang="en-US" altLang="en-US" sz="2400"/>
              <a:t>Quartiles split the ranked data into 4 segments with an equal number of values per segment.</a:t>
            </a:r>
          </a:p>
        </p:txBody>
      </p:sp>
      <p:grpSp>
        <p:nvGrpSpPr>
          <p:cNvPr id="38916" name="Group 26"/>
          <p:cNvGrpSpPr>
            <a:grpSpLocks/>
          </p:cNvGrpSpPr>
          <p:nvPr/>
        </p:nvGrpSpPr>
        <p:grpSpPr bwMode="auto">
          <a:xfrm>
            <a:off x="1752600" y="2667000"/>
            <a:ext cx="1219200" cy="457200"/>
            <a:chOff x="1008" y="1776"/>
            <a:chExt cx="768" cy="288"/>
          </a:xfrm>
        </p:grpSpPr>
        <p:sp>
          <p:nvSpPr>
            <p:cNvPr id="38934" name="Rectangle 6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FF9BA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35" name="Rectangle 10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solidFill>
              <a:srgbClr val="FF9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25%</a:t>
              </a:r>
            </a:p>
          </p:txBody>
        </p:sp>
      </p:grpSp>
      <p:sp>
        <p:nvSpPr>
          <p:cNvPr id="38917" name="AutoShape 15"/>
          <p:cNvSpPr>
            <a:spLocks noChangeArrowheads="1"/>
          </p:cNvSpPr>
          <p:nvPr/>
        </p:nvSpPr>
        <p:spPr bwMode="auto">
          <a:xfrm rot="-5400000">
            <a:off x="28575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18" name="Rectangle 16"/>
          <p:cNvSpPr>
            <a:spLocks noChangeArrowheads="1"/>
          </p:cNvSpPr>
          <p:nvPr/>
        </p:nvSpPr>
        <p:spPr bwMode="auto">
          <a:xfrm>
            <a:off x="685800" y="4038600"/>
            <a:ext cx="800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The first quartile, Q</a:t>
            </a:r>
            <a:r>
              <a:rPr lang="en-US" altLang="en-US" sz="2300" baseline="-25000">
                <a:solidFill>
                  <a:srgbClr val="008000"/>
                </a:solidFill>
              </a:rPr>
              <a:t>1</a:t>
            </a:r>
            <a:r>
              <a:rPr lang="en-US" altLang="en-US" sz="2300">
                <a:solidFill>
                  <a:srgbClr val="008000"/>
                </a:solidFill>
              </a:rPr>
              <a:t>, is the value for which 25% of the values are smaller and 75% are larger.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Q</a:t>
            </a:r>
            <a:r>
              <a:rPr lang="en-US" altLang="en-US" sz="2300" baseline="-25000">
                <a:solidFill>
                  <a:srgbClr val="008000"/>
                </a:solidFill>
              </a:rPr>
              <a:t>2</a:t>
            </a:r>
            <a:r>
              <a:rPr lang="en-US" altLang="en-US" sz="2300">
                <a:solidFill>
                  <a:srgbClr val="008000"/>
                </a:solidFill>
              </a:rPr>
              <a:t> is the same as the median (50% of the values are smaller and 50% are larger).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Only 25% of the values are greater than the third quartile.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>
              <a:solidFill>
                <a:schemeClr val="folHlink"/>
              </a:solidFill>
            </a:endParaRPr>
          </a:p>
        </p:txBody>
      </p:sp>
      <p:sp>
        <p:nvSpPr>
          <p:cNvPr id="38919" name="AutoShape 18"/>
          <p:cNvSpPr>
            <a:spLocks noChangeArrowheads="1"/>
          </p:cNvSpPr>
          <p:nvPr/>
        </p:nvSpPr>
        <p:spPr bwMode="auto">
          <a:xfrm rot="-5400000">
            <a:off x="40767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20" name="AutoShape 19"/>
          <p:cNvSpPr>
            <a:spLocks noChangeArrowheads="1"/>
          </p:cNvSpPr>
          <p:nvPr/>
        </p:nvSpPr>
        <p:spPr bwMode="auto">
          <a:xfrm rot="-5400000">
            <a:off x="52959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21" name="Rectangle 22"/>
          <p:cNvSpPr>
            <a:spLocks noChangeArrowheads="1"/>
          </p:cNvSpPr>
          <p:nvPr/>
        </p:nvSpPr>
        <p:spPr bwMode="auto">
          <a:xfrm>
            <a:off x="26670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Q1</a:t>
            </a:r>
          </a:p>
        </p:txBody>
      </p:sp>
      <p:sp>
        <p:nvSpPr>
          <p:cNvPr id="38922" name="Rectangle 23"/>
          <p:cNvSpPr>
            <a:spLocks noChangeArrowheads="1"/>
          </p:cNvSpPr>
          <p:nvPr/>
        </p:nvSpPr>
        <p:spPr bwMode="auto">
          <a:xfrm>
            <a:off x="38862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Q2</a:t>
            </a:r>
          </a:p>
        </p:txBody>
      </p:sp>
      <p:sp>
        <p:nvSpPr>
          <p:cNvPr id="38923" name="Rectangle 24"/>
          <p:cNvSpPr>
            <a:spLocks noChangeArrowheads="1"/>
          </p:cNvSpPr>
          <p:nvPr/>
        </p:nvSpPr>
        <p:spPr bwMode="auto">
          <a:xfrm>
            <a:off x="51054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Q3</a:t>
            </a:r>
          </a:p>
        </p:txBody>
      </p:sp>
      <p:grpSp>
        <p:nvGrpSpPr>
          <p:cNvPr id="38924" name="Group 27"/>
          <p:cNvGrpSpPr>
            <a:grpSpLocks/>
          </p:cNvGrpSpPr>
          <p:nvPr/>
        </p:nvGrpSpPr>
        <p:grpSpPr bwMode="auto">
          <a:xfrm>
            <a:off x="2971800" y="2667000"/>
            <a:ext cx="1219200" cy="457200"/>
            <a:chOff x="1008" y="1776"/>
            <a:chExt cx="768" cy="288"/>
          </a:xfrm>
        </p:grpSpPr>
        <p:sp>
          <p:nvSpPr>
            <p:cNvPr id="38932" name="Rectangle 28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FF9BA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33" name="Rectangle 29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solidFill>
              <a:srgbClr val="FF9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25%</a:t>
              </a:r>
            </a:p>
          </p:txBody>
        </p:sp>
      </p:grpSp>
      <p:grpSp>
        <p:nvGrpSpPr>
          <p:cNvPr id="38925" name="Group 30"/>
          <p:cNvGrpSpPr>
            <a:grpSpLocks/>
          </p:cNvGrpSpPr>
          <p:nvPr/>
        </p:nvGrpSpPr>
        <p:grpSpPr bwMode="auto">
          <a:xfrm>
            <a:off x="4191000" y="2667000"/>
            <a:ext cx="1219200" cy="457200"/>
            <a:chOff x="1008" y="1776"/>
            <a:chExt cx="768" cy="288"/>
          </a:xfrm>
        </p:grpSpPr>
        <p:sp>
          <p:nvSpPr>
            <p:cNvPr id="38930" name="Rectangle 31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FF9BA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31" name="Rectangle 32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solidFill>
              <a:srgbClr val="FF9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25%</a:t>
              </a:r>
            </a:p>
          </p:txBody>
        </p:sp>
      </p:grpSp>
      <p:grpSp>
        <p:nvGrpSpPr>
          <p:cNvPr id="38926" name="Group 33"/>
          <p:cNvGrpSpPr>
            <a:grpSpLocks/>
          </p:cNvGrpSpPr>
          <p:nvPr/>
        </p:nvGrpSpPr>
        <p:grpSpPr bwMode="auto">
          <a:xfrm>
            <a:off x="5410200" y="2667000"/>
            <a:ext cx="1219200" cy="457200"/>
            <a:chOff x="1008" y="1776"/>
            <a:chExt cx="768" cy="288"/>
          </a:xfrm>
        </p:grpSpPr>
        <p:sp>
          <p:nvSpPr>
            <p:cNvPr id="38928" name="Rectangle 34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FF9BA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29" name="Rectangle 35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solidFill>
              <a:srgbClr val="FF9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25%</a:t>
              </a:r>
            </a:p>
          </p:txBody>
        </p:sp>
      </p:grpSp>
      <p:sp>
        <p:nvSpPr>
          <p:cNvPr id="38927" name="TextBox 25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57200"/>
            <a:ext cx="5775325" cy="8382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Quartile Measures:</a:t>
            </a:r>
            <a:br>
              <a:rPr lang="en-US" altLang="en-US" sz="3600"/>
            </a:br>
            <a:r>
              <a:rPr lang="en-US" altLang="en-US" sz="3600"/>
              <a:t>Locating Quartiles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610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Find a quartile by determining the value in the appropriate position in the ranked data, where: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First quartile position:</a:t>
            </a:r>
            <a:r>
              <a:rPr lang="en-US" altLang="en-US" sz="2400"/>
              <a:t>  </a:t>
            </a:r>
            <a:r>
              <a:rPr lang="en-US" altLang="en-US" sz="2400">
                <a:solidFill>
                  <a:schemeClr val="hlink"/>
                </a:solidFill>
              </a:rPr>
              <a:t>	</a:t>
            </a:r>
            <a:r>
              <a:rPr lang="en-US" altLang="en-US" sz="2400" b="1">
                <a:solidFill>
                  <a:srgbClr val="008000"/>
                </a:solidFill>
              </a:rPr>
              <a:t>Q</a:t>
            </a:r>
            <a:r>
              <a:rPr lang="en-US" altLang="en-US" sz="2400" b="1" baseline="-25000">
                <a:solidFill>
                  <a:srgbClr val="008000"/>
                </a:solidFill>
              </a:rPr>
              <a:t>1</a:t>
            </a:r>
            <a:r>
              <a:rPr lang="en-US" altLang="en-US" sz="2400" b="1">
                <a:solidFill>
                  <a:srgbClr val="008000"/>
                </a:solidFill>
              </a:rPr>
              <a:t> = (n+1)/4</a:t>
            </a:r>
            <a:r>
              <a:rPr lang="en-US" altLang="en-US" sz="2400" b="1">
                <a:solidFill>
                  <a:schemeClr val="folHlink"/>
                </a:solidFill>
              </a:rPr>
              <a:t>    </a:t>
            </a:r>
            <a:r>
              <a:rPr lang="en-US" altLang="en-US" sz="2400"/>
              <a:t>ranked value.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 </a:t>
            </a:r>
            <a:r>
              <a:rPr lang="en-US" altLang="en-US" sz="2400">
                <a:solidFill>
                  <a:schemeClr val="bg2"/>
                </a:solidFill>
              </a:rPr>
              <a:t>Second quartile position:</a:t>
            </a:r>
            <a:r>
              <a:rPr lang="en-US" altLang="en-US" sz="2400"/>
              <a:t>  </a:t>
            </a:r>
            <a:r>
              <a:rPr lang="en-US" altLang="en-US" sz="2400" b="1">
                <a:solidFill>
                  <a:srgbClr val="008000"/>
                </a:solidFill>
              </a:rPr>
              <a:t>Q</a:t>
            </a:r>
            <a:r>
              <a:rPr lang="en-US" altLang="en-US" sz="2400" b="1" baseline="-25000">
                <a:solidFill>
                  <a:srgbClr val="008000"/>
                </a:solidFill>
              </a:rPr>
              <a:t>2</a:t>
            </a:r>
            <a:r>
              <a:rPr lang="en-US" altLang="en-US" sz="2400" b="1">
                <a:solidFill>
                  <a:srgbClr val="008000"/>
                </a:solidFill>
              </a:rPr>
              <a:t> = (n+1)/2</a:t>
            </a:r>
            <a:r>
              <a:rPr lang="en-US" altLang="en-US" sz="2400"/>
              <a:t>  </a:t>
            </a:r>
            <a:r>
              <a:rPr lang="en-US" altLang="en-US" sz="2400">
                <a:solidFill>
                  <a:schemeClr val="hlink"/>
                </a:solidFill>
              </a:rPr>
              <a:t>  </a:t>
            </a:r>
            <a:r>
              <a:rPr lang="en-US" altLang="en-US" sz="2400"/>
              <a:t>ranked value.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folHlink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 </a:t>
            </a:r>
            <a:r>
              <a:rPr lang="en-US" altLang="en-US" sz="2400">
                <a:solidFill>
                  <a:schemeClr val="bg2"/>
                </a:solidFill>
              </a:rPr>
              <a:t>Third quartile position:</a:t>
            </a:r>
            <a:r>
              <a:rPr lang="en-US" altLang="en-US" sz="2400"/>
              <a:t>   	</a:t>
            </a:r>
            <a:r>
              <a:rPr lang="en-US" altLang="en-US" sz="2400" b="1">
                <a:solidFill>
                  <a:srgbClr val="008000"/>
                </a:solidFill>
              </a:rPr>
              <a:t>Q</a:t>
            </a:r>
            <a:r>
              <a:rPr lang="en-US" altLang="en-US" sz="2400" b="1" baseline="-25000">
                <a:solidFill>
                  <a:srgbClr val="008000"/>
                </a:solidFill>
              </a:rPr>
              <a:t>3</a:t>
            </a:r>
            <a:r>
              <a:rPr lang="en-US" altLang="en-US" sz="2400" b="1">
                <a:solidFill>
                  <a:srgbClr val="008000"/>
                </a:solidFill>
              </a:rPr>
              <a:t> = 3(n+1)/4</a:t>
            </a:r>
            <a:r>
              <a:rPr lang="en-US" altLang="en-US" sz="2400" b="1">
                <a:solidFill>
                  <a:schemeClr val="folHlink"/>
                </a:solidFill>
              </a:rPr>
              <a:t>  </a:t>
            </a:r>
            <a:r>
              <a:rPr lang="en-US" altLang="en-US" sz="2400"/>
              <a:t>ranked value.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	  </a:t>
            </a:r>
            <a:r>
              <a:rPr lang="en-US" altLang="en-US" sz="2400">
                <a:solidFill>
                  <a:schemeClr val="bg2"/>
                </a:solidFill>
              </a:rPr>
              <a:t>where</a:t>
            </a:r>
            <a:r>
              <a:rPr lang="en-US" altLang="en-US" sz="2400"/>
              <a:t>  </a:t>
            </a:r>
            <a:r>
              <a:rPr lang="en-US" altLang="en-US" sz="2400" b="1">
                <a:solidFill>
                  <a:srgbClr val="008000"/>
                </a:solidFill>
              </a:rPr>
              <a:t>n</a:t>
            </a:r>
            <a:r>
              <a:rPr lang="en-US" altLang="en-US" sz="2400"/>
              <a:t>  </a:t>
            </a:r>
            <a:r>
              <a:rPr lang="en-US" altLang="en-US" sz="2400">
                <a:solidFill>
                  <a:schemeClr val="bg2"/>
                </a:solidFill>
              </a:rPr>
              <a:t>is the number of observed values.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Quartile Measures:</a:t>
            </a:r>
            <a:br>
              <a:rPr lang="en-US" altLang="en-US" sz="3600"/>
            </a:br>
            <a:r>
              <a:rPr lang="en-US" altLang="en-US" sz="3600"/>
              <a:t>Calculation Rules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When calculating the ranked position use the following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the result is a whole number then it is the ranked position to use.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the result is a fractional half (e.g. 2.5, 7.5, 8.5, etc.) then average the two corresponding data values.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the result is not a whole number or a fractional half then round the result to the nearest integer to find the ranked position.</a:t>
            </a: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81000" y="220980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(n = 9)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</a:t>
            </a:r>
            <a:r>
              <a:rPr lang="en-US" altLang="en-US" sz="2400"/>
              <a:t> is in the</a:t>
            </a:r>
            <a:r>
              <a:rPr lang="en-US" altLang="en-US" sz="1900"/>
              <a:t>  </a:t>
            </a:r>
            <a:r>
              <a:rPr lang="en-US" altLang="en-US" sz="2400">
                <a:solidFill>
                  <a:srgbClr val="008000"/>
                </a:solidFill>
              </a:rPr>
              <a:t>(9+1)/4 = 2.5 position</a:t>
            </a:r>
            <a:r>
              <a:rPr lang="en-US" altLang="en-US" sz="2400">
                <a:solidFill>
                  <a:schemeClr val="folHlink"/>
                </a:solidFill>
              </a:rPr>
              <a:t> </a:t>
            </a:r>
            <a:r>
              <a:rPr lang="en-US" altLang="en-US" sz="2400"/>
              <a:t>of the ranked data,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/>
              <a:t>					</a:t>
            </a:r>
            <a:r>
              <a:rPr lang="en-US" altLang="en-US" sz="2400"/>
              <a:t>so    </a:t>
            </a:r>
            <a:r>
              <a:rPr lang="en-US" altLang="en-US" sz="2400" b="1">
                <a:solidFill>
                  <a:srgbClr val="008000"/>
                </a:solidFill>
              </a:rPr>
              <a:t>Q</a:t>
            </a:r>
            <a:r>
              <a:rPr lang="en-US" altLang="en-US" sz="2400" b="1" baseline="-25000">
                <a:solidFill>
                  <a:srgbClr val="008000"/>
                </a:solidFill>
              </a:rPr>
              <a:t>1</a:t>
            </a:r>
            <a:r>
              <a:rPr lang="en-US" altLang="en-US" sz="2400" b="1">
                <a:solidFill>
                  <a:srgbClr val="008000"/>
                </a:solidFill>
              </a:rPr>
              <a:t> = (12+13)/2 = 12.5.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000" b="1">
              <a:solidFill>
                <a:schemeClr val="fol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2</a:t>
            </a:r>
            <a:r>
              <a:rPr lang="en-US" altLang="en-US" sz="2400"/>
              <a:t> is in the</a:t>
            </a:r>
            <a:r>
              <a:rPr lang="en-US" altLang="en-US" sz="1900"/>
              <a:t>  </a:t>
            </a:r>
            <a:r>
              <a:rPr lang="en-US" altLang="en-US" sz="2400">
                <a:solidFill>
                  <a:srgbClr val="008000"/>
                </a:solidFill>
              </a:rPr>
              <a:t>(9+1)/2 = 5</a:t>
            </a:r>
            <a:r>
              <a:rPr lang="en-US" altLang="en-US" sz="2400" baseline="30000">
                <a:solidFill>
                  <a:srgbClr val="008000"/>
                </a:solidFill>
              </a:rPr>
              <a:t>th</a:t>
            </a:r>
            <a:r>
              <a:rPr lang="en-US" altLang="en-US" sz="2400">
                <a:solidFill>
                  <a:srgbClr val="008000"/>
                </a:solidFill>
              </a:rPr>
              <a:t> position</a:t>
            </a:r>
            <a:r>
              <a:rPr lang="en-US" altLang="en-US" sz="2400">
                <a:solidFill>
                  <a:schemeClr val="folHlink"/>
                </a:solidFill>
              </a:rPr>
              <a:t> </a:t>
            </a:r>
            <a:r>
              <a:rPr lang="en-US" altLang="en-US" sz="2400"/>
              <a:t>of the ranked data,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/>
              <a:t>					</a:t>
            </a:r>
            <a:r>
              <a:rPr lang="en-US" altLang="en-US" sz="2400"/>
              <a:t>so    </a:t>
            </a:r>
            <a:r>
              <a:rPr lang="en-US" altLang="en-US" sz="2400" b="1">
                <a:solidFill>
                  <a:srgbClr val="008000"/>
                </a:solidFill>
              </a:rPr>
              <a:t>Q</a:t>
            </a:r>
            <a:r>
              <a:rPr lang="en-US" altLang="en-US" sz="2400" b="1" baseline="-25000">
                <a:solidFill>
                  <a:srgbClr val="008000"/>
                </a:solidFill>
              </a:rPr>
              <a:t>2</a:t>
            </a:r>
            <a:r>
              <a:rPr lang="en-US" altLang="en-US" sz="2400" b="1">
                <a:solidFill>
                  <a:srgbClr val="008000"/>
                </a:solidFill>
              </a:rPr>
              <a:t> = median = 16.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3</a:t>
            </a:r>
            <a:r>
              <a:rPr lang="en-US" altLang="en-US" sz="2400"/>
              <a:t> is in the</a:t>
            </a:r>
            <a:r>
              <a:rPr lang="en-US" altLang="en-US" sz="1900"/>
              <a:t>  </a:t>
            </a:r>
            <a:r>
              <a:rPr lang="en-US" altLang="en-US" sz="2400">
                <a:solidFill>
                  <a:srgbClr val="008000"/>
                </a:solidFill>
              </a:rPr>
              <a:t>3(9+1)/4 = 7.5 position</a:t>
            </a:r>
            <a:r>
              <a:rPr lang="en-US" altLang="en-US" sz="2400">
                <a:solidFill>
                  <a:schemeClr val="folHlink"/>
                </a:solidFill>
              </a:rPr>
              <a:t> </a:t>
            </a:r>
            <a:r>
              <a:rPr lang="en-US" altLang="en-US" sz="2400"/>
              <a:t>of the ranked data,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/>
              <a:t>					</a:t>
            </a:r>
            <a:r>
              <a:rPr lang="en-US" altLang="en-US" sz="2400"/>
              <a:t>so    </a:t>
            </a:r>
            <a:r>
              <a:rPr lang="en-US" altLang="en-US" sz="2400" b="1">
                <a:solidFill>
                  <a:srgbClr val="008000"/>
                </a:solidFill>
              </a:rPr>
              <a:t>Q</a:t>
            </a:r>
            <a:r>
              <a:rPr lang="en-US" altLang="en-US" sz="2400" b="1" baseline="-25000">
                <a:solidFill>
                  <a:srgbClr val="008000"/>
                </a:solidFill>
              </a:rPr>
              <a:t>3</a:t>
            </a:r>
            <a:r>
              <a:rPr lang="en-US" altLang="en-US" sz="2400" b="1">
                <a:solidFill>
                  <a:srgbClr val="008000"/>
                </a:solidFill>
              </a:rPr>
              <a:t> = (18+21)/2 = 19.5.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12062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Quartile Measures</a:t>
            </a:r>
            <a:br>
              <a:rPr lang="en-US" altLang="en-US" sz="3600"/>
            </a:br>
            <a:r>
              <a:rPr lang="en-US" altLang="en-US" sz="3600"/>
              <a:t>Calculating The Quartiles:  Example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609600" y="1600200"/>
            <a:ext cx="8310563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Sample Data in Ordered Array:  </a:t>
            </a:r>
            <a:r>
              <a:rPr lang="en-US" altLang="en-US" sz="2000" b="1">
                <a:solidFill>
                  <a:schemeClr val="tx2"/>
                </a:solidFill>
              </a:rPr>
              <a:t>11   12   13   16   16   17   18   21   22</a:t>
            </a:r>
            <a:r>
              <a:rPr lang="en-US" altLang="en-US" sz="2400" b="1"/>
              <a:t>  </a:t>
            </a: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1524000" y="5638800"/>
            <a:ext cx="6096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Q</a:t>
            </a:r>
            <a:r>
              <a:rPr lang="en-US" altLang="en-US" sz="2000" baseline="-25000"/>
              <a:t>1</a:t>
            </a:r>
            <a:r>
              <a:rPr lang="en-US" altLang="en-US" sz="2000"/>
              <a:t> and Q</a:t>
            </a:r>
            <a:r>
              <a:rPr lang="en-US" altLang="en-US" sz="2000" baseline="-25000"/>
              <a:t>3</a:t>
            </a:r>
            <a:r>
              <a:rPr lang="en-US" altLang="en-US" sz="2000"/>
              <a:t> are measures of non-central location.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Q</a:t>
            </a:r>
            <a:r>
              <a:rPr lang="en-US" altLang="en-US" sz="2000" baseline="-25000"/>
              <a:t>2</a:t>
            </a:r>
            <a:r>
              <a:rPr lang="en-US" altLang="en-US" sz="2000"/>
              <a:t> = median, is a measure of central tendency.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76200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5763" y="228600"/>
            <a:ext cx="6802437" cy="9906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Quartile Measures:</a:t>
            </a:r>
            <a:br>
              <a:rPr lang="en-US" altLang="en-US" sz="3600"/>
            </a:br>
            <a:r>
              <a:rPr lang="en-US" altLang="en-US" sz="3600"/>
              <a:t>The Interquartile Range (IQR)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80010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400"/>
              <a:t>The IQR is Q</a:t>
            </a:r>
            <a:r>
              <a:rPr lang="en-US" altLang="en-US" sz="2400" baseline="-25000"/>
              <a:t>3</a:t>
            </a:r>
            <a:r>
              <a:rPr lang="en-US" altLang="en-US" sz="2400"/>
              <a:t> – Q</a:t>
            </a:r>
            <a:r>
              <a:rPr lang="en-US" altLang="en-US" sz="2400" baseline="-25000"/>
              <a:t>1</a:t>
            </a:r>
            <a:r>
              <a:rPr lang="en-US" altLang="en-US" sz="2400"/>
              <a:t> and measures the spread in the middle 50% of the data.</a:t>
            </a:r>
          </a:p>
          <a:p>
            <a:pPr marL="342900" indent="-342900" defTabSz="914400" eaLnBrk="1" hangingPunct="1"/>
            <a:endParaRPr lang="en-US" altLang="en-US" sz="1200"/>
          </a:p>
          <a:p>
            <a:pPr marL="342900" indent="-342900" defTabSz="914400" eaLnBrk="1" hangingPunct="1"/>
            <a:r>
              <a:rPr lang="en-US" altLang="en-US" sz="2400"/>
              <a:t>The IQR is also called the midspread because it covers the middle 50% of the data.</a:t>
            </a:r>
          </a:p>
          <a:p>
            <a:pPr marL="342900" indent="-342900" defTabSz="914400" eaLnBrk="1" hangingPunct="1"/>
            <a:endParaRPr lang="en-US" altLang="en-US" sz="1200"/>
          </a:p>
          <a:p>
            <a:pPr marL="342900" indent="-342900" defTabSz="914400" eaLnBrk="1" hangingPunct="1"/>
            <a:r>
              <a:rPr lang="en-US" altLang="en-US" sz="2400"/>
              <a:t>The IQR is a measure of variability that is not influenced by outliers or extreme values.</a:t>
            </a:r>
          </a:p>
          <a:p>
            <a:pPr marL="342900" indent="-342900" defTabSz="914400" eaLnBrk="1" hangingPunct="1"/>
            <a:endParaRPr lang="en-US" altLang="en-US" sz="1200"/>
          </a:p>
          <a:p>
            <a:pPr marL="342900" indent="-342900" defTabSz="914400" eaLnBrk="1" hangingPunct="1"/>
            <a:r>
              <a:rPr lang="en-US" altLang="en-US" sz="2400"/>
              <a:t>Measures like Q</a:t>
            </a:r>
            <a:r>
              <a:rPr lang="en-US" altLang="en-US" sz="2400" baseline="-25000"/>
              <a:t>1</a:t>
            </a:r>
            <a:r>
              <a:rPr lang="en-US" altLang="en-US" sz="2400"/>
              <a:t>, Q</a:t>
            </a:r>
            <a:r>
              <a:rPr lang="en-US" altLang="en-US" sz="2400" baseline="-25000"/>
              <a:t>3</a:t>
            </a:r>
            <a:r>
              <a:rPr lang="en-US" altLang="en-US" sz="2400"/>
              <a:t>, and IQR that are not influenced by outliers are called resistant measures.</a:t>
            </a:r>
            <a:endParaRPr lang="en-US" altLang="en-US" sz="2400" baseline="-25000"/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162800" cy="892175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Calculating The Interquartile Range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3429000" y="4800600"/>
            <a:ext cx="2514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3417888" y="3357563"/>
            <a:ext cx="2516187" cy="528637"/>
          </a:xfrm>
          <a:custGeom>
            <a:avLst/>
            <a:gdLst>
              <a:gd name="T0" fmla="*/ 0 w 1585"/>
              <a:gd name="T1" fmla="*/ 2147483646 h 318"/>
              <a:gd name="T2" fmla="*/ 2147483646 w 1585"/>
              <a:gd name="T3" fmla="*/ 2147483646 h 318"/>
              <a:gd name="T4" fmla="*/ 2147483646 w 1585"/>
              <a:gd name="T5" fmla="*/ 0 h 318"/>
              <a:gd name="T6" fmla="*/ 0 w 1585"/>
              <a:gd name="T7" fmla="*/ 0 h 318"/>
              <a:gd name="T8" fmla="*/ 0 w 1585"/>
              <a:gd name="T9" fmla="*/ 2147483646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5"/>
              <a:gd name="T16" fmla="*/ 0 h 318"/>
              <a:gd name="T17" fmla="*/ 1585 w 1585"/>
              <a:gd name="T18" fmla="*/ 318 h 3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5" h="318">
                <a:moveTo>
                  <a:pt x="0" y="317"/>
                </a:moveTo>
                <a:lnTo>
                  <a:pt x="1584" y="317"/>
                </a:lnTo>
                <a:lnTo>
                  <a:pt x="1584" y="0"/>
                </a:lnTo>
                <a:lnTo>
                  <a:pt x="0" y="0"/>
                </a:lnTo>
                <a:lnTo>
                  <a:pt x="0" y="317"/>
                </a:lnTo>
              </a:path>
            </a:pathLst>
          </a:custGeom>
          <a:noFill/>
          <a:ln w="254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4876800" y="3352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267200" y="2514600"/>
            <a:ext cx="11826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Median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(Q</a:t>
            </a:r>
            <a:r>
              <a:rPr lang="en-US" altLang="en-US" sz="2400" baseline="-25000"/>
              <a:t>2</a:t>
            </a:r>
            <a:r>
              <a:rPr lang="en-US" altLang="en-US" sz="2400"/>
              <a:t>)</a:t>
            </a:r>
            <a:endParaRPr lang="en-US" altLang="en-US" sz="2400">
              <a:solidFill>
                <a:srgbClr val="FFFF66"/>
              </a:solidFill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5943600" y="3657600"/>
            <a:ext cx="1143000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676400" y="3657600"/>
            <a:ext cx="1752600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V="1">
            <a:off x="7086600" y="3276600"/>
            <a:ext cx="0" cy="6858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1676400" y="3352800"/>
            <a:ext cx="0" cy="6096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781800" y="25908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7010400" y="2819400"/>
            <a:ext cx="1281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maximum</a:t>
            </a:r>
            <a:endParaRPr lang="en-US" altLang="en-US" sz="2000">
              <a:solidFill>
                <a:srgbClr val="FFFF66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969250" y="30384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295400" y="26670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endParaRPr lang="en-US" altLang="en-US" sz="2400">
              <a:solidFill>
                <a:srgbClr val="FFFF66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1524000" y="2895600"/>
            <a:ext cx="1211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minimum</a:t>
            </a:r>
            <a:endParaRPr lang="en-US" altLang="en-US" sz="2000">
              <a:solidFill>
                <a:srgbClr val="FFFF66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605088" y="31369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3228975" y="2743200"/>
            <a:ext cx="530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67375" y="2743200"/>
            <a:ext cx="530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3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1066800" y="20574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Example: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209800" y="3352800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25%                 25%               25%          25%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1447800" y="3937000"/>
            <a:ext cx="5857875" cy="39687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12                     30                 45           57            70</a:t>
            </a: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V="1">
            <a:off x="59436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V="1">
            <a:off x="34290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3352800" y="49530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Interquartile range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   = 57 – 30 = 27</a:t>
            </a:r>
            <a:endParaRPr lang="en-US" altLang="en-US" sz="2400">
              <a:solidFill>
                <a:srgbClr val="FF6600"/>
              </a:solidFill>
            </a:endParaRPr>
          </a:p>
        </p:txBody>
      </p:sp>
      <p:sp>
        <p:nvSpPr>
          <p:cNvPr id="44057" name="TextBox 2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Five Number Summary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41910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The five numbers that help describe the center, spread and shape of data are: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X</a:t>
            </a:r>
            <a:r>
              <a:rPr lang="en-US" altLang="en-US" sz="2700" baseline="-25000">
                <a:latin typeface="Times New Roman" panose="02020603050405020304" pitchFamily="18" charset="0"/>
              </a:rPr>
              <a:t>smallest.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First Quartile (Q</a:t>
            </a:r>
            <a:r>
              <a:rPr lang="en-US" altLang="en-US" sz="2700" baseline="-25000">
                <a:latin typeface="Times New Roman" panose="02020603050405020304" pitchFamily="18" charset="0"/>
              </a:rPr>
              <a:t>1</a:t>
            </a:r>
            <a:r>
              <a:rPr lang="en-US" altLang="en-US" sz="2700">
                <a:latin typeface="Times New Roman" panose="02020603050405020304" pitchFamily="18" charset="0"/>
              </a:rPr>
              <a:t>).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Median (Q</a:t>
            </a:r>
            <a:r>
              <a:rPr lang="en-US" altLang="en-US" sz="2700" baseline="-25000">
                <a:latin typeface="Times New Roman" panose="02020603050405020304" pitchFamily="18" charset="0"/>
              </a:rPr>
              <a:t>2</a:t>
            </a:r>
            <a:r>
              <a:rPr lang="en-US" altLang="en-US" sz="2700">
                <a:latin typeface="Times New Roman" panose="02020603050405020304" pitchFamily="18" charset="0"/>
              </a:rPr>
              <a:t>).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Third Quartile (Q</a:t>
            </a:r>
            <a:r>
              <a:rPr lang="en-US" altLang="en-US" sz="2700" baseline="-25000">
                <a:latin typeface="Times New Roman" panose="02020603050405020304" pitchFamily="18" charset="0"/>
              </a:rPr>
              <a:t>3</a:t>
            </a:r>
            <a:r>
              <a:rPr lang="en-US" altLang="en-US" sz="2700">
                <a:latin typeface="Times New Roman" panose="02020603050405020304" pitchFamily="18" charset="0"/>
              </a:rPr>
              <a:t>).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X</a:t>
            </a:r>
            <a:r>
              <a:rPr lang="en-US" altLang="en-US" sz="2700" baseline="-25000">
                <a:latin typeface="Times New Roman" panose="02020603050405020304" pitchFamily="18" charset="0"/>
              </a:rPr>
              <a:t>largest.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endParaRPr lang="en-US" altLang="en-US" sz="2700">
              <a:latin typeface="Times New Roman" panose="02020603050405020304" pitchFamily="18" charset="0"/>
            </a:endParaRPr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"/>
          <p:cNvSpPr>
            <a:spLocks noChangeArrowheads="1"/>
          </p:cNvSpPr>
          <p:nvPr/>
        </p:nvSpPr>
        <p:spPr bwMode="auto">
          <a:xfrm>
            <a:off x="3733800" y="4191000"/>
            <a:ext cx="2514600" cy="838200"/>
          </a:xfrm>
          <a:prstGeom prst="rect">
            <a:avLst/>
          </a:prstGeom>
          <a:solidFill>
            <a:srgbClr val="00E2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07" name="Rectangle 8"/>
          <p:cNvSpPr>
            <a:spLocks noChangeArrowheads="1"/>
          </p:cNvSpPr>
          <p:nvPr/>
        </p:nvSpPr>
        <p:spPr bwMode="auto">
          <a:xfrm>
            <a:off x="1524000" y="42672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25% of data                 25%             25%        25% of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		        of data          of data	</a:t>
            </a:r>
          </a:p>
        </p:txBody>
      </p:sp>
      <p:sp>
        <p:nvSpPr>
          <p:cNvPr id="4710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Five Number Summary and</a:t>
            </a:r>
            <a:br>
              <a:rPr lang="en-US" altLang="en-US"/>
            </a:br>
            <a:r>
              <a:rPr lang="en-US" altLang="en-US"/>
              <a:t>The Boxplot</a:t>
            </a:r>
          </a:p>
        </p:txBody>
      </p:sp>
      <p:sp>
        <p:nvSpPr>
          <p:cNvPr id="4710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8288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A50021"/>
                </a:solidFill>
              </a:rPr>
              <a:t>The Boxplot:</a:t>
            </a:r>
            <a:r>
              <a:rPr lang="en-US" altLang="en-US"/>
              <a:t> A Graphical display of the data based on the five-number summary: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838200" y="34290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A50021"/>
                </a:solidFill>
              </a:rPr>
              <a:t>Example:</a:t>
            </a: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1295400" y="2895600"/>
            <a:ext cx="6705600" cy="45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371600" y="28956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</a:rPr>
              <a:t>smallest</a:t>
            </a:r>
            <a:r>
              <a:rPr lang="en-US" altLang="en-US" sz="2400">
                <a:solidFill>
                  <a:srgbClr val="008000"/>
                </a:solidFill>
              </a:rPr>
              <a:t>   --   Q</a:t>
            </a:r>
            <a:r>
              <a:rPr lang="en-US" altLang="en-US" sz="2400" baseline="-25000">
                <a:solidFill>
                  <a:srgbClr val="008000"/>
                </a:solidFill>
              </a:rPr>
              <a:t>1</a:t>
            </a:r>
            <a:r>
              <a:rPr lang="en-US" altLang="en-US" sz="2400">
                <a:solidFill>
                  <a:srgbClr val="008000"/>
                </a:solidFill>
              </a:rPr>
              <a:t>   --   Median   --   Q</a:t>
            </a:r>
            <a:r>
              <a:rPr lang="en-US" altLang="en-US" sz="2400" baseline="-25000">
                <a:solidFill>
                  <a:srgbClr val="008000"/>
                </a:solidFill>
              </a:rPr>
              <a:t>3</a:t>
            </a:r>
            <a:r>
              <a:rPr lang="en-US" altLang="en-US" sz="2400">
                <a:solidFill>
                  <a:srgbClr val="008000"/>
                </a:solidFill>
              </a:rPr>
              <a:t>   --   X</a:t>
            </a:r>
            <a:r>
              <a:rPr lang="en-US" altLang="en-US" sz="2400" baseline="-25000">
                <a:solidFill>
                  <a:srgbClr val="008000"/>
                </a:solidFill>
              </a:rPr>
              <a:t>largest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6492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73548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15" name="Straight Connector 16"/>
          <p:cNvCxnSpPr>
            <a:cxnSpLocks noChangeShapeType="1"/>
          </p:cNvCxnSpPr>
          <p:nvPr/>
        </p:nvCxnSpPr>
        <p:spPr bwMode="auto">
          <a:xfrm>
            <a:off x="1143000" y="4648200"/>
            <a:ext cx="2590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Straight Connector 17"/>
          <p:cNvCxnSpPr>
            <a:cxnSpLocks noChangeShapeType="1"/>
          </p:cNvCxnSpPr>
          <p:nvPr/>
        </p:nvCxnSpPr>
        <p:spPr bwMode="auto">
          <a:xfrm>
            <a:off x="6248400" y="4648200"/>
            <a:ext cx="1600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Straight Connector 22"/>
          <p:cNvCxnSpPr>
            <a:cxnSpLocks noChangeShapeType="1"/>
          </p:cNvCxnSpPr>
          <p:nvPr/>
        </p:nvCxnSpPr>
        <p:spPr bwMode="auto">
          <a:xfrm rot="5400000">
            <a:off x="4762501" y="4610100"/>
            <a:ext cx="8382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8" name="Text Box 11"/>
          <p:cNvSpPr txBox="1">
            <a:spLocks noChangeArrowheads="1"/>
          </p:cNvSpPr>
          <p:nvPr/>
        </p:nvSpPr>
        <p:spPr bwMode="auto">
          <a:xfrm>
            <a:off x="762000" y="518160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smallest</a:t>
            </a:r>
            <a:r>
              <a:rPr lang="en-US" altLang="en-US" sz="2400"/>
              <a:t>	             Q</a:t>
            </a:r>
            <a:r>
              <a:rPr lang="en-US" altLang="en-US" sz="2400" baseline="-25000"/>
              <a:t>1</a:t>
            </a:r>
            <a:r>
              <a:rPr lang="en-US" altLang="en-US" sz="2400"/>
              <a:t>	  Median      Q</a:t>
            </a:r>
            <a:r>
              <a:rPr lang="en-US" altLang="en-US" sz="2400" baseline="-25000"/>
              <a:t>3</a:t>
            </a:r>
            <a:r>
              <a:rPr lang="en-US" altLang="en-US" sz="2400"/>
              <a:t>	    X</a:t>
            </a:r>
            <a:r>
              <a:rPr lang="en-US" altLang="en-US" sz="2400" baseline="-25000"/>
              <a:t>largest</a:t>
            </a:r>
          </a:p>
        </p:txBody>
      </p:sp>
      <p:sp>
        <p:nvSpPr>
          <p:cNvPr id="47119" name="TextBox 16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Mean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/>
              <a:t>The arithmetic mean (often just called the “mean”) is the most common measure of central tendency.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For a sample of size n: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5781675"/>
            <a:ext cx="1905000" cy="4667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Sample size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886200" y="3581400"/>
            <a:ext cx="1981200" cy="9144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7174" name="Object 4"/>
          <p:cNvGraphicFramePr>
            <a:graphicFrameLocks noChangeAspect="1"/>
          </p:cNvGraphicFramePr>
          <p:nvPr/>
        </p:nvGraphicFramePr>
        <p:xfrm>
          <a:off x="2209800" y="4038600"/>
          <a:ext cx="49752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3" imgW="1930400" imgH="609600" progId="Equation.3">
                  <p:embed/>
                </p:oleObj>
              </mc:Choice>
              <mc:Fallback>
                <p:oleObj name="Equation" r:id="rId3" imgW="19304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49752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248400" y="5791200"/>
            <a:ext cx="2514600" cy="4667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Observed values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7162800" y="4800600"/>
            <a:ext cx="533400" cy="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7696200" y="4800600"/>
            <a:ext cx="0" cy="990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67400" y="3352800"/>
            <a:ext cx="1846263" cy="4572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i</a:t>
            </a:r>
            <a:r>
              <a:rPr lang="en-US" altLang="en-US" sz="2400" baseline="30000"/>
              <a:t>th</a:t>
            </a:r>
            <a:r>
              <a:rPr lang="en-US" altLang="en-US" sz="2400"/>
              <a:t> value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2743200" y="5562600"/>
            <a:ext cx="533400" cy="228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52400" y="3581400"/>
            <a:ext cx="2286000" cy="376238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Pronounced X-bar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1295400" y="3962400"/>
            <a:ext cx="990600" cy="6858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74676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09600"/>
            <a:ext cx="8077200" cy="6858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Five Number Summary:</a:t>
            </a:r>
            <a:br>
              <a:rPr lang="en-US" altLang="en-US"/>
            </a:br>
            <a:r>
              <a:rPr lang="en-US" altLang="en-US"/>
              <a:t>Shape of Boxplots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/>
              <a:t>If data are symmetric around the median then the box and central line are centered between the endpoints.</a:t>
            </a:r>
            <a:endParaRPr lang="en-US" altLang="en-US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/>
              <a:t>A Boxplot can be shown in either a vertical or horizontal orientation.</a:t>
            </a:r>
          </a:p>
        </p:txBody>
      </p:sp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grpSp>
        <p:nvGrpSpPr>
          <p:cNvPr id="48133" name="Group 17"/>
          <p:cNvGrpSpPr>
            <a:grpSpLocks/>
          </p:cNvGrpSpPr>
          <p:nvPr/>
        </p:nvGrpSpPr>
        <p:grpSpPr bwMode="auto">
          <a:xfrm>
            <a:off x="1524000" y="2947988"/>
            <a:ext cx="6096000" cy="1700212"/>
            <a:chOff x="960" y="1857"/>
            <a:chExt cx="3840" cy="1071"/>
          </a:xfrm>
        </p:grpSpPr>
        <p:sp>
          <p:nvSpPr>
            <p:cNvPr id="48134" name="Text Box 5"/>
            <p:cNvSpPr txBox="1">
              <a:spLocks noChangeArrowheads="1"/>
            </p:cNvSpPr>
            <p:nvPr/>
          </p:nvSpPr>
          <p:spPr bwMode="auto">
            <a:xfrm>
              <a:off x="1200" y="2544"/>
              <a:ext cx="3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X</a:t>
              </a:r>
              <a:r>
                <a:rPr lang="en-US" altLang="en-US" sz="2400" baseline="-25000"/>
                <a:t>smallest</a:t>
              </a:r>
              <a:r>
                <a:rPr lang="en-US" altLang="en-US" sz="2400"/>
                <a:t>    Q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      Median      Q</a:t>
              </a:r>
              <a:r>
                <a:rPr lang="en-US" altLang="en-US" sz="2400" baseline="-25000"/>
                <a:t>3</a:t>
              </a:r>
              <a:r>
                <a:rPr lang="en-US" altLang="en-US" sz="2400"/>
                <a:t>      X</a:t>
              </a:r>
              <a:r>
                <a:rPr lang="en-US" altLang="en-US" sz="2400" baseline="-25000"/>
                <a:t>largest</a:t>
              </a:r>
              <a:endParaRPr lang="en-US" altLang="en-US" sz="2400"/>
            </a:p>
          </p:txBody>
        </p:sp>
        <p:sp>
          <p:nvSpPr>
            <p:cNvPr id="48135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84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pSp>
          <p:nvGrpSpPr>
            <p:cNvPr id="48136" name="Group 9"/>
            <p:cNvGrpSpPr>
              <a:grpSpLocks noChangeAspect="1"/>
            </p:cNvGrpSpPr>
            <p:nvPr/>
          </p:nvGrpSpPr>
          <p:grpSpPr bwMode="auto">
            <a:xfrm>
              <a:off x="1200" y="1857"/>
              <a:ext cx="3408" cy="831"/>
              <a:chOff x="1200" y="1857"/>
              <a:chExt cx="3408" cy="831"/>
            </a:xfrm>
          </p:grpSpPr>
          <p:sp>
            <p:nvSpPr>
              <p:cNvPr id="48137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1200" y="1857"/>
                <a:ext cx="3408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Rectangle 10"/>
              <p:cNvSpPr>
                <a:spLocks noChangeArrowheads="1"/>
              </p:cNvSpPr>
              <p:nvPr/>
            </p:nvSpPr>
            <p:spPr bwMode="auto">
              <a:xfrm>
                <a:off x="1352" y="2025"/>
                <a:ext cx="24" cy="459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39" name="Rectangle 11"/>
              <p:cNvSpPr>
                <a:spLocks noChangeArrowheads="1"/>
              </p:cNvSpPr>
              <p:nvPr/>
            </p:nvSpPr>
            <p:spPr bwMode="auto">
              <a:xfrm>
                <a:off x="1364" y="2252"/>
                <a:ext cx="3080" cy="24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40" name="Rectangle 12"/>
              <p:cNvSpPr>
                <a:spLocks noChangeArrowheads="1"/>
              </p:cNvSpPr>
              <p:nvPr/>
            </p:nvSpPr>
            <p:spPr bwMode="auto">
              <a:xfrm>
                <a:off x="4420" y="2061"/>
                <a:ext cx="24" cy="463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41" name="Rectangle 13"/>
              <p:cNvSpPr>
                <a:spLocks noChangeArrowheads="1"/>
              </p:cNvSpPr>
              <p:nvPr/>
            </p:nvSpPr>
            <p:spPr bwMode="auto">
              <a:xfrm>
                <a:off x="2130" y="2025"/>
                <a:ext cx="1552" cy="455"/>
              </a:xfrm>
              <a:prstGeom prst="rect">
                <a:avLst/>
              </a:prstGeom>
              <a:solidFill>
                <a:srgbClr val="00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auto">
              <a:xfrm>
                <a:off x="2118" y="2013"/>
                <a:ext cx="1572" cy="475"/>
              </a:xfrm>
              <a:custGeom>
                <a:avLst/>
                <a:gdLst>
                  <a:gd name="T0" fmla="*/ 12 w 1572"/>
                  <a:gd name="T1" fmla="*/ 451 h 475"/>
                  <a:gd name="T2" fmla="*/ 1548 w 1572"/>
                  <a:gd name="T3" fmla="*/ 451 h 475"/>
                  <a:gd name="T4" fmla="*/ 1548 w 1572"/>
                  <a:gd name="T5" fmla="*/ 24 h 475"/>
                  <a:gd name="T6" fmla="*/ 12 w 1572"/>
                  <a:gd name="T7" fmla="*/ 24 h 475"/>
                  <a:gd name="T8" fmla="*/ 12 w 1572"/>
                  <a:gd name="T9" fmla="*/ 0 h 475"/>
                  <a:gd name="T10" fmla="*/ 1572 w 1572"/>
                  <a:gd name="T11" fmla="*/ 0 h 475"/>
                  <a:gd name="T12" fmla="*/ 1572 w 1572"/>
                  <a:gd name="T13" fmla="*/ 475 h 475"/>
                  <a:gd name="T14" fmla="*/ 0 w 1572"/>
                  <a:gd name="T15" fmla="*/ 475 h 475"/>
                  <a:gd name="T16" fmla="*/ 0 w 1572"/>
                  <a:gd name="T17" fmla="*/ 463 h 475"/>
                  <a:gd name="T18" fmla="*/ 12 w 1572"/>
                  <a:gd name="T19" fmla="*/ 451 h 4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72" h="475">
                    <a:moveTo>
                      <a:pt x="12" y="451"/>
                    </a:moveTo>
                    <a:lnTo>
                      <a:pt x="1548" y="451"/>
                    </a:lnTo>
                    <a:lnTo>
                      <a:pt x="1548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572" y="0"/>
                    </a:lnTo>
                    <a:lnTo>
                      <a:pt x="1572" y="475"/>
                    </a:lnTo>
                    <a:lnTo>
                      <a:pt x="0" y="475"/>
                    </a:lnTo>
                    <a:lnTo>
                      <a:pt x="0" y="463"/>
                    </a:lnTo>
                    <a:lnTo>
                      <a:pt x="12" y="451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auto">
              <a:xfrm>
                <a:off x="2118" y="2013"/>
                <a:ext cx="24" cy="463"/>
              </a:xfrm>
              <a:custGeom>
                <a:avLst/>
                <a:gdLst>
                  <a:gd name="T0" fmla="*/ 24 w 24"/>
                  <a:gd name="T1" fmla="*/ 12 h 463"/>
                  <a:gd name="T2" fmla="*/ 24 w 24"/>
                  <a:gd name="T3" fmla="*/ 463 h 463"/>
                  <a:gd name="T4" fmla="*/ 0 w 24"/>
                  <a:gd name="T5" fmla="*/ 463 h 463"/>
                  <a:gd name="T6" fmla="*/ 0 w 24"/>
                  <a:gd name="T7" fmla="*/ 0 h 463"/>
                  <a:gd name="T8" fmla="*/ 12 w 24"/>
                  <a:gd name="T9" fmla="*/ 0 h 463"/>
                  <a:gd name="T10" fmla="*/ 24 w 24"/>
                  <a:gd name="T11" fmla="*/ 12 h 4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463">
                    <a:moveTo>
                      <a:pt x="24" y="12"/>
                    </a:moveTo>
                    <a:lnTo>
                      <a:pt x="24" y="463"/>
                    </a:lnTo>
                    <a:lnTo>
                      <a:pt x="0" y="46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4" name="Rectangle 16"/>
              <p:cNvSpPr>
                <a:spLocks noChangeArrowheads="1"/>
              </p:cNvSpPr>
              <p:nvPr/>
            </p:nvSpPr>
            <p:spPr bwMode="auto">
              <a:xfrm>
                <a:off x="2884" y="2025"/>
                <a:ext cx="24" cy="459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Numerical Descriptive Measures for a Population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Descriptive statistics discussed previously described a </a:t>
            </a:r>
            <a:r>
              <a:rPr lang="en-US" altLang="en-US" sz="2400" i="1">
                <a:latin typeface="Times New Roman" panose="02020603050405020304" pitchFamily="18" charset="0"/>
              </a:rPr>
              <a:t>sample</a:t>
            </a:r>
            <a:r>
              <a:rPr lang="en-US" altLang="en-US" sz="2400">
                <a:latin typeface="Times New Roman" panose="02020603050405020304" pitchFamily="18" charset="0"/>
              </a:rPr>
              <a:t>, not the </a:t>
            </a:r>
            <a:r>
              <a:rPr lang="en-US" altLang="en-US" sz="2400" i="1">
                <a:latin typeface="Times New Roman" panose="02020603050405020304" pitchFamily="18" charset="0"/>
              </a:rPr>
              <a:t>population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Summary measures describing a population, called </a:t>
            </a:r>
            <a:r>
              <a:rPr lang="en-US" altLang="en-US" sz="2400" b="1">
                <a:latin typeface="Times New Roman" panose="02020603050405020304" pitchFamily="18" charset="0"/>
              </a:rPr>
              <a:t>parameters</a:t>
            </a:r>
            <a:r>
              <a:rPr lang="en-US" altLang="en-US" sz="2400">
                <a:latin typeface="Times New Roman" panose="02020603050405020304" pitchFamily="18" charset="0"/>
              </a:rPr>
              <a:t>, are denoted with Greek letters.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Important population parameters are the population mean, variance, and standard deviation.</a:t>
            </a:r>
          </a:p>
        </p:txBody>
      </p:sp>
      <p:sp>
        <p:nvSpPr>
          <p:cNvPr id="5120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Numerical Descriptive Measures </a:t>
            </a:r>
            <a:br>
              <a:rPr lang="en-US" altLang="en-US" sz="3600"/>
            </a:br>
            <a:r>
              <a:rPr lang="en-US" altLang="en-US" sz="3600"/>
              <a:t>for a Population:  The mean µ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8077200" cy="129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008000"/>
                </a:solidFill>
              </a:rPr>
              <a:t>population mean</a:t>
            </a:r>
            <a:r>
              <a:rPr lang="en-US" altLang="en-US"/>
              <a:t> is the sum of the values in the population divided by the population size, N.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133600" y="3352800"/>
          <a:ext cx="494347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3" imgW="1917700" imgH="609600" progId="Equation.3">
                  <p:embed/>
                </p:oleObj>
              </mc:Choice>
              <mc:Fallback>
                <p:oleObj name="Equation" r:id="rId3" imgW="19177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43475" cy="15700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667000" y="50292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 dirty="0"/>
              <a:t>μ</a:t>
            </a:r>
            <a:r>
              <a:rPr lang="en-US" altLang="en-US" sz="2000" dirty="0"/>
              <a:t> = population mean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N = population size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X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i</a:t>
            </a:r>
            <a:r>
              <a:rPr lang="en-US" altLang="en-US" sz="2000" baseline="30000" dirty="0" err="1"/>
              <a:t>th</a:t>
            </a:r>
            <a:r>
              <a:rPr lang="en-US" altLang="en-US" sz="2000" dirty="0"/>
              <a:t> value of the variable X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Where</a:t>
            </a:r>
            <a:r>
              <a:rPr lang="en-US" altLang="en-US" sz="2400"/>
              <a:t> </a:t>
            </a:r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76200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of squared deviations of values from the mean.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b="1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solidFill>
                  <a:srgbClr val="008000"/>
                </a:solidFill>
              </a:rPr>
              <a:t>Population variance: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Numerical Descriptive Measures For A Population:  The Variance </a:t>
            </a:r>
            <a:r>
              <a:rPr lang="el-GR" altLang="en-US" sz="3600"/>
              <a:t>σ</a:t>
            </a:r>
            <a:r>
              <a:rPr lang="en-US" altLang="en-US" sz="3600" baseline="30000"/>
              <a:t>2</a:t>
            </a:r>
            <a:endParaRPr lang="el-GR" altLang="en-US" sz="3600" baseline="3000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724400" y="2971800"/>
          <a:ext cx="2846388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Equation" r:id="rId3" imgW="1104900" imgH="609600" progId="Equation.3">
                  <p:embed/>
                </p:oleObj>
              </mc:Choice>
              <mc:Fallback>
                <p:oleObj name="Equation" r:id="rId3" imgW="11049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2846388" cy="15700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Where</a:t>
            </a:r>
            <a:r>
              <a:rPr lang="en-US" altLang="en-US" sz="2400"/>
              <a:t> 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2590800" y="50292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 dirty="0"/>
              <a:t>μ</a:t>
            </a:r>
            <a:r>
              <a:rPr lang="en-US" altLang="en-US" sz="2000" dirty="0"/>
              <a:t>  = population mean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N = population size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X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i</a:t>
            </a:r>
            <a:r>
              <a:rPr lang="en-US" altLang="en-US" sz="2000" baseline="30000" dirty="0" err="1"/>
              <a:t>th</a:t>
            </a:r>
            <a:r>
              <a:rPr lang="en-US" altLang="en-US" sz="2000" dirty="0"/>
              <a:t> value of the variable X</a:t>
            </a: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8486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Numerical Descriptive Measures For A Population:  The Standard Deviation </a:t>
            </a:r>
            <a:r>
              <a:rPr lang="el-GR" altLang="en-US" sz="3200"/>
              <a:t>σ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/>
              <a:t>Most commonly used measure of variation.</a:t>
            </a:r>
          </a:p>
          <a:p>
            <a:pPr eaLnBrk="1" hangingPunct="1"/>
            <a:r>
              <a:rPr lang="en-US" altLang="en-US"/>
              <a:t>Shows variation about the mean.</a:t>
            </a:r>
          </a:p>
          <a:p>
            <a:pPr eaLnBrk="1" hangingPunct="1"/>
            <a:r>
              <a:rPr lang="en-US" altLang="en-US"/>
              <a:t>Is the square root of the population variance.</a:t>
            </a:r>
          </a:p>
          <a:p>
            <a:pPr eaLnBrk="1" hangingPunct="1"/>
            <a:r>
              <a:rPr lang="en-US" altLang="en-US"/>
              <a:t>Has the </a:t>
            </a:r>
            <a:r>
              <a:rPr lang="en-US" altLang="en-US">
                <a:solidFill>
                  <a:srgbClr val="A50021"/>
                </a:solidFill>
              </a:rPr>
              <a:t>same units as the original data.</a:t>
            </a:r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  <a:p>
            <a:pPr lvl="1" eaLnBrk="1" hangingPunct="1"/>
            <a:r>
              <a:rPr lang="en-US" altLang="en-US">
                <a:solidFill>
                  <a:srgbClr val="008000"/>
                </a:solidFill>
              </a:rPr>
              <a:t>Population standard deviation: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562600" y="4267200"/>
          <a:ext cx="29384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Equation" r:id="rId3" imgW="1155700" imgH="660400" progId="Equation.3">
                  <p:embed/>
                </p:oleObj>
              </mc:Choice>
              <mc:Fallback>
                <p:oleObj name="Equation" r:id="rId3" imgW="11557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67200"/>
                        <a:ext cx="2938463" cy="16795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statistics versus population parameters</a:t>
            </a:r>
          </a:p>
        </p:txBody>
      </p:sp>
      <p:graphicFrame>
        <p:nvGraphicFramePr>
          <p:cNvPr id="201731" name="Group 3"/>
          <p:cNvGraphicFramePr>
            <a:graphicFrameLocks noGrp="1"/>
          </p:cNvGraphicFramePr>
          <p:nvPr>
            <p:ph idx="4294967295"/>
          </p:nvPr>
        </p:nvGraphicFramePr>
        <p:xfrm>
          <a:off x="1447800" y="2209800"/>
          <a:ext cx="6629400" cy="3657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Population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Sample Statistic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Standard Deviation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2" name="Object 14"/>
          <p:cNvGraphicFramePr>
            <a:graphicFrameLocks noChangeAspect="1"/>
          </p:cNvGraphicFramePr>
          <p:nvPr/>
        </p:nvGraphicFramePr>
        <p:xfrm>
          <a:off x="6629400" y="3276600"/>
          <a:ext cx="48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6" name="Equation" r:id="rId3" imgW="177569" imgH="202936" progId="Equation.3">
                  <p:embed/>
                </p:oleObj>
              </mc:Choice>
              <mc:Fallback>
                <p:oleObj name="Equation" r:id="rId3" imgW="177569" imgH="20293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6600"/>
                        <a:ext cx="482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4" name="Object 15"/>
          <p:cNvGraphicFramePr>
            <a:graphicFrameLocks noChangeAspect="1"/>
          </p:cNvGraphicFramePr>
          <p:nvPr/>
        </p:nvGraphicFramePr>
        <p:xfrm>
          <a:off x="6629400" y="42672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7" name="Equation" r:id="rId5" imgW="203024" imgH="203024" progId="Equation.3">
                  <p:embed/>
                </p:oleObj>
              </mc:Choice>
              <mc:Fallback>
                <p:oleObj name="Equation" r:id="rId5" imgW="203024" imgH="20302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672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6" name="Object 16"/>
          <p:cNvGraphicFramePr>
            <a:graphicFrameLocks noChangeAspect="1"/>
          </p:cNvGraphicFramePr>
          <p:nvPr/>
        </p:nvGraphicFramePr>
        <p:xfrm>
          <a:off x="6629400" y="5181600"/>
          <a:ext cx="3000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8" name="Equation" r:id="rId7" imgW="139579" imgH="177646" progId="Equation.3">
                  <p:embed/>
                </p:oleObj>
              </mc:Choice>
              <mc:Fallback>
                <p:oleObj name="Equation" r:id="rId7" imgW="139579" imgH="17764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3000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8" name="Object 17"/>
          <p:cNvGraphicFramePr>
            <a:graphicFrameLocks noChangeAspect="1"/>
          </p:cNvGraphicFramePr>
          <p:nvPr/>
        </p:nvGraphicFramePr>
        <p:xfrm>
          <a:off x="4343400" y="3429000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9" name="Equation" r:id="rId9" imgW="152268" imgH="164957" progId="Equation.3">
                  <p:embed/>
                </p:oleObj>
              </mc:Choice>
              <mc:Fallback>
                <p:oleObj name="Equation" r:id="rId9" imgW="152268" imgH="16495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30" name="Object 18"/>
          <p:cNvGraphicFramePr>
            <a:graphicFrameLocks noChangeAspect="1"/>
          </p:cNvGraphicFramePr>
          <p:nvPr/>
        </p:nvGraphicFramePr>
        <p:xfrm>
          <a:off x="4343400" y="4267200"/>
          <a:ext cx="457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0" name="Equation" r:id="rId11" imgW="215713" imgH="203024" progId="Equation.3">
                  <p:embed/>
                </p:oleObj>
              </mc:Choice>
              <mc:Fallback>
                <p:oleObj name="Equation" r:id="rId11" imgW="215713" imgH="20302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4572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32" name="Object 19"/>
          <p:cNvGraphicFramePr>
            <a:graphicFrameLocks noChangeAspect="1"/>
          </p:cNvGraphicFramePr>
          <p:nvPr/>
        </p:nvGraphicFramePr>
        <p:xfrm>
          <a:off x="4343400" y="5257800"/>
          <a:ext cx="304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1" name="Equation" r:id="rId13" imgW="152334" imgH="139639" progId="Equation.3">
                  <p:embed/>
                </p:oleObj>
              </mc:Choice>
              <mc:Fallback>
                <p:oleObj name="Equation" r:id="rId13" imgW="152334" imgH="13963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57800"/>
                        <a:ext cx="304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3" name="TextBox 18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37338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54102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8077200" cy="2433638"/>
          </a:xfrm>
        </p:spPr>
        <p:txBody>
          <a:bodyPr/>
          <a:lstStyle/>
          <a:p>
            <a:pPr eaLnBrk="1" hangingPunct="1"/>
            <a:r>
              <a:rPr lang="en-US" altLang="en-US"/>
              <a:t>The empirical rule approximates the variation of data in a symmetric mound-shaped distribution.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Approximately </a:t>
            </a:r>
            <a:r>
              <a:rPr lang="en-US" altLang="en-US">
                <a:solidFill>
                  <a:srgbClr val="008000"/>
                </a:solidFill>
              </a:rPr>
              <a:t>68%</a:t>
            </a:r>
            <a:r>
              <a:rPr lang="en-US" altLang="en-US"/>
              <a:t> of the data in a symmetric mound shaped distribution is within 1 standard deviation of the mean or µ ± 1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/>
              <a:t>.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The Empirical Rule</a:t>
            </a:r>
          </a:p>
        </p:txBody>
      </p:sp>
      <p:sp>
        <p:nvSpPr>
          <p:cNvPr id="56326" name="Freeform 7"/>
          <p:cNvSpPr>
            <a:spLocks/>
          </p:cNvSpPr>
          <p:nvPr/>
        </p:nvSpPr>
        <p:spPr bwMode="auto">
          <a:xfrm>
            <a:off x="4572000" y="3962400"/>
            <a:ext cx="847725" cy="1503363"/>
          </a:xfrm>
          <a:custGeom>
            <a:avLst/>
            <a:gdLst>
              <a:gd name="T0" fmla="*/ 0 w 534"/>
              <a:gd name="T1" fmla="*/ 0 h 947"/>
              <a:gd name="T2" fmla="*/ 2147483646 w 534"/>
              <a:gd name="T3" fmla="*/ 2147483646 h 947"/>
              <a:gd name="T4" fmla="*/ 2147483646 w 534"/>
              <a:gd name="T5" fmla="*/ 2147483646 h 947"/>
              <a:gd name="T6" fmla="*/ 2147483646 w 534"/>
              <a:gd name="T7" fmla="*/ 2147483646 h 947"/>
              <a:gd name="T8" fmla="*/ 2147483646 w 534"/>
              <a:gd name="T9" fmla="*/ 2147483646 h 947"/>
              <a:gd name="T10" fmla="*/ 2147483646 w 534"/>
              <a:gd name="T11" fmla="*/ 2147483646 h 947"/>
              <a:gd name="T12" fmla="*/ 2147483646 w 534"/>
              <a:gd name="T13" fmla="*/ 2147483646 h 947"/>
              <a:gd name="T14" fmla="*/ 2147483646 w 534"/>
              <a:gd name="T15" fmla="*/ 2147483646 h 947"/>
              <a:gd name="T16" fmla="*/ 0 w 534"/>
              <a:gd name="T17" fmla="*/ 2147483646 h 947"/>
              <a:gd name="T18" fmla="*/ 0 w 534"/>
              <a:gd name="T19" fmla="*/ 0 h 9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4"/>
              <a:gd name="T31" fmla="*/ 0 h 947"/>
              <a:gd name="T32" fmla="*/ 534 w 534"/>
              <a:gd name="T33" fmla="*/ 947 h 9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4" h="947">
                <a:moveTo>
                  <a:pt x="0" y="0"/>
                </a:moveTo>
                <a:lnTo>
                  <a:pt x="120" y="23"/>
                </a:lnTo>
                <a:lnTo>
                  <a:pt x="240" y="131"/>
                </a:lnTo>
                <a:lnTo>
                  <a:pt x="330" y="203"/>
                </a:lnTo>
                <a:lnTo>
                  <a:pt x="414" y="317"/>
                </a:lnTo>
                <a:lnTo>
                  <a:pt x="504" y="443"/>
                </a:lnTo>
                <a:lnTo>
                  <a:pt x="534" y="469"/>
                </a:lnTo>
                <a:lnTo>
                  <a:pt x="534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solidFill>
            <a:srgbClr val="1DFF1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Freeform 8"/>
          <p:cNvSpPr>
            <a:spLocks/>
          </p:cNvSpPr>
          <p:nvPr/>
        </p:nvSpPr>
        <p:spPr bwMode="auto">
          <a:xfrm>
            <a:off x="3743325" y="3968750"/>
            <a:ext cx="838200" cy="1497013"/>
          </a:xfrm>
          <a:custGeom>
            <a:avLst/>
            <a:gdLst>
              <a:gd name="T0" fmla="*/ 2147483646 w 528"/>
              <a:gd name="T1" fmla="*/ 2147483646 h 1338"/>
              <a:gd name="T2" fmla="*/ 2147483646 w 528"/>
              <a:gd name="T3" fmla="*/ 2147483646 h 1338"/>
              <a:gd name="T4" fmla="*/ 2147483646 w 528"/>
              <a:gd name="T5" fmla="*/ 2147483646 h 1338"/>
              <a:gd name="T6" fmla="*/ 2147483646 w 528"/>
              <a:gd name="T7" fmla="*/ 2147483646 h 1338"/>
              <a:gd name="T8" fmla="*/ 2147483646 w 528"/>
              <a:gd name="T9" fmla="*/ 2147483646 h 1338"/>
              <a:gd name="T10" fmla="*/ 2147483646 w 528"/>
              <a:gd name="T11" fmla="*/ 2147483646 h 1338"/>
              <a:gd name="T12" fmla="*/ 0 w 528"/>
              <a:gd name="T13" fmla="*/ 2147483646 h 1338"/>
              <a:gd name="T14" fmla="*/ 0 w 528"/>
              <a:gd name="T15" fmla="*/ 2147483646 h 1338"/>
              <a:gd name="T16" fmla="*/ 2147483646 w 528"/>
              <a:gd name="T17" fmla="*/ 2147483646 h 1338"/>
              <a:gd name="T18" fmla="*/ 2147483646 w 528"/>
              <a:gd name="T19" fmla="*/ 0 h 1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8"/>
              <a:gd name="T31" fmla="*/ 0 h 1338"/>
              <a:gd name="T32" fmla="*/ 528 w 528"/>
              <a:gd name="T33" fmla="*/ 1338 h 1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8" h="1338">
                <a:moveTo>
                  <a:pt x="456" y="18"/>
                </a:moveTo>
                <a:lnTo>
                  <a:pt x="385" y="66"/>
                </a:lnTo>
                <a:lnTo>
                  <a:pt x="262" y="214"/>
                </a:lnTo>
                <a:lnTo>
                  <a:pt x="197" y="293"/>
                </a:lnTo>
                <a:lnTo>
                  <a:pt x="102" y="474"/>
                </a:lnTo>
                <a:lnTo>
                  <a:pt x="36" y="588"/>
                </a:lnTo>
                <a:lnTo>
                  <a:pt x="0" y="654"/>
                </a:lnTo>
                <a:lnTo>
                  <a:pt x="0" y="1338"/>
                </a:lnTo>
                <a:lnTo>
                  <a:pt x="528" y="1332"/>
                </a:lnTo>
                <a:lnTo>
                  <a:pt x="528" y="0"/>
                </a:lnTo>
              </a:path>
            </a:pathLst>
          </a:custGeom>
          <a:solidFill>
            <a:srgbClr val="1DFF1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214813" y="3567113"/>
            <a:ext cx="25082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6329" name="Line 12"/>
          <p:cNvSpPr>
            <a:spLocks noChangeShapeType="1"/>
          </p:cNvSpPr>
          <p:nvPr/>
        </p:nvSpPr>
        <p:spPr bwMode="auto">
          <a:xfrm>
            <a:off x="2286000" y="5465763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>
            <a:off x="37338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Line 15"/>
          <p:cNvSpPr>
            <a:spLocks noChangeShapeType="1"/>
          </p:cNvSpPr>
          <p:nvPr/>
        </p:nvSpPr>
        <p:spPr bwMode="auto">
          <a:xfrm>
            <a:off x="54102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Line 16"/>
          <p:cNvSpPr>
            <a:spLocks noChangeShapeType="1"/>
          </p:cNvSpPr>
          <p:nvPr/>
        </p:nvSpPr>
        <p:spPr bwMode="auto">
          <a:xfrm flipH="1">
            <a:off x="3810000" y="615156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>
            <a:off x="5105400" y="6151563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Text Box 18"/>
          <p:cNvSpPr txBox="1">
            <a:spLocks noChangeArrowheads="1"/>
          </p:cNvSpPr>
          <p:nvPr/>
        </p:nvSpPr>
        <p:spPr bwMode="auto">
          <a:xfrm>
            <a:off x="4191000" y="46275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68%</a:t>
            </a:r>
          </a:p>
        </p:txBody>
      </p:sp>
      <p:sp>
        <p:nvSpPr>
          <p:cNvPr id="56335" name="Line 19"/>
          <p:cNvSpPr>
            <a:spLocks noChangeShapeType="1"/>
          </p:cNvSpPr>
          <p:nvPr/>
        </p:nvSpPr>
        <p:spPr bwMode="auto">
          <a:xfrm>
            <a:off x="4572000" y="3962400"/>
            <a:ext cx="1588" cy="15033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6" name="Freeform 21"/>
          <p:cNvSpPr>
            <a:spLocks/>
          </p:cNvSpPr>
          <p:nvPr/>
        </p:nvSpPr>
        <p:spPr bwMode="auto">
          <a:xfrm>
            <a:off x="2362200" y="3941763"/>
            <a:ext cx="2232025" cy="1452562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Freeform 22"/>
          <p:cNvSpPr>
            <a:spLocks/>
          </p:cNvSpPr>
          <p:nvPr/>
        </p:nvSpPr>
        <p:spPr bwMode="auto">
          <a:xfrm>
            <a:off x="4572000" y="3941763"/>
            <a:ext cx="2227263" cy="145256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TextBox 23"/>
          <p:cNvSpPr txBox="1">
            <a:spLocks noChangeArrowheads="1"/>
          </p:cNvSpPr>
          <p:nvPr/>
        </p:nvSpPr>
        <p:spPr bwMode="auto">
          <a:xfrm>
            <a:off x="76200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56339" name="TextBox 1"/>
          <p:cNvSpPr txBox="1">
            <a:spLocks noChangeArrowheads="1"/>
          </p:cNvSpPr>
          <p:nvPr/>
        </p:nvSpPr>
        <p:spPr bwMode="auto">
          <a:xfrm>
            <a:off x="4090988" y="5900738"/>
            <a:ext cx="103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µ ± 1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en-US"/>
          </a:p>
        </p:txBody>
      </p:sp>
      <p:sp>
        <p:nvSpPr>
          <p:cNvPr id="56340" name="TextBox 22"/>
          <p:cNvSpPr txBox="1">
            <a:spLocks noChangeArrowheads="1"/>
          </p:cNvSpPr>
          <p:nvPr/>
        </p:nvSpPr>
        <p:spPr bwMode="auto">
          <a:xfrm>
            <a:off x="4446588" y="5400675"/>
            <a:ext cx="36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µ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auto">
          <a:xfrm>
            <a:off x="6859588" y="4057650"/>
            <a:ext cx="1512887" cy="1660525"/>
          </a:xfrm>
          <a:custGeom>
            <a:avLst/>
            <a:gdLst>
              <a:gd name="T0" fmla="*/ 0 w 953"/>
              <a:gd name="T1" fmla="*/ 2147483646 h 1046"/>
              <a:gd name="T2" fmla="*/ 0 w 953"/>
              <a:gd name="T3" fmla="*/ 0 h 1046"/>
              <a:gd name="T4" fmla="*/ 2147483646 w 953"/>
              <a:gd name="T5" fmla="*/ 2147483646 h 1046"/>
              <a:gd name="T6" fmla="*/ 2147483646 w 953"/>
              <a:gd name="T7" fmla="*/ 2147483646 h 1046"/>
              <a:gd name="T8" fmla="*/ 2147483646 w 953"/>
              <a:gd name="T9" fmla="*/ 2147483646 h 1046"/>
              <a:gd name="T10" fmla="*/ 2147483646 w 953"/>
              <a:gd name="T11" fmla="*/ 2147483646 h 1046"/>
              <a:gd name="T12" fmla="*/ 2147483646 w 953"/>
              <a:gd name="T13" fmla="*/ 2147483646 h 1046"/>
              <a:gd name="T14" fmla="*/ 2147483646 w 953"/>
              <a:gd name="T15" fmla="*/ 2147483646 h 1046"/>
              <a:gd name="T16" fmla="*/ 2147483646 w 953"/>
              <a:gd name="T17" fmla="*/ 2147483646 h 1046"/>
              <a:gd name="T18" fmla="*/ 2147483646 w 953"/>
              <a:gd name="T19" fmla="*/ 2147483646 h 1046"/>
              <a:gd name="T20" fmla="*/ 2147483646 w 953"/>
              <a:gd name="T21" fmla="*/ 2147483646 h 1046"/>
              <a:gd name="T22" fmla="*/ 2147483646 w 953"/>
              <a:gd name="T23" fmla="*/ 2147483646 h 1046"/>
              <a:gd name="T24" fmla="*/ 2147483646 w 953"/>
              <a:gd name="T25" fmla="*/ 2147483646 h 1046"/>
              <a:gd name="T26" fmla="*/ 2147483646 w 953"/>
              <a:gd name="T27" fmla="*/ 2147483646 h 1046"/>
              <a:gd name="T28" fmla="*/ 0 w 953"/>
              <a:gd name="T29" fmla="*/ 2147483646 h 10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3"/>
              <a:gd name="T46" fmla="*/ 0 h 1046"/>
              <a:gd name="T47" fmla="*/ 953 w 953"/>
              <a:gd name="T48" fmla="*/ 1046 h 10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3" h="1046">
                <a:moveTo>
                  <a:pt x="0" y="1043"/>
                </a:moveTo>
                <a:lnTo>
                  <a:pt x="0" y="0"/>
                </a:lnTo>
                <a:lnTo>
                  <a:pt x="96" y="38"/>
                </a:lnTo>
                <a:lnTo>
                  <a:pt x="192" y="139"/>
                </a:lnTo>
                <a:lnTo>
                  <a:pt x="264" y="240"/>
                </a:lnTo>
                <a:lnTo>
                  <a:pt x="330" y="360"/>
                </a:lnTo>
                <a:lnTo>
                  <a:pt x="360" y="438"/>
                </a:lnTo>
                <a:lnTo>
                  <a:pt x="414" y="522"/>
                </a:lnTo>
                <a:lnTo>
                  <a:pt x="462" y="629"/>
                </a:lnTo>
                <a:lnTo>
                  <a:pt x="528" y="714"/>
                </a:lnTo>
                <a:lnTo>
                  <a:pt x="618" y="822"/>
                </a:lnTo>
                <a:lnTo>
                  <a:pt x="780" y="955"/>
                </a:lnTo>
                <a:lnTo>
                  <a:pt x="947" y="986"/>
                </a:lnTo>
                <a:lnTo>
                  <a:pt x="953" y="1046"/>
                </a:lnTo>
                <a:lnTo>
                  <a:pt x="0" y="1043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auto">
          <a:xfrm>
            <a:off x="2286000" y="4165600"/>
            <a:ext cx="1076325" cy="1638300"/>
          </a:xfrm>
          <a:custGeom>
            <a:avLst/>
            <a:gdLst>
              <a:gd name="T0" fmla="*/ 0 w 678"/>
              <a:gd name="T1" fmla="*/ 2147483646 h 1032"/>
              <a:gd name="T2" fmla="*/ 0 w 678"/>
              <a:gd name="T3" fmla="*/ 0 h 1032"/>
              <a:gd name="T4" fmla="*/ 2147483646 w 678"/>
              <a:gd name="T5" fmla="*/ 2147483646 h 1032"/>
              <a:gd name="T6" fmla="*/ 2147483646 w 678"/>
              <a:gd name="T7" fmla="*/ 2147483646 h 1032"/>
              <a:gd name="T8" fmla="*/ 2147483646 w 678"/>
              <a:gd name="T9" fmla="*/ 2147483646 h 1032"/>
              <a:gd name="T10" fmla="*/ 2147483646 w 678"/>
              <a:gd name="T11" fmla="*/ 2147483646 h 1032"/>
              <a:gd name="T12" fmla="*/ 2147483646 w 678"/>
              <a:gd name="T13" fmla="*/ 2147483646 h 1032"/>
              <a:gd name="T14" fmla="*/ 2147483646 w 678"/>
              <a:gd name="T15" fmla="*/ 2147483646 h 1032"/>
              <a:gd name="T16" fmla="*/ 2147483646 w 678"/>
              <a:gd name="T17" fmla="*/ 2147483646 h 1032"/>
              <a:gd name="T18" fmla="*/ 2147483646 w 678"/>
              <a:gd name="T19" fmla="*/ 2147483646 h 1032"/>
              <a:gd name="T20" fmla="*/ 2147483646 w 678"/>
              <a:gd name="T21" fmla="*/ 2147483646 h 1032"/>
              <a:gd name="T22" fmla="*/ 2147483646 w 678"/>
              <a:gd name="T23" fmla="*/ 2147483646 h 1032"/>
              <a:gd name="T24" fmla="*/ 2147483646 w 678"/>
              <a:gd name="T25" fmla="*/ 2147483646 h 1032"/>
              <a:gd name="T26" fmla="*/ 0 w 678"/>
              <a:gd name="T27" fmla="*/ 2147483646 h 10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8"/>
              <a:gd name="T43" fmla="*/ 0 h 1032"/>
              <a:gd name="T44" fmla="*/ 678 w 678"/>
              <a:gd name="T45" fmla="*/ 1032 h 10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8" h="1032">
                <a:moveTo>
                  <a:pt x="0" y="1032"/>
                </a:moveTo>
                <a:lnTo>
                  <a:pt x="0" y="0"/>
                </a:lnTo>
                <a:lnTo>
                  <a:pt x="96" y="36"/>
                </a:lnTo>
                <a:lnTo>
                  <a:pt x="210" y="156"/>
                </a:lnTo>
                <a:lnTo>
                  <a:pt x="282" y="288"/>
                </a:lnTo>
                <a:lnTo>
                  <a:pt x="366" y="432"/>
                </a:lnTo>
                <a:lnTo>
                  <a:pt x="420" y="540"/>
                </a:lnTo>
                <a:lnTo>
                  <a:pt x="474" y="624"/>
                </a:lnTo>
                <a:lnTo>
                  <a:pt x="528" y="720"/>
                </a:lnTo>
                <a:lnTo>
                  <a:pt x="568" y="780"/>
                </a:lnTo>
                <a:lnTo>
                  <a:pt x="647" y="852"/>
                </a:lnTo>
                <a:lnTo>
                  <a:pt x="678" y="870"/>
                </a:lnTo>
                <a:lnTo>
                  <a:pt x="678" y="1032"/>
                </a:lnTo>
                <a:lnTo>
                  <a:pt x="0" y="1032"/>
                </a:lnTo>
                <a:close/>
              </a:path>
            </a:pathLst>
          </a:custGeom>
          <a:solidFill>
            <a:srgbClr val="1DFF1D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8077200" cy="2209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Approximately 95% of the data in a symmetric mound-shaped distribution lies within two standard deviations of the mean, or µ ± 2</a:t>
            </a:r>
            <a:r>
              <a:rPr lang="el-GR" altLang="en-US" sz="2400" dirty="0"/>
              <a:t>σ</a:t>
            </a:r>
            <a:r>
              <a:rPr lang="en-US" altLang="en-US" sz="2400" dirty="0"/>
              <a:t>.</a:t>
            </a:r>
            <a:endParaRPr lang="el-GR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eaLnBrk="1" hangingPunct="1"/>
            <a:r>
              <a:rPr lang="en-US" altLang="en-US" sz="2400" dirty="0"/>
              <a:t>Approximately 99.7% of the data in a symmetric mound-shaped distribution lies within three standard deviations of the mean, or µ ± 3</a:t>
            </a:r>
            <a:r>
              <a:rPr lang="el-GR" altLang="en-US" sz="2400" dirty="0"/>
              <a:t>σ</a:t>
            </a:r>
            <a:r>
              <a:rPr lang="en-US" altLang="en-US" sz="2400" dirty="0"/>
              <a:t>.</a:t>
            </a:r>
            <a:endParaRPr lang="el-GR" altLang="en-US" sz="2400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The Empirical Rule</a:t>
            </a:r>
          </a:p>
        </p:txBody>
      </p:sp>
      <p:sp>
        <p:nvSpPr>
          <p:cNvPr id="57350" name="Freeform 8"/>
          <p:cNvSpPr>
            <a:spLocks/>
          </p:cNvSpPr>
          <p:nvPr/>
        </p:nvSpPr>
        <p:spPr bwMode="auto">
          <a:xfrm>
            <a:off x="5324475" y="4067175"/>
            <a:ext cx="1535113" cy="1670050"/>
          </a:xfrm>
          <a:custGeom>
            <a:avLst/>
            <a:gdLst>
              <a:gd name="T0" fmla="*/ 2147483646 w 967"/>
              <a:gd name="T1" fmla="*/ 2147483646 h 1052"/>
              <a:gd name="T2" fmla="*/ 2147483646 w 967"/>
              <a:gd name="T3" fmla="*/ 0 h 1052"/>
              <a:gd name="T4" fmla="*/ 2147483646 w 967"/>
              <a:gd name="T5" fmla="*/ 2147483646 h 1052"/>
              <a:gd name="T6" fmla="*/ 2147483646 w 967"/>
              <a:gd name="T7" fmla="*/ 2147483646 h 1052"/>
              <a:gd name="T8" fmla="*/ 2147483646 w 967"/>
              <a:gd name="T9" fmla="*/ 2147483646 h 1052"/>
              <a:gd name="T10" fmla="*/ 2147483646 w 967"/>
              <a:gd name="T11" fmla="*/ 2147483646 h 1052"/>
              <a:gd name="T12" fmla="*/ 2147483646 w 967"/>
              <a:gd name="T13" fmla="*/ 2147483646 h 1052"/>
              <a:gd name="T14" fmla="*/ 2147483646 w 967"/>
              <a:gd name="T15" fmla="*/ 2147483646 h 1052"/>
              <a:gd name="T16" fmla="*/ 2147483646 w 967"/>
              <a:gd name="T17" fmla="*/ 2147483646 h 1052"/>
              <a:gd name="T18" fmla="*/ 2147483646 w 967"/>
              <a:gd name="T19" fmla="*/ 2147483646 h 1052"/>
              <a:gd name="T20" fmla="*/ 2147483646 w 967"/>
              <a:gd name="T21" fmla="*/ 2147483646 h 1052"/>
              <a:gd name="T22" fmla="*/ 0 w 967"/>
              <a:gd name="T23" fmla="*/ 2147483646 h 1052"/>
              <a:gd name="T24" fmla="*/ 2147483646 w 967"/>
              <a:gd name="T25" fmla="*/ 2147483646 h 1052"/>
              <a:gd name="T26" fmla="*/ 2147483646 w 967"/>
              <a:gd name="T27" fmla="*/ 2147483646 h 10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7"/>
              <a:gd name="T43" fmla="*/ 0 h 1052"/>
              <a:gd name="T44" fmla="*/ 967 w 967"/>
              <a:gd name="T45" fmla="*/ 1052 h 10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7" h="1052">
                <a:moveTo>
                  <a:pt x="967" y="1038"/>
                </a:moveTo>
                <a:lnTo>
                  <a:pt x="967" y="0"/>
                </a:lnTo>
                <a:lnTo>
                  <a:pt x="871" y="78"/>
                </a:lnTo>
                <a:lnTo>
                  <a:pt x="775" y="174"/>
                </a:lnTo>
                <a:lnTo>
                  <a:pt x="709" y="312"/>
                </a:lnTo>
                <a:lnTo>
                  <a:pt x="631" y="462"/>
                </a:lnTo>
                <a:lnTo>
                  <a:pt x="583" y="558"/>
                </a:lnTo>
                <a:lnTo>
                  <a:pt x="505" y="642"/>
                </a:lnTo>
                <a:lnTo>
                  <a:pt x="439" y="750"/>
                </a:lnTo>
                <a:lnTo>
                  <a:pt x="343" y="858"/>
                </a:lnTo>
                <a:lnTo>
                  <a:pt x="187" y="954"/>
                </a:lnTo>
                <a:lnTo>
                  <a:pt x="0" y="992"/>
                </a:lnTo>
                <a:lnTo>
                  <a:pt x="6" y="1052"/>
                </a:lnTo>
                <a:lnTo>
                  <a:pt x="967" y="1038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Freeform 9"/>
          <p:cNvSpPr>
            <a:spLocks/>
          </p:cNvSpPr>
          <p:nvPr/>
        </p:nvSpPr>
        <p:spPr bwMode="auto">
          <a:xfrm>
            <a:off x="6894513" y="407035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Freeform 10"/>
          <p:cNvSpPr>
            <a:spLocks/>
          </p:cNvSpPr>
          <p:nvPr/>
        </p:nvSpPr>
        <p:spPr bwMode="auto">
          <a:xfrm>
            <a:off x="5257800" y="407035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Freeform 11"/>
          <p:cNvSpPr>
            <a:spLocks/>
          </p:cNvSpPr>
          <p:nvPr/>
        </p:nvSpPr>
        <p:spPr bwMode="auto">
          <a:xfrm>
            <a:off x="5240338" y="57261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Freeform 12"/>
          <p:cNvSpPr>
            <a:spLocks/>
          </p:cNvSpPr>
          <p:nvPr/>
        </p:nvSpPr>
        <p:spPr bwMode="auto">
          <a:xfrm>
            <a:off x="1219200" y="4165600"/>
            <a:ext cx="1066800" cy="1657350"/>
          </a:xfrm>
          <a:custGeom>
            <a:avLst/>
            <a:gdLst>
              <a:gd name="T0" fmla="*/ 2147483646 w 666"/>
              <a:gd name="T1" fmla="*/ 2147483646 h 1044"/>
              <a:gd name="T2" fmla="*/ 2147483646 w 666"/>
              <a:gd name="T3" fmla="*/ 0 h 1044"/>
              <a:gd name="T4" fmla="*/ 2147483646 w 666"/>
              <a:gd name="T5" fmla="*/ 2147483646 h 1044"/>
              <a:gd name="T6" fmla="*/ 2147483646 w 666"/>
              <a:gd name="T7" fmla="*/ 2147483646 h 1044"/>
              <a:gd name="T8" fmla="*/ 2147483646 w 666"/>
              <a:gd name="T9" fmla="*/ 2147483646 h 1044"/>
              <a:gd name="T10" fmla="*/ 2147483646 w 666"/>
              <a:gd name="T11" fmla="*/ 2147483646 h 1044"/>
              <a:gd name="T12" fmla="*/ 2147483646 w 666"/>
              <a:gd name="T13" fmla="*/ 2147483646 h 1044"/>
              <a:gd name="T14" fmla="*/ 2147483646 w 666"/>
              <a:gd name="T15" fmla="*/ 2147483646 h 1044"/>
              <a:gd name="T16" fmla="*/ 2147483646 w 666"/>
              <a:gd name="T17" fmla="*/ 2147483646 h 1044"/>
              <a:gd name="T18" fmla="*/ 2147483646 w 666"/>
              <a:gd name="T19" fmla="*/ 2147483646 h 1044"/>
              <a:gd name="T20" fmla="*/ 2147483646 w 666"/>
              <a:gd name="T21" fmla="*/ 2147483646 h 1044"/>
              <a:gd name="T22" fmla="*/ 0 w 666"/>
              <a:gd name="T23" fmla="*/ 2147483646 h 1044"/>
              <a:gd name="T24" fmla="*/ 0 w 666"/>
              <a:gd name="T25" fmla="*/ 2147483646 h 1044"/>
              <a:gd name="T26" fmla="*/ 2147483646 w 666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66"/>
              <a:gd name="T43" fmla="*/ 0 h 1044"/>
              <a:gd name="T44" fmla="*/ 666 w 666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66" h="1044">
                <a:moveTo>
                  <a:pt x="666" y="1044"/>
                </a:moveTo>
                <a:lnTo>
                  <a:pt x="666" y="0"/>
                </a:lnTo>
                <a:lnTo>
                  <a:pt x="576" y="60"/>
                </a:lnTo>
                <a:lnTo>
                  <a:pt x="474" y="180"/>
                </a:lnTo>
                <a:lnTo>
                  <a:pt x="426" y="324"/>
                </a:lnTo>
                <a:lnTo>
                  <a:pt x="330" y="468"/>
                </a:lnTo>
                <a:lnTo>
                  <a:pt x="282" y="564"/>
                </a:lnTo>
                <a:lnTo>
                  <a:pt x="210" y="660"/>
                </a:lnTo>
                <a:lnTo>
                  <a:pt x="138" y="756"/>
                </a:lnTo>
                <a:lnTo>
                  <a:pt x="108" y="792"/>
                </a:lnTo>
                <a:lnTo>
                  <a:pt x="30" y="864"/>
                </a:lnTo>
                <a:lnTo>
                  <a:pt x="0" y="882"/>
                </a:lnTo>
                <a:lnTo>
                  <a:pt x="0" y="1044"/>
                </a:lnTo>
                <a:lnTo>
                  <a:pt x="666" y="1044"/>
                </a:lnTo>
                <a:close/>
              </a:path>
            </a:pathLst>
          </a:custGeom>
          <a:solidFill>
            <a:srgbClr val="1DFF1D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3"/>
          <p:cNvSpPr>
            <a:spLocks noChangeShapeType="1"/>
          </p:cNvSpPr>
          <p:nvPr/>
        </p:nvSpPr>
        <p:spPr bwMode="auto">
          <a:xfrm>
            <a:off x="2286000" y="414655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Freeform 14"/>
          <p:cNvSpPr>
            <a:spLocks/>
          </p:cNvSpPr>
          <p:nvPr/>
        </p:nvSpPr>
        <p:spPr bwMode="auto">
          <a:xfrm>
            <a:off x="2320925" y="417830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Freeform 15"/>
          <p:cNvSpPr>
            <a:spLocks/>
          </p:cNvSpPr>
          <p:nvPr/>
        </p:nvSpPr>
        <p:spPr bwMode="auto">
          <a:xfrm>
            <a:off x="669925" y="4178300"/>
            <a:ext cx="1652588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Freeform 16"/>
          <p:cNvSpPr>
            <a:spLocks/>
          </p:cNvSpPr>
          <p:nvPr/>
        </p:nvSpPr>
        <p:spPr bwMode="auto">
          <a:xfrm>
            <a:off x="666750" y="583406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7"/>
          <p:cNvSpPr>
            <a:spLocks noChangeShapeType="1"/>
          </p:cNvSpPr>
          <p:nvPr/>
        </p:nvSpPr>
        <p:spPr bwMode="auto">
          <a:xfrm>
            <a:off x="6859588" y="403860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77505"/>
              </p:ext>
            </p:extLst>
          </p:nvPr>
        </p:nvGraphicFramePr>
        <p:xfrm>
          <a:off x="6454775" y="5926138"/>
          <a:ext cx="9604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7" name="Equation" r:id="rId3" imgW="444307" imgH="203112" progId="Equation.3">
                  <p:embed/>
                </p:oleObj>
              </mc:Choice>
              <mc:Fallback>
                <p:oleObj name="Equation" r:id="rId3" imgW="444307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5926138"/>
                        <a:ext cx="9604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1" name="Line 19"/>
          <p:cNvSpPr>
            <a:spLocks noChangeShapeType="1"/>
          </p:cNvSpPr>
          <p:nvPr/>
        </p:nvSpPr>
        <p:spPr bwMode="auto">
          <a:xfrm flipV="1">
            <a:off x="53340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20"/>
          <p:cNvSpPr>
            <a:spLocks noChangeShapeType="1"/>
          </p:cNvSpPr>
          <p:nvPr/>
        </p:nvSpPr>
        <p:spPr bwMode="auto">
          <a:xfrm flipV="1">
            <a:off x="83820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21"/>
          <p:cNvSpPr>
            <a:spLocks noChangeShapeType="1"/>
          </p:cNvSpPr>
          <p:nvPr/>
        </p:nvSpPr>
        <p:spPr bwMode="auto">
          <a:xfrm flipH="1">
            <a:off x="5334000" y="6127750"/>
            <a:ext cx="9906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22"/>
          <p:cNvSpPr>
            <a:spLocks noChangeShapeType="1"/>
          </p:cNvSpPr>
          <p:nvPr/>
        </p:nvSpPr>
        <p:spPr bwMode="auto">
          <a:xfrm>
            <a:off x="7543800" y="6127750"/>
            <a:ext cx="8382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Text Box 23"/>
          <p:cNvSpPr txBox="1">
            <a:spLocks noChangeArrowheads="1"/>
          </p:cNvSpPr>
          <p:nvPr/>
        </p:nvSpPr>
        <p:spPr bwMode="auto">
          <a:xfrm>
            <a:off x="6400800" y="49847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99.7%</a:t>
            </a:r>
          </a:p>
        </p:txBody>
      </p:sp>
      <p:sp>
        <p:nvSpPr>
          <p:cNvPr id="57366" name="Text Box 24"/>
          <p:cNvSpPr txBox="1">
            <a:spLocks noChangeArrowheads="1"/>
          </p:cNvSpPr>
          <p:nvPr/>
        </p:nvSpPr>
        <p:spPr bwMode="auto">
          <a:xfrm>
            <a:off x="1905000" y="50609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95%</a:t>
            </a:r>
          </a:p>
        </p:txBody>
      </p:sp>
      <p:graphicFrame>
        <p:nvGraphicFramePr>
          <p:cNvPr id="57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359526"/>
              </p:ext>
            </p:extLst>
          </p:nvPr>
        </p:nvGraphicFramePr>
        <p:xfrm>
          <a:off x="1909763" y="6002338"/>
          <a:ext cx="9604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8" name="Equation" r:id="rId5" imgW="444307" imgH="203112" progId="Equation.3">
                  <p:embed/>
                </p:oleObj>
              </mc:Choice>
              <mc:Fallback>
                <p:oleObj name="Equation" r:id="rId5" imgW="444307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6002338"/>
                        <a:ext cx="9604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Line 26"/>
          <p:cNvSpPr>
            <a:spLocks noChangeShapeType="1"/>
          </p:cNvSpPr>
          <p:nvPr/>
        </p:nvSpPr>
        <p:spPr bwMode="auto">
          <a:xfrm flipV="1">
            <a:off x="12192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Line 27"/>
          <p:cNvSpPr>
            <a:spLocks noChangeShapeType="1"/>
          </p:cNvSpPr>
          <p:nvPr/>
        </p:nvSpPr>
        <p:spPr bwMode="auto">
          <a:xfrm flipV="1">
            <a:off x="33528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Line 28"/>
          <p:cNvSpPr>
            <a:spLocks noChangeShapeType="1"/>
          </p:cNvSpPr>
          <p:nvPr/>
        </p:nvSpPr>
        <p:spPr bwMode="auto">
          <a:xfrm flipH="1">
            <a:off x="1241425" y="6203950"/>
            <a:ext cx="538163" cy="158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Line 29"/>
          <p:cNvSpPr>
            <a:spLocks noChangeShapeType="1"/>
          </p:cNvSpPr>
          <p:nvPr/>
        </p:nvSpPr>
        <p:spPr bwMode="auto">
          <a:xfrm>
            <a:off x="2971800" y="6203950"/>
            <a:ext cx="3810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TextBox 30"/>
          <p:cNvSpPr txBox="1">
            <a:spLocks noChangeArrowheads="1"/>
          </p:cNvSpPr>
          <p:nvPr/>
        </p:nvSpPr>
        <p:spPr bwMode="auto">
          <a:xfrm>
            <a:off x="7467600" y="8524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the Empirical Rule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ko-KR">
                <a:latin typeface="Times New Roman" panose="02020603050405020304" pitchFamily="18" charset="0"/>
                <a:ea typeface="굴림" panose="020B0600000101010101" pitchFamily="34" charset="-127"/>
              </a:rPr>
              <a:t>Suppose that the variable Math SAT scores is bell-shaped with a mean of 500 and a standard deviation of 90.  Then:</a:t>
            </a: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60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Approximately 68% of all test takers scored between 410 and 590, (500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>
                <a:latin typeface="Times New Roman" panose="02020603050405020304" pitchFamily="18" charset="0"/>
              </a:rPr>
              <a:t> 90).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Approximately 95% of all test takers scored between 320 and 680, (500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>
                <a:latin typeface="Times New Roman" panose="02020603050405020304" pitchFamily="18" charset="0"/>
              </a:rPr>
              <a:t> 180).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Approximately 99.7% of all test takers scored between 230 and 770, (500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>
                <a:latin typeface="Times New Roman" panose="02020603050405020304" pitchFamily="18" charset="0"/>
              </a:rPr>
              <a:t> 270).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sz="2800"/>
              <a:t>We Discuss Two Measures Of The Relationship Between Two Numerical Variables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 plots allow you to visually examine the relationship between two numerical variables and now we will discuss two quantitative measures of such relationships.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The Covariance.</a:t>
            </a:r>
          </a:p>
          <a:p>
            <a:pPr eaLnBrk="1" hangingPunct="1"/>
            <a:r>
              <a:rPr lang="en-US" altLang="en-US"/>
              <a:t>The Coefficient of Correlation.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Mean  (con’t)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The most common measure of central tendency.</a:t>
            </a:r>
          </a:p>
          <a:p>
            <a:pPr eaLnBrk="1" hangingPunct="1"/>
            <a:r>
              <a:rPr lang="en-US" altLang="en-US" sz="2400"/>
              <a:t>Mean = sum of values divided by the number of values.</a:t>
            </a:r>
          </a:p>
          <a:p>
            <a:pPr eaLnBrk="1" hangingPunct="1"/>
            <a:r>
              <a:rPr lang="en-US" altLang="en-US" sz="2400"/>
              <a:t>Affected by extreme values (outliers).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 rot="-5400000">
            <a:off x="59055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11  12  13  14  15  16  17  18  19 20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2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3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 rot="-5400000">
            <a:off x="12573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1447800" y="4800600"/>
            <a:ext cx="17526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Mean = 13</a:t>
            </a:r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  11  12  13  14  15  16  17  18  19 20</a:t>
            </a:r>
          </a:p>
        </p:txBody>
      </p: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8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9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0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1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2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3" name="Rectangle 24"/>
          <p:cNvSpPr>
            <a:spLocks noChangeArrowheads="1"/>
          </p:cNvSpPr>
          <p:nvPr/>
        </p:nvSpPr>
        <p:spPr bwMode="auto">
          <a:xfrm>
            <a:off x="6019800" y="4800600"/>
            <a:ext cx="16764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Mean = 14</a:t>
            </a:r>
          </a:p>
        </p:txBody>
      </p:sp>
      <p:graphicFrame>
        <p:nvGraphicFramePr>
          <p:cNvPr id="8214" name="Object 6"/>
          <p:cNvGraphicFramePr>
            <a:graphicFrameLocks noChangeAspect="1"/>
          </p:cNvGraphicFramePr>
          <p:nvPr/>
        </p:nvGraphicFramePr>
        <p:xfrm>
          <a:off x="381000" y="5486400"/>
          <a:ext cx="34940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3" imgW="1879600" imgH="393700" progId="Equation.3">
                  <p:embed/>
                </p:oleObj>
              </mc:Choice>
              <mc:Fallback>
                <p:oleObj name="Equation" r:id="rId3" imgW="18796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86400"/>
                        <a:ext cx="349408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7"/>
          <p:cNvGraphicFramePr>
            <a:graphicFrameLocks noChangeAspect="1"/>
          </p:cNvGraphicFramePr>
          <p:nvPr/>
        </p:nvGraphicFramePr>
        <p:xfrm>
          <a:off x="4953000" y="5410200"/>
          <a:ext cx="35417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5" imgW="1905000" imgH="393700" progId="Equation.3">
                  <p:embed/>
                </p:oleObj>
              </mc:Choice>
              <mc:Fallback>
                <p:oleObj name="Equation" r:id="rId5" imgW="19050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10200"/>
                        <a:ext cx="35417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16" name="Straight Connector 3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Straight Connector 3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8" name="TextBox 29"/>
          <p:cNvSpPr txBox="1">
            <a:spLocks noChangeArrowheads="1"/>
          </p:cNvSpPr>
          <p:nvPr/>
        </p:nvSpPr>
        <p:spPr bwMode="auto">
          <a:xfrm>
            <a:off x="7620000" y="762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Covariance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077200" cy="4760913"/>
          </a:xfrm>
        </p:spPr>
        <p:txBody>
          <a:bodyPr/>
          <a:lstStyle/>
          <a:p>
            <a:pPr eaLnBrk="1" hangingPunct="1"/>
            <a:r>
              <a:rPr lang="en-US" altLang="en-US" sz="2400"/>
              <a:t>The covariance measures the strength of the linear relationship between </a:t>
            </a:r>
            <a:r>
              <a:rPr lang="en-US" altLang="en-US" sz="2400" b="1">
                <a:solidFill>
                  <a:srgbClr val="008000"/>
                </a:solidFill>
              </a:rPr>
              <a:t>two numerical variables</a:t>
            </a:r>
            <a:r>
              <a:rPr lang="en-US" altLang="en-US" sz="2400" b="1">
                <a:solidFill>
                  <a:schemeClr val="folHlink"/>
                </a:solidFill>
              </a:rPr>
              <a:t> </a:t>
            </a:r>
            <a:r>
              <a:rPr lang="en-US" altLang="en-US" sz="2400"/>
              <a:t>(X &amp; Y).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</a:t>
            </a:r>
            <a:r>
              <a:rPr lang="en-US" altLang="en-US" sz="2400">
                <a:solidFill>
                  <a:srgbClr val="008000"/>
                </a:solidFill>
              </a:rPr>
              <a:t>sample covariance</a:t>
            </a:r>
            <a:r>
              <a:rPr lang="en-US" altLang="en-US" sz="2400"/>
              <a:t>: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>
              <a:spcBef>
                <a:spcPct val="40000"/>
              </a:spcBef>
            </a:pPr>
            <a:r>
              <a:rPr lang="en-US" altLang="en-US" sz="2400"/>
              <a:t>Only concerned with the strength of the relationship.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/>
              <a:t>No causal effect is implied.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2133600" y="3657600"/>
          <a:ext cx="48768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Equation" r:id="rId3" imgW="2044700" imgH="609600" progId="Equation.3">
                  <p:embed/>
                </p:oleObj>
              </mc:Choice>
              <mc:Fallback>
                <p:oleObj name="Equation" r:id="rId3" imgW="20447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4876800" cy="14509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458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008000"/>
                </a:solidFill>
              </a:rPr>
              <a:t>Covariance</a:t>
            </a:r>
            <a:r>
              <a:rPr lang="en-US" altLang="en-US" sz="3200"/>
              <a:t> between two variables: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ym typeface="Symbol" panose="05050102010706020507" pitchFamily="18" charset="2"/>
              </a:rPr>
              <a:t>cov(X,Y) &gt; 0       X and Y tend to move in the </a:t>
            </a:r>
            <a:r>
              <a:rPr lang="en-US" altLang="en-US" sz="2400">
                <a:solidFill>
                  <a:srgbClr val="008000"/>
                </a:solidFill>
                <a:sym typeface="Symbol" panose="05050102010706020507" pitchFamily="18" charset="2"/>
              </a:rPr>
              <a:t>same</a:t>
            </a:r>
            <a:r>
              <a:rPr lang="en-US" altLang="en-US" sz="2400">
                <a:sym typeface="Symbol" panose="05050102010706020507" pitchFamily="18" charset="2"/>
              </a:rPr>
              <a:t> direction.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ym typeface="Symbol" panose="05050102010706020507" pitchFamily="18" charset="2"/>
              </a:rPr>
              <a:t>cov(X,Y) &lt; 0       X and Y tend to move in </a:t>
            </a:r>
            <a:r>
              <a:rPr lang="en-US" altLang="en-US" sz="2400">
                <a:solidFill>
                  <a:srgbClr val="008000"/>
                </a:solidFill>
                <a:sym typeface="Symbol" panose="05050102010706020507" pitchFamily="18" charset="2"/>
              </a:rPr>
              <a:t>opposite</a:t>
            </a:r>
            <a:r>
              <a:rPr lang="en-US" altLang="en-US" sz="2400">
                <a:sym typeface="Symbol" panose="05050102010706020507" pitchFamily="18" charset="2"/>
              </a:rPr>
              <a:t> directions.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ym typeface="Symbol" panose="05050102010706020507" pitchFamily="18" charset="2"/>
              </a:rPr>
              <a:t>cov(X,Y) = 0       X and Y are independent.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sz="3200">
                <a:sym typeface="Symbol" panose="05050102010706020507" pitchFamily="18" charset="2"/>
              </a:rPr>
              <a:t>The covariance has a major flaw: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>
                <a:sym typeface="Symbol" panose="05050102010706020507" pitchFamily="18" charset="2"/>
              </a:rPr>
              <a:t>It is not possible to determine the relative strength of the relationship from the size of the covariance.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ym typeface="Symbol" panose="05050102010706020507" pitchFamily="18" charset="2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Interpreting Covariance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362200" y="2667000"/>
            <a:ext cx="381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2362200" y="3276600"/>
            <a:ext cx="381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2362200" y="3886200"/>
            <a:ext cx="381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2471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Coefficient of Correlation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1524000"/>
          </a:xfrm>
        </p:spPr>
        <p:txBody>
          <a:bodyPr/>
          <a:lstStyle/>
          <a:p>
            <a:pPr eaLnBrk="1" hangingPunct="1"/>
            <a:r>
              <a:rPr lang="en-US" altLang="en-US"/>
              <a:t>Measures the relative strength of the linear relationship between two numerical variables.</a:t>
            </a:r>
          </a:p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Sample coefficient of correlation: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Where,</a:t>
            </a:r>
          </a:p>
        </p:txBody>
      </p:sp>
      <p:graphicFrame>
        <p:nvGraphicFramePr>
          <p:cNvPr id="63492" name="Object 10"/>
          <p:cNvGraphicFramePr>
            <a:graphicFrameLocks noChangeAspect="1"/>
          </p:cNvGraphicFramePr>
          <p:nvPr/>
        </p:nvGraphicFramePr>
        <p:xfrm>
          <a:off x="3276600" y="3352800"/>
          <a:ext cx="23399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5" name="Equation" r:id="rId3" imgW="927100" imgH="431800" progId="Equation.3">
                  <p:embed/>
                </p:oleObj>
              </mc:Choice>
              <mc:Fallback>
                <p:oleObj name="Equation" r:id="rId3" imgW="9271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2339975" cy="10890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42934"/>
              </p:ext>
            </p:extLst>
          </p:nvPr>
        </p:nvGraphicFramePr>
        <p:xfrm>
          <a:off x="4038600" y="5118100"/>
          <a:ext cx="220980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6" name="Equation" r:id="rId5" imgW="1244600" imgH="647700" progId="Equation.3">
                  <p:embed/>
                </p:oleObj>
              </mc:Choice>
              <mc:Fallback>
                <p:oleObj name="Equation" r:id="rId5" imgW="1244600" imgH="647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18100"/>
                        <a:ext cx="2209800" cy="1147762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38073"/>
              </p:ext>
            </p:extLst>
          </p:nvPr>
        </p:nvGraphicFramePr>
        <p:xfrm>
          <a:off x="304800" y="5105400"/>
          <a:ext cx="350996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7" name="Equation" r:id="rId7" imgW="1955800" imgH="647700" progId="Equation.3">
                  <p:embed/>
                </p:oleObj>
              </mc:Choice>
              <mc:Fallback>
                <p:oleObj name="Equation" r:id="rId7" imgW="1955800" imgH="647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05400"/>
                        <a:ext cx="3509963" cy="1160462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51121"/>
              </p:ext>
            </p:extLst>
          </p:nvPr>
        </p:nvGraphicFramePr>
        <p:xfrm>
          <a:off x="6424613" y="5122862"/>
          <a:ext cx="22082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8" name="Equation" r:id="rId9" imgW="1244600" imgH="647700" progId="Equation.3">
                  <p:embed/>
                </p:oleObj>
              </mc:Choice>
              <mc:Fallback>
                <p:oleObj name="Equation" r:id="rId9" imgW="1244600" imgH="647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5122862"/>
                        <a:ext cx="2208212" cy="11477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Features of the</a:t>
            </a:r>
            <a:br>
              <a:rPr lang="en-US" altLang="en-US"/>
            </a:br>
            <a:r>
              <a:rPr lang="en-US" altLang="en-US"/>
              <a:t>Coefficient of Correlation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The population coefficient of correlation is referred as   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The sample coefficient of correlation is referred to as r.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Either </a:t>
            </a:r>
            <a:r>
              <a:rPr lang="el-GR" altLang="en-US" sz="2400" dirty="0"/>
              <a:t>ρ</a:t>
            </a:r>
            <a:r>
              <a:rPr lang="en-US" altLang="en-US" sz="2400" dirty="0"/>
              <a:t> or r have the following features: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Unit free.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Range between –1 and 1.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closer to –1, the stronger the negative linear relationship.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closer to 1, the stronger the positive linear relationship.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closer to 0, the weaker the linear relationship.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64516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91953"/>
              </p:ext>
            </p:extLst>
          </p:nvPr>
        </p:nvGraphicFramePr>
        <p:xfrm>
          <a:off x="8475662" y="1884230"/>
          <a:ext cx="287338" cy="31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5662" y="1884230"/>
                        <a:ext cx="287338" cy="311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108"/>
          <p:cNvSpPr>
            <a:spLocks noChangeShapeType="1"/>
          </p:cNvSpPr>
          <p:nvPr/>
        </p:nvSpPr>
        <p:spPr bwMode="auto">
          <a:xfrm>
            <a:off x="6394450" y="4876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762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Scatter Plots of  Sample Data with Various Coefficients of Correlation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1936750" y="16811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 flipV="1">
            <a:off x="1936750" y="18288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 rot="7282380" flipH="1">
            <a:off x="4054475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 rot="7282380" flipH="1">
            <a:off x="3292475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 rot="7282380" flipH="1">
            <a:off x="2987675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 rot="7282380" flipH="1">
            <a:off x="1997075" y="175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 rot="7282380" flipH="1">
            <a:off x="2378075" y="190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 rot="7282380" flipH="1">
            <a:off x="2682875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692275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1920875" y="3200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 rot="7282380" flipH="1">
            <a:off x="3673475" y="2362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183063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4891088" y="16811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 flipV="1">
            <a:off x="4891088" y="18288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 rot="14317620">
            <a:off x="7008813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 rot="14317620">
            <a:off x="69326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 rot="14317620">
            <a:off x="5103813" y="144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 rot="14317620">
            <a:off x="5256213" y="182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 rot="14317620">
            <a:off x="6627813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 rot="14317620">
            <a:off x="49514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 rot="14317620">
            <a:off x="62468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 rot="14317620">
            <a:off x="5713413" y="182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 rot="14317620">
            <a:off x="5942013" y="167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 rot="14317620">
            <a:off x="6780213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 rot="14317620">
            <a:off x="53324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 rot="14317620">
            <a:off x="6551613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 rot="14317620">
            <a:off x="56372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 rot="14317620">
            <a:off x="6018213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 rot="14317620">
            <a:off x="57896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4646613" y="1219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4875213" y="3200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7137400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572" name="Line 52"/>
          <p:cNvSpPr>
            <a:spLocks noChangeShapeType="1"/>
          </p:cNvSpPr>
          <p:nvPr/>
        </p:nvSpPr>
        <p:spPr bwMode="auto">
          <a:xfrm>
            <a:off x="3462338" y="4271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Line 53"/>
          <p:cNvSpPr>
            <a:spLocks noChangeShapeType="1"/>
          </p:cNvSpPr>
          <p:nvPr/>
        </p:nvSpPr>
        <p:spPr bwMode="auto">
          <a:xfrm flipV="1">
            <a:off x="3462338" y="4419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54"/>
          <p:cNvSpPr>
            <a:spLocks noChangeArrowheads="1"/>
          </p:cNvSpPr>
          <p:nvPr/>
        </p:nvSpPr>
        <p:spPr bwMode="auto">
          <a:xfrm rot="14317620">
            <a:off x="3522663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5" name="Oval 55"/>
          <p:cNvSpPr>
            <a:spLocks noChangeArrowheads="1"/>
          </p:cNvSpPr>
          <p:nvPr/>
        </p:nvSpPr>
        <p:spPr bwMode="auto">
          <a:xfrm rot="14317620">
            <a:off x="37512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6" name="Oval 56"/>
          <p:cNvSpPr>
            <a:spLocks noChangeArrowheads="1"/>
          </p:cNvSpPr>
          <p:nvPr/>
        </p:nvSpPr>
        <p:spPr bwMode="auto">
          <a:xfrm rot="14317620">
            <a:off x="5410200" y="3810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7" name="Oval 57"/>
          <p:cNvSpPr>
            <a:spLocks noChangeArrowheads="1"/>
          </p:cNvSpPr>
          <p:nvPr/>
        </p:nvSpPr>
        <p:spPr bwMode="auto">
          <a:xfrm rot="14317620">
            <a:off x="5580063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8" name="Oval 58"/>
          <p:cNvSpPr>
            <a:spLocks noChangeArrowheads="1"/>
          </p:cNvSpPr>
          <p:nvPr/>
        </p:nvSpPr>
        <p:spPr bwMode="auto">
          <a:xfrm rot="14317620">
            <a:off x="40386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9" name="Oval 59"/>
          <p:cNvSpPr>
            <a:spLocks noChangeArrowheads="1"/>
          </p:cNvSpPr>
          <p:nvPr/>
        </p:nvSpPr>
        <p:spPr bwMode="auto">
          <a:xfrm rot="14317620">
            <a:off x="57912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0" name="Oval 60"/>
          <p:cNvSpPr>
            <a:spLocks noChangeArrowheads="1"/>
          </p:cNvSpPr>
          <p:nvPr/>
        </p:nvSpPr>
        <p:spPr bwMode="auto">
          <a:xfrm rot="14317620">
            <a:off x="49530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1" name="Oval 61"/>
          <p:cNvSpPr>
            <a:spLocks noChangeArrowheads="1"/>
          </p:cNvSpPr>
          <p:nvPr/>
        </p:nvSpPr>
        <p:spPr bwMode="auto">
          <a:xfrm rot="14317620">
            <a:off x="50292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2" name="Oval 62"/>
          <p:cNvSpPr>
            <a:spLocks noChangeArrowheads="1"/>
          </p:cNvSpPr>
          <p:nvPr/>
        </p:nvSpPr>
        <p:spPr bwMode="auto">
          <a:xfrm rot="14317620">
            <a:off x="44196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3" name="Oval 63"/>
          <p:cNvSpPr>
            <a:spLocks noChangeArrowheads="1"/>
          </p:cNvSpPr>
          <p:nvPr/>
        </p:nvSpPr>
        <p:spPr bwMode="auto">
          <a:xfrm rot="14317620">
            <a:off x="3581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4" name="Oval 64"/>
          <p:cNvSpPr>
            <a:spLocks noChangeArrowheads="1"/>
          </p:cNvSpPr>
          <p:nvPr/>
        </p:nvSpPr>
        <p:spPr bwMode="auto">
          <a:xfrm rot="14317620">
            <a:off x="3810000" y="4267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5" name="Oval 65"/>
          <p:cNvSpPr>
            <a:spLocks noChangeArrowheads="1"/>
          </p:cNvSpPr>
          <p:nvPr/>
        </p:nvSpPr>
        <p:spPr bwMode="auto">
          <a:xfrm rot="14317620">
            <a:off x="41910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586" name="Oval 66"/>
          <p:cNvSpPr>
            <a:spLocks noChangeArrowheads="1"/>
          </p:cNvSpPr>
          <p:nvPr/>
        </p:nvSpPr>
        <p:spPr bwMode="auto">
          <a:xfrm rot="14317620">
            <a:off x="53340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7" name="Oval 67"/>
          <p:cNvSpPr>
            <a:spLocks noChangeArrowheads="1"/>
          </p:cNvSpPr>
          <p:nvPr/>
        </p:nvSpPr>
        <p:spPr bwMode="auto">
          <a:xfrm rot="14317620">
            <a:off x="4589463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8" name="Oval 68"/>
          <p:cNvSpPr>
            <a:spLocks noChangeArrowheads="1"/>
          </p:cNvSpPr>
          <p:nvPr/>
        </p:nvSpPr>
        <p:spPr bwMode="auto">
          <a:xfrm rot="14317620">
            <a:off x="45720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9" name="Text Box 69"/>
          <p:cNvSpPr txBox="1">
            <a:spLocks noChangeArrowheads="1"/>
          </p:cNvSpPr>
          <p:nvPr/>
        </p:nvSpPr>
        <p:spPr bwMode="auto">
          <a:xfrm>
            <a:off x="3194050" y="4038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590" name="Line 70"/>
          <p:cNvSpPr>
            <a:spLocks noChangeShapeType="1"/>
          </p:cNvSpPr>
          <p:nvPr/>
        </p:nvSpPr>
        <p:spPr bwMode="auto">
          <a:xfrm>
            <a:off x="3446463" y="5791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Oval 71"/>
          <p:cNvSpPr>
            <a:spLocks noChangeArrowheads="1"/>
          </p:cNvSpPr>
          <p:nvPr/>
        </p:nvSpPr>
        <p:spPr bwMode="auto">
          <a:xfrm rot="14317620">
            <a:off x="53340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2" name="Text Box 72"/>
          <p:cNvSpPr txBox="1">
            <a:spLocks noChangeArrowheads="1"/>
          </p:cNvSpPr>
          <p:nvPr/>
        </p:nvSpPr>
        <p:spPr bwMode="auto">
          <a:xfrm>
            <a:off x="5708650" y="5562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593" name="Line 73"/>
          <p:cNvSpPr>
            <a:spLocks noChangeShapeType="1"/>
          </p:cNvSpPr>
          <p:nvPr/>
        </p:nvSpPr>
        <p:spPr bwMode="auto">
          <a:xfrm>
            <a:off x="396875" y="4271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Line 74"/>
          <p:cNvSpPr>
            <a:spLocks noChangeShapeType="1"/>
          </p:cNvSpPr>
          <p:nvPr/>
        </p:nvSpPr>
        <p:spPr bwMode="auto">
          <a:xfrm flipV="1">
            <a:off x="396875" y="4419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75"/>
          <p:cNvSpPr>
            <a:spLocks noChangeArrowheads="1"/>
          </p:cNvSpPr>
          <p:nvPr/>
        </p:nvSpPr>
        <p:spPr bwMode="auto">
          <a:xfrm rot="14317620">
            <a:off x="457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6" name="Oval 76"/>
          <p:cNvSpPr>
            <a:spLocks noChangeArrowheads="1"/>
          </p:cNvSpPr>
          <p:nvPr/>
        </p:nvSpPr>
        <p:spPr bwMode="auto">
          <a:xfrm rot="14317620">
            <a:off x="7620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7" name="Oval 77"/>
          <p:cNvSpPr>
            <a:spLocks noChangeArrowheads="1"/>
          </p:cNvSpPr>
          <p:nvPr/>
        </p:nvSpPr>
        <p:spPr bwMode="auto">
          <a:xfrm rot="14317620">
            <a:off x="2819400" y="4343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8" name="Oval 78"/>
          <p:cNvSpPr>
            <a:spLocks noChangeArrowheads="1"/>
          </p:cNvSpPr>
          <p:nvPr/>
        </p:nvSpPr>
        <p:spPr bwMode="auto">
          <a:xfrm rot="14317620">
            <a:off x="24384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9" name="Oval 79"/>
          <p:cNvSpPr>
            <a:spLocks noChangeArrowheads="1"/>
          </p:cNvSpPr>
          <p:nvPr/>
        </p:nvSpPr>
        <p:spPr bwMode="auto">
          <a:xfrm rot="14317620">
            <a:off x="10668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600" name="Oval 80"/>
          <p:cNvSpPr>
            <a:spLocks noChangeArrowheads="1"/>
          </p:cNvSpPr>
          <p:nvPr/>
        </p:nvSpPr>
        <p:spPr bwMode="auto">
          <a:xfrm rot="14317620">
            <a:off x="17526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1" name="Oval 81"/>
          <p:cNvSpPr>
            <a:spLocks noChangeArrowheads="1"/>
          </p:cNvSpPr>
          <p:nvPr/>
        </p:nvSpPr>
        <p:spPr bwMode="auto">
          <a:xfrm rot="14317620">
            <a:off x="1404938" y="478155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2" name="Text Box 82"/>
          <p:cNvSpPr txBox="1">
            <a:spLocks noChangeArrowheads="1"/>
          </p:cNvSpPr>
          <p:nvPr/>
        </p:nvSpPr>
        <p:spPr bwMode="auto">
          <a:xfrm>
            <a:off x="52388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603" name="Line 83"/>
          <p:cNvSpPr>
            <a:spLocks noChangeShapeType="1"/>
          </p:cNvSpPr>
          <p:nvPr/>
        </p:nvSpPr>
        <p:spPr bwMode="auto">
          <a:xfrm>
            <a:off x="381000" y="5791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4" name="Oval 84"/>
          <p:cNvSpPr>
            <a:spLocks noChangeArrowheads="1"/>
          </p:cNvSpPr>
          <p:nvPr/>
        </p:nvSpPr>
        <p:spPr bwMode="auto">
          <a:xfrm rot="14317620">
            <a:off x="21336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5" name="Text Box 85"/>
          <p:cNvSpPr txBox="1">
            <a:spLocks noChangeArrowheads="1"/>
          </p:cNvSpPr>
          <p:nvPr/>
        </p:nvSpPr>
        <p:spPr bwMode="auto">
          <a:xfrm>
            <a:off x="2643188" y="5562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606" name="Text Box 87"/>
          <p:cNvSpPr txBox="1">
            <a:spLocks noChangeArrowheads="1"/>
          </p:cNvSpPr>
          <p:nvPr/>
        </p:nvSpPr>
        <p:spPr bwMode="auto">
          <a:xfrm>
            <a:off x="2590800" y="3276600"/>
            <a:ext cx="9159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-1</a:t>
            </a:r>
          </a:p>
        </p:txBody>
      </p:sp>
      <p:sp>
        <p:nvSpPr>
          <p:cNvPr id="65607" name="Text Box 88"/>
          <p:cNvSpPr txBox="1">
            <a:spLocks noChangeArrowheads="1"/>
          </p:cNvSpPr>
          <p:nvPr/>
        </p:nvSpPr>
        <p:spPr bwMode="auto">
          <a:xfrm>
            <a:off x="5551488" y="3286125"/>
            <a:ext cx="10001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-.6</a:t>
            </a:r>
          </a:p>
        </p:txBody>
      </p:sp>
      <p:sp>
        <p:nvSpPr>
          <p:cNvPr id="65608" name="Text Box 90"/>
          <p:cNvSpPr txBox="1">
            <a:spLocks noChangeArrowheads="1"/>
          </p:cNvSpPr>
          <p:nvPr/>
        </p:nvSpPr>
        <p:spPr bwMode="auto">
          <a:xfrm>
            <a:off x="4122738" y="5856288"/>
            <a:ext cx="10763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+.3</a:t>
            </a:r>
          </a:p>
        </p:txBody>
      </p:sp>
      <p:sp>
        <p:nvSpPr>
          <p:cNvPr id="65609" name="Text Box 91"/>
          <p:cNvSpPr txBox="1">
            <a:spLocks noChangeArrowheads="1"/>
          </p:cNvSpPr>
          <p:nvPr/>
        </p:nvSpPr>
        <p:spPr bwMode="auto">
          <a:xfrm>
            <a:off x="1057275" y="5842000"/>
            <a:ext cx="9921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+1</a:t>
            </a:r>
          </a:p>
        </p:txBody>
      </p:sp>
      <p:sp>
        <p:nvSpPr>
          <p:cNvPr id="65610" name="Line 92"/>
          <p:cNvSpPr>
            <a:spLocks noChangeShapeType="1"/>
          </p:cNvSpPr>
          <p:nvPr/>
        </p:nvSpPr>
        <p:spPr bwMode="auto">
          <a:xfrm>
            <a:off x="6357938" y="4271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1" name="Oval 95"/>
          <p:cNvSpPr>
            <a:spLocks noChangeArrowheads="1"/>
          </p:cNvSpPr>
          <p:nvPr/>
        </p:nvSpPr>
        <p:spPr bwMode="auto">
          <a:xfrm rot="14317620">
            <a:off x="85344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2" name="Oval 96"/>
          <p:cNvSpPr>
            <a:spLocks noChangeArrowheads="1"/>
          </p:cNvSpPr>
          <p:nvPr/>
        </p:nvSpPr>
        <p:spPr bwMode="auto">
          <a:xfrm rot="14317620">
            <a:off x="80010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3" name="Oval 99"/>
          <p:cNvSpPr>
            <a:spLocks noChangeArrowheads="1"/>
          </p:cNvSpPr>
          <p:nvPr/>
        </p:nvSpPr>
        <p:spPr bwMode="auto">
          <a:xfrm rot="14317620">
            <a:off x="65532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4" name="Oval 100"/>
          <p:cNvSpPr>
            <a:spLocks noChangeArrowheads="1"/>
          </p:cNvSpPr>
          <p:nvPr/>
        </p:nvSpPr>
        <p:spPr bwMode="auto">
          <a:xfrm rot="14317620">
            <a:off x="68580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5" name="Oval 101"/>
          <p:cNvSpPr>
            <a:spLocks noChangeArrowheads="1"/>
          </p:cNvSpPr>
          <p:nvPr/>
        </p:nvSpPr>
        <p:spPr bwMode="auto">
          <a:xfrm rot="14317620">
            <a:off x="71628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616" name="Oval 102"/>
          <p:cNvSpPr>
            <a:spLocks noChangeArrowheads="1"/>
          </p:cNvSpPr>
          <p:nvPr/>
        </p:nvSpPr>
        <p:spPr bwMode="auto">
          <a:xfrm rot="14317620">
            <a:off x="7485063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7" name="Text Box 104"/>
          <p:cNvSpPr txBox="1">
            <a:spLocks noChangeArrowheads="1"/>
          </p:cNvSpPr>
          <p:nvPr/>
        </p:nvSpPr>
        <p:spPr bwMode="auto">
          <a:xfrm>
            <a:off x="6113463" y="3810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618" name="Line 105"/>
          <p:cNvSpPr>
            <a:spLocks noChangeShapeType="1"/>
          </p:cNvSpPr>
          <p:nvPr/>
        </p:nvSpPr>
        <p:spPr bwMode="auto">
          <a:xfrm>
            <a:off x="6342063" y="5791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9" name="Text Box 107"/>
          <p:cNvSpPr txBox="1">
            <a:spLocks noChangeArrowheads="1"/>
          </p:cNvSpPr>
          <p:nvPr/>
        </p:nvSpPr>
        <p:spPr bwMode="auto">
          <a:xfrm>
            <a:off x="8604250" y="5562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620" name="Text Box 109"/>
          <p:cNvSpPr txBox="1">
            <a:spLocks noChangeArrowheads="1"/>
          </p:cNvSpPr>
          <p:nvPr/>
        </p:nvSpPr>
        <p:spPr bwMode="auto">
          <a:xfrm>
            <a:off x="7146925" y="5854700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0</a:t>
            </a:r>
          </a:p>
        </p:txBody>
      </p:sp>
      <p:sp>
        <p:nvSpPr>
          <p:cNvPr id="65621" name="Oval 110"/>
          <p:cNvSpPr>
            <a:spLocks noChangeArrowheads="1"/>
          </p:cNvSpPr>
          <p:nvPr/>
        </p:nvSpPr>
        <p:spPr bwMode="auto">
          <a:xfrm rot="14317620">
            <a:off x="49530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22" name="Oval 111"/>
          <p:cNvSpPr>
            <a:spLocks noChangeArrowheads="1"/>
          </p:cNvSpPr>
          <p:nvPr/>
        </p:nvSpPr>
        <p:spPr bwMode="auto">
          <a:xfrm rot="14317620">
            <a:off x="43434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23" name="Oval 112"/>
          <p:cNvSpPr>
            <a:spLocks noChangeArrowheads="1"/>
          </p:cNvSpPr>
          <p:nvPr/>
        </p:nvSpPr>
        <p:spPr bwMode="auto">
          <a:xfrm rot="14317620">
            <a:off x="4724400" y="4191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24" name="TextBox 89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5344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 we have discussed: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Describing the properties of central tendency, variation, and shape in numerical variables.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Constructing and interpreting a boxplot.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Computing descriptive summary measures for a population.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Calculating the covariance and the coefficient of correlation.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Chapter Summary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Median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382000" cy="50292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/>
              <a:t>In an ordered array, the median is the “middle” number (50% above, 50% below).</a:t>
            </a:r>
          </a:p>
          <a:p>
            <a:pPr eaLnBrk="1" hangingPunct="1"/>
            <a:endParaRPr lang="en-US" altLang="en-US" sz="27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 sz="2700"/>
          </a:p>
          <a:p>
            <a:pPr eaLnBrk="1" hangingPunct="1"/>
            <a:r>
              <a:rPr lang="en-US" altLang="en-US" sz="2700"/>
              <a:t>Less sensitive than the mean to extreme values.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-5400000">
            <a:off x="56769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1" name="AutoShape 13"/>
          <p:cNvSpPr>
            <a:spLocks noChangeArrowheads="1"/>
          </p:cNvSpPr>
          <p:nvPr/>
        </p:nvSpPr>
        <p:spPr bwMode="auto">
          <a:xfrm rot="-5400000">
            <a:off x="13335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1447800" y="4724400"/>
            <a:ext cx="19812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Median = 13</a:t>
            </a:r>
          </a:p>
        </p:txBody>
      </p:sp>
      <p:sp>
        <p:nvSpPr>
          <p:cNvPr id="9223" name="Rectangle 23"/>
          <p:cNvSpPr>
            <a:spLocks noChangeArrowheads="1"/>
          </p:cNvSpPr>
          <p:nvPr/>
        </p:nvSpPr>
        <p:spPr bwMode="auto">
          <a:xfrm>
            <a:off x="5791200" y="4724400"/>
            <a:ext cx="20574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Median = 13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11  12  13  14  15  16  17  18  19 20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6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7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8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9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0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  11  12  13  14  15  16  17  18  19 20</a:t>
            </a:r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3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4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5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6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7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cxnSp>
        <p:nvCxnSpPr>
          <p:cNvPr id="9238" name="Straight Connector 4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Straight Connector 4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Box 42"/>
          <p:cNvSpPr txBox="1">
            <a:spLocks noChangeArrowheads="1"/>
          </p:cNvSpPr>
          <p:nvPr/>
        </p:nvSpPr>
        <p:spPr bwMode="auto">
          <a:xfrm>
            <a:off x="74676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Locating the Median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The location of the median when the values are in numerical order (smallest to largest):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If the number of values is odd, the median is the middle number.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If the number of values is even, the median is the average of the two middle numbers.</a:t>
            </a:r>
          </a:p>
          <a:p>
            <a:pPr marL="512763" lvl="1" indent="-77788"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	Note that            is not the </a:t>
            </a:r>
            <a:r>
              <a:rPr lang="en-US" altLang="en-US" sz="2000" i="1">
                <a:solidFill>
                  <a:schemeClr val="folHlink"/>
                </a:solidFill>
              </a:rPr>
              <a:t>value</a:t>
            </a:r>
            <a:r>
              <a:rPr lang="en-US" altLang="en-US" sz="2000"/>
              <a:t> of the median, only the </a:t>
            </a:r>
            <a:r>
              <a:rPr lang="en-US" altLang="en-US" sz="2000" i="1">
                <a:solidFill>
                  <a:schemeClr val="folHlink"/>
                </a:solidFill>
              </a:rPr>
              <a:t>position</a:t>
            </a:r>
            <a:r>
              <a:rPr lang="en-US" altLang="en-US" sz="2000"/>
              <a:t> of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     the median in the ranked data.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257300" y="2590800"/>
          <a:ext cx="708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3" imgW="3543300" imgH="393700" progId="Equation.3">
                  <p:embed/>
                </p:oleObj>
              </mc:Choice>
              <mc:Fallback>
                <p:oleObj name="Equation" r:id="rId3" imgW="35433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590800"/>
                        <a:ext cx="7086600" cy="7874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2133600" y="5029200"/>
          <a:ext cx="609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5" imgW="342751" imgH="393529" progId="Equation.3">
                  <p:embed/>
                </p:oleObj>
              </mc:Choice>
              <mc:Fallback>
                <p:oleObj name="Equation" r:id="rId5" imgW="34275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29200"/>
                        <a:ext cx="6096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4953000"/>
            <a:ext cx="8077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7793038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Mode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458200" cy="4532313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/>
              <a:t>Value that occurs most often.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Not affected by extreme values.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Used for either numerical or categorical data.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There may be no mode.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There may be several modes.</a:t>
            </a:r>
          </a:p>
          <a:p>
            <a:pPr eaLnBrk="1" hangingPunct="1"/>
            <a:endParaRPr lang="en-US" alt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768350" y="5257800"/>
            <a:ext cx="3354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600" y="5251450"/>
            <a:ext cx="5410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0   1   2   3   4   5   6   7   8   9   10   11   12   13   14</a:t>
            </a:r>
            <a:r>
              <a:rPr lang="en-US" altLang="en-US" sz="1800" b="1"/>
              <a:t>   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9144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5128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046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6558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046288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189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3189288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3189288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482975" y="5700712"/>
            <a:ext cx="1698625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Mode = 9</a:t>
            </a: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570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16200000">
            <a:off x="3018632" y="5653880"/>
            <a:ext cx="609600" cy="398463"/>
          </a:xfrm>
          <a:prstGeom prst="rightArrow">
            <a:avLst>
              <a:gd name="adj1" fmla="val 31481"/>
              <a:gd name="adj2" fmla="val 3865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968750" y="5257800"/>
            <a:ext cx="129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4332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4332288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47894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51704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6477000" y="52578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477000" y="5184775"/>
            <a:ext cx="25368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0   1   2   3   4   5   6</a:t>
            </a:r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65532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68580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>
            <a:off x="71628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74676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80660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83708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6858000" y="5691187"/>
            <a:ext cx="1622425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No Mode</a:t>
            </a:r>
          </a:p>
        </p:txBody>
      </p:sp>
      <p:sp>
        <p:nvSpPr>
          <p:cNvPr id="11295" name="TextBox 3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/>
              <a:t>Review Example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2209800" cy="2708275"/>
          </a:xfrm>
          <a:prstGeom prst="rect">
            <a:avLst/>
          </a:prstGeom>
          <a:solidFill>
            <a:srgbClr val="00E2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House Prices: 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/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$2,000,000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     $   500,000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   300,000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   100,000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>
                <a:latin typeface="Times New Roman" panose="02020603050405020304" pitchFamily="18" charset="0"/>
              </a:rPr>
              <a:t>$   100,000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Sum $ </a:t>
            </a:r>
            <a:r>
              <a:rPr lang="en-US" altLang="en-US" sz="2000" b="1">
                <a:latin typeface="Times New Roman" panose="02020603050405020304" pitchFamily="18" charset="0"/>
              </a:rPr>
              <a:t>3,000,000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124200" y="1981200"/>
            <a:ext cx="563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700" b="1">
                <a:latin typeface="Times New Roman" panose="02020603050405020304" pitchFamily="18" charset="0"/>
              </a:rPr>
              <a:t>Mean:</a:t>
            </a:r>
            <a:r>
              <a:rPr lang="en-US" altLang="en-US" sz="2700">
                <a:latin typeface="Times New Roman" panose="02020603050405020304" pitchFamily="18" charset="0"/>
              </a:rPr>
              <a:t>    ($3,000,000/5) 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700">
                <a:latin typeface="Times New Roman" panose="02020603050405020304" pitchFamily="18" charset="0"/>
              </a:rPr>
              <a:t>			 =  </a:t>
            </a:r>
            <a:r>
              <a:rPr lang="en-US" altLang="en-US" sz="2700" b="1">
                <a:solidFill>
                  <a:schemeClr val="bg2"/>
                </a:solidFill>
                <a:latin typeface="Times New Roman" panose="02020603050405020304" pitchFamily="18" charset="0"/>
              </a:rPr>
              <a:t>$600,000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700" b="1">
                <a:latin typeface="Times New Roman" panose="02020603050405020304" pitchFamily="18" charset="0"/>
              </a:rPr>
              <a:t>Median:</a:t>
            </a:r>
            <a:r>
              <a:rPr lang="en-US" altLang="en-US" sz="2700">
                <a:latin typeface="Times New Roman" panose="02020603050405020304" pitchFamily="18" charset="0"/>
              </a:rPr>
              <a:t>  middle value of ranked data </a:t>
            </a:r>
            <a:br>
              <a:rPr lang="en-US" altLang="en-US" sz="2700">
                <a:latin typeface="Times New Roman" panose="02020603050405020304" pitchFamily="18" charset="0"/>
              </a:rPr>
            </a:br>
            <a:r>
              <a:rPr lang="en-US" altLang="en-US" sz="2700">
                <a:latin typeface="Times New Roman" panose="02020603050405020304" pitchFamily="18" charset="0"/>
              </a:rPr>
              <a:t>                   = </a:t>
            </a:r>
            <a:r>
              <a:rPr lang="en-US" altLang="en-US" sz="2700" b="1">
                <a:solidFill>
                  <a:schemeClr val="bg2"/>
                </a:solidFill>
                <a:latin typeface="Times New Roman" panose="02020603050405020304" pitchFamily="18" charset="0"/>
              </a:rPr>
              <a:t>$300,000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700" b="1">
                <a:latin typeface="Times New Roman" panose="02020603050405020304" pitchFamily="18" charset="0"/>
              </a:rPr>
              <a:t>Mode:</a:t>
            </a:r>
            <a:r>
              <a:rPr lang="en-US" altLang="en-US" sz="2700">
                <a:latin typeface="Times New Roman" panose="02020603050405020304" pitchFamily="18" charset="0"/>
              </a:rPr>
              <a:t>  most frequent value </a:t>
            </a:r>
            <a:br>
              <a:rPr lang="en-US" altLang="en-US" sz="2700">
                <a:latin typeface="Times New Roman" panose="02020603050405020304" pitchFamily="18" charset="0"/>
              </a:rPr>
            </a:br>
            <a:r>
              <a:rPr lang="en-US" altLang="en-US" sz="2700">
                <a:latin typeface="Times New Roman" panose="02020603050405020304" pitchFamily="18" charset="0"/>
              </a:rPr>
              <a:t>                   = </a:t>
            </a:r>
            <a:r>
              <a:rPr lang="en-US" altLang="en-US" sz="2700" b="1">
                <a:solidFill>
                  <a:schemeClr val="bg2"/>
                </a:solidFill>
                <a:latin typeface="Times New Roman" panose="02020603050405020304" pitchFamily="18" charset="0"/>
              </a:rPr>
              <a:t>$100,000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4BA24F0722C8A40888F5C4B3D0316A6" ma:contentTypeVersion="3" ma:contentTypeDescription="إنشاء مستند جديد." ma:contentTypeScope="" ma:versionID="35fc441553a46503db788a754cbe802d">
  <xsd:schema xmlns:xsd="http://www.w3.org/2001/XMLSchema" xmlns:xs="http://www.w3.org/2001/XMLSchema" xmlns:p="http://schemas.microsoft.com/office/2006/metadata/properties" xmlns:ns2="09b838e8-110a-4feb-b42c-b744d218c4c9" targetNamespace="http://schemas.microsoft.com/office/2006/metadata/properties" ma:root="true" ma:fieldsID="f082af46d5cb0b277f239ff57e149393" ns2:_="">
    <xsd:import namespace="09b838e8-110a-4feb-b42c-b744d218c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838e8-110a-4feb-b42c-b744d218c4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92A0FF-7F4E-4E99-B8BE-05364E28D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b838e8-110a-4feb-b42c-b744d218c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2C7EED-53F1-4AB8-A138-121E792A1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E2B5FE-EBF6-4553-9EE3-4D6FAF9A03D0}">
  <ds:schemaRefs>
    <ds:schemaRef ds:uri="http://schemas.microsoft.com/office/2006/metadata/properties"/>
    <ds:schemaRef ds:uri="09b838e8-110a-4feb-b42c-b744d218c4c9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Pages>20</Pages>
  <Words>2613</Words>
  <Application>Microsoft Office PowerPoint</Application>
  <PresentationFormat>On-screen Show (4:3)</PresentationFormat>
  <Paragraphs>504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Times New Roman</vt:lpstr>
      <vt:lpstr>굴림</vt:lpstr>
      <vt:lpstr>Symbol</vt:lpstr>
      <vt:lpstr>Wingdings</vt:lpstr>
      <vt:lpstr>Calibri</vt:lpstr>
      <vt:lpstr>MS PGothic</vt:lpstr>
      <vt:lpstr>1_PrenHall1</vt:lpstr>
      <vt:lpstr>Equation</vt:lpstr>
      <vt:lpstr>PowerPoint Presentation</vt:lpstr>
      <vt:lpstr>Objectives</vt:lpstr>
      <vt:lpstr>Summary Definitions</vt:lpstr>
      <vt:lpstr>Measures of Central Tendency: The Mean</vt:lpstr>
      <vt:lpstr>Measures of Central Tendency: The Mean  (con’t)</vt:lpstr>
      <vt:lpstr>Measures of Central Tendency: The Median</vt:lpstr>
      <vt:lpstr>Measures of Central Tendency: Locating the Median</vt:lpstr>
      <vt:lpstr>Measures of Central Tendency: The Mode</vt:lpstr>
      <vt:lpstr>Measures of Central Tendency: Review Example</vt:lpstr>
      <vt:lpstr>Measures of Central Tendency: Which Measure to Choose?</vt:lpstr>
      <vt:lpstr>Measures of Central Tendency: Summary</vt:lpstr>
      <vt:lpstr>Measures of Variation</vt:lpstr>
      <vt:lpstr>Measures of Variation: The Range</vt:lpstr>
      <vt:lpstr>Measures of Variation: Why The Range Can Be Misleading</vt:lpstr>
      <vt:lpstr>Measures of Variation: The Sample Variance</vt:lpstr>
      <vt:lpstr>Measures of Variation: The Sample Standard Deviation</vt:lpstr>
      <vt:lpstr>Measures of Variation: The Sample Standard Deviation</vt:lpstr>
      <vt:lpstr>Measures of Variation: Sample Standard Deviation Calculation Example</vt:lpstr>
      <vt:lpstr>Measures of Variation: Comparing Standard Deviations</vt:lpstr>
      <vt:lpstr>Measures of Variation: Comparing Standard Deviations</vt:lpstr>
      <vt:lpstr>Measures of Variation: Summary Characteristics</vt:lpstr>
      <vt:lpstr>Measures of Variation: The Coefficient of Variation</vt:lpstr>
      <vt:lpstr>Measures of Variation: Comparing Coefficients of Variation</vt:lpstr>
      <vt:lpstr>Measures of Variation: Comparing Coefficients of Variation (con’t)</vt:lpstr>
      <vt:lpstr>Locating Extreme Outliers: Z-Score</vt:lpstr>
      <vt:lpstr>Locating Extreme Outliers: Z-Score</vt:lpstr>
      <vt:lpstr>Locating Extreme Outliers: Z-Score</vt:lpstr>
      <vt:lpstr>Shape of a Distribution</vt:lpstr>
      <vt:lpstr>Shape of a Distribution (Skewness)</vt:lpstr>
      <vt:lpstr>Shape of a Distribution  --  Kurtosis measures how sharply the curve rises approaching the center of the distribution</vt:lpstr>
      <vt:lpstr>Exploring Numerical Data Using Quartiles</vt:lpstr>
      <vt:lpstr>Quartile Measures</vt:lpstr>
      <vt:lpstr>Quartile Measures: Locating Quartiles</vt:lpstr>
      <vt:lpstr>Quartile Measures: Calculation Rules</vt:lpstr>
      <vt:lpstr>Quartile Measures Calculating The Quartiles:  Example</vt:lpstr>
      <vt:lpstr>Quartile Measures: The Interquartile Range (IQR)</vt:lpstr>
      <vt:lpstr>Calculating The Interquartile Range</vt:lpstr>
      <vt:lpstr>The Five Number Summary</vt:lpstr>
      <vt:lpstr>Five Number Summary and The Boxplot</vt:lpstr>
      <vt:lpstr>Five Number Summary: Shape of Boxplots</vt:lpstr>
      <vt:lpstr>Numerical Descriptive Measures for a Population</vt:lpstr>
      <vt:lpstr>Numerical Descriptive Measures  for a Population:  The mean µ</vt:lpstr>
      <vt:lpstr>Numerical Descriptive Measures For A Population:  The Variance σ2</vt:lpstr>
      <vt:lpstr>Numerical Descriptive Measures For A Population:  The Standard Deviation σ</vt:lpstr>
      <vt:lpstr>Sample statistics versus population parameters</vt:lpstr>
      <vt:lpstr>PowerPoint Presentation</vt:lpstr>
      <vt:lpstr>PowerPoint Presentation</vt:lpstr>
      <vt:lpstr>Using the Empirical Rule</vt:lpstr>
      <vt:lpstr>We Discuss Two Measures Of The Relationship Between Two Numerical Variables</vt:lpstr>
      <vt:lpstr>The Covariance</vt:lpstr>
      <vt:lpstr>Interpreting Covariance</vt:lpstr>
      <vt:lpstr>Coefficient of Correlation</vt:lpstr>
      <vt:lpstr>Features of the Coefficient of Correlation</vt:lpstr>
      <vt:lpstr>Scatter Plots of  Sample Data with Various Coefficients of Correlation</vt:lpstr>
      <vt:lpstr>Chapter Summary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3  Numerical Descriptive Measures</dc:subject>
  <dc:creator>Berenson/Levine/Szabat/Stephan</dc:creator>
  <cp:lastModifiedBy>Maiadah</cp:lastModifiedBy>
  <cp:revision>231</cp:revision>
  <cp:lastPrinted>1998-11-22T23:37:53Z</cp:lastPrinted>
  <dcterms:created xsi:type="dcterms:W3CDTF">2001-01-29T19:31:26Z</dcterms:created>
  <dcterms:modified xsi:type="dcterms:W3CDTF">2023-08-27T19:21:17Z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0x010100C4BA24F0722C8A40888F5C4B3D0316A6</vt:lpwstr>
  </property>
</Properties>
</file>