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0000FF"/>
    <a:srgbClr val="FF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CC8C-4C4D-4449-926C-0556B91DBF3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DC5D-2D44-43BF-8E71-9FAC1ED475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Carbonyl Ligands - C≡O</a:t>
            </a:r>
            <a:endParaRPr lang="en-US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O-bonding-int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682061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Semi-Bridging Carbonyls</a:t>
            </a:r>
            <a:endParaRPr lang="en-US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 l="-4436" t="-4318"/>
          <a:stretch>
            <a:fillRect/>
          </a:stretch>
        </p:blipFill>
        <p:spPr bwMode="auto">
          <a:xfrm>
            <a:off x="381000" y="914400"/>
            <a:ext cx="2362200" cy="208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819400" y="990600"/>
            <a:ext cx="5715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Unsymmetrical bridging form.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system accepts electron density from second metal center.  Distortions away from a linear M-CO (180°) or a symmetrically bridging CO (120°).  Typical M-CO angle around 150° (but with considerable variations).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048000" y="2570557"/>
          <a:ext cx="5248275" cy="3963593"/>
        </p:xfrm>
        <a:graphic>
          <a:graphicData uri="http://schemas.openxmlformats.org/presentationml/2006/ole">
            <p:oleObj spid="_x0000_s39940" name="CS ChemDraw Drawing" r:id="rId4" imgW="2308320" imgH="174456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447800" y="762000"/>
          <a:ext cx="6324600" cy="1891469"/>
        </p:xfrm>
        <a:graphic>
          <a:graphicData uri="http://schemas.openxmlformats.org/presentationml/2006/ole">
            <p:oleObj spid="_x0000_s40961" r:id="rId3" imgW="5094288" imgH="1522413" progId="MSDraw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smtClean="0">
                <a:solidFill>
                  <a:srgbClr val="0000FF"/>
                </a:solidFill>
                <a:latin typeface="Symbol" pitchFamily="18" charset="2"/>
                <a:cs typeface="Arial" pitchFamily="34" charset="0"/>
              </a:rPr>
              <a:t>p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Bridging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CO’s</a:t>
            </a:r>
            <a:endParaRPr lang="en-US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209800" y="2819400"/>
          <a:ext cx="4038600" cy="3896539"/>
        </p:xfrm>
        <a:graphic>
          <a:graphicData uri="http://schemas.openxmlformats.org/presentationml/2006/ole">
            <p:oleObj spid="_x0000_s40963" name="CS ChemDraw Drawing" r:id="rId4" imgW="1701720" imgH="164844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04800" y="762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Which of the following metal carbonyl IR spectra represents the compound with the 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least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amount of electron density on the metal center?  Briefly discuss the reasoning for your choice.  Which compound will lose CO the easiest?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133600" y="1143000"/>
          <a:ext cx="4343400" cy="5385229"/>
        </p:xfrm>
        <a:graphic>
          <a:graphicData uri="http://schemas.openxmlformats.org/presentationml/2006/ole">
            <p:oleObj spid="_x0000_s41986" name="CorelDRAW" r:id="rId3" imgW="3974400" imgH="4634640" progId="CorelDRAW.Graphic.1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28600" y="67270"/>
            <a:ext cx="883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Problem: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Which of the following metal carbonyl compounds will have the highest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stretching frequency in the IR?  Why?  Will this be the most electron-rich or deficient compound?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752600" y="1219200"/>
          <a:ext cx="5417404" cy="4343400"/>
        </p:xfrm>
        <a:graphic>
          <a:graphicData uri="http://schemas.openxmlformats.org/presentationml/2006/ole">
            <p:oleObj spid="_x0000_s43010" name="CS ChemDraw Drawing" r:id="rId3" imgW="2910840" imgH="2340864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199" y="762000"/>
          <a:ext cx="8229601" cy="3041897"/>
        </p:xfrm>
        <a:graphic>
          <a:graphicData uri="http://schemas.openxmlformats.org/drawingml/2006/table">
            <a:tbl>
              <a:tblPr/>
              <a:tblGrid>
                <a:gridCol w="575682"/>
                <a:gridCol w="982872"/>
                <a:gridCol w="1123283"/>
                <a:gridCol w="1276172"/>
                <a:gridCol w="1251211"/>
                <a:gridCol w="1292554"/>
                <a:gridCol w="1005495"/>
                <a:gridCol w="722332"/>
              </a:tblGrid>
              <a:tr h="428484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669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V(CO)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Cr(CO)</a:t>
                      </a:r>
                      <a:r>
                        <a:rPr lang="en-US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Fe(CO)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2000" b="1" kern="1200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2000" b="1" kern="1200" baseline="-25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b="1" i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000" b="1" kern="12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Ni(CO)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Zr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Nb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Tc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Ru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Rh</a:t>
                      </a:r>
                      <a:r>
                        <a:rPr lang="en-US" sz="2000" b="1" kern="1200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Rh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Pd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872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Hf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Ta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W(CO)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Re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Os(CO)</a:t>
                      </a:r>
                      <a:r>
                        <a:rPr lang="en-US" sz="2000" b="1" kern="1200" baseline="-250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Os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Ir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(CO)</a:t>
                      </a:r>
                      <a:r>
                        <a:rPr lang="en-US" sz="20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Au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405" marR="62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228600"/>
            <a:ext cx="5096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Examples of 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neutral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binary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metal carbonyls: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O-MO-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62000"/>
            <a:ext cx="6858000" cy="392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Molecular Orbital (MO) Diagram</a:t>
            </a:r>
            <a:endParaRPr lang="en-US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5257800"/>
          <a:ext cx="8000999" cy="1371600"/>
        </p:xfrm>
        <a:graphic>
          <a:graphicData uri="http://schemas.openxmlformats.org/drawingml/2006/table">
            <a:tbl>
              <a:tblPr/>
              <a:tblGrid>
                <a:gridCol w="1124222"/>
                <a:gridCol w="1176510"/>
                <a:gridCol w="915065"/>
                <a:gridCol w="1392204"/>
                <a:gridCol w="3392998"/>
              </a:tblGrid>
              <a:tr h="27432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Config</a:t>
                      </a:r>
                      <a:endParaRPr lang="en-US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C-O Å</a:t>
                      </a:r>
                      <a:endParaRPr lang="en-US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err="1">
                          <a:latin typeface="Symbol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400" b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cm</a:t>
                      </a:r>
                      <a:r>
                        <a:rPr lang="en-US" sz="20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Comment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(5</a:t>
                      </a:r>
                      <a:r>
                        <a:rPr lang="en-US" sz="1600" b="1" dirty="0">
                          <a:latin typeface="Symbo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50" b="1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1.13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2143</a:t>
                      </a:r>
                      <a:endParaRPr lang="en-US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(5</a:t>
                      </a:r>
                      <a:r>
                        <a:rPr lang="en-US" sz="1600" b="1" dirty="0">
                          <a:latin typeface="Symbo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1.11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2184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en-US" sz="1600" b="1" dirty="0">
                          <a:latin typeface="Symbo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MO is weakly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antibonding</a:t>
                      </a:r>
                      <a:endParaRPr lang="en-US" sz="105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CO*</a:t>
                      </a:r>
                      <a:endParaRPr lang="en-US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(5</a:t>
                      </a:r>
                      <a:r>
                        <a:rPr lang="en-US" sz="1600" b="1" dirty="0">
                          <a:latin typeface="Symbo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(2</a:t>
                      </a:r>
                      <a:r>
                        <a:rPr lang="en-US" sz="1600" b="1" dirty="0">
                          <a:latin typeface="Symbo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0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1.24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1489</a:t>
                      </a:r>
                      <a:endParaRPr lang="en-US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latin typeface="Symbol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MO is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strongly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antibonding</a:t>
                      </a:r>
                      <a:endParaRPr lang="en-US" sz="105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1.21</a:t>
                      </a:r>
                      <a:endParaRPr lang="en-US" sz="105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1715</a:t>
                      </a:r>
                      <a:endParaRPr lang="en-US" sz="105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59" marR="597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2400" y="4800600"/>
            <a:ext cx="601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Experimental Data Supporting Nature of MO’s in CO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228600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Three types (two of which are important) of CO-Metal bonding interactions: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Picture 1" descr="CO-bonding-diagr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838200"/>
            <a:ext cx="7315200" cy="1845276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97180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M-C bond: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increases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increases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increases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C-O bond: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increases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decreases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decreases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sz="1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freq: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increases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decreases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decreases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14400"/>
            <a:ext cx="8458200" cy="91440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914400"/>
            <a:ext cx="8458200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position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carbonyl bands in the IR depends mainly on the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bonding mode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CO (terminal, bridging) and the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amount of electron density on the metal being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backbonded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the CO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3038" marR="0" lvl="0" indent="-1730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number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(and intensity) of the carbonyl bands observed depends on the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number of CO ligands present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the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symmetry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 metal complex.  There are also secondary effects such as Fermi resonance and overtone interactions that can complicate carbonyl IR spectra.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Carbonyl Infrared (IR) Stretching Frequencies</a:t>
            </a:r>
            <a:endParaRPr lang="en-US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33400" y="3200400"/>
          <a:ext cx="8119382" cy="2743200"/>
        </p:xfrm>
        <a:graphic>
          <a:graphicData uri="http://schemas.openxmlformats.org/presentationml/2006/ole">
            <p:oleObj spid="_x0000_s18434" name="CorelDRAW" r:id="rId3" imgW="6819480" imgH="2319480" progId="CorelDRAW.Graphic.1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14800" y="990600"/>
          <a:ext cx="4463416" cy="5181597"/>
        </p:xfrm>
        <a:graphic>
          <a:graphicData uri="http://schemas.openxmlformats.org/drawingml/2006/table">
            <a:tbl>
              <a:tblPr/>
              <a:tblGrid>
                <a:gridCol w="1128680"/>
                <a:gridCol w="1881133"/>
                <a:gridCol w="1453603"/>
              </a:tblGrid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dirty="0" smtClean="0">
                          <a:latin typeface="Times New Roman"/>
                          <a:ea typeface="Times New Roman"/>
                        </a:rPr>
                        <a:t>d </a:t>
                      </a:r>
                      <a:r>
                        <a:rPr lang="en-US" sz="2400" b="1" i="1" baseline="30000" dirty="0" smtClean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 b="1" baseline="30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Complex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latin typeface="Symbol"/>
                          <a:ea typeface="Times New Roman"/>
                        </a:rPr>
                        <a:t>n</a:t>
                      </a:r>
                      <a:r>
                        <a:rPr lang="en-US" sz="2000" b="1" baseline="-25000" dirty="0" err="1">
                          <a:latin typeface="Times New Roman"/>
                          <a:ea typeface="Times New Roman"/>
                        </a:rPr>
                        <a:t>CO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 cm</a:t>
                      </a:r>
                      <a:r>
                        <a:rPr lang="en-US" sz="2000" b="1" baseline="30000" dirty="0">
                          <a:latin typeface="Symbol"/>
                          <a:ea typeface="Times New Roman"/>
                        </a:rPr>
                        <a:t>-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b="1" baseline="30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free CO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2143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spc="200" baseline="0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2400" b="1" baseline="300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600" b="1" baseline="30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[Ag(CO)]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2204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Ni(CO)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 b="1" baseline="-25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2060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[Co(CO)</a:t>
                      </a:r>
                      <a:r>
                        <a:rPr lang="en-US" sz="24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]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Symbol" pitchFamily="18" charset="2"/>
                          <a:ea typeface="Times New Roman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1890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[Fe(CO)</a:t>
                      </a:r>
                      <a:r>
                        <a:rPr lang="en-US" sz="24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]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Symbol" pitchFamily="18" charset="2"/>
                          <a:ea typeface="Times New Roman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1790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Mn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(CO)</a:t>
                      </a:r>
                      <a:r>
                        <a:rPr lang="en-US" sz="24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]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+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2090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i="1" spc="200" baseline="0" dirty="0"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Cr(CO)</a:t>
                      </a:r>
                      <a:r>
                        <a:rPr lang="en-US" sz="24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2000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V(CO)</a:t>
                      </a:r>
                      <a:r>
                        <a:rPr lang="en-US" sz="2400" b="1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]</a:t>
                      </a:r>
                      <a:r>
                        <a:rPr lang="en-US" sz="2400" b="1" kern="1200" baseline="30000" dirty="0">
                          <a:solidFill>
                            <a:schemeClr val="tx1"/>
                          </a:solidFill>
                          <a:latin typeface="Symbol" pitchFamily="18" charset="2"/>
                          <a:ea typeface="Times New Roman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1860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28600"/>
            <a:ext cx="8458200" cy="52322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Electronic Effects on </a:t>
            </a:r>
            <a:r>
              <a:rPr lang="en-US" sz="2800" b="1" dirty="0" err="1" smtClean="0">
                <a:solidFill>
                  <a:srgbClr val="0000FF"/>
                </a:solidFill>
                <a:latin typeface="Symbol"/>
                <a:ea typeface="Times New Roman"/>
              </a:rPr>
              <a:t>n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CO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" y="914400"/>
            <a:ext cx="3886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746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the electron density on a metal center increases, more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back­bonding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the CO ligand(s) takes place.  This further weakens the C-O bond by pumping more electron density into the formally empty carbonyl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 orbital.  This increases the M-CO bond strength making it more double-bond-like, i.e., the resonance structure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M=C=O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assumes more importance.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04800" y="381000"/>
          <a:ext cx="8569287" cy="2971800"/>
        </p:xfrm>
        <a:graphic>
          <a:graphicData uri="http://schemas.openxmlformats.org/presentationml/2006/ole">
            <p:oleObj spid="_x0000_s20481" r:id="rId3" imgW="8953500" imgH="269240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04800" y="762000"/>
          <a:ext cx="8460777" cy="5181600"/>
        </p:xfrm>
        <a:graphic>
          <a:graphicData uri="http://schemas.openxmlformats.org/presentationml/2006/ole">
            <p:oleObj spid="_x0000_s21505" r:id="rId3" imgW="11714163" imgH="6748463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066800"/>
          <a:ext cx="4800600" cy="3733800"/>
        </p:xfrm>
        <a:graphic>
          <a:graphicData uri="http://schemas.openxmlformats.org/drawingml/2006/table">
            <a:tbl>
              <a:tblPr/>
              <a:tblGrid>
                <a:gridCol w="2921361"/>
                <a:gridCol w="1879239"/>
              </a:tblGrid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Complex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b="1" dirty="0" err="1">
                          <a:latin typeface="Symbol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000" b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cm</a:t>
                      </a:r>
                      <a:r>
                        <a:rPr lang="en-US" sz="2000" b="1" baseline="30000" dirty="0">
                          <a:latin typeface="Symbo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(PF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2090, 2055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(PCl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2040, 1991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[P(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OMe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]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1977, 1888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(PPh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1934, 1835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(NCCH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1915, 1783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triamine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1898, 1758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Mo(CO)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(pyridine)</a:t>
                      </a:r>
                      <a:r>
                        <a:rPr lang="en-US" sz="2400" kern="1200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1888, 1746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228600"/>
            <a:ext cx="8458200" cy="52322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Ligand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Electronic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Effects on </a:t>
            </a:r>
            <a:r>
              <a:rPr lang="en-US" sz="2800" b="1" dirty="0" err="1" smtClean="0">
                <a:solidFill>
                  <a:srgbClr val="0000FF"/>
                </a:solidFill>
                <a:latin typeface="Symbol"/>
                <a:ea typeface="Times New Roman"/>
              </a:rPr>
              <a:t>n</a:t>
            </a:r>
            <a:r>
              <a:rPr lang="en-US" sz="2800" b="1" baseline="-25000" dirty="0" err="1" smtClean="0">
                <a:solidFill>
                  <a:srgbClr val="0000FF"/>
                </a:solidFill>
                <a:latin typeface="Times New Roman"/>
                <a:ea typeface="Times New Roman"/>
              </a:rPr>
              <a:t>CO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3" name="Picture 1" descr="CO-trans-backbon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0"/>
            <a:ext cx="340201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5105400"/>
            <a:ext cx="8686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Based on CO IR stretching frequencies, the following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ligands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can be ranked from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-acceptor to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</a:t>
            </a:r>
            <a:r>
              <a:rPr kumimoji="0" lang="en-US" sz="200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CO &gt;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PF</a:t>
            </a:r>
            <a:r>
              <a:rPr lang="en-US" sz="2400" b="1" baseline="-25000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º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&gt; PCl</a:t>
            </a:r>
            <a:r>
              <a:rPr lang="en-US" sz="2400" b="1" baseline="-25000" dirty="0" smtClean="0">
                <a:solidFill>
                  <a:srgbClr val="0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P(OR)</a:t>
            </a:r>
            <a:r>
              <a:rPr lang="en-US" sz="2400" b="1" baseline="-25000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</a:t>
            </a:r>
            <a:r>
              <a:rPr lang="en-US" sz="2400" b="1" baseline="-25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RC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Symbol" pitchFamily="18" charset="2"/>
                <a:ea typeface="Times New Roman" pitchFamily="18" charset="0"/>
                <a:cs typeface="Arial" pitchFamily="34" charset="0"/>
              </a:rPr>
              <a:t>º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&gt; NH</a:t>
            </a:r>
            <a:r>
              <a:rPr kumimoji="0" lang="en-US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498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Office Theme</vt:lpstr>
      <vt:lpstr>CorelDRAW</vt:lpstr>
      <vt:lpstr>CS ChemDraw Drawing</vt:lpstr>
      <vt:lpstr>MSDraw</vt:lpstr>
      <vt:lpstr>CorelDRAW X4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Stanley</dc:creator>
  <cp:lastModifiedBy>George G. Stanley</cp:lastModifiedBy>
  <cp:revision>12</cp:revision>
  <dcterms:created xsi:type="dcterms:W3CDTF">2008-09-18T14:53:02Z</dcterms:created>
  <dcterms:modified xsi:type="dcterms:W3CDTF">2008-09-23T15:05:39Z</dcterms:modified>
</cp:coreProperties>
</file>