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8"/>
  </p:notesMasterIdLst>
  <p:sldIdLst>
    <p:sldId id="256" r:id="rId2"/>
    <p:sldId id="261" r:id="rId3"/>
    <p:sldId id="262" r:id="rId4"/>
    <p:sldId id="263" r:id="rId5"/>
    <p:sldId id="264" r:id="rId6"/>
    <p:sldId id="277" r:id="rId7"/>
    <p:sldId id="278" r:id="rId8"/>
    <p:sldId id="279" r:id="rId9"/>
    <p:sldId id="266" r:id="rId10"/>
    <p:sldId id="280" r:id="rId11"/>
    <p:sldId id="267" r:id="rId12"/>
    <p:sldId id="319" r:id="rId13"/>
    <p:sldId id="268" r:id="rId14"/>
    <p:sldId id="269" r:id="rId15"/>
    <p:sldId id="270" r:id="rId16"/>
    <p:sldId id="272" r:id="rId17"/>
    <p:sldId id="273" r:id="rId18"/>
    <p:sldId id="327" r:id="rId19"/>
    <p:sldId id="328" r:id="rId20"/>
    <p:sldId id="274"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329" r:id="rId34"/>
    <p:sldId id="297" r:id="rId35"/>
    <p:sldId id="298" r:id="rId36"/>
    <p:sldId id="299" r:id="rId37"/>
    <p:sldId id="300" r:id="rId38"/>
    <p:sldId id="307" r:id="rId39"/>
    <p:sldId id="304" r:id="rId40"/>
    <p:sldId id="320" r:id="rId41"/>
    <p:sldId id="321" r:id="rId42"/>
    <p:sldId id="322" r:id="rId43"/>
    <p:sldId id="323" r:id="rId44"/>
    <p:sldId id="324" r:id="rId45"/>
    <p:sldId id="325" r:id="rId46"/>
    <p:sldId id="326"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07A69B02-253D-476F-A50E-2249A0C7EBF1}">
          <p14:sldIdLst>
            <p14:sldId id="256"/>
            <p14:sldId id="261"/>
            <p14:sldId id="262"/>
            <p14:sldId id="263"/>
            <p14:sldId id="264"/>
            <p14:sldId id="277"/>
            <p14:sldId id="278"/>
            <p14:sldId id="279"/>
            <p14:sldId id="266"/>
            <p14:sldId id="280"/>
            <p14:sldId id="267"/>
            <p14:sldId id="319"/>
            <p14:sldId id="268"/>
            <p14:sldId id="269"/>
            <p14:sldId id="270"/>
            <p14:sldId id="272"/>
            <p14:sldId id="273"/>
            <p14:sldId id="327"/>
            <p14:sldId id="328"/>
            <p14:sldId id="274"/>
            <p14:sldId id="284"/>
            <p14:sldId id="285"/>
            <p14:sldId id="286"/>
            <p14:sldId id="287"/>
            <p14:sldId id="288"/>
            <p14:sldId id="289"/>
            <p14:sldId id="290"/>
            <p14:sldId id="291"/>
            <p14:sldId id="292"/>
            <p14:sldId id="293"/>
            <p14:sldId id="294"/>
            <p14:sldId id="295"/>
            <p14:sldId id="329"/>
            <p14:sldId id="297"/>
            <p14:sldId id="298"/>
            <p14:sldId id="299"/>
            <p14:sldId id="300"/>
            <p14:sldId id="307"/>
          </p14:sldIdLst>
        </p14:section>
        <p14:section name="Appendix: Image Descriptions for Unsighted Students" id="{4EBD1480-F1BF-4BDB-86DB-35AB3FBCFF3C}">
          <p14:sldIdLst>
            <p14:sldId id="304"/>
            <p14:sldId id="320"/>
            <p14:sldId id="321"/>
            <p14:sldId id="322"/>
            <p14:sldId id="323"/>
            <p14:sldId id="324"/>
            <p14:sldId id="325"/>
            <p14:sldId id="3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AAE0FA"/>
    <a:srgbClr val="E2F4FD"/>
    <a:srgbClr val="000000"/>
    <a:srgbClr val="001F5C"/>
    <a:srgbClr val="E3D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7" autoAdjust="0"/>
    <p:restoredTop sz="88313" autoAdjust="0"/>
  </p:normalViewPr>
  <p:slideViewPr>
    <p:cSldViewPr>
      <p:cViewPr>
        <p:scale>
          <a:sx n="112" d="100"/>
          <a:sy n="112" d="100"/>
        </p:scale>
        <p:origin x="1424" y="256"/>
      </p:cViewPr>
      <p:guideLst>
        <p:guide orient="horz" pos="2160"/>
        <p:guide pos="2880"/>
      </p:guideLst>
    </p:cSldViewPr>
  </p:slideViewPr>
  <p:outlineViewPr>
    <p:cViewPr>
      <p:scale>
        <a:sx n="33" d="100"/>
        <a:sy n="33" d="100"/>
      </p:scale>
      <p:origin x="0" y="-28830"/>
    </p:cViewPr>
  </p:outlineViewPr>
  <p:notesTextViewPr>
    <p:cViewPr>
      <p:scale>
        <a:sx n="100" d="100"/>
        <a:sy n="100" d="100"/>
      </p:scale>
      <p:origin x="0" y="0"/>
    </p:cViewPr>
  </p:notesTextViewPr>
  <p:sorterViewPr>
    <p:cViewPr>
      <p:scale>
        <a:sx n="66" d="100"/>
        <a:sy n="66" d="100"/>
      </p:scale>
      <p:origin x="0" y="-1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C21F8A9-4C88-4DC0-A4D5-7B50A33AA848}" type="datetimeFigureOut">
              <a:rPr lang="en-US"/>
              <a:pPr>
                <a:defRPr/>
              </a:pPr>
              <a:t>9/10/23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D7B34D2-F204-4E48-B0EF-8AB9B24BA510}" type="slidenum">
              <a:rPr lang="en-US"/>
              <a:pPr>
                <a:defRPr/>
              </a:pPr>
              <a:t>‹#›</a:t>
            </a:fld>
            <a:endParaRPr lang="en-US"/>
          </a:p>
        </p:txBody>
      </p:sp>
    </p:spTree>
    <p:extLst>
      <p:ext uri="{BB962C8B-B14F-4D97-AF65-F5344CB8AC3E}">
        <p14:creationId xmlns:p14="http://schemas.microsoft.com/office/powerpoint/2010/main" val="373760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ED021A-6BF3-4394-834D-ABBA6864F23D}" type="slidenum">
              <a:rPr lang="en-US" altLang="en-US" smtClean="0">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endParaRPr lang="en-US" altLang="en-US" sz="1200"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12</a:t>
            </a:fld>
            <a:endParaRPr lang="en-US"/>
          </a:p>
        </p:txBody>
      </p:sp>
    </p:spTree>
    <p:extLst>
      <p:ext uri="{BB962C8B-B14F-4D97-AF65-F5344CB8AC3E}">
        <p14:creationId xmlns:p14="http://schemas.microsoft.com/office/powerpoint/2010/main" val="107586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IMF currently classifies exchange rate arrangements into 10 separate regimes.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13</a:t>
            </a:fld>
            <a:endParaRPr lang="en-US" altLang="en-US">
              <a:latin typeface="Arial" charset="0"/>
            </a:endParaRPr>
          </a:p>
        </p:txBody>
      </p:sp>
    </p:spTree>
    <p:extLst>
      <p:ext uri="{BB962C8B-B14F-4D97-AF65-F5344CB8AC3E}">
        <p14:creationId xmlns:p14="http://schemas.microsoft.com/office/powerpoint/2010/main" val="16751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14</a:t>
            </a:fld>
            <a:endParaRPr lang="en-US" altLang="en-US">
              <a:latin typeface="Arial" charset="0"/>
            </a:endParaRPr>
          </a:p>
        </p:txBody>
      </p:sp>
    </p:spTree>
    <p:extLst>
      <p:ext uri="{BB962C8B-B14F-4D97-AF65-F5344CB8AC3E}">
        <p14:creationId xmlns:p14="http://schemas.microsoft.com/office/powerpoint/2010/main" val="310540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15</a:t>
            </a:fld>
            <a:endParaRPr lang="en-US" altLang="en-US">
              <a:latin typeface="Arial" charset="0"/>
            </a:endParaRPr>
          </a:p>
        </p:txBody>
      </p:sp>
    </p:spTree>
    <p:extLst>
      <p:ext uri="{BB962C8B-B14F-4D97-AF65-F5344CB8AC3E}">
        <p14:creationId xmlns:p14="http://schemas.microsoft.com/office/powerpoint/2010/main" val="67231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EMS was formally launched in March 1979.</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16</a:t>
            </a:fld>
            <a:endParaRPr lang="en-US" altLang="en-US">
              <a:latin typeface="Arial" charset="0"/>
            </a:endParaRPr>
          </a:p>
        </p:txBody>
      </p:sp>
    </p:spTree>
    <p:extLst>
      <p:ext uri="{BB962C8B-B14F-4D97-AF65-F5344CB8AC3E}">
        <p14:creationId xmlns:p14="http://schemas.microsoft.com/office/powerpoint/2010/main" val="1568449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17</a:t>
            </a:fld>
            <a:endParaRPr lang="en-US" altLang="en-US">
              <a:latin typeface="Arial" charset="0"/>
            </a:endParaRPr>
          </a:p>
        </p:txBody>
      </p:sp>
    </p:spTree>
    <p:extLst>
      <p:ext uri="{BB962C8B-B14F-4D97-AF65-F5344CB8AC3E}">
        <p14:creationId xmlns:p14="http://schemas.microsoft.com/office/powerpoint/2010/main" val="275519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endParaRPr lang="en-US" altLang="en-US" sz="1200"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18</a:t>
            </a:fld>
            <a:endParaRPr lang="en-US"/>
          </a:p>
        </p:txBody>
      </p:sp>
    </p:spTree>
    <p:extLst>
      <p:ext uri="{BB962C8B-B14F-4D97-AF65-F5344CB8AC3E}">
        <p14:creationId xmlns:p14="http://schemas.microsoft.com/office/powerpoint/2010/main" val="1186795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endParaRPr lang="en-US" altLang="en-US" sz="1200"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19</a:t>
            </a:fld>
            <a:endParaRPr lang="en-US"/>
          </a:p>
        </p:txBody>
      </p:sp>
    </p:spTree>
    <p:extLst>
      <p:ext uri="{BB962C8B-B14F-4D97-AF65-F5344CB8AC3E}">
        <p14:creationId xmlns:p14="http://schemas.microsoft.com/office/powerpoint/2010/main" val="4132258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20</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 Mexico excessively depended on foreign portfolio capital to finance its economic development. In hindsight, the country should have saved more domestically and depended more on long-term rather than short-term foreign capital investments. As Professor Robert MacKinnon of Stanford University pointed out, a flood of foreign money had two undesirable effects. It led to an easy credit policy on domestic borrowings, which caused Mexicans to consume more and save less.? </a:t>
            </a:r>
            <a:r>
              <a:rPr lang="en-US" sz="1200" kern="1200" dirty="0" err="1">
                <a:solidFill>
                  <a:schemeClr val="tx1"/>
                </a:solidFill>
                <a:effectLst/>
                <a:latin typeface="+mn-lt"/>
                <a:ea typeface="+mn-ea"/>
                <a:cs typeface="+mn-cs"/>
              </a:rPr>
              <a:t>Moreign</a:t>
            </a:r>
            <a:r>
              <a:rPr lang="en-US" sz="1200" kern="1200" dirty="0">
                <a:solidFill>
                  <a:schemeClr val="tx1"/>
                </a:solidFill>
                <a:effectLst/>
                <a:latin typeface="+mn-lt"/>
                <a:ea typeface="+mn-ea"/>
                <a:cs typeface="+mn-cs"/>
              </a:rPr>
              <a:t> capital influx also caused a higher domestic inflation and an overvalued peso, which hurt Mexico's trade balances.</a:t>
            </a:r>
          </a:p>
          <a:p>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25</a:t>
            </a:fld>
            <a:endParaRPr lang="en-US"/>
          </a:p>
        </p:txBody>
      </p:sp>
    </p:spTree>
    <p:extLst>
      <p:ext uri="{BB962C8B-B14F-4D97-AF65-F5344CB8AC3E}">
        <p14:creationId xmlns:p14="http://schemas.microsoft.com/office/powerpoint/2010/main" val="146697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a:t>
            </a:fld>
            <a:endParaRPr lang="en-US"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Several factors are responsible for the onset of the Asian currency crisis: a weak domestic financial system, free international capital flows, the contagion effects of changing market sentiment, and inconsistent economic policies.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Large inflows of private capital resulted in a credit boom in the Asian countries in the early and mid-1990s. The credit boom was often directed to speculations in real estate and stock markets as well as to investments in marginal industrial projects. Fixed or stable exchange rates also encouraged unhedged financial transactions and excessive risk-taking by both lenders and borrowers, who were not much concerned with exchange risk. As asset prices declined (as happened in Thailand prior to the currency crisis) in part due to the government's effort to control the overheated economy, the quality of banks' loan portfolios also declined as the same assets were held as collateral for the loans. Clearly, banks and other financial institutions in the afflicted countries practiced poor risk management and were poorly supervised. In addition, their lending decisions were often influenced by political considerations, likely leading to suboptimal allocation of resources.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28</a:t>
            </a:fld>
            <a:endParaRPr lang="en-US"/>
          </a:p>
        </p:txBody>
      </p:sp>
    </p:spTree>
    <p:extLst>
      <p:ext uri="{BB962C8B-B14F-4D97-AF65-F5344CB8AC3E}">
        <p14:creationId xmlns:p14="http://schemas.microsoft.com/office/powerpoint/2010/main" val="198351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endParaRPr lang="en-US" altLang="en-US" sz="1200"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33</a:t>
            </a:fld>
            <a:endParaRPr lang="en-US"/>
          </a:p>
        </p:txBody>
      </p:sp>
    </p:spTree>
    <p:extLst>
      <p:ext uri="{BB962C8B-B14F-4D97-AF65-F5344CB8AC3E}">
        <p14:creationId xmlns:p14="http://schemas.microsoft.com/office/powerpoint/2010/main" val="214773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3</a:t>
            </a:fld>
            <a:endParaRPr lang="en-US" altLang="en-US">
              <a:latin typeface="Arial" charset="0"/>
            </a:endParaRPr>
          </a:p>
        </p:txBody>
      </p:sp>
    </p:spTree>
    <p:extLst>
      <p:ext uri="{BB962C8B-B14F-4D97-AF65-F5344CB8AC3E}">
        <p14:creationId xmlns:p14="http://schemas.microsoft.com/office/powerpoint/2010/main" val="351231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4</a:t>
            </a:fld>
            <a:endParaRPr lang="en-US" altLang="en-US">
              <a:latin typeface="Arial" charset="0"/>
            </a:endParaRPr>
          </a:p>
        </p:txBody>
      </p:sp>
    </p:spTree>
    <p:extLst>
      <p:ext uri="{BB962C8B-B14F-4D97-AF65-F5344CB8AC3E}">
        <p14:creationId xmlns:p14="http://schemas.microsoft.com/office/powerpoint/2010/main" val="370880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5</a:t>
            </a:fld>
            <a:endParaRPr lang="en-US" altLang="en-US">
              <a:latin typeface="Arial" charset="0"/>
            </a:endParaRPr>
          </a:p>
        </p:txBody>
      </p:sp>
    </p:spTree>
    <p:extLst>
      <p:ext uri="{BB962C8B-B14F-4D97-AF65-F5344CB8AC3E}">
        <p14:creationId xmlns:p14="http://schemas.microsoft.com/office/powerpoint/2010/main" val="163958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Under the gold standard, international imbalances of payment will also be corrected automatically. Consider a situation where Great Britain exported more to France than the former imported from the latter. This kind of trade imbalance will not persist under the gold standard. Net export from Great Britain to France will be accompanied by a net flow of gold in the opposite direction. This international flow of gold from France to Great Britain will lead to a lower price level in France and, at the same time, a higher price level in Great Britain. (Recall that under the gold standard, the domestic money stock is supposed to rise or fall as the country experiences an inflow or outflow of gold.) The resultant change in the relative price level, in turn, will slow exports from Great Britain and encourage exports from France as British (French) goods become more (less) expensive. As a result, the initial net export from Great Britain will eventually disappear. This adjustment mechanism is referred to as the price-specie-flow mechanism, which is attributed to David Hume, a Scottish philosopher. 3</a:t>
            </a:r>
          </a:p>
          <a:p>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7</a:t>
            </a:fld>
            <a:endParaRPr lang="en-US"/>
          </a:p>
        </p:txBody>
      </p:sp>
    </p:spTree>
    <p:extLst>
      <p:ext uri="{BB962C8B-B14F-4D97-AF65-F5344CB8AC3E}">
        <p14:creationId xmlns:p14="http://schemas.microsoft.com/office/powerpoint/2010/main" val="252146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World War I ended the classical gold standard in August 1914, as major countries such as Great Britain, France, Germany, and Russia suspended redemption of banknotes in gold and imposed embargoes on gold exports. After the war, many countries, especially Germany, Austria, Hungary, Poland, and Russia, suffered hyperinflation. The German experience provides a classic example of hyperinflation: By the end of 1923, the wholesale price index in Germany was more than 1 trillion (!) times as high as the prewar level. Freed from wartime pegging, exchange rates among currencies were fluctuating in the early 1920s. During this period, countries widely used "predatory" depreciations of their currencies as a means of gaining advantages in the world export market.</a:t>
            </a:r>
          </a:p>
          <a:p>
            <a:r>
              <a:rPr lang="en-US" sz="1200" kern="1200" dirty="0">
                <a:solidFill>
                  <a:schemeClr val="tx1"/>
                </a:solidFill>
                <a:effectLst/>
                <a:latin typeface="+mn-lt"/>
                <a:ea typeface="+mn-ea"/>
                <a:cs typeface="+mn-cs"/>
              </a:rPr>
              <a:t>As major countries began to recover from the war and stabilize their economies, they attempted to restore the gold standard. The United States, which replaced Great Britain as the dominant financial power, spearheaded efforts to restore the gold standard. With only mild inflation, the United States was able to lift restrictions on gold exports and return to a gold standard in 1919. In Great Britain, Winston Churchill, the chancellor of the Exchequer, played a key role in restoring the gold standard in 1925. Besides Great Britain, such countries as Switzerland, France, and the Scandinavian countries restored the gold standard by 1928.</a:t>
            </a:r>
          </a:p>
          <a:p>
            <a:r>
              <a:rPr lang="en-US" sz="1200" kern="1200" dirty="0">
                <a:solidFill>
                  <a:schemeClr val="tx1"/>
                </a:solidFill>
                <a:effectLst/>
                <a:latin typeface="+mn-lt"/>
                <a:ea typeface="+mn-ea"/>
                <a:cs typeface="+mn-cs"/>
              </a:rPr>
              <a:t>The international gold standard of the late 1920s, however, was not much more than a facade. Most major countries gave priority</a:t>
            </a:r>
          </a:p>
          <a:p>
            <a:r>
              <a:rPr lang="en-US" sz="1200" kern="1200" dirty="0">
                <a:solidFill>
                  <a:schemeClr val="tx1"/>
                </a:solidFill>
                <a:effectLst/>
                <a:latin typeface="+mn-lt"/>
                <a:ea typeface="+mn-ea"/>
                <a:cs typeface="+mn-cs"/>
              </a:rPr>
              <a:t>to the stabilization of domestic economies and systematically followed a policy of sterilization of gold by matching inflows and outflows of gold respectively with reductions and increases in domestic money and credit. The Federal Reserve of the United States, for example, kept some gold outside the credit base by circulating it as gold certificates. The Bank of England also followed the policy of keeping the amount of available </a:t>
            </a:r>
            <a:r>
              <a:rPr lang="en-US" sz="1200" kern="1200" dirty="0" err="1">
                <a:solidFill>
                  <a:schemeClr val="tx1"/>
                </a:solidFill>
                <a:effectLst/>
                <a:latin typeface="+mn-lt"/>
                <a:ea typeface="+mn-ea"/>
                <a:cs typeface="+mn-cs"/>
              </a:rPr>
              <a:t>dom@stic</a:t>
            </a:r>
            <a:r>
              <a:rPr lang="en-US" sz="1200" kern="1200" dirty="0">
                <a:solidFill>
                  <a:schemeClr val="tx1"/>
                </a:solidFill>
                <a:effectLst/>
                <a:latin typeface="+mn-lt"/>
                <a:ea typeface="+mn-ea"/>
                <a:cs typeface="+mn-cs"/>
              </a:rPr>
              <a:t> credit stable by neutralizing the effects of gold flows. In a word, countries lacked the political will to abide by the "rules of the game," and so the automatic adjustment mechanism of the gold standard was unable to work.</a:t>
            </a:r>
          </a:p>
          <a:p>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8</a:t>
            </a:fld>
            <a:endParaRPr lang="en-US"/>
          </a:p>
        </p:txBody>
      </p:sp>
    </p:spTree>
    <p:extLst>
      <p:ext uri="{BB962C8B-B14F-4D97-AF65-F5344CB8AC3E}">
        <p14:creationId xmlns:p14="http://schemas.microsoft.com/office/powerpoint/2010/main" val="18207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9</a:t>
            </a:fld>
            <a:endParaRPr lang="en-US" altLang="en-US">
              <a:latin typeface="Arial" charset="0"/>
            </a:endParaRPr>
          </a:p>
        </p:txBody>
      </p:sp>
    </p:spTree>
    <p:extLst>
      <p:ext uri="{BB962C8B-B14F-4D97-AF65-F5344CB8AC3E}">
        <p14:creationId xmlns:p14="http://schemas.microsoft.com/office/powerpoint/2010/main" val="291299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11</a:t>
            </a:fld>
            <a:endParaRPr lang="en-US" altLang="en-US">
              <a:latin typeface="Arial" charset="0"/>
            </a:endParaRPr>
          </a:p>
        </p:txBody>
      </p:sp>
    </p:spTree>
    <p:extLst>
      <p:ext uri="{BB962C8B-B14F-4D97-AF65-F5344CB8AC3E}">
        <p14:creationId xmlns:p14="http://schemas.microsoft.com/office/powerpoint/2010/main" val="1497989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215A-2380-4760-9809-B506552D7194}"/>
              </a:ext>
            </a:extLst>
          </p:cNvPr>
          <p:cNvSpPr>
            <a:spLocks noGrp="1"/>
          </p:cNvSpPr>
          <p:nvPr>
            <p:ph type="title"/>
          </p:nvPr>
        </p:nvSpPr>
        <p:spPr/>
        <p:txBody>
          <a:bodyPr/>
          <a:lstStyle>
            <a:lvl1pPr>
              <a:defRPr>
                <a:solidFill>
                  <a:srgbClr val="C00000"/>
                </a:solidFill>
              </a:defRPr>
            </a:lvl1pPr>
          </a:lstStyle>
          <a:p>
            <a:r>
              <a:rPr lang="en-US" dirty="0"/>
              <a:t>Click to edit Master title style</a:t>
            </a:r>
            <a:endParaRPr lang="en-IN" dirty="0"/>
          </a:p>
        </p:txBody>
      </p:sp>
      <p:sp>
        <p:nvSpPr>
          <p:cNvPr id="3" name="Subtitle 2"/>
          <p:cNvSpPr>
            <a:spLocks noGrp="1"/>
          </p:cNvSpPr>
          <p:nvPr>
            <p:ph type="subTitle" idx="1"/>
          </p:nvPr>
        </p:nvSpPr>
        <p:spPr>
          <a:xfrm>
            <a:off x="1447800" y="5867400"/>
            <a:ext cx="6400800" cy="800100"/>
          </a:xfrm>
          <a:prstGeom prst="rect">
            <a:avLst/>
          </a:prstGeom>
        </p:spPr>
        <p:txBody>
          <a:bodyPr/>
          <a:lstStyle>
            <a:lvl1pPr marL="0" indent="0" algn="ctr">
              <a:buNone/>
              <a:defRPr sz="3600">
                <a:solidFill>
                  <a:schemeClr val="tx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11" name="Picture 10">
            <a:extLst>
              <a:ext uri="{FF2B5EF4-FFF2-40B4-BE49-F238E27FC236}">
                <a16:creationId xmlns:a16="http://schemas.microsoft.com/office/drawing/2014/main" id="{7EDC4DDF-8D8D-4354-BD1E-D19F300F1333}"/>
              </a:ext>
            </a:extLst>
          </p:cNvPr>
          <p:cNvPicPr>
            <a:picLocks noChangeAspect="1"/>
          </p:cNvPicPr>
          <p:nvPr userDrawn="1"/>
        </p:nvPicPr>
        <p:blipFill>
          <a:blip r:embed="rId2"/>
          <a:stretch>
            <a:fillRect/>
          </a:stretch>
        </p:blipFill>
        <p:spPr>
          <a:xfrm>
            <a:off x="1828800" y="396875"/>
            <a:ext cx="5334000" cy="4648200"/>
          </a:xfrm>
          <a:prstGeom prst="rect">
            <a:avLst/>
          </a:prstGeom>
        </p:spPr>
      </p:pic>
      <p:sp>
        <p:nvSpPr>
          <p:cNvPr id="5" name="Text Placeholder 4">
            <a:extLst>
              <a:ext uri="{FF2B5EF4-FFF2-40B4-BE49-F238E27FC236}">
                <a16:creationId xmlns:a16="http://schemas.microsoft.com/office/drawing/2014/main" id="{CED516A8-2B34-44D4-9234-30ACC7BE76F4}"/>
              </a:ext>
            </a:extLst>
          </p:cNvPr>
          <p:cNvSpPr>
            <a:spLocks noGrp="1"/>
          </p:cNvSpPr>
          <p:nvPr>
            <p:ph type="body" sz="quarter" idx="12"/>
          </p:nvPr>
        </p:nvSpPr>
        <p:spPr>
          <a:xfrm>
            <a:off x="4724400" y="6583045"/>
            <a:ext cx="4343400" cy="182880"/>
          </a:xfrm>
          <a:prstGeom prst="rect">
            <a:avLst/>
          </a:prstGeom>
        </p:spPr>
        <p:txBody>
          <a:bodyPr/>
          <a:lstStyle>
            <a:lvl1pPr marL="0" indent="0" algn="r">
              <a:buNone/>
              <a:defRPr sz="900">
                <a:latin typeface="Arial" panose="020B0604020202020204" pitchFamily="34" charset="0"/>
                <a:cs typeface="Arial" panose="020B0604020202020204" pitchFamily="34" charset="0"/>
              </a:defRPr>
            </a:lvl1pPr>
          </a:lstStyle>
          <a:p>
            <a:pPr lvl="0"/>
            <a:r>
              <a:rPr lang="en-US" dirty="0"/>
              <a:t>Edit Master text styles</a:t>
            </a:r>
            <a:endParaRPr lang="en-IN" dirty="0"/>
          </a:p>
        </p:txBody>
      </p:sp>
    </p:spTree>
    <p:extLst>
      <p:ext uri="{BB962C8B-B14F-4D97-AF65-F5344CB8AC3E}">
        <p14:creationId xmlns:p14="http://schemas.microsoft.com/office/powerpoint/2010/main" val="174302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84E8C34F-AD0C-4DD1-A70E-859A3BB2D4FD}" type="datetimeFigureOut">
              <a:rPr lang="en-US"/>
              <a:pPr>
                <a:defRPr/>
              </a:pPr>
              <a:t>9/10/23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5BD8D7A3-86B3-4587-A27D-348957627EF8}" type="slidenum">
              <a:rPr lang="en-US"/>
              <a:pPr>
                <a:defRPr/>
              </a:pPr>
              <a:t>‹#›</a:t>
            </a:fld>
            <a:endParaRPr lang="en-US"/>
          </a:p>
        </p:txBody>
      </p:sp>
    </p:spTree>
    <p:extLst>
      <p:ext uri="{BB962C8B-B14F-4D97-AF65-F5344CB8AC3E}">
        <p14:creationId xmlns:p14="http://schemas.microsoft.com/office/powerpoint/2010/main" val="59879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294998E0-6219-4CF7-9D2C-79402ABB3808}" type="datetimeFigureOut">
              <a:rPr lang="en-US"/>
              <a:pPr>
                <a:defRPr/>
              </a:pPr>
              <a:t>9/10/23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142C332C-0ECD-4C31-BA2B-D9820020CB26}" type="slidenum">
              <a:rPr lang="en-US"/>
              <a:pPr>
                <a:defRPr/>
              </a:pPr>
              <a:t>‹#›</a:t>
            </a:fld>
            <a:endParaRPr lang="en-US"/>
          </a:p>
        </p:txBody>
      </p:sp>
    </p:spTree>
    <p:extLst>
      <p:ext uri="{BB962C8B-B14F-4D97-AF65-F5344CB8AC3E}">
        <p14:creationId xmlns:p14="http://schemas.microsoft.com/office/powerpoint/2010/main" val="1307573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838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9418771-1825-4761-AA58-5B9B6FB8C855}" type="datetimeFigureOut">
              <a:rPr lang="en-US"/>
              <a:pPr>
                <a:defRPr/>
              </a:pPr>
              <a:t>9/10/23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0C783440-D5B8-4F4F-A79B-04755A4CCA50}" type="slidenum">
              <a:rPr lang="en-US"/>
              <a:pPr>
                <a:defRPr/>
              </a:pPr>
              <a:t>‹#›</a:t>
            </a:fld>
            <a:endParaRPr lang="en-US"/>
          </a:p>
        </p:txBody>
      </p:sp>
    </p:spTree>
    <p:extLst>
      <p:ext uri="{BB962C8B-B14F-4D97-AF65-F5344CB8AC3E}">
        <p14:creationId xmlns:p14="http://schemas.microsoft.com/office/powerpoint/2010/main" val="317730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4F5D070-AA22-4680-B1CE-0908664F65FE}" type="datetimeFigureOut">
              <a:rPr lang="en-US"/>
              <a:pPr>
                <a:defRPr/>
              </a:pPr>
              <a:t>9/10/23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E7F775DC-62C3-4A6A-A919-5EEACB4FC40A}" type="slidenum">
              <a:rPr lang="en-US"/>
              <a:pPr>
                <a:defRPr/>
              </a:pPr>
              <a:t>‹#›</a:t>
            </a:fld>
            <a:endParaRPr lang="en-US"/>
          </a:p>
        </p:txBody>
      </p:sp>
    </p:spTree>
    <p:extLst>
      <p:ext uri="{BB962C8B-B14F-4D97-AF65-F5344CB8AC3E}">
        <p14:creationId xmlns:p14="http://schemas.microsoft.com/office/powerpoint/2010/main" val="70968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6848" y="122727"/>
            <a:ext cx="8230306" cy="1295033"/>
          </a:xfrm>
        </p:spPr>
        <p:txBody>
          <a:bodyPr/>
          <a:lstStyle/>
          <a:p>
            <a:r>
              <a:rPr lang="en-US" dirty="0"/>
              <a:t>Click to edit Master title style</a:t>
            </a:r>
          </a:p>
        </p:txBody>
      </p:sp>
      <p:sp>
        <p:nvSpPr>
          <p:cNvPr id="3" name="Table Placeholder 2"/>
          <p:cNvSpPr>
            <a:spLocks noGrp="1"/>
          </p:cNvSpPr>
          <p:nvPr>
            <p:ph type="tbl" idx="1"/>
          </p:nvPr>
        </p:nvSpPr>
        <p:spPr>
          <a:xfrm>
            <a:off x="456848" y="1719996"/>
            <a:ext cx="8230306" cy="4410808"/>
          </a:xfrm>
          <a:prstGeom prst="rect">
            <a:avLst/>
          </a:prstGeom>
        </p:spPr>
        <p:txBody>
          <a:bodyPr/>
          <a:lstStyle/>
          <a:p>
            <a:pPr lvl="0"/>
            <a:endParaRPr lang="en-US" noProof="0"/>
          </a:p>
        </p:txBody>
      </p:sp>
      <p:sp>
        <p:nvSpPr>
          <p:cNvPr id="4" name="Rectangle 5"/>
          <p:cNvSpPr>
            <a:spLocks noGrp="1" noChangeArrowheads="1"/>
          </p:cNvSpPr>
          <p:nvPr>
            <p:ph type="dt" sz="half" idx="10"/>
          </p:nvPr>
        </p:nvSpPr>
        <p:spPr>
          <a:xfrm>
            <a:off x="66675" y="6248400"/>
            <a:ext cx="2135188" cy="457200"/>
          </a:xfrm>
          <a:prstGeom prst="rect">
            <a:avLst/>
          </a:prstGeom>
        </p:spPr>
        <p:txBody>
          <a:bodyPr lIns="103236" tIns="51618" rIns="103236" bIns="51618"/>
          <a:lstStyle>
            <a:lvl1pPr>
              <a:defRPr/>
            </a:lvl1pPr>
          </a:lstStyle>
          <a:p>
            <a:pPr>
              <a:defRPr/>
            </a:pPr>
            <a:endParaRPr lang="en-US" altLang="en-US"/>
          </a:p>
        </p:txBody>
      </p:sp>
    </p:spTree>
    <p:extLst>
      <p:ext uri="{BB962C8B-B14F-4D97-AF65-F5344CB8AC3E}">
        <p14:creationId xmlns:p14="http://schemas.microsoft.com/office/powerpoint/2010/main" val="1102914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Content Placeholder 7">
            <a:extLst>
              <a:ext uri="{FF2B5EF4-FFF2-40B4-BE49-F238E27FC236}">
                <a16:creationId xmlns:a16="http://schemas.microsoft.com/office/drawing/2014/main" id="{8371E6E5-BCE2-45D4-BE67-8033B2829D61}"/>
              </a:ext>
            </a:extLst>
          </p:cNvPr>
          <p:cNvSpPr>
            <a:spLocks noGrp="1"/>
          </p:cNvSpPr>
          <p:nvPr>
            <p:ph sz="quarter" idx="11"/>
          </p:nvPr>
        </p:nvSpPr>
        <p:spPr>
          <a:xfrm>
            <a:off x="0" y="6486525"/>
            <a:ext cx="9144000" cy="371475"/>
          </a:xfrm>
          <a:prstGeom prst="rect">
            <a:avLst/>
          </a:prstGeom>
        </p:spPr>
        <p:txBody>
          <a:bodyPr/>
          <a:lstStyle>
            <a:lvl1pPr marL="0" indent="0" algn="ctr">
              <a:buNone/>
              <a:defRPr sz="1000"/>
            </a:lvl1pPr>
            <a:lvl2pPr marL="457200" indent="0" algn="ctr">
              <a:buNone/>
              <a:defRPr sz="1000"/>
            </a:lvl2pPr>
            <a:lvl3pPr marL="914400" indent="0" algn="ctr">
              <a:buNone/>
              <a:defRPr sz="100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82650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48463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2-</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
        <p:nvSpPr>
          <p:cNvPr id="10" name="Text Placeholder 6">
            <a:extLst>
              <a:ext uri="{FF2B5EF4-FFF2-40B4-BE49-F238E27FC236}">
                <a16:creationId xmlns:a16="http://schemas.microsoft.com/office/drawing/2014/main" id="{2AB06694-AEB3-427B-8513-6B3B7FD2A1B4}"/>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415150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190500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2-</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
        <p:nvSpPr>
          <p:cNvPr id="10" name="Content Placeholder 2">
            <a:extLst>
              <a:ext uri="{FF2B5EF4-FFF2-40B4-BE49-F238E27FC236}">
                <a16:creationId xmlns:a16="http://schemas.microsoft.com/office/drawing/2014/main" id="{09B9328C-15FE-4FA1-A15F-B9FCF9B0527F}"/>
              </a:ext>
            </a:extLst>
          </p:cNvPr>
          <p:cNvSpPr>
            <a:spLocks noGrp="1"/>
          </p:cNvSpPr>
          <p:nvPr>
            <p:ph idx="10"/>
          </p:nvPr>
        </p:nvSpPr>
        <p:spPr>
          <a:xfrm>
            <a:off x="457200" y="4440079"/>
            <a:ext cx="8229600" cy="190500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F9FAC4F4-757D-46C9-AAFE-E11ACE6B9A6C}"/>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45605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2-</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
        <p:nvSpPr>
          <p:cNvPr id="10" name="Content Placeholder 2">
            <a:extLst>
              <a:ext uri="{FF2B5EF4-FFF2-40B4-BE49-F238E27FC236}">
                <a16:creationId xmlns:a16="http://schemas.microsoft.com/office/drawing/2014/main" id="{09B9328C-15FE-4FA1-A15F-B9FCF9B0527F}"/>
              </a:ext>
            </a:extLst>
          </p:cNvPr>
          <p:cNvSpPr>
            <a:spLocks noGrp="1"/>
          </p:cNvSpPr>
          <p:nvPr>
            <p:ph idx="10"/>
          </p:nvPr>
        </p:nvSpPr>
        <p:spPr>
          <a:xfrm>
            <a:off x="457200" y="2362348"/>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899B7AD-2CB4-4CAA-954C-688C5B1AA7A1}"/>
              </a:ext>
            </a:extLst>
          </p:cNvPr>
          <p:cNvSpPr>
            <a:spLocks noGrp="1"/>
          </p:cNvSpPr>
          <p:nvPr>
            <p:ph idx="11"/>
          </p:nvPr>
        </p:nvSpPr>
        <p:spPr>
          <a:xfrm>
            <a:off x="457200" y="3200696"/>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4466599B-6C52-4A12-82D7-186CD5FF922C}"/>
              </a:ext>
            </a:extLst>
          </p:cNvPr>
          <p:cNvSpPr>
            <a:spLocks noGrp="1"/>
          </p:cNvSpPr>
          <p:nvPr>
            <p:ph idx="12"/>
          </p:nvPr>
        </p:nvSpPr>
        <p:spPr>
          <a:xfrm>
            <a:off x="457200" y="4039044"/>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469E9319-7521-4E3D-8A96-6BA421DB1A4D}"/>
              </a:ext>
            </a:extLst>
          </p:cNvPr>
          <p:cNvSpPr>
            <a:spLocks noGrp="1"/>
          </p:cNvSpPr>
          <p:nvPr>
            <p:ph idx="13"/>
          </p:nvPr>
        </p:nvSpPr>
        <p:spPr>
          <a:xfrm>
            <a:off x="457200" y="4877392"/>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088B282E-AEB6-4466-8F58-96FB65F7B3EF}"/>
              </a:ext>
            </a:extLst>
          </p:cNvPr>
          <p:cNvSpPr>
            <a:spLocks noGrp="1"/>
          </p:cNvSpPr>
          <p:nvPr>
            <p:ph idx="14"/>
          </p:nvPr>
        </p:nvSpPr>
        <p:spPr>
          <a:xfrm>
            <a:off x="457200" y="5715741"/>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FEACAC9A-6AD6-442E-BE8E-87C02D8342B7}"/>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139521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6702FB7-32C4-49BE-9A8E-895A20E01CB2}" type="datetimeFigureOut">
              <a:rPr lang="en-US"/>
              <a:pPr>
                <a:defRPr/>
              </a:pPr>
              <a:t>9/10/23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FBEF23FC-ED78-4494-A3F7-082A0DE4B02A}" type="slidenum">
              <a:rPr lang="en-US"/>
              <a:pPr>
                <a:defRPr/>
              </a:pPr>
              <a:t>‹#›</a:t>
            </a:fld>
            <a:endParaRPr lang="en-US"/>
          </a:p>
        </p:txBody>
      </p:sp>
    </p:spTree>
    <p:extLst>
      <p:ext uri="{BB962C8B-B14F-4D97-AF65-F5344CB8AC3E}">
        <p14:creationId xmlns:p14="http://schemas.microsoft.com/office/powerpoint/2010/main" val="129973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DC970E54-9295-41C1-90AA-8C99FF9594EC}" type="datetimeFigureOut">
              <a:rPr lang="en-US"/>
              <a:pPr>
                <a:defRPr/>
              </a:pPr>
              <a:t>9/10/23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28284C16-6706-4311-BDEE-33958BF4098D}" type="slidenum">
              <a:rPr lang="en-US"/>
              <a:pPr>
                <a:defRPr/>
              </a:pPr>
              <a:t>‹#›</a:t>
            </a:fld>
            <a:endParaRPr lang="en-US"/>
          </a:p>
        </p:txBody>
      </p:sp>
    </p:spTree>
    <p:extLst>
      <p:ext uri="{BB962C8B-B14F-4D97-AF65-F5344CB8AC3E}">
        <p14:creationId xmlns:p14="http://schemas.microsoft.com/office/powerpoint/2010/main" val="412263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0ABFD51F-A8F3-4C9A-BCFA-739985439A2C}" type="datetimeFigureOut">
              <a:rPr lang="en-US"/>
              <a:pPr>
                <a:defRPr/>
              </a:pPr>
              <a:t>9/10/23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r>
              <a:rPr lang="en-US"/>
              <a:t>#-</a:t>
            </a:r>
            <a:fld id="{84C3B2AB-9CAA-4036-B35B-348EB67C1439}" type="slidenum">
              <a:rPr lang="en-US"/>
              <a:pPr>
                <a:defRPr/>
              </a:pPr>
              <a:t>‹#›</a:t>
            </a:fld>
            <a:endParaRPr lang="en-US"/>
          </a:p>
        </p:txBody>
      </p:sp>
    </p:spTree>
    <p:extLst>
      <p:ext uri="{BB962C8B-B14F-4D97-AF65-F5344CB8AC3E}">
        <p14:creationId xmlns:p14="http://schemas.microsoft.com/office/powerpoint/2010/main" val="69440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FB2A3BD9-AC7A-48EC-9DD7-10F646D6C236}" type="datetimeFigureOut">
              <a:rPr lang="en-US"/>
              <a:pPr>
                <a:defRPr/>
              </a:pPr>
              <a:t>9/10/23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r>
              <a:rPr lang="en-US"/>
              <a:t>#-</a:t>
            </a:r>
            <a:fld id="{3A8DD13A-3D27-4BD8-9D4A-126A70D8773D}" type="slidenum">
              <a:rPr lang="en-US"/>
              <a:pPr>
                <a:defRPr/>
              </a:pPr>
              <a:t>‹#›</a:t>
            </a:fld>
            <a:endParaRPr lang="en-US"/>
          </a:p>
        </p:txBody>
      </p:sp>
    </p:spTree>
    <p:extLst>
      <p:ext uri="{BB962C8B-B14F-4D97-AF65-F5344CB8AC3E}">
        <p14:creationId xmlns:p14="http://schemas.microsoft.com/office/powerpoint/2010/main" val="161350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23F46519-33F3-40ED-8871-AFB3C613E4A6}" type="datetimeFigureOut">
              <a:rPr lang="en-US"/>
              <a:pPr>
                <a:defRPr/>
              </a:pPr>
              <a:t>9/10/23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a:t>
            </a:r>
            <a:fld id="{4719FE4A-34DB-42EC-9240-3FAB60FA8233}" type="slidenum">
              <a:rPr lang="en-US"/>
              <a:pPr>
                <a:defRPr/>
              </a:pPr>
              <a:t>‹#›</a:t>
            </a:fld>
            <a:endParaRPr lang="en-US"/>
          </a:p>
        </p:txBody>
      </p:sp>
    </p:spTree>
    <p:extLst>
      <p:ext uri="{BB962C8B-B14F-4D97-AF65-F5344CB8AC3E}">
        <p14:creationId xmlns:p14="http://schemas.microsoft.com/office/powerpoint/2010/main" val="339865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02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Chapter Title</a:t>
            </a:r>
          </a:p>
        </p:txBody>
      </p:sp>
      <p:sp>
        <p:nvSpPr>
          <p:cNvPr id="5" name="Footer Placeholder 4"/>
          <p:cNvSpPr>
            <a:spLocks noGrp="1"/>
          </p:cNvSpPr>
          <p:nvPr>
            <p:ph type="ftr" sz="quarter" idx="3"/>
          </p:nvPr>
        </p:nvSpPr>
        <p:spPr>
          <a:xfrm>
            <a:off x="5867400" y="6629400"/>
            <a:ext cx="2895600" cy="361950"/>
          </a:xfrm>
          <a:prstGeom prst="rect">
            <a:avLst/>
          </a:prstGeom>
        </p:spPr>
        <p:txBody>
          <a:bodyPr vert="horz" lIns="91440" tIns="45720" rIns="91440" bIns="45720" rtlCol="0" anchor="ctr"/>
          <a:lstStyle>
            <a:lvl1pPr algn="r">
              <a:defRPr sz="900">
                <a:solidFill>
                  <a:schemeClr val="tx1"/>
                </a:solidFill>
              </a:defRPr>
            </a:lvl1pPr>
          </a:lstStyle>
          <a:p>
            <a:pPr>
              <a:defRPr/>
            </a:pPr>
            <a:r>
              <a:rPr lang="en-US" dirty="0"/>
              <a:t>Copyright © 2018 by the McGraw-Hill Companies, Inc. All rights reserved.</a:t>
            </a:r>
          </a:p>
          <a:p>
            <a:pPr>
              <a:defRPr/>
            </a:pPr>
            <a:endParaRPr lang="en-US" dirty="0"/>
          </a:p>
          <a:p>
            <a:pPr>
              <a:defRPr/>
            </a:pP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defRPr>
            </a:lvl1pPr>
          </a:lstStyle>
          <a:p>
            <a:pPr>
              <a:defRPr/>
            </a:pPr>
            <a:r>
              <a:rPr lang="en-US"/>
              <a:t>#-</a:t>
            </a:r>
            <a:fld id="{5D17D02F-2E12-4346-95EE-C08154B8D7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78" r:id="rId3"/>
    <p:sldLayoutId id="2147483779"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81" r:id="rId15"/>
  </p:sldLayoutIdLst>
  <p:txStyles>
    <p:titleStyle>
      <a:lvl1pPr algn="ctr" rtl="0" eaLnBrk="0" fontAlgn="base" hangingPunct="0">
        <a:spcBef>
          <a:spcPct val="0"/>
        </a:spcBef>
        <a:spcAft>
          <a:spcPct val="0"/>
        </a:spcAft>
        <a:defRPr sz="5400" b="1" kern="1200">
          <a:solidFill>
            <a:srgbClr val="C05533"/>
          </a:solidFill>
          <a:latin typeface="Arial Narrow" panose="020B0606020202030204" pitchFamily="34" charset="0"/>
          <a:ea typeface="+mj-ea"/>
          <a:cs typeface="+mj-cs"/>
        </a:defRPr>
      </a:lvl1pPr>
      <a:lvl2pPr algn="ctr" rtl="0" eaLnBrk="0" fontAlgn="base" hangingPunct="0">
        <a:spcBef>
          <a:spcPct val="0"/>
        </a:spcBef>
        <a:spcAft>
          <a:spcPct val="0"/>
        </a:spcAft>
        <a:defRPr sz="5400" b="1">
          <a:solidFill>
            <a:srgbClr val="C05533"/>
          </a:solidFill>
          <a:latin typeface="Arial Narrow" pitchFamily="34" charset="0"/>
        </a:defRPr>
      </a:lvl2pPr>
      <a:lvl3pPr algn="ctr" rtl="0" eaLnBrk="0" fontAlgn="base" hangingPunct="0">
        <a:spcBef>
          <a:spcPct val="0"/>
        </a:spcBef>
        <a:spcAft>
          <a:spcPct val="0"/>
        </a:spcAft>
        <a:defRPr sz="5400" b="1">
          <a:solidFill>
            <a:srgbClr val="C05533"/>
          </a:solidFill>
          <a:latin typeface="Arial Narrow" pitchFamily="34" charset="0"/>
        </a:defRPr>
      </a:lvl3pPr>
      <a:lvl4pPr algn="ctr" rtl="0" eaLnBrk="0" fontAlgn="base" hangingPunct="0">
        <a:spcBef>
          <a:spcPct val="0"/>
        </a:spcBef>
        <a:spcAft>
          <a:spcPct val="0"/>
        </a:spcAft>
        <a:defRPr sz="5400" b="1">
          <a:solidFill>
            <a:srgbClr val="C05533"/>
          </a:solidFill>
          <a:latin typeface="Arial Narrow" pitchFamily="34" charset="0"/>
        </a:defRPr>
      </a:lvl4pPr>
      <a:lvl5pPr algn="ctr" rtl="0" eaLnBrk="0" fontAlgn="base" hangingPunct="0">
        <a:spcBef>
          <a:spcPct val="0"/>
        </a:spcBef>
        <a:spcAft>
          <a:spcPct val="0"/>
        </a:spcAft>
        <a:defRPr sz="5400" b="1">
          <a:solidFill>
            <a:srgbClr val="C05533"/>
          </a:solidFill>
          <a:latin typeface="Arial Narrow" pitchFamily="34" charset="0"/>
        </a:defRPr>
      </a:lvl5pPr>
      <a:lvl6pPr marL="457200" algn="ctr" rtl="0" fontAlgn="base">
        <a:spcBef>
          <a:spcPct val="0"/>
        </a:spcBef>
        <a:spcAft>
          <a:spcPct val="0"/>
        </a:spcAft>
        <a:defRPr sz="5400" b="1">
          <a:solidFill>
            <a:srgbClr val="C05533"/>
          </a:solidFill>
          <a:latin typeface="Arial Narrow" pitchFamily="34" charset="0"/>
        </a:defRPr>
      </a:lvl6pPr>
      <a:lvl7pPr marL="914400" algn="ctr" rtl="0" fontAlgn="base">
        <a:spcBef>
          <a:spcPct val="0"/>
        </a:spcBef>
        <a:spcAft>
          <a:spcPct val="0"/>
        </a:spcAft>
        <a:defRPr sz="5400" b="1">
          <a:solidFill>
            <a:srgbClr val="C05533"/>
          </a:solidFill>
          <a:latin typeface="Arial Narrow" pitchFamily="34" charset="0"/>
        </a:defRPr>
      </a:lvl7pPr>
      <a:lvl8pPr marL="1371600" algn="ctr" rtl="0" fontAlgn="base">
        <a:spcBef>
          <a:spcPct val="0"/>
        </a:spcBef>
        <a:spcAft>
          <a:spcPct val="0"/>
        </a:spcAft>
        <a:defRPr sz="5400" b="1">
          <a:solidFill>
            <a:srgbClr val="C05533"/>
          </a:solidFill>
          <a:latin typeface="Arial Narrow" pitchFamily="34" charset="0"/>
        </a:defRPr>
      </a:lvl8pPr>
      <a:lvl9pPr marL="1828800" algn="ctr" rtl="0" fontAlgn="base">
        <a:spcBef>
          <a:spcPct val="0"/>
        </a:spcBef>
        <a:spcAft>
          <a:spcPct val="0"/>
        </a:spcAft>
        <a:defRPr sz="5400" b="1">
          <a:solidFill>
            <a:srgbClr val="C05533"/>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slide" Target="slide42.xml"/></Relationships>
</file>

<file path=ppt/slides/_rels/slide19.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slide" Target="slide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1DD831-ECFF-4414-B103-D9F84A01328A}"/>
              </a:ext>
            </a:extLst>
          </p:cNvPr>
          <p:cNvSpPr>
            <a:spLocks noGrp="1"/>
          </p:cNvSpPr>
          <p:nvPr>
            <p:ph type="title"/>
          </p:nvPr>
        </p:nvSpPr>
        <p:spPr/>
        <p:txBody>
          <a:bodyPr/>
          <a:lstStyle/>
          <a:p>
            <a:r>
              <a:rPr lang="en-US" altLang="en-US" sz="4500" noProof="0" dirty="0">
                <a:solidFill>
                  <a:srgbClr val="AC0000"/>
                </a:solidFill>
              </a:rPr>
              <a:t>The International Monetary System</a:t>
            </a:r>
            <a:endParaRPr lang="en-US" sz="4500" noProof="0" dirty="0">
              <a:solidFill>
                <a:srgbClr val="AC0000"/>
              </a:solidFill>
            </a:endParaRPr>
          </a:p>
        </p:txBody>
      </p:sp>
      <p:sp>
        <p:nvSpPr>
          <p:cNvPr id="7" name="Subtitle 2">
            <a:extLst>
              <a:ext uri="{FF2B5EF4-FFF2-40B4-BE49-F238E27FC236}">
                <a16:creationId xmlns:a16="http://schemas.microsoft.com/office/drawing/2014/main" id="{486F1036-0D63-45AC-B576-E3628036A3F0}"/>
              </a:ext>
            </a:extLst>
          </p:cNvPr>
          <p:cNvSpPr>
            <a:spLocks noGrp="1"/>
          </p:cNvSpPr>
          <p:nvPr>
            <p:ph type="subTitle" idx="1"/>
          </p:nvPr>
        </p:nvSpPr>
        <p:spPr/>
        <p:txBody>
          <a:bodyPr/>
          <a:lstStyle/>
          <a:p>
            <a:r>
              <a:rPr lang="en-US" noProof="0" dirty="0"/>
              <a:t>Chapter Two</a:t>
            </a:r>
          </a:p>
        </p:txBody>
      </p:sp>
      <p:sp>
        <p:nvSpPr>
          <p:cNvPr id="2" name="Text Placeholder 3">
            <a:extLst>
              <a:ext uri="{FF2B5EF4-FFF2-40B4-BE49-F238E27FC236}">
                <a16:creationId xmlns:a16="http://schemas.microsoft.com/office/drawing/2014/main" id="{A73A0EC7-E3F5-4CCF-AF25-E46E4AD746F6}"/>
              </a:ext>
            </a:extLst>
          </p:cNvPr>
          <p:cNvSpPr>
            <a:spLocks noGrp="1"/>
          </p:cNvSpPr>
          <p:nvPr>
            <p:ph type="body" sz="quarter" idx="12"/>
          </p:nvPr>
        </p:nvSpPr>
        <p:spPr>
          <a:xfrm>
            <a:off x="1828800" y="6492240"/>
            <a:ext cx="5486400" cy="365760"/>
          </a:xfrm>
        </p:spPr>
        <p:txBody>
          <a:bodyPr/>
          <a:lstStyle/>
          <a:p>
            <a:pPr algn="ctr"/>
            <a:r>
              <a:rPr lang="en-US" noProof="0" dirty="0"/>
              <a:t>© 2021 McGraw Hill. All rights reserved. Authorized only for instructor use in the classroom. No reproduction or further distribution permitted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The Design of the Gold-Exchange System</a:t>
            </a:r>
            <a:endParaRPr lang="en-US" noProof="0" dirty="0">
              <a:solidFill>
                <a:srgbClr val="AC0000"/>
              </a:solidFill>
            </a:endParaRPr>
          </a:p>
        </p:txBody>
      </p:sp>
      <p:pic>
        <p:nvPicPr>
          <p:cNvPr id="5" name="Picture 2" descr="Design of the gold-exchange system relating British pounds, German marks, and French francs to the U.S. Dollar">
            <a:extLst>
              <a:ext uri="{FF2B5EF4-FFF2-40B4-BE49-F238E27FC236}">
                <a16:creationId xmlns:a16="http://schemas.microsoft.com/office/drawing/2014/main" id="{652B8292-78A1-473E-900D-8B1FC1719C84}"/>
              </a:ext>
            </a:extLst>
          </p:cNvPr>
          <p:cNvPicPr>
            <a:picLocks noGrp="1" noChangeAspect="1"/>
          </p:cNvPicPr>
          <p:nvPr>
            <p:ph idx="1"/>
          </p:nvPr>
        </p:nvPicPr>
        <p:blipFill rotWithShape="1">
          <a:blip r:embed="rId2"/>
          <a:srcRect l="25926" r="25926"/>
          <a:stretch/>
        </p:blipFill>
        <p:spPr>
          <a:xfrm>
            <a:off x="1828800" y="1561020"/>
            <a:ext cx="5486400" cy="4790336"/>
          </a:xfrm>
          <a:prstGeom prst="rect">
            <a:avLst/>
          </a:prstGeom>
        </p:spPr>
      </p:pic>
      <p:sp>
        <p:nvSpPr>
          <p:cNvPr id="6" name="Text Placeholder 3">
            <a:extLst>
              <a:ext uri="{FF2B5EF4-FFF2-40B4-BE49-F238E27FC236}">
                <a16:creationId xmlns:a16="http://schemas.microsoft.com/office/drawing/2014/main" id="{FB814A11-7EF6-425E-8B71-687D1D1623B9}"/>
              </a:ext>
            </a:extLst>
          </p:cNvPr>
          <p:cNvSpPr>
            <a:spLocks noGrp="1"/>
          </p:cNvSpPr>
          <p:nvPr>
            <p:ph type="body" sz="quarter" idx="15"/>
          </p:nvPr>
        </p:nvSpPr>
        <p:spPr/>
        <p:txBody>
          <a:bodyPr/>
          <a:lstStyle/>
          <a:p>
            <a:r>
              <a:rPr lang="en-US" noProof="0" dirty="0">
                <a:hlinkClick r:id="rId3" action="ppaction://hlinksldjump"/>
              </a:rPr>
              <a:t>Access the text alternative for slide images.</a:t>
            </a:r>
            <a:endParaRPr lang="en-US" noProof="0" dirty="0">
              <a:hlinkClick r:id="rId4" action="ppaction://hlinksldjump"/>
            </a:endParaRPr>
          </a:p>
        </p:txBody>
      </p:sp>
    </p:spTree>
    <p:extLst>
      <p:ext uri="{BB962C8B-B14F-4D97-AF65-F5344CB8AC3E}">
        <p14:creationId xmlns:p14="http://schemas.microsoft.com/office/powerpoint/2010/main" val="100878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Autofit/>
          </a:bodyPr>
          <a:lstStyle/>
          <a:p>
            <a:r>
              <a:rPr lang="en-US" altLang="en-US" noProof="0" dirty="0">
                <a:solidFill>
                  <a:srgbClr val="AC0000"/>
                </a:solidFill>
              </a:rPr>
              <a:t>The Flexible Exchange Rate Regime: 19</a:t>
            </a:r>
            <a:r>
              <a:rPr lang="en-US" altLang="en-US" sz="100" noProof="0" dirty="0">
                <a:solidFill>
                  <a:srgbClr val="AC0000"/>
                </a:solidFill>
              </a:rPr>
              <a:t> </a:t>
            </a:r>
            <a:r>
              <a:rPr lang="en-US" altLang="en-US" noProof="0" dirty="0">
                <a:solidFill>
                  <a:srgbClr val="AC0000"/>
                </a:solidFill>
              </a:rPr>
              <a:t>73 to Present</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876800"/>
          </a:xfrm>
        </p:spPr>
        <p:txBody>
          <a:bodyPr/>
          <a:lstStyle/>
          <a:p>
            <a:pPr eaLnBrk="1" hangingPunct="1">
              <a:spcBef>
                <a:spcPts val="600"/>
              </a:spcBef>
            </a:pPr>
            <a:r>
              <a:rPr lang="en-US" altLang="en-US" sz="2400" noProof="0" dirty="0">
                <a:latin typeface="+mn-lt"/>
              </a:rPr>
              <a:t>Flexible exchange rate regime was ratified in January 19</a:t>
            </a:r>
            <a:r>
              <a:rPr lang="en-US" altLang="en-US" sz="100" noProof="0" dirty="0">
                <a:latin typeface="+mn-lt"/>
              </a:rPr>
              <a:t> </a:t>
            </a:r>
            <a:r>
              <a:rPr lang="en-US" altLang="en-US" sz="2400" noProof="0" dirty="0">
                <a:latin typeface="+mn-lt"/>
              </a:rPr>
              <a:t>76 when the IMF members met in Jamaica and agreed to a new set of rules, referred to as the </a:t>
            </a:r>
            <a:r>
              <a:rPr lang="en-US" altLang="en-US" sz="2400" b="1" noProof="0" dirty="0">
                <a:latin typeface="+mn-lt"/>
              </a:rPr>
              <a:t>Jamaica Agreement</a:t>
            </a:r>
            <a:r>
              <a:rPr lang="en-US" altLang="en-US" sz="2400" noProof="0" dirty="0">
                <a:latin typeface="+mn-lt"/>
              </a:rPr>
              <a:t>:</a:t>
            </a:r>
          </a:p>
          <a:p>
            <a:pPr marL="457200" lvl="1" indent="-457200" eaLnBrk="1" hangingPunct="1">
              <a:spcBef>
                <a:spcPts val="600"/>
              </a:spcBef>
              <a:buFont typeface="+mj-lt"/>
              <a:buAutoNum type="arabicPeriod"/>
            </a:pPr>
            <a:r>
              <a:rPr lang="en-US" altLang="en-US" noProof="0" dirty="0">
                <a:latin typeface="+mn-lt"/>
              </a:rPr>
              <a:t>Flexible exchange rates were declared acceptable to the I</a:t>
            </a:r>
            <a:r>
              <a:rPr lang="en-US" altLang="en-US" sz="100" noProof="0" dirty="0">
                <a:latin typeface="+mn-lt"/>
              </a:rPr>
              <a:t> </a:t>
            </a:r>
            <a:r>
              <a:rPr lang="en-US" altLang="en-US" noProof="0" dirty="0">
                <a:latin typeface="+mn-lt"/>
              </a:rPr>
              <a:t>M</a:t>
            </a:r>
            <a:r>
              <a:rPr lang="en-US" altLang="en-US" sz="100" noProof="0" dirty="0">
                <a:latin typeface="+mn-lt"/>
              </a:rPr>
              <a:t> </a:t>
            </a:r>
            <a:r>
              <a:rPr lang="en-US" altLang="en-US" noProof="0" dirty="0">
                <a:latin typeface="+mn-lt"/>
              </a:rPr>
              <a:t>F members; central banks could intervene in exchange markets to iron out unwarranted volatilities.</a:t>
            </a:r>
          </a:p>
          <a:p>
            <a:pPr marL="457200" lvl="1" indent="-457200" eaLnBrk="1" hangingPunct="1">
              <a:spcBef>
                <a:spcPts val="600"/>
              </a:spcBef>
              <a:buFont typeface="+mj-lt"/>
              <a:buAutoNum type="arabicPeriod"/>
            </a:pPr>
            <a:r>
              <a:rPr lang="en-US" altLang="en-US" noProof="0" dirty="0">
                <a:latin typeface="+mn-lt"/>
              </a:rPr>
              <a:t>Gold was officially abandoned (that is, demonetized) as an international reserve asset.</a:t>
            </a:r>
          </a:p>
          <a:p>
            <a:pPr marL="457200" lvl="1" indent="-457200" eaLnBrk="1" hangingPunct="1">
              <a:spcBef>
                <a:spcPts val="600"/>
              </a:spcBef>
              <a:buFont typeface="+mj-lt"/>
              <a:buAutoNum type="arabicPeriod"/>
            </a:pPr>
            <a:r>
              <a:rPr lang="en-US" altLang="en-US" noProof="0" dirty="0">
                <a:latin typeface="+mn-lt"/>
              </a:rPr>
              <a:t>Non-oil-exporting countries and less-developed countries were given greater access to I</a:t>
            </a:r>
            <a:r>
              <a:rPr lang="en-US" altLang="en-US" sz="100" noProof="0" dirty="0">
                <a:latin typeface="+mn-lt"/>
              </a:rPr>
              <a:t> </a:t>
            </a:r>
            <a:r>
              <a:rPr lang="en-US" altLang="en-US" noProof="0" dirty="0">
                <a:latin typeface="+mn-lt"/>
              </a:rPr>
              <a:t>M</a:t>
            </a:r>
            <a:r>
              <a:rPr lang="en-US" altLang="en-US" sz="100" noProof="0" dirty="0">
                <a:latin typeface="+mn-lt"/>
              </a:rPr>
              <a:t> </a:t>
            </a:r>
            <a:r>
              <a:rPr lang="en-US" altLang="en-US" noProof="0" dirty="0">
                <a:latin typeface="+mn-lt"/>
              </a:rPr>
              <a:t>F funds.</a:t>
            </a:r>
          </a:p>
        </p:txBody>
      </p:sp>
    </p:spTree>
    <p:extLst>
      <p:ext uri="{BB962C8B-B14F-4D97-AF65-F5344CB8AC3E}">
        <p14:creationId xmlns:p14="http://schemas.microsoft.com/office/powerpoint/2010/main" val="286415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altLang="en-US" noProof="0" dirty="0">
                <a:solidFill>
                  <a:srgbClr val="AC0000"/>
                </a:solidFill>
              </a:rPr>
              <a:t>The Trade-Weighted Value of the U.S. Dollar since 19</a:t>
            </a:r>
            <a:r>
              <a:rPr lang="en-US" altLang="en-US" sz="100" noProof="0" dirty="0">
                <a:solidFill>
                  <a:srgbClr val="AC0000"/>
                </a:solidFill>
              </a:rPr>
              <a:t> </a:t>
            </a:r>
            <a:r>
              <a:rPr lang="en-US" altLang="en-US" noProof="0" dirty="0">
                <a:solidFill>
                  <a:srgbClr val="AC0000"/>
                </a:solidFill>
              </a:rPr>
              <a:t>64</a:t>
            </a:r>
            <a:endParaRPr lang="en-US" noProof="0" dirty="0">
              <a:solidFill>
                <a:srgbClr val="AC0000"/>
              </a:solidFill>
            </a:endParaRPr>
          </a:p>
        </p:txBody>
      </p:sp>
      <p:pic>
        <p:nvPicPr>
          <p:cNvPr id="10" name="Picture 2" descr="Graph of The Trade-Weighted Value of the U.S. Dollar since 1964 ">
            <a:extLst>
              <a:ext uri="{FF2B5EF4-FFF2-40B4-BE49-F238E27FC236}">
                <a16:creationId xmlns:a16="http://schemas.microsoft.com/office/drawing/2014/main" id="{DC9DEB2D-5ED9-466F-904B-47F7E03D79BE}"/>
              </a:ext>
            </a:extLst>
          </p:cNvPr>
          <p:cNvPicPr>
            <a:picLocks noGrp="1" noChangeAspect="1"/>
          </p:cNvPicPr>
          <p:nvPr>
            <p:ph idx="1"/>
          </p:nvPr>
        </p:nvPicPr>
        <p:blipFill rotWithShape="1">
          <a:blip r:embed="rId3"/>
          <a:srcRect t="8984" r="1196" b="6791"/>
          <a:stretch/>
        </p:blipFill>
        <p:spPr>
          <a:xfrm>
            <a:off x="384883" y="2057400"/>
            <a:ext cx="8374234" cy="3566160"/>
          </a:xfrm>
          <a:prstGeom prst="rect">
            <a:avLst/>
          </a:prstGeom>
        </p:spPr>
      </p:pic>
      <p:sp>
        <p:nvSpPr>
          <p:cNvPr id="6" name="Content Placeholder 3">
            <a:extLst>
              <a:ext uri="{FF2B5EF4-FFF2-40B4-BE49-F238E27FC236}">
                <a16:creationId xmlns:a16="http://schemas.microsoft.com/office/drawing/2014/main" id="{FCB35E07-29D7-4054-8ABB-153AC3E5DA3A}"/>
              </a:ext>
            </a:extLst>
          </p:cNvPr>
          <p:cNvSpPr>
            <a:spLocks noGrp="1"/>
          </p:cNvSpPr>
          <p:nvPr>
            <p:ph idx="10"/>
          </p:nvPr>
        </p:nvSpPr>
        <p:spPr>
          <a:xfrm>
            <a:off x="457200" y="5836039"/>
            <a:ext cx="5181600" cy="304800"/>
          </a:xfrm>
        </p:spPr>
        <p:txBody>
          <a:bodyPr/>
          <a:lstStyle/>
          <a:p>
            <a:r>
              <a:rPr lang="en-US" sz="900" b="1" noProof="0" dirty="0"/>
              <a:t>Source: </a:t>
            </a:r>
            <a:r>
              <a:rPr lang="en-US" sz="900" i="1" noProof="0" dirty="0"/>
              <a:t>Effective exchange rate indices (monthly), </a:t>
            </a:r>
            <a:r>
              <a:rPr lang="en-US" sz="900" noProof="0" dirty="0"/>
              <a:t>Bank for International Settlements.</a:t>
            </a:r>
          </a:p>
        </p:txBody>
      </p:sp>
      <p:sp>
        <p:nvSpPr>
          <p:cNvPr id="11" name="Text Placeholder 4">
            <a:extLst>
              <a:ext uri="{FF2B5EF4-FFF2-40B4-BE49-F238E27FC236}">
                <a16:creationId xmlns:a16="http://schemas.microsoft.com/office/drawing/2014/main" id="{AE1AAAE2-B6D2-4B56-8448-7EDE541F7C90}"/>
              </a:ext>
            </a:extLst>
          </p:cNvPr>
          <p:cNvSpPr>
            <a:spLocks noGrp="1"/>
          </p:cNvSpPr>
          <p:nvPr>
            <p:ph type="body" sz="quarter" idx="15"/>
          </p:nvPr>
        </p:nvSpPr>
        <p:spPr/>
        <p:txBody>
          <a:bodyPr/>
          <a:lstStyle/>
          <a:p>
            <a:r>
              <a:rPr lang="en-US" noProof="0" dirty="0">
                <a:hlinkClick r:id="rId4" action="ppaction://hlinksldjump"/>
              </a:rPr>
              <a:t>Access the text alternative for slide images.</a:t>
            </a:r>
          </a:p>
        </p:txBody>
      </p:sp>
    </p:spTree>
    <p:extLst>
      <p:ext uri="{BB962C8B-B14F-4D97-AF65-F5344CB8AC3E}">
        <p14:creationId xmlns:p14="http://schemas.microsoft.com/office/powerpoint/2010/main" val="347364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rmAutofit/>
          </a:bodyPr>
          <a:lstStyle/>
          <a:p>
            <a:r>
              <a:rPr lang="en-US" altLang="en-US" noProof="0" dirty="0">
                <a:solidFill>
                  <a:srgbClr val="AC0000"/>
                </a:solidFill>
              </a:rPr>
              <a:t>Current Exchange Rate Arrangements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219200"/>
            <a:ext cx="8229600" cy="4937760"/>
          </a:xfrm>
        </p:spPr>
        <p:txBody>
          <a:bodyPr>
            <a:noAutofit/>
          </a:bodyPr>
          <a:lstStyle/>
          <a:p>
            <a:pPr eaLnBrk="1" hangingPunct="1">
              <a:spcBef>
                <a:spcPts val="0"/>
              </a:spcBef>
              <a:spcAft>
                <a:spcPts val="0"/>
              </a:spcAft>
            </a:pPr>
            <a:r>
              <a:rPr lang="en-US" altLang="en-US" sz="1800" dirty="0">
                <a:latin typeface="+mn-lt"/>
              </a:rPr>
              <a:t>As can be seen from the exhibit, the IMF currently classifies exchange rate arrangements into 10 separate regimes:</a:t>
            </a:r>
            <a:endParaRPr lang="ar-SA" altLang="en-US" sz="1800" noProof="0" dirty="0">
              <a:latin typeface="+mn-lt"/>
            </a:endParaRPr>
          </a:p>
          <a:p>
            <a:pPr marL="457200" indent="-457200" eaLnBrk="1" hangingPunct="1">
              <a:spcBef>
                <a:spcPts val="0"/>
              </a:spcBef>
              <a:spcAft>
                <a:spcPts val="0"/>
              </a:spcAft>
              <a:buFont typeface="+mj-lt"/>
              <a:buAutoNum type="arabicPeriod"/>
            </a:pPr>
            <a:r>
              <a:rPr lang="en-US" altLang="en-US" sz="1800" noProof="0" dirty="0">
                <a:latin typeface="+mn-lt"/>
              </a:rPr>
              <a:t>No separate legal tender:</a:t>
            </a:r>
          </a:p>
          <a:p>
            <a:pPr lvl="1" eaLnBrk="1" hangingPunct="1">
              <a:spcBef>
                <a:spcPts val="600"/>
              </a:spcBef>
              <a:spcAft>
                <a:spcPts val="0"/>
              </a:spcAft>
            </a:pPr>
            <a:r>
              <a:rPr lang="en-US" altLang="en-US" sz="1800" noProof="0" dirty="0">
                <a:latin typeface="+mn-lt"/>
              </a:rPr>
              <a:t>Currency of another country circulates as the sole legal tender</a:t>
            </a:r>
            <a:r>
              <a:rPr lang="ar-SA" altLang="en-US" sz="1800" noProof="0" dirty="0">
                <a:latin typeface="+mn-lt"/>
              </a:rPr>
              <a:t>.</a:t>
            </a:r>
            <a:r>
              <a:rPr lang="en-US" altLang="en-US" sz="1800" noProof="0" dirty="0">
                <a:latin typeface="+mn-lt"/>
              </a:rPr>
              <a:t>(for example, Ecuador, El Salvador, and Panama</a:t>
            </a:r>
            <a:r>
              <a:rPr lang="en-US" altLang="en-US" sz="1800" dirty="0">
                <a:latin typeface="+mn-lt"/>
              </a:rPr>
              <a:t>). (a country uses another one’s currency and thus gives away its capacity of using monetary policies.)</a:t>
            </a:r>
            <a:endParaRPr lang="en-US" altLang="en-US" sz="1800" noProof="0" dirty="0">
              <a:latin typeface="+mn-lt"/>
            </a:endParaRPr>
          </a:p>
          <a:p>
            <a:pPr marL="457200" indent="-457200" eaLnBrk="1" hangingPunct="1">
              <a:spcBef>
                <a:spcPts val="1800"/>
              </a:spcBef>
              <a:spcAft>
                <a:spcPts val="0"/>
              </a:spcAft>
              <a:buFont typeface="+mj-lt"/>
              <a:buAutoNum type="arabicPeriod"/>
            </a:pPr>
            <a:r>
              <a:rPr lang="en-US" altLang="en-US" sz="1800" noProof="0" dirty="0">
                <a:latin typeface="+mn-lt"/>
              </a:rPr>
              <a:t>Currency board:</a:t>
            </a:r>
          </a:p>
          <a:p>
            <a:pPr lvl="1" eaLnBrk="1" hangingPunct="1">
              <a:spcBef>
                <a:spcPts val="600"/>
              </a:spcBef>
              <a:spcAft>
                <a:spcPts val="0"/>
              </a:spcAft>
            </a:pPr>
            <a:r>
              <a:rPr lang="en-US" altLang="en-US" sz="1800" noProof="0" dirty="0">
                <a:latin typeface="+mn-lt"/>
              </a:rPr>
              <a:t>An extreme form of the fixed exchange rate regime under which local currency is fully backed by the U.S. dollar or another chosen standard currency (for example, Hong Jong, Bulgaria, and Brunei).</a:t>
            </a:r>
          </a:p>
          <a:p>
            <a:pPr marL="457200" indent="-457200" eaLnBrk="1" hangingPunct="1">
              <a:spcBef>
                <a:spcPts val="1800"/>
              </a:spcBef>
              <a:spcAft>
                <a:spcPts val="0"/>
              </a:spcAft>
              <a:buFont typeface="+mj-lt"/>
              <a:buAutoNum type="arabicPeriod"/>
            </a:pPr>
            <a:r>
              <a:rPr lang="en-US" altLang="en-US" sz="1800" noProof="0" dirty="0">
                <a:latin typeface="+mn-lt"/>
              </a:rPr>
              <a:t>Conventional peg:</a:t>
            </a:r>
          </a:p>
          <a:p>
            <a:pPr lvl="1" eaLnBrk="1" hangingPunct="1">
              <a:spcBef>
                <a:spcPts val="600"/>
              </a:spcBef>
              <a:spcAft>
                <a:spcPts val="0"/>
              </a:spcAft>
            </a:pPr>
            <a:r>
              <a:rPr lang="en-US" altLang="en-US" sz="1800" noProof="0" dirty="0">
                <a:latin typeface="+mn-lt"/>
              </a:rPr>
              <a:t>Country formally pegs its currency at a fixed rate to another currency or basket of currencies (for example, Jordan, Saudi Arabia, and Morocco).</a:t>
            </a:r>
          </a:p>
          <a:p>
            <a:pPr marL="457200" indent="-457200" eaLnBrk="1" hangingPunct="1">
              <a:spcBef>
                <a:spcPts val="1800"/>
              </a:spcBef>
              <a:spcAft>
                <a:spcPts val="0"/>
              </a:spcAft>
              <a:buFont typeface="+mj-lt"/>
              <a:buAutoNum type="arabicPeriod"/>
            </a:pPr>
            <a:r>
              <a:rPr lang="en-US" altLang="en-US" sz="1800" noProof="0" dirty="0">
                <a:latin typeface="+mn-lt"/>
              </a:rPr>
              <a:t>Stabilized arrangement:</a:t>
            </a:r>
          </a:p>
          <a:p>
            <a:pPr lvl="1" eaLnBrk="1" hangingPunct="1">
              <a:spcBef>
                <a:spcPts val="600"/>
              </a:spcBef>
              <a:spcAft>
                <a:spcPts val="0"/>
              </a:spcAft>
            </a:pPr>
            <a:r>
              <a:rPr lang="en-US" altLang="en-US" sz="1800" noProof="0" dirty="0">
                <a:latin typeface="+mn-lt"/>
              </a:rPr>
              <a:t>Entails a spot market exchange rate that remains within a margin of 2% for 6 months or more (for example, Indonesia, Singapore, and Lebanon).</a:t>
            </a:r>
          </a:p>
        </p:txBody>
      </p:sp>
    </p:spTree>
    <p:extLst>
      <p:ext uri="{BB962C8B-B14F-4D97-AF65-F5344CB8AC3E}">
        <p14:creationId xmlns:p14="http://schemas.microsoft.com/office/powerpoint/2010/main" val="6668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228600" y="533400"/>
            <a:ext cx="8229600" cy="4846320"/>
          </a:xfrm>
        </p:spPr>
        <p:txBody>
          <a:bodyPr>
            <a:noAutofit/>
          </a:bodyPr>
          <a:lstStyle/>
          <a:p>
            <a:pPr marL="457200" indent="-457200" eaLnBrk="1" hangingPunct="1">
              <a:spcBef>
                <a:spcPts val="0"/>
              </a:spcBef>
              <a:spcAft>
                <a:spcPts val="0"/>
              </a:spcAft>
              <a:buFont typeface="+mj-lt"/>
              <a:buAutoNum type="arabicPeriod" startAt="5"/>
            </a:pPr>
            <a:r>
              <a:rPr lang="en-US" altLang="en-US" sz="2000" noProof="0" dirty="0">
                <a:latin typeface="+mn-lt"/>
              </a:rPr>
              <a:t>Crawling peg:</a:t>
            </a:r>
          </a:p>
          <a:p>
            <a:pPr lvl="1" eaLnBrk="1" hangingPunct="1">
              <a:spcBef>
                <a:spcPts val="600"/>
              </a:spcBef>
              <a:spcAft>
                <a:spcPts val="0"/>
              </a:spcAft>
            </a:pPr>
            <a:r>
              <a:rPr lang="en-US" altLang="en-US" sz="2000" noProof="0" dirty="0">
                <a:latin typeface="+mn-lt"/>
              </a:rPr>
              <a:t>Involves the confirmation of the country authorities’ de jure exchange rate arrangement</a:t>
            </a:r>
            <a:r>
              <a:rPr lang="en-US" altLang="en-US" sz="2000" dirty="0">
                <a:latin typeface="+mn-lt"/>
              </a:rPr>
              <a:t>. </a:t>
            </a:r>
            <a:r>
              <a:rPr lang="en-US" sz="2000" dirty="0">
                <a:latin typeface="+mn-lt"/>
              </a:rPr>
              <a:t>The currency is adjusted in small amounts at a fixed rate or in response to changes in selected quantitative indicators, such as past inflation differentials vis-à-vis major trading partners or differentials between the inflation target and expected inflation in major trading partners. </a:t>
            </a:r>
            <a:r>
              <a:rPr lang="en-US" altLang="en-US" sz="2000" dirty="0">
                <a:latin typeface="+mn-lt"/>
              </a:rPr>
              <a:t> (for example, Honduras and Nicaragua).</a:t>
            </a:r>
          </a:p>
          <a:p>
            <a:pPr marL="457200" indent="-457200" eaLnBrk="1" hangingPunct="1">
              <a:spcBef>
                <a:spcPts val="1800"/>
              </a:spcBef>
              <a:spcAft>
                <a:spcPts val="0"/>
              </a:spcAft>
              <a:buFont typeface="+mj-lt"/>
              <a:buAutoNum type="arabicPeriod" startAt="5"/>
            </a:pPr>
            <a:r>
              <a:rPr lang="en-US" altLang="en-US" sz="2000" noProof="0" dirty="0">
                <a:latin typeface="+mn-lt"/>
              </a:rPr>
              <a:t>Crawl-like arrangement:</a:t>
            </a:r>
          </a:p>
          <a:p>
            <a:pPr lvl="1" eaLnBrk="1" hangingPunct="1">
              <a:spcBef>
                <a:spcPts val="600"/>
              </a:spcBef>
              <a:spcAft>
                <a:spcPts val="0"/>
              </a:spcAft>
            </a:pPr>
            <a:r>
              <a:rPr lang="en-US" altLang="en-US" sz="2000" noProof="0" dirty="0">
                <a:latin typeface="+mn-lt"/>
              </a:rPr>
              <a:t>Exchange rate must remain within a narrow margin of 2% relative to a statistically identified trend for 6 months or more (for example, Iran, China, and Serbia).</a:t>
            </a:r>
          </a:p>
          <a:p>
            <a:pPr marL="457200" indent="-457200" eaLnBrk="1" hangingPunct="1">
              <a:spcBef>
                <a:spcPts val="1800"/>
              </a:spcBef>
              <a:spcAft>
                <a:spcPts val="0"/>
              </a:spcAft>
              <a:buFont typeface="+mj-lt"/>
              <a:buAutoNum type="arabicPeriod" startAt="5"/>
            </a:pPr>
            <a:r>
              <a:rPr lang="en-US" altLang="en-US" sz="2000" noProof="0" dirty="0">
                <a:latin typeface="+mn-lt"/>
              </a:rPr>
              <a:t>Pegged exchange rate with horizontal bands:</a:t>
            </a:r>
          </a:p>
          <a:p>
            <a:pPr lvl="1" eaLnBrk="1" hangingPunct="1">
              <a:spcBef>
                <a:spcPts val="600"/>
              </a:spcBef>
              <a:spcAft>
                <a:spcPts val="0"/>
              </a:spcAft>
            </a:pPr>
            <a:r>
              <a:rPr lang="en-US" altLang="en-US" sz="2000" noProof="0" dirty="0">
                <a:latin typeface="+mn-lt"/>
              </a:rPr>
              <a:t>Value of currency is maintained within certain margins of fluctuation of at least +/− 1% around a fixed central rate, or the margin between the maximum and minimum value of the exchange rate exceeds 2% (for example, Tonga).</a:t>
            </a:r>
          </a:p>
        </p:txBody>
      </p:sp>
    </p:spTree>
    <p:extLst>
      <p:ext uri="{BB962C8B-B14F-4D97-AF65-F5344CB8AC3E}">
        <p14:creationId xmlns:p14="http://schemas.microsoft.com/office/powerpoint/2010/main" val="1117070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Autofit/>
          </a:bodyPr>
          <a:lstStyle/>
          <a:p>
            <a:r>
              <a:rPr lang="en-US" altLang="en-US" noProof="0" dirty="0">
                <a:solidFill>
                  <a:srgbClr val="AC0000"/>
                </a:solidFill>
              </a:rPr>
              <a:t>Current Exchange Rate Arrangements </a:t>
            </a:r>
            <a:r>
              <a:rPr lang="en-US" altLang="en-US" sz="1000" b="0" noProof="0" dirty="0">
                <a:solidFill>
                  <a:srgbClr val="AC0000"/>
                </a:solidFill>
              </a:rPr>
              <a:t>3</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53000"/>
          </a:xfrm>
        </p:spPr>
        <p:txBody>
          <a:bodyPr>
            <a:noAutofit/>
          </a:bodyPr>
          <a:lstStyle/>
          <a:p>
            <a:pPr marL="457200" indent="-457200" eaLnBrk="1" hangingPunct="1">
              <a:spcBef>
                <a:spcPts val="600"/>
              </a:spcBef>
              <a:spcAft>
                <a:spcPts val="200"/>
              </a:spcAft>
              <a:buFont typeface="+mj-lt"/>
              <a:buAutoNum type="arabicPeriod" startAt="8"/>
            </a:pPr>
            <a:r>
              <a:rPr lang="en-US" altLang="en-US" sz="2000" noProof="0" dirty="0">
                <a:latin typeface="+mn-lt"/>
              </a:rPr>
              <a:t>Other managed arrangement:</a:t>
            </a:r>
          </a:p>
          <a:p>
            <a:pPr lvl="1" eaLnBrk="1" hangingPunct="1">
              <a:spcBef>
                <a:spcPts val="600"/>
              </a:spcBef>
              <a:spcAft>
                <a:spcPts val="200"/>
              </a:spcAft>
            </a:pPr>
            <a:r>
              <a:rPr lang="en-US" altLang="en-US" sz="2000" noProof="0" dirty="0">
                <a:latin typeface="+mn-lt"/>
              </a:rPr>
              <a:t>Residual category used when the exchange rate arrangement does not meet the criteria for any of the other categories (for example, Algeria, Cambodia, and Sudan).</a:t>
            </a:r>
          </a:p>
          <a:p>
            <a:pPr marL="457200" indent="-457200" eaLnBrk="1" hangingPunct="1">
              <a:spcBef>
                <a:spcPts val="600"/>
              </a:spcBef>
              <a:spcAft>
                <a:spcPts val="200"/>
              </a:spcAft>
              <a:buFont typeface="+mj-lt"/>
              <a:buAutoNum type="arabicPeriod" startAt="9"/>
            </a:pPr>
            <a:r>
              <a:rPr lang="en-US" altLang="en-US" sz="2000" noProof="0" dirty="0">
                <a:latin typeface="+mn-lt"/>
              </a:rPr>
              <a:t>Floating:</a:t>
            </a:r>
          </a:p>
          <a:p>
            <a:pPr lvl="1" eaLnBrk="1" hangingPunct="1">
              <a:spcBef>
                <a:spcPts val="600"/>
              </a:spcBef>
              <a:spcAft>
                <a:spcPts val="200"/>
              </a:spcAft>
            </a:pPr>
            <a:r>
              <a:rPr lang="en-US" altLang="en-US" sz="2000" noProof="0" dirty="0">
                <a:latin typeface="+mn-lt"/>
              </a:rPr>
              <a:t>Largely market determined, without an ascertainable or predictable path for the rate (for example, Brazil, Korea, Turkey, India, South Africa, and Thailand).</a:t>
            </a:r>
          </a:p>
          <a:p>
            <a:pPr marL="457200" indent="-457200" eaLnBrk="1" hangingPunct="1">
              <a:spcBef>
                <a:spcPts val="600"/>
              </a:spcBef>
              <a:spcAft>
                <a:spcPts val="200"/>
              </a:spcAft>
              <a:buFont typeface="+mj-lt"/>
              <a:buAutoNum type="arabicPeriod" startAt="10"/>
            </a:pPr>
            <a:r>
              <a:rPr lang="en-US" altLang="en-US" sz="2000" noProof="0" dirty="0">
                <a:latin typeface="+mn-lt"/>
              </a:rPr>
              <a:t>Free floating:</a:t>
            </a:r>
          </a:p>
          <a:p>
            <a:pPr lvl="1" eaLnBrk="1" hangingPunct="1">
              <a:spcBef>
                <a:spcPts val="600"/>
              </a:spcBef>
              <a:spcAft>
                <a:spcPts val="200"/>
              </a:spcAft>
            </a:pPr>
            <a:r>
              <a:rPr lang="en-US" altLang="en-US" sz="2000" noProof="0" dirty="0">
                <a:latin typeface="+mn-lt"/>
              </a:rPr>
              <a:t>Intervention occurs only exceptionally and aims to address disorderly market conditions; authorities confirm intervention has been limited to at most 3 instances in the previous 6 months, each lasting no more than 3 business days (for example, Australia, Canada, Mexico, Japan, U.K., U.S., and euro zone).</a:t>
            </a:r>
          </a:p>
        </p:txBody>
      </p:sp>
    </p:spTree>
    <p:extLst>
      <p:ext uri="{BB962C8B-B14F-4D97-AF65-F5344CB8AC3E}">
        <p14:creationId xmlns:p14="http://schemas.microsoft.com/office/powerpoint/2010/main" val="1398131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rmAutofit/>
          </a:bodyPr>
          <a:lstStyle/>
          <a:p>
            <a:r>
              <a:rPr lang="en-US" noProof="0" dirty="0">
                <a:solidFill>
                  <a:srgbClr val="AC0000"/>
                </a:solidFill>
              </a:rPr>
              <a:t>European Monetary System</a:t>
            </a: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a:spcBef>
                <a:spcPts val="0"/>
              </a:spcBef>
              <a:spcAft>
                <a:spcPts val="0"/>
              </a:spcAft>
            </a:pPr>
            <a:r>
              <a:rPr lang="en-US" sz="2400" noProof="0" dirty="0">
                <a:latin typeface="+mn-lt"/>
              </a:rPr>
              <a:t>The chief goals of the European Monetary System (E</a:t>
            </a:r>
            <a:r>
              <a:rPr lang="en-US" sz="100" noProof="0" dirty="0">
                <a:latin typeface="+mn-lt"/>
              </a:rPr>
              <a:t> </a:t>
            </a:r>
            <a:r>
              <a:rPr lang="en-US" sz="2400" noProof="0" dirty="0">
                <a:latin typeface="+mn-lt"/>
              </a:rPr>
              <a:t>M</a:t>
            </a:r>
            <a:r>
              <a:rPr lang="en-US" sz="100" noProof="0" dirty="0">
                <a:latin typeface="+mn-lt"/>
              </a:rPr>
              <a:t> </a:t>
            </a:r>
            <a:r>
              <a:rPr lang="en-US" sz="2400" noProof="0" dirty="0">
                <a:latin typeface="+mn-lt"/>
              </a:rPr>
              <a:t>S) are the following:</a:t>
            </a:r>
          </a:p>
          <a:p>
            <a:pPr lvl="1">
              <a:spcBef>
                <a:spcPts val="600"/>
              </a:spcBef>
              <a:spcAft>
                <a:spcPts val="0"/>
              </a:spcAft>
            </a:pPr>
            <a:r>
              <a:rPr lang="en-US" noProof="0" dirty="0">
                <a:latin typeface="+mn-lt"/>
              </a:rPr>
              <a:t>To establish a “zone of monetary stability” in Europe.</a:t>
            </a:r>
          </a:p>
          <a:p>
            <a:pPr lvl="1">
              <a:spcBef>
                <a:spcPts val="600"/>
              </a:spcBef>
              <a:spcAft>
                <a:spcPts val="0"/>
              </a:spcAft>
            </a:pPr>
            <a:r>
              <a:rPr lang="en-US" noProof="0" dirty="0">
                <a:latin typeface="+mn-lt"/>
              </a:rPr>
              <a:t>To coordinate exchange rate policies vis-à-vis the non-E</a:t>
            </a:r>
            <a:r>
              <a:rPr lang="en-US" sz="100" noProof="0" dirty="0">
                <a:latin typeface="+mn-lt"/>
              </a:rPr>
              <a:t> </a:t>
            </a:r>
            <a:r>
              <a:rPr lang="en-US" noProof="0" dirty="0">
                <a:latin typeface="+mn-lt"/>
              </a:rPr>
              <a:t>M</a:t>
            </a:r>
            <a:r>
              <a:rPr lang="en-US" sz="100" noProof="0" dirty="0">
                <a:latin typeface="+mn-lt"/>
              </a:rPr>
              <a:t> </a:t>
            </a:r>
            <a:r>
              <a:rPr lang="en-US" noProof="0" dirty="0">
                <a:latin typeface="+mn-lt"/>
              </a:rPr>
              <a:t>S currencies.</a:t>
            </a:r>
          </a:p>
          <a:p>
            <a:pPr lvl="1">
              <a:spcBef>
                <a:spcPts val="600"/>
              </a:spcBef>
              <a:spcAft>
                <a:spcPts val="0"/>
              </a:spcAft>
            </a:pPr>
            <a:r>
              <a:rPr lang="en-US" noProof="0" dirty="0">
                <a:latin typeface="+mn-lt"/>
              </a:rPr>
              <a:t>To pave the way for the eventual European monetary union.</a:t>
            </a:r>
          </a:p>
          <a:p>
            <a:pPr>
              <a:spcBef>
                <a:spcPts val="1800"/>
              </a:spcBef>
              <a:spcAft>
                <a:spcPts val="0"/>
              </a:spcAft>
            </a:pPr>
            <a:r>
              <a:rPr lang="en-US" sz="2400" noProof="0" dirty="0">
                <a:latin typeface="+mn-lt"/>
              </a:rPr>
              <a:t>Two main instruments of the E</a:t>
            </a:r>
            <a:r>
              <a:rPr lang="en-US" sz="100" noProof="0" dirty="0">
                <a:latin typeface="+mn-lt"/>
              </a:rPr>
              <a:t> </a:t>
            </a:r>
            <a:r>
              <a:rPr lang="en-US" sz="2400" noProof="0" dirty="0">
                <a:latin typeface="+mn-lt"/>
              </a:rPr>
              <a:t>M</a:t>
            </a:r>
            <a:r>
              <a:rPr lang="en-US" sz="100" noProof="0" dirty="0">
                <a:latin typeface="+mn-lt"/>
              </a:rPr>
              <a:t> </a:t>
            </a:r>
            <a:r>
              <a:rPr lang="en-US" sz="2400" noProof="0" dirty="0">
                <a:latin typeface="+mn-lt"/>
              </a:rPr>
              <a:t>S:</a:t>
            </a:r>
          </a:p>
          <a:p>
            <a:pPr lvl="1">
              <a:spcBef>
                <a:spcPts val="600"/>
              </a:spcBef>
              <a:spcAft>
                <a:spcPts val="0"/>
              </a:spcAft>
            </a:pPr>
            <a:r>
              <a:rPr lang="en-US" b="1" noProof="0" dirty="0">
                <a:latin typeface="+mn-lt"/>
              </a:rPr>
              <a:t>European Currency Unit (E</a:t>
            </a:r>
            <a:r>
              <a:rPr lang="en-US" sz="100" b="1" noProof="0" dirty="0">
                <a:latin typeface="+mn-lt"/>
              </a:rPr>
              <a:t> </a:t>
            </a:r>
            <a:r>
              <a:rPr lang="en-US" b="1" noProof="0" dirty="0">
                <a:latin typeface="+mn-lt"/>
              </a:rPr>
              <a:t>C</a:t>
            </a:r>
            <a:r>
              <a:rPr lang="en-US" sz="100" b="1" noProof="0" dirty="0">
                <a:latin typeface="+mn-lt"/>
              </a:rPr>
              <a:t> </a:t>
            </a:r>
            <a:r>
              <a:rPr lang="en-US" b="1" noProof="0" dirty="0">
                <a:latin typeface="+mn-lt"/>
              </a:rPr>
              <a:t>U).</a:t>
            </a:r>
          </a:p>
          <a:p>
            <a:pPr lvl="1">
              <a:spcBef>
                <a:spcPts val="600"/>
              </a:spcBef>
              <a:spcAft>
                <a:spcPts val="0"/>
              </a:spcAft>
            </a:pPr>
            <a:r>
              <a:rPr lang="en-US" b="1" noProof="0" dirty="0">
                <a:latin typeface="+mn-lt"/>
              </a:rPr>
              <a:t>Exchange Rate Mechanism (E</a:t>
            </a:r>
            <a:r>
              <a:rPr lang="en-US" sz="100" b="1" noProof="0" dirty="0">
                <a:latin typeface="+mn-lt"/>
              </a:rPr>
              <a:t> </a:t>
            </a:r>
            <a:r>
              <a:rPr lang="en-US" b="1" noProof="0" dirty="0">
                <a:latin typeface="+mn-lt"/>
              </a:rPr>
              <a:t>R</a:t>
            </a:r>
            <a:r>
              <a:rPr lang="en-US" sz="100" b="1" noProof="0" dirty="0">
                <a:latin typeface="+mn-lt"/>
              </a:rPr>
              <a:t> </a:t>
            </a:r>
            <a:r>
              <a:rPr lang="en-US" b="1" noProof="0" dirty="0">
                <a:latin typeface="+mn-lt"/>
              </a:rPr>
              <a:t>M).</a:t>
            </a:r>
          </a:p>
        </p:txBody>
      </p:sp>
    </p:spTree>
    <p:extLst>
      <p:ext uri="{BB962C8B-B14F-4D97-AF65-F5344CB8AC3E}">
        <p14:creationId xmlns:p14="http://schemas.microsoft.com/office/powerpoint/2010/main" val="312645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rmAutofit/>
          </a:bodyPr>
          <a:lstStyle/>
          <a:p>
            <a:r>
              <a:rPr lang="en-US" altLang="en-US" noProof="0" dirty="0">
                <a:solidFill>
                  <a:srgbClr val="AC0000"/>
                </a:solidFill>
              </a:rPr>
              <a:t>The Euro and the European Monetary Union</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eaLnBrk="1" hangingPunct="1">
              <a:spcBef>
                <a:spcPts val="0"/>
              </a:spcBef>
              <a:spcAft>
                <a:spcPts val="0"/>
              </a:spcAft>
            </a:pPr>
            <a:r>
              <a:rPr lang="en-US" altLang="en-US" sz="2400" noProof="0" dirty="0">
                <a:latin typeface="+mn-lt"/>
              </a:rPr>
              <a:t>11 of 15 E</a:t>
            </a:r>
            <a:r>
              <a:rPr lang="en-US" altLang="en-US" sz="100" noProof="0" dirty="0">
                <a:latin typeface="+mn-lt"/>
              </a:rPr>
              <a:t> </a:t>
            </a:r>
            <a:r>
              <a:rPr lang="en-US" altLang="en-US" sz="2400" noProof="0" dirty="0">
                <a:latin typeface="+mn-lt"/>
              </a:rPr>
              <a:t>U countries adopted a common currency, the euro, on January 1, 19</a:t>
            </a:r>
            <a:r>
              <a:rPr lang="en-US" altLang="en-US" sz="100" noProof="0" dirty="0">
                <a:latin typeface="+mn-lt"/>
              </a:rPr>
              <a:t> </a:t>
            </a:r>
            <a:r>
              <a:rPr lang="en-US" altLang="en-US" sz="2400" noProof="0" dirty="0">
                <a:latin typeface="+mn-lt"/>
              </a:rPr>
              <a:t>99</a:t>
            </a:r>
          </a:p>
          <a:p>
            <a:pPr lvl="1" eaLnBrk="1" hangingPunct="1">
              <a:spcBef>
                <a:spcPts val="600"/>
              </a:spcBef>
              <a:spcAft>
                <a:spcPts val="0"/>
              </a:spcAft>
            </a:pPr>
            <a:r>
              <a:rPr lang="en-US" altLang="en-US" b="1" noProof="0" dirty="0">
                <a:latin typeface="+mn-lt"/>
              </a:rPr>
              <a:t>European Monetary Union (E</a:t>
            </a:r>
            <a:r>
              <a:rPr lang="en-US" altLang="en-US" sz="100" b="1" noProof="0" dirty="0">
                <a:latin typeface="+mn-lt"/>
              </a:rPr>
              <a:t> </a:t>
            </a:r>
            <a:r>
              <a:rPr lang="en-US" altLang="en-US" b="1" noProof="0" dirty="0">
                <a:latin typeface="+mn-lt"/>
              </a:rPr>
              <a:t>M</a:t>
            </a:r>
            <a:r>
              <a:rPr lang="en-US" altLang="en-US" sz="100" b="1" noProof="0" dirty="0">
                <a:latin typeface="+mn-lt"/>
              </a:rPr>
              <a:t> </a:t>
            </a:r>
            <a:r>
              <a:rPr lang="en-US" altLang="en-US" b="1" noProof="0" dirty="0">
                <a:latin typeface="+mn-lt"/>
              </a:rPr>
              <a:t>U) </a:t>
            </a:r>
            <a:r>
              <a:rPr lang="en-US" altLang="en-US" noProof="0" dirty="0">
                <a:latin typeface="+mn-lt"/>
              </a:rPr>
              <a:t>created.</a:t>
            </a:r>
          </a:p>
          <a:p>
            <a:pPr eaLnBrk="1" hangingPunct="1">
              <a:spcBef>
                <a:spcPts val="1800"/>
              </a:spcBef>
              <a:spcAft>
                <a:spcPts val="0"/>
              </a:spcAft>
            </a:pPr>
            <a:r>
              <a:rPr lang="en-US" altLang="en-US" sz="2400" noProof="0" dirty="0">
                <a:latin typeface="+mn-lt"/>
                <a:cs typeface="Times New Roman" pitchFamily="18" charset="0"/>
              </a:rPr>
              <a:t>Each national currency of the euro-11 countries was irrevocably fixed to the euro at a </a:t>
            </a:r>
            <a:r>
              <a:rPr lang="en-US" altLang="en-US" sz="2400" dirty="0">
                <a:latin typeface="+mn-lt"/>
                <a:cs typeface="Times New Roman" pitchFamily="18" charset="0"/>
              </a:rPr>
              <a:t>conversion </a:t>
            </a:r>
            <a:r>
              <a:rPr lang="en-US" altLang="en-US" sz="2400" noProof="0" dirty="0">
                <a:latin typeface="+mn-lt"/>
                <a:cs typeface="Times New Roman" pitchFamily="18" charset="0"/>
              </a:rPr>
              <a:t>rate as of January 1, 19</a:t>
            </a:r>
            <a:r>
              <a:rPr lang="en-US" altLang="en-US" sz="100" noProof="0" dirty="0">
                <a:latin typeface="+mn-lt"/>
                <a:cs typeface="Times New Roman" pitchFamily="18" charset="0"/>
              </a:rPr>
              <a:t> </a:t>
            </a:r>
            <a:r>
              <a:rPr lang="en-US" altLang="en-US" sz="2400" noProof="0" dirty="0">
                <a:latin typeface="+mn-lt"/>
                <a:cs typeface="Times New Roman" pitchFamily="18" charset="0"/>
              </a:rPr>
              <a:t>99</a:t>
            </a:r>
          </a:p>
          <a:p>
            <a:pPr eaLnBrk="1" hangingPunct="1">
              <a:spcBef>
                <a:spcPts val="1800"/>
              </a:spcBef>
              <a:spcAft>
                <a:spcPts val="0"/>
              </a:spcAft>
            </a:pPr>
            <a:r>
              <a:rPr lang="en-US" altLang="en-US" sz="2400" noProof="0" dirty="0">
                <a:latin typeface="+mn-lt"/>
                <a:cs typeface="Times New Roman" pitchFamily="18" charset="0"/>
              </a:rPr>
              <a:t>Euro notes and coins were introduced to circulation on January 1, 2002, while national bills and coins were being gradually withdrawn</a:t>
            </a:r>
          </a:p>
          <a:p>
            <a:pPr eaLnBrk="1" hangingPunct="1">
              <a:spcBef>
                <a:spcPts val="1800"/>
              </a:spcBef>
              <a:spcAft>
                <a:spcPts val="0"/>
              </a:spcAft>
            </a:pPr>
            <a:r>
              <a:rPr lang="en-US" altLang="en-US" sz="2400" noProof="0" dirty="0">
                <a:latin typeface="+mn-lt"/>
                <a:cs typeface="Times New Roman" pitchFamily="18" charset="0"/>
              </a:rPr>
              <a:t>Changeover completed by July 1, 2002</a:t>
            </a:r>
          </a:p>
        </p:txBody>
      </p:sp>
    </p:spTree>
    <p:extLst>
      <p:ext uri="{BB962C8B-B14F-4D97-AF65-F5344CB8AC3E}">
        <p14:creationId xmlns:p14="http://schemas.microsoft.com/office/powerpoint/2010/main" val="264594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noProof="0" dirty="0">
                <a:solidFill>
                  <a:srgbClr val="AC0000"/>
                </a:solidFill>
              </a:rPr>
              <a:t>The Dollar-Euro Exchange Rate</a:t>
            </a:r>
          </a:p>
        </p:txBody>
      </p:sp>
      <p:pic>
        <p:nvPicPr>
          <p:cNvPr id="9" name="Picture 2" descr="Illustration of the daily Dollar–Euro exchange rate since the euro’s inception">
            <a:extLst>
              <a:ext uri="{FF2B5EF4-FFF2-40B4-BE49-F238E27FC236}">
                <a16:creationId xmlns:a16="http://schemas.microsoft.com/office/drawing/2014/main" id="{8D05CCB5-F409-4865-8A00-0065ADA864D3}"/>
              </a:ext>
            </a:extLst>
          </p:cNvPr>
          <p:cNvPicPr>
            <a:picLocks noGrp="1" noChangeAspect="1"/>
          </p:cNvPicPr>
          <p:nvPr>
            <p:ph idx="1"/>
          </p:nvPr>
        </p:nvPicPr>
        <p:blipFill>
          <a:blip r:embed="rId3"/>
          <a:stretch>
            <a:fillRect/>
          </a:stretch>
        </p:blipFill>
        <p:spPr>
          <a:xfrm>
            <a:off x="494805" y="1828800"/>
            <a:ext cx="8154390" cy="3749040"/>
          </a:xfrm>
          <a:prstGeom prst="rect">
            <a:avLst/>
          </a:prstGeom>
        </p:spPr>
      </p:pic>
      <p:sp>
        <p:nvSpPr>
          <p:cNvPr id="3" name="Content Placeholder 3">
            <a:extLst>
              <a:ext uri="{FF2B5EF4-FFF2-40B4-BE49-F238E27FC236}">
                <a16:creationId xmlns:a16="http://schemas.microsoft.com/office/drawing/2014/main" id="{B8763807-F145-442F-A818-AB69CCB3E767}"/>
              </a:ext>
            </a:extLst>
          </p:cNvPr>
          <p:cNvSpPr>
            <a:spLocks noGrp="1"/>
          </p:cNvSpPr>
          <p:nvPr>
            <p:ph idx="10"/>
          </p:nvPr>
        </p:nvSpPr>
        <p:spPr>
          <a:xfrm>
            <a:off x="494805" y="5638204"/>
            <a:ext cx="1828800" cy="289560"/>
          </a:xfrm>
        </p:spPr>
        <p:txBody>
          <a:bodyPr/>
          <a:lstStyle/>
          <a:p>
            <a:r>
              <a:rPr lang="en-US" sz="900" b="1" noProof="0" dirty="0"/>
              <a:t>Source: </a:t>
            </a:r>
            <a:r>
              <a:rPr lang="en-US" sz="900" noProof="0" dirty="0" err="1"/>
              <a:t>Datastream</a:t>
            </a:r>
            <a:endParaRPr lang="en-US" sz="900" noProof="0" dirty="0"/>
          </a:p>
        </p:txBody>
      </p:sp>
      <p:sp>
        <p:nvSpPr>
          <p:cNvPr id="6" name="Text Placeholder 4">
            <a:extLst>
              <a:ext uri="{FF2B5EF4-FFF2-40B4-BE49-F238E27FC236}">
                <a16:creationId xmlns:a16="http://schemas.microsoft.com/office/drawing/2014/main" id="{CA816D28-B8F4-4B36-BAE8-5C581B963873}"/>
              </a:ext>
            </a:extLst>
          </p:cNvPr>
          <p:cNvSpPr>
            <a:spLocks noGrp="1"/>
          </p:cNvSpPr>
          <p:nvPr>
            <p:ph type="body" sz="quarter" idx="15"/>
          </p:nvPr>
        </p:nvSpPr>
        <p:spPr/>
        <p:txBody>
          <a:bodyPr/>
          <a:lstStyle/>
          <a:p>
            <a:r>
              <a:rPr lang="en-US" noProof="0" dirty="0">
                <a:hlinkClick r:id="rId4" action="ppaction://hlinksldjump"/>
              </a:rPr>
              <a:t>Access the text alternative for slide images.</a:t>
            </a:r>
          </a:p>
        </p:txBody>
      </p:sp>
    </p:spTree>
    <p:extLst>
      <p:ext uri="{BB962C8B-B14F-4D97-AF65-F5344CB8AC3E}">
        <p14:creationId xmlns:p14="http://schemas.microsoft.com/office/powerpoint/2010/main" val="263914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noProof="0" dirty="0">
                <a:solidFill>
                  <a:srgbClr val="AC0000"/>
                </a:solidFill>
              </a:rPr>
              <a:t>The Dollar-Euro Exchange Rate Changes</a:t>
            </a:r>
          </a:p>
        </p:txBody>
      </p:sp>
      <p:pic>
        <p:nvPicPr>
          <p:cNvPr id="10" name="Picture 2" descr="Illustration of the daily Dollar–Euro exchange rate since the euro’s inception">
            <a:hlinkClick r:id="rId3" action="ppaction://hlinksldjump"/>
            <a:extLst>
              <a:ext uri="{FF2B5EF4-FFF2-40B4-BE49-F238E27FC236}">
                <a16:creationId xmlns:a16="http://schemas.microsoft.com/office/drawing/2014/main" id="{036C8A53-4C51-4B5E-AE85-E8B6310EC806}"/>
              </a:ext>
            </a:extLst>
          </p:cNvPr>
          <p:cNvPicPr>
            <a:picLocks noGrp="1" noChangeAspect="1"/>
          </p:cNvPicPr>
          <p:nvPr>
            <p:ph idx="1"/>
          </p:nvPr>
        </p:nvPicPr>
        <p:blipFill>
          <a:blip r:embed="rId4"/>
          <a:stretch>
            <a:fillRect/>
          </a:stretch>
        </p:blipFill>
        <p:spPr>
          <a:xfrm>
            <a:off x="399346" y="1800498"/>
            <a:ext cx="8345308" cy="3840480"/>
          </a:xfrm>
          <a:prstGeom prst="rect">
            <a:avLst/>
          </a:prstGeom>
        </p:spPr>
      </p:pic>
      <p:sp>
        <p:nvSpPr>
          <p:cNvPr id="3" name="Content Placeholder 3">
            <a:extLst>
              <a:ext uri="{FF2B5EF4-FFF2-40B4-BE49-F238E27FC236}">
                <a16:creationId xmlns:a16="http://schemas.microsoft.com/office/drawing/2014/main" id="{4870A0AD-6115-43B7-B765-E71AA8F1C3AC}"/>
              </a:ext>
            </a:extLst>
          </p:cNvPr>
          <p:cNvSpPr>
            <a:spLocks noGrp="1"/>
          </p:cNvSpPr>
          <p:nvPr>
            <p:ph idx="10"/>
          </p:nvPr>
        </p:nvSpPr>
        <p:spPr>
          <a:xfrm>
            <a:off x="457200" y="5809501"/>
            <a:ext cx="1447800" cy="286499"/>
          </a:xfrm>
        </p:spPr>
        <p:txBody>
          <a:bodyPr/>
          <a:lstStyle/>
          <a:p>
            <a:r>
              <a:rPr lang="en-US" sz="900" b="1" noProof="0" dirty="0"/>
              <a:t>Source: </a:t>
            </a:r>
            <a:r>
              <a:rPr lang="en-US" sz="900" noProof="0" dirty="0" err="1"/>
              <a:t>Datastream</a:t>
            </a:r>
            <a:r>
              <a:rPr lang="en-US" sz="900" noProof="0" dirty="0"/>
              <a:t>.</a:t>
            </a:r>
          </a:p>
        </p:txBody>
      </p:sp>
      <p:sp>
        <p:nvSpPr>
          <p:cNvPr id="6" name="Text Placeholder 4">
            <a:extLst>
              <a:ext uri="{FF2B5EF4-FFF2-40B4-BE49-F238E27FC236}">
                <a16:creationId xmlns:a16="http://schemas.microsoft.com/office/drawing/2014/main" id="{3A101D0A-9CD3-4D49-9233-9B15EDC2DFD2}"/>
              </a:ext>
            </a:extLst>
          </p:cNvPr>
          <p:cNvSpPr>
            <a:spLocks noGrp="1"/>
          </p:cNvSpPr>
          <p:nvPr>
            <p:ph type="body" sz="quarter" idx="15"/>
          </p:nvPr>
        </p:nvSpPr>
        <p:spPr/>
        <p:txBody>
          <a:bodyPr/>
          <a:lstStyle/>
          <a:p>
            <a:r>
              <a:rPr lang="en-US" noProof="0" dirty="0">
                <a:hlinkClick r:id="rId3" action="ppaction://hlinksldjump"/>
              </a:rPr>
              <a:t>Access the text alternative for slide images.</a:t>
            </a:r>
          </a:p>
        </p:txBody>
      </p:sp>
    </p:spTree>
    <p:extLst>
      <p:ext uri="{BB962C8B-B14F-4D97-AF65-F5344CB8AC3E}">
        <p14:creationId xmlns:p14="http://schemas.microsoft.com/office/powerpoint/2010/main" val="395467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rmAutofit/>
          </a:bodyPr>
          <a:lstStyle/>
          <a:p>
            <a:r>
              <a:rPr lang="en-US" altLang="en-US" noProof="0" dirty="0">
                <a:solidFill>
                  <a:srgbClr val="AC0000"/>
                </a:solidFill>
              </a:rPr>
              <a:t>Overview</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876800"/>
          </a:xfrm>
        </p:spPr>
        <p:txBody>
          <a:bodyPr>
            <a:noAutofit/>
          </a:bodyPr>
          <a:lstStyle/>
          <a:p>
            <a:pPr defTabSz="1031875" eaLnBrk="1" hangingPunct="1">
              <a:spcBef>
                <a:spcPts val="600"/>
              </a:spcBef>
              <a:spcAft>
                <a:spcPts val="0"/>
              </a:spcAft>
            </a:pPr>
            <a:r>
              <a:rPr lang="en-US" altLang="en-US" sz="1800" noProof="0" dirty="0">
                <a:latin typeface="+mn-lt"/>
              </a:rPr>
              <a:t>Evolution of the International Monetary System</a:t>
            </a:r>
          </a:p>
          <a:p>
            <a:pPr defTabSz="1031875" eaLnBrk="1" hangingPunct="1">
              <a:spcBef>
                <a:spcPts val="600"/>
              </a:spcBef>
              <a:spcAft>
                <a:spcPts val="0"/>
              </a:spcAft>
            </a:pPr>
            <a:r>
              <a:rPr lang="en-US" altLang="en-US" sz="1800" noProof="0" dirty="0">
                <a:latin typeface="+mn-lt"/>
              </a:rPr>
              <a:t>Bimetallism: Before 18</a:t>
            </a:r>
            <a:r>
              <a:rPr lang="en-US" altLang="en-US" sz="100" noProof="0" dirty="0">
                <a:latin typeface="+mn-lt"/>
              </a:rPr>
              <a:t> </a:t>
            </a:r>
            <a:r>
              <a:rPr lang="en-US" altLang="en-US" sz="1800" noProof="0" dirty="0">
                <a:latin typeface="+mn-lt"/>
              </a:rPr>
              <a:t>75</a:t>
            </a:r>
          </a:p>
          <a:p>
            <a:pPr defTabSz="1031875" eaLnBrk="1" hangingPunct="1">
              <a:spcBef>
                <a:spcPts val="600"/>
              </a:spcBef>
              <a:spcAft>
                <a:spcPts val="0"/>
              </a:spcAft>
            </a:pPr>
            <a:r>
              <a:rPr lang="en-US" altLang="en-US" sz="1800" noProof="0" dirty="0">
                <a:latin typeface="+mn-lt"/>
              </a:rPr>
              <a:t>Classical Gold Standard: 18</a:t>
            </a:r>
            <a:r>
              <a:rPr lang="en-US" altLang="en-US" sz="100" noProof="0" dirty="0">
                <a:latin typeface="+mn-lt"/>
              </a:rPr>
              <a:t> </a:t>
            </a:r>
            <a:r>
              <a:rPr lang="en-US" altLang="en-US" sz="1800" noProof="0" dirty="0">
                <a:latin typeface="+mn-lt"/>
              </a:rPr>
              <a:t>75 to 19</a:t>
            </a:r>
            <a:r>
              <a:rPr lang="en-US" altLang="en-US" sz="100" noProof="0" dirty="0">
                <a:latin typeface="+mn-lt"/>
              </a:rPr>
              <a:t> </a:t>
            </a:r>
            <a:r>
              <a:rPr lang="en-US" altLang="en-US" sz="1800" noProof="0" dirty="0">
                <a:latin typeface="+mn-lt"/>
              </a:rPr>
              <a:t>14</a:t>
            </a:r>
          </a:p>
          <a:p>
            <a:pPr defTabSz="1031875" eaLnBrk="1" hangingPunct="1">
              <a:spcBef>
                <a:spcPts val="600"/>
              </a:spcBef>
              <a:spcAft>
                <a:spcPts val="0"/>
              </a:spcAft>
            </a:pPr>
            <a:r>
              <a:rPr lang="en-US" altLang="en-US" sz="1800" noProof="0" dirty="0">
                <a:latin typeface="+mn-lt"/>
              </a:rPr>
              <a:t>Interwar Period: 19</a:t>
            </a:r>
            <a:r>
              <a:rPr lang="en-US" altLang="en-US" sz="100" noProof="0" dirty="0">
                <a:latin typeface="+mn-lt"/>
              </a:rPr>
              <a:t> </a:t>
            </a:r>
            <a:r>
              <a:rPr lang="en-US" altLang="en-US" sz="1800" noProof="0" dirty="0">
                <a:latin typeface="+mn-lt"/>
              </a:rPr>
              <a:t>15 to 19</a:t>
            </a:r>
            <a:r>
              <a:rPr lang="en-US" altLang="en-US" sz="100" noProof="0" dirty="0">
                <a:latin typeface="+mn-lt"/>
              </a:rPr>
              <a:t> </a:t>
            </a:r>
            <a:r>
              <a:rPr lang="en-US" altLang="en-US" sz="1800" noProof="0" dirty="0">
                <a:latin typeface="+mn-lt"/>
              </a:rPr>
              <a:t>44</a:t>
            </a:r>
          </a:p>
          <a:p>
            <a:pPr defTabSz="1031875" eaLnBrk="1" hangingPunct="1">
              <a:spcBef>
                <a:spcPts val="600"/>
              </a:spcBef>
              <a:spcAft>
                <a:spcPts val="0"/>
              </a:spcAft>
            </a:pPr>
            <a:r>
              <a:rPr lang="en-US" altLang="en-US" sz="1800" noProof="0" dirty="0">
                <a:latin typeface="+mn-lt"/>
              </a:rPr>
              <a:t>Bretton Woods System: 19</a:t>
            </a:r>
            <a:r>
              <a:rPr lang="en-US" altLang="en-US" sz="100" noProof="0" dirty="0">
                <a:latin typeface="+mn-lt"/>
              </a:rPr>
              <a:t> </a:t>
            </a:r>
            <a:r>
              <a:rPr lang="en-US" altLang="en-US" sz="1800" noProof="0" dirty="0">
                <a:latin typeface="+mn-lt"/>
              </a:rPr>
              <a:t>45 to 19</a:t>
            </a:r>
            <a:r>
              <a:rPr lang="en-US" altLang="en-US" sz="100" noProof="0" dirty="0">
                <a:latin typeface="+mn-lt"/>
              </a:rPr>
              <a:t> </a:t>
            </a:r>
            <a:r>
              <a:rPr lang="en-US" altLang="en-US" sz="1800" noProof="0" dirty="0">
                <a:latin typeface="+mn-lt"/>
              </a:rPr>
              <a:t>72</a:t>
            </a:r>
          </a:p>
          <a:p>
            <a:pPr defTabSz="1031875" eaLnBrk="1" hangingPunct="1">
              <a:spcBef>
                <a:spcPts val="600"/>
              </a:spcBef>
              <a:spcAft>
                <a:spcPts val="0"/>
              </a:spcAft>
            </a:pPr>
            <a:r>
              <a:rPr lang="en-US" altLang="en-US" sz="1800" noProof="0" dirty="0">
                <a:latin typeface="+mn-lt"/>
              </a:rPr>
              <a:t>Flexible Exchange Rate Regime: 19</a:t>
            </a:r>
            <a:r>
              <a:rPr lang="en-US" altLang="en-US" sz="100" noProof="0" dirty="0">
                <a:latin typeface="+mn-lt"/>
              </a:rPr>
              <a:t> </a:t>
            </a:r>
            <a:r>
              <a:rPr lang="en-US" altLang="en-US" sz="1800" noProof="0" dirty="0">
                <a:latin typeface="+mn-lt"/>
              </a:rPr>
              <a:t>73 to Present</a:t>
            </a:r>
          </a:p>
          <a:p>
            <a:pPr defTabSz="1031875" eaLnBrk="1" hangingPunct="1">
              <a:spcBef>
                <a:spcPts val="600"/>
              </a:spcBef>
              <a:spcAft>
                <a:spcPts val="0"/>
              </a:spcAft>
            </a:pPr>
            <a:r>
              <a:rPr lang="en-US" altLang="en-US" sz="1800" noProof="0" dirty="0">
                <a:latin typeface="+mn-lt"/>
              </a:rPr>
              <a:t>Current Exchange Rate Arrangements</a:t>
            </a:r>
          </a:p>
          <a:p>
            <a:pPr defTabSz="1031875" eaLnBrk="1" hangingPunct="1">
              <a:spcBef>
                <a:spcPts val="600"/>
              </a:spcBef>
              <a:spcAft>
                <a:spcPts val="0"/>
              </a:spcAft>
            </a:pPr>
            <a:r>
              <a:rPr lang="en-US" altLang="en-US" sz="1800" noProof="0" dirty="0">
                <a:latin typeface="+mn-lt"/>
              </a:rPr>
              <a:t>Euro and European Monetary Union</a:t>
            </a:r>
          </a:p>
          <a:p>
            <a:pPr defTabSz="1031875" eaLnBrk="1" hangingPunct="1">
              <a:spcBef>
                <a:spcPts val="600"/>
              </a:spcBef>
              <a:spcAft>
                <a:spcPts val="0"/>
              </a:spcAft>
            </a:pPr>
            <a:r>
              <a:rPr lang="en-US" altLang="en-US" sz="1800" noProof="0" dirty="0">
                <a:latin typeface="+mn-lt"/>
              </a:rPr>
              <a:t>Mexican Peso Crisis</a:t>
            </a:r>
          </a:p>
          <a:p>
            <a:pPr defTabSz="1031875" eaLnBrk="1" hangingPunct="1">
              <a:spcBef>
                <a:spcPts val="600"/>
              </a:spcBef>
              <a:spcAft>
                <a:spcPts val="0"/>
              </a:spcAft>
            </a:pPr>
            <a:r>
              <a:rPr lang="en-US" altLang="en-US" sz="1800" noProof="0" dirty="0">
                <a:latin typeface="+mn-lt"/>
              </a:rPr>
              <a:t>Asian Currency Crisis</a:t>
            </a:r>
          </a:p>
          <a:p>
            <a:pPr defTabSz="1031875" eaLnBrk="1" hangingPunct="1">
              <a:spcBef>
                <a:spcPts val="600"/>
              </a:spcBef>
              <a:spcAft>
                <a:spcPts val="0"/>
              </a:spcAft>
            </a:pPr>
            <a:r>
              <a:rPr lang="en-US" altLang="en-US" sz="1800" noProof="0" dirty="0">
                <a:latin typeface="+mn-lt"/>
              </a:rPr>
              <a:t>Argentine Peso Crisis</a:t>
            </a:r>
          </a:p>
          <a:p>
            <a:pPr defTabSz="1031875" eaLnBrk="1" hangingPunct="1">
              <a:spcBef>
                <a:spcPts val="600"/>
              </a:spcBef>
              <a:spcAft>
                <a:spcPts val="0"/>
              </a:spcAft>
            </a:pPr>
            <a:r>
              <a:rPr lang="en-US" altLang="en-US" sz="1800" noProof="0" dirty="0">
                <a:latin typeface="+mn-lt"/>
              </a:rPr>
              <a:t>Rise of Chinese R</a:t>
            </a:r>
            <a:r>
              <a:rPr lang="en-US" altLang="en-US" sz="100" noProof="0" dirty="0">
                <a:latin typeface="+mn-lt"/>
              </a:rPr>
              <a:t> </a:t>
            </a:r>
            <a:r>
              <a:rPr lang="en-US" altLang="en-US" sz="1800" noProof="0" dirty="0">
                <a:latin typeface="+mn-lt"/>
              </a:rPr>
              <a:t>M</a:t>
            </a:r>
            <a:r>
              <a:rPr lang="en-US" altLang="en-US" sz="100" noProof="0" dirty="0">
                <a:latin typeface="+mn-lt"/>
              </a:rPr>
              <a:t> </a:t>
            </a:r>
            <a:r>
              <a:rPr lang="en-US" altLang="en-US" sz="1800" noProof="0" dirty="0">
                <a:latin typeface="+mn-lt"/>
              </a:rPr>
              <a:t>B</a:t>
            </a:r>
          </a:p>
          <a:p>
            <a:pPr defTabSz="1031875" eaLnBrk="1" hangingPunct="1">
              <a:spcBef>
                <a:spcPts val="600"/>
              </a:spcBef>
              <a:spcAft>
                <a:spcPts val="0"/>
              </a:spcAft>
            </a:pPr>
            <a:r>
              <a:rPr lang="en-US" altLang="en-US" sz="1800" noProof="0" dirty="0">
                <a:latin typeface="+mn-lt"/>
              </a:rPr>
              <a:t>Fixed versus Flexible Exchange Rate Regimes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rmAutofit/>
          </a:bodyPr>
          <a:lstStyle/>
          <a:p>
            <a:r>
              <a:rPr lang="en-US" altLang="en-US" noProof="0" dirty="0">
                <a:solidFill>
                  <a:srgbClr val="AC0000"/>
                </a:solidFill>
              </a:rPr>
              <a:t>A Brief History of the Euro</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876800"/>
          </a:xfrm>
        </p:spPr>
        <p:txBody>
          <a:bodyPr/>
          <a:lstStyle/>
          <a:p>
            <a:pPr eaLnBrk="1" hangingPunct="1">
              <a:spcBef>
                <a:spcPts val="0"/>
              </a:spcBef>
              <a:spcAft>
                <a:spcPts val="0"/>
              </a:spcAft>
            </a:pPr>
            <a:r>
              <a:rPr lang="en-US" altLang="en-US" sz="2400" noProof="0" dirty="0">
                <a:latin typeface="+mn-lt"/>
              </a:rPr>
              <a:t>Monetary policy for euro zone countries is now conducted by the </a:t>
            </a:r>
            <a:r>
              <a:rPr lang="en-US" altLang="en-US" sz="2400" b="1" noProof="0" dirty="0">
                <a:latin typeface="+mn-lt"/>
              </a:rPr>
              <a:t>European Central Bank (E</a:t>
            </a:r>
            <a:r>
              <a:rPr lang="en-US" altLang="en-US" sz="100" b="1" noProof="0" dirty="0">
                <a:latin typeface="+mn-lt"/>
              </a:rPr>
              <a:t> </a:t>
            </a:r>
            <a:r>
              <a:rPr lang="en-US" altLang="en-US" sz="2400" b="1" noProof="0" dirty="0">
                <a:latin typeface="+mn-lt"/>
              </a:rPr>
              <a:t>C</a:t>
            </a:r>
            <a:r>
              <a:rPr lang="en-US" altLang="en-US" sz="100" b="1" noProof="0" dirty="0">
                <a:latin typeface="+mn-lt"/>
              </a:rPr>
              <a:t> </a:t>
            </a:r>
            <a:r>
              <a:rPr lang="en-US" altLang="en-US" sz="2400" b="1" noProof="0" dirty="0">
                <a:latin typeface="+mn-lt"/>
              </a:rPr>
              <a:t>B)</a:t>
            </a:r>
          </a:p>
          <a:p>
            <a:pPr lvl="1" eaLnBrk="1" hangingPunct="1">
              <a:spcBef>
                <a:spcPts val="600"/>
              </a:spcBef>
              <a:spcAft>
                <a:spcPts val="0"/>
              </a:spcAft>
            </a:pPr>
            <a:r>
              <a:rPr lang="en-US" altLang="en-US" noProof="0" dirty="0">
                <a:latin typeface="+mn-lt"/>
              </a:rPr>
              <a:t>Primary objective is to maintain price stability.</a:t>
            </a:r>
          </a:p>
          <a:p>
            <a:pPr lvl="1" eaLnBrk="1" hangingPunct="1">
              <a:spcBef>
                <a:spcPts val="600"/>
              </a:spcBef>
              <a:spcAft>
                <a:spcPts val="0"/>
              </a:spcAft>
            </a:pPr>
            <a:r>
              <a:rPr lang="en-US" altLang="en-US" noProof="0" dirty="0">
                <a:latin typeface="+mn-lt"/>
              </a:rPr>
              <a:t>Independence is legally guaranteed.</a:t>
            </a:r>
          </a:p>
          <a:p>
            <a:pPr eaLnBrk="1" hangingPunct="1">
              <a:spcBef>
                <a:spcPts val="1800"/>
              </a:spcBef>
              <a:spcAft>
                <a:spcPts val="0"/>
              </a:spcAft>
            </a:pPr>
            <a:r>
              <a:rPr lang="en-US" altLang="en-US" sz="2400" b="1" noProof="0" dirty="0" err="1">
                <a:latin typeface="+mn-lt"/>
              </a:rPr>
              <a:t>Eurosystem</a:t>
            </a:r>
            <a:r>
              <a:rPr lang="en-US" altLang="en-US" sz="2400" b="1" noProof="0" dirty="0">
                <a:latin typeface="+mn-lt"/>
              </a:rPr>
              <a:t> </a:t>
            </a:r>
            <a:r>
              <a:rPr lang="en-US" altLang="en-US" sz="2400" noProof="0" dirty="0">
                <a:latin typeface="+mn-lt"/>
              </a:rPr>
              <a:t>is made up of E</a:t>
            </a:r>
            <a:r>
              <a:rPr lang="en-US" altLang="en-US" sz="100" noProof="0" dirty="0">
                <a:latin typeface="+mn-lt"/>
              </a:rPr>
              <a:t> </a:t>
            </a:r>
            <a:r>
              <a:rPr lang="en-US" altLang="en-US" sz="2400" noProof="0" dirty="0">
                <a:latin typeface="+mn-lt"/>
              </a:rPr>
              <a:t>C</a:t>
            </a:r>
            <a:r>
              <a:rPr lang="en-US" altLang="en-US" sz="100" noProof="0" dirty="0">
                <a:latin typeface="+mn-lt"/>
              </a:rPr>
              <a:t> </a:t>
            </a:r>
            <a:r>
              <a:rPr lang="en-US" altLang="en-US" sz="2400" noProof="0" dirty="0">
                <a:latin typeface="+mn-lt"/>
              </a:rPr>
              <a:t>B and central banks of euro-zone countries; tasks include:</a:t>
            </a:r>
          </a:p>
          <a:p>
            <a:pPr marL="512064" lvl="1" indent="-512064" eaLnBrk="1" hangingPunct="1">
              <a:spcBef>
                <a:spcPts val="600"/>
              </a:spcBef>
              <a:spcAft>
                <a:spcPts val="0"/>
              </a:spcAft>
              <a:buFont typeface="+mj-lt"/>
              <a:buAutoNum type="arabicPeriod"/>
            </a:pPr>
            <a:r>
              <a:rPr lang="en-US" altLang="en-US" noProof="0" dirty="0">
                <a:latin typeface="+mn-lt"/>
              </a:rPr>
              <a:t>Defining and implementing common monetary policy of the Union.</a:t>
            </a:r>
          </a:p>
          <a:p>
            <a:pPr marL="512064" lvl="1" indent="-512064" eaLnBrk="1" hangingPunct="1">
              <a:spcBef>
                <a:spcPts val="600"/>
              </a:spcBef>
              <a:spcAft>
                <a:spcPts val="0"/>
              </a:spcAft>
              <a:buFont typeface="+mj-lt"/>
              <a:buAutoNum type="arabicPeriod"/>
            </a:pPr>
            <a:r>
              <a:rPr lang="en-US" altLang="en-US" noProof="0" dirty="0">
                <a:latin typeface="+mn-lt"/>
              </a:rPr>
              <a:t>Conducting foreign exchange operations.</a:t>
            </a:r>
          </a:p>
          <a:p>
            <a:pPr marL="512064" lvl="1" indent="-512064" eaLnBrk="1" hangingPunct="1">
              <a:spcBef>
                <a:spcPts val="600"/>
              </a:spcBef>
              <a:spcAft>
                <a:spcPts val="0"/>
              </a:spcAft>
              <a:buFont typeface="+mj-lt"/>
              <a:buAutoNum type="arabicPeriod"/>
            </a:pPr>
            <a:r>
              <a:rPr lang="en-US" altLang="en-US" noProof="0" dirty="0">
                <a:latin typeface="+mn-lt"/>
              </a:rPr>
              <a:t>Holding and managing official foreign reserves of euro member states.</a:t>
            </a:r>
          </a:p>
        </p:txBody>
      </p:sp>
    </p:spTree>
    <p:extLst>
      <p:ext uri="{BB962C8B-B14F-4D97-AF65-F5344CB8AC3E}">
        <p14:creationId xmlns:p14="http://schemas.microsoft.com/office/powerpoint/2010/main" val="2024098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Benefits and Costs of Monetary Union</a:t>
            </a:r>
            <a:endParaRPr lang="en-US" noProof="0" dirty="0">
              <a:solidFill>
                <a:srgbClr val="AC0000"/>
              </a:solidFill>
            </a:endParaRPr>
          </a:p>
        </p:txBody>
      </p:sp>
      <p:sp>
        <p:nvSpPr>
          <p:cNvPr id="3" name="Content Placeholder 2"/>
          <p:cNvSpPr>
            <a:spLocks noGrp="1"/>
          </p:cNvSpPr>
          <p:nvPr>
            <p:ph idx="1"/>
          </p:nvPr>
        </p:nvSpPr>
        <p:spPr/>
        <p:txBody>
          <a:bodyPr>
            <a:normAutofit fontScale="92500" lnSpcReduction="10000"/>
          </a:bodyPr>
          <a:lstStyle/>
          <a:p>
            <a:pPr eaLnBrk="1" hangingPunct="1">
              <a:lnSpc>
                <a:spcPct val="110000"/>
              </a:lnSpc>
              <a:spcBef>
                <a:spcPts val="0"/>
              </a:spcBef>
              <a:spcAft>
                <a:spcPts val="0"/>
              </a:spcAft>
            </a:pPr>
            <a:r>
              <a:rPr lang="en-US" altLang="en-US" sz="2400" noProof="0" dirty="0">
                <a:latin typeface="+mn-lt"/>
              </a:rPr>
              <a:t>Key benefits</a:t>
            </a:r>
          </a:p>
          <a:p>
            <a:pPr lvl="1" eaLnBrk="1" hangingPunct="1">
              <a:lnSpc>
                <a:spcPct val="110000"/>
              </a:lnSpc>
              <a:spcBef>
                <a:spcPts val="600"/>
              </a:spcBef>
              <a:spcAft>
                <a:spcPts val="0"/>
              </a:spcAft>
            </a:pPr>
            <a:r>
              <a:rPr lang="en-US" altLang="en-US" noProof="0" dirty="0">
                <a:latin typeface="+mn-lt"/>
              </a:rPr>
              <a:t>Reduced transaction costs.</a:t>
            </a:r>
          </a:p>
          <a:p>
            <a:pPr lvl="1" eaLnBrk="1" hangingPunct="1">
              <a:lnSpc>
                <a:spcPct val="110000"/>
              </a:lnSpc>
              <a:spcBef>
                <a:spcPts val="600"/>
              </a:spcBef>
              <a:spcAft>
                <a:spcPts val="0"/>
              </a:spcAft>
            </a:pPr>
            <a:r>
              <a:rPr lang="en-US" altLang="en-US" noProof="0" dirty="0">
                <a:latin typeface="+mn-lt"/>
              </a:rPr>
              <a:t>Elimination of exchange rate uncertainty.</a:t>
            </a:r>
          </a:p>
          <a:p>
            <a:pPr lvl="1" eaLnBrk="1" hangingPunct="1">
              <a:lnSpc>
                <a:spcPct val="110000"/>
              </a:lnSpc>
              <a:spcBef>
                <a:spcPts val="600"/>
              </a:spcBef>
              <a:spcAft>
                <a:spcPts val="0"/>
              </a:spcAft>
            </a:pPr>
            <a:r>
              <a:rPr lang="en-US" altLang="en-US" noProof="0" dirty="0">
                <a:latin typeface="+mn-lt"/>
              </a:rPr>
              <a:t>Enhanced efficiency and competitiveness of the European economy.</a:t>
            </a:r>
          </a:p>
          <a:p>
            <a:pPr lvl="1" eaLnBrk="1" hangingPunct="1">
              <a:lnSpc>
                <a:spcPct val="110000"/>
              </a:lnSpc>
              <a:spcBef>
                <a:spcPts val="600"/>
              </a:spcBef>
              <a:spcAft>
                <a:spcPts val="0"/>
              </a:spcAft>
            </a:pPr>
            <a:r>
              <a:rPr lang="en-US" altLang="en-US" noProof="0" dirty="0">
                <a:latin typeface="+mn-lt"/>
              </a:rPr>
              <a:t>Conditions conducive to the development of continental capital markets with depth and liquidity comparable to those of the U.S.</a:t>
            </a:r>
          </a:p>
          <a:p>
            <a:pPr lvl="1" eaLnBrk="1" hangingPunct="1">
              <a:lnSpc>
                <a:spcPct val="110000"/>
              </a:lnSpc>
              <a:spcBef>
                <a:spcPts val="600"/>
              </a:spcBef>
              <a:spcAft>
                <a:spcPts val="0"/>
              </a:spcAft>
            </a:pPr>
            <a:r>
              <a:rPr lang="en-US" altLang="en-US" noProof="0" dirty="0">
                <a:latin typeface="+mn-lt"/>
              </a:rPr>
              <a:t>Political cooperation and peace in Europe.</a:t>
            </a:r>
          </a:p>
          <a:p>
            <a:pPr eaLnBrk="1" hangingPunct="1">
              <a:lnSpc>
                <a:spcPct val="110000"/>
              </a:lnSpc>
              <a:spcBef>
                <a:spcPts val="1800"/>
              </a:spcBef>
              <a:spcAft>
                <a:spcPts val="0"/>
              </a:spcAft>
            </a:pPr>
            <a:r>
              <a:rPr lang="en-US" altLang="en-US" sz="2400" noProof="0" dirty="0">
                <a:latin typeface="+mn-lt"/>
              </a:rPr>
              <a:t>Main cost</a:t>
            </a:r>
          </a:p>
          <a:p>
            <a:pPr lvl="1" eaLnBrk="1" hangingPunct="1">
              <a:lnSpc>
                <a:spcPct val="110000"/>
              </a:lnSpc>
              <a:spcBef>
                <a:spcPts val="600"/>
              </a:spcBef>
              <a:spcAft>
                <a:spcPts val="0"/>
              </a:spcAft>
            </a:pPr>
            <a:r>
              <a:rPr lang="en-US" altLang="en-US" noProof="0" dirty="0">
                <a:latin typeface="+mn-lt"/>
              </a:rPr>
              <a:t>Loss of national monetary and exchange rate policy independence.</a:t>
            </a:r>
          </a:p>
        </p:txBody>
      </p:sp>
    </p:spTree>
    <p:extLst>
      <p:ext uri="{BB962C8B-B14F-4D97-AF65-F5344CB8AC3E}">
        <p14:creationId xmlns:p14="http://schemas.microsoft.com/office/powerpoint/2010/main" val="1702508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Currency Crises</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pPr>
            <a:r>
              <a:rPr lang="en-US" altLang="en-US" sz="2400" noProof="0" dirty="0">
                <a:latin typeface="+mn-lt"/>
              </a:rPr>
              <a:t>Three major currency crises revealed the fragility of the international monetary system (I</a:t>
            </a:r>
            <a:r>
              <a:rPr lang="en-US" altLang="en-US" sz="100" noProof="0" dirty="0">
                <a:latin typeface="+mn-lt"/>
              </a:rPr>
              <a:t> </a:t>
            </a:r>
            <a:r>
              <a:rPr lang="en-US" altLang="en-US" sz="2400" noProof="0" dirty="0">
                <a:latin typeface="+mn-lt"/>
              </a:rPr>
              <a:t>M</a:t>
            </a:r>
            <a:r>
              <a:rPr lang="en-US" altLang="en-US" sz="100" noProof="0" dirty="0">
                <a:latin typeface="+mn-lt"/>
              </a:rPr>
              <a:t> </a:t>
            </a:r>
            <a:r>
              <a:rPr lang="en-US" altLang="en-US" sz="2400" noProof="0" dirty="0">
                <a:latin typeface="+mn-lt"/>
              </a:rPr>
              <a:t>S)</a:t>
            </a:r>
          </a:p>
          <a:p>
            <a:pPr lvl="1" eaLnBrk="1" hangingPunct="1">
              <a:spcBef>
                <a:spcPts val="600"/>
              </a:spcBef>
            </a:pPr>
            <a:r>
              <a:rPr lang="en-US" altLang="en-US" noProof="0" dirty="0">
                <a:latin typeface="+mn-lt"/>
              </a:rPr>
              <a:t>Mexican peso crisis (19</a:t>
            </a:r>
            <a:r>
              <a:rPr lang="en-US" altLang="en-US" sz="100" noProof="0" dirty="0">
                <a:latin typeface="+mn-lt"/>
              </a:rPr>
              <a:t> </a:t>
            </a:r>
            <a:r>
              <a:rPr lang="en-US" altLang="en-US" noProof="0" dirty="0">
                <a:latin typeface="+mn-lt"/>
              </a:rPr>
              <a:t>94 to 19</a:t>
            </a:r>
            <a:r>
              <a:rPr lang="en-US" altLang="en-US" sz="100" noProof="0" dirty="0">
                <a:latin typeface="+mn-lt"/>
              </a:rPr>
              <a:t> </a:t>
            </a:r>
            <a:r>
              <a:rPr lang="en-US" altLang="en-US" noProof="0" dirty="0">
                <a:latin typeface="+mn-lt"/>
              </a:rPr>
              <a:t>95).</a:t>
            </a:r>
          </a:p>
          <a:p>
            <a:pPr lvl="1" eaLnBrk="1" hangingPunct="1">
              <a:spcBef>
                <a:spcPts val="600"/>
              </a:spcBef>
            </a:pPr>
            <a:r>
              <a:rPr lang="en-US" altLang="en-US" noProof="0" dirty="0">
                <a:latin typeface="+mn-lt"/>
              </a:rPr>
              <a:t>Asian currency crisis (19</a:t>
            </a:r>
            <a:r>
              <a:rPr lang="en-US" altLang="en-US" sz="100" noProof="0" dirty="0">
                <a:latin typeface="+mn-lt"/>
              </a:rPr>
              <a:t> </a:t>
            </a:r>
            <a:r>
              <a:rPr lang="en-US" altLang="en-US" noProof="0" dirty="0">
                <a:latin typeface="+mn-lt"/>
              </a:rPr>
              <a:t>97 to 19</a:t>
            </a:r>
            <a:r>
              <a:rPr lang="en-US" altLang="en-US" sz="100" noProof="0" dirty="0">
                <a:latin typeface="+mn-lt"/>
              </a:rPr>
              <a:t> </a:t>
            </a:r>
            <a:r>
              <a:rPr lang="en-US" altLang="en-US" noProof="0" dirty="0">
                <a:latin typeface="+mn-lt"/>
              </a:rPr>
              <a:t>98).</a:t>
            </a:r>
          </a:p>
          <a:p>
            <a:pPr lvl="1" eaLnBrk="1" hangingPunct="1">
              <a:spcBef>
                <a:spcPts val="600"/>
              </a:spcBef>
            </a:pPr>
            <a:r>
              <a:rPr lang="en-US" altLang="en-US" noProof="0" dirty="0">
                <a:latin typeface="+mn-lt"/>
              </a:rPr>
              <a:t>Argentine peso crisis (2002).</a:t>
            </a:r>
          </a:p>
        </p:txBody>
      </p:sp>
    </p:spTree>
    <p:extLst>
      <p:ext uri="{BB962C8B-B14F-4D97-AF65-F5344CB8AC3E}">
        <p14:creationId xmlns:p14="http://schemas.microsoft.com/office/powerpoint/2010/main" val="1066822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The Mexican Peso Crisis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pPr>
            <a:r>
              <a:rPr lang="en-US" altLang="en-US" sz="2400" noProof="0" dirty="0">
                <a:latin typeface="+mn-lt"/>
              </a:rPr>
              <a:t>On December 20, 19</a:t>
            </a:r>
            <a:r>
              <a:rPr lang="en-US" altLang="en-US" sz="100" noProof="0" dirty="0">
                <a:latin typeface="+mn-lt"/>
              </a:rPr>
              <a:t> </a:t>
            </a:r>
            <a:r>
              <a:rPr lang="en-US" altLang="en-US" sz="2400" noProof="0" dirty="0">
                <a:latin typeface="+mn-lt"/>
              </a:rPr>
              <a:t>94, the Mexican government announced a plan to devalue the peso against the dollar by 14 percent</a:t>
            </a:r>
          </a:p>
          <a:p>
            <a:pPr eaLnBrk="1" hangingPunct="1">
              <a:spcBef>
                <a:spcPts val="600"/>
              </a:spcBef>
            </a:pPr>
            <a:r>
              <a:rPr lang="en-US" altLang="en-US" sz="2400" noProof="0" dirty="0">
                <a:latin typeface="+mn-lt"/>
              </a:rPr>
              <a:t>This decision caused pesos, as well as Mexican stocks and bonds, to be sold rapidly</a:t>
            </a:r>
          </a:p>
          <a:p>
            <a:pPr lvl="1" eaLnBrk="1" hangingPunct="1">
              <a:spcBef>
                <a:spcPts val="600"/>
              </a:spcBef>
            </a:pPr>
            <a:r>
              <a:rPr lang="en-US" altLang="en-US" noProof="0" dirty="0">
                <a:latin typeface="+mn-lt"/>
              </a:rPr>
              <a:t>By early January 19</a:t>
            </a:r>
            <a:r>
              <a:rPr lang="en-US" altLang="en-US" sz="100" noProof="0" dirty="0">
                <a:latin typeface="+mn-lt"/>
              </a:rPr>
              <a:t> </a:t>
            </a:r>
            <a:r>
              <a:rPr lang="en-US" altLang="en-US" noProof="0" dirty="0">
                <a:latin typeface="+mn-lt"/>
              </a:rPr>
              <a:t>95, the peso had fallen against the U.S. dollar by as much as 40 percent, forcing the Mexican government to float the peso.</a:t>
            </a:r>
          </a:p>
          <a:p>
            <a:pPr eaLnBrk="1" hangingPunct="1">
              <a:spcBef>
                <a:spcPts val="600"/>
              </a:spcBef>
            </a:pPr>
            <a:r>
              <a:rPr lang="en-US" altLang="en-US" sz="2400" noProof="0" dirty="0">
                <a:latin typeface="+mn-lt"/>
              </a:rPr>
              <a:t>Peso crisis rapidly spilled over to other Latin American and Asian financial markets</a:t>
            </a:r>
          </a:p>
        </p:txBody>
      </p:sp>
    </p:spTree>
    <p:extLst>
      <p:ext uri="{BB962C8B-B14F-4D97-AF65-F5344CB8AC3E}">
        <p14:creationId xmlns:p14="http://schemas.microsoft.com/office/powerpoint/2010/main" val="1124391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noProof="0" dirty="0">
                <a:solidFill>
                  <a:srgbClr val="AC0000"/>
                </a:solidFill>
              </a:rPr>
              <a:t>U.S. Dollar versus Mexican Peso Exchange Rate (November 1, 19</a:t>
            </a:r>
            <a:r>
              <a:rPr lang="en-US" sz="100" noProof="0" dirty="0">
                <a:solidFill>
                  <a:srgbClr val="AC0000"/>
                </a:solidFill>
              </a:rPr>
              <a:t> </a:t>
            </a:r>
            <a:r>
              <a:rPr lang="en-US" sz="3200" noProof="0" dirty="0">
                <a:solidFill>
                  <a:srgbClr val="AC0000"/>
                </a:solidFill>
              </a:rPr>
              <a:t>94 to January 31, 19</a:t>
            </a:r>
            <a:r>
              <a:rPr lang="en-US" sz="100" noProof="0" dirty="0">
                <a:solidFill>
                  <a:srgbClr val="AC0000"/>
                </a:solidFill>
              </a:rPr>
              <a:t> </a:t>
            </a:r>
            <a:r>
              <a:rPr lang="en-US" sz="3200" noProof="0" dirty="0">
                <a:solidFill>
                  <a:srgbClr val="AC0000"/>
                </a:solidFill>
              </a:rPr>
              <a:t>95)</a:t>
            </a:r>
          </a:p>
        </p:txBody>
      </p:sp>
      <p:pic>
        <p:nvPicPr>
          <p:cNvPr id="5" name="Picture 2" descr="Graph of U.S. Dollar versus Mexican Peso Exchange Rate (November 1, 1994 to January 31, 199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8393" y="1683424"/>
            <a:ext cx="700721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3">
            <a:extLst>
              <a:ext uri="{FF2B5EF4-FFF2-40B4-BE49-F238E27FC236}">
                <a16:creationId xmlns:a16="http://schemas.microsoft.com/office/drawing/2014/main" id="{FB814A11-7EF6-425E-8B71-687D1D1623B9}"/>
              </a:ext>
            </a:extLst>
          </p:cNvPr>
          <p:cNvSpPr>
            <a:spLocks noGrp="1"/>
          </p:cNvSpPr>
          <p:nvPr>
            <p:ph type="body" sz="quarter" idx="15"/>
          </p:nvPr>
        </p:nvSpPr>
        <p:spPr/>
        <p:txBody>
          <a:bodyPr/>
          <a:lstStyle/>
          <a:p>
            <a:pPr algn="l"/>
            <a:r>
              <a:rPr lang="en-US" noProof="0" dirty="0">
                <a:hlinkClick r:id="rId3" action="ppaction://hlinksldjump"/>
              </a:rPr>
              <a:t>Access the text alternative for slide images.</a:t>
            </a:r>
          </a:p>
        </p:txBody>
      </p:sp>
    </p:spTree>
    <p:extLst>
      <p:ext uri="{BB962C8B-B14F-4D97-AF65-F5344CB8AC3E}">
        <p14:creationId xmlns:p14="http://schemas.microsoft.com/office/powerpoint/2010/main" val="3730702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The Mexican Peso Crisis </a:t>
            </a:r>
            <a:r>
              <a:rPr lang="en-US" altLang="en-US" sz="1000" b="0" noProof="0" dirty="0">
                <a:solidFill>
                  <a:srgbClr val="AC0000"/>
                </a:solidFill>
              </a:rPr>
              <a:t>2</a:t>
            </a:r>
            <a:endParaRPr lang="en-US" sz="120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pPr>
            <a:r>
              <a:rPr lang="en-US" altLang="en-US" sz="2400" noProof="0" dirty="0">
                <a:latin typeface="+mn-lt"/>
              </a:rPr>
              <a:t>Mexican Peso crisis is unique in that it represents the first serious international financial crisis touched off by cross-border flight of portfolio capital</a:t>
            </a:r>
          </a:p>
          <a:p>
            <a:pPr eaLnBrk="1" hangingPunct="1">
              <a:spcBef>
                <a:spcPts val="600"/>
              </a:spcBef>
            </a:pPr>
            <a:r>
              <a:rPr lang="en-US" altLang="en-US" sz="2400" noProof="0" dirty="0">
                <a:latin typeface="+mn-lt"/>
              </a:rPr>
              <a:t>Two lessons emerge:</a:t>
            </a:r>
          </a:p>
          <a:p>
            <a:pPr lvl="1" eaLnBrk="1" hangingPunct="1">
              <a:spcBef>
                <a:spcPts val="600"/>
              </a:spcBef>
            </a:pPr>
            <a:r>
              <a:rPr lang="en-US" altLang="en-US" noProof="0" dirty="0">
                <a:latin typeface="+mn-lt"/>
              </a:rPr>
              <a:t>It is essential to have a multinational safety net in place to safeguard the world financial system from such crises.</a:t>
            </a:r>
          </a:p>
          <a:p>
            <a:pPr lvl="1" eaLnBrk="1" hangingPunct="1">
              <a:spcBef>
                <a:spcPts val="600"/>
              </a:spcBef>
            </a:pPr>
            <a:r>
              <a:rPr lang="en-US" altLang="en-US" noProof="0" dirty="0">
                <a:latin typeface="+mn-lt"/>
              </a:rPr>
              <a:t>Mexico excessively depended on foreign portfolio capital to finance economic development when a higher priority should have been placed on saving domestically.</a:t>
            </a:r>
          </a:p>
        </p:txBody>
      </p:sp>
    </p:spTree>
    <p:extLst>
      <p:ext uri="{BB962C8B-B14F-4D97-AF65-F5344CB8AC3E}">
        <p14:creationId xmlns:p14="http://schemas.microsoft.com/office/powerpoint/2010/main" val="2414862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The Asian Currency Crisis</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spcAft>
                <a:spcPts val="1200"/>
              </a:spcAft>
            </a:pPr>
            <a:r>
              <a:rPr lang="en-US" altLang="en-US" sz="2400" noProof="0" dirty="0">
                <a:latin typeface="+mn-lt"/>
              </a:rPr>
              <a:t>Far more serious than the crises of the E</a:t>
            </a:r>
            <a:r>
              <a:rPr lang="en-US" altLang="en-US" sz="100" noProof="0" dirty="0">
                <a:latin typeface="+mn-lt"/>
              </a:rPr>
              <a:t> </a:t>
            </a:r>
            <a:r>
              <a:rPr lang="en-US" altLang="en-US" sz="2400" noProof="0" dirty="0">
                <a:latin typeface="+mn-lt"/>
              </a:rPr>
              <a:t>M</a:t>
            </a:r>
            <a:r>
              <a:rPr lang="en-US" altLang="en-US" sz="100" noProof="0" dirty="0">
                <a:latin typeface="+mn-lt"/>
              </a:rPr>
              <a:t> </a:t>
            </a:r>
            <a:r>
              <a:rPr lang="en-US" altLang="en-US" sz="2400" noProof="0" dirty="0">
                <a:latin typeface="+mn-lt"/>
              </a:rPr>
              <a:t>S and Mexican peso in terms of the extent of the contagion and the severity of the resultant economic and social costs</a:t>
            </a:r>
          </a:p>
          <a:p>
            <a:pPr lvl="1" eaLnBrk="1" hangingPunct="1">
              <a:spcBef>
                <a:spcPts val="600"/>
              </a:spcBef>
              <a:spcAft>
                <a:spcPts val="1200"/>
              </a:spcAft>
            </a:pPr>
            <a:r>
              <a:rPr lang="en-US" altLang="en-US" noProof="0" dirty="0">
                <a:latin typeface="+mn-lt"/>
              </a:rPr>
              <a:t>Many firms with foreign currency bonds were forced into bankruptcy.</a:t>
            </a:r>
          </a:p>
          <a:p>
            <a:pPr eaLnBrk="1" hangingPunct="1">
              <a:spcBef>
                <a:spcPts val="600"/>
              </a:spcBef>
              <a:spcAft>
                <a:spcPts val="1200"/>
              </a:spcAft>
            </a:pPr>
            <a:r>
              <a:rPr lang="en-US" altLang="en-US" sz="2400" noProof="0" dirty="0">
                <a:latin typeface="+mn-lt"/>
              </a:rPr>
              <a:t>Led to an unprecedentedly deep, widespread, and long-lasting recession in East Asia, a region that has enjoyed the most rapidly growing economy in the world over the last few</a:t>
            </a:r>
            <a:r>
              <a:rPr lang="en-US" altLang="en-US" sz="2400" baseline="0" noProof="0" dirty="0">
                <a:latin typeface="+mn-lt"/>
              </a:rPr>
              <a:t> </a:t>
            </a:r>
            <a:r>
              <a:rPr lang="en-US" altLang="en-US" sz="2400" noProof="0" dirty="0">
                <a:latin typeface="+mn-lt"/>
              </a:rPr>
              <a:t>decades</a:t>
            </a:r>
          </a:p>
        </p:txBody>
      </p:sp>
    </p:spTree>
    <p:extLst>
      <p:ext uri="{BB962C8B-B14F-4D97-AF65-F5344CB8AC3E}">
        <p14:creationId xmlns:p14="http://schemas.microsoft.com/office/powerpoint/2010/main" val="2216310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Asian Currency Crisis</a:t>
            </a:r>
            <a:endParaRPr lang="en-US" noProof="0" dirty="0">
              <a:solidFill>
                <a:srgbClr val="AC0000"/>
              </a:solidFill>
            </a:endParaRPr>
          </a:p>
        </p:txBody>
      </p:sp>
      <p:pic>
        <p:nvPicPr>
          <p:cNvPr id="5" name="Picture 2" descr="Graph showing the Currency index for U.S. dollars related to Asian currency from April 1997 to February 199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1853" y="1676400"/>
            <a:ext cx="710029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3">
            <a:extLst>
              <a:ext uri="{FF2B5EF4-FFF2-40B4-BE49-F238E27FC236}">
                <a16:creationId xmlns:a16="http://schemas.microsoft.com/office/drawing/2014/main" id="{FB814A11-7EF6-425E-8B71-687D1D1623B9}"/>
              </a:ext>
            </a:extLst>
          </p:cNvPr>
          <p:cNvSpPr>
            <a:spLocks noGrp="1"/>
          </p:cNvSpPr>
          <p:nvPr>
            <p:ph type="body" sz="quarter" idx="15"/>
          </p:nvPr>
        </p:nvSpPr>
        <p:spPr/>
        <p:txBody>
          <a:bodyPr/>
          <a:lstStyle/>
          <a:p>
            <a:pPr algn="l"/>
            <a:r>
              <a:rPr lang="en-US" noProof="0" dirty="0">
                <a:hlinkClick r:id="rId3" action="ppaction://hlinksldjump"/>
              </a:rPr>
              <a:t>Access the text alternative for slide images.</a:t>
            </a:r>
          </a:p>
        </p:txBody>
      </p:sp>
    </p:spTree>
    <p:extLst>
      <p:ext uri="{BB962C8B-B14F-4D97-AF65-F5344CB8AC3E}">
        <p14:creationId xmlns:p14="http://schemas.microsoft.com/office/powerpoint/2010/main" val="1238382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Origins of the Asian Currency Crisis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pPr>
            <a:r>
              <a:rPr lang="en-US" altLang="en-US" sz="2400" noProof="0" dirty="0">
                <a:latin typeface="+mn-lt"/>
              </a:rPr>
              <a:t>As capital markets were opened, large inflows of private capital resulted in a credit boom in the Asian countries</a:t>
            </a:r>
          </a:p>
          <a:p>
            <a:pPr eaLnBrk="1" hangingPunct="1">
              <a:spcBef>
                <a:spcPts val="600"/>
              </a:spcBef>
            </a:pPr>
            <a:r>
              <a:rPr lang="en-US" altLang="en-US" sz="2400" noProof="0" dirty="0">
                <a:latin typeface="+mn-lt"/>
              </a:rPr>
              <a:t>Fixed or stable exchange rates also encouraged unhedged financial transactions and excessive risk-taking by both borrowers and lenders</a:t>
            </a:r>
          </a:p>
          <a:p>
            <a:pPr eaLnBrk="1" hangingPunct="1">
              <a:spcBef>
                <a:spcPts val="600"/>
              </a:spcBef>
            </a:pPr>
            <a:r>
              <a:rPr lang="en-US" altLang="en-US" sz="2400" noProof="0" dirty="0">
                <a:latin typeface="+mn-lt"/>
              </a:rPr>
              <a:t>The real exchange rate rose, which led to a slowdown in export growth</a:t>
            </a:r>
          </a:p>
          <a:p>
            <a:pPr eaLnBrk="1" hangingPunct="1">
              <a:spcBef>
                <a:spcPts val="600"/>
              </a:spcBef>
            </a:pPr>
            <a:r>
              <a:rPr lang="en-US" altLang="en-US" sz="2400" noProof="0" dirty="0">
                <a:latin typeface="+mn-lt"/>
              </a:rPr>
              <a:t>Also, Japan’s long-lasting recession (and yen depreciation) hurt neighboring countries</a:t>
            </a:r>
          </a:p>
        </p:txBody>
      </p:sp>
    </p:spTree>
    <p:extLst>
      <p:ext uri="{BB962C8B-B14F-4D97-AF65-F5344CB8AC3E}">
        <p14:creationId xmlns:p14="http://schemas.microsoft.com/office/powerpoint/2010/main" val="4273077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Origins of the Asian Currency Crisis </a:t>
            </a:r>
            <a:r>
              <a:rPr lang="en-US" altLang="en-US" sz="1000" b="0" noProof="0" dirty="0">
                <a:solidFill>
                  <a:srgbClr val="AC0000"/>
                </a:solidFill>
              </a:rPr>
              <a:t>2</a:t>
            </a:r>
            <a:endParaRPr lang="en-US" sz="120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pPr>
            <a:r>
              <a:rPr lang="en-US" altLang="en-US" sz="2400" noProof="0" dirty="0">
                <a:latin typeface="+mn-lt"/>
              </a:rPr>
              <a:t>If the Asian currencies had been allowed to depreciate in real terms (which was not possible due to the fixed exchange rates), the sudden and catastrophic changes in exchange rates</a:t>
            </a:r>
            <a:r>
              <a:rPr lang="en-US" altLang="en-US" sz="2400" baseline="0" noProof="0" dirty="0">
                <a:latin typeface="+mn-lt"/>
              </a:rPr>
              <a:t> </a:t>
            </a:r>
            <a:r>
              <a:rPr lang="en-US" altLang="en-US" sz="2400" noProof="0" dirty="0">
                <a:latin typeface="+mn-lt"/>
              </a:rPr>
              <a:t>observed in 19</a:t>
            </a:r>
            <a:r>
              <a:rPr lang="en-US" altLang="en-US" sz="100" noProof="0" dirty="0">
                <a:latin typeface="+mn-lt"/>
              </a:rPr>
              <a:t> </a:t>
            </a:r>
            <a:r>
              <a:rPr lang="en-US" altLang="en-US" sz="2400" noProof="0" dirty="0">
                <a:latin typeface="+mn-lt"/>
              </a:rPr>
              <a:t>97 might have been avoided</a:t>
            </a:r>
          </a:p>
          <a:p>
            <a:pPr eaLnBrk="1" hangingPunct="1">
              <a:spcBef>
                <a:spcPts val="600"/>
              </a:spcBef>
            </a:pPr>
            <a:r>
              <a:rPr lang="en-US" altLang="en-US" sz="2400" noProof="0" dirty="0">
                <a:latin typeface="+mn-lt"/>
              </a:rPr>
              <a:t>Eventually, something had to give—it was the Thai </a:t>
            </a:r>
            <a:r>
              <a:rPr lang="en-US" altLang="en-US" sz="2400" noProof="0" dirty="0" err="1">
                <a:latin typeface="+mn-lt"/>
              </a:rPr>
              <a:t>bhat</a:t>
            </a:r>
            <a:endParaRPr lang="en-US" altLang="en-US" sz="2400" noProof="0" dirty="0">
              <a:latin typeface="+mn-lt"/>
            </a:endParaRPr>
          </a:p>
          <a:p>
            <a:pPr lvl="1" eaLnBrk="1" hangingPunct="1">
              <a:spcBef>
                <a:spcPts val="600"/>
              </a:spcBef>
            </a:pPr>
            <a:r>
              <a:rPr lang="en-US" altLang="en-US" noProof="0" dirty="0">
                <a:latin typeface="+mn-lt"/>
              </a:rPr>
              <a:t>Sudden collapse of the </a:t>
            </a:r>
            <a:r>
              <a:rPr lang="en-US" altLang="en-US" noProof="0" dirty="0" err="1">
                <a:latin typeface="+mn-lt"/>
              </a:rPr>
              <a:t>bhat</a:t>
            </a:r>
            <a:r>
              <a:rPr lang="en-US" altLang="en-US" noProof="0" dirty="0">
                <a:latin typeface="+mn-lt"/>
              </a:rPr>
              <a:t> touched off a panicky flight of capital from other Asian countries.</a:t>
            </a:r>
          </a:p>
        </p:txBody>
      </p:sp>
    </p:spTree>
    <p:extLst>
      <p:ext uri="{BB962C8B-B14F-4D97-AF65-F5344CB8AC3E}">
        <p14:creationId xmlns:p14="http://schemas.microsoft.com/office/powerpoint/2010/main" val="51834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Autofit/>
          </a:bodyPr>
          <a:lstStyle/>
          <a:p>
            <a:r>
              <a:rPr lang="en-US" altLang="en-US" noProof="0" dirty="0">
                <a:solidFill>
                  <a:srgbClr val="AC0000"/>
                </a:solidFill>
              </a:rPr>
              <a:t>Evolution of the International Monetary System</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eaLnBrk="1" hangingPunct="1">
              <a:spcBef>
                <a:spcPts val="600"/>
              </a:spcBef>
              <a:spcAft>
                <a:spcPts val="0"/>
              </a:spcAft>
            </a:pPr>
            <a:r>
              <a:rPr lang="en-US" altLang="en-US" sz="2400" noProof="0" dirty="0">
                <a:latin typeface="+mn-lt"/>
              </a:rPr>
              <a:t>International monetary system went through several distinct stages of evolution, summarized as follows:</a:t>
            </a:r>
          </a:p>
          <a:p>
            <a:pPr lvl="1" eaLnBrk="1" hangingPunct="1">
              <a:spcBef>
                <a:spcPts val="600"/>
              </a:spcBef>
              <a:spcAft>
                <a:spcPts val="0"/>
              </a:spcAft>
            </a:pPr>
            <a:r>
              <a:rPr lang="en-US" altLang="en-US" noProof="0" dirty="0">
                <a:latin typeface="+mn-lt"/>
              </a:rPr>
              <a:t>Bimetallism: Before 18</a:t>
            </a:r>
            <a:r>
              <a:rPr lang="en-US" altLang="en-US" sz="100" noProof="0" dirty="0">
                <a:latin typeface="+mn-lt"/>
              </a:rPr>
              <a:t> </a:t>
            </a:r>
            <a:r>
              <a:rPr lang="en-US" altLang="en-US" noProof="0" dirty="0">
                <a:latin typeface="+mn-lt"/>
              </a:rPr>
              <a:t>75.</a:t>
            </a:r>
          </a:p>
          <a:p>
            <a:pPr lvl="1" eaLnBrk="1" hangingPunct="1">
              <a:spcBef>
                <a:spcPts val="600"/>
              </a:spcBef>
              <a:spcAft>
                <a:spcPts val="0"/>
              </a:spcAft>
            </a:pPr>
            <a:r>
              <a:rPr lang="en-US" altLang="en-US" noProof="0" dirty="0">
                <a:latin typeface="+mn-lt"/>
              </a:rPr>
              <a:t>Classical gold standard: 18</a:t>
            </a:r>
            <a:r>
              <a:rPr lang="en-US" altLang="en-US" sz="100" noProof="0" dirty="0">
                <a:latin typeface="+mn-lt"/>
              </a:rPr>
              <a:t> </a:t>
            </a:r>
            <a:r>
              <a:rPr lang="en-US" altLang="en-US" noProof="0" dirty="0">
                <a:latin typeface="+mn-lt"/>
              </a:rPr>
              <a:t>75 to 19</a:t>
            </a:r>
            <a:r>
              <a:rPr lang="en-US" altLang="en-US" sz="100" noProof="0" dirty="0">
                <a:latin typeface="+mn-lt"/>
              </a:rPr>
              <a:t> </a:t>
            </a:r>
            <a:r>
              <a:rPr lang="en-US" altLang="en-US" noProof="0" dirty="0">
                <a:latin typeface="+mn-lt"/>
              </a:rPr>
              <a:t>14.</a:t>
            </a:r>
          </a:p>
          <a:p>
            <a:pPr lvl="1" eaLnBrk="1" hangingPunct="1">
              <a:spcBef>
                <a:spcPts val="600"/>
              </a:spcBef>
              <a:spcAft>
                <a:spcPts val="0"/>
              </a:spcAft>
            </a:pPr>
            <a:r>
              <a:rPr lang="en-US" altLang="en-US" noProof="0" dirty="0">
                <a:latin typeface="+mn-lt"/>
              </a:rPr>
              <a:t>Interwar period: 19</a:t>
            </a:r>
            <a:r>
              <a:rPr lang="en-US" altLang="en-US" sz="100" noProof="0" dirty="0">
                <a:latin typeface="+mn-lt"/>
              </a:rPr>
              <a:t> </a:t>
            </a:r>
            <a:r>
              <a:rPr lang="en-US" altLang="en-US" noProof="0" dirty="0">
                <a:latin typeface="+mn-lt"/>
              </a:rPr>
              <a:t>15 to 19</a:t>
            </a:r>
            <a:r>
              <a:rPr lang="en-US" altLang="en-US" sz="100" noProof="0" dirty="0">
                <a:latin typeface="+mn-lt"/>
              </a:rPr>
              <a:t> </a:t>
            </a:r>
            <a:r>
              <a:rPr lang="en-US" altLang="en-US" noProof="0" dirty="0">
                <a:latin typeface="+mn-lt"/>
              </a:rPr>
              <a:t>44.</a:t>
            </a:r>
          </a:p>
          <a:p>
            <a:pPr lvl="1" eaLnBrk="1" hangingPunct="1">
              <a:spcBef>
                <a:spcPts val="600"/>
              </a:spcBef>
              <a:spcAft>
                <a:spcPts val="0"/>
              </a:spcAft>
            </a:pPr>
            <a:r>
              <a:rPr lang="en-US" altLang="en-US" noProof="0" dirty="0">
                <a:latin typeface="+mn-lt"/>
              </a:rPr>
              <a:t>Bretton Woods system: 19</a:t>
            </a:r>
            <a:r>
              <a:rPr lang="en-US" altLang="en-US" sz="100" noProof="0" dirty="0">
                <a:latin typeface="+mn-lt"/>
              </a:rPr>
              <a:t> </a:t>
            </a:r>
            <a:r>
              <a:rPr lang="en-US" altLang="en-US" noProof="0" dirty="0">
                <a:latin typeface="+mn-lt"/>
              </a:rPr>
              <a:t>45 to 19</a:t>
            </a:r>
            <a:r>
              <a:rPr lang="en-US" altLang="en-US" sz="100" noProof="0" dirty="0">
                <a:latin typeface="+mn-lt"/>
              </a:rPr>
              <a:t> </a:t>
            </a:r>
            <a:r>
              <a:rPr lang="en-US" altLang="en-US" noProof="0" dirty="0">
                <a:latin typeface="+mn-lt"/>
              </a:rPr>
              <a:t>72.</a:t>
            </a:r>
          </a:p>
          <a:p>
            <a:pPr lvl="1" eaLnBrk="1" hangingPunct="1">
              <a:spcBef>
                <a:spcPts val="600"/>
              </a:spcBef>
              <a:spcAft>
                <a:spcPts val="0"/>
              </a:spcAft>
            </a:pPr>
            <a:r>
              <a:rPr lang="en-US" altLang="en-US" noProof="0" dirty="0">
                <a:latin typeface="+mn-lt"/>
              </a:rPr>
              <a:t>Flexible exchange rate regime: Since 19</a:t>
            </a:r>
            <a:r>
              <a:rPr lang="en-US" altLang="en-US" sz="100" noProof="0" dirty="0">
                <a:latin typeface="+mn-lt"/>
              </a:rPr>
              <a:t> </a:t>
            </a:r>
            <a:r>
              <a:rPr lang="en-US" altLang="en-US" noProof="0" dirty="0">
                <a:latin typeface="+mn-lt"/>
              </a:rPr>
              <a:t>73.</a:t>
            </a:r>
          </a:p>
        </p:txBody>
      </p:sp>
    </p:spTree>
    <p:extLst>
      <p:ext uri="{BB962C8B-B14F-4D97-AF65-F5344CB8AC3E}">
        <p14:creationId xmlns:p14="http://schemas.microsoft.com/office/powerpoint/2010/main" val="729655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Origins of the Asian Currency Crisis </a:t>
            </a:r>
            <a:r>
              <a:rPr lang="en-US" altLang="en-US" sz="1000" b="0" noProof="0" dirty="0">
                <a:solidFill>
                  <a:srgbClr val="AC0000"/>
                </a:solidFill>
              </a:rPr>
              <a:t>3</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pPr>
            <a:r>
              <a:rPr lang="en-US" altLang="en-US" sz="2400" noProof="0" dirty="0">
                <a:latin typeface="+mn-lt"/>
              </a:rPr>
              <a:t>A fixed, but adjustable, exchange rate is problematic in the face of integrated international financial markets</a:t>
            </a:r>
          </a:p>
          <a:p>
            <a:pPr lvl="1" eaLnBrk="1" hangingPunct="1">
              <a:spcBef>
                <a:spcPts val="600"/>
              </a:spcBef>
            </a:pPr>
            <a:r>
              <a:rPr lang="en-US" altLang="en-US" noProof="0" dirty="0">
                <a:latin typeface="+mn-lt"/>
              </a:rPr>
              <a:t>Invites speculative attack at the time of financial vulnerability.</a:t>
            </a:r>
          </a:p>
          <a:p>
            <a:pPr lvl="1" eaLnBrk="1" hangingPunct="1">
              <a:spcBef>
                <a:spcPts val="600"/>
              </a:spcBef>
            </a:pPr>
            <a:r>
              <a:rPr lang="en-US" altLang="en-US" b="1" noProof="0" dirty="0">
                <a:latin typeface="+mn-lt"/>
              </a:rPr>
              <a:t>Incompatible trinity </a:t>
            </a:r>
            <a:r>
              <a:rPr lang="en-US" altLang="en-US" noProof="0" dirty="0">
                <a:latin typeface="+mn-lt"/>
              </a:rPr>
              <a:t>suggests it is very difficult, if not impossible, to have all three conditions:</a:t>
            </a:r>
          </a:p>
          <a:p>
            <a:pPr marL="640080" lvl="2" indent="-365760" eaLnBrk="1" hangingPunct="1">
              <a:spcBef>
                <a:spcPts val="600"/>
              </a:spcBef>
              <a:buFont typeface="+mj-lt"/>
              <a:buAutoNum type="arabicPeriod"/>
            </a:pPr>
            <a:r>
              <a:rPr lang="en-US" altLang="en-US" noProof="0" dirty="0">
                <a:latin typeface="+mn-lt"/>
              </a:rPr>
              <a:t>A fixed exchange rate.</a:t>
            </a:r>
          </a:p>
          <a:p>
            <a:pPr marL="640080" lvl="2" indent="-365760" eaLnBrk="1" hangingPunct="1">
              <a:spcBef>
                <a:spcPts val="600"/>
              </a:spcBef>
              <a:buFont typeface="+mj-lt"/>
              <a:buAutoNum type="arabicPeriod"/>
            </a:pPr>
            <a:r>
              <a:rPr lang="en-US" altLang="en-US" noProof="0" dirty="0">
                <a:latin typeface="+mn-lt"/>
              </a:rPr>
              <a:t>Free international flows of capital.</a:t>
            </a:r>
          </a:p>
          <a:p>
            <a:pPr marL="640080" lvl="2" indent="-365760" eaLnBrk="1" hangingPunct="1">
              <a:spcBef>
                <a:spcPts val="600"/>
              </a:spcBef>
              <a:buFont typeface="+mj-lt"/>
              <a:buAutoNum type="arabicPeriod"/>
            </a:pPr>
            <a:r>
              <a:rPr lang="en-US" altLang="en-US" noProof="0" dirty="0">
                <a:latin typeface="+mn-lt"/>
              </a:rPr>
              <a:t>Independent monetary policy.</a:t>
            </a:r>
          </a:p>
        </p:txBody>
      </p:sp>
    </p:spTree>
    <p:extLst>
      <p:ext uri="{BB962C8B-B14F-4D97-AF65-F5344CB8AC3E}">
        <p14:creationId xmlns:p14="http://schemas.microsoft.com/office/powerpoint/2010/main" val="1004810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The Argentine Peso Crisis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In February 19</a:t>
            </a:r>
            <a:r>
              <a:rPr lang="en-US" altLang="en-US" sz="100" noProof="0" dirty="0">
                <a:latin typeface="+mn-lt"/>
              </a:rPr>
              <a:t> </a:t>
            </a:r>
            <a:r>
              <a:rPr lang="en-US" altLang="en-US" sz="2400" noProof="0" dirty="0">
                <a:latin typeface="+mn-lt"/>
              </a:rPr>
              <a:t>91, the Argentine government passed the Convertibility Law, linking the peso to the U.S. dollar at parity</a:t>
            </a:r>
          </a:p>
          <a:p>
            <a:pPr eaLnBrk="1" hangingPunct="1">
              <a:spcBef>
                <a:spcPts val="1800"/>
              </a:spcBef>
              <a:spcAft>
                <a:spcPts val="0"/>
              </a:spcAft>
            </a:pPr>
            <a:r>
              <a:rPr lang="en-US" altLang="en-US" sz="2400" noProof="0" dirty="0">
                <a:latin typeface="+mn-lt"/>
              </a:rPr>
              <a:t>The initial economic effects were positive:</a:t>
            </a:r>
          </a:p>
          <a:p>
            <a:pPr lvl="1" eaLnBrk="1" hangingPunct="1">
              <a:spcBef>
                <a:spcPts val="600"/>
              </a:spcBef>
              <a:spcAft>
                <a:spcPts val="0"/>
              </a:spcAft>
            </a:pPr>
            <a:r>
              <a:rPr lang="en-US" altLang="en-US" noProof="0" dirty="0">
                <a:latin typeface="+mn-lt"/>
              </a:rPr>
              <a:t>Argentina’s chronic inflation was curtailed dramatically, and foreign investment began to pour in, leading to an economic boom.</a:t>
            </a:r>
          </a:p>
          <a:p>
            <a:pPr eaLnBrk="1" hangingPunct="1">
              <a:spcBef>
                <a:spcPts val="1800"/>
              </a:spcBef>
              <a:spcAft>
                <a:spcPts val="0"/>
              </a:spcAft>
            </a:pPr>
            <a:r>
              <a:rPr lang="en-US" altLang="en-US" sz="2400" noProof="0" dirty="0">
                <a:latin typeface="+mn-lt"/>
              </a:rPr>
              <a:t>Peso appreciated against most currencies as the U.S. dollar became increasingly stronger in the second half of the 19</a:t>
            </a:r>
            <a:r>
              <a:rPr lang="en-US" altLang="en-US" sz="100" noProof="0" dirty="0">
                <a:latin typeface="+mn-lt"/>
              </a:rPr>
              <a:t> </a:t>
            </a:r>
            <a:r>
              <a:rPr lang="en-US" altLang="en-US" sz="2400" noProof="0" dirty="0">
                <a:latin typeface="+mn-lt"/>
              </a:rPr>
              <a:t>90s</a:t>
            </a:r>
          </a:p>
        </p:txBody>
      </p:sp>
    </p:spTree>
    <p:extLst>
      <p:ext uri="{BB962C8B-B14F-4D97-AF65-F5344CB8AC3E}">
        <p14:creationId xmlns:p14="http://schemas.microsoft.com/office/powerpoint/2010/main" val="2242742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The Argentine Peso Crisis </a:t>
            </a:r>
            <a:r>
              <a:rPr lang="en-US" altLang="en-US" sz="1000" b="0" noProof="0" dirty="0">
                <a:solidFill>
                  <a:srgbClr val="AC0000"/>
                </a:solidFill>
              </a:rPr>
              <a:t>2</a:t>
            </a:r>
            <a:endParaRPr lang="en-US" sz="120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pPr>
            <a:r>
              <a:rPr lang="en-US" altLang="en-US" sz="2400" noProof="0" dirty="0">
                <a:latin typeface="+mn-lt"/>
              </a:rPr>
              <a:t>A strong peso hurt exports from Argentina and caused a protracted economic downturn that led to the abandonment of peso–dollar parity in January 2002</a:t>
            </a:r>
          </a:p>
          <a:p>
            <a:pPr eaLnBrk="1" hangingPunct="1">
              <a:spcBef>
                <a:spcPts val="600"/>
              </a:spcBef>
            </a:pPr>
            <a:r>
              <a:rPr lang="en-US" altLang="en-US" sz="2400" noProof="0" dirty="0">
                <a:latin typeface="+mn-lt"/>
              </a:rPr>
              <a:t>This change caused severe economic and political distress in the country:</a:t>
            </a:r>
          </a:p>
          <a:p>
            <a:pPr lvl="1" eaLnBrk="1" hangingPunct="1">
              <a:spcBef>
                <a:spcPts val="600"/>
              </a:spcBef>
            </a:pPr>
            <a:r>
              <a:rPr lang="en-US" altLang="en-US" noProof="0" dirty="0">
                <a:latin typeface="+mn-lt"/>
              </a:rPr>
              <a:t>Unemployment rate rose above 20 percent.</a:t>
            </a:r>
          </a:p>
          <a:p>
            <a:pPr lvl="1" eaLnBrk="1" hangingPunct="1">
              <a:spcBef>
                <a:spcPts val="600"/>
              </a:spcBef>
            </a:pPr>
            <a:r>
              <a:rPr lang="en-US" altLang="en-US" noProof="0" dirty="0">
                <a:latin typeface="+mn-lt"/>
              </a:rPr>
              <a:t>Inflation rate reached a monthly rate of 20 percent.</a:t>
            </a:r>
          </a:p>
        </p:txBody>
      </p:sp>
    </p:spTree>
    <p:extLst>
      <p:ext uri="{BB962C8B-B14F-4D97-AF65-F5344CB8AC3E}">
        <p14:creationId xmlns:p14="http://schemas.microsoft.com/office/powerpoint/2010/main" val="3484580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noProof="0" dirty="0">
                <a:solidFill>
                  <a:srgbClr val="AC0000"/>
                </a:solidFill>
              </a:rPr>
              <a:t>Collapse of the Currency Board Arrangement in Argentina</a:t>
            </a:r>
          </a:p>
        </p:txBody>
      </p:sp>
      <p:pic>
        <p:nvPicPr>
          <p:cNvPr id="9" name="Picture 2" descr="Graph showing the collapse of the currency board arrangement in Argentina.">
            <a:extLst>
              <a:ext uri="{FF2B5EF4-FFF2-40B4-BE49-F238E27FC236}">
                <a16:creationId xmlns:a16="http://schemas.microsoft.com/office/drawing/2014/main" id="{646CAC02-0B96-4AD5-82E3-E9015C9FE9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8925" y="1752600"/>
            <a:ext cx="78661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a:extLst>
              <a:ext uri="{FF2B5EF4-FFF2-40B4-BE49-F238E27FC236}">
                <a16:creationId xmlns:a16="http://schemas.microsoft.com/office/drawing/2014/main" id="{A9E3D04D-ACDC-444C-89FB-6EE5871741E2}"/>
              </a:ext>
            </a:extLst>
          </p:cNvPr>
          <p:cNvSpPr>
            <a:spLocks noGrp="1"/>
          </p:cNvSpPr>
          <p:nvPr>
            <p:ph idx="10"/>
          </p:nvPr>
        </p:nvSpPr>
        <p:spPr>
          <a:xfrm>
            <a:off x="638925" y="5943600"/>
            <a:ext cx="1447800" cy="304800"/>
          </a:xfrm>
        </p:spPr>
        <p:txBody>
          <a:bodyPr/>
          <a:lstStyle/>
          <a:p>
            <a:r>
              <a:rPr lang="en-US" sz="900" b="1" noProof="0" dirty="0"/>
              <a:t>Source: </a:t>
            </a:r>
            <a:r>
              <a:rPr lang="en-US" sz="900" noProof="0" dirty="0"/>
              <a:t>Bloomberg.</a:t>
            </a:r>
          </a:p>
        </p:txBody>
      </p:sp>
      <p:sp>
        <p:nvSpPr>
          <p:cNvPr id="11" name="Text Placeholder 4">
            <a:extLst>
              <a:ext uri="{FF2B5EF4-FFF2-40B4-BE49-F238E27FC236}">
                <a16:creationId xmlns:a16="http://schemas.microsoft.com/office/drawing/2014/main" id="{CC424AFB-3EF6-4513-BCBA-A65D6070E8CB}"/>
              </a:ext>
            </a:extLst>
          </p:cNvPr>
          <p:cNvSpPr>
            <a:spLocks noGrp="1"/>
          </p:cNvSpPr>
          <p:nvPr>
            <p:ph type="body" sz="quarter" idx="15"/>
          </p:nvPr>
        </p:nvSpPr>
        <p:spPr/>
        <p:txBody>
          <a:bodyPr/>
          <a:lstStyle/>
          <a:p>
            <a:r>
              <a:rPr lang="en-US" noProof="0" dirty="0">
                <a:hlinkClick r:id="rId4" action="ppaction://hlinksldjump"/>
              </a:rPr>
              <a:t>Access the text alternative for slide images.</a:t>
            </a:r>
          </a:p>
        </p:txBody>
      </p:sp>
    </p:spTree>
    <p:extLst>
      <p:ext uri="{BB962C8B-B14F-4D97-AF65-F5344CB8AC3E}">
        <p14:creationId xmlns:p14="http://schemas.microsoft.com/office/powerpoint/2010/main" val="1760270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The Argentine Peso Crisis </a:t>
            </a:r>
            <a:r>
              <a:rPr lang="en-US" altLang="en-US" sz="1000" b="0" noProof="0" dirty="0">
                <a:solidFill>
                  <a:srgbClr val="AC0000"/>
                </a:solidFill>
              </a:rPr>
              <a:t>3</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pPr>
            <a:r>
              <a:rPr lang="en-US" altLang="en-US" sz="2400" noProof="0" dirty="0">
                <a:latin typeface="+mn-lt"/>
              </a:rPr>
              <a:t>There are at least three factors that are related to the collapse of the currency board arrangement and the ensuing economic crisis:</a:t>
            </a:r>
          </a:p>
          <a:p>
            <a:pPr lvl="1" eaLnBrk="1" hangingPunct="1">
              <a:spcBef>
                <a:spcPts val="600"/>
              </a:spcBef>
            </a:pPr>
            <a:r>
              <a:rPr lang="en-US" altLang="en-US" noProof="0" dirty="0">
                <a:latin typeface="+mn-lt"/>
              </a:rPr>
              <a:t>Lack of fiscal discipline.</a:t>
            </a:r>
          </a:p>
          <a:p>
            <a:pPr lvl="1" eaLnBrk="1" hangingPunct="1">
              <a:spcBef>
                <a:spcPts val="600"/>
              </a:spcBef>
            </a:pPr>
            <a:r>
              <a:rPr lang="en-US" altLang="en-US" noProof="0" dirty="0">
                <a:latin typeface="+mn-lt"/>
              </a:rPr>
              <a:t>Labor market inflexibility.</a:t>
            </a:r>
          </a:p>
          <a:p>
            <a:pPr lvl="1" eaLnBrk="1" hangingPunct="1">
              <a:spcBef>
                <a:spcPts val="600"/>
              </a:spcBef>
            </a:pPr>
            <a:r>
              <a:rPr lang="en-US" altLang="en-US" noProof="0" dirty="0">
                <a:latin typeface="+mn-lt"/>
              </a:rPr>
              <a:t>Contagion from the financial crises in Brazil and Russia.</a:t>
            </a:r>
          </a:p>
        </p:txBody>
      </p:sp>
    </p:spTree>
    <p:extLst>
      <p:ext uri="{BB962C8B-B14F-4D97-AF65-F5344CB8AC3E}">
        <p14:creationId xmlns:p14="http://schemas.microsoft.com/office/powerpoint/2010/main" val="3636153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Rise of Chinese R</a:t>
            </a:r>
            <a:r>
              <a:rPr lang="en-US" altLang="en-US" sz="100" noProof="0" dirty="0">
                <a:solidFill>
                  <a:srgbClr val="AC0000"/>
                </a:solidFill>
              </a:rPr>
              <a:t> </a:t>
            </a:r>
            <a:r>
              <a:rPr lang="en-US" altLang="en-US" noProof="0" dirty="0">
                <a:solidFill>
                  <a:srgbClr val="AC0000"/>
                </a:solidFill>
              </a:rPr>
              <a:t>M</a:t>
            </a:r>
            <a:r>
              <a:rPr lang="en-US" altLang="en-US" sz="100" noProof="0" dirty="0">
                <a:solidFill>
                  <a:srgbClr val="AC0000"/>
                </a:solidFill>
              </a:rPr>
              <a:t> </a:t>
            </a:r>
            <a:r>
              <a:rPr lang="en-US" altLang="en-US" noProof="0" dirty="0">
                <a:solidFill>
                  <a:srgbClr val="AC0000"/>
                </a:solidFill>
              </a:rPr>
              <a:t>B</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China has recently become one of the top trading powers in the world</a:t>
            </a:r>
          </a:p>
          <a:p>
            <a:pPr lvl="1" eaLnBrk="1" hangingPunct="1">
              <a:spcBef>
                <a:spcPts val="600"/>
              </a:spcBef>
            </a:pPr>
            <a:r>
              <a:rPr lang="en-US" altLang="en-US" noProof="0" dirty="0">
                <a:latin typeface="+mn-lt"/>
              </a:rPr>
              <a:t>G</a:t>
            </a:r>
            <a:r>
              <a:rPr lang="en-US" altLang="en-US" sz="100" noProof="0" dirty="0">
                <a:latin typeface="+mn-lt"/>
              </a:rPr>
              <a:t> </a:t>
            </a:r>
            <a:r>
              <a:rPr lang="en-US" altLang="en-US" noProof="0" dirty="0">
                <a:latin typeface="+mn-lt"/>
              </a:rPr>
              <a:t>D</a:t>
            </a:r>
            <a:r>
              <a:rPr lang="en-US" altLang="en-US" sz="100" noProof="0" dirty="0">
                <a:latin typeface="+mn-lt"/>
              </a:rPr>
              <a:t> </a:t>
            </a:r>
            <a:r>
              <a:rPr lang="en-US" altLang="en-US" noProof="0" dirty="0">
                <a:latin typeface="+mn-lt"/>
              </a:rPr>
              <a:t>P is second only to the U.S. among individual countries, but its currency, the renminbi (R</a:t>
            </a:r>
            <a:r>
              <a:rPr lang="en-US" altLang="en-US" sz="100" noProof="0" dirty="0">
                <a:latin typeface="+mn-lt"/>
              </a:rPr>
              <a:t> </a:t>
            </a:r>
            <a:r>
              <a:rPr lang="en-US" altLang="en-US" noProof="0" dirty="0">
                <a:latin typeface="+mn-lt"/>
              </a:rPr>
              <a:t>M</a:t>
            </a:r>
            <a:r>
              <a:rPr lang="en-US" altLang="en-US" sz="100" noProof="0" dirty="0">
                <a:latin typeface="+mn-lt"/>
              </a:rPr>
              <a:t> </a:t>
            </a:r>
            <a:r>
              <a:rPr lang="en-US" altLang="en-US" noProof="0" dirty="0">
                <a:latin typeface="+mn-lt"/>
              </a:rPr>
              <a:t>B), has not achieved similar international prominence.</a:t>
            </a:r>
          </a:p>
          <a:p>
            <a:pPr eaLnBrk="1" hangingPunct="1">
              <a:spcBef>
                <a:spcPts val="1800"/>
              </a:spcBef>
              <a:spcAft>
                <a:spcPts val="0"/>
              </a:spcAft>
            </a:pPr>
            <a:r>
              <a:rPr lang="en-US" altLang="en-US" sz="2400" noProof="0" dirty="0">
                <a:latin typeface="+mn-lt"/>
              </a:rPr>
              <a:t>China’s currency has the potential to become a global currency, but China will need to meet a few critical conditions:</a:t>
            </a:r>
          </a:p>
          <a:p>
            <a:pPr lvl="1" eaLnBrk="1" hangingPunct="1">
              <a:spcBef>
                <a:spcPts val="600"/>
              </a:spcBef>
              <a:spcAft>
                <a:spcPts val="0"/>
              </a:spcAft>
            </a:pPr>
            <a:r>
              <a:rPr lang="en-US" altLang="en-US" noProof="0" dirty="0">
                <a:latin typeface="+mn-lt"/>
              </a:rPr>
              <a:t>Full convertibility of its currency.</a:t>
            </a:r>
          </a:p>
          <a:p>
            <a:pPr lvl="1" eaLnBrk="1" hangingPunct="1">
              <a:spcBef>
                <a:spcPts val="600"/>
              </a:spcBef>
              <a:spcAft>
                <a:spcPts val="0"/>
              </a:spcAft>
            </a:pPr>
            <a:r>
              <a:rPr lang="en-US" altLang="en-US" noProof="0" dirty="0">
                <a:latin typeface="+mn-lt"/>
              </a:rPr>
              <a:t>Open capital markets with depth and liquidity.</a:t>
            </a:r>
          </a:p>
          <a:p>
            <a:pPr lvl="1" eaLnBrk="1" hangingPunct="1">
              <a:spcBef>
                <a:spcPts val="600"/>
              </a:spcBef>
              <a:spcAft>
                <a:spcPts val="0"/>
              </a:spcAft>
            </a:pPr>
            <a:r>
              <a:rPr lang="en-US" altLang="en-US" noProof="0" dirty="0">
                <a:latin typeface="+mn-lt"/>
              </a:rPr>
              <a:t>Rule of law and protection of property rights.</a:t>
            </a:r>
          </a:p>
        </p:txBody>
      </p:sp>
    </p:spTree>
    <p:extLst>
      <p:ext uri="{BB962C8B-B14F-4D97-AF65-F5344CB8AC3E}">
        <p14:creationId xmlns:p14="http://schemas.microsoft.com/office/powerpoint/2010/main" val="4081539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Fixed versus Flexible Exchange Rate Regimes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Arguments in favor of flexible exchange rates:</a:t>
            </a:r>
          </a:p>
          <a:p>
            <a:pPr lvl="1" eaLnBrk="1" hangingPunct="1">
              <a:spcBef>
                <a:spcPts val="600"/>
              </a:spcBef>
              <a:spcAft>
                <a:spcPts val="0"/>
              </a:spcAft>
            </a:pPr>
            <a:r>
              <a:rPr lang="en-US" altLang="en-US" noProof="0" dirty="0">
                <a:latin typeface="+mn-lt"/>
              </a:rPr>
              <a:t>Easier external adjustments.</a:t>
            </a:r>
          </a:p>
          <a:p>
            <a:pPr lvl="1" eaLnBrk="1" hangingPunct="1">
              <a:spcBef>
                <a:spcPts val="600"/>
              </a:spcBef>
              <a:spcAft>
                <a:spcPts val="0"/>
              </a:spcAft>
            </a:pPr>
            <a:r>
              <a:rPr lang="en-US" altLang="en-US" noProof="0" dirty="0">
                <a:latin typeface="+mn-lt"/>
              </a:rPr>
              <a:t>National policy autonomy.</a:t>
            </a:r>
          </a:p>
          <a:p>
            <a:pPr eaLnBrk="1" hangingPunct="1">
              <a:spcBef>
                <a:spcPts val="1800"/>
              </a:spcBef>
            </a:pPr>
            <a:r>
              <a:rPr lang="en-US" altLang="en-US" sz="2400" noProof="0" dirty="0">
                <a:latin typeface="+mn-lt"/>
              </a:rPr>
              <a:t>Arguments against flexible exchange rates:</a:t>
            </a:r>
          </a:p>
          <a:p>
            <a:pPr lvl="1" eaLnBrk="1" hangingPunct="1">
              <a:spcBef>
                <a:spcPts val="600"/>
              </a:spcBef>
              <a:spcAft>
                <a:spcPts val="0"/>
              </a:spcAft>
            </a:pPr>
            <a:r>
              <a:rPr lang="en-US" altLang="en-US" noProof="0" dirty="0">
                <a:latin typeface="+mn-lt"/>
              </a:rPr>
              <a:t>Exchange rate uncertainty may hamper international trade and investment.</a:t>
            </a:r>
          </a:p>
          <a:p>
            <a:pPr lvl="1" eaLnBrk="1" hangingPunct="1">
              <a:spcBef>
                <a:spcPts val="600"/>
              </a:spcBef>
              <a:spcAft>
                <a:spcPts val="0"/>
              </a:spcAft>
            </a:pPr>
            <a:r>
              <a:rPr lang="en-US" altLang="en-US" noProof="0" dirty="0">
                <a:latin typeface="+mn-lt"/>
              </a:rPr>
              <a:t>No safeguards to prevent crises.</a:t>
            </a:r>
          </a:p>
        </p:txBody>
      </p:sp>
    </p:spTree>
    <p:extLst>
      <p:ext uri="{BB962C8B-B14F-4D97-AF65-F5344CB8AC3E}">
        <p14:creationId xmlns:p14="http://schemas.microsoft.com/office/powerpoint/2010/main" val="3951223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Fixed versus Flexible Exchange Rate Regimes </a:t>
            </a:r>
            <a:r>
              <a:rPr lang="en-US" altLang="en-US" sz="1000" b="0" noProof="0" dirty="0">
                <a:solidFill>
                  <a:srgbClr val="AC0000"/>
                </a:solidFill>
              </a:rPr>
              <a:t>2</a:t>
            </a:r>
            <a:endParaRPr lang="en-US" sz="120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pPr>
            <a:r>
              <a:rPr lang="en-US" altLang="en-US" sz="2400" noProof="0" dirty="0">
                <a:latin typeface="+mn-lt"/>
              </a:rPr>
              <a:t>A “good” (or ideal) international monetary system should provide the following:</a:t>
            </a:r>
          </a:p>
          <a:p>
            <a:pPr lvl="1" eaLnBrk="1" hangingPunct="1">
              <a:spcBef>
                <a:spcPts val="600"/>
              </a:spcBef>
            </a:pPr>
            <a:r>
              <a:rPr lang="en-US" altLang="en-US" noProof="0" dirty="0">
                <a:latin typeface="+mn-lt"/>
              </a:rPr>
              <a:t>Liquidity.</a:t>
            </a:r>
          </a:p>
          <a:p>
            <a:pPr lvl="1" eaLnBrk="1" hangingPunct="1">
              <a:spcBef>
                <a:spcPts val="600"/>
              </a:spcBef>
            </a:pPr>
            <a:r>
              <a:rPr lang="en-US" altLang="en-US" noProof="0" dirty="0">
                <a:latin typeface="+mn-lt"/>
              </a:rPr>
              <a:t>Adjustment.</a:t>
            </a:r>
          </a:p>
          <a:p>
            <a:pPr lvl="1" eaLnBrk="1" hangingPunct="1">
              <a:spcBef>
                <a:spcPts val="600"/>
              </a:spcBef>
            </a:pPr>
            <a:r>
              <a:rPr lang="en-US" altLang="en-US" noProof="0" dirty="0">
                <a:latin typeface="+mn-lt"/>
              </a:rPr>
              <a:t>Confidence.</a:t>
            </a:r>
          </a:p>
        </p:txBody>
      </p:sp>
    </p:spTree>
    <p:extLst>
      <p:ext uri="{BB962C8B-B14F-4D97-AF65-F5344CB8AC3E}">
        <p14:creationId xmlns:p14="http://schemas.microsoft.com/office/powerpoint/2010/main" val="3035991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5" name="Content Placeholder 4">
            <a:extLst>
              <a:ext uri="{FF2B5EF4-FFF2-40B4-BE49-F238E27FC236}">
                <a16:creationId xmlns:a16="http://schemas.microsoft.com/office/drawing/2014/main" id="{423EA811-DA08-4AE9-AB6D-EF4EF46636CE}"/>
              </a:ext>
            </a:extLst>
          </p:cNvPr>
          <p:cNvSpPr>
            <a:spLocks noGrp="1"/>
          </p:cNvSpPr>
          <p:nvPr>
            <p:ph sz="quarter" idx="11"/>
          </p:nvPr>
        </p:nvSpPr>
        <p:spPr>
          <a:xfrm>
            <a:off x="0" y="6449377"/>
            <a:ext cx="9144000" cy="408623"/>
          </a:xfrm>
        </p:spPr>
        <p:txBody>
          <a:bodyPr/>
          <a:lstStyle/>
          <a:p>
            <a:pPr lvl="0">
              <a:spcBef>
                <a:spcPts val="0"/>
              </a:spcBef>
            </a:pPr>
            <a:r>
              <a:rPr lang="en-US" noProof="0" dirty="0"/>
              <a:t>© 2021 McGraw Hill. All rights reserved. Authorized only for instructor use in the classroom.</a:t>
            </a:r>
          </a:p>
          <a:p>
            <a:pPr lvl="0">
              <a:spcBef>
                <a:spcPts val="0"/>
              </a:spcBef>
            </a:pPr>
            <a:r>
              <a:rPr lang="en-US" noProof="0" dirty="0"/>
              <a:t>No reproduction or further distribution permitted without the prior written consent of McGraw Hill.</a:t>
            </a:r>
          </a:p>
        </p:txBody>
      </p:sp>
    </p:spTree>
    <p:extLst>
      <p:ext uri="{BB962C8B-B14F-4D97-AF65-F5344CB8AC3E}">
        <p14:creationId xmlns:p14="http://schemas.microsoft.com/office/powerpoint/2010/main" val="2240478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914400"/>
          </a:xfrm>
        </p:spPr>
        <p:txBody>
          <a:bodyPr>
            <a:normAutofit/>
          </a:bodyPr>
          <a:lstStyle/>
          <a:p>
            <a:r>
              <a:rPr lang="en-US" sz="2400" noProof="0" dirty="0">
                <a:solidFill>
                  <a:schemeClr val="tx1"/>
                </a:solidFill>
                <a:latin typeface="+mn-lt"/>
              </a:rPr>
              <a:t>Accessibility Content: Text Alternatives for Images</a:t>
            </a:r>
          </a:p>
        </p:txBody>
      </p:sp>
    </p:spTree>
    <p:extLst>
      <p:ext uri="{BB962C8B-B14F-4D97-AF65-F5344CB8AC3E}">
        <p14:creationId xmlns:p14="http://schemas.microsoft.com/office/powerpoint/2010/main" val="88889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rmAutofit/>
          </a:bodyPr>
          <a:lstStyle/>
          <a:p>
            <a:r>
              <a:rPr lang="en-US" altLang="en-US" noProof="0" dirty="0">
                <a:solidFill>
                  <a:srgbClr val="AC0000"/>
                </a:solidFill>
              </a:rPr>
              <a:t>Bimetallism: Before 18</a:t>
            </a:r>
            <a:r>
              <a:rPr lang="en-US" altLang="en-US" sz="100" noProof="0" dirty="0">
                <a:solidFill>
                  <a:srgbClr val="AC0000"/>
                </a:solidFill>
              </a:rPr>
              <a:t> </a:t>
            </a:r>
            <a:r>
              <a:rPr lang="en-US" altLang="en-US" noProof="0" dirty="0">
                <a:solidFill>
                  <a:srgbClr val="AC0000"/>
                </a:solidFill>
              </a:rPr>
              <a:t>75</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eaLnBrk="1" hangingPunct="1">
              <a:spcBef>
                <a:spcPts val="600"/>
              </a:spcBef>
              <a:spcAft>
                <a:spcPts val="1200"/>
              </a:spcAft>
            </a:pPr>
            <a:r>
              <a:rPr lang="en-US" altLang="en-US" sz="2400" b="1" noProof="0" dirty="0">
                <a:latin typeface="+mn-lt"/>
              </a:rPr>
              <a:t>Bimetallism</a:t>
            </a:r>
            <a:r>
              <a:rPr lang="en-US" altLang="en-US" sz="2400" noProof="0" dirty="0">
                <a:latin typeface="+mn-lt"/>
              </a:rPr>
              <a:t> was a “double standard” in the sense that free coinage was maintained for both gold and silver</a:t>
            </a:r>
          </a:p>
          <a:p>
            <a:pPr eaLnBrk="1" hangingPunct="1">
              <a:spcBef>
                <a:spcPts val="600"/>
              </a:spcBef>
              <a:spcAft>
                <a:spcPts val="1200"/>
              </a:spcAft>
            </a:pPr>
            <a:r>
              <a:rPr lang="en-US" altLang="en-US" sz="2400" noProof="0" dirty="0">
                <a:latin typeface="+mn-lt"/>
              </a:rPr>
              <a:t>Countries on the bimetallic standard often experienced the well-known phenomenon referred to as </a:t>
            </a:r>
            <a:r>
              <a:rPr lang="en-US" altLang="en-US" sz="2400" b="1" noProof="0" dirty="0">
                <a:latin typeface="+mn-lt"/>
              </a:rPr>
              <a:t>Gresham’s law</a:t>
            </a:r>
          </a:p>
          <a:p>
            <a:pPr lvl="1" eaLnBrk="1" hangingPunct="1">
              <a:spcBef>
                <a:spcPts val="600"/>
              </a:spcBef>
              <a:spcAft>
                <a:spcPts val="1200"/>
              </a:spcAft>
            </a:pPr>
            <a:r>
              <a:rPr lang="en-US" altLang="en-US" noProof="0" dirty="0">
                <a:latin typeface="+mn-lt"/>
              </a:rPr>
              <a:t>Gresham’s law dictates that, under the bimetallic standard, the abundant metal was used as money while the scarce metal was driven out of circulation, because the ratio of the two metals was officially fixed.</a:t>
            </a:r>
          </a:p>
        </p:txBody>
      </p:sp>
    </p:spTree>
    <p:extLst>
      <p:ext uri="{BB962C8B-B14F-4D97-AF65-F5344CB8AC3E}">
        <p14:creationId xmlns:p14="http://schemas.microsoft.com/office/powerpoint/2010/main" val="1230722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The Design of the Gold-Exchange System</a:t>
            </a:r>
            <a:r>
              <a:rPr lang="en-US" noProof="0" dirty="0">
                <a:solidFill>
                  <a:srgbClr val="AC0000"/>
                </a:solidFill>
              </a:rPr>
              <a:t> - Text Alternative</a:t>
            </a:r>
          </a:p>
        </p:txBody>
      </p:sp>
      <p:sp>
        <p:nvSpPr>
          <p:cNvPr id="6"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1702850"/>
            <a:ext cx="2383823" cy="251901"/>
          </a:xfrm>
        </p:spPr>
        <p:txBody>
          <a:bodyPr/>
          <a:lstStyle/>
          <a:p>
            <a:r>
              <a:rPr lang="en-US" sz="900" noProof="0" dirty="0">
                <a:latin typeface="+mn-lt"/>
                <a:hlinkClick r:id="rId2" action="ppaction://hlinksldjump"/>
              </a:rPr>
              <a:t>Return to parent-slide containing images.</a:t>
            </a:r>
          </a:p>
        </p:txBody>
      </p:sp>
      <p:sp>
        <p:nvSpPr>
          <p:cNvPr id="4" name="Content Placeholder 3"/>
          <p:cNvSpPr>
            <a:spLocks noGrp="1"/>
          </p:cNvSpPr>
          <p:nvPr>
            <p:ph idx="10"/>
          </p:nvPr>
        </p:nvSpPr>
        <p:spPr>
          <a:xfrm>
            <a:off x="457200" y="2057400"/>
            <a:ext cx="8229600" cy="4038600"/>
          </a:xfrm>
        </p:spPr>
        <p:txBody>
          <a:bodyPr/>
          <a:lstStyle/>
          <a:p>
            <a:pPr>
              <a:spcBef>
                <a:spcPts val="0"/>
              </a:spcBef>
              <a:spcAft>
                <a:spcPts val="0"/>
              </a:spcAft>
            </a:pPr>
            <a:r>
              <a:rPr lang="en-US" sz="2000" noProof="0" dirty="0"/>
              <a:t>Diagram showing three circles at the top indicating the par value of the British pound, the German mark, and the French franc with two-way arrows pointing to a box marked "U.S. dollar". A two-way arrow is then pointing from the U.S. dollar to a box marked "gold" and the arrow is labeled "pegged at $35 per ounce".</a:t>
            </a:r>
          </a:p>
        </p:txBody>
      </p:sp>
      <p:sp>
        <p:nvSpPr>
          <p:cNvPr id="5" name="Text Placeholder 4"/>
          <p:cNvSpPr>
            <a:spLocks noGrp="1"/>
          </p:cNvSpPr>
          <p:nvPr>
            <p:ph type="body" sz="quarter" idx="15"/>
          </p:nvPr>
        </p:nvSpPr>
        <p:spPr>
          <a:xfrm>
            <a:off x="3124200" y="6248400"/>
            <a:ext cx="2743200" cy="182880"/>
          </a:xfrm>
        </p:spPr>
        <p:txBody>
          <a:bodyPr/>
          <a:lstStyle/>
          <a:p>
            <a:r>
              <a:rPr lang="en-US" u="sng" noProof="0" dirty="0">
                <a:solidFill>
                  <a:srgbClr val="0000E1"/>
                </a:solidFill>
                <a:hlinkClick r:id="rId2" action="ppaction://hlinksldjump"/>
              </a:rPr>
              <a:t>Return to parent-slide containing images.</a:t>
            </a:r>
          </a:p>
        </p:txBody>
      </p:sp>
    </p:spTree>
    <p:extLst>
      <p:ext uri="{BB962C8B-B14F-4D97-AF65-F5344CB8AC3E}">
        <p14:creationId xmlns:p14="http://schemas.microsoft.com/office/powerpoint/2010/main" val="2883039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noProof="0" dirty="0">
                <a:solidFill>
                  <a:srgbClr val="AC0000"/>
                </a:solidFill>
              </a:rPr>
              <a:t>The Trade-Weighted Value of the U.S. Dollar since 19</a:t>
            </a:r>
            <a:r>
              <a:rPr lang="en-US" sz="100" noProof="0" dirty="0">
                <a:solidFill>
                  <a:srgbClr val="AC0000"/>
                </a:solidFill>
              </a:rPr>
              <a:t> </a:t>
            </a:r>
            <a:r>
              <a:rPr lang="en-US" noProof="0" dirty="0">
                <a:solidFill>
                  <a:srgbClr val="AC0000"/>
                </a:solidFill>
              </a:rPr>
              <a:t>64 - Text Alternative</a:t>
            </a:r>
          </a:p>
        </p:txBody>
      </p:sp>
      <p:sp>
        <p:nvSpPr>
          <p:cNvPr id="6"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1702850"/>
            <a:ext cx="2383823" cy="251901"/>
          </a:xfrm>
        </p:spPr>
        <p:txBody>
          <a:bodyPr/>
          <a:lstStyle/>
          <a:p>
            <a:r>
              <a:rPr lang="en-US" sz="900" noProof="0" dirty="0">
                <a:latin typeface="+mn-lt"/>
                <a:hlinkClick r:id="rId2" action="ppaction://hlinksldjump"/>
              </a:rPr>
              <a:t>Return to parent-slide containing images.</a:t>
            </a:r>
          </a:p>
        </p:txBody>
      </p:sp>
      <p:sp>
        <p:nvSpPr>
          <p:cNvPr id="4" name="Content Placeholder 3"/>
          <p:cNvSpPr>
            <a:spLocks noGrp="1"/>
          </p:cNvSpPr>
          <p:nvPr>
            <p:ph idx="10"/>
          </p:nvPr>
        </p:nvSpPr>
        <p:spPr>
          <a:xfrm>
            <a:off x="457200" y="2057400"/>
            <a:ext cx="8229600" cy="4038600"/>
          </a:xfrm>
        </p:spPr>
        <p:txBody>
          <a:bodyPr/>
          <a:lstStyle/>
          <a:p>
            <a:pPr>
              <a:spcBef>
                <a:spcPts val="0"/>
              </a:spcBef>
              <a:spcAft>
                <a:spcPts val="0"/>
              </a:spcAft>
            </a:pPr>
            <a:r>
              <a:rPr lang="en-US" sz="2000" noProof="0" dirty="0"/>
              <a:t>This graph shows a time line from 19</a:t>
            </a:r>
            <a:r>
              <a:rPr lang="en-US" sz="100" noProof="0" dirty="0"/>
              <a:t> </a:t>
            </a:r>
            <a:r>
              <a:rPr lang="en-US" sz="2000" noProof="0" dirty="0"/>
              <a:t>64 to 2018, which are the dates noted on the x-axis in two-year increments. The y-axis is titled Nominal effective exchange rate and starts at 60 increasing by 20 increments to reach 180. The exchange rate starts at 140 in 19</a:t>
            </a:r>
            <a:r>
              <a:rPr lang="en-US" sz="100" noProof="0" dirty="0"/>
              <a:t> </a:t>
            </a:r>
            <a:r>
              <a:rPr lang="en-US" sz="2000" noProof="0" dirty="0"/>
              <a:t>64 and it decreases from 19</a:t>
            </a:r>
            <a:r>
              <a:rPr lang="en-US" sz="100" noProof="0" dirty="0"/>
              <a:t> </a:t>
            </a:r>
            <a:r>
              <a:rPr lang="en-US" sz="2000" noProof="0" dirty="0"/>
              <a:t>70 through 19</a:t>
            </a:r>
            <a:r>
              <a:rPr lang="en-US" sz="100" noProof="0" dirty="0"/>
              <a:t> </a:t>
            </a:r>
            <a:r>
              <a:rPr lang="en-US" sz="2000" noProof="0" dirty="0"/>
              <a:t>73, which is labeled the Collapse of Bretton Woods. It increases slightly with the Jamaica Agreement in 19</a:t>
            </a:r>
            <a:r>
              <a:rPr lang="en-US" sz="100" noProof="0" dirty="0"/>
              <a:t> </a:t>
            </a:r>
            <a:r>
              <a:rPr lang="en-US" sz="2000" noProof="0" dirty="0"/>
              <a:t>74 and increases during the Reagan era, reaching a peak in 19</a:t>
            </a:r>
            <a:r>
              <a:rPr lang="en-US" sz="100" noProof="0" dirty="0"/>
              <a:t> </a:t>
            </a:r>
            <a:r>
              <a:rPr lang="en-US" sz="2000" noProof="0" dirty="0"/>
              <a:t>85 of 180, which is labeled the Plaza Agreement. It falls again from 19</a:t>
            </a:r>
            <a:r>
              <a:rPr lang="en-US" sz="100" noProof="0" dirty="0"/>
              <a:t> </a:t>
            </a:r>
            <a:r>
              <a:rPr lang="en-US" sz="2000" noProof="0" dirty="0"/>
              <a:t>86 to 19</a:t>
            </a:r>
            <a:r>
              <a:rPr lang="en-US" sz="100" noProof="0" dirty="0"/>
              <a:t> </a:t>
            </a:r>
            <a:r>
              <a:rPr lang="en-US" sz="2000" noProof="0" dirty="0"/>
              <a:t>96 due to the Louvre Accord and increases through 19</a:t>
            </a:r>
            <a:r>
              <a:rPr lang="en-US" sz="100" noProof="0" dirty="0"/>
              <a:t> </a:t>
            </a:r>
            <a:r>
              <a:rPr lang="en-US" sz="2000" noProof="0" dirty="0"/>
              <a:t>96 to 2003 with the Technology boom to 140. It then decreases to a low of 95 in 2008 during the Global Financial Crisis and ending at 120 in 2018.</a:t>
            </a:r>
          </a:p>
        </p:txBody>
      </p:sp>
      <p:sp>
        <p:nvSpPr>
          <p:cNvPr id="5" name="Text Placeholder 4"/>
          <p:cNvSpPr>
            <a:spLocks noGrp="1"/>
          </p:cNvSpPr>
          <p:nvPr>
            <p:ph type="body" sz="quarter" idx="15"/>
          </p:nvPr>
        </p:nvSpPr>
        <p:spPr>
          <a:xfrm>
            <a:off x="3124200" y="6248400"/>
            <a:ext cx="2743200" cy="182880"/>
          </a:xfrm>
        </p:spPr>
        <p:txBody>
          <a:bodyPr/>
          <a:lstStyle/>
          <a:p>
            <a:r>
              <a:rPr lang="en-US" u="sng" noProof="0" dirty="0">
                <a:solidFill>
                  <a:srgbClr val="0000E1"/>
                </a:solidFill>
                <a:hlinkClick r:id="rId2" action="ppaction://hlinksldjump"/>
              </a:rPr>
              <a:t>Return to parent-slide containing images.</a:t>
            </a:r>
          </a:p>
        </p:txBody>
      </p:sp>
    </p:spTree>
    <p:extLst>
      <p:ext uri="{BB962C8B-B14F-4D97-AF65-F5344CB8AC3E}">
        <p14:creationId xmlns:p14="http://schemas.microsoft.com/office/powerpoint/2010/main" val="1163021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noProof="0" dirty="0">
                <a:solidFill>
                  <a:srgbClr val="AC0000"/>
                </a:solidFill>
              </a:rPr>
              <a:t>The Dollar-Euro Exchange Rate – Text Alternative</a:t>
            </a:r>
          </a:p>
        </p:txBody>
      </p:sp>
      <p:sp>
        <p:nvSpPr>
          <p:cNvPr id="6"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1702850"/>
            <a:ext cx="2383823" cy="251901"/>
          </a:xfrm>
        </p:spPr>
        <p:txBody>
          <a:bodyPr/>
          <a:lstStyle/>
          <a:p>
            <a:r>
              <a:rPr lang="en-US" sz="900" noProof="0" dirty="0">
                <a:latin typeface="+mn-lt"/>
                <a:hlinkClick r:id="rId2" action="ppaction://hlinksldjump"/>
              </a:rPr>
              <a:t>Return to parent-slide containing images.</a:t>
            </a:r>
          </a:p>
        </p:txBody>
      </p:sp>
      <p:sp>
        <p:nvSpPr>
          <p:cNvPr id="4" name="Content Placeholder 3"/>
          <p:cNvSpPr>
            <a:spLocks noGrp="1"/>
          </p:cNvSpPr>
          <p:nvPr>
            <p:ph idx="10"/>
          </p:nvPr>
        </p:nvSpPr>
        <p:spPr>
          <a:xfrm>
            <a:off x="457200" y="2057400"/>
            <a:ext cx="8229600" cy="4038600"/>
          </a:xfrm>
        </p:spPr>
        <p:txBody>
          <a:bodyPr/>
          <a:lstStyle/>
          <a:p>
            <a:pPr>
              <a:spcBef>
                <a:spcPts val="0"/>
              </a:spcBef>
              <a:spcAft>
                <a:spcPts val="0"/>
              </a:spcAft>
            </a:pPr>
            <a:r>
              <a:rPr lang="en-US" sz="1800" noProof="0" dirty="0"/>
              <a:t>This illustration shows graphs on two panels. The graph on Panel A is labeled the dollar-euro exchange rate and shows the dollar per euro on the y-axis starting at 0.6 and increasing by 2/10s to top out at 1/8. The x-axis shows years from 1999.01 through 2019.01. The rate starts at 1.2 in 1999 and fluctuates to 0.8 in 2001 then increases steadily to a high of 1.7 in 2008. It then fluctuates from 1.2 to 1.4 between 2009 and 2014 before dropping to 1.05 in 2017. In 2018, the rate increases to a high of 1.2 but then begins to decline, dropping to a low of 1.1 in 2019. Panel B shows the dollar to euro exchange rate changes for years 1999.01 through 2019.01, which is depicted on the x-axis. The y-axis indicates percentages starting at negative 5 percent increasing in increments of 1 to positive 5 percent. The rates fluctuate between a negative 1 percent and a positive 1 percent with various spikes during 2000 reaching 3.5%, and oscillating widely in 2009 between a negative 4% and a positive 5%.</a:t>
            </a:r>
          </a:p>
        </p:txBody>
      </p:sp>
      <p:sp>
        <p:nvSpPr>
          <p:cNvPr id="5" name="Text Placeholder 4"/>
          <p:cNvSpPr>
            <a:spLocks noGrp="1"/>
          </p:cNvSpPr>
          <p:nvPr>
            <p:ph type="body" sz="quarter" idx="15"/>
          </p:nvPr>
        </p:nvSpPr>
        <p:spPr>
          <a:xfrm>
            <a:off x="3124200" y="6248400"/>
            <a:ext cx="2743200" cy="182880"/>
          </a:xfrm>
        </p:spPr>
        <p:txBody>
          <a:bodyPr/>
          <a:lstStyle/>
          <a:p>
            <a:r>
              <a:rPr lang="en-US" u="sng" noProof="0" dirty="0">
                <a:solidFill>
                  <a:srgbClr val="0000E1"/>
                </a:solidFill>
                <a:hlinkClick r:id="rId2" action="ppaction://hlinksldjump"/>
              </a:rPr>
              <a:t>Return to parent-slide containing images.</a:t>
            </a:r>
          </a:p>
        </p:txBody>
      </p:sp>
    </p:spTree>
    <p:extLst>
      <p:ext uri="{BB962C8B-B14F-4D97-AF65-F5344CB8AC3E}">
        <p14:creationId xmlns:p14="http://schemas.microsoft.com/office/powerpoint/2010/main" val="2254879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noProof="0" dirty="0">
                <a:solidFill>
                  <a:srgbClr val="AC0000"/>
                </a:solidFill>
              </a:rPr>
              <a:t>The Dollar-Euro Exchange Rate Changes – Text Alternative</a:t>
            </a:r>
          </a:p>
        </p:txBody>
      </p:sp>
      <p:sp>
        <p:nvSpPr>
          <p:cNvPr id="6"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1702850"/>
            <a:ext cx="2383823" cy="251901"/>
          </a:xfrm>
        </p:spPr>
        <p:txBody>
          <a:bodyPr/>
          <a:lstStyle/>
          <a:p>
            <a:r>
              <a:rPr lang="en-US" sz="900" noProof="0" dirty="0">
                <a:latin typeface="+mn-lt"/>
                <a:hlinkClick r:id="rId2" action="ppaction://hlinksldjump"/>
              </a:rPr>
              <a:t>Return to parent-slide containing images.</a:t>
            </a:r>
          </a:p>
        </p:txBody>
      </p:sp>
      <p:sp>
        <p:nvSpPr>
          <p:cNvPr id="4" name="Content Placeholder 3"/>
          <p:cNvSpPr>
            <a:spLocks noGrp="1"/>
          </p:cNvSpPr>
          <p:nvPr>
            <p:ph idx="10"/>
          </p:nvPr>
        </p:nvSpPr>
        <p:spPr>
          <a:xfrm>
            <a:off x="457200" y="2057400"/>
            <a:ext cx="8229600" cy="4038600"/>
          </a:xfrm>
        </p:spPr>
        <p:txBody>
          <a:bodyPr/>
          <a:lstStyle/>
          <a:p>
            <a:pPr>
              <a:spcBef>
                <a:spcPts val="0"/>
              </a:spcBef>
              <a:spcAft>
                <a:spcPts val="0"/>
              </a:spcAft>
            </a:pPr>
            <a:r>
              <a:rPr lang="en-US" sz="1800" noProof="0" dirty="0"/>
              <a:t>This illustration shows graphs on two panels. The graph on Panel A is labeled the dollar-euro exchange rate and shows the dollar per euro on the y-axis starting at 0.6 and increasing by 2/10s to top out at 1/8. The x-axis shows years from 1999.01 through 2019.01. The rate starts at 1.2 in 1999 and fluctuates to 0.8 in 2001 then increases steadily to a high of 1.7 in 2008. It then fluctuates from 1.2 to 1.4 between 2009 and 2014 before dropping to 1.05 in 2017. In 2018, the rate increases to a high of 1.2 but then begins to decline, dropping to a low of 1.1 in 2019. Panel B shows the dollar to euro exchange rate changes for years 1999.01 through 2019.01, which is depicted on the x-axis. The y-axis indicates percentages starting at negative 5 percent increasing in increments of 1 to positive 5 percent. The rates fluctuate between a negative 1 percent and a positive 1 percent with various spikes during 2000 reaching 3.5%, and oscillating widely in 2009 between a negative 4% and a positive 5%.</a:t>
            </a:r>
          </a:p>
        </p:txBody>
      </p:sp>
      <p:sp>
        <p:nvSpPr>
          <p:cNvPr id="5" name="Text Placeholder 4"/>
          <p:cNvSpPr>
            <a:spLocks noGrp="1"/>
          </p:cNvSpPr>
          <p:nvPr>
            <p:ph type="body" sz="quarter" idx="15"/>
          </p:nvPr>
        </p:nvSpPr>
        <p:spPr>
          <a:xfrm>
            <a:off x="3124200" y="6248400"/>
            <a:ext cx="2743200" cy="182880"/>
          </a:xfrm>
        </p:spPr>
        <p:txBody>
          <a:bodyPr/>
          <a:lstStyle/>
          <a:p>
            <a:r>
              <a:rPr lang="en-US" u="sng" noProof="0" dirty="0">
                <a:solidFill>
                  <a:srgbClr val="0000E1"/>
                </a:solidFill>
                <a:hlinkClick r:id="rId2" action="ppaction://hlinksldjump"/>
              </a:rPr>
              <a:t>Return to parent-slide containing images.</a:t>
            </a:r>
          </a:p>
        </p:txBody>
      </p:sp>
    </p:spTree>
    <p:extLst>
      <p:ext uri="{BB962C8B-B14F-4D97-AF65-F5344CB8AC3E}">
        <p14:creationId xmlns:p14="http://schemas.microsoft.com/office/powerpoint/2010/main" val="298511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noProof="0" dirty="0">
                <a:solidFill>
                  <a:srgbClr val="AC0000"/>
                </a:solidFill>
              </a:rPr>
              <a:t>U.S. Dollar versus Mexican Peso Exchange Rate (November 1, 19</a:t>
            </a:r>
            <a:r>
              <a:rPr lang="en-US" sz="100" noProof="0" dirty="0">
                <a:solidFill>
                  <a:srgbClr val="AC0000"/>
                </a:solidFill>
              </a:rPr>
              <a:t> </a:t>
            </a:r>
            <a:r>
              <a:rPr lang="en-US" sz="2800" noProof="0" dirty="0">
                <a:solidFill>
                  <a:srgbClr val="AC0000"/>
                </a:solidFill>
              </a:rPr>
              <a:t>94 to January 31, 19</a:t>
            </a:r>
            <a:r>
              <a:rPr lang="en-US" sz="100" noProof="0" dirty="0">
                <a:solidFill>
                  <a:srgbClr val="AC0000"/>
                </a:solidFill>
              </a:rPr>
              <a:t> </a:t>
            </a:r>
            <a:r>
              <a:rPr lang="en-US" sz="2800" noProof="0" dirty="0">
                <a:solidFill>
                  <a:srgbClr val="AC0000"/>
                </a:solidFill>
              </a:rPr>
              <a:t>95) – Text Alternative</a:t>
            </a:r>
          </a:p>
        </p:txBody>
      </p:sp>
      <p:sp>
        <p:nvSpPr>
          <p:cNvPr id="6"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1702850"/>
            <a:ext cx="2383823" cy="251901"/>
          </a:xfrm>
        </p:spPr>
        <p:txBody>
          <a:bodyPr/>
          <a:lstStyle/>
          <a:p>
            <a:r>
              <a:rPr lang="en-US" sz="900" noProof="0" dirty="0">
                <a:latin typeface="+mn-lt"/>
                <a:hlinkClick r:id="rId2" action="ppaction://hlinksldjump"/>
              </a:rPr>
              <a:t>Return to parent-slide containing images.</a:t>
            </a:r>
          </a:p>
        </p:txBody>
      </p:sp>
      <p:sp>
        <p:nvSpPr>
          <p:cNvPr id="4" name="Content Placeholder 3"/>
          <p:cNvSpPr>
            <a:spLocks noGrp="1"/>
          </p:cNvSpPr>
          <p:nvPr>
            <p:ph idx="10"/>
          </p:nvPr>
        </p:nvSpPr>
        <p:spPr>
          <a:xfrm>
            <a:off x="457200" y="2057400"/>
            <a:ext cx="8229600" cy="4038600"/>
          </a:xfrm>
        </p:spPr>
        <p:txBody>
          <a:bodyPr/>
          <a:lstStyle/>
          <a:p>
            <a:pPr>
              <a:spcBef>
                <a:spcPts val="0"/>
              </a:spcBef>
              <a:spcAft>
                <a:spcPts val="0"/>
              </a:spcAft>
            </a:pPr>
            <a:r>
              <a:rPr lang="en-US" sz="1800" noProof="0" dirty="0"/>
              <a:t>This graph shows dollars per peso on the y-axis starting at 0 and increasing by 5 cents to reach 30 cents. The x-axis shows weekly dates starting November 1, 19</a:t>
            </a:r>
            <a:r>
              <a:rPr lang="en-US" sz="100" noProof="0" dirty="0"/>
              <a:t> </a:t>
            </a:r>
            <a:r>
              <a:rPr lang="en-US" sz="1800" noProof="0" dirty="0"/>
              <a:t>94 and ending January 31, 19</a:t>
            </a:r>
            <a:r>
              <a:rPr lang="en-US" sz="100" noProof="0" dirty="0"/>
              <a:t> </a:t>
            </a:r>
            <a:r>
              <a:rPr lang="en-US" sz="1800" noProof="0" dirty="0"/>
              <a:t>95. The dollars per peso starts at 29 cents and remains steady until it drops to a low of 17 cents on December 27, 19</a:t>
            </a:r>
            <a:r>
              <a:rPr lang="en-US" sz="100" noProof="0" dirty="0"/>
              <a:t> </a:t>
            </a:r>
            <a:r>
              <a:rPr lang="en-US" sz="1800" noProof="0" dirty="0"/>
              <a:t>94, increasing and decreasing until it reaches 16 cents on January 31, 19</a:t>
            </a:r>
            <a:r>
              <a:rPr lang="en-US" sz="100" noProof="0" dirty="0"/>
              <a:t> </a:t>
            </a:r>
            <a:r>
              <a:rPr lang="en-US" sz="1800" noProof="0" dirty="0"/>
              <a:t>95.</a:t>
            </a:r>
          </a:p>
        </p:txBody>
      </p:sp>
      <p:sp>
        <p:nvSpPr>
          <p:cNvPr id="5" name="Text Placeholder 4"/>
          <p:cNvSpPr>
            <a:spLocks noGrp="1"/>
          </p:cNvSpPr>
          <p:nvPr>
            <p:ph type="body" sz="quarter" idx="15"/>
          </p:nvPr>
        </p:nvSpPr>
        <p:spPr>
          <a:xfrm>
            <a:off x="3124200" y="6248400"/>
            <a:ext cx="2743200" cy="182880"/>
          </a:xfrm>
        </p:spPr>
        <p:txBody>
          <a:bodyPr/>
          <a:lstStyle/>
          <a:p>
            <a:r>
              <a:rPr lang="en-US" u="sng" noProof="0" dirty="0">
                <a:solidFill>
                  <a:srgbClr val="0000E1"/>
                </a:solidFill>
                <a:hlinkClick r:id="rId2" action="ppaction://hlinksldjump"/>
              </a:rPr>
              <a:t>Return to parent-slide containing images.</a:t>
            </a:r>
          </a:p>
        </p:txBody>
      </p:sp>
    </p:spTree>
    <p:extLst>
      <p:ext uri="{BB962C8B-B14F-4D97-AF65-F5344CB8AC3E}">
        <p14:creationId xmlns:p14="http://schemas.microsoft.com/office/powerpoint/2010/main" val="2226770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noProof="0" dirty="0">
                <a:solidFill>
                  <a:srgbClr val="AC0000"/>
                </a:solidFill>
              </a:rPr>
              <a:t>Asian Currency Crisis – Text Alternative</a:t>
            </a:r>
          </a:p>
        </p:txBody>
      </p:sp>
      <p:sp>
        <p:nvSpPr>
          <p:cNvPr id="6"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1702850"/>
            <a:ext cx="2383823" cy="251901"/>
          </a:xfrm>
        </p:spPr>
        <p:txBody>
          <a:bodyPr/>
          <a:lstStyle/>
          <a:p>
            <a:r>
              <a:rPr lang="en-US" sz="900" noProof="0" dirty="0">
                <a:latin typeface="+mn-lt"/>
                <a:hlinkClick r:id="rId2" action="ppaction://hlinksldjump"/>
              </a:rPr>
              <a:t>Return to parent-slide containing images.</a:t>
            </a:r>
          </a:p>
        </p:txBody>
      </p:sp>
      <p:sp>
        <p:nvSpPr>
          <p:cNvPr id="4" name="Content Placeholder 3"/>
          <p:cNvSpPr>
            <a:spLocks noGrp="1"/>
          </p:cNvSpPr>
          <p:nvPr>
            <p:ph idx="10"/>
          </p:nvPr>
        </p:nvSpPr>
        <p:spPr>
          <a:xfrm>
            <a:off x="457200" y="2057400"/>
            <a:ext cx="8458200" cy="4038600"/>
          </a:xfrm>
        </p:spPr>
        <p:txBody>
          <a:bodyPr/>
          <a:lstStyle/>
          <a:p>
            <a:pPr>
              <a:spcBef>
                <a:spcPts val="0"/>
              </a:spcBef>
              <a:spcAft>
                <a:spcPts val="0"/>
              </a:spcAft>
            </a:pPr>
            <a:r>
              <a:rPr lang="en-US" sz="1800" noProof="0" dirty="0"/>
              <a:t>This graph shows the currency index between the U.S. dollar and Asian currency starting with 0 on the Y-axis and increasing by 20 to reach 120. The x-axis shows bi-weekly dates starting April 2, 19</a:t>
            </a:r>
            <a:r>
              <a:rPr lang="en-US" sz="100" noProof="0" dirty="0"/>
              <a:t> </a:t>
            </a:r>
            <a:r>
              <a:rPr lang="en-US" sz="1800" noProof="0" dirty="0"/>
              <a:t>97 and ending February 18, 19</a:t>
            </a:r>
            <a:r>
              <a:rPr lang="en-US" sz="100" noProof="0" dirty="0"/>
              <a:t> </a:t>
            </a:r>
            <a:r>
              <a:rPr lang="en-US" sz="1800" noProof="0" dirty="0"/>
              <a:t>98. There are three lines for different Asian currencies, the Korean Won, the Thai Baht and the Indonesian Rupiah. All three start out even with the U.S. dollar with the Thai Baht increasing slightly on June 11, 19</a:t>
            </a:r>
            <a:r>
              <a:rPr lang="en-US" sz="100" noProof="0" dirty="0"/>
              <a:t> </a:t>
            </a:r>
            <a:r>
              <a:rPr lang="en-US" sz="1800" noProof="0" dirty="0"/>
              <a:t>97 and then steadily decreasing to reach 60 on February 18, 19</a:t>
            </a:r>
            <a:r>
              <a:rPr lang="en-US" sz="100" noProof="0" dirty="0"/>
              <a:t> </a:t>
            </a:r>
            <a:r>
              <a:rPr lang="en-US" sz="1800" noProof="0" dirty="0"/>
              <a:t>98. The Indonesian Rupiah decreases steadily downward to reach 20 on February 18, 19</a:t>
            </a:r>
            <a:r>
              <a:rPr lang="en-US" sz="100" noProof="0" dirty="0"/>
              <a:t> </a:t>
            </a:r>
            <a:r>
              <a:rPr lang="en-US" sz="1800" noProof="0" dirty="0"/>
              <a:t>98. The Korean Won remains steady until decreasing to 48 on December 24, 19</a:t>
            </a:r>
            <a:r>
              <a:rPr lang="en-US" sz="100" noProof="0" dirty="0"/>
              <a:t> </a:t>
            </a:r>
            <a:r>
              <a:rPr lang="en-US" sz="1800" noProof="0" dirty="0"/>
              <a:t>97 and then finishing at 52 on February 18, 19</a:t>
            </a:r>
            <a:r>
              <a:rPr lang="en-US" sz="100" noProof="0" dirty="0"/>
              <a:t> </a:t>
            </a:r>
            <a:r>
              <a:rPr lang="en-US" sz="1800" noProof="0" dirty="0"/>
              <a:t>98.</a:t>
            </a:r>
          </a:p>
        </p:txBody>
      </p:sp>
      <p:sp>
        <p:nvSpPr>
          <p:cNvPr id="5" name="Text Placeholder 4"/>
          <p:cNvSpPr>
            <a:spLocks noGrp="1"/>
          </p:cNvSpPr>
          <p:nvPr>
            <p:ph type="body" sz="quarter" idx="15"/>
          </p:nvPr>
        </p:nvSpPr>
        <p:spPr>
          <a:xfrm>
            <a:off x="3124200" y="6248400"/>
            <a:ext cx="2743200" cy="182880"/>
          </a:xfrm>
        </p:spPr>
        <p:txBody>
          <a:bodyPr/>
          <a:lstStyle/>
          <a:p>
            <a:r>
              <a:rPr lang="en-US" u="sng" noProof="0" dirty="0">
                <a:solidFill>
                  <a:srgbClr val="0000E1"/>
                </a:solidFill>
                <a:hlinkClick r:id="rId2" action="ppaction://hlinksldjump"/>
              </a:rPr>
              <a:t>Return to parent-slide containing images.</a:t>
            </a:r>
          </a:p>
        </p:txBody>
      </p:sp>
    </p:spTree>
    <p:extLst>
      <p:ext uri="{BB962C8B-B14F-4D97-AF65-F5344CB8AC3E}">
        <p14:creationId xmlns:p14="http://schemas.microsoft.com/office/powerpoint/2010/main" val="1812283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noProof="0" dirty="0">
                <a:solidFill>
                  <a:srgbClr val="AC0000"/>
                </a:solidFill>
              </a:rPr>
              <a:t>Collapse of the Currency Board Arrangement in Argentina – Text Alternative</a:t>
            </a:r>
          </a:p>
        </p:txBody>
      </p:sp>
      <p:sp>
        <p:nvSpPr>
          <p:cNvPr id="6"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1702850"/>
            <a:ext cx="2383823" cy="251901"/>
          </a:xfrm>
        </p:spPr>
        <p:txBody>
          <a:bodyPr/>
          <a:lstStyle/>
          <a:p>
            <a:r>
              <a:rPr lang="en-US" sz="900" noProof="0" dirty="0">
                <a:latin typeface="+mn-lt"/>
                <a:hlinkClick r:id="rId2" action="ppaction://hlinksldjump"/>
              </a:rPr>
              <a:t>Return to parent-slide containing images.</a:t>
            </a:r>
            <a:endParaRPr lang="en-US" sz="900" noProof="0" dirty="0">
              <a:latin typeface="+mn-lt"/>
              <a:hlinkClick r:id="rId3" action="ppaction://hlinksldjump"/>
            </a:endParaRPr>
          </a:p>
        </p:txBody>
      </p:sp>
      <p:sp>
        <p:nvSpPr>
          <p:cNvPr id="4" name="Content Placeholder 3"/>
          <p:cNvSpPr>
            <a:spLocks noGrp="1"/>
          </p:cNvSpPr>
          <p:nvPr>
            <p:ph idx="10"/>
          </p:nvPr>
        </p:nvSpPr>
        <p:spPr>
          <a:xfrm>
            <a:off x="457200" y="2057400"/>
            <a:ext cx="8229600" cy="4038600"/>
          </a:xfrm>
        </p:spPr>
        <p:txBody>
          <a:bodyPr/>
          <a:lstStyle/>
          <a:p>
            <a:pPr>
              <a:spcBef>
                <a:spcPts val="0"/>
              </a:spcBef>
              <a:spcAft>
                <a:spcPts val="0"/>
              </a:spcAft>
            </a:pPr>
            <a:r>
              <a:rPr lang="en-US" sz="1800" noProof="0" dirty="0"/>
              <a:t>This graph indicates the exchange rate between the Peso and the U.S. dollar between 19</a:t>
            </a:r>
            <a:r>
              <a:rPr lang="en-US" sz="100" noProof="0" dirty="0"/>
              <a:t> </a:t>
            </a:r>
            <a:r>
              <a:rPr lang="en-US" sz="1800" noProof="0" dirty="0"/>
              <a:t>95 and 2005. The y-axis shows the pesos per U.S. dollar, starting at 0 and increasing by 1.0 increments to reach 5.0. The x-axis shows the years from 19</a:t>
            </a:r>
            <a:r>
              <a:rPr lang="en-US" sz="100" noProof="0" dirty="0"/>
              <a:t> </a:t>
            </a:r>
            <a:r>
              <a:rPr lang="en-US" sz="1800" noProof="0" dirty="0"/>
              <a:t>95 to 2005. The peso equaled the U.S. dollar from 19</a:t>
            </a:r>
            <a:r>
              <a:rPr lang="en-US" sz="100" noProof="0" dirty="0"/>
              <a:t> </a:t>
            </a:r>
            <a:r>
              <a:rPr lang="en-US" sz="1800" noProof="0" dirty="0"/>
              <a:t>95 to 2002. It increased to 4.0 on January 17, 2002 and dropped to 3.0 during 2003 and remaining there until 2005.</a:t>
            </a:r>
          </a:p>
        </p:txBody>
      </p:sp>
      <p:sp>
        <p:nvSpPr>
          <p:cNvPr id="5" name="Text Placeholder 4"/>
          <p:cNvSpPr>
            <a:spLocks noGrp="1"/>
          </p:cNvSpPr>
          <p:nvPr>
            <p:ph type="body" sz="quarter" idx="15"/>
          </p:nvPr>
        </p:nvSpPr>
        <p:spPr>
          <a:xfrm>
            <a:off x="3124200" y="6248400"/>
            <a:ext cx="2743200" cy="182880"/>
          </a:xfrm>
        </p:spPr>
        <p:txBody>
          <a:bodyPr/>
          <a:lstStyle/>
          <a:p>
            <a:r>
              <a:rPr lang="en-US" u="sng" noProof="0" dirty="0">
                <a:solidFill>
                  <a:srgbClr val="0000E1"/>
                </a:solidFill>
                <a:hlinkClick r:id="rId2" action="ppaction://hlinksldjump"/>
              </a:rPr>
              <a:t>Return to parent-slide containing images.</a:t>
            </a:r>
          </a:p>
        </p:txBody>
      </p:sp>
    </p:spTree>
    <p:extLst>
      <p:ext uri="{BB962C8B-B14F-4D97-AF65-F5344CB8AC3E}">
        <p14:creationId xmlns:p14="http://schemas.microsoft.com/office/powerpoint/2010/main" val="70780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rmAutofit/>
          </a:bodyPr>
          <a:lstStyle/>
          <a:p>
            <a:r>
              <a:rPr lang="en-US" altLang="en-US" noProof="0" dirty="0">
                <a:solidFill>
                  <a:srgbClr val="AC0000"/>
                </a:solidFill>
              </a:rPr>
              <a:t>Classical Gold Standard: 18</a:t>
            </a:r>
            <a:r>
              <a:rPr lang="en-US" altLang="en-US" sz="100" noProof="0" dirty="0">
                <a:solidFill>
                  <a:srgbClr val="AC0000"/>
                </a:solidFill>
              </a:rPr>
              <a:t> </a:t>
            </a:r>
            <a:r>
              <a:rPr lang="en-US" altLang="en-US" noProof="0" dirty="0">
                <a:solidFill>
                  <a:srgbClr val="AC0000"/>
                </a:solidFill>
              </a:rPr>
              <a:t>75 to 19</a:t>
            </a:r>
            <a:r>
              <a:rPr lang="en-US" altLang="en-US" sz="100" noProof="0" dirty="0">
                <a:solidFill>
                  <a:srgbClr val="AC0000"/>
                </a:solidFill>
              </a:rPr>
              <a:t> </a:t>
            </a:r>
            <a:r>
              <a:rPr lang="en-US" altLang="en-US" noProof="0" dirty="0">
                <a:solidFill>
                  <a:srgbClr val="AC0000"/>
                </a:solidFill>
              </a:rPr>
              <a:t>14</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p:txBody>
          <a:bodyPr/>
          <a:lstStyle/>
          <a:p>
            <a:pPr eaLnBrk="1" hangingPunct="1">
              <a:spcBef>
                <a:spcPts val="600"/>
              </a:spcBef>
              <a:spcAft>
                <a:spcPts val="1200"/>
              </a:spcAft>
            </a:pPr>
            <a:r>
              <a:rPr lang="en-US" altLang="en-US" sz="2400" noProof="0" dirty="0">
                <a:latin typeface="+mn-lt"/>
              </a:rPr>
              <a:t>First full-fledged </a:t>
            </a:r>
            <a:r>
              <a:rPr lang="en-US" altLang="en-US" sz="2400" b="1" noProof="0" dirty="0">
                <a:latin typeface="+mn-lt"/>
              </a:rPr>
              <a:t>gold standard, </a:t>
            </a:r>
            <a:r>
              <a:rPr lang="en-US" altLang="en-US" sz="2400" noProof="0" dirty="0">
                <a:latin typeface="+mn-lt"/>
              </a:rPr>
              <a:t>a monetary system in which currencies are defined in terms of their gold content,</a:t>
            </a:r>
            <a:r>
              <a:rPr lang="en-US" altLang="en-US" sz="2400" b="1" noProof="0" dirty="0">
                <a:latin typeface="+mn-lt"/>
              </a:rPr>
              <a:t> </a:t>
            </a:r>
            <a:r>
              <a:rPr lang="en-US" altLang="en-US" sz="2400" noProof="0" dirty="0">
                <a:latin typeface="+mn-lt"/>
              </a:rPr>
              <a:t>was established in 18</a:t>
            </a:r>
            <a:r>
              <a:rPr lang="en-US" altLang="en-US" sz="100" noProof="0" dirty="0">
                <a:latin typeface="+mn-lt"/>
              </a:rPr>
              <a:t> </a:t>
            </a:r>
            <a:r>
              <a:rPr lang="en-US" altLang="en-US" sz="2400" noProof="0" dirty="0">
                <a:latin typeface="+mn-lt"/>
              </a:rPr>
              <a:t>21 in Great Britain</a:t>
            </a:r>
          </a:p>
          <a:p>
            <a:pPr lvl="1" eaLnBrk="1" hangingPunct="1">
              <a:spcBef>
                <a:spcPts val="600"/>
              </a:spcBef>
              <a:spcAft>
                <a:spcPts val="1200"/>
              </a:spcAft>
            </a:pPr>
            <a:r>
              <a:rPr lang="en-US" altLang="en-US" noProof="0" dirty="0">
                <a:latin typeface="+mn-lt"/>
              </a:rPr>
              <a:t>Majority of countries moved away from gold in 19</a:t>
            </a:r>
            <a:r>
              <a:rPr lang="en-US" altLang="en-US" sz="100" noProof="0" dirty="0">
                <a:latin typeface="+mn-lt"/>
              </a:rPr>
              <a:t> </a:t>
            </a:r>
            <a:r>
              <a:rPr lang="en-US" altLang="en-US" noProof="0" dirty="0">
                <a:latin typeface="+mn-lt"/>
              </a:rPr>
              <a:t>14 when World War I began.</a:t>
            </a:r>
          </a:p>
          <a:p>
            <a:pPr eaLnBrk="1" hangingPunct="1">
              <a:spcBef>
                <a:spcPts val="600"/>
              </a:spcBef>
              <a:spcAft>
                <a:spcPts val="1200"/>
              </a:spcAft>
            </a:pPr>
            <a:r>
              <a:rPr lang="en-US" altLang="en-US" sz="2400" noProof="0" dirty="0">
                <a:latin typeface="+mn-lt"/>
              </a:rPr>
              <a:t>Under the gold standard, the exchange rate between any two currencies will be determined by the gold contents</a:t>
            </a:r>
          </a:p>
        </p:txBody>
      </p:sp>
    </p:spTree>
    <p:extLst>
      <p:ext uri="{BB962C8B-B14F-4D97-AF65-F5344CB8AC3E}">
        <p14:creationId xmlns:p14="http://schemas.microsoft.com/office/powerpoint/2010/main" val="211845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Classical Gold Standard: An Example</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Suppose the pound (£) is pegged to gold at six pounds (£6) per ounce, whereas one ounce of gold is worth </a:t>
            </a:r>
            <a:br>
              <a:rPr lang="en-US" altLang="en-US" sz="2400" noProof="0" dirty="0">
                <a:latin typeface="+mn-lt"/>
              </a:rPr>
            </a:br>
            <a:r>
              <a:rPr lang="en-US" altLang="en-US" sz="2400" noProof="0" dirty="0">
                <a:latin typeface="+mn-lt"/>
              </a:rPr>
              <a:t>12 francs (₣) </a:t>
            </a:r>
          </a:p>
          <a:p>
            <a:pPr lvl="1" eaLnBrk="1" hangingPunct="1">
              <a:spcBef>
                <a:spcPts val="600"/>
              </a:spcBef>
              <a:spcAft>
                <a:spcPts val="0"/>
              </a:spcAft>
            </a:pPr>
            <a:r>
              <a:rPr lang="en-US" altLang="en-US" noProof="0" dirty="0">
                <a:latin typeface="+mn-lt"/>
              </a:rPr>
              <a:t>£6 = 1 oz. gold.</a:t>
            </a:r>
          </a:p>
          <a:p>
            <a:pPr lvl="1" eaLnBrk="1" hangingPunct="1">
              <a:spcBef>
                <a:spcPts val="600"/>
              </a:spcBef>
              <a:spcAft>
                <a:spcPts val="0"/>
              </a:spcAft>
            </a:pPr>
            <a:r>
              <a:rPr lang="en-US" altLang="en-US" noProof="0" dirty="0">
                <a:latin typeface="+mn-lt"/>
              </a:rPr>
              <a:t>₣12 = 1 oz. gold.</a:t>
            </a:r>
          </a:p>
          <a:p>
            <a:pPr eaLnBrk="1" hangingPunct="1">
              <a:spcBef>
                <a:spcPts val="1800"/>
              </a:spcBef>
              <a:spcAft>
                <a:spcPts val="0"/>
              </a:spcAft>
            </a:pPr>
            <a:r>
              <a:rPr lang="en-US" altLang="en-US" sz="2400" noProof="0" dirty="0">
                <a:latin typeface="+mn-lt"/>
              </a:rPr>
              <a:t>Deducing from the information given above, £6 must equal ₣12</a:t>
            </a:r>
          </a:p>
          <a:p>
            <a:pPr lvl="1" eaLnBrk="1" hangingPunct="1">
              <a:spcBef>
                <a:spcPts val="600"/>
              </a:spcBef>
              <a:spcAft>
                <a:spcPts val="0"/>
              </a:spcAft>
            </a:pPr>
            <a:r>
              <a:rPr lang="en-US" altLang="en-US" noProof="0" dirty="0">
                <a:latin typeface="+mn-lt"/>
              </a:rPr>
              <a:t>6/12 reduces to 1/2; therefore £1 = ₣2.</a:t>
            </a:r>
          </a:p>
          <a:p>
            <a:pPr eaLnBrk="1" hangingPunct="1">
              <a:spcBef>
                <a:spcPts val="1800"/>
              </a:spcBef>
              <a:spcAft>
                <a:spcPts val="0"/>
              </a:spcAft>
            </a:pPr>
            <a:r>
              <a:rPr lang="en-US" altLang="en-US" sz="2400" noProof="0" dirty="0">
                <a:latin typeface="+mn-lt"/>
                <a:cs typeface="Times New Roman" pitchFamily="18" charset="0"/>
              </a:rPr>
              <a:t>Exchange rate between the pound and the franc should then be two francs per pound</a:t>
            </a:r>
            <a:endParaRPr lang="en-US" altLang="en-US" sz="2400" noProof="0" dirty="0">
              <a:latin typeface="+mn-lt"/>
            </a:endParaRPr>
          </a:p>
        </p:txBody>
      </p:sp>
    </p:spTree>
    <p:extLst>
      <p:ext uri="{BB962C8B-B14F-4D97-AF65-F5344CB8AC3E}">
        <p14:creationId xmlns:p14="http://schemas.microsoft.com/office/powerpoint/2010/main" val="127535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Classical Gold Standard: Adjustment Mechanism</a:t>
            </a:r>
            <a:endParaRPr lang="en-US" noProof="0" dirty="0">
              <a:solidFill>
                <a:srgbClr val="AC0000"/>
              </a:solidFill>
            </a:endParaRPr>
          </a:p>
        </p:txBody>
      </p:sp>
      <p:sp>
        <p:nvSpPr>
          <p:cNvPr id="3" name="Content Placeholder 2"/>
          <p:cNvSpPr>
            <a:spLocks noGrp="1"/>
          </p:cNvSpPr>
          <p:nvPr>
            <p:ph idx="1"/>
          </p:nvPr>
        </p:nvSpPr>
        <p:spPr>
          <a:xfrm>
            <a:off x="457200" y="1524000"/>
            <a:ext cx="8382000" cy="4876800"/>
          </a:xfrm>
        </p:spPr>
        <p:txBody>
          <a:bodyPr/>
          <a:lstStyle/>
          <a:p>
            <a:pPr eaLnBrk="1" hangingPunct="1">
              <a:spcBef>
                <a:spcPts val="600"/>
              </a:spcBef>
            </a:pPr>
            <a:r>
              <a:rPr lang="en-US" altLang="en-US" sz="2400" b="1" noProof="0" dirty="0">
                <a:latin typeface="+mn-lt"/>
              </a:rPr>
              <a:t>Price-specie-flow mechanism </a:t>
            </a:r>
            <a:r>
              <a:rPr lang="en-US" altLang="en-US" sz="2400" noProof="0" dirty="0">
                <a:latin typeface="+mn-lt"/>
              </a:rPr>
              <a:t>was an automatic correction of payment imbalanced between countries operating under the gold standard</a:t>
            </a:r>
          </a:p>
          <a:p>
            <a:pPr lvl="1" eaLnBrk="1" hangingPunct="1">
              <a:spcBef>
                <a:spcPts val="600"/>
              </a:spcBef>
            </a:pPr>
            <a:r>
              <a:rPr lang="en-US" altLang="en-US" noProof="0" dirty="0">
                <a:latin typeface="+mn-lt"/>
              </a:rPr>
              <a:t>Based on the fact that domestic money stock rises or falls as the country experiences inflows or outflows of gold.</a:t>
            </a:r>
          </a:p>
          <a:p>
            <a:pPr eaLnBrk="1" hangingPunct="1">
              <a:spcBef>
                <a:spcPts val="600"/>
              </a:spcBef>
            </a:pPr>
            <a:r>
              <a:rPr lang="en-US" altLang="en-US" sz="2400" noProof="0" dirty="0">
                <a:latin typeface="+mn-lt"/>
              </a:rPr>
              <a:t>Key shortcomings of the gold standard:</a:t>
            </a:r>
          </a:p>
          <a:p>
            <a:pPr lvl="1" eaLnBrk="1" hangingPunct="1">
              <a:spcBef>
                <a:spcPts val="600"/>
              </a:spcBef>
            </a:pPr>
            <a:r>
              <a:rPr lang="en-US" altLang="en-US" noProof="0" dirty="0">
                <a:latin typeface="+mn-lt"/>
              </a:rPr>
              <a:t>Supply of newly minted gold is so restricted that the growth of world trade and investment can be seriously hampered for lack of sufficient monetary reserves.</a:t>
            </a:r>
          </a:p>
          <a:p>
            <a:pPr lvl="1" eaLnBrk="1" hangingPunct="1">
              <a:spcBef>
                <a:spcPts val="600"/>
              </a:spcBef>
            </a:pPr>
            <a:r>
              <a:rPr lang="en-US" altLang="en-US" noProof="0" dirty="0">
                <a:latin typeface="+mn-lt"/>
              </a:rPr>
              <a:t>No mechanism to compel each major country to abide by the rules of the game.</a:t>
            </a:r>
          </a:p>
        </p:txBody>
      </p:sp>
    </p:spTree>
    <p:extLst>
      <p:ext uri="{BB962C8B-B14F-4D97-AF65-F5344CB8AC3E}">
        <p14:creationId xmlns:p14="http://schemas.microsoft.com/office/powerpoint/2010/main" val="303634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solidFill>
                  <a:srgbClr val="AC0000"/>
                </a:solidFill>
              </a:rPr>
              <a:t>Interwar Period: 19</a:t>
            </a:r>
            <a:r>
              <a:rPr lang="en-US" altLang="en-US" sz="100" noProof="0" dirty="0">
                <a:solidFill>
                  <a:srgbClr val="AC0000"/>
                </a:solidFill>
              </a:rPr>
              <a:t> </a:t>
            </a:r>
            <a:r>
              <a:rPr lang="en-US" altLang="en-US" noProof="0" dirty="0">
                <a:solidFill>
                  <a:srgbClr val="AC0000"/>
                </a:solidFill>
              </a:rPr>
              <a:t>15 to 19</a:t>
            </a:r>
            <a:r>
              <a:rPr lang="en-US" altLang="en-US" sz="100" noProof="0" dirty="0">
                <a:solidFill>
                  <a:srgbClr val="AC0000"/>
                </a:solidFill>
              </a:rPr>
              <a:t> </a:t>
            </a:r>
            <a:r>
              <a:rPr lang="en-US" altLang="en-US" noProof="0" dirty="0">
                <a:solidFill>
                  <a:srgbClr val="AC0000"/>
                </a:solidFill>
              </a:rPr>
              <a:t>44</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pPr>
            <a:r>
              <a:rPr lang="en-US" altLang="en-US" sz="2400" noProof="0" dirty="0">
                <a:latin typeface="+mn-lt"/>
              </a:rPr>
              <a:t>World War I ended the classical gold standard in August 19</a:t>
            </a:r>
            <a:r>
              <a:rPr lang="en-US" altLang="en-US" sz="100" noProof="0" dirty="0">
                <a:latin typeface="+mn-lt"/>
              </a:rPr>
              <a:t> </a:t>
            </a:r>
            <a:r>
              <a:rPr lang="en-US" altLang="en-US" sz="2400" noProof="0" dirty="0">
                <a:latin typeface="+mn-lt"/>
              </a:rPr>
              <a:t>14</a:t>
            </a:r>
          </a:p>
          <a:p>
            <a:pPr eaLnBrk="1" hangingPunct="1">
              <a:spcBef>
                <a:spcPts val="600"/>
              </a:spcBef>
            </a:pPr>
            <a:r>
              <a:rPr lang="en-US" altLang="en-US" sz="2400" noProof="0" dirty="0">
                <a:latin typeface="+mn-lt"/>
              </a:rPr>
              <a:t>Major countries followed </a:t>
            </a:r>
            <a:r>
              <a:rPr lang="en-US" altLang="en-US" sz="2400" b="1" noProof="0" dirty="0">
                <a:latin typeface="+mn-lt"/>
              </a:rPr>
              <a:t>sterilization of gold </a:t>
            </a:r>
            <a:r>
              <a:rPr lang="en-US" altLang="en-US" sz="2400" noProof="0" dirty="0">
                <a:latin typeface="+mn-lt"/>
              </a:rPr>
              <a:t>policy </a:t>
            </a:r>
            <a:r>
              <a:rPr lang="en-US" sz="2400" dirty="0"/>
              <a:t>by matching inflows and outflows of gold respectively with reductions and increases in domestic money and credit.</a:t>
            </a:r>
            <a:endParaRPr lang="en-US" altLang="en-US" sz="2400" noProof="0" dirty="0">
              <a:latin typeface="+mn-lt"/>
            </a:endParaRPr>
          </a:p>
          <a:p>
            <a:pPr eaLnBrk="1" hangingPunct="1">
              <a:spcBef>
                <a:spcPts val="600"/>
              </a:spcBef>
            </a:pPr>
            <a:r>
              <a:rPr lang="en-US" altLang="en-US" sz="2400" noProof="0" dirty="0">
                <a:latin typeface="+mn-lt"/>
              </a:rPr>
              <a:t>Countries widely used “predatory” depreciations of their currencies as a means of gaining advantages in the world export market</a:t>
            </a:r>
          </a:p>
          <a:p>
            <a:pPr lvl="1" eaLnBrk="1" hangingPunct="1">
              <a:spcBef>
                <a:spcPts val="600"/>
              </a:spcBef>
            </a:pPr>
            <a:r>
              <a:rPr lang="en-US" altLang="en-US" noProof="0" dirty="0">
                <a:latin typeface="+mn-lt"/>
              </a:rPr>
              <a:t>Period characterized by economic nationalism, halfhearted attempts and failure to restore the gold standard, economic and political instabilities, bank failures, and panicky flights of capital across borders.</a:t>
            </a:r>
          </a:p>
        </p:txBody>
      </p:sp>
    </p:spTree>
    <p:extLst>
      <p:ext uri="{BB962C8B-B14F-4D97-AF65-F5344CB8AC3E}">
        <p14:creationId xmlns:p14="http://schemas.microsoft.com/office/powerpoint/2010/main" val="206898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rmAutofit/>
          </a:bodyPr>
          <a:lstStyle/>
          <a:p>
            <a:r>
              <a:rPr lang="en-US" altLang="en-US" noProof="0" dirty="0">
                <a:solidFill>
                  <a:srgbClr val="AC0000"/>
                </a:solidFill>
              </a:rPr>
              <a:t>Bretton Woods System: 19</a:t>
            </a:r>
            <a:r>
              <a:rPr lang="en-US" altLang="en-US" sz="100" noProof="0" dirty="0">
                <a:solidFill>
                  <a:srgbClr val="AC0000"/>
                </a:solidFill>
              </a:rPr>
              <a:t> </a:t>
            </a:r>
            <a:r>
              <a:rPr lang="en-US" altLang="en-US" noProof="0" dirty="0">
                <a:solidFill>
                  <a:srgbClr val="AC0000"/>
                </a:solidFill>
              </a:rPr>
              <a:t>45 to 19</a:t>
            </a:r>
            <a:r>
              <a:rPr lang="en-US" altLang="en-US" sz="100" noProof="0" dirty="0">
                <a:solidFill>
                  <a:srgbClr val="AC0000"/>
                </a:solidFill>
              </a:rPr>
              <a:t> </a:t>
            </a:r>
            <a:r>
              <a:rPr lang="en-US" altLang="en-US" noProof="0" dirty="0">
                <a:solidFill>
                  <a:srgbClr val="AC0000"/>
                </a:solidFill>
              </a:rPr>
              <a:t>72</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eaLnBrk="1" hangingPunct="1">
              <a:spcBef>
                <a:spcPts val="0"/>
              </a:spcBef>
              <a:spcAft>
                <a:spcPts val="0"/>
              </a:spcAft>
            </a:pPr>
            <a:r>
              <a:rPr lang="en-US" altLang="en-US" sz="2400" noProof="0" dirty="0">
                <a:latin typeface="+mn-lt"/>
              </a:rPr>
              <a:t>Named for a July 19</a:t>
            </a:r>
            <a:r>
              <a:rPr lang="en-US" altLang="en-US" sz="100" noProof="0" dirty="0">
                <a:latin typeface="+mn-lt"/>
              </a:rPr>
              <a:t> </a:t>
            </a:r>
            <a:r>
              <a:rPr lang="en-US" altLang="en-US" sz="2400" noProof="0" dirty="0">
                <a:latin typeface="+mn-lt"/>
              </a:rPr>
              <a:t>44 meeting of 44 nations at Bretton Woods, New Hampshire</a:t>
            </a:r>
          </a:p>
          <a:p>
            <a:pPr lvl="1" eaLnBrk="1" hangingPunct="1">
              <a:spcBef>
                <a:spcPts val="600"/>
              </a:spcBef>
              <a:spcAft>
                <a:spcPts val="0"/>
              </a:spcAft>
            </a:pPr>
            <a:r>
              <a:rPr lang="en-US" altLang="en-US" noProof="0" dirty="0">
                <a:latin typeface="+mn-lt"/>
              </a:rPr>
              <a:t>Purpose of meeting was to discuss and design the postwar international monetary system (that is, </a:t>
            </a:r>
            <a:r>
              <a:rPr lang="en-US" altLang="en-US" b="1" noProof="0" dirty="0">
                <a:latin typeface="+mn-lt"/>
              </a:rPr>
              <a:t>Bretton Woods system</a:t>
            </a:r>
            <a:r>
              <a:rPr lang="en-US" altLang="en-US" noProof="0" dirty="0">
                <a:latin typeface="+mn-lt"/>
              </a:rPr>
              <a:t>).</a:t>
            </a:r>
            <a:endParaRPr lang="en-US" altLang="en-US" b="1" noProof="0" dirty="0">
              <a:latin typeface="+mn-lt"/>
            </a:endParaRPr>
          </a:p>
          <a:p>
            <a:pPr lvl="1" eaLnBrk="1" hangingPunct="1">
              <a:spcBef>
                <a:spcPts val="600"/>
              </a:spcBef>
              <a:spcAft>
                <a:spcPts val="0"/>
              </a:spcAft>
            </a:pPr>
            <a:r>
              <a:rPr lang="en-US" altLang="en-US" noProof="0" dirty="0">
                <a:latin typeface="+mn-lt"/>
              </a:rPr>
              <a:t>Described as a dollar-based </a:t>
            </a:r>
            <a:r>
              <a:rPr lang="en-US" altLang="en-US" b="1" noProof="0" dirty="0">
                <a:latin typeface="+mn-lt"/>
              </a:rPr>
              <a:t>gold-exchange standard.</a:t>
            </a:r>
          </a:p>
          <a:p>
            <a:pPr eaLnBrk="1" hangingPunct="1">
              <a:spcBef>
                <a:spcPts val="1800"/>
              </a:spcBef>
              <a:spcAft>
                <a:spcPts val="0"/>
              </a:spcAft>
            </a:pPr>
            <a:r>
              <a:rPr lang="en-US" altLang="en-US" sz="2400" b="1" noProof="0" dirty="0">
                <a:latin typeface="+mn-lt"/>
              </a:rPr>
              <a:t>Triffin paradox </a:t>
            </a:r>
            <a:r>
              <a:rPr lang="en-US" altLang="en-US" sz="2400" noProof="0" dirty="0">
                <a:latin typeface="+mn-lt"/>
              </a:rPr>
              <a:t>explains the collapse of this system in the early 19</a:t>
            </a:r>
            <a:r>
              <a:rPr lang="en-US" altLang="en-US" sz="100" noProof="0" dirty="0">
                <a:latin typeface="+mn-lt"/>
              </a:rPr>
              <a:t> </a:t>
            </a:r>
            <a:r>
              <a:rPr lang="en-US" altLang="en-US" sz="2400" noProof="0" dirty="0">
                <a:latin typeface="+mn-lt"/>
              </a:rPr>
              <a:t>70s</a:t>
            </a:r>
          </a:p>
          <a:p>
            <a:pPr lvl="1" eaLnBrk="1" hangingPunct="1">
              <a:spcBef>
                <a:spcPts val="600"/>
              </a:spcBef>
              <a:spcAft>
                <a:spcPts val="0"/>
              </a:spcAft>
            </a:pPr>
            <a:r>
              <a:rPr lang="en-US" altLang="en-US" noProof="0" dirty="0">
                <a:latin typeface="+mn-lt"/>
              </a:rPr>
              <a:t>Reserve-currency country should run a balance of payments deficit, but this can decrease confidence in the reserve currency and lead to the downfall of the system.</a:t>
            </a:r>
          </a:p>
        </p:txBody>
      </p:sp>
    </p:spTree>
    <p:extLst>
      <p:ext uri="{BB962C8B-B14F-4D97-AF65-F5344CB8AC3E}">
        <p14:creationId xmlns:p14="http://schemas.microsoft.com/office/powerpoint/2010/main" val="30289958"/>
      </p:ext>
    </p:extLst>
  </p:cSld>
  <p:clrMapOvr>
    <a:masterClrMapping/>
  </p:clrMapOvr>
</p:sld>
</file>

<file path=ppt/theme/theme1.xml><?xml version="1.0" encoding="utf-8"?>
<a:theme xmlns:a="http://schemas.openxmlformats.org/drawingml/2006/main" name="template">
  <a:themeElements>
    <a:clrScheme name="Custom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2137</TotalTime>
  <Words>4711</Words>
  <Application>Microsoft Macintosh PowerPoint</Application>
  <PresentationFormat>On-screen Show (4:3)</PresentationFormat>
  <Paragraphs>267</Paragraphs>
  <Slides>46</Slides>
  <Notes>21</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 Unicode MS</vt:lpstr>
      <vt:lpstr>Arial</vt:lpstr>
      <vt:lpstr>Arial Narrow</vt:lpstr>
      <vt:lpstr>Calibri</vt:lpstr>
      <vt:lpstr>Times New Roman</vt:lpstr>
      <vt:lpstr>template</vt:lpstr>
      <vt:lpstr>The International Monetary System</vt:lpstr>
      <vt:lpstr>Overview</vt:lpstr>
      <vt:lpstr>Evolution of the International Monetary System</vt:lpstr>
      <vt:lpstr>Bimetallism: Before 18 75</vt:lpstr>
      <vt:lpstr>Classical Gold Standard: 18 75 to 19 14</vt:lpstr>
      <vt:lpstr>Classical Gold Standard: An Example</vt:lpstr>
      <vt:lpstr>Classical Gold Standard: Adjustment Mechanism</vt:lpstr>
      <vt:lpstr>Interwar Period: 19 15 to 19 44</vt:lpstr>
      <vt:lpstr>Bretton Woods System: 19 45 to 19 72</vt:lpstr>
      <vt:lpstr>The Design of the Gold-Exchange System</vt:lpstr>
      <vt:lpstr>The Flexible Exchange Rate Regime: 19 73 to Present</vt:lpstr>
      <vt:lpstr>The Trade-Weighted Value of the U.S. Dollar since 19 64</vt:lpstr>
      <vt:lpstr>Current Exchange Rate Arrangements 1</vt:lpstr>
      <vt:lpstr>PowerPoint Presentation</vt:lpstr>
      <vt:lpstr>Current Exchange Rate Arrangements 3</vt:lpstr>
      <vt:lpstr>European Monetary System</vt:lpstr>
      <vt:lpstr>The Euro and the European Monetary Union</vt:lpstr>
      <vt:lpstr>The Dollar-Euro Exchange Rate</vt:lpstr>
      <vt:lpstr>The Dollar-Euro Exchange Rate Changes</vt:lpstr>
      <vt:lpstr>A Brief History of the Euro</vt:lpstr>
      <vt:lpstr>Benefits and Costs of Monetary Union</vt:lpstr>
      <vt:lpstr>Currency Crises</vt:lpstr>
      <vt:lpstr>The Mexican Peso Crisis 1</vt:lpstr>
      <vt:lpstr>U.S. Dollar versus Mexican Peso Exchange Rate (November 1, 19 94 to January 31, 19 95)</vt:lpstr>
      <vt:lpstr>The Mexican Peso Crisis 2</vt:lpstr>
      <vt:lpstr>The Asian Currency Crisis</vt:lpstr>
      <vt:lpstr>Asian Currency Crisis</vt:lpstr>
      <vt:lpstr>Origins of the Asian Currency Crisis 1</vt:lpstr>
      <vt:lpstr>Origins of the Asian Currency Crisis 2</vt:lpstr>
      <vt:lpstr>Origins of the Asian Currency Crisis 3</vt:lpstr>
      <vt:lpstr>The Argentine Peso Crisis 1</vt:lpstr>
      <vt:lpstr>The Argentine Peso Crisis 2</vt:lpstr>
      <vt:lpstr>Collapse of the Currency Board Arrangement in Argentina</vt:lpstr>
      <vt:lpstr>The Argentine Peso Crisis 3</vt:lpstr>
      <vt:lpstr>Rise of Chinese R M B</vt:lpstr>
      <vt:lpstr>Fixed versus Flexible Exchange Rate Regimes 1</vt:lpstr>
      <vt:lpstr>Fixed versus Flexible Exchange Rate Regimes 2</vt:lpstr>
      <vt:lpstr>End of Main Content</vt:lpstr>
      <vt:lpstr>Accessibility Content: Text Alternatives for Images</vt:lpstr>
      <vt:lpstr>The Design of the Gold-Exchange System - Text Alternative</vt:lpstr>
      <vt:lpstr>The Trade-Weighted Value of the U.S. Dollar since 19 64 - Text Alternative</vt:lpstr>
      <vt:lpstr>The Dollar-Euro Exchange Rate – Text Alternative</vt:lpstr>
      <vt:lpstr>The Dollar-Euro Exchange Rate Changes – Text Alternative</vt:lpstr>
      <vt:lpstr>U.S. Dollar versus Mexican Peso Exchange Rate (November 1, 19 94 to January 31, 19 95) – Text Alternative</vt:lpstr>
      <vt:lpstr>Asian Currency Crisis – Text Alternative</vt:lpstr>
      <vt:lpstr>Collapse of the Currency Board Arrangement in Argentina – Text Alternative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tsonly</dc:creator>
  <cp:lastModifiedBy>Dr. Saad S. Alzoba (ARCO)</cp:lastModifiedBy>
  <cp:revision>328</cp:revision>
  <dcterms:created xsi:type="dcterms:W3CDTF">2010-12-17T11:54:02Z</dcterms:created>
  <dcterms:modified xsi:type="dcterms:W3CDTF">2023-09-10T13:10:59Z</dcterms:modified>
</cp:coreProperties>
</file>