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7"/>
  </p:notesMasterIdLst>
  <p:handoutMasterIdLst>
    <p:handoutMasterId r:id="rId58"/>
  </p:handoutMasterIdLst>
  <p:sldIdLst>
    <p:sldId id="256" r:id="rId5"/>
    <p:sldId id="291" r:id="rId6"/>
    <p:sldId id="297" r:id="rId7"/>
    <p:sldId id="376" r:id="rId8"/>
    <p:sldId id="377" r:id="rId9"/>
    <p:sldId id="294" r:id="rId10"/>
    <p:sldId id="382" r:id="rId11"/>
    <p:sldId id="292" r:id="rId12"/>
    <p:sldId id="383" r:id="rId13"/>
    <p:sldId id="257" r:id="rId14"/>
    <p:sldId id="339" r:id="rId15"/>
    <p:sldId id="384" r:id="rId16"/>
    <p:sldId id="385" r:id="rId17"/>
    <p:sldId id="340" r:id="rId18"/>
    <p:sldId id="386" r:id="rId19"/>
    <p:sldId id="342" r:id="rId20"/>
    <p:sldId id="387" r:id="rId21"/>
    <p:sldId id="388" r:id="rId22"/>
    <p:sldId id="343" r:id="rId23"/>
    <p:sldId id="389" r:id="rId24"/>
    <p:sldId id="390" r:id="rId25"/>
    <p:sldId id="391" r:id="rId26"/>
    <p:sldId id="392" r:id="rId27"/>
    <p:sldId id="393" r:id="rId28"/>
    <p:sldId id="270" r:id="rId29"/>
    <p:sldId id="394" r:id="rId30"/>
    <p:sldId id="395" r:id="rId31"/>
    <p:sldId id="396" r:id="rId32"/>
    <p:sldId id="344" r:id="rId33"/>
    <p:sldId id="341" r:id="rId34"/>
    <p:sldId id="397" r:id="rId35"/>
    <p:sldId id="398" r:id="rId36"/>
    <p:sldId id="332" r:id="rId37"/>
    <p:sldId id="399" r:id="rId38"/>
    <p:sldId id="400" r:id="rId39"/>
    <p:sldId id="401" r:id="rId40"/>
    <p:sldId id="402" r:id="rId41"/>
    <p:sldId id="345" r:id="rId42"/>
    <p:sldId id="403" r:id="rId43"/>
    <p:sldId id="404" r:id="rId44"/>
    <p:sldId id="405" r:id="rId45"/>
    <p:sldId id="406" r:id="rId46"/>
    <p:sldId id="302" r:id="rId47"/>
    <p:sldId id="407" r:id="rId48"/>
    <p:sldId id="335" r:id="rId49"/>
    <p:sldId id="347" r:id="rId50"/>
    <p:sldId id="408" r:id="rId51"/>
    <p:sldId id="409" r:id="rId52"/>
    <p:sldId id="348" r:id="rId53"/>
    <p:sldId id="410" r:id="rId54"/>
    <p:sldId id="411" r:id="rId55"/>
    <p:sldId id="412" r:id="rId5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A78"/>
    <a:srgbClr val="006298"/>
    <a:srgbClr val="CBDDEF"/>
    <a:srgbClr val="E7EFF7"/>
    <a:srgbClr val="D5D7E6"/>
    <a:srgbClr val="FF6300"/>
    <a:srgbClr val="E9255F"/>
    <a:srgbClr val="0098D4"/>
    <a:srgbClr val="00B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16" autoAdjust="0"/>
    <p:restoredTop sz="86429"/>
  </p:normalViewPr>
  <p:slideViewPr>
    <p:cSldViewPr snapToGrid="0" snapToObjects="1">
      <p:cViewPr varScale="1">
        <p:scale>
          <a:sx n="67" d="100"/>
          <a:sy n="67" d="100"/>
        </p:scale>
        <p:origin x="124"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54.wmf"/><Relationship Id="rId1" Type="http://schemas.openxmlformats.org/officeDocument/2006/relationships/image" Target="../media/image56.wmf"/><Relationship Id="rId4" Type="http://schemas.openxmlformats.org/officeDocument/2006/relationships/image" Target="../media/image4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4" Type="http://schemas.openxmlformats.org/officeDocument/2006/relationships/image" Target="../media/image6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image" Target="../media/image9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1/25/2026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1/25/2026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latin typeface="Times New Roman" panose="02020603050405020304" pitchFamily="18" charset="0"/>
                <a:ea typeface="+mn-ea"/>
                <a:cs typeface="Times New Roman" panose="02020603050405020304" pitchFamily="18" charset="0"/>
              </a:rPr>
              <a:t>Storyline </a:t>
            </a:r>
            <a:r>
              <a:rPr lang="en-US" sz="1200" b="0" i="0" kern="1200" dirty="0">
                <a:solidFill>
                  <a:schemeClr val="tx1"/>
                </a:solidFill>
                <a:latin typeface="Times New Roman" panose="02020603050405020304" pitchFamily="18" charset="0"/>
                <a:ea typeface="+mn-ea"/>
                <a:cs typeface="Times New Roman" panose="02020603050405020304" pitchFamily="18" charset="0"/>
              </a:rPr>
              <a:t>Taking advantage of a weekend visit to your family home, you have washed and dried your clothing and are removing the clothing from the dryer. You notice that your socks seem to be stuck to your shirts. Even shaking the shirt will not remove the socks. When you pull the socks off the shirt, they peel off with a crackling sound. As you carry your dry clothes into your bedroom, you wonder why those effects occurred. You are still wondering while you comb your hair in the bathroom. You turn on the faucet and unintentionally hold the comb you just used next to the stream of water. The stream of water bends to the side, toward the comb! You move the comb to different positions and notice that the stream of water deviates to the side by different amounts. Your father wanders by while you are doing this and says, "That's exactly the technique we use in designing our high-speed manufacturing printers. Go look at the cans of food in the kitchen. How do you think the expiration dates are printed on the cans? Even more fascinating, how do we print code numbers on eggs?" You never quite understood what your father does for a living, but are now quite intrigued. You know that he designs some kind of industrial printers. You ask him what he means about your bathroom experiment. He tells you to do some online research on continuous inkjet printing.</a:t>
            </a:r>
          </a:p>
          <a:p>
            <a:endParaRPr lang="en-US" sz="1200" b="0" i="0" kern="1200" dirty="0">
              <a:solidFill>
                <a:schemeClr val="tx1"/>
              </a:solidFill>
              <a:latin typeface="Times New Roman" panose="02020603050405020304" pitchFamily="18" charset="0"/>
              <a:ea typeface="+mn-ea"/>
              <a:cs typeface="Times New Roman" panose="02020603050405020304" pitchFamily="18" charset="0"/>
            </a:endParaRPr>
          </a:p>
          <a:p>
            <a:r>
              <a:rPr lang="en-US" sz="1200" b="1" i="1" kern="1200" dirty="0">
                <a:solidFill>
                  <a:schemeClr val="tx1"/>
                </a:solidFill>
                <a:latin typeface="Times New Roman" panose="02020603050405020304" pitchFamily="18" charset="0"/>
                <a:ea typeface="+mn-ea"/>
                <a:cs typeface="Times New Roman" panose="02020603050405020304" pitchFamily="18" charset="0"/>
              </a:rPr>
              <a:t>Connections </a:t>
            </a:r>
            <a:r>
              <a:rPr lang="en-US" sz="1200" b="0" i="0" kern="1200" dirty="0">
                <a:solidFill>
                  <a:schemeClr val="tx1"/>
                </a:solidFill>
                <a:latin typeface="Times New Roman" panose="02020603050405020304" pitchFamily="18" charset="0"/>
                <a:ea typeface="+mn-ea"/>
                <a:cs typeface="Times New Roman" panose="02020603050405020304" pitchFamily="18" charset="0"/>
              </a:rPr>
              <a:t>In our earlier chapters on mechanics, we identified several types of forces: normal forces perpendicular to surfaces, friction forces parallel to surfaces, tension forces along strings, gravitational forces on planets, etc. Among these, the gravitational force, which we studied in detail in Chapter 13, is unique, as it is a fundamental force in nature. It turns out that the other forces in this list are all due to a second type of fundamental force, the electromagnetic force. In this chapter, we will begin our study of one manifestation of this force, the electric force. Our understanding of the gravitational force developed according to a conceptual structure that we built: we learned that the force exists between objects with mass. We then developed a mathematical law, Newton's law of universal gravitation, to describe the magnitude of the force. We then introduced the notion of a gravitational field. From there we discussed gravitational potential energy in a system of two or more massive objects. We will follow a similar conceptual development in our study of the electric force. We will learn that the force exists between objects with electric charge. We will develop a mathematical law, Coulomb's law, to describe the magnitude of the force. We will introduce the notion of an electric field, and we will discuss electric potential energy in a system of two or more charged objects. As we continue to study the electric force in the next few chapters, we will find that we have much more control over this force than we do over gravity. Sources of gravity are restricted to one shape: the spherical shape of planets and stars (with the exception of small asteroids and moons that might deviate slightly from spheres). On the other hand, we can formulate various shapes for electrical situations: spheres, plates, wires, and the like! Objects moving in gravitational fields are huge and massive; we can't control their motion. Objects moving in electric fields can be as small as electrons; we can easily change their motion! We have no control over gravity; it's always there. But we can turn electricity on and off! We can't adjust the strength of the gravitational field of the Earth. But we can easily turn a dial to change the strength of an electric field! Gravity is everywhere, inside and outside of everything. But some materials conduct electricity and others don't! And we can create electric field-free regions of space quite easily! This type of control that we have over electricity makes it the basis of our technological society. Phenomena associated with electrical charges will appear repeatedly in most of the remaining chapters in this book.</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a:p>
        </p:txBody>
      </p:sp>
    </p:spTree>
    <p:extLst>
      <p:ext uri="{BB962C8B-B14F-4D97-AF65-F5344CB8AC3E}">
        <p14:creationId xmlns:p14="http://schemas.microsoft.com/office/powerpoint/2010/main" val="645753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Conceptualize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Think about the two particles separated by the very small distance given in the problem statement. </a:t>
            </a:r>
            <a:r>
              <a:rPr lang="en-US" sz="1200" kern="1200" dirty="0">
                <a:solidFill>
                  <a:schemeClr val="tx1"/>
                </a:solidFill>
                <a:latin typeface="Times New Roman" panose="02020603050405020304" pitchFamily="18" charset="0"/>
                <a:ea typeface="+mn-ea"/>
                <a:cs typeface="Times New Roman" panose="02020603050405020304" pitchFamily="18" charset="0"/>
              </a:rPr>
              <a:t>Because the particles have both electric charge and mass, there will be both an electric force and a gravitational force between them.</a:t>
            </a:r>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Categorize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The electric and gravitational forces will be evaluated from universal force laws, so we categorize this example as a substitution problem.</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11</a:t>
            </a:fld>
            <a:endParaRPr lang="en-US"/>
          </a:p>
        </p:txBody>
      </p:sp>
    </p:spTree>
    <p:extLst>
      <p:ext uri="{BB962C8B-B14F-4D97-AF65-F5344CB8AC3E}">
        <p14:creationId xmlns:p14="http://schemas.microsoft.com/office/powerpoint/2010/main" val="3335312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Use Coulomb’s law to find the magnitude of the electric force.</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Substitute values.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Use Newton’s law of universal gravitation and the particle masses to find the magnitude of the gravitational force.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The ratio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F</a:t>
            </a:r>
            <a:r>
              <a:rPr lang="en-US" sz="1200" b="0" i="1" u="none" strike="noStrike" kern="1200" baseline="-25000" dirty="0">
                <a:solidFill>
                  <a:schemeClr val="tx1"/>
                </a:solidFill>
                <a:latin typeface="Times New Roman" panose="02020603050405020304" pitchFamily="18" charset="0"/>
                <a:ea typeface="+mn-ea"/>
                <a:cs typeface="Times New Roman" panose="02020603050405020304" pitchFamily="18" charset="0"/>
              </a:rPr>
              <a:t>e</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F</a:t>
            </a:r>
            <a:r>
              <a:rPr lang="en-US" sz="1200" b="0" i="1" u="none" strike="noStrike" kern="1200" baseline="-25000" dirty="0" err="1">
                <a:solidFill>
                  <a:schemeClr val="tx1"/>
                </a:solidFill>
                <a:latin typeface="Times New Roman" panose="02020603050405020304" pitchFamily="18" charset="0"/>
                <a:ea typeface="+mn-ea"/>
                <a:cs typeface="Times New Roman" panose="02020603050405020304" pitchFamily="18" charset="0"/>
              </a:rPr>
              <a:t>g</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2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10</a:t>
            </a:r>
            <a:r>
              <a:rPr lang="en-US" sz="1200" b="0" i="0" u="none" strike="noStrike" kern="1200" baseline="30000" dirty="0">
                <a:solidFill>
                  <a:schemeClr val="tx1"/>
                </a:solidFill>
                <a:latin typeface="Times New Roman" panose="02020603050405020304" pitchFamily="18" charset="0"/>
                <a:ea typeface="+mn-ea"/>
                <a:cs typeface="Times New Roman" panose="02020603050405020304" pitchFamily="18" charset="0"/>
              </a:rPr>
              <a:t>39</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Therefore, the gravitational force between charged atomic particles is negligible when compared with the electric force. Notice the similar mathematical forms of Newton’s law of universal gravitation and Coulomb’s law of electric forces. Other than the magnitude of the forces between elementary particles, what is a fundamental difference between the two forces?</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12</a:t>
            </a:fld>
            <a:endParaRPr lang="en-US"/>
          </a:p>
        </p:txBody>
      </p:sp>
    </p:spTree>
    <p:extLst>
      <p:ext uri="{BB962C8B-B14F-4D97-AF65-F5344CB8AC3E}">
        <p14:creationId xmlns:p14="http://schemas.microsoft.com/office/powerpoint/2010/main" val="3737273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Coulomb’s law in vector form for electric force exerted by charge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1</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on charge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marL="628650" lvl="1" indent="-171450">
              <a:buFont typeface="Arial" panose="020B0604020202020204" pitchFamily="34" charset="0"/>
              <a:buChar char="•"/>
            </a:pP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r</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12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 unit vector directed from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1</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toward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(figure (a))</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Electric force obeys Newton’s third law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p>
          <a:p>
            <a:pPr marL="628650" lvl="1"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Electric force exerted by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on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1</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 in magnitude to force exerted by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1</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on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and in opposite direction:</a:t>
            </a:r>
          </a:p>
          <a:p>
            <a:pPr marL="628650" lvl="1" indent="-171450">
              <a:buFont typeface="Arial" panose="020B0604020202020204" pitchFamily="34" charset="0"/>
              <a:buChar char="•"/>
            </a:pP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F</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21</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F</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12</a:t>
            </a:r>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If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1</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and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have same sign (figure (a)):</a:t>
            </a:r>
          </a:p>
          <a:p>
            <a:pPr marL="628650" lvl="1"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Product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1</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positive </a:t>
            </a:r>
          </a:p>
          <a:p>
            <a:pPr marL="628650" lvl="1"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Electric force on one particle directed away from other particle </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If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1</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and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opposite sign (figure (b)):</a:t>
            </a:r>
          </a:p>
          <a:p>
            <a:pPr marL="628650" lvl="1"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Product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1</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negative</a:t>
            </a:r>
          </a:p>
          <a:p>
            <a:pPr marL="628650" lvl="1"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Electric force on one particle directed toward other particle </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Signs describe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relative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direction of force, not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absolute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direction.</a:t>
            </a:r>
          </a:p>
          <a:p>
            <a:pPr marL="628650" lvl="1"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Negative product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attractive force</a:t>
            </a:r>
          </a:p>
          <a:p>
            <a:pPr marL="628650" lvl="1"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Positive product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repulsive force</a:t>
            </a:r>
          </a:p>
          <a:p>
            <a:pPr marL="171450" indent="-171450">
              <a:buFont typeface="Arial" panose="020B0604020202020204" pitchFamily="34" charset="0"/>
              <a:buChar char="•"/>
            </a:pP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Absolute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direction of force on charge depends on location of other charge </a:t>
            </a:r>
          </a:p>
          <a:p>
            <a:pPr marL="171450" indent="-171450">
              <a:buFont typeface="Arial" panose="020B0604020202020204" pitchFamily="34" charset="0"/>
              <a:buChar char="•"/>
            </a:pPr>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Example: if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x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axis lies along two charges (figure (a)):</a:t>
            </a:r>
          </a:p>
          <a:p>
            <a:pPr marL="628650" lvl="1"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Product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1</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positive</a:t>
            </a:r>
          </a:p>
          <a:p>
            <a:pPr marL="628650" lvl="1" indent="-171450">
              <a:buFont typeface="Arial" panose="020B0604020202020204" pitchFamily="34" charset="0"/>
              <a:buChar char="•"/>
            </a:pP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F</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12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points in positive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x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direction </a:t>
            </a:r>
          </a:p>
          <a:p>
            <a:pPr marL="628650" lvl="1" indent="-171450">
              <a:buFont typeface="Arial" panose="020B0604020202020204" pitchFamily="34" charset="0"/>
              <a:buChar char="•"/>
            </a:pP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F</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21</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points in negative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x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direction </a:t>
            </a:r>
          </a:p>
          <a:p>
            <a:pPr marL="171450" indent="-171450">
              <a:buFont typeface="Arial" panose="020B0604020202020204" pitchFamily="34" charset="0"/>
              <a:buChar char="•"/>
            </a:pPr>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When more than two charges present: force between any pair </a:t>
            </a:r>
            <a:r>
              <a:rPr lang="en-US" sz="1200" kern="1200" dirty="0">
                <a:solidFill>
                  <a:schemeClr val="tx1"/>
                </a:solidFill>
                <a:latin typeface="Times New Roman" panose="02020603050405020304" pitchFamily="18" charset="0"/>
                <a:ea typeface="+mn-ea"/>
                <a:cs typeface="Times New Roman" panose="02020603050405020304" pitchFamily="18" charset="0"/>
              </a:rPr>
              <a:t>given by superposition principle </a:t>
            </a:r>
          </a:p>
          <a:p>
            <a:pPr marL="628650" lvl="1" indent="-171450">
              <a:buFont typeface="Arial" panose="020B0604020202020204" pitchFamily="34" charset="0"/>
              <a:buChar char="•"/>
            </a:pPr>
            <a:r>
              <a:rPr lang="en-US" sz="1200" kern="1200" dirty="0">
                <a:solidFill>
                  <a:schemeClr val="tx1"/>
                </a:solidFill>
                <a:latin typeface="Times New Roman" panose="02020603050405020304" pitchFamily="18" charset="0"/>
                <a:ea typeface="+mn-ea"/>
                <a:cs typeface="Times New Roman" panose="02020603050405020304" pitchFamily="18" charset="0"/>
              </a:rPr>
              <a:t>Example: 4 charges: </a:t>
            </a:r>
            <a:r>
              <a:rPr lang="en-US" sz="1200" b="1" i="1" kern="1200" dirty="0">
                <a:solidFill>
                  <a:schemeClr val="tx1"/>
                </a:solidFill>
                <a:latin typeface="Times New Roman" panose="02020603050405020304" pitchFamily="18" charset="0"/>
                <a:ea typeface="+mn-ea"/>
                <a:cs typeface="Times New Roman" panose="02020603050405020304" pitchFamily="18" charset="0"/>
              </a:rPr>
              <a:t>[click to show equation]</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p>
          <a:p>
            <a:pPr marL="1085850" lvl="2"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Resultant force = vector sum of forces exerted by other individual charges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13</a:t>
            </a:fld>
            <a:endParaRPr lang="en-US"/>
          </a:p>
        </p:txBody>
      </p:sp>
    </p:spTree>
    <p:extLst>
      <p:ext uri="{BB962C8B-B14F-4D97-AF65-F5344CB8AC3E}">
        <p14:creationId xmlns:p14="http://schemas.microsoft.com/office/powerpoint/2010/main" val="2938089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14</a:t>
            </a:fld>
            <a:endParaRPr lang="en-US"/>
          </a:p>
        </p:txBody>
      </p:sp>
    </p:spTree>
    <p:extLst>
      <p:ext uri="{BB962C8B-B14F-4D97-AF65-F5344CB8AC3E}">
        <p14:creationId xmlns:p14="http://schemas.microsoft.com/office/powerpoint/2010/main" val="1009051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cs typeface="Times New Roman" panose="02020603050405020304" pitchFamily="18" charset="0"/>
              </a:rPr>
              <a:t>From Newton’s third law, the electric force exerted by object B on object A is equal in magnitude to the force exerted by object A on object B and in the opposite direction.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15</a:t>
            </a:fld>
            <a:endParaRPr lang="en-US"/>
          </a:p>
        </p:txBody>
      </p:sp>
    </p:spTree>
    <p:extLst>
      <p:ext uri="{BB962C8B-B14F-4D97-AF65-F5344CB8AC3E}">
        <p14:creationId xmlns:p14="http://schemas.microsoft.com/office/powerpoint/2010/main" val="990528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Conceptualize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Think about the net force on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3</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Because charge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3</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is near two other charges, it will experience two electric forces. These forces are exerted in different directions as shown in the figure. Based on the forces shown in the figure, estimate the direction of the net force vector.</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Categorize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Because two forces are exerted on charge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3</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we categorize this example as a vector addition problem.</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a:p>
        </p:txBody>
      </p:sp>
    </p:spTree>
    <p:extLst>
      <p:ext uri="{BB962C8B-B14F-4D97-AF65-F5344CB8AC3E}">
        <p14:creationId xmlns:p14="http://schemas.microsoft.com/office/powerpoint/2010/main" val="2160779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Analyze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individual forces exerted by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1</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and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2</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on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3</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a:solidFill>
                  <a:schemeClr val="tx1"/>
                </a:solidFill>
                <a:latin typeface="Times New Roman" panose="02020603050405020304" pitchFamily="18" charset="0"/>
                <a:ea typeface="+mn-ea"/>
                <a:cs typeface="Times New Roman" panose="02020603050405020304" pitchFamily="18" charset="0"/>
              </a:rPr>
              <a:t>have a direction determined by the pairs of charges; the forces are either attractive or repulsive. The vector forces on </a:t>
            </a:r>
            <a:r>
              <a:rPr lang="en-US" sz="1200" i="1" kern="1200" dirty="0">
                <a:solidFill>
                  <a:schemeClr val="tx1"/>
                </a:solidFill>
                <a:latin typeface="Times New Roman" panose="02020603050405020304" pitchFamily="18" charset="0"/>
                <a:ea typeface="+mn-ea"/>
                <a:cs typeface="Times New Roman" panose="02020603050405020304" pitchFamily="18" charset="0"/>
              </a:rPr>
              <a:t>q</a:t>
            </a:r>
            <a:r>
              <a:rPr lang="en-US" sz="1200" i="0" kern="1200" baseline="-25000" dirty="0">
                <a:solidFill>
                  <a:schemeClr val="tx1"/>
                </a:solidFill>
                <a:latin typeface="Times New Roman" panose="02020603050405020304" pitchFamily="18" charset="0"/>
                <a:ea typeface="+mn-ea"/>
                <a:cs typeface="Times New Roman" panose="02020603050405020304" pitchFamily="18" charset="0"/>
              </a:rPr>
              <a:t>3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are shown in the figure. The force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F</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23</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exerted by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2</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on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3</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is attractive because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2</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and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3</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have opposite signs. In the coordinate system shown, the attractive force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F</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23</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is to the left (in the negative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x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direction). The force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F</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13</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exerted by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1</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on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3</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is repulsive because both charges are positive. The repulsive force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F</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13</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makes an angle of 45.0</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with the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x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axis. </a:t>
            </a:r>
            <a:r>
              <a:rPr lang="en-US" sz="1200" kern="1200" dirty="0">
                <a:solidFill>
                  <a:schemeClr val="tx1"/>
                </a:solidFill>
                <a:latin typeface="Times New Roman" panose="02020603050405020304" pitchFamily="18" charset="0"/>
                <a:ea typeface="+mn-ea"/>
                <a:cs typeface="Times New Roman" panose="02020603050405020304" pitchFamily="18" charset="0"/>
              </a:rPr>
              <a:t>The magnitudes of the forces </a:t>
            </a:r>
            <a:r>
              <a:rPr lang="en-US" sz="1200" b="1" kern="1200" dirty="0">
                <a:solidFill>
                  <a:schemeClr val="tx1"/>
                </a:solidFill>
                <a:latin typeface="Times New Roman" panose="02020603050405020304" pitchFamily="18" charset="0"/>
                <a:ea typeface="+mn-ea"/>
                <a:cs typeface="Times New Roman" panose="02020603050405020304" pitchFamily="18" charset="0"/>
              </a:rPr>
              <a:t>F</a:t>
            </a:r>
            <a:r>
              <a:rPr lang="en-US" sz="1200" b="0" kern="1200" baseline="-25000" dirty="0">
                <a:solidFill>
                  <a:schemeClr val="tx1"/>
                </a:solidFill>
                <a:latin typeface="Times New Roman" panose="02020603050405020304" pitchFamily="18" charset="0"/>
                <a:ea typeface="+mn-ea"/>
                <a:cs typeface="Times New Roman" panose="02020603050405020304" pitchFamily="18" charset="0"/>
              </a:rPr>
              <a:t>13</a:t>
            </a:r>
            <a:r>
              <a:rPr lang="en-US" sz="1200" b="0" kern="1200" baseline="30000" dirty="0">
                <a:solidFill>
                  <a:schemeClr val="tx1"/>
                </a:solidFill>
                <a:latin typeface="Times New Roman" panose="02020603050405020304" pitchFamily="18" charset="0"/>
                <a:ea typeface="+mn-ea"/>
                <a:cs typeface="Times New Roman" panose="02020603050405020304" pitchFamily="18" charset="0"/>
              </a:rPr>
              <a:t> </a:t>
            </a:r>
            <a:r>
              <a:rPr lang="en-US" sz="1200" b="0" kern="1200" baseline="0" dirty="0">
                <a:solidFill>
                  <a:schemeClr val="tx1"/>
                </a:solidFill>
                <a:latin typeface="Times New Roman" panose="02020603050405020304" pitchFamily="18" charset="0"/>
                <a:ea typeface="+mn-ea"/>
                <a:cs typeface="Times New Roman" panose="02020603050405020304" pitchFamily="18" charset="0"/>
              </a:rPr>
              <a:t>and </a:t>
            </a:r>
            <a:r>
              <a:rPr lang="en-US" sz="1200" b="1" kern="1200" baseline="0" dirty="0">
                <a:solidFill>
                  <a:schemeClr val="tx1"/>
                </a:solidFill>
                <a:latin typeface="Times New Roman" panose="02020603050405020304" pitchFamily="18" charset="0"/>
                <a:ea typeface="+mn-ea"/>
                <a:cs typeface="Times New Roman" panose="02020603050405020304" pitchFamily="18" charset="0"/>
              </a:rPr>
              <a:t>F</a:t>
            </a:r>
            <a:r>
              <a:rPr lang="en-US" sz="1200" b="0" kern="1200" baseline="-25000" dirty="0">
                <a:solidFill>
                  <a:schemeClr val="tx1"/>
                </a:solidFill>
                <a:latin typeface="Times New Roman" panose="02020603050405020304" pitchFamily="18" charset="0"/>
                <a:ea typeface="+mn-ea"/>
                <a:cs typeface="Times New Roman" panose="02020603050405020304" pitchFamily="18" charset="0"/>
              </a:rPr>
              <a:t>23</a:t>
            </a:r>
            <a:r>
              <a:rPr lang="en-US" sz="1200" b="0" kern="1200" baseline="30000" dirty="0">
                <a:solidFill>
                  <a:schemeClr val="tx1"/>
                </a:solidFill>
                <a:latin typeface="Times New Roman" panose="02020603050405020304" pitchFamily="18" charset="0"/>
                <a:ea typeface="+mn-ea"/>
                <a:cs typeface="Times New Roman" panose="02020603050405020304" pitchFamily="18" charset="0"/>
              </a:rPr>
              <a:t> </a:t>
            </a:r>
            <a:r>
              <a:rPr lang="en-US" sz="1200" b="0" kern="1200" baseline="0" dirty="0">
                <a:solidFill>
                  <a:schemeClr val="tx1"/>
                </a:solidFill>
                <a:latin typeface="Times New Roman" panose="02020603050405020304" pitchFamily="18" charset="0"/>
                <a:ea typeface="+mn-ea"/>
                <a:cs typeface="Times New Roman" panose="02020603050405020304" pitchFamily="18" charset="0"/>
              </a:rPr>
              <a:t>are determined using the absolute magnitudes of the charges in the equation.</a:t>
            </a:r>
            <a:endParaRPr lang="en-US" sz="1200" kern="1200" baseline="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Find the magnitude of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F</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23</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Find the magnitude of the force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F</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13</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 </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Find the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x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and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y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components of the force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F</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13</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Find the components of the resultant force acting on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3</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Express the resultant force acting on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3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in unit-vector form.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Finalize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net force on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3</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is upward and toward the left in the figure. If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3</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moves in response to the net force, the distances between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3</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and the other charges change, so the net force changes. Therefore, if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3</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is free to move, it can be modeled as a particle under a net force as long as it is recognized that the force exerted on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3</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is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not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constant. As a reminder, we display most numerical values to three significant figures, which leads to operations such as 7.94 N + (28.99 N) = 21.04 N above. If you carry all intermediate results to more significant figures, you will see that this operation is correct.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17</a:t>
            </a:fld>
            <a:endParaRPr lang="en-US"/>
          </a:p>
        </p:txBody>
      </p:sp>
    </p:spTree>
    <p:extLst>
      <p:ext uri="{BB962C8B-B14F-4D97-AF65-F5344CB8AC3E}">
        <p14:creationId xmlns:p14="http://schemas.microsoft.com/office/powerpoint/2010/main" val="3471210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Answer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The charge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3</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would still be attracted toward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and repelled from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1</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with forces of the same magnitude.</a:t>
            </a: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Therefore, the final result for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F</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3</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would be the same.</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18</a:t>
            </a:fld>
            <a:endParaRPr lang="en-US"/>
          </a:p>
        </p:txBody>
      </p:sp>
    </p:spTree>
    <p:extLst>
      <p:ext uri="{BB962C8B-B14F-4D97-AF65-F5344CB8AC3E}">
        <p14:creationId xmlns:p14="http://schemas.microsoft.com/office/powerpoint/2010/main" val="104620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Conceptualize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Because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3</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is near two other charges, it experiences two electric forces. Unlike the preceding example, however, the forces lie along the same line in this problem as indicated in the figure. Because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3</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is negative and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1</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and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2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are positive, the forces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F</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13</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and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F</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23</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are both attractive. Because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is the smaller charge, the position of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3</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which the force is zero should be closer to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than to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1</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Categorize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Because the net force on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3</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is zero, we model the point charge as a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particle in equilibrium</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19</a:t>
            </a:fld>
            <a:endParaRPr lang="en-US"/>
          </a:p>
        </p:txBody>
      </p:sp>
    </p:spTree>
    <p:extLst>
      <p:ext uri="{BB962C8B-B14F-4D97-AF65-F5344CB8AC3E}">
        <p14:creationId xmlns:p14="http://schemas.microsoft.com/office/powerpoint/2010/main" val="2944853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Analyze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Write an expression for the net force on charge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3</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when it is in equilibrium.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Move the second term to the right side of the equation and set the coefficients of the unit vector </a:t>
            </a:r>
            <a:r>
              <a:rPr lang="en-US" sz="1200" b="1" i="0" u="none" strike="noStrike" kern="1200" baseline="0" dirty="0" err="1">
                <a:solidFill>
                  <a:schemeClr val="tx1"/>
                </a:solidFill>
                <a:latin typeface="Times New Roman" panose="02020603050405020304" pitchFamily="18" charset="0"/>
                <a:ea typeface="+mn-ea"/>
                <a:cs typeface="Times New Roman" panose="02020603050405020304" pitchFamily="18" charset="0"/>
              </a:rPr>
              <a:t>i</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equal.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Eliminate </a:t>
            </a:r>
            <a:r>
              <a:rPr lang="en-US" sz="12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k</a:t>
            </a:r>
            <a:r>
              <a:rPr lang="en-US" sz="1200" b="0" i="1" u="none" strike="noStrike" kern="1200" baseline="-25000" dirty="0" err="1">
                <a:solidFill>
                  <a:schemeClr val="tx1"/>
                </a:solidFill>
                <a:latin typeface="Times New Roman" panose="02020603050405020304" pitchFamily="18" charset="0"/>
                <a:ea typeface="+mn-ea"/>
                <a:cs typeface="Times New Roman" panose="02020603050405020304" pitchFamily="18" charset="0"/>
              </a:rPr>
              <a:t>e</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and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3</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and rearrange the equation.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Take the square root of both sides of the equation.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Solve for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x.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Substitute numerical values, choosing the plus sign.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Finalize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Notice that the movable charge is indeed closer to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2</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as we predicted in the Conceptualize step. </a:t>
            </a:r>
            <a:r>
              <a:rPr lang="en-US" sz="1200" kern="1200" dirty="0">
                <a:solidFill>
                  <a:schemeClr val="tx1"/>
                </a:solidFill>
                <a:latin typeface="Times New Roman" panose="02020603050405020304" pitchFamily="18" charset="0"/>
                <a:ea typeface="+mn-ea"/>
                <a:cs typeface="Times New Roman" panose="02020603050405020304" pitchFamily="18" charset="0"/>
              </a:rPr>
              <a:t>Notice that the result in Equation (1) is independent of both the magnitude and the sign of charge </a:t>
            </a:r>
            <a:r>
              <a:rPr lang="en-US" sz="1200" i="1" kern="1200" dirty="0">
                <a:solidFill>
                  <a:schemeClr val="tx1"/>
                </a:solidFill>
                <a:latin typeface="Times New Roman" panose="02020603050405020304" pitchFamily="18" charset="0"/>
                <a:ea typeface="+mn-ea"/>
                <a:cs typeface="Times New Roman" panose="02020603050405020304" pitchFamily="18" charset="0"/>
              </a:rPr>
              <a:t>q</a:t>
            </a:r>
            <a:r>
              <a:rPr lang="en-US" sz="1200" i="0" kern="1200" baseline="-25000" dirty="0">
                <a:solidFill>
                  <a:schemeClr val="tx1"/>
                </a:solidFill>
                <a:latin typeface="Times New Roman" panose="02020603050405020304" pitchFamily="18" charset="0"/>
                <a:ea typeface="+mn-ea"/>
                <a:cs typeface="Times New Roman" panose="02020603050405020304" pitchFamily="18" charset="0"/>
              </a:rPr>
              <a:t>3</a:t>
            </a:r>
            <a:r>
              <a:rPr lang="en-US" sz="1200" i="0" kern="1200" baseline="0" dirty="0">
                <a:solidFill>
                  <a:schemeClr val="tx1"/>
                </a:solidFill>
                <a:latin typeface="Times New Roman" panose="02020603050405020304" pitchFamily="18" charset="0"/>
                <a:ea typeface="+mn-ea"/>
                <a:cs typeface="Times New Roman" panose="02020603050405020304" pitchFamily="18" charset="0"/>
              </a:rPr>
              <a:t>. If </a:t>
            </a:r>
            <a:r>
              <a:rPr lang="en-US" sz="1200" i="1"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i="0" kern="1200" baseline="-25000" dirty="0">
                <a:solidFill>
                  <a:schemeClr val="tx1"/>
                </a:solidFill>
                <a:latin typeface="Times New Roman" panose="02020603050405020304" pitchFamily="18" charset="0"/>
                <a:ea typeface="+mn-ea"/>
                <a:cs typeface="Times New Roman" panose="02020603050405020304" pitchFamily="18" charset="0"/>
              </a:rPr>
              <a:t>3</a:t>
            </a:r>
            <a:r>
              <a:rPr lang="en-US" sz="1200" i="0" kern="1200" baseline="0" dirty="0">
                <a:solidFill>
                  <a:schemeClr val="tx1"/>
                </a:solidFill>
                <a:latin typeface="Times New Roman" panose="02020603050405020304" pitchFamily="18" charset="0"/>
                <a:ea typeface="+mn-ea"/>
                <a:cs typeface="Times New Roman" panose="02020603050405020304" pitchFamily="18" charset="0"/>
              </a:rPr>
              <a:t> increases, both forces in the figure increase in magnitude but still cancel. If </a:t>
            </a:r>
            <a:r>
              <a:rPr lang="en-US" sz="1200" i="1"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i="0" kern="1200" baseline="-25000" dirty="0">
                <a:solidFill>
                  <a:schemeClr val="tx1"/>
                </a:solidFill>
                <a:latin typeface="Times New Roman" panose="02020603050405020304" pitchFamily="18" charset="0"/>
                <a:ea typeface="+mn-ea"/>
                <a:cs typeface="Times New Roman" panose="02020603050405020304" pitchFamily="18" charset="0"/>
              </a:rPr>
              <a:t>3</a:t>
            </a:r>
            <a:r>
              <a:rPr lang="en-US" sz="1200" i="0" kern="1200" baseline="0" dirty="0">
                <a:solidFill>
                  <a:schemeClr val="tx1"/>
                </a:solidFill>
                <a:latin typeface="Times New Roman" panose="02020603050405020304" pitchFamily="18" charset="0"/>
                <a:ea typeface="+mn-ea"/>
                <a:cs typeface="Times New Roman" panose="02020603050405020304" pitchFamily="18" charset="0"/>
              </a:rPr>
              <a:t> changes sign, both forces reverse direction but still cancel.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second solution to the equation (if we choose the negative sign) is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x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3.44 m. That is another location where the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magnitudes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of the forces on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3</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are equal, but both forces are in the same direction, so they do not cancel.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20</a:t>
            </a:fld>
            <a:endParaRPr lang="en-US"/>
          </a:p>
        </p:txBody>
      </p:sp>
    </p:spTree>
    <p:extLst>
      <p:ext uri="{BB962C8B-B14F-4D97-AF65-F5344CB8AC3E}">
        <p14:creationId xmlns:p14="http://schemas.microsoft.com/office/powerpoint/2010/main" val="265777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Simple experiments show existence of electric force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Example: rubbing balloon on your hair on a dry day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balloon attracts bits of paper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kern="1200" dirty="0">
                <a:solidFill>
                  <a:schemeClr val="tx1"/>
                </a:solidFill>
                <a:latin typeface="Times New Roman" panose="02020603050405020304" pitchFamily="18" charset="0"/>
                <a:ea typeface="+mn-ea"/>
                <a:cs typeface="Times New Roman" panose="02020603050405020304" pitchFamily="18" charset="0"/>
              </a:rPr>
              <a:t>Figure (a): woman’s body becomes charged </a:t>
            </a:r>
            <a:r>
              <a:rPr lang="en-US" sz="1200" kern="120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latin typeface="Times New Roman" panose="02020603050405020304" pitchFamily="18" charset="0"/>
                <a:ea typeface="+mn-ea"/>
                <a:cs typeface="Times New Roman" panose="02020603050405020304" pitchFamily="18" charset="0"/>
              </a:rPr>
              <a:t> </a:t>
            </a:r>
            <a:r>
              <a:rPr lang="en-US" sz="1200" i="1" kern="1200" dirty="0">
                <a:solidFill>
                  <a:schemeClr val="tx1"/>
                </a:solidFill>
                <a:latin typeface="Times New Roman" panose="02020603050405020304" pitchFamily="18" charset="0"/>
                <a:ea typeface="+mn-ea"/>
                <a:cs typeface="Times New Roman" panose="02020603050405020304" pitchFamily="18" charset="0"/>
              </a:rPr>
              <a:t>repulsive</a:t>
            </a:r>
            <a:r>
              <a:rPr lang="en-US" sz="1200" i="0" kern="1200" dirty="0">
                <a:solidFill>
                  <a:schemeClr val="tx1"/>
                </a:solidFill>
                <a:latin typeface="Times New Roman" panose="02020603050405020304" pitchFamily="18" charset="0"/>
                <a:ea typeface="+mn-ea"/>
                <a:cs typeface="Times New Roman" panose="02020603050405020304" pitchFamily="18" charset="0"/>
              </a:rPr>
              <a:t> force between </a:t>
            </a:r>
            <a:r>
              <a:rPr lang="en-US" sz="1200" kern="1200" dirty="0">
                <a:solidFill>
                  <a:schemeClr val="tx1"/>
                </a:solidFill>
                <a:latin typeface="Times New Roman" panose="02020603050405020304" pitchFamily="18" charset="0"/>
                <a:ea typeface="+mn-ea"/>
                <a:cs typeface="Times New Roman" panose="02020603050405020304" pitchFamily="18" charset="0"/>
              </a:rPr>
              <a:t>hairs on her head </a:t>
            </a:r>
          </a:p>
          <a:p>
            <a:pPr marL="171450" indent="-171450">
              <a:buFont typeface="Arial" panose="020B0604020202020204" pitchFamily="34" charset="0"/>
              <a:buChar char="•"/>
            </a:pPr>
            <a:r>
              <a:rPr lang="en-US" sz="1200" kern="1200" dirty="0">
                <a:solidFill>
                  <a:schemeClr val="tx1"/>
                </a:solidFill>
                <a:latin typeface="Times New Roman" panose="02020603050405020304" pitchFamily="18" charset="0"/>
                <a:ea typeface="+mn-ea"/>
                <a:cs typeface="Times New Roman" panose="02020603050405020304" pitchFamily="18" charset="0"/>
              </a:rPr>
              <a:t>Figure (b): </a:t>
            </a:r>
            <a:r>
              <a:rPr lang="en-US" sz="1200" i="0" kern="1200" dirty="0">
                <a:solidFill>
                  <a:schemeClr val="tx1"/>
                </a:solidFill>
                <a:latin typeface="Times New Roman" panose="02020603050405020304" pitchFamily="18" charset="0"/>
                <a:ea typeface="+mn-ea"/>
                <a:cs typeface="Times New Roman" panose="02020603050405020304" pitchFamily="18" charset="0"/>
              </a:rPr>
              <a:t>cat rubbed its body against Styrofoam peanuts </a:t>
            </a:r>
            <a:r>
              <a:rPr lang="en-US" sz="1200" i="0" kern="120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en-US" sz="1200" i="1" kern="120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attractive </a:t>
            </a:r>
            <a:r>
              <a:rPr lang="en-US" sz="1200" i="0" kern="120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force: </a:t>
            </a:r>
            <a:r>
              <a:rPr lang="en-US" sz="1200" i="0" kern="1200" dirty="0">
                <a:solidFill>
                  <a:schemeClr val="tx1"/>
                </a:solidFill>
                <a:latin typeface="Times New Roman" panose="02020603050405020304" pitchFamily="18" charset="0"/>
                <a:ea typeface="+mn-ea"/>
                <a:cs typeface="Times New Roman" panose="02020603050405020304" pitchFamily="18" charset="0"/>
              </a:rPr>
              <a:t>Styrofoam peanuts stuck to its body</a:t>
            </a:r>
            <a:endParaRPr lang="en-US" sz="1200" kern="1200" dirty="0">
              <a:solidFill>
                <a:schemeClr val="tx1"/>
              </a:solidFill>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When materials behave in this way: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electrified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or have become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electrically charged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E</a:t>
            </a:r>
            <a:r>
              <a:rPr lang="en-US" sz="1200" b="1" kern="1200" dirty="0">
                <a:solidFill>
                  <a:schemeClr val="tx1"/>
                </a:solidFill>
                <a:latin typeface="Times New Roman" panose="02020603050405020304" pitchFamily="18" charset="0"/>
                <a:ea typeface="+mn-ea"/>
                <a:cs typeface="Times New Roman" panose="02020603050405020304" pitchFamily="18" charset="0"/>
              </a:rPr>
              <a:t>lectric force</a:t>
            </a:r>
            <a:r>
              <a:rPr lang="en-US" sz="1200" b="0" kern="1200" dirty="0">
                <a:solidFill>
                  <a:schemeClr val="tx1"/>
                </a:solidFill>
                <a:latin typeface="Times New Roman" panose="02020603050405020304" pitchFamily="18" charset="0"/>
                <a:ea typeface="+mn-ea"/>
                <a:cs typeface="Times New Roman" panose="02020603050405020304" pitchFamily="18" charset="0"/>
              </a:rPr>
              <a:t>: force acting between electrically charged objects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Example: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electrify your body by vigorously rubbing your shoes on wool rug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Touch friend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 </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Might see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spark</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Both feel slight tingle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Best on dry day because excessive moisture in air can cause any charge you build up to “leak” from your body to the Earth</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a:p>
        </p:txBody>
      </p:sp>
    </p:spTree>
    <p:extLst>
      <p:ext uri="{BB962C8B-B14F-4D97-AF65-F5344CB8AC3E}">
        <p14:creationId xmlns:p14="http://schemas.microsoft.com/office/powerpoint/2010/main" val="4132774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If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3</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is moved to the right,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F</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13</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becomes larger and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F</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23</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becomes smaller. The result is a net force to the right, in the same direction as the displacement. Therefore, the charge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3</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would continue to move to the right and the equilibrium is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unstable.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If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3</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is constrained to stay at a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fixed x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coordinate but allowed to move up and down in the figure, the equilibrium is stable. In this case, if the charge is pulled upward (or downward) and released, it moves back toward the equilibrium position and oscillates about this point. Is the oscillation simple harmonic?</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21</a:t>
            </a:fld>
            <a:endParaRPr lang="en-US"/>
          </a:p>
        </p:txBody>
      </p:sp>
    </p:spTree>
    <p:extLst>
      <p:ext uri="{BB962C8B-B14F-4D97-AF65-F5344CB8AC3E}">
        <p14:creationId xmlns:p14="http://schemas.microsoft.com/office/powerpoint/2010/main" val="4284554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Conceptualize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figure helps us conceptualize this example. The two spheres exert repulsive forces on each other. If they are held close to each other and released, they move outward from the center and settle into the configuration in Figure the figure after the oscillations have vanished due to air resistance.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Categorize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key phrase “in equilibrium” helps us model each sphere as a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particle in equilibrium</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22</a:t>
            </a:fld>
            <a:endParaRPr lang="en-US"/>
          </a:p>
        </p:txBody>
      </p:sp>
    </p:spTree>
    <p:extLst>
      <p:ext uri="{BB962C8B-B14F-4D97-AF65-F5344CB8AC3E}">
        <p14:creationId xmlns:p14="http://schemas.microsoft.com/office/powerpoint/2010/main" val="1591130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Analyze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The force diagram for the left-hand sphere is shown in the bottom figure. The sphere is in equilibrium under the application of the force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T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from the string, the electric force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F</a:t>
            </a:r>
            <a:r>
              <a:rPr lang="en-US" sz="1200" b="0" i="1" u="none" strike="noStrike" kern="1200" baseline="-25000" dirty="0">
                <a:solidFill>
                  <a:schemeClr val="tx1"/>
                </a:solidFill>
                <a:latin typeface="Times New Roman" panose="02020603050405020304" pitchFamily="18" charset="0"/>
                <a:ea typeface="+mn-ea"/>
                <a:cs typeface="Times New Roman" panose="02020603050405020304" pitchFamily="18" charset="0"/>
              </a:rPr>
              <a:t>e</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from the other sphere, and the gravitational force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m</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From the particle in equilibrium model, set the net force on the left-hand sphere equal to zero for each component.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Divide the equations to find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F</a:t>
            </a:r>
            <a:r>
              <a:rPr lang="en-US" sz="1200" b="0" i="1" u="none" strike="noStrike" kern="1200" baseline="-25000" dirty="0">
                <a:solidFill>
                  <a:schemeClr val="tx1"/>
                </a:solidFill>
                <a:latin typeface="Times New Roman" panose="02020603050405020304" pitchFamily="18" charset="0"/>
                <a:ea typeface="+mn-ea"/>
                <a:cs typeface="Times New Roman" panose="02020603050405020304" pitchFamily="18" charset="0"/>
              </a:rPr>
              <a:t>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Use the geometry of the right triangle in the bottom figure to find a relationship between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a</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L</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and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[click to show equation]</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Solve Coulomb’s law for the charge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on each sphere and substitute.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Substitute numerical values.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Finalize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If the sign of the charges were not given in the figure, we could not determine them. In fact, the sign of the charge is not important. The situation is the same whether both spheres are positively charged or negatively charged.</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23</a:t>
            </a:fld>
            <a:endParaRPr lang="en-US"/>
          </a:p>
        </p:txBody>
      </p:sp>
    </p:spTree>
    <p:extLst>
      <p:ext uri="{BB962C8B-B14F-4D97-AF65-F5344CB8AC3E}">
        <p14:creationId xmlns:p14="http://schemas.microsoft.com/office/powerpoint/2010/main" val="867367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symmetry is not destroyed and the angles are not different. Newton’s third law requires the magnitudes of the electric forces on the two spheres to be the same, regardless of the equality or nonequality of the charges. The solution to the example remains the same with one change: the value of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in the solution is replaced by </a:t>
                </a:r>
                <a14:m>
                  <m:oMath xmlns:m="http://schemas.openxmlformats.org/officeDocument/2006/math">
                    <m:rad>
                      <m:radPr>
                        <m:degHide m:val="on"/>
                        <m:ctrlPr>
                          <a:rPr lang="en-US" sz="1200" i="1" kern="1200">
                            <a:solidFill>
                              <a:schemeClr val="tx1"/>
                            </a:solidFill>
                            <a:effectLst/>
                            <a:latin typeface="Cambria Math" panose="02040503050406030204" pitchFamily="18" charset="0"/>
                            <a:ea typeface="+mn-ea"/>
                            <a:cs typeface="+mn-cs"/>
                          </a:rPr>
                        </m:ctrlPr>
                      </m:radPr>
                      <m:deg/>
                      <m:e>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𝑞</m:t>
                            </m:r>
                          </m:e>
                          <m:sub>
                            <m:r>
                              <a:rPr lang="en-US" sz="1200" i="1" kern="1200">
                                <a:solidFill>
                                  <a:schemeClr val="tx1"/>
                                </a:solidFill>
                                <a:effectLst/>
                                <a:latin typeface="Cambria Math" panose="02040503050406030204" pitchFamily="18" charset="0"/>
                                <a:ea typeface="+mn-ea"/>
                                <a:cs typeface="+mn-cs"/>
                              </a:rPr>
                              <m:t>1</m:t>
                            </m:r>
                          </m:sub>
                        </m:sSub>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𝑞</m:t>
                            </m:r>
                          </m:e>
                          <m:sub>
                            <m:r>
                              <a:rPr lang="en-US" sz="1200" i="1" kern="1200">
                                <a:solidFill>
                                  <a:schemeClr val="tx1"/>
                                </a:solidFill>
                                <a:effectLst/>
                                <a:latin typeface="Cambria Math" panose="02040503050406030204" pitchFamily="18" charset="0"/>
                                <a:ea typeface="+mn-ea"/>
                                <a:cs typeface="+mn-cs"/>
                              </a:rPr>
                              <m:t>2</m:t>
                            </m:r>
                          </m:sub>
                        </m:sSub>
                      </m:e>
                    </m:rad>
                  </m:oMath>
                </a14:m>
                <a:r>
                  <a:rPr lang="en-US" sz="1200" kern="1200" dirty="0">
                    <a:solidFill>
                      <a:schemeClr val="tx1"/>
                    </a:solidFill>
                    <a:effectLst/>
                    <a:latin typeface="Times New Roman" panose="02020603050405020304" pitchFamily="18" charset="0"/>
                    <a:ea typeface="+mn-ea"/>
                    <a:cs typeface="Times New Roman" panose="02020603050405020304" pitchFamily="18" charset="0"/>
                  </a:rPr>
                  <a:t> in the new situation, where </a:t>
                </a:r>
                <a:r>
                  <a:rPr lang="en-US" sz="1200" i="1" kern="1200" dirty="0" err="1">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err="1">
                    <a:solidFill>
                      <a:schemeClr val="tx1"/>
                    </a:solidFill>
                    <a:effectLst/>
                    <a:latin typeface="Times New Roman" panose="02020603050405020304" pitchFamily="18" charset="0"/>
                    <a:ea typeface="+mn-ea"/>
                    <a:cs typeface="Times New Roman" panose="02020603050405020304" pitchFamily="18" charset="0"/>
                  </a:rPr>
                  <a:t>1</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and </a:t>
                </a:r>
                <a:r>
                  <a:rPr lang="en-US" sz="1200" i="1" kern="1200" dirty="0" err="1">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err="1">
                    <a:solidFill>
                      <a:schemeClr val="tx1"/>
                    </a:solidFill>
                    <a:effectLst/>
                    <a:latin typeface="Times New Roman" panose="02020603050405020304" pitchFamily="18" charset="0"/>
                    <a:ea typeface="+mn-ea"/>
                    <a:cs typeface="Times New Roman" panose="02020603050405020304" pitchFamily="18" charset="0"/>
                  </a:rPr>
                  <a:t>2</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are the values of the charges on the two spheres. The symmetry of the problem would be destroyed if the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masses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of the spheres were not the same. In this case, the strings would make different angles with the vertical and the problem would be more complicated. </a:t>
                </a:r>
              </a:p>
            </p:txBody>
          </p:sp>
        </mc:Choice>
        <mc:Fallback xmlns="">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symmetry is not destroyed and the angles are not different. Newton’s third law requires the magnitudes of the electric forces on the two spheres to be the same, regardless of the equality or nonequality of the charges. The solution to the example remains the same with one change: the value of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in the solution is replaced by </a:t>
                </a:r>
                <a:r>
                  <a:rPr lang="en-US" sz="1200" i="0" kern="1200">
                    <a:solidFill>
                      <a:schemeClr val="tx1"/>
                    </a:solidFill>
                    <a:effectLst/>
                    <a:latin typeface="Cambria Math" panose="02040503050406030204" pitchFamily="18" charset="0"/>
                    <a:ea typeface="+mn-ea"/>
                    <a:cs typeface="+mn-cs"/>
                  </a:rPr>
                  <a:t>√(𝑞_1 𝑞_2 )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in the new situation, where </a:t>
                </a:r>
                <a:r>
                  <a:rPr lang="en-US" sz="1200" i="1" kern="1200" dirty="0" err="1">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err="1">
                    <a:solidFill>
                      <a:schemeClr val="tx1"/>
                    </a:solidFill>
                    <a:effectLst/>
                    <a:latin typeface="Times New Roman" panose="02020603050405020304" pitchFamily="18" charset="0"/>
                    <a:ea typeface="+mn-ea"/>
                    <a:cs typeface="Times New Roman" panose="02020603050405020304" pitchFamily="18" charset="0"/>
                  </a:rPr>
                  <a:t>1</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and </a:t>
                </a:r>
                <a:r>
                  <a:rPr lang="en-US" sz="1200" i="1" kern="1200" dirty="0" err="1">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err="1">
                    <a:solidFill>
                      <a:schemeClr val="tx1"/>
                    </a:solidFill>
                    <a:effectLst/>
                    <a:latin typeface="Times New Roman" panose="02020603050405020304" pitchFamily="18" charset="0"/>
                    <a:ea typeface="+mn-ea"/>
                    <a:cs typeface="Times New Roman" panose="02020603050405020304" pitchFamily="18" charset="0"/>
                  </a:rPr>
                  <a:t>2</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are the values of the charges on the two spheres. The symmetry of the problem would be destroyed if the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masses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of the spheres were not the same. In this case, the strings would make different angles with the vertical and the problem would be more complicated. </a:t>
                </a:r>
              </a:p>
            </p:txBody>
          </p:sp>
        </mc:Fallback>
      </mc:AlternateContent>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24</a:t>
            </a:fld>
            <a:endParaRPr lang="en-US"/>
          </a:p>
        </p:txBody>
      </p:sp>
    </p:spTree>
    <p:extLst>
      <p:ext uri="{BB962C8B-B14F-4D97-AF65-F5344CB8AC3E}">
        <p14:creationId xmlns:p14="http://schemas.microsoft.com/office/powerpoint/2010/main" val="3622884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Field forces can act through space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Producing effect even when no physical contact occurs between interacting objects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Model interaction as two-step process: </a:t>
            </a:r>
          </a:p>
          <a:p>
            <a:pPr marL="685800" marR="0" lvl="1"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Source particle establishes field</a:t>
            </a:r>
          </a:p>
          <a:p>
            <a:pPr marL="685800" marR="0" lvl="1"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Charged particle interacts with field and experiences a force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Gravitational field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g</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point in space due to source particle = gravitational force </a:t>
            </a:r>
            <a:r>
              <a:rPr lang="en-US" sz="1200" b="1" kern="1200" dirty="0" err="1">
                <a:solidFill>
                  <a:schemeClr val="tx1"/>
                </a:solidFill>
                <a:effectLst/>
                <a:latin typeface="Times New Roman" panose="02020603050405020304" pitchFamily="18" charset="0"/>
                <a:ea typeface="+mn-ea"/>
                <a:cs typeface="Times New Roman" panose="02020603050405020304" pitchFamily="18" charset="0"/>
              </a:rPr>
              <a:t>F</a:t>
            </a:r>
            <a:r>
              <a:rPr lang="en-US" sz="1200" i="1" kern="1200" baseline="-25000" dirty="0" err="1">
                <a:solidFill>
                  <a:schemeClr val="tx1"/>
                </a:solidFill>
                <a:effectLst/>
                <a:latin typeface="Times New Roman" panose="02020603050405020304" pitchFamily="18" charset="0"/>
                <a:ea typeface="+mn-ea"/>
                <a:cs typeface="Times New Roman" panose="02020603050405020304" pitchFamily="18" charset="0"/>
              </a:rPr>
              <a:t>g</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acting on test particle of mass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m</a:t>
            </a:r>
            <a:r>
              <a:rPr lang="en-US" sz="1200" i="0" kern="1200" baseline="-25000" dirty="0">
                <a:solidFill>
                  <a:schemeClr val="tx1"/>
                </a:solidFill>
                <a:effectLst/>
                <a:latin typeface="Times New Roman" panose="02020603050405020304" pitchFamily="18" charset="0"/>
                <a:ea typeface="+mn-ea"/>
                <a:cs typeface="Times New Roman" panose="02020603050405020304" pitchFamily="18" charset="0"/>
              </a:rPr>
              <a:t>0</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divided by that mass: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[click to show equation]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F</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orce exerted by field on any particle of mass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m</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is: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[click to show equation]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Field concept developed by Michael Faraday in context of electric forces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Figure: </a:t>
            </a:r>
            <a:r>
              <a:rPr lang="en-US" sz="1200" kern="1200" dirty="0">
                <a:solidFill>
                  <a:schemeClr val="tx1"/>
                </a:solidFill>
                <a:latin typeface="Times New Roman" panose="02020603050405020304" pitchFamily="18" charset="0"/>
                <a:ea typeface="+mn-ea"/>
                <a:cs typeface="Times New Roman" panose="02020603050405020304" pitchFamily="18" charset="0"/>
              </a:rPr>
              <a:t>shows two-step process for electric force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Electric field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said to exist in region of space around charged object: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source charge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anose="02020603050405020304" pitchFamily="18" charset="0"/>
                <a:ea typeface="+mn-ea"/>
                <a:cs typeface="Times New Roman" panose="02020603050405020304" pitchFamily="18" charset="0"/>
              </a:rPr>
              <a:t>Figure (a): shows source charge and resulting electric field at point </a:t>
            </a:r>
            <a:r>
              <a:rPr lang="en-US" sz="1200" i="1" kern="1200" dirty="0">
                <a:solidFill>
                  <a:schemeClr val="tx1"/>
                </a:solidFill>
                <a:latin typeface="Times New Roman" panose="02020603050405020304" pitchFamily="18" charset="0"/>
                <a:ea typeface="+mn-ea"/>
                <a:cs typeface="Times New Roman" panose="02020603050405020304" pitchFamily="18" charset="0"/>
              </a:rPr>
              <a:t>P</a:t>
            </a:r>
            <a:r>
              <a:rPr lang="en-US" sz="1200" i="0" kern="1200" dirty="0">
                <a:solidFill>
                  <a:schemeClr val="tx1"/>
                </a:solidFill>
                <a:latin typeface="Times New Roman" panose="02020603050405020304" pitchFamily="18" charset="0"/>
                <a:ea typeface="+mn-ea"/>
                <a:cs typeface="Times New Roman" panose="02020603050405020304" pitchFamily="18" charset="0"/>
              </a:rPr>
              <a:t> in space external to source charge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latin typeface="Times New Roman" panose="02020603050405020304" pitchFamily="18" charset="0"/>
                <a:ea typeface="+mn-ea"/>
                <a:cs typeface="Times New Roman" panose="02020603050405020304" pitchFamily="18" charset="0"/>
              </a:rPr>
              <a:t>Presence of electric field detected by placing </a:t>
            </a:r>
            <a:r>
              <a:rPr lang="en-US" sz="1200" b="1" i="0" kern="1200" dirty="0">
                <a:solidFill>
                  <a:schemeClr val="tx1"/>
                </a:solidFill>
                <a:latin typeface="Times New Roman" panose="02020603050405020304" pitchFamily="18" charset="0"/>
                <a:ea typeface="+mn-ea"/>
                <a:cs typeface="Times New Roman" panose="02020603050405020304" pitchFamily="18" charset="0"/>
              </a:rPr>
              <a:t>test charge</a:t>
            </a:r>
            <a:r>
              <a:rPr lang="en-US" sz="1200" b="0" i="0" kern="1200" dirty="0">
                <a:solidFill>
                  <a:schemeClr val="tx1"/>
                </a:solidFill>
                <a:latin typeface="Times New Roman" panose="02020603050405020304" pitchFamily="18" charset="0"/>
                <a:ea typeface="+mn-ea"/>
                <a:cs typeface="Times New Roman" panose="02020603050405020304" pitchFamily="18" charset="0"/>
              </a:rPr>
              <a:t> in field and noting electric force on it (figure (b))</a:t>
            </a:r>
            <a:endParaRPr lang="en-US" sz="1200" i="0" kern="1200" dirty="0">
              <a:solidFill>
                <a:schemeClr val="tx1"/>
              </a:solidFill>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Define electric field due to source charge at location of charge to be electric force on test charge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per unit charge</a:t>
            </a:r>
            <a:r>
              <a:rPr lang="en-US" sz="1200" i="0"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Electric field vector 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at point in space defined as electric force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F</a:t>
            </a:r>
            <a:r>
              <a:rPr lang="en-US" sz="1200" i="1" kern="1200" baseline="-25000" dirty="0">
                <a:solidFill>
                  <a:schemeClr val="tx1"/>
                </a:solidFill>
                <a:effectLst/>
                <a:latin typeface="Times New Roman" panose="02020603050405020304" pitchFamily="18" charset="0"/>
                <a:ea typeface="+mn-ea"/>
                <a:cs typeface="Times New Roman" panose="02020603050405020304" pitchFamily="18" charset="0"/>
              </a:rPr>
              <a:t>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acting on positive test charge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0</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placed at that point divided by test charge: </a:t>
            </a:r>
            <a:r>
              <a:rPr lang="en-US" sz="1200" b="1" i="1" kern="1200" dirty="0">
                <a:solidFill>
                  <a:schemeClr val="tx1"/>
                </a:solidFill>
                <a:latin typeface="Times New Roman" panose="02020603050405020304" pitchFamily="18" charset="0"/>
                <a:ea typeface="+mn-ea"/>
                <a:cs typeface="Times New Roman" panose="02020603050405020304" pitchFamily="18" charset="0"/>
              </a:rPr>
              <a:t>[click to show equation]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Vector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SI units of newtons per coulomb (N/C)</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Direction of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(figure (a)): direction of force positive test charge experiences when placed in field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Note: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 field produced by </a:t>
            </a:r>
            <a:r>
              <a:rPr lang="en-US" sz="1200" kern="1200" dirty="0">
                <a:solidFill>
                  <a:schemeClr val="tx1"/>
                </a:solidFill>
                <a:latin typeface="Times New Roman" panose="02020603050405020304" pitchFamily="18" charset="0"/>
                <a:ea typeface="+mn-ea"/>
                <a:cs typeface="Times New Roman" panose="02020603050405020304" pitchFamily="18" charset="0"/>
              </a:rPr>
              <a:t>source charge alone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Presence of test charge not necessary for field to exist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Test charge serves only as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detector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of electric field: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An electric field exists at a point if test charge at that point experiences electric force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If arbitrary charge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placed in electric field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experiences electric force given by: </a:t>
            </a:r>
            <a:r>
              <a:rPr lang="en-US" sz="1200" b="1" i="1" kern="1200" dirty="0">
                <a:solidFill>
                  <a:schemeClr val="tx1"/>
                </a:solidFill>
                <a:latin typeface="Times New Roman" panose="02020603050405020304" pitchFamily="18" charset="0"/>
                <a:ea typeface="+mn-ea"/>
                <a:cs typeface="Times New Roman" panose="02020603050405020304" pitchFamily="18" charset="0"/>
              </a:rPr>
              <a:t>[click to show equation]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Equation: mathematical representation of electric version of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particle in a field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analysis model</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If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positive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force in same direction as field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Once magnitude and direction of electric field known at some point: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Electric force exerted on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any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charged particle placed at that point can be calculated</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25</a:t>
            </a:fld>
            <a:endParaRPr lang="en-US"/>
          </a:p>
        </p:txBody>
      </p:sp>
    </p:spTree>
    <p:extLst>
      <p:ext uri="{BB962C8B-B14F-4D97-AF65-F5344CB8AC3E}">
        <p14:creationId xmlns:p14="http://schemas.microsoft.com/office/powerpoint/2010/main" val="594808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To determine vector form of electric field:</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Test charge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0</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placed at point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P</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distance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r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from source charge (figure)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Coulomb’s law: force exerted by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on test charge is: </a:t>
            </a:r>
            <a:r>
              <a:rPr lang="en-US" sz="1200" b="1" i="1" kern="1200" dirty="0">
                <a:solidFill>
                  <a:schemeClr val="tx1"/>
                </a:solidFill>
                <a:latin typeface="Times New Roman" panose="02020603050405020304" pitchFamily="18" charset="0"/>
                <a:ea typeface="+mn-ea"/>
                <a:cs typeface="Times New Roman" panose="02020603050405020304" pitchFamily="18" charset="0"/>
              </a:rPr>
              <a:t>[click to show equation]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r</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 unit vector directed from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toward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0</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Force directed away from source charge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Because electric field at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P</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i="0"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position of test charge) defined by: </a:t>
            </a:r>
            <a:r>
              <a:rPr lang="en-US" sz="1200" b="1" i="1" kern="1200" dirty="0">
                <a:solidFill>
                  <a:schemeClr val="tx1"/>
                </a:solidFill>
                <a:latin typeface="Times New Roman" panose="02020603050405020304" pitchFamily="18" charset="0"/>
                <a:ea typeface="+mn-ea"/>
                <a:cs typeface="Times New Roman" panose="02020603050405020304" pitchFamily="18" charset="0"/>
              </a:rPr>
              <a:t>[click to show equation]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lectric field at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P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created by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is: </a:t>
            </a:r>
            <a:r>
              <a:rPr lang="en-US" sz="1200" b="1" i="1" kern="1200" dirty="0">
                <a:solidFill>
                  <a:schemeClr val="tx1"/>
                </a:solidFill>
                <a:latin typeface="Times New Roman" panose="02020603050405020304" pitchFamily="18" charset="0"/>
                <a:ea typeface="+mn-ea"/>
                <a:cs typeface="Times New Roman" panose="02020603050405020304" pitchFamily="18" charset="0"/>
              </a:rPr>
              <a:t>[click to show equation]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26</a:t>
            </a:fld>
            <a:endParaRPr lang="en-US"/>
          </a:p>
        </p:txBody>
      </p:sp>
    </p:spTree>
    <p:extLst>
      <p:ext uri="{BB962C8B-B14F-4D97-AF65-F5344CB8AC3E}">
        <p14:creationId xmlns:p14="http://schemas.microsoft.com/office/powerpoint/2010/main" val="1403236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anose="02020603050405020304" pitchFamily="18" charset="0"/>
                <a:ea typeface="+mn-ea"/>
                <a:cs typeface="Times New Roman" panose="02020603050405020304" pitchFamily="18" charset="0"/>
              </a:rPr>
              <a:t>Many similarities between electric field and gravitational field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anose="02020603050405020304" pitchFamily="18" charset="0"/>
                <a:ea typeface="+mn-ea"/>
                <a:cs typeface="Times New Roman" panose="02020603050405020304" pitchFamily="18" charset="0"/>
              </a:rPr>
              <a:t>Note difference between notations used: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anose="02020603050405020304" pitchFamily="18" charset="0"/>
                <a:ea typeface="+mn-ea"/>
                <a:cs typeface="Times New Roman" panose="02020603050405020304" pitchFamily="18" charset="0"/>
              </a:rPr>
              <a:t>Gravitational field generally set up by object whose mass is huge compared to that of object placed in field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anose="02020603050405020304" pitchFamily="18" charset="0"/>
                <a:ea typeface="+mn-ea"/>
                <a:cs typeface="Times New Roman" panose="02020603050405020304" pitchFamily="18" charset="0"/>
              </a:rPr>
              <a:t>Use symbol </a:t>
            </a:r>
            <a:r>
              <a:rPr lang="en-US" sz="1200" i="1" kern="1200" dirty="0">
                <a:solidFill>
                  <a:schemeClr val="tx1"/>
                </a:solidFill>
                <a:latin typeface="Times New Roman" panose="02020603050405020304" pitchFamily="18" charset="0"/>
                <a:ea typeface="+mn-ea"/>
                <a:cs typeface="Times New Roman" panose="02020603050405020304" pitchFamily="18" charset="0"/>
              </a:rPr>
              <a:t>M</a:t>
            </a:r>
            <a:r>
              <a:rPr lang="en-US" sz="1200" i="1" kern="1200" baseline="-25000" dirty="0">
                <a:solidFill>
                  <a:schemeClr val="tx1"/>
                </a:solidFill>
                <a:latin typeface="Times New Roman" panose="02020603050405020304" pitchFamily="18" charset="0"/>
                <a:ea typeface="+mn-ea"/>
                <a:cs typeface="Times New Roman" panose="02020603050405020304" pitchFamily="18" charset="0"/>
              </a:rPr>
              <a:t>E</a:t>
            </a:r>
            <a:r>
              <a:rPr lang="en-US" sz="1200" i="0" kern="1200" baseline="30000" dirty="0">
                <a:solidFill>
                  <a:schemeClr val="tx1"/>
                </a:solidFill>
                <a:latin typeface="Times New Roman" panose="02020603050405020304" pitchFamily="18" charset="0"/>
                <a:ea typeface="+mn-ea"/>
                <a:cs typeface="Times New Roman" panose="02020603050405020304" pitchFamily="18" charset="0"/>
              </a:rPr>
              <a:t> </a:t>
            </a:r>
            <a:r>
              <a:rPr lang="en-US" sz="1200" i="0" kern="1200" baseline="0" dirty="0">
                <a:solidFill>
                  <a:schemeClr val="tx1"/>
                </a:solidFill>
                <a:latin typeface="Times New Roman" panose="02020603050405020304" pitchFamily="18" charset="0"/>
                <a:ea typeface="+mn-ea"/>
                <a:cs typeface="Times New Roman" panose="02020603050405020304" pitchFamily="18" charset="0"/>
              </a:rPr>
              <a:t>for source: </a:t>
            </a:r>
            <a:r>
              <a:rPr lang="en-US" sz="1200" b="1" i="1" kern="1200" baseline="0" dirty="0">
                <a:solidFill>
                  <a:schemeClr val="tx1"/>
                </a:solidFill>
                <a:latin typeface="Times New Roman" panose="02020603050405020304" pitchFamily="18" charset="0"/>
                <a:ea typeface="+mn-ea"/>
                <a:cs typeface="Times New Roman" panose="02020603050405020304" pitchFamily="18" charset="0"/>
              </a:rPr>
              <a:t>[click to show equation]</a:t>
            </a:r>
            <a:endParaRPr lang="en-US" sz="1200" i="0" kern="1200" baseline="0" dirty="0">
              <a:solidFill>
                <a:schemeClr val="tx1"/>
              </a:solidFill>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dirty="0">
                <a:solidFill>
                  <a:schemeClr val="tx1"/>
                </a:solidFill>
                <a:latin typeface="Times New Roman" panose="02020603050405020304" pitchFamily="18" charset="0"/>
                <a:ea typeface="+mn-ea"/>
                <a:cs typeface="Times New Roman" panose="02020603050405020304" pitchFamily="18" charset="0"/>
              </a:rPr>
              <a:t>Use separate symbol </a:t>
            </a:r>
            <a:r>
              <a:rPr lang="en-US" sz="1200" i="1" kern="1200" baseline="0" dirty="0">
                <a:solidFill>
                  <a:schemeClr val="tx1"/>
                </a:solidFill>
                <a:latin typeface="Times New Roman" panose="02020603050405020304" pitchFamily="18" charset="0"/>
                <a:ea typeface="+mn-ea"/>
                <a:cs typeface="Times New Roman" panose="02020603050405020304" pitchFamily="18" charset="0"/>
              </a:rPr>
              <a:t>m</a:t>
            </a:r>
            <a:r>
              <a:rPr lang="en-US" sz="1200" i="0" kern="1200" baseline="0" dirty="0">
                <a:solidFill>
                  <a:schemeClr val="tx1"/>
                </a:solidFill>
                <a:latin typeface="Times New Roman" panose="02020603050405020304" pitchFamily="18" charset="0"/>
                <a:ea typeface="+mn-ea"/>
                <a:cs typeface="Times New Roman" panose="02020603050405020304" pitchFamily="18" charset="0"/>
              </a:rPr>
              <a:t> for mass of object placed in field: </a:t>
            </a:r>
            <a:r>
              <a:rPr lang="en-US" sz="1200" b="1" i="1" kern="1200" baseline="0" dirty="0">
                <a:solidFill>
                  <a:schemeClr val="tx1"/>
                </a:solidFill>
                <a:latin typeface="Times New Roman" panose="02020603050405020304" pitchFamily="18" charset="0"/>
                <a:ea typeface="+mn-ea"/>
                <a:cs typeface="Times New Roman" panose="02020603050405020304" pitchFamily="18" charset="0"/>
              </a:rPr>
              <a:t>[click to show equation]</a:t>
            </a:r>
            <a:r>
              <a:rPr lang="en-US" sz="1200" i="0" kern="1200" baseline="0" dirty="0">
                <a:solidFill>
                  <a:schemeClr val="tx1"/>
                </a:solidFill>
                <a:latin typeface="Times New Roman" panose="02020603050405020304" pitchFamily="18" charset="0"/>
                <a:ea typeface="+mn-ea"/>
                <a:cs typeface="Times New Roman" panose="02020603050405020304" pitchFamily="18" charset="0"/>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0" kern="1200" baseline="0" dirty="0">
              <a:solidFill>
                <a:schemeClr val="tx1"/>
              </a:solidFill>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dirty="0">
                <a:solidFill>
                  <a:schemeClr val="tx1"/>
                </a:solidFill>
                <a:latin typeface="Times New Roman" panose="02020603050405020304" pitchFamily="18" charset="0"/>
                <a:ea typeface="+mn-ea"/>
                <a:cs typeface="Times New Roman" panose="02020603050405020304" pitchFamily="18" charset="0"/>
              </a:rPr>
              <a:t>In electric field: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dirty="0">
                <a:solidFill>
                  <a:schemeClr val="tx1"/>
                </a:solidFill>
                <a:latin typeface="Times New Roman" panose="02020603050405020304" pitchFamily="18" charset="0"/>
                <a:ea typeface="+mn-ea"/>
                <a:cs typeface="Times New Roman" panose="02020603050405020304" pitchFamily="18" charset="0"/>
              </a:rPr>
              <a:t>Charge of source of field often similar in magnitude to charge placed in field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dirty="0">
                <a:solidFill>
                  <a:schemeClr val="tx1"/>
                </a:solidFill>
                <a:latin typeface="Times New Roman" panose="02020603050405020304" pitchFamily="18" charset="0"/>
                <a:ea typeface="+mn-ea"/>
                <a:cs typeface="Times New Roman" panose="02020603050405020304" pitchFamily="18" charset="0"/>
              </a:rPr>
              <a:t>Tend to use </a:t>
            </a:r>
            <a:r>
              <a:rPr lang="en-US" sz="1200" i="1" kern="1200" baseline="0" dirty="0">
                <a:solidFill>
                  <a:schemeClr val="tx1"/>
                </a:solidFill>
                <a:latin typeface="Times New Roman" panose="02020603050405020304" pitchFamily="18" charset="0"/>
                <a:ea typeface="+mn-ea"/>
                <a:cs typeface="Times New Roman" panose="02020603050405020304" pitchFamily="18" charset="0"/>
              </a:rPr>
              <a:t>same</a:t>
            </a:r>
            <a:r>
              <a:rPr lang="en-US" sz="1200" i="0" kern="1200" baseline="0" dirty="0">
                <a:solidFill>
                  <a:schemeClr val="tx1"/>
                </a:solidFill>
                <a:latin typeface="Times New Roman" panose="02020603050405020304" pitchFamily="18" charset="0"/>
                <a:ea typeface="+mn-ea"/>
                <a:cs typeface="Times New Roman" panose="02020603050405020304" pitchFamily="18" charset="0"/>
              </a:rPr>
              <a:t> symbol </a:t>
            </a:r>
            <a:r>
              <a:rPr lang="en-US" sz="1200" i="1"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i="0" kern="1200" baseline="0" dirty="0">
                <a:solidFill>
                  <a:schemeClr val="tx1"/>
                </a:solidFill>
                <a:latin typeface="Times New Roman" panose="02020603050405020304" pitchFamily="18" charset="0"/>
                <a:ea typeface="+mn-ea"/>
                <a:cs typeface="Times New Roman" panose="02020603050405020304" pitchFamily="18" charset="0"/>
              </a:rPr>
              <a:t> for both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0" kern="1200" baseline="0" dirty="0">
              <a:solidFill>
                <a:schemeClr val="tx1"/>
              </a:solidFill>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dirty="0">
                <a:solidFill>
                  <a:schemeClr val="tx1"/>
                </a:solidFill>
                <a:latin typeface="Times New Roman" panose="02020603050405020304" pitchFamily="18" charset="0"/>
                <a:ea typeface="+mn-ea"/>
                <a:cs typeface="Times New Roman" panose="02020603050405020304" pitchFamily="18" charset="0"/>
              </a:rPr>
              <a:t>In Figure and equation: </a:t>
            </a:r>
            <a:r>
              <a:rPr lang="en-US" sz="1200" b="1" i="1" kern="1200" baseline="0" dirty="0">
                <a:solidFill>
                  <a:schemeClr val="tx1"/>
                </a:solidFill>
                <a:latin typeface="Times New Roman" panose="02020603050405020304" pitchFamily="18" charset="0"/>
                <a:ea typeface="+mn-ea"/>
                <a:cs typeface="Times New Roman" panose="02020603050405020304" pitchFamily="18" charset="0"/>
              </a:rPr>
              <a:t>[click to show equation]</a:t>
            </a:r>
            <a:r>
              <a:rPr lang="en-US" sz="1200" b="0" i="0"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i="0"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i="1"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i="0" kern="1200" baseline="0" dirty="0">
                <a:solidFill>
                  <a:schemeClr val="tx1"/>
                </a:solidFill>
                <a:latin typeface="Times New Roman" panose="02020603050405020304" pitchFamily="18" charset="0"/>
                <a:ea typeface="+mn-ea"/>
                <a:cs typeface="Times New Roman" panose="02020603050405020304" pitchFamily="18" charset="0"/>
              </a:rPr>
              <a:t> represents source charge that sets up electric field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dirty="0">
                <a:solidFill>
                  <a:schemeClr val="tx1"/>
                </a:solidFill>
                <a:latin typeface="Times New Roman" panose="02020603050405020304" pitchFamily="18" charset="0"/>
                <a:ea typeface="+mn-ea"/>
                <a:cs typeface="Times New Roman" panose="02020603050405020304" pitchFamily="18" charset="0"/>
              </a:rPr>
              <a:t>In this equation: </a:t>
            </a:r>
            <a:r>
              <a:rPr lang="en-US" sz="1200" b="1" i="1" kern="1200" baseline="0" dirty="0">
                <a:solidFill>
                  <a:schemeClr val="tx1"/>
                </a:solidFill>
                <a:latin typeface="Times New Roman" panose="02020603050405020304" pitchFamily="18" charset="0"/>
                <a:ea typeface="+mn-ea"/>
                <a:cs typeface="Times New Roman" panose="02020603050405020304" pitchFamily="18" charset="0"/>
              </a:rPr>
              <a:t>[click to show equation]</a:t>
            </a:r>
            <a:endParaRPr lang="en-US" sz="1200" b="1" i="0" kern="1200" baseline="0" dirty="0">
              <a:solidFill>
                <a:schemeClr val="tx1"/>
              </a:solidFill>
              <a:latin typeface="Times New Roman" panose="02020603050405020304" pitchFamily="18" charset="0"/>
              <a:ea typeface="+mn-ea"/>
              <a:cs typeface="Times New Roman" panose="02020603050405020304" pitchFamily="18" charset="0"/>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i="0" kern="1200" baseline="0" dirty="0">
                <a:solidFill>
                  <a:schemeClr val="tx1"/>
                </a:solidFill>
                <a:latin typeface="Times New Roman" panose="02020603050405020304" pitchFamily="18" charset="0"/>
                <a:ea typeface="+mn-ea"/>
                <a:cs typeface="Times New Roman" panose="02020603050405020304" pitchFamily="18" charset="0"/>
              </a:rPr>
              <a:t> represents charge placed in electric field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0" kern="1200" baseline="0" dirty="0">
              <a:solidFill>
                <a:schemeClr val="tx1"/>
              </a:solidFill>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dirty="0">
                <a:solidFill>
                  <a:schemeClr val="tx1"/>
                </a:solidFill>
                <a:latin typeface="Times New Roman" panose="02020603050405020304" pitchFamily="18" charset="0"/>
                <a:ea typeface="+mn-ea"/>
                <a:cs typeface="Times New Roman" panose="02020603050405020304" pitchFamily="18" charset="0"/>
              </a:rPr>
              <a:t>Whenever possibility of confusion </a:t>
            </a:r>
            <a:r>
              <a:rPr lang="en-US" sz="1200" i="0" kern="1200" baseline="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i="0" kern="1200" baseline="0" dirty="0">
                <a:solidFill>
                  <a:schemeClr val="tx1"/>
                </a:solidFill>
                <a:latin typeface="Times New Roman" panose="02020603050405020304" pitchFamily="18" charset="0"/>
                <a:ea typeface="+mn-ea"/>
                <a:cs typeface="Times New Roman" panose="02020603050405020304" pitchFamily="18" charset="0"/>
              </a:rPr>
              <a:t> use subscripts to differentiate charges (</a:t>
            </a:r>
            <a:r>
              <a:rPr lang="en-US" sz="1200" i="0" kern="1200" baseline="0" dirty="0" err="1">
                <a:solidFill>
                  <a:schemeClr val="tx1"/>
                </a:solidFill>
                <a:latin typeface="Times New Roman" panose="02020603050405020304" pitchFamily="18" charset="0"/>
                <a:ea typeface="+mn-ea"/>
                <a:cs typeface="Times New Roman" panose="02020603050405020304" pitchFamily="18" charset="0"/>
              </a:rPr>
              <a:t>i.e</a:t>
            </a:r>
            <a:r>
              <a:rPr lang="en-US" sz="1200" i="0"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i="1"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i="0" kern="1200" baseline="-25000" dirty="0">
                <a:solidFill>
                  <a:schemeClr val="tx1"/>
                </a:solidFill>
                <a:latin typeface="Times New Roman" panose="02020603050405020304" pitchFamily="18" charset="0"/>
                <a:ea typeface="+mn-ea"/>
                <a:cs typeface="Times New Roman" panose="02020603050405020304" pitchFamily="18" charset="0"/>
              </a:rPr>
              <a:t>1</a:t>
            </a:r>
            <a:r>
              <a:rPr lang="en-US" sz="1200" i="0" kern="1200" baseline="0" dirty="0">
                <a:solidFill>
                  <a:schemeClr val="tx1"/>
                </a:solidFill>
                <a:latin typeface="Times New Roman" panose="02020603050405020304" pitchFamily="18" charset="0"/>
                <a:ea typeface="+mn-ea"/>
                <a:cs typeface="Times New Roman" panose="02020603050405020304" pitchFamily="18" charset="0"/>
              </a:rPr>
              <a:t> and </a:t>
            </a:r>
            <a:r>
              <a:rPr lang="en-US" sz="1200" i="1"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i="0" kern="1200" baseline="-25000" dirty="0">
                <a:solidFill>
                  <a:schemeClr val="tx1"/>
                </a:solidFill>
                <a:latin typeface="Times New Roman" panose="02020603050405020304" pitchFamily="18" charset="0"/>
                <a:ea typeface="+mn-ea"/>
                <a:cs typeface="Times New Roman" panose="02020603050405020304" pitchFamily="18" charset="0"/>
              </a:rPr>
              <a:t>2</a:t>
            </a:r>
            <a:r>
              <a:rPr lang="en-US" sz="1200" i="0" kern="1200" baseline="0" dirty="0">
                <a:solidFill>
                  <a:schemeClr val="tx1"/>
                </a:solidFill>
                <a:latin typeface="Times New Roman" panose="02020603050405020304" pitchFamily="18" charset="0"/>
                <a:ea typeface="+mn-ea"/>
                <a:cs typeface="Times New Roman" panose="02020603050405020304" pitchFamily="18" charset="0"/>
              </a:rPr>
              <a:t>)</a:t>
            </a:r>
            <a:endParaRPr lang="en-US" baseline="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27</a:t>
            </a:fld>
            <a:endParaRPr lang="en-US"/>
          </a:p>
        </p:txBody>
      </p:sp>
    </p:spTree>
    <p:extLst>
      <p:ext uri="{BB962C8B-B14F-4D97-AF65-F5344CB8AC3E}">
        <p14:creationId xmlns:p14="http://schemas.microsoft.com/office/powerpoint/2010/main" val="1550075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If source charge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positive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 figure (b) s</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hows situation with test charge removed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Source charge sets up electric field at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P</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directed away from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If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negative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figure (c))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force on positive test charge directed towards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Electric field at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P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directed toward source charge (figure (d))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Calculate electric field at point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P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due to small number of point charges: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First calculate electric field vectors at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P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individually: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[click to show equation]</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Add vectorially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At any point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P</a:t>
            </a:r>
            <a:r>
              <a:rPr lang="en-US" sz="1200" i="0"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total electric field due to group of source charges = vector sum of electric fields of all charges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Superposition principle applied to fields follows directly from vector addition of electric forces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Electric field at point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P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due to group of source charges expressed as vector sum: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[click to show equation]</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err="1">
                <a:solidFill>
                  <a:schemeClr val="tx1"/>
                </a:solidFill>
                <a:effectLst/>
                <a:latin typeface="Times New Roman" panose="02020603050405020304" pitchFamily="18" charset="0"/>
                <a:ea typeface="+mn-ea"/>
                <a:cs typeface="Times New Roman" panose="02020603050405020304" pitchFamily="18" charset="0"/>
              </a:rPr>
              <a:t>r</a:t>
            </a:r>
            <a:r>
              <a:rPr lang="en-US" sz="1200" i="1" kern="1200" baseline="-25000" dirty="0" err="1">
                <a:solidFill>
                  <a:schemeClr val="tx1"/>
                </a:solidFill>
                <a:effectLst/>
                <a:latin typeface="Times New Roman" panose="02020603050405020304" pitchFamily="18" charset="0"/>
                <a:ea typeface="+mn-ea"/>
                <a:cs typeface="Times New Roman" panose="02020603050405020304" pitchFamily="18" charset="0"/>
              </a:rPr>
              <a:t>i</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distance from </a:t>
            </a:r>
            <a:r>
              <a:rPr lang="en-US" sz="1200" i="1" kern="1200" dirty="0" err="1">
                <a:solidFill>
                  <a:schemeClr val="tx1"/>
                </a:solidFill>
                <a:effectLst/>
                <a:latin typeface="Times New Roman" panose="02020603050405020304" pitchFamily="18" charset="0"/>
                <a:ea typeface="+mn-ea"/>
                <a:cs typeface="Times New Roman" panose="02020603050405020304" pitchFamily="18" charset="0"/>
              </a:rPr>
              <a:t>i</a:t>
            </a:r>
            <a:r>
              <a:rPr lang="en-US" sz="1200" kern="1200" dirty="0" err="1">
                <a:solidFill>
                  <a:schemeClr val="tx1"/>
                </a:solidFill>
                <a:effectLst/>
                <a:latin typeface="Times New Roman" panose="02020603050405020304" pitchFamily="18" charset="0"/>
                <a:ea typeface="+mn-ea"/>
                <a:cs typeface="Times New Roman" panose="02020603050405020304" pitchFamily="18" charset="0"/>
              </a:rPr>
              <a:t>th</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source charge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i="1" kern="1200" baseline="-25000" dirty="0">
                <a:solidFill>
                  <a:schemeClr val="tx1"/>
                </a:solidFill>
                <a:effectLst/>
                <a:latin typeface="Times New Roman" panose="02020603050405020304" pitchFamily="18" charset="0"/>
                <a:ea typeface="+mn-ea"/>
                <a:cs typeface="Times New Roman" panose="02020603050405020304" pitchFamily="18" charset="0"/>
              </a:rPr>
              <a:t>i</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to point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P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err="1">
                <a:solidFill>
                  <a:schemeClr val="tx1"/>
                </a:solidFill>
                <a:effectLst/>
                <a:latin typeface="Times New Roman" panose="02020603050405020304" pitchFamily="18" charset="0"/>
                <a:ea typeface="+mn-ea"/>
                <a:cs typeface="Times New Roman" panose="02020603050405020304" pitchFamily="18" charset="0"/>
              </a:rPr>
              <a:t>r</a:t>
            </a:r>
            <a:r>
              <a:rPr lang="en-US" sz="1200" i="1" kern="1200" baseline="-25000" dirty="0" err="1">
                <a:solidFill>
                  <a:schemeClr val="tx1"/>
                </a:solidFill>
                <a:effectLst/>
                <a:latin typeface="Times New Roman" panose="02020603050405020304" pitchFamily="18" charset="0"/>
                <a:ea typeface="+mn-ea"/>
                <a:cs typeface="Times New Roman" panose="02020603050405020304" pitchFamily="18" charset="0"/>
              </a:rPr>
              <a:t>i</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unit vector directed from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i="1" kern="1200" baseline="-25000" dirty="0">
                <a:solidFill>
                  <a:schemeClr val="tx1"/>
                </a:solidFill>
                <a:effectLst/>
                <a:latin typeface="Times New Roman" panose="02020603050405020304" pitchFamily="18" charset="0"/>
                <a:ea typeface="+mn-ea"/>
                <a:cs typeface="Times New Roman" panose="02020603050405020304" pitchFamily="18" charset="0"/>
              </a:rPr>
              <a:t>i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toward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P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28</a:t>
            </a:fld>
            <a:endParaRPr lang="en-US"/>
          </a:p>
        </p:txBody>
      </p:sp>
    </p:spTree>
    <p:extLst>
      <p:ext uri="{BB962C8B-B14F-4D97-AF65-F5344CB8AC3E}">
        <p14:creationId xmlns:p14="http://schemas.microsoft.com/office/powerpoint/2010/main" val="1266491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anose="02020603050405020304" pitchFamily="18" charset="0"/>
                <a:ea typeface="+mn-ea"/>
                <a:cs typeface="Times New Roman" panose="02020603050405020304" pitchFamily="18" charset="0"/>
              </a:rPr>
              <a:t>Electric force: responsible for all three phenomena mentioned in introductory storyline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anose="02020603050405020304" pitchFamily="18" charset="0"/>
                <a:ea typeface="+mn-ea"/>
                <a:cs typeface="Times New Roman" panose="02020603050405020304" pitchFamily="18" charset="0"/>
              </a:rPr>
              <a:t>As well as that in photo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anose="02020603050405020304" pitchFamily="18" charset="0"/>
                <a:ea typeface="+mn-ea"/>
                <a:cs typeface="Times New Roman" panose="02020603050405020304" pitchFamily="18" charset="0"/>
              </a:rPr>
              <a:t>As your clothing items rub together in rotating dryer </a:t>
            </a:r>
            <a:r>
              <a:rPr lang="en-US" sz="1200" kern="120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en-US" sz="1200" kern="1200" dirty="0">
                <a:solidFill>
                  <a:schemeClr val="tx1"/>
                </a:solidFill>
                <a:latin typeface="Times New Roman" panose="02020603050405020304" pitchFamily="18" charset="0"/>
                <a:ea typeface="+mn-ea"/>
                <a:cs typeface="Times New Roman" panose="02020603050405020304" pitchFamily="18" charset="0"/>
              </a:rPr>
              <a:t>electric charge transferred from one item to another</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anose="02020603050405020304" pitchFamily="18" charset="0"/>
                <a:ea typeface="+mn-ea"/>
                <a:cs typeface="Times New Roman" panose="02020603050405020304" pitchFamily="18" charset="0"/>
              </a:rPr>
              <a:t>Items stick together when you take them out of dryer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anose="02020603050405020304" pitchFamily="18" charset="0"/>
                <a:ea typeface="+mn-ea"/>
                <a:cs typeface="Times New Roman" panose="02020603050405020304" pitchFamily="18" charset="0"/>
              </a:rPr>
              <a:t>When you comb your hair </a:t>
            </a:r>
            <a:r>
              <a:rPr lang="en-US" sz="1200" kern="120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anose="02020603050405020304" pitchFamily="18" charset="0"/>
                <a:ea typeface="+mn-ea"/>
                <a:cs typeface="Times New Roman" panose="02020603050405020304" pitchFamily="18" charset="0"/>
              </a:rPr>
              <a:t>Rubbing of comb against hair causes comb to become charged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anose="02020603050405020304" pitchFamily="18" charset="0"/>
                <a:ea typeface="+mn-ea"/>
                <a:cs typeface="Times New Roman" panose="02020603050405020304" pitchFamily="18" charset="0"/>
              </a:rPr>
              <a:t>When charged comb placed near stream of water:</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anose="02020603050405020304" pitchFamily="18" charset="0"/>
                <a:ea typeface="+mn-ea"/>
                <a:cs typeface="Times New Roman" panose="02020603050405020304" pitchFamily="18" charset="0"/>
              </a:rPr>
              <a:t>Attractive force between comb and ions in water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anose="02020603050405020304" pitchFamily="18" charset="0"/>
                <a:ea typeface="+mn-ea"/>
                <a:cs typeface="Times New Roman" panose="02020603050405020304" pitchFamily="18" charset="0"/>
              </a:rPr>
              <a:t>In inkjet printing: ink drops given charge and then projected downward toward surface to be printed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anose="02020603050405020304" pitchFamily="18" charset="0"/>
                <a:ea typeface="+mn-ea"/>
                <a:cs typeface="Times New Roman" panose="02020603050405020304" pitchFamily="18" charset="0"/>
              </a:rPr>
              <a:t>When ink drops moving toward location to be printed </a:t>
            </a:r>
            <a:r>
              <a:rPr lang="en-US" sz="1200" kern="120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latin typeface="Times New Roman" panose="02020603050405020304" pitchFamily="18" charset="0"/>
                <a:ea typeface="+mn-ea"/>
                <a:cs typeface="Times New Roman" panose="02020603050405020304" pitchFamily="18" charset="0"/>
              </a:rPr>
              <a: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anose="02020603050405020304" pitchFamily="18" charset="0"/>
                <a:ea typeface="+mn-ea"/>
                <a:cs typeface="Times New Roman" panose="02020603050405020304" pitchFamily="18" charset="0"/>
              </a:rPr>
              <a:t>Pass freely through field-free region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anose="02020603050405020304" pitchFamily="18" charset="0"/>
                <a:ea typeface="+mn-ea"/>
                <a:cs typeface="Times New Roman" panose="02020603050405020304" pitchFamily="18" charset="0"/>
              </a:rPr>
              <a:t>When ink drops moving toward location </a:t>
            </a:r>
            <a:r>
              <a:rPr lang="en-US" sz="1200" i="1" kern="1200" dirty="0">
                <a:solidFill>
                  <a:schemeClr val="tx1"/>
                </a:solidFill>
                <a:latin typeface="Times New Roman" panose="02020603050405020304" pitchFamily="18" charset="0"/>
                <a:ea typeface="+mn-ea"/>
                <a:cs typeface="Times New Roman" panose="02020603050405020304" pitchFamily="18" charset="0"/>
              </a:rPr>
              <a:t>not</a:t>
            </a:r>
            <a:r>
              <a:rPr lang="en-US" sz="1200" i="0" kern="1200" dirty="0">
                <a:solidFill>
                  <a:schemeClr val="tx1"/>
                </a:solidFill>
                <a:latin typeface="Times New Roman" panose="02020603050405020304" pitchFamily="18" charset="0"/>
                <a:ea typeface="+mn-ea"/>
                <a:cs typeface="Times New Roman" panose="02020603050405020304" pitchFamily="18" charset="0"/>
              </a:rPr>
              <a:t> to be printed </a:t>
            </a:r>
            <a:r>
              <a:rPr lang="en-US" sz="1200" kern="120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latin typeface="Times New Roman" panose="02020603050405020304" pitchFamily="18" charset="0"/>
                <a:ea typeface="+mn-ea"/>
                <a:cs typeface="Times New Roman" panose="02020603050405020304" pitchFamily="18" charset="0"/>
              </a:rPr>
              <a:t> </a:t>
            </a:r>
            <a:r>
              <a:rPr lang="en-US" sz="1200" i="0" kern="1200" dirty="0">
                <a:solidFill>
                  <a:schemeClr val="tx1"/>
                </a:solidFill>
                <a:latin typeface="Times New Roman" panose="02020603050405020304" pitchFamily="18" charset="0"/>
                <a:ea typeface="+mn-ea"/>
                <a:cs typeface="Times New Roman" panose="02020603050405020304" pitchFamily="18" charset="0"/>
              </a:rPr>
              <a:t>electric field turned on</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latin typeface="Times New Roman" panose="02020603050405020304" pitchFamily="18" charset="0"/>
                <a:ea typeface="+mn-ea"/>
                <a:cs typeface="Times New Roman" panose="02020603050405020304" pitchFamily="18" charset="0"/>
              </a:rPr>
              <a:t>Electric force on ink drops diverts them into trough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latin typeface="Times New Roman" panose="02020603050405020304" pitchFamily="18" charset="0"/>
                <a:ea typeface="+mn-ea"/>
                <a:cs typeface="Times New Roman" panose="02020603050405020304" pitchFamily="18" charset="0"/>
              </a:rPr>
              <a:t>Do not contribute to printed image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0" kern="1200" dirty="0">
              <a:solidFill>
                <a:schemeClr val="tx1"/>
              </a:solidFill>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latin typeface="Times New Roman" panose="02020603050405020304" pitchFamily="18" charset="0"/>
                <a:ea typeface="+mn-ea"/>
                <a:cs typeface="Times New Roman" panose="02020603050405020304" pitchFamily="18" charset="0"/>
              </a:rPr>
              <a:t>In photo: child electrically charged from rubbing against plastic slide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0" kern="1200" dirty="0">
              <a:solidFill>
                <a:schemeClr val="tx1"/>
              </a:solidFill>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kern="1200" dirty="0">
                <a:solidFill>
                  <a:schemeClr val="tx1"/>
                </a:solidFill>
                <a:latin typeface="Times New Roman" panose="02020603050405020304" pitchFamily="18" charset="0"/>
                <a:ea typeface="+mn-ea"/>
                <a:cs typeface="Times New Roman" panose="02020603050405020304" pitchFamily="18" charset="0"/>
              </a:rPr>
              <a:t>Image credit: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kern="1200" dirty="0">
                <a:solidFill>
                  <a:schemeClr val="tx1"/>
                </a:solidFill>
                <a:latin typeface="Times New Roman" panose="02020603050405020304" pitchFamily="18" charset="0"/>
                <a:ea typeface="+mn-ea"/>
                <a:cs typeface="Times New Roman" panose="02020603050405020304" pitchFamily="18" charset="0"/>
              </a:rPr>
              <a:t>https://commons.wikimedia.org/wiki/File%3AStatic_on_the_playground_(48616367).jpg</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kern="1200" dirty="0">
                <a:solidFill>
                  <a:schemeClr val="tx1"/>
                </a:solidFill>
                <a:latin typeface="Times New Roman" panose="02020603050405020304" pitchFamily="18" charset="0"/>
                <a:ea typeface="+mn-ea"/>
                <a:cs typeface="Times New Roman" panose="02020603050405020304" pitchFamily="18" charset="0"/>
              </a:rPr>
              <a:t>By Chris Darling from Portland, USA (static on the playground) [CC BY 2.0 (http://creativecommons.org/licenses/by/2.0)], via Wikimedia Commons</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29</a:t>
            </a:fld>
            <a:endParaRPr lang="en-US"/>
          </a:p>
        </p:txBody>
      </p:sp>
    </p:spTree>
    <p:extLst>
      <p:ext uri="{BB962C8B-B14F-4D97-AF65-F5344CB8AC3E}">
        <p14:creationId xmlns:p14="http://schemas.microsoft.com/office/powerpoint/2010/main" val="1521412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30</a:t>
            </a:fld>
            <a:endParaRPr lang="en-US"/>
          </a:p>
        </p:txBody>
      </p:sp>
    </p:spTree>
    <p:extLst>
      <p:ext uri="{BB962C8B-B14F-4D97-AF65-F5344CB8AC3E}">
        <p14:creationId xmlns:p14="http://schemas.microsoft.com/office/powerpoint/2010/main" val="1115861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Two kinds of electric charge: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positive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and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negative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(named by Benjamin Franklin)</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Electrons: negative charge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Protons: positive charge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Imagine hard rubber rod that has been rubbed on fur suspended by a string (figure)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When glass rod that has been rubbed on silk brought near rubber rod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rods exhibit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attractive</a:t>
            </a:r>
            <a:r>
              <a:rPr lang="en-US" sz="1200" i="0" kern="1200" dirty="0">
                <a:solidFill>
                  <a:schemeClr val="tx1"/>
                </a:solidFill>
                <a:effectLst/>
                <a:latin typeface="Times New Roman" panose="02020603050405020304" pitchFamily="18" charset="0"/>
                <a:ea typeface="+mn-ea"/>
                <a:cs typeface="Times New Roman" panose="02020603050405020304" pitchFamily="18" charset="0"/>
              </a:rPr>
              <a:t> force on each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other (figure (a))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If two charged rubber rods (or two charged glass rods) brought near each other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Rods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exhibit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repulsive</a:t>
            </a:r>
            <a:r>
              <a:rPr lang="en-US" sz="1200" i="0" kern="1200" dirty="0">
                <a:solidFill>
                  <a:schemeClr val="tx1"/>
                </a:solidFill>
                <a:effectLst/>
                <a:latin typeface="Times New Roman" panose="02020603050405020304" pitchFamily="18" charset="0"/>
                <a:ea typeface="+mn-ea"/>
                <a:cs typeface="Times New Roman" panose="02020603050405020304" pitchFamily="18" charset="0"/>
              </a:rPr>
              <a:t> force on</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each other (figure (b))</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Experiment shows: rubber and glass have two different types of charge on them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Conclusion: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charges of same sign repel one another and charges with opposite signs attract one another</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Charge on glass rod: positive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Charge on rubber rod: negative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Any charged object attracted to charged rubber rod (or repelled by charged glass rod) must have positive charge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Any charged object repelled by charged rubber rod (or attracted to charged glass rod) must have negative charge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a:t>
            </a:fld>
            <a:endParaRPr lang="en-US"/>
          </a:p>
        </p:txBody>
      </p:sp>
    </p:spTree>
    <p:extLst>
      <p:ext uri="{BB962C8B-B14F-4D97-AF65-F5344CB8AC3E}">
        <p14:creationId xmlns:p14="http://schemas.microsoft.com/office/powerpoint/2010/main" val="193349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cs typeface="Times New Roman" panose="02020603050405020304" pitchFamily="18" charset="0"/>
              </a:rPr>
              <a:t>There is no effect on the electric field if we assume the source charge producing the field is not disturbed by our actions. Remember that the electric field is created by the source charge(s) (unseen in this case), not the test charge(s).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31</a:t>
            </a:fld>
            <a:endParaRPr lang="en-US"/>
          </a:p>
        </p:txBody>
      </p:sp>
    </p:spTree>
    <p:extLst>
      <p:ext uri="{BB962C8B-B14F-4D97-AF65-F5344CB8AC3E}">
        <p14:creationId xmlns:p14="http://schemas.microsoft.com/office/powerpoint/2010/main" val="3495392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Imagine an object with charge that we call a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source charge.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source charge establishes an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electric field 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throughout space. Now imagine a particle with charge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is placed in that field. The particle interacts with the electric field so that the particle experiences an electric force given by the equation shown.</a:t>
            </a:r>
          </a:p>
          <a:p>
            <a:endParaRPr lang="en-US" dirty="0">
              <a:latin typeface="Times New Roman" panose="02020603050405020304" pitchFamily="18" charset="0"/>
              <a:cs typeface="Times New Roman" panose="02020603050405020304" pitchFamily="18" charset="0"/>
            </a:endParaRPr>
          </a:p>
          <a:p>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Examples:</a:t>
            </a: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An electron moves between the deflection plates of a cathode ray oscilloscope and is deflected from its original path</a:t>
            </a: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Charged ions experience an electric force from the electric field in a velocity selector before entering a mass spectrometer </a:t>
            </a: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An electron moves around the nucleus in the electric field established by the proton in a hydrogen atom as modeled by the Bohr theory </a:t>
            </a: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 hole in a semiconducting material moves in response to the electric field established by applying a voltage to the material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32</a:t>
            </a:fld>
            <a:endParaRPr lang="en-US"/>
          </a:p>
        </p:txBody>
      </p:sp>
    </p:spTree>
    <p:extLst>
      <p:ext uri="{BB962C8B-B14F-4D97-AF65-F5344CB8AC3E}">
        <p14:creationId xmlns:p14="http://schemas.microsoft.com/office/powerpoint/2010/main" val="2453686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Conceptualize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Imagine the water droplet hovering at rest in the air. This situation is not what is normally observed, so something must be holding the water droplet up.</a:t>
            </a:r>
          </a:p>
          <a:p>
            <a:endParaRPr lang="en-US" sz="12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Categorize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The droplet can be modeled as a particle and is described by two analysis models associated with fields: the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particle in a field (gravitational)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and the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particle in a field (electric)</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Furthermore, because the droplet is subject to forces but remains at rest, it is also described by the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particle in equilibrium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model.</a:t>
            </a:r>
          </a:p>
          <a:p>
            <a:endParaRPr lang="en-US" sz="12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Write Newton’s second law from the particle in equilibrium model in the vertical direction.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Using the two particle in a field models mentioned in the Categorize step, substitute for the forces in this equation, recognizing that the vertical component of the electric field is negative.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Solve for the charge on the water droplet.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Substitute numerical values.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Finalize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Noting the smallest unit of free charge, the charge on the water droplet is a large number of these units. Notice that the electric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force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is upward to balance the downward gravitational force. The problem statement claims that the electric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field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is in the downward direction. Therefore, the charge found above is negative so that the electric force is in the direction opposite to the electric field.</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33</a:t>
            </a:fld>
            <a:endParaRPr lang="en-US"/>
          </a:p>
        </p:txBody>
      </p:sp>
    </p:spTree>
    <p:extLst>
      <p:ext uri="{BB962C8B-B14F-4D97-AF65-F5344CB8AC3E}">
        <p14:creationId xmlns:p14="http://schemas.microsoft.com/office/powerpoint/2010/main" val="2619885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34</a:t>
            </a:fld>
            <a:endParaRPr lang="en-US"/>
          </a:p>
        </p:txBody>
      </p:sp>
    </p:spTree>
    <p:extLst>
      <p:ext uri="{BB962C8B-B14F-4D97-AF65-F5344CB8AC3E}">
        <p14:creationId xmlns:p14="http://schemas.microsoft.com/office/powerpoint/2010/main" val="2096859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Analyze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Find the magnitude of the electric field at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P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due to charge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1</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Find the magnitude of the electric field at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P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due to charge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Write the components of the net electric field vector.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35</a:t>
            </a:fld>
            <a:endParaRPr lang="en-US"/>
          </a:p>
        </p:txBody>
      </p:sp>
    </p:spTree>
    <p:extLst>
      <p:ext uri="{BB962C8B-B14F-4D97-AF65-F5344CB8AC3E}">
        <p14:creationId xmlns:p14="http://schemas.microsoft.com/office/powerpoint/2010/main" val="3954528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Conceptualize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figure shows the situation in this special case. Notice the symmetry in the situation and that the charge distribution is now an electric dipole.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Categorize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Because the figure is a special case of the general case shown earlier, we can categorize this example as one in which we can take the result of part (A) and substitute the appropriate values of the variables. </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Analyze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Based on the symmetry in the figure, evaluate the equations from part (A) with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a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b</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1</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2</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and </a:t>
            </a:r>
            <a:r>
              <a:rPr lang="en-US" sz="1200" i="1"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i="1"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[click to show equation]</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From the geometry in the figure, evaluate cos </a:t>
            </a:r>
            <a:r>
              <a:rPr lang="en-US" sz="1200" i="1"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[click to show equation]</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br>
              <a:rPr lang="en-US" sz="1200" kern="1200" dirty="0">
                <a:solidFill>
                  <a:schemeClr val="tx1"/>
                </a:solidFill>
                <a:effectLst/>
                <a:latin typeface="Times New Roman" panose="02020603050405020304" pitchFamily="18" charset="0"/>
                <a:ea typeface="+mn-ea"/>
                <a:cs typeface="Times New Roman" panose="02020603050405020304" pitchFamily="18" charset="0"/>
              </a:rPr>
            </a:br>
            <a:r>
              <a:rPr lang="en-US" sz="1200" kern="1200" dirty="0">
                <a:solidFill>
                  <a:schemeClr val="tx1"/>
                </a:solidFill>
                <a:effectLst/>
                <a:latin typeface="Times New Roman" panose="02020603050405020304" pitchFamily="18" charset="0"/>
                <a:ea typeface="+mn-ea"/>
                <a:cs typeface="Times New Roman" panose="02020603050405020304" pitchFamily="18" charset="0"/>
              </a:rPr>
              <a:t>Substitute.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[click to show equation]</a:t>
            </a:r>
          </a:p>
          <a:p>
            <a:endParaRPr lang="en-US" sz="1200" b="1" i="1"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Electric dipole: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defined as positive charge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and negative charge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separated by distance 2</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a.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Good model of many molecules (i.e., hydrochloric acid (HCl))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Neutral atoms and molecules behave as dipoles when placed in an external electric field.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Many molecules (i.e., HCl): permanent dipoles.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36</a:t>
            </a:fld>
            <a:endParaRPr lang="en-US"/>
          </a:p>
        </p:txBody>
      </p:sp>
    </p:spTree>
    <p:extLst>
      <p:ext uri="{BB962C8B-B14F-4D97-AF65-F5344CB8AC3E}">
        <p14:creationId xmlns:p14="http://schemas.microsoft.com/office/powerpoint/2010/main" val="1964727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In the solution to part (B), because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y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&gt;&gt;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a</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neglect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a</a:t>
            </a:r>
            <a:r>
              <a:rPr lang="en-US" sz="1200" b="0" i="0" u="none" strike="noStrike" kern="1200" baseline="30000" dirty="0">
                <a:solidFill>
                  <a:schemeClr val="tx1"/>
                </a:solidFill>
                <a:latin typeface="Times New Roman" panose="02020603050405020304" pitchFamily="18" charset="0"/>
                <a:ea typeface="+mn-ea"/>
                <a:cs typeface="Times New Roman" panose="02020603050405020304" pitchFamily="18" charset="0"/>
              </a:rPr>
              <a:t>2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compared with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y</a:t>
            </a:r>
            <a:r>
              <a:rPr lang="en-US" sz="1200" b="0" i="0" u="none" strike="noStrike" kern="1200" baseline="30000" dirty="0">
                <a:solidFill>
                  <a:schemeClr val="tx1"/>
                </a:solidFill>
                <a:latin typeface="Times New Roman" panose="02020603050405020304" pitchFamily="18" charset="0"/>
                <a:ea typeface="+mn-ea"/>
                <a:cs typeface="Times New Roman" panose="02020603050405020304" pitchFamily="18" charset="0"/>
              </a:rPr>
              <a:t>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and write the expression for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in this case.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1" i="1" u="none" strike="noStrike" kern="1200" baseline="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Finalize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We see that at points far from a dipole but along the perpendicular bisector of the line joining the two charges, the magnitude of the electric field created by the dipole varies as 1/</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r</a:t>
            </a:r>
            <a:r>
              <a:rPr lang="en-US" sz="1200" b="0" i="0" u="none" strike="noStrike" kern="1200" baseline="30000" dirty="0">
                <a:solidFill>
                  <a:schemeClr val="tx1"/>
                </a:solidFill>
                <a:latin typeface="Times New Roman" panose="02020603050405020304" pitchFamily="18" charset="0"/>
                <a:ea typeface="+mn-ea"/>
                <a:cs typeface="Times New Roman" panose="02020603050405020304" pitchFamily="18" charset="0"/>
              </a:rPr>
              <a:t>3</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whereas the more slowly varying field of a point charge varies as 1/</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r</a:t>
            </a:r>
            <a:r>
              <a:rPr lang="en-US" sz="1200" b="0" i="0" u="none" strike="noStrike" kern="1200" baseline="30000" dirty="0">
                <a:solidFill>
                  <a:schemeClr val="tx1"/>
                </a:solidFill>
                <a:latin typeface="Times New Roman" panose="02020603050405020304" pitchFamily="18" charset="0"/>
                <a:ea typeface="+mn-ea"/>
                <a:cs typeface="Times New Roman" panose="02020603050405020304" pitchFamily="18" charset="0"/>
              </a:rPr>
              <a:t>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That is because at distant points, the fields of the two charges of equal magnitude and opposite sign almost cancel each other. The 1/</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r</a:t>
            </a:r>
            <a:r>
              <a:rPr lang="en-US" sz="1200" b="0" i="0" u="none" strike="noStrike" kern="1200" baseline="30000" dirty="0">
                <a:solidFill>
                  <a:schemeClr val="tx1"/>
                </a:solidFill>
                <a:latin typeface="Times New Roman" panose="02020603050405020304" pitchFamily="18" charset="0"/>
                <a:ea typeface="+mn-ea"/>
                <a:cs typeface="Times New Roman" panose="02020603050405020304" pitchFamily="18" charset="0"/>
              </a:rPr>
              <a:t>3</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variation in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for the dipole also is obtained for a distant point along the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x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axis and for any general distant point. </a:t>
            </a:r>
            <a:r>
              <a:rPr lang="en-US" sz="1200" kern="1200" dirty="0">
                <a:solidFill>
                  <a:schemeClr val="tx1"/>
                </a:solidFill>
                <a:latin typeface="Times New Roman" panose="02020603050405020304" pitchFamily="18" charset="0"/>
                <a:ea typeface="+mn-ea"/>
                <a:cs typeface="Times New Roman" panose="02020603050405020304" pitchFamily="18" charset="0"/>
              </a:rPr>
              <a:t>In both parts (A) and (B), if a new charge </a:t>
            </a:r>
            <a:r>
              <a:rPr lang="en-US" sz="1200" i="1" kern="1200" dirty="0">
                <a:solidFill>
                  <a:schemeClr val="tx1"/>
                </a:solidFill>
                <a:latin typeface="Times New Roman" panose="02020603050405020304" pitchFamily="18" charset="0"/>
                <a:ea typeface="+mn-ea"/>
                <a:cs typeface="Times New Roman" panose="02020603050405020304" pitchFamily="18" charset="0"/>
              </a:rPr>
              <a:t>q</a:t>
            </a:r>
            <a:r>
              <a:rPr lang="en-US" sz="1200" i="0" kern="1200" baseline="-25000" dirty="0">
                <a:solidFill>
                  <a:schemeClr val="tx1"/>
                </a:solidFill>
                <a:latin typeface="Times New Roman" panose="02020603050405020304" pitchFamily="18" charset="0"/>
                <a:ea typeface="+mn-ea"/>
                <a:cs typeface="Times New Roman" panose="02020603050405020304" pitchFamily="18" charset="0"/>
              </a:rPr>
              <a:t>1</a:t>
            </a:r>
            <a:r>
              <a:rPr lang="en-US" sz="1200" i="0" kern="1200" baseline="30000" dirty="0">
                <a:solidFill>
                  <a:schemeClr val="tx1"/>
                </a:solidFill>
                <a:latin typeface="Times New Roman" panose="02020603050405020304" pitchFamily="18" charset="0"/>
                <a:ea typeface="+mn-ea"/>
                <a:cs typeface="Times New Roman" panose="02020603050405020304" pitchFamily="18" charset="0"/>
              </a:rPr>
              <a:t> </a:t>
            </a:r>
            <a:r>
              <a:rPr lang="en-US" sz="1200" i="0" kern="1200" baseline="0" dirty="0">
                <a:solidFill>
                  <a:schemeClr val="tx1"/>
                </a:solidFill>
                <a:latin typeface="Times New Roman" panose="02020603050405020304" pitchFamily="18" charset="0"/>
                <a:ea typeface="+mn-ea"/>
                <a:cs typeface="Times New Roman" panose="02020603050405020304" pitchFamily="18" charset="0"/>
              </a:rPr>
              <a:t>is placed at point </a:t>
            </a:r>
            <a:r>
              <a:rPr lang="en-US" sz="1200" i="1" kern="1200" baseline="0" dirty="0">
                <a:solidFill>
                  <a:schemeClr val="tx1"/>
                </a:solidFill>
                <a:latin typeface="Times New Roman" panose="02020603050405020304" pitchFamily="18" charset="0"/>
                <a:ea typeface="+mn-ea"/>
                <a:cs typeface="Times New Roman" panose="02020603050405020304" pitchFamily="18" charset="0"/>
              </a:rPr>
              <a:t>P</a:t>
            </a:r>
            <a:r>
              <a:rPr lang="en-US" sz="1200" i="0" kern="1200" baseline="0" dirty="0">
                <a:solidFill>
                  <a:schemeClr val="tx1"/>
                </a:solidFill>
                <a:latin typeface="Times New Roman" panose="02020603050405020304" pitchFamily="18" charset="0"/>
                <a:ea typeface="+mn-ea"/>
                <a:cs typeface="Times New Roman" panose="02020603050405020304" pitchFamily="18" charset="0"/>
              </a:rPr>
              <a:t>, the equation can be used to find the electric force on the charge: </a:t>
            </a:r>
            <a:r>
              <a:rPr lang="en-US" sz="1200" b="1" i="0" kern="1200" baseline="0" dirty="0">
                <a:solidFill>
                  <a:schemeClr val="tx1"/>
                </a:solidFill>
                <a:latin typeface="Times New Roman" panose="02020603050405020304" pitchFamily="18" charset="0"/>
                <a:ea typeface="+mn-ea"/>
                <a:cs typeface="Times New Roman" panose="02020603050405020304" pitchFamily="18" charset="0"/>
              </a:rPr>
              <a:t>F</a:t>
            </a:r>
            <a:r>
              <a:rPr lang="en-US" sz="1200" b="0" i="0" kern="1200" baseline="0" dirty="0">
                <a:solidFill>
                  <a:schemeClr val="tx1"/>
                </a:solidFill>
                <a:latin typeface="Times New Roman" panose="02020603050405020304" pitchFamily="18" charset="0"/>
                <a:ea typeface="+mn-ea"/>
                <a:cs typeface="Times New Roman" panose="02020603050405020304" pitchFamily="18" charset="0"/>
              </a:rPr>
              <a:t> = </a:t>
            </a:r>
            <a:r>
              <a:rPr lang="en-US" sz="1200" b="0" i="1"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kern="1200" baseline="-25000" dirty="0">
                <a:solidFill>
                  <a:schemeClr val="tx1"/>
                </a:solidFill>
                <a:latin typeface="Times New Roman" panose="02020603050405020304" pitchFamily="18" charset="0"/>
                <a:ea typeface="+mn-ea"/>
                <a:cs typeface="Times New Roman" panose="02020603050405020304" pitchFamily="18" charset="0"/>
              </a:rPr>
              <a:t>1</a:t>
            </a:r>
            <a:r>
              <a:rPr lang="en-US" sz="1200" b="1" i="0" kern="1200" baseline="0" dirty="0">
                <a:solidFill>
                  <a:schemeClr val="tx1"/>
                </a:solidFill>
                <a:latin typeface="Times New Roman" panose="02020603050405020304" pitchFamily="18" charset="0"/>
                <a:ea typeface="+mn-ea"/>
                <a:cs typeface="Times New Roman" panose="02020603050405020304" pitchFamily="18" charset="0"/>
              </a:rPr>
              <a:t>E</a:t>
            </a:r>
            <a:r>
              <a:rPr lang="en-US" sz="1200" b="0" i="0" kern="1200" baseline="0" dirty="0">
                <a:solidFill>
                  <a:schemeClr val="tx1"/>
                </a:solidFill>
                <a:latin typeface="Times New Roman" panose="02020603050405020304" pitchFamily="18" charset="0"/>
                <a:ea typeface="+mn-ea"/>
                <a:cs typeface="Times New Roman" panose="02020603050405020304" pitchFamily="18" charset="0"/>
              </a:rPr>
              <a:t> = </a:t>
            </a:r>
            <a:r>
              <a:rPr lang="en-US" sz="1200" b="0" i="1"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kern="1200" baseline="-25000" dirty="0">
                <a:solidFill>
                  <a:schemeClr val="tx1"/>
                </a:solidFill>
                <a:latin typeface="Times New Roman" panose="02020603050405020304" pitchFamily="18" charset="0"/>
                <a:ea typeface="+mn-ea"/>
                <a:cs typeface="Times New Roman" panose="02020603050405020304" pitchFamily="18" charset="0"/>
              </a:rPr>
              <a:t>1</a:t>
            </a:r>
            <a:r>
              <a:rPr lang="en-US" sz="1200" b="0" i="1" kern="1200" baseline="0" dirty="0">
                <a:solidFill>
                  <a:schemeClr val="tx1"/>
                </a:solidFill>
                <a:latin typeface="Times New Roman" panose="02020603050405020304" pitchFamily="18" charset="0"/>
                <a:ea typeface="+mn-ea"/>
                <a:cs typeface="Times New Roman" panose="02020603050405020304" pitchFamily="18" charset="0"/>
              </a:rPr>
              <a:t>E</a:t>
            </a:r>
            <a:r>
              <a:rPr lang="en-US" sz="1200" b="0" i="1" kern="1200" baseline="-25000" dirty="0">
                <a:solidFill>
                  <a:schemeClr val="tx1"/>
                </a:solidFill>
                <a:latin typeface="Times New Roman" panose="02020603050405020304" pitchFamily="18" charset="0"/>
                <a:ea typeface="+mn-ea"/>
                <a:cs typeface="Times New Roman" panose="02020603050405020304" pitchFamily="18" charset="0"/>
              </a:rPr>
              <a:t>x</a:t>
            </a:r>
            <a:r>
              <a:rPr lang="en-US" sz="1200" b="1" i="0" kern="1200" baseline="0" dirty="0">
                <a:solidFill>
                  <a:schemeClr val="tx1"/>
                </a:solidFill>
                <a:latin typeface="Times New Roman" panose="02020603050405020304" pitchFamily="18" charset="0"/>
                <a:ea typeface="+mn-ea"/>
                <a:cs typeface="Times New Roman" panose="02020603050405020304" pitchFamily="18" charset="0"/>
              </a:rPr>
              <a:t>i</a:t>
            </a:r>
            <a:r>
              <a:rPr lang="en-US" sz="1200" b="0" i="0" kern="1200" baseline="0" dirty="0">
                <a:solidFill>
                  <a:schemeClr val="tx1"/>
                </a:solidFill>
                <a:latin typeface="Times New Roman" panose="02020603050405020304" pitchFamily="18" charset="0"/>
                <a:ea typeface="+mn-ea"/>
                <a:cs typeface="Times New Roman" panose="02020603050405020304" pitchFamily="18" charset="0"/>
              </a:rPr>
              <a:t> + </a:t>
            </a:r>
            <a:r>
              <a:rPr lang="en-US" sz="1200" b="0" i="1" kern="1200" baseline="0" dirty="0">
                <a:solidFill>
                  <a:schemeClr val="tx1"/>
                </a:solidFill>
                <a:latin typeface="Times New Roman" panose="02020603050405020304" pitchFamily="18" charset="0"/>
                <a:ea typeface="+mn-ea"/>
                <a:cs typeface="Times New Roman" panose="02020603050405020304" pitchFamily="18" charset="0"/>
              </a:rPr>
              <a:t>q</a:t>
            </a:r>
            <a:r>
              <a:rPr lang="en-US" sz="1200" b="0" i="0" kern="1200" baseline="-25000" dirty="0">
                <a:solidFill>
                  <a:schemeClr val="tx1"/>
                </a:solidFill>
                <a:latin typeface="Times New Roman" panose="02020603050405020304" pitchFamily="18" charset="0"/>
                <a:ea typeface="+mn-ea"/>
                <a:cs typeface="Times New Roman" panose="02020603050405020304" pitchFamily="18" charset="0"/>
              </a:rPr>
              <a:t>1</a:t>
            </a:r>
            <a:r>
              <a:rPr lang="en-US" sz="1200" b="0" i="1" kern="1200" baseline="0" dirty="0">
                <a:solidFill>
                  <a:schemeClr val="tx1"/>
                </a:solidFill>
                <a:latin typeface="Times New Roman" panose="02020603050405020304" pitchFamily="18" charset="0"/>
                <a:ea typeface="+mn-ea"/>
                <a:cs typeface="Times New Roman" panose="02020603050405020304" pitchFamily="18" charset="0"/>
              </a:rPr>
              <a:t>E</a:t>
            </a:r>
            <a:r>
              <a:rPr lang="en-US" sz="1200" b="0" i="1" kern="1200" baseline="-25000" dirty="0">
                <a:solidFill>
                  <a:schemeClr val="tx1"/>
                </a:solidFill>
                <a:latin typeface="Times New Roman" panose="02020603050405020304" pitchFamily="18" charset="0"/>
                <a:ea typeface="+mn-ea"/>
                <a:cs typeface="Times New Roman" panose="02020603050405020304" pitchFamily="18" charset="0"/>
              </a:rPr>
              <a:t>y</a:t>
            </a:r>
            <a:r>
              <a:rPr lang="en-US" sz="1200" b="1" i="0" kern="1200" baseline="0" dirty="0">
                <a:solidFill>
                  <a:schemeClr val="tx1"/>
                </a:solidFill>
                <a:latin typeface="Times New Roman" panose="02020603050405020304" pitchFamily="18" charset="0"/>
                <a:ea typeface="+mn-ea"/>
                <a:cs typeface="Times New Roman" panose="02020603050405020304" pitchFamily="18" charset="0"/>
              </a:rPr>
              <a:t>j</a:t>
            </a:r>
            <a:r>
              <a:rPr lang="en-US" sz="1200" b="0" i="0" kern="1200" baseline="0" dirty="0">
                <a:solidFill>
                  <a:schemeClr val="tx1"/>
                </a:solidFill>
                <a:latin typeface="Times New Roman" panose="02020603050405020304" pitchFamily="18" charset="0"/>
                <a:ea typeface="+mn-ea"/>
                <a:cs typeface="Times New Roman" panose="02020603050405020304" pitchFamily="18" charset="0"/>
              </a:rPr>
              <a:t>.</a:t>
            </a:r>
            <a:endParaRPr lang="en-US" sz="1200" kern="1200" baseline="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37</a:t>
            </a:fld>
            <a:endParaRPr lang="en-US"/>
          </a:p>
        </p:txBody>
      </p:sp>
    </p:spTree>
    <p:extLst>
      <p:ext uri="{BB962C8B-B14F-4D97-AF65-F5344CB8AC3E}">
        <p14:creationId xmlns:p14="http://schemas.microsoft.com/office/powerpoint/2010/main" val="5317737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Visualizing electric field in pictorial representation: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electric field lines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Related to electric field in region of space: (see figure)</a:t>
            </a:r>
          </a:p>
          <a:p>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Electric field vector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tangent to electric field line at each point </a:t>
            </a:r>
          </a:p>
          <a:p>
            <a:pPr marL="628650" lvl="1"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Line direction (indicated by arrowhead) same as that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of electric field vector</a:t>
            </a:r>
          </a:p>
          <a:p>
            <a:pPr marL="628650" lvl="1"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Direction of line: that of force on positive charge placed in field according to particle in field model</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Number of lines per unit area through surface perpendicular to lines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magnitude of electric field in region </a:t>
            </a:r>
          </a:p>
          <a:p>
            <a:pPr marL="628650" lvl="1"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Field lines close together where electric field strong </a:t>
            </a:r>
          </a:p>
          <a:p>
            <a:pPr marL="628650" lvl="1"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Far apart where field weak</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Density of field lines through surface A &gt; density of lines through surface B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Magnitude of electric field larger on surface A than on surface B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Because lines at different locations point in different directions:</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Field nonuniform </a:t>
            </a:r>
          </a:p>
          <a:p>
            <a:endParaRPr lang="en-US" dirty="0">
              <a:latin typeface="Times New Roman" panose="02020603050405020304" pitchFamily="18" charset="0"/>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Relationship between strength of electric field and density of field lines consistent with: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[click to show equation]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C</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onsider imaginary spherical surface of radius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r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concentric with point charge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From symmetry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magnitude of electric field same everywhere on surface of sphere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Number of lines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N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that emerge from charge = number that penetrate spherical surface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Number of lines per unit area on sphere is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N</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/4</a:t>
            </a:r>
            <a:r>
              <a:rPr lang="en-US" sz="1200" i="1"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r</a:t>
            </a:r>
            <a:r>
              <a:rPr lang="en-US" sz="1200" kern="1200" baseline="30000" dirty="0">
                <a:solidFill>
                  <a:schemeClr val="tx1"/>
                </a:solidFill>
                <a:effectLst/>
                <a:latin typeface="Times New Roman" panose="02020603050405020304" pitchFamily="18" charset="0"/>
                <a:ea typeface="+mn-ea"/>
                <a:cs typeface="Times New Roman" panose="02020603050405020304" pitchFamily="18" charset="0"/>
              </a:rPr>
              <a:t>2</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(surface area of sphere = 4</a:t>
            </a:r>
            <a:r>
              <a:rPr lang="en-US" sz="1200" i="1"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r</a:t>
            </a:r>
            <a:r>
              <a:rPr lang="en-US" sz="1200" kern="1200" baseline="30000" dirty="0">
                <a:solidFill>
                  <a:schemeClr val="tx1"/>
                </a:solidFill>
                <a:effectLst/>
                <a:latin typeface="Times New Roman" panose="02020603050405020304" pitchFamily="18" charset="0"/>
                <a:ea typeface="+mn-ea"/>
                <a:cs typeface="Times New Roman" panose="02020603050405020304" pitchFamily="18" charset="0"/>
              </a:rPr>
              <a:t>2</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Times New Roman" panose="02020603050405020304" pitchFamily="18" charset="0"/>
                <a:ea typeface="+mn-ea"/>
                <a:cs typeface="Times New Roman" panose="02020603050405020304" pitchFamily="18" charset="0"/>
              </a:rPr>
              <a:t>E </a:t>
            </a:r>
            <a:r>
              <a:rPr lang="en-US" sz="1200" i="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number of lines per unit area</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Times New Roman" panose="02020603050405020304" pitchFamily="18" charset="0"/>
                <a:ea typeface="+mn-ea"/>
                <a:cs typeface="Times New Roman" panose="02020603050405020304" pitchFamily="18" charset="0"/>
              </a:rPr>
              <a:t>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varies as 1/</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r</a:t>
            </a:r>
            <a:r>
              <a:rPr lang="en-US" sz="1200" kern="1200" baseline="30000" dirty="0">
                <a:solidFill>
                  <a:schemeClr val="tx1"/>
                </a:solidFill>
                <a:effectLst/>
                <a:latin typeface="Times New Roman" panose="02020603050405020304" pitchFamily="18" charset="0"/>
                <a:ea typeface="+mn-ea"/>
                <a:cs typeface="Times New Roman" panose="02020603050405020304" pitchFamily="18" charset="0"/>
              </a:rPr>
              <a:t>2</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38</a:t>
            </a:fld>
            <a:endParaRPr lang="en-US"/>
          </a:p>
        </p:txBody>
      </p:sp>
    </p:spTree>
    <p:extLst>
      <p:ext uri="{BB962C8B-B14F-4D97-AF65-F5344CB8AC3E}">
        <p14:creationId xmlns:p14="http://schemas.microsoft.com/office/powerpoint/2010/main" val="4107917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Figure (a): representative electric field lines for field due to single positive point charge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Lines actually directed radially outward from charge in all directions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Picture entire spherical distribution of lines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Because positive charge placed in this field repelled by positive source charge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Lines directed radially away from source charge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Field lines representing field due to single negative point charge directed toward charge (figure (b))</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Both figures: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Lines along radial direction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Extend all the way to infinity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Note: lines become closer together as they approach charge: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Indicating that strength of field increases as we move toward source charge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Rules for drawing electric field lines: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Lines must begin on positive charge and terminate on negative charge</a:t>
            </a:r>
          </a:p>
          <a:p>
            <a:pPr marL="628650" lvl="1"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 case of excess of one type of charge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some lines will begin or end infinitely far away</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Number of lines drawn leaving positive charge or approaching negative charge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magnitude of charge</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No two field lines can cross</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39</a:t>
            </a:fld>
            <a:endParaRPr lang="en-US"/>
          </a:p>
        </p:txBody>
      </p:sp>
    </p:spTree>
    <p:extLst>
      <p:ext uri="{BB962C8B-B14F-4D97-AF65-F5344CB8AC3E}">
        <p14:creationId xmlns:p14="http://schemas.microsoft.com/office/powerpoint/2010/main" val="28120579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Choose number of field lines starting from any object with positive charge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to be </a:t>
            </a:r>
            <a:r>
              <a:rPr lang="en-US" sz="1200" i="1" kern="1200" dirty="0" err="1">
                <a:solidFill>
                  <a:schemeClr val="tx1"/>
                </a:solidFill>
                <a:effectLst/>
                <a:latin typeface="Times New Roman" panose="02020603050405020304" pitchFamily="18" charset="0"/>
                <a:ea typeface="+mn-ea"/>
                <a:cs typeface="Times New Roman" panose="02020603050405020304" pitchFamily="18" charset="0"/>
              </a:rPr>
              <a:t>Cq</a:t>
            </a:r>
            <a:r>
              <a:rPr lang="en-US" sz="1200" i="1" kern="1200" baseline="-25000" dirty="0">
                <a:solidFill>
                  <a:schemeClr val="tx1"/>
                </a:solidFill>
                <a:effectLst/>
                <a:latin typeface="Times New Roman" panose="02020603050405020304" pitchFamily="18" charset="0"/>
                <a:ea typeface="+mn-ea"/>
                <a:cs typeface="Times New Roman" panose="02020603050405020304" pitchFamily="18" charset="0"/>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Number of lines ending on any object with negative charge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to be </a:t>
            </a:r>
            <a:r>
              <a:rPr lang="en-US" sz="1200" i="1" kern="1200" dirty="0" err="1">
                <a:solidFill>
                  <a:schemeClr val="tx1"/>
                </a:solidFill>
                <a:effectLst/>
                <a:latin typeface="Times New Roman" panose="02020603050405020304" pitchFamily="18" charset="0"/>
                <a:ea typeface="+mn-ea"/>
                <a:cs typeface="Times New Roman" panose="02020603050405020304" pitchFamily="18" charset="0"/>
              </a:rPr>
              <a:t>C|q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Times New Roman" panose="02020603050405020304" pitchFamily="18" charset="0"/>
                <a:ea typeface="+mn-ea"/>
                <a:cs typeface="Times New Roman" panose="02020603050405020304" pitchFamily="18" charset="0"/>
              </a:rPr>
              <a:t>C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arbitrary proportionality constant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Once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C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chosen: number of lines fixed.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For example: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 two-charge system: if object 1 has charge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1</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and object 2 has charge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r>
              <a:rPr lang="en-US" sz="1200" kern="1200" baseline="-25000" dirty="0">
                <a:solidFill>
                  <a:schemeClr val="tx1"/>
                </a:solidFill>
                <a:effectLst/>
                <a:latin typeface="Times New Roman" panose="02020603050405020304" pitchFamily="18" charset="0"/>
                <a:ea typeface="+mn-ea"/>
                <a:cs typeface="Times New Roman" panose="02020603050405020304" pitchFamily="18" charset="0"/>
              </a:rPr>
              <a:t>2</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Ratio of number of lines in contact with charges is: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[click to show equation]</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Figure: electric field lines for two point charges of equal magnitude but opposite signs (an electric dipole)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Because charges are of equal magnitude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Number of lines that begin at positive charge must equal number that terminate at negative charge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At points very near charges: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Lines nearly radial, as for single isolated charge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High density of lines between charges indicates region of strong electric field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40</a:t>
            </a:fld>
            <a:endParaRPr lang="en-US"/>
          </a:p>
        </p:txBody>
      </p:sp>
    </p:spTree>
    <p:extLst>
      <p:ext uri="{BB962C8B-B14F-4D97-AF65-F5344CB8AC3E}">
        <p14:creationId xmlns:p14="http://schemas.microsoft.com/office/powerpoint/2010/main" val="52720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Electric charge is always conserved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in isolated system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When one object rubbed against another: charge not created in process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Electrified state due to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transfer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of charge from one object to other</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One object gains negative charge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Other gains equal amount of positive charge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Example: when glass rod rubbed on silk (figure)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silk obtains negative charge equal in magnitude to positive charge on glass rod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Electrons are transferred in rubbing process from glass to silk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When rubber rubbed on fur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electrons transferred from fur to rubber:</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Rubber: net negative charge </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Fur: net positive charge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Note: neutral, uncharged matter contains as many positive charges (protons within atomic nuclei) as negative charges (electrons)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Conservation of electric charge for isolated system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 like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conservation of:</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Energy</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Momentum</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Angular momentum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No analysis model: not used often enough in mathematical solution to problems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a:t>
            </a:fld>
            <a:endParaRPr lang="en-US"/>
          </a:p>
        </p:txBody>
      </p:sp>
    </p:spTree>
    <p:extLst>
      <p:ext uri="{BB962C8B-B14F-4D97-AF65-F5344CB8AC3E}">
        <p14:creationId xmlns:p14="http://schemas.microsoft.com/office/powerpoint/2010/main" val="18082190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Figure: electric field lines in vicinity of two equal positive point charges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Lines nearly radial at points close to either charge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Same number of lines emerges from each charge because charges are equal in magnitude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No negative charges available: electric field lines end infinitely far away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At great distances from charges: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Field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that of single point charge of magnitude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41</a:t>
            </a:fld>
            <a:endParaRPr lang="en-US"/>
          </a:p>
        </p:txBody>
      </p:sp>
    </p:spTree>
    <p:extLst>
      <p:ext uri="{BB962C8B-B14F-4D97-AF65-F5344CB8AC3E}">
        <p14:creationId xmlns:p14="http://schemas.microsoft.com/office/powerpoint/2010/main" val="1501409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Times New Roman" panose="02020603050405020304" pitchFamily="18" charset="0"/>
                <a:ea typeface="+mn-ea"/>
                <a:cs typeface="Times New Roman" panose="02020603050405020304" pitchFamily="18" charset="0"/>
              </a:rPr>
              <a:t>Figure: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electric field lines associated with positive charge +2</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and negative charge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Number of lines leaving +2</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twice number terminating at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Half lines that leave positive charge reach negative charge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Remaining half terminate on negative charge we assume to be at infinity</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At distances much greater than charge separation:</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Electric field lines equivalent to those of single charge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42</a:t>
            </a:fld>
            <a:endParaRPr lang="en-US"/>
          </a:p>
        </p:txBody>
      </p:sp>
    </p:spTree>
    <p:extLst>
      <p:ext uri="{BB962C8B-B14F-4D97-AF65-F5344CB8AC3E}">
        <p14:creationId xmlns:p14="http://schemas.microsoft.com/office/powerpoint/2010/main" val="40663705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43</a:t>
            </a:fld>
            <a:endParaRPr lang="en-US"/>
          </a:p>
        </p:txBody>
      </p:sp>
    </p:spTree>
    <p:extLst>
      <p:ext uri="{BB962C8B-B14F-4D97-AF65-F5344CB8AC3E}">
        <p14:creationId xmlns:p14="http://schemas.microsoft.com/office/powerpoint/2010/main" val="4338921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cs typeface="Times New Roman" panose="02020603050405020304" pitchFamily="18" charset="0"/>
              </a:rPr>
              <a:t>The field is greatest at point </a:t>
            </a:r>
            <a:r>
              <a:rPr lang="en-US" altLang="en-US" i="1" dirty="0">
                <a:latin typeface="Times New Roman" panose="02020603050405020304" pitchFamily="18" charset="0"/>
                <a:cs typeface="Times New Roman" panose="02020603050405020304" pitchFamily="18" charset="0"/>
              </a:rPr>
              <a:t>A </a:t>
            </a:r>
            <a:r>
              <a:rPr lang="en-US" altLang="en-US" dirty="0">
                <a:latin typeface="Times New Roman" panose="02020603050405020304" pitchFamily="18" charset="0"/>
                <a:cs typeface="Times New Roman" panose="02020603050405020304" pitchFamily="18" charset="0"/>
              </a:rPr>
              <a:t>because that is where the field lines are closest together. The absence of lines near point </a:t>
            </a:r>
            <a:r>
              <a:rPr lang="en-US" altLang="en-US" i="1" dirty="0">
                <a:latin typeface="Times New Roman" panose="02020603050405020304" pitchFamily="18" charset="0"/>
                <a:cs typeface="Times New Roman" panose="02020603050405020304" pitchFamily="18" charset="0"/>
              </a:rPr>
              <a:t>C </a:t>
            </a:r>
            <a:r>
              <a:rPr lang="en-US" altLang="en-US" dirty="0">
                <a:latin typeface="Times New Roman" panose="02020603050405020304" pitchFamily="18" charset="0"/>
                <a:cs typeface="Times New Roman" panose="02020603050405020304" pitchFamily="18" charset="0"/>
              </a:rPr>
              <a:t>indicates that the electric field there is zero.</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44</a:t>
            </a:fld>
            <a:endParaRPr lang="en-US"/>
          </a:p>
        </p:txBody>
      </p:sp>
    </p:spTree>
    <p:extLst>
      <p:ext uri="{BB962C8B-B14F-4D97-AF65-F5344CB8AC3E}">
        <p14:creationId xmlns:p14="http://schemas.microsoft.com/office/powerpoint/2010/main" val="26147689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When particle of charge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and mass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m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placed in electric field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E</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lectric force exerted on charge = </a:t>
            </a:r>
            <a:r>
              <a:rPr lang="en-US" sz="1200" i="1" kern="1200" dirty="0" err="1">
                <a:solidFill>
                  <a:schemeClr val="tx1"/>
                </a:solidFill>
                <a:effectLst/>
                <a:latin typeface="Times New Roman" panose="02020603050405020304" pitchFamily="18" charset="0"/>
                <a:ea typeface="+mn-ea"/>
                <a:cs typeface="Times New Roman" panose="02020603050405020304" pitchFamily="18" charset="0"/>
              </a:rPr>
              <a:t>q</a:t>
            </a:r>
            <a:r>
              <a:rPr lang="en-US" sz="1200" b="1" kern="1200" dirty="0" err="1">
                <a:solidFill>
                  <a:schemeClr val="tx1"/>
                </a:solidFill>
                <a:effectLst/>
                <a:latin typeface="Times New Roman" panose="02020603050405020304" pitchFamily="18" charset="0"/>
                <a:ea typeface="+mn-ea"/>
                <a:cs typeface="Times New Roman" panose="02020603050405020304" pitchFamily="18" charset="0"/>
              </a:rPr>
              <a:t>E</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If only force exerted on particle: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Must be net force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Causes particle to accelerate according to particle under a net force model.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Therefore: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[click to show equation]</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Acceleration of particle is</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[click to show equation]</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If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uniform (i.e., constant in magnitude and direction) and particle free to move: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Electric force on particle constant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Can apply particle under constant acceleration model to motion of particle.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Particle described by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three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analysis models!</a:t>
            </a:r>
          </a:p>
          <a:p>
            <a:pPr marL="685800" marR="0" lvl="1"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Particle in a field</a:t>
            </a:r>
          </a:p>
          <a:p>
            <a:pPr marL="685800" marR="0" lvl="1"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Particle under a net force</a:t>
            </a:r>
          </a:p>
          <a:p>
            <a:pPr marL="685800" marR="0" lvl="1"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Particle under constant acceleration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If particle has positive charge: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Acceleration in direction of electric field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If particle has negative charge: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Acceleration in direction opposite electric field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45</a:t>
            </a:fld>
            <a:endParaRPr lang="en-US"/>
          </a:p>
        </p:txBody>
      </p:sp>
    </p:spTree>
    <p:extLst>
      <p:ext uri="{BB962C8B-B14F-4D97-AF65-F5344CB8AC3E}">
        <p14:creationId xmlns:p14="http://schemas.microsoft.com/office/powerpoint/2010/main" val="40705638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Conceptualize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When the positive charge is placed at A, it experiences an electric force toward the right in the figure due to the electric field directed toward the right. As a result, it will accelerate to the right and arrive at B with some speed.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Categorize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Because the electric field is uniform, a constant electric force acts on the charge. Therefore, as suggested in the discussion preceding the example and in the problem statement, the point charge can be modeled as a charged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particle under constant acceleration</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46</a:t>
            </a:fld>
            <a:endParaRPr lang="en-US"/>
          </a:p>
        </p:txBody>
      </p:sp>
    </p:spTree>
    <p:extLst>
      <p:ext uri="{BB962C8B-B14F-4D97-AF65-F5344CB8AC3E}">
        <p14:creationId xmlns:p14="http://schemas.microsoft.com/office/powerpoint/2010/main" val="4013675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Express the velocity of the particle as a function of position.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Solve for </a:t>
            </a:r>
            <a:r>
              <a:rPr lang="en-US" sz="12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v</a:t>
            </a:r>
            <a:r>
              <a:rPr lang="en-US" sz="1200" b="0" i="1" u="none" strike="noStrike" kern="1200" baseline="-25000" dirty="0" err="1">
                <a:solidFill>
                  <a:schemeClr val="tx1"/>
                </a:solidFill>
                <a:latin typeface="Times New Roman" panose="02020603050405020304" pitchFamily="18" charset="0"/>
                <a:ea typeface="+mn-ea"/>
                <a:cs typeface="Times New Roman" panose="02020603050405020304" pitchFamily="18" charset="0"/>
              </a:rPr>
              <a:t>f</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and substitute for the magnitude of the acceleration.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47</a:t>
            </a:fld>
            <a:endParaRPr lang="en-US"/>
          </a:p>
        </p:txBody>
      </p:sp>
    </p:spTree>
    <p:extLst>
      <p:ext uri="{BB962C8B-B14F-4D97-AF65-F5344CB8AC3E}">
        <p14:creationId xmlns:p14="http://schemas.microsoft.com/office/powerpoint/2010/main" val="38924363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Categorize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The problem statement tells us that the charge is a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non isolated system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for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energy</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The electric force, like any force, can do work on a system. Energy is transferred to the system of the charge by work done by the electric force exerted on the charge. The initial configuration of the system is when the particle is at rest at A, and the final configuration is when it is moving with some speed at B.</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Analyze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Write the appropriate reduction of the conservation of energy equation for the system of the charged particle.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Replace the work and kinetic energies with values appropriate for this situation.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Substitute for the magnitudes of the electric force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F</a:t>
            </a:r>
            <a:r>
              <a:rPr lang="en-US" sz="1200" b="0" i="1" u="none" strike="noStrike" kern="1200" baseline="-25000" dirty="0">
                <a:solidFill>
                  <a:schemeClr val="tx1"/>
                </a:solidFill>
                <a:latin typeface="Times New Roman" panose="02020603050405020304" pitchFamily="18" charset="0"/>
                <a:ea typeface="+mn-ea"/>
                <a:cs typeface="Times New Roman" panose="02020603050405020304" pitchFamily="18" charset="0"/>
              </a:rPr>
              <a:t>e</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from the particle in a field model and the displacement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x</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Finalize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The answer to part (B) is the same as that for part (A), as we expect. This problem can be solved with different approaches. We saw the same possibilities with mechanical problems.</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48</a:t>
            </a:fld>
            <a:endParaRPr lang="en-US"/>
          </a:p>
        </p:txBody>
      </p:sp>
    </p:spTree>
    <p:extLst>
      <p:ext uri="{BB962C8B-B14F-4D97-AF65-F5344CB8AC3E}">
        <p14:creationId xmlns:p14="http://schemas.microsoft.com/office/powerpoint/2010/main" val="30713740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Conceptualize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This example differs from the preceding one because the velocity of the charged particle is initially perpendicular to the electric field lines. (In the earlier example, the velocity of the charged particle is always parallel to the electric field lines.) As a result, the electron in this example follows a curved path as shown in the figure. The motion of the electron is the same as that of a massive particle projected horizontally in a gravitational field near the surface of the Earth.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Categorize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electron is a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particle in a field (electric)</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Because the electric field is uniform, a constant electric force is exerted on the electron. To find the acceleration of the electron, we can model it as a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particle under a net force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49</a:t>
            </a:fld>
            <a:endParaRPr lang="en-US"/>
          </a:p>
        </p:txBody>
      </p:sp>
    </p:spTree>
    <p:extLst>
      <p:ext uri="{BB962C8B-B14F-4D97-AF65-F5344CB8AC3E}">
        <p14:creationId xmlns:p14="http://schemas.microsoft.com/office/powerpoint/2010/main" val="11463816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Analyze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From the particle in a field model, we know that the direction of the electric force on the electron is downward in the figure, opposite the direction of the electric field lines. From the particle under a net force model, therefore, the acceleration of the electron is downward.</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The particle under a net force model was used to develop the equation shown in the case in which the electric force on a particle is the only force. Use this equation to evaluate the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y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component of the acceleration of the electron.</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Substitute numerical values.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50</a:t>
            </a:fld>
            <a:endParaRPr lang="en-US"/>
          </a:p>
        </p:txBody>
      </p:sp>
    </p:spTree>
    <p:extLst>
      <p:ext uri="{BB962C8B-B14F-4D97-AF65-F5344CB8AC3E}">
        <p14:creationId xmlns:p14="http://schemas.microsoft.com/office/powerpoint/2010/main" val="2041819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 1909, Robert Millikan discovered: electric charge always occurs as integral multiples of fundamental amount of charge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Electric charge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quantized</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Times New Roman" panose="02020603050405020304" pitchFamily="18" charset="0"/>
                <a:ea typeface="+mn-ea"/>
                <a:cs typeface="Times New Roman" panose="02020603050405020304" pitchFamily="18" charset="0"/>
              </a:rPr>
              <a:t>q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standard symbol used for charge as a variable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Electric charge exists as discrete “packets”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Can write: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[click to show equation]</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Times New Roman" panose="02020603050405020304" pitchFamily="18" charset="0"/>
                <a:ea typeface="+mn-ea"/>
                <a:cs typeface="Times New Roman" panose="02020603050405020304" pitchFamily="18" charset="0"/>
              </a:rPr>
              <a:t>N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integer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Other experiments showed: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Electron has charge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e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Proton has charge of equal magnitude but opposite sign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Some particles (i.e., neutron): no charge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Image credit:</a:t>
            </a:r>
          </a:p>
          <a:p>
            <a:r>
              <a:rPr lang="en-US" dirty="0">
                <a:latin typeface="Times New Roman" panose="02020603050405020304" pitchFamily="18" charset="0"/>
                <a:cs typeface="Times New Roman" panose="02020603050405020304" pitchFamily="18" charset="0"/>
              </a:rPr>
              <a:t>https://commons.wikimedia.org/wiki/File%3AMillikan.jpg</a:t>
            </a:r>
          </a:p>
          <a:p>
            <a:r>
              <a:rPr lang="en-US" dirty="0">
                <a:latin typeface="Times New Roman" panose="02020603050405020304" pitchFamily="18" charset="0"/>
                <a:cs typeface="Times New Roman" panose="02020603050405020304" pitchFamily="18" charset="0"/>
              </a:rPr>
              <a:t>By Nobel foundation [Public domain], via Wikimedia Commons</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a:t>
            </a:fld>
            <a:endParaRPr lang="en-US"/>
          </a:p>
        </p:txBody>
      </p:sp>
    </p:spTree>
    <p:extLst>
      <p:ext uri="{BB962C8B-B14F-4D97-AF65-F5344CB8AC3E}">
        <p14:creationId xmlns:p14="http://schemas.microsoft.com/office/powerpoint/2010/main" val="28486129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Categorize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Because the electric force acts only in the vertical direction in the figure, the motion of the particle in the horizontal direction can be analyzed by modeling it as a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particle under constant velocity</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endParaRPr lang="en-US" sz="12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Analyze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Solve for the time at which the electron arrives at the right edges of the plates.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Substitute numerical values. </a:t>
            </a:r>
            <a:r>
              <a:rPr lang="en-US" sz="1200" b="1" i="1"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[click to show equation]</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51</a:t>
            </a:fld>
            <a:endParaRPr lang="en-US"/>
          </a:p>
        </p:txBody>
      </p:sp>
    </p:spTree>
    <p:extLst>
      <p:ext uri="{BB962C8B-B14F-4D97-AF65-F5344CB8AC3E}">
        <p14:creationId xmlns:p14="http://schemas.microsoft.com/office/powerpoint/2010/main" val="14630780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Categorize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Because the electric force is constant in the figure, the motion of the particle in the vertical direction can be analyzed by modeling it as a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particle under constant acceleration</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endParaRPr lang="en-US" sz="12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Use the kinematic equation to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describe the position of the particle at any time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t.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Substitute numerical values. </a:t>
            </a:r>
            <a:r>
              <a:rPr lang="en-US" sz="1200" b="1" i="1"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[click to show equation]</a:t>
            </a:r>
          </a:p>
          <a:p>
            <a:endParaRPr lang="en-US" sz="12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Finalize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If the electron enters just below the negative plate in the figure and the separation between the plates is less than the value just calculated, the electron will strike the positive plate. Notice that we have used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four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analysis models to describe the electron in the various parts of this problem. We have neglected the gravitational force acting on the electron, which represents a good approximation when dealing with atomic particles. For an electric field of 200 N/C, the ratio of the magnitude of the electric force </a:t>
            </a:r>
            <a:r>
              <a:rPr lang="en-US" sz="1200" i="1" kern="1200" dirty="0" err="1">
                <a:solidFill>
                  <a:schemeClr val="tx1"/>
                </a:solidFill>
                <a:effectLst/>
                <a:latin typeface="Times New Roman" panose="02020603050405020304" pitchFamily="18" charset="0"/>
                <a:ea typeface="+mn-ea"/>
                <a:cs typeface="Times New Roman" panose="02020603050405020304" pitchFamily="18" charset="0"/>
              </a:rPr>
              <a:t>eE</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to the magnitude of the gravitational force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mg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is on the order of 10</a:t>
            </a:r>
            <a:r>
              <a:rPr lang="en-US" sz="1200" kern="1200" baseline="30000" dirty="0">
                <a:solidFill>
                  <a:schemeClr val="tx1"/>
                </a:solidFill>
                <a:effectLst/>
                <a:latin typeface="Times New Roman" panose="02020603050405020304" pitchFamily="18" charset="0"/>
                <a:ea typeface="+mn-ea"/>
                <a:cs typeface="Times New Roman" panose="02020603050405020304" pitchFamily="18" charset="0"/>
              </a:rPr>
              <a:t>12</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for an electron and on the order of 10</a:t>
            </a:r>
            <a:r>
              <a:rPr lang="en-US" sz="1200" kern="1200" baseline="30000" dirty="0">
                <a:solidFill>
                  <a:schemeClr val="tx1"/>
                </a:solidFill>
                <a:effectLst/>
                <a:latin typeface="Times New Roman" panose="02020603050405020304" pitchFamily="18" charset="0"/>
                <a:ea typeface="+mn-ea"/>
                <a:cs typeface="Times New Roman" panose="02020603050405020304" pitchFamily="18" charset="0"/>
              </a:rPr>
              <a:t>9</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for a proton.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52</a:t>
            </a:fld>
            <a:endParaRPr lang="en-US"/>
          </a:p>
        </p:txBody>
      </p:sp>
    </p:spTree>
    <p:extLst>
      <p:ext uri="{BB962C8B-B14F-4D97-AF65-F5344CB8AC3E}">
        <p14:creationId xmlns:p14="http://schemas.microsoft.com/office/powerpoint/2010/main" val="584324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Charles Coulomb: invented torsion balance (figure) to measure magnitudes of electric forces between charged objects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Electric force between charged spheres A and B causes spheres to either attract or repel each other:</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Resulting motion causes suspended fiber to twist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Restoring torque of twisted fiber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angle through which fiber rotates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Measurement of angle provides quantitative measure of electric force of attraction or repulsion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Once spheres charged by rubbing: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Electric force between them large compared with gravitational attraction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Gravitational force can be neglected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a:t>
            </a:fld>
            <a:endParaRPr lang="en-US"/>
          </a:p>
        </p:txBody>
      </p:sp>
    </p:spTree>
    <p:extLst>
      <p:ext uri="{BB962C8B-B14F-4D97-AF65-F5344CB8AC3E}">
        <p14:creationId xmlns:p14="http://schemas.microsoft.com/office/powerpoint/2010/main" val="4038108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From Coulomb’s experiments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generalize properties of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electric force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electrostatic force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between two stationary charged particles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Point charge</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charged particle of zero size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Electrical behavior of electrons and protons very well described by modeling them as point charges.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From experimental observations: magnitude of electric force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Coulomb force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between two point charges given by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Coulomb’s law</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[click to show equation]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628650" lvl="1" indent="-171450">
              <a:buFont typeface="Arial" panose="020B0604020202020204" pitchFamily="34" charset="0"/>
              <a:buChar char="•"/>
            </a:pPr>
            <a:r>
              <a:rPr lang="en-US" sz="12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k</a:t>
            </a:r>
            <a:r>
              <a:rPr lang="en-US" sz="1200" b="0" i="1" u="none" strike="noStrike" kern="1200" baseline="-25000" dirty="0" err="1">
                <a:solidFill>
                  <a:schemeClr val="tx1"/>
                </a:solidFill>
                <a:latin typeface="Times New Roman" panose="02020603050405020304" pitchFamily="18" charset="0"/>
                <a:ea typeface="+mn-ea"/>
                <a:cs typeface="Times New Roman" panose="02020603050405020304" pitchFamily="18" charset="0"/>
              </a:rPr>
              <a:t>e</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Coulomb constant</a:t>
            </a:r>
          </a:p>
          <a:p>
            <a:pPr marL="171450" indent="-171450">
              <a:buFont typeface="Arial" panose="020B0604020202020204" pitchFamily="34" charset="0"/>
              <a:buChar char="•"/>
            </a:pPr>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Coulomb showed: value of exponent of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r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is 2 to within uncertainty of a few percent </a:t>
            </a:r>
          </a:p>
          <a:p>
            <a:pPr marL="628650" lvl="1"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Modern experiments show: exponent is 2 to within uncertainty of a few parts in 10</a:t>
            </a:r>
            <a:r>
              <a:rPr lang="en-US" sz="1200" b="0" i="0" u="none" strike="noStrike" kern="1200" baseline="30000" dirty="0">
                <a:solidFill>
                  <a:schemeClr val="tx1"/>
                </a:solidFill>
                <a:latin typeface="Times New Roman" panose="02020603050405020304" pitchFamily="18" charset="0"/>
                <a:ea typeface="+mn-ea"/>
                <a:cs typeface="Times New Roman" panose="02020603050405020304" pitchFamily="18" charset="0"/>
              </a:rPr>
              <a:t>16</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Experiments also show: electric force (like gravitational force) is conservative</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Value of Coulomb constant depends on choice of units </a:t>
            </a:r>
          </a:p>
          <a:p>
            <a:pPr marL="628650" lvl="1"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SI unit of charge: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coulomb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(C) </a:t>
            </a:r>
          </a:p>
          <a:p>
            <a:pPr marL="628650" lvl="1"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Coulomb constant </a:t>
            </a:r>
            <a:r>
              <a:rPr lang="en-US" sz="12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k</a:t>
            </a:r>
            <a:r>
              <a:rPr lang="en-US" sz="1200" b="0" i="1" u="none" strike="noStrike" kern="1200" baseline="-25000" dirty="0" err="1">
                <a:solidFill>
                  <a:schemeClr val="tx1"/>
                </a:solidFill>
                <a:latin typeface="Times New Roman" panose="02020603050405020304" pitchFamily="18" charset="0"/>
                <a:ea typeface="+mn-ea"/>
                <a:cs typeface="Times New Roman" panose="02020603050405020304" pitchFamily="18" charset="0"/>
              </a:rPr>
              <a:t>e</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in SI units is: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marL="628650" lvl="1"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Also written as: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marL="1085850" lvl="2" indent="-171450">
              <a:buFont typeface="Arial" panose="020B0604020202020204" pitchFamily="34" charset="0"/>
              <a:buChar char="•"/>
            </a:pP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b="0" i="0" u="none" strike="noStrike" kern="1200" baseline="-25000" dirty="0">
                <a:solidFill>
                  <a:schemeClr val="tx1"/>
                </a:solidFill>
                <a:latin typeface="Times New Roman" panose="02020603050405020304" pitchFamily="18" charset="0"/>
                <a:ea typeface="+mn-ea"/>
                <a:cs typeface="Times New Roman" panose="02020603050405020304" pitchFamily="18" charset="0"/>
              </a:rPr>
              <a:t>0</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permittivity of free space</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Smallest unit of free charge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known in nature:</a:t>
            </a:r>
          </a:p>
          <a:p>
            <a:pPr marL="628650" lvl="1"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Charge on electron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e</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or proton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e</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[click to show equation]</a:t>
            </a:r>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a:t>
            </a:fld>
            <a:endParaRPr lang="en-US"/>
          </a:p>
        </p:txBody>
      </p:sp>
    </p:spTree>
    <p:extLst>
      <p:ext uri="{BB962C8B-B14F-4D97-AF65-F5344CB8AC3E}">
        <p14:creationId xmlns:p14="http://schemas.microsoft.com/office/powerpoint/2010/main" val="1554675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1 C of charge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charge of 6.24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10</a:t>
            </a:r>
            <a:r>
              <a:rPr lang="en-US" sz="1200" kern="1200" baseline="30000" dirty="0">
                <a:solidFill>
                  <a:schemeClr val="tx1"/>
                </a:solidFill>
                <a:effectLst/>
                <a:latin typeface="Times New Roman" panose="02020603050405020304" pitchFamily="18" charset="0"/>
                <a:ea typeface="+mn-ea"/>
                <a:cs typeface="Times New Roman" panose="02020603050405020304" pitchFamily="18" charset="0"/>
              </a:rPr>
              <a:t>18</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electrons or protons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Very small when compared with number of free electrons in 1 cm</a:t>
            </a:r>
            <a:r>
              <a:rPr lang="en-US" sz="1200" kern="1200" baseline="30000" dirty="0">
                <a:solidFill>
                  <a:schemeClr val="tx1"/>
                </a:solidFill>
                <a:effectLst/>
                <a:latin typeface="Times New Roman" panose="02020603050405020304" pitchFamily="18" charset="0"/>
                <a:ea typeface="+mn-ea"/>
                <a:cs typeface="Times New Roman" panose="02020603050405020304" pitchFamily="18" charset="0"/>
              </a:rPr>
              <a:t>3</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of copper:</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10</a:t>
            </a:r>
            <a:r>
              <a:rPr lang="en-US" sz="1200" kern="1200" baseline="30000" dirty="0">
                <a:solidFill>
                  <a:schemeClr val="tx1"/>
                </a:solidFill>
                <a:effectLst/>
                <a:latin typeface="Times New Roman" panose="02020603050405020304" pitchFamily="18" charset="0"/>
                <a:ea typeface="+mn-ea"/>
                <a:cs typeface="Times New Roman" panose="02020603050405020304" pitchFamily="18" charset="0"/>
              </a:rPr>
              <a:t>23</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1 C: substantial amount of charge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 typical experiments in which rubber or glass rod charged by friction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net charge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10</a:t>
            </a:r>
            <a:r>
              <a:rPr lang="en-US" sz="1200" kern="1200" baseline="300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baseline="30000" dirty="0">
                <a:solidFill>
                  <a:schemeClr val="tx1"/>
                </a:solidFill>
                <a:effectLst/>
                <a:latin typeface="Times New Roman" panose="02020603050405020304" pitchFamily="18" charset="0"/>
                <a:ea typeface="+mn-ea"/>
                <a:cs typeface="Times New Roman" panose="02020603050405020304" pitchFamily="18" charset="0"/>
              </a:rPr>
              <a:t>6</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C </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Only very small fraction of total available charge transferred between rod and rubbing material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a:p>
        </p:txBody>
      </p:sp>
    </p:spTree>
    <p:extLst>
      <p:ext uri="{BB962C8B-B14F-4D97-AF65-F5344CB8AC3E}">
        <p14:creationId xmlns:p14="http://schemas.microsoft.com/office/powerpoint/2010/main" val="3039116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Table: charges and masses of electron, proton, and neutron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Note: electron and proton identical in magnitude of their charge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Vastly different in mass.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Proton and neutron similar in mass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Vastly different in charge</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10</a:t>
            </a:fld>
            <a:endParaRPr lang="en-US"/>
          </a:p>
        </p:txBody>
      </p:sp>
    </p:spTree>
    <p:extLst>
      <p:ext uri="{BB962C8B-B14F-4D97-AF65-F5344CB8AC3E}">
        <p14:creationId xmlns:p14="http://schemas.microsoft.com/office/powerpoint/2010/main" val="640559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Font typeface="Arial" panose="020B0604020202020204" pitchFamily="34" charset="0"/>
              <a:buNone/>
              <a:defRPr sz="2400" b="0" i="0" baseline="0">
                <a:solidFill>
                  <a:srgbClr val="000000"/>
                </a:solidFill>
                <a:latin typeface="Arial" charset="0"/>
                <a:ea typeface="Arial" charset="0"/>
                <a:cs typeface="Arial" charset="0"/>
              </a:defRPr>
            </a:lvl1pPr>
            <a:lvl2pPr marL="457200" indent="0">
              <a:buFont typeface="Arial" panose="020B0604020202020204" pitchFamily="34" charset="0"/>
              <a:buNone/>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119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4846320" cy="4259263"/>
          </a:xfrm>
        </p:spPr>
        <p:txBody>
          <a:bodyPr/>
          <a:lstStyle/>
          <a:p>
            <a:r>
              <a:rPr lang="en-US"/>
              <a:t>Click icon to add picture</a:t>
            </a:r>
          </a:p>
        </p:txBody>
      </p:sp>
      <p:sp>
        <p:nvSpPr>
          <p:cNvPr id="7" name="Picture Placeholder 5">
            <a:extLst>
              <a:ext uri="{FF2B5EF4-FFF2-40B4-BE49-F238E27FC236}">
                <a16:creationId xmlns:a16="http://schemas.microsoft.com/office/drawing/2014/main" id="{86F424FA-2575-48E8-9BCC-42C50E694822}"/>
              </a:ext>
            </a:extLst>
          </p:cNvPr>
          <p:cNvSpPr>
            <a:spLocks noGrp="1"/>
          </p:cNvSpPr>
          <p:nvPr>
            <p:ph type="pic" sz="quarter" idx="11"/>
          </p:nvPr>
        </p:nvSpPr>
        <p:spPr>
          <a:xfrm>
            <a:off x="6477984" y="1619556"/>
            <a:ext cx="4846320" cy="4259263"/>
          </a:xfrm>
        </p:spPr>
        <p:txBody>
          <a:bodyPr/>
          <a:lstStyle/>
          <a:p>
            <a:r>
              <a:rPr lang="en-US"/>
              <a:t>Click icon to add picture</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844980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1285875" y="1619557"/>
            <a:ext cx="9620250" cy="4259263"/>
          </a:xfrm>
        </p:spPr>
        <p:txBody>
          <a:bodyPr/>
          <a:lstStyle/>
          <a:p>
            <a:r>
              <a:rPr lang="en-US"/>
              <a:t>Click icon to add picture</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334627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1285875" y="1619558"/>
            <a:ext cx="4421751" cy="2392004"/>
          </a:xfrm>
        </p:spPr>
        <p:txBody>
          <a:bodyPr/>
          <a:lstStyle/>
          <a:p>
            <a:r>
              <a:rPr lang="en-US" dirty="0"/>
              <a:t>Click icon to add picture</a:t>
            </a:r>
          </a:p>
        </p:txBody>
      </p:sp>
      <p:sp>
        <p:nvSpPr>
          <p:cNvPr id="7" name="Picture Placeholder 5">
            <a:extLst>
              <a:ext uri="{FF2B5EF4-FFF2-40B4-BE49-F238E27FC236}">
                <a16:creationId xmlns:a16="http://schemas.microsoft.com/office/drawing/2014/main" id="{8E172EE6-B2CF-4E4E-BAA9-297C5218A147}"/>
              </a:ext>
            </a:extLst>
          </p:cNvPr>
          <p:cNvSpPr>
            <a:spLocks noGrp="1"/>
          </p:cNvSpPr>
          <p:nvPr>
            <p:ph type="pic" sz="quarter" idx="11"/>
          </p:nvPr>
        </p:nvSpPr>
        <p:spPr>
          <a:xfrm>
            <a:off x="6327365" y="1621709"/>
            <a:ext cx="4188235" cy="2389854"/>
          </a:xfrm>
        </p:spPr>
        <p:txBody>
          <a:bodyPr/>
          <a:lstStyle/>
          <a:p>
            <a:r>
              <a:rPr lang="en-US"/>
              <a:t>Click icon to add picture</a:t>
            </a:r>
          </a:p>
        </p:txBody>
      </p:sp>
      <p:sp>
        <p:nvSpPr>
          <p:cNvPr id="9" name="Text Placeholder 11">
            <a:extLst>
              <a:ext uri="{FF2B5EF4-FFF2-40B4-BE49-F238E27FC236}">
                <a16:creationId xmlns:a16="http://schemas.microsoft.com/office/drawing/2014/main" id="{61F95EA1-E98C-4CD1-8F25-52F35DAB58B6}"/>
              </a:ext>
            </a:extLst>
          </p:cNvPr>
          <p:cNvSpPr>
            <a:spLocks noGrp="1"/>
          </p:cNvSpPr>
          <p:nvPr>
            <p:ph type="body" sz="quarter" idx="17" hasCustomPrompt="1"/>
          </p:nvPr>
        </p:nvSpPr>
        <p:spPr>
          <a:xfrm>
            <a:off x="838200" y="4332552"/>
            <a:ext cx="10711543" cy="1807477"/>
          </a:xfrm>
        </p:spPr>
        <p:txBody>
          <a:bodyPr lIns="45720" tIns="45720" rIns="45720" bIns="45720">
            <a:normAutofit/>
          </a:bodyPr>
          <a:lstStyle>
            <a:lvl1pPr marL="342900" indent="-342900">
              <a:buClr>
                <a:srgbClr val="004A78"/>
              </a:buClr>
              <a:buFont typeface="Arial" charset="0"/>
              <a:buChar char="•"/>
              <a:defRPr sz="105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422735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2" name="Text Placeholder 11"/>
          <p:cNvSpPr>
            <a:spLocks noGrp="1"/>
          </p:cNvSpPr>
          <p:nvPr>
            <p:ph type="body" sz="quarter" idx="17" hasCustomPrompt="1"/>
          </p:nvPr>
        </p:nvSpPr>
        <p:spPr>
          <a:xfrm>
            <a:off x="743576" y="1289683"/>
            <a:ext cx="10711543" cy="4781151"/>
          </a:xfrm>
        </p:spPr>
        <p:txBody>
          <a:bodyPr lIns="45720" tIns="45720" rIns="45720" bIns="45720">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0581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2" name="Text Placeholder 11"/>
          <p:cNvSpPr>
            <a:spLocks noGrp="1"/>
          </p:cNvSpPr>
          <p:nvPr>
            <p:ph type="body" sz="quarter" idx="17" hasCustomPrompt="1"/>
          </p:nvPr>
        </p:nvSpPr>
        <p:spPr>
          <a:xfrm>
            <a:off x="743576" y="1289684"/>
            <a:ext cx="10711543" cy="3488794"/>
          </a:xfrm>
        </p:spPr>
        <p:txBody>
          <a:bodyPr lIns="45720" tIns="45720" rIns="45720" bIns="45720">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6" name="Picture Placeholder 5">
            <a:extLst>
              <a:ext uri="{FF2B5EF4-FFF2-40B4-BE49-F238E27FC236}">
                <a16:creationId xmlns:a16="http://schemas.microsoft.com/office/drawing/2014/main" id="{71C9C7C5-7CF4-4044-B15D-337C2FEE1BD5}"/>
              </a:ext>
            </a:extLst>
          </p:cNvPr>
          <p:cNvSpPr>
            <a:spLocks noGrp="1"/>
          </p:cNvSpPr>
          <p:nvPr>
            <p:ph type="pic" sz="quarter" idx="10"/>
          </p:nvPr>
        </p:nvSpPr>
        <p:spPr>
          <a:xfrm>
            <a:off x="1231798" y="4920061"/>
            <a:ext cx="4421751" cy="1097281"/>
          </a:xfrm>
        </p:spPr>
        <p:txBody>
          <a:bodyPr/>
          <a:lstStyle/>
          <a:p>
            <a:r>
              <a:rPr lang="en-US" dirty="0"/>
              <a:t>Click icon to add picture</a:t>
            </a:r>
          </a:p>
        </p:txBody>
      </p:sp>
      <p:sp>
        <p:nvSpPr>
          <p:cNvPr id="7" name="Picture Placeholder 5">
            <a:extLst>
              <a:ext uri="{FF2B5EF4-FFF2-40B4-BE49-F238E27FC236}">
                <a16:creationId xmlns:a16="http://schemas.microsoft.com/office/drawing/2014/main" id="{5DEDD340-B598-4393-B4BC-513A1F344527}"/>
              </a:ext>
            </a:extLst>
          </p:cNvPr>
          <p:cNvSpPr>
            <a:spLocks noGrp="1"/>
          </p:cNvSpPr>
          <p:nvPr>
            <p:ph type="pic" sz="quarter" idx="18"/>
          </p:nvPr>
        </p:nvSpPr>
        <p:spPr>
          <a:xfrm>
            <a:off x="5956198" y="4920060"/>
            <a:ext cx="4421751" cy="1097281"/>
          </a:xfrm>
        </p:spPr>
        <p:txBody>
          <a:bodyPr/>
          <a:lstStyle/>
          <a:p>
            <a:r>
              <a:rPr lang="en-US" dirty="0"/>
              <a:t>Click icon to add picture</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684890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2" name="Text Placeholder 11"/>
          <p:cNvSpPr>
            <a:spLocks noGrp="1"/>
          </p:cNvSpPr>
          <p:nvPr>
            <p:ph type="body" sz="quarter" idx="17" hasCustomPrompt="1"/>
          </p:nvPr>
        </p:nvSpPr>
        <p:spPr>
          <a:xfrm>
            <a:off x="743576" y="1289683"/>
            <a:ext cx="10711543" cy="2583717"/>
          </a:xfrm>
        </p:spPr>
        <p:txBody>
          <a:bodyPr lIns="45720" tIns="45720" rIns="45720" bIns="45720">
            <a:noAutofit/>
          </a:bodyPr>
          <a:lstStyle>
            <a:lvl1pPr marL="342900" indent="-342900">
              <a:buClr>
                <a:srgbClr val="004A78"/>
              </a:buClr>
              <a:buFont typeface="Arial" charset="0"/>
              <a:buChar char="•"/>
              <a:defRPr sz="16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6" name="Text Placeholder 11">
            <a:extLst>
              <a:ext uri="{FF2B5EF4-FFF2-40B4-BE49-F238E27FC236}">
                <a16:creationId xmlns:a16="http://schemas.microsoft.com/office/drawing/2014/main" id="{A1E7336A-409F-4F76-947E-B947F0D4098C}"/>
              </a:ext>
            </a:extLst>
          </p:cNvPr>
          <p:cNvSpPr>
            <a:spLocks noGrp="1"/>
          </p:cNvSpPr>
          <p:nvPr>
            <p:ph type="body" sz="quarter" idx="18" hasCustomPrompt="1"/>
          </p:nvPr>
        </p:nvSpPr>
        <p:spPr>
          <a:xfrm>
            <a:off x="743576" y="4061373"/>
            <a:ext cx="10711543" cy="2073954"/>
          </a:xfrm>
        </p:spPr>
        <p:txBody>
          <a:bodyPr>
            <a:noAutofit/>
          </a:bodyPr>
          <a:lstStyle>
            <a:lvl1pPr marL="342900" indent="-342900">
              <a:buClr>
                <a:srgbClr val="004A78"/>
              </a:buClr>
              <a:buFont typeface="Arial" charset="0"/>
              <a:buChar char="•"/>
              <a:defRPr sz="14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263148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299088"/>
            <a:ext cx="10711543" cy="4394200"/>
          </a:xfrm>
        </p:spPr>
        <p:txBody>
          <a:bodyPr lIns="45720" tIns="45720" rIns="45720" bIns="45720">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a:t>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2" name="Text Placeholder 11"/>
          <p:cNvSpPr>
            <a:spLocks noGrp="1"/>
          </p:cNvSpPr>
          <p:nvPr>
            <p:ph type="body" sz="quarter" idx="17" hasCustomPrompt="1"/>
          </p:nvPr>
        </p:nvSpPr>
        <p:spPr>
          <a:xfrm>
            <a:off x="743576" y="1313842"/>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1517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64034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able Placeholder 4"/>
          <p:cNvSpPr>
            <a:spLocks noGrp="1"/>
          </p:cNvSpPr>
          <p:nvPr>
            <p:ph type="tbl" sz="quarter" idx="10"/>
          </p:nvPr>
        </p:nvSpPr>
        <p:spPr>
          <a:xfrm>
            <a:off x="1895522" y="2742543"/>
            <a:ext cx="8128000" cy="664756"/>
          </a:xfrm>
        </p:spPr>
        <p:txBody>
          <a:bodyPr/>
          <a:lstStyle/>
          <a:p>
            <a:r>
              <a:rPr lang="en-US" dirty="0"/>
              <a:t>Click icon to add table</a:t>
            </a:r>
          </a:p>
        </p:txBody>
      </p:sp>
      <p:sp>
        <p:nvSpPr>
          <p:cNvPr id="7" name="Text Placeholder 5">
            <a:extLst>
              <a:ext uri="{FF2B5EF4-FFF2-40B4-BE49-F238E27FC236}">
                <a16:creationId xmlns:a16="http://schemas.microsoft.com/office/drawing/2014/main" id="{F98919AB-3D97-43A4-841C-D1638DBDD174}"/>
              </a:ext>
            </a:extLst>
          </p:cNvPr>
          <p:cNvSpPr>
            <a:spLocks noGrp="1"/>
          </p:cNvSpPr>
          <p:nvPr>
            <p:ph type="body" sz="quarter" idx="15" hasCustomPrompt="1"/>
          </p:nvPr>
        </p:nvSpPr>
        <p:spPr>
          <a:xfrm>
            <a:off x="743576" y="1289684"/>
            <a:ext cx="10711543" cy="1261787"/>
          </a:xfrm>
        </p:spPr>
        <p:txBody>
          <a:bodyPr>
            <a:noAutofit/>
          </a:bodyPr>
          <a:lstStyle>
            <a:lvl1pPr marL="0" indent="0" algn="l">
              <a:buFont typeface="Arial" panose="020B0604020202020204" pitchFamily="34" charset="0"/>
              <a:buNone/>
              <a:defRPr sz="16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8" name="Text Placeholder 5">
            <a:extLst>
              <a:ext uri="{FF2B5EF4-FFF2-40B4-BE49-F238E27FC236}">
                <a16:creationId xmlns:a16="http://schemas.microsoft.com/office/drawing/2014/main" id="{53E8049B-FB53-4F77-BC5B-96C018AC90AA}"/>
              </a:ext>
            </a:extLst>
          </p:cNvPr>
          <p:cNvSpPr>
            <a:spLocks noGrp="1"/>
          </p:cNvSpPr>
          <p:nvPr>
            <p:ph type="body" sz="quarter" idx="16" hasCustomPrompt="1"/>
          </p:nvPr>
        </p:nvSpPr>
        <p:spPr>
          <a:xfrm>
            <a:off x="743576" y="4951036"/>
            <a:ext cx="10711543" cy="1106799"/>
          </a:xfrm>
        </p:spPr>
        <p:txBody>
          <a:bodyPr>
            <a:noAutofit/>
          </a:bodyPr>
          <a:lstStyle>
            <a:lvl1pPr marL="0" indent="0" algn="l">
              <a:buFont typeface="Arial" panose="020B0604020202020204" pitchFamily="34" charset="0"/>
              <a:buNone/>
              <a:defRPr sz="16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9" name="Text Placeholder 5">
            <a:extLst>
              <a:ext uri="{FF2B5EF4-FFF2-40B4-BE49-F238E27FC236}">
                <a16:creationId xmlns:a16="http://schemas.microsoft.com/office/drawing/2014/main" id="{6DEE4F39-B48D-41D5-BB0F-A683BEC1845D}"/>
              </a:ext>
            </a:extLst>
          </p:cNvPr>
          <p:cNvSpPr>
            <a:spLocks noGrp="1"/>
          </p:cNvSpPr>
          <p:nvPr>
            <p:ph type="body" sz="quarter" idx="17" hasCustomPrompt="1"/>
          </p:nvPr>
        </p:nvSpPr>
        <p:spPr>
          <a:xfrm>
            <a:off x="740228" y="3597961"/>
            <a:ext cx="10711543" cy="1106799"/>
          </a:xfrm>
        </p:spPr>
        <p:txBody>
          <a:bodyPr>
            <a:noAutofit/>
          </a:bodyPr>
          <a:lstStyle>
            <a:lvl1pPr marL="0" indent="0" algn="l">
              <a:buFont typeface="Arial" panose="020B0604020202020204" pitchFamily="34" charset="0"/>
              <a:buNone/>
              <a:defRPr sz="16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57691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able Placeholder 4"/>
          <p:cNvSpPr>
            <a:spLocks noGrp="1"/>
          </p:cNvSpPr>
          <p:nvPr>
            <p:ph type="tbl" sz="quarter" idx="10"/>
          </p:nvPr>
        </p:nvSpPr>
        <p:spPr>
          <a:xfrm>
            <a:off x="967614" y="2897336"/>
            <a:ext cx="4984579" cy="664756"/>
          </a:xfrm>
        </p:spPr>
        <p:txBody>
          <a:bodyPr/>
          <a:lstStyle/>
          <a:p>
            <a:r>
              <a:rPr lang="en-US" dirty="0"/>
              <a:t>Click icon to add table</a:t>
            </a:r>
          </a:p>
        </p:txBody>
      </p:sp>
      <p:sp>
        <p:nvSpPr>
          <p:cNvPr id="8" name="Text Placeholder 5">
            <a:extLst>
              <a:ext uri="{FF2B5EF4-FFF2-40B4-BE49-F238E27FC236}">
                <a16:creationId xmlns:a16="http://schemas.microsoft.com/office/drawing/2014/main" id="{53E8049B-FB53-4F77-BC5B-96C018AC90AA}"/>
              </a:ext>
            </a:extLst>
          </p:cNvPr>
          <p:cNvSpPr>
            <a:spLocks noGrp="1"/>
          </p:cNvSpPr>
          <p:nvPr>
            <p:ph type="body" sz="quarter" idx="16" hasCustomPrompt="1"/>
          </p:nvPr>
        </p:nvSpPr>
        <p:spPr>
          <a:xfrm>
            <a:off x="743576" y="5083771"/>
            <a:ext cx="10711543" cy="1106799"/>
          </a:xfrm>
        </p:spPr>
        <p:txBody>
          <a:bodyPr lIns="45720" tIns="45720" rIns="45720" bIns="45720">
            <a:noAutofit/>
          </a:bodyPr>
          <a:lstStyle>
            <a:lvl1pPr marL="0" indent="0" algn="l">
              <a:buFont typeface="Arial" panose="020B0604020202020204" pitchFamily="34" charset="0"/>
              <a:buNone/>
              <a:defRPr sz="16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9" name="Text Placeholder 5">
            <a:extLst>
              <a:ext uri="{FF2B5EF4-FFF2-40B4-BE49-F238E27FC236}">
                <a16:creationId xmlns:a16="http://schemas.microsoft.com/office/drawing/2014/main" id="{6DEE4F39-B48D-41D5-BB0F-A683BEC1845D}"/>
              </a:ext>
            </a:extLst>
          </p:cNvPr>
          <p:cNvSpPr>
            <a:spLocks noGrp="1"/>
          </p:cNvSpPr>
          <p:nvPr>
            <p:ph type="body" sz="quarter" idx="17" hasCustomPrompt="1"/>
          </p:nvPr>
        </p:nvSpPr>
        <p:spPr>
          <a:xfrm>
            <a:off x="740228" y="3819181"/>
            <a:ext cx="10711543" cy="1106799"/>
          </a:xfrm>
        </p:spPr>
        <p:txBody>
          <a:bodyPr lIns="45720" tIns="45720" rIns="45720" bIns="45720">
            <a:noAutofit/>
          </a:bodyPr>
          <a:lstStyle>
            <a:lvl1pPr marL="0" indent="0" algn="l">
              <a:buFont typeface="Arial" panose="020B0604020202020204" pitchFamily="34" charset="0"/>
              <a:buNone/>
              <a:defRPr sz="16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10" name="Picture Placeholder 5">
            <a:extLst>
              <a:ext uri="{FF2B5EF4-FFF2-40B4-BE49-F238E27FC236}">
                <a16:creationId xmlns:a16="http://schemas.microsoft.com/office/drawing/2014/main" id="{178F6B12-B48B-41C4-949F-2E8DAA0A93FF}"/>
              </a:ext>
            </a:extLst>
          </p:cNvPr>
          <p:cNvSpPr>
            <a:spLocks noGrp="1"/>
          </p:cNvSpPr>
          <p:nvPr>
            <p:ph type="pic" sz="quarter" idx="18"/>
          </p:nvPr>
        </p:nvSpPr>
        <p:spPr>
          <a:xfrm>
            <a:off x="743577" y="1299930"/>
            <a:ext cx="1689908" cy="1106799"/>
          </a:xfrm>
        </p:spPr>
        <p:txBody>
          <a:bodyPr/>
          <a:lstStyle/>
          <a:p>
            <a:r>
              <a:rPr lang="en-US" dirty="0"/>
              <a:t>Click icon to add picture</a:t>
            </a:r>
          </a:p>
        </p:txBody>
      </p:sp>
      <p:sp>
        <p:nvSpPr>
          <p:cNvPr id="11" name="Picture Placeholder 5">
            <a:extLst>
              <a:ext uri="{FF2B5EF4-FFF2-40B4-BE49-F238E27FC236}">
                <a16:creationId xmlns:a16="http://schemas.microsoft.com/office/drawing/2014/main" id="{58817CCE-2C4B-4806-9113-95DCA7D1F49D}"/>
              </a:ext>
            </a:extLst>
          </p:cNvPr>
          <p:cNvSpPr>
            <a:spLocks noGrp="1"/>
          </p:cNvSpPr>
          <p:nvPr>
            <p:ph type="pic" sz="quarter" idx="19"/>
          </p:nvPr>
        </p:nvSpPr>
        <p:spPr>
          <a:xfrm>
            <a:off x="6288885" y="2774306"/>
            <a:ext cx="2029205" cy="830799"/>
          </a:xfrm>
        </p:spPr>
        <p:txBody>
          <a:bodyPr/>
          <a:lstStyle/>
          <a:p>
            <a:r>
              <a:rPr lang="en-US" dirty="0"/>
              <a:t>Click icon to add picture</a:t>
            </a:r>
          </a:p>
        </p:txBody>
      </p:sp>
      <p:sp>
        <p:nvSpPr>
          <p:cNvPr id="12" name="Picture Placeholder 5">
            <a:extLst>
              <a:ext uri="{FF2B5EF4-FFF2-40B4-BE49-F238E27FC236}">
                <a16:creationId xmlns:a16="http://schemas.microsoft.com/office/drawing/2014/main" id="{17A7776F-FBCC-41AC-81FC-DE547DCBEE15}"/>
              </a:ext>
            </a:extLst>
          </p:cNvPr>
          <p:cNvSpPr>
            <a:spLocks noGrp="1"/>
          </p:cNvSpPr>
          <p:nvPr>
            <p:ph type="pic" sz="quarter" idx="20"/>
          </p:nvPr>
        </p:nvSpPr>
        <p:spPr>
          <a:xfrm>
            <a:off x="9105868" y="1377221"/>
            <a:ext cx="1689908" cy="1106799"/>
          </a:xfrm>
        </p:spPr>
        <p:txBody>
          <a:bodyPr/>
          <a:lstStyle/>
          <a:p>
            <a:r>
              <a:rPr lang="en-US" dirty="0"/>
              <a:t>Click icon to add picture</a:t>
            </a:r>
          </a:p>
        </p:txBody>
      </p:sp>
      <p:sp>
        <p:nvSpPr>
          <p:cNvPr id="13" name="Picture Placeholder 5">
            <a:extLst>
              <a:ext uri="{FF2B5EF4-FFF2-40B4-BE49-F238E27FC236}">
                <a16:creationId xmlns:a16="http://schemas.microsoft.com/office/drawing/2014/main" id="{E9DCE7D8-9B9A-4AC9-AA38-D830B42A84C2}"/>
              </a:ext>
            </a:extLst>
          </p:cNvPr>
          <p:cNvSpPr>
            <a:spLocks noGrp="1"/>
          </p:cNvSpPr>
          <p:nvPr>
            <p:ph type="pic" sz="quarter" idx="21"/>
          </p:nvPr>
        </p:nvSpPr>
        <p:spPr>
          <a:xfrm>
            <a:off x="7111160" y="1389468"/>
            <a:ext cx="1689908" cy="1106799"/>
          </a:xfrm>
        </p:spPr>
        <p:txBody>
          <a:bodyPr/>
          <a:lstStyle/>
          <a:p>
            <a:r>
              <a:rPr lang="en-US" dirty="0"/>
              <a:t>Click icon to add picture</a:t>
            </a:r>
          </a:p>
        </p:txBody>
      </p:sp>
      <p:sp>
        <p:nvSpPr>
          <p:cNvPr id="14" name="Picture Placeholder 5">
            <a:extLst>
              <a:ext uri="{FF2B5EF4-FFF2-40B4-BE49-F238E27FC236}">
                <a16:creationId xmlns:a16="http://schemas.microsoft.com/office/drawing/2014/main" id="{AFAA8102-5E8C-4F0B-AB23-915C4F9347E4}"/>
              </a:ext>
            </a:extLst>
          </p:cNvPr>
          <p:cNvSpPr>
            <a:spLocks noGrp="1"/>
          </p:cNvSpPr>
          <p:nvPr>
            <p:ph type="pic" sz="quarter" idx="22"/>
          </p:nvPr>
        </p:nvSpPr>
        <p:spPr>
          <a:xfrm>
            <a:off x="5190193" y="1379873"/>
            <a:ext cx="1689908" cy="1106799"/>
          </a:xfrm>
        </p:spPr>
        <p:txBody>
          <a:bodyPr/>
          <a:lstStyle/>
          <a:p>
            <a:r>
              <a:rPr lang="en-US" dirty="0"/>
              <a:t>Click icon to add picture</a:t>
            </a:r>
          </a:p>
        </p:txBody>
      </p:sp>
      <p:sp>
        <p:nvSpPr>
          <p:cNvPr id="15" name="Picture Placeholder 5">
            <a:extLst>
              <a:ext uri="{FF2B5EF4-FFF2-40B4-BE49-F238E27FC236}">
                <a16:creationId xmlns:a16="http://schemas.microsoft.com/office/drawing/2014/main" id="{E7347300-CEA6-4E1E-8BC4-9EB9B1EF3D37}"/>
              </a:ext>
            </a:extLst>
          </p:cNvPr>
          <p:cNvSpPr>
            <a:spLocks noGrp="1"/>
          </p:cNvSpPr>
          <p:nvPr>
            <p:ph type="pic" sz="quarter" idx="23"/>
          </p:nvPr>
        </p:nvSpPr>
        <p:spPr>
          <a:xfrm>
            <a:off x="3195485" y="1379874"/>
            <a:ext cx="1689908" cy="1106799"/>
          </a:xfrm>
        </p:spPr>
        <p:txBody>
          <a:bodyPr/>
          <a:lstStyle/>
          <a:p>
            <a:r>
              <a:rPr lang="en-US" dirty="0"/>
              <a:t>Click icon to add picture</a:t>
            </a:r>
          </a:p>
        </p:txBody>
      </p:sp>
      <p:sp>
        <p:nvSpPr>
          <p:cNvPr id="16" name="Picture Placeholder 5">
            <a:extLst>
              <a:ext uri="{FF2B5EF4-FFF2-40B4-BE49-F238E27FC236}">
                <a16:creationId xmlns:a16="http://schemas.microsoft.com/office/drawing/2014/main" id="{A6E87E6D-A480-4463-A453-8CC58EF8D239}"/>
              </a:ext>
            </a:extLst>
          </p:cNvPr>
          <p:cNvSpPr>
            <a:spLocks noGrp="1"/>
          </p:cNvSpPr>
          <p:nvPr>
            <p:ph type="pic" sz="quarter" idx="24"/>
          </p:nvPr>
        </p:nvSpPr>
        <p:spPr>
          <a:xfrm>
            <a:off x="8766571" y="2774306"/>
            <a:ext cx="2029205" cy="830799"/>
          </a:xfrm>
        </p:spPr>
        <p:txBody>
          <a:bodyPr/>
          <a:lstStyle/>
          <a:p>
            <a:r>
              <a:rPr lang="en-US" dirty="0"/>
              <a:t>Click icon to add picture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640783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able Placeholder 4"/>
          <p:cNvSpPr>
            <a:spLocks noGrp="1"/>
          </p:cNvSpPr>
          <p:nvPr>
            <p:ph type="tbl" sz="quarter" idx="10"/>
          </p:nvPr>
        </p:nvSpPr>
        <p:spPr>
          <a:xfrm>
            <a:off x="967614" y="2897336"/>
            <a:ext cx="4984579" cy="664756"/>
          </a:xfrm>
        </p:spPr>
        <p:txBody>
          <a:bodyPr/>
          <a:lstStyle/>
          <a:p>
            <a:r>
              <a:rPr lang="en-US" dirty="0"/>
              <a:t>Click icon to add table</a:t>
            </a:r>
          </a:p>
        </p:txBody>
      </p:sp>
      <p:sp>
        <p:nvSpPr>
          <p:cNvPr id="8" name="Text Placeholder 5">
            <a:extLst>
              <a:ext uri="{FF2B5EF4-FFF2-40B4-BE49-F238E27FC236}">
                <a16:creationId xmlns:a16="http://schemas.microsoft.com/office/drawing/2014/main" id="{53E8049B-FB53-4F77-BC5B-96C018AC90AA}"/>
              </a:ext>
            </a:extLst>
          </p:cNvPr>
          <p:cNvSpPr>
            <a:spLocks noGrp="1"/>
          </p:cNvSpPr>
          <p:nvPr>
            <p:ph type="body" sz="quarter" idx="16" hasCustomPrompt="1"/>
          </p:nvPr>
        </p:nvSpPr>
        <p:spPr>
          <a:xfrm>
            <a:off x="743576" y="5083771"/>
            <a:ext cx="10711543" cy="1106799"/>
          </a:xfrm>
        </p:spPr>
        <p:txBody>
          <a:bodyPr lIns="45720" tIns="45720" rIns="45720" bIns="45720">
            <a:noAutofit/>
          </a:bodyPr>
          <a:lstStyle>
            <a:lvl1pPr marL="0" indent="0" algn="l">
              <a:buFont typeface="Arial" panose="020B0604020202020204" pitchFamily="34" charset="0"/>
              <a:buNone/>
              <a:defRPr sz="16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9" name="Text Placeholder 5">
            <a:extLst>
              <a:ext uri="{FF2B5EF4-FFF2-40B4-BE49-F238E27FC236}">
                <a16:creationId xmlns:a16="http://schemas.microsoft.com/office/drawing/2014/main" id="{6DEE4F39-B48D-41D5-BB0F-A683BEC1845D}"/>
              </a:ext>
            </a:extLst>
          </p:cNvPr>
          <p:cNvSpPr>
            <a:spLocks noGrp="1"/>
          </p:cNvSpPr>
          <p:nvPr>
            <p:ph type="body" sz="quarter" idx="17" hasCustomPrompt="1"/>
          </p:nvPr>
        </p:nvSpPr>
        <p:spPr>
          <a:xfrm>
            <a:off x="740228" y="3819181"/>
            <a:ext cx="10711543" cy="1106799"/>
          </a:xfrm>
        </p:spPr>
        <p:txBody>
          <a:bodyPr lIns="45720" tIns="45720" rIns="45720" bIns="45720">
            <a:noAutofit/>
          </a:bodyPr>
          <a:lstStyle>
            <a:lvl1pPr marL="0" indent="0" algn="l">
              <a:buFont typeface="Arial" panose="020B0604020202020204" pitchFamily="34" charset="0"/>
              <a:buNone/>
              <a:defRPr sz="16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10" name="Picture Placeholder 5">
            <a:extLst>
              <a:ext uri="{FF2B5EF4-FFF2-40B4-BE49-F238E27FC236}">
                <a16:creationId xmlns:a16="http://schemas.microsoft.com/office/drawing/2014/main" id="{178F6B12-B48B-41C4-949F-2E8DAA0A93FF}"/>
              </a:ext>
            </a:extLst>
          </p:cNvPr>
          <p:cNvSpPr>
            <a:spLocks noGrp="1"/>
          </p:cNvSpPr>
          <p:nvPr>
            <p:ph type="pic" sz="quarter" idx="18"/>
          </p:nvPr>
        </p:nvSpPr>
        <p:spPr>
          <a:xfrm>
            <a:off x="743577" y="1299930"/>
            <a:ext cx="1463040" cy="1097280"/>
          </a:xfrm>
        </p:spPr>
        <p:txBody>
          <a:bodyPr/>
          <a:lstStyle/>
          <a:p>
            <a:r>
              <a:rPr lang="en-US" dirty="0"/>
              <a:t>Click icon to add picture</a:t>
            </a:r>
          </a:p>
        </p:txBody>
      </p:sp>
      <p:sp>
        <p:nvSpPr>
          <p:cNvPr id="11" name="Picture Placeholder 5">
            <a:extLst>
              <a:ext uri="{FF2B5EF4-FFF2-40B4-BE49-F238E27FC236}">
                <a16:creationId xmlns:a16="http://schemas.microsoft.com/office/drawing/2014/main" id="{58817CCE-2C4B-4806-9113-95DCA7D1F49D}"/>
              </a:ext>
            </a:extLst>
          </p:cNvPr>
          <p:cNvSpPr>
            <a:spLocks noGrp="1"/>
          </p:cNvSpPr>
          <p:nvPr>
            <p:ph type="pic" sz="quarter" idx="19"/>
          </p:nvPr>
        </p:nvSpPr>
        <p:spPr>
          <a:xfrm>
            <a:off x="6288885" y="2774306"/>
            <a:ext cx="2029205" cy="830799"/>
          </a:xfrm>
        </p:spPr>
        <p:txBody>
          <a:bodyPr/>
          <a:lstStyle/>
          <a:p>
            <a:r>
              <a:rPr lang="en-US" dirty="0"/>
              <a:t>Click icon to add picture</a:t>
            </a:r>
          </a:p>
        </p:txBody>
      </p:sp>
      <p:sp>
        <p:nvSpPr>
          <p:cNvPr id="12" name="Picture Placeholder 5">
            <a:extLst>
              <a:ext uri="{FF2B5EF4-FFF2-40B4-BE49-F238E27FC236}">
                <a16:creationId xmlns:a16="http://schemas.microsoft.com/office/drawing/2014/main" id="{17A7776F-FBCC-41AC-81FC-DE547DCBEE15}"/>
              </a:ext>
            </a:extLst>
          </p:cNvPr>
          <p:cNvSpPr>
            <a:spLocks noGrp="1"/>
          </p:cNvSpPr>
          <p:nvPr>
            <p:ph type="pic" sz="quarter" idx="20"/>
          </p:nvPr>
        </p:nvSpPr>
        <p:spPr>
          <a:xfrm>
            <a:off x="9781173" y="1352402"/>
            <a:ext cx="1463040" cy="1106799"/>
          </a:xfrm>
        </p:spPr>
        <p:txBody>
          <a:bodyPr/>
          <a:lstStyle/>
          <a:p>
            <a:r>
              <a:rPr lang="en-US" dirty="0"/>
              <a:t>Click icon to add picture</a:t>
            </a:r>
          </a:p>
        </p:txBody>
      </p:sp>
      <p:sp>
        <p:nvSpPr>
          <p:cNvPr id="13" name="Picture Placeholder 5">
            <a:extLst>
              <a:ext uri="{FF2B5EF4-FFF2-40B4-BE49-F238E27FC236}">
                <a16:creationId xmlns:a16="http://schemas.microsoft.com/office/drawing/2014/main" id="{E9DCE7D8-9B9A-4AC9-AA38-D830B42A84C2}"/>
              </a:ext>
            </a:extLst>
          </p:cNvPr>
          <p:cNvSpPr>
            <a:spLocks noGrp="1"/>
          </p:cNvSpPr>
          <p:nvPr>
            <p:ph type="pic" sz="quarter" idx="21"/>
          </p:nvPr>
        </p:nvSpPr>
        <p:spPr>
          <a:xfrm>
            <a:off x="8035051" y="1353941"/>
            <a:ext cx="1463040" cy="1106799"/>
          </a:xfrm>
        </p:spPr>
        <p:txBody>
          <a:bodyPr/>
          <a:lstStyle/>
          <a:p>
            <a:r>
              <a:rPr lang="en-US" dirty="0"/>
              <a:t>Click icon to add picture</a:t>
            </a:r>
          </a:p>
        </p:txBody>
      </p:sp>
      <p:sp>
        <p:nvSpPr>
          <p:cNvPr id="14" name="Picture Placeholder 5">
            <a:extLst>
              <a:ext uri="{FF2B5EF4-FFF2-40B4-BE49-F238E27FC236}">
                <a16:creationId xmlns:a16="http://schemas.microsoft.com/office/drawing/2014/main" id="{AFAA8102-5E8C-4F0B-AB23-915C4F9347E4}"/>
              </a:ext>
            </a:extLst>
          </p:cNvPr>
          <p:cNvSpPr>
            <a:spLocks noGrp="1"/>
          </p:cNvSpPr>
          <p:nvPr>
            <p:ph type="pic" sz="quarter" idx="22"/>
          </p:nvPr>
        </p:nvSpPr>
        <p:spPr>
          <a:xfrm>
            <a:off x="6288885" y="1327750"/>
            <a:ext cx="1463040" cy="1106799"/>
          </a:xfrm>
        </p:spPr>
        <p:txBody>
          <a:bodyPr/>
          <a:lstStyle/>
          <a:p>
            <a:r>
              <a:rPr lang="en-US" dirty="0"/>
              <a:t>Click icon to add picture</a:t>
            </a:r>
          </a:p>
        </p:txBody>
      </p:sp>
      <p:sp>
        <p:nvSpPr>
          <p:cNvPr id="15" name="Picture Placeholder 5">
            <a:extLst>
              <a:ext uri="{FF2B5EF4-FFF2-40B4-BE49-F238E27FC236}">
                <a16:creationId xmlns:a16="http://schemas.microsoft.com/office/drawing/2014/main" id="{E7347300-CEA6-4E1E-8BC4-9EB9B1EF3D37}"/>
              </a:ext>
            </a:extLst>
          </p:cNvPr>
          <p:cNvSpPr>
            <a:spLocks noGrp="1"/>
          </p:cNvSpPr>
          <p:nvPr>
            <p:ph type="pic" sz="quarter" idx="23"/>
          </p:nvPr>
        </p:nvSpPr>
        <p:spPr>
          <a:xfrm>
            <a:off x="4489153" y="1315063"/>
            <a:ext cx="1463040" cy="1106799"/>
          </a:xfrm>
        </p:spPr>
        <p:txBody>
          <a:bodyPr/>
          <a:lstStyle/>
          <a:p>
            <a:r>
              <a:rPr lang="en-US" dirty="0"/>
              <a:t>Click icon to add picture</a:t>
            </a:r>
          </a:p>
        </p:txBody>
      </p:sp>
      <p:sp>
        <p:nvSpPr>
          <p:cNvPr id="16" name="Picture Placeholder 5">
            <a:extLst>
              <a:ext uri="{FF2B5EF4-FFF2-40B4-BE49-F238E27FC236}">
                <a16:creationId xmlns:a16="http://schemas.microsoft.com/office/drawing/2014/main" id="{A6E87E6D-A480-4463-A453-8CC58EF8D239}"/>
              </a:ext>
            </a:extLst>
          </p:cNvPr>
          <p:cNvSpPr>
            <a:spLocks noGrp="1"/>
          </p:cNvSpPr>
          <p:nvPr>
            <p:ph type="pic" sz="quarter" idx="24"/>
          </p:nvPr>
        </p:nvSpPr>
        <p:spPr>
          <a:xfrm>
            <a:off x="8766571" y="2774306"/>
            <a:ext cx="2029205" cy="830799"/>
          </a:xfrm>
        </p:spPr>
        <p:txBody>
          <a:bodyPr/>
          <a:lstStyle/>
          <a:p>
            <a:r>
              <a:rPr lang="en-US" dirty="0"/>
              <a:t>Click icon to add picture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All Rights Reserved. May not be scanned, copied or duplicated, or posted to a publicly accessible website, in whole or in part.</a:t>
            </a:r>
          </a:p>
        </p:txBody>
      </p:sp>
      <p:sp>
        <p:nvSpPr>
          <p:cNvPr id="17" name="Picture Placeholder 5">
            <a:extLst>
              <a:ext uri="{FF2B5EF4-FFF2-40B4-BE49-F238E27FC236}">
                <a16:creationId xmlns:a16="http://schemas.microsoft.com/office/drawing/2014/main" id="{FEC1455C-40E2-4F0A-BB6D-881B5D0AFAEB}"/>
              </a:ext>
            </a:extLst>
          </p:cNvPr>
          <p:cNvSpPr>
            <a:spLocks noGrp="1"/>
          </p:cNvSpPr>
          <p:nvPr>
            <p:ph type="pic" sz="quarter" idx="25"/>
          </p:nvPr>
        </p:nvSpPr>
        <p:spPr>
          <a:xfrm>
            <a:off x="2668800" y="1299930"/>
            <a:ext cx="1463040" cy="1106799"/>
          </a:xfrm>
        </p:spPr>
        <p:txBody>
          <a:bodyPr/>
          <a:lstStyle/>
          <a:p>
            <a:r>
              <a:rPr lang="en-US" dirty="0"/>
              <a:t>Click icon to add picture</a:t>
            </a:r>
          </a:p>
        </p:txBody>
      </p:sp>
    </p:spTree>
    <p:extLst>
      <p:ext uri="{BB962C8B-B14F-4D97-AF65-F5344CB8AC3E}">
        <p14:creationId xmlns:p14="http://schemas.microsoft.com/office/powerpoint/2010/main" val="2073773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able Placeholder 4"/>
          <p:cNvSpPr>
            <a:spLocks noGrp="1"/>
          </p:cNvSpPr>
          <p:nvPr>
            <p:ph type="tbl" sz="quarter" idx="10"/>
          </p:nvPr>
        </p:nvSpPr>
        <p:spPr>
          <a:xfrm>
            <a:off x="967614" y="2897336"/>
            <a:ext cx="4984579" cy="664756"/>
          </a:xfrm>
        </p:spPr>
        <p:txBody>
          <a:bodyPr/>
          <a:lstStyle/>
          <a:p>
            <a:r>
              <a:rPr lang="en-US" dirty="0"/>
              <a:t>Click icon to add table</a:t>
            </a:r>
          </a:p>
        </p:txBody>
      </p:sp>
      <p:sp>
        <p:nvSpPr>
          <p:cNvPr id="8" name="Text Placeholder 5">
            <a:extLst>
              <a:ext uri="{FF2B5EF4-FFF2-40B4-BE49-F238E27FC236}">
                <a16:creationId xmlns:a16="http://schemas.microsoft.com/office/drawing/2014/main" id="{53E8049B-FB53-4F77-BC5B-96C018AC90AA}"/>
              </a:ext>
            </a:extLst>
          </p:cNvPr>
          <p:cNvSpPr>
            <a:spLocks noGrp="1"/>
          </p:cNvSpPr>
          <p:nvPr>
            <p:ph type="body" sz="quarter" idx="16" hasCustomPrompt="1"/>
          </p:nvPr>
        </p:nvSpPr>
        <p:spPr>
          <a:xfrm>
            <a:off x="743576" y="5720591"/>
            <a:ext cx="10711543" cy="548640"/>
          </a:xfrm>
        </p:spPr>
        <p:txBody>
          <a:bodyPr lIns="45720" tIns="45720" rIns="45720" bIns="45720">
            <a:noAutofit/>
          </a:bodyPr>
          <a:lstStyle>
            <a:lvl1pPr marL="0" indent="0" algn="l">
              <a:buFont typeface="Arial" panose="020B0604020202020204" pitchFamily="34" charset="0"/>
              <a:buNone/>
              <a:defRPr sz="16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9" name="Text Placeholder 5">
            <a:extLst>
              <a:ext uri="{FF2B5EF4-FFF2-40B4-BE49-F238E27FC236}">
                <a16:creationId xmlns:a16="http://schemas.microsoft.com/office/drawing/2014/main" id="{6DEE4F39-B48D-41D5-BB0F-A683BEC1845D}"/>
              </a:ext>
            </a:extLst>
          </p:cNvPr>
          <p:cNvSpPr>
            <a:spLocks noGrp="1"/>
          </p:cNvSpPr>
          <p:nvPr>
            <p:ph type="body" sz="quarter" idx="17" hasCustomPrompt="1"/>
          </p:nvPr>
        </p:nvSpPr>
        <p:spPr>
          <a:xfrm>
            <a:off x="740228" y="3819181"/>
            <a:ext cx="10711543" cy="548640"/>
          </a:xfrm>
        </p:spPr>
        <p:txBody>
          <a:bodyPr lIns="45720" tIns="45720" rIns="45720" bIns="45720">
            <a:noAutofit/>
          </a:bodyPr>
          <a:lstStyle>
            <a:lvl1pPr marL="0" indent="0" algn="l">
              <a:buFont typeface="Arial" panose="020B0604020202020204" pitchFamily="34" charset="0"/>
              <a:buNone/>
              <a:defRPr sz="16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10" name="Picture Placeholder 5">
            <a:extLst>
              <a:ext uri="{FF2B5EF4-FFF2-40B4-BE49-F238E27FC236}">
                <a16:creationId xmlns:a16="http://schemas.microsoft.com/office/drawing/2014/main" id="{178F6B12-B48B-41C4-949F-2E8DAA0A93FF}"/>
              </a:ext>
            </a:extLst>
          </p:cNvPr>
          <p:cNvSpPr>
            <a:spLocks noGrp="1"/>
          </p:cNvSpPr>
          <p:nvPr>
            <p:ph type="pic" sz="quarter" idx="18"/>
          </p:nvPr>
        </p:nvSpPr>
        <p:spPr>
          <a:xfrm>
            <a:off x="743577" y="1299930"/>
            <a:ext cx="1689908" cy="1106799"/>
          </a:xfrm>
        </p:spPr>
        <p:txBody>
          <a:bodyPr/>
          <a:lstStyle/>
          <a:p>
            <a:r>
              <a:rPr lang="en-US" dirty="0"/>
              <a:t>Click icon to add picture</a:t>
            </a:r>
          </a:p>
        </p:txBody>
      </p:sp>
      <p:sp>
        <p:nvSpPr>
          <p:cNvPr id="11" name="Picture Placeholder 5">
            <a:extLst>
              <a:ext uri="{FF2B5EF4-FFF2-40B4-BE49-F238E27FC236}">
                <a16:creationId xmlns:a16="http://schemas.microsoft.com/office/drawing/2014/main" id="{58817CCE-2C4B-4806-9113-95DCA7D1F49D}"/>
              </a:ext>
            </a:extLst>
          </p:cNvPr>
          <p:cNvSpPr>
            <a:spLocks noGrp="1"/>
          </p:cNvSpPr>
          <p:nvPr>
            <p:ph type="pic" sz="quarter" idx="19"/>
          </p:nvPr>
        </p:nvSpPr>
        <p:spPr>
          <a:xfrm>
            <a:off x="6288885" y="2774306"/>
            <a:ext cx="2029205" cy="830799"/>
          </a:xfrm>
        </p:spPr>
        <p:txBody>
          <a:bodyPr/>
          <a:lstStyle/>
          <a:p>
            <a:r>
              <a:rPr lang="en-US" dirty="0"/>
              <a:t>Click icon to add picture</a:t>
            </a:r>
          </a:p>
        </p:txBody>
      </p:sp>
      <p:sp>
        <p:nvSpPr>
          <p:cNvPr id="12" name="Picture Placeholder 5">
            <a:extLst>
              <a:ext uri="{FF2B5EF4-FFF2-40B4-BE49-F238E27FC236}">
                <a16:creationId xmlns:a16="http://schemas.microsoft.com/office/drawing/2014/main" id="{17A7776F-FBCC-41AC-81FC-DE547DCBEE15}"/>
              </a:ext>
            </a:extLst>
          </p:cNvPr>
          <p:cNvSpPr>
            <a:spLocks noGrp="1"/>
          </p:cNvSpPr>
          <p:nvPr>
            <p:ph type="pic" sz="quarter" idx="20"/>
          </p:nvPr>
        </p:nvSpPr>
        <p:spPr>
          <a:xfrm>
            <a:off x="9105868" y="1377221"/>
            <a:ext cx="1689908" cy="1106799"/>
          </a:xfrm>
        </p:spPr>
        <p:txBody>
          <a:bodyPr/>
          <a:lstStyle/>
          <a:p>
            <a:r>
              <a:rPr lang="en-US" dirty="0"/>
              <a:t>Click icon to add picture</a:t>
            </a:r>
          </a:p>
        </p:txBody>
      </p:sp>
      <p:sp>
        <p:nvSpPr>
          <p:cNvPr id="13" name="Picture Placeholder 5">
            <a:extLst>
              <a:ext uri="{FF2B5EF4-FFF2-40B4-BE49-F238E27FC236}">
                <a16:creationId xmlns:a16="http://schemas.microsoft.com/office/drawing/2014/main" id="{E9DCE7D8-9B9A-4AC9-AA38-D830B42A84C2}"/>
              </a:ext>
            </a:extLst>
          </p:cNvPr>
          <p:cNvSpPr>
            <a:spLocks noGrp="1"/>
          </p:cNvSpPr>
          <p:nvPr>
            <p:ph type="pic" sz="quarter" idx="21"/>
          </p:nvPr>
        </p:nvSpPr>
        <p:spPr>
          <a:xfrm>
            <a:off x="7111160" y="1389468"/>
            <a:ext cx="1689908" cy="1106799"/>
          </a:xfrm>
        </p:spPr>
        <p:txBody>
          <a:bodyPr/>
          <a:lstStyle/>
          <a:p>
            <a:r>
              <a:rPr lang="en-US" dirty="0"/>
              <a:t>Click icon to add picture</a:t>
            </a:r>
          </a:p>
        </p:txBody>
      </p:sp>
      <p:sp>
        <p:nvSpPr>
          <p:cNvPr id="14" name="Picture Placeholder 5">
            <a:extLst>
              <a:ext uri="{FF2B5EF4-FFF2-40B4-BE49-F238E27FC236}">
                <a16:creationId xmlns:a16="http://schemas.microsoft.com/office/drawing/2014/main" id="{AFAA8102-5E8C-4F0B-AB23-915C4F9347E4}"/>
              </a:ext>
            </a:extLst>
          </p:cNvPr>
          <p:cNvSpPr>
            <a:spLocks noGrp="1"/>
          </p:cNvSpPr>
          <p:nvPr>
            <p:ph type="pic" sz="quarter" idx="22"/>
          </p:nvPr>
        </p:nvSpPr>
        <p:spPr>
          <a:xfrm>
            <a:off x="5190193" y="1379873"/>
            <a:ext cx="1689908" cy="1106799"/>
          </a:xfrm>
        </p:spPr>
        <p:txBody>
          <a:bodyPr/>
          <a:lstStyle/>
          <a:p>
            <a:r>
              <a:rPr lang="en-US" dirty="0"/>
              <a:t>Click icon to add picture</a:t>
            </a:r>
          </a:p>
        </p:txBody>
      </p:sp>
      <p:sp>
        <p:nvSpPr>
          <p:cNvPr id="15" name="Picture Placeholder 5">
            <a:extLst>
              <a:ext uri="{FF2B5EF4-FFF2-40B4-BE49-F238E27FC236}">
                <a16:creationId xmlns:a16="http://schemas.microsoft.com/office/drawing/2014/main" id="{E7347300-CEA6-4E1E-8BC4-9EB9B1EF3D37}"/>
              </a:ext>
            </a:extLst>
          </p:cNvPr>
          <p:cNvSpPr>
            <a:spLocks noGrp="1"/>
          </p:cNvSpPr>
          <p:nvPr>
            <p:ph type="pic" sz="quarter" idx="23"/>
          </p:nvPr>
        </p:nvSpPr>
        <p:spPr>
          <a:xfrm>
            <a:off x="3195485" y="1379874"/>
            <a:ext cx="1689908" cy="1106799"/>
          </a:xfrm>
        </p:spPr>
        <p:txBody>
          <a:bodyPr/>
          <a:lstStyle/>
          <a:p>
            <a:r>
              <a:rPr lang="en-US" dirty="0"/>
              <a:t>Click icon to add picture</a:t>
            </a:r>
          </a:p>
        </p:txBody>
      </p:sp>
      <p:sp>
        <p:nvSpPr>
          <p:cNvPr id="16" name="Picture Placeholder 5">
            <a:extLst>
              <a:ext uri="{FF2B5EF4-FFF2-40B4-BE49-F238E27FC236}">
                <a16:creationId xmlns:a16="http://schemas.microsoft.com/office/drawing/2014/main" id="{A6E87E6D-A480-4463-A453-8CC58EF8D239}"/>
              </a:ext>
            </a:extLst>
          </p:cNvPr>
          <p:cNvSpPr>
            <a:spLocks noGrp="1"/>
          </p:cNvSpPr>
          <p:nvPr>
            <p:ph type="pic" sz="quarter" idx="24"/>
          </p:nvPr>
        </p:nvSpPr>
        <p:spPr>
          <a:xfrm>
            <a:off x="8766571" y="2774306"/>
            <a:ext cx="2029205" cy="830799"/>
          </a:xfrm>
        </p:spPr>
        <p:txBody>
          <a:bodyPr/>
          <a:lstStyle/>
          <a:p>
            <a:r>
              <a:rPr lang="en-US" dirty="0"/>
              <a:t>Click icon to add picture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All Rights Reserved. May not be scanned, copied or duplicated, or posted to a publicly accessible website, in whole or in part.</a:t>
            </a:r>
          </a:p>
        </p:txBody>
      </p:sp>
      <p:sp>
        <p:nvSpPr>
          <p:cNvPr id="17" name="Text Placeholder 5">
            <a:extLst>
              <a:ext uri="{FF2B5EF4-FFF2-40B4-BE49-F238E27FC236}">
                <a16:creationId xmlns:a16="http://schemas.microsoft.com/office/drawing/2014/main" id="{ECEDAFBE-CC63-4E65-B385-9B4C48567786}"/>
              </a:ext>
            </a:extLst>
          </p:cNvPr>
          <p:cNvSpPr>
            <a:spLocks noGrp="1"/>
          </p:cNvSpPr>
          <p:nvPr>
            <p:ph type="body" sz="quarter" idx="25" hasCustomPrompt="1"/>
          </p:nvPr>
        </p:nvSpPr>
        <p:spPr>
          <a:xfrm>
            <a:off x="740227" y="4732542"/>
            <a:ext cx="10711543" cy="548640"/>
          </a:xfrm>
        </p:spPr>
        <p:txBody>
          <a:bodyPr lIns="45720" tIns="45720" rIns="45720" bIns="45720">
            <a:noAutofit/>
          </a:bodyPr>
          <a:lstStyle>
            <a:lvl1pPr marL="0" indent="0" algn="l">
              <a:buFont typeface="Arial" panose="020B0604020202020204" pitchFamily="34" charset="0"/>
              <a:buNone/>
              <a:defRPr sz="16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Tree>
    <p:extLst>
      <p:ext uri="{BB962C8B-B14F-4D97-AF65-F5344CB8AC3E}">
        <p14:creationId xmlns:p14="http://schemas.microsoft.com/office/powerpoint/2010/main" val="3387713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able Placeholder 4"/>
          <p:cNvSpPr>
            <a:spLocks noGrp="1"/>
          </p:cNvSpPr>
          <p:nvPr>
            <p:ph type="tbl" sz="quarter" idx="10"/>
          </p:nvPr>
        </p:nvSpPr>
        <p:spPr>
          <a:xfrm>
            <a:off x="967614" y="2358485"/>
            <a:ext cx="4984579" cy="664756"/>
          </a:xfrm>
        </p:spPr>
        <p:txBody>
          <a:bodyPr/>
          <a:lstStyle/>
          <a:p>
            <a:r>
              <a:rPr lang="en-US" dirty="0"/>
              <a:t>Click icon to add table</a:t>
            </a:r>
          </a:p>
        </p:txBody>
      </p:sp>
      <p:sp>
        <p:nvSpPr>
          <p:cNvPr id="8" name="Text Placeholder 5">
            <a:extLst>
              <a:ext uri="{FF2B5EF4-FFF2-40B4-BE49-F238E27FC236}">
                <a16:creationId xmlns:a16="http://schemas.microsoft.com/office/drawing/2014/main" id="{53E8049B-FB53-4F77-BC5B-96C018AC90AA}"/>
              </a:ext>
            </a:extLst>
          </p:cNvPr>
          <p:cNvSpPr>
            <a:spLocks noGrp="1"/>
          </p:cNvSpPr>
          <p:nvPr>
            <p:ph type="body" sz="quarter" idx="16" hasCustomPrompt="1"/>
          </p:nvPr>
        </p:nvSpPr>
        <p:spPr>
          <a:xfrm>
            <a:off x="743576" y="5720591"/>
            <a:ext cx="10711543" cy="548640"/>
          </a:xfrm>
        </p:spPr>
        <p:txBody>
          <a:bodyPr lIns="45720" tIns="45720" rIns="45720" bIns="45720">
            <a:noAutofit/>
          </a:bodyPr>
          <a:lstStyle>
            <a:lvl1pPr marL="0" indent="0" algn="l">
              <a:buFont typeface="Arial" panose="020B0604020202020204" pitchFamily="34" charset="0"/>
              <a:buNone/>
              <a:defRPr sz="16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9" name="Text Placeholder 5">
            <a:extLst>
              <a:ext uri="{FF2B5EF4-FFF2-40B4-BE49-F238E27FC236}">
                <a16:creationId xmlns:a16="http://schemas.microsoft.com/office/drawing/2014/main" id="{6DEE4F39-B48D-41D5-BB0F-A683BEC1845D}"/>
              </a:ext>
            </a:extLst>
          </p:cNvPr>
          <p:cNvSpPr>
            <a:spLocks noGrp="1"/>
          </p:cNvSpPr>
          <p:nvPr>
            <p:ph type="body" sz="quarter" idx="17" hasCustomPrompt="1"/>
          </p:nvPr>
        </p:nvSpPr>
        <p:spPr>
          <a:xfrm>
            <a:off x="740228" y="3819181"/>
            <a:ext cx="10711543" cy="548640"/>
          </a:xfrm>
        </p:spPr>
        <p:txBody>
          <a:bodyPr lIns="45720" tIns="45720" rIns="45720" bIns="45720">
            <a:noAutofit/>
          </a:bodyPr>
          <a:lstStyle>
            <a:lvl1pPr marL="0" indent="0" algn="l">
              <a:buFont typeface="Arial" panose="020B0604020202020204" pitchFamily="34" charset="0"/>
              <a:buNone/>
              <a:defRPr sz="16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10" name="Picture Placeholder 5">
            <a:extLst>
              <a:ext uri="{FF2B5EF4-FFF2-40B4-BE49-F238E27FC236}">
                <a16:creationId xmlns:a16="http://schemas.microsoft.com/office/drawing/2014/main" id="{178F6B12-B48B-41C4-949F-2E8DAA0A93FF}"/>
              </a:ext>
            </a:extLst>
          </p:cNvPr>
          <p:cNvSpPr>
            <a:spLocks noGrp="1"/>
          </p:cNvSpPr>
          <p:nvPr>
            <p:ph type="pic" sz="quarter" idx="18"/>
          </p:nvPr>
        </p:nvSpPr>
        <p:spPr>
          <a:xfrm>
            <a:off x="743577" y="1103983"/>
            <a:ext cx="1689908" cy="1106799"/>
          </a:xfrm>
        </p:spPr>
        <p:txBody>
          <a:bodyPr/>
          <a:lstStyle/>
          <a:p>
            <a:r>
              <a:rPr lang="en-US" dirty="0"/>
              <a:t>Click icon to add picture</a:t>
            </a:r>
          </a:p>
        </p:txBody>
      </p:sp>
      <p:sp>
        <p:nvSpPr>
          <p:cNvPr id="11" name="Picture Placeholder 5">
            <a:extLst>
              <a:ext uri="{FF2B5EF4-FFF2-40B4-BE49-F238E27FC236}">
                <a16:creationId xmlns:a16="http://schemas.microsoft.com/office/drawing/2014/main" id="{58817CCE-2C4B-4806-9113-95DCA7D1F49D}"/>
              </a:ext>
            </a:extLst>
          </p:cNvPr>
          <p:cNvSpPr>
            <a:spLocks noGrp="1"/>
          </p:cNvSpPr>
          <p:nvPr>
            <p:ph type="pic" sz="quarter" idx="19"/>
          </p:nvPr>
        </p:nvSpPr>
        <p:spPr>
          <a:xfrm>
            <a:off x="6288885" y="2349756"/>
            <a:ext cx="2029205" cy="830799"/>
          </a:xfrm>
        </p:spPr>
        <p:txBody>
          <a:bodyPr/>
          <a:lstStyle/>
          <a:p>
            <a:r>
              <a:rPr lang="en-US" dirty="0"/>
              <a:t>Click icon to add picture</a:t>
            </a:r>
          </a:p>
        </p:txBody>
      </p:sp>
      <p:sp>
        <p:nvSpPr>
          <p:cNvPr id="12" name="Picture Placeholder 5">
            <a:extLst>
              <a:ext uri="{FF2B5EF4-FFF2-40B4-BE49-F238E27FC236}">
                <a16:creationId xmlns:a16="http://schemas.microsoft.com/office/drawing/2014/main" id="{17A7776F-FBCC-41AC-81FC-DE547DCBEE15}"/>
              </a:ext>
            </a:extLst>
          </p:cNvPr>
          <p:cNvSpPr>
            <a:spLocks noGrp="1"/>
          </p:cNvSpPr>
          <p:nvPr>
            <p:ph type="pic" sz="quarter" idx="20"/>
          </p:nvPr>
        </p:nvSpPr>
        <p:spPr>
          <a:xfrm>
            <a:off x="9105868" y="1132287"/>
            <a:ext cx="1689908" cy="1106799"/>
          </a:xfrm>
        </p:spPr>
        <p:txBody>
          <a:bodyPr/>
          <a:lstStyle/>
          <a:p>
            <a:r>
              <a:rPr lang="en-US" dirty="0"/>
              <a:t>Click icon to add picture</a:t>
            </a:r>
          </a:p>
        </p:txBody>
      </p:sp>
      <p:sp>
        <p:nvSpPr>
          <p:cNvPr id="13" name="Picture Placeholder 5">
            <a:extLst>
              <a:ext uri="{FF2B5EF4-FFF2-40B4-BE49-F238E27FC236}">
                <a16:creationId xmlns:a16="http://schemas.microsoft.com/office/drawing/2014/main" id="{E9DCE7D8-9B9A-4AC9-AA38-D830B42A84C2}"/>
              </a:ext>
            </a:extLst>
          </p:cNvPr>
          <p:cNvSpPr>
            <a:spLocks noGrp="1"/>
          </p:cNvSpPr>
          <p:nvPr>
            <p:ph type="pic" sz="quarter" idx="21"/>
          </p:nvPr>
        </p:nvSpPr>
        <p:spPr>
          <a:xfrm>
            <a:off x="7111160" y="1144534"/>
            <a:ext cx="1689908" cy="1106799"/>
          </a:xfrm>
        </p:spPr>
        <p:txBody>
          <a:bodyPr/>
          <a:lstStyle/>
          <a:p>
            <a:r>
              <a:rPr lang="en-US" dirty="0"/>
              <a:t>Click icon to add picture</a:t>
            </a:r>
          </a:p>
        </p:txBody>
      </p:sp>
      <p:sp>
        <p:nvSpPr>
          <p:cNvPr id="14" name="Picture Placeholder 5">
            <a:extLst>
              <a:ext uri="{FF2B5EF4-FFF2-40B4-BE49-F238E27FC236}">
                <a16:creationId xmlns:a16="http://schemas.microsoft.com/office/drawing/2014/main" id="{AFAA8102-5E8C-4F0B-AB23-915C4F9347E4}"/>
              </a:ext>
            </a:extLst>
          </p:cNvPr>
          <p:cNvSpPr>
            <a:spLocks noGrp="1"/>
          </p:cNvSpPr>
          <p:nvPr>
            <p:ph type="pic" sz="quarter" idx="22"/>
          </p:nvPr>
        </p:nvSpPr>
        <p:spPr>
          <a:xfrm>
            <a:off x="5190193" y="1183926"/>
            <a:ext cx="1689908" cy="1106799"/>
          </a:xfrm>
        </p:spPr>
        <p:txBody>
          <a:bodyPr/>
          <a:lstStyle/>
          <a:p>
            <a:r>
              <a:rPr lang="en-US" dirty="0"/>
              <a:t>Click icon to add picture</a:t>
            </a:r>
          </a:p>
        </p:txBody>
      </p:sp>
      <p:sp>
        <p:nvSpPr>
          <p:cNvPr id="15" name="Picture Placeholder 5">
            <a:extLst>
              <a:ext uri="{FF2B5EF4-FFF2-40B4-BE49-F238E27FC236}">
                <a16:creationId xmlns:a16="http://schemas.microsoft.com/office/drawing/2014/main" id="{E7347300-CEA6-4E1E-8BC4-9EB9B1EF3D37}"/>
              </a:ext>
            </a:extLst>
          </p:cNvPr>
          <p:cNvSpPr>
            <a:spLocks noGrp="1"/>
          </p:cNvSpPr>
          <p:nvPr>
            <p:ph type="pic" sz="quarter" idx="23"/>
          </p:nvPr>
        </p:nvSpPr>
        <p:spPr>
          <a:xfrm>
            <a:off x="3195485" y="1183927"/>
            <a:ext cx="1689908" cy="1106799"/>
          </a:xfrm>
        </p:spPr>
        <p:txBody>
          <a:bodyPr/>
          <a:lstStyle/>
          <a:p>
            <a:r>
              <a:rPr lang="en-US" dirty="0"/>
              <a:t>Click icon to add picture</a:t>
            </a:r>
          </a:p>
        </p:txBody>
      </p:sp>
      <p:sp>
        <p:nvSpPr>
          <p:cNvPr id="16" name="Picture Placeholder 5">
            <a:extLst>
              <a:ext uri="{FF2B5EF4-FFF2-40B4-BE49-F238E27FC236}">
                <a16:creationId xmlns:a16="http://schemas.microsoft.com/office/drawing/2014/main" id="{A6E87E6D-A480-4463-A453-8CC58EF8D239}"/>
              </a:ext>
            </a:extLst>
          </p:cNvPr>
          <p:cNvSpPr>
            <a:spLocks noGrp="1"/>
          </p:cNvSpPr>
          <p:nvPr>
            <p:ph type="pic" sz="quarter" idx="24"/>
          </p:nvPr>
        </p:nvSpPr>
        <p:spPr>
          <a:xfrm>
            <a:off x="8766571" y="2317100"/>
            <a:ext cx="2029205" cy="830799"/>
          </a:xfrm>
        </p:spPr>
        <p:txBody>
          <a:bodyPr/>
          <a:lstStyle/>
          <a:p>
            <a:r>
              <a:rPr lang="en-US" dirty="0"/>
              <a:t>Click icon to add picture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All Rights Reserved. May not be scanned, copied or duplicated, or posted to a publicly accessible website, in whole or in part.</a:t>
            </a:r>
          </a:p>
        </p:txBody>
      </p:sp>
      <p:sp>
        <p:nvSpPr>
          <p:cNvPr id="17" name="Text Placeholder 5">
            <a:extLst>
              <a:ext uri="{FF2B5EF4-FFF2-40B4-BE49-F238E27FC236}">
                <a16:creationId xmlns:a16="http://schemas.microsoft.com/office/drawing/2014/main" id="{ECEDAFBE-CC63-4E65-B385-9B4C48567786}"/>
              </a:ext>
            </a:extLst>
          </p:cNvPr>
          <p:cNvSpPr>
            <a:spLocks noGrp="1"/>
          </p:cNvSpPr>
          <p:nvPr>
            <p:ph type="body" sz="quarter" idx="25" hasCustomPrompt="1"/>
          </p:nvPr>
        </p:nvSpPr>
        <p:spPr>
          <a:xfrm>
            <a:off x="740227" y="4732542"/>
            <a:ext cx="10711543" cy="548640"/>
          </a:xfrm>
        </p:spPr>
        <p:txBody>
          <a:bodyPr lIns="45720" tIns="45720" rIns="45720" bIns="45720">
            <a:noAutofit/>
          </a:bodyPr>
          <a:lstStyle>
            <a:lvl1pPr marL="0" indent="0" algn="l">
              <a:buFont typeface="Arial" panose="020B0604020202020204" pitchFamily="34" charset="0"/>
              <a:buNone/>
              <a:defRPr sz="16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18" name="Text Placeholder 5">
            <a:extLst>
              <a:ext uri="{FF2B5EF4-FFF2-40B4-BE49-F238E27FC236}">
                <a16:creationId xmlns:a16="http://schemas.microsoft.com/office/drawing/2014/main" id="{9013AB88-F747-46C4-A0C1-E891B2AC802E}"/>
              </a:ext>
            </a:extLst>
          </p:cNvPr>
          <p:cNvSpPr>
            <a:spLocks noGrp="1"/>
          </p:cNvSpPr>
          <p:nvPr>
            <p:ph type="body" sz="quarter" idx="26" hasCustomPrompt="1"/>
          </p:nvPr>
        </p:nvSpPr>
        <p:spPr>
          <a:xfrm>
            <a:off x="713014" y="3105452"/>
            <a:ext cx="10711543" cy="548640"/>
          </a:xfrm>
        </p:spPr>
        <p:txBody>
          <a:bodyPr lIns="45720" tIns="45720" rIns="45720" bIns="45720">
            <a:noAutofit/>
          </a:bodyPr>
          <a:lstStyle>
            <a:lvl1pPr marL="0" indent="0" algn="l">
              <a:buFont typeface="Arial" panose="020B0604020202020204" pitchFamily="34" charset="0"/>
              <a:buNone/>
              <a:defRPr sz="16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Tree>
    <p:extLst>
      <p:ext uri="{BB962C8B-B14F-4D97-AF65-F5344CB8AC3E}">
        <p14:creationId xmlns:p14="http://schemas.microsoft.com/office/powerpoint/2010/main" val="1819033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3789667"/>
            <a:ext cx="8128000" cy="2257172"/>
          </a:xfrm>
        </p:spPr>
        <p:txBody>
          <a:bodyPr/>
          <a:lstStyle/>
          <a:p>
            <a:r>
              <a:rPr lang="en-US"/>
              <a:t>Click icon to add table</a:t>
            </a:r>
          </a:p>
        </p:txBody>
      </p:sp>
      <p:sp>
        <p:nvSpPr>
          <p:cNvPr id="7" name="Text Placeholder 5">
            <a:extLst>
              <a:ext uri="{FF2B5EF4-FFF2-40B4-BE49-F238E27FC236}">
                <a16:creationId xmlns:a16="http://schemas.microsoft.com/office/drawing/2014/main" id="{F98919AB-3D97-43A4-841C-D1638DBDD174}"/>
              </a:ext>
            </a:extLst>
          </p:cNvPr>
          <p:cNvSpPr>
            <a:spLocks noGrp="1"/>
          </p:cNvSpPr>
          <p:nvPr>
            <p:ph type="body" sz="quarter" idx="15" hasCustomPrompt="1"/>
          </p:nvPr>
        </p:nvSpPr>
        <p:spPr>
          <a:xfrm>
            <a:off x="743576" y="1289683"/>
            <a:ext cx="10711543" cy="1940213"/>
          </a:xfrm>
        </p:spPr>
        <p:txBody>
          <a:bodyPr lIns="45720" tIns="45720" rIns="45720" bIns="45720">
            <a:noAutofit/>
          </a:bodyPr>
          <a:lstStyle>
            <a:lvl1pPr marL="0" indent="0" algn="l">
              <a:buFont typeface="Arial" panose="020B0604020202020204" pitchFamily="34" charset="0"/>
              <a:buNone/>
              <a:defRPr sz="20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021193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lIns="45720" tIns="45720" rIns="45720" bIns="45720">
            <a:noAutofit/>
          </a:bodyPr>
          <a:lstStyle>
            <a:lvl1pPr marL="0" indent="0" algn="l">
              <a:buFont typeface="Arial" panose="020B0604020202020204" pitchFamily="34" charset="0"/>
              <a:buNone/>
              <a:defRPr sz="24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1097280"/>
          </a:xfrm>
        </p:spPr>
        <p:txBody>
          <a:bodyPr lIns="45720" tIns="45720" rIns="45720" bIns="45720">
            <a:noAutofit/>
          </a:bodyPr>
          <a:lstStyle>
            <a:lvl1pPr marL="0" indent="0" algn="l">
              <a:buFont typeface="Arial" panose="020B0604020202020204" pitchFamily="34" charset="0"/>
              <a:buNone/>
              <a:defRPr sz="16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7" name="Text Placeholder 5">
            <a:extLst>
              <a:ext uri="{FF2B5EF4-FFF2-40B4-BE49-F238E27FC236}">
                <a16:creationId xmlns:a16="http://schemas.microsoft.com/office/drawing/2014/main" id="{00608055-6615-49FC-A9FE-B8109FD16268}"/>
              </a:ext>
            </a:extLst>
          </p:cNvPr>
          <p:cNvSpPr>
            <a:spLocks noGrp="1"/>
          </p:cNvSpPr>
          <p:nvPr>
            <p:ph type="body" sz="quarter" idx="16" hasCustomPrompt="1"/>
          </p:nvPr>
        </p:nvSpPr>
        <p:spPr>
          <a:xfrm>
            <a:off x="736881" y="2577712"/>
            <a:ext cx="10711543" cy="1097280"/>
          </a:xfrm>
        </p:spPr>
        <p:txBody>
          <a:bodyPr lIns="45720" tIns="45720" rIns="45720" bIns="45720">
            <a:noAutofit/>
          </a:bodyPr>
          <a:lstStyle>
            <a:lvl1pPr marL="0" indent="0" algn="l">
              <a:buFont typeface="Arial" panose="020B0604020202020204" pitchFamily="34" charset="0"/>
              <a:buNone/>
              <a:defRPr sz="16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8" name="Text Placeholder 5">
            <a:extLst>
              <a:ext uri="{FF2B5EF4-FFF2-40B4-BE49-F238E27FC236}">
                <a16:creationId xmlns:a16="http://schemas.microsoft.com/office/drawing/2014/main" id="{2693C2DC-2368-442D-8E5A-B99E8EB823DF}"/>
              </a:ext>
            </a:extLst>
          </p:cNvPr>
          <p:cNvSpPr>
            <a:spLocks noGrp="1"/>
          </p:cNvSpPr>
          <p:nvPr>
            <p:ph type="body" sz="quarter" idx="17" hasCustomPrompt="1"/>
          </p:nvPr>
        </p:nvSpPr>
        <p:spPr>
          <a:xfrm>
            <a:off x="736880" y="3807727"/>
            <a:ext cx="10711543" cy="1097280"/>
          </a:xfrm>
        </p:spPr>
        <p:txBody>
          <a:bodyPr lIns="45720" tIns="45720" rIns="45720" bIns="45720">
            <a:noAutofit/>
          </a:bodyPr>
          <a:lstStyle>
            <a:lvl1pPr marL="0" indent="0" algn="l">
              <a:buFont typeface="Arial" panose="020B0604020202020204" pitchFamily="34" charset="0"/>
              <a:buNone/>
              <a:defRPr sz="16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9" name="Text Placeholder 5">
            <a:extLst>
              <a:ext uri="{FF2B5EF4-FFF2-40B4-BE49-F238E27FC236}">
                <a16:creationId xmlns:a16="http://schemas.microsoft.com/office/drawing/2014/main" id="{7CBE1ADA-80A1-45F0-969F-1DAE9CBA8798}"/>
              </a:ext>
            </a:extLst>
          </p:cNvPr>
          <p:cNvSpPr>
            <a:spLocks noGrp="1"/>
          </p:cNvSpPr>
          <p:nvPr>
            <p:ph type="body" sz="quarter" idx="18" hasCustomPrompt="1"/>
          </p:nvPr>
        </p:nvSpPr>
        <p:spPr>
          <a:xfrm>
            <a:off x="743576" y="5122912"/>
            <a:ext cx="10711543" cy="1097280"/>
          </a:xfrm>
        </p:spPr>
        <p:txBody>
          <a:bodyPr lIns="45720" tIns="45720" rIns="45720" bIns="45720">
            <a:noAutofit/>
          </a:bodyPr>
          <a:lstStyle>
            <a:lvl1pPr marL="0" indent="0" algn="l">
              <a:buFont typeface="Arial" panose="020B0604020202020204" pitchFamily="34" charset="0"/>
              <a:buNone/>
              <a:defRPr sz="16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357628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3"/>
            <a:ext cx="10711543" cy="1497761"/>
          </a:xfrm>
        </p:spPr>
        <p:txBody>
          <a:bodyPr lIns="45720" tIns="45720" rIns="45720">
            <a:noAutofit/>
          </a:bodyPr>
          <a:lstStyle>
            <a:lvl1pPr marL="0" indent="0" algn="l">
              <a:buFont typeface="Arial" panose="020B0604020202020204" pitchFamily="34" charset="0"/>
              <a:buNone/>
              <a:defRPr sz="18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7" name="Text Placeholder 5">
            <a:extLst>
              <a:ext uri="{FF2B5EF4-FFF2-40B4-BE49-F238E27FC236}">
                <a16:creationId xmlns:a16="http://schemas.microsoft.com/office/drawing/2014/main" id="{71FB73F8-46F7-4EDC-9023-0701377627CF}"/>
              </a:ext>
            </a:extLst>
          </p:cNvPr>
          <p:cNvSpPr>
            <a:spLocks noGrp="1"/>
          </p:cNvSpPr>
          <p:nvPr>
            <p:ph type="body" sz="quarter" idx="16" hasCustomPrompt="1"/>
          </p:nvPr>
        </p:nvSpPr>
        <p:spPr>
          <a:xfrm>
            <a:off x="740228" y="3067668"/>
            <a:ext cx="10711543" cy="1497760"/>
          </a:xfrm>
        </p:spPr>
        <p:txBody>
          <a:bodyPr lIns="45720" tIns="45720" rIns="45720">
            <a:noAutofit/>
          </a:bodyPr>
          <a:lstStyle>
            <a:lvl1pPr marL="0" indent="0" algn="l">
              <a:buFont typeface="Arial" panose="020B0604020202020204" pitchFamily="34" charset="0"/>
              <a:buNone/>
              <a:defRPr sz="18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8" name="Picture Placeholder 5">
            <a:extLst>
              <a:ext uri="{FF2B5EF4-FFF2-40B4-BE49-F238E27FC236}">
                <a16:creationId xmlns:a16="http://schemas.microsoft.com/office/drawing/2014/main" id="{A370D1D1-2AEA-4263-8FD6-C3E3D97A190C}"/>
              </a:ext>
            </a:extLst>
          </p:cNvPr>
          <p:cNvSpPr>
            <a:spLocks noGrp="1"/>
          </p:cNvSpPr>
          <p:nvPr>
            <p:ph type="pic" sz="quarter" idx="10"/>
          </p:nvPr>
        </p:nvSpPr>
        <p:spPr>
          <a:xfrm>
            <a:off x="749713" y="4813391"/>
            <a:ext cx="4572000" cy="931914"/>
          </a:xfrm>
        </p:spPr>
        <p:txBody>
          <a:bodyPr/>
          <a:lstStyle/>
          <a:p>
            <a:r>
              <a:rPr lang="en-US" dirty="0"/>
              <a:t>Click icon to add picture</a:t>
            </a:r>
          </a:p>
        </p:txBody>
      </p:sp>
      <p:sp>
        <p:nvSpPr>
          <p:cNvPr id="9" name="Picture Placeholder 5">
            <a:extLst>
              <a:ext uri="{FF2B5EF4-FFF2-40B4-BE49-F238E27FC236}">
                <a16:creationId xmlns:a16="http://schemas.microsoft.com/office/drawing/2014/main" id="{B1C45D20-EF9E-46A1-BC27-8E53013EAAA3}"/>
              </a:ext>
            </a:extLst>
          </p:cNvPr>
          <p:cNvSpPr>
            <a:spLocks noGrp="1"/>
          </p:cNvSpPr>
          <p:nvPr>
            <p:ph type="pic" sz="quarter" idx="17"/>
          </p:nvPr>
        </p:nvSpPr>
        <p:spPr>
          <a:xfrm>
            <a:off x="6883119" y="4813391"/>
            <a:ext cx="4572000" cy="931914"/>
          </a:xfrm>
        </p:spPr>
        <p:txBody>
          <a:bodyPr/>
          <a:lstStyle/>
          <a:p>
            <a:r>
              <a:rPr lang="en-US" dirty="0"/>
              <a:t>Click icon to add picture</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93141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0228" y="1737343"/>
            <a:ext cx="10711543" cy="1462674"/>
          </a:xfrm>
        </p:spPr>
        <p:txBody>
          <a:bodyPr>
            <a:noAutofit/>
          </a:bodyPr>
          <a:lstStyle>
            <a:lvl1pPr marL="342900" indent="-342900" algn="l">
              <a:buFont typeface="Arial" panose="020B0604020202020204" pitchFamily="34" charset="0"/>
              <a:buChar char="•"/>
              <a:defRPr sz="2400" b="0" i="0" baseline="0">
                <a:solidFill>
                  <a:srgbClr val="000000"/>
                </a:solidFill>
                <a:latin typeface="Arial" charset="0"/>
                <a:ea typeface="Arial" charset="0"/>
                <a:cs typeface="Arial" charset="0"/>
              </a:defRPr>
            </a:lvl1pPr>
            <a:lvl2pPr marL="457200" indent="0">
              <a:buClr>
                <a:srgbClr val="000000"/>
              </a:buClr>
              <a:buFont typeface="Arial" panose="020B0604020202020204" pitchFamily="34" charset="0"/>
              <a:buNone/>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0" indent="0">
              <a:buClr>
                <a:srgbClr val="004A78"/>
              </a:buClr>
              <a:buFont typeface="Arial" charset="0"/>
              <a:buNone/>
              <a:defRPr sz="1800">
                <a:solidFill>
                  <a:srgbClr val="000000"/>
                </a:solidFill>
              </a:defRPr>
            </a:lvl1pPr>
            <a:lvl2pPr marL="457200" indent="0">
              <a:buClr>
                <a:srgbClr val="004A78"/>
              </a:buClr>
              <a:buFont typeface="Arial" charset="0"/>
              <a:buNone/>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vel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marL="0" indent="0">
              <a:buClr>
                <a:srgbClr val="004A78"/>
              </a:buClr>
              <a:buFont typeface="Arial" panose="020B0604020202020204" pitchFamily="34" charset="0"/>
              <a:buNone/>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8" r:id="rId5"/>
    <p:sldLayoutId id="2147483725" r:id="rId6"/>
    <p:sldLayoutId id="2147483718" r:id="rId7"/>
    <p:sldLayoutId id="2147483715" r:id="rId8"/>
    <p:sldLayoutId id="2147483716" r:id="rId9"/>
    <p:sldLayoutId id="2147483719" r:id="rId10"/>
    <p:sldLayoutId id="2147483720" r:id="rId11"/>
    <p:sldLayoutId id="2147483730" r:id="rId12"/>
    <p:sldLayoutId id="2147483731" r:id="rId13"/>
    <p:sldLayoutId id="2147483732" r:id="rId14"/>
    <p:sldLayoutId id="2147483723" r:id="rId15"/>
    <p:sldLayoutId id="2147483734" r:id="rId16"/>
    <p:sldLayoutId id="2147483729" r:id="rId17"/>
    <p:sldLayoutId id="2147483724" r:id="rId18"/>
    <p:sldLayoutId id="2147483713" r:id="rId19"/>
    <p:sldLayoutId id="2147483717" r:id="rId20"/>
    <p:sldLayoutId id="2147483726" r:id="rId21"/>
    <p:sldLayoutId id="2147483733" r:id="rId22"/>
    <p:sldLayoutId id="2147483737" r:id="rId23"/>
    <p:sldLayoutId id="2147483735" r:id="rId24"/>
    <p:sldLayoutId id="2147483736" r:id="rId25"/>
    <p:sldLayoutId id="2147483727" r:id="rId26"/>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1.xml"/><Relationship Id="rId7" Type="http://schemas.openxmlformats.org/officeDocument/2006/relationships/image" Target="../media/image18.wmf"/><Relationship Id="rId2" Type="http://schemas.openxmlformats.org/officeDocument/2006/relationships/slideLayout" Target="../slideLayouts/slideLayout22.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9.wmf"/></Relationships>
</file>

<file path=ppt/slides/_rels/slide1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notesSlide" Target="../notesSlides/notesSlide12.xml"/><Relationship Id="rId7" Type="http://schemas.openxmlformats.org/officeDocument/2006/relationships/image" Target="../media/image22.wmf"/><Relationship Id="rId2" Type="http://schemas.openxmlformats.org/officeDocument/2006/relationships/slideLayout" Target="../slideLayouts/slideLayout2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21.w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vmlDrawing" Target="../drawings/vmlDrawing5.vml"/><Relationship Id="rId5" Type="http://schemas.openxmlformats.org/officeDocument/2006/relationships/image" Target="../media/image24.wmf"/><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vmlDrawing" Target="../drawings/vmlDrawing6.vml"/><Relationship Id="rId5" Type="http://schemas.openxmlformats.org/officeDocument/2006/relationships/image" Target="../media/image25.wmf"/><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31.wmf"/><Relationship Id="rId3" Type="http://schemas.openxmlformats.org/officeDocument/2006/relationships/notesSlide" Target="../notesSlides/notesSlide16.xml"/><Relationship Id="rId7" Type="http://schemas.openxmlformats.org/officeDocument/2006/relationships/image" Target="../media/image28.wmf"/><Relationship Id="rId12" Type="http://schemas.openxmlformats.org/officeDocument/2006/relationships/oleObject" Target="../embeddings/oleObject19.bin"/><Relationship Id="rId2" Type="http://schemas.openxmlformats.org/officeDocument/2006/relationships/slideLayout" Target="../slideLayouts/slideLayout22.xml"/><Relationship Id="rId1" Type="http://schemas.openxmlformats.org/officeDocument/2006/relationships/vmlDrawing" Target="../drawings/vmlDrawing7.vml"/><Relationship Id="rId6" Type="http://schemas.openxmlformats.org/officeDocument/2006/relationships/oleObject" Target="../embeddings/oleObject16.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9.wmf"/><Relationship Id="rId1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vmlDrawing" Target="../drawings/vmlDrawing8.vml"/><Relationship Id="rId6" Type="http://schemas.openxmlformats.org/officeDocument/2006/relationships/image" Target="../media/image26.jpg"/><Relationship Id="rId5" Type="http://schemas.openxmlformats.org/officeDocument/2006/relationships/image" Target="../media/image32.wmf"/><Relationship Id="rId4"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8.wmf"/><Relationship Id="rId3" Type="http://schemas.openxmlformats.org/officeDocument/2006/relationships/notesSlide" Target="../notesSlides/notesSlide19.xml"/><Relationship Id="rId7" Type="http://schemas.openxmlformats.org/officeDocument/2006/relationships/image" Target="../media/image35.wmf"/><Relationship Id="rId12" Type="http://schemas.openxmlformats.org/officeDocument/2006/relationships/oleObject" Target="../embeddings/oleObject25.bin"/><Relationship Id="rId2" Type="http://schemas.openxmlformats.org/officeDocument/2006/relationships/slideLayout" Target="../slideLayouts/slideLayout22.xml"/><Relationship Id="rId16" Type="http://schemas.openxmlformats.org/officeDocument/2006/relationships/image" Target="../media/image33.jpg"/><Relationship Id="rId1" Type="http://schemas.openxmlformats.org/officeDocument/2006/relationships/vmlDrawing" Target="../drawings/vmlDrawing9.vml"/><Relationship Id="rId6" Type="http://schemas.openxmlformats.org/officeDocument/2006/relationships/oleObject" Target="../embeddings/oleObject22.bin"/><Relationship Id="rId11" Type="http://schemas.openxmlformats.org/officeDocument/2006/relationships/image" Target="../media/image37.wmf"/><Relationship Id="rId5" Type="http://schemas.openxmlformats.org/officeDocument/2006/relationships/image" Target="../media/image34.wmf"/><Relationship Id="rId15" Type="http://schemas.openxmlformats.org/officeDocument/2006/relationships/image" Target="../media/image39.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36.wmf"/><Relationship Id="rId14" Type="http://schemas.openxmlformats.org/officeDocument/2006/relationships/oleObject" Target="../embeddings/oleObject26.bin"/></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45.wmf"/><Relationship Id="rId3" Type="http://schemas.openxmlformats.org/officeDocument/2006/relationships/notesSlide" Target="../notesSlides/notesSlide22.xml"/><Relationship Id="rId7" Type="http://schemas.openxmlformats.org/officeDocument/2006/relationships/image" Target="../media/image42.wmf"/><Relationship Id="rId12" Type="http://schemas.openxmlformats.org/officeDocument/2006/relationships/oleObject" Target="../embeddings/oleObject31.bin"/><Relationship Id="rId2" Type="http://schemas.openxmlformats.org/officeDocument/2006/relationships/slideLayout" Target="../slideLayouts/slideLayout22.xml"/><Relationship Id="rId1" Type="http://schemas.openxmlformats.org/officeDocument/2006/relationships/vmlDrawing" Target="../drawings/vmlDrawing10.vml"/><Relationship Id="rId6" Type="http://schemas.openxmlformats.org/officeDocument/2006/relationships/oleObject" Target="../embeddings/oleObject28.bin"/><Relationship Id="rId11" Type="http://schemas.openxmlformats.org/officeDocument/2006/relationships/image" Target="../media/image44.wmf"/><Relationship Id="rId5" Type="http://schemas.openxmlformats.org/officeDocument/2006/relationships/image" Target="../media/image41.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43.wmf"/><Relationship Id="rId1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24.xml"/><Relationship Id="rId7" Type="http://schemas.openxmlformats.org/officeDocument/2006/relationships/image" Target="../media/image48.wmf"/><Relationship Id="rId12" Type="http://schemas.openxmlformats.org/officeDocument/2006/relationships/image" Target="../media/image51.jpg"/><Relationship Id="rId2" Type="http://schemas.openxmlformats.org/officeDocument/2006/relationships/slideLayout" Target="../slideLayouts/slideLayout22.xml"/><Relationship Id="rId1" Type="http://schemas.openxmlformats.org/officeDocument/2006/relationships/vmlDrawing" Target="../drawings/vmlDrawing11.vml"/><Relationship Id="rId6" Type="http://schemas.openxmlformats.org/officeDocument/2006/relationships/oleObject" Target="../embeddings/oleObject33.bin"/><Relationship Id="rId11" Type="http://schemas.openxmlformats.org/officeDocument/2006/relationships/image" Target="../media/image50.wmf"/><Relationship Id="rId5" Type="http://schemas.openxmlformats.org/officeDocument/2006/relationships/image" Target="../media/image47.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49.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25.xml"/><Relationship Id="rId7" Type="http://schemas.openxmlformats.org/officeDocument/2006/relationships/image" Target="../media/image53.wmf"/><Relationship Id="rId2" Type="http://schemas.openxmlformats.org/officeDocument/2006/relationships/slideLayout" Target="../slideLayouts/slideLayout22.xml"/><Relationship Id="rId1" Type="http://schemas.openxmlformats.org/officeDocument/2006/relationships/vmlDrawing" Target="../drawings/vmlDrawing12.vml"/><Relationship Id="rId6" Type="http://schemas.openxmlformats.org/officeDocument/2006/relationships/oleObject" Target="../embeddings/oleObject37.bin"/><Relationship Id="rId5" Type="http://schemas.openxmlformats.org/officeDocument/2006/relationships/image" Target="../media/image52.wmf"/><Relationship Id="rId10" Type="http://schemas.openxmlformats.org/officeDocument/2006/relationships/image" Target="../media/image55.png"/><Relationship Id="rId4" Type="http://schemas.openxmlformats.org/officeDocument/2006/relationships/oleObject" Target="../embeddings/oleObject36.bin"/><Relationship Id="rId9" Type="http://schemas.openxmlformats.org/officeDocument/2006/relationships/image" Target="../media/image54.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26.xml"/><Relationship Id="rId7" Type="http://schemas.openxmlformats.org/officeDocument/2006/relationships/image" Target="../media/image54.wmf"/><Relationship Id="rId12" Type="http://schemas.openxmlformats.org/officeDocument/2006/relationships/image" Target="../media/image57.png"/><Relationship Id="rId2" Type="http://schemas.openxmlformats.org/officeDocument/2006/relationships/slideLayout" Target="../slideLayouts/slideLayout22.xml"/><Relationship Id="rId1" Type="http://schemas.openxmlformats.org/officeDocument/2006/relationships/vmlDrawing" Target="../drawings/vmlDrawing13.vml"/><Relationship Id="rId6" Type="http://schemas.openxmlformats.org/officeDocument/2006/relationships/oleObject" Target="../embeddings/oleObject40.bin"/><Relationship Id="rId11" Type="http://schemas.openxmlformats.org/officeDocument/2006/relationships/image" Target="../media/image48.wmf"/><Relationship Id="rId5" Type="http://schemas.openxmlformats.org/officeDocument/2006/relationships/image" Target="../media/image56.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50.wmf"/></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27.xml"/><Relationship Id="rId7" Type="http://schemas.openxmlformats.org/officeDocument/2006/relationships/image" Target="../media/image58.wmf"/><Relationship Id="rId2" Type="http://schemas.openxmlformats.org/officeDocument/2006/relationships/slideLayout" Target="../slideLayouts/slideLayout22.xml"/><Relationship Id="rId1" Type="http://schemas.openxmlformats.org/officeDocument/2006/relationships/vmlDrawing" Target="../drawings/vmlDrawing14.vml"/><Relationship Id="rId6" Type="http://schemas.openxmlformats.org/officeDocument/2006/relationships/oleObject" Target="../embeddings/oleObject44.bin"/><Relationship Id="rId5" Type="http://schemas.openxmlformats.org/officeDocument/2006/relationships/image" Target="../media/image52.wmf"/><Relationship Id="rId4" Type="http://schemas.openxmlformats.org/officeDocument/2006/relationships/oleObject" Target="../embeddings/oleObject43.bin"/></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32.xml"/><Relationship Id="rId7" Type="http://schemas.openxmlformats.org/officeDocument/2006/relationships/image" Target="../media/image63.wmf"/><Relationship Id="rId2" Type="http://schemas.openxmlformats.org/officeDocument/2006/relationships/slideLayout" Target="../slideLayouts/slideLayout22.xml"/><Relationship Id="rId1" Type="http://schemas.openxmlformats.org/officeDocument/2006/relationships/vmlDrawing" Target="../drawings/vmlDrawing15.vml"/><Relationship Id="rId6" Type="http://schemas.openxmlformats.org/officeDocument/2006/relationships/oleObject" Target="../embeddings/oleObject46.bin"/><Relationship Id="rId11" Type="http://schemas.openxmlformats.org/officeDocument/2006/relationships/image" Target="../media/image65.wmf"/><Relationship Id="rId5" Type="http://schemas.openxmlformats.org/officeDocument/2006/relationships/image" Target="../media/image62.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64.wmf"/></Relationships>
</file>

<file path=ppt/slides/_rels/slide34.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34.xml"/><Relationship Id="rId7" Type="http://schemas.openxmlformats.org/officeDocument/2006/relationships/image" Target="../media/image68.wmf"/><Relationship Id="rId12" Type="http://schemas.openxmlformats.org/officeDocument/2006/relationships/image" Target="../media/image66.jpg"/><Relationship Id="rId2" Type="http://schemas.openxmlformats.org/officeDocument/2006/relationships/slideLayout" Target="../slideLayouts/slideLayout22.xml"/><Relationship Id="rId1" Type="http://schemas.openxmlformats.org/officeDocument/2006/relationships/vmlDrawing" Target="../drawings/vmlDrawing16.vml"/><Relationship Id="rId6" Type="http://schemas.openxmlformats.org/officeDocument/2006/relationships/oleObject" Target="../embeddings/oleObject50.bin"/><Relationship Id="rId11" Type="http://schemas.openxmlformats.org/officeDocument/2006/relationships/image" Target="../media/image70.wmf"/><Relationship Id="rId5" Type="http://schemas.openxmlformats.org/officeDocument/2006/relationships/image" Target="../media/image67.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69.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35.xml"/><Relationship Id="rId7" Type="http://schemas.openxmlformats.org/officeDocument/2006/relationships/image" Target="../media/image72.wmf"/><Relationship Id="rId2" Type="http://schemas.openxmlformats.org/officeDocument/2006/relationships/slideLayout" Target="../slideLayouts/slideLayout22.xml"/><Relationship Id="rId1" Type="http://schemas.openxmlformats.org/officeDocument/2006/relationships/vmlDrawing" Target="../drawings/vmlDrawing17.vml"/><Relationship Id="rId6" Type="http://schemas.openxmlformats.org/officeDocument/2006/relationships/oleObject" Target="../embeddings/oleObject54.bin"/><Relationship Id="rId5" Type="http://schemas.openxmlformats.org/officeDocument/2006/relationships/image" Target="../media/image71.wmf"/><Relationship Id="rId10" Type="http://schemas.openxmlformats.org/officeDocument/2006/relationships/image" Target="../media/image74.jpg"/><Relationship Id="rId4" Type="http://schemas.openxmlformats.org/officeDocument/2006/relationships/oleObject" Target="../embeddings/oleObject53.bin"/><Relationship Id="rId9" Type="http://schemas.openxmlformats.org/officeDocument/2006/relationships/image" Target="../media/image73.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2.xml"/><Relationship Id="rId1" Type="http://schemas.openxmlformats.org/officeDocument/2006/relationships/vmlDrawing" Target="../drawings/vmlDrawing18.vml"/><Relationship Id="rId6" Type="http://schemas.openxmlformats.org/officeDocument/2006/relationships/image" Target="../media/image74.jpg"/><Relationship Id="rId5" Type="http://schemas.openxmlformats.org/officeDocument/2006/relationships/image" Target="../media/image75.wmf"/><Relationship Id="rId4" Type="http://schemas.openxmlformats.org/officeDocument/2006/relationships/oleObject" Target="../embeddings/oleObject56.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2.xml"/><Relationship Id="rId1" Type="http://schemas.openxmlformats.org/officeDocument/2006/relationships/vmlDrawing" Target="../drawings/vmlDrawing19.vml"/><Relationship Id="rId6" Type="http://schemas.openxmlformats.org/officeDocument/2006/relationships/image" Target="../media/image76.wmf"/><Relationship Id="rId5" Type="http://schemas.openxmlformats.org/officeDocument/2006/relationships/oleObject" Target="../embeddings/oleObject57.bin"/><Relationship Id="rId4" Type="http://schemas.openxmlformats.org/officeDocument/2006/relationships/image" Target="../media/image77.jpg"/></Relationships>
</file>

<file path=ppt/slides/_rels/slide39.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6.xml"/><Relationship Id="rId1" Type="http://schemas.openxmlformats.org/officeDocument/2006/relationships/vmlDrawing" Target="../drawings/vmlDrawing20.vml"/><Relationship Id="rId6" Type="http://schemas.openxmlformats.org/officeDocument/2006/relationships/image" Target="../media/image80.jpg"/><Relationship Id="rId5" Type="http://schemas.openxmlformats.org/officeDocument/2006/relationships/image" Target="../media/image79.wmf"/><Relationship Id="rId4" Type="http://schemas.openxmlformats.org/officeDocument/2006/relationships/oleObject" Target="../embeddings/oleObject58.bin"/></Relationships>
</file>

<file path=ppt/slides/_rels/slide41.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notesSlide" Target="../notesSlides/notesSlide44.xml"/><Relationship Id="rId7" Type="http://schemas.openxmlformats.org/officeDocument/2006/relationships/image" Target="../media/image84.wmf"/><Relationship Id="rId2" Type="http://schemas.openxmlformats.org/officeDocument/2006/relationships/slideLayout" Target="../slideLayouts/slideLayout22.xml"/><Relationship Id="rId1" Type="http://schemas.openxmlformats.org/officeDocument/2006/relationships/vmlDrawing" Target="../drawings/vmlDrawing21.vml"/><Relationship Id="rId6" Type="http://schemas.openxmlformats.org/officeDocument/2006/relationships/oleObject" Target="../embeddings/oleObject60.bin"/><Relationship Id="rId5" Type="http://schemas.openxmlformats.org/officeDocument/2006/relationships/image" Target="../media/image83.wmf"/><Relationship Id="rId4" Type="http://schemas.openxmlformats.org/officeDocument/2006/relationships/oleObject" Target="../embeddings/oleObject59.bin"/></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5.xml"/><Relationship Id="rId1" Type="http://schemas.openxmlformats.org/officeDocument/2006/relationships/slideLayout" Target="../slideLayouts/slideLayout22.xml"/><Relationship Id="rId4" Type="http://schemas.openxmlformats.org/officeDocument/2006/relationships/image" Target="../media/image86.jpg"/></Relationships>
</file>

<file path=ppt/slides/_rels/slide47.xml.rels><?xml version="1.0" encoding="UTF-8" standalone="yes"?>
<Relationships xmlns="http://schemas.openxmlformats.org/package/2006/relationships"><Relationship Id="rId8" Type="http://schemas.openxmlformats.org/officeDocument/2006/relationships/image" Target="../media/image86.jpg"/><Relationship Id="rId3" Type="http://schemas.openxmlformats.org/officeDocument/2006/relationships/notesSlide" Target="../notesSlides/notesSlide46.xml"/><Relationship Id="rId7" Type="http://schemas.openxmlformats.org/officeDocument/2006/relationships/image" Target="../media/image88.wmf"/><Relationship Id="rId2" Type="http://schemas.openxmlformats.org/officeDocument/2006/relationships/slideLayout" Target="../slideLayouts/slideLayout22.xml"/><Relationship Id="rId1" Type="http://schemas.openxmlformats.org/officeDocument/2006/relationships/vmlDrawing" Target="../drawings/vmlDrawing22.vml"/><Relationship Id="rId6" Type="http://schemas.openxmlformats.org/officeDocument/2006/relationships/oleObject" Target="../embeddings/oleObject62.bin"/><Relationship Id="rId5" Type="http://schemas.openxmlformats.org/officeDocument/2006/relationships/image" Target="../media/image87.wmf"/><Relationship Id="rId4" Type="http://schemas.openxmlformats.org/officeDocument/2006/relationships/oleObject" Target="../embeddings/oleObject61.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notesSlide" Target="../notesSlides/notesSlide47.xml"/><Relationship Id="rId7" Type="http://schemas.openxmlformats.org/officeDocument/2006/relationships/image" Target="../media/image90.wmf"/><Relationship Id="rId2" Type="http://schemas.openxmlformats.org/officeDocument/2006/relationships/slideLayout" Target="../slideLayouts/slideLayout22.xml"/><Relationship Id="rId1" Type="http://schemas.openxmlformats.org/officeDocument/2006/relationships/vmlDrawing" Target="../drawings/vmlDrawing23.vml"/><Relationship Id="rId6" Type="http://schemas.openxmlformats.org/officeDocument/2006/relationships/oleObject" Target="../embeddings/oleObject64.bin"/><Relationship Id="rId5" Type="http://schemas.openxmlformats.org/officeDocument/2006/relationships/image" Target="../media/image89.wmf"/><Relationship Id="rId10" Type="http://schemas.openxmlformats.org/officeDocument/2006/relationships/image" Target="../media/image86.jpg"/><Relationship Id="rId4" Type="http://schemas.openxmlformats.org/officeDocument/2006/relationships/oleObject" Target="../embeddings/oleObject63.bin"/><Relationship Id="rId9" Type="http://schemas.openxmlformats.org/officeDocument/2006/relationships/image" Target="../media/image91.wmf"/></Relationships>
</file>

<file path=ppt/slides/_rels/slide49.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8" Type="http://schemas.openxmlformats.org/officeDocument/2006/relationships/image" Target="../media/image92.jpg"/><Relationship Id="rId3" Type="http://schemas.openxmlformats.org/officeDocument/2006/relationships/notesSlide" Target="../notesSlides/notesSlide49.xml"/><Relationship Id="rId7" Type="http://schemas.openxmlformats.org/officeDocument/2006/relationships/image" Target="../media/image94.wmf"/><Relationship Id="rId2" Type="http://schemas.openxmlformats.org/officeDocument/2006/relationships/slideLayout" Target="../slideLayouts/slideLayout22.xml"/><Relationship Id="rId1" Type="http://schemas.openxmlformats.org/officeDocument/2006/relationships/vmlDrawing" Target="../drawings/vmlDrawing24.vml"/><Relationship Id="rId6" Type="http://schemas.openxmlformats.org/officeDocument/2006/relationships/oleObject" Target="../embeddings/oleObject67.bin"/><Relationship Id="rId5" Type="http://schemas.openxmlformats.org/officeDocument/2006/relationships/image" Target="../media/image93.wmf"/><Relationship Id="rId4" Type="http://schemas.openxmlformats.org/officeDocument/2006/relationships/oleObject" Target="../embeddings/oleObject66.bin"/></Relationships>
</file>

<file path=ppt/slides/_rels/slide51.xml.rels><?xml version="1.0" encoding="UTF-8" standalone="yes"?>
<Relationships xmlns="http://schemas.openxmlformats.org/package/2006/relationships"><Relationship Id="rId8" Type="http://schemas.openxmlformats.org/officeDocument/2006/relationships/image" Target="../media/image92.jpg"/><Relationship Id="rId3" Type="http://schemas.openxmlformats.org/officeDocument/2006/relationships/notesSlide" Target="../notesSlides/notesSlide50.xml"/><Relationship Id="rId7" Type="http://schemas.openxmlformats.org/officeDocument/2006/relationships/image" Target="../media/image96.wmf"/><Relationship Id="rId2" Type="http://schemas.openxmlformats.org/officeDocument/2006/relationships/slideLayout" Target="../slideLayouts/slideLayout22.xml"/><Relationship Id="rId1" Type="http://schemas.openxmlformats.org/officeDocument/2006/relationships/vmlDrawing" Target="../drawings/vmlDrawing25.vml"/><Relationship Id="rId6" Type="http://schemas.openxmlformats.org/officeDocument/2006/relationships/oleObject" Target="../embeddings/oleObject69.bin"/><Relationship Id="rId5" Type="http://schemas.openxmlformats.org/officeDocument/2006/relationships/image" Target="../media/image95.wmf"/><Relationship Id="rId4" Type="http://schemas.openxmlformats.org/officeDocument/2006/relationships/oleObject" Target="../embeddings/oleObject68.bin"/></Relationships>
</file>

<file path=ppt/slides/_rels/slide52.xml.rels><?xml version="1.0" encoding="UTF-8" standalone="yes"?>
<Relationships xmlns="http://schemas.openxmlformats.org/package/2006/relationships"><Relationship Id="rId8" Type="http://schemas.openxmlformats.org/officeDocument/2006/relationships/image" Target="../media/image92.jpg"/><Relationship Id="rId3" Type="http://schemas.openxmlformats.org/officeDocument/2006/relationships/notesSlide" Target="../notesSlides/notesSlide51.xml"/><Relationship Id="rId7" Type="http://schemas.openxmlformats.org/officeDocument/2006/relationships/image" Target="../media/image98.wmf"/><Relationship Id="rId2" Type="http://schemas.openxmlformats.org/officeDocument/2006/relationships/slideLayout" Target="../slideLayouts/slideLayout22.xml"/><Relationship Id="rId1" Type="http://schemas.openxmlformats.org/officeDocument/2006/relationships/vmlDrawing" Target="../drawings/vmlDrawing26.vml"/><Relationship Id="rId6" Type="http://schemas.openxmlformats.org/officeDocument/2006/relationships/oleObject" Target="../embeddings/oleObject71.bin"/><Relationship Id="rId5" Type="http://schemas.openxmlformats.org/officeDocument/2006/relationships/image" Target="../media/image97.wmf"/><Relationship Id="rId4" Type="http://schemas.openxmlformats.org/officeDocument/2006/relationships/oleObject" Target="../embeddings/oleObject70.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5.wmf"/><Relationship Id="rId3" Type="http://schemas.openxmlformats.org/officeDocument/2006/relationships/notesSlide" Target="../notesSlides/notesSlide7.xml"/><Relationship Id="rId7" Type="http://schemas.openxmlformats.org/officeDocument/2006/relationships/image" Target="../media/image12.wmf"/><Relationship Id="rId12" Type="http://schemas.openxmlformats.org/officeDocument/2006/relationships/oleObject" Target="../embeddings/oleObject6.bin"/><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3.wmf"/><Relationship Id="rId1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66800" y="2291187"/>
            <a:ext cx="10058400" cy="1033904"/>
          </a:xfrm>
        </p:spPr>
        <p:txBody>
          <a:bodyPr/>
          <a:lstStyle/>
          <a:p>
            <a:r>
              <a:rPr lang="en-US" altLang="en-US" sz="3600" dirty="0">
                <a:latin typeface="Arial" panose="020B0604020202020204" pitchFamily="34" charset="0"/>
                <a:cs typeface="Arial" panose="020B0604020202020204" pitchFamily="34" charset="0"/>
              </a:rPr>
              <a:t>Physics for Scientists and Engineers Storyline</a:t>
            </a:r>
            <a:endParaRPr lang="en-US" dirty="0">
              <a:latin typeface="Arial" panose="020B0604020202020204" pitchFamily="34" charset="0"/>
              <a:cs typeface="Arial" panose="020B0604020202020204" pitchFamily="34" charset="0"/>
            </a:endParaRPr>
          </a:p>
        </p:txBody>
      </p:sp>
      <p:sp>
        <p:nvSpPr>
          <p:cNvPr id="8" name="Text Placeholder 2"/>
          <p:cNvSpPr>
            <a:spLocks noGrp="1"/>
          </p:cNvSpPr>
          <p:nvPr>
            <p:ph type="body" sz="quarter" idx="10"/>
          </p:nvPr>
        </p:nvSpPr>
        <p:spPr>
          <a:xfrm>
            <a:off x="3581400" y="3619984"/>
            <a:ext cx="5029200" cy="731520"/>
          </a:xfrm>
        </p:spPr>
        <p:txBody>
          <a:bodyPr>
            <a:normAutofit/>
          </a:bodyPr>
          <a:lstStyle/>
          <a:p>
            <a:r>
              <a:rPr lang="en-US" sz="2400" dirty="0">
                <a:latin typeface="Arial" panose="020B0604020202020204" pitchFamily="34" charset="0"/>
                <a:cs typeface="Arial" panose="020B0604020202020204" pitchFamily="34" charset="0"/>
              </a:rPr>
              <a:t>Tenth Edition</a:t>
            </a:r>
          </a:p>
        </p:txBody>
      </p:sp>
      <p:sp>
        <p:nvSpPr>
          <p:cNvPr id="5" name="Footer Placeholder 3"/>
          <p:cNvSpPr>
            <a:spLocks noGrp="1"/>
          </p:cNvSpPr>
          <p:nvPr>
            <p:ph type="ftr" sz="quarter" idx="3"/>
          </p:nvPr>
        </p:nvSpPr>
        <p:spPr>
          <a:xfrm>
            <a:off x="2923890" y="6356350"/>
            <a:ext cx="8801669" cy="365125"/>
          </a:xfrm>
        </p:spPr>
        <p:txBody>
          <a:bodyPr/>
          <a:lstStyle/>
          <a:p>
            <a:r>
              <a:rPr lang="en-US" altLang="en-US" sz="1200" dirty="0">
                <a:latin typeface="Arial" panose="020B0604020202020204" pitchFamily="34" charset="0"/>
                <a:cs typeface="Arial" panose="020B0604020202020204" pitchFamily="34" charset="0"/>
              </a:rPr>
              <a:t>Raymond A. </a:t>
            </a:r>
            <a:r>
              <a:rPr lang="en-US" altLang="en-US" sz="1200" dirty="0" err="1">
                <a:latin typeface="Arial" panose="020B0604020202020204" pitchFamily="34" charset="0"/>
                <a:cs typeface="Arial" panose="020B0604020202020204" pitchFamily="34" charset="0"/>
              </a:rPr>
              <a:t>Serway</a:t>
            </a:r>
            <a:r>
              <a:rPr lang="en-US" altLang="en-US" sz="1200" dirty="0">
                <a:latin typeface="Arial" panose="020B0604020202020204" pitchFamily="34" charset="0"/>
                <a:cs typeface="Arial" panose="020B0604020202020204" pitchFamily="34" charset="0"/>
              </a:rPr>
              <a:t> &amp; John W. Jewett, Jr., </a:t>
            </a:r>
            <a:r>
              <a:rPr lang="en-US" sz="1200" dirty="0">
                <a:latin typeface="Arial" panose="020B0604020202020204" pitchFamily="34" charset="0"/>
                <a:cs typeface="Arial" panose="020B0604020202020204" pitchFamily="34" charset="0"/>
              </a:rPr>
              <a:t>Physics for Scientists and Engineers, Tenth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47061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2800" dirty="0"/>
              <a:t>Charges and Masses of Electrons, Protons, and Neutrons</a:t>
            </a:r>
          </a:p>
        </p:txBody>
      </p:sp>
      <p:sp>
        <p:nvSpPr>
          <p:cNvPr id="6" name="Text Placeholder 2">
            <a:extLst>
              <a:ext uri="{FF2B5EF4-FFF2-40B4-BE49-F238E27FC236}">
                <a16:creationId xmlns:a16="http://schemas.microsoft.com/office/drawing/2014/main" id="{337DBFE9-0746-4E85-A93E-D6BDD1AF81F9}"/>
              </a:ext>
            </a:extLst>
          </p:cNvPr>
          <p:cNvSpPr>
            <a:spLocks noGrp="1"/>
          </p:cNvSpPr>
          <p:nvPr>
            <p:ph type="body" sz="quarter" idx="15"/>
          </p:nvPr>
        </p:nvSpPr>
        <p:spPr>
          <a:xfrm>
            <a:off x="1158240" y="1666199"/>
            <a:ext cx="9875520" cy="457200"/>
          </a:xfrm>
        </p:spPr>
        <p:txBody>
          <a:bodyPr/>
          <a:lstStyle/>
          <a:p>
            <a:pPr>
              <a:lnSpc>
                <a:spcPct val="100000"/>
              </a:lnSpc>
              <a:spcBef>
                <a:spcPts val="600"/>
              </a:spcBef>
              <a:spcAft>
                <a:spcPts val="600"/>
              </a:spcAft>
            </a:pPr>
            <a:r>
              <a:rPr lang="en-US" sz="2400" b="1" dirty="0"/>
              <a:t>Table 22.1 </a:t>
            </a:r>
            <a:r>
              <a:rPr lang="en-US" sz="2400" dirty="0"/>
              <a:t>Charge and Mass of the Electron, Proton, and Neutron</a:t>
            </a:r>
            <a:endParaRPr lang="en-IN" sz="2400" dirty="0"/>
          </a:p>
        </p:txBody>
      </p:sp>
      <p:graphicFrame>
        <p:nvGraphicFramePr>
          <p:cNvPr id="10" name="Table 3">
            <a:extLst>
              <a:ext uri="{FF2B5EF4-FFF2-40B4-BE49-F238E27FC236}">
                <a16:creationId xmlns:a16="http://schemas.microsoft.com/office/drawing/2014/main" id="{50905E3C-E98E-461C-B021-51254F20DA78}"/>
              </a:ext>
            </a:extLst>
          </p:cNvPr>
          <p:cNvGraphicFramePr>
            <a:graphicFrameLocks noGrp="1"/>
          </p:cNvGraphicFramePr>
          <p:nvPr>
            <p:ph type="tbl" sz="quarter" idx="10"/>
            <p:extLst>
              <p:ext uri="{D42A27DB-BD31-4B8C-83A1-F6EECF244321}">
                <p14:modId xmlns:p14="http://schemas.microsoft.com/office/powerpoint/2010/main" val="1456092627"/>
              </p:ext>
            </p:extLst>
          </p:nvPr>
        </p:nvGraphicFramePr>
        <p:xfrm>
          <a:off x="1158240" y="2169458"/>
          <a:ext cx="9875520" cy="1828800"/>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2230954729"/>
                    </a:ext>
                  </a:extLst>
                </a:gridCol>
                <a:gridCol w="3291840">
                  <a:extLst>
                    <a:ext uri="{9D8B030D-6E8A-4147-A177-3AD203B41FA5}">
                      <a16:colId xmlns:a16="http://schemas.microsoft.com/office/drawing/2014/main" val="4279973529"/>
                    </a:ext>
                  </a:extLst>
                </a:gridCol>
                <a:gridCol w="3291840">
                  <a:extLst>
                    <a:ext uri="{9D8B030D-6E8A-4147-A177-3AD203B41FA5}">
                      <a16:colId xmlns:a16="http://schemas.microsoft.com/office/drawing/2014/main" val="3938943791"/>
                    </a:ext>
                  </a:extLst>
                </a:gridCol>
              </a:tblGrid>
              <a:tr h="370840">
                <a:tc>
                  <a:txBody>
                    <a:bodyPr/>
                    <a:lstStyle/>
                    <a:p>
                      <a:r>
                        <a:rPr lang="en-IN" sz="2400" dirty="0">
                          <a:solidFill>
                            <a:srgbClr val="000000"/>
                          </a:solidFill>
                          <a:latin typeface="Arial" panose="020B0604020202020204" pitchFamily="34" charset="0"/>
                          <a:cs typeface="Arial" panose="020B0604020202020204" pitchFamily="34" charset="0"/>
                        </a:rPr>
                        <a:t>Particle</a:t>
                      </a: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IN" sz="2400" dirty="0">
                          <a:solidFill>
                            <a:srgbClr val="000000"/>
                          </a:solidFill>
                          <a:latin typeface="Arial" panose="020B0604020202020204" pitchFamily="34" charset="0"/>
                          <a:cs typeface="Arial" panose="020B0604020202020204" pitchFamily="34" charset="0"/>
                        </a:rPr>
                        <a:t>Charge (C)</a:t>
                      </a: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IN" sz="2400" dirty="0">
                          <a:solidFill>
                            <a:srgbClr val="000000"/>
                          </a:solidFill>
                          <a:latin typeface="Arial" panose="020B0604020202020204" pitchFamily="34" charset="0"/>
                          <a:cs typeface="Arial" panose="020B0604020202020204" pitchFamily="34" charset="0"/>
                        </a:rPr>
                        <a:t>Mass (kg)</a:t>
                      </a: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36274360"/>
                  </a:ext>
                </a:extLst>
              </a:tr>
              <a:tr h="370840">
                <a:tc>
                  <a:txBody>
                    <a:bodyPr/>
                    <a:lstStyle/>
                    <a:p>
                      <a:r>
                        <a:rPr lang="en-IN" sz="2400" dirty="0">
                          <a:solidFill>
                            <a:srgbClr val="000000"/>
                          </a:solidFill>
                          <a:latin typeface="Arial" panose="020B0604020202020204" pitchFamily="34" charset="0"/>
                          <a:cs typeface="Arial" panose="020B0604020202020204" pitchFamily="34" charset="0"/>
                        </a:rPr>
                        <a:t>Electron (e)</a:t>
                      </a:r>
                    </a:p>
                  </a:txBody>
                  <a:tcPr>
                    <a:lnT w="12700" cap="flat" cmpd="sng" algn="ctr">
                      <a:solidFill>
                        <a:srgbClr val="000000"/>
                      </a:solidFill>
                      <a:prstDash val="solid"/>
                      <a:round/>
                      <a:headEnd type="none" w="med" len="med"/>
                      <a:tailEnd type="none" w="med" len="med"/>
                    </a:lnT>
                    <a:solidFill>
                      <a:schemeClr val="bg1"/>
                    </a:solidFill>
                  </a:tcPr>
                </a:tc>
                <a:tc>
                  <a:txBody>
                    <a:bodyPr/>
                    <a:lstStyle/>
                    <a:p>
                      <a:pPr algn="ctr"/>
                      <a:r>
                        <a:rPr lang="en-IN" sz="2400" dirty="0">
                          <a:solidFill>
                            <a:srgbClr val="000000"/>
                          </a:solidFill>
                          <a:latin typeface="Arial" panose="020B0604020202020204" pitchFamily="34" charset="0"/>
                          <a:cs typeface="Arial" panose="020B0604020202020204" pitchFamily="34" charset="0"/>
                        </a:rPr>
                        <a:t>−1.602 176 6 × 10</a:t>
                      </a:r>
                      <a:r>
                        <a:rPr lang="en-IN" sz="2400" baseline="30000" dirty="0">
                          <a:solidFill>
                            <a:srgbClr val="000000"/>
                          </a:solidFill>
                          <a:latin typeface="Arial" panose="020B0604020202020204" pitchFamily="34" charset="0"/>
                          <a:cs typeface="Arial" panose="020B0604020202020204" pitchFamily="34" charset="0"/>
                        </a:rPr>
                        <a:t>−19</a:t>
                      </a:r>
                    </a:p>
                  </a:txBody>
                  <a:tcPr>
                    <a:lnT w="12700" cap="flat" cmpd="sng" algn="ctr">
                      <a:solidFill>
                        <a:srgbClr val="000000"/>
                      </a:solidFill>
                      <a:prstDash val="solid"/>
                      <a:round/>
                      <a:headEnd type="none" w="med" len="med"/>
                      <a:tailEnd type="none" w="med" len="med"/>
                    </a:lnT>
                    <a:solidFill>
                      <a:schemeClr val="bg1"/>
                    </a:solidFill>
                  </a:tcPr>
                </a:tc>
                <a:tc>
                  <a:txBody>
                    <a:bodyPr/>
                    <a:lstStyle/>
                    <a:p>
                      <a:pPr algn="ctr"/>
                      <a:r>
                        <a:rPr lang="en-IN" sz="2400" dirty="0">
                          <a:solidFill>
                            <a:srgbClr val="000000"/>
                          </a:solidFill>
                          <a:latin typeface="Arial" panose="020B0604020202020204" pitchFamily="34" charset="0"/>
                          <a:cs typeface="Arial" panose="020B0604020202020204" pitchFamily="34" charset="0"/>
                        </a:rPr>
                        <a:t>9.109 4 × 10</a:t>
                      </a:r>
                      <a:r>
                        <a:rPr lang="en-IN" sz="2400" baseline="30000" dirty="0">
                          <a:solidFill>
                            <a:srgbClr val="000000"/>
                          </a:solidFill>
                          <a:latin typeface="Arial" panose="020B0604020202020204" pitchFamily="34" charset="0"/>
                          <a:cs typeface="Arial" panose="020B0604020202020204" pitchFamily="34" charset="0"/>
                        </a:rPr>
                        <a:t>−31</a:t>
                      </a:r>
                    </a:p>
                  </a:txBody>
                  <a:tcPr>
                    <a:lnT w="12700" cap="flat" cmpd="sng" algn="ctr">
                      <a:solidFill>
                        <a:srgbClr val="000000"/>
                      </a:solidFill>
                      <a:prstDash val="solid"/>
                      <a:round/>
                      <a:headEnd type="none" w="med" len="med"/>
                      <a:tailEnd type="none" w="med" len="med"/>
                    </a:lnT>
                    <a:solidFill>
                      <a:schemeClr val="bg1"/>
                    </a:solidFill>
                  </a:tcPr>
                </a:tc>
                <a:extLst>
                  <a:ext uri="{0D108BD9-81ED-4DB2-BD59-A6C34878D82A}">
                    <a16:rowId xmlns:a16="http://schemas.microsoft.com/office/drawing/2014/main" val="2310162822"/>
                  </a:ext>
                </a:extLst>
              </a:tr>
              <a:tr h="370840">
                <a:tc>
                  <a:txBody>
                    <a:bodyPr/>
                    <a:lstStyle/>
                    <a:p>
                      <a:r>
                        <a:rPr lang="en-IN" sz="2400" dirty="0">
                          <a:solidFill>
                            <a:srgbClr val="000000"/>
                          </a:solidFill>
                          <a:latin typeface="Arial" panose="020B0604020202020204" pitchFamily="34" charset="0"/>
                          <a:cs typeface="Arial" panose="020B0604020202020204" pitchFamily="34" charset="0"/>
                        </a:rPr>
                        <a:t>Proton (p)</a:t>
                      </a:r>
                    </a:p>
                  </a:txBody>
                  <a:tcPr>
                    <a:solidFill>
                      <a:schemeClr val="bg1"/>
                    </a:solidFill>
                  </a:tcPr>
                </a:tc>
                <a:tc>
                  <a:txBody>
                    <a:bodyPr/>
                    <a:lstStyle/>
                    <a:p>
                      <a:pPr algn="ctr"/>
                      <a:r>
                        <a:rPr lang="en-IN" sz="2400" dirty="0">
                          <a:solidFill>
                            <a:srgbClr val="000000"/>
                          </a:solidFill>
                          <a:latin typeface="Arial" panose="020B0604020202020204" pitchFamily="34" charset="0"/>
                          <a:cs typeface="Arial" panose="020B0604020202020204" pitchFamily="34" charset="0"/>
                        </a:rPr>
                        <a:t>+1.602 176 6 × 10</a:t>
                      </a:r>
                      <a:r>
                        <a:rPr lang="en-IN" sz="2400" baseline="30000" dirty="0">
                          <a:solidFill>
                            <a:srgbClr val="000000"/>
                          </a:solidFill>
                          <a:latin typeface="Arial" panose="020B0604020202020204" pitchFamily="34" charset="0"/>
                          <a:cs typeface="Arial" panose="020B0604020202020204" pitchFamily="34" charset="0"/>
                        </a:rPr>
                        <a:t>−19</a:t>
                      </a:r>
                    </a:p>
                  </a:txBody>
                  <a:tcPr>
                    <a:solidFill>
                      <a:schemeClr val="bg1"/>
                    </a:solidFill>
                  </a:tcPr>
                </a:tc>
                <a:tc>
                  <a:txBody>
                    <a:bodyPr/>
                    <a:lstStyle/>
                    <a:p>
                      <a:pPr algn="ctr"/>
                      <a:r>
                        <a:rPr lang="en-IN" sz="2400" dirty="0">
                          <a:solidFill>
                            <a:srgbClr val="000000"/>
                          </a:solidFill>
                          <a:latin typeface="Arial" panose="020B0604020202020204" pitchFamily="34" charset="0"/>
                          <a:cs typeface="Arial" panose="020B0604020202020204" pitchFamily="34" charset="0"/>
                        </a:rPr>
                        <a:t>1.672 62 × 10</a:t>
                      </a:r>
                      <a:r>
                        <a:rPr lang="en-IN" sz="2400" baseline="30000" dirty="0">
                          <a:solidFill>
                            <a:srgbClr val="000000"/>
                          </a:solidFill>
                          <a:latin typeface="Arial" panose="020B0604020202020204" pitchFamily="34" charset="0"/>
                          <a:cs typeface="Arial" panose="020B0604020202020204" pitchFamily="34" charset="0"/>
                        </a:rPr>
                        <a:t>−27</a:t>
                      </a:r>
                    </a:p>
                  </a:txBody>
                  <a:tcPr>
                    <a:solidFill>
                      <a:schemeClr val="bg1"/>
                    </a:solidFill>
                  </a:tcPr>
                </a:tc>
                <a:extLst>
                  <a:ext uri="{0D108BD9-81ED-4DB2-BD59-A6C34878D82A}">
                    <a16:rowId xmlns:a16="http://schemas.microsoft.com/office/drawing/2014/main" val="2521305600"/>
                  </a:ext>
                </a:extLst>
              </a:tr>
              <a:tr h="370840">
                <a:tc>
                  <a:txBody>
                    <a:bodyPr/>
                    <a:lstStyle/>
                    <a:p>
                      <a:r>
                        <a:rPr lang="en-IN" sz="2400" dirty="0">
                          <a:solidFill>
                            <a:srgbClr val="000000"/>
                          </a:solidFill>
                          <a:latin typeface="Arial" panose="020B0604020202020204" pitchFamily="34" charset="0"/>
                          <a:cs typeface="Arial" panose="020B0604020202020204" pitchFamily="34" charset="0"/>
                        </a:rPr>
                        <a:t>Neutron (n)</a:t>
                      </a:r>
                    </a:p>
                  </a:txBody>
                  <a:tcPr>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400" dirty="0">
                          <a:solidFill>
                            <a:srgbClr val="000000"/>
                          </a:solidFill>
                          <a:latin typeface="Arial" panose="020B0604020202020204" pitchFamily="34" charset="0"/>
                          <a:cs typeface="Arial" panose="020B0604020202020204" pitchFamily="34" charset="0"/>
                        </a:rPr>
                        <a:t>0</a:t>
                      </a:r>
                      <a:endParaRPr lang="en-IN" sz="2400" dirty="0">
                        <a:solidFill>
                          <a:srgbClr val="000000"/>
                        </a:solidFill>
                        <a:latin typeface="Arial" panose="020B0604020202020204" pitchFamily="34" charset="0"/>
                        <a:cs typeface="Arial" panose="020B0604020202020204" pitchFamily="34" charset="0"/>
                      </a:endParaRPr>
                    </a:p>
                  </a:txBody>
                  <a:tcPr>
                    <a:lnB w="12700" cap="flat" cmpd="sng" algn="ctr">
                      <a:solidFill>
                        <a:srgbClr val="000000"/>
                      </a:solidFill>
                      <a:prstDash val="solid"/>
                      <a:round/>
                      <a:headEnd type="none" w="med" len="med"/>
                      <a:tailEnd type="none" w="med" len="med"/>
                    </a:lnB>
                    <a:solidFill>
                      <a:schemeClr val="bg1"/>
                    </a:solidFill>
                  </a:tcPr>
                </a:tc>
                <a:tc>
                  <a:txBody>
                    <a:bodyPr/>
                    <a:lstStyle/>
                    <a:p>
                      <a:pPr algn="ctr"/>
                      <a:r>
                        <a:rPr lang="en-IN" sz="2400" dirty="0">
                          <a:solidFill>
                            <a:srgbClr val="000000"/>
                          </a:solidFill>
                          <a:latin typeface="Arial" panose="020B0604020202020204" pitchFamily="34" charset="0"/>
                          <a:cs typeface="Arial" panose="020B0604020202020204" pitchFamily="34" charset="0"/>
                        </a:rPr>
                        <a:t>1.674 93 × 10</a:t>
                      </a:r>
                      <a:r>
                        <a:rPr lang="en-IN" sz="2400" baseline="30000" dirty="0">
                          <a:solidFill>
                            <a:srgbClr val="000000"/>
                          </a:solidFill>
                          <a:latin typeface="Arial" panose="020B0604020202020204" pitchFamily="34" charset="0"/>
                          <a:cs typeface="Arial" panose="020B0604020202020204" pitchFamily="34" charset="0"/>
                        </a:rPr>
                        <a:t>−27</a:t>
                      </a:r>
                    </a:p>
                  </a:txBody>
                  <a:tcP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5650360"/>
                  </a:ext>
                </a:extLst>
              </a:tr>
            </a:tbl>
          </a:graphicData>
        </a:graphic>
      </p:graphicFrame>
    </p:spTree>
    <p:extLst>
      <p:ext uri="{BB962C8B-B14F-4D97-AF65-F5344CB8AC3E}">
        <p14:creationId xmlns:p14="http://schemas.microsoft.com/office/powerpoint/2010/main" val="130637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Example 22.1: The Hydrogen Atom (1 of 2)</a:t>
            </a:r>
            <a:endParaRPr lang="fr-FR" dirty="0"/>
          </a:p>
        </p:txBody>
      </p:sp>
      <p:sp>
        <p:nvSpPr>
          <p:cNvPr id="2" name="Text Placeholder 2"/>
          <p:cNvSpPr>
            <a:spLocks noGrp="1"/>
          </p:cNvSpPr>
          <p:nvPr>
            <p:ph type="body" sz="quarter" idx="17"/>
          </p:nvPr>
        </p:nvSpPr>
        <p:spPr/>
        <p:txBody>
          <a:bodyPr lIns="45720" tIns="45720" rIns="45720" bIns="45720">
            <a:normAutofit/>
          </a:bodyPr>
          <a:lstStyle/>
          <a:p>
            <a:pPr marL="0" indent="0">
              <a:lnSpc>
                <a:spcPct val="100000"/>
              </a:lnSpc>
              <a:spcBef>
                <a:spcPts val="600"/>
              </a:spcBef>
              <a:spcAft>
                <a:spcPts val="600"/>
              </a:spcAft>
              <a:buNone/>
            </a:pPr>
            <a:r>
              <a:rPr lang="en-US" sz="2400" dirty="0">
                <a:latin typeface="Arial" panose="020B0604020202020204" pitchFamily="34" charset="0"/>
                <a:cs typeface="Arial" panose="020B0604020202020204" pitchFamily="34" charset="0"/>
              </a:rPr>
              <a:t>The electron and proton of a hydrogen atom are separated (on the average) by a distance of approximately 5.3 </a:t>
            </a:r>
            <a:r>
              <a:rPr lang="en-US" sz="2400"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 10</a:t>
            </a:r>
            <a:r>
              <a:rPr lang="en-US" sz="2400" baseline="30000" dirty="0">
                <a:latin typeface="Arial" panose="020B0604020202020204" pitchFamily="34" charset="0"/>
                <a:cs typeface="Arial" panose="020B0604020202020204" pitchFamily="34" charset="0"/>
                <a:sym typeface="Symbol" panose="05050102010706020507" pitchFamily="18" charset="2"/>
              </a:rPr>
              <a:t></a:t>
            </a:r>
            <a:r>
              <a:rPr lang="en-US" sz="2400" baseline="30000" dirty="0">
                <a:latin typeface="Arial" panose="020B0604020202020204" pitchFamily="34" charset="0"/>
                <a:cs typeface="Arial" panose="020B0604020202020204" pitchFamily="34" charset="0"/>
              </a:rPr>
              <a:t>11</a:t>
            </a:r>
            <a:r>
              <a:rPr lang="en-US" sz="2400" dirty="0">
                <a:latin typeface="Arial" panose="020B0604020202020204" pitchFamily="34" charset="0"/>
                <a:cs typeface="Arial" panose="020B0604020202020204" pitchFamily="34" charset="0"/>
              </a:rPr>
              <a:t> m. Find the magnitudes of the electric force and the gravitational force between the two particles.</a:t>
            </a:r>
            <a:endParaRPr lang="en-US" sz="8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149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Example 22.1: The Hydrogen Atom (2 of 2)</a:t>
            </a:r>
            <a:endParaRPr lang="fr-FR" dirty="0"/>
          </a:p>
        </p:txBody>
      </p:sp>
      <p:graphicFrame>
        <p:nvGraphicFramePr>
          <p:cNvPr id="16" name="Object 2">
            <a:extLst>
              <a:ext uri="{FF2B5EF4-FFF2-40B4-BE49-F238E27FC236}">
                <a16:creationId xmlns:a16="http://schemas.microsoft.com/office/drawing/2014/main" id="{74A0FF81-5FDB-4E08-B0A5-58F1BC12D835}"/>
              </a:ext>
            </a:extLst>
          </p:cNvPr>
          <p:cNvGraphicFramePr>
            <a:graphicFrameLocks noGrp="1" noChangeAspect="1"/>
          </p:cNvGraphicFramePr>
          <p:nvPr>
            <p:ph type="pic" sz="quarter" idx="18"/>
            <p:extLst>
              <p:ext uri="{D42A27DB-BD31-4B8C-83A1-F6EECF244321}">
                <p14:modId xmlns:p14="http://schemas.microsoft.com/office/powerpoint/2010/main" val="4040343066"/>
              </p:ext>
            </p:extLst>
          </p:nvPr>
        </p:nvGraphicFramePr>
        <p:xfrm>
          <a:off x="3068033" y="1444482"/>
          <a:ext cx="2311769" cy="1116026"/>
        </p:xfrm>
        <a:graphic>
          <a:graphicData uri="http://schemas.openxmlformats.org/presentationml/2006/ole">
            <mc:AlternateContent xmlns:mc="http://schemas.openxmlformats.org/markup-compatibility/2006">
              <mc:Choice xmlns:v="urn:schemas-microsoft-com:vml" Requires="v">
                <p:oleObj spid="_x0000_s56602" name="Equation" r:id="rId4" imgW="736560" imgH="355320" progId="Equation.DSMT4">
                  <p:embed/>
                </p:oleObj>
              </mc:Choice>
              <mc:Fallback>
                <p:oleObj name="Equation" r:id="rId4" imgW="736560" imgH="355320" progId="Equation.DSMT4">
                  <p:embed/>
                  <p:pic>
                    <p:nvPicPr>
                      <p:cNvPr id="8" name="Object 7"/>
                      <p:cNvPicPr>
                        <a:picLocks noChangeAspect="1" noChangeArrowheads="1"/>
                      </p:cNvPicPr>
                      <p:nvPr/>
                    </p:nvPicPr>
                    <p:blipFill>
                      <a:blip r:embed="rId5"/>
                      <a:srcRect/>
                      <a:stretch>
                        <a:fillRect/>
                      </a:stretch>
                    </p:blipFill>
                    <p:spPr bwMode="auto">
                      <a:xfrm>
                        <a:off x="3068033" y="1444482"/>
                        <a:ext cx="2311769" cy="1116026"/>
                      </a:xfrm>
                      <a:prstGeom prst="rect">
                        <a:avLst/>
                      </a:prstGeom>
                      <a:noFill/>
                    </p:spPr>
                  </p:pic>
                </p:oleObj>
              </mc:Fallback>
            </mc:AlternateContent>
          </a:graphicData>
        </a:graphic>
      </p:graphicFrame>
      <p:graphicFrame>
        <p:nvGraphicFramePr>
          <p:cNvPr id="17" name="Object 3">
            <a:extLst>
              <a:ext uri="{FF2B5EF4-FFF2-40B4-BE49-F238E27FC236}">
                <a16:creationId xmlns:a16="http://schemas.microsoft.com/office/drawing/2014/main" id="{2F870DD0-06A3-462B-9BBD-445B54EA8F45}"/>
              </a:ext>
            </a:extLst>
          </p:cNvPr>
          <p:cNvGraphicFramePr>
            <a:graphicFrameLocks noGrp="1" noChangeAspect="1"/>
          </p:cNvGraphicFramePr>
          <p:nvPr>
            <p:ph type="pic" sz="quarter" idx="23"/>
            <p:extLst>
              <p:ext uri="{D42A27DB-BD31-4B8C-83A1-F6EECF244321}">
                <p14:modId xmlns:p14="http://schemas.microsoft.com/office/powerpoint/2010/main" val="3089082814"/>
              </p:ext>
            </p:extLst>
          </p:nvPr>
        </p:nvGraphicFramePr>
        <p:xfrm>
          <a:off x="5742546" y="1159831"/>
          <a:ext cx="5301119" cy="1685328"/>
        </p:xfrm>
        <a:graphic>
          <a:graphicData uri="http://schemas.openxmlformats.org/presentationml/2006/ole">
            <mc:AlternateContent xmlns:mc="http://schemas.openxmlformats.org/markup-compatibility/2006">
              <mc:Choice xmlns:v="urn:schemas-microsoft-com:vml" Requires="v">
                <p:oleObj spid="_x0000_s56603" name="Equation" r:id="rId6" imgW="2197080" imgH="698400" progId="Equation.DSMT4">
                  <p:embed/>
                </p:oleObj>
              </mc:Choice>
              <mc:Fallback>
                <p:oleObj name="Equation" r:id="rId6" imgW="2197080" imgH="698400" progId="Equation.DSMT4">
                  <p:embed/>
                  <p:pic>
                    <p:nvPicPr>
                      <p:cNvPr id="9" name="Object 8"/>
                      <p:cNvPicPr>
                        <a:picLocks noChangeAspect="1" noChangeArrowheads="1"/>
                      </p:cNvPicPr>
                      <p:nvPr/>
                    </p:nvPicPr>
                    <p:blipFill>
                      <a:blip r:embed="rId7"/>
                      <a:srcRect/>
                      <a:stretch>
                        <a:fillRect/>
                      </a:stretch>
                    </p:blipFill>
                    <p:spPr bwMode="auto">
                      <a:xfrm>
                        <a:off x="5742546" y="1159831"/>
                        <a:ext cx="5301119" cy="1685328"/>
                      </a:xfrm>
                      <a:prstGeom prst="rect">
                        <a:avLst/>
                      </a:prstGeom>
                      <a:noFill/>
                    </p:spPr>
                  </p:pic>
                </p:oleObj>
              </mc:Fallback>
            </mc:AlternateContent>
          </a:graphicData>
        </a:graphic>
      </p:graphicFrame>
      <p:graphicFrame>
        <p:nvGraphicFramePr>
          <p:cNvPr id="18" name="Object 4">
            <a:extLst>
              <a:ext uri="{FF2B5EF4-FFF2-40B4-BE49-F238E27FC236}">
                <a16:creationId xmlns:a16="http://schemas.microsoft.com/office/drawing/2014/main" id="{C8D516D4-E219-4A2E-9353-F37F9354B51C}"/>
              </a:ext>
            </a:extLst>
          </p:cNvPr>
          <p:cNvGraphicFramePr>
            <a:graphicFrameLocks noGrp="1" noChangeAspect="1"/>
          </p:cNvGraphicFramePr>
          <p:nvPr>
            <p:ph type="pic" sz="quarter" idx="22"/>
            <p:extLst>
              <p:ext uri="{D42A27DB-BD31-4B8C-83A1-F6EECF244321}">
                <p14:modId xmlns:p14="http://schemas.microsoft.com/office/powerpoint/2010/main" val="1373626395"/>
              </p:ext>
            </p:extLst>
          </p:nvPr>
        </p:nvGraphicFramePr>
        <p:xfrm>
          <a:off x="2211668" y="2967760"/>
          <a:ext cx="7768664" cy="2181201"/>
        </p:xfrm>
        <a:graphic>
          <a:graphicData uri="http://schemas.openxmlformats.org/presentationml/2006/ole">
            <mc:AlternateContent xmlns:mc="http://schemas.openxmlformats.org/markup-compatibility/2006">
              <mc:Choice xmlns:v="urn:schemas-microsoft-com:vml" Requires="v">
                <p:oleObj spid="_x0000_s56604" name="Equation" r:id="rId8" imgW="3301920" imgH="927000" progId="Equation.DSMT4">
                  <p:embed/>
                </p:oleObj>
              </mc:Choice>
              <mc:Fallback>
                <p:oleObj name="Equation" r:id="rId8" imgW="3301920" imgH="927000" progId="Equation.DSMT4">
                  <p:embed/>
                  <p:pic>
                    <p:nvPicPr>
                      <p:cNvPr id="10" name="Object 9"/>
                      <p:cNvPicPr>
                        <a:picLocks noChangeAspect="1" noChangeArrowheads="1"/>
                      </p:cNvPicPr>
                      <p:nvPr/>
                    </p:nvPicPr>
                    <p:blipFill>
                      <a:blip r:embed="rId9"/>
                      <a:srcRect/>
                      <a:stretch>
                        <a:fillRect/>
                      </a:stretch>
                    </p:blipFill>
                    <p:spPr bwMode="auto">
                      <a:xfrm>
                        <a:off x="2211668" y="2967760"/>
                        <a:ext cx="7768664" cy="2181201"/>
                      </a:xfrm>
                      <a:prstGeom prst="rect">
                        <a:avLst/>
                      </a:prstGeom>
                      <a:noFill/>
                    </p:spPr>
                  </p:pic>
                </p:oleObj>
              </mc:Fallback>
            </mc:AlternateContent>
          </a:graphicData>
        </a:graphic>
      </p:graphicFrame>
      <p:graphicFrame>
        <p:nvGraphicFramePr>
          <p:cNvPr id="19" name="Object 5">
            <a:extLst>
              <a:ext uri="{FF2B5EF4-FFF2-40B4-BE49-F238E27FC236}">
                <a16:creationId xmlns:a16="http://schemas.microsoft.com/office/drawing/2014/main" id="{362D0AA7-CFC0-44DD-934A-BE43C855A7D1}"/>
              </a:ext>
            </a:extLst>
          </p:cNvPr>
          <p:cNvGraphicFramePr>
            <a:graphicFrameLocks noGrp="1" noChangeAspect="1"/>
          </p:cNvGraphicFramePr>
          <p:nvPr>
            <p:ph type="pic" sz="quarter" idx="21"/>
            <p:extLst>
              <p:ext uri="{D42A27DB-BD31-4B8C-83A1-F6EECF244321}">
                <p14:modId xmlns:p14="http://schemas.microsoft.com/office/powerpoint/2010/main" val="1573615340"/>
              </p:ext>
            </p:extLst>
          </p:nvPr>
        </p:nvGraphicFramePr>
        <p:xfrm>
          <a:off x="4572006" y="5247095"/>
          <a:ext cx="3821100" cy="1054096"/>
        </p:xfrm>
        <a:graphic>
          <a:graphicData uri="http://schemas.openxmlformats.org/presentationml/2006/ole">
            <mc:AlternateContent xmlns:mc="http://schemas.openxmlformats.org/markup-compatibility/2006">
              <mc:Choice xmlns:v="urn:schemas-microsoft-com:vml" Requires="v">
                <p:oleObj spid="_x0000_s56605" name="Equation" r:id="rId10" imgW="1473120" imgH="406080" progId="Equation.DSMT4">
                  <p:embed/>
                </p:oleObj>
              </mc:Choice>
              <mc:Fallback>
                <p:oleObj name="Equation" r:id="rId10" imgW="1473120" imgH="406080" progId="Equation.DSMT4">
                  <p:embed/>
                  <p:pic>
                    <p:nvPicPr>
                      <p:cNvPr id="11" name="Object 10"/>
                      <p:cNvPicPr>
                        <a:picLocks noChangeAspect="1" noChangeArrowheads="1"/>
                      </p:cNvPicPr>
                      <p:nvPr/>
                    </p:nvPicPr>
                    <p:blipFill>
                      <a:blip r:embed="rId11"/>
                      <a:srcRect/>
                      <a:stretch>
                        <a:fillRect/>
                      </a:stretch>
                    </p:blipFill>
                    <p:spPr bwMode="auto">
                      <a:xfrm>
                        <a:off x="4572006" y="5247095"/>
                        <a:ext cx="3821100" cy="1054096"/>
                      </a:xfrm>
                      <a:prstGeom prst="rect">
                        <a:avLst/>
                      </a:prstGeom>
                      <a:noFill/>
                    </p:spPr>
                  </p:pic>
                </p:oleObj>
              </mc:Fallback>
            </mc:AlternateContent>
          </a:graphicData>
        </a:graphic>
      </p:graphicFrame>
    </p:spTree>
    <p:extLst>
      <p:ext uri="{BB962C8B-B14F-4D97-AF65-F5344CB8AC3E}">
        <p14:creationId xmlns:p14="http://schemas.microsoft.com/office/powerpoint/2010/main" val="238111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Coulomb’s Law in Vector Form</a:t>
            </a:r>
            <a:endParaRPr lang="fr-FR" dirty="0"/>
          </a:p>
        </p:txBody>
      </p:sp>
      <p:graphicFrame>
        <p:nvGraphicFramePr>
          <p:cNvPr id="15" name="Object 2">
            <a:extLst>
              <a:ext uri="{FF2B5EF4-FFF2-40B4-BE49-F238E27FC236}">
                <a16:creationId xmlns:a16="http://schemas.microsoft.com/office/drawing/2014/main" id="{14308165-D57C-47E4-A47A-EE871598DFAF}"/>
              </a:ext>
            </a:extLst>
          </p:cNvPr>
          <p:cNvGraphicFramePr>
            <a:graphicFrameLocks noGrp="1" noChangeAspect="1"/>
          </p:cNvGraphicFramePr>
          <p:nvPr>
            <p:ph type="pic" sz="quarter" idx="18"/>
            <p:extLst>
              <p:ext uri="{D42A27DB-BD31-4B8C-83A1-F6EECF244321}">
                <p14:modId xmlns:p14="http://schemas.microsoft.com/office/powerpoint/2010/main" val="1496671910"/>
              </p:ext>
            </p:extLst>
          </p:nvPr>
        </p:nvGraphicFramePr>
        <p:xfrm>
          <a:off x="5041901" y="1066528"/>
          <a:ext cx="2108195" cy="889395"/>
        </p:xfrm>
        <a:graphic>
          <a:graphicData uri="http://schemas.openxmlformats.org/presentationml/2006/ole">
            <mc:AlternateContent xmlns:mc="http://schemas.openxmlformats.org/markup-compatibility/2006">
              <mc:Choice xmlns:v="urn:schemas-microsoft-com:vml" Requires="v">
                <p:oleObj spid="_x0000_s57484" name="Equation" r:id="rId4" imgW="812520" imgH="342720" progId="Equation.DSMT4">
                  <p:embed/>
                </p:oleObj>
              </mc:Choice>
              <mc:Fallback>
                <p:oleObj name="Equation" r:id="rId4" imgW="812520" imgH="342720" progId="Equation.DSMT4">
                  <p:embed/>
                  <p:pic>
                    <p:nvPicPr>
                      <p:cNvPr id="5" name="Object 4"/>
                      <p:cNvPicPr>
                        <a:picLocks noChangeAspect="1" noChangeArrowheads="1"/>
                      </p:cNvPicPr>
                      <p:nvPr/>
                    </p:nvPicPr>
                    <p:blipFill>
                      <a:blip r:embed="rId5"/>
                      <a:srcRect/>
                      <a:stretch>
                        <a:fillRect/>
                      </a:stretch>
                    </p:blipFill>
                    <p:spPr bwMode="auto">
                      <a:xfrm>
                        <a:off x="5041901" y="1066528"/>
                        <a:ext cx="2108195" cy="889395"/>
                      </a:xfrm>
                      <a:prstGeom prst="rect">
                        <a:avLst/>
                      </a:prstGeom>
                      <a:noFill/>
                    </p:spPr>
                  </p:pic>
                </p:oleObj>
              </mc:Fallback>
            </mc:AlternateContent>
          </a:graphicData>
        </a:graphic>
      </p:graphicFrame>
      <p:graphicFrame>
        <p:nvGraphicFramePr>
          <p:cNvPr id="20" name="Object 3">
            <a:extLst>
              <a:ext uri="{FF2B5EF4-FFF2-40B4-BE49-F238E27FC236}">
                <a16:creationId xmlns:a16="http://schemas.microsoft.com/office/drawing/2014/main" id="{EA5A87AD-3D9A-4BFA-A83D-49401A80BB9E}"/>
              </a:ext>
            </a:extLst>
          </p:cNvPr>
          <p:cNvGraphicFramePr>
            <a:graphicFrameLocks noGrp="1" noChangeAspect="1"/>
          </p:cNvGraphicFramePr>
          <p:nvPr>
            <p:ph type="pic" sz="quarter" idx="23"/>
            <p:extLst>
              <p:ext uri="{D42A27DB-BD31-4B8C-83A1-F6EECF244321}">
                <p14:modId xmlns:p14="http://schemas.microsoft.com/office/powerpoint/2010/main" val="1744730356"/>
              </p:ext>
            </p:extLst>
          </p:nvPr>
        </p:nvGraphicFramePr>
        <p:xfrm>
          <a:off x="4663085" y="2029085"/>
          <a:ext cx="2865826" cy="592931"/>
        </p:xfrm>
        <a:graphic>
          <a:graphicData uri="http://schemas.openxmlformats.org/presentationml/2006/ole">
            <mc:AlternateContent xmlns:mc="http://schemas.openxmlformats.org/markup-compatibility/2006">
              <mc:Choice xmlns:v="urn:schemas-microsoft-com:vml" Requires="v">
                <p:oleObj spid="_x0000_s57485" name="Equation" r:id="rId6" imgW="1104840" imgH="228600" progId="Equation.DSMT4">
                  <p:embed/>
                </p:oleObj>
              </mc:Choice>
              <mc:Fallback>
                <p:oleObj name="Equation" r:id="rId6" imgW="1104840" imgH="228600" progId="Equation.DSMT4">
                  <p:embed/>
                  <p:pic>
                    <p:nvPicPr>
                      <p:cNvPr id="6" name="Object 5"/>
                      <p:cNvPicPr>
                        <a:picLocks noChangeAspect="1" noChangeArrowheads="1"/>
                      </p:cNvPicPr>
                      <p:nvPr/>
                    </p:nvPicPr>
                    <p:blipFill>
                      <a:blip r:embed="rId7"/>
                      <a:srcRect/>
                      <a:stretch>
                        <a:fillRect/>
                      </a:stretch>
                    </p:blipFill>
                    <p:spPr bwMode="auto">
                      <a:xfrm>
                        <a:off x="4663085" y="2029085"/>
                        <a:ext cx="2865826" cy="592931"/>
                      </a:xfrm>
                      <a:prstGeom prst="rect">
                        <a:avLst/>
                      </a:prstGeom>
                      <a:noFill/>
                    </p:spPr>
                  </p:pic>
                </p:oleObj>
              </mc:Fallback>
            </mc:AlternateContent>
          </a:graphicData>
        </a:graphic>
      </p:graphicFrame>
      <p:pic>
        <p:nvPicPr>
          <p:cNvPr id="21" name="Picture 4" descr="Two illustrations show the repulsive and attractive forces of charged particles. In illustration a, two positively charged particles are placed diagonally at a distance r from each other. The charge at the bottom is labeled q subscript 1, while the charge at the top is labeled q subscript 2. A short arrow labeled r subscript 1 2 is shown to move from the particle at the bottom diagonally upward. A dashed line connects the arrowhead to the particle at the top. A force vector F 2 1 is shown to move as a diagonally downward and leftward-moving arrow from the particle at the bottom, while a force vector F 2 1 is shown to move as a diagonally upward and rightward-moving arrow from the particle at the top. Both the force vectors are shown to move away from each other. The text mentions that when the charges are of the same sign, the force is repulsive. In illustration b, a positively charged particle is placed at the bottom and is diagonally separated by a distance r from a negatively charged particle that is placed at the top. The charge at the bottom is labeled q subscript 1, while the charge at the top is labeled q subscript 2. A force vector F 2 1 is shown to move as a diagonally upward and rightward-moving arrow from the particle at the bottom, while a force vector F 2 1 is shown to move as a diagonally downward and leftward-moving arrow from the particle at the top. Both the force vectors are shown to move toward each other. The text mentions that when the charges are of opposite signs, the force is attractive.">
            <a:extLst>
              <a:ext uri="{FF2B5EF4-FFF2-40B4-BE49-F238E27FC236}">
                <a16:creationId xmlns:a16="http://schemas.microsoft.com/office/drawing/2014/main" id="{1449E38A-DB3D-4A23-8102-DA6B7AFCC1F2}"/>
              </a:ext>
            </a:extLst>
          </p:cNvPr>
          <p:cNvPicPr>
            <a:picLocks noGrp="1" noChangeAspect="1"/>
          </p:cNvPicPr>
          <p:nvPr>
            <p:ph type="pic" sz="quarter" idx="22"/>
          </p:nvPr>
        </p:nvPicPr>
        <p:blipFill>
          <a:blip r:embed="rId8">
            <a:extLst>
              <a:ext uri="{28A0092B-C50C-407E-A947-70E740481C1C}">
                <a14:useLocalDpi xmlns:a14="http://schemas.microsoft.com/office/drawing/2010/main" val="0"/>
              </a:ext>
            </a:extLst>
          </a:blip>
          <a:stretch>
            <a:fillRect/>
          </a:stretch>
        </p:blipFill>
        <p:spPr>
          <a:xfrm>
            <a:off x="2632351" y="2713105"/>
            <a:ext cx="6927297" cy="3566160"/>
          </a:xfrm>
          <a:prstGeom prst="rect">
            <a:avLst/>
          </a:prstGeom>
        </p:spPr>
      </p:pic>
    </p:spTree>
    <p:extLst>
      <p:ext uri="{BB962C8B-B14F-4D97-AF65-F5344CB8AC3E}">
        <p14:creationId xmlns:p14="http://schemas.microsoft.com/office/powerpoint/2010/main" val="332727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fr-FR" dirty="0"/>
              <a:t>Quick Quiz 22.3 (1 of 2)</a:t>
            </a:r>
          </a:p>
        </p:txBody>
      </p:sp>
      <p:sp>
        <p:nvSpPr>
          <p:cNvPr id="2" name="Text Placeholder 2"/>
          <p:cNvSpPr>
            <a:spLocks noGrp="1"/>
          </p:cNvSpPr>
          <p:nvPr>
            <p:ph type="body" sz="quarter" idx="17"/>
          </p:nvPr>
        </p:nvSpPr>
        <p:spPr>
          <a:xfrm>
            <a:off x="743576" y="1289684"/>
            <a:ext cx="10711543" cy="822960"/>
          </a:xfrm>
        </p:spPr>
        <p:txBody>
          <a:bodyPr lIns="45720" tIns="45720" rIns="45720" bIns="45720">
            <a:normAutofit/>
          </a:bodyPr>
          <a:lstStyle/>
          <a:p>
            <a:pPr marL="0" indent="0">
              <a:lnSpc>
                <a:spcPct val="100000"/>
              </a:lnSpc>
              <a:spcBef>
                <a:spcPts val="600"/>
              </a:spcBef>
              <a:spcAft>
                <a:spcPts val="600"/>
              </a:spcAft>
              <a:buNone/>
            </a:pPr>
            <a:r>
              <a:rPr lang="en-US" sz="2400" dirty="0">
                <a:latin typeface="Arial" panose="020B0604020202020204" pitchFamily="34" charset="0"/>
                <a:cs typeface="Arial" panose="020B0604020202020204" pitchFamily="34" charset="0"/>
              </a:rPr>
              <a:t>Object A has a charge of +2 </a:t>
            </a:r>
            <a:r>
              <a:rPr lang="en-US" sz="2400"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C, and object B has a charge of +6 </a:t>
            </a:r>
            <a:r>
              <a:rPr lang="en-US" sz="2400" dirty="0">
                <a:latin typeface="Arial" panose="020B0604020202020204" pitchFamily="34" charset="0"/>
                <a:cs typeface="Arial" panose="020B0604020202020204" pitchFamily="34" charset="0"/>
                <a:sym typeface="Symbol" panose="05050102010706020507" pitchFamily="18" charset="2"/>
              </a:rPr>
              <a:t> </a:t>
            </a:r>
            <a:r>
              <a:rPr lang="en-US" sz="2400" dirty="0">
                <a:latin typeface="Arial" panose="020B0604020202020204" pitchFamily="34" charset="0"/>
                <a:cs typeface="Arial" panose="020B0604020202020204" pitchFamily="34" charset="0"/>
              </a:rPr>
              <a:t>C. Which statement is true about the electric forces on the objects?</a:t>
            </a:r>
            <a:endParaRPr lang="en-US" sz="3600" dirty="0">
              <a:latin typeface="Arial" panose="020B0604020202020204" pitchFamily="34" charset="0"/>
              <a:cs typeface="Arial" panose="020B0604020202020204" pitchFamily="34" charset="0"/>
            </a:endParaRPr>
          </a:p>
        </p:txBody>
      </p:sp>
      <p:graphicFrame>
        <p:nvGraphicFramePr>
          <p:cNvPr id="6" name="Object 3">
            <a:extLst>
              <a:ext uri="{FF2B5EF4-FFF2-40B4-BE49-F238E27FC236}">
                <a16:creationId xmlns:a16="http://schemas.microsoft.com/office/drawing/2014/main" id="{36A0FA19-8C9F-4310-8867-1B9A3793E9EF}"/>
              </a:ext>
            </a:extLst>
          </p:cNvPr>
          <p:cNvGraphicFramePr>
            <a:graphicFrameLocks noGrp="1" noChangeAspect="1"/>
          </p:cNvGraphicFramePr>
          <p:nvPr>
            <p:ph type="pic" sz="quarter" idx="10"/>
            <p:extLst>
              <p:ext uri="{D42A27DB-BD31-4B8C-83A1-F6EECF244321}">
                <p14:modId xmlns:p14="http://schemas.microsoft.com/office/powerpoint/2010/main" val="2560740334"/>
              </p:ext>
            </p:extLst>
          </p:nvPr>
        </p:nvGraphicFramePr>
        <p:xfrm>
          <a:off x="743576" y="2318795"/>
          <a:ext cx="2827079" cy="3249521"/>
        </p:xfrm>
        <a:graphic>
          <a:graphicData uri="http://schemas.openxmlformats.org/presentationml/2006/ole">
            <mc:AlternateContent xmlns:mc="http://schemas.openxmlformats.org/markup-compatibility/2006">
              <mc:Choice xmlns:v="urn:schemas-microsoft-com:vml" Requires="v">
                <p:oleObj spid="_x0000_s58439" name="Equation" r:id="rId4" imgW="1104840" imgH="1269720" progId="Equation.DSMT4">
                  <p:embed/>
                </p:oleObj>
              </mc:Choice>
              <mc:Fallback>
                <p:oleObj name="Equation" r:id="rId4" imgW="1104840" imgH="1269720" progId="Equation.DSMT4">
                  <p:embed/>
                  <p:pic>
                    <p:nvPicPr>
                      <p:cNvPr id="6" name="Object 5"/>
                      <p:cNvPicPr>
                        <a:picLocks noChangeAspect="1" noChangeArrowheads="1"/>
                      </p:cNvPicPr>
                      <p:nvPr/>
                    </p:nvPicPr>
                    <p:blipFill>
                      <a:blip r:embed="rId5"/>
                      <a:srcRect/>
                      <a:stretch>
                        <a:fillRect/>
                      </a:stretch>
                    </p:blipFill>
                    <p:spPr bwMode="auto">
                      <a:xfrm>
                        <a:off x="743576" y="2318795"/>
                        <a:ext cx="2827079" cy="3249521"/>
                      </a:xfrm>
                      <a:prstGeom prst="rect">
                        <a:avLst/>
                      </a:prstGeom>
                      <a:noFill/>
                    </p:spPr>
                  </p:pic>
                </p:oleObj>
              </mc:Fallback>
            </mc:AlternateContent>
          </a:graphicData>
        </a:graphic>
      </p:graphicFrame>
    </p:spTree>
    <p:extLst>
      <p:ext uri="{BB962C8B-B14F-4D97-AF65-F5344CB8AC3E}">
        <p14:creationId xmlns:p14="http://schemas.microsoft.com/office/powerpoint/2010/main" val="1341470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fr-FR" dirty="0"/>
              <a:t>Quick Quiz 22.3 (2 of 2)</a:t>
            </a:r>
          </a:p>
        </p:txBody>
      </p:sp>
      <p:sp>
        <p:nvSpPr>
          <p:cNvPr id="2" name="Text Placeholder 2"/>
          <p:cNvSpPr>
            <a:spLocks noGrp="1"/>
          </p:cNvSpPr>
          <p:nvPr>
            <p:ph type="body" sz="quarter" idx="17"/>
          </p:nvPr>
        </p:nvSpPr>
        <p:spPr>
          <a:xfrm>
            <a:off x="743576" y="1289683"/>
            <a:ext cx="10711543" cy="822960"/>
          </a:xfrm>
        </p:spPr>
        <p:txBody>
          <a:bodyPr lIns="45720" tIns="45720" rIns="45720" bIns="45720">
            <a:normAutofit/>
          </a:bodyPr>
          <a:lstStyle/>
          <a:p>
            <a:pPr marL="0" indent="0">
              <a:lnSpc>
                <a:spcPct val="100000"/>
              </a:lnSpc>
              <a:spcBef>
                <a:spcPts val="600"/>
              </a:spcBef>
              <a:spcAft>
                <a:spcPts val="600"/>
              </a:spcAft>
              <a:buNone/>
            </a:pPr>
            <a:r>
              <a:rPr lang="en-US" sz="2400" dirty="0">
                <a:latin typeface="Arial" panose="020B0604020202020204" pitchFamily="34" charset="0"/>
                <a:cs typeface="Arial" panose="020B0604020202020204" pitchFamily="34" charset="0"/>
              </a:rPr>
              <a:t>Object A has a charge of +2 </a:t>
            </a:r>
            <a:r>
              <a:rPr lang="en-US" sz="2400"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C, and object B has a charge of +6 </a:t>
            </a:r>
            <a:r>
              <a:rPr lang="en-US" sz="2400" dirty="0">
                <a:latin typeface="Arial" panose="020B0604020202020204" pitchFamily="34" charset="0"/>
                <a:cs typeface="Arial" panose="020B0604020202020204" pitchFamily="34" charset="0"/>
                <a:sym typeface="Symbol" panose="05050102010706020507" pitchFamily="18" charset="2"/>
              </a:rPr>
              <a:t> </a:t>
            </a:r>
            <a:r>
              <a:rPr lang="en-US" sz="2400" dirty="0">
                <a:latin typeface="Arial" panose="020B0604020202020204" pitchFamily="34" charset="0"/>
                <a:cs typeface="Arial" panose="020B0604020202020204" pitchFamily="34" charset="0"/>
              </a:rPr>
              <a:t>C. Which statement is true about the electric forces on the objects?</a:t>
            </a:r>
            <a:endParaRPr lang="en-US" sz="3600" dirty="0">
              <a:latin typeface="Arial" panose="020B0604020202020204" pitchFamily="34" charset="0"/>
              <a:cs typeface="Arial" panose="020B0604020202020204" pitchFamily="34" charset="0"/>
            </a:endParaRPr>
          </a:p>
        </p:txBody>
      </p:sp>
      <p:graphicFrame>
        <p:nvGraphicFramePr>
          <p:cNvPr id="7" name="Object 3">
            <a:extLst>
              <a:ext uri="{FF2B5EF4-FFF2-40B4-BE49-F238E27FC236}">
                <a16:creationId xmlns:a16="http://schemas.microsoft.com/office/drawing/2014/main" id="{DFEB5264-5530-4598-BFFC-FCB39D508396}"/>
              </a:ext>
            </a:extLst>
          </p:cNvPr>
          <p:cNvGraphicFramePr>
            <a:graphicFrameLocks noGrp="1" noChangeAspect="1"/>
          </p:cNvGraphicFramePr>
          <p:nvPr>
            <p:ph type="pic" sz="quarter" idx="10"/>
            <p:extLst>
              <p:ext uri="{D42A27DB-BD31-4B8C-83A1-F6EECF244321}">
                <p14:modId xmlns:p14="http://schemas.microsoft.com/office/powerpoint/2010/main" val="605449044"/>
              </p:ext>
            </p:extLst>
          </p:nvPr>
        </p:nvGraphicFramePr>
        <p:xfrm>
          <a:off x="743576" y="2365096"/>
          <a:ext cx="3052995" cy="3442738"/>
        </p:xfrm>
        <a:graphic>
          <a:graphicData uri="http://schemas.openxmlformats.org/presentationml/2006/ole">
            <mc:AlternateContent xmlns:mc="http://schemas.openxmlformats.org/markup-compatibility/2006">
              <mc:Choice xmlns:v="urn:schemas-microsoft-com:vml" Requires="v">
                <p:oleObj spid="_x0000_s59461" name="Equation" r:id="rId4" imgW="1193760" imgH="1346040" progId="Equation.DSMT4">
                  <p:embed/>
                </p:oleObj>
              </mc:Choice>
              <mc:Fallback>
                <p:oleObj name="Equation" r:id="rId4" imgW="1193760" imgH="1346040" progId="Equation.DSMT4">
                  <p:embed/>
                  <p:pic>
                    <p:nvPicPr>
                      <p:cNvPr id="6" name="Object 5"/>
                      <p:cNvPicPr>
                        <a:picLocks noChangeAspect="1" noChangeArrowheads="1"/>
                      </p:cNvPicPr>
                      <p:nvPr/>
                    </p:nvPicPr>
                    <p:blipFill>
                      <a:blip r:embed="rId5"/>
                      <a:srcRect/>
                      <a:stretch>
                        <a:fillRect/>
                      </a:stretch>
                    </p:blipFill>
                    <p:spPr bwMode="auto">
                      <a:xfrm>
                        <a:off x="743576" y="2365096"/>
                        <a:ext cx="3052995" cy="3442738"/>
                      </a:xfrm>
                      <a:prstGeom prst="rect">
                        <a:avLst/>
                      </a:prstGeom>
                      <a:noFill/>
                    </p:spPr>
                  </p:pic>
                </p:oleObj>
              </mc:Fallback>
            </mc:AlternateContent>
          </a:graphicData>
        </a:graphic>
      </p:graphicFrame>
    </p:spTree>
    <p:extLst>
      <p:ext uri="{BB962C8B-B14F-4D97-AF65-F5344CB8AC3E}">
        <p14:creationId xmlns:p14="http://schemas.microsoft.com/office/powerpoint/2010/main" val="2528420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Example 22.2: Find the Resultant Force (1 of 3)</a:t>
            </a:r>
          </a:p>
        </p:txBody>
      </p:sp>
      <p:sp>
        <p:nvSpPr>
          <p:cNvPr id="3" name="Text Placeholder 2">
            <a:extLst>
              <a:ext uri="{FF2B5EF4-FFF2-40B4-BE49-F238E27FC236}">
                <a16:creationId xmlns:a16="http://schemas.microsoft.com/office/drawing/2014/main" id="{855AD580-206A-44D1-8D4C-B048E3BD3989}"/>
              </a:ext>
            </a:extLst>
          </p:cNvPr>
          <p:cNvSpPr>
            <a:spLocks noGrp="1"/>
          </p:cNvSpPr>
          <p:nvPr>
            <p:ph type="body" sz="quarter" idx="17"/>
          </p:nvPr>
        </p:nvSpPr>
        <p:spPr>
          <a:xfrm>
            <a:off x="743576" y="1289684"/>
            <a:ext cx="10711543" cy="1280160"/>
          </a:xfrm>
        </p:spPr>
        <p:txBody>
          <a:bodyPr>
            <a:normAutofit/>
          </a:bodyPr>
          <a:lstStyle/>
          <a:p>
            <a:pPr marL="0" indent="0">
              <a:lnSpc>
                <a:spcPct val="100000"/>
              </a:lnSpc>
              <a:spcBef>
                <a:spcPts val="600"/>
              </a:spcBef>
              <a:spcAft>
                <a:spcPts val="600"/>
              </a:spcAft>
              <a:buNone/>
            </a:pPr>
            <a:r>
              <a:rPr lang="en-US" sz="2400" dirty="0">
                <a:latin typeface="Arial" panose="020B0604020202020204" pitchFamily="34" charset="0"/>
                <a:cs typeface="Arial" panose="020B0604020202020204" pitchFamily="34" charset="0"/>
              </a:rPr>
              <a:t>Consider three point charges located at the corners of a right triangle as shown in the figure, where </a:t>
            </a:r>
            <a:r>
              <a:rPr lang="en-US" sz="2400" i="1" dirty="0">
                <a:latin typeface="Arial" panose="020B0604020202020204" pitchFamily="34" charset="0"/>
                <a:cs typeface="Arial" panose="020B0604020202020204" pitchFamily="34" charset="0"/>
              </a:rPr>
              <a:t>q</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 </a:t>
            </a:r>
            <a:r>
              <a:rPr lang="en-US" sz="2400" i="1" dirty="0">
                <a:latin typeface="Arial" panose="020B0604020202020204" pitchFamily="34" charset="0"/>
                <a:cs typeface="Arial" panose="020B0604020202020204" pitchFamily="34" charset="0"/>
              </a:rPr>
              <a:t>q</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 5.00 </a:t>
            </a:r>
            <a:r>
              <a:rPr lang="en-US" sz="2400"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C, </a:t>
            </a:r>
            <a:r>
              <a:rPr lang="en-US" sz="2400" i="1" dirty="0">
                <a:latin typeface="Arial" panose="020B0604020202020204" pitchFamily="34" charset="0"/>
                <a:cs typeface="Arial" panose="020B0604020202020204" pitchFamily="34" charset="0"/>
              </a:rPr>
              <a:t>q</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2.00 </a:t>
            </a:r>
            <a:r>
              <a:rPr lang="en-US" sz="2400"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C, and</a:t>
            </a:r>
            <a:r>
              <a:rPr lang="en-US" sz="2400" i="1" dirty="0">
                <a:latin typeface="Arial" panose="020B0604020202020204" pitchFamily="34" charset="0"/>
                <a:cs typeface="Arial" panose="020B0604020202020204" pitchFamily="34" charset="0"/>
              </a:rPr>
              <a:t> a</a:t>
            </a:r>
            <a:r>
              <a:rPr lang="en-US" sz="2400" dirty="0">
                <a:latin typeface="Arial" panose="020B0604020202020204" pitchFamily="34" charset="0"/>
                <a:cs typeface="Arial" panose="020B0604020202020204" pitchFamily="34" charset="0"/>
              </a:rPr>
              <a:t> = 0.100 m. Find the resultant force exerted on </a:t>
            </a:r>
            <a:r>
              <a:rPr lang="en-US" sz="2400" i="1" dirty="0">
                <a:latin typeface="Arial" panose="020B0604020202020204" pitchFamily="34" charset="0"/>
                <a:cs typeface="Arial" panose="020B0604020202020204" pitchFamily="34" charset="0"/>
              </a:rPr>
              <a:t>q</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a:t>
            </a:r>
            <a:endParaRPr lang="en-US" sz="14300" dirty="0">
              <a:latin typeface="Arial" panose="020B0604020202020204" pitchFamily="34" charset="0"/>
              <a:cs typeface="Arial" panose="020B0604020202020204" pitchFamily="34" charset="0"/>
            </a:endParaRPr>
          </a:p>
        </p:txBody>
      </p:sp>
      <p:pic>
        <p:nvPicPr>
          <p:cNvPr id="9" name="Picture 3" descr="A xy graph illustrates the movement of particles as force is applied on it. Three particles are shown in the graph, marked as q subscript 1, q subscript 2 and q subscript 3. The q subscript 1 and q subscript 3 particles are positively charged, and q subscript 2 is negatively charged. The origin has the positively charged particle, q subscript 1. The negatively charged particle marked as q subscript 2 is present on the y axis at a distance of a from the particle labeled q subscript 1. The third particle is seen horizontally to the right of the particle labeled q subscript 2 at a distance of a from it. This is positively charged and is marked as q subscript 3. The particles q subscript 2 and q subscript 3 are connected by a horizontal dotted line. q subscript 1 and q subscript 3 are also connected by a dotted diagonal line, which is marked as the product of the square root of 2 and a. Two forces are shown to act from the particle q subscript 3, F subscript 2 3 acts horizontally leftward toward the particle q subscript 2, whole F subscript 1 3 acts diagonally rightward and upward from the particle q subscript 3.">
            <a:extLst>
              <a:ext uri="{FF2B5EF4-FFF2-40B4-BE49-F238E27FC236}">
                <a16:creationId xmlns:a16="http://schemas.microsoft.com/office/drawing/2014/main" id="{59C4D53F-76EB-4531-8CEC-F7C24342B08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598070" y="2630876"/>
            <a:ext cx="3906648" cy="3657600"/>
          </a:xfrm>
          <a:prstGeom prst="rect">
            <a:avLst/>
          </a:prstGeom>
        </p:spPr>
      </p:pic>
    </p:spTree>
    <p:extLst>
      <p:ext uri="{BB962C8B-B14F-4D97-AF65-F5344CB8AC3E}">
        <p14:creationId xmlns:p14="http://schemas.microsoft.com/office/powerpoint/2010/main" val="417489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Example 22.2: Find the Resultant Force (2 of 3)</a:t>
            </a:r>
          </a:p>
        </p:txBody>
      </p:sp>
      <p:graphicFrame>
        <p:nvGraphicFramePr>
          <p:cNvPr id="19" name="Object 2">
            <a:extLst>
              <a:ext uri="{FF2B5EF4-FFF2-40B4-BE49-F238E27FC236}">
                <a16:creationId xmlns:a16="http://schemas.microsoft.com/office/drawing/2014/main" id="{9DA6F43C-27B4-4B64-9237-9E4A4028054D}"/>
              </a:ext>
            </a:extLst>
          </p:cNvPr>
          <p:cNvGraphicFramePr>
            <a:graphicFrameLocks noGrp="1" noChangeAspect="1"/>
          </p:cNvGraphicFramePr>
          <p:nvPr>
            <p:ph type="pic" sz="quarter" idx="18"/>
            <p:extLst>
              <p:ext uri="{D42A27DB-BD31-4B8C-83A1-F6EECF244321}">
                <p14:modId xmlns:p14="http://schemas.microsoft.com/office/powerpoint/2010/main" val="1608894104"/>
              </p:ext>
            </p:extLst>
          </p:nvPr>
        </p:nvGraphicFramePr>
        <p:xfrm>
          <a:off x="985634" y="1140476"/>
          <a:ext cx="9400091" cy="1041239"/>
        </p:xfrm>
        <a:graphic>
          <a:graphicData uri="http://schemas.openxmlformats.org/presentationml/2006/ole">
            <mc:AlternateContent xmlns:mc="http://schemas.openxmlformats.org/markup-compatibility/2006">
              <mc:Choice xmlns:v="urn:schemas-microsoft-com:vml" Requires="v">
                <p:oleObj spid="_x0000_s60743" name="Equation" r:id="rId4" imgW="4127400" imgH="457200" progId="Equation.DSMT4">
                  <p:embed/>
                </p:oleObj>
              </mc:Choice>
              <mc:Fallback>
                <p:oleObj name="Equation" r:id="rId4" imgW="4127400" imgH="457200" progId="Equation.DSMT4">
                  <p:embed/>
                  <p:pic>
                    <p:nvPicPr>
                      <p:cNvPr id="8" name="Object 7"/>
                      <p:cNvPicPr>
                        <a:picLocks noChangeAspect="1" noChangeArrowheads="1"/>
                      </p:cNvPicPr>
                      <p:nvPr/>
                    </p:nvPicPr>
                    <p:blipFill>
                      <a:blip r:embed="rId5"/>
                      <a:srcRect/>
                      <a:stretch>
                        <a:fillRect/>
                      </a:stretch>
                    </p:blipFill>
                    <p:spPr bwMode="auto">
                      <a:xfrm>
                        <a:off x="985634" y="1140476"/>
                        <a:ext cx="9400091" cy="1041239"/>
                      </a:xfrm>
                      <a:prstGeom prst="rect">
                        <a:avLst/>
                      </a:prstGeom>
                      <a:noFill/>
                    </p:spPr>
                  </p:pic>
                </p:oleObj>
              </mc:Fallback>
            </mc:AlternateContent>
          </a:graphicData>
        </a:graphic>
      </p:graphicFrame>
      <p:graphicFrame>
        <p:nvGraphicFramePr>
          <p:cNvPr id="20" name="Object 3">
            <a:extLst>
              <a:ext uri="{FF2B5EF4-FFF2-40B4-BE49-F238E27FC236}">
                <a16:creationId xmlns:a16="http://schemas.microsoft.com/office/drawing/2014/main" id="{28D3740B-6310-4405-B3AD-3612E5C071FA}"/>
              </a:ext>
            </a:extLst>
          </p:cNvPr>
          <p:cNvGraphicFramePr>
            <a:graphicFrameLocks noGrp="1" noChangeAspect="1"/>
          </p:cNvGraphicFramePr>
          <p:nvPr>
            <p:ph type="pic" sz="quarter" idx="23"/>
            <p:extLst>
              <p:ext uri="{D42A27DB-BD31-4B8C-83A1-F6EECF244321}">
                <p14:modId xmlns:p14="http://schemas.microsoft.com/office/powerpoint/2010/main" val="861234327"/>
              </p:ext>
            </p:extLst>
          </p:nvPr>
        </p:nvGraphicFramePr>
        <p:xfrm>
          <a:off x="994067" y="2231930"/>
          <a:ext cx="9391256" cy="1177497"/>
        </p:xfrm>
        <a:graphic>
          <a:graphicData uri="http://schemas.openxmlformats.org/presentationml/2006/ole">
            <mc:AlternateContent xmlns:mc="http://schemas.openxmlformats.org/markup-compatibility/2006">
              <mc:Choice xmlns:v="urn:schemas-microsoft-com:vml" Requires="v">
                <p:oleObj spid="_x0000_s60744" name="Equation" r:id="rId6" imgW="4152600" imgH="520560" progId="Equation.DSMT4">
                  <p:embed/>
                </p:oleObj>
              </mc:Choice>
              <mc:Fallback>
                <p:oleObj name="Equation" r:id="rId6" imgW="4152600" imgH="520560" progId="Equation.DSMT4">
                  <p:embed/>
                  <p:pic>
                    <p:nvPicPr>
                      <p:cNvPr id="9" name="Object 8"/>
                      <p:cNvPicPr>
                        <a:picLocks noChangeAspect="1" noChangeArrowheads="1"/>
                      </p:cNvPicPr>
                      <p:nvPr/>
                    </p:nvPicPr>
                    <p:blipFill>
                      <a:blip r:embed="rId7"/>
                      <a:srcRect/>
                      <a:stretch>
                        <a:fillRect/>
                      </a:stretch>
                    </p:blipFill>
                    <p:spPr bwMode="auto">
                      <a:xfrm>
                        <a:off x="994067" y="2231930"/>
                        <a:ext cx="9391256" cy="1177497"/>
                      </a:xfrm>
                      <a:prstGeom prst="rect">
                        <a:avLst/>
                      </a:prstGeom>
                      <a:noFill/>
                    </p:spPr>
                  </p:pic>
                </p:oleObj>
              </mc:Fallback>
            </mc:AlternateContent>
          </a:graphicData>
        </a:graphic>
      </p:graphicFrame>
      <p:graphicFrame>
        <p:nvGraphicFramePr>
          <p:cNvPr id="21" name="Object 4">
            <a:extLst>
              <a:ext uri="{FF2B5EF4-FFF2-40B4-BE49-F238E27FC236}">
                <a16:creationId xmlns:a16="http://schemas.microsoft.com/office/drawing/2014/main" id="{DB5381BA-57F0-440B-8B59-4526888295AC}"/>
              </a:ext>
            </a:extLst>
          </p:cNvPr>
          <p:cNvGraphicFramePr>
            <a:graphicFrameLocks noGrp="1" noChangeAspect="1"/>
          </p:cNvGraphicFramePr>
          <p:nvPr>
            <p:ph type="pic" sz="quarter" idx="22"/>
            <p:extLst>
              <p:ext uri="{D42A27DB-BD31-4B8C-83A1-F6EECF244321}">
                <p14:modId xmlns:p14="http://schemas.microsoft.com/office/powerpoint/2010/main" val="2325283500"/>
              </p:ext>
            </p:extLst>
          </p:nvPr>
        </p:nvGraphicFramePr>
        <p:xfrm>
          <a:off x="2044017" y="3539209"/>
          <a:ext cx="4385209" cy="946450"/>
        </p:xfrm>
        <a:graphic>
          <a:graphicData uri="http://schemas.openxmlformats.org/presentationml/2006/ole">
            <mc:AlternateContent xmlns:mc="http://schemas.openxmlformats.org/markup-compatibility/2006">
              <mc:Choice xmlns:v="urn:schemas-microsoft-com:vml" Requires="v">
                <p:oleObj spid="_x0000_s60745" name="Equation" r:id="rId8" imgW="1765080" imgH="380880" progId="Equation.DSMT4">
                  <p:embed/>
                </p:oleObj>
              </mc:Choice>
              <mc:Fallback>
                <p:oleObj name="Equation" r:id="rId8" imgW="1765080" imgH="380880" progId="Equation.DSMT4">
                  <p:embed/>
                  <p:pic>
                    <p:nvPicPr>
                      <p:cNvPr id="11" name="Object 10"/>
                      <p:cNvPicPr>
                        <a:picLocks noChangeAspect="1" noChangeArrowheads="1"/>
                      </p:cNvPicPr>
                      <p:nvPr/>
                    </p:nvPicPr>
                    <p:blipFill>
                      <a:blip r:embed="rId9"/>
                      <a:srcRect/>
                      <a:stretch>
                        <a:fillRect/>
                      </a:stretch>
                    </p:blipFill>
                    <p:spPr bwMode="auto">
                      <a:xfrm>
                        <a:off x="2044017" y="3539209"/>
                        <a:ext cx="4385209" cy="946450"/>
                      </a:xfrm>
                      <a:prstGeom prst="rect">
                        <a:avLst/>
                      </a:prstGeom>
                      <a:noFill/>
                    </p:spPr>
                  </p:pic>
                </p:oleObj>
              </mc:Fallback>
            </mc:AlternateContent>
          </a:graphicData>
        </a:graphic>
      </p:graphicFrame>
      <p:graphicFrame>
        <p:nvGraphicFramePr>
          <p:cNvPr id="22" name="Object 5">
            <a:extLst>
              <a:ext uri="{FF2B5EF4-FFF2-40B4-BE49-F238E27FC236}">
                <a16:creationId xmlns:a16="http://schemas.microsoft.com/office/drawing/2014/main" id="{BC0E326E-1DFC-4D5C-83BE-418FD6832CA2}"/>
              </a:ext>
            </a:extLst>
          </p:cNvPr>
          <p:cNvGraphicFramePr>
            <a:graphicFrameLocks noGrp="1" noChangeAspect="1"/>
          </p:cNvGraphicFramePr>
          <p:nvPr>
            <p:ph type="pic" sz="quarter" idx="21"/>
            <p:extLst>
              <p:ext uri="{D42A27DB-BD31-4B8C-83A1-F6EECF244321}">
                <p14:modId xmlns:p14="http://schemas.microsoft.com/office/powerpoint/2010/main" val="2038255365"/>
              </p:ext>
            </p:extLst>
          </p:nvPr>
        </p:nvGraphicFramePr>
        <p:xfrm>
          <a:off x="1406401" y="4584632"/>
          <a:ext cx="6420384" cy="940359"/>
        </p:xfrm>
        <a:graphic>
          <a:graphicData uri="http://schemas.openxmlformats.org/presentationml/2006/ole">
            <mc:AlternateContent xmlns:mc="http://schemas.openxmlformats.org/markup-compatibility/2006">
              <mc:Choice xmlns:v="urn:schemas-microsoft-com:vml" Requires="v">
                <p:oleObj spid="_x0000_s60746" name="Equation" r:id="rId10" imgW="2514600" imgH="368280" progId="Equation.DSMT4">
                  <p:embed/>
                </p:oleObj>
              </mc:Choice>
              <mc:Fallback>
                <p:oleObj name="Equation" r:id="rId10" imgW="2514600" imgH="368280" progId="Equation.DSMT4">
                  <p:embed/>
                  <p:pic>
                    <p:nvPicPr>
                      <p:cNvPr id="12" name="Object 11"/>
                      <p:cNvPicPr>
                        <a:picLocks noChangeAspect="1" noChangeArrowheads="1"/>
                      </p:cNvPicPr>
                      <p:nvPr/>
                    </p:nvPicPr>
                    <p:blipFill>
                      <a:blip r:embed="rId11"/>
                      <a:srcRect/>
                      <a:stretch>
                        <a:fillRect/>
                      </a:stretch>
                    </p:blipFill>
                    <p:spPr bwMode="auto">
                      <a:xfrm>
                        <a:off x="1406401" y="4584632"/>
                        <a:ext cx="6420384" cy="940359"/>
                      </a:xfrm>
                      <a:prstGeom prst="rect">
                        <a:avLst/>
                      </a:prstGeom>
                      <a:noFill/>
                    </p:spPr>
                  </p:pic>
                </p:oleObj>
              </mc:Fallback>
            </mc:AlternateContent>
          </a:graphicData>
        </a:graphic>
      </p:graphicFrame>
      <p:graphicFrame>
        <p:nvGraphicFramePr>
          <p:cNvPr id="23" name="Object 6">
            <a:extLst>
              <a:ext uri="{FF2B5EF4-FFF2-40B4-BE49-F238E27FC236}">
                <a16:creationId xmlns:a16="http://schemas.microsoft.com/office/drawing/2014/main" id="{C9471118-ECB6-4F87-B37C-2EDF5F92A825}"/>
              </a:ext>
            </a:extLst>
          </p:cNvPr>
          <p:cNvGraphicFramePr>
            <a:graphicFrameLocks noGrp="1" noChangeAspect="1"/>
          </p:cNvGraphicFramePr>
          <p:nvPr>
            <p:ph type="pic" sz="quarter" idx="20"/>
            <p:extLst>
              <p:ext uri="{D42A27DB-BD31-4B8C-83A1-F6EECF244321}">
                <p14:modId xmlns:p14="http://schemas.microsoft.com/office/powerpoint/2010/main" val="2651454364"/>
              </p:ext>
            </p:extLst>
          </p:nvPr>
        </p:nvGraphicFramePr>
        <p:xfrm>
          <a:off x="3054722" y="5577719"/>
          <a:ext cx="3261111" cy="691753"/>
        </p:xfrm>
        <a:graphic>
          <a:graphicData uri="http://schemas.openxmlformats.org/presentationml/2006/ole">
            <mc:AlternateContent xmlns:mc="http://schemas.openxmlformats.org/markup-compatibility/2006">
              <mc:Choice xmlns:v="urn:schemas-microsoft-com:vml" Requires="v">
                <p:oleObj spid="_x0000_s60747" name="Equation" r:id="rId12" imgW="1257120" imgH="266400" progId="Equation.DSMT4">
                  <p:embed/>
                </p:oleObj>
              </mc:Choice>
              <mc:Fallback>
                <p:oleObj name="Equation" r:id="rId12" imgW="1257120" imgH="266400" progId="Equation.DSMT4">
                  <p:embed/>
                  <p:pic>
                    <p:nvPicPr>
                      <p:cNvPr id="13" name="Object 12"/>
                      <p:cNvPicPr>
                        <a:picLocks noChangeAspect="1" noChangeArrowheads="1"/>
                      </p:cNvPicPr>
                      <p:nvPr/>
                    </p:nvPicPr>
                    <p:blipFill>
                      <a:blip r:embed="rId13"/>
                      <a:srcRect/>
                      <a:stretch>
                        <a:fillRect/>
                      </a:stretch>
                    </p:blipFill>
                    <p:spPr bwMode="auto">
                      <a:xfrm>
                        <a:off x="3054722" y="5577719"/>
                        <a:ext cx="3261111" cy="691753"/>
                      </a:xfrm>
                      <a:prstGeom prst="rect">
                        <a:avLst/>
                      </a:prstGeom>
                      <a:noFill/>
                    </p:spPr>
                  </p:pic>
                </p:oleObj>
              </mc:Fallback>
            </mc:AlternateContent>
          </a:graphicData>
        </a:graphic>
      </p:graphicFrame>
      <p:pic>
        <p:nvPicPr>
          <p:cNvPr id="24" name="Picture 7" descr="A xy graph illustrates the movement of particles as force is applied on it. Three particles are shown in the graph, marked as q subscript 1, q subscript 2 and q subscript 3. The q subscript 1 and q subscript 3 particles are positively charged, and q subscript 2 is negatively charged. The origin has the positively charged particle, q subscript 1. The negatively charged particle marked as q subscript 2 is present on the y axis at a distance of a from the particle labeled q subscript 1. The third particle is seen horizontally to the right of the particle labeled q subscript 2 at a distance of a from it. This is positively charged and is marked as q subscript 3. The particles q subscript 2 and q subscript 3 are connected by a horizontal dotted line. q subscript 1 and q subscript 3 are also connected by a dotted diagonal line, which is marked as the product of the square root of 2 and a. Two forces are shown to act from the particle q subscript 3, F subscript 2 3 acts horizontally leftward toward the particle q subscript 2, whole F subscript 1 3 acts diagonally rightward and upward from the particle q subscript 3.">
            <a:extLst>
              <a:ext uri="{FF2B5EF4-FFF2-40B4-BE49-F238E27FC236}">
                <a16:creationId xmlns:a16="http://schemas.microsoft.com/office/drawing/2014/main" id="{274081EB-359A-45C3-AFE7-5031A0D8BB0A}"/>
              </a:ext>
            </a:extLst>
          </p:cNvPr>
          <p:cNvPicPr>
            <a:picLocks noGrp="1" noChangeAspect="1"/>
          </p:cNvPicPr>
          <p:nvPr>
            <p:ph type="pic" sz="quarter" idx="19"/>
          </p:nvPr>
        </p:nvPicPr>
        <p:blipFill>
          <a:blip r:embed="rId14">
            <a:extLst>
              <a:ext uri="{28A0092B-C50C-407E-A947-70E740481C1C}">
                <a14:useLocalDpi xmlns:a14="http://schemas.microsoft.com/office/drawing/2010/main" val="0"/>
              </a:ext>
            </a:extLst>
          </a:blip>
          <a:stretch>
            <a:fillRect/>
          </a:stretch>
        </p:blipFill>
        <p:spPr>
          <a:xfrm>
            <a:off x="8521478" y="3513429"/>
            <a:ext cx="2929988" cy="2743200"/>
          </a:xfrm>
          <a:prstGeom prst="rect">
            <a:avLst/>
          </a:prstGeom>
        </p:spPr>
      </p:pic>
    </p:spTree>
    <p:extLst>
      <p:ext uri="{BB962C8B-B14F-4D97-AF65-F5344CB8AC3E}">
        <p14:creationId xmlns:p14="http://schemas.microsoft.com/office/powerpoint/2010/main" val="183793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Example 22.2: Find the Resultant Force (3 of 3)</a:t>
            </a:r>
          </a:p>
        </p:txBody>
      </p:sp>
      <p:graphicFrame>
        <p:nvGraphicFramePr>
          <p:cNvPr id="25" name="Object 2">
            <a:extLst>
              <a:ext uri="{FF2B5EF4-FFF2-40B4-BE49-F238E27FC236}">
                <a16:creationId xmlns:a16="http://schemas.microsoft.com/office/drawing/2014/main" id="{9F9F6C75-C78E-421E-A116-D7BCC4E91677}"/>
              </a:ext>
            </a:extLst>
          </p:cNvPr>
          <p:cNvGraphicFramePr>
            <a:graphicFrameLocks noGrp="1" noChangeAspect="1"/>
          </p:cNvGraphicFramePr>
          <p:nvPr>
            <p:ph type="pic" sz="quarter" idx="18"/>
            <p:extLst>
              <p:ext uri="{D42A27DB-BD31-4B8C-83A1-F6EECF244321}">
                <p14:modId xmlns:p14="http://schemas.microsoft.com/office/powerpoint/2010/main" val="2646089105"/>
              </p:ext>
            </p:extLst>
          </p:nvPr>
        </p:nvGraphicFramePr>
        <p:xfrm>
          <a:off x="1395955" y="1150149"/>
          <a:ext cx="9400091" cy="1729252"/>
        </p:xfrm>
        <a:graphic>
          <a:graphicData uri="http://schemas.openxmlformats.org/presentationml/2006/ole">
            <mc:AlternateContent xmlns:mc="http://schemas.openxmlformats.org/markup-compatibility/2006">
              <mc:Choice xmlns:v="urn:schemas-microsoft-com:vml" Requires="v">
                <p:oleObj spid="_x0000_s61506" name="Equation" r:id="rId4" imgW="2692080" imgH="495000" progId="Equation.DSMT4">
                  <p:embed/>
                </p:oleObj>
              </mc:Choice>
              <mc:Fallback>
                <p:oleObj name="Equation" r:id="rId4" imgW="2692080" imgH="495000" progId="Equation.DSMT4">
                  <p:embed/>
                  <p:pic>
                    <p:nvPicPr>
                      <p:cNvPr id="14" name="Object 13"/>
                      <p:cNvPicPr>
                        <a:picLocks noChangeAspect="1" noChangeArrowheads="1"/>
                      </p:cNvPicPr>
                      <p:nvPr/>
                    </p:nvPicPr>
                    <p:blipFill>
                      <a:blip r:embed="rId5"/>
                      <a:srcRect/>
                      <a:stretch>
                        <a:fillRect/>
                      </a:stretch>
                    </p:blipFill>
                    <p:spPr bwMode="auto">
                      <a:xfrm>
                        <a:off x="1395955" y="1150149"/>
                        <a:ext cx="9400091" cy="1729252"/>
                      </a:xfrm>
                      <a:prstGeom prst="rect">
                        <a:avLst/>
                      </a:prstGeom>
                      <a:noFill/>
                    </p:spPr>
                  </p:pic>
                </p:oleObj>
              </mc:Fallback>
            </mc:AlternateContent>
          </a:graphicData>
        </a:graphic>
      </p:graphicFrame>
      <p:pic>
        <p:nvPicPr>
          <p:cNvPr id="26" name="Picture 3" descr="A xy graph illustrates the movement of particles as force is applied on it. Three particles are shown in the graph, marked as q subscript 1, q subscript 2 and q subscript 3. The q subscript 1 and q subscript 3 particles are positively charged, and q subscript 2 is negatively charged. The origin has the positively charged particle, q subscript 1. The negatively charged particle marked as q subscript 2 is present on the y axis at a distance of a from the particle labeled q subscript 1. The third particle is seen horizontally to the right of the particle labeled q subscript 2 at a distance of a from it. This is positively charged and is marked as q subscript 3. The particles q subscript 2 and q subscript 3 are connected by a horizontal dotted line. q subscript 1 and q subscript 3 are also connected by a dotted diagonal line, which is marked as the product of the square root of 2 and a. Two forces are shown to act from the particle q subscript 3, F subscript 2 3 acts horizontally leftward toward the particle q subscript 2, whole F subscript 1 3 acts diagonally rightward and upward from the particle q subscript 3.">
            <a:extLst>
              <a:ext uri="{FF2B5EF4-FFF2-40B4-BE49-F238E27FC236}">
                <a16:creationId xmlns:a16="http://schemas.microsoft.com/office/drawing/2014/main" id="{9C848E46-15CE-490E-8777-D6CC1EA1BAEE}"/>
              </a:ext>
            </a:extLst>
          </p:cNvPr>
          <p:cNvPicPr>
            <a:picLocks noGrp="1" noChangeAspect="1"/>
          </p:cNvPicPr>
          <p:nvPr>
            <p:ph type="pic" sz="quarter" idx="23"/>
          </p:nvPr>
        </p:nvPicPr>
        <p:blipFill>
          <a:blip r:embed="rId6">
            <a:extLst>
              <a:ext uri="{28A0092B-C50C-407E-A947-70E740481C1C}">
                <a14:useLocalDpi xmlns:a14="http://schemas.microsoft.com/office/drawing/2010/main" val="0"/>
              </a:ext>
            </a:extLst>
          </a:blip>
          <a:stretch>
            <a:fillRect/>
          </a:stretch>
        </p:blipFill>
        <p:spPr>
          <a:xfrm>
            <a:off x="6774966" y="2951118"/>
            <a:ext cx="3586980" cy="3358299"/>
          </a:xfrm>
          <a:prstGeom prst="rect">
            <a:avLst/>
          </a:prstGeom>
        </p:spPr>
      </p:pic>
    </p:spTree>
    <p:extLst>
      <p:ext uri="{BB962C8B-B14F-4D97-AF65-F5344CB8AC3E}">
        <p14:creationId xmlns:p14="http://schemas.microsoft.com/office/powerpoint/2010/main" val="2629201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a:t>Example 22.3: Where Is the Net Force Zero? (1 of 3)</a:t>
            </a:r>
          </a:p>
        </p:txBody>
      </p:sp>
      <p:sp>
        <p:nvSpPr>
          <p:cNvPr id="6" name="Text Placeholder 2">
            <a:extLst>
              <a:ext uri="{FF2B5EF4-FFF2-40B4-BE49-F238E27FC236}">
                <a16:creationId xmlns:a16="http://schemas.microsoft.com/office/drawing/2014/main" id="{164E26C8-C2D5-4491-8C0F-B1E3D8854C80}"/>
              </a:ext>
            </a:extLst>
          </p:cNvPr>
          <p:cNvSpPr>
            <a:spLocks noGrp="1"/>
          </p:cNvSpPr>
          <p:nvPr>
            <p:ph type="body" sz="quarter" idx="17"/>
          </p:nvPr>
        </p:nvSpPr>
        <p:spPr>
          <a:xfrm>
            <a:off x="743576" y="1289684"/>
            <a:ext cx="10711543" cy="1399728"/>
          </a:xfrm>
        </p:spPr>
        <p:txBody>
          <a:bodyPr>
            <a:normAutofit/>
          </a:bodyPr>
          <a:lstStyle/>
          <a:p>
            <a:pPr marL="0" indent="0">
              <a:lnSpc>
                <a:spcPct val="100000"/>
              </a:lnSpc>
              <a:spcBef>
                <a:spcPts val="600"/>
              </a:spcBef>
              <a:spcAft>
                <a:spcPts val="600"/>
              </a:spcAft>
              <a:buNone/>
            </a:pPr>
            <a:r>
              <a:rPr lang="en-US" sz="2400" dirty="0">
                <a:latin typeface="Arial" panose="020B0604020202020204" pitchFamily="34" charset="0"/>
                <a:cs typeface="Arial" panose="020B0604020202020204" pitchFamily="34" charset="0"/>
              </a:rPr>
              <a:t>Three point charges lie along the x axis as shown in the figure. The positive charge </a:t>
            </a:r>
            <a:r>
              <a:rPr lang="en-US" sz="2400" i="1" dirty="0">
                <a:latin typeface="Arial" panose="020B0604020202020204" pitchFamily="34" charset="0"/>
                <a:cs typeface="Arial" panose="020B0604020202020204" pitchFamily="34" charset="0"/>
              </a:rPr>
              <a:t>q</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 15.0</a:t>
            </a:r>
            <a:r>
              <a:rPr lang="en-US" sz="2400" i="1"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C is at </a:t>
            </a:r>
            <a:r>
              <a:rPr lang="en-US" sz="2400" i="1"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 2.00 m, the positive charge </a:t>
            </a:r>
            <a:r>
              <a:rPr lang="en-US" sz="2400" i="1" dirty="0">
                <a:latin typeface="Arial" panose="020B0604020202020204" pitchFamily="34" charset="0"/>
                <a:cs typeface="Arial" panose="020B0604020202020204" pitchFamily="34" charset="0"/>
              </a:rPr>
              <a:t>q</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 6.00 </a:t>
            </a:r>
            <a:r>
              <a:rPr lang="en-US" sz="2400" i="1"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C is at the origin, and the net force acting on </a:t>
            </a:r>
            <a:r>
              <a:rPr lang="en-US" sz="2400" i="1" dirty="0">
                <a:latin typeface="Arial" panose="020B0604020202020204" pitchFamily="34" charset="0"/>
                <a:cs typeface="Arial" panose="020B0604020202020204" pitchFamily="34" charset="0"/>
              </a:rPr>
              <a:t>q</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is zero. What is the</a:t>
            </a:r>
            <a:r>
              <a:rPr lang="en-US" sz="2400" i="1" dirty="0">
                <a:latin typeface="Arial" panose="020B0604020202020204" pitchFamily="34" charset="0"/>
                <a:cs typeface="Arial" panose="020B0604020202020204" pitchFamily="34" charset="0"/>
              </a:rPr>
              <a:t> x</a:t>
            </a:r>
            <a:r>
              <a:rPr lang="en-US" sz="2400" dirty="0">
                <a:latin typeface="Arial" panose="020B0604020202020204" pitchFamily="34" charset="0"/>
                <a:cs typeface="Arial" panose="020B0604020202020204" pitchFamily="34" charset="0"/>
              </a:rPr>
              <a:t> coordinate of </a:t>
            </a:r>
            <a:r>
              <a:rPr lang="en-US" sz="2400" i="1" dirty="0">
                <a:latin typeface="Arial" panose="020B0604020202020204" pitchFamily="34" charset="0"/>
                <a:cs typeface="Arial" panose="020B0604020202020204" pitchFamily="34" charset="0"/>
              </a:rPr>
              <a:t>q</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a:t>
            </a:r>
            <a:endParaRPr lang="en-US" sz="24600" dirty="0">
              <a:latin typeface="Arial" panose="020B0604020202020204" pitchFamily="34" charset="0"/>
              <a:cs typeface="Arial" panose="020B0604020202020204" pitchFamily="34" charset="0"/>
            </a:endParaRPr>
          </a:p>
        </p:txBody>
      </p:sp>
      <p:pic>
        <p:nvPicPr>
          <p:cNvPr id="9" name="Picture 3" descr="The x y graph shows three point charges placed at different positions on the x axis. The first particle labeled q subscript 2 is positively charged and placed at the origin. The second particle q subscript 1 is negatively charged and placed on the x axis at a distance x meters from the first particle. The third particle q subscript 2 is positively charged and placed on the x axis at a distance of the difference between 2 and x meters from the second particle and 2 meters from the first particle. Two force vectors arise from the second particle: F subscript 2 3, which is moving leftward and horizontal to the first particle, and F subscript 1 3 which is moving rightward and horizontal to the third particle.">
            <a:extLst>
              <a:ext uri="{FF2B5EF4-FFF2-40B4-BE49-F238E27FC236}">
                <a16:creationId xmlns:a16="http://schemas.microsoft.com/office/drawing/2014/main" id="{983D3FC9-F271-45AE-8A18-4D503935891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687798" y="2805954"/>
            <a:ext cx="4816405" cy="3383280"/>
          </a:xfrm>
          <a:prstGeom prst="rect">
            <a:avLst/>
          </a:prstGeom>
        </p:spPr>
      </p:pic>
    </p:spTree>
    <p:extLst>
      <p:ext uri="{BB962C8B-B14F-4D97-AF65-F5344CB8AC3E}">
        <p14:creationId xmlns:p14="http://schemas.microsoft.com/office/powerpoint/2010/main" val="2346738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AF11A7A-D69B-42EE-B172-4514A1979C22}"/>
              </a:ext>
            </a:extLst>
          </p:cNvPr>
          <p:cNvSpPr>
            <a:spLocks noGrp="1"/>
          </p:cNvSpPr>
          <p:nvPr>
            <p:ph type="title"/>
          </p:nvPr>
        </p:nvSpPr>
        <p:spPr>
          <a:xfrm>
            <a:off x="5143538" y="4035474"/>
            <a:ext cx="6402684" cy="672105"/>
          </a:xfrm>
        </p:spPr>
        <p:txBody>
          <a:bodyPr/>
          <a:lstStyle/>
          <a:p>
            <a:r>
              <a:rPr lang="en-US" dirty="0"/>
              <a:t>Electric Fields</a:t>
            </a:r>
          </a:p>
        </p:txBody>
      </p:sp>
      <p:sp>
        <p:nvSpPr>
          <p:cNvPr id="2" name="Text Placeholder 2">
            <a:extLst>
              <a:ext uri="{FF2B5EF4-FFF2-40B4-BE49-F238E27FC236}">
                <a16:creationId xmlns:a16="http://schemas.microsoft.com/office/drawing/2014/main" id="{CF27C877-B342-4B8E-9925-E1C983710F66}"/>
              </a:ext>
            </a:extLst>
          </p:cNvPr>
          <p:cNvSpPr>
            <a:spLocks noGrp="1"/>
          </p:cNvSpPr>
          <p:nvPr>
            <p:ph type="body" sz="quarter" idx="11"/>
          </p:nvPr>
        </p:nvSpPr>
        <p:spPr>
          <a:xfrm>
            <a:off x="5143538" y="3112899"/>
            <a:ext cx="3297426" cy="618014"/>
          </a:xfrm>
        </p:spPr>
        <p:txBody>
          <a:bodyPr/>
          <a:lstStyle/>
          <a:p>
            <a:r>
              <a:rPr lang="en-US" dirty="0"/>
              <a:t>Chapter 22</a:t>
            </a:r>
            <a:endParaRPr lang="en-IN" dirty="0"/>
          </a:p>
        </p:txBody>
      </p:sp>
      <p:sp>
        <p:nvSpPr>
          <p:cNvPr id="6" name="Footer Placeholder 3">
            <a:extLst>
              <a:ext uri="{FF2B5EF4-FFF2-40B4-BE49-F238E27FC236}">
                <a16:creationId xmlns:a16="http://schemas.microsoft.com/office/drawing/2014/main" id="{C93AE394-6C6E-49C1-8944-F7C86BEA510F}"/>
              </a:ext>
            </a:extLst>
          </p:cNvPr>
          <p:cNvSpPr>
            <a:spLocks noGrp="1"/>
          </p:cNvSpPr>
          <p:nvPr>
            <p:ph type="ftr" sz="quarter" idx="3"/>
          </p:nvPr>
        </p:nvSpPr>
        <p:spPr>
          <a:xfrm>
            <a:off x="2923890" y="6356350"/>
            <a:ext cx="8801669" cy="365125"/>
          </a:xfrm>
        </p:spPr>
        <p:txBody>
          <a:bodyPr/>
          <a:lstStyle/>
          <a:p>
            <a:r>
              <a:rPr lang="en-US" altLang="en-US" sz="1200" dirty="0">
                <a:latin typeface="Arial" panose="020B0604020202020204" pitchFamily="34" charset="0"/>
                <a:cs typeface="Arial" panose="020B0604020202020204" pitchFamily="34" charset="0"/>
              </a:rPr>
              <a:t>Raymond A. </a:t>
            </a:r>
            <a:r>
              <a:rPr lang="en-US" altLang="en-US" sz="1200" dirty="0" err="1">
                <a:latin typeface="Arial" panose="020B0604020202020204" pitchFamily="34" charset="0"/>
                <a:cs typeface="Arial" panose="020B0604020202020204" pitchFamily="34" charset="0"/>
              </a:rPr>
              <a:t>Serway</a:t>
            </a:r>
            <a:r>
              <a:rPr lang="en-US" altLang="en-US" sz="1200" dirty="0">
                <a:latin typeface="Arial" panose="020B0604020202020204" pitchFamily="34" charset="0"/>
                <a:cs typeface="Arial" panose="020B0604020202020204" pitchFamily="34" charset="0"/>
              </a:rPr>
              <a:t> &amp; John W. Jewett, Jr., </a:t>
            </a:r>
            <a:r>
              <a:rPr lang="en-US" sz="1200" dirty="0">
                <a:latin typeface="Arial" panose="020B0604020202020204" pitchFamily="34" charset="0"/>
                <a:cs typeface="Arial" panose="020B0604020202020204" pitchFamily="34" charset="0"/>
              </a:rPr>
              <a:t>Physics for Scientists and Engineers, Tenth Edition. © 2021 Cengage. All Rights Reserved. May not be scanned, copied or duplicated, or posted to a publicly accessible website, in whole or in part.</a:t>
            </a:r>
          </a:p>
        </p:txBody>
      </p:sp>
      <p:pic>
        <p:nvPicPr>
          <p:cNvPr id="8" name="Picture 4" descr="A Transrapid maglev train pulls into a station in Shanghai, China. The word maglev is an abbreviated form of magnetic levitation. This train makes no physical contact with its rails; its weight is totally supported by electromagnetic forces. In this part of the book, we will study these forces.">
            <a:extLst>
              <a:ext uri="{FF2B5EF4-FFF2-40B4-BE49-F238E27FC236}">
                <a16:creationId xmlns:a16="http://schemas.microsoft.com/office/drawing/2014/main" id="{D9361F42-541E-4770-8716-6575BC942F37}"/>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170656" y="547138"/>
            <a:ext cx="4775662" cy="3183775"/>
          </a:xfrm>
          <a:prstGeom prst="rect">
            <a:avLst/>
          </a:prstGeom>
        </p:spPr>
      </p:pic>
    </p:spTree>
    <p:extLst>
      <p:ext uri="{BB962C8B-B14F-4D97-AF65-F5344CB8AC3E}">
        <p14:creationId xmlns:p14="http://schemas.microsoft.com/office/powerpoint/2010/main" val="3236152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a:t>Example 22.3: Where Is the Net Force Zero? (2 of 3)</a:t>
            </a:r>
          </a:p>
        </p:txBody>
      </p:sp>
      <p:graphicFrame>
        <p:nvGraphicFramePr>
          <p:cNvPr id="19" name="Object 2">
            <a:extLst>
              <a:ext uri="{FF2B5EF4-FFF2-40B4-BE49-F238E27FC236}">
                <a16:creationId xmlns:a16="http://schemas.microsoft.com/office/drawing/2014/main" id="{FF8132B7-0FC5-4E90-9644-9AFC4B3E04B2}"/>
              </a:ext>
            </a:extLst>
          </p:cNvPr>
          <p:cNvGraphicFramePr>
            <a:graphicFrameLocks noGrp="1" noChangeAspect="1"/>
          </p:cNvGraphicFramePr>
          <p:nvPr>
            <p:ph type="pic" sz="quarter" idx="18"/>
            <p:extLst>
              <p:ext uri="{D42A27DB-BD31-4B8C-83A1-F6EECF244321}">
                <p14:modId xmlns:p14="http://schemas.microsoft.com/office/powerpoint/2010/main" val="285409244"/>
              </p:ext>
            </p:extLst>
          </p:nvPr>
        </p:nvGraphicFramePr>
        <p:xfrm>
          <a:off x="2746376" y="1191270"/>
          <a:ext cx="5836716" cy="912850"/>
        </p:xfrm>
        <a:graphic>
          <a:graphicData uri="http://schemas.openxmlformats.org/presentationml/2006/ole">
            <mc:AlternateContent xmlns:mc="http://schemas.openxmlformats.org/markup-compatibility/2006">
              <mc:Choice xmlns:v="urn:schemas-microsoft-com:vml" Requires="v">
                <p:oleObj spid="_x0000_s62832" name="Equation" r:id="rId4" imgW="2679480" imgH="419040" progId="Equation.DSMT4">
                  <p:embed/>
                </p:oleObj>
              </mc:Choice>
              <mc:Fallback>
                <p:oleObj name="Equation" r:id="rId4" imgW="2679480" imgH="419040" progId="Equation.DSMT4">
                  <p:embed/>
                  <p:pic>
                    <p:nvPicPr>
                      <p:cNvPr id="8" name="Object 7"/>
                      <p:cNvPicPr>
                        <a:picLocks noChangeAspect="1" noChangeArrowheads="1"/>
                      </p:cNvPicPr>
                      <p:nvPr/>
                    </p:nvPicPr>
                    <p:blipFill>
                      <a:blip r:embed="rId5"/>
                      <a:srcRect/>
                      <a:stretch>
                        <a:fillRect/>
                      </a:stretch>
                    </p:blipFill>
                    <p:spPr bwMode="auto">
                      <a:xfrm>
                        <a:off x="2746376" y="1191270"/>
                        <a:ext cx="5836716" cy="912850"/>
                      </a:xfrm>
                      <a:prstGeom prst="rect">
                        <a:avLst/>
                      </a:prstGeom>
                      <a:noFill/>
                    </p:spPr>
                  </p:pic>
                </p:oleObj>
              </mc:Fallback>
            </mc:AlternateContent>
          </a:graphicData>
        </a:graphic>
      </p:graphicFrame>
      <p:graphicFrame>
        <p:nvGraphicFramePr>
          <p:cNvPr id="20" name="Object 3">
            <a:extLst>
              <a:ext uri="{FF2B5EF4-FFF2-40B4-BE49-F238E27FC236}">
                <a16:creationId xmlns:a16="http://schemas.microsoft.com/office/drawing/2014/main" id="{C0526F2B-4C73-4D07-8A6B-D5B6A4B669D3}"/>
              </a:ext>
            </a:extLst>
          </p:cNvPr>
          <p:cNvGraphicFramePr>
            <a:graphicFrameLocks noGrp="1" noChangeAspect="1"/>
          </p:cNvGraphicFramePr>
          <p:nvPr>
            <p:ph type="pic" sz="quarter" idx="23"/>
            <p:extLst>
              <p:ext uri="{D42A27DB-BD31-4B8C-83A1-F6EECF244321}">
                <p14:modId xmlns:p14="http://schemas.microsoft.com/office/powerpoint/2010/main" val="2866638210"/>
              </p:ext>
            </p:extLst>
          </p:nvPr>
        </p:nvGraphicFramePr>
        <p:xfrm>
          <a:off x="2669408" y="2157526"/>
          <a:ext cx="3524638" cy="1087037"/>
        </p:xfrm>
        <a:graphic>
          <a:graphicData uri="http://schemas.openxmlformats.org/presentationml/2006/ole">
            <mc:AlternateContent xmlns:mc="http://schemas.openxmlformats.org/markup-compatibility/2006">
              <mc:Choice xmlns:v="urn:schemas-microsoft-com:vml" Requires="v">
                <p:oleObj spid="_x0000_s62833" name="Equation" r:id="rId6" imgW="1358640" imgH="419040" progId="Equation.DSMT4">
                  <p:embed/>
                </p:oleObj>
              </mc:Choice>
              <mc:Fallback>
                <p:oleObj name="Equation" r:id="rId6" imgW="1358640" imgH="419040" progId="Equation.DSMT4">
                  <p:embed/>
                  <p:pic>
                    <p:nvPicPr>
                      <p:cNvPr id="9" name="Object 8"/>
                      <p:cNvPicPr>
                        <a:picLocks noChangeAspect="1" noChangeArrowheads="1"/>
                      </p:cNvPicPr>
                      <p:nvPr/>
                    </p:nvPicPr>
                    <p:blipFill>
                      <a:blip r:embed="rId7"/>
                      <a:srcRect/>
                      <a:stretch>
                        <a:fillRect/>
                      </a:stretch>
                    </p:blipFill>
                    <p:spPr bwMode="auto">
                      <a:xfrm>
                        <a:off x="2669408" y="2157526"/>
                        <a:ext cx="3524638" cy="1087037"/>
                      </a:xfrm>
                      <a:prstGeom prst="rect">
                        <a:avLst/>
                      </a:prstGeom>
                      <a:noFill/>
                    </p:spPr>
                  </p:pic>
                </p:oleObj>
              </mc:Fallback>
            </mc:AlternateContent>
          </a:graphicData>
        </a:graphic>
      </p:graphicFrame>
      <p:graphicFrame>
        <p:nvGraphicFramePr>
          <p:cNvPr id="21" name="Object 4">
            <a:extLst>
              <a:ext uri="{FF2B5EF4-FFF2-40B4-BE49-F238E27FC236}">
                <a16:creationId xmlns:a16="http://schemas.microsoft.com/office/drawing/2014/main" id="{CDF5F490-4F0B-4486-89B9-92DE6DAC0D76}"/>
              </a:ext>
            </a:extLst>
          </p:cNvPr>
          <p:cNvGraphicFramePr>
            <a:graphicFrameLocks noGrp="1" noChangeAspect="1"/>
          </p:cNvGraphicFramePr>
          <p:nvPr>
            <p:ph type="pic" sz="quarter" idx="22"/>
            <p:extLst>
              <p:ext uri="{D42A27DB-BD31-4B8C-83A1-F6EECF244321}">
                <p14:modId xmlns:p14="http://schemas.microsoft.com/office/powerpoint/2010/main" val="2538706247"/>
              </p:ext>
            </p:extLst>
          </p:nvPr>
        </p:nvGraphicFramePr>
        <p:xfrm>
          <a:off x="3065575" y="3477074"/>
          <a:ext cx="3096411" cy="625871"/>
        </p:xfrm>
        <a:graphic>
          <a:graphicData uri="http://schemas.openxmlformats.org/presentationml/2006/ole">
            <mc:AlternateContent xmlns:mc="http://schemas.openxmlformats.org/markup-compatibility/2006">
              <mc:Choice xmlns:v="urn:schemas-microsoft-com:vml" Requires="v">
                <p:oleObj spid="_x0000_s62834" name="Equation" r:id="rId8" imgW="1193760" imgH="241200" progId="Equation.DSMT4">
                  <p:embed/>
                </p:oleObj>
              </mc:Choice>
              <mc:Fallback>
                <p:oleObj name="Equation" r:id="rId8" imgW="1193760" imgH="241200" progId="Equation.DSMT4">
                  <p:embed/>
                  <p:pic>
                    <p:nvPicPr>
                      <p:cNvPr id="10" name="Object 9"/>
                      <p:cNvPicPr>
                        <a:picLocks noChangeAspect="1" noChangeArrowheads="1"/>
                      </p:cNvPicPr>
                      <p:nvPr/>
                    </p:nvPicPr>
                    <p:blipFill>
                      <a:blip r:embed="rId9"/>
                      <a:srcRect/>
                      <a:stretch>
                        <a:fillRect/>
                      </a:stretch>
                    </p:blipFill>
                    <p:spPr bwMode="auto">
                      <a:xfrm>
                        <a:off x="3065575" y="3477074"/>
                        <a:ext cx="3096411" cy="625871"/>
                      </a:xfrm>
                      <a:prstGeom prst="rect">
                        <a:avLst/>
                      </a:prstGeom>
                      <a:noFill/>
                    </p:spPr>
                  </p:pic>
                </p:oleObj>
              </mc:Fallback>
            </mc:AlternateContent>
          </a:graphicData>
        </a:graphic>
      </p:graphicFrame>
      <p:graphicFrame>
        <p:nvGraphicFramePr>
          <p:cNvPr id="22" name="Object 5">
            <a:extLst>
              <a:ext uri="{FF2B5EF4-FFF2-40B4-BE49-F238E27FC236}">
                <a16:creationId xmlns:a16="http://schemas.microsoft.com/office/drawing/2014/main" id="{725B4102-E6AB-4352-919E-10E95A2750FE}"/>
              </a:ext>
            </a:extLst>
          </p:cNvPr>
          <p:cNvGraphicFramePr>
            <a:graphicFrameLocks noGrp="1" noChangeAspect="1"/>
          </p:cNvGraphicFramePr>
          <p:nvPr>
            <p:ph type="pic" sz="quarter" idx="21"/>
            <p:extLst>
              <p:ext uri="{D42A27DB-BD31-4B8C-83A1-F6EECF244321}">
                <p14:modId xmlns:p14="http://schemas.microsoft.com/office/powerpoint/2010/main" val="734815960"/>
              </p:ext>
            </p:extLst>
          </p:nvPr>
        </p:nvGraphicFramePr>
        <p:xfrm>
          <a:off x="3065575" y="4304395"/>
          <a:ext cx="3458759" cy="658810"/>
        </p:xfrm>
        <a:graphic>
          <a:graphicData uri="http://schemas.openxmlformats.org/presentationml/2006/ole">
            <mc:AlternateContent xmlns:mc="http://schemas.openxmlformats.org/markup-compatibility/2006">
              <mc:Choice xmlns:v="urn:schemas-microsoft-com:vml" Requires="v">
                <p:oleObj spid="_x0000_s62835" name="Equation" r:id="rId10" imgW="1333440" imgH="253800" progId="Equation.DSMT4">
                  <p:embed/>
                </p:oleObj>
              </mc:Choice>
              <mc:Fallback>
                <p:oleObj name="Equation" r:id="rId10" imgW="1333440" imgH="253800" progId="Equation.DSMT4">
                  <p:embed/>
                  <p:pic>
                    <p:nvPicPr>
                      <p:cNvPr id="11" name="Object 10"/>
                      <p:cNvPicPr>
                        <a:picLocks noChangeAspect="1" noChangeArrowheads="1"/>
                      </p:cNvPicPr>
                      <p:nvPr/>
                    </p:nvPicPr>
                    <p:blipFill>
                      <a:blip r:embed="rId11"/>
                      <a:srcRect/>
                      <a:stretch>
                        <a:fillRect/>
                      </a:stretch>
                    </p:blipFill>
                    <p:spPr bwMode="auto">
                      <a:xfrm>
                        <a:off x="3065575" y="4304395"/>
                        <a:ext cx="3458759" cy="658810"/>
                      </a:xfrm>
                      <a:prstGeom prst="rect">
                        <a:avLst/>
                      </a:prstGeom>
                      <a:noFill/>
                    </p:spPr>
                  </p:pic>
                </p:oleObj>
              </mc:Fallback>
            </mc:AlternateContent>
          </a:graphicData>
        </a:graphic>
      </p:graphicFrame>
      <p:graphicFrame>
        <p:nvGraphicFramePr>
          <p:cNvPr id="23" name="Object 6">
            <a:extLst>
              <a:ext uri="{FF2B5EF4-FFF2-40B4-BE49-F238E27FC236}">
                <a16:creationId xmlns:a16="http://schemas.microsoft.com/office/drawing/2014/main" id="{13C80362-6DDA-4DDA-A764-EC666156454D}"/>
              </a:ext>
            </a:extLst>
          </p:cNvPr>
          <p:cNvGraphicFramePr>
            <a:graphicFrameLocks noGrp="1" noChangeAspect="1"/>
          </p:cNvGraphicFramePr>
          <p:nvPr>
            <p:ph type="pic" sz="quarter" idx="20"/>
            <p:extLst>
              <p:ext uri="{D42A27DB-BD31-4B8C-83A1-F6EECF244321}">
                <p14:modId xmlns:p14="http://schemas.microsoft.com/office/powerpoint/2010/main" val="59182183"/>
              </p:ext>
            </p:extLst>
          </p:nvPr>
        </p:nvGraphicFramePr>
        <p:xfrm>
          <a:off x="3503791" y="5019826"/>
          <a:ext cx="2272897" cy="1218800"/>
        </p:xfrm>
        <a:graphic>
          <a:graphicData uri="http://schemas.openxmlformats.org/presentationml/2006/ole">
            <mc:AlternateContent xmlns:mc="http://schemas.openxmlformats.org/markup-compatibility/2006">
              <mc:Choice xmlns:v="urn:schemas-microsoft-com:vml" Requires="v">
                <p:oleObj spid="_x0000_s62836" name="Equation" r:id="rId12" imgW="876240" imgH="469800" progId="Equation.DSMT4">
                  <p:embed/>
                </p:oleObj>
              </mc:Choice>
              <mc:Fallback>
                <p:oleObj name="Equation" r:id="rId12" imgW="876240" imgH="469800" progId="Equation.DSMT4">
                  <p:embed/>
                  <p:pic>
                    <p:nvPicPr>
                      <p:cNvPr id="12" name="Object 11"/>
                      <p:cNvPicPr>
                        <a:picLocks noChangeAspect="1" noChangeArrowheads="1"/>
                      </p:cNvPicPr>
                      <p:nvPr/>
                    </p:nvPicPr>
                    <p:blipFill>
                      <a:blip r:embed="rId13"/>
                      <a:srcRect/>
                      <a:stretch>
                        <a:fillRect/>
                      </a:stretch>
                    </p:blipFill>
                    <p:spPr bwMode="auto">
                      <a:xfrm>
                        <a:off x="3503791" y="5019826"/>
                        <a:ext cx="2272897" cy="1218800"/>
                      </a:xfrm>
                      <a:prstGeom prst="rect">
                        <a:avLst/>
                      </a:prstGeom>
                      <a:noFill/>
                    </p:spPr>
                  </p:pic>
                </p:oleObj>
              </mc:Fallback>
            </mc:AlternateContent>
          </a:graphicData>
        </a:graphic>
      </p:graphicFrame>
      <p:graphicFrame>
        <p:nvGraphicFramePr>
          <p:cNvPr id="24" name="Object 7">
            <a:extLst>
              <a:ext uri="{FF2B5EF4-FFF2-40B4-BE49-F238E27FC236}">
                <a16:creationId xmlns:a16="http://schemas.microsoft.com/office/drawing/2014/main" id="{2B72CEAB-1267-41E3-8E94-B51DE087AC9D}"/>
              </a:ext>
            </a:extLst>
          </p:cNvPr>
          <p:cNvGraphicFramePr>
            <a:graphicFrameLocks noGrp="1" noChangeAspect="1"/>
          </p:cNvGraphicFramePr>
          <p:nvPr>
            <p:ph type="pic" sz="quarter" idx="19"/>
            <p:extLst>
              <p:ext uri="{D42A27DB-BD31-4B8C-83A1-F6EECF244321}">
                <p14:modId xmlns:p14="http://schemas.microsoft.com/office/powerpoint/2010/main" val="1715245531"/>
              </p:ext>
            </p:extLst>
          </p:nvPr>
        </p:nvGraphicFramePr>
        <p:xfrm>
          <a:off x="7310503" y="5081422"/>
          <a:ext cx="3484619" cy="1170615"/>
        </p:xfrm>
        <a:graphic>
          <a:graphicData uri="http://schemas.openxmlformats.org/presentationml/2006/ole">
            <mc:AlternateContent xmlns:mc="http://schemas.openxmlformats.org/markup-compatibility/2006">
              <mc:Choice xmlns:v="urn:schemas-microsoft-com:vml" Requires="v">
                <p:oleObj spid="_x0000_s62837" name="Equation" r:id="rId14" imgW="1625400" imgH="545760" progId="Equation.DSMT4">
                  <p:embed/>
                </p:oleObj>
              </mc:Choice>
              <mc:Fallback>
                <p:oleObj name="Equation" r:id="rId14" imgW="1625400" imgH="545760" progId="Equation.DSMT4">
                  <p:embed/>
                  <p:pic>
                    <p:nvPicPr>
                      <p:cNvPr id="13" name="Object 12"/>
                      <p:cNvPicPr>
                        <a:picLocks noChangeAspect="1" noChangeArrowheads="1"/>
                      </p:cNvPicPr>
                      <p:nvPr/>
                    </p:nvPicPr>
                    <p:blipFill>
                      <a:blip r:embed="rId15"/>
                      <a:srcRect/>
                      <a:stretch>
                        <a:fillRect/>
                      </a:stretch>
                    </p:blipFill>
                    <p:spPr bwMode="auto">
                      <a:xfrm>
                        <a:off x="7310503" y="5081422"/>
                        <a:ext cx="3484619" cy="1170615"/>
                      </a:xfrm>
                      <a:prstGeom prst="rect">
                        <a:avLst/>
                      </a:prstGeom>
                      <a:noFill/>
                    </p:spPr>
                  </p:pic>
                </p:oleObj>
              </mc:Fallback>
            </mc:AlternateContent>
          </a:graphicData>
        </a:graphic>
      </p:graphicFrame>
      <p:pic>
        <p:nvPicPr>
          <p:cNvPr id="25" name="Picture 8" descr="The x y graph shows three point charges placed at different positions on the x axis. The first particle labeled q subscript 2 is positively charged and placed at the origin. The second particle q subscript 1 is negatively charged and placed on the x axis at a distance x meters from the first particle. The third particle q subscript 2 is positively charged and placed on the x axis at a distance of the difference between 2 and x meters from the second particle and 2 meters from the first particle. Two force vectors arise from the second particle: F subscript 2 3, which is moving leftward and horizontal to the first particle, and F subscript 1 3 which is moving rightward and horizontal to the third particle.">
            <a:extLst>
              <a:ext uri="{FF2B5EF4-FFF2-40B4-BE49-F238E27FC236}">
                <a16:creationId xmlns:a16="http://schemas.microsoft.com/office/drawing/2014/main" id="{0BFAEE53-6D4F-4F54-8BB6-36F5D9E39D5E}"/>
              </a:ext>
            </a:extLst>
          </p:cNvPr>
          <p:cNvPicPr>
            <a:picLocks noGrp="1" noChangeAspect="1"/>
          </p:cNvPicPr>
          <p:nvPr>
            <p:ph type="pic" sz="quarter" idx="24"/>
          </p:nvPr>
        </p:nvPicPr>
        <p:blipFill>
          <a:blip r:embed="rId16">
            <a:extLst>
              <a:ext uri="{28A0092B-C50C-407E-A947-70E740481C1C}">
                <a14:useLocalDpi xmlns:a14="http://schemas.microsoft.com/office/drawing/2010/main" val="0"/>
              </a:ext>
            </a:extLst>
          </a:blip>
          <a:stretch>
            <a:fillRect/>
          </a:stretch>
        </p:blipFill>
        <p:spPr>
          <a:xfrm>
            <a:off x="7241395" y="2246911"/>
            <a:ext cx="3722952" cy="2615184"/>
          </a:xfrm>
          <a:prstGeom prst="rect">
            <a:avLst/>
          </a:prstGeom>
        </p:spPr>
      </p:pic>
    </p:spTree>
    <p:extLst>
      <p:ext uri="{BB962C8B-B14F-4D97-AF65-F5344CB8AC3E}">
        <p14:creationId xmlns:p14="http://schemas.microsoft.com/office/powerpoint/2010/main" val="308692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a:t>Example 22.3: Where Is the Net Force Zero? (3 of 3)</a:t>
            </a:r>
          </a:p>
        </p:txBody>
      </p:sp>
      <p:sp>
        <p:nvSpPr>
          <p:cNvPr id="6" name="Text Placeholder 2">
            <a:extLst>
              <a:ext uri="{FF2B5EF4-FFF2-40B4-BE49-F238E27FC236}">
                <a16:creationId xmlns:a16="http://schemas.microsoft.com/office/drawing/2014/main" id="{164E26C8-C2D5-4491-8C0F-B1E3D8854C80}"/>
              </a:ext>
            </a:extLst>
          </p:cNvPr>
          <p:cNvSpPr>
            <a:spLocks noGrp="1"/>
          </p:cNvSpPr>
          <p:nvPr>
            <p:ph type="body" sz="quarter" idx="17"/>
          </p:nvPr>
        </p:nvSpPr>
        <p:spPr>
          <a:xfrm>
            <a:off x="743576" y="1289684"/>
            <a:ext cx="10711543" cy="1554480"/>
          </a:xfrm>
        </p:spPr>
        <p:txBody>
          <a:bodyPr>
            <a:normAutofit/>
          </a:bodyPr>
          <a:lstStyle/>
          <a:p>
            <a:pPr marL="0" indent="0">
              <a:lnSpc>
                <a:spcPct val="100000"/>
              </a:lnSpc>
              <a:spcBef>
                <a:spcPts val="600"/>
              </a:spcBef>
              <a:spcAft>
                <a:spcPts val="600"/>
              </a:spcAft>
              <a:buNone/>
            </a:pPr>
            <a:r>
              <a:rPr lang="en-US" sz="2400" dirty="0">
                <a:latin typeface="Arial" panose="020B0604020202020204" pitchFamily="34" charset="0"/>
                <a:cs typeface="Arial" panose="020B0604020202020204" pitchFamily="34" charset="0"/>
              </a:rPr>
              <a:t>Suppose </a:t>
            </a:r>
            <a:r>
              <a:rPr lang="en-US" sz="2400" i="1" dirty="0">
                <a:latin typeface="Arial" panose="020B0604020202020204" pitchFamily="34" charset="0"/>
                <a:cs typeface="Arial" panose="020B0604020202020204" pitchFamily="34" charset="0"/>
              </a:rPr>
              <a:t>q</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is constrained to move only along the </a:t>
            </a:r>
            <a:r>
              <a:rPr lang="en-US" sz="2400" i="1"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axis. From its initial position at </a:t>
            </a:r>
            <a:r>
              <a:rPr lang="en-US" sz="2400" i="1"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 0.775 m, it is pulled a small distance along the </a:t>
            </a:r>
            <a:r>
              <a:rPr lang="en-US" sz="2400" i="1" dirty="0">
                <a:latin typeface="Arial" panose="020B0604020202020204" pitchFamily="34" charset="0"/>
                <a:cs typeface="Arial" panose="020B0604020202020204" pitchFamily="34" charset="0"/>
              </a:rPr>
              <a:t>x </a:t>
            </a:r>
            <a:r>
              <a:rPr lang="en-US" sz="2400" dirty="0">
                <a:latin typeface="Arial" panose="020B0604020202020204" pitchFamily="34" charset="0"/>
                <a:cs typeface="Arial" panose="020B0604020202020204" pitchFamily="34" charset="0"/>
              </a:rPr>
              <a:t>axis. When released, does it return to equilibrium, or is it pulled farther from equilibrium? That is, is the equilibrium stable or unstable?</a:t>
            </a:r>
          </a:p>
        </p:txBody>
      </p:sp>
      <p:pic>
        <p:nvPicPr>
          <p:cNvPr id="7" name="Picture 3" descr="The x y graph shows three point charges placed at different positions on the x axis. The first particle labeled q subscript 2 is positively charged and placed at the origin. The second particle q subscript 1 is negatively charged and placed on the x axis at a distance x meters from the first particle. The third particle q subscript 2 is positively charged and placed on the x axis at a distance of the difference between 2 and x meters from the second particle and 2 meters from the first particle. Two force vectors arise from the second particle: F subscript 2 3, which is moving leftward and horizontal to the first particle, and F subscript 1 3 which is moving rightward and horizontal to the third particle.">
            <a:extLst>
              <a:ext uri="{FF2B5EF4-FFF2-40B4-BE49-F238E27FC236}">
                <a16:creationId xmlns:a16="http://schemas.microsoft.com/office/drawing/2014/main" id="{E98916C1-DB0C-4946-BD8D-77670E21775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752884" y="2961662"/>
            <a:ext cx="4686232" cy="3291840"/>
          </a:xfrm>
          <a:prstGeom prst="rect">
            <a:avLst/>
          </a:prstGeom>
        </p:spPr>
      </p:pic>
    </p:spTree>
    <p:extLst>
      <p:ext uri="{BB962C8B-B14F-4D97-AF65-F5344CB8AC3E}">
        <p14:creationId xmlns:p14="http://schemas.microsoft.com/office/powerpoint/2010/main" val="3726155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a:t>Example 22.4: Find the Charge on the Spheres (1 of 3)</a:t>
            </a:r>
          </a:p>
        </p:txBody>
      </p:sp>
      <p:sp>
        <p:nvSpPr>
          <p:cNvPr id="8" name="Text Placeholder 2">
            <a:extLst>
              <a:ext uri="{FF2B5EF4-FFF2-40B4-BE49-F238E27FC236}">
                <a16:creationId xmlns:a16="http://schemas.microsoft.com/office/drawing/2014/main" id="{F7DBFFE7-571D-4B5F-8028-80E7D547F3D9}"/>
              </a:ext>
            </a:extLst>
          </p:cNvPr>
          <p:cNvSpPr>
            <a:spLocks noGrp="1"/>
          </p:cNvSpPr>
          <p:nvPr>
            <p:ph type="body" sz="quarter" idx="17"/>
          </p:nvPr>
        </p:nvSpPr>
        <p:spPr>
          <a:xfrm>
            <a:off x="743576" y="1289684"/>
            <a:ext cx="10711543" cy="1188720"/>
          </a:xfrm>
        </p:spPr>
        <p:txBody>
          <a:bodyPr>
            <a:normAutofit/>
          </a:bodyPr>
          <a:lstStyle/>
          <a:p>
            <a:pPr marL="0" indent="0">
              <a:lnSpc>
                <a:spcPct val="100000"/>
              </a:lnSpc>
              <a:spcBef>
                <a:spcPts val="600"/>
              </a:spcBef>
              <a:spcAft>
                <a:spcPts val="600"/>
              </a:spcAft>
              <a:buNone/>
            </a:pPr>
            <a:r>
              <a:rPr lang="en-US" sz="2400" dirty="0">
                <a:latin typeface="Arial" panose="020B0604020202020204" pitchFamily="34" charset="0"/>
                <a:cs typeface="Arial" panose="020B0604020202020204" pitchFamily="34" charset="0"/>
              </a:rPr>
              <a:t>Two identical small charged spheres, each having a mass of 3.00 </a:t>
            </a:r>
            <a:r>
              <a:rPr lang="en-US" sz="2400"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 10</a:t>
            </a:r>
            <a:r>
              <a:rPr lang="en-US" sz="2400" baseline="30000" dirty="0">
                <a:latin typeface="Arial" panose="020B0604020202020204" pitchFamily="34" charset="0"/>
                <a:cs typeface="Arial" panose="020B0604020202020204" pitchFamily="34" charset="0"/>
                <a:sym typeface="Symbol" panose="05050102010706020507" pitchFamily="18" charset="2"/>
              </a:rPr>
              <a:t></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kg, hang in equilibrium as shown in the figure. The length </a:t>
            </a:r>
            <a:r>
              <a:rPr lang="en-US" sz="2400" i="1" dirty="0">
                <a:latin typeface="Arial" panose="020B0604020202020204" pitchFamily="34" charset="0"/>
                <a:cs typeface="Arial" panose="020B0604020202020204" pitchFamily="34" charset="0"/>
              </a:rPr>
              <a:t>L </a:t>
            </a:r>
            <a:r>
              <a:rPr lang="en-US" sz="2400" dirty="0">
                <a:latin typeface="Arial" panose="020B0604020202020204" pitchFamily="34" charset="0"/>
                <a:cs typeface="Arial" panose="020B0604020202020204" pitchFamily="34" charset="0"/>
              </a:rPr>
              <a:t>of each string is 0.150 m, and the angle </a:t>
            </a:r>
            <a:r>
              <a:rPr lang="en-US" sz="2400" i="1" dirty="0">
                <a:latin typeface="Arial" panose="020B0604020202020204" pitchFamily="34" charset="0"/>
                <a:cs typeface="Arial" panose="020B0604020202020204" pitchFamily="34" charset="0"/>
                <a:sym typeface="Symbol" panose="05050102010706020507" pitchFamily="18" charset="2"/>
              </a:rPr>
              <a:t></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5.00</a:t>
            </a:r>
            <a:r>
              <a:rPr lang="en-US" sz="2400"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 Find the magnitude of the charge on each sphere.</a:t>
            </a:r>
            <a:endParaRPr lang="en-US" sz="73400" dirty="0">
              <a:latin typeface="Arial" panose="020B0604020202020204" pitchFamily="34" charset="0"/>
              <a:cs typeface="Arial" panose="020B0604020202020204" pitchFamily="34" charset="0"/>
            </a:endParaRPr>
          </a:p>
        </p:txBody>
      </p:sp>
      <p:pic>
        <p:nvPicPr>
          <p:cNvPr id="9" name="Picture 3" descr="Illustration shows two positively charged spheres labeled q suspended diagonally from string of length L. Both the strings are suspended from common a point on a horizontal surface over them. One sphere is on the left side and the other is on the right. Both make an angle theta with the vertical at that point. Both the particles are horizontally in line with each other. A dotted horizontal line is drawn from the left red sphere to the dotted perpendicular line from the common point of suspension above and the line is marked a.">
            <a:extLst>
              <a:ext uri="{FF2B5EF4-FFF2-40B4-BE49-F238E27FC236}">
                <a16:creationId xmlns:a16="http://schemas.microsoft.com/office/drawing/2014/main" id="{8A7DA872-A857-46D7-8964-D3D9397EAE83}"/>
              </a:ext>
            </a:extLst>
          </p:cNvPr>
          <p:cNvPicPr>
            <a:picLocks noGrp="1" noChangeAspect="1"/>
          </p:cNvPicPr>
          <p:nvPr>
            <p:ph type="pic" sz="quarter" idx="10"/>
          </p:nvPr>
        </p:nvPicPr>
        <p:blipFill>
          <a:blip r:embed="rId3"/>
          <a:stretch>
            <a:fillRect/>
          </a:stretch>
        </p:blipFill>
        <p:spPr>
          <a:xfrm>
            <a:off x="4469622" y="2638754"/>
            <a:ext cx="3252756" cy="3657600"/>
          </a:xfrm>
          <a:prstGeom prst="rect">
            <a:avLst/>
          </a:prstGeom>
        </p:spPr>
      </p:pic>
    </p:spTree>
    <p:extLst>
      <p:ext uri="{BB962C8B-B14F-4D97-AF65-F5344CB8AC3E}">
        <p14:creationId xmlns:p14="http://schemas.microsoft.com/office/powerpoint/2010/main" val="1694871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a:t>Example 22.4: Find the Charge on the Spheres (2 of 3)</a:t>
            </a:r>
          </a:p>
        </p:txBody>
      </p:sp>
      <p:graphicFrame>
        <p:nvGraphicFramePr>
          <p:cNvPr id="19" name="Object 2">
            <a:extLst>
              <a:ext uri="{FF2B5EF4-FFF2-40B4-BE49-F238E27FC236}">
                <a16:creationId xmlns:a16="http://schemas.microsoft.com/office/drawing/2014/main" id="{C8752D53-703A-4457-A142-46934D2365AA}"/>
              </a:ext>
            </a:extLst>
          </p:cNvPr>
          <p:cNvGraphicFramePr>
            <a:graphicFrameLocks noGrp="1" noChangeAspect="1"/>
          </p:cNvGraphicFramePr>
          <p:nvPr>
            <p:ph type="pic" sz="quarter" idx="18"/>
            <p:extLst>
              <p:ext uri="{D42A27DB-BD31-4B8C-83A1-F6EECF244321}">
                <p14:modId xmlns:p14="http://schemas.microsoft.com/office/powerpoint/2010/main" val="2155772303"/>
              </p:ext>
            </p:extLst>
          </p:nvPr>
        </p:nvGraphicFramePr>
        <p:xfrm>
          <a:off x="2449292" y="1183921"/>
          <a:ext cx="4385211" cy="814020"/>
        </p:xfrm>
        <a:graphic>
          <a:graphicData uri="http://schemas.openxmlformats.org/presentationml/2006/ole">
            <mc:AlternateContent xmlns:mc="http://schemas.openxmlformats.org/markup-compatibility/2006">
              <mc:Choice xmlns:v="urn:schemas-microsoft-com:vml" Requires="v">
                <p:oleObj spid="_x0000_s63780" name="Equation" r:id="rId4" imgW="2120760" imgH="393480" progId="Equation.DSMT4">
                  <p:embed/>
                </p:oleObj>
              </mc:Choice>
              <mc:Fallback>
                <p:oleObj name="Equation" r:id="rId4" imgW="2120760" imgH="393480" progId="Equation.DSMT4">
                  <p:embed/>
                  <p:pic>
                    <p:nvPicPr>
                      <p:cNvPr id="8" name="Object 7"/>
                      <p:cNvPicPr>
                        <a:picLocks noChangeAspect="1" noChangeArrowheads="1"/>
                      </p:cNvPicPr>
                      <p:nvPr/>
                    </p:nvPicPr>
                    <p:blipFill>
                      <a:blip r:embed="rId5"/>
                      <a:srcRect/>
                      <a:stretch>
                        <a:fillRect/>
                      </a:stretch>
                    </p:blipFill>
                    <p:spPr bwMode="auto">
                      <a:xfrm>
                        <a:off x="2449292" y="1183921"/>
                        <a:ext cx="4385211" cy="814020"/>
                      </a:xfrm>
                      <a:prstGeom prst="rect">
                        <a:avLst/>
                      </a:prstGeom>
                      <a:noFill/>
                    </p:spPr>
                  </p:pic>
                </p:oleObj>
              </mc:Fallback>
            </mc:AlternateContent>
          </a:graphicData>
        </a:graphic>
      </p:graphicFrame>
      <p:graphicFrame>
        <p:nvGraphicFramePr>
          <p:cNvPr id="20" name="Object 3">
            <a:extLst>
              <a:ext uri="{FF2B5EF4-FFF2-40B4-BE49-F238E27FC236}">
                <a16:creationId xmlns:a16="http://schemas.microsoft.com/office/drawing/2014/main" id="{EC385211-0DD6-4970-85C7-FE6A9DBCC7FB}"/>
              </a:ext>
            </a:extLst>
          </p:cNvPr>
          <p:cNvGraphicFramePr>
            <a:graphicFrameLocks noGrp="1" noChangeAspect="1"/>
          </p:cNvGraphicFramePr>
          <p:nvPr>
            <p:ph type="pic" sz="quarter" idx="23"/>
            <p:extLst>
              <p:ext uri="{D42A27DB-BD31-4B8C-83A1-F6EECF244321}">
                <p14:modId xmlns:p14="http://schemas.microsoft.com/office/powerpoint/2010/main" val="1099640465"/>
              </p:ext>
            </p:extLst>
          </p:nvPr>
        </p:nvGraphicFramePr>
        <p:xfrm>
          <a:off x="2512421" y="2071600"/>
          <a:ext cx="3854043" cy="988215"/>
        </p:xfrm>
        <a:graphic>
          <a:graphicData uri="http://schemas.openxmlformats.org/presentationml/2006/ole">
            <mc:AlternateContent xmlns:mc="http://schemas.openxmlformats.org/markup-compatibility/2006">
              <mc:Choice xmlns:v="urn:schemas-microsoft-com:vml" Requires="v">
                <p:oleObj spid="_x0000_s63781" name="Equation" r:id="rId6" imgW="1485720" imgH="380880" progId="Equation.DSMT4">
                  <p:embed/>
                </p:oleObj>
              </mc:Choice>
              <mc:Fallback>
                <p:oleObj name="Equation" r:id="rId6" imgW="1485720" imgH="380880" progId="Equation.DSMT4">
                  <p:embed/>
                  <p:pic>
                    <p:nvPicPr>
                      <p:cNvPr id="9" name="Object 8"/>
                      <p:cNvPicPr>
                        <a:picLocks noChangeAspect="1" noChangeArrowheads="1"/>
                      </p:cNvPicPr>
                      <p:nvPr/>
                    </p:nvPicPr>
                    <p:blipFill>
                      <a:blip r:embed="rId7"/>
                      <a:srcRect/>
                      <a:stretch>
                        <a:fillRect/>
                      </a:stretch>
                    </p:blipFill>
                    <p:spPr bwMode="auto">
                      <a:xfrm>
                        <a:off x="2512421" y="2071600"/>
                        <a:ext cx="3854043" cy="988215"/>
                      </a:xfrm>
                      <a:prstGeom prst="rect">
                        <a:avLst/>
                      </a:prstGeom>
                      <a:noFill/>
                    </p:spPr>
                  </p:pic>
                </p:oleObj>
              </mc:Fallback>
            </mc:AlternateContent>
          </a:graphicData>
        </a:graphic>
      </p:graphicFrame>
      <p:graphicFrame>
        <p:nvGraphicFramePr>
          <p:cNvPr id="21" name="Object 4">
            <a:extLst>
              <a:ext uri="{FF2B5EF4-FFF2-40B4-BE49-F238E27FC236}">
                <a16:creationId xmlns:a16="http://schemas.microsoft.com/office/drawing/2014/main" id="{C2BE4837-453C-4601-A4D3-9C9ACD51B4F6}"/>
              </a:ext>
            </a:extLst>
          </p:cNvPr>
          <p:cNvGraphicFramePr>
            <a:graphicFrameLocks noGrp="1" noChangeAspect="1"/>
          </p:cNvGraphicFramePr>
          <p:nvPr>
            <p:ph type="pic" sz="quarter" idx="22"/>
            <p:extLst>
              <p:ext uri="{D42A27DB-BD31-4B8C-83A1-F6EECF244321}">
                <p14:modId xmlns:p14="http://schemas.microsoft.com/office/powerpoint/2010/main" val="3303566250"/>
              </p:ext>
            </p:extLst>
          </p:nvPr>
        </p:nvGraphicFramePr>
        <p:xfrm>
          <a:off x="3044280" y="3095197"/>
          <a:ext cx="3195234" cy="889395"/>
        </p:xfrm>
        <a:graphic>
          <a:graphicData uri="http://schemas.openxmlformats.org/presentationml/2006/ole">
            <mc:AlternateContent xmlns:mc="http://schemas.openxmlformats.org/markup-compatibility/2006">
              <mc:Choice xmlns:v="urn:schemas-microsoft-com:vml" Requires="v">
                <p:oleObj spid="_x0000_s63782" name="Equation" r:id="rId8" imgW="1231560" imgH="342720" progId="Equation.DSMT4">
                  <p:embed/>
                </p:oleObj>
              </mc:Choice>
              <mc:Fallback>
                <p:oleObj name="Equation" r:id="rId8" imgW="1231560" imgH="342720" progId="Equation.DSMT4">
                  <p:embed/>
                  <p:pic>
                    <p:nvPicPr>
                      <p:cNvPr id="11" name="Object 10"/>
                      <p:cNvPicPr>
                        <a:picLocks noChangeAspect="1" noChangeArrowheads="1"/>
                      </p:cNvPicPr>
                      <p:nvPr/>
                    </p:nvPicPr>
                    <p:blipFill>
                      <a:blip r:embed="rId9"/>
                      <a:srcRect/>
                      <a:stretch>
                        <a:fillRect/>
                      </a:stretch>
                    </p:blipFill>
                    <p:spPr bwMode="auto">
                      <a:xfrm>
                        <a:off x="3044280" y="3095197"/>
                        <a:ext cx="3195234" cy="889395"/>
                      </a:xfrm>
                      <a:prstGeom prst="rect">
                        <a:avLst/>
                      </a:prstGeom>
                      <a:noFill/>
                    </p:spPr>
                  </p:pic>
                </p:oleObj>
              </mc:Fallback>
            </mc:AlternateContent>
          </a:graphicData>
        </a:graphic>
      </p:graphicFrame>
      <p:graphicFrame>
        <p:nvGraphicFramePr>
          <p:cNvPr id="22" name="Object 5">
            <a:extLst>
              <a:ext uri="{FF2B5EF4-FFF2-40B4-BE49-F238E27FC236}">
                <a16:creationId xmlns:a16="http://schemas.microsoft.com/office/drawing/2014/main" id="{2AD6EBD6-1F8D-48D2-9606-69BDA5464D06}"/>
              </a:ext>
            </a:extLst>
          </p:cNvPr>
          <p:cNvGraphicFramePr>
            <a:graphicFrameLocks noGrp="1" noChangeAspect="1"/>
          </p:cNvGraphicFramePr>
          <p:nvPr>
            <p:ph type="pic" sz="quarter" idx="21"/>
            <p:extLst>
              <p:ext uri="{D42A27DB-BD31-4B8C-83A1-F6EECF244321}">
                <p14:modId xmlns:p14="http://schemas.microsoft.com/office/powerpoint/2010/main" val="1324964443"/>
              </p:ext>
            </p:extLst>
          </p:nvPr>
        </p:nvGraphicFramePr>
        <p:xfrm>
          <a:off x="1521087" y="4043800"/>
          <a:ext cx="5836713" cy="1045381"/>
        </p:xfrm>
        <a:graphic>
          <a:graphicData uri="http://schemas.openxmlformats.org/presentationml/2006/ole">
            <mc:AlternateContent xmlns:mc="http://schemas.openxmlformats.org/markup-compatibility/2006">
              <mc:Choice xmlns:v="urn:schemas-microsoft-com:vml" Requires="v">
                <p:oleObj spid="_x0000_s63783" name="Equation" r:id="rId10" imgW="2552400" imgH="457200" progId="Equation.DSMT4">
                  <p:embed/>
                </p:oleObj>
              </mc:Choice>
              <mc:Fallback>
                <p:oleObj name="Equation" r:id="rId10" imgW="2552400" imgH="457200" progId="Equation.DSMT4">
                  <p:embed/>
                  <p:pic>
                    <p:nvPicPr>
                      <p:cNvPr id="12" name="Object 11"/>
                      <p:cNvPicPr>
                        <a:picLocks noChangeAspect="1" noChangeArrowheads="1"/>
                      </p:cNvPicPr>
                      <p:nvPr/>
                    </p:nvPicPr>
                    <p:blipFill>
                      <a:blip r:embed="rId11"/>
                      <a:srcRect/>
                      <a:stretch>
                        <a:fillRect/>
                      </a:stretch>
                    </p:blipFill>
                    <p:spPr bwMode="auto">
                      <a:xfrm>
                        <a:off x="1521087" y="4043800"/>
                        <a:ext cx="5836713" cy="1045381"/>
                      </a:xfrm>
                      <a:prstGeom prst="rect">
                        <a:avLst/>
                      </a:prstGeom>
                      <a:noFill/>
                    </p:spPr>
                  </p:pic>
                </p:oleObj>
              </mc:Fallback>
            </mc:AlternateContent>
          </a:graphicData>
        </a:graphic>
      </p:graphicFrame>
      <p:graphicFrame>
        <p:nvGraphicFramePr>
          <p:cNvPr id="24" name="Object 6">
            <a:extLst>
              <a:ext uri="{FF2B5EF4-FFF2-40B4-BE49-F238E27FC236}">
                <a16:creationId xmlns:a16="http://schemas.microsoft.com/office/drawing/2014/main" id="{66F6943A-8CE3-4011-BF74-DE9842F48BA8}"/>
              </a:ext>
            </a:extLst>
          </p:cNvPr>
          <p:cNvGraphicFramePr>
            <a:graphicFrameLocks noGrp="1" noChangeAspect="1"/>
          </p:cNvGraphicFramePr>
          <p:nvPr>
            <p:ph type="pic" sz="quarter" idx="20"/>
            <p:extLst>
              <p:ext uri="{D42A27DB-BD31-4B8C-83A1-F6EECF244321}">
                <p14:modId xmlns:p14="http://schemas.microsoft.com/office/powerpoint/2010/main" val="3964919400"/>
              </p:ext>
            </p:extLst>
          </p:nvPr>
        </p:nvGraphicFramePr>
        <p:xfrm>
          <a:off x="411324" y="5351030"/>
          <a:ext cx="9391256" cy="968715"/>
        </p:xfrm>
        <a:graphic>
          <a:graphicData uri="http://schemas.openxmlformats.org/presentationml/2006/ole">
            <mc:AlternateContent xmlns:mc="http://schemas.openxmlformats.org/markup-compatibility/2006">
              <mc:Choice xmlns:v="urn:schemas-microsoft-com:vml" Requires="v">
                <p:oleObj spid="_x0000_s63784" name="Equation" r:id="rId12" imgW="4431960" imgH="457200" progId="Equation.DSMT4">
                  <p:embed/>
                </p:oleObj>
              </mc:Choice>
              <mc:Fallback>
                <p:oleObj name="Equation" r:id="rId12" imgW="4431960" imgH="457200" progId="Equation.DSMT4">
                  <p:embed/>
                  <p:pic>
                    <p:nvPicPr>
                      <p:cNvPr id="13" name="Object 12"/>
                      <p:cNvPicPr>
                        <a:picLocks noChangeAspect="1" noChangeArrowheads="1"/>
                      </p:cNvPicPr>
                      <p:nvPr/>
                    </p:nvPicPr>
                    <p:blipFill>
                      <a:blip r:embed="rId13"/>
                      <a:srcRect/>
                      <a:stretch>
                        <a:fillRect/>
                      </a:stretch>
                    </p:blipFill>
                    <p:spPr bwMode="auto">
                      <a:xfrm>
                        <a:off x="411324" y="5351030"/>
                        <a:ext cx="9391256" cy="968715"/>
                      </a:xfrm>
                      <a:prstGeom prst="rect">
                        <a:avLst/>
                      </a:prstGeom>
                      <a:noFill/>
                    </p:spPr>
                  </p:pic>
                </p:oleObj>
              </mc:Fallback>
            </mc:AlternateContent>
          </a:graphicData>
        </a:graphic>
      </p:graphicFrame>
      <p:pic>
        <p:nvPicPr>
          <p:cNvPr id="25" name="Picture 7" descr="Two illustrations show two identical spheres charged positively suspended vertically from a string, with each having a charge of q, as well as the force diagram detailing the forces acting on these spheres. Illustration a shows two positively charged spheres labeled q suspended diagonally from string of length L. Both the strings are suspended from common a point on a horizontal surface over them. One sphere is on the left side and the other is on the right. Both make an angle theta with the vertical at that point. Both the particles are horizontally in line with each other. A dotted horizontal line is drawn from the left red sphere to the dotted perpendicular line from the common point of suspension above and the line is marked a. Illustration b shows a single positively charged sphere with positive sign at the center. Three forces are seen to act from the particle. The downward arrow represents the force vector m g. The leftward arrow represents the force vector F subscript e, while the arrow that moves diagonally upward and rightward from the particle, along the string that suspends the particle, represents the force vector T. This vector and hence the string makes and angle theta with the vertical at that point. Hence the angle between the force vector T and its horizontal component is also theta. The horizontal component of T is called T cos theta while its vertical component is called T sin theta.">
            <a:extLst>
              <a:ext uri="{FF2B5EF4-FFF2-40B4-BE49-F238E27FC236}">
                <a16:creationId xmlns:a16="http://schemas.microsoft.com/office/drawing/2014/main" id="{4E0B58FB-55F1-4BDD-BD41-2C34C220A87C}"/>
              </a:ext>
            </a:extLst>
          </p:cNvPr>
          <p:cNvPicPr>
            <a:picLocks noGrp="1" noChangeAspect="1"/>
          </p:cNvPicPr>
          <p:nvPr>
            <p:ph type="pic" sz="quarter" idx="19"/>
          </p:nvPr>
        </p:nvPicPr>
        <p:blipFill>
          <a:blip r:embed="rId14"/>
          <a:stretch>
            <a:fillRect/>
          </a:stretch>
        </p:blipFill>
        <p:spPr>
          <a:xfrm>
            <a:off x="9147720" y="1182443"/>
            <a:ext cx="1753009" cy="4114800"/>
          </a:xfrm>
          <a:prstGeom prst="rect">
            <a:avLst/>
          </a:prstGeom>
        </p:spPr>
      </p:pic>
    </p:spTree>
    <p:extLst>
      <p:ext uri="{BB962C8B-B14F-4D97-AF65-F5344CB8AC3E}">
        <p14:creationId xmlns:p14="http://schemas.microsoft.com/office/powerpoint/2010/main" val="85153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a:t>Example 22.4: Find the Charge on the Spheres (3 of 3)</a:t>
            </a:r>
          </a:p>
        </p:txBody>
      </p:sp>
      <p:sp>
        <p:nvSpPr>
          <p:cNvPr id="16" name="Text Placeholder 2">
            <a:extLst>
              <a:ext uri="{FF2B5EF4-FFF2-40B4-BE49-F238E27FC236}">
                <a16:creationId xmlns:a16="http://schemas.microsoft.com/office/drawing/2014/main" id="{ADE6B6A2-66BD-4F1D-983E-46CDE7F1ADA1}"/>
              </a:ext>
            </a:extLst>
          </p:cNvPr>
          <p:cNvSpPr>
            <a:spLocks noGrp="1"/>
          </p:cNvSpPr>
          <p:nvPr>
            <p:ph type="body" sz="quarter" idx="17"/>
          </p:nvPr>
        </p:nvSpPr>
        <p:spPr>
          <a:xfrm>
            <a:off x="743576" y="1289684"/>
            <a:ext cx="10711543" cy="1920240"/>
          </a:xfrm>
        </p:spPr>
        <p:txBody>
          <a:bodyPr>
            <a:normAutofit/>
          </a:bodyPr>
          <a:lstStyle/>
          <a:p>
            <a:pPr marL="0" indent="0">
              <a:lnSpc>
                <a:spcPct val="100000"/>
              </a:lnSpc>
              <a:spcBef>
                <a:spcPts val="600"/>
              </a:spcBef>
              <a:spcAft>
                <a:spcPts val="600"/>
              </a:spcAft>
              <a:buNone/>
            </a:pPr>
            <a:r>
              <a:rPr lang="en-US" sz="2400" dirty="0">
                <a:latin typeface="Arial" panose="020B0604020202020204" pitchFamily="34" charset="0"/>
                <a:cs typeface="Arial" panose="020B0604020202020204" pitchFamily="34" charset="0"/>
              </a:rPr>
              <a:t>Suppose your roommate proposes solving this problem without the assumption that the charges are of equal magnitude. She claims the symmetry of the problem is destroyed if the charges are not equal, so the strings would make two different angles with the vertical and the problem would be much more complicated. How would you respond?</a:t>
            </a:r>
            <a:endParaRPr lang="en-US" sz="140900" dirty="0">
              <a:latin typeface="Arial" panose="020B0604020202020204" pitchFamily="34" charset="0"/>
              <a:cs typeface="Arial" panose="020B0604020202020204" pitchFamily="34" charset="0"/>
            </a:endParaRPr>
          </a:p>
        </p:txBody>
      </p:sp>
      <p:pic>
        <p:nvPicPr>
          <p:cNvPr id="26" name="Picture 3" descr="Illustration shows two positively charged spheres labeled q suspended diagonally from string of length L. Both the strings are suspended from common a point on a horizontal surface over them. One sphere is on the left side and the other is on the right. Both make an angle theta with the vertical at that point. Both the particles are horizontally in line with each other. A dotted horizontal line is drawn from the left red sphere to the dotted perpendicular line from the common point of suspension above and the line is marked a.">
            <a:extLst>
              <a:ext uri="{FF2B5EF4-FFF2-40B4-BE49-F238E27FC236}">
                <a16:creationId xmlns:a16="http://schemas.microsoft.com/office/drawing/2014/main" id="{1DE29B41-6E10-470D-BA47-E133981926E5}"/>
              </a:ext>
            </a:extLst>
          </p:cNvPr>
          <p:cNvPicPr>
            <a:picLocks noGrp="1" noChangeAspect="1"/>
          </p:cNvPicPr>
          <p:nvPr>
            <p:ph type="pic" sz="quarter" idx="10"/>
          </p:nvPr>
        </p:nvPicPr>
        <p:blipFill>
          <a:blip r:embed="rId3"/>
          <a:stretch>
            <a:fillRect/>
          </a:stretch>
        </p:blipFill>
        <p:spPr>
          <a:xfrm>
            <a:off x="7919563" y="3301364"/>
            <a:ext cx="2683523" cy="3017520"/>
          </a:xfrm>
          <a:prstGeom prst="rect">
            <a:avLst/>
          </a:prstGeom>
        </p:spPr>
      </p:pic>
    </p:spTree>
    <p:extLst>
      <p:ext uri="{BB962C8B-B14F-4D97-AF65-F5344CB8AC3E}">
        <p14:creationId xmlns:p14="http://schemas.microsoft.com/office/powerpoint/2010/main" val="1053150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a:t>Analysis Model: Particle in a Field (Electric) (1 of 4)</a:t>
            </a:r>
          </a:p>
        </p:txBody>
      </p:sp>
      <p:graphicFrame>
        <p:nvGraphicFramePr>
          <p:cNvPr id="25" name="Object 2">
            <a:extLst>
              <a:ext uri="{FF2B5EF4-FFF2-40B4-BE49-F238E27FC236}">
                <a16:creationId xmlns:a16="http://schemas.microsoft.com/office/drawing/2014/main" id="{04D14F0C-B39D-4C2B-BEE0-5B82481C0211}"/>
              </a:ext>
            </a:extLst>
          </p:cNvPr>
          <p:cNvGraphicFramePr>
            <a:graphicFrameLocks noGrp="1" noChangeAspect="1"/>
          </p:cNvGraphicFramePr>
          <p:nvPr>
            <p:ph type="pic" sz="quarter" idx="18"/>
            <p:extLst>
              <p:ext uri="{D42A27DB-BD31-4B8C-83A1-F6EECF244321}">
                <p14:modId xmlns:p14="http://schemas.microsoft.com/office/powerpoint/2010/main" val="4173887378"/>
              </p:ext>
            </p:extLst>
          </p:nvPr>
        </p:nvGraphicFramePr>
        <p:xfrm>
          <a:off x="3612001" y="1219794"/>
          <a:ext cx="1275457" cy="1315315"/>
        </p:xfrm>
        <a:graphic>
          <a:graphicData uri="http://schemas.openxmlformats.org/presentationml/2006/ole">
            <mc:AlternateContent xmlns:mc="http://schemas.openxmlformats.org/markup-compatibility/2006">
              <mc:Choice xmlns:v="urn:schemas-microsoft-com:vml" Requires="v">
                <p:oleObj spid="_x0000_s1721" name="Equation" r:id="rId4" imgW="406080" imgH="419040" progId="Equation.DSMT4">
                  <p:embed/>
                </p:oleObj>
              </mc:Choice>
              <mc:Fallback>
                <p:oleObj name="Equation" r:id="rId4" imgW="406080" imgH="419040" progId="Equation.DSMT4">
                  <p:embed/>
                  <p:pic>
                    <p:nvPicPr>
                      <p:cNvPr id="7" name="Object 6">
                        <a:extLst>
                          <a:ext uri="{FF2B5EF4-FFF2-40B4-BE49-F238E27FC236}">
                            <a16:creationId xmlns:a16="http://schemas.microsoft.com/office/drawing/2014/main" id="{8CC5180B-9BCF-4057-BDC0-82652C30F29F}"/>
                          </a:ext>
                        </a:extLst>
                      </p:cNvPr>
                      <p:cNvPicPr>
                        <a:picLocks noChangeAspect="1" noChangeArrowheads="1"/>
                      </p:cNvPicPr>
                      <p:nvPr/>
                    </p:nvPicPr>
                    <p:blipFill>
                      <a:blip r:embed="rId5"/>
                      <a:srcRect/>
                      <a:stretch>
                        <a:fillRect/>
                      </a:stretch>
                    </p:blipFill>
                    <p:spPr bwMode="auto">
                      <a:xfrm>
                        <a:off x="3612001" y="1219794"/>
                        <a:ext cx="1275457" cy="1315315"/>
                      </a:xfrm>
                      <a:prstGeom prst="rect">
                        <a:avLst/>
                      </a:prstGeom>
                      <a:noFill/>
                    </p:spPr>
                  </p:pic>
                </p:oleObj>
              </mc:Fallback>
            </mc:AlternateContent>
          </a:graphicData>
        </a:graphic>
      </p:graphicFrame>
      <p:graphicFrame>
        <p:nvGraphicFramePr>
          <p:cNvPr id="26" name="Object 3">
            <a:extLst>
              <a:ext uri="{FF2B5EF4-FFF2-40B4-BE49-F238E27FC236}">
                <a16:creationId xmlns:a16="http://schemas.microsoft.com/office/drawing/2014/main" id="{78B04931-6279-4DBC-B9BF-A5A01920F90F}"/>
              </a:ext>
            </a:extLst>
          </p:cNvPr>
          <p:cNvGraphicFramePr>
            <a:graphicFrameLocks noGrp="1" noChangeAspect="1"/>
          </p:cNvGraphicFramePr>
          <p:nvPr>
            <p:ph type="pic" sz="quarter" idx="23"/>
            <p:extLst>
              <p:ext uri="{D42A27DB-BD31-4B8C-83A1-F6EECF244321}">
                <p14:modId xmlns:p14="http://schemas.microsoft.com/office/powerpoint/2010/main" val="3734098669"/>
              </p:ext>
            </p:extLst>
          </p:nvPr>
        </p:nvGraphicFramePr>
        <p:xfrm>
          <a:off x="3585948" y="2899794"/>
          <a:ext cx="1474748" cy="717446"/>
        </p:xfrm>
        <a:graphic>
          <a:graphicData uri="http://schemas.openxmlformats.org/presentationml/2006/ole">
            <mc:AlternateContent xmlns:mc="http://schemas.openxmlformats.org/markup-compatibility/2006">
              <mc:Choice xmlns:v="urn:schemas-microsoft-com:vml" Requires="v">
                <p:oleObj spid="_x0000_s1722" name="Equation" r:id="rId6" imgW="469800" imgH="228600" progId="Equation.DSMT4">
                  <p:embed/>
                </p:oleObj>
              </mc:Choice>
              <mc:Fallback>
                <p:oleObj name="Equation" r:id="rId6" imgW="469800" imgH="228600" progId="Equation.DSMT4">
                  <p:embed/>
                  <p:pic>
                    <p:nvPicPr>
                      <p:cNvPr id="8" name="Object 7">
                        <a:extLst>
                          <a:ext uri="{FF2B5EF4-FFF2-40B4-BE49-F238E27FC236}">
                            <a16:creationId xmlns:a16="http://schemas.microsoft.com/office/drawing/2014/main" id="{ACCE22A5-C7F4-4796-A13E-F42275BE55E4}"/>
                          </a:ext>
                        </a:extLst>
                      </p:cNvPr>
                      <p:cNvPicPr>
                        <a:picLocks noChangeAspect="1" noChangeArrowheads="1"/>
                      </p:cNvPicPr>
                      <p:nvPr/>
                    </p:nvPicPr>
                    <p:blipFill>
                      <a:blip r:embed="rId7"/>
                      <a:srcRect/>
                      <a:stretch>
                        <a:fillRect/>
                      </a:stretch>
                    </p:blipFill>
                    <p:spPr bwMode="auto">
                      <a:xfrm>
                        <a:off x="3585948" y="2899794"/>
                        <a:ext cx="1474748" cy="717446"/>
                      </a:xfrm>
                      <a:prstGeom prst="rect">
                        <a:avLst/>
                      </a:prstGeom>
                      <a:noFill/>
                    </p:spPr>
                  </p:pic>
                </p:oleObj>
              </mc:Fallback>
            </mc:AlternateContent>
          </a:graphicData>
        </a:graphic>
      </p:graphicFrame>
      <p:graphicFrame>
        <p:nvGraphicFramePr>
          <p:cNvPr id="27" name="Object 4">
            <a:extLst>
              <a:ext uri="{FF2B5EF4-FFF2-40B4-BE49-F238E27FC236}">
                <a16:creationId xmlns:a16="http://schemas.microsoft.com/office/drawing/2014/main" id="{4DB388C8-CA11-4B04-96C3-7772C164FFB7}"/>
              </a:ext>
            </a:extLst>
          </p:cNvPr>
          <p:cNvGraphicFramePr>
            <a:graphicFrameLocks noGrp="1" noChangeAspect="1"/>
          </p:cNvGraphicFramePr>
          <p:nvPr>
            <p:ph type="pic" sz="quarter" idx="22"/>
            <p:extLst>
              <p:ext uri="{D42A27DB-BD31-4B8C-83A1-F6EECF244321}">
                <p14:modId xmlns:p14="http://schemas.microsoft.com/office/powerpoint/2010/main" val="1639442730"/>
              </p:ext>
            </p:extLst>
          </p:nvPr>
        </p:nvGraphicFramePr>
        <p:xfrm>
          <a:off x="3757043" y="3981925"/>
          <a:ext cx="1235603" cy="1235603"/>
        </p:xfrm>
        <a:graphic>
          <a:graphicData uri="http://schemas.openxmlformats.org/presentationml/2006/ole">
            <mc:AlternateContent xmlns:mc="http://schemas.openxmlformats.org/markup-compatibility/2006">
              <mc:Choice xmlns:v="urn:schemas-microsoft-com:vml" Requires="v">
                <p:oleObj spid="_x0000_s1723" name="Equation" r:id="rId8" imgW="393480" imgH="393480" progId="Equation.DSMT4">
                  <p:embed/>
                </p:oleObj>
              </mc:Choice>
              <mc:Fallback>
                <p:oleObj name="Equation" r:id="rId8" imgW="393480" imgH="393480" progId="Equation.DSMT4">
                  <p:embed/>
                  <p:pic>
                    <p:nvPicPr>
                      <p:cNvPr id="4" name="Object 3"/>
                      <p:cNvPicPr>
                        <a:picLocks noChangeAspect="1" noChangeArrowheads="1"/>
                      </p:cNvPicPr>
                      <p:nvPr/>
                    </p:nvPicPr>
                    <p:blipFill>
                      <a:blip r:embed="rId9"/>
                      <a:srcRect/>
                      <a:stretch>
                        <a:fillRect/>
                      </a:stretch>
                    </p:blipFill>
                    <p:spPr bwMode="auto">
                      <a:xfrm>
                        <a:off x="3757043" y="3981925"/>
                        <a:ext cx="1235603" cy="1235603"/>
                      </a:xfrm>
                      <a:prstGeom prst="rect">
                        <a:avLst/>
                      </a:prstGeom>
                      <a:noFill/>
                      <a:ln>
                        <a:solidFill>
                          <a:srgbClr val="004A78"/>
                        </a:solidFill>
                      </a:ln>
                    </p:spPr>
                  </p:pic>
                </p:oleObj>
              </mc:Fallback>
            </mc:AlternateContent>
          </a:graphicData>
        </a:graphic>
      </p:graphicFrame>
      <p:graphicFrame>
        <p:nvGraphicFramePr>
          <p:cNvPr id="35" name="Object 5">
            <a:extLst>
              <a:ext uri="{FF2B5EF4-FFF2-40B4-BE49-F238E27FC236}">
                <a16:creationId xmlns:a16="http://schemas.microsoft.com/office/drawing/2014/main" id="{7AEAC0A8-8E4D-48F2-9211-1AFB58DB3F9A}"/>
              </a:ext>
            </a:extLst>
          </p:cNvPr>
          <p:cNvGraphicFramePr>
            <a:graphicFrameLocks noGrp="1" noChangeAspect="1"/>
          </p:cNvGraphicFramePr>
          <p:nvPr>
            <p:ph type="pic" sz="quarter" idx="21"/>
            <p:extLst>
              <p:ext uri="{D42A27DB-BD31-4B8C-83A1-F6EECF244321}">
                <p14:modId xmlns:p14="http://schemas.microsoft.com/office/powerpoint/2010/main" val="3972617303"/>
              </p:ext>
            </p:extLst>
          </p:nvPr>
        </p:nvGraphicFramePr>
        <p:xfrm>
          <a:off x="3585948" y="5479804"/>
          <a:ext cx="1514608" cy="677587"/>
        </p:xfrm>
        <a:graphic>
          <a:graphicData uri="http://schemas.openxmlformats.org/presentationml/2006/ole">
            <mc:AlternateContent xmlns:mc="http://schemas.openxmlformats.org/markup-compatibility/2006">
              <mc:Choice xmlns:v="urn:schemas-microsoft-com:vml" Requires="v">
                <p:oleObj spid="_x0000_s1724" name="Equation" r:id="rId10" imgW="482400" imgH="215640" progId="Equation.DSMT4">
                  <p:embed/>
                </p:oleObj>
              </mc:Choice>
              <mc:Fallback>
                <p:oleObj name="Equation" r:id="rId10" imgW="482400" imgH="215640" progId="Equation.DSMT4">
                  <p:embed/>
                  <p:pic>
                    <p:nvPicPr>
                      <p:cNvPr id="5" name="Object 4"/>
                      <p:cNvPicPr>
                        <a:picLocks noChangeAspect="1" noChangeArrowheads="1"/>
                      </p:cNvPicPr>
                      <p:nvPr/>
                    </p:nvPicPr>
                    <p:blipFill>
                      <a:blip r:embed="rId11"/>
                      <a:srcRect/>
                      <a:stretch>
                        <a:fillRect/>
                      </a:stretch>
                    </p:blipFill>
                    <p:spPr bwMode="auto">
                      <a:xfrm>
                        <a:off x="3585948" y="5479804"/>
                        <a:ext cx="1514608" cy="677587"/>
                      </a:xfrm>
                      <a:prstGeom prst="rect">
                        <a:avLst/>
                      </a:prstGeom>
                      <a:noFill/>
                      <a:ln>
                        <a:solidFill>
                          <a:srgbClr val="004A78"/>
                        </a:solidFill>
                      </a:ln>
                    </p:spPr>
                  </p:pic>
                </p:oleObj>
              </mc:Fallback>
            </mc:AlternateContent>
          </a:graphicData>
        </a:graphic>
      </p:graphicFrame>
      <p:pic>
        <p:nvPicPr>
          <p:cNvPr id="36" name="Picture 6" descr="Two illustrations show the two-step process of an electric force between two particles. Both the illustrations have a large positively charged sphere labeled q and is called the source charge. A point P is identified to the right of the sphere positioned near the sphere close to the middle of the sphere. In illustration A, a horizontally rightward arrow labeled vector E is shown to arise from point P. In illustration b, another positively charged test charge q subscript 0 is shown to be placed on the point P. A horizontally rightward arrow generates from the test charge sphere, and is labeled as the vector force F subscript e.">
            <a:extLst>
              <a:ext uri="{FF2B5EF4-FFF2-40B4-BE49-F238E27FC236}">
                <a16:creationId xmlns:a16="http://schemas.microsoft.com/office/drawing/2014/main" id="{5CC17846-892D-4DDE-825D-DAA6CCFC8EF5}"/>
              </a:ext>
            </a:extLst>
          </p:cNvPr>
          <p:cNvPicPr>
            <a:picLocks noGrp="1" noChangeAspect="1"/>
          </p:cNvPicPr>
          <p:nvPr>
            <p:ph type="pic" sz="quarter" idx="20"/>
          </p:nvPr>
        </p:nvPicPr>
        <p:blipFill>
          <a:blip r:embed="rId12">
            <a:extLst>
              <a:ext uri="{28A0092B-C50C-407E-A947-70E740481C1C}">
                <a14:useLocalDpi xmlns:a14="http://schemas.microsoft.com/office/drawing/2010/main" val="0"/>
              </a:ext>
            </a:extLst>
          </a:blip>
          <a:stretch>
            <a:fillRect/>
          </a:stretch>
        </p:blipFill>
        <p:spPr>
          <a:xfrm>
            <a:off x="7259171" y="1219794"/>
            <a:ext cx="2998168" cy="5029200"/>
          </a:xfrm>
          <a:prstGeom prst="rect">
            <a:avLst/>
          </a:prstGeom>
        </p:spPr>
      </p:pic>
    </p:spTree>
    <p:extLst>
      <p:ext uri="{BB962C8B-B14F-4D97-AF65-F5344CB8AC3E}">
        <p14:creationId xmlns:p14="http://schemas.microsoft.com/office/powerpoint/2010/main" val="335288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a:t>Analysis Model: Particle in a Field (Electric) (2 of 4)</a:t>
            </a:r>
          </a:p>
        </p:txBody>
      </p:sp>
      <p:graphicFrame>
        <p:nvGraphicFramePr>
          <p:cNvPr id="18" name="Object 2">
            <a:extLst>
              <a:ext uri="{FF2B5EF4-FFF2-40B4-BE49-F238E27FC236}">
                <a16:creationId xmlns:a16="http://schemas.microsoft.com/office/drawing/2014/main" id="{5ADBDA5A-4FF3-4FAD-832F-7E202D2CFEDD}"/>
              </a:ext>
            </a:extLst>
          </p:cNvPr>
          <p:cNvGraphicFramePr>
            <a:graphicFrameLocks noGrp="1" noChangeAspect="1"/>
          </p:cNvGraphicFramePr>
          <p:nvPr>
            <p:ph type="pic" sz="quarter" idx="18"/>
            <p:extLst>
              <p:ext uri="{D42A27DB-BD31-4B8C-83A1-F6EECF244321}">
                <p14:modId xmlns:p14="http://schemas.microsoft.com/office/powerpoint/2010/main" val="8572331"/>
              </p:ext>
            </p:extLst>
          </p:nvPr>
        </p:nvGraphicFramePr>
        <p:xfrm>
          <a:off x="1970554" y="1364091"/>
          <a:ext cx="2192193" cy="1076169"/>
        </p:xfrm>
        <a:graphic>
          <a:graphicData uri="http://schemas.openxmlformats.org/presentationml/2006/ole">
            <mc:AlternateContent xmlns:mc="http://schemas.openxmlformats.org/markup-compatibility/2006">
              <mc:Choice xmlns:v="urn:schemas-microsoft-com:vml" Requires="v">
                <p:oleObj spid="_x0000_s64682" name="Equation" r:id="rId4" imgW="698400" imgH="342720" progId="Equation.DSMT4">
                  <p:embed/>
                </p:oleObj>
              </mc:Choice>
              <mc:Fallback>
                <p:oleObj name="Equation" r:id="rId4" imgW="698400" imgH="342720" progId="Equation.DSMT4">
                  <p:embed/>
                  <p:pic>
                    <p:nvPicPr>
                      <p:cNvPr id="12" name="Object 11">
                        <a:extLst>
                          <a:ext uri="{FF2B5EF4-FFF2-40B4-BE49-F238E27FC236}">
                            <a16:creationId xmlns:a16="http://schemas.microsoft.com/office/drawing/2014/main" id="{1F622734-2E6E-405E-AF01-46F33908272E}"/>
                          </a:ext>
                        </a:extLst>
                      </p:cNvPr>
                      <p:cNvPicPr>
                        <a:picLocks noChangeAspect="1" noChangeArrowheads="1"/>
                      </p:cNvPicPr>
                      <p:nvPr/>
                    </p:nvPicPr>
                    <p:blipFill>
                      <a:blip r:embed="rId5"/>
                      <a:srcRect/>
                      <a:stretch>
                        <a:fillRect/>
                      </a:stretch>
                    </p:blipFill>
                    <p:spPr bwMode="auto">
                      <a:xfrm>
                        <a:off x="1970554" y="1364091"/>
                        <a:ext cx="2192193" cy="1076169"/>
                      </a:xfrm>
                      <a:prstGeom prst="rect">
                        <a:avLst/>
                      </a:prstGeom>
                      <a:noFill/>
                    </p:spPr>
                  </p:pic>
                </p:oleObj>
              </mc:Fallback>
            </mc:AlternateContent>
          </a:graphicData>
        </a:graphic>
      </p:graphicFrame>
      <p:graphicFrame>
        <p:nvGraphicFramePr>
          <p:cNvPr id="19" name="Object 3">
            <a:extLst>
              <a:ext uri="{FF2B5EF4-FFF2-40B4-BE49-F238E27FC236}">
                <a16:creationId xmlns:a16="http://schemas.microsoft.com/office/drawing/2014/main" id="{0C05E456-F662-4405-A059-11C8544DE81D}"/>
              </a:ext>
            </a:extLst>
          </p:cNvPr>
          <p:cNvGraphicFramePr>
            <a:graphicFrameLocks noGrp="1" noChangeAspect="1"/>
          </p:cNvGraphicFramePr>
          <p:nvPr>
            <p:ph type="pic" sz="quarter" idx="23"/>
            <p:extLst>
              <p:ext uri="{D42A27DB-BD31-4B8C-83A1-F6EECF244321}">
                <p14:modId xmlns:p14="http://schemas.microsoft.com/office/powerpoint/2010/main" val="1209836284"/>
              </p:ext>
            </p:extLst>
          </p:nvPr>
        </p:nvGraphicFramePr>
        <p:xfrm>
          <a:off x="5203052" y="1529590"/>
          <a:ext cx="1634180" cy="677587"/>
        </p:xfrm>
        <a:graphic>
          <a:graphicData uri="http://schemas.openxmlformats.org/presentationml/2006/ole">
            <mc:AlternateContent xmlns:mc="http://schemas.openxmlformats.org/markup-compatibility/2006">
              <mc:Choice xmlns:v="urn:schemas-microsoft-com:vml" Requires="v">
                <p:oleObj spid="_x0000_s64683" name="Equation" r:id="rId6" imgW="520560" imgH="215640" progId="Equation.DSMT4">
                  <p:embed/>
                </p:oleObj>
              </mc:Choice>
              <mc:Fallback>
                <p:oleObj name="Equation" r:id="rId6" imgW="520560" imgH="215640" progId="Equation.DSMT4">
                  <p:embed/>
                  <p:pic>
                    <p:nvPicPr>
                      <p:cNvPr id="7" name="Object 6">
                        <a:extLst>
                          <a:ext uri="{FF2B5EF4-FFF2-40B4-BE49-F238E27FC236}">
                            <a16:creationId xmlns:a16="http://schemas.microsoft.com/office/drawing/2014/main" id="{9F35455D-83A3-4C09-AA49-9F99E2A5C269}"/>
                          </a:ext>
                        </a:extLst>
                      </p:cNvPr>
                      <p:cNvPicPr>
                        <a:picLocks noChangeAspect="1" noChangeArrowheads="1"/>
                      </p:cNvPicPr>
                      <p:nvPr/>
                    </p:nvPicPr>
                    <p:blipFill>
                      <a:blip r:embed="rId7"/>
                      <a:srcRect/>
                      <a:stretch>
                        <a:fillRect/>
                      </a:stretch>
                    </p:blipFill>
                    <p:spPr bwMode="auto">
                      <a:xfrm>
                        <a:off x="5203052" y="1529590"/>
                        <a:ext cx="1634180" cy="677587"/>
                      </a:xfrm>
                      <a:prstGeom prst="rect">
                        <a:avLst/>
                      </a:prstGeom>
                      <a:noFill/>
                    </p:spPr>
                  </p:pic>
                </p:oleObj>
              </mc:Fallback>
            </mc:AlternateContent>
          </a:graphicData>
        </a:graphic>
      </p:graphicFrame>
      <p:graphicFrame>
        <p:nvGraphicFramePr>
          <p:cNvPr id="21" name="Object 4">
            <a:extLst>
              <a:ext uri="{FF2B5EF4-FFF2-40B4-BE49-F238E27FC236}">
                <a16:creationId xmlns:a16="http://schemas.microsoft.com/office/drawing/2014/main" id="{52D411EB-175F-4B0E-B621-171AFA30939C}"/>
              </a:ext>
            </a:extLst>
          </p:cNvPr>
          <p:cNvGraphicFramePr>
            <a:graphicFrameLocks noGrp="1" noChangeAspect="1"/>
          </p:cNvGraphicFramePr>
          <p:nvPr>
            <p:ph type="pic" sz="quarter" idx="22"/>
            <p:extLst>
              <p:ext uri="{D42A27DB-BD31-4B8C-83A1-F6EECF244321}">
                <p14:modId xmlns:p14="http://schemas.microsoft.com/office/powerpoint/2010/main" val="4097644575"/>
              </p:ext>
            </p:extLst>
          </p:nvPr>
        </p:nvGraphicFramePr>
        <p:xfrm>
          <a:off x="7877537" y="1384792"/>
          <a:ext cx="1873326" cy="1076169"/>
        </p:xfrm>
        <a:graphic>
          <a:graphicData uri="http://schemas.openxmlformats.org/presentationml/2006/ole">
            <mc:AlternateContent xmlns:mc="http://schemas.openxmlformats.org/markup-compatibility/2006">
              <mc:Choice xmlns:v="urn:schemas-microsoft-com:vml" Requires="v">
                <p:oleObj spid="_x0000_s64684" name="Equation" r:id="rId8" imgW="596880" imgH="342720" progId="Equation.DSMT4">
                  <p:embed/>
                </p:oleObj>
              </mc:Choice>
              <mc:Fallback>
                <p:oleObj name="Equation" r:id="rId8" imgW="596880" imgH="342720" progId="Equation.DSMT4">
                  <p:embed/>
                  <p:pic>
                    <p:nvPicPr>
                      <p:cNvPr id="13" name="Object 12">
                        <a:extLst>
                          <a:ext uri="{FF2B5EF4-FFF2-40B4-BE49-F238E27FC236}">
                            <a16:creationId xmlns:a16="http://schemas.microsoft.com/office/drawing/2014/main" id="{3C4508C8-C492-484E-BF55-D5C716834F23}"/>
                          </a:ext>
                        </a:extLst>
                      </p:cNvPr>
                      <p:cNvPicPr>
                        <a:picLocks noChangeAspect="1" noChangeArrowheads="1"/>
                      </p:cNvPicPr>
                      <p:nvPr/>
                    </p:nvPicPr>
                    <p:blipFill>
                      <a:blip r:embed="rId9"/>
                      <a:srcRect/>
                      <a:stretch>
                        <a:fillRect/>
                      </a:stretch>
                    </p:blipFill>
                    <p:spPr bwMode="auto">
                      <a:xfrm>
                        <a:off x="7877537" y="1384792"/>
                        <a:ext cx="1873326" cy="1076169"/>
                      </a:xfrm>
                      <a:prstGeom prst="rect">
                        <a:avLst/>
                      </a:prstGeom>
                      <a:noFill/>
                      <a:ln>
                        <a:solidFill>
                          <a:srgbClr val="004A78"/>
                        </a:solidFill>
                      </a:ln>
                    </p:spPr>
                  </p:pic>
                </p:oleObj>
              </mc:Fallback>
            </mc:AlternateContent>
          </a:graphicData>
        </a:graphic>
      </p:graphicFrame>
      <p:pic>
        <p:nvPicPr>
          <p:cNvPr id="22" name="Picture 5" descr="In illustration, the source charge q is positive. It is separated diagonally from a test charge q subscript 0 by a distance r. A short arrow labeled r is shown to move from the particle at the bottom diagonally upward and rightward. A dashed line connects the arrowhead to the particle at the top. A force vector F subscript e is shown to move as a diagonally upward and rightward-moving arrow from the test charge q subscript 0 at the top. The text mentions that if q is positive, the force on the test charge q subscript 0 is directed away from q.">
            <a:extLst>
              <a:ext uri="{FF2B5EF4-FFF2-40B4-BE49-F238E27FC236}">
                <a16:creationId xmlns:a16="http://schemas.microsoft.com/office/drawing/2014/main" id="{1BFDD017-09DE-425A-AC12-F2E80CE3B137}"/>
              </a:ext>
            </a:extLst>
          </p:cNvPr>
          <p:cNvPicPr>
            <a:picLocks noGrp="1" noChangeAspect="1"/>
          </p:cNvPicPr>
          <p:nvPr>
            <p:ph type="pic" sz="quarter" idx="21"/>
          </p:nvPr>
        </p:nvPicPr>
        <p:blipFill>
          <a:blip r:embed="rId10"/>
          <a:stretch>
            <a:fillRect/>
          </a:stretch>
        </p:blipFill>
        <p:spPr>
          <a:xfrm>
            <a:off x="3066651" y="3674270"/>
            <a:ext cx="6058699" cy="2286000"/>
          </a:xfrm>
          <a:prstGeom prst="rect">
            <a:avLst/>
          </a:prstGeom>
        </p:spPr>
      </p:pic>
    </p:spTree>
    <p:extLst>
      <p:ext uri="{BB962C8B-B14F-4D97-AF65-F5344CB8AC3E}">
        <p14:creationId xmlns:p14="http://schemas.microsoft.com/office/powerpoint/2010/main" val="332837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a:t>Analysis Model: Particle in a Field (Electric) (3 of 4)</a:t>
            </a:r>
          </a:p>
        </p:txBody>
      </p:sp>
      <p:graphicFrame>
        <p:nvGraphicFramePr>
          <p:cNvPr id="25" name="Object 2">
            <a:extLst>
              <a:ext uri="{FF2B5EF4-FFF2-40B4-BE49-F238E27FC236}">
                <a16:creationId xmlns:a16="http://schemas.microsoft.com/office/drawing/2014/main" id="{76D90ED7-EA60-4DC4-B376-329A64AF9970}"/>
              </a:ext>
            </a:extLst>
          </p:cNvPr>
          <p:cNvGraphicFramePr>
            <a:graphicFrameLocks noGrp="1" noChangeAspect="1"/>
          </p:cNvGraphicFramePr>
          <p:nvPr>
            <p:ph type="pic" sz="quarter" idx="18"/>
            <p:extLst>
              <p:ext uri="{D42A27DB-BD31-4B8C-83A1-F6EECF244321}">
                <p14:modId xmlns:p14="http://schemas.microsoft.com/office/powerpoint/2010/main" val="3236726854"/>
              </p:ext>
            </p:extLst>
          </p:nvPr>
        </p:nvGraphicFramePr>
        <p:xfrm>
          <a:off x="2227973" y="1282795"/>
          <a:ext cx="3761803" cy="1591532"/>
        </p:xfrm>
        <a:graphic>
          <a:graphicData uri="http://schemas.openxmlformats.org/presentationml/2006/ole">
            <mc:AlternateContent xmlns:mc="http://schemas.openxmlformats.org/markup-compatibility/2006">
              <mc:Choice xmlns:v="urn:schemas-microsoft-com:vml" Requires="v">
                <p:oleObj spid="_x0000_s65758" name="Equation" r:id="rId4" imgW="990360" imgH="419040" progId="Equation.DSMT4">
                  <p:embed/>
                </p:oleObj>
              </mc:Choice>
              <mc:Fallback>
                <p:oleObj name="Equation" r:id="rId4" imgW="990360" imgH="419040" progId="Equation.DSMT4">
                  <p:embed/>
                  <p:pic>
                    <p:nvPicPr>
                      <p:cNvPr id="8" name="Object 7">
                        <a:extLst>
                          <a:ext uri="{FF2B5EF4-FFF2-40B4-BE49-F238E27FC236}">
                            <a16:creationId xmlns:a16="http://schemas.microsoft.com/office/drawing/2014/main" id="{8A9EEEFB-7C92-46C9-B78C-C296DAA30127}"/>
                          </a:ext>
                        </a:extLst>
                      </p:cNvPr>
                      <p:cNvPicPr>
                        <a:picLocks noChangeAspect="1" noChangeArrowheads="1"/>
                      </p:cNvPicPr>
                      <p:nvPr/>
                    </p:nvPicPr>
                    <p:blipFill>
                      <a:blip r:embed="rId5"/>
                      <a:srcRect/>
                      <a:stretch>
                        <a:fillRect/>
                      </a:stretch>
                    </p:blipFill>
                    <p:spPr bwMode="auto">
                      <a:xfrm>
                        <a:off x="2227973" y="1282795"/>
                        <a:ext cx="3761803" cy="1591532"/>
                      </a:xfrm>
                      <a:prstGeom prst="rect">
                        <a:avLst/>
                      </a:prstGeom>
                      <a:noFill/>
                    </p:spPr>
                  </p:pic>
                </p:oleObj>
              </mc:Fallback>
            </mc:AlternateContent>
          </a:graphicData>
        </a:graphic>
      </p:graphicFrame>
      <p:graphicFrame>
        <p:nvGraphicFramePr>
          <p:cNvPr id="26" name="Object 3">
            <a:extLst>
              <a:ext uri="{FF2B5EF4-FFF2-40B4-BE49-F238E27FC236}">
                <a16:creationId xmlns:a16="http://schemas.microsoft.com/office/drawing/2014/main" id="{5625352D-6DBD-4C83-9D21-C31669FC17A9}"/>
              </a:ext>
            </a:extLst>
          </p:cNvPr>
          <p:cNvGraphicFramePr>
            <a:graphicFrameLocks noGrp="1" noChangeAspect="1"/>
          </p:cNvGraphicFramePr>
          <p:nvPr>
            <p:ph type="pic" sz="quarter" idx="23"/>
            <p:extLst>
              <p:ext uri="{D42A27DB-BD31-4B8C-83A1-F6EECF244321}">
                <p14:modId xmlns:p14="http://schemas.microsoft.com/office/powerpoint/2010/main" val="1262429704"/>
              </p:ext>
            </p:extLst>
          </p:nvPr>
        </p:nvGraphicFramePr>
        <p:xfrm>
          <a:off x="2797465" y="3350051"/>
          <a:ext cx="2266725" cy="1302165"/>
        </p:xfrm>
        <a:graphic>
          <a:graphicData uri="http://schemas.openxmlformats.org/presentationml/2006/ole">
            <mc:AlternateContent xmlns:mc="http://schemas.openxmlformats.org/markup-compatibility/2006">
              <mc:Choice xmlns:v="urn:schemas-microsoft-com:vml" Requires="v">
                <p:oleObj spid="_x0000_s65759" name="Equation" r:id="rId6" imgW="596880" imgH="342720" progId="Equation.DSMT4">
                  <p:embed/>
                </p:oleObj>
              </mc:Choice>
              <mc:Fallback>
                <p:oleObj name="Equation" r:id="rId6" imgW="596880" imgH="342720" progId="Equation.DSMT4">
                  <p:embed/>
                  <p:pic>
                    <p:nvPicPr>
                      <p:cNvPr id="11" name="Object 10">
                        <a:extLst>
                          <a:ext uri="{FF2B5EF4-FFF2-40B4-BE49-F238E27FC236}">
                            <a16:creationId xmlns:a16="http://schemas.microsoft.com/office/drawing/2014/main" id="{FC67337F-AA90-4196-8A00-2AC6F5C7B752}"/>
                          </a:ext>
                        </a:extLst>
                      </p:cNvPr>
                      <p:cNvPicPr>
                        <a:picLocks noChangeAspect="1" noChangeArrowheads="1"/>
                      </p:cNvPicPr>
                      <p:nvPr/>
                    </p:nvPicPr>
                    <p:blipFill>
                      <a:blip r:embed="rId7"/>
                      <a:srcRect/>
                      <a:stretch>
                        <a:fillRect/>
                      </a:stretch>
                    </p:blipFill>
                    <p:spPr bwMode="auto">
                      <a:xfrm>
                        <a:off x="2797465" y="3350051"/>
                        <a:ext cx="2266725" cy="1302165"/>
                      </a:xfrm>
                      <a:prstGeom prst="rect">
                        <a:avLst/>
                      </a:prstGeom>
                      <a:noFill/>
                    </p:spPr>
                  </p:pic>
                </p:oleObj>
              </mc:Fallback>
            </mc:AlternateContent>
          </a:graphicData>
        </a:graphic>
      </p:graphicFrame>
      <p:graphicFrame>
        <p:nvGraphicFramePr>
          <p:cNvPr id="27" name="Object 4">
            <a:extLst>
              <a:ext uri="{FF2B5EF4-FFF2-40B4-BE49-F238E27FC236}">
                <a16:creationId xmlns:a16="http://schemas.microsoft.com/office/drawing/2014/main" id="{A51CBA0B-663D-47A0-8718-4449449DAB98}"/>
              </a:ext>
            </a:extLst>
          </p:cNvPr>
          <p:cNvGraphicFramePr>
            <a:graphicFrameLocks noGrp="1" noChangeAspect="1"/>
          </p:cNvGraphicFramePr>
          <p:nvPr>
            <p:ph type="pic" sz="quarter" idx="22"/>
            <p:extLst>
              <p:ext uri="{D42A27DB-BD31-4B8C-83A1-F6EECF244321}">
                <p14:modId xmlns:p14="http://schemas.microsoft.com/office/powerpoint/2010/main" val="539854906"/>
              </p:ext>
            </p:extLst>
          </p:nvPr>
        </p:nvGraphicFramePr>
        <p:xfrm>
          <a:off x="2797465" y="4938822"/>
          <a:ext cx="1832676" cy="819881"/>
        </p:xfrm>
        <a:graphic>
          <a:graphicData uri="http://schemas.openxmlformats.org/presentationml/2006/ole">
            <mc:AlternateContent xmlns:mc="http://schemas.openxmlformats.org/markup-compatibility/2006">
              <mc:Choice xmlns:v="urn:schemas-microsoft-com:vml" Requires="v">
                <p:oleObj spid="_x0000_s65760" name="Equation" r:id="rId8" imgW="482400" imgH="215640" progId="Equation.DSMT4">
                  <p:embed/>
                </p:oleObj>
              </mc:Choice>
              <mc:Fallback>
                <p:oleObj name="Equation" r:id="rId8" imgW="482400" imgH="215640" progId="Equation.DSMT4">
                  <p:embed/>
                  <p:pic>
                    <p:nvPicPr>
                      <p:cNvPr id="12" name="Object 11">
                        <a:extLst>
                          <a:ext uri="{FF2B5EF4-FFF2-40B4-BE49-F238E27FC236}">
                            <a16:creationId xmlns:a16="http://schemas.microsoft.com/office/drawing/2014/main" id="{E8057A0D-8424-4B2C-884B-E5DC9F4B6CAF}"/>
                          </a:ext>
                        </a:extLst>
                      </p:cNvPr>
                      <p:cNvPicPr>
                        <a:picLocks noChangeAspect="1" noChangeArrowheads="1"/>
                      </p:cNvPicPr>
                      <p:nvPr/>
                    </p:nvPicPr>
                    <p:blipFill>
                      <a:blip r:embed="rId9"/>
                      <a:srcRect/>
                      <a:stretch>
                        <a:fillRect/>
                      </a:stretch>
                    </p:blipFill>
                    <p:spPr bwMode="auto">
                      <a:xfrm>
                        <a:off x="2797465" y="4938822"/>
                        <a:ext cx="1832676" cy="819881"/>
                      </a:xfrm>
                      <a:prstGeom prst="rect">
                        <a:avLst/>
                      </a:prstGeom>
                      <a:noFill/>
                    </p:spPr>
                  </p:pic>
                </p:oleObj>
              </mc:Fallback>
            </mc:AlternateContent>
          </a:graphicData>
        </a:graphic>
      </p:graphicFrame>
      <p:graphicFrame>
        <p:nvGraphicFramePr>
          <p:cNvPr id="29" name="Object 5">
            <a:extLst>
              <a:ext uri="{FF2B5EF4-FFF2-40B4-BE49-F238E27FC236}">
                <a16:creationId xmlns:a16="http://schemas.microsoft.com/office/drawing/2014/main" id="{3B352808-839E-4948-934E-9196B88956F2}"/>
              </a:ext>
            </a:extLst>
          </p:cNvPr>
          <p:cNvGraphicFramePr>
            <a:graphicFrameLocks noGrp="1" noChangeAspect="1"/>
          </p:cNvGraphicFramePr>
          <p:nvPr>
            <p:ph type="pic" sz="quarter" idx="20"/>
            <p:extLst>
              <p:ext uri="{D42A27DB-BD31-4B8C-83A1-F6EECF244321}">
                <p14:modId xmlns:p14="http://schemas.microsoft.com/office/powerpoint/2010/main" val="4098850187"/>
              </p:ext>
            </p:extLst>
          </p:nvPr>
        </p:nvGraphicFramePr>
        <p:xfrm>
          <a:off x="8166005" y="1497139"/>
          <a:ext cx="1784445" cy="868110"/>
        </p:xfrm>
        <a:graphic>
          <a:graphicData uri="http://schemas.openxmlformats.org/presentationml/2006/ole">
            <mc:AlternateContent xmlns:mc="http://schemas.openxmlformats.org/markup-compatibility/2006">
              <mc:Choice xmlns:v="urn:schemas-microsoft-com:vml" Requires="v">
                <p:oleObj spid="_x0000_s65761" name="Equation" r:id="rId10" imgW="469800" imgH="228600" progId="Equation.DSMT4">
                  <p:embed/>
                </p:oleObj>
              </mc:Choice>
              <mc:Fallback>
                <p:oleObj name="Equation" r:id="rId10" imgW="469800" imgH="228600" progId="Equation.DSMT4">
                  <p:embed/>
                  <p:pic>
                    <p:nvPicPr>
                      <p:cNvPr id="9" name="Object 8">
                        <a:extLst>
                          <a:ext uri="{FF2B5EF4-FFF2-40B4-BE49-F238E27FC236}">
                            <a16:creationId xmlns:a16="http://schemas.microsoft.com/office/drawing/2014/main" id="{3846395B-07D8-4B84-B7CF-D5B867FFB322}"/>
                          </a:ext>
                        </a:extLst>
                      </p:cNvPr>
                      <p:cNvPicPr>
                        <a:picLocks noChangeAspect="1" noChangeArrowheads="1"/>
                      </p:cNvPicPr>
                      <p:nvPr/>
                    </p:nvPicPr>
                    <p:blipFill>
                      <a:blip r:embed="rId11"/>
                      <a:srcRect/>
                      <a:stretch>
                        <a:fillRect/>
                      </a:stretch>
                    </p:blipFill>
                    <p:spPr bwMode="auto">
                      <a:xfrm>
                        <a:off x="8166005" y="1497139"/>
                        <a:ext cx="1784445" cy="868110"/>
                      </a:xfrm>
                      <a:prstGeom prst="rect">
                        <a:avLst/>
                      </a:prstGeom>
                      <a:noFill/>
                    </p:spPr>
                  </p:pic>
                </p:oleObj>
              </mc:Fallback>
            </mc:AlternateContent>
          </a:graphicData>
        </a:graphic>
      </p:graphicFrame>
      <p:pic>
        <p:nvPicPr>
          <p:cNvPr id="28" name="Picture 6" descr="In illustration, another positively charged test charge q subscript 0 is shown to be placed on the point P. A horizontally rightward arrow generates from the test charge sphere, and is labeled as the vector force F subscript e.">
            <a:extLst>
              <a:ext uri="{FF2B5EF4-FFF2-40B4-BE49-F238E27FC236}">
                <a16:creationId xmlns:a16="http://schemas.microsoft.com/office/drawing/2014/main" id="{380BA306-5EFC-441E-BBEC-EF2335A4919F}"/>
              </a:ext>
            </a:extLst>
          </p:cNvPr>
          <p:cNvPicPr>
            <a:picLocks noGrp="1" noChangeAspect="1"/>
          </p:cNvPicPr>
          <p:nvPr>
            <p:ph type="pic" sz="quarter" idx="21"/>
          </p:nvPr>
        </p:nvPicPr>
        <p:blipFill>
          <a:blip r:embed="rId12"/>
          <a:stretch>
            <a:fillRect/>
          </a:stretch>
        </p:blipFill>
        <p:spPr>
          <a:xfrm>
            <a:off x="6113929" y="2755392"/>
            <a:ext cx="5502670" cy="3474720"/>
          </a:xfrm>
          <a:prstGeom prst="rect">
            <a:avLst/>
          </a:prstGeom>
        </p:spPr>
      </p:pic>
    </p:spTree>
    <p:extLst>
      <p:ext uri="{BB962C8B-B14F-4D97-AF65-F5344CB8AC3E}">
        <p14:creationId xmlns:p14="http://schemas.microsoft.com/office/powerpoint/2010/main" val="264815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a:t>Analysis Model: Particle in a Field (Electric) (4 of 4)</a:t>
            </a:r>
          </a:p>
        </p:txBody>
      </p:sp>
      <p:graphicFrame>
        <p:nvGraphicFramePr>
          <p:cNvPr id="19" name="Object 2">
            <a:extLst>
              <a:ext uri="{FF2B5EF4-FFF2-40B4-BE49-F238E27FC236}">
                <a16:creationId xmlns:a16="http://schemas.microsoft.com/office/drawing/2014/main" id="{BC8AC185-D49E-40D3-BD4A-9B921606C42B}"/>
              </a:ext>
            </a:extLst>
          </p:cNvPr>
          <p:cNvGraphicFramePr>
            <a:graphicFrameLocks noGrp="1" noChangeAspect="1"/>
          </p:cNvGraphicFramePr>
          <p:nvPr>
            <p:ph type="pic" sz="quarter" idx="23"/>
            <p:extLst>
              <p:ext uri="{D42A27DB-BD31-4B8C-83A1-F6EECF244321}">
                <p14:modId xmlns:p14="http://schemas.microsoft.com/office/powerpoint/2010/main" val="2709564534"/>
              </p:ext>
            </p:extLst>
          </p:nvPr>
        </p:nvGraphicFramePr>
        <p:xfrm>
          <a:off x="838200" y="1596294"/>
          <a:ext cx="2192193" cy="1076169"/>
        </p:xfrm>
        <a:graphic>
          <a:graphicData uri="http://schemas.openxmlformats.org/presentationml/2006/ole">
            <mc:AlternateContent xmlns:mc="http://schemas.openxmlformats.org/markup-compatibility/2006">
              <mc:Choice xmlns:v="urn:schemas-microsoft-com:vml" Requires="v">
                <p:oleObj spid="_x0000_s66668" name="Equation" r:id="rId4" imgW="698400" imgH="342720" progId="Equation.DSMT4">
                  <p:embed/>
                </p:oleObj>
              </mc:Choice>
              <mc:Fallback>
                <p:oleObj name="Equation" r:id="rId4" imgW="698400" imgH="342720" progId="Equation.DSMT4">
                  <p:embed/>
                  <p:pic>
                    <p:nvPicPr>
                      <p:cNvPr id="11" name="Object 10">
                        <a:extLst>
                          <a:ext uri="{FF2B5EF4-FFF2-40B4-BE49-F238E27FC236}">
                            <a16:creationId xmlns:a16="http://schemas.microsoft.com/office/drawing/2014/main" id="{387B20FB-7CFF-4CB7-89AF-EE00284669AA}"/>
                          </a:ext>
                        </a:extLst>
                      </p:cNvPr>
                      <p:cNvPicPr>
                        <a:picLocks noChangeAspect="1" noChangeArrowheads="1"/>
                      </p:cNvPicPr>
                      <p:nvPr/>
                    </p:nvPicPr>
                    <p:blipFill>
                      <a:blip r:embed="rId5"/>
                      <a:srcRect/>
                      <a:stretch>
                        <a:fillRect/>
                      </a:stretch>
                    </p:blipFill>
                    <p:spPr bwMode="auto">
                      <a:xfrm>
                        <a:off x="838200" y="1596294"/>
                        <a:ext cx="2192193" cy="1076169"/>
                      </a:xfrm>
                      <a:prstGeom prst="rect">
                        <a:avLst/>
                      </a:prstGeom>
                      <a:noFill/>
                    </p:spPr>
                  </p:pic>
                </p:oleObj>
              </mc:Fallback>
            </mc:AlternateContent>
          </a:graphicData>
        </a:graphic>
      </p:graphicFrame>
      <p:graphicFrame>
        <p:nvGraphicFramePr>
          <p:cNvPr id="20" name="Object 3">
            <a:extLst>
              <a:ext uri="{FF2B5EF4-FFF2-40B4-BE49-F238E27FC236}">
                <a16:creationId xmlns:a16="http://schemas.microsoft.com/office/drawing/2014/main" id="{8AAA1630-5B3F-4DA8-B0AC-06DD945C722C}"/>
              </a:ext>
            </a:extLst>
          </p:cNvPr>
          <p:cNvGraphicFramePr>
            <a:graphicFrameLocks noGrp="1" noChangeAspect="1"/>
          </p:cNvGraphicFramePr>
          <p:nvPr>
            <p:ph type="pic" sz="quarter" idx="22"/>
            <p:extLst>
              <p:ext uri="{D42A27DB-BD31-4B8C-83A1-F6EECF244321}">
                <p14:modId xmlns:p14="http://schemas.microsoft.com/office/powerpoint/2010/main" val="1284454333"/>
              </p:ext>
            </p:extLst>
          </p:nvPr>
        </p:nvGraphicFramePr>
        <p:xfrm>
          <a:off x="892553" y="3155895"/>
          <a:ext cx="2137840" cy="1087037"/>
        </p:xfrm>
        <a:graphic>
          <a:graphicData uri="http://schemas.openxmlformats.org/presentationml/2006/ole">
            <mc:AlternateContent xmlns:mc="http://schemas.openxmlformats.org/markup-compatibility/2006">
              <mc:Choice xmlns:v="urn:schemas-microsoft-com:vml" Requires="v">
                <p:oleObj spid="_x0000_s66669" name="Equation" r:id="rId6" imgW="749160" imgH="380880" progId="Equation.DSMT4">
                  <p:embed/>
                </p:oleObj>
              </mc:Choice>
              <mc:Fallback>
                <p:oleObj name="Equation" r:id="rId6" imgW="749160" imgH="380880" progId="Equation.DSMT4">
                  <p:embed/>
                  <p:pic>
                    <p:nvPicPr>
                      <p:cNvPr id="7" name="Object 6">
                        <a:extLst>
                          <a:ext uri="{FF2B5EF4-FFF2-40B4-BE49-F238E27FC236}">
                            <a16:creationId xmlns:a16="http://schemas.microsoft.com/office/drawing/2014/main" id="{2A309590-DDFF-4389-9836-E4005775FCE9}"/>
                          </a:ext>
                        </a:extLst>
                      </p:cNvPr>
                      <p:cNvPicPr>
                        <a:picLocks noChangeAspect="1" noChangeArrowheads="1"/>
                      </p:cNvPicPr>
                      <p:nvPr/>
                    </p:nvPicPr>
                    <p:blipFill>
                      <a:blip r:embed="rId7"/>
                      <a:srcRect/>
                      <a:stretch>
                        <a:fillRect/>
                      </a:stretch>
                    </p:blipFill>
                    <p:spPr bwMode="auto">
                      <a:xfrm>
                        <a:off x="892553" y="3155895"/>
                        <a:ext cx="2137840" cy="1087037"/>
                      </a:xfrm>
                      <a:prstGeom prst="rect">
                        <a:avLst/>
                      </a:prstGeom>
                      <a:noFill/>
                    </p:spPr>
                  </p:pic>
                </p:oleObj>
              </mc:Fallback>
            </mc:AlternateContent>
          </a:graphicData>
        </a:graphic>
      </p:graphicFrame>
      <p:pic>
        <p:nvPicPr>
          <p:cNvPr id="18" name="Picture 4" descr="In illustration b, the source charge q is positive. It is separated diagonally from a point P by a dashed line. A short arrow labeled r is shown to move from the particle at the bottom diagonally upward and rightward along the dashed line that connects the arrowhead to the point at the top. An electric field vector E is shown to move as a diagonally upward and rightward-moving arrow from the point P at the top away from q. The text mentions that for a positive source charge, the electric field at P points radially outward from q. In illustration c, the source charge q is negative. It is separated diagonally from a test charge q subscript 0 by a distance r. A short arrow labeled r is shown to move from the particle at the bottom diagonally upward and rightward. A dashed line connects the arrowhead to the particle at the top. A force vector F subscript e is shown to move as a diagonally downward and leftward-moving arrow from the test charge q subscript 0 at the top toward the source charge q. The text mentions that if q is negative, the force on the test charge q subscript 0 is directed toward q. In illustration c, the source charge q is negative. It is separated diagonally from a point P by a dashed line. A short arrow labeled r is shown to move from the particle at the bottom diagonally upward and rightward along the dashed line that connects the arrowhead to the point at the top. An electric field vector E is shown to move as a diagonally downward and leftward-moving arrow from the point P at the top toward q. The text mentions that The text mentions that For a negative source charge, the electric field at P points radially inward toward q.">
            <a:extLst>
              <a:ext uri="{FF2B5EF4-FFF2-40B4-BE49-F238E27FC236}">
                <a16:creationId xmlns:a16="http://schemas.microsoft.com/office/drawing/2014/main" id="{B56E1B16-8D80-4365-8D58-0462DE5E7F29}"/>
              </a:ext>
            </a:extLst>
          </p:cNvPr>
          <p:cNvPicPr>
            <a:picLocks noGrp="1" noChangeAspect="1"/>
          </p:cNvPicPr>
          <p:nvPr>
            <p:ph type="pic" sz="quarter" idx="18"/>
          </p:nvPr>
        </p:nvPicPr>
        <p:blipFill>
          <a:blip r:embed="rId8"/>
          <a:stretch>
            <a:fillRect/>
          </a:stretch>
        </p:blipFill>
        <p:spPr>
          <a:xfrm>
            <a:off x="3652795" y="1325880"/>
            <a:ext cx="7904535" cy="4389120"/>
          </a:xfrm>
          <a:prstGeom prst="rect">
            <a:avLst/>
          </a:prstGeom>
        </p:spPr>
      </p:pic>
    </p:spTree>
    <p:extLst>
      <p:ext uri="{BB962C8B-B14F-4D97-AF65-F5344CB8AC3E}">
        <p14:creationId xmlns:p14="http://schemas.microsoft.com/office/powerpoint/2010/main" val="312416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Electric Force</a:t>
            </a:r>
          </a:p>
        </p:txBody>
      </p:sp>
      <p:pic>
        <p:nvPicPr>
          <p:cNvPr id="10" name="Picture 2" descr="A photo shows a kid emerging out of a plastic slide and her hair electrically charged from rubbing against it.">
            <a:extLst>
              <a:ext uri="{FF2B5EF4-FFF2-40B4-BE49-F238E27FC236}">
                <a16:creationId xmlns:a16="http://schemas.microsoft.com/office/drawing/2014/main" id="{387BB371-EDDF-4453-B80F-9E61DFE6979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317471" y="1180663"/>
            <a:ext cx="5557058" cy="5054138"/>
          </a:xfrm>
          <a:prstGeom prst="rect">
            <a:avLst/>
          </a:prstGeom>
        </p:spPr>
      </p:pic>
    </p:spTree>
    <p:extLst>
      <p:ext uri="{BB962C8B-B14F-4D97-AF65-F5344CB8AC3E}">
        <p14:creationId xmlns:p14="http://schemas.microsoft.com/office/powerpoint/2010/main" val="3238057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Properties of Electric Charges (1 of 2)</a:t>
            </a:r>
          </a:p>
        </p:txBody>
      </p:sp>
      <p:pic>
        <p:nvPicPr>
          <p:cNvPr id="9" name="Picture 2" descr="(a) This young woman is enjoying the effects of electrically charging her body. Each individual hair on her head becomes charged and exerts a repulsive force on the other hairs, resulting in the “stand-up” hairdo seen here. (b) An attractive electric force is demonstrated by a cat who got into a box of styrofoam peanuts.">
            <a:extLst>
              <a:ext uri="{FF2B5EF4-FFF2-40B4-BE49-F238E27FC236}">
                <a16:creationId xmlns:a16="http://schemas.microsoft.com/office/drawing/2014/main" id="{1C8B2B5C-2236-4889-8895-8815E2CF1800}"/>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863076" y="1554480"/>
            <a:ext cx="10465848" cy="393192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670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fr-FR" dirty="0"/>
              <a:t>Quick Quiz 22.4 (1 of 2)</a:t>
            </a:r>
          </a:p>
        </p:txBody>
      </p:sp>
      <p:sp>
        <p:nvSpPr>
          <p:cNvPr id="2" name="Text Placeholder 2"/>
          <p:cNvSpPr>
            <a:spLocks noGrp="1"/>
          </p:cNvSpPr>
          <p:nvPr>
            <p:ph type="body" sz="quarter" idx="17"/>
          </p:nvPr>
        </p:nvSpPr>
        <p:spPr/>
        <p:txBody>
          <a:bodyPr lIns="45720" tIns="45720" rIns="45720" bIns="45720">
            <a:normAutofit/>
          </a:bodyPr>
          <a:lstStyle/>
          <a:p>
            <a:pPr marL="0" indent="0">
              <a:lnSpc>
                <a:spcPct val="100000"/>
              </a:lnSpc>
              <a:spcBef>
                <a:spcPts val="600"/>
              </a:spcBef>
              <a:spcAft>
                <a:spcPts val="600"/>
              </a:spcAft>
              <a:buNone/>
            </a:pPr>
            <a:r>
              <a:rPr lang="en-US" sz="2400" dirty="0">
                <a:latin typeface="Arial" panose="020B0604020202020204" pitchFamily="34" charset="0"/>
                <a:cs typeface="Arial" panose="020B0604020202020204" pitchFamily="34" charset="0"/>
              </a:rPr>
              <a:t>A test charge of +3 </a:t>
            </a:r>
            <a:r>
              <a:rPr lang="en-US" sz="2400" i="1"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C is at a point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where an external electric field is directed to the right and has a magnitude of 4 </a:t>
            </a:r>
            <a:r>
              <a:rPr lang="en-US" sz="2400"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 10</a:t>
            </a:r>
            <a:r>
              <a:rPr lang="en-US" sz="2400" baseline="30000" dirty="0">
                <a:latin typeface="Arial" panose="020B0604020202020204" pitchFamily="34" charset="0"/>
                <a:cs typeface="Arial" panose="020B0604020202020204" pitchFamily="34" charset="0"/>
              </a:rPr>
              <a:t>6</a:t>
            </a:r>
            <a:r>
              <a:rPr lang="en-US" sz="2400" dirty="0">
                <a:latin typeface="Arial" panose="020B0604020202020204" pitchFamily="34" charset="0"/>
                <a:cs typeface="Arial" panose="020B0604020202020204" pitchFamily="34" charset="0"/>
              </a:rPr>
              <a:t> N/C. If the test charge is replaced with another test charge of </a:t>
            </a:r>
            <a:r>
              <a:rPr lang="en-US" sz="2400"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3 </a:t>
            </a:r>
            <a:r>
              <a:rPr lang="en-US" sz="2400" i="1"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C, what happens to the external electric field at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a:t>
            </a:r>
          </a:p>
          <a:p>
            <a:pPr marL="514350" indent="-514350">
              <a:lnSpc>
                <a:spcPct val="100000"/>
              </a:lnSpc>
              <a:spcBef>
                <a:spcPts val="600"/>
              </a:spcBef>
              <a:spcAft>
                <a:spcPts val="600"/>
              </a:spcAft>
              <a:buAutoNum type="alphaLcParenBoth"/>
            </a:pPr>
            <a:r>
              <a:rPr lang="en-US" sz="2400" dirty="0">
                <a:latin typeface="Arial" panose="020B0604020202020204" pitchFamily="34" charset="0"/>
                <a:cs typeface="Arial" panose="020B0604020202020204" pitchFamily="34" charset="0"/>
              </a:rPr>
              <a:t>It is unaffected.</a:t>
            </a:r>
          </a:p>
          <a:p>
            <a:pPr marL="514350" indent="-514350">
              <a:lnSpc>
                <a:spcPct val="100000"/>
              </a:lnSpc>
              <a:spcBef>
                <a:spcPts val="600"/>
              </a:spcBef>
              <a:spcAft>
                <a:spcPts val="600"/>
              </a:spcAft>
              <a:buAutoNum type="alphaLcParenBoth"/>
            </a:pPr>
            <a:r>
              <a:rPr lang="en-US" sz="2400" dirty="0">
                <a:latin typeface="Arial" panose="020B0604020202020204" pitchFamily="34" charset="0"/>
                <a:cs typeface="Arial" panose="020B0604020202020204" pitchFamily="34" charset="0"/>
              </a:rPr>
              <a:t>It reverses direction.</a:t>
            </a:r>
          </a:p>
          <a:p>
            <a:pPr marL="514350" indent="-514350">
              <a:lnSpc>
                <a:spcPct val="100000"/>
              </a:lnSpc>
              <a:spcBef>
                <a:spcPts val="600"/>
              </a:spcBef>
              <a:spcAft>
                <a:spcPts val="600"/>
              </a:spcAft>
              <a:buAutoNum type="alphaLcParenBoth"/>
            </a:pPr>
            <a:r>
              <a:rPr lang="en-US" sz="2400" dirty="0">
                <a:latin typeface="Arial" panose="020B0604020202020204" pitchFamily="34" charset="0"/>
                <a:cs typeface="Arial" panose="020B0604020202020204" pitchFamily="34" charset="0"/>
              </a:rPr>
              <a:t>It changes in a way that cannot be determined.</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9025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fr-FR" dirty="0"/>
              <a:t>Quick Quiz 22.4 (2 of 2)</a:t>
            </a:r>
          </a:p>
        </p:txBody>
      </p:sp>
      <p:sp>
        <p:nvSpPr>
          <p:cNvPr id="2" name="Text Placeholder 2"/>
          <p:cNvSpPr>
            <a:spLocks noGrp="1"/>
          </p:cNvSpPr>
          <p:nvPr>
            <p:ph type="body" sz="quarter" idx="17"/>
          </p:nvPr>
        </p:nvSpPr>
        <p:spPr/>
        <p:txBody>
          <a:bodyPr lIns="45720" tIns="45720" rIns="45720" bIns="45720">
            <a:normAutofit/>
          </a:bodyPr>
          <a:lstStyle/>
          <a:p>
            <a:pPr marL="0" indent="0">
              <a:lnSpc>
                <a:spcPct val="100000"/>
              </a:lnSpc>
              <a:spcBef>
                <a:spcPts val="600"/>
              </a:spcBef>
              <a:spcAft>
                <a:spcPts val="600"/>
              </a:spcAft>
              <a:buNone/>
            </a:pPr>
            <a:r>
              <a:rPr lang="en-US" sz="2400" dirty="0">
                <a:latin typeface="Arial" panose="020B0604020202020204" pitchFamily="34" charset="0"/>
                <a:cs typeface="Arial" panose="020B0604020202020204" pitchFamily="34" charset="0"/>
              </a:rPr>
              <a:t>A test charge of +3 </a:t>
            </a:r>
            <a:r>
              <a:rPr lang="en-US" sz="2400" i="1"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C is at a point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where an external electric field is directed to the right and has a magnitude of 4 </a:t>
            </a:r>
            <a:r>
              <a:rPr lang="en-US" sz="2400"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 10</a:t>
            </a:r>
            <a:r>
              <a:rPr lang="en-US" sz="2400" baseline="30000" dirty="0">
                <a:latin typeface="Arial" panose="020B0604020202020204" pitchFamily="34" charset="0"/>
                <a:cs typeface="Arial" panose="020B0604020202020204" pitchFamily="34" charset="0"/>
              </a:rPr>
              <a:t>6</a:t>
            </a:r>
            <a:r>
              <a:rPr lang="en-US" sz="2400" dirty="0">
                <a:latin typeface="Arial" panose="020B0604020202020204" pitchFamily="34" charset="0"/>
                <a:cs typeface="Arial" panose="020B0604020202020204" pitchFamily="34" charset="0"/>
              </a:rPr>
              <a:t> N/C. If the test charge is replaced with another test charge of </a:t>
            </a:r>
            <a:r>
              <a:rPr lang="en-US" sz="2400"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3 </a:t>
            </a:r>
            <a:r>
              <a:rPr lang="en-US" sz="2400" i="1"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C, what happens to the external electric field at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a:t>
            </a:r>
          </a:p>
          <a:p>
            <a:pPr marL="514350" indent="-514350">
              <a:lnSpc>
                <a:spcPct val="100000"/>
              </a:lnSpc>
              <a:spcBef>
                <a:spcPts val="600"/>
              </a:spcBef>
              <a:spcAft>
                <a:spcPts val="600"/>
              </a:spcAft>
              <a:buAutoNum type="alphaLcParenBoth"/>
            </a:pPr>
            <a:r>
              <a:rPr lang="en-US" sz="2400" b="1" dirty="0">
                <a:latin typeface="Arial" panose="020B0604020202020204" pitchFamily="34" charset="0"/>
                <a:cs typeface="Arial" panose="020B0604020202020204" pitchFamily="34" charset="0"/>
              </a:rPr>
              <a:t>It is unaffected.</a:t>
            </a:r>
          </a:p>
          <a:p>
            <a:pPr marL="514350" indent="-514350">
              <a:lnSpc>
                <a:spcPct val="100000"/>
              </a:lnSpc>
              <a:spcBef>
                <a:spcPts val="600"/>
              </a:spcBef>
              <a:spcAft>
                <a:spcPts val="600"/>
              </a:spcAft>
              <a:buAutoNum type="alphaLcParenBoth"/>
            </a:pPr>
            <a:r>
              <a:rPr lang="en-US" sz="2400" dirty="0">
                <a:latin typeface="Arial" panose="020B0604020202020204" pitchFamily="34" charset="0"/>
                <a:cs typeface="Arial" panose="020B0604020202020204" pitchFamily="34" charset="0"/>
              </a:rPr>
              <a:t>It reverses direction.</a:t>
            </a:r>
          </a:p>
          <a:p>
            <a:pPr marL="514350" indent="-514350">
              <a:lnSpc>
                <a:spcPct val="100000"/>
              </a:lnSpc>
              <a:spcBef>
                <a:spcPts val="600"/>
              </a:spcBef>
              <a:spcAft>
                <a:spcPts val="600"/>
              </a:spcAft>
              <a:buAutoNum type="alphaLcParenBoth"/>
            </a:pPr>
            <a:r>
              <a:rPr lang="en-US" sz="2400" dirty="0">
                <a:latin typeface="Arial" panose="020B0604020202020204" pitchFamily="34" charset="0"/>
                <a:cs typeface="Arial" panose="020B0604020202020204" pitchFamily="34" charset="0"/>
              </a:rPr>
              <a:t>It changes in a way that cannot be determined.</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0345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Analysis Model: Particle in a Field (Electric)</a:t>
            </a:r>
          </a:p>
        </p:txBody>
      </p:sp>
      <p:pic>
        <p:nvPicPr>
          <p:cNvPr id="6" name="Picture 2" descr="An illustration is seen with two downward electric field vector arrows on either side of a particle labeled q, and a smaller force vector arrow moving downward from the center of the particle. The text mentions vector F subscript e is equal to the product of q and vector E.">
            <a:extLst>
              <a:ext uri="{FF2B5EF4-FFF2-40B4-BE49-F238E27FC236}">
                <a16:creationId xmlns:a16="http://schemas.microsoft.com/office/drawing/2014/main" id="{B4AF7C69-2128-4CFF-920E-4F602D99472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597128" y="1130451"/>
            <a:ext cx="4997744" cy="5120640"/>
          </a:xfrm>
          <a:prstGeom prst="rect">
            <a:avLst/>
          </a:prstGeom>
        </p:spPr>
      </p:pic>
    </p:spTree>
    <p:extLst>
      <p:ext uri="{BB962C8B-B14F-4D97-AF65-F5344CB8AC3E}">
        <p14:creationId xmlns:p14="http://schemas.microsoft.com/office/powerpoint/2010/main" val="2628012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Example 22.5: A Suspended Water Droplet</a:t>
            </a:r>
          </a:p>
        </p:txBody>
      </p:sp>
      <p:sp>
        <p:nvSpPr>
          <p:cNvPr id="2" name="Text Placeholder 2"/>
          <p:cNvSpPr>
            <a:spLocks noGrp="1"/>
          </p:cNvSpPr>
          <p:nvPr>
            <p:ph type="body" sz="quarter" idx="16"/>
          </p:nvPr>
        </p:nvSpPr>
        <p:spPr>
          <a:xfrm>
            <a:off x="743576" y="1264808"/>
            <a:ext cx="10711543" cy="1920240"/>
          </a:xfrm>
        </p:spPr>
        <p:txBody>
          <a:bodyPr lIns="45720" tIns="45720" rIns="45720" bIns="45720">
            <a:normAutofit/>
          </a:bodyPr>
          <a:lstStyle/>
          <a:p>
            <a:pPr marL="0" indent="0">
              <a:lnSpc>
                <a:spcPct val="100000"/>
              </a:lnSpc>
              <a:spcBef>
                <a:spcPts val="600"/>
              </a:spcBef>
              <a:spcAft>
                <a:spcPts val="600"/>
              </a:spcAft>
              <a:buNone/>
            </a:pPr>
            <a:r>
              <a:rPr lang="en-US" sz="2400" dirty="0">
                <a:latin typeface="Arial" panose="020B0604020202020204" pitchFamily="34" charset="0"/>
                <a:cs typeface="Arial" panose="020B0604020202020204" pitchFamily="34" charset="0"/>
              </a:rPr>
              <a:t>A water droplet of mass 3.00 </a:t>
            </a:r>
            <a:r>
              <a:rPr lang="en-US" sz="2400"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 10</a:t>
            </a:r>
            <a:r>
              <a:rPr lang="en-US" sz="2400" baseline="30000" dirty="0">
                <a:latin typeface="Arial" panose="020B0604020202020204" pitchFamily="34" charset="0"/>
                <a:cs typeface="Arial" panose="020B0604020202020204" pitchFamily="34" charset="0"/>
                <a:sym typeface="Symbol" panose="05050102010706020507" pitchFamily="18" charset="2"/>
              </a:rPr>
              <a:t></a:t>
            </a:r>
            <a:r>
              <a:rPr lang="en-US" sz="2400" baseline="30000" dirty="0">
                <a:latin typeface="Arial" panose="020B0604020202020204" pitchFamily="34" charset="0"/>
                <a:cs typeface="Arial" panose="020B0604020202020204" pitchFamily="34" charset="0"/>
              </a:rPr>
              <a:t>12</a:t>
            </a:r>
            <a:r>
              <a:rPr lang="en-US" sz="2400" dirty="0">
                <a:latin typeface="Arial" panose="020B0604020202020204" pitchFamily="34" charset="0"/>
                <a:cs typeface="Arial" panose="020B0604020202020204" pitchFamily="34" charset="0"/>
              </a:rPr>
              <a:t> kg is located in the air near the ground during a stormy day. An atmospheric electric field of magnitude 6.00 </a:t>
            </a:r>
            <a:r>
              <a:rPr lang="en-US" sz="2400"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 10</a:t>
            </a:r>
            <a:r>
              <a:rPr lang="en-US" sz="2400" baseline="30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N/C points vertically downward in the vicinity of the water droplet. The droplet remains suspended at rest in the air. What is the electric charge on the droplet?</a:t>
            </a:r>
            <a:endParaRPr lang="en-US" sz="219300" dirty="0">
              <a:latin typeface="Arial" panose="020B0604020202020204" pitchFamily="34" charset="0"/>
              <a:cs typeface="Arial" panose="020B0604020202020204" pitchFamily="34" charset="0"/>
            </a:endParaRPr>
          </a:p>
        </p:txBody>
      </p:sp>
      <p:graphicFrame>
        <p:nvGraphicFramePr>
          <p:cNvPr id="15" name="Object 3">
            <a:extLst>
              <a:ext uri="{FF2B5EF4-FFF2-40B4-BE49-F238E27FC236}">
                <a16:creationId xmlns:a16="http://schemas.microsoft.com/office/drawing/2014/main" id="{280B615D-3870-43F3-AFB0-F121382BD112}"/>
              </a:ext>
            </a:extLst>
          </p:cNvPr>
          <p:cNvGraphicFramePr>
            <a:graphicFrameLocks noGrp="1" noChangeAspect="1"/>
          </p:cNvGraphicFramePr>
          <p:nvPr>
            <p:ph type="pic" sz="quarter" idx="18"/>
            <p:extLst>
              <p:ext uri="{D42A27DB-BD31-4B8C-83A1-F6EECF244321}">
                <p14:modId xmlns:p14="http://schemas.microsoft.com/office/powerpoint/2010/main" val="1070923306"/>
              </p:ext>
            </p:extLst>
          </p:nvPr>
        </p:nvGraphicFramePr>
        <p:xfrm>
          <a:off x="1605416" y="3380804"/>
          <a:ext cx="3985804" cy="677587"/>
        </p:xfrm>
        <a:graphic>
          <a:graphicData uri="http://schemas.openxmlformats.org/presentationml/2006/ole">
            <mc:AlternateContent xmlns:mc="http://schemas.openxmlformats.org/markup-compatibility/2006">
              <mc:Choice xmlns:v="urn:schemas-microsoft-com:vml" Requires="v">
                <p:oleObj spid="_x0000_s67782" name="Equation" r:id="rId4" imgW="1269720" imgH="215640" progId="Equation.DSMT4">
                  <p:embed/>
                </p:oleObj>
              </mc:Choice>
              <mc:Fallback>
                <p:oleObj name="Equation" r:id="rId4" imgW="1269720" imgH="215640" progId="Equation.DSMT4">
                  <p:embed/>
                  <p:pic>
                    <p:nvPicPr>
                      <p:cNvPr id="8" name="Object 7"/>
                      <p:cNvPicPr>
                        <a:picLocks noChangeAspect="1" noChangeArrowheads="1"/>
                      </p:cNvPicPr>
                      <p:nvPr/>
                    </p:nvPicPr>
                    <p:blipFill>
                      <a:blip r:embed="rId5"/>
                      <a:srcRect/>
                      <a:stretch>
                        <a:fillRect/>
                      </a:stretch>
                    </p:blipFill>
                    <p:spPr bwMode="auto">
                      <a:xfrm>
                        <a:off x="1605416" y="3380804"/>
                        <a:ext cx="3985804" cy="677587"/>
                      </a:xfrm>
                      <a:prstGeom prst="rect">
                        <a:avLst/>
                      </a:prstGeom>
                      <a:noFill/>
                    </p:spPr>
                  </p:pic>
                </p:oleObj>
              </mc:Fallback>
            </mc:AlternateContent>
          </a:graphicData>
        </a:graphic>
      </p:graphicFrame>
      <p:graphicFrame>
        <p:nvGraphicFramePr>
          <p:cNvPr id="16" name="Object 4">
            <a:extLst>
              <a:ext uri="{FF2B5EF4-FFF2-40B4-BE49-F238E27FC236}">
                <a16:creationId xmlns:a16="http://schemas.microsoft.com/office/drawing/2014/main" id="{90041D22-B5C9-4B7A-BCA2-6794346E85E9}"/>
              </a:ext>
            </a:extLst>
          </p:cNvPr>
          <p:cNvGraphicFramePr>
            <a:graphicFrameLocks noGrp="1" noChangeAspect="1"/>
          </p:cNvGraphicFramePr>
          <p:nvPr>
            <p:ph type="pic" sz="quarter" idx="23"/>
            <p:extLst>
              <p:ext uri="{D42A27DB-BD31-4B8C-83A1-F6EECF244321}">
                <p14:modId xmlns:p14="http://schemas.microsoft.com/office/powerpoint/2010/main" val="1724363617"/>
              </p:ext>
            </p:extLst>
          </p:nvPr>
        </p:nvGraphicFramePr>
        <p:xfrm>
          <a:off x="6600781" y="3351019"/>
          <a:ext cx="3188647" cy="677587"/>
        </p:xfrm>
        <a:graphic>
          <a:graphicData uri="http://schemas.openxmlformats.org/presentationml/2006/ole">
            <mc:AlternateContent xmlns:mc="http://schemas.openxmlformats.org/markup-compatibility/2006">
              <mc:Choice xmlns:v="urn:schemas-microsoft-com:vml" Requires="v">
                <p:oleObj spid="_x0000_s67783" name="Equation" r:id="rId6" imgW="1015920" imgH="215640" progId="Equation.DSMT4">
                  <p:embed/>
                </p:oleObj>
              </mc:Choice>
              <mc:Fallback>
                <p:oleObj name="Equation" r:id="rId6" imgW="1015920" imgH="215640" progId="Equation.DSMT4">
                  <p:embed/>
                  <p:pic>
                    <p:nvPicPr>
                      <p:cNvPr id="9" name="Object 8"/>
                      <p:cNvPicPr>
                        <a:picLocks noChangeAspect="1" noChangeArrowheads="1"/>
                      </p:cNvPicPr>
                      <p:nvPr/>
                    </p:nvPicPr>
                    <p:blipFill>
                      <a:blip r:embed="rId7"/>
                      <a:srcRect/>
                      <a:stretch>
                        <a:fillRect/>
                      </a:stretch>
                    </p:blipFill>
                    <p:spPr bwMode="auto">
                      <a:xfrm>
                        <a:off x="6600781" y="3351019"/>
                        <a:ext cx="3188647" cy="677587"/>
                      </a:xfrm>
                      <a:prstGeom prst="rect">
                        <a:avLst/>
                      </a:prstGeom>
                      <a:noFill/>
                    </p:spPr>
                  </p:pic>
                </p:oleObj>
              </mc:Fallback>
            </mc:AlternateContent>
          </a:graphicData>
        </a:graphic>
      </p:graphicFrame>
      <p:graphicFrame>
        <p:nvGraphicFramePr>
          <p:cNvPr id="17" name="Object 5">
            <a:extLst>
              <a:ext uri="{FF2B5EF4-FFF2-40B4-BE49-F238E27FC236}">
                <a16:creationId xmlns:a16="http://schemas.microsoft.com/office/drawing/2014/main" id="{3B47B92F-5BD2-40E9-9E44-9A4DDADB81A2}"/>
              </a:ext>
            </a:extLst>
          </p:cNvPr>
          <p:cNvGraphicFramePr>
            <a:graphicFrameLocks noGrp="1" noChangeAspect="1"/>
          </p:cNvGraphicFramePr>
          <p:nvPr>
            <p:ph type="pic" sz="quarter" idx="22"/>
            <p:extLst>
              <p:ext uri="{D42A27DB-BD31-4B8C-83A1-F6EECF244321}">
                <p14:modId xmlns:p14="http://schemas.microsoft.com/office/powerpoint/2010/main" val="2131181112"/>
              </p:ext>
            </p:extLst>
          </p:nvPr>
        </p:nvGraphicFramePr>
        <p:xfrm>
          <a:off x="4910224" y="4201823"/>
          <a:ext cx="2104508" cy="657658"/>
        </p:xfrm>
        <a:graphic>
          <a:graphicData uri="http://schemas.openxmlformats.org/presentationml/2006/ole">
            <mc:AlternateContent xmlns:mc="http://schemas.openxmlformats.org/markup-compatibility/2006">
              <mc:Choice xmlns:v="urn:schemas-microsoft-com:vml" Requires="v">
                <p:oleObj spid="_x0000_s67784" name="Equation" r:id="rId8" imgW="609480" imgH="190440" progId="Equation.DSMT4">
                  <p:embed/>
                </p:oleObj>
              </mc:Choice>
              <mc:Fallback>
                <p:oleObj name="Equation" r:id="rId8" imgW="609480" imgH="190440" progId="Equation.DSMT4">
                  <p:embed/>
                  <p:pic>
                    <p:nvPicPr>
                      <p:cNvPr id="10" name="Object 9"/>
                      <p:cNvPicPr>
                        <a:picLocks noChangeAspect="1" noChangeArrowheads="1"/>
                      </p:cNvPicPr>
                      <p:nvPr/>
                    </p:nvPicPr>
                    <p:blipFill>
                      <a:blip r:embed="rId9"/>
                      <a:srcRect/>
                      <a:stretch>
                        <a:fillRect/>
                      </a:stretch>
                    </p:blipFill>
                    <p:spPr bwMode="auto">
                      <a:xfrm>
                        <a:off x="4910224" y="4201823"/>
                        <a:ext cx="2104508" cy="657658"/>
                      </a:xfrm>
                      <a:prstGeom prst="rect">
                        <a:avLst/>
                      </a:prstGeom>
                      <a:noFill/>
                    </p:spPr>
                  </p:pic>
                </p:oleObj>
              </mc:Fallback>
            </mc:AlternateContent>
          </a:graphicData>
        </a:graphic>
      </p:graphicFrame>
      <p:graphicFrame>
        <p:nvGraphicFramePr>
          <p:cNvPr id="18" name="Object 6">
            <a:extLst>
              <a:ext uri="{FF2B5EF4-FFF2-40B4-BE49-F238E27FC236}">
                <a16:creationId xmlns:a16="http://schemas.microsoft.com/office/drawing/2014/main" id="{E1334DF1-22C5-4444-B6FD-1A57813B0F99}"/>
              </a:ext>
            </a:extLst>
          </p:cNvPr>
          <p:cNvGraphicFramePr>
            <a:graphicFrameLocks noGrp="1" noChangeAspect="1"/>
          </p:cNvGraphicFramePr>
          <p:nvPr>
            <p:ph type="pic" sz="quarter" idx="21"/>
            <p:extLst>
              <p:ext uri="{D42A27DB-BD31-4B8C-83A1-F6EECF244321}">
                <p14:modId xmlns:p14="http://schemas.microsoft.com/office/powerpoint/2010/main" val="3849638617"/>
              </p:ext>
            </p:extLst>
          </p:nvPr>
        </p:nvGraphicFramePr>
        <p:xfrm>
          <a:off x="2078146" y="5091777"/>
          <a:ext cx="7768664" cy="1172632"/>
        </p:xfrm>
        <a:graphic>
          <a:graphicData uri="http://schemas.openxmlformats.org/presentationml/2006/ole">
            <mc:AlternateContent xmlns:mc="http://schemas.openxmlformats.org/markup-compatibility/2006">
              <mc:Choice xmlns:v="urn:schemas-microsoft-com:vml" Requires="v">
                <p:oleObj spid="_x0000_s67785" name="Equation" r:id="rId10" imgW="2692080" imgH="406080" progId="Equation.DSMT4">
                  <p:embed/>
                </p:oleObj>
              </mc:Choice>
              <mc:Fallback>
                <p:oleObj name="Equation" r:id="rId10" imgW="2692080" imgH="406080" progId="Equation.DSMT4">
                  <p:embed/>
                  <p:pic>
                    <p:nvPicPr>
                      <p:cNvPr id="11" name="Object 10"/>
                      <p:cNvPicPr>
                        <a:picLocks noChangeAspect="1" noChangeArrowheads="1"/>
                      </p:cNvPicPr>
                      <p:nvPr/>
                    </p:nvPicPr>
                    <p:blipFill>
                      <a:blip r:embed="rId11"/>
                      <a:srcRect/>
                      <a:stretch>
                        <a:fillRect/>
                      </a:stretch>
                    </p:blipFill>
                    <p:spPr bwMode="auto">
                      <a:xfrm>
                        <a:off x="2078146" y="5091777"/>
                        <a:ext cx="7768664" cy="1172632"/>
                      </a:xfrm>
                      <a:prstGeom prst="rect">
                        <a:avLst/>
                      </a:prstGeom>
                      <a:noFill/>
                    </p:spPr>
                  </p:pic>
                </p:oleObj>
              </mc:Fallback>
            </mc:AlternateContent>
          </a:graphicData>
        </a:graphic>
      </p:graphicFrame>
    </p:spTree>
    <p:extLst>
      <p:ext uri="{BB962C8B-B14F-4D97-AF65-F5344CB8AC3E}">
        <p14:creationId xmlns:p14="http://schemas.microsoft.com/office/powerpoint/2010/main" val="214737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2800" dirty="0"/>
              <a:t>Example 22.6: Electric Field Due to Two Charges (1 of 4)</a:t>
            </a:r>
          </a:p>
        </p:txBody>
      </p:sp>
      <p:sp>
        <p:nvSpPr>
          <p:cNvPr id="2" name="Text Placeholder 2"/>
          <p:cNvSpPr>
            <a:spLocks noGrp="1"/>
          </p:cNvSpPr>
          <p:nvPr>
            <p:ph type="body" sz="quarter" idx="16"/>
          </p:nvPr>
        </p:nvSpPr>
        <p:spPr>
          <a:xfrm>
            <a:off x="743576" y="1264808"/>
            <a:ext cx="8023906" cy="4598110"/>
          </a:xfrm>
        </p:spPr>
        <p:txBody>
          <a:bodyPr lIns="45720" tIns="45720" rIns="45720" bIns="45720">
            <a:normAutofit/>
          </a:bodyPr>
          <a:lstStyle/>
          <a:p>
            <a:pPr>
              <a:lnSpc>
                <a:spcPct val="100000"/>
              </a:lnSpc>
              <a:spcBef>
                <a:spcPts val="600"/>
              </a:spcBef>
              <a:spcAft>
                <a:spcPts val="600"/>
              </a:spcAft>
            </a:pPr>
            <a:r>
              <a:rPr lang="en-US" sz="2400" dirty="0">
                <a:latin typeface="Arial" panose="020B0604020202020204" pitchFamily="34" charset="0"/>
                <a:cs typeface="Arial" panose="020B0604020202020204" pitchFamily="34" charset="0"/>
              </a:rPr>
              <a:t>Charges </a:t>
            </a:r>
            <a:r>
              <a:rPr lang="en-US" sz="2400" i="1" dirty="0">
                <a:latin typeface="Arial" panose="020B0604020202020204" pitchFamily="34" charset="0"/>
                <a:cs typeface="Arial" panose="020B0604020202020204" pitchFamily="34" charset="0"/>
              </a:rPr>
              <a:t>q</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and</a:t>
            </a:r>
            <a:r>
              <a:rPr lang="en-US" sz="2400" i="1" dirty="0">
                <a:latin typeface="Arial" panose="020B0604020202020204" pitchFamily="34" charset="0"/>
                <a:cs typeface="Arial" panose="020B0604020202020204" pitchFamily="34" charset="0"/>
              </a:rPr>
              <a:t> q</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are located on the</a:t>
            </a:r>
            <a:r>
              <a:rPr lang="en-US" sz="2400" i="1" dirty="0">
                <a:latin typeface="Arial" panose="020B0604020202020204" pitchFamily="34" charset="0"/>
                <a:cs typeface="Arial" panose="020B0604020202020204" pitchFamily="34" charset="0"/>
              </a:rPr>
              <a:t> x</a:t>
            </a:r>
            <a:r>
              <a:rPr lang="en-US" sz="2400" dirty="0">
                <a:latin typeface="Arial" panose="020B0604020202020204" pitchFamily="34" charset="0"/>
                <a:cs typeface="Arial" panose="020B0604020202020204" pitchFamily="34" charset="0"/>
              </a:rPr>
              <a:t> axis, at distances </a:t>
            </a:r>
            <a:r>
              <a:rPr lang="en-US" sz="2400" i="1" dirty="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and </a:t>
            </a:r>
            <a:r>
              <a:rPr lang="en-US" sz="2400" i="1"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respectively, from the origin as shown in the figure.</a:t>
            </a:r>
          </a:p>
          <a:p>
            <a:pPr>
              <a:lnSpc>
                <a:spcPct val="100000"/>
              </a:lnSpc>
              <a:spcBef>
                <a:spcPts val="600"/>
              </a:spcBef>
              <a:spcAft>
                <a:spcPts val="600"/>
              </a:spcAft>
            </a:pPr>
            <a:r>
              <a:rPr lang="en-US" sz="2400" dirty="0">
                <a:latin typeface="Arial" panose="020B0604020202020204" pitchFamily="34" charset="0"/>
                <a:cs typeface="Arial" panose="020B0604020202020204" pitchFamily="34" charset="0"/>
              </a:rPr>
              <a:t>(A) Find the components of the net electric field at the point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which is at position (0, </a:t>
            </a:r>
            <a:r>
              <a:rPr lang="en-US" sz="2400" i="1" dirty="0">
                <a:latin typeface="Arial" panose="020B0604020202020204" pitchFamily="34" charset="0"/>
                <a:cs typeface="Arial" panose="020B0604020202020204" pitchFamily="34" charset="0"/>
              </a:rPr>
              <a:t>y</a:t>
            </a:r>
            <a:r>
              <a:rPr lang="en-US" sz="2400" dirty="0">
                <a:latin typeface="Arial" panose="020B0604020202020204" pitchFamily="34" charset="0"/>
                <a:cs typeface="Arial" panose="020B0604020202020204" pitchFamily="34" charset="0"/>
              </a:rPr>
              <a:t>).</a:t>
            </a:r>
          </a:p>
        </p:txBody>
      </p:sp>
      <p:pic>
        <p:nvPicPr>
          <p:cNvPr id="19" name="Picture 3" descr="An x y graph shows the total electric field E direction arrow at a point P on the y axis separated diagonally by a distance of r subscript 1 and r subscript 2 from a positive charge q subscript 1 and a negative charge of q subscript 2, respectively. Both the charges are placed on the x axis. The positive charge q subscript 1is at a distance of a from the source and is along the negative side of the x axis and the negative charge of q subscript 2 is also at a distance of a from the source but is along the positive side of the x axis. The diagonal dashed line r subscript 1 from the point P makes an angle phi with the positive charge q subscript 1. The diagonal dashed line r subscript 2 from the point P makes an angle theta with the negative charge q subscript 2. Three electric field vector arrows are seen leaving the point P. The vector E moves diagonally upward and rightward from the point. The vector E subscript 1 also moves diagonally upward and rightward from the point, but it makes an angle phi with E. The vector E subscript 2 moves diagonally downward and rightward from the point, along the dotted line connecting it to the negative charge. This makes an angle theta with the vector E.">
            <a:extLst>
              <a:ext uri="{FF2B5EF4-FFF2-40B4-BE49-F238E27FC236}">
                <a16:creationId xmlns:a16="http://schemas.microsoft.com/office/drawing/2014/main" id="{66032880-52D4-4A37-AE7F-C41BF455E9F6}"/>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tretch>
            <a:fillRect/>
          </a:stretch>
        </p:blipFill>
        <p:spPr>
          <a:xfrm>
            <a:off x="8961091" y="1175163"/>
            <a:ext cx="2863850" cy="5029200"/>
          </a:xfrm>
          <a:prstGeom prst="rect">
            <a:avLst/>
          </a:prstGeom>
        </p:spPr>
      </p:pic>
    </p:spTree>
    <p:extLst>
      <p:ext uri="{BB962C8B-B14F-4D97-AF65-F5344CB8AC3E}">
        <p14:creationId xmlns:p14="http://schemas.microsoft.com/office/powerpoint/2010/main" val="3412970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2800" dirty="0"/>
              <a:t>Example 22.6: Electric Field Due to Two Charges (2 of 4)</a:t>
            </a:r>
          </a:p>
        </p:txBody>
      </p:sp>
      <p:graphicFrame>
        <p:nvGraphicFramePr>
          <p:cNvPr id="20" name="Object 2">
            <a:extLst>
              <a:ext uri="{FF2B5EF4-FFF2-40B4-BE49-F238E27FC236}">
                <a16:creationId xmlns:a16="http://schemas.microsoft.com/office/drawing/2014/main" id="{9F574A72-F32B-4CE7-BCD8-FB6BD756CA9B}"/>
              </a:ext>
            </a:extLst>
          </p:cNvPr>
          <p:cNvGraphicFramePr>
            <a:graphicFrameLocks noGrp="1" noChangeAspect="1"/>
          </p:cNvGraphicFramePr>
          <p:nvPr>
            <p:ph type="pic" sz="quarter" idx="18"/>
            <p:extLst>
              <p:ext uri="{D42A27DB-BD31-4B8C-83A1-F6EECF244321}">
                <p14:modId xmlns:p14="http://schemas.microsoft.com/office/powerpoint/2010/main" val="3753482396"/>
              </p:ext>
            </p:extLst>
          </p:nvPr>
        </p:nvGraphicFramePr>
        <p:xfrm>
          <a:off x="1026425" y="1145060"/>
          <a:ext cx="3866233" cy="1235603"/>
        </p:xfrm>
        <a:graphic>
          <a:graphicData uri="http://schemas.openxmlformats.org/presentationml/2006/ole">
            <mc:AlternateContent xmlns:mc="http://schemas.openxmlformats.org/markup-compatibility/2006">
              <mc:Choice xmlns:v="urn:schemas-microsoft-com:vml" Requires="v">
                <p:oleObj spid="_x0000_s68798" name="Equation" r:id="rId4" imgW="1231560" imgH="393480" progId="Equation.DSMT4">
                  <p:embed/>
                </p:oleObj>
              </mc:Choice>
              <mc:Fallback>
                <p:oleObj name="Equation" r:id="rId4" imgW="1231560" imgH="393480" progId="Equation.DSMT4">
                  <p:embed/>
                  <p:pic>
                    <p:nvPicPr>
                      <p:cNvPr id="5" name="Object 4"/>
                      <p:cNvPicPr>
                        <a:picLocks noChangeAspect="1" noChangeArrowheads="1"/>
                      </p:cNvPicPr>
                      <p:nvPr/>
                    </p:nvPicPr>
                    <p:blipFill>
                      <a:blip r:embed="rId5"/>
                      <a:srcRect/>
                      <a:stretch>
                        <a:fillRect/>
                      </a:stretch>
                    </p:blipFill>
                    <p:spPr bwMode="auto">
                      <a:xfrm>
                        <a:off x="1026425" y="1145060"/>
                        <a:ext cx="3866233" cy="1235603"/>
                      </a:xfrm>
                      <a:prstGeom prst="rect">
                        <a:avLst/>
                      </a:prstGeom>
                      <a:noFill/>
                    </p:spPr>
                  </p:pic>
                </p:oleObj>
              </mc:Fallback>
            </mc:AlternateContent>
          </a:graphicData>
        </a:graphic>
      </p:graphicFrame>
      <p:graphicFrame>
        <p:nvGraphicFramePr>
          <p:cNvPr id="21" name="Object 3">
            <a:extLst>
              <a:ext uri="{FF2B5EF4-FFF2-40B4-BE49-F238E27FC236}">
                <a16:creationId xmlns:a16="http://schemas.microsoft.com/office/drawing/2014/main" id="{C847EBED-80BD-428A-A64B-E6C7A8AB83CE}"/>
              </a:ext>
            </a:extLst>
          </p:cNvPr>
          <p:cNvGraphicFramePr>
            <a:graphicFrameLocks noGrp="1" noChangeAspect="1"/>
          </p:cNvGraphicFramePr>
          <p:nvPr>
            <p:ph type="pic" sz="quarter" idx="23"/>
            <p:extLst>
              <p:ext uri="{D42A27DB-BD31-4B8C-83A1-F6EECF244321}">
                <p14:modId xmlns:p14="http://schemas.microsoft.com/office/powerpoint/2010/main" val="4144499260"/>
              </p:ext>
            </p:extLst>
          </p:nvPr>
        </p:nvGraphicFramePr>
        <p:xfrm>
          <a:off x="5049486" y="1145059"/>
          <a:ext cx="3945944" cy="1235603"/>
        </p:xfrm>
        <a:graphic>
          <a:graphicData uri="http://schemas.openxmlformats.org/presentationml/2006/ole">
            <mc:AlternateContent xmlns:mc="http://schemas.openxmlformats.org/markup-compatibility/2006">
              <mc:Choice xmlns:v="urn:schemas-microsoft-com:vml" Requires="v">
                <p:oleObj spid="_x0000_s68799" name="Equation" r:id="rId6" imgW="1257120" imgH="393480" progId="Equation.DSMT4">
                  <p:embed/>
                </p:oleObj>
              </mc:Choice>
              <mc:Fallback>
                <p:oleObj name="Equation" r:id="rId6" imgW="1257120" imgH="393480" progId="Equation.DSMT4">
                  <p:embed/>
                  <p:pic>
                    <p:nvPicPr>
                      <p:cNvPr id="11" name="Object 10">
                        <a:extLst>
                          <a:ext uri="{FF2B5EF4-FFF2-40B4-BE49-F238E27FC236}">
                            <a16:creationId xmlns:a16="http://schemas.microsoft.com/office/drawing/2014/main" id="{6090FE43-4011-4592-B229-ED17EA5E789F}"/>
                          </a:ext>
                        </a:extLst>
                      </p:cNvPr>
                      <p:cNvPicPr>
                        <a:picLocks noChangeAspect="1" noChangeArrowheads="1"/>
                      </p:cNvPicPr>
                      <p:nvPr/>
                    </p:nvPicPr>
                    <p:blipFill>
                      <a:blip r:embed="rId7"/>
                      <a:srcRect/>
                      <a:stretch>
                        <a:fillRect/>
                      </a:stretch>
                    </p:blipFill>
                    <p:spPr bwMode="auto">
                      <a:xfrm>
                        <a:off x="5049486" y="1145059"/>
                        <a:ext cx="3945944" cy="1235603"/>
                      </a:xfrm>
                      <a:prstGeom prst="rect">
                        <a:avLst/>
                      </a:prstGeom>
                      <a:noFill/>
                    </p:spPr>
                  </p:pic>
                </p:oleObj>
              </mc:Fallback>
            </mc:AlternateContent>
          </a:graphicData>
        </a:graphic>
      </p:graphicFrame>
      <p:graphicFrame>
        <p:nvGraphicFramePr>
          <p:cNvPr id="22" name="Object 4">
            <a:extLst>
              <a:ext uri="{FF2B5EF4-FFF2-40B4-BE49-F238E27FC236}">
                <a16:creationId xmlns:a16="http://schemas.microsoft.com/office/drawing/2014/main" id="{FF9A8FAD-5102-4229-B0A8-FB92C9C78058}"/>
              </a:ext>
            </a:extLst>
          </p:cNvPr>
          <p:cNvGraphicFramePr>
            <a:graphicFrameLocks noGrp="1" noChangeAspect="1"/>
          </p:cNvGraphicFramePr>
          <p:nvPr>
            <p:ph type="pic" sz="quarter" idx="22"/>
            <p:extLst>
              <p:ext uri="{D42A27DB-BD31-4B8C-83A1-F6EECF244321}">
                <p14:modId xmlns:p14="http://schemas.microsoft.com/office/powerpoint/2010/main" val="1986878660"/>
              </p:ext>
            </p:extLst>
          </p:nvPr>
        </p:nvGraphicFramePr>
        <p:xfrm>
          <a:off x="1917525" y="2443794"/>
          <a:ext cx="5306103" cy="1866961"/>
        </p:xfrm>
        <a:graphic>
          <a:graphicData uri="http://schemas.openxmlformats.org/presentationml/2006/ole">
            <mc:AlternateContent xmlns:mc="http://schemas.openxmlformats.org/markup-compatibility/2006">
              <mc:Choice xmlns:v="urn:schemas-microsoft-com:vml" Requires="v">
                <p:oleObj spid="_x0000_s68800" name="Equation" r:id="rId8" imgW="2057400" imgH="723600" progId="Equation.DSMT4">
                  <p:embed/>
                </p:oleObj>
              </mc:Choice>
              <mc:Fallback>
                <p:oleObj name="Equation" r:id="rId8" imgW="2057400" imgH="723600" progId="Equation.DSMT4">
                  <p:embed/>
                  <p:pic>
                    <p:nvPicPr>
                      <p:cNvPr id="8" name="Object 7"/>
                      <p:cNvPicPr>
                        <a:picLocks noChangeAspect="1" noChangeArrowheads="1"/>
                      </p:cNvPicPr>
                      <p:nvPr/>
                    </p:nvPicPr>
                    <p:blipFill>
                      <a:blip r:embed="rId9"/>
                      <a:srcRect/>
                      <a:stretch>
                        <a:fillRect/>
                      </a:stretch>
                    </p:blipFill>
                    <p:spPr bwMode="auto">
                      <a:xfrm>
                        <a:off x="1917525" y="2443794"/>
                        <a:ext cx="5306103" cy="1866961"/>
                      </a:xfrm>
                      <a:prstGeom prst="rect">
                        <a:avLst/>
                      </a:prstGeom>
                      <a:noFill/>
                    </p:spPr>
                  </p:pic>
                </p:oleObj>
              </mc:Fallback>
            </mc:AlternateContent>
          </a:graphicData>
        </a:graphic>
      </p:graphicFrame>
      <p:graphicFrame>
        <p:nvGraphicFramePr>
          <p:cNvPr id="23" name="Object 5">
            <a:extLst>
              <a:ext uri="{FF2B5EF4-FFF2-40B4-BE49-F238E27FC236}">
                <a16:creationId xmlns:a16="http://schemas.microsoft.com/office/drawing/2014/main" id="{A05F8B96-2773-4780-A722-37CAE5CE4A7A}"/>
              </a:ext>
            </a:extLst>
          </p:cNvPr>
          <p:cNvGraphicFramePr>
            <a:graphicFrameLocks noGrp="1" noChangeAspect="1"/>
          </p:cNvGraphicFramePr>
          <p:nvPr>
            <p:ph type="pic" sz="quarter" idx="21"/>
            <p:extLst>
              <p:ext uri="{D42A27DB-BD31-4B8C-83A1-F6EECF244321}">
                <p14:modId xmlns:p14="http://schemas.microsoft.com/office/powerpoint/2010/main" val="2851759408"/>
              </p:ext>
            </p:extLst>
          </p:nvPr>
        </p:nvGraphicFramePr>
        <p:xfrm>
          <a:off x="1834869" y="4373886"/>
          <a:ext cx="5306103" cy="1926420"/>
        </p:xfrm>
        <a:graphic>
          <a:graphicData uri="http://schemas.openxmlformats.org/presentationml/2006/ole">
            <mc:AlternateContent xmlns:mc="http://schemas.openxmlformats.org/markup-compatibility/2006">
              <mc:Choice xmlns:v="urn:schemas-microsoft-com:vml" Requires="v">
                <p:oleObj spid="_x0000_s68801" name="Equation" r:id="rId10" imgW="1993680" imgH="723600" progId="Equation.DSMT4">
                  <p:embed/>
                </p:oleObj>
              </mc:Choice>
              <mc:Fallback>
                <p:oleObj name="Equation" r:id="rId10" imgW="1993680" imgH="723600" progId="Equation.DSMT4">
                  <p:embed/>
                  <p:pic>
                    <p:nvPicPr>
                      <p:cNvPr id="9" name="Object 8"/>
                      <p:cNvPicPr>
                        <a:picLocks noChangeAspect="1" noChangeArrowheads="1"/>
                      </p:cNvPicPr>
                      <p:nvPr/>
                    </p:nvPicPr>
                    <p:blipFill>
                      <a:blip r:embed="rId11"/>
                      <a:srcRect/>
                      <a:stretch>
                        <a:fillRect/>
                      </a:stretch>
                    </p:blipFill>
                    <p:spPr bwMode="auto">
                      <a:xfrm>
                        <a:off x="1834869" y="4373886"/>
                        <a:ext cx="5306103" cy="1926420"/>
                      </a:xfrm>
                      <a:prstGeom prst="rect">
                        <a:avLst/>
                      </a:prstGeom>
                      <a:noFill/>
                    </p:spPr>
                  </p:pic>
                </p:oleObj>
              </mc:Fallback>
            </mc:AlternateContent>
          </a:graphicData>
        </a:graphic>
      </p:graphicFrame>
      <p:pic>
        <p:nvPicPr>
          <p:cNvPr id="24" name="Picture 6" descr="An x y graph shows the total electric field E direction arrow at a point P on the y axis separated diagonally by a distance of r subscript 1 and r subscript 2 from a positive charge q subscript 1 and a negative charge of q subscript 2, respectively. Both the charges are placed on the x axis. The positive charge q subscript 1is at a distance of a from the source and is along the negative side of the x axis and the negative charge of q subscript 2 is also at a distance of a from the source but is along the positive side of the x axis. The diagonal dashed line r subscript 1 from the point P makes an angle phi with the positive charge q subscript 1. The diagonal dashed line r subscript 2 from the point P makes an angle theta with the negative charge q subscript 2. Three electric field vector arrows are seen leaving the point P. The vector E moves diagonally upward and rightward from the point. The vector E subscript 1 also moves diagonally upward and rightward from the point, but it makes an angle phi with E. The vector E subscript 2 moves diagonally downward and rightward from the point, along the dotted line connecting it to the negative charge. This makes an angle theta with the vector E.">
            <a:extLst>
              <a:ext uri="{FF2B5EF4-FFF2-40B4-BE49-F238E27FC236}">
                <a16:creationId xmlns:a16="http://schemas.microsoft.com/office/drawing/2014/main" id="{D3EB339D-7222-477A-95DD-F2C4C7EA1C34}"/>
              </a:ext>
            </a:extLst>
          </p:cNvPr>
          <p:cNvPicPr>
            <a:picLocks noGrp="1" noChangeAspect="1"/>
          </p:cNvPicPr>
          <p:nvPr>
            <p:ph type="pic" sz="quarter" idx="20"/>
          </p:nvPr>
        </p:nvPicPr>
        <p:blipFill>
          <a:blip r:embed="rId12">
            <a:extLst>
              <a:ext uri="{28A0092B-C50C-407E-A947-70E740481C1C}">
                <a14:useLocalDpi xmlns:a14="http://schemas.microsoft.com/office/drawing/2010/main" val="0"/>
              </a:ext>
            </a:extLst>
          </a:blip>
          <a:stretch>
            <a:fillRect/>
          </a:stretch>
        </p:blipFill>
        <p:spPr>
          <a:xfrm>
            <a:off x="9031288" y="1122907"/>
            <a:ext cx="2915920" cy="5120640"/>
          </a:xfrm>
          <a:prstGeom prst="rect">
            <a:avLst/>
          </a:prstGeom>
        </p:spPr>
      </p:pic>
    </p:spTree>
    <p:extLst>
      <p:ext uri="{BB962C8B-B14F-4D97-AF65-F5344CB8AC3E}">
        <p14:creationId xmlns:p14="http://schemas.microsoft.com/office/powerpoint/2010/main" val="356467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2800" dirty="0"/>
              <a:t>Example 22.6: Electric Field Due to Two Charges (3 of 4)</a:t>
            </a:r>
          </a:p>
        </p:txBody>
      </p:sp>
      <p:sp>
        <p:nvSpPr>
          <p:cNvPr id="15" name="Text Placeholder 2">
            <a:extLst>
              <a:ext uri="{FF2B5EF4-FFF2-40B4-BE49-F238E27FC236}">
                <a16:creationId xmlns:a16="http://schemas.microsoft.com/office/drawing/2014/main" id="{FCB7B2E9-BF55-4B1C-91DD-E1E0A60116E1}"/>
              </a:ext>
            </a:extLst>
          </p:cNvPr>
          <p:cNvSpPr>
            <a:spLocks noGrp="1"/>
          </p:cNvSpPr>
          <p:nvPr>
            <p:ph type="body" sz="quarter" idx="17"/>
          </p:nvPr>
        </p:nvSpPr>
        <p:spPr>
          <a:xfrm>
            <a:off x="740229" y="1183563"/>
            <a:ext cx="10613572" cy="822960"/>
          </a:xfrm>
        </p:spPr>
        <p:txBody>
          <a:bodyPr/>
          <a:lstStyle/>
          <a:p>
            <a:pPr>
              <a:lnSpc>
                <a:spcPct val="100000"/>
              </a:lnSpc>
              <a:spcBef>
                <a:spcPts val="600"/>
              </a:spcBef>
              <a:spcAft>
                <a:spcPts val="600"/>
              </a:spcAft>
            </a:pPr>
            <a:r>
              <a:rPr lang="en-US" sz="2400" dirty="0">
                <a:latin typeface="Arial" panose="020B0604020202020204" pitchFamily="34" charset="0"/>
                <a:cs typeface="Arial" panose="020B0604020202020204" pitchFamily="34" charset="0"/>
              </a:rPr>
              <a:t>(B) Evaluate the electric field at point</a:t>
            </a:r>
            <a:r>
              <a:rPr lang="en-US" sz="2400" i="1" dirty="0">
                <a:latin typeface="Arial" panose="020B0604020202020204" pitchFamily="34" charset="0"/>
                <a:cs typeface="Arial" panose="020B0604020202020204" pitchFamily="34" charset="0"/>
              </a:rPr>
              <a:t> P</a:t>
            </a:r>
            <a:r>
              <a:rPr lang="en-US" sz="2400" dirty="0">
                <a:latin typeface="Arial" panose="020B0604020202020204" pitchFamily="34" charset="0"/>
                <a:cs typeface="Arial" panose="020B0604020202020204" pitchFamily="34" charset="0"/>
              </a:rPr>
              <a:t> in the special case that |</a:t>
            </a:r>
            <a:r>
              <a:rPr lang="en-US" sz="2400" i="1" dirty="0">
                <a:latin typeface="Arial" panose="020B0604020202020204" pitchFamily="34" charset="0"/>
                <a:cs typeface="Arial" panose="020B0604020202020204" pitchFamily="34" charset="0"/>
              </a:rPr>
              <a:t>q</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 |</a:t>
            </a:r>
            <a:r>
              <a:rPr lang="en-US" sz="2400" i="1" dirty="0">
                <a:latin typeface="Arial" panose="020B0604020202020204" pitchFamily="34" charset="0"/>
                <a:cs typeface="Arial" panose="020B0604020202020204" pitchFamily="34" charset="0"/>
              </a:rPr>
              <a:t>q</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and </a:t>
            </a:r>
            <a:r>
              <a:rPr lang="en-US" sz="2400" i="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 </a:t>
            </a:r>
            <a:r>
              <a:rPr lang="en-US" sz="2400" i="1"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a:t>
            </a:r>
          </a:p>
        </p:txBody>
      </p:sp>
      <p:graphicFrame>
        <p:nvGraphicFramePr>
          <p:cNvPr id="28" name="Object 3">
            <a:extLst>
              <a:ext uri="{FF2B5EF4-FFF2-40B4-BE49-F238E27FC236}">
                <a16:creationId xmlns:a16="http://schemas.microsoft.com/office/drawing/2014/main" id="{04129E28-BA2C-4825-A60A-8546B996F696}"/>
              </a:ext>
            </a:extLst>
          </p:cNvPr>
          <p:cNvGraphicFramePr>
            <a:graphicFrameLocks noGrp="1" noChangeAspect="1"/>
          </p:cNvGraphicFramePr>
          <p:nvPr>
            <p:ph type="pic" sz="quarter" idx="18"/>
            <p:extLst>
              <p:ext uri="{D42A27DB-BD31-4B8C-83A1-F6EECF244321}">
                <p14:modId xmlns:p14="http://schemas.microsoft.com/office/powerpoint/2010/main" val="3046388733"/>
              </p:ext>
            </p:extLst>
          </p:nvPr>
        </p:nvGraphicFramePr>
        <p:xfrm>
          <a:off x="981635" y="2044697"/>
          <a:ext cx="7062427" cy="1674284"/>
        </p:xfrm>
        <a:graphic>
          <a:graphicData uri="http://schemas.openxmlformats.org/presentationml/2006/ole">
            <mc:AlternateContent xmlns:mc="http://schemas.openxmlformats.org/markup-compatibility/2006">
              <mc:Choice xmlns:v="urn:schemas-microsoft-com:vml" Requires="v">
                <p:oleObj spid="_x0000_s69772" name="Equation" r:id="rId4" imgW="2946240" imgH="698400" progId="Equation.DSMT4">
                  <p:embed/>
                </p:oleObj>
              </mc:Choice>
              <mc:Fallback>
                <p:oleObj name="Equation" r:id="rId4" imgW="2946240" imgH="698400" progId="Equation.DSMT4">
                  <p:embed/>
                  <p:pic>
                    <p:nvPicPr>
                      <p:cNvPr id="9" name="Object 8"/>
                      <p:cNvPicPr>
                        <a:picLocks noChangeAspect="1" noChangeArrowheads="1"/>
                      </p:cNvPicPr>
                      <p:nvPr/>
                    </p:nvPicPr>
                    <p:blipFill>
                      <a:blip r:embed="rId5"/>
                      <a:srcRect/>
                      <a:stretch>
                        <a:fillRect/>
                      </a:stretch>
                    </p:blipFill>
                    <p:spPr bwMode="auto">
                      <a:xfrm>
                        <a:off x="981635" y="2044697"/>
                        <a:ext cx="7062427" cy="1674284"/>
                      </a:xfrm>
                      <a:prstGeom prst="rect">
                        <a:avLst/>
                      </a:prstGeom>
                      <a:noFill/>
                    </p:spPr>
                  </p:pic>
                </p:oleObj>
              </mc:Fallback>
            </mc:AlternateContent>
          </a:graphicData>
        </a:graphic>
      </p:graphicFrame>
      <p:graphicFrame>
        <p:nvGraphicFramePr>
          <p:cNvPr id="29" name="Object 4">
            <a:extLst>
              <a:ext uri="{FF2B5EF4-FFF2-40B4-BE49-F238E27FC236}">
                <a16:creationId xmlns:a16="http://schemas.microsoft.com/office/drawing/2014/main" id="{B804B902-8DE2-4AF9-9C3E-84D0E33651B2}"/>
              </a:ext>
            </a:extLst>
          </p:cNvPr>
          <p:cNvGraphicFramePr>
            <a:graphicFrameLocks noGrp="1" noChangeAspect="1"/>
          </p:cNvGraphicFramePr>
          <p:nvPr>
            <p:ph type="pic" sz="quarter" idx="23"/>
            <p:extLst>
              <p:ext uri="{D42A27DB-BD31-4B8C-83A1-F6EECF244321}">
                <p14:modId xmlns:p14="http://schemas.microsoft.com/office/powerpoint/2010/main" val="3883886484"/>
              </p:ext>
            </p:extLst>
          </p:nvPr>
        </p:nvGraphicFramePr>
        <p:xfrm>
          <a:off x="3369845" y="3782433"/>
          <a:ext cx="3228172" cy="1152920"/>
        </p:xfrm>
        <a:graphic>
          <a:graphicData uri="http://schemas.openxmlformats.org/presentationml/2006/ole">
            <mc:AlternateContent xmlns:mc="http://schemas.openxmlformats.org/markup-compatibility/2006">
              <mc:Choice xmlns:v="urn:schemas-microsoft-com:vml" Requires="v">
                <p:oleObj spid="_x0000_s69773" name="Equation" r:id="rId6" imgW="1244520" imgH="444240" progId="Equation.DSMT4">
                  <p:embed/>
                </p:oleObj>
              </mc:Choice>
              <mc:Fallback>
                <p:oleObj name="Equation" r:id="rId6" imgW="1244520" imgH="444240" progId="Equation.DSMT4">
                  <p:embed/>
                  <p:pic>
                    <p:nvPicPr>
                      <p:cNvPr id="10" name="Object 9"/>
                      <p:cNvPicPr>
                        <a:picLocks noChangeAspect="1" noChangeArrowheads="1"/>
                      </p:cNvPicPr>
                      <p:nvPr/>
                    </p:nvPicPr>
                    <p:blipFill>
                      <a:blip r:embed="rId7"/>
                      <a:srcRect/>
                      <a:stretch>
                        <a:fillRect/>
                      </a:stretch>
                    </p:blipFill>
                    <p:spPr bwMode="auto">
                      <a:xfrm>
                        <a:off x="3369845" y="3782433"/>
                        <a:ext cx="3228172" cy="1152920"/>
                      </a:xfrm>
                      <a:prstGeom prst="rect">
                        <a:avLst/>
                      </a:prstGeom>
                      <a:noFill/>
                    </p:spPr>
                  </p:pic>
                </p:oleObj>
              </mc:Fallback>
            </mc:AlternateContent>
          </a:graphicData>
        </a:graphic>
      </p:graphicFrame>
      <p:graphicFrame>
        <p:nvGraphicFramePr>
          <p:cNvPr id="30" name="Object 5">
            <a:extLst>
              <a:ext uri="{FF2B5EF4-FFF2-40B4-BE49-F238E27FC236}">
                <a16:creationId xmlns:a16="http://schemas.microsoft.com/office/drawing/2014/main" id="{B6BF09C1-DCDD-45AA-BC8D-49B6ADDE109A}"/>
              </a:ext>
            </a:extLst>
          </p:cNvPr>
          <p:cNvGraphicFramePr>
            <a:graphicFrameLocks noGrp="1" noChangeAspect="1"/>
          </p:cNvGraphicFramePr>
          <p:nvPr>
            <p:ph type="pic" sz="quarter" idx="22"/>
            <p:extLst>
              <p:ext uri="{D42A27DB-BD31-4B8C-83A1-F6EECF244321}">
                <p14:modId xmlns:p14="http://schemas.microsoft.com/office/powerpoint/2010/main" val="3955152548"/>
              </p:ext>
            </p:extLst>
          </p:nvPr>
        </p:nvGraphicFramePr>
        <p:xfrm>
          <a:off x="1451056" y="5007069"/>
          <a:ext cx="5836713" cy="1290527"/>
        </p:xfrm>
        <a:graphic>
          <a:graphicData uri="http://schemas.openxmlformats.org/presentationml/2006/ole">
            <mc:AlternateContent xmlns:mc="http://schemas.openxmlformats.org/markup-compatibility/2006">
              <mc:Choice xmlns:v="urn:schemas-microsoft-com:vml" Requires="v">
                <p:oleObj spid="_x0000_s69774" name="Equation" r:id="rId8" imgW="2527200" imgH="558720" progId="Equation.DSMT4">
                  <p:embed/>
                </p:oleObj>
              </mc:Choice>
              <mc:Fallback>
                <p:oleObj name="Equation" r:id="rId8" imgW="2527200" imgH="558720" progId="Equation.DSMT4">
                  <p:embed/>
                  <p:pic>
                    <p:nvPicPr>
                      <p:cNvPr id="11" name="Object 10"/>
                      <p:cNvPicPr>
                        <a:picLocks noChangeAspect="1" noChangeArrowheads="1"/>
                      </p:cNvPicPr>
                      <p:nvPr/>
                    </p:nvPicPr>
                    <p:blipFill>
                      <a:blip r:embed="rId9"/>
                      <a:srcRect/>
                      <a:stretch>
                        <a:fillRect/>
                      </a:stretch>
                    </p:blipFill>
                    <p:spPr bwMode="auto">
                      <a:xfrm>
                        <a:off x="1451056" y="5007069"/>
                        <a:ext cx="5836713" cy="1290527"/>
                      </a:xfrm>
                      <a:prstGeom prst="rect">
                        <a:avLst/>
                      </a:prstGeom>
                      <a:noFill/>
                    </p:spPr>
                  </p:pic>
                </p:oleObj>
              </mc:Fallback>
            </mc:AlternateContent>
          </a:graphicData>
        </a:graphic>
      </p:graphicFrame>
      <p:pic>
        <p:nvPicPr>
          <p:cNvPr id="31" name="Picture 6" descr="An x y graph shows the total direction of the electric field E at a point P on the y axis, which is separated diagonally by a distance of r subscript 1 and r subscript 2 from a positive charge q subscript 1 and a negative charge of q subscript 2, respectively. Both the charges are placed on the x axis. The positive charge q subscript 1is at a distance of a from the source and is along the negative side of the x axis and the negative charge of q subscript 2 is also at a distance of a from the source but is along the positive side of the x axis. The diagonal dashed line r from the point P makes an angle theta with the positive charge q subscript 1. The negative charge q subscript 2 also connects to the point P with a diagonal dashed line that appears to be of the same length r, making an angle theta with negative charge q subscript 2. The point P and the two charges appear to form an isosceles triangle. Three electric field vector arrows are seen leaving the point P. The vector E moves horizontally rightward from the point. The vector E subscript 1 moves diagonally upward and rightward from the point, makes an angle theta with E. The vector E subscript 2 moves diagonally downward and rightward from the point, along the dotted line connecting it to the negative charge. This also makes an angle theta with the vector E.">
            <a:extLst>
              <a:ext uri="{FF2B5EF4-FFF2-40B4-BE49-F238E27FC236}">
                <a16:creationId xmlns:a16="http://schemas.microsoft.com/office/drawing/2014/main" id="{69066B54-1806-40AD-ABB6-AF2FE578BBB9}"/>
              </a:ext>
            </a:extLst>
          </p:cNvPr>
          <p:cNvPicPr>
            <a:picLocks noGrp="1" noChangeAspect="1"/>
          </p:cNvPicPr>
          <p:nvPr>
            <p:ph type="pic" sz="quarter" idx="21"/>
          </p:nvPr>
        </p:nvPicPr>
        <p:blipFill>
          <a:blip r:embed="rId10">
            <a:extLst>
              <a:ext uri="{28A0092B-C50C-407E-A947-70E740481C1C}">
                <a14:useLocalDpi xmlns:a14="http://schemas.microsoft.com/office/drawing/2010/main" val="0"/>
              </a:ext>
            </a:extLst>
          </a:blip>
          <a:stretch>
            <a:fillRect/>
          </a:stretch>
        </p:blipFill>
        <p:spPr>
          <a:xfrm>
            <a:off x="8813708" y="2152856"/>
            <a:ext cx="2028691" cy="4114800"/>
          </a:xfrm>
          <a:prstGeom prst="rect">
            <a:avLst/>
          </a:prstGeom>
        </p:spPr>
      </p:pic>
    </p:spTree>
    <p:extLst>
      <p:ext uri="{BB962C8B-B14F-4D97-AF65-F5344CB8AC3E}">
        <p14:creationId xmlns:p14="http://schemas.microsoft.com/office/powerpoint/2010/main" val="39204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2800" dirty="0"/>
              <a:t>Example 22.6: Electric Field Due to Two Charges (4 of 4)</a:t>
            </a:r>
          </a:p>
        </p:txBody>
      </p:sp>
      <p:sp>
        <p:nvSpPr>
          <p:cNvPr id="15" name="Text Placeholder 2">
            <a:extLst>
              <a:ext uri="{FF2B5EF4-FFF2-40B4-BE49-F238E27FC236}">
                <a16:creationId xmlns:a16="http://schemas.microsoft.com/office/drawing/2014/main" id="{FCB7B2E9-BF55-4B1C-91DD-E1E0A60116E1}"/>
              </a:ext>
            </a:extLst>
          </p:cNvPr>
          <p:cNvSpPr>
            <a:spLocks noGrp="1"/>
          </p:cNvSpPr>
          <p:nvPr>
            <p:ph type="body" sz="quarter" idx="17"/>
          </p:nvPr>
        </p:nvSpPr>
        <p:spPr>
          <a:xfrm>
            <a:off x="740229" y="1183562"/>
            <a:ext cx="10613572" cy="950037"/>
          </a:xfrm>
        </p:spPr>
        <p:txBody>
          <a:bodyPr/>
          <a:lstStyle/>
          <a:p>
            <a:pPr>
              <a:lnSpc>
                <a:spcPct val="100000"/>
              </a:lnSpc>
              <a:spcBef>
                <a:spcPts val="600"/>
              </a:spcBef>
              <a:spcAft>
                <a:spcPts val="600"/>
              </a:spcAft>
            </a:pPr>
            <a:r>
              <a:rPr lang="en-US" sz="2400" dirty="0">
                <a:latin typeface="Arial" panose="020B0604020202020204" pitchFamily="34" charset="0"/>
                <a:cs typeface="Arial" panose="020B0604020202020204" pitchFamily="34" charset="0"/>
              </a:rPr>
              <a:t>(C) Find the electric field due to the electric dipole when point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is a distance </a:t>
            </a:r>
            <a:r>
              <a:rPr lang="en-US" sz="2400" i="1" dirty="0">
                <a:latin typeface="Arial" panose="020B0604020202020204" pitchFamily="34" charset="0"/>
                <a:cs typeface="Arial" panose="020B0604020202020204" pitchFamily="34" charset="0"/>
              </a:rPr>
              <a:t>y</a:t>
            </a:r>
            <a:r>
              <a:rPr lang="en-US" sz="2400" dirty="0">
                <a:latin typeface="Arial" panose="020B0604020202020204" pitchFamily="34" charset="0"/>
                <a:cs typeface="Arial" panose="020B0604020202020204" pitchFamily="34" charset="0"/>
              </a:rPr>
              <a:t> &gt;&gt;</a:t>
            </a:r>
            <a:r>
              <a:rPr lang="en-US" sz="2400" i="1" dirty="0">
                <a:latin typeface="Arial" panose="020B0604020202020204" pitchFamily="34" charset="0"/>
                <a:cs typeface="Arial" panose="020B0604020202020204" pitchFamily="34" charset="0"/>
              </a:rPr>
              <a:t> a</a:t>
            </a:r>
            <a:r>
              <a:rPr lang="en-US" sz="2400" dirty="0">
                <a:latin typeface="Arial" panose="020B0604020202020204" pitchFamily="34" charset="0"/>
                <a:cs typeface="Arial" panose="020B0604020202020204" pitchFamily="34" charset="0"/>
              </a:rPr>
              <a:t> from the origin.</a:t>
            </a:r>
            <a:endParaRPr lang="en-US" sz="3600" dirty="0">
              <a:latin typeface="Arial" panose="020B0604020202020204" pitchFamily="34" charset="0"/>
              <a:cs typeface="Arial" panose="020B0604020202020204" pitchFamily="34" charset="0"/>
            </a:endParaRPr>
          </a:p>
        </p:txBody>
      </p:sp>
      <p:graphicFrame>
        <p:nvGraphicFramePr>
          <p:cNvPr id="17" name="Object 3">
            <a:extLst>
              <a:ext uri="{FF2B5EF4-FFF2-40B4-BE49-F238E27FC236}">
                <a16:creationId xmlns:a16="http://schemas.microsoft.com/office/drawing/2014/main" id="{C48EE348-7D11-4729-9715-1EE843FA7A5D}"/>
              </a:ext>
            </a:extLst>
          </p:cNvPr>
          <p:cNvGraphicFramePr>
            <a:graphicFrameLocks noGrp="1" noChangeAspect="1"/>
          </p:cNvGraphicFramePr>
          <p:nvPr>
            <p:ph type="pic" sz="quarter" idx="18"/>
            <p:extLst>
              <p:ext uri="{D42A27DB-BD31-4B8C-83A1-F6EECF244321}">
                <p14:modId xmlns:p14="http://schemas.microsoft.com/office/powerpoint/2010/main" val="1769178802"/>
              </p:ext>
            </p:extLst>
          </p:nvPr>
        </p:nvGraphicFramePr>
        <p:xfrm>
          <a:off x="2341882" y="2279931"/>
          <a:ext cx="5306105" cy="1326526"/>
        </p:xfrm>
        <a:graphic>
          <a:graphicData uri="http://schemas.openxmlformats.org/presentationml/2006/ole">
            <mc:AlternateContent xmlns:mc="http://schemas.openxmlformats.org/markup-compatibility/2006">
              <mc:Choice xmlns:v="urn:schemas-microsoft-com:vml" Requires="v">
                <p:oleObj spid="_x0000_s70703" name="Equation" r:id="rId4" imgW="1777680" imgH="444240" progId="Equation.DSMT4">
                  <p:embed/>
                </p:oleObj>
              </mc:Choice>
              <mc:Fallback>
                <p:oleObj name="Equation" r:id="rId4" imgW="1777680" imgH="444240" progId="Equation.DSMT4">
                  <p:embed/>
                  <p:pic>
                    <p:nvPicPr>
                      <p:cNvPr id="12" name="Object 11"/>
                      <p:cNvPicPr>
                        <a:picLocks noChangeAspect="1" noChangeArrowheads="1"/>
                      </p:cNvPicPr>
                      <p:nvPr/>
                    </p:nvPicPr>
                    <p:blipFill>
                      <a:blip r:embed="rId5"/>
                      <a:srcRect/>
                      <a:stretch>
                        <a:fillRect/>
                      </a:stretch>
                    </p:blipFill>
                    <p:spPr bwMode="auto">
                      <a:xfrm>
                        <a:off x="2341882" y="2279931"/>
                        <a:ext cx="5306105" cy="1326526"/>
                      </a:xfrm>
                      <a:prstGeom prst="rect">
                        <a:avLst/>
                      </a:prstGeom>
                      <a:noFill/>
                    </p:spPr>
                  </p:pic>
                </p:oleObj>
              </mc:Fallback>
            </mc:AlternateContent>
          </a:graphicData>
        </a:graphic>
      </p:graphicFrame>
      <p:pic>
        <p:nvPicPr>
          <p:cNvPr id="16" name="Picture 4" descr="An x y graph shows the total direction of the electric field E at a point P on the y axis, which is separated diagonally by a distance of r subscript 1 and r subscript 2 from a positive charge q subscript 1 and a negative charge of q subscript 2, respectively. Both the charges are placed on the x axis. The positive charge q subscript 1is at a distance of a from the source and is along the negative side of the x axis and the negative charge of q subscript 2 is also at a distance of a from the source but is along the positive side of the x axis. The diagonal dashed line r from the point P makes an angle theta with the positive charge q subscript 1. The negative charge q subscript 2 also connects to the point P with a diagonal dashed line that appears to be of the same length r, making an angle theta with negative charge q subscript 2. The point P and the two charges appear to form an isosceles triangle. Three electric field vector arrows are seen leaving the point P. The vector E moves horizontally rightward from the point. The vector E subscript 1 moves diagonally upward and rightward from the point, makes an angle theta with E. The vector E subscript 2 moves diagonally downward and rightward from the point, along the dotted line connecting it to the negative charge. This also makes an angle theta with the vector E.">
            <a:extLst>
              <a:ext uri="{FF2B5EF4-FFF2-40B4-BE49-F238E27FC236}">
                <a16:creationId xmlns:a16="http://schemas.microsoft.com/office/drawing/2014/main" id="{6E629CC2-2203-44FB-B8C1-3E4CE8AB5A9E}"/>
              </a:ext>
            </a:extLst>
          </p:cNvPr>
          <p:cNvPicPr>
            <a:picLocks noGrp="1" noChangeAspect="1"/>
          </p:cNvPicPr>
          <p:nvPr>
            <p:ph type="pic" sz="quarter" idx="23"/>
          </p:nvPr>
        </p:nvPicPr>
        <p:blipFill>
          <a:blip r:embed="rId6">
            <a:extLst>
              <a:ext uri="{28A0092B-C50C-407E-A947-70E740481C1C}">
                <a14:useLocalDpi xmlns:a14="http://schemas.microsoft.com/office/drawing/2010/main" val="0"/>
              </a:ext>
            </a:extLst>
          </a:blip>
          <a:stretch>
            <a:fillRect/>
          </a:stretch>
        </p:blipFill>
        <p:spPr>
          <a:xfrm>
            <a:off x="8305521" y="2205315"/>
            <a:ext cx="2028691" cy="4114800"/>
          </a:xfrm>
          <a:prstGeom prst="rect">
            <a:avLst/>
          </a:prstGeom>
        </p:spPr>
      </p:pic>
    </p:spTree>
    <p:extLst>
      <p:ext uri="{BB962C8B-B14F-4D97-AF65-F5344CB8AC3E}">
        <p14:creationId xmlns:p14="http://schemas.microsoft.com/office/powerpoint/2010/main" val="76263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Electric Field Lines (1 of 5)</a:t>
            </a:r>
          </a:p>
        </p:txBody>
      </p:sp>
      <p:pic>
        <p:nvPicPr>
          <p:cNvPr id="21" name="Picture 2" descr="An illustration shows a set of 6 curved electric field lines penetrating two surfaces, shown by two squares marked A and B such that the area of square A is smaller than the area of square B. Orange arrows are seen passing through them from the left to the right. The text mentions that the magnitude of the field is greater on surface A than on surface B.">
            <a:extLst>
              <a:ext uri="{FF2B5EF4-FFF2-40B4-BE49-F238E27FC236}">
                <a16:creationId xmlns:a16="http://schemas.microsoft.com/office/drawing/2014/main" id="{D3C5806F-9AEB-4B87-B422-FACB543809AB}"/>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Lst>
          </a:blip>
          <a:stretch>
            <a:fillRect/>
          </a:stretch>
        </p:blipFill>
        <p:spPr>
          <a:xfrm>
            <a:off x="3883484" y="1208444"/>
            <a:ext cx="4425032" cy="5029200"/>
          </a:xfrm>
          <a:prstGeom prst="rect">
            <a:avLst/>
          </a:prstGeom>
        </p:spPr>
      </p:pic>
      <p:graphicFrame>
        <p:nvGraphicFramePr>
          <p:cNvPr id="22" name="Object 3">
            <a:extLst>
              <a:ext uri="{FF2B5EF4-FFF2-40B4-BE49-F238E27FC236}">
                <a16:creationId xmlns:a16="http://schemas.microsoft.com/office/drawing/2014/main" id="{96DEE07A-55E9-44DD-BAC6-7243A12A779F}"/>
              </a:ext>
            </a:extLst>
          </p:cNvPr>
          <p:cNvGraphicFramePr>
            <a:graphicFrameLocks noGrp="1" noChangeAspect="1"/>
          </p:cNvGraphicFramePr>
          <p:nvPr>
            <p:ph type="pic" sz="quarter" idx="23"/>
            <p:extLst>
              <p:ext uri="{D42A27DB-BD31-4B8C-83A1-F6EECF244321}">
                <p14:modId xmlns:p14="http://schemas.microsoft.com/office/powerpoint/2010/main" val="3929682113"/>
              </p:ext>
            </p:extLst>
          </p:nvPr>
        </p:nvGraphicFramePr>
        <p:xfrm>
          <a:off x="8866657" y="2084648"/>
          <a:ext cx="2311769" cy="1155883"/>
        </p:xfrm>
        <a:graphic>
          <a:graphicData uri="http://schemas.openxmlformats.org/presentationml/2006/ole">
            <mc:AlternateContent xmlns:mc="http://schemas.openxmlformats.org/markup-compatibility/2006">
              <mc:Choice xmlns:v="urn:schemas-microsoft-com:vml" Requires="v">
                <p:oleObj spid="_x0000_s34636" name="Equation" r:id="rId5" imgW="736560" imgH="368280" progId="Equation.DSMT4">
                  <p:embed/>
                </p:oleObj>
              </mc:Choice>
              <mc:Fallback>
                <p:oleObj name="Equation" r:id="rId5" imgW="736560" imgH="368280" progId="Equation.DSMT4">
                  <p:embed/>
                  <p:pic>
                    <p:nvPicPr>
                      <p:cNvPr id="5" name="Object 4">
                        <a:extLst>
                          <a:ext uri="{FF2B5EF4-FFF2-40B4-BE49-F238E27FC236}">
                            <a16:creationId xmlns:a16="http://schemas.microsoft.com/office/drawing/2014/main" id="{2179C728-4F9A-4EE4-8ABB-A699BCDFEC23}"/>
                          </a:ext>
                        </a:extLst>
                      </p:cNvPr>
                      <p:cNvPicPr>
                        <a:picLocks noChangeAspect="1" noChangeArrowheads="1"/>
                      </p:cNvPicPr>
                      <p:nvPr/>
                    </p:nvPicPr>
                    <p:blipFill>
                      <a:blip r:embed="rId6"/>
                      <a:srcRect/>
                      <a:stretch>
                        <a:fillRect/>
                      </a:stretch>
                    </p:blipFill>
                    <p:spPr bwMode="auto">
                      <a:xfrm>
                        <a:off x="8866657" y="2084648"/>
                        <a:ext cx="2311769" cy="1155883"/>
                      </a:xfrm>
                      <a:prstGeom prst="rect">
                        <a:avLst/>
                      </a:prstGeom>
                      <a:noFill/>
                    </p:spPr>
                  </p:pic>
                </p:oleObj>
              </mc:Fallback>
            </mc:AlternateContent>
          </a:graphicData>
        </a:graphic>
      </p:graphicFrame>
    </p:spTree>
    <p:extLst>
      <p:ext uri="{BB962C8B-B14F-4D97-AF65-F5344CB8AC3E}">
        <p14:creationId xmlns:p14="http://schemas.microsoft.com/office/powerpoint/2010/main" val="325454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Electric Field Lines (2 of 5)</a:t>
            </a:r>
          </a:p>
        </p:txBody>
      </p:sp>
      <p:pic>
        <p:nvPicPr>
          <p:cNvPr id="9" name="Picture 2" descr="Two illustrations show the difference in the direction of electric field lines for point charges that are positive and negative. Illustration a has a positively charged particle in the center, marked as q. The electric field lines are shown to arise as arrows from the positive charge and move outward in a circular form. Illustration b has a negatively charged particle in the center, marked as negative q. The electric field lines are shown to move as arrows inward toward the negative charge in a circular form. The text near illustration a mentions that for a positive point charge, the field lines are directed radially outward. The text near illustration b mentions that for a negative point charge, the field lines are directed radially inward.">
            <a:extLst>
              <a:ext uri="{FF2B5EF4-FFF2-40B4-BE49-F238E27FC236}">
                <a16:creationId xmlns:a16="http://schemas.microsoft.com/office/drawing/2014/main" id="{FE6467FE-D908-4907-A1F2-4AA73844EAE1}"/>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tretch>
            <a:fillRect/>
          </a:stretch>
        </p:blipFill>
        <p:spPr>
          <a:xfrm>
            <a:off x="2459101" y="1219652"/>
            <a:ext cx="7273798" cy="5029200"/>
          </a:xfrm>
          <a:prstGeom prst="rect">
            <a:avLst/>
          </a:prstGeom>
        </p:spPr>
      </p:pic>
    </p:spTree>
    <p:extLst>
      <p:ext uri="{BB962C8B-B14F-4D97-AF65-F5344CB8AC3E}">
        <p14:creationId xmlns:p14="http://schemas.microsoft.com/office/powerpoint/2010/main" val="4261131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Properties of Electric Charges (2 of 2)</a:t>
            </a:r>
          </a:p>
        </p:txBody>
      </p:sp>
      <p:pic>
        <p:nvPicPr>
          <p:cNvPr id="6" name="Picture 2" descr="Two illustrations show the electric force between oppositely charged and like-charged objects, with the first illustration showing glass and rubber and the second showing rubber and rubber. Illustration a shows a rubber rod suspended from a horizontal surface above it by a string that is moving counterclockwise. The rubber rod has negative signs written on its left end. Another marked as glass is seen just below this negative side of the rubber rod. This rod has positive signs marked on it. Two forces are shown approach each other, one a downward arrow from the rubber rod and one an upward arrow from the glass rod, represented by vector F. The rubber rod is seen to be oscillating back and forth. This is accompanied by a text box that says a negatively charged rubber rod suspended by a string is attracted to a positively charged glass rod. Illustration b shows a rubber rod similarly suspended from a horizontal surface above it by a string rotating clockwise. The rubber rod has negative signs written on its left end. Another rod marked as rubber is seen just below this negative side of the rubber rod, also having negative signs on it. Two forces are also seen, one a downward arrow from the lower rubber rod, and one upward from the upper glass rod, represented by the vector F. The suspended rubber rod is seen to be oscillating back and forth. This figure is accompanied by the text that says ’A negatively charged rubber rod is repelled by another negatively charged rubber rod.’">
            <a:extLst>
              <a:ext uri="{FF2B5EF4-FFF2-40B4-BE49-F238E27FC236}">
                <a16:creationId xmlns:a16="http://schemas.microsoft.com/office/drawing/2014/main" id="{D974CA06-5DE6-470F-8A19-4D44DD68363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136579" y="1190173"/>
            <a:ext cx="5918842" cy="5029200"/>
          </a:xfrm>
          <a:prstGeom prst="rect">
            <a:avLst/>
          </a:prstGeom>
        </p:spPr>
      </p:pic>
    </p:spTree>
    <p:extLst>
      <p:ext uri="{BB962C8B-B14F-4D97-AF65-F5344CB8AC3E}">
        <p14:creationId xmlns:p14="http://schemas.microsoft.com/office/powerpoint/2010/main" val="1690169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Electric Field Lines (3 of 5)</a:t>
            </a:r>
          </a:p>
        </p:txBody>
      </p:sp>
      <p:graphicFrame>
        <p:nvGraphicFramePr>
          <p:cNvPr id="10" name="Object 2">
            <a:extLst>
              <a:ext uri="{FF2B5EF4-FFF2-40B4-BE49-F238E27FC236}">
                <a16:creationId xmlns:a16="http://schemas.microsoft.com/office/drawing/2014/main" id="{169DFD3A-00A4-444B-8642-4BCB668C58E3}"/>
              </a:ext>
            </a:extLst>
          </p:cNvPr>
          <p:cNvGraphicFramePr>
            <a:graphicFrameLocks noGrp="1" noChangeAspect="1"/>
          </p:cNvGraphicFramePr>
          <p:nvPr>
            <p:ph type="pic" sz="quarter" idx="10"/>
            <p:extLst>
              <p:ext uri="{D42A27DB-BD31-4B8C-83A1-F6EECF244321}">
                <p14:modId xmlns:p14="http://schemas.microsoft.com/office/powerpoint/2010/main" val="2112072611"/>
              </p:ext>
            </p:extLst>
          </p:nvPr>
        </p:nvGraphicFramePr>
        <p:xfrm>
          <a:off x="2320555" y="2255221"/>
          <a:ext cx="1885289" cy="1446847"/>
        </p:xfrm>
        <a:graphic>
          <a:graphicData uri="http://schemas.openxmlformats.org/presentationml/2006/ole">
            <mc:AlternateContent xmlns:mc="http://schemas.openxmlformats.org/markup-compatibility/2006">
              <mc:Choice xmlns:v="urn:schemas-microsoft-com:vml" Requires="v">
                <p:oleObj spid="_x0000_s71724" name="Equation" r:id="rId4" imgW="545760" imgH="419040" progId="Equation.DSMT4">
                  <p:embed/>
                </p:oleObj>
              </mc:Choice>
              <mc:Fallback>
                <p:oleObj name="Equation" r:id="rId4" imgW="545760" imgH="419040" progId="Equation.DSMT4">
                  <p:embed/>
                  <p:pic>
                    <p:nvPicPr>
                      <p:cNvPr id="5" name="Object 4">
                        <a:extLst>
                          <a:ext uri="{FF2B5EF4-FFF2-40B4-BE49-F238E27FC236}">
                            <a16:creationId xmlns:a16="http://schemas.microsoft.com/office/drawing/2014/main" id="{E1532FF2-634E-48AF-B052-D6CC8609F01C}"/>
                          </a:ext>
                        </a:extLst>
                      </p:cNvPr>
                      <p:cNvPicPr>
                        <a:picLocks noChangeAspect="1" noChangeArrowheads="1"/>
                      </p:cNvPicPr>
                      <p:nvPr/>
                    </p:nvPicPr>
                    <p:blipFill>
                      <a:blip r:embed="rId5"/>
                      <a:srcRect/>
                      <a:stretch>
                        <a:fillRect/>
                      </a:stretch>
                    </p:blipFill>
                    <p:spPr bwMode="auto">
                      <a:xfrm>
                        <a:off x="2320555" y="2255221"/>
                        <a:ext cx="1885289" cy="1446847"/>
                      </a:xfrm>
                      <a:prstGeom prst="rect">
                        <a:avLst/>
                      </a:prstGeom>
                      <a:noFill/>
                    </p:spPr>
                  </p:pic>
                </p:oleObj>
              </mc:Fallback>
            </mc:AlternateContent>
          </a:graphicData>
        </a:graphic>
      </p:graphicFrame>
      <p:pic>
        <p:nvPicPr>
          <p:cNvPr id="11" name="Picture 3" descr="An illustration shows the electric field lines travelling around two point charges placed next to each other. The particle on the left is positively charged, while the particle on the right is negatively charged. A number of arrows are shown to proceed from the positively charged particle to the negatively charged particle in increasingly curved shapes such that the central arrow from the left to the right is a horizontal straight line. All the arrows above and below this become increasingly curved as they move away from the central arrow. In addition, another set of increasingly curved arrows are shown to move outward, leftward, and away from the positively charged particle on the side away from the negatively charged particle. Similarly, another set of increasingly curved arrows are shown to move inward, leftward, and toward the negatively charged particle on the side away from the positively charged particle. The text mentions that the number of field lines leaving the positive charge equals the number terminating at the negative charge.">
            <a:extLst>
              <a:ext uri="{FF2B5EF4-FFF2-40B4-BE49-F238E27FC236}">
                <a16:creationId xmlns:a16="http://schemas.microsoft.com/office/drawing/2014/main" id="{DBCA0977-64B7-4730-BBDC-28BAB269FE98}"/>
              </a:ext>
            </a:extLst>
          </p:cNvPr>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6176729" y="1187468"/>
            <a:ext cx="3651337" cy="5029200"/>
          </a:xfrm>
          <a:prstGeom prst="rect">
            <a:avLst/>
          </a:prstGeom>
        </p:spPr>
      </p:pic>
    </p:spTree>
    <p:extLst>
      <p:ext uri="{BB962C8B-B14F-4D97-AF65-F5344CB8AC3E}">
        <p14:creationId xmlns:p14="http://schemas.microsoft.com/office/powerpoint/2010/main" val="390297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Electric Field Lines (4 of 5)</a:t>
            </a:r>
          </a:p>
        </p:txBody>
      </p:sp>
      <p:pic>
        <p:nvPicPr>
          <p:cNvPr id="9" name="Picture 2" descr="An illustration shows the electric field lines for two positive point charges that are placed horizontally near each other in the center of the field. Numerous curved arrows are seen leaving each charge such that the curves leaving the side of the particle facing the other positive particle immediately arch outward and upward because they are repulsed by the other positive charge, while the arrows that leave the side of the positively charged particle opposite to the other charge move outward, leftward, and away from the positively charged particle, but without the arch. The central portion of the illustration between the two particles is blank. Three points, A, B and C are marked on the illustration such that C is at the center of the gap between the two positively charged particles. Point A is placed close to the charged particle on the left side and slightly diagonally left to it. Point B is placed slightly away the charged particle on the right side and vertically above it.">
            <a:extLst>
              <a:ext uri="{FF2B5EF4-FFF2-40B4-BE49-F238E27FC236}">
                <a16:creationId xmlns:a16="http://schemas.microsoft.com/office/drawing/2014/main" id="{85E1DA74-419C-445D-8EB2-6239F6D254C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489960" y="1212169"/>
            <a:ext cx="5212080" cy="5029200"/>
          </a:xfrm>
          <a:prstGeom prst="rect">
            <a:avLst/>
          </a:prstGeom>
        </p:spPr>
      </p:pic>
    </p:spTree>
    <p:extLst>
      <p:ext uri="{BB962C8B-B14F-4D97-AF65-F5344CB8AC3E}">
        <p14:creationId xmlns:p14="http://schemas.microsoft.com/office/powerpoint/2010/main" val="2019672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Electric Field Lines (5 of 5)</a:t>
            </a:r>
          </a:p>
        </p:txBody>
      </p:sp>
      <p:pic>
        <p:nvPicPr>
          <p:cNvPr id="6" name="Picture 2" descr="An illustration shows the electric field lines for a positive point charge and a negative point charge that are placed horizontally very close to each other in the center of the field. Numerous curved arrows are seen leaving the positive charge toward the negative charge such that the curves increasingly arch toward the negative charge as the arrows move outward. The outer arrows from the right side of the positive charge curve and move all the way up to the right side of the negative charge to then curve inward into the negative charge. The arrows from the left side of the positive charge are shown to arch completely upward and downward toward the negative charge on the right side.">
            <a:extLst>
              <a:ext uri="{FF2B5EF4-FFF2-40B4-BE49-F238E27FC236}">
                <a16:creationId xmlns:a16="http://schemas.microsoft.com/office/drawing/2014/main" id="{E1A8756E-A7D0-44AA-A615-7766F9D75C2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081358" y="1269858"/>
            <a:ext cx="4029285" cy="5029200"/>
          </a:xfrm>
          <a:prstGeom prst="rect">
            <a:avLst/>
          </a:prstGeom>
        </p:spPr>
      </p:pic>
    </p:spTree>
    <p:extLst>
      <p:ext uri="{BB962C8B-B14F-4D97-AF65-F5344CB8AC3E}">
        <p14:creationId xmlns:p14="http://schemas.microsoft.com/office/powerpoint/2010/main" val="3727233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Quick Quiz 22.5 (1 of 2)</a:t>
            </a:r>
          </a:p>
        </p:txBody>
      </p:sp>
      <p:sp>
        <p:nvSpPr>
          <p:cNvPr id="3" name="Text Placeholder 2">
            <a:extLst>
              <a:ext uri="{FF2B5EF4-FFF2-40B4-BE49-F238E27FC236}">
                <a16:creationId xmlns:a16="http://schemas.microsoft.com/office/drawing/2014/main" id="{01D0B51D-B2B1-44A0-B9D8-FDBB7A737BFC}"/>
              </a:ext>
            </a:extLst>
          </p:cNvPr>
          <p:cNvSpPr>
            <a:spLocks noGrp="1"/>
          </p:cNvSpPr>
          <p:nvPr>
            <p:ph type="body" sz="quarter" idx="17"/>
          </p:nvPr>
        </p:nvSpPr>
        <p:spPr>
          <a:xfrm>
            <a:off x="740228" y="1380783"/>
            <a:ext cx="10711543" cy="914400"/>
          </a:xfrm>
        </p:spPr>
        <p:txBody>
          <a:bodyPr/>
          <a:lstStyle/>
          <a:p>
            <a:pPr>
              <a:lnSpc>
                <a:spcPct val="100000"/>
              </a:lnSpc>
              <a:spcBef>
                <a:spcPts val="600"/>
              </a:spcBef>
              <a:spcAft>
                <a:spcPts val="600"/>
              </a:spcAft>
            </a:pPr>
            <a:r>
              <a:rPr lang="en-US" sz="2400" dirty="0">
                <a:latin typeface="Arial" panose="020B0604020202020204" pitchFamily="34" charset="0"/>
                <a:cs typeface="Arial" panose="020B0604020202020204" pitchFamily="34" charset="0"/>
              </a:rPr>
              <a:t>Rank the magnitudes of the electric field at points A, B, and C shown in the figure (greatest magnitude first).</a:t>
            </a:r>
            <a:endParaRPr lang="en-US" sz="6600" dirty="0">
              <a:latin typeface="Arial" panose="020B0604020202020204" pitchFamily="34" charset="0"/>
              <a:cs typeface="Arial" panose="020B0604020202020204" pitchFamily="34" charset="0"/>
            </a:endParaRPr>
          </a:p>
        </p:txBody>
      </p:sp>
      <p:pic>
        <p:nvPicPr>
          <p:cNvPr id="9" name="Picture 3" descr="An illustration shows the electric field lines for two positive point charges that are placed horizontally near each other in the center of the field. Numerous curved arrows are seen leaving each charge such that the curves leaving the side of the particle facing the other positive particle immediately arch outward and upward because they are repulsed by the other positive charge, while the arrows that leave the side of the positively charged particle opposite to the other charge move outward, leftward, and away from the positively charged particle, but without the arch. The central portion of the illustration between the two particles is blank. Three points, A, B and C are marked on the illustration such that C is at the center of the gap between the two positively charged particles. Point A is placed close to the charged particle on the left side and slightly diagonally left to it. Point B is placed slightly away the charged particle on the right side and vertically above it.">
            <a:extLst>
              <a:ext uri="{FF2B5EF4-FFF2-40B4-BE49-F238E27FC236}">
                <a16:creationId xmlns:a16="http://schemas.microsoft.com/office/drawing/2014/main" id="{3371DD4E-A528-4DDF-A007-CF3C55260A63}"/>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tretch>
            <a:fillRect/>
          </a:stretch>
        </p:blipFill>
        <p:spPr>
          <a:xfrm>
            <a:off x="6818440" y="2487582"/>
            <a:ext cx="3885366" cy="3749040"/>
          </a:xfrm>
          <a:prstGeom prst="rect">
            <a:avLst/>
          </a:prstGeom>
        </p:spPr>
      </p:pic>
    </p:spTree>
    <p:extLst>
      <p:ext uri="{BB962C8B-B14F-4D97-AF65-F5344CB8AC3E}">
        <p14:creationId xmlns:p14="http://schemas.microsoft.com/office/powerpoint/2010/main" val="3683690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Quick Quiz 22.5 (2 of 2)</a:t>
            </a:r>
          </a:p>
        </p:txBody>
      </p:sp>
      <p:sp>
        <p:nvSpPr>
          <p:cNvPr id="3" name="Text Placeholder 2">
            <a:extLst>
              <a:ext uri="{FF2B5EF4-FFF2-40B4-BE49-F238E27FC236}">
                <a16:creationId xmlns:a16="http://schemas.microsoft.com/office/drawing/2014/main" id="{01D0B51D-B2B1-44A0-B9D8-FDBB7A737BFC}"/>
              </a:ext>
            </a:extLst>
          </p:cNvPr>
          <p:cNvSpPr>
            <a:spLocks noGrp="1"/>
          </p:cNvSpPr>
          <p:nvPr>
            <p:ph type="body" sz="quarter" idx="17"/>
          </p:nvPr>
        </p:nvSpPr>
        <p:spPr>
          <a:xfrm>
            <a:off x="740228" y="1380782"/>
            <a:ext cx="10711543" cy="4855839"/>
          </a:xfrm>
        </p:spPr>
        <p:txBody>
          <a:bodyPr/>
          <a:lstStyle/>
          <a:p>
            <a:pPr>
              <a:lnSpc>
                <a:spcPct val="100000"/>
              </a:lnSpc>
              <a:spcBef>
                <a:spcPts val="600"/>
              </a:spcBef>
              <a:spcAft>
                <a:spcPts val="600"/>
              </a:spcAft>
            </a:pPr>
            <a:r>
              <a:rPr lang="en-US" sz="2400" dirty="0">
                <a:latin typeface="Arial" panose="020B0604020202020204" pitchFamily="34" charset="0"/>
                <a:cs typeface="Arial" panose="020B0604020202020204" pitchFamily="34" charset="0"/>
              </a:rPr>
              <a:t>Rank the magnitudes of the electric field at points A, B, and C shown in the figure (greatest magnitude first).</a:t>
            </a:r>
          </a:p>
          <a:p>
            <a:pPr>
              <a:lnSpc>
                <a:spcPct val="100000"/>
              </a:lnSpc>
              <a:spcBef>
                <a:spcPts val="5400"/>
              </a:spcBef>
              <a:spcAft>
                <a:spcPts val="600"/>
              </a:spcAft>
            </a:pPr>
            <a:r>
              <a:rPr lang="en-US" sz="2400" b="1" i="1" dirty="0">
                <a:latin typeface="Arial" panose="020B0604020202020204" pitchFamily="34" charset="0"/>
                <a:cs typeface="Arial" panose="020B0604020202020204" pitchFamily="34" charset="0"/>
              </a:rPr>
              <a:t>A, B, C</a:t>
            </a:r>
          </a:p>
        </p:txBody>
      </p:sp>
      <p:pic>
        <p:nvPicPr>
          <p:cNvPr id="9" name="Picture 3" descr="An illustration shows the electric field lines for two positive point charges that are placed horizontally near each other in the center of the field. Numerous curved arrows are seen leaving each charge such that the curves leaving the side of the particle facing the other positive particle immediately arch outward and upward because they are repulsed by the other positive charge, while the arrows that leave the side of the positively charged particle opposite to the other charge move outward, leftward, and away from the positively charged particle, but without the arch. The central portion of the illustration between the two particles is blank. Three points, A, B and C are marked on the illustration such that C is at the center of the gap between the two positively charged particles. Point A is placed close to the charged particle on the left side and slightly diagonally left to it. Point B is placed slightly away the charged particle on the right side and vertically above it.">
            <a:extLst>
              <a:ext uri="{FF2B5EF4-FFF2-40B4-BE49-F238E27FC236}">
                <a16:creationId xmlns:a16="http://schemas.microsoft.com/office/drawing/2014/main" id="{3371DD4E-A528-4DDF-A007-CF3C55260A63}"/>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tretch>
            <a:fillRect/>
          </a:stretch>
        </p:blipFill>
        <p:spPr>
          <a:xfrm>
            <a:off x="6818440" y="2487582"/>
            <a:ext cx="3885366" cy="3749040"/>
          </a:xfrm>
          <a:prstGeom prst="rect">
            <a:avLst/>
          </a:prstGeom>
        </p:spPr>
      </p:pic>
    </p:spTree>
    <p:extLst>
      <p:ext uri="{BB962C8B-B14F-4D97-AF65-F5344CB8AC3E}">
        <p14:creationId xmlns:p14="http://schemas.microsoft.com/office/powerpoint/2010/main" val="2727284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2800" dirty="0"/>
              <a:t>Motion of a Charged Particle in a Uniform Electric Field</a:t>
            </a:r>
          </a:p>
        </p:txBody>
      </p:sp>
      <p:graphicFrame>
        <p:nvGraphicFramePr>
          <p:cNvPr id="15" name="Object 2">
            <a:extLst>
              <a:ext uri="{FF2B5EF4-FFF2-40B4-BE49-F238E27FC236}">
                <a16:creationId xmlns:a16="http://schemas.microsoft.com/office/drawing/2014/main" id="{1CE36E6A-794B-4947-81AC-3045CAE64CFD}"/>
              </a:ext>
            </a:extLst>
          </p:cNvPr>
          <p:cNvGraphicFramePr>
            <a:graphicFrameLocks noGrp="1" noChangeAspect="1"/>
          </p:cNvGraphicFramePr>
          <p:nvPr>
            <p:ph type="pic" sz="quarter" idx="18"/>
            <p:extLst>
              <p:ext uri="{D42A27DB-BD31-4B8C-83A1-F6EECF244321}">
                <p14:modId xmlns:p14="http://schemas.microsoft.com/office/powerpoint/2010/main" val="3482944345"/>
              </p:ext>
            </p:extLst>
          </p:nvPr>
        </p:nvGraphicFramePr>
        <p:xfrm>
          <a:off x="2820344" y="1468212"/>
          <a:ext cx="2937538" cy="789191"/>
        </p:xfrm>
        <a:graphic>
          <a:graphicData uri="http://schemas.openxmlformats.org/presentationml/2006/ole">
            <mc:AlternateContent xmlns:mc="http://schemas.openxmlformats.org/markup-compatibility/2006">
              <mc:Choice xmlns:v="urn:schemas-microsoft-com:vml" Requires="v">
                <p:oleObj spid="_x0000_s25081" name="Equation" r:id="rId4" imgW="850680" imgH="228600" progId="Equation.DSMT4">
                  <p:embed/>
                </p:oleObj>
              </mc:Choice>
              <mc:Fallback>
                <p:oleObj name="Equation" r:id="rId4" imgW="850680" imgH="228600" progId="Equation.DSMT4">
                  <p:embed/>
                  <p:pic>
                    <p:nvPicPr>
                      <p:cNvPr id="4" name="Object 3"/>
                      <p:cNvPicPr>
                        <a:picLocks noChangeAspect="1" noChangeArrowheads="1"/>
                      </p:cNvPicPr>
                      <p:nvPr/>
                    </p:nvPicPr>
                    <p:blipFill>
                      <a:blip r:embed="rId5"/>
                      <a:srcRect/>
                      <a:stretch>
                        <a:fillRect/>
                      </a:stretch>
                    </p:blipFill>
                    <p:spPr bwMode="auto">
                      <a:xfrm>
                        <a:off x="2820344" y="1468212"/>
                        <a:ext cx="2937538" cy="789191"/>
                      </a:xfrm>
                      <a:prstGeom prst="rect">
                        <a:avLst/>
                      </a:prstGeom>
                      <a:noFill/>
                    </p:spPr>
                  </p:pic>
                </p:oleObj>
              </mc:Fallback>
            </mc:AlternateContent>
          </a:graphicData>
        </a:graphic>
      </p:graphicFrame>
      <p:graphicFrame>
        <p:nvGraphicFramePr>
          <p:cNvPr id="16" name="Object 3">
            <a:extLst>
              <a:ext uri="{FF2B5EF4-FFF2-40B4-BE49-F238E27FC236}">
                <a16:creationId xmlns:a16="http://schemas.microsoft.com/office/drawing/2014/main" id="{C45C5787-6685-4C0C-BDA5-D0341E3B9D89}"/>
              </a:ext>
            </a:extLst>
          </p:cNvPr>
          <p:cNvGraphicFramePr>
            <a:graphicFrameLocks noGrp="1" noChangeAspect="1"/>
          </p:cNvGraphicFramePr>
          <p:nvPr>
            <p:ph type="pic" sz="quarter" idx="23"/>
            <p:extLst>
              <p:ext uri="{D42A27DB-BD31-4B8C-83A1-F6EECF244321}">
                <p14:modId xmlns:p14="http://schemas.microsoft.com/office/powerpoint/2010/main" val="3877287532"/>
              </p:ext>
            </p:extLst>
          </p:nvPr>
        </p:nvGraphicFramePr>
        <p:xfrm>
          <a:off x="3587611" y="2793264"/>
          <a:ext cx="1403003" cy="1271471"/>
        </p:xfrm>
        <a:graphic>
          <a:graphicData uri="http://schemas.openxmlformats.org/presentationml/2006/ole">
            <mc:AlternateContent xmlns:mc="http://schemas.openxmlformats.org/markup-compatibility/2006">
              <mc:Choice xmlns:v="urn:schemas-microsoft-com:vml" Requires="v">
                <p:oleObj spid="_x0000_s25082" name="Equation" r:id="rId6" imgW="406080" imgH="368280" progId="Equation.DSMT4">
                  <p:embed/>
                </p:oleObj>
              </mc:Choice>
              <mc:Fallback>
                <p:oleObj name="Equation" r:id="rId6" imgW="406080" imgH="368280" progId="Equation.DSMT4">
                  <p:embed/>
                  <p:pic>
                    <p:nvPicPr>
                      <p:cNvPr id="5" name="Object 4"/>
                      <p:cNvPicPr>
                        <a:picLocks noChangeAspect="1" noChangeArrowheads="1"/>
                      </p:cNvPicPr>
                      <p:nvPr/>
                    </p:nvPicPr>
                    <p:blipFill>
                      <a:blip r:embed="rId7"/>
                      <a:srcRect/>
                      <a:stretch>
                        <a:fillRect/>
                      </a:stretch>
                    </p:blipFill>
                    <p:spPr bwMode="auto">
                      <a:xfrm>
                        <a:off x="3587611" y="2793264"/>
                        <a:ext cx="1403003" cy="1271471"/>
                      </a:xfrm>
                      <a:prstGeom prst="rect">
                        <a:avLst/>
                      </a:prstGeom>
                      <a:noFill/>
                    </p:spPr>
                  </p:pic>
                </p:oleObj>
              </mc:Fallback>
            </mc:AlternateContent>
          </a:graphicData>
        </a:graphic>
      </p:graphicFrame>
      <p:pic>
        <p:nvPicPr>
          <p:cNvPr id="17" name="Picture 4" descr="An illustration shows two vertical and parallel plates at a distance of d from each other, with the one on the left marked with five equidistant positive signs and the one on the right marked with five equidistant negative signs. Each positive to negative sign is connected by a rightward horizontal arrow marked a vector E. Between the second and third arrow from the top, a sphere with a positive sign is seen near the left positive plate. This position of the charged particle is marked A. This particle has an initial velocity of 0. This particle is shown to move rightward horizontally toward the negative plate with a velocity of vector v, marked as an arrow above the final position of the positively charged particle marked B. Both points A and B are within the space between the parallel plates.">
            <a:extLst>
              <a:ext uri="{FF2B5EF4-FFF2-40B4-BE49-F238E27FC236}">
                <a16:creationId xmlns:a16="http://schemas.microsoft.com/office/drawing/2014/main" id="{9E65A5CD-3B13-4415-9BAF-E0142C054327}"/>
              </a:ext>
            </a:extLst>
          </p:cNvPr>
          <p:cNvPicPr>
            <a:picLocks noGrp="1" noChangeAspect="1"/>
          </p:cNvPicPr>
          <p:nvPr>
            <p:ph type="pic" sz="quarter" idx="22"/>
          </p:nvPr>
        </p:nvPicPr>
        <p:blipFill>
          <a:blip r:embed="rId8"/>
          <a:stretch>
            <a:fillRect/>
          </a:stretch>
        </p:blipFill>
        <p:spPr>
          <a:xfrm>
            <a:off x="7247381" y="1108946"/>
            <a:ext cx="2608368" cy="5120640"/>
          </a:xfrm>
          <a:prstGeom prst="rect">
            <a:avLst/>
          </a:prstGeom>
        </p:spPr>
      </p:pic>
    </p:spTree>
    <p:extLst>
      <p:ext uri="{BB962C8B-B14F-4D97-AF65-F5344CB8AC3E}">
        <p14:creationId xmlns:p14="http://schemas.microsoft.com/office/powerpoint/2010/main" val="218686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2400" dirty="0"/>
              <a:t>Example 22.7: An Accelerating Positive Charge: Two Models (1 of 3)</a:t>
            </a:r>
          </a:p>
        </p:txBody>
      </p:sp>
      <mc:AlternateContent xmlns:mc="http://schemas.openxmlformats.org/markup-compatibility/2006" xmlns:a14="http://schemas.microsoft.com/office/drawing/2010/main">
        <mc:Choice Requires="a14">
          <p:sp>
            <p:nvSpPr>
              <p:cNvPr id="11" name="Text Placeholder 2">
                <a:extLst>
                  <a:ext uri="{FF2B5EF4-FFF2-40B4-BE49-F238E27FC236}">
                    <a16:creationId xmlns:a16="http://schemas.microsoft.com/office/drawing/2014/main" id="{E70FA5AB-B6B6-4C30-84D8-FFB662F26E75}"/>
                  </a:ext>
                </a:extLst>
              </p:cNvPr>
              <p:cNvSpPr>
                <a:spLocks noGrp="1"/>
              </p:cNvSpPr>
              <p:nvPr>
                <p:ph type="body" sz="quarter" idx="17"/>
              </p:nvPr>
            </p:nvSpPr>
            <p:spPr>
              <a:xfrm>
                <a:off x="740229" y="1291142"/>
                <a:ext cx="8260336" cy="4741637"/>
              </a:xfrm>
            </p:spPr>
            <p:txBody>
              <a:bodyPr/>
              <a:lstStyle/>
              <a:p>
                <a:pPr>
                  <a:lnSpc>
                    <a:spcPct val="100000"/>
                  </a:lnSpc>
                  <a:spcBef>
                    <a:spcPts val="600"/>
                  </a:spcBef>
                  <a:spcAft>
                    <a:spcPts val="600"/>
                  </a:spcAft>
                </a:pPr>
                <a:r>
                  <a:rPr lang="en-US" sz="2400" dirty="0">
                    <a:latin typeface="Arial" panose="020B0604020202020204" pitchFamily="34" charset="0"/>
                    <a:cs typeface="Arial" panose="020B0604020202020204" pitchFamily="34" charset="0"/>
                  </a:rPr>
                  <a:t>A uniform electric field </a:t>
                </a:r>
                <a14:m>
                  <m:oMath xmlns:m="http://schemas.openxmlformats.org/officeDocument/2006/math">
                    <m:acc>
                      <m:accPr>
                        <m:chr m:val="⃗"/>
                        <m:ctrlPr>
                          <a:rPr lang="en-US" sz="2400" i="1">
                            <a:latin typeface="Cambria Math" panose="02040503050406030204" pitchFamily="18" charset="0"/>
                            <a:cs typeface="Times New Roman" panose="02020603050405020304" pitchFamily="18" charset="0"/>
                          </a:rPr>
                        </m:ctrlPr>
                      </m:accPr>
                      <m:e>
                        <m:r>
                          <a:rPr lang="en-US" sz="2400" b="1">
                            <a:latin typeface="Cambria Math" panose="02040503050406030204" pitchFamily="18" charset="0"/>
                            <a:cs typeface="Times New Roman" panose="02020603050405020304" pitchFamily="18" charset="0"/>
                          </a:rPr>
                          <m:t>𝐄</m:t>
                        </m:r>
                      </m:e>
                    </m:acc>
                  </m:oMath>
                </a14:m>
                <a:r>
                  <a:rPr lang="en-US" sz="2400" dirty="0">
                    <a:latin typeface="Arial" panose="020B0604020202020204" pitchFamily="34" charset="0"/>
                    <a:cs typeface="Arial" panose="020B0604020202020204" pitchFamily="34" charset="0"/>
                  </a:rPr>
                  <a:t> is directed along the </a:t>
                </a:r>
                <a:r>
                  <a:rPr lang="en-US" sz="2400" i="1"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axis between parallel plates of charge separated by a distance </a:t>
                </a:r>
                <a:r>
                  <a:rPr lang="en-US" sz="2400" i="1"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as shown in the figure. A positive point charge </a:t>
                </a:r>
                <a:r>
                  <a:rPr lang="en-US" sz="2400" i="1" dirty="0">
                    <a:latin typeface="Arial" panose="020B0604020202020204" pitchFamily="34" charset="0"/>
                    <a:cs typeface="Arial" panose="020B0604020202020204" pitchFamily="34" charset="0"/>
                  </a:rPr>
                  <a:t>q</a:t>
                </a:r>
                <a:r>
                  <a:rPr lang="en-US" sz="2400" dirty="0">
                    <a:latin typeface="Arial" panose="020B0604020202020204" pitchFamily="34" charset="0"/>
                    <a:cs typeface="Arial" panose="020B0604020202020204" pitchFamily="34" charset="0"/>
                  </a:rPr>
                  <a:t> of mass </a:t>
                </a:r>
                <a:r>
                  <a:rPr lang="en-US" sz="2400" i="1"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is released from rest at a point A next to the positive plate and accelerates to a point B next to the negative plate.</a:t>
                </a:r>
              </a:p>
              <a:p>
                <a:pPr>
                  <a:lnSpc>
                    <a:spcPct val="100000"/>
                  </a:lnSpc>
                  <a:spcBef>
                    <a:spcPts val="600"/>
                  </a:spcBef>
                  <a:spcAft>
                    <a:spcPts val="600"/>
                  </a:spcAft>
                </a:pPr>
                <a:r>
                  <a:rPr lang="en-US" sz="2400" dirty="0">
                    <a:latin typeface="Arial" panose="020B0604020202020204" pitchFamily="34" charset="0"/>
                    <a:cs typeface="Arial" panose="020B0604020202020204" pitchFamily="34" charset="0"/>
                  </a:rPr>
                  <a:t>(A) Find the speed of the particle at B by modeling it as a particle under constant acceleration.</a:t>
                </a:r>
              </a:p>
            </p:txBody>
          </p:sp>
        </mc:Choice>
        <mc:Fallback xmlns="">
          <p:sp>
            <p:nvSpPr>
              <p:cNvPr id="11" name="Text Placeholder 2">
                <a:extLst>
                  <a:ext uri="{FF2B5EF4-FFF2-40B4-BE49-F238E27FC236}">
                    <a16:creationId xmlns:a16="http://schemas.microsoft.com/office/drawing/2014/main" id="{E70FA5AB-B6B6-4C30-84D8-FFB662F26E75}"/>
                  </a:ext>
                </a:extLst>
              </p:cNvPr>
              <p:cNvSpPr>
                <a:spLocks noGrp="1" noRot="1" noChangeAspect="1" noMove="1" noResize="1" noEditPoints="1" noAdjustHandles="1" noChangeArrowheads="1" noChangeShapeType="1" noTextEdit="1"/>
              </p:cNvSpPr>
              <p:nvPr>
                <p:ph type="body" sz="quarter" idx="17"/>
              </p:nvPr>
            </p:nvSpPr>
            <p:spPr>
              <a:xfrm>
                <a:off x="740229" y="1291142"/>
                <a:ext cx="8260336" cy="4741637"/>
              </a:xfrm>
              <a:blipFill>
                <a:blip r:embed="rId3"/>
                <a:stretch>
                  <a:fillRect l="-1697" r="-2731"/>
                </a:stretch>
              </a:blipFill>
            </p:spPr>
            <p:txBody>
              <a:bodyPr/>
              <a:lstStyle/>
              <a:p>
                <a:r>
                  <a:rPr lang="en-IN">
                    <a:noFill/>
                  </a:rPr>
                  <a:t> </a:t>
                </a:r>
              </a:p>
            </p:txBody>
          </p:sp>
        </mc:Fallback>
      </mc:AlternateContent>
      <p:pic>
        <p:nvPicPr>
          <p:cNvPr id="5" name="Picture 3" descr="An illustration shows two vertical and parallel plates at a distance of d from each other, with the one on the left marked with five equidistant positive signs and the one on the right marked with five equidistant negative signs. Each positive to negative sign is connected by a rightward horizontal arrow marked a vector E. Between the second and third arrow from the top, a sphere with a positive sign is seen near the left positive plate. This position of the charged particle is marked A. This particle has an initial velocity of 0. This particle is shown to move rightward horizontally toward the negative plate with a velocity of vector v, marked as an arrow above the final position of the positively charged particle marked B. Both points A and B are within the space between the parallel plates.">
            <a:extLst>
              <a:ext uri="{FF2B5EF4-FFF2-40B4-BE49-F238E27FC236}">
                <a16:creationId xmlns:a16="http://schemas.microsoft.com/office/drawing/2014/main" id="{D5CEB391-93FD-4078-92BB-6260BF2F0EFB}"/>
              </a:ext>
            </a:extLst>
          </p:cNvPr>
          <p:cNvPicPr>
            <a:picLocks noGrp="1" noChangeAspect="1"/>
          </p:cNvPicPr>
          <p:nvPr>
            <p:ph type="pic" sz="quarter" idx="22"/>
          </p:nvPr>
        </p:nvPicPr>
        <p:blipFill>
          <a:blip r:embed="rId4">
            <a:extLst>
              <a:ext uri="{28A0092B-C50C-407E-A947-70E740481C1C}">
                <a14:useLocalDpi xmlns:a14="http://schemas.microsoft.com/office/drawing/2010/main" val="0"/>
              </a:ext>
            </a:extLst>
          </a:blip>
          <a:stretch>
            <a:fillRect/>
          </a:stretch>
        </p:blipFill>
        <p:spPr>
          <a:xfrm>
            <a:off x="9140668" y="1147360"/>
            <a:ext cx="2504325" cy="5029200"/>
          </a:xfrm>
          <a:prstGeom prst="rect">
            <a:avLst/>
          </a:prstGeom>
        </p:spPr>
      </p:pic>
    </p:spTree>
    <p:extLst>
      <p:ext uri="{BB962C8B-B14F-4D97-AF65-F5344CB8AC3E}">
        <p14:creationId xmlns:p14="http://schemas.microsoft.com/office/powerpoint/2010/main" val="2228833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2400" dirty="0"/>
              <a:t>Example 22.7: An Accelerating Positive Charge: Two Models (2 of 3)</a:t>
            </a:r>
          </a:p>
        </p:txBody>
      </p:sp>
      <p:graphicFrame>
        <p:nvGraphicFramePr>
          <p:cNvPr id="19" name="Object 2">
            <a:extLst>
              <a:ext uri="{FF2B5EF4-FFF2-40B4-BE49-F238E27FC236}">
                <a16:creationId xmlns:a16="http://schemas.microsoft.com/office/drawing/2014/main" id="{CF6B5447-CE9E-4159-A63F-29A640EC4F50}"/>
              </a:ext>
            </a:extLst>
          </p:cNvPr>
          <p:cNvGraphicFramePr>
            <a:graphicFrameLocks noGrp="1" noChangeAspect="1"/>
          </p:cNvGraphicFramePr>
          <p:nvPr>
            <p:ph type="pic" sz="quarter" idx="18"/>
            <p:extLst>
              <p:ext uri="{D42A27DB-BD31-4B8C-83A1-F6EECF244321}">
                <p14:modId xmlns:p14="http://schemas.microsoft.com/office/powerpoint/2010/main" val="413106026"/>
              </p:ext>
            </p:extLst>
          </p:nvPr>
        </p:nvGraphicFramePr>
        <p:xfrm>
          <a:off x="710871" y="1553202"/>
          <a:ext cx="7768670" cy="806582"/>
        </p:xfrm>
        <a:graphic>
          <a:graphicData uri="http://schemas.openxmlformats.org/presentationml/2006/ole">
            <mc:AlternateContent xmlns:mc="http://schemas.openxmlformats.org/markup-compatibility/2006">
              <mc:Choice xmlns:v="urn:schemas-microsoft-com:vml" Requires="v">
                <p:oleObj spid="_x0000_s73800" name="Equation" r:id="rId4" imgW="2323800" imgH="241200" progId="Equation.DSMT4">
                  <p:embed/>
                </p:oleObj>
              </mc:Choice>
              <mc:Fallback>
                <p:oleObj name="Equation" r:id="rId4" imgW="2323800" imgH="241200" progId="Equation.DSMT4">
                  <p:embed/>
                  <p:pic>
                    <p:nvPicPr>
                      <p:cNvPr id="8" name="Object 7"/>
                      <p:cNvPicPr>
                        <a:picLocks noChangeAspect="1" noChangeArrowheads="1"/>
                      </p:cNvPicPr>
                      <p:nvPr/>
                    </p:nvPicPr>
                    <p:blipFill>
                      <a:blip r:embed="rId5"/>
                      <a:srcRect/>
                      <a:stretch>
                        <a:fillRect/>
                      </a:stretch>
                    </p:blipFill>
                    <p:spPr bwMode="auto">
                      <a:xfrm>
                        <a:off x="710871" y="1553202"/>
                        <a:ext cx="7768670" cy="806582"/>
                      </a:xfrm>
                      <a:prstGeom prst="rect">
                        <a:avLst/>
                      </a:prstGeom>
                      <a:noFill/>
                    </p:spPr>
                  </p:pic>
                </p:oleObj>
              </mc:Fallback>
            </mc:AlternateContent>
          </a:graphicData>
        </a:graphic>
      </p:graphicFrame>
      <p:graphicFrame>
        <p:nvGraphicFramePr>
          <p:cNvPr id="20" name="Object 3">
            <a:extLst>
              <a:ext uri="{FF2B5EF4-FFF2-40B4-BE49-F238E27FC236}">
                <a16:creationId xmlns:a16="http://schemas.microsoft.com/office/drawing/2014/main" id="{C267734E-70B1-4DCE-B469-38B1EC780F85}"/>
              </a:ext>
            </a:extLst>
          </p:cNvPr>
          <p:cNvGraphicFramePr>
            <a:graphicFrameLocks noGrp="1" noChangeAspect="1"/>
          </p:cNvGraphicFramePr>
          <p:nvPr>
            <p:ph type="pic" sz="quarter" idx="23"/>
            <p:extLst>
              <p:ext uri="{D42A27DB-BD31-4B8C-83A1-F6EECF244321}">
                <p14:modId xmlns:p14="http://schemas.microsoft.com/office/powerpoint/2010/main" val="3630338296"/>
              </p:ext>
            </p:extLst>
          </p:nvPr>
        </p:nvGraphicFramePr>
        <p:xfrm>
          <a:off x="1139115" y="2875756"/>
          <a:ext cx="5301119" cy="1217824"/>
        </p:xfrm>
        <a:graphic>
          <a:graphicData uri="http://schemas.openxmlformats.org/presentationml/2006/ole">
            <mc:AlternateContent xmlns:mc="http://schemas.openxmlformats.org/markup-compatibility/2006">
              <mc:Choice xmlns:v="urn:schemas-microsoft-com:vml" Requires="v">
                <p:oleObj spid="_x0000_s73801" name="Equation" r:id="rId6" imgW="1879560" imgH="431640" progId="Equation.DSMT4">
                  <p:embed/>
                </p:oleObj>
              </mc:Choice>
              <mc:Fallback>
                <p:oleObj name="Equation" r:id="rId6" imgW="1879560" imgH="431640" progId="Equation.DSMT4">
                  <p:embed/>
                  <p:pic>
                    <p:nvPicPr>
                      <p:cNvPr id="10" name="Object 9"/>
                      <p:cNvPicPr>
                        <a:picLocks noChangeAspect="1" noChangeArrowheads="1"/>
                      </p:cNvPicPr>
                      <p:nvPr/>
                    </p:nvPicPr>
                    <p:blipFill>
                      <a:blip r:embed="rId7"/>
                      <a:srcRect/>
                      <a:stretch>
                        <a:fillRect/>
                      </a:stretch>
                    </p:blipFill>
                    <p:spPr bwMode="auto">
                      <a:xfrm>
                        <a:off x="1139115" y="2875756"/>
                        <a:ext cx="5301119" cy="1217824"/>
                      </a:xfrm>
                      <a:prstGeom prst="rect">
                        <a:avLst/>
                      </a:prstGeom>
                      <a:noFill/>
                    </p:spPr>
                  </p:pic>
                </p:oleObj>
              </mc:Fallback>
            </mc:AlternateContent>
          </a:graphicData>
        </a:graphic>
      </p:graphicFrame>
      <p:pic>
        <p:nvPicPr>
          <p:cNvPr id="21" name="Picture 4" descr="An illustration shows two vertical and parallel plates at a distance of d from each other, with the one on the left marked with five equidistant positive signs and the one on the right marked with five equidistant negative signs. Each positive to negative sign is connected by a rightward horizontal arrow marked a vector E. Between the second and third arrow from the top, a sphere with a positive sign is seen near the left positive plate. This position of the charged particle is marked A. This particle has an initial velocity of 0. This particle is shown to move rightward horizontally toward the negative plate with a velocity of vector v, marked as an arrow above the final position of the positively charged particle marked B. Both points A and B are within the space between the parallel plates.">
            <a:extLst>
              <a:ext uri="{FF2B5EF4-FFF2-40B4-BE49-F238E27FC236}">
                <a16:creationId xmlns:a16="http://schemas.microsoft.com/office/drawing/2014/main" id="{0D543A32-361D-442A-997A-7C709FA23E1E}"/>
              </a:ext>
            </a:extLst>
          </p:cNvPr>
          <p:cNvPicPr>
            <a:picLocks noGrp="1" noChangeAspect="1"/>
          </p:cNvPicPr>
          <p:nvPr>
            <p:ph type="pic" sz="quarter" idx="22"/>
          </p:nvPr>
        </p:nvPicPr>
        <p:blipFill>
          <a:blip r:embed="rId8">
            <a:extLst>
              <a:ext uri="{28A0092B-C50C-407E-A947-70E740481C1C}">
                <a14:useLocalDpi xmlns:a14="http://schemas.microsoft.com/office/drawing/2010/main" val="0"/>
              </a:ext>
            </a:extLst>
          </a:blip>
          <a:stretch>
            <a:fillRect/>
          </a:stretch>
        </p:blipFill>
        <p:spPr>
          <a:xfrm>
            <a:off x="9185121" y="1201407"/>
            <a:ext cx="2504325" cy="5029200"/>
          </a:xfrm>
          <a:prstGeom prst="rect">
            <a:avLst/>
          </a:prstGeom>
        </p:spPr>
      </p:pic>
    </p:spTree>
    <p:extLst>
      <p:ext uri="{BB962C8B-B14F-4D97-AF65-F5344CB8AC3E}">
        <p14:creationId xmlns:p14="http://schemas.microsoft.com/office/powerpoint/2010/main" val="393609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2400" dirty="0"/>
              <a:t>Example 22.7: An Accelerating Positive Charge: Two Models (3 of 3)</a:t>
            </a:r>
          </a:p>
        </p:txBody>
      </p:sp>
      <p:sp>
        <p:nvSpPr>
          <p:cNvPr id="11" name="Text Placeholder 2">
            <a:extLst>
              <a:ext uri="{FF2B5EF4-FFF2-40B4-BE49-F238E27FC236}">
                <a16:creationId xmlns:a16="http://schemas.microsoft.com/office/drawing/2014/main" id="{EDB9C2A6-65ED-425A-897E-75AA56368D91}"/>
              </a:ext>
            </a:extLst>
          </p:cNvPr>
          <p:cNvSpPr>
            <a:spLocks noGrp="1"/>
          </p:cNvSpPr>
          <p:nvPr>
            <p:ph type="body" sz="quarter" idx="17"/>
          </p:nvPr>
        </p:nvSpPr>
        <p:spPr>
          <a:xfrm>
            <a:off x="740228" y="1326999"/>
            <a:ext cx="10711543" cy="822960"/>
          </a:xfrm>
        </p:spPr>
        <p:txBody>
          <a:bodyPr/>
          <a:lstStyle/>
          <a:p>
            <a:pPr>
              <a:lnSpc>
                <a:spcPct val="100000"/>
              </a:lnSpc>
              <a:spcBef>
                <a:spcPts val="600"/>
              </a:spcBef>
              <a:spcAft>
                <a:spcPts val="600"/>
              </a:spcAft>
            </a:pPr>
            <a:r>
              <a:rPr lang="en-US" sz="2400" dirty="0">
                <a:latin typeface="Arial" panose="020B0604020202020204" pitchFamily="34" charset="0"/>
                <a:cs typeface="Arial" panose="020B0604020202020204" pitchFamily="34" charset="0"/>
              </a:rPr>
              <a:t>(B) Find the speed of the particle at B by modeling it as a nonisolated system in terms of energy.</a:t>
            </a:r>
          </a:p>
        </p:txBody>
      </p:sp>
      <p:graphicFrame>
        <p:nvGraphicFramePr>
          <p:cNvPr id="22" name="Object 3">
            <a:extLst>
              <a:ext uri="{FF2B5EF4-FFF2-40B4-BE49-F238E27FC236}">
                <a16:creationId xmlns:a16="http://schemas.microsoft.com/office/drawing/2014/main" id="{0541023C-676A-493C-85FB-A8918413CF2A}"/>
              </a:ext>
            </a:extLst>
          </p:cNvPr>
          <p:cNvGraphicFramePr>
            <a:graphicFrameLocks noGrp="1" noChangeAspect="1"/>
          </p:cNvGraphicFramePr>
          <p:nvPr>
            <p:ph type="pic" sz="quarter" idx="18"/>
            <p:extLst>
              <p:ext uri="{D42A27DB-BD31-4B8C-83A1-F6EECF244321}">
                <p14:modId xmlns:p14="http://schemas.microsoft.com/office/powerpoint/2010/main" val="3406510677"/>
              </p:ext>
            </p:extLst>
          </p:nvPr>
        </p:nvGraphicFramePr>
        <p:xfrm>
          <a:off x="3576191" y="2556836"/>
          <a:ext cx="1474748" cy="478295"/>
        </p:xfrm>
        <a:graphic>
          <a:graphicData uri="http://schemas.openxmlformats.org/presentationml/2006/ole">
            <mc:AlternateContent xmlns:mc="http://schemas.openxmlformats.org/markup-compatibility/2006">
              <mc:Choice xmlns:v="urn:schemas-microsoft-com:vml" Requires="v">
                <p:oleObj spid="_x0000_s74856" name="Equation" r:id="rId4" imgW="469800" imgH="152280" progId="Equation.DSMT4">
                  <p:embed/>
                </p:oleObj>
              </mc:Choice>
              <mc:Fallback>
                <p:oleObj name="Equation" r:id="rId4" imgW="469800" imgH="152280" progId="Equation.DSMT4">
                  <p:embed/>
                  <p:pic>
                    <p:nvPicPr>
                      <p:cNvPr id="9" name="Object 8"/>
                      <p:cNvPicPr>
                        <a:picLocks noChangeAspect="1" noChangeArrowheads="1"/>
                      </p:cNvPicPr>
                      <p:nvPr/>
                    </p:nvPicPr>
                    <p:blipFill>
                      <a:blip r:embed="rId5"/>
                      <a:srcRect/>
                      <a:stretch>
                        <a:fillRect/>
                      </a:stretch>
                    </p:blipFill>
                    <p:spPr bwMode="auto">
                      <a:xfrm>
                        <a:off x="3576191" y="2556836"/>
                        <a:ext cx="1474748" cy="478295"/>
                      </a:xfrm>
                      <a:prstGeom prst="rect">
                        <a:avLst/>
                      </a:prstGeom>
                      <a:noFill/>
                    </p:spPr>
                  </p:pic>
                </p:oleObj>
              </mc:Fallback>
            </mc:AlternateContent>
          </a:graphicData>
        </a:graphic>
      </p:graphicFrame>
      <p:graphicFrame>
        <p:nvGraphicFramePr>
          <p:cNvPr id="23" name="Object 4">
            <a:extLst>
              <a:ext uri="{FF2B5EF4-FFF2-40B4-BE49-F238E27FC236}">
                <a16:creationId xmlns:a16="http://schemas.microsoft.com/office/drawing/2014/main" id="{6A96998A-CE0F-4006-A8C3-8C58B47DC0A2}"/>
              </a:ext>
            </a:extLst>
          </p:cNvPr>
          <p:cNvGraphicFramePr>
            <a:graphicFrameLocks noGrp="1" noChangeAspect="1"/>
          </p:cNvGraphicFramePr>
          <p:nvPr>
            <p:ph type="pic" sz="quarter" idx="23"/>
            <p:extLst>
              <p:ext uri="{D42A27DB-BD31-4B8C-83A1-F6EECF244321}">
                <p14:modId xmlns:p14="http://schemas.microsoft.com/office/powerpoint/2010/main" val="1740519179"/>
              </p:ext>
            </p:extLst>
          </p:nvPr>
        </p:nvGraphicFramePr>
        <p:xfrm>
          <a:off x="2110195" y="3266677"/>
          <a:ext cx="3985804" cy="1745850"/>
        </p:xfrm>
        <a:graphic>
          <a:graphicData uri="http://schemas.openxmlformats.org/presentationml/2006/ole">
            <mc:AlternateContent xmlns:mc="http://schemas.openxmlformats.org/markup-compatibility/2006">
              <mc:Choice xmlns:v="urn:schemas-microsoft-com:vml" Requires="v">
                <p:oleObj spid="_x0000_s74857" name="Equation" r:id="rId6" imgW="1536480" imgH="672840" progId="Equation.DSMT4">
                  <p:embed/>
                </p:oleObj>
              </mc:Choice>
              <mc:Fallback>
                <p:oleObj name="Equation" r:id="rId6" imgW="1536480" imgH="672840" progId="Equation.DSMT4">
                  <p:embed/>
                  <p:pic>
                    <p:nvPicPr>
                      <p:cNvPr id="10" name="Object 9"/>
                      <p:cNvPicPr>
                        <a:picLocks noChangeAspect="1" noChangeArrowheads="1"/>
                      </p:cNvPicPr>
                      <p:nvPr/>
                    </p:nvPicPr>
                    <p:blipFill>
                      <a:blip r:embed="rId7"/>
                      <a:srcRect/>
                      <a:stretch>
                        <a:fillRect/>
                      </a:stretch>
                    </p:blipFill>
                    <p:spPr bwMode="auto">
                      <a:xfrm>
                        <a:off x="2110195" y="3266677"/>
                        <a:ext cx="3985804" cy="1745850"/>
                      </a:xfrm>
                      <a:prstGeom prst="rect">
                        <a:avLst/>
                      </a:prstGeom>
                      <a:noFill/>
                    </p:spPr>
                  </p:pic>
                </p:oleObj>
              </mc:Fallback>
            </mc:AlternateContent>
          </a:graphicData>
        </a:graphic>
      </p:graphicFrame>
      <p:graphicFrame>
        <p:nvGraphicFramePr>
          <p:cNvPr id="24" name="Object 5">
            <a:extLst>
              <a:ext uri="{FF2B5EF4-FFF2-40B4-BE49-F238E27FC236}">
                <a16:creationId xmlns:a16="http://schemas.microsoft.com/office/drawing/2014/main" id="{EE515B53-0895-43BF-A9CD-6765C82B5852}"/>
              </a:ext>
            </a:extLst>
          </p:cNvPr>
          <p:cNvGraphicFramePr>
            <a:graphicFrameLocks noGrp="1" noChangeAspect="1"/>
          </p:cNvGraphicFramePr>
          <p:nvPr>
            <p:ph type="pic" sz="quarter" idx="22"/>
            <p:extLst>
              <p:ext uri="{D42A27DB-BD31-4B8C-83A1-F6EECF244321}">
                <p14:modId xmlns:p14="http://schemas.microsoft.com/office/powerpoint/2010/main" val="2028433192"/>
              </p:ext>
            </p:extLst>
          </p:nvPr>
        </p:nvGraphicFramePr>
        <p:xfrm>
          <a:off x="2446715" y="5102592"/>
          <a:ext cx="3952864" cy="1119979"/>
        </p:xfrm>
        <a:graphic>
          <a:graphicData uri="http://schemas.openxmlformats.org/presentationml/2006/ole">
            <mc:AlternateContent xmlns:mc="http://schemas.openxmlformats.org/markup-compatibility/2006">
              <mc:Choice xmlns:v="urn:schemas-microsoft-com:vml" Requires="v">
                <p:oleObj spid="_x0000_s74858" name="Equation" r:id="rId8" imgW="1523880" imgH="431640" progId="Equation.DSMT4">
                  <p:embed/>
                </p:oleObj>
              </mc:Choice>
              <mc:Fallback>
                <p:oleObj name="Equation" r:id="rId8" imgW="1523880" imgH="431640" progId="Equation.DSMT4">
                  <p:embed/>
                  <p:pic>
                    <p:nvPicPr>
                      <p:cNvPr id="11" name="Object 10"/>
                      <p:cNvPicPr>
                        <a:picLocks noChangeAspect="1" noChangeArrowheads="1"/>
                      </p:cNvPicPr>
                      <p:nvPr/>
                    </p:nvPicPr>
                    <p:blipFill>
                      <a:blip r:embed="rId9"/>
                      <a:srcRect/>
                      <a:stretch>
                        <a:fillRect/>
                      </a:stretch>
                    </p:blipFill>
                    <p:spPr bwMode="auto">
                      <a:xfrm>
                        <a:off x="2446715" y="5102592"/>
                        <a:ext cx="3952864" cy="1119979"/>
                      </a:xfrm>
                      <a:prstGeom prst="rect">
                        <a:avLst/>
                      </a:prstGeom>
                      <a:noFill/>
                    </p:spPr>
                  </p:pic>
                </p:oleObj>
              </mc:Fallback>
            </mc:AlternateContent>
          </a:graphicData>
        </a:graphic>
      </p:graphicFrame>
      <p:pic>
        <p:nvPicPr>
          <p:cNvPr id="25" name="Picture 6" descr="An illustration shows two vertical and parallel plates at a distance of d from each other, with the one on the left marked with five equidistant positive signs and the one on the right marked with five equidistant negative signs. Each positive to negative sign is connected by a rightward horizontal arrow marked a vector E. Between the second and third arrow from the top, a sphere with a positive sign is seen near the left positive plate. This position of the charged particle is marked A. This particle has an initial velocity of 0. This particle is shown to move rightward horizontally toward the negative plate with a velocity of vector v, marked as an arrow above the final position of the positively charged particle marked B. Both points A and B are within the space between the parallel plates.">
            <a:extLst>
              <a:ext uri="{FF2B5EF4-FFF2-40B4-BE49-F238E27FC236}">
                <a16:creationId xmlns:a16="http://schemas.microsoft.com/office/drawing/2014/main" id="{1A290A78-1605-49A5-A91C-516F5D3A857C}"/>
              </a:ext>
            </a:extLst>
          </p:cNvPr>
          <p:cNvPicPr>
            <a:picLocks noGrp="1" noChangeAspect="1"/>
          </p:cNvPicPr>
          <p:nvPr>
            <p:ph type="pic" sz="quarter" idx="21"/>
          </p:nvPr>
        </p:nvPicPr>
        <p:blipFill>
          <a:blip r:embed="rId10">
            <a:extLst>
              <a:ext uri="{28A0092B-C50C-407E-A947-70E740481C1C}">
                <a14:useLocalDpi xmlns:a14="http://schemas.microsoft.com/office/drawing/2010/main" val="0"/>
              </a:ext>
            </a:extLst>
          </a:blip>
          <a:stretch>
            <a:fillRect/>
          </a:stretch>
        </p:blipFill>
        <p:spPr>
          <a:xfrm>
            <a:off x="8228751" y="2310802"/>
            <a:ext cx="1957929" cy="3931920"/>
          </a:xfrm>
          <a:prstGeom prst="rect">
            <a:avLst/>
          </a:prstGeom>
        </p:spPr>
      </p:pic>
    </p:spTree>
    <p:extLst>
      <p:ext uri="{BB962C8B-B14F-4D97-AF65-F5344CB8AC3E}">
        <p14:creationId xmlns:p14="http://schemas.microsoft.com/office/powerpoint/2010/main" val="210251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Example 22.8: An Accelerated Electron (1 of 4)</a:t>
            </a:r>
          </a:p>
        </p:txBody>
      </p:sp>
      <p:sp>
        <p:nvSpPr>
          <p:cNvPr id="6" name="Text Placeholder 2">
            <a:extLst>
              <a:ext uri="{FF2B5EF4-FFF2-40B4-BE49-F238E27FC236}">
                <a16:creationId xmlns:a16="http://schemas.microsoft.com/office/drawing/2014/main" id="{65D80845-1280-484F-A38F-FAA17C9B4BBF}"/>
              </a:ext>
            </a:extLst>
          </p:cNvPr>
          <p:cNvSpPr>
            <a:spLocks noGrp="1"/>
          </p:cNvSpPr>
          <p:nvPr>
            <p:ph type="body" sz="quarter" idx="17"/>
          </p:nvPr>
        </p:nvSpPr>
        <p:spPr>
          <a:xfrm>
            <a:off x="740228" y="1380783"/>
            <a:ext cx="10711543" cy="4923817"/>
          </a:xfrm>
        </p:spPr>
        <p:txBody>
          <a:bodyPr/>
          <a:lstStyle/>
          <a:p>
            <a:pPr>
              <a:lnSpc>
                <a:spcPct val="100000"/>
              </a:lnSpc>
              <a:spcBef>
                <a:spcPts val="600"/>
              </a:spcBef>
              <a:spcAft>
                <a:spcPts val="600"/>
              </a:spcAft>
            </a:pPr>
            <a:r>
              <a:rPr lang="en-US" sz="2400" dirty="0">
                <a:latin typeface="Arial" panose="020B0604020202020204" pitchFamily="34" charset="0"/>
                <a:cs typeface="Arial" panose="020B0604020202020204" pitchFamily="34" charset="0"/>
              </a:rPr>
              <a:t>An electron enters the region of a uniform electric field as shown in the figure, with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3.00 </a:t>
            </a:r>
            <a:r>
              <a:rPr lang="en-US" sz="2400"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 10</a:t>
            </a:r>
            <a:r>
              <a:rPr lang="en-US" sz="2400" baseline="30000" dirty="0">
                <a:latin typeface="Arial" panose="020B0604020202020204" pitchFamily="34" charset="0"/>
                <a:cs typeface="Arial" panose="020B0604020202020204" pitchFamily="34" charset="0"/>
              </a:rPr>
              <a:t>6</a:t>
            </a:r>
            <a:r>
              <a:rPr lang="en-US" sz="2400" dirty="0">
                <a:latin typeface="Arial" panose="020B0604020202020204" pitchFamily="34" charset="0"/>
                <a:cs typeface="Arial" panose="020B0604020202020204" pitchFamily="34" charset="0"/>
              </a:rPr>
              <a:t> m/s and E = 200 N/C. The horizontal length of the plates is </a:t>
            </a:r>
            <a:r>
              <a:rPr lang="en-US" sz="2400" dirty="0">
                <a:latin typeface="Arial" panose="020B0604020202020204" pitchFamily="34" charset="0"/>
                <a:cs typeface="Arial" panose="020B0604020202020204" pitchFamily="34" charset="0"/>
                <a:sym typeface="MT Extra" panose="05050102010205020202" pitchFamily="18" charset="2"/>
              </a:rPr>
              <a:t></a:t>
            </a:r>
            <a:r>
              <a:rPr lang="en-US" sz="2400" dirty="0">
                <a:latin typeface="Arial" panose="020B0604020202020204" pitchFamily="34" charset="0"/>
                <a:cs typeface="Arial" panose="020B0604020202020204" pitchFamily="34" charset="0"/>
              </a:rPr>
              <a:t> = 0.100 m.</a:t>
            </a:r>
          </a:p>
          <a:p>
            <a:pPr>
              <a:lnSpc>
                <a:spcPct val="100000"/>
              </a:lnSpc>
              <a:spcBef>
                <a:spcPts val="600"/>
              </a:spcBef>
              <a:spcAft>
                <a:spcPts val="600"/>
              </a:spcAft>
            </a:pPr>
            <a:r>
              <a:rPr lang="en-US" sz="2400" dirty="0">
                <a:latin typeface="Arial" panose="020B0604020202020204" pitchFamily="34" charset="0"/>
                <a:cs typeface="Arial" panose="020B0604020202020204" pitchFamily="34" charset="0"/>
              </a:rPr>
              <a:t>(A) Find the acceleration of the electron while it is in the electric field. </a:t>
            </a:r>
          </a:p>
        </p:txBody>
      </p:sp>
      <p:pic>
        <p:nvPicPr>
          <p:cNvPr id="9" name="Picture 3" descr="An illustration shows an electron that is projected horizontally into a uniform electric field created by two horizontal plates of length l. The first plate is at the bottom with twelve positive signs in it, and another slab is placed at a particular distance above it at a with 12 negative signs. Each sign one plate is connected to the opposite sign on the other plate by 12 vertical upward-moving arrows, which represents the electric field. To the left of the region, near the negative slab, a negatively charged particle in shown to move into the electric field with a horizontal velocity of v subscript i and i. The initial position of the particle is marked very close to the electric field and just below the negatively charged plate. Its coordinates are 0 and 0. The particle is shown to take a curved trajectory inside the electric field, increasingly curving toward the positive plate at the bottom, such that at the end of the trajectory, the negative particle is present very close to the right end of the lower positive plate. The negatively charged particle is now shown to move diagonally downward, outward, and rightward with a velocity of vector v. Another point is noted along the fourth electric field arrow from the right, in between the two plates. Its coordinates read x and u. The text mentions that the electron undergoes a downward acceleration (opposite E vector), and its motion is parabolic while it is between the plates.">
            <a:extLst>
              <a:ext uri="{FF2B5EF4-FFF2-40B4-BE49-F238E27FC236}">
                <a16:creationId xmlns:a16="http://schemas.microsoft.com/office/drawing/2014/main" id="{566BC509-4929-4B41-BBD9-10F722393601}"/>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tretch>
            <a:fillRect/>
          </a:stretch>
        </p:blipFill>
        <p:spPr>
          <a:xfrm>
            <a:off x="7520361" y="3176536"/>
            <a:ext cx="3652696" cy="3108960"/>
          </a:xfrm>
          <a:prstGeom prst="rect">
            <a:avLst/>
          </a:prstGeom>
        </p:spPr>
      </p:pic>
    </p:spTree>
    <p:extLst>
      <p:ext uri="{BB962C8B-B14F-4D97-AF65-F5344CB8AC3E}">
        <p14:creationId xmlns:p14="http://schemas.microsoft.com/office/powerpoint/2010/main" val="582310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Conservation of Charge</a:t>
            </a:r>
          </a:p>
        </p:txBody>
      </p:sp>
      <p:pic>
        <p:nvPicPr>
          <p:cNvPr id="7" name="Picture 2" descr="When a glass rod is rubbed with silk, electrons are transferred from the glass to the silk.">
            <a:extLst>
              <a:ext uri="{FF2B5EF4-FFF2-40B4-BE49-F238E27FC236}">
                <a16:creationId xmlns:a16="http://schemas.microsoft.com/office/drawing/2014/main" id="{9D5C3219-7CB3-4850-BAB5-16AE96A4A67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219382" y="1162733"/>
            <a:ext cx="3753236" cy="5029200"/>
          </a:xfrm>
          <a:prstGeom prst="rect">
            <a:avLst/>
          </a:prstGeom>
        </p:spPr>
      </p:pic>
    </p:spTree>
    <p:extLst>
      <p:ext uri="{BB962C8B-B14F-4D97-AF65-F5344CB8AC3E}">
        <p14:creationId xmlns:p14="http://schemas.microsoft.com/office/powerpoint/2010/main" val="1351719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Example 22.8: An Accelerated Electron (2 of 4)</a:t>
            </a:r>
          </a:p>
        </p:txBody>
      </p:sp>
      <p:graphicFrame>
        <p:nvGraphicFramePr>
          <p:cNvPr id="19" name="Object 2">
            <a:extLst>
              <a:ext uri="{FF2B5EF4-FFF2-40B4-BE49-F238E27FC236}">
                <a16:creationId xmlns:a16="http://schemas.microsoft.com/office/drawing/2014/main" id="{6251F910-0005-4253-A311-B8BF2D78D154}"/>
              </a:ext>
            </a:extLst>
          </p:cNvPr>
          <p:cNvGraphicFramePr>
            <a:graphicFrameLocks noGrp="1" noChangeAspect="1"/>
          </p:cNvGraphicFramePr>
          <p:nvPr>
            <p:ph type="pic" sz="quarter" idx="18"/>
            <p:extLst>
              <p:ext uri="{D42A27DB-BD31-4B8C-83A1-F6EECF244321}">
                <p14:modId xmlns:p14="http://schemas.microsoft.com/office/powerpoint/2010/main" val="3912176187"/>
              </p:ext>
            </p:extLst>
          </p:nvPr>
        </p:nvGraphicFramePr>
        <p:xfrm>
          <a:off x="2126314" y="1255536"/>
          <a:ext cx="1713899" cy="1195741"/>
        </p:xfrm>
        <a:graphic>
          <a:graphicData uri="http://schemas.openxmlformats.org/presentationml/2006/ole">
            <mc:AlternateContent xmlns:mc="http://schemas.openxmlformats.org/markup-compatibility/2006">
              <mc:Choice xmlns:v="urn:schemas-microsoft-com:vml" Requires="v">
                <p:oleObj spid="_x0000_s75844" name="Equation" r:id="rId4" imgW="545760" imgH="380880" progId="Equation.DSMT4">
                  <p:embed/>
                </p:oleObj>
              </mc:Choice>
              <mc:Fallback>
                <p:oleObj name="Equation" r:id="rId4" imgW="545760" imgH="380880" progId="Equation.DSMT4">
                  <p:embed/>
                  <p:pic>
                    <p:nvPicPr>
                      <p:cNvPr id="8" name="Object 7"/>
                      <p:cNvPicPr>
                        <a:picLocks noChangeAspect="1" noChangeArrowheads="1"/>
                      </p:cNvPicPr>
                      <p:nvPr/>
                    </p:nvPicPr>
                    <p:blipFill>
                      <a:blip r:embed="rId5"/>
                      <a:srcRect/>
                      <a:stretch>
                        <a:fillRect/>
                      </a:stretch>
                    </p:blipFill>
                    <p:spPr bwMode="auto">
                      <a:xfrm>
                        <a:off x="2126314" y="1255536"/>
                        <a:ext cx="1713899" cy="1195741"/>
                      </a:xfrm>
                      <a:prstGeom prst="rect">
                        <a:avLst/>
                      </a:prstGeom>
                      <a:noFill/>
                    </p:spPr>
                  </p:pic>
                </p:oleObj>
              </mc:Fallback>
            </mc:AlternateContent>
          </a:graphicData>
        </a:graphic>
      </p:graphicFrame>
      <p:graphicFrame>
        <p:nvGraphicFramePr>
          <p:cNvPr id="20" name="Object 3">
            <a:extLst>
              <a:ext uri="{FF2B5EF4-FFF2-40B4-BE49-F238E27FC236}">
                <a16:creationId xmlns:a16="http://schemas.microsoft.com/office/drawing/2014/main" id="{A98EDFC4-967B-4E4C-B22E-FF193D8B335D}"/>
              </a:ext>
            </a:extLst>
          </p:cNvPr>
          <p:cNvGraphicFramePr>
            <a:graphicFrameLocks noGrp="1" noChangeAspect="1"/>
          </p:cNvGraphicFramePr>
          <p:nvPr>
            <p:ph type="pic" sz="quarter" idx="23"/>
            <p:extLst>
              <p:ext uri="{D42A27DB-BD31-4B8C-83A1-F6EECF244321}">
                <p14:modId xmlns:p14="http://schemas.microsoft.com/office/powerpoint/2010/main" val="1283785083"/>
              </p:ext>
            </p:extLst>
          </p:nvPr>
        </p:nvGraphicFramePr>
        <p:xfrm>
          <a:off x="529825" y="2888677"/>
          <a:ext cx="5301119" cy="1973411"/>
        </p:xfrm>
        <a:graphic>
          <a:graphicData uri="http://schemas.openxmlformats.org/presentationml/2006/ole">
            <mc:AlternateContent xmlns:mc="http://schemas.openxmlformats.org/markup-compatibility/2006">
              <mc:Choice xmlns:v="urn:schemas-microsoft-com:vml" Requires="v">
                <p:oleObj spid="_x0000_s75845" name="Equation" r:id="rId6" imgW="1739880" imgH="647640" progId="Equation.DSMT4">
                  <p:embed/>
                </p:oleObj>
              </mc:Choice>
              <mc:Fallback>
                <p:oleObj name="Equation" r:id="rId6" imgW="1739880" imgH="647640" progId="Equation.DSMT4">
                  <p:embed/>
                  <p:pic>
                    <p:nvPicPr>
                      <p:cNvPr id="9" name="Object 8"/>
                      <p:cNvPicPr>
                        <a:picLocks noChangeAspect="1" noChangeArrowheads="1"/>
                      </p:cNvPicPr>
                      <p:nvPr/>
                    </p:nvPicPr>
                    <p:blipFill>
                      <a:blip r:embed="rId7"/>
                      <a:srcRect/>
                      <a:stretch>
                        <a:fillRect/>
                      </a:stretch>
                    </p:blipFill>
                    <p:spPr bwMode="auto">
                      <a:xfrm>
                        <a:off x="529825" y="2888677"/>
                        <a:ext cx="5301119" cy="1973411"/>
                      </a:xfrm>
                      <a:prstGeom prst="rect">
                        <a:avLst/>
                      </a:prstGeom>
                      <a:noFill/>
                    </p:spPr>
                  </p:pic>
                </p:oleObj>
              </mc:Fallback>
            </mc:AlternateContent>
          </a:graphicData>
        </a:graphic>
      </p:graphicFrame>
      <p:pic>
        <p:nvPicPr>
          <p:cNvPr id="21" name="Picture 4" descr="An illustration shows an electron that is projected horizontally into a uniform electric field created by two horizontal plates of length l. The first plate is at the bottom with twelve positive signs in it, and another slab is placed at a particular distance above it at a with 12 negative signs. Each sign one plate is connected to the opposite sign on the other plate by 12 vertical upward-moving arrows, which represents the electric field. To the left of the region, near the negative slab, a negatively charged particle in shown to move into the electric field with a horizontal velocity of v subscript i and i. The initial position of the particle is marked very close to the electric field and just below the negatively charged plate. Its coordinates are 0 and 0. The particle is shown to take a curved trajectory inside the electric field, increasingly curving toward the positive plate at the bottom, such that at the end of the trajectory, the negative particle is present very close to the right end of the lower positive plate. The negatively charged particle is now shown to move diagonally downward, outward, and rightward with a velocity of vector v. Another point is noted along the fourth electric field arrow from the right, in between the two plates. Its coordinates read x and u. The text mentions that the electron undergoes a downward acceleration (opposite E vector), and its motion is parabolic while it is between the plates.">
            <a:extLst>
              <a:ext uri="{FF2B5EF4-FFF2-40B4-BE49-F238E27FC236}">
                <a16:creationId xmlns:a16="http://schemas.microsoft.com/office/drawing/2014/main" id="{34480CE2-7BFD-4D03-B959-3F40EB0318C9}"/>
              </a:ext>
            </a:extLst>
          </p:cNvPr>
          <p:cNvPicPr>
            <a:picLocks noGrp="1" noChangeAspect="1"/>
          </p:cNvPicPr>
          <p:nvPr>
            <p:ph type="pic" sz="quarter" idx="22"/>
          </p:nvPr>
        </p:nvPicPr>
        <p:blipFill>
          <a:blip r:embed="rId8">
            <a:extLst>
              <a:ext uri="{28A0092B-C50C-407E-A947-70E740481C1C}">
                <a14:useLocalDpi xmlns:a14="http://schemas.microsoft.com/office/drawing/2010/main" val="0"/>
              </a:ext>
            </a:extLst>
          </a:blip>
          <a:stretch>
            <a:fillRect/>
          </a:stretch>
        </p:blipFill>
        <p:spPr>
          <a:xfrm>
            <a:off x="6096000" y="1316172"/>
            <a:ext cx="5479040" cy="4663440"/>
          </a:xfrm>
          <a:prstGeom prst="rect">
            <a:avLst/>
          </a:prstGeom>
        </p:spPr>
      </p:pic>
    </p:spTree>
    <p:extLst>
      <p:ext uri="{BB962C8B-B14F-4D97-AF65-F5344CB8AC3E}">
        <p14:creationId xmlns:p14="http://schemas.microsoft.com/office/powerpoint/2010/main" val="361886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Example 22.8: An Accelerated Electron (3 of 4)</a:t>
            </a:r>
          </a:p>
        </p:txBody>
      </p:sp>
      <p:sp>
        <p:nvSpPr>
          <p:cNvPr id="11" name="Text Placeholder 2">
            <a:extLst>
              <a:ext uri="{FF2B5EF4-FFF2-40B4-BE49-F238E27FC236}">
                <a16:creationId xmlns:a16="http://schemas.microsoft.com/office/drawing/2014/main" id="{A435AADF-D5A6-4891-B15C-1CD92524415C}"/>
              </a:ext>
            </a:extLst>
          </p:cNvPr>
          <p:cNvSpPr>
            <a:spLocks noGrp="1"/>
          </p:cNvSpPr>
          <p:nvPr>
            <p:ph type="body" sz="quarter" idx="17"/>
          </p:nvPr>
        </p:nvSpPr>
        <p:spPr>
          <a:xfrm>
            <a:off x="740228" y="1434570"/>
            <a:ext cx="10711543" cy="822960"/>
          </a:xfrm>
        </p:spPr>
        <p:txBody>
          <a:bodyPr/>
          <a:lstStyle/>
          <a:p>
            <a:pPr>
              <a:lnSpc>
                <a:spcPct val="100000"/>
              </a:lnSpc>
              <a:spcBef>
                <a:spcPts val="600"/>
              </a:spcBef>
              <a:spcAft>
                <a:spcPts val="600"/>
              </a:spcAft>
            </a:pPr>
            <a:r>
              <a:rPr lang="en-US" sz="2400" dirty="0">
                <a:latin typeface="Arial" panose="020B0604020202020204" pitchFamily="34" charset="0"/>
                <a:cs typeface="Arial" panose="020B0604020202020204" pitchFamily="34" charset="0"/>
              </a:rPr>
              <a:t>(B) Assuming the electron enters the field at time </a:t>
            </a:r>
            <a:r>
              <a:rPr lang="en-US" sz="2400" i="1"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 = 0, find the time at which it leaves the field.</a:t>
            </a:r>
          </a:p>
        </p:txBody>
      </p:sp>
      <p:graphicFrame>
        <p:nvGraphicFramePr>
          <p:cNvPr id="22" name="Object 3">
            <a:extLst>
              <a:ext uri="{FF2B5EF4-FFF2-40B4-BE49-F238E27FC236}">
                <a16:creationId xmlns:a16="http://schemas.microsoft.com/office/drawing/2014/main" id="{20C1CAE8-1CBC-4F75-9BA8-3CD82919D328}"/>
              </a:ext>
            </a:extLst>
          </p:cNvPr>
          <p:cNvGraphicFramePr>
            <a:graphicFrameLocks noGrp="1" noChangeAspect="1"/>
          </p:cNvGraphicFramePr>
          <p:nvPr>
            <p:ph type="pic" sz="quarter" idx="18"/>
            <p:extLst>
              <p:ext uri="{D42A27DB-BD31-4B8C-83A1-F6EECF244321}">
                <p14:modId xmlns:p14="http://schemas.microsoft.com/office/powerpoint/2010/main" val="2395509959"/>
              </p:ext>
            </p:extLst>
          </p:nvPr>
        </p:nvGraphicFramePr>
        <p:xfrm>
          <a:off x="1982649" y="2414960"/>
          <a:ext cx="4735137" cy="1359163"/>
        </p:xfrm>
        <a:graphic>
          <a:graphicData uri="http://schemas.openxmlformats.org/presentationml/2006/ole">
            <mc:AlternateContent xmlns:mc="http://schemas.openxmlformats.org/markup-compatibility/2006">
              <mc:Choice xmlns:v="urn:schemas-microsoft-com:vml" Requires="v">
                <p:oleObj spid="_x0000_s76866" name="Equation" r:id="rId4" imgW="1371600" imgH="393480" progId="Equation.DSMT4">
                  <p:embed/>
                </p:oleObj>
              </mc:Choice>
              <mc:Fallback>
                <p:oleObj name="Equation" r:id="rId4" imgW="1371600" imgH="393480" progId="Equation.DSMT4">
                  <p:embed/>
                  <p:pic>
                    <p:nvPicPr>
                      <p:cNvPr id="10" name="Object 9"/>
                      <p:cNvPicPr>
                        <a:picLocks noChangeAspect="1" noChangeArrowheads="1"/>
                      </p:cNvPicPr>
                      <p:nvPr/>
                    </p:nvPicPr>
                    <p:blipFill>
                      <a:blip r:embed="rId5"/>
                      <a:srcRect/>
                      <a:stretch>
                        <a:fillRect/>
                      </a:stretch>
                    </p:blipFill>
                    <p:spPr bwMode="auto">
                      <a:xfrm>
                        <a:off x="1982649" y="2414960"/>
                        <a:ext cx="4735137" cy="1359163"/>
                      </a:xfrm>
                      <a:prstGeom prst="rect">
                        <a:avLst/>
                      </a:prstGeom>
                      <a:noFill/>
                    </p:spPr>
                  </p:pic>
                </p:oleObj>
              </mc:Fallback>
            </mc:AlternateContent>
          </a:graphicData>
        </a:graphic>
      </p:graphicFrame>
      <p:graphicFrame>
        <p:nvGraphicFramePr>
          <p:cNvPr id="23" name="Object 4">
            <a:extLst>
              <a:ext uri="{FF2B5EF4-FFF2-40B4-BE49-F238E27FC236}">
                <a16:creationId xmlns:a16="http://schemas.microsoft.com/office/drawing/2014/main" id="{10775DB5-787F-4D3E-92B5-653A657B75CD}"/>
              </a:ext>
            </a:extLst>
          </p:cNvPr>
          <p:cNvGraphicFramePr>
            <a:graphicFrameLocks noGrp="1" noChangeAspect="1"/>
          </p:cNvGraphicFramePr>
          <p:nvPr>
            <p:ph type="pic" sz="quarter" idx="23"/>
            <p:extLst>
              <p:ext uri="{D42A27DB-BD31-4B8C-83A1-F6EECF244321}">
                <p14:modId xmlns:p14="http://schemas.microsoft.com/office/powerpoint/2010/main" val="1363752620"/>
              </p:ext>
            </p:extLst>
          </p:nvPr>
        </p:nvGraphicFramePr>
        <p:xfrm>
          <a:off x="2197882" y="4245596"/>
          <a:ext cx="4185099" cy="1873326"/>
        </p:xfrm>
        <a:graphic>
          <a:graphicData uri="http://schemas.openxmlformats.org/presentationml/2006/ole">
            <mc:AlternateContent xmlns:mc="http://schemas.openxmlformats.org/markup-compatibility/2006">
              <mc:Choice xmlns:v="urn:schemas-microsoft-com:vml" Requires="v">
                <p:oleObj spid="_x0000_s76867" name="Equation" r:id="rId6" imgW="1333440" imgH="596880" progId="Equation.DSMT4">
                  <p:embed/>
                </p:oleObj>
              </mc:Choice>
              <mc:Fallback>
                <p:oleObj name="Equation" r:id="rId6" imgW="1333440" imgH="596880" progId="Equation.DSMT4">
                  <p:embed/>
                  <p:pic>
                    <p:nvPicPr>
                      <p:cNvPr id="11" name="Object 10"/>
                      <p:cNvPicPr>
                        <a:picLocks noChangeAspect="1" noChangeArrowheads="1"/>
                      </p:cNvPicPr>
                      <p:nvPr/>
                    </p:nvPicPr>
                    <p:blipFill>
                      <a:blip r:embed="rId7"/>
                      <a:srcRect/>
                      <a:stretch>
                        <a:fillRect/>
                      </a:stretch>
                    </p:blipFill>
                    <p:spPr bwMode="auto">
                      <a:xfrm>
                        <a:off x="2197882" y="4245596"/>
                        <a:ext cx="4185099" cy="1873326"/>
                      </a:xfrm>
                      <a:prstGeom prst="rect">
                        <a:avLst/>
                      </a:prstGeom>
                      <a:noFill/>
                    </p:spPr>
                  </p:pic>
                </p:oleObj>
              </mc:Fallback>
            </mc:AlternateContent>
          </a:graphicData>
        </a:graphic>
      </p:graphicFrame>
      <p:pic>
        <p:nvPicPr>
          <p:cNvPr id="31" name="Picture 5" descr="An illustration shows an electron that is projected horizontally into a uniform electric field created by two horizontal plates of length l. The first plate is at the bottom with twelve positive signs in it, and another slab is placed at a particular distance above it at a with 12 negative signs. Each sign one plate is connected to the opposite sign on the other plate by 12 vertical upward-moving arrows, which represents the electric field. To the left of the region, near the negative slab, a negatively charged particle in shown to move into the electric field with a horizontal velocity of v subscript i and i. The initial position of the particle is marked very close to the electric field and just below the negatively charged plate. Its coordinates are 0 and 0. The particle is shown to take a curved trajectory inside the electric field, increasingly curving toward the positive plate at the bottom, such that at the end of the trajectory, the negative particle is present very close to the right end of the lower positive plate. The negatively charged particle is now shown to move diagonally downward, outward, and rightward with a velocity of vector v. Another point is noted along the fourth electric field arrow from the right, in between the two plates. Its coordinates read x and u. The text mentions that the electron undergoes a downward acceleration (opposite E vector), and its motion is parabolic while it is between the plates.">
            <a:extLst>
              <a:ext uri="{FF2B5EF4-FFF2-40B4-BE49-F238E27FC236}">
                <a16:creationId xmlns:a16="http://schemas.microsoft.com/office/drawing/2014/main" id="{9746EB96-B9BC-4792-B15C-0B1451E683A2}"/>
              </a:ext>
            </a:extLst>
          </p:cNvPr>
          <p:cNvPicPr>
            <a:picLocks noGrp="1" noChangeAspect="1"/>
          </p:cNvPicPr>
          <p:nvPr>
            <p:ph type="pic" sz="quarter" idx="22"/>
          </p:nvPr>
        </p:nvPicPr>
        <p:blipFill>
          <a:blip r:embed="rId8">
            <a:extLst>
              <a:ext uri="{28A0092B-C50C-407E-A947-70E740481C1C}">
                <a14:useLocalDpi xmlns:a14="http://schemas.microsoft.com/office/drawing/2010/main" val="0"/>
              </a:ext>
            </a:extLst>
          </a:blip>
          <a:stretch>
            <a:fillRect/>
          </a:stretch>
        </p:blipFill>
        <p:spPr>
          <a:xfrm>
            <a:off x="6949080" y="2541369"/>
            <a:ext cx="4404720" cy="3749040"/>
          </a:xfrm>
          <a:prstGeom prst="rect">
            <a:avLst/>
          </a:prstGeom>
        </p:spPr>
      </p:pic>
    </p:spTree>
    <p:extLst>
      <p:ext uri="{BB962C8B-B14F-4D97-AF65-F5344CB8AC3E}">
        <p14:creationId xmlns:p14="http://schemas.microsoft.com/office/powerpoint/2010/main" val="82926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Example 22.8: An Accelerated Electron (4 of 4)</a:t>
            </a:r>
          </a:p>
        </p:txBody>
      </p:sp>
      <p:sp>
        <p:nvSpPr>
          <p:cNvPr id="11" name="Text Placeholder 2">
            <a:extLst>
              <a:ext uri="{FF2B5EF4-FFF2-40B4-BE49-F238E27FC236}">
                <a16:creationId xmlns:a16="http://schemas.microsoft.com/office/drawing/2014/main" id="{A435AADF-D5A6-4891-B15C-1CD92524415C}"/>
              </a:ext>
            </a:extLst>
          </p:cNvPr>
          <p:cNvSpPr>
            <a:spLocks noGrp="1"/>
          </p:cNvSpPr>
          <p:nvPr>
            <p:ph type="body" sz="quarter" idx="17"/>
          </p:nvPr>
        </p:nvSpPr>
        <p:spPr>
          <a:xfrm>
            <a:off x="740228" y="1434569"/>
            <a:ext cx="6288101" cy="1623554"/>
          </a:xfrm>
        </p:spPr>
        <p:txBody>
          <a:bodyPr/>
          <a:lstStyle/>
          <a:p>
            <a:pPr>
              <a:lnSpc>
                <a:spcPct val="100000"/>
              </a:lnSpc>
              <a:spcBef>
                <a:spcPts val="600"/>
              </a:spcBef>
              <a:spcAft>
                <a:spcPts val="600"/>
              </a:spcAft>
            </a:pPr>
            <a:r>
              <a:rPr lang="en-US" sz="2400" dirty="0">
                <a:latin typeface="Arial" panose="020B0604020202020204" pitchFamily="34" charset="0"/>
                <a:cs typeface="Arial" panose="020B0604020202020204" pitchFamily="34" charset="0"/>
              </a:rPr>
              <a:t>(C) Assuming the vertical position of the electron as it enters the field is </a:t>
            </a:r>
            <a:r>
              <a:rPr lang="en-US" sz="2400" i="1" dirty="0">
                <a:latin typeface="Arial" panose="020B0604020202020204" pitchFamily="34" charset="0"/>
                <a:cs typeface="Arial" panose="020B0604020202020204" pitchFamily="34" charset="0"/>
              </a:rPr>
              <a:t>y</a:t>
            </a:r>
            <a:r>
              <a:rPr lang="en-US" sz="2400" i="1" baseline="-25000" dirty="0">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 0, what is its vertical position when it leaves the field?</a:t>
            </a:r>
          </a:p>
        </p:txBody>
      </p:sp>
      <p:graphicFrame>
        <p:nvGraphicFramePr>
          <p:cNvPr id="13" name="Object 3">
            <a:extLst>
              <a:ext uri="{FF2B5EF4-FFF2-40B4-BE49-F238E27FC236}">
                <a16:creationId xmlns:a16="http://schemas.microsoft.com/office/drawing/2014/main" id="{B13066C1-7720-465E-9631-0BFF7FCF1969}"/>
              </a:ext>
            </a:extLst>
          </p:cNvPr>
          <p:cNvGraphicFramePr>
            <a:graphicFrameLocks noGrp="1" noChangeAspect="1"/>
          </p:cNvGraphicFramePr>
          <p:nvPr>
            <p:ph type="pic" sz="quarter" idx="18"/>
            <p:extLst>
              <p:ext uri="{D42A27DB-BD31-4B8C-83A1-F6EECF244321}">
                <p14:modId xmlns:p14="http://schemas.microsoft.com/office/powerpoint/2010/main" val="2124343699"/>
              </p:ext>
            </p:extLst>
          </p:nvPr>
        </p:nvGraphicFramePr>
        <p:xfrm>
          <a:off x="1639707" y="3129839"/>
          <a:ext cx="4244089" cy="1302165"/>
        </p:xfrm>
        <a:graphic>
          <a:graphicData uri="http://schemas.openxmlformats.org/presentationml/2006/ole">
            <mc:AlternateContent xmlns:mc="http://schemas.openxmlformats.org/markup-compatibility/2006">
              <mc:Choice xmlns:v="urn:schemas-microsoft-com:vml" Requires="v">
                <p:oleObj spid="_x0000_s77888" name="Equation" r:id="rId4" imgW="1117440" imgH="342720" progId="Equation.DSMT4">
                  <p:embed/>
                </p:oleObj>
              </mc:Choice>
              <mc:Fallback>
                <p:oleObj name="Equation" r:id="rId4" imgW="1117440" imgH="342720" progId="Equation.DSMT4">
                  <p:embed/>
                  <p:pic>
                    <p:nvPicPr>
                      <p:cNvPr id="8" name="Object 7"/>
                      <p:cNvPicPr>
                        <a:picLocks noChangeAspect="1" noChangeArrowheads="1"/>
                      </p:cNvPicPr>
                      <p:nvPr/>
                    </p:nvPicPr>
                    <p:blipFill>
                      <a:blip r:embed="rId5"/>
                      <a:srcRect/>
                      <a:stretch>
                        <a:fillRect/>
                      </a:stretch>
                    </p:blipFill>
                    <p:spPr bwMode="auto">
                      <a:xfrm>
                        <a:off x="1639707" y="3129839"/>
                        <a:ext cx="4244089" cy="1302165"/>
                      </a:xfrm>
                      <a:prstGeom prst="rect">
                        <a:avLst/>
                      </a:prstGeom>
                      <a:noFill/>
                    </p:spPr>
                  </p:pic>
                </p:oleObj>
              </mc:Fallback>
            </mc:AlternateContent>
          </a:graphicData>
        </a:graphic>
      </p:graphicFrame>
      <p:graphicFrame>
        <p:nvGraphicFramePr>
          <p:cNvPr id="14" name="Object 4">
            <a:extLst>
              <a:ext uri="{FF2B5EF4-FFF2-40B4-BE49-F238E27FC236}">
                <a16:creationId xmlns:a16="http://schemas.microsoft.com/office/drawing/2014/main" id="{263F1F03-EA29-4A9E-85C0-537EED7D41FA}"/>
              </a:ext>
            </a:extLst>
          </p:cNvPr>
          <p:cNvGraphicFramePr>
            <a:graphicFrameLocks noGrp="1" noChangeAspect="1"/>
          </p:cNvGraphicFramePr>
          <p:nvPr>
            <p:ph type="pic" sz="quarter" idx="23"/>
            <p:extLst>
              <p:ext uri="{D42A27DB-BD31-4B8C-83A1-F6EECF244321}">
                <p14:modId xmlns:p14="http://schemas.microsoft.com/office/powerpoint/2010/main" val="2716378965"/>
              </p:ext>
            </p:extLst>
          </p:nvPr>
        </p:nvGraphicFramePr>
        <p:xfrm>
          <a:off x="1427502" y="4611654"/>
          <a:ext cx="7761368" cy="1623554"/>
        </p:xfrm>
        <a:graphic>
          <a:graphicData uri="http://schemas.openxmlformats.org/presentationml/2006/ole">
            <mc:AlternateContent xmlns:mc="http://schemas.openxmlformats.org/markup-compatibility/2006">
              <mc:Choice xmlns:v="urn:schemas-microsoft-com:vml" Requires="v">
                <p:oleObj spid="_x0000_s77889" name="Equation" r:id="rId6" imgW="2489040" imgH="520560" progId="Equation.DSMT4">
                  <p:embed/>
                </p:oleObj>
              </mc:Choice>
              <mc:Fallback>
                <p:oleObj name="Equation" r:id="rId6" imgW="2489040" imgH="520560" progId="Equation.DSMT4">
                  <p:embed/>
                  <p:pic>
                    <p:nvPicPr>
                      <p:cNvPr id="9" name="Object 8"/>
                      <p:cNvPicPr>
                        <a:picLocks noChangeAspect="1" noChangeArrowheads="1"/>
                      </p:cNvPicPr>
                      <p:nvPr/>
                    </p:nvPicPr>
                    <p:blipFill>
                      <a:blip r:embed="rId7"/>
                      <a:srcRect/>
                      <a:stretch>
                        <a:fillRect/>
                      </a:stretch>
                    </p:blipFill>
                    <p:spPr bwMode="auto">
                      <a:xfrm>
                        <a:off x="1427502" y="4611654"/>
                        <a:ext cx="7761368" cy="1623554"/>
                      </a:xfrm>
                      <a:prstGeom prst="rect">
                        <a:avLst/>
                      </a:prstGeom>
                      <a:noFill/>
                    </p:spPr>
                  </p:pic>
                </p:oleObj>
              </mc:Fallback>
            </mc:AlternateContent>
          </a:graphicData>
        </a:graphic>
      </p:graphicFrame>
      <p:pic>
        <p:nvPicPr>
          <p:cNvPr id="15" name="Picture 5" descr="An illustration shows an electron that is projected horizontally into a uniform electric field created by two horizontal plates of length l. The first plate is at the bottom with twelve positive signs in it, and another slab is placed at a particular distance above it at a with 12 negative signs. Each sign one plate is connected to the opposite sign on the other plate by 12 vertical upward-moving arrows, which represents the electric field. To the left of the region, near the negative slab, a negatively charged particle in shown to move into the electric field with a horizontal velocity of v subscript i and i. The initial position of the particle is marked very close to the electric field and just below the negatively charged plate. Its coordinates are 0 and 0. The particle is shown to take a curved trajectory inside the electric field, increasingly curving toward the positive plate at the bottom, such that at the end of the trajectory, the negative particle is present very close to the right end of the lower positive plate. The negatively charged particle is now shown to move diagonally downward, outward, and rightward with a velocity of vector v. Another point is noted along the fourth electric field arrow from the right, in between the two plates. Its coordinates read x and u. The text mentions that the electron undergoes a downward acceleration (opposite E vector), and its motion is parabolic while it is between the plates.">
            <a:extLst>
              <a:ext uri="{FF2B5EF4-FFF2-40B4-BE49-F238E27FC236}">
                <a16:creationId xmlns:a16="http://schemas.microsoft.com/office/drawing/2014/main" id="{6D3244E9-2E18-4CC9-B7DC-FC911CB7E849}"/>
              </a:ext>
            </a:extLst>
          </p:cNvPr>
          <p:cNvPicPr>
            <a:picLocks noGrp="1" noChangeAspect="1"/>
          </p:cNvPicPr>
          <p:nvPr>
            <p:ph type="pic" sz="quarter" idx="22"/>
          </p:nvPr>
        </p:nvPicPr>
        <p:blipFill>
          <a:blip r:embed="rId8">
            <a:extLst>
              <a:ext uri="{28A0092B-C50C-407E-A947-70E740481C1C}">
                <a14:useLocalDpi xmlns:a14="http://schemas.microsoft.com/office/drawing/2010/main" val="0"/>
              </a:ext>
            </a:extLst>
          </a:blip>
          <a:stretch>
            <a:fillRect/>
          </a:stretch>
        </p:blipFill>
        <p:spPr>
          <a:xfrm>
            <a:off x="7488333" y="1216880"/>
            <a:ext cx="3867560" cy="3291840"/>
          </a:xfrm>
          <a:prstGeom prst="rect">
            <a:avLst/>
          </a:prstGeom>
        </p:spPr>
      </p:pic>
    </p:spTree>
    <p:extLst>
      <p:ext uri="{BB962C8B-B14F-4D97-AF65-F5344CB8AC3E}">
        <p14:creationId xmlns:p14="http://schemas.microsoft.com/office/powerpoint/2010/main" val="130867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Charge is Quantized</a:t>
            </a:r>
          </a:p>
        </p:txBody>
      </p:sp>
      <p:pic>
        <p:nvPicPr>
          <p:cNvPr id="15" name="Picture 2" descr="A black and white photo of Robert A Millikan is shown.">
            <a:extLst>
              <a:ext uri="{FF2B5EF4-FFF2-40B4-BE49-F238E27FC236}">
                <a16:creationId xmlns:a16="http://schemas.microsoft.com/office/drawing/2014/main" id="{08F89FCA-147B-4582-AC90-5E2238897529}"/>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Lst>
          </a:blip>
          <a:stretch>
            <a:fillRect/>
          </a:stretch>
        </p:blipFill>
        <p:spPr>
          <a:xfrm>
            <a:off x="4479635" y="1146887"/>
            <a:ext cx="3232731" cy="4572000"/>
          </a:xfrm>
          <a:prstGeom prst="rect">
            <a:avLst/>
          </a:prstGeom>
        </p:spPr>
      </p:pic>
      <p:sp>
        <p:nvSpPr>
          <p:cNvPr id="3" name="Text Placeholder 3">
            <a:extLst>
              <a:ext uri="{FF2B5EF4-FFF2-40B4-BE49-F238E27FC236}">
                <a16:creationId xmlns:a16="http://schemas.microsoft.com/office/drawing/2014/main" id="{0DA5DDAE-5B5C-4607-BB09-6930956020DF}"/>
              </a:ext>
            </a:extLst>
          </p:cNvPr>
          <p:cNvSpPr>
            <a:spLocks noGrp="1"/>
          </p:cNvSpPr>
          <p:nvPr>
            <p:ph type="body" sz="quarter" idx="16"/>
          </p:nvPr>
        </p:nvSpPr>
        <p:spPr>
          <a:xfrm>
            <a:off x="4764494" y="5818877"/>
            <a:ext cx="2663012" cy="474066"/>
          </a:xfrm>
        </p:spPr>
        <p:txBody>
          <a:bodyPr/>
          <a:lstStyle/>
          <a:p>
            <a:pPr>
              <a:lnSpc>
                <a:spcPct val="100000"/>
              </a:lnSpc>
              <a:spcBef>
                <a:spcPts val="600"/>
              </a:spcBef>
              <a:spcAft>
                <a:spcPts val="600"/>
              </a:spcAft>
            </a:pPr>
            <a:r>
              <a:rPr lang="en-US" sz="2400" dirty="0">
                <a:latin typeface="Arial" panose="020B0604020202020204" pitchFamily="34" charset="0"/>
                <a:cs typeface="Arial" panose="020B0604020202020204" pitchFamily="34" charset="0"/>
              </a:rPr>
              <a:t> Robert A. Millikan</a:t>
            </a:r>
          </a:p>
        </p:txBody>
      </p:sp>
      <p:graphicFrame>
        <p:nvGraphicFramePr>
          <p:cNvPr id="16" name="Object 4">
            <a:extLst>
              <a:ext uri="{FF2B5EF4-FFF2-40B4-BE49-F238E27FC236}">
                <a16:creationId xmlns:a16="http://schemas.microsoft.com/office/drawing/2014/main" id="{450C885A-3DEE-44A2-9C13-5B4F4F5808F2}"/>
              </a:ext>
            </a:extLst>
          </p:cNvPr>
          <p:cNvGraphicFramePr>
            <a:graphicFrameLocks noGrp="1" noChangeAspect="1"/>
          </p:cNvGraphicFramePr>
          <p:nvPr>
            <p:ph type="pic" sz="quarter" idx="23"/>
            <p:extLst>
              <p:ext uri="{D42A27DB-BD31-4B8C-83A1-F6EECF244321}">
                <p14:modId xmlns:p14="http://schemas.microsoft.com/office/powerpoint/2010/main" val="4073789370"/>
              </p:ext>
            </p:extLst>
          </p:nvPr>
        </p:nvGraphicFramePr>
        <p:xfrm>
          <a:off x="8652295" y="2527066"/>
          <a:ext cx="1784445" cy="675194"/>
        </p:xfrm>
        <a:graphic>
          <a:graphicData uri="http://schemas.openxmlformats.org/presentationml/2006/ole">
            <mc:AlternateContent xmlns:mc="http://schemas.openxmlformats.org/markup-compatibility/2006">
              <mc:Choice xmlns:v="urn:schemas-microsoft-com:vml" Requires="v">
                <p:oleObj spid="_x0000_s30102" name="Equation" r:id="rId5" imgW="469800" imgH="177480" progId="Equation.DSMT4">
                  <p:embed/>
                </p:oleObj>
              </mc:Choice>
              <mc:Fallback>
                <p:oleObj name="Equation" r:id="rId5" imgW="469800" imgH="177480" progId="Equation.DSMT4">
                  <p:embed/>
                  <p:pic>
                    <p:nvPicPr>
                      <p:cNvPr id="8" name="Object 7">
                        <a:extLst>
                          <a:ext uri="{FF2B5EF4-FFF2-40B4-BE49-F238E27FC236}">
                            <a16:creationId xmlns:a16="http://schemas.microsoft.com/office/drawing/2014/main" id="{62DE3D3B-6C53-4805-99E7-6720F5A46070}"/>
                          </a:ext>
                        </a:extLst>
                      </p:cNvPr>
                      <p:cNvPicPr>
                        <a:picLocks noChangeAspect="1" noChangeArrowheads="1"/>
                      </p:cNvPicPr>
                      <p:nvPr/>
                    </p:nvPicPr>
                    <p:blipFill>
                      <a:blip r:embed="rId6"/>
                      <a:srcRect/>
                      <a:stretch>
                        <a:fillRect/>
                      </a:stretch>
                    </p:blipFill>
                    <p:spPr bwMode="auto">
                      <a:xfrm>
                        <a:off x="8652295" y="2527066"/>
                        <a:ext cx="1784445" cy="675194"/>
                      </a:xfrm>
                      <a:prstGeom prst="rect">
                        <a:avLst/>
                      </a:prstGeom>
                      <a:noFill/>
                    </p:spPr>
                  </p:pic>
                </p:oleObj>
              </mc:Fallback>
            </mc:AlternateContent>
          </a:graphicData>
        </a:graphic>
      </p:graphicFrame>
    </p:spTree>
    <p:extLst>
      <p:ext uri="{BB962C8B-B14F-4D97-AF65-F5344CB8AC3E}">
        <p14:creationId xmlns:p14="http://schemas.microsoft.com/office/powerpoint/2010/main" val="236023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Electric Forces between Charged Objects</a:t>
            </a:r>
          </a:p>
        </p:txBody>
      </p:sp>
      <p:pic>
        <p:nvPicPr>
          <p:cNvPr id="6" name="Picture 2" descr="An illustration shows Coulomb’s balance. The apparatus has a wide cylindrical glass container at the base. The container at the base has a tape measure that runs the periphery of the container at a specific height from the base. It is covered at the top with two circular openings. One opening is connected to a narrow glass tube, which culminates at a suspension head. A long fiber is suspended from the tube and it is connected to a horizontal rod at the bottom of the fiber such that the rod suspends inside the container at the level of the measure. The right side of the rod has a larger sphere while the left side of the rod has a small sphere labeled A. The other opening suspends a short fiber that is connected to a sphere labeled B, which is slightly larger than A.">
            <a:extLst>
              <a:ext uri="{FF2B5EF4-FFF2-40B4-BE49-F238E27FC236}">
                <a16:creationId xmlns:a16="http://schemas.microsoft.com/office/drawing/2014/main" id="{660809F3-4933-4CB8-8F4A-97B90811451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826102" y="1204677"/>
            <a:ext cx="2539796" cy="5029200"/>
          </a:xfrm>
          <a:prstGeom prst="rect">
            <a:avLst/>
          </a:prstGeom>
        </p:spPr>
      </p:pic>
    </p:spTree>
    <p:extLst>
      <p:ext uri="{BB962C8B-B14F-4D97-AF65-F5344CB8AC3E}">
        <p14:creationId xmlns:p14="http://schemas.microsoft.com/office/powerpoint/2010/main" val="1541372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Coulomb’s Law</a:t>
            </a:r>
          </a:p>
        </p:txBody>
      </p:sp>
      <p:graphicFrame>
        <p:nvGraphicFramePr>
          <p:cNvPr id="22" name="Object 2">
            <a:extLst>
              <a:ext uri="{FF2B5EF4-FFF2-40B4-BE49-F238E27FC236}">
                <a16:creationId xmlns:a16="http://schemas.microsoft.com/office/drawing/2014/main" id="{B9FB6507-38FB-4E57-BE71-368F45C348EA}"/>
              </a:ext>
            </a:extLst>
          </p:cNvPr>
          <p:cNvGraphicFramePr>
            <a:graphicFrameLocks noGrp="1" noChangeAspect="1"/>
          </p:cNvGraphicFramePr>
          <p:nvPr>
            <p:ph type="pic" sz="quarter" idx="18"/>
            <p:extLst>
              <p:ext uri="{D42A27DB-BD31-4B8C-83A1-F6EECF244321}">
                <p14:modId xmlns:p14="http://schemas.microsoft.com/office/powerpoint/2010/main" val="1473890907"/>
              </p:ext>
            </p:extLst>
          </p:nvPr>
        </p:nvGraphicFramePr>
        <p:xfrm>
          <a:off x="3760148" y="1239978"/>
          <a:ext cx="2431341" cy="1116026"/>
        </p:xfrm>
        <a:graphic>
          <a:graphicData uri="http://schemas.openxmlformats.org/presentationml/2006/ole">
            <mc:AlternateContent xmlns:mc="http://schemas.openxmlformats.org/markup-compatibility/2006">
              <mc:Choice xmlns:v="urn:schemas-microsoft-com:vml" Requires="v">
                <p:oleObj spid="_x0000_s20113" name="Equation" r:id="rId4" imgW="774360" imgH="355320" progId="Equation.DSMT4">
                  <p:embed/>
                </p:oleObj>
              </mc:Choice>
              <mc:Fallback>
                <p:oleObj name="Equation" r:id="rId4" imgW="774360" imgH="355320" progId="Equation.DSMT4">
                  <p:embed/>
                  <p:pic>
                    <p:nvPicPr>
                      <p:cNvPr id="4" name="Object 3"/>
                      <p:cNvPicPr>
                        <a:picLocks noChangeAspect="1" noChangeArrowheads="1"/>
                      </p:cNvPicPr>
                      <p:nvPr/>
                    </p:nvPicPr>
                    <p:blipFill>
                      <a:blip r:embed="rId5"/>
                      <a:srcRect/>
                      <a:stretch>
                        <a:fillRect/>
                      </a:stretch>
                    </p:blipFill>
                    <p:spPr bwMode="auto">
                      <a:xfrm>
                        <a:off x="3760148" y="1239978"/>
                        <a:ext cx="2431341" cy="1116026"/>
                      </a:xfrm>
                      <a:prstGeom prst="rect">
                        <a:avLst/>
                      </a:prstGeom>
                      <a:noFill/>
                      <a:ln>
                        <a:solidFill>
                          <a:srgbClr val="004A78"/>
                        </a:solidFill>
                      </a:ln>
                    </p:spPr>
                  </p:pic>
                </p:oleObj>
              </mc:Fallback>
            </mc:AlternateContent>
          </a:graphicData>
        </a:graphic>
      </p:graphicFrame>
      <p:graphicFrame>
        <p:nvGraphicFramePr>
          <p:cNvPr id="23" name="Object 3">
            <a:extLst>
              <a:ext uri="{FF2B5EF4-FFF2-40B4-BE49-F238E27FC236}">
                <a16:creationId xmlns:a16="http://schemas.microsoft.com/office/drawing/2014/main" id="{D8927DAD-F9B8-4A44-BE1F-0BF6994422FF}"/>
              </a:ext>
            </a:extLst>
          </p:cNvPr>
          <p:cNvGraphicFramePr>
            <a:graphicFrameLocks noGrp="1" noChangeAspect="1"/>
          </p:cNvGraphicFramePr>
          <p:nvPr>
            <p:ph type="pic" sz="quarter" idx="23"/>
            <p:extLst>
              <p:ext uri="{D42A27DB-BD31-4B8C-83A1-F6EECF244321}">
                <p14:modId xmlns:p14="http://schemas.microsoft.com/office/powerpoint/2010/main" val="4160097572"/>
              </p:ext>
            </p:extLst>
          </p:nvPr>
        </p:nvGraphicFramePr>
        <p:xfrm>
          <a:off x="2561717" y="2559379"/>
          <a:ext cx="4503958" cy="637731"/>
        </p:xfrm>
        <a:graphic>
          <a:graphicData uri="http://schemas.openxmlformats.org/presentationml/2006/ole">
            <mc:AlternateContent xmlns:mc="http://schemas.openxmlformats.org/markup-compatibility/2006">
              <mc:Choice xmlns:v="urn:schemas-microsoft-com:vml" Requires="v">
                <p:oleObj spid="_x0000_s20114" name="Equation" r:id="rId6" imgW="1434960" imgH="203040" progId="Equation.DSMT4">
                  <p:embed/>
                </p:oleObj>
              </mc:Choice>
              <mc:Fallback>
                <p:oleObj name="Equation" r:id="rId6" imgW="1434960" imgH="203040" progId="Equation.DSMT4">
                  <p:embed/>
                  <p:pic>
                    <p:nvPicPr>
                      <p:cNvPr id="5" name="Object 4"/>
                      <p:cNvPicPr>
                        <a:picLocks noChangeAspect="1" noChangeArrowheads="1"/>
                      </p:cNvPicPr>
                      <p:nvPr/>
                    </p:nvPicPr>
                    <p:blipFill>
                      <a:blip r:embed="rId7"/>
                      <a:srcRect/>
                      <a:stretch>
                        <a:fillRect/>
                      </a:stretch>
                    </p:blipFill>
                    <p:spPr bwMode="auto">
                      <a:xfrm>
                        <a:off x="2561717" y="2559379"/>
                        <a:ext cx="4503958" cy="637731"/>
                      </a:xfrm>
                      <a:prstGeom prst="rect">
                        <a:avLst/>
                      </a:prstGeom>
                      <a:noFill/>
                    </p:spPr>
                  </p:pic>
                </p:oleObj>
              </mc:Fallback>
            </mc:AlternateContent>
          </a:graphicData>
        </a:graphic>
      </p:graphicFrame>
      <p:graphicFrame>
        <p:nvGraphicFramePr>
          <p:cNvPr id="24" name="Object 4">
            <a:extLst>
              <a:ext uri="{FF2B5EF4-FFF2-40B4-BE49-F238E27FC236}">
                <a16:creationId xmlns:a16="http://schemas.microsoft.com/office/drawing/2014/main" id="{94E65C58-BFE5-4C70-9A9F-9CA988593F97}"/>
              </a:ext>
            </a:extLst>
          </p:cNvPr>
          <p:cNvGraphicFramePr>
            <a:graphicFrameLocks noGrp="1" noChangeAspect="1"/>
          </p:cNvGraphicFramePr>
          <p:nvPr>
            <p:ph type="pic" sz="quarter" idx="22"/>
            <p:extLst>
              <p:ext uri="{D42A27DB-BD31-4B8C-83A1-F6EECF244321}">
                <p14:modId xmlns:p14="http://schemas.microsoft.com/office/powerpoint/2010/main" val="179435018"/>
              </p:ext>
            </p:extLst>
          </p:nvPr>
        </p:nvGraphicFramePr>
        <p:xfrm>
          <a:off x="3818247" y="3335055"/>
          <a:ext cx="1753753" cy="1195741"/>
        </p:xfrm>
        <a:graphic>
          <a:graphicData uri="http://schemas.openxmlformats.org/presentationml/2006/ole">
            <mc:AlternateContent xmlns:mc="http://schemas.openxmlformats.org/markup-compatibility/2006">
              <mc:Choice xmlns:v="urn:schemas-microsoft-com:vml" Requires="v">
                <p:oleObj spid="_x0000_s20115" name="Equation" r:id="rId8" imgW="558720" imgH="380880" progId="Equation.DSMT4">
                  <p:embed/>
                </p:oleObj>
              </mc:Choice>
              <mc:Fallback>
                <p:oleObj name="Equation" r:id="rId8" imgW="558720" imgH="380880" progId="Equation.DSMT4">
                  <p:embed/>
                  <p:pic>
                    <p:nvPicPr>
                      <p:cNvPr id="6" name="Object 5"/>
                      <p:cNvPicPr>
                        <a:picLocks noChangeAspect="1" noChangeArrowheads="1"/>
                      </p:cNvPicPr>
                      <p:nvPr/>
                    </p:nvPicPr>
                    <p:blipFill>
                      <a:blip r:embed="rId9"/>
                      <a:srcRect/>
                      <a:stretch>
                        <a:fillRect/>
                      </a:stretch>
                    </p:blipFill>
                    <p:spPr bwMode="auto">
                      <a:xfrm>
                        <a:off x="3818247" y="3335055"/>
                        <a:ext cx="1753753" cy="1195741"/>
                      </a:xfrm>
                      <a:prstGeom prst="rect">
                        <a:avLst/>
                      </a:prstGeom>
                      <a:noFill/>
                    </p:spPr>
                  </p:pic>
                </p:oleObj>
              </mc:Fallback>
            </mc:AlternateContent>
          </a:graphicData>
        </a:graphic>
      </p:graphicFrame>
      <p:graphicFrame>
        <p:nvGraphicFramePr>
          <p:cNvPr id="25" name="Object 5">
            <a:extLst>
              <a:ext uri="{FF2B5EF4-FFF2-40B4-BE49-F238E27FC236}">
                <a16:creationId xmlns:a16="http://schemas.microsoft.com/office/drawing/2014/main" id="{9176DB90-F15D-4E32-817C-1D7AD7A0C2F1}"/>
              </a:ext>
            </a:extLst>
          </p:cNvPr>
          <p:cNvGraphicFramePr>
            <a:graphicFrameLocks noGrp="1" noChangeAspect="1"/>
          </p:cNvGraphicFramePr>
          <p:nvPr>
            <p:ph type="pic" sz="quarter" idx="21"/>
            <p:extLst>
              <p:ext uri="{D42A27DB-BD31-4B8C-83A1-F6EECF244321}">
                <p14:modId xmlns:p14="http://schemas.microsoft.com/office/powerpoint/2010/main" val="668372065"/>
              </p:ext>
            </p:extLst>
          </p:nvPr>
        </p:nvGraphicFramePr>
        <p:xfrm>
          <a:off x="2755900" y="4754563"/>
          <a:ext cx="4783138" cy="579437"/>
        </p:xfrm>
        <a:graphic>
          <a:graphicData uri="http://schemas.openxmlformats.org/presentationml/2006/ole">
            <mc:AlternateContent xmlns:mc="http://schemas.openxmlformats.org/markup-compatibility/2006">
              <mc:Choice xmlns:v="urn:schemas-microsoft-com:vml" Requires="v">
                <p:oleObj spid="_x0000_s20116" name="Equation" r:id="rId10" imgW="1676160" imgH="203040" progId="Equation.DSMT4">
                  <p:embed/>
                </p:oleObj>
              </mc:Choice>
              <mc:Fallback>
                <p:oleObj name="Equation" r:id="rId10" imgW="1676160" imgH="203040" progId="Equation.DSMT4">
                  <p:embed/>
                  <p:pic>
                    <p:nvPicPr>
                      <p:cNvPr id="7" name="Object 6"/>
                      <p:cNvPicPr>
                        <a:picLocks noChangeAspect="1" noChangeArrowheads="1"/>
                      </p:cNvPicPr>
                      <p:nvPr/>
                    </p:nvPicPr>
                    <p:blipFill>
                      <a:blip r:embed="rId11"/>
                      <a:srcRect/>
                      <a:stretch>
                        <a:fillRect/>
                      </a:stretch>
                    </p:blipFill>
                    <p:spPr bwMode="auto">
                      <a:xfrm>
                        <a:off x="2755900" y="4754563"/>
                        <a:ext cx="4783138" cy="579437"/>
                      </a:xfrm>
                      <a:prstGeom prst="rect">
                        <a:avLst/>
                      </a:prstGeom>
                      <a:noFill/>
                    </p:spPr>
                  </p:pic>
                </p:oleObj>
              </mc:Fallback>
            </mc:AlternateContent>
          </a:graphicData>
        </a:graphic>
      </p:graphicFrame>
      <p:graphicFrame>
        <p:nvGraphicFramePr>
          <p:cNvPr id="26" name="Object 6">
            <a:extLst>
              <a:ext uri="{FF2B5EF4-FFF2-40B4-BE49-F238E27FC236}">
                <a16:creationId xmlns:a16="http://schemas.microsoft.com/office/drawing/2014/main" id="{1D54E5A9-FEB9-4411-8697-59046497D876}"/>
              </a:ext>
            </a:extLst>
          </p:cNvPr>
          <p:cNvGraphicFramePr>
            <a:graphicFrameLocks noGrp="1" noChangeAspect="1"/>
          </p:cNvGraphicFramePr>
          <p:nvPr>
            <p:ph type="pic" sz="quarter" idx="20"/>
            <p:extLst>
              <p:ext uri="{D42A27DB-BD31-4B8C-83A1-F6EECF244321}">
                <p14:modId xmlns:p14="http://schemas.microsoft.com/office/powerpoint/2010/main" val="1319145420"/>
              </p:ext>
            </p:extLst>
          </p:nvPr>
        </p:nvGraphicFramePr>
        <p:xfrm>
          <a:off x="3241992" y="5538305"/>
          <a:ext cx="3467650" cy="637731"/>
        </p:xfrm>
        <a:graphic>
          <a:graphicData uri="http://schemas.openxmlformats.org/presentationml/2006/ole">
            <mc:AlternateContent xmlns:mc="http://schemas.openxmlformats.org/markup-compatibility/2006">
              <mc:Choice xmlns:v="urn:schemas-microsoft-com:vml" Requires="v">
                <p:oleObj spid="_x0000_s20117" name="Equation" r:id="rId12" imgW="1104840" imgH="203040" progId="Equation.DSMT4">
                  <p:embed/>
                </p:oleObj>
              </mc:Choice>
              <mc:Fallback>
                <p:oleObj name="Equation" r:id="rId12" imgW="1104840" imgH="203040" progId="Equation.DSMT4">
                  <p:embed/>
                  <p:pic>
                    <p:nvPicPr>
                      <p:cNvPr id="8" name="Object 7"/>
                      <p:cNvPicPr>
                        <a:picLocks noChangeAspect="1" noChangeArrowheads="1"/>
                      </p:cNvPicPr>
                      <p:nvPr/>
                    </p:nvPicPr>
                    <p:blipFill>
                      <a:blip r:embed="rId13"/>
                      <a:srcRect/>
                      <a:stretch>
                        <a:fillRect/>
                      </a:stretch>
                    </p:blipFill>
                    <p:spPr bwMode="auto">
                      <a:xfrm>
                        <a:off x="3241992" y="5538305"/>
                        <a:ext cx="3467650" cy="637731"/>
                      </a:xfrm>
                      <a:prstGeom prst="rect">
                        <a:avLst/>
                      </a:prstGeom>
                      <a:noFill/>
                    </p:spPr>
                  </p:pic>
                </p:oleObj>
              </mc:Fallback>
            </mc:AlternateContent>
          </a:graphicData>
        </a:graphic>
      </p:graphicFrame>
      <p:pic>
        <p:nvPicPr>
          <p:cNvPr id="27" name="Picture 7" descr="A black and white portrait of Charles Coulomb is shown.">
            <a:extLst>
              <a:ext uri="{FF2B5EF4-FFF2-40B4-BE49-F238E27FC236}">
                <a16:creationId xmlns:a16="http://schemas.microsoft.com/office/drawing/2014/main" id="{CDA62E5B-C339-471A-8720-95DF13926F2B}"/>
              </a:ext>
            </a:extLst>
          </p:cNvPr>
          <p:cNvPicPr>
            <a:picLocks noGrp="1" noChangeAspect="1"/>
          </p:cNvPicPr>
          <p:nvPr>
            <p:ph type="pic" sz="quarter" idx="19"/>
          </p:nvPr>
        </p:nvPicPr>
        <p:blipFill>
          <a:blip r:embed="rId14">
            <a:extLst>
              <a:ext uri="{28A0092B-C50C-407E-A947-70E740481C1C}">
                <a14:useLocalDpi xmlns:a14="http://schemas.microsoft.com/office/drawing/2010/main" val="0"/>
              </a:ext>
            </a:extLst>
          </a:blip>
          <a:stretch>
            <a:fillRect/>
          </a:stretch>
        </p:blipFill>
        <p:spPr>
          <a:xfrm>
            <a:off x="8018828" y="1330397"/>
            <a:ext cx="3465870" cy="4297680"/>
          </a:xfrm>
          <a:prstGeom prst="rect">
            <a:avLst/>
          </a:prstGeom>
        </p:spPr>
      </p:pic>
      <p:sp>
        <p:nvSpPr>
          <p:cNvPr id="11" name="Text Placeholder 8">
            <a:extLst>
              <a:ext uri="{FF2B5EF4-FFF2-40B4-BE49-F238E27FC236}">
                <a16:creationId xmlns:a16="http://schemas.microsoft.com/office/drawing/2014/main" id="{CCBF3E5C-0FA2-45F5-83B4-39FE67346CF3}"/>
              </a:ext>
            </a:extLst>
          </p:cNvPr>
          <p:cNvSpPr>
            <a:spLocks noGrp="1"/>
          </p:cNvSpPr>
          <p:nvPr>
            <p:ph type="body" sz="quarter" idx="17"/>
          </p:nvPr>
        </p:nvSpPr>
        <p:spPr>
          <a:xfrm>
            <a:off x="8471603" y="5785668"/>
            <a:ext cx="2560320" cy="483879"/>
          </a:xfrm>
        </p:spPr>
        <p:txBody>
          <a:bodyPr/>
          <a:lstStyle/>
          <a:p>
            <a:pPr>
              <a:lnSpc>
                <a:spcPct val="100000"/>
              </a:lnSpc>
              <a:spcBef>
                <a:spcPts val="600"/>
              </a:spcBef>
              <a:spcAft>
                <a:spcPts val="600"/>
              </a:spcAft>
            </a:pPr>
            <a:r>
              <a:rPr lang="en-US" sz="2400" dirty="0">
                <a:latin typeface="Arial" panose="020B0604020202020204" pitchFamily="34" charset="0"/>
                <a:cs typeface="Arial" panose="020B0604020202020204" pitchFamily="34" charset="0"/>
              </a:rPr>
              <a:t>Charles Coulomb</a:t>
            </a:r>
          </a:p>
        </p:txBody>
      </p:sp>
    </p:spTree>
    <p:extLst>
      <p:ext uri="{BB962C8B-B14F-4D97-AF65-F5344CB8AC3E}">
        <p14:creationId xmlns:p14="http://schemas.microsoft.com/office/powerpoint/2010/main" val="289354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Coulomb of Charge</a:t>
            </a:r>
          </a:p>
        </p:txBody>
      </p:sp>
      <p:pic>
        <p:nvPicPr>
          <p:cNvPr id="7" name="Picture 2" descr="When a glass rod is rubbed with silk, electrons are transferred from the glass to the silk.">
            <a:extLst>
              <a:ext uri="{FF2B5EF4-FFF2-40B4-BE49-F238E27FC236}">
                <a16:creationId xmlns:a16="http://schemas.microsoft.com/office/drawing/2014/main" id="{4B453CBF-30CD-452D-AF32-5A9A20021DA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219382" y="1220417"/>
            <a:ext cx="3753236" cy="5029200"/>
          </a:xfrm>
          <a:prstGeom prst="rect">
            <a:avLst/>
          </a:prstGeom>
        </p:spPr>
      </p:pic>
    </p:spTree>
    <p:extLst>
      <p:ext uri="{BB962C8B-B14F-4D97-AF65-F5344CB8AC3E}">
        <p14:creationId xmlns:p14="http://schemas.microsoft.com/office/powerpoint/2010/main" val="3714130672"/>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A683995A7B1D46BAE4BA042997DC16" ma:contentTypeVersion="17" ma:contentTypeDescription="Create a new document." ma:contentTypeScope="" ma:versionID="1509112acb85345c498d35619a469977">
  <xsd:schema xmlns:xsd="http://www.w3.org/2001/XMLSchema" xmlns:xs="http://www.w3.org/2001/XMLSchema" xmlns:p="http://schemas.microsoft.com/office/2006/metadata/properties" xmlns:ns2="c8ecdccd-e3b0-4392-94c4-49d90f16d1d5" xmlns:ns3="cc1e726a-7c3b-4654-9122-87de3e28a51c" targetNamespace="http://schemas.microsoft.com/office/2006/metadata/properties" ma:root="true" ma:fieldsID="31d0bfd67836266bd688e01f3e4ede36" ns2:_="" ns3:_="">
    <xsd:import namespace="c8ecdccd-e3b0-4392-94c4-49d90f16d1d5"/>
    <xsd:import namespace="cc1e726a-7c3b-4654-9122-87de3e28a51c"/>
    <xsd:element name="properties">
      <xsd:complexType>
        <xsd:sequence>
          <xsd:element name="documentManagement">
            <xsd:complexType>
              <xsd:all>
                <xsd:element ref="ns2:MediaServiceMetadata" minOccurs="0"/>
                <xsd:element ref="ns2:MediaServiceFastMetadata" minOccurs="0"/>
                <xsd:element ref="ns2:MediaServiceAutoTags" minOccurs="0"/>
                <xsd:element ref="ns2:SP_x0020_Production" minOccurs="0"/>
                <xsd:element ref="ns2:SP_x0020_Content_x0020_Authoring_x002f_Dev" minOccurs="0"/>
                <xsd:element ref="ns2:SP_x0020_Reprints" minOccurs="0"/>
                <xsd:element ref="ns2:SP_x0020_E2E" minOccurs="0"/>
                <xsd:element ref="ns2:Topic" minOccurs="0"/>
                <xsd:element ref="ns3:SharedWithUsers" minOccurs="0"/>
                <xsd:element ref="ns3:SharedWithDetails" minOccurs="0"/>
                <xsd:element ref="ns2:MediaServiceAutoKeyPoints" minOccurs="0"/>
                <xsd:element ref="ns2:MediaServiceKeyPoints" minOccurs="0"/>
                <xsd:element ref="ns2:MediaServiceDateTaken" minOccurs="0"/>
                <xsd:element ref="ns2:Owner" minOccurs="0"/>
                <xsd:element ref="ns2:Copy" minOccurs="0"/>
                <xsd:element ref="ns2:MasterLocation_x0028_ifCopy_x003d_Yes_x0029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ecdccd-e3b0-4392-94c4-49d90f16d1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SP_x0020_Production" ma:index="11" nillable="true" ma:displayName="SP Production" ma:default="0" ma:internalName="SP_x0020_Production">
      <xsd:simpleType>
        <xsd:restriction base="dms:Boolean"/>
      </xsd:simpleType>
    </xsd:element>
    <xsd:element name="SP_x0020_Content_x0020_Authoring_x002f_Dev" ma:index="12" nillable="true" ma:displayName="SP Content Authoring/Dev" ma:default="0" ma:internalName="SP_x0020_Content_x0020_Authoring_x002f_Dev">
      <xsd:simpleType>
        <xsd:restriction base="dms:Boolean"/>
      </xsd:simpleType>
    </xsd:element>
    <xsd:element name="SP_x0020_Reprints" ma:index="13" nillable="true" ma:displayName="SP Reprints" ma:default="0" ma:internalName="SP_x0020_Reprints">
      <xsd:simpleType>
        <xsd:restriction base="dms:Boolean"/>
      </xsd:simpleType>
    </xsd:element>
    <xsd:element name="SP_x0020_E2E" ma:index="14" nillable="true" ma:displayName="SP E2E" ma:default="0" ma:internalName="SP_x0020_E2E">
      <xsd:simpleType>
        <xsd:restriction base="dms:Boolean"/>
      </xsd:simpleType>
    </xsd:element>
    <xsd:element name="Topic" ma:index="15" nillable="true" ma:displayName="Topic" ma:format="Dropdown" ma:internalName="Topic">
      <xsd:simpleType>
        <xsd:restriction base="dms:Choice">
          <xsd:enumeration value="Accessibility"/>
          <xsd:enumeration value="Archiving"/>
          <xsd:enumeration value="CenDoc"/>
          <xsd:enumeration value="Files to Printer"/>
          <xsd:enumeration value="Invoicing"/>
          <xsd:enumeration value="Partner Programs"/>
          <xsd:enumeration value="Project Management"/>
          <xsd:enumeration value="Other"/>
          <xsd:enumeration value="Unassigned"/>
          <xsd:enumeration value="Source Document Only"/>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Owner" ma:index="21" nillable="true" ma:displayName="Owner" ma:format="Dropdown" ma:internalName="Owner">
      <xsd:simpleType>
        <xsd:restriction base="dms:Choice">
          <xsd:enumeration value="Content Creation"/>
          <xsd:enumeration value="Creative Studio"/>
          <xsd:enumeration value="Digital Production"/>
          <xsd:enumeration value="Finance"/>
          <xsd:enumeration value="Strategic Sourcing"/>
        </xsd:restriction>
      </xsd:simpleType>
    </xsd:element>
    <xsd:element name="Copy" ma:index="22" nillable="true" ma:displayName="Copy " ma:default="0" ma:description="This is a VIP copy of a master document that is posted/available internally" ma:format="Dropdown" ma:internalName="Copy">
      <xsd:simpleType>
        <xsd:restriction base="dms:Boolean"/>
      </xsd:simpleType>
    </xsd:element>
    <xsd:element name="MasterLocation_x0028_ifCopy_x003d_Yes_x0029_" ma:index="23" nillable="true" ma:displayName="Master Location (if Copy = Yes)" ma:default="n/a" ma:description="Site/document library where master version is maintained" ma:format="Dropdown" ma:internalName="MasterLocation_x0028_ifCopy_x003d_Yes_x0029_">
      <xsd:simpleType>
        <xsd:restriction base="dms:Choice">
          <xsd:enumeration value="Catalyst / Finance"/>
          <xsd:enumeration value="Content Creation"/>
          <xsd:enumeration value="GPMOT"/>
          <xsd:enumeration value="Strategic Sourcing"/>
          <xsd:enumeration value="n/a"/>
        </xsd:restriction>
      </xsd:simpleType>
    </xsd:element>
  </xsd:schema>
  <xsd:schema xmlns:xsd="http://www.w3.org/2001/XMLSchema" xmlns:xs="http://www.w3.org/2001/XMLSchema" xmlns:dms="http://schemas.microsoft.com/office/2006/documentManagement/types" xmlns:pc="http://schemas.microsoft.com/office/infopath/2007/PartnerControls" targetNamespace="cc1e726a-7c3b-4654-9122-87de3e28a51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c1e726a-7c3b-4654-9122-87de3e28a51c">
      <UserInfo>
        <DisplayName/>
        <AccountId xsi:nil="true"/>
        <AccountType/>
      </UserInfo>
    </SharedWithUsers>
    <SP_x0020_Production xmlns="c8ecdccd-e3b0-4392-94c4-49d90f16d1d5">false</SP_x0020_Production>
    <SP_x0020_Content_x0020_Authoring_x002f_Dev xmlns="c8ecdccd-e3b0-4392-94c4-49d90f16d1d5">false</SP_x0020_Content_x0020_Authoring_x002f_Dev>
    <Topic xmlns="c8ecdccd-e3b0-4392-94c4-49d90f16d1d5" xsi:nil="true"/>
    <Copy xmlns="c8ecdccd-e3b0-4392-94c4-49d90f16d1d5">false</Copy>
    <MasterLocation_x0028_ifCopy_x003d_Yes_x0029_ xmlns="c8ecdccd-e3b0-4392-94c4-49d90f16d1d5">n/a</MasterLocation_x0028_ifCopy_x003d_Yes_x0029_>
    <SP_x0020_E2E xmlns="c8ecdccd-e3b0-4392-94c4-49d90f16d1d5">false</SP_x0020_E2E>
    <SP_x0020_Reprints xmlns="c8ecdccd-e3b0-4392-94c4-49d90f16d1d5">false</SP_x0020_Reprints>
    <Owner xmlns="c8ecdccd-e3b0-4392-94c4-49d90f16d1d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A390ED-B1FF-457F-A10E-E676158D20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ecdccd-e3b0-4392-94c4-49d90f16d1d5"/>
    <ds:schemaRef ds:uri="cc1e726a-7c3b-4654-9122-87de3e28a5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9BA192-EF86-48DF-982C-2C526A268392}">
  <ds:schemaRefs>
    <ds:schemaRef ds:uri="http://schemas.openxmlformats.org/package/2006/metadata/core-properties"/>
    <ds:schemaRef ds:uri="http://schemas.microsoft.com/office/2006/documentManagement/types"/>
    <ds:schemaRef ds:uri="c8ecdccd-e3b0-4392-94c4-49d90f16d1d5"/>
    <ds:schemaRef ds:uri="http://purl.org/dc/terms/"/>
    <ds:schemaRef ds:uri="http://schemas.microsoft.com/office/2006/metadata/properties"/>
    <ds:schemaRef ds:uri="http://purl.org/dc/dcmitype/"/>
    <ds:schemaRef ds:uri="cc1e726a-7c3b-4654-9122-87de3e28a51c"/>
    <ds:schemaRef ds:uri="http://www.w3.org/XML/1998/namespace"/>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Accessible_PPT_Template_Cengage</Template>
  <TotalTime>1877</TotalTime>
  <Words>8827</Words>
  <Application>Microsoft Office PowerPoint</Application>
  <PresentationFormat>Widescreen</PresentationFormat>
  <Paragraphs>601</Paragraphs>
  <Slides>52</Slides>
  <Notes>51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4" baseType="lpstr">
      <vt:lpstr>Arial</vt:lpstr>
      <vt:lpstr>Arial</vt:lpstr>
      <vt:lpstr>Calibri</vt:lpstr>
      <vt:lpstr>Cambria Math</vt:lpstr>
      <vt:lpstr>Helvetica</vt:lpstr>
      <vt:lpstr>MT Extra</vt:lpstr>
      <vt:lpstr>Open Sans</vt:lpstr>
      <vt:lpstr>Summer Font</vt:lpstr>
      <vt:lpstr>Symbol</vt:lpstr>
      <vt:lpstr>Times New Roman</vt:lpstr>
      <vt:lpstr>Office Theme</vt:lpstr>
      <vt:lpstr>Equation</vt:lpstr>
      <vt:lpstr>Physics for Scientists and Engineers Storyline</vt:lpstr>
      <vt:lpstr>Electric Fields</vt:lpstr>
      <vt:lpstr>Properties of Electric Charges (1 of 2)</vt:lpstr>
      <vt:lpstr>Properties of Electric Charges (2 of 2)</vt:lpstr>
      <vt:lpstr>Conservation of Charge</vt:lpstr>
      <vt:lpstr>Charge is Quantized</vt:lpstr>
      <vt:lpstr>Electric Forces between Charged Objects</vt:lpstr>
      <vt:lpstr>Coulomb’s Law</vt:lpstr>
      <vt:lpstr>Coulomb of Charge</vt:lpstr>
      <vt:lpstr>Charges and Masses of Electrons, Protons, and Neutrons</vt:lpstr>
      <vt:lpstr>Example 22.1: The Hydrogen Atom (1 of 2)</vt:lpstr>
      <vt:lpstr>Example 22.1: The Hydrogen Atom (2 of 2)</vt:lpstr>
      <vt:lpstr>Coulomb’s Law in Vector Form</vt:lpstr>
      <vt:lpstr>Quick Quiz 22.3 (1 of 2)</vt:lpstr>
      <vt:lpstr>Quick Quiz 22.3 (2 of 2)</vt:lpstr>
      <vt:lpstr>Example 22.2: Find the Resultant Force (1 of 3)</vt:lpstr>
      <vt:lpstr>Example 22.2: Find the Resultant Force (2 of 3)</vt:lpstr>
      <vt:lpstr>Example 22.2: Find the Resultant Force (3 of 3)</vt:lpstr>
      <vt:lpstr>Example 22.3: Where Is the Net Force Zero? (1 of 3)</vt:lpstr>
      <vt:lpstr>Example 22.3: Where Is the Net Force Zero? (2 of 3)</vt:lpstr>
      <vt:lpstr>Example 22.3: Where Is the Net Force Zero? (3 of 3)</vt:lpstr>
      <vt:lpstr>Example 22.4: Find the Charge on the Spheres (1 of 3)</vt:lpstr>
      <vt:lpstr>Example 22.4: Find the Charge on the Spheres (2 of 3)</vt:lpstr>
      <vt:lpstr>Example 22.4: Find the Charge on the Spheres (3 of 3)</vt:lpstr>
      <vt:lpstr>Analysis Model: Particle in a Field (Electric) (1 of 4)</vt:lpstr>
      <vt:lpstr>Analysis Model: Particle in a Field (Electric) (2 of 4)</vt:lpstr>
      <vt:lpstr>Analysis Model: Particle in a Field (Electric) (3 of 4)</vt:lpstr>
      <vt:lpstr>Analysis Model: Particle in a Field (Electric) (4 of 4)</vt:lpstr>
      <vt:lpstr>Electric Force</vt:lpstr>
      <vt:lpstr>Quick Quiz 22.4 (1 of 2)</vt:lpstr>
      <vt:lpstr>Quick Quiz 22.4 (2 of 2)</vt:lpstr>
      <vt:lpstr>Analysis Model: Particle in a Field (Electric)</vt:lpstr>
      <vt:lpstr>Example 22.5: A Suspended Water Droplet</vt:lpstr>
      <vt:lpstr>Example 22.6: Electric Field Due to Two Charges (1 of 4)</vt:lpstr>
      <vt:lpstr>Example 22.6: Electric Field Due to Two Charges (2 of 4)</vt:lpstr>
      <vt:lpstr>Example 22.6: Electric Field Due to Two Charges (3 of 4)</vt:lpstr>
      <vt:lpstr>Example 22.6: Electric Field Due to Two Charges (4 of 4)</vt:lpstr>
      <vt:lpstr>Electric Field Lines (1 of 5)</vt:lpstr>
      <vt:lpstr>Electric Field Lines (2 of 5)</vt:lpstr>
      <vt:lpstr>Electric Field Lines (3 of 5)</vt:lpstr>
      <vt:lpstr>Electric Field Lines (4 of 5)</vt:lpstr>
      <vt:lpstr>Electric Field Lines (5 of 5)</vt:lpstr>
      <vt:lpstr>Quick Quiz 22.5 (1 of 2)</vt:lpstr>
      <vt:lpstr>Quick Quiz 22.5 (2 of 2)</vt:lpstr>
      <vt:lpstr>Motion of a Charged Particle in a Uniform Electric Field</vt:lpstr>
      <vt:lpstr>Example 22.7: An Accelerating Positive Charge: Two Models (1 of 3)</vt:lpstr>
      <vt:lpstr>Example 22.7: An Accelerating Positive Charge: Two Models (2 of 3)</vt:lpstr>
      <vt:lpstr>Example 22.7: An Accelerating Positive Charge: Two Models (3 of 3)</vt:lpstr>
      <vt:lpstr>Example 22.8: An Accelerated Electron (1 of 4)</vt:lpstr>
      <vt:lpstr>Example 22.8: An Accelerated Electron (2 of 4)</vt:lpstr>
      <vt:lpstr>Example 22.8: An Accelerated Electron (3 of 4)</vt:lpstr>
      <vt:lpstr>Example 22.8: An Accelerated Electron (4 of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Kimberley Grove</dc:creator>
  <cp:lastModifiedBy>Ahmed Elnaggar</cp:lastModifiedBy>
  <cp:revision>442</cp:revision>
  <cp:lastPrinted>2016-10-03T15:29:39Z</cp:lastPrinted>
  <dcterms:created xsi:type="dcterms:W3CDTF">2019-11-14T21:20:16Z</dcterms:created>
  <dcterms:modified xsi:type="dcterms:W3CDTF">2026-01-25T18:32:13Z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0x01010025A683995A7B1D46BAE4BA042997DC16</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Audience">
    <vt:lpwstr>Content Developer</vt:lpwstr>
  </property>
  <property fmtid="{D5CDD505-2E9C-101B-9397-08002B2CF9AE}" pid="9" name="Department">
    <vt:lpwstr>GPM Training</vt:lpwstr>
  </property>
  <property fmtid="{D5CDD505-2E9C-101B-9397-08002B2CF9AE}" pid="10" name="ComplianceAssetId">
    <vt:lpwstr/>
  </property>
  <property fmtid="{D5CDD505-2E9C-101B-9397-08002B2CF9AE}" pid="11" name="TemplateUrl">
    <vt:lpwstr/>
  </property>
  <property fmtid="{D5CDD505-2E9C-101B-9397-08002B2CF9AE}" pid="12" name="_SourceUrl">
    <vt:lpwstr/>
  </property>
  <property fmtid="{D5CDD505-2E9C-101B-9397-08002B2CF9AE}" pid="13" name="_SharedFileIndex">
    <vt:lpwstr/>
  </property>
</Properties>
</file>