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8A5A-8657-4C8A-B883-81FC617D096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F4D2-94CE-4769-AE26-24BDE9A8B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Hydroformylation</a:t>
            </a:r>
            <a:endParaRPr lang="en-US" sz="2000" b="1" i="1" baseline="30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04799" y="990600"/>
          <a:ext cx="8390805" cy="2895600"/>
        </p:xfrm>
        <a:graphic>
          <a:graphicData uri="http://schemas.openxmlformats.org/presentationml/2006/ole">
            <p:oleObj spid="_x0000_s1025" name="CS ChemDraw Drawing" r:id="rId3" imgW="5247000" imgH="1698120" progId="ChemDraw.Document.6.0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0" y="4495800"/>
            <a:ext cx="64008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Largest homogeneous catalytic process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&gt; 15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billion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pounds of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aldehydes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(alcohols) per year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Commercial catalysts are complexes of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Rh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="1" i="1" dirty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Selectivity to 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linear (normal)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aldehyde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important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6263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086600" y="2819400"/>
            <a:ext cx="1600200" cy="2354262"/>
            <a:chOff x="6400800" y="3886200"/>
            <a:chExt cx="1600200" cy="2354262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6400800" y="3886200"/>
              <a:ext cx="1600200" cy="2354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Otto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Roelen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(1897-1993)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Roelen-Otto"/>
            <p:cNvPicPr>
              <a:picLocks noChangeAspect="1" noChangeArrowheads="1"/>
            </p:cNvPicPr>
            <p:nvPr/>
          </p:nvPicPr>
          <p:blipFill>
            <a:blip r:embed="rId4">
              <a:lum bright="6000"/>
            </a:blip>
            <a:srcRect/>
            <a:stretch>
              <a:fillRect/>
            </a:stretch>
          </p:blipFill>
          <p:spPr bwMode="auto">
            <a:xfrm>
              <a:off x="6477000" y="3962400"/>
              <a:ext cx="1438275" cy="1990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905000" y="152400"/>
          <a:ext cx="5334000" cy="4364181"/>
        </p:xfrm>
        <a:graphic>
          <a:graphicData uri="http://schemas.openxmlformats.org/presentationml/2006/ole">
            <p:oleObj spid="_x0000_s23555" name="CS ChemDraw Drawing" r:id="rId3" imgW="3031560" imgH="2476080" progId="ChemDraw.Document.6.0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4800600"/>
          <a:ext cx="6095999" cy="1676400"/>
        </p:xfrm>
        <a:graphic>
          <a:graphicData uri="http://schemas.openxmlformats.org/drawingml/2006/table">
            <a:tbl>
              <a:tblPr/>
              <a:tblGrid>
                <a:gridCol w="1893402"/>
                <a:gridCol w="1641787"/>
                <a:gridCol w="1560012"/>
                <a:gridCol w="1000798"/>
              </a:tblGrid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Catalyst (1 </a:t>
                      </a: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Init TOF (min</a:t>
                      </a:r>
                      <a:r>
                        <a:rPr lang="en-US" sz="1400" baseline="30000" dirty="0">
                          <a:latin typeface="Symbol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US" sz="1400" baseline="30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Aldehyde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 L:B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%  iso</a:t>
                      </a:r>
                      <a:endParaRPr lang="en-US" sz="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Rh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/PPh</a:t>
                      </a:r>
                      <a:r>
                        <a:rPr lang="en-US" sz="1600" baseline="-25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 (1:400)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13(1)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9:1</a:t>
                      </a:r>
                      <a:endParaRPr lang="en-US" sz="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&lt; 0.5</a:t>
                      </a:r>
                      <a:endParaRPr lang="en-US" sz="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Rh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Bisbi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 (1:5)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25(2)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70:1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&lt; 0.5</a:t>
                      </a:r>
                      <a:endParaRPr lang="en-US" sz="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Rh/Naphos (1:5)</a:t>
                      </a:r>
                      <a:endParaRPr lang="en-US" sz="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27(1)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120:1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Rh/Xantphos (1:5) </a:t>
                      </a:r>
                      <a:endParaRPr lang="en-US" sz="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13(2)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80:1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F-bimetallic-mech-landsc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272178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52400"/>
            <a:ext cx="7234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-Rh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-CO)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(et,ph-P4)]</a:t>
            </a:r>
            <a:r>
              <a:rPr lang="en-US" sz="2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Catalyst System 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-bimetallic-fragmentation-rxns-landsc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87529" cy="4081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217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-Rh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-CO)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(et,ph-P4)]</a:t>
            </a:r>
            <a:r>
              <a:rPr lang="en-US" sz="2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Catalyst Fragmentation 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6611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(CO)</a:t>
            </a:r>
            <a:r>
              <a:rPr lang="en-US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Catalyst System – Unmodified Co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685800" y="685800"/>
          <a:ext cx="7650703" cy="5257800"/>
        </p:xfrm>
        <a:graphic>
          <a:graphicData uri="http://schemas.openxmlformats.org/presentationml/2006/ole">
            <p:oleObj spid="_x0000_s15361" name="CS ChemDraw Drawing" r:id="rId3" imgW="4819680" imgH="3311640" progId="ChemDraw.Document.6.0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057400" y="5943600"/>
          <a:ext cx="5105400" cy="798475"/>
        </p:xfrm>
        <a:graphic>
          <a:graphicData uri="http://schemas.openxmlformats.org/presentationml/2006/ole">
            <p:oleObj spid="_x0000_s15363" name="Equation" r:id="rId4" imgW="2514600" imgH="393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990600" y="228600"/>
          <a:ext cx="7086600" cy="6144807"/>
        </p:xfrm>
        <a:graphic>
          <a:graphicData uri="http://schemas.openxmlformats.org/presentationml/2006/ole">
            <p:oleObj spid="_x0000_s16387" name="CS ChemDraw Drawing" r:id="rId3" imgW="2944800" imgH="2553840" progId="ChemDraw.Document.6.0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57200" y="381000"/>
          <a:ext cx="8145379" cy="1600200"/>
        </p:xfrm>
        <a:graphic>
          <a:graphicData uri="http://schemas.openxmlformats.org/presentationml/2006/ole">
            <p:oleObj spid="_x0000_s17409" name="CS ChemDraw Drawing" r:id="rId3" imgW="4946588" imgH="962823" progId="ChemDraw.Document.6.0">
              <p:embed/>
            </p:oleObj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3400" y="2667000"/>
          <a:ext cx="7770421" cy="1981200"/>
        </p:xfrm>
        <a:graphic>
          <a:graphicData uri="http://schemas.openxmlformats.org/presentationml/2006/ole">
            <p:oleObj spid="_x0000_s17410" name="CS ChemDraw Drawing" r:id="rId4" imgW="3599640" imgH="91584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057400" y="228600"/>
          <a:ext cx="5105400" cy="6180221"/>
        </p:xfrm>
        <a:graphic>
          <a:graphicData uri="http://schemas.openxmlformats.org/presentationml/2006/ole">
            <p:oleObj spid="_x0000_s18433" name="CS ChemDraw Drawing" r:id="rId3" imgW="2918139" imgH="353828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109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(CO)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(PR</a:t>
            </a:r>
            <a:r>
              <a:rPr lang="en-US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Catalyst System –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Phosphine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Modified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" y="1524000"/>
          <a:ext cx="8467306" cy="4267200"/>
        </p:xfrm>
        <a:graphic>
          <a:graphicData uri="http://schemas.openxmlformats.org/presentationml/2006/ole">
            <p:oleObj spid="_x0000_s19458" name="CS ChemDraw Drawing" r:id="rId3" imgW="6010060" imgH="3029298" progId="ChemDraw.Document.6.0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838200"/>
            <a:ext cx="602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Lynn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Slaugh</a:t>
            </a:r>
            <a:r>
              <a:rPr lang="en-US" dirty="0">
                <a:latin typeface="Arial" pitchFamily="34" charset="0"/>
                <a:cs typeface="Arial" pitchFamily="34" charset="0"/>
              </a:rPr>
              <a:t> and Richard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Mullineaux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Shell Chemical Co.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447800"/>
          <a:ext cx="8305800" cy="4114797"/>
        </p:xfrm>
        <a:graphic>
          <a:graphicData uri="http://schemas.openxmlformats.org/drawingml/2006/table">
            <a:tbl>
              <a:tblPr/>
              <a:tblGrid>
                <a:gridCol w="1059623"/>
                <a:gridCol w="692977"/>
                <a:gridCol w="1358106"/>
                <a:gridCol w="1156494"/>
                <a:gridCol w="1371600"/>
                <a:gridCol w="1295400"/>
                <a:gridCol w="1371600"/>
              </a:tblGrid>
              <a:tr h="847267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en-US" sz="1800" b="1" baseline="-25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aseline="-25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 err="1">
                          <a:latin typeface="Arial"/>
                          <a:ea typeface="Times New Roman"/>
                          <a:cs typeface="Times New Roman"/>
                        </a:rPr>
                        <a:t>pK</a:t>
                      </a:r>
                      <a:r>
                        <a:rPr lang="en-US" sz="2000" b="1" i="1" kern="12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800" b="1" i="1" kern="1200" baseline="-25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err="1">
                          <a:latin typeface="Arial"/>
                          <a:ea typeface="Times New Roman"/>
                          <a:cs typeface="Times New Roman"/>
                        </a:rPr>
                        <a:t>Tolman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Symbo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Cone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Angle 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°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err="1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b="1" i="1" kern="1200" baseline="-25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x 10</a:t>
                      </a:r>
                      <a:r>
                        <a:rPr lang="en-US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Linear Prod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Aldehyde to alcohol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P(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-Pr)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aseline="-25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2059.2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85.0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PEt</a:t>
                      </a:r>
                      <a:r>
                        <a:rPr lang="en-US" sz="24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2061.7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89.6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PPr</a:t>
                      </a:r>
                      <a:r>
                        <a:rPr lang="en-US" sz="24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2060.9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89.5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PBu</a:t>
                      </a:r>
                      <a:r>
                        <a:rPr lang="en-US" sz="2400" b="1" kern="1200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2060.3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89.6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PEt</a:t>
                      </a:r>
                      <a:r>
                        <a:rPr lang="en-US" sz="24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2063.7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84.6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PEtPh</a:t>
                      </a:r>
                      <a:r>
                        <a:rPr lang="en-US" sz="24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2066.7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71.7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79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PPh</a:t>
                      </a:r>
                      <a:r>
                        <a:rPr lang="en-US" sz="2400" kern="12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2068.9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14.1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62.4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0" y="6858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1.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Hydroformylation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1-hexene using Co</a:t>
            </a:r>
            <a:r>
              <a:rPr lang="en-US" b="1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(CO)</a:t>
            </a:r>
            <a:r>
              <a:rPr lang="en-US" b="1" baseline="-25000" dirty="0">
                <a:latin typeface="Arial"/>
                <a:ea typeface="Times New Roman"/>
                <a:cs typeface="Times New Roman"/>
              </a:rPr>
              <a:t>8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/2P as catalyst precursor.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160°C, 70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1.2:1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r>
              <a:rPr lang="en-US" b="1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/CO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81000" y="838200"/>
          <a:ext cx="8372285" cy="5410200"/>
        </p:xfrm>
        <a:graphic>
          <a:graphicData uri="http://schemas.openxmlformats.org/presentationml/2006/ole">
            <p:oleObj spid="_x0000_s20481" name="CS ChemDraw Drawing" r:id="rId3" imgW="3896640" imgH="2522160" progId="ChemDraw.Document.6.0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52400"/>
            <a:ext cx="4915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HRh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(CO)(PR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Catalyst System 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28600" y="914400"/>
          <a:ext cx="8465770" cy="1828800"/>
        </p:xfrm>
        <a:graphic>
          <a:graphicData uri="http://schemas.openxmlformats.org/presentationml/2006/ole">
            <p:oleObj spid="_x0000_s22529" name="CS ChemDraw Drawing" r:id="rId3" imgW="4636080" imgH="999720" progId="ChemDraw.Document.6.0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5240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Need for Excess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Phosphine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Ligand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600200" y="3429000"/>
          <a:ext cx="5757504" cy="2133600"/>
        </p:xfrm>
        <a:graphic>
          <a:graphicData uri="http://schemas.openxmlformats.org/presentationml/2006/ole">
            <p:oleObj spid="_x0000_s22531" name="CS ChemDraw Drawing" r:id="rId4" imgW="3459960" imgH="1277640" progId="ChemDraw.Document.6.0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207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CS ChemDraw Drawing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G. Stanley</dc:creator>
  <cp:lastModifiedBy>George G. Stanley</cp:lastModifiedBy>
  <cp:revision>9</cp:revision>
  <dcterms:created xsi:type="dcterms:W3CDTF">2008-11-20T16:08:55Z</dcterms:created>
  <dcterms:modified xsi:type="dcterms:W3CDTF">2008-12-02T14:57:17Z</dcterms:modified>
</cp:coreProperties>
</file>