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1D1F-D9AB-1519-0F5D-F0A8F45E8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6496F-7DAE-5F14-B6FF-5DB4BD37F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331B-4274-444C-7852-09714BBF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A83-5CFE-4FE8-91B2-09A6284B7500}" type="datetimeFigureOut">
              <a:rPr lang="ar-SA" smtClean="0"/>
              <a:t>08/11/1446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25029-D4A9-B84E-B72C-35B32FDD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78B19-03E9-E2E1-FE40-91DFD93E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C643-BA08-470B-B34B-7B50FF1EAC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07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C825-F183-0355-A29C-40FB538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2A901-5FEE-4019-1FDA-DF9F53E6C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FA80-A581-DE6C-6E39-3F2829D7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A83-5CFE-4FE8-91B2-09A6284B7500}" type="datetimeFigureOut">
              <a:rPr lang="ar-SA" smtClean="0"/>
              <a:t>08/11/1446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381A0-CC0A-9274-7AB6-3B29F9AA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E1268-7378-8563-A861-78FECEA6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C643-BA08-470B-B34B-7B50FF1EAC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642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1CEDF-4D9D-D12A-CF82-E716A437C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A35DC-76C9-3E71-2119-B8FACA6E7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94F69-7449-5976-2767-3B5948FB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A83-5CFE-4FE8-91B2-09A6284B7500}" type="datetimeFigureOut">
              <a:rPr lang="ar-SA" smtClean="0"/>
              <a:t>08/11/1446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8BBC7-EC3A-C999-0918-DDB17B799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AF3D8-9C5A-5A0D-6897-10664308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C643-BA08-470B-B34B-7B50FF1EAC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822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F65B5-76E3-6780-9DE1-F1003AE8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A8775-F752-AFE7-DE51-7D7A5D976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11529-900C-62A8-6BB1-0381DA154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A83-5CFE-4FE8-91B2-09A6284B7500}" type="datetimeFigureOut">
              <a:rPr lang="ar-SA" smtClean="0"/>
              <a:t>08/11/1446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21651-056E-2A09-BC2E-6F5327B4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5487D-3819-81F5-18D3-AB77B85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C643-BA08-470B-B34B-7B50FF1EAC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58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4990-AD42-575A-BF7D-58A213ED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6B303-B3C8-8484-304F-0864FC0E8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D674E-1C73-67B0-1570-34F1D488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A83-5CFE-4FE8-91B2-09A6284B7500}" type="datetimeFigureOut">
              <a:rPr lang="ar-SA" smtClean="0"/>
              <a:t>08/11/1446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179E2-1575-6EFD-29D3-A2192634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DC9BF-E097-BD9A-1550-FFA1190A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C643-BA08-470B-B34B-7B50FF1EAC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64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E346-132F-2A27-430F-2B04B571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9119F-5CC3-879B-E6E4-D23D081C7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E60BB-44EC-BC12-72F3-D688E4183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54630-B63A-39E4-2558-945DBB18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A83-5CFE-4FE8-91B2-09A6284B7500}" type="datetimeFigureOut">
              <a:rPr lang="ar-SA" smtClean="0"/>
              <a:t>08/11/1446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136CB-D1E9-6F43-AEF2-C34BF9057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CBE67-AE43-4B6A-3FCF-B57DFFF42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C643-BA08-470B-B34B-7B50FF1EAC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337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CD6F-59A8-9B01-9687-87DCCF5C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E6F20-3FE1-10B5-2FDE-C790F9F0C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BE91A-256D-64CE-5BDA-AC95EE1C0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18D5B-00F8-3947-7649-46DABFBB3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76B6A-6876-1017-E077-F2EAAF4B5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5BB80-5590-8264-6A05-331EC71C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A83-5CFE-4FE8-91B2-09A6284B7500}" type="datetimeFigureOut">
              <a:rPr lang="ar-SA" smtClean="0"/>
              <a:t>08/11/1446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A1FE44-0C02-7484-FC33-AB49EF37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2A443-3D5D-414C-112B-91E049AF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C643-BA08-470B-B34B-7B50FF1EAC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4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203A9-1F83-7E84-A5F7-92F5A3F4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83D02-6700-F4E6-0309-91FBCAC5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A83-5CFE-4FE8-91B2-09A6284B7500}" type="datetimeFigureOut">
              <a:rPr lang="ar-SA" smtClean="0"/>
              <a:t>08/11/1446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85BFE-592E-9BC6-049B-1B8D0700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9E2A5-37FB-54F9-4B19-45B8AF06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C643-BA08-470B-B34B-7B50FF1EAC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418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99027B-E3B0-8864-8683-3F7B9315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A83-5CFE-4FE8-91B2-09A6284B7500}" type="datetimeFigureOut">
              <a:rPr lang="ar-SA" smtClean="0"/>
              <a:t>08/11/1446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6EDC8-69D8-FFE0-742D-5E04DB2E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FFA4F-CD5A-A0B2-9832-EFBE3B1E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C643-BA08-470B-B34B-7B50FF1EAC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670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48B6-E5D5-A160-3FB8-F8E5E04AC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02-56B1-253E-55C4-2C41DFC01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E46A2-923E-7B6D-0996-E24CDF2A5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9C5FD-4553-9D10-54CA-4ED3A6D41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A83-5CFE-4FE8-91B2-09A6284B7500}" type="datetimeFigureOut">
              <a:rPr lang="ar-SA" smtClean="0"/>
              <a:t>08/11/1446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DF4EE-04F7-7C76-5C3B-2BC0687F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A8C40-F5FF-4A5F-9892-22972823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C643-BA08-470B-B34B-7B50FF1EAC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559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E024-E9C7-BAA2-C370-44E465B4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EB7755-C108-89DC-1754-B53B1678F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FDA3C-67D0-6256-D94A-9C5E3D6B7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6E0A4-F02F-E943-2FC4-ED8297B8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0A83-5CFE-4FE8-91B2-09A6284B7500}" type="datetimeFigureOut">
              <a:rPr lang="ar-SA" smtClean="0"/>
              <a:t>08/11/1446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5A814-9D2A-161F-A244-D3314BAF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ED787-9A24-E2C3-EFD8-9B058349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C643-BA08-470B-B34B-7B50FF1EAC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013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1E5C6D-3D30-7F1A-BE85-2A8C255A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81141-069B-E274-8452-978EC95E2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19CD6-1790-003F-2164-75086CB3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D0A83-5CFE-4FE8-91B2-09A6284B7500}" type="datetimeFigureOut">
              <a:rPr lang="ar-SA" smtClean="0"/>
              <a:t>08/11/1446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2E363-EB15-741C-1ACA-9BA951F1C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15E74-AC9E-4F07-E71D-D4B70A9B0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FC643-BA08-470B-B34B-7B50FF1EAC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235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40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10" Type="http://schemas.openxmlformats.org/officeDocument/2006/relationships/image" Target="../media/image4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994C3A-B762-A5E7-9E26-47A3C2737F00}"/>
              </a:ext>
            </a:extLst>
          </p:cNvPr>
          <p:cNvSpPr txBox="1"/>
          <p:nvPr/>
        </p:nvSpPr>
        <p:spPr>
          <a:xfrm>
            <a:off x="1840302" y="4106181"/>
            <a:ext cx="77184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FUNDAMENTALS  OF  PHYSICS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( 10th  edition )- HALLIDAY &amp; RESNICK</a:t>
            </a:r>
            <a:endParaRPr lang="ar-S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1F03EE-EF85-251D-4C0B-96EB8BD4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242" y="1649586"/>
            <a:ext cx="7033413" cy="19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7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07F78-0189-8B7D-7C93-0FE82DA56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6" y="619660"/>
            <a:ext cx="8472604" cy="2330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535B88-8BD3-764C-615F-AAC24A3F145E}"/>
              </a:ext>
            </a:extLst>
          </p:cNvPr>
          <p:cNvSpPr txBox="1"/>
          <p:nvPr/>
        </p:nvSpPr>
        <p:spPr>
          <a:xfrm>
            <a:off x="95044" y="56933"/>
            <a:ext cx="16359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Example</a:t>
            </a:r>
            <a:endParaRPr lang="ar-SA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4BF92-A824-D4A7-FD00-C1193B62ED56}"/>
              </a:ext>
            </a:extLst>
          </p:cNvPr>
          <p:cNvSpPr txBox="1"/>
          <p:nvPr/>
        </p:nvSpPr>
        <p:spPr>
          <a:xfrm>
            <a:off x="95044" y="3615379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3CD89F-B066-6A9D-0B48-5142F226D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6" y="2950234"/>
            <a:ext cx="8472604" cy="629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413992-813C-333F-C9B8-DB1C611C1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54" y="4865299"/>
            <a:ext cx="3003165" cy="15139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E179C8-2802-2C6E-4EE2-49643E6B9812}"/>
              </a:ext>
            </a:extLst>
          </p:cNvPr>
          <p:cNvSpPr txBox="1"/>
          <p:nvPr/>
        </p:nvSpPr>
        <p:spPr>
          <a:xfrm>
            <a:off x="172426" y="4325572"/>
            <a:ext cx="1688154" cy="430887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r>
              <a:rPr lang="en-NZ" sz="2800" dirty="0"/>
              <a:t>a)        </a:t>
            </a:r>
            <a:r>
              <a:rPr lang="en-NZ" sz="2400" dirty="0"/>
              <a:t>At t=0</a:t>
            </a:r>
            <a:endParaRPr lang="ar-SA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9B1DA2-9F54-3B99-B227-B1D7C9FEE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087" y="5015090"/>
            <a:ext cx="5507259" cy="1516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5BEC4A-EFA5-3683-0F53-34689FA23F27}"/>
                  </a:ext>
                </a:extLst>
              </p:cNvPr>
              <p:cNvSpPr txBox="1"/>
              <p:nvPr/>
            </p:nvSpPr>
            <p:spPr>
              <a:xfrm>
                <a:off x="4573659" y="5429997"/>
                <a:ext cx="5405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5BEC4A-EFA5-3683-0F53-34689FA23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659" y="5429997"/>
                <a:ext cx="54058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4C66A9B-5820-922E-7582-1B8081F106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4250" y="548853"/>
            <a:ext cx="3451717" cy="294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7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9AD858-D80E-75F5-58CD-53F200A4C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20" y="994008"/>
            <a:ext cx="7117344" cy="3793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C907F1-58E2-0A04-C0B2-01BA0D37BBF2}"/>
              </a:ext>
            </a:extLst>
          </p:cNvPr>
          <p:cNvSpPr txBox="1"/>
          <p:nvPr/>
        </p:nvSpPr>
        <p:spPr>
          <a:xfrm>
            <a:off x="120218" y="353046"/>
            <a:ext cx="667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dirty="0"/>
              <a:t>b) </a:t>
            </a:r>
            <a:endParaRPr lang="ar-S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26B6EF-3AFC-70E3-7DD5-090A3F262342}"/>
                  </a:ext>
                </a:extLst>
              </p:cNvPr>
              <p:cNvSpPr txBox="1"/>
              <p:nvPr/>
            </p:nvSpPr>
            <p:spPr>
              <a:xfrm>
                <a:off x="0" y="5085596"/>
                <a:ext cx="1214024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Because the amplitude of SHM must be a positive constant, the correct phase constant and amplitude are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sz="2400" b="1" dirty="0"/>
                  <a:t>=155</a:t>
                </a:r>
                <a:r>
                  <a:rPr lang="en-US" sz="2400" dirty="0"/>
                  <a:t> </a:t>
                </a:r>
                <a:endParaRPr lang="ar-SA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26B6EF-3AFC-70E3-7DD5-090A3F262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85596"/>
                <a:ext cx="12140242" cy="830997"/>
              </a:xfrm>
              <a:prstGeom prst="rect">
                <a:avLst/>
              </a:prstGeom>
              <a:blipFill>
                <a:blip r:embed="rId3"/>
                <a:stretch>
                  <a:fillRect l="-753" t="-5839" b="-1532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7A5991-B8F9-D65D-F519-775CFE0608D8}"/>
                  </a:ext>
                </a:extLst>
              </p:cNvPr>
              <p:cNvSpPr txBox="1"/>
              <p:nvPr/>
            </p:nvSpPr>
            <p:spPr>
              <a:xfrm>
                <a:off x="2977402" y="5702965"/>
                <a:ext cx="7190266" cy="89319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0850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094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7A5991-B8F9-D65D-F519-775CFE060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402" y="5702965"/>
                <a:ext cx="7190266" cy="8931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40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3FEDF-379E-E9BB-7CF5-DF97E9B48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53" y="224194"/>
            <a:ext cx="8173385" cy="839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DBF10C-72DD-C970-CE41-F9F932E64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92" y="1648093"/>
            <a:ext cx="4670861" cy="550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C42A0-22C4-27D6-A057-2B9BAB488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92" y="2296782"/>
            <a:ext cx="4670861" cy="574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5E2545-6827-EE71-39F0-8B32FA660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1" y="3017483"/>
            <a:ext cx="6453927" cy="18366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48FDC-0283-AC4C-7277-BF9F7190E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274" y="5503022"/>
            <a:ext cx="3681865" cy="7827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F25272-B243-E75D-F909-FC6AFB057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517" y="1738902"/>
            <a:ext cx="5690819" cy="420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2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F1FB8B-5A14-3F2F-FD23-0BFF0B54F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4" y="612114"/>
            <a:ext cx="10178425" cy="1003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B248C8-DA1F-79D4-FA22-47C7916429C5}"/>
              </a:ext>
            </a:extLst>
          </p:cNvPr>
          <p:cNvSpPr txBox="1"/>
          <p:nvPr/>
        </p:nvSpPr>
        <p:spPr>
          <a:xfrm>
            <a:off x="526365" y="1872843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1DE03A-5FC0-9A8A-774E-6F432A74A174}"/>
                  </a:ext>
                </a:extLst>
              </p:cNvPr>
              <p:cNvSpPr txBox="1"/>
              <p:nvPr/>
            </p:nvSpPr>
            <p:spPr>
              <a:xfrm>
                <a:off x="241667" y="2714446"/>
                <a:ext cx="7971156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NZ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N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1DE03A-5FC0-9A8A-774E-6F432A74A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67" y="2714446"/>
                <a:ext cx="7971156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0BB254D-D590-AA78-FDEB-2DF1405CB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04" y="4407884"/>
            <a:ext cx="10081827" cy="18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89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A284A3-270E-8C93-A0E1-C21057C83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77" y="237761"/>
            <a:ext cx="10102430" cy="1448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B61BB8-D5CA-0014-A798-0C7C49CEB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76" y="1544573"/>
            <a:ext cx="9749105" cy="1572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0A7593-F4EA-FFDA-FA8F-1C78EB55D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290" y="4775707"/>
            <a:ext cx="3508351" cy="1510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1F466D-C56F-315B-DDC4-78379DED6235}"/>
                  </a:ext>
                </a:extLst>
              </p:cNvPr>
              <p:cNvSpPr txBox="1"/>
              <p:nvPr/>
            </p:nvSpPr>
            <p:spPr>
              <a:xfrm>
                <a:off x="415843" y="3281195"/>
                <a:ext cx="9749105" cy="109119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         </m:t>
                      </m:r>
                      <m:r>
                        <a:rPr lang="en-N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NZ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NZ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N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1F466D-C56F-315B-DDC4-78379DED6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43" y="3281195"/>
                <a:ext cx="9749105" cy="10911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425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13911-183E-D6C1-C89D-B0758B550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5" y="347389"/>
            <a:ext cx="10018776" cy="2660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5CCC9B-187C-EA7E-F3E2-60DACF2D15F4}"/>
              </a:ext>
            </a:extLst>
          </p:cNvPr>
          <p:cNvSpPr txBox="1"/>
          <p:nvPr/>
        </p:nvSpPr>
        <p:spPr>
          <a:xfrm>
            <a:off x="244569" y="2948269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2880C4-3107-932A-3392-1604F902A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39" y="4003912"/>
            <a:ext cx="6190697" cy="12869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AE924C-5E3C-3DC7-E3CD-F1241AB3921B}"/>
              </a:ext>
            </a:extLst>
          </p:cNvPr>
          <p:cNvSpPr txBox="1"/>
          <p:nvPr/>
        </p:nvSpPr>
        <p:spPr>
          <a:xfrm>
            <a:off x="102965" y="3677091"/>
            <a:ext cx="667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dirty="0"/>
              <a:t>a) </a:t>
            </a:r>
            <a:endParaRPr lang="ar-SA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65667-D5B0-C846-D65F-B66C2D4A0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65" y="5722374"/>
            <a:ext cx="8025692" cy="7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52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B01F7-2CC7-D8C1-4A3F-745E3A276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53" y="826876"/>
            <a:ext cx="10923279" cy="892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53003C-7803-D050-32DB-C1A812F5F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071" y="2549824"/>
            <a:ext cx="4174831" cy="715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B21B5A-F0A4-2F7C-1A5E-016A655FB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598" y="3571923"/>
            <a:ext cx="5053740" cy="1143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FA3AE4-D94F-E8CB-4292-EA25C16BFD5B}"/>
              </a:ext>
            </a:extLst>
          </p:cNvPr>
          <p:cNvSpPr txBox="1"/>
          <p:nvPr/>
        </p:nvSpPr>
        <p:spPr>
          <a:xfrm>
            <a:off x="419353" y="2590163"/>
            <a:ext cx="667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d</a:t>
            </a:r>
            <a:r>
              <a:rPr lang="en-NZ" sz="2800" dirty="0"/>
              <a:t>)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82490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23688F-ADA2-BE62-4DC0-80828EB0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5" y="217636"/>
            <a:ext cx="7395867" cy="1047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CDCA49-F7F3-4630-B5DC-4AE0892A933B}"/>
              </a:ext>
            </a:extLst>
          </p:cNvPr>
          <p:cNvSpPr txBox="1"/>
          <p:nvPr/>
        </p:nvSpPr>
        <p:spPr>
          <a:xfrm>
            <a:off x="210885" y="1502759"/>
            <a:ext cx="6949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Any motion that repeats at regular intervals is called periodic motion or harmonic motion.</a:t>
            </a:r>
            <a:endParaRPr lang="ar-SA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A80F6-94D9-0607-D12D-A868DC92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697" y="2129610"/>
            <a:ext cx="4938027" cy="23276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166C70-9477-308C-181A-42515FE2EA38}"/>
              </a:ext>
            </a:extLst>
          </p:cNvPr>
          <p:cNvSpPr txBox="1"/>
          <p:nvPr/>
        </p:nvSpPr>
        <p:spPr>
          <a:xfrm>
            <a:off x="253042" y="2694417"/>
            <a:ext cx="64180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●In simple harmonic motion (SHM), the displacement x(t) of a particle from its equilibrium position is described by the equation:</a:t>
            </a:r>
            <a:endParaRPr lang="ar-SA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6AF091-CD92-1235-8D53-7906977BD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29" y="4480154"/>
            <a:ext cx="4277693" cy="712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42DC6-5FB3-66AA-31FA-12F3431E161B}"/>
                  </a:ext>
                </a:extLst>
              </p:cNvPr>
              <p:cNvSpPr txBox="1"/>
              <p:nvPr/>
            </p:nvSpPr>
            <p:spPr>
              <a:xfrm>
                <a:off x="1" y="5585278"/>
                <a:ext cx="121920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the amplitude of the displacement,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is the phase of the motion,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the phase constant ( Phase angle). The angular frequency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2400" dirty="0"/>
                  <a:t> is related to the period and frequency of the motion by:</a:t>
                </a:r>
                <a:endParaRPr lang="ar-SA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42DC6-5FB3-66AA-31FA-12F3431E1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585278"/>
                <a:ext cx="12192000" cy="1200329"/>
              </a:xfrm>
              <a:prstGeom prst="rect">
                <a:avLst/>
              </a:prstGeom>
              <a:blipFill>
                <a:blip r:embed="rId5"/>
                <a:stretch>
                  <a:fillRect l="-750" t="-4061" r="-900" b="-1066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16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2462A7-6396-E2E5-921F-61CFBC2755A6}"/>
                  </a:ext>
                </a:extLst>
              </p:cNvPr>
              <p:cNvSpPr txBox="1"/>
              <p:nvPr/>
            </p:nvSpPr>
            <p:spPr>
              <a:xfrm>
                <a:off x="0" y="1680561"/>
                <a:ext cx="11731925" cy="83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● The frequency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of periodic, or oscillatory, motion is the number of oscillations per second. In the SI system, it is measured in hertz: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𝑯𝒛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  <a:endParaRPr lang="ar-SA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2462A7-6396-E2E5-921F-61CFBC275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80561"/>
                <a:ext cx="11731925" cy="839332"/>
              </a:xfrm>
              <a:prstGeom prst="rect">
                <a:avLst/>
              </a:prstGeom>
              <a:blipFill>
                <a:blip r:embed="rId2"/>
                <a:stretch>
                  <a:fillRect l="-779" t="-5839" r="-364" b="-1678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97D849A-3685-04B8-8E19-5E7DC89ACA34}"/>
              </a:ext>
            </a:extLst>
          </p:cNvPr>
          <p:cNvSpPr txBox="1"/>
          <p:nvPr/>
        </p:nvSpPr>
        <p:spPr>
          <a:xfrm>
            <a:off x="0" y="3084619"/>
            <a:ext cx="117319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● The period T is the time required for one complete oscillation, or cycle. It is related to the frequency by:</a:t>
            </a:r>
            <a:endParaRPr lang="ar-SA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F99A5A-8A7B-146C-A309-48D18E117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258" y="500060"/>
            <a:ext cx="2262820" cy="865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0E00A2-BEFE-26B2-FE88-B1113133E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269" y="4113451"/>
            <a:ext cx="1780009" cy="102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5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DC0825-A509-CF70-A415-EC79524AA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58" y="360954"/>
            <a:ext cx="5209409" cy="31547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8908A-F549-7976-08DC-B55A02727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924" y="580742"/>
            <a:ext cx="5209409" cy="5659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37E4C-D4D3-906C-2BA4-480F51758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92" y="3660122"/>
            <a:ext cx="5783663" cy="28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9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631689-2A7B-2CE9-A461-20FF11CD6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02" y="94289"/>
            <a:ext cx="4077050" cy="993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8F1D6-C61A-98B6-0681-7206BCA32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5" y="1212094"/>
            <a:ext cx="5772073" cy="1200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92E21-9E57-9A99-1F18-3D58711D1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5" y="2560004"/>
            <a:ext cx="3764304" cy="601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E9E2DB-68D9-E0FE-FE2F-3DE39214B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74" y="3169473"/>
            <a:ext cx="5772073" cy="12298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2A3849-B951-6737-9ADD-DE6E82062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2811" y="4590391"/>
            <a:ext cx="2104939" cy="565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14B5DE-7936-9C08-4FD2-3C4DACB333F7}"/>
                  </a:ext>
                </a:extLst>
              </p:cNvPr>
              <p:cNvSpPr txBox="1"/>
              <p:nvPr/>
            </p:nvSpPr>
            <p:spPr>
              <a:xfrm>
                <a:off x="85214" y="5526432"/>
                <a:ext cx="755203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/>
                  <a:t>In SHM, the acceleration </a:t>
                </a:r>
                <a:r>
                  <a:rPr lang="en-US" sz="2400" b="1" dirty="0"/>
                  <a:t>a</a:t>
                </a:r>
                <a:r>
                  <a:rPr lang="en-US" sz="2400" dirty="0"/>
                  <a:t> is proportional to the displacement </a:t>
                </a:r>
                <a:r>
                  <a:rPr lang="en-US" sz="2400" b="1" dirty="0"/>
                  <a:t>x</a:t>
                </a:r>
                <a:r>
                  <a:rPr lang="en-US" sz="2400" dirty="0"/>
                  <a:t> but opposite in sign, and the two quantities are related by the square of the angular frequency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2400" dirty="0"/>
                  <a:t>.</a:t>
                </a:r>
                <a:endParaRPr lang="ar-SA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14B5DE-7936-9C08-4FD2-3C4DACB33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4" y="5526432"/>
                <a:ext cx="7552039" cy="1200329"/>
              </a:xfrm>
              <a:prstGeom prst="rect">
                <a:avLst/>
              </a:prstGeom>
              <a:blipFill>
                <a:blip r:embed="rId7"/>
                <a:stretch>
                  <a:fillRect l="-1291" t="-4082" r="-1211" b="-1122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504EE84C-7667-330F-8F50-93E850809B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7769" y="94289"/>
            <a:ext cx="4474231" cy="60939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E47481-07B0-73B4-8E72-7F478822D27A}"/>
                  </a:ext>
                </a:extLst>
              </p:cNvPr>
              <p:cNvSpPr txBox="1"/>
              <p:nvPr/>
            </p:nvSpPr>
            <p:spPr>
              <a:xfrm>
                <a:off x="1456061" y="4657869"/>
                <a:ext cx="4103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E47481-07B0-73B4-8E72-7F478822D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61" y="4657869"/>
                <a:ext cx="41036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93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E5B7B0-2911-1DA5-8B97-3B085F56C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1" y="101268"/>
            <a:ext cx="6790616" cy="761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9A143-3C55-8AB5-0661-9F365BE8F365}"/>
              </a:ext>
            </a:extLst>
          </p:cNvPr>
          <p:cNvSpPr txBox="1"/>
          <p:nvPr/>
        </p:nvSpPr>
        <p:spPr>
          <a:xfrm>
            <a:off x="189781" y="1133015"/>
            <a:ext cx="10581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we can apply Newton’s second law to describe the force responsible for SHM:</a:t>
            </a:r>
            <a:endParaRPr lang="ar-SA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DA80F2-F9CE-A91A-0EA4-D12BA9A45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549" y="2084984"/>
            <a:ext cx="4036451" cy="1663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089F45-E270-BDA4-FBF0-CBE83BCE6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006" y="1990135"/>
            <a:ext cx="5142026" cy="9025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D0A543-951F-DE5B-66A0-BA8FA969B964}"/>
              </a:ext>
            </a:extLst>
          </p:cNvPr>
          <p:cNvSpPr txBox="1"/>
          <p:nvPr/>
        </p:nvSpPr>
        <p:spPr>
          <a:xfrm>
            <a:off x="828136" y="3009983"/>
            <a:ext cx="4157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From Hooke’s law</a:t>
            </a:r>
            <a:endParaRPr lang="ar-SA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3C527D-0C04-604D-A34B-F3AB47504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005" y="3758013"/>
            <a:ext cx="2275583" cy="7846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690A41-9871-DF37-BBE4-72F66970D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0649" y="4842679"/>
            <a:ext cx="1676762" cy="612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6481D6-4D1C-0464-8FE6-89ECA0CE2DD8}"/>
                  </a:ext>
                </a:extLst>
              </p:cNvPr>
              <p:cNvSpPr txBox="1"/>
              <p:nvPr/>
            </p:nvSpPr>
            <p:spPr>
              <a:xfrm>
                <a:off x="4643526" y="4842679"/>
                <a:ext cx="5405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86481D6-4D1C-0464-8FE6-89ECA0CE2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526" y="4842679"/>
                <a:ext cx="54058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E59BC4B2-EEC0-1A89-37CE-3F0673BF48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559" y="4842679"/>
            <a:ext cx="2941338" cy="7105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4A5A86-632B-6C01-1184-7F3C752A47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8559" y="5740555"/>
            <a:ext cx="2933958" cy="82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9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0550CD-176F-4585-616E-A8E989E4C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27" y="597195"/>
            <a:ext cx="6968089" cy="2225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5DF50-8AC4-8AF9-9725-4B703C879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7" y="2902813"/>
            <a:ext cx="5501599" cy="695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2F9E84-642A-0F26-D974-39B9CB1F4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26" y="3714873"/>
            <a:ext cx="6968089" cy="802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50277A-9040-3745-CA05-613BD19A2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27" y="4490991"/>
            <a:ext cx="6968087" cy="734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D7CE4A-0C19-3C74-86A3-C26A6BE9E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27" y="5379747"/>
            <a:ext cx="5794898" cy="5192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D32763-7221-E1AA-097C-47E3D4AD3A13}"/>
              </a:ext>
            </a:extLst>
          </p:cNvPr>
          <p:cNvSpPr txBox="1"/>
          <p:nvPr/>
        </p:nvSpPr>
        <p:spPr>
          <a:xfrm>
            <a:off x="95044" y="56933"/>
            <a:ext cx="16359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Example</a:t>
            </a:r>
            <a:endParaRPr lang="ar-SA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99D9EA-0095-2DB2-C312-5AD579F5B1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826" y="5917902"/>
            <a:ext cx="6968086" cy="7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5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2B1A4-474B-B7DE-CE25-78AEA3C570C9}"/>
              </a:ext>
            </a:extLst>
          </p:cNvPr>
          <p:cNvSpPr txBox="1"/>
          <p:nvPr/>
        </p:nvSpPr>
        <p:spPr>
          <a:xfrm>
            <a:off x="231102" y="295866"/>
            <a:ext cx="2418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highlight>
                  <a:srgbClr val="C0C0C0"/>
                </a:highlight>
              </a:rPr>
              <a:t>Solution</a:t>
            </a:r>
            <a:endParaRPr lang="ar-SA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A8F73-B448-7739-7107-FF8E72543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18" y="1199608"/>
            <a:ext cx="4725780" cy="1411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14A42D-E7A9-3DA8-0DE2-6C857D9DC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17" y="2685418"/>
            <a:ext cx="4715237" cy="701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43529B-F1E7-ACF6-96EE-A154D411A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17" y="3429000"/>
            <a:ext cx="4715237" cy="885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0EF62B-A572-BFBC-55C5-B439F610E361}"/>
                  </a:ext>
                </a:extLst>
              </p:cNvPr>
              <p:cNvSpPr txBox="1"/>
              <p:nvPr/>
            </p:nvSpPr>
            <p:spPr>
              <a:xfrm>
                <a:off x="34990" y="989198"/>
                <a:ext cx="3922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0EF62B-A572-BFBC-55C5-B439F610E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0" y="989198"/>
                <a:ext cx="392223" cy="369332"/>
              </a:xfrm>
              <a:prstGeom prst="rect">
                <a:avLst/>
              </a:prstGeom>
              <a:blipFill>
                <a:blip r:embed="rId5"/>
                <a:stretch>
                  <a:fillRect l="-9375" r="-25000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7970E9-D49D-D74A-A069-7B32E9C61F0E}"/>
                  </a:ext>
                </a:extLst>
              </p:cNvPr>
              <p:cNvSpPr txBox="1"/>
              <p:nvPr/>
            </p:nvSpPr>
            <p:spPr>
              <a:xfrm>
                <a:off x="34990" y="4714193"/>
                <a:ext cx="3922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7970E9-D49D-D74A-A069-7B32E9C61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0" y="4714193"/>
                <a:ext cx="392223" cy="369332"/>
              </a:xfrm>
              <a:prstGeom prst="rect">
                <a:avLst/>
              </a:prstGeom>
              <a:blipFill>
                <a:blip r:embed="rId6"/>
                <a:stretch>
                  <a:fillRect l="-15625" r="-25000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0A0AF34-4DA2-1A8A-0735-61648883318C}"/>
              </a:ext>
            </a:extLst>
          </p:cNvPr>
          <p:cNvSpPr txBox="1"/>
          <p:nvPr/>
        </p:nvSpPr>
        <p:spPr>
          <a:xfrm>
            <a:off x="649857" y="47697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maximum displacement is :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A16229-015B-A343-9EBD-2A90D715FB9F}"/>
                  </a:ext>
                </a:extLst>
              </p:cNvPr>
              <p:cNvSpPr txBox="1"/>
              <p:nvPr/>
            </p:nvSpPr>
            <p:spPr>
              <a:xfrm>
                <a:off x="894272" y="5330704"/>
                <a:ext cx="19672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A16229-015B-A343-9EBD-2A90D715F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72" y="5330704"/>
                <a:ext cx="196720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60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939060-5DD8-A226-B8ED-5D4068E9C731}"/>
                  </a:ext>
                </a:extLst>
              </p:cNvPr>
              <p:cNvSpPr txBox="1"/>
              <p:nvPr/>
            </p:nvSpPr>
            <p:spPr>
              <a:xfrm>
                <a:off x="86748" y="331974"/>
                <a:ext cx="3640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939060-5DD8-A226-B8ED-5D4068E9C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8" y="331974"/>
                <a:ext cx="364009" cy="369332"/>
              </a:xfrm>
              <a:prstGeom prst="rect">
                <a:avLst/>
              </a:prstGeom>
              <a:blipFill>
                <a:blip r:embed="rId2"/>
                <a:stretch>
                  <a:fillRect l="-8333" r="-28333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F90429-BFB7-2040-2005-86A7C2390C30}"/>
                  </a:ext>
                </a:extLst>
              </p:cNvPr>
              <p:cNvSpPr txBox="1"/>
              <p:nvPr/>
            </p:nvSpPr>
            <p:spPr>
              <a:xfrm>
                <a:off x="799381" y="387552"/>
                <a:ext cx="88046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maximum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is</a:t>
                </a:r>
                <a:r>
                  <a:rPr lang="en-US" sz="2400" dirty="0"/>
                  <a:t> the velocity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ar-SA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F90429-BFB7-2040-2005-86A7C2390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81" y="387552"/>
                <a:ext cx="8804694" cy="461665"/>
              </a:xfrm>
              <a:prstGeom prst="rect">
                <a:avLst/>
              </a:prstGeom>
              <a:blipFill>
                <a:blip r:embed="rId3"/>
                <a:stretch>
                  <a:fillRect l="-1039" t="-10667" b="-30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82F268C-1B32-3282-FC83-F62136BD8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46" y="1086837"/>
            <a:ext cx="4366124" cy="1018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E77D85-CA81-9E13-7298-2B69DA6B358B}"/>
                  </a:ext>
                </a:extLst>
              </p:cNvPr>
              <p:cNvSpPr txBox="1"/>
              <p:nvPr/>
            </p:nvSpPr>
            <p:spPr>
              <a:xfrm>
                <a:off x="86747" y="2255665"/>
                <a:ext cx="4008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E77D85-CA81-9E13-7298-2B69DA6B3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7" y="2255665"/>
                <a:ext cx="400879" cy="369332"/>
              </a:xfrm>
              <a:prstGeom prst="rect">
                <a:avLst/>
              </a:prstGeom>
              <a:blipFill>
                <a:blip r:embed="rId5"/>
                <a:stretch>
                  <a:fillRect l="-16667" r="-25758" b="-377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3BF184-2C58-3668-B31B-9C70A9F33235}"/>
                  </a:ext>
                </a:extLst>
              </p:cNvPr>
              <p:cNvSpPr txBox="1"/>
              <p:nvPr/>
            </p:nvSpPr>
            <p:spPr>
              <a:xfrm>
                <a:off x="684361" y="2204374"/>
                <a:ext cx="118181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magnitude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of the maximum acceleration is the acceleration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NZ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Z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ar-SA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3BF184-2C58-3668-B31B-9C70A9F33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61" y="2204374"/>
                <a:ext cx="11818189" cy="461665"/>
              </a:xfrm>
              <a:prstGeom prst="rect">
                <a:avLst/>
              </a:prstGeom>
              <a:blipFill>
                <a:blip r:embed="rId6"/>
                <a:stretch>
                  <a:fillRect l="-774" t="-10667" b="-3066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914DBB4-31F8-34CF-5B66-8D79FA705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381" y="2796843"/>
            <a:ext cx="5152490" cy="1223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DEA880-E356-13E5-BD70-F69DFBBDFD31}"/>
                  </a:ext>
                </a:extLst>
              </p:cNvPr>
              <p:cNvSpPr txBox="1"/>
              <p:nvPr/>
            </p:nvSpPr>
            <p:spPr>
              <a:xfrm>
                <a:off x="115408" y="4120310"/>
                <a:ext cx="372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DEA880-E356-13E5-BD70-F69DFBBDF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8" y="4120310"/>
                <a:ext cx="372218" cy="369332"/>
              </a:xfrm>
              <a:prstGeom prst="rect">
                <a:avLst/>
              </a:prstGeom>
              <a:blipFill>
                <a:blip r:embed="rId8"/>
                <a:stretch>
                  <a:fillRect l="-9836" r="-26230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29CF1C-4C22-AA33-59E3-E77356A52937}"/>
                  </a:ext>
                </a:extLst>
              </p:cNvPr>
              <p:cNvSpPr txBox="1"/>
              <p:nvPr/>
            </p:nvSpPr>
            <p:spPr>
              <a:xfrm>
                <a:off x="530852" y="4120310"/>
                <a:ext cx="62512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At time t= 0, the block is located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ar-SA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29CF1C-4C22-AA33-59E3-E77356A52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52" y="4120310"/>
                <a:ext cx="6251274" cy="461665"/>
              </a:xfrm>
              <a:prstGeom prst="rect">
                <a:avLst/>
              </a:prstGeom>
              <a:blipFill>
                <a:blip r:embed="rId9"/>
                <a:stretch>
                  <a:fillRect l="-1462" t="-10526" b="-2894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9788D1E9-F459-DEF0-F62F-3A2D21B3F4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702" y="4607399"/>
            <a:ext cx="3824377" cy="637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C0B7E4-CF9D-00F4-D136-82036F60BF5A}"/>
                  </a:ext>
                </a:extLst>
              </p:cNvPr>
              <p:cNvSpPr txBox="1"/>
              <p:nvPr/>
            </p:nvSpPr>
            <p:spPr>
              <a:xfrm>
                <a:off x="5201728" y="4661525"/>
                <a:ext cx="5405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C0B7E4-CF9D-00F4-D136-82036F60B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728" y="4661525"/>
                <a:ext cx="54058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534F2FB2-CB91-7D8B-C57B-E584A4FDD9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8358" y="4714234"/>
            <a:ext cx="897503" cy="417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57BCF2-5D23-90B5-E7A0-02111C3DEE33}"/>
                  </a:ext>
                </a:extLst>
              </p:cNvPr>
              <p:cNvSpPr txBox="1"/>
              <p:nvPr/>
            </p:nvSpPr>
            <p:spPr>
              <a:xfrm>
                <a:off x="7064335" y="4607399"/>
                <a:ext cx="5405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ar-SA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57BCF2-5D23-90B5-E7A0-02111C3DE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335" y="4607399"/>
                <a:ext cx="54058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32337B1B-C89F-FDCD-4386-A2BB962DA1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19513" y="4607399"/>
            <a:ext cx="1207429" cy="5232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573E06-3A99-A462-D566-7A8F3D6BE6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2326" y="5407340"/>
            <a:ext cx="4865286" cy="1450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D8C398-7429-64F5-E91C-FFC963D98814}"/>
                  </a:ext>
                </a:extLst>
              </p:cNvPr>
              <p:cNvSpPr txBox="1"/>
              <p:nvPr/>
            </p:nvSpPr>
            <p:spPr>
              <a:xfrm>
                <a:off x="78539" y="5422990"/>
                <a:ext cx="392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D8C398-7429-64F5-E91C-FFC963D98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9" y="5422990"/>
                <a:ext cx="392159" cy="369332"/>
              </a:xfrm>
              <a:prstGeom prst="rect">
                <a:avLst/>
              </a:prstGeom>
              <a:blipFill>
                <a:blip r:embed="rId16"/>
                <a:stretch>
                  <a:fillRect l="-26563" r="-25000" b="-3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453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341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Aqahtani</dc:creator>
  <cp:lastModifiedBy>Mohammed Aqahtani</cp:lastModifiedBy>
  <cp:revision>25</cp:revision>
  <dcterms:created xsi:type="dcterms:W3CDTF">2024-11-27T10:17:38Z</dcterms:created>
  <dcterms:modified xsi:type="dcterms:W3CDTF">2025-05-05T14:44:37Z</dcterms:modified>
</cp:coreProperties>
</file>