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B215538-90C5-4FC0-A8B2-C73BCC2AD4AC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ED23736-2E0A-40C8-8427-026C08E9EE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61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3736-2E0A-40C8-8427-026C08E9EEBE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0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13A5-805A-3D58-05A9-CE88CFE3F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D2990-0880-82CF-236A-D511366FD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A918D-86CE-0D08-6DF1-DC331FCF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E3A62-4B49-D901-3C32-05A99441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0F38-289F-E118-7AAF-C5045033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275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D9B2-6695-7E68-42AB-C62946D8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C0A56-A3A3-86B6-A9A1-45024246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2F1C5-08EA-C21F-CF2D-ED569B22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01AAC-DFAF-7565-9CEC-BF73F94F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6A6ED-A4C3-7C73-62D4-CB036E87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059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2D0419-0475-B331-E975-792450995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06A86-586A-3444-A010-49970DCB7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6979-DA37-9D5A-17A2-6983FDB4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78BD3-FCB2-6185-8D4E-292AC613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1EB5D-19CB-46DA-4505-6A4FFE5F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03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1C3A-15AF-EB7E-A961-2D886513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8A30B-8B7D-EB94-9EB7-03609BCB8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3DF9C-80DE-C547-0DA0-ACE52BC7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6649-AEE5-5A7C-1AC1-6C5451A6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4A72D-7486-5C96-D417-E2426749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373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74DC-339F-BA0E-F9A7-678B971C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4CA1F-984C-0ABD-C74D-7A2B4F5BC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B710-92CB-B872-B101-529A376F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DDC99-DE2F-1C42-6059-B914111C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C6D9D-255F-C05B-D335-4847D75D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054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F97A-FFCC-B418-7F60-6CE5AA42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BC2D-A226-A2DA-D6E8-221EA3BF2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62210-A7C5-5767-61A9-18B6D870F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72964-63A4-6EBE-3B73-7158FAA3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1622C-920C-D357-ACFA-12675645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58614-DF3B-A770-9859-91CD770C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969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D03A-0D4E-0C2B-1FE8-C97B552E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B2F5B-288B-B8CA-2488-FED2E12C7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B7103-DE7D-326C-75E7-818434F55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236F6-BCF2-1F28-92F7-CE146253F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9FE9B9-E046-F84B-EA8D-F2FC074B3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84DB4-5806-07E8-4373-C043265C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72B93-ABFB-FAEC-4A32-CD1F1BE9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7E8CA-6EE2-2FD3-07E8-91448E93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868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CAA9-985B-8AA3-04C3-1C0E6CA0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26A30-15D9-4BDB-6114-17810BF5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9204F-F5B5-B660-9712-DD08F1F4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EF8A0-9A67-4546-CD64-01F0334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305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27E23-F6A7-30DD-ABBC-1693A2EC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3077C-1898-6B55-AE04-8834EF2D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B465-992F-6CEC-19BD-5755972B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52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C8EF-2438-2AE4-1F67-2F0E26AF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B3AE-48B7-CE9C-8ECB-88808953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C674F-5BDD-4702-4F23-008B53A56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38A46-A386-D0C2-FAA3-663CB500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57B9E-3202-31FB-19D2-4737D227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13091-58BE-487C-C348-EF69037D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950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4CCC-EA96-3117-6513-1DCA363F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A6F84-5D07-5055-1100-182FEDD71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68B4E-7033-213B-4D6A-CC94B8892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73A68-6231-834D-CE2D-35826A28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09C01-EE22-3237-6ED4-84D868AE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6A11-87BA-F1CA-B2B8-06C86531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231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6881D-EF49-7085-F22C-768FD277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9E1B9-321C-F909-5A31-21FACE957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46F52-1F68-6244-3E6C-C0AB70BF4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6E906-8714-4416-A69B-9E51D733C9A2}" type="datetimeFigureOut">
              <a:rPr lang="ar-SA" smtClean="0"/>
              <a:t>06/11/1446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7BA4-7808-6186-8F19-F719758E7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EA49F-A483-42A8-EA8D-A9731A566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CE07-C852-4AEC-85CD-736F4A2084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31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33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F930D-094E-36C2-774A-B8467EDFA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37" y="1037053"/>
            <a:ext cx="7329954" cy="2235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BF7FD3-D418-95E2-C8F1-A280516B956E}"/>
              </a:ext>
            </a:extLst>
          </p:cNvPr>
          <p:cNvSpPr txBox="1"/>
          <p:nvPr/>
        </p:nvSpPr>
        <p:spPr>
          <a:xfrm>
            <a:off x="1840302" y="4106181"/>
            <a:ext cx="77184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00969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F09658-CDB7-DC40-33B3-08DC0426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05" y="530163"/>
            <a:ext cx="11816989" cy="1775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E966D-89E7-1B1C-A730-1CA2DC272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53" y="4722214"/>
            <a:ext cx="7504984" cy="1356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DBE6B2-16DF-14B4-F110-4F3D82354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36" y="3207588"/>
            <a:ext cx="2151484" cy="917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E1370B-7B4F-494D-353E-42D0DCAAA33B}"/>
              </a:ext>
            </a:extLst>
          </p:cNvPr>
          <p:cNvSpPr txBox="1"/>
          <p:nvPr/>
        </p:nvSpPr>
        <p:spPr>
          <a:xfrm>
            <a:off x="381453" y="2510487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63073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D9B97-18C6-24D6-03FF-B1B14209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095"/>
            <a:ext cx="11670587" cy="1545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BA9F6D-1267-3E81-5626-9D4443587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51" y="4636786"/>
            <a:ext cx="10585213" cy="1545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91897-9DDF-774A-D54B-44A1D24D8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67" y="3376627"/>
            <a:ext cx="2151484" cy="917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30FA1-B6AF-8FBB-4CD6-4431E308270D}"/>
              </a:ext>
            </a:extLst>
          </p:cNvPr>
          <p:cNvSpPr txBox="1"/>
          <p:nvPr/>
        </p:nvSpPr>
        <p:spPr>
          <a:xfrm>
            <a:off x="178279" y="2328368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54133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0A886-EF97-756D-603D-9EA8BA2E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6" y="339359"/>
            <a:ext cx="9597258" cy="2229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ABC66-5B3C-55AF-F203-939F513F0A38}"/>
              </a:ext>
            </a:extLst>
          </p:cNvPr>
          <p:cNvSpPr txBox="1"/>
          <p:nvPr/>
        </p:nvSpPr>
        <p:spPr>
          <a:xfrm>
            <a:off x="323767" y="3365522"/>
            <a:ext cx="10096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gravitational force from Earth on you (with mass m) is </a:t>
            </a:r>
            <a:endParaRPr lang="ar-S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C81A8-3B19-F69A-46A2-A9BEFF9DB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44" y="3964004"/>
            <a:ext cx="2164719" cy="815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E4DE32-8D98-FEE0-0C19-14AE5BA60640}"/>
              </a:ext>
            </a:extLst>
          </p:cNvPr>
          <p:cNvSpPr txBox="1"/>
          <p:nvPr/>
        </p:nvSpPr>
        <p:spPr>
          <a:xfrm>
            <a:off x="435264" y="5017062"/>
            <a:ext cx="86954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gravitational force from </a:t>
            </a:r>
            <a:r>
              <a:rPr lang="en-NZ" sz="2400" dirty="0"/>
              <a:t>tiny black hole </a:t>
            </a:r>
            <a:r>
              <a:rPr lang="en-US" sz="2400" dirty="0"/>
              <a:t>on you (with mass m) is </a:t>
            </a:r>
            <a:endParaRPr lang="ar-SA" sz="2400" dirty="0"/>
          </a:p>
          <a:p>
            <a:r>
              <a:rPr lang="en-US" dirty="0"/>
              <a:t> </a:t>
            </a:r>
            <a:endParaRPr lang="ar-S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59F4FC-C329-3FF8-E705-BBEF1DCD7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5" y="5663393"/>
            <a:ext cx="2242251" cy="8524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3C5EB-68C7-9729-6415-ECAFAE7F7C44}"/>
              </a:ext>
            </a:extLst>
          </p:cNvPr>
          <p:cNvSpPr txBox="1"/>
          <p:nvPr/>
        </p:nvSpPr>
        <p:spPr>
          <a:xfrm>
            <a:off x="323767" y="2643930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33279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685D7-DF48-03BE-4376-97C5D46A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6" y="2035471"/>
            <a:ext cx="10589839" cy="1265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C94576-5EA9-33D3-D1B4-E061F4745475}"/>
              </a:ext>
            </a:extLst>
          </p:cNvPr>
          <p:cNvSpPr txBox="1"/>
          <p:nvPr/>
        </p:nvSpPr>
        <p:spPr>
          <a:xfrm>
            <a:off x="753372" y="462315"/>
            <a:ext cx="7096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Tiny black hole </a:t>
            </a:r>
            <a:r>
              <a:rPr lang="en-US" dirty="0"/>
              <a:t>has the same gravitational pull on you as the Earth, then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466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FF64B-D651-02FA-A51B-DCF1D7D27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0" y="324297"/>
            <a:ext cx="11405533" cy="1895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B6606-D198-9251-C826-643982D7D63C}"/>
              </a:ext>
            </a:extLst>
          </p:cNvPr>
          <p:cNvSpPr txBox="1"/>
          <p:nvPr/>
        </p:nvSpPr>
        <p:spPr>
          <a:xfrm>
            <a:off x="143773" y="2303532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752ABF-B6D3-283B-59FF-6D497029A154}"/>
                  </a:ext>
                </a:extLst>
              </p:cNvPr>
              <p:cNvSpPr txBox="1"/>
              <p:nvPr/>
            </p:nvSpPr>
            <p:spPr>
              <a:xfrm>
                <a:off x="1144438" y="3072434"/>
                <a:ext cx="6803209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𝐸𝑎𝑟𝑡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𝐸𝑎𝑟𝑡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𝐾𝑔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752ABF-B6D3-283B-59FF-6D497029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38" y="3072434"/>
                <a:ext cx="6803209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9096E6-4264-3EFA-3484-B512493F2EEC}"/>
                  </a:ext>
                </a:extLst>
              </p:cNvPr>
              <p:cNvSpPr txBox="1"/>
              <p:nvPr/>
            </p:nvSpPr>
            <p:spPr>
              <a:xfrm>
                <a:off x="1095437" y="3920531"/>
                <a:ext cx="9255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𝑚𝑜𝑜𝑛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67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𝑚𝑜𝑜𝑛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𝑚𝑜𝑜𝑛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9096E6-4264-3EFA-3484-B512493F2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37" y="3920531"/>
                <a:ext cx="9255547" cy="369332"/>
              </a:xfrm>
              <a:prstGeom prst="rect">
                <a:avLst/>
              </a:prstGeom>
              <a:blipFill>
                <a:blip r:embed="rId4"/>
                <a:stretch>
                  <a:fillRect l="-264" t="-163934" r="-198" b="-25409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BD1881-6552-48F3-8336-42C6FF2DEB03}"/>
                  </a:ext>
                </a:extLst>
              </p:cNvPr>
              <p:cNvSpPr txBox="1"/>
              <p:nvPr/>
            </p:nvSpPr>
            <p:spPr>
              <a:xfrm>
                <a:off x="23004" y="3137254"/>
                <a:ext cx="5348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BD1881-6552-48F3-8336-42C6FF2DE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4" y="3137254"/>
                <a:ext cx="534839" cy="461665"/>
              </a:xfrm>
              <a:prstGeom prst="rect">
                <a:avLst/>
              </a:prstGeom>
              <a:blipFill>
                <a:blip r:embed="rId5"/>
                <a:stretch>
                  <a:fillRect r="-5682"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4E85D-A5B4-9EEB-F8A1-D645EC435DF4}"/>
                  </a:ext>
                </a:extLst>
              </p:cNvPr>
              <p:cNvSpPr txBox="1"/>
              <p:nvPr/>
            </p:nvSpPr>
            <p:spPr>
              <a:xfrm>
                <a:off x="-139384" y="4721411"/>
                <a:ext cx="813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4E85D-A5B4-9EEB-F8A1-D645EC435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384" y="4721411"/>
                <a:ext cx="813758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CE173D-C16F-34BB-B1E4-B62DF403DD8B}"/>
                  </a:ext>
                </a:extLst>
              </p:cNvPr>
              <p:cNvSpPr txBox="1"/>
              <p:nvPr/>
            </p:nvSpPr>
            <p:spPr>
              <a:xfrm>
                <a:off x="991680" y="4745852"/>
                <a:ext cx="11164403" cy="57406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67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55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        </a:t>
                </a:r>
                <a:endParaRPr lang="ar-SA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CE173D-C16F-34BB-B1E4-B62DF403D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80" y="4745852"/>
                <a:ext cx="11164403" cy="574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930E52-92B0-250C-539B-E18431041D8C}"/>
                  </a:ext>
                </a:extLst>
              </p:cNvPr>
              <p:cNvSpPr txBox="1"/>
              <p:nvPr/>
            </p:nvSpPr>
            <p:spPr>
              <a:xfrm>
                <a:off x="792497" y="5691419"/>
                <a:ext cx="10887669" cy="57432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𝐵𝑒𝑐𝑎𝑢𝑠𝑒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N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𝐸𝑎𝑟𝑡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       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55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= 2.4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2.4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:endParaRPr lang="ar-S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930E52-92B0-250C-539B-E18431041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97" y="5691419"/>
                <a:ext cx="10887669" cy="574324"/>
              </a:xfrm>
              <a:prstGeom prst="rect">
                <a:avLst/>
              </a:prstGeom>
              <a:blipFill>
                <a:blip r:embed="rId8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00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3BBC6-7168-5CF1-1FB1-67CE94729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8" y="244862"/>
            <a:ext cx="11912369" cy="104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EACA63-EF59-D377-7D41-F0E538DD9E48}"/>
              </a:ext>
            </a:extLst>
          </p:cNvPr>
          <p:cNvSpPr txBox="1"/>
          <p:nvPr/>
        </p:nvSpPr>
        <p:spPr>
          <a:xfrm>
            <a:off x="235789" y="1776705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1FFDA2-772C-483E-396B-D0BD3B4FE3F1}"/>
                  </a:ext>
                </a:extLst>
              </p:cNvPr>
              <p:cNvSpPr txBox="1"/>
              <p:nvPr/>
            </p:nvSpPr>
            <p:spPr>
              <a:xfrm>
                <a:off x="396815" y="3429000"/>
                <a:ext cx="8701177" cy="664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ar-SA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1FFDA2-772C-483E-396B-D0BD3B4FE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5" y="3429000"/>
                <a:ext cx="8701177" cy="664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A11F26-14CA-5622-7263-121E5152F17F}"/>
                  </a:ext>
                </a:extLst>
              </p:cNvPr>
              <p:cNvSpPr txBox="1"/>
              <p:nvPr/>
            </p:nvSpPr>
            <p:spPr>
              <a:xfrm>
                <a:off x="158138" y="4926637"/>
                <a:ext cx="12251674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67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  h=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67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98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/>
                  <a:t>m</a:t>
                </a:r>
                <a:endParaRPr lang="ar-SA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A11F26-14CA-5622-7263-121E5152F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38" y="4926637"/>
                <a:ext cx="12251674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8E5798E-AC1C-4854-63DC-19F162130F45}"/>
              </a:ext>
            </a:extLst>
          </p:cNvPr>
          <p:cNvSpPr txBox="1"/>
          <p:nvPr/>
        </p:nvSpPr>
        <p:spPr>
          <a:xfrm>
            <a:off x="5639666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2411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50CE7-7B3E-28FE-D656-F1DBE3D8C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08" y="124451"/>
            <a:ext cx="9586566" cy="2841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A950E-0217-2C5A-5E6A-D1E0806D6969}"/>
              </a:ext>
            </a:extLst>
          </p:cNvPr>
          <p:cNvSpPr txBox="1"/>
          <p:nvPr/>
        </p:nvSpPr>
        <p:spPr>
          <a:xfrm>
            <a:off x="540589" y="3041912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0149D-1D2C-C207-486B-37E58F4E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441" y="4982189"/>
            <a:ext cx="1647853" cy="911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CCC5E9-9C4B-7931-FB3D-2E850D7F5FAA}"/>
                  </a:ext>
                </a:extLst>
              </p:cNvPr>
              <p:cNvSpPr txBox="1"/>
              <p:nvPr/>
            </p:nvSpPr>
            <p:spPr>
              <a:xfrm>
                <a:off x="448574" y="3855761"/>
                <a:ext cx="5348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CCC5E9-9C4B-7931-FB3D-2E850D7F5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4" y="3855761"/>
                <a:ext cx="534839" cy="461665"/>
              </a:xfrm>
              <a:prstGeom prst="rect">
                <a:avLst/>
              </a:prstGeom>
              <a:blipFill>
                <a:blip r:embed="rId5"/>
                <a:stretch>
                  <a:fillRect r="-6897"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504FA8-DF41-484A-37FE-CE875067E9B3}"/>
                  </a:ext>
                </a:extLst>
              </p:cNvPr>
              <p:cNvSpPr txBox="1"/>
              <p:nvPr/>
            </p:nvSpPr>
            <p:spPr>
              <a:xfrm>
                <a:off x="1167441" y="3855761"/>
                <a:ext cx="10480768" cy="714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67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= m(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</a:t>
                </a:r>
                <a:endParaRPr lang="ar-SA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504FA8-DF41-484A-37FE-CE875067E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41" y="3855761"/>
                <a:ext cx="10480768" cy="714555"/>
              </a:xfrm>
              <a:prstGeom prst="rect">
                <a:avLst/>
              </a:prstGeom>
              <a:blipFill>
                <a:blip r:embed="rId6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750066-284A-EB91-4E0A-A2494BA17FB1}"/>
                  </a:ext>
                </a:extLst>
              </p:cNvPr>
              <p:cNvSpPr txBox="1"/>
              <p:nvPr/>
            </p:nvSpPr>
            <p:spPr>
              <a:xfrm>
                <a:off x="538698" y="5348493"/>
                <a:ext cx="3545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1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750066-284A-EB91-4E0A-A2494BA17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8" y="5348493"/>
                <a:ext cx="354590" cy="369332"/>
              </a:xfrm>
              <a:prstGeom prst="rect">
                <a:avLst/>
              </a:prstGeom>
              <a:blipFill>
                <a:blip r:embed="rId7"/>
                <a:stretch>
                  <a:fillRect r="-22034" b="-1475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515157-02F2-4782-4851-D79DFA99B5B5}"/>
                  </a:ext>
                </a:extLst>
              </p:cNvPr>
              <p:cNvSpPr txBox="1"/>
              <p:nvPr/>
            </p:nvSpPr>
            <p:spPr>
              <a:xfrm>
                <a:off x="4379769" y="4982189"/>
                <a:ext cx="7730836" cy="714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67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34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   </a:t>
                </a:r>
                <a:endParaRPr lang="ar-S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515157-02F2-4782-4851-D79DFA99B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69" y="4982189"/>
                <a:ext cx="7730836" cy="714555"/>
              </a:xfrm>
              <a:prstGeom prst="rect">
                <a:avLst/>
              </a:prstGeom>
              <a:blipFill>
                <a:blip r:embed="rId8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717F30-664C-1EE5-D723-752EC72AE7E3}"/>
                  </a:ext>
                </a:extLst>
              </p:cNvPr>
              <p:cNvSpPr txBox="1"/>
              <p:nvPr/>
            </p:nvSpPr>
            <p:spPr>
              <a:xfrm>
                <a:off x="538698" y="6216134"/>
                <a:ext cx="4377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1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717F30-664C-1EE5-D723-752EC72AE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8" y="6216134"/>
                <a:ext cx="437717" cy="369332"/>
              </a:xfrm>
              <a:prstGeom prst="rect">
                <a:avLst/>
              </a:prstGeom>
              <a:blipFill>
                <a:blip r:embed="rId9"/>
                <a:stretch>
                  <a:fillRect r="-2778" b="-15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5B567A4-C93F-084B-9AEE-FBC9300D9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594" y="5849644"/>
            <a:ext cx="1647853" cy="911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36FCCD-AF99-6661-517C-250740337D70}"/>
                  </a:ext>
                </a:extLst>
              </p:cNvPr>
              <p:cNvSpPr txBox="1"/>
              <p:nvPr/>
            </p:nvSpPr>
            <p:spPr>
              <a:xfrm>
                <a:off x="4425228" y="5751339"/>
                <a:ext cx="7435995" cy="714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67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= </a:t>
                </a:r>
                <a:r>
                  <a:rPr lang="en-US" sz="2400" dirty="0" err="1"/>
                  <a:t>mr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76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36FCCD-AF99-6661-517C-250740337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228" y="5751339"/>
                <a:ext cx="7435995" cy="714555"/>
              </a:xfrm>
              <a:prstGeom prst="rect">
                <a:avLst/>
              </a:prstGeom>
              <a:blipFill>
                <a:blip r:embed="rId10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16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11C4F-0EA7-D38F-42B1-B548C040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7" y="453733"/>
            <a:ext cx="11260295" cy="2047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6DB79B-670A-DE10-39B0-D93755A8C30B}"/>
              </a:ext>
            </a:extLst>
          </p:cNvPr>
          <p:cNvSpPr txBox="1"/>
          <p:nvPr/>
        </p:nvSpPr>
        <p:spPr>
          <a:xfrm>
            <a:off x="208080" y="2543149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0647AC-2DE9-D348-7C21-093A7DE182D3}"/>
                  </a:ext>
                </a:extLst>
              </p:cNvPr>
              <p:cNvSpPr txBox="1"/>
              <p:nvPr/>
            </p:nvSpPr>
            <p:spPr>
              <a:xfrm>
                <a:off x="445370" y="3850067"/>
                <a:ext cx="8698630" cy="689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𝑝𝑜𝑖𝑛𝑡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𝑖𝑛𝑠𝑖𝑑𝑒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𝑒𝑟𝑒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0647AC-2DE9-D348-7C21-093A7DE18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70" y="3850067"/>
                <a:ext cx="8698630" cy="689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128425-2DEE-1219-5C96-AB3284A39EF4}"/>
                  </a:ext>
                </a:extLst>
              </p:cNvPr>
              <p:cNvSpPr txBox="1"/>
              <p:nvPr/>
            </p:nvSpPr>
            <p:spPr>
              <a:xfrm>
                <a:off x="-91446" y="3223201"/>
                <a:ext cx="10638676" cy="689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𝑔𝑟𝑎𝑣𝑖𝑡𝑖𝑜𝑛𝑎𝑙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𝑎𝑐𝑐𝑒𝑙𝑒𝑟𝑎𝑡𝑖𝑜𝑛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𝑠𝑢𝑟𝑓𝑎𝑐𝑒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𝑒𝑟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128425-2DEE-1219-5C96-AB3284A3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6" y="3223201"/>
                <a:ext cx="10638676" cy="689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ECA9E4-BF6D-ACAC-7EF2-E1D0010C464A}"/>
                  </a:ext>
                </a:extLst>
              </p:cNvPr>
              <p:cNvSpPr txBox="1"/>
              <p:nvPr/>
            </p:nvSpPr>
            <p:spPr>
              <a:xfrm>
                <a:off x="576133" y="4607232"/>
                <a:ext cx="6300787" cy="616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    </a:t>
                </a:r>
                <a:endParaRPr lang="ar-S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ECA9E4-BF6D-ACAC-7EF2-E1D0010C4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33" y="4607232"/>
                <a:ext cx="6300787" cy="616707"/>
              </a:xfrm>
              <a:prstGeom prst="rect">
                <a:avLst/>
              </a:prstGeom>
              <a:blipFill>
                <a:blip r:embed="rId5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1CC220-DCC3-B530-1D2D-79CA4C338D65}"/>
                  </a:ext>
                </a:extLst>
              </p:cNvPr>
              <p:cNvSpPr txBox="1"/>
              <p:nvPr/>
            </p:nvSpPr>
            <p:spPr>
              <a:xfrm>
                <a:off x="279632" y="5377164"/>
                <a:ext cx="9674859" cy="614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b)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𝑝𝑜𝑖𝑛𝑡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𝑜𝑢𝑡𝑠𝑖𝑑𝑒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1CC220-DCC3-B530-1D2D-79CA4C338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2" y="5377164"/>
                <a:ext cx="9674859" cy="614848"/>
              </a:xfrm>
              <a:prstGeom prst="rect">
                <a:avLst/>
              </a:prstGeom>
              <a:blipFill>
                <a:blip r:embed="rId6"/>
                <a:stretch>
                  <a:fillRect l="-1008" b="-990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2C94FA-C85D-1B7C-71BD-79E421F0425E}"/>
                  </a:ext>
                </a:extLst>
              </p:cNvPr>
              <p:cNvSpPr txBox="1"/>
              <p:nvPr/>
            </p:nvSpPr>
            <p:spPr>
              <a:xfrm>
                <a:off x="715673" y="6161476"/>
                <a:ext cx="9238818" cy="616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/>
                  <a:t> R</a:t>
                </a:r>
                <a:endParaRPr lang="ar-S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2C94FA-C85D-1B7C-71BD-79E421F04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73" y="6161476"/>
                <a:ext cx="9238818" cy="616707"/>
              </a:xfrm>
              <a:prstGeom prst="rect">
                <a:avLst/>
              </a:prstGeom>
              <a:blipFill>
                <a:blip r:embed="rId7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68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2FC4D-D0C9-E173-342F-6AE3E5E4B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5" y="315035"/>
            <a:ext cx="7926519" cy="5078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0C3774-8871-52B6-5B3C-5DA76D41F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141" y="984751"/>
            <a:ext cx="3940844" cy="3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57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E2545-A599-6B2F-6D17-4FC3426F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3" y="629905"/>
            <a:ext cx="9352916" cy="1129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F80288-9AEC-02F3-DBAD-C0E3F70DC111}"/>
                  </a:ext>
                </a:extLst>
              </p:cNvPr>
              <p:cNvSpPr txBox="1"/>
              <p:nvPr/>
            </p:nvSpPr>
            <p:spPr>
              <a:xfrm>
                <a:off x="0" y="451203"/>
                <a:ext cx="5348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F80288-9AEC-02F3-DBAD-C0E3F70DC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1203"/>
                <a:ext cx="534839" cy="461665"/>
              </a:xfrm>
              <a:prstGeom prst="rect">
                <a:avLst/>
              </a:prstGeom>
              <a:blipFill>
                <a:blip r:embed="rId3"/>
                <a:stretch>
                  <a:fillRect r="-5682"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CCA8ED-EB6A-7917-35AD-AB08D32BE95A}"/>
                  </a:ext>
                </a:extLst>
              </p:cNvPr>
              <p:cNvSpPr txBox="1"/>
              <p:nvPr/>
            </p:nvSpPr>
            <p:spPr>
              <a:xfrm>
                <a:off x="419818" y="2422909"/>
                <a:ext cx="1177218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total mass contained in the core and mantle together and R is the outer radius of the mantle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345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CCA8ED-EB6A-7917-35AD-AB08D32BE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18" y="2422909"/>
                <a:ext cx="11772181" cy="830997"/>
              </a:xfrm>
              <a:prstGeom prst="rect">
                <a:avLst/>
              </a:prstGeom>
              <a:blipFill>
                <a:blip r:embed="rId4"/>
                <a:stretch>
                  <a:fillRect l="-829" t="-5839" b="-153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3EAE6D-8503-C540-1E70-B945E1FB05D9}"/>
                  </a:ext>
                </a:extLst>
              </p:cNvPr>
              <p:cNvSpPr txBox="1"/>
              <p:nvPr/>
            </p:nvSpPr>
            <p:spPr>
              <a:xfrm>
                <a:off x="0" y="2330576"/>
                <a:ext cx="5348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3EAE6D-8503-C540-1E70-B945E1FB0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30576"/>
                <a:ext cx="534839" cy="461665"/>
              </a:xfrm>
              <a:prstGeom prst="rect">
                <a:avLst/>
              </a:prstGeom>
              <a:blipFill>
                <a:blip r:embed="rId5"/>
                <a:stretch>
                  <a:fillRect r="-5682" b="-1973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7F7D4F1-D411-4EDF-AD29-ED74152FE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64" y="3429000"/>
            <a:ext cx="6195797" cy="585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62505-6155-90CC-55E5-490FAF852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74" y="4145763"/>
            <a:ext cx="6682251" cy="13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3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F13F5-592B-347A-B96E-47EF0ADA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" y="294195"/>
            <a:ext cx="6186985" cy="775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918BE8-66FC-4B8E-3465-35E951B40933}"/>
              </a:ext>
            </a:extLst>
          </p:cNvPr>
          <p:cNvSpPr txBox="1"/>
          <p:nvPr/>
        </p:nvSpPr>
        <p:spPr>
          <a:xfrm>
            <a:off x="563592" y="1312978"/>
            <a:ext cx="7763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●Any particle in the universe attracts any other particle with a gravitational force whose magnitude is</a:t>
            </a:r>
            <a:endParaRPr lang="ar-SA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8E36D-55A3-A7AA-D2F8-EE8DD0924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1" y="2648419"/>
            <a:ext cx="7813752" cy="1106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AA335-9E7B-D1ED-4E73-AE0A0646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35" y="4714026"/>
            <a:ext cx="7760876" cy="1065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3C47B-C27E-C39B-A84E-C9E618082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825" y="294195"/>
            <a:ext cx="3314721" cy="639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73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2411B5-21AE-45A4-55A6-686F66CD70E6}"/>
                  </a:ext>
                </a:extLst>
              </p:cNvPr>
              <p:cNvSpPr txBox="1"/>
              <p:nvPr/>
            </p:nvSpPr>
            <p:spPr>
              <a:xfrm>
                <a:off x="660412" y="2438796"/>
                <a:ext cx="10871176" cy="716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67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98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345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79</m:t>
                    </m:r>
                    <m:f>
                      <m:fPr>
                        <m:type m:val="li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2411B5-21AE-45A4-55A6-686F66CD7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2" y="2438796"/>
                <a:ext cx="10871176" cy="716030"/>
              </a:xfrm>
              <a:prstGeom prst="rect">
                <a:avLst/>
              </a:prstGeom>
              <a:blipFill>
                <a:blip r:embed="rId2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9B902-9E20-39FA-39AB-D0A79EEC5B1F}"/>
                  </a:ext>
                </a:extLst>
              </p:cNvPr>
              <p:cNvSpPr txBox="1"/>
              <p:nvPr/>
            </p:nvSpPr>
            <p:spPr>
              <a:xfrm>
                <a:off x="125573" y="1064992"/>
                <a:ext cx="5348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9B902-9E20-39FA-39AB-D0A79EEC5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3" y="1064992"/>
                <a:ext cx="534839" cy="461665"/>
              </a:xfrm>
              <a:prstGeom prst="rect">
                <a:avLst/>
              </a:prstGeom>
              <a:blipFill>
                <a:blip r:embed="rId3"/>
                <a:stretch>
                  <a:fillRect r="-3448" b="-2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C83128-F6E1-2807-E5E8-4EA623B74229}"/>
                  </a:ext>
                </a:extLst>
              </p:cNvPr>
              <p:cNvSpPr txBox="1"/>
              <p:nvPr/>
            </p:nvSpPr>
            <p:spPr>
              <a:xfrm>
                <a:off x="1374604" y="912386"/>
                <a:ext cx="6743449" cy="61427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NZ" sz="2800" dirty="0"/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𝐺𝑚𝑀</m:t>
                        </m:r>
                      </m:num>
                      <m:den>
                        <m:sSup>
                          <m:sSupPr>
                            <m:ctrlPr>
                              <a:rPr lang="en-N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⇒</m:t>
                    </m:r>
                    <m:sSub>
                      <m:sSubPr>
                        <m:ctrlPr>
                          <a:rPr lang="en-N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ar-SA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C83128-F6E1-2807-E5E8-4EA623B74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04" y="912386"/>
                <a:ext cx="6743449" cy="614271"/>
              </a:xfrm>
              <a:prstGeom prst="rect">
                <a:avLst/>
              </a:prstGeom>
              <a:blipFill>
                <a:blip r:embed="rId4"/>
                <a:stretch>
                  <a:fillRect l="-3162" t="-2000" b="-21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5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77D5ED-F171-B03B-55AC-75EBF20D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0" y="133347"/>
            <a:ext cx="5971931" cy="798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A1B0A-171A-D15F-077A-EAFB242F0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5" y="1205536"/>
            <a:ext cx="6808954" cy="2676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567F0-E4FD-1D5C-EB85-C0DB75E05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342" y="3504833"/>
            <a:ext cx="3177665" cy="3056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C8DD29-C31C-9F2B-6DD2-80053B1B0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01" y="4895405"/>
            <a:ext cx="3977921" cy="826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66364A-8CC0-7137-F743-602610B0E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02" y="4388958"/>
            <a:ext cx="1924340" cy="300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D828FA-2383-F661-0761-051513FB6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307" y="0"/>
            <a:ext cx="2562716" cy="37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5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688DF1-9127-57D1-A0E8-7C4C744415C9}"/>
              </a:ext>
            </a:extLst>
          </p:cNvPr>
          <p:cNvSpPr txBox="1"/>
          <p:nvPr/>
        </p:nvSpPr>
        <p:spPr>
          <a:xfrm>
            <a:off x="28754" y="672860"/>
            <a:ext cx="11490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minimum initial speed of </a:t>
            </a:r>
            <a:r>
              <a:rPr lang="en-NZ" sz="2800" dirty="0"/>
              <a:t>an object </a:t>
            </a:r>
            <a:r>
              <a:rPr lang="en-US" sz="2800" dirty="0"/>
              <a:t>to escape gravitational pull of an astronomical body of mass M and radius R called the (Earth) </a:t>
            </a:r>
            <a:r>
              <a:rPr lang="en-US" sz="2800" b="1" dirty="0"/>
              <a:t>escape speed</a:t>
            </a:r>
            <a:r>
              <a:rPr lang="en-US" sz="2800" dirty="0"/>
              <a:t>.</a:t>
            </a:r>
            <a:endParaRPr lang="ar-S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51E4C-B8E1-A499-653E-23E45C70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5" y="56157"/>
            <a:ext cx="2359555" cy="616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C0A1DA-1A06-C401-97BE-E1F46B1A42D4}"/>
              </a:ext>
            </a:extLst>
          </p:cNvPr>
          <p:cNvSpPr txBox="1"/>
          <p:nvPr/>
        </p:nvSpPr>
        <p:spPr>
          <a:xfrm>
            <a:off x="-34506" y="3272318"/>
            <a:ext cx="12611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When the projectile reaches infinity, it stops and thus has no kinetic energy and no potential energy because an infinite separation between two bodies is our zero-potential-energy configuration. Its total energy at infinity is therefore zero and From the principle of conservation of energy:</a:t>
            </a:r>
            <a:endParaRPr lang="ar-S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04FEF-72BB-0B83-2488-8C756BD87372}"/>
              </a:ext>
            </a:extLst>
          </p:cNvPr>
          <p:cNvSpPr txBox="1"/>
          <p:nvPr/>
        </p:nvSpPr>
        <p:spPr>
          <a:xfrm>
            <a:off x="448931" y="1923689"/>
            <a:ext cx="1155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projectile has a kinetic energy K  and  potential energy U given by:</a:t>
            </a:r>
            <a:endParaRPr lang="ar-SA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014A5-EB91-54B3-EFD8-D9AACA94A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052" y="2470721"/>
            <a:ext cx="1856211" cy="864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99E334-155E-6F02-A9F4-7D6AA730407C}"/>
                  </a:ext>
                </a:extLst>
              </p:cNvPr>
              <p:cNvSpPr txBox="1"/>
              <p:nvPr/>
            </p:nvSpPr>
            <p:spPr>
              <a:xfrm>
                <a:off x="1466618" y="2433121"/>
                <a:ext cx="185621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99E334-155E-6F02-A9F4-7D6AA7304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18" y="2433121"/>
                <a:ext cx="1856210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910C311-1117-E74A-BB12-3B5D33397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734" y="4643911"/>
            <a:ext cx="5125091" cy="21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2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BFC3B-69F6-79FA-2668-AB3BB507B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02" y="1026536"/>
            <a:ext cx="9903486" cy="36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56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C19460-ABD2-0A32-9691-101CA151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0" y="606540"/>
            <a:ext cx="9378724" cy="2344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F1CAA6-2184-9146-B32A-4038B9E31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40" y="3887488"/>
            <a:ext cx="2108911" cy="507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1FFDD-E93A-85FE-D051-36A25CEE2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17" y="3732509"/>
            <a:ext cx="3350889" cy="866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36166E-DDCB-FFFE-9D05-B4F447378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23" y="5016052"/>
            <a:ext cx="4282656" cy="1818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767BE2-CC30-7F23-4CDD-3352EE355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429" y="6161415"/>
            <a:ext cx="4275468" cy="570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F0D9D1-7419-8578-52B4-A2D0596C7E67}"/>
                  </a:ext>
                </a:extLst>
              </p:cNvPr>
              <p:cNvSpPr txBox="1"/>
              <p:nvPr/>
            </p:nvSpPr>
            <p:spPr>
              <a:xfrm>
                <a:off x="5433572" y="6310940"/>
                <a:ext cx="6624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⇒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F0D9D1-7419-8578-52B4-A2D0596C7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572" y="6310940"/>
                <a:ext cx="66242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71B5BD2-3146-A6F5-93D5-5574E2916006}"/>
              </a:ext>
            </a:extLst>
          </p:cNvPr>
          <p:cNvSpPr txBox="1"/>
          <p:nvPr/>
        </p:nvSpPr>
        <p:spPr>
          <a:xfrm>
            <a:off x="156340" y="2987308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CF6A35-0FFE-C238-26BD-EACA442D10E5}"/>
                  </a:ext>
                </a:extLst>
              </p:cNvPr>
              <p:cNvSpPr txBox="1"/>
              <p:nvPr/>
            </p:nvSpPr>
            <p:spPr>
              <a:xfrm>
                <a:off x="2800083" y="3893089"/>
                <a:ext cx="6624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⇒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CF6A35-0FFE-C238-26BD-EACA442D1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083" y="3893089"/>
                <a:ext cx="66242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89C7742-6E41-C9A2-14C9-F280C37D4AFA}"/>
              </a:ext>
            </a:extLst>
          </p:cNvPr>
          <p:cNvSpPr txBox="1"/>
          <p:nvPr/>
        </p:nvSpPr>
        <p:spPr>
          <a:xfrm>
            <a:off x="95044" y="56933"/>
            <a:ext cx="1635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778770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353A5-8129-07BA-2518-7C4A99EAE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5" y="313244"/>
            <a:ext cx="8961951" cy="825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28C9F-DCAA-0A1F-2B39-E4B27F9E5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01" y="2232533"/>
            <a:ext cx="8788100" cy="464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4FCD8-60D8-C8D3-8C13-D19891863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262" y="1365309"/>
            <a:ext cx="1461194" cy="417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5BAC40-E60B-88D2-51C2-8DBF6F59A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682" y="1022973"/>
            <a:ext cx="2973532" cy="4739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17821-38AE-244E-7DDA-6BC97D2EE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13" y="3088345"/>
            <a:ext cx="8851987" cy="1052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598AE-12A3-D19B-EE7C-D26E255C780F}"/>
                  </a:ext>
                </a:extLst>
              </p:cNvPr>
              <p:cNvSpPr txBox="1"/>
              <p:nvPr/>
            </p:nvSpPr>
            <p:spPr>
              <a:xfrm>
                <a:off x="113736" y="5152726"/>
                <a:ext cx="8851986" cy="841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semimajor axis (a)</a:t>
                </a:r>
                <a:r>
                  <a:rPr lang="en-US" sz="2400" dirty="0"/>
                  <a:t> and its </a:t>
                </a:r>
                <a:r>
                  <a:rPr lang="en-US" sz="2400" b="1" dirty="0"/>
                  <a:t>eccentricity</a:t>
                </a:r>
                <a:r>
                  <a:rPr lang="en-US" sz="2400" dirty="0"/>
                  <a:t> </a:t>
                </a:r>
                <a:r>
                  <a:rPr lang="en-US" sz="2400" b="1" dirty="0"/>
                  <a:t>(e)</a:t>
                </a:r>
                <a:r>
                  <a:rPr lang="en-US" sz="2400" dirty="0"/>
                  <a:t>, the latter defined so that </a:t>
                </a:r>
                <a:r>
                  <a:rPr lang="en-US" sz="2400" b="1" dirty="0" err="1"/>
                  <a:t>ea</a:t>
                </a:r>
                <a:r>
                  <a:rPr lang="en-US" sz="2400" dirty="0"/>
                  <a:t> is the distance from the center of the ellipse to either focus F or </a:t>
                </a:r>
                <a14:m>
                  <m:oMath xmlns:m="http://schemas.openxmlformats.org/officeDocument/2006/math">
                    <m:acc>
                      <m:accPr>
                        <m:chr m:val="̀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598AE-12A3-D19B-EE7C-D26E255C7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6" y="5152726"/>
                <a:ext cx="8851986" cy="841512"/>
              </a:xfrm>
              <a:prstGeom prst="rect">
                <a:avLst/>
              </a:prstGeom>
              <a:blipFill>
                <a:blip r:embed="rId7"/>
                <a:stretch>
                  <a:fillRect l="-1102" t="-5797" b="-1594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902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5521F-BE57-DA61-ECD4-F1F33DD97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876" y="437061"/>
            <a:ext cx="6985043" cy="4094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1A3168-E778-ECE5-2FA1-335842993EDD}"/>
                  </a:ext>
                </a:extLst>
              </p:cNvPr>
              <p:cNvSpPr txBox="1"/>
              <p:nvPr/>
            </p:nvSpPr>
            <p:spPr>
              <a:xfrm>
                <a:off x="136081" y="102870"/>
                <a:ext cx="452218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area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of the wedge is approximately the area of a triangle with base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and height r.</a:t>
                </a:r>
                <a:endParaRPr lang="ar-SA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1A3168-E778-ECE5-2FA1-335842993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1" y="102870"/>
                <a:ext cx="4522183" cy="1200329"/>
              </a:xfrm>
              <a:prstGeom prst="rect">
                <a:avLst/>
              </a:prstGeom>
              <a:blipFill>
                <a:blip r:embed="rId3"/>
                <a:stretch>
                  <a:fillRect l="-2022" t="-4061" r="-1887" b="-1066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F89F53C-98BE-8589-328B-DE00BAD9B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83" y="2763171"/>
            <a:ext cx="3364798" cy="10612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3FA567-2AC8-0C67-11FA-AEF39D939862}"/>
              </a:ext>
            </a:extLst>
          </p:cNvPr>
          <p:cNvSpPr txBox="1"/>
          <p:nvPr/>
        </p:nvSpPr>
        <p:spPr>
          <a:xfrm>
            <a:off x="122857" y="2054191"/>
            <a:ext cx="42997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instantaneous rate at which area is being swept out is then</a:t>
            </a: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E5CF21-C0B1-521D-EBDA-9B6D03A0F156}"/>
                  </a:ext>
                </a:extLst>
              </p:cNvPr>
              <p:cNvSpPr txBox="1"/>
              <p:nvPr/>
            </p:nvSpPr>
            <p:spPr>
              <a:xfrm>
                <a:off x="409483" y="1269361"/>
                <a:ext cx="175285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S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S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E5CF21-C0B1-521D-EBDA-9B6D03A0F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83" y="1269361"/>
                <a:ext cx="1752852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1B803CA-5BF1-87AB-7DAB-71BAFDE9C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14" y="4255606"/>
            <a:ext cx="3788354" cy="874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824446-473E-01C4-D968-48003F2B4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515" y="5276309"/>
            <a:ext cx="2632766" cy="1365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A11D3F-9EF5-4F7D-BF50-7AE5C518A641}"/>
                  </a:ext>
                </a:extLst>
              </p:cNvPr>
              <p:cNvSpPr txBox="1"/>
              <p:nvPr/>
            </p:nvSpPr>
            <p:spPr>
              <a:xfrm>
                <a:off x="304800" y="5774212"/>
                <a:ext cx="4888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A11D3F-9EF5-4F7D-BF50-7AE5C518A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74212"/>
                <a:ext cx="48883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045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9FC3E-97F0-D587-A6AD-45B421E69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0" y="315851"/>
            <a:ext cx="11908826" cy="960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E5187F-E05D-4BCD-390C-3D0291BC5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250" y="1804621"/>
            <a:ext cx="3936079" cy="3296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891D6C-43CE-9E57-73D2-A74B798944F0}"/>
              </a:ext>
            </a:extLst>
          </p:cNvPr>
          <p:cNvSpPr txBox="1"/>
          <p:nvPr/>
        </p:nvSpPr>
        <p:spPr>
          <a:xfrm>
            <a:off x="270294" y="1570817"/>
            <a:ext cx="8218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 see this, consider the circular orbit of Fig.13-14,with radius r(the radius of a circle is equivalent to the semimajor axis of an ellipse).Applying Newton’s second law (</a:t>
            </a:r>
            <a:r>
              <a:rPr lang="en-US" b="1" dirty="0"/>
              <a:t>F= ma</a:t>
            </a:r>
            <a:r>
              <a:rPr lang="en-US" dirty="0"/>
              <a:t>) to the orbiting planet in Fig.13-14 yields</a:t>
            </a:r>
            <a:endParaRPr lang="ar-S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8367F-49C8-D443-4FC2-02B7EA352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25" y="2895239"/>
            <a:ext cx="2796490" cy="923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0D541-DB16-0D42-BCCA-9A67AB88C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97" y="5179351"/>
            <a:ext cx="4892822" cy="1025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F58E27-199E-D798-E494-1DABE8ABD54C}"/>
                  </a:ext>
                </a:extLst>
              </p:cNvPr>
              <p:cNvSpPr txBox="1"/>
              <p:nvPr/>
            </p:nvSpPr>
            <p:spPr>
              <a:xfrm>
                <a:off x="782256" y="4215630"/>
                <a:ext cx="107394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F58E27-199E-D798-E494-1DABE8ABD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56" y="4215630"/>
                <a:ext cx="1073948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711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287E5-A5AD-C5A4-4E51-2A7166D24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35" y="576023"/>
            <a:ext cx="7867214" cy="2437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69F14-4239-C9EF-4636-F756EAE5B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35" y="3013752"/>
            <a:ext cx="7867214" cy="608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ACB61-F86F-3947-E5F3-30D88E779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72" y="4584983"/>
            <a:ext cx="2300020" cy="635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20B90D-9421-DDC2-43F7-D9A11E11F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72" y="5568775"/>
            <a:ext cx="2300020" cy="947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6BDE49-FED5-EF1A-3C42-32288E1439F9}"/>
                  </a:ext>
                </a:extLst>
              </p:cNvPr>
              <p:cNvSpPr txBox="1"/>
              <p:nvPr/>
            </p:nvSpPr>
            <p:spPr>
              <a:xfrm>
                <a:off x="3623221" y="5883233"/>
                <a:ext cx="7033276" cy="6326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NZ" sz="2400" dirty="0"/>
                  <a:t>a</a:t>
                </a:r>
                <a14:m>
                  <m:oMath xmlns:m="http://schemas.openxmlformats.org/officeDocument/2006/math">
                    <m:r>
                      <a:rPr lang="en-NZ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NZ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67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99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)×(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6BDE49-FED5-EF1A-3C42-32288E143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221" y="5883233"/>
                <a:ext cx="7033276" cy="632609"/>
              </a:xfrm>
              <a:prstGeom prst="rect">
                <a:avLst/>
              </a:prstGeom>
              <a:blipFill>
                <a:blip r:embed="rId6"/>
                <a:stretch>
                  <a:fillRect l="-2600" b="-1057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DB46D90-D0D4-4D4C-7657-A4950565CCFE}"/>
              </a:ext>
            </a:extLst>
          </p:cNvPr>
          <p:cNvSpPr txBox="1"/>
          <p:nvPr/>
        </p:nvSpPr>
        <p:spPr>
          <a:xfrm>
            <a:off x="278920" y="3826077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22566-D0E2-F0E7-7261-92939B4D4B00}"/>
              </a:ext>
            </a:extLst>
          </p:cNvPr>
          <p:cNvSpPr txBox="1"/>
          <p:nvPr/>
        </p:nvSpPr>
        <p:spPr>
          <a:xfrm>
            <a:off x="95044" y="56933"/>
            <a:ext cx="1635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231213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DE283-6091-E207-DD9B-C41911E9D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7" y="533308"/>
            <a:ext cx="5964465" cy="164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B2E6F4-9A0C-9CA2-5C91-B9DEEC9A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52" y="2797877"/>
            <a:ext cx="2747034" cy="81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C2622-0DD4-A1F9-DD39-E5F60A53C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52" y="3810951"/>
            <a:ext cx="3966985" cy="1626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2025D8-A97F-5D55-6D98-BB6D02EF60ED}"/>
              </a:ext>
            </a:extLst>
          </p:cNvPr>
          <p:cNvSpPr txBox="1"/>
          <p:nvPr/>
        </p:nvSpPr>
        <p:spPr>
          <a:xfrm>
            <a:off x="143774" y="5718141"/>
            <a:ext cx="12048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This tells us that, with an eccentricity approaching unity, this orbit must be a long thin ellipse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39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2356FE-E4A6-8BF1-11D6-1EF84F0C6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311" y="1303426"/>
            <a:ext cx="4501913" cy="3981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E68E9-78EF-8033-8AB0-70E38B3E6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7" y="1098690"/>
            <a:ext cx="7819727" cy="672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4BB204-1617-9E31-C197-B5A24C94137F}"/>
                  </a:ext>
                </a:extLst>
              </p:cNvPr>
              <p:cNvSpPr txBox="1"/>
              <p:nvPr/>
            </p:nvSpPr>
            <p:spPr>
              <a:xfrm>
                <a:off x="279652" y="2912537"/>
                <a:ext cx="7265586" cy="2681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/>
                  <a:t>Third-Law Force Pair</a:t>
                </a:r>
                <a:r>
                  <a:rPr lang="en-US" sz="2400" dirty="0"/>
                  <a:t>. If Earth pulls down on an apple with a force of magnitude 0.80 N. The apple must then pull up on Earth with a force of magnitude 0.80 N. The acceleration of the apple is about 9.8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. The acceleration of Earth, however, measured in a reference frame attached to the center of mass of the apple–Earth system, is only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. </a:t>
                </a:r>
                <a:endParaRPr lang="ar-SA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4BB204-1617-9E31-C197-B5A24C941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52" y="2912537"/>
                <a:ext cx="7265586" cy="2681824"/>
              </a:xfrm>
              <a:prstGeom prst="rect">
                <a:avLst/>
              </a:prstGeom>
              <a:blipFill>
                <a:blip r:embed="rId4"/>
                <a:stretch>
                  <a:fillRect l="-1342" t="-1818" r="-1258" b="-3227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589BA0-5F08-C1FA-6873-C016880D3EAD}"/>
                  </a:ext>
                </a:extLst>
              </p:cNvPr>
              <p:cNvSpPr txBox="1"/>
              <p:nvPr/>
            </p:nvSpPr>
            <p:spPr>
              <a:xfrm>
                <a:off x="529087" y="6075235"/>
                <a:ext cx="6096000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Mass of earth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𝟗𝟖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𝟐𝟒</m:t>
                        </m:r>
                      </m:sup>
                    </m:sSup>
                  </m:oMath>
                </a14:m>
                <a:r>
                  <a:rPr lang="en-US" sz="2400" b="1" dirty="0"/>
                  <a:t>Kg</a:t>
                </a:r>
                <a:endParaRPr lang="ar-SA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589BA0-5F08-C1FA-6873-C016880D3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87" y="6075235"/>
                <a:ext cx="6096000" cy="470000"/>
              </a:xfrm>
              <a:prstGeom prst="rect">
                <a:avLst/>
              </a:prstGeom>
              <a:blipFill>
                <a:blip r:embed="rId5"/>
                <a:stretch>
                  <a:fillRect l="-1600" t="-7792" b="-2987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473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95F85D-F499-2A66-07A2-868707B4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3" y="244414"/>
            <a:ext cx="5953137" cy="762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C56EDA-A0A3-8C6A-AED4-27172C5ED866}"/>
              </a:ext>
            </a:extLst>
          </p:cNvPr>
          <p:cNvSpPr txBox="1"/>
          <p:nvPr/>
        </p:nvSpPr>
        <p:spPr>
          <a:xfrm>
            <a:off x="316558" y="1070960"/>
            <a:ext cx="11921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●When a planet or satellite with mass m moves in a circular orbit with radius r, its potential energy U and kinetic energy K are given by</a:t>
            </a:r>
            <a:endParaRPr lang="ar-SA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6690C1-5E6D-A988-2D92-D1011C07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5" y="2093071"/>
            <a:ext cx="2050394" cy="888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C51414-0710-7CFB-56E3-7380F2D1E84B}"/>
              </a:ext>
            </a:extLst>
          </p:cNvPr>
          <p:cNvSpPr txBox="1"/>
          <p:nvPr/>
        </p:nvSpPr>
        <p:spPr>
          <a:xfrm>
            <a:off x="259048" y="2920947"/>
            <a:ext cx="11875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To find the kinetic energy of a satellite in a circular orbit, we write Newton’s second law as</a:t>
            </a:r>
            <a:endParaRPr lang="ar-S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0DF714-46E1-89E4-6C6D-D3C19C60EBAA}"/>
                  </a:ext>
                </a:extLst>
              </p:cNvPr>
              <p:cNvSpPr txBox="1"/>
              <p:nvPr/>
            </p:nvSpPr>
            <p:spPr>
              <a:xfrm>
                <a:off x="598099" y="3740712"/>
                <a:ext cx="61190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 =ma      </a:t>
                </a:r>
                <a14:m>
                  <m:oMath xmlns:m="http://schemas.openxmlformats.org/officeDocument/2006/math">
                    <m:r>
                      <a:rPr lang="ar-S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0DF714-46E1-89E4-6C6D-D3C19C60E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9" y="3740712"/>
                <a:ext cx="6119004" cy="461665"/>
              </a:xfrm>
              <a:prstGeom prst="rect">
                <a:avLst/>
              </a:prstGeom>
              <a:blipFill>
                <a:blip r:embed="rId4"/>
                <a:stretch>
                  <a:fillRect l="-1494" t="-10667" b="-30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F3CDCB3-DC7F-E0B3-09D0-0F5F84E6D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989" y="3488852"/>
            <a:ext cx="1558599" cy="770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E8C146-24B7-1BE3-39D8-F899149B7409}"/>
                  </a:ext>
                </a:extLst>
              </p:cNvPr>
              <p:cNvSpPr txBox="1"/>
              <p:nvPr/>
            </p:nvSpPr>
            <p:spPr>
              <a:xfrm>
                <a:off x="4526174" y="3615010"/>
                <a:ext cx="221464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ar-S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S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E8C146-24B7-1BE3-39D8-F899149B7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174" y="3615010"/>
                <a:ext cx="2214645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D792971-9D24-7C01-1B8B-39A7FA8E7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99" y="4328079"/>
            <a:ext cx="2481626" cy="7742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FA4B01-4AF7-8E35-C9B4-1FC7F9C55D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48" y="5170654"/>
            <a:ext cx="8241500" cy="16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6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14B75-9D25-2568-4B8E-2A2FD33C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4" y="364012"/>
            <a:ext cx="6227565" cy="1900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8695AF-DFA3-2F90-1D73-114B18591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6" y="2290384"/>
            <a:ext cx="7279989" cy="791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BA588-3ECD-7F57-8AA6-044B2C8DC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25" y="3609361"/>
            <a:ext cx="3367731" cy="577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94B5F-F6F8-3260-B156-56C2EC36DA5B}"/>
              </a:ext>
            </a:extLst>
          </p:cNvPr>
          <p:cNvSpPr txBox="1"/>
          <p:nvPr/>
        </p:nvSpPr>
        <p:spPr>
          <a:xfrm>
            <a:off x="664586" y="4177381"/>
            <a:ext cx="6794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a satellite in an elliptical orbit of semimajor axis a, we can substitute a for r to find the mechanical energy:</a:t>
            </a:r>
            <a:endParaRPr lang="ar-S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E3F1FE-F1F9-1BA4-A8C0-22B89C42A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17" y="5190551"/>
            <a:ext cx="4990281" cy="1008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4F81F9-80FF-6259-B3A2-FB13AACA3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612" y="1374228"/>
            <a:ext cx="4632851" cy="43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92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4B123-C79A-2995-D5C1-BFC0BC04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4" y="649044"/>
            <a:ext cx="7919960" cy="1901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20DC3-1562-B7BA-57B0-73107B2D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4" y="2550729"/>
            <a:ext cx="7919960" cy="1511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5B772E-1245-5C85-595C-7A6BE4D0D74C}"/>
              </a:ext>
            </a:extLst>
          </p:cNvPr>
          <p:cNvSpPr txBox="1"/>
          <p:nvPr/>
        </p:nvSpPr>
        <p:spPr>
          <a:xfrm>
            <a:off x="91104" y="4160026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35968-0CBB-38D0-3B48-C653D7F7CEDC}"/>
              </a:ext>
            </a:extLst>
          </p:cNvPr>
          <p:cNvSpPr txBox="1"/>
          <p:nvPr/>
        </p:nvSpPr>
        <p:spPr>
          <a:xfrm>
            <a:off x="894317" y="4756601"/>
            <a:ext cx="461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orbital radius must be</a:t>
            </a:r>
            <a:endParaRPr lang="ar-SA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05EA4D-4F19-7EB5-3C5B-0D0E7E5D8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058" y="4756601"/>
            <a:ext cx="5281442" cy="461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90465D-9D26-5741-3174-080EA6FCE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66" y="5411559"/>
            <a:ext cx="5891598" cy="1446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778102-48D0-9A3C-59F7-D48E0F5069D2}"/>
                  </a:ext>
                </a:extLst>
              </p:cNvPr>
              <p:cNvSpPr txBox="1"/>
              <p:nvPr/>
            </p:nvSpPr>
            <p:spPr>
              <a:xfrm>
                <a:off x="-42275" y="4781877"/>
                <a:ext cx="392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778102-48D0-9A3C-59F7-D48E0F506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75" y="4781877"/>
                <a:ext cx="392223" cy="369332"/>
              </a:xfrm>
              <a:prstGeom prst="rect">
                <a:avLst/>
              </a:prstGeom>
              <a:blipFill>
                <a:blip r:embed="rId6"/>
                <a:stretch>
                  <a:fillRect l="-7813" r="-26563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B905EFB-CB34-3C7A-FB13-0572FE58F0BB}"/>
              </a:ext>
            </a:extLst>
          </p:cNvPr>
          <p:cNvSpPr txBox="1"/>
          <p:nvPr/>
        </p:nvSpPr>
        <p:spPr>
          <a:xfrm>
            <a:off x="95044" y="56933"/>
            <a:ext cx="1635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289095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EAA3D-B2C2-1CA8-C6C5-6F9F022A6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59" y="494999"/>
            <a:ext cx="2907543" cy="736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4BAEA-FFA4-3134-FEC8-951EC5FBC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4" y="1333148"/>
            <a:ext cx="6541972" cy="1650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67D447-4AA2-D7CF-16EE-B611C6776351}"/>
                  </a:ext>
                </a:extLst>
              </p:cNvPr>
              <p:cNvSpPr txBox="1"/>
              <p:nvPr/>
            </p:nvSpPr>
            <p:spPr>
              <a:xfrm>
                <a:off x="400134" y="3049762"/>
                <a:ext cx="118551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kinetic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𝜊</m:t>
                        </m:r>
                      </m:sub>
                    </m:sSub>
                  </m:oMath>
                </a14:m>
                <a:r>
                  <a:rPr lang="en-US" sz="2400" dirty="0"/>
                  <a:t>of the ball is due to the ball’s motion with Earth’s rotation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𝜊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67D447-4AA2-D7CF-16EE-B611C6776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34" y="3049762"/>
                <a:ext cx="11855125" cy="461665"/>
              </a:xfrm>
              <a:prstGeom prst="rect">
                <a:avLst/>
              </a:prstGeom>
              <a:blipFill>
                <a:blip r:embed="rId4"/>
                <a:stretch>
                  <a:fillRect l="-823" t="-1052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B09FCAB-A974-026C-9349-4758AE585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34" y="4040128"/>
            <a:ext cx="4547751" cy="370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6AD94-A492-1033-A86F-4065E8E1D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34" y="5366527"/>
            <a:ext cx="5664792" cy="827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BF366A-17C3-D81E-96D6-117C458A0000}"/>
                  </a:ext>
                </a:extLst>
              </p:cNvPr>
              <p:cNvSpPr txBox="1"/>
              <p:nvPr/>
            </p:nvSpPr>
            <p:spPr>
              <a:xfrm>
                <a:off x="166776" y="201283"/>
                <a:ext cx="3450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400" b="0" dirty="0"/>
                  <a:t>b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BF366A-17C3-D81E-96D6-117C458A0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6" y="201283"/>
                <a:ext cx="345057" cy="369332"/>
              </a:xfrm>
              <a:prstGeom prst="rect">
                <a:avLst/>
              </a:prstGeom>
              <a:blipFill>
                <a:blip r:embed="rId7"/>
                <a:stretch>
                  <a:fillRect l="-52632" t="-24590" r="-24561" b="-4918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975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25B57-6AA1-8CD3-45C4-33EAA6806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5" y="789043"/>
            <a:ext cx="7125615" cy="1741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6FAB62-9F5C-CC65-4800-80DC3899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313" y="789042"/>
            <a:ext cx="3654210" cy="3771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68272A-F60D-B5E9-D59F-7BC076761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313" y="4560498"/>
            <a:ext cx="3651668" cy="1593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621A22-693B-5AE3-2B58-BB987333FBC2}"/>
              </a:ext>
            </a:extLst>
          </p:cNvPr>
          <p:cNvSpPr txBox="1"/>
          <p:nvPr/>
        </p:nvSpPr>
        <p:spPr>
          <a:xfrm>
            <a:off x="95045" y="2674770"/>
            <a:ext cx="1635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47ABC6-7952-7CF6-44A0-49866405D467}"/>
                  </a:ext>
                </a:extLst>
              </p:cNvPr>
              <p:cNvSpPr txBox="1"/>
              <p:nvPr/>
            </p:nvSpPr>
            <p:spPr>
              <a:xfrm>
                <a:off x="179345" y="3403900"/>
                <a:ext cx="7319886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ar-S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S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𝐺𝑀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ar-S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47ABC6-7952-7CF6-44A0-49866405D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5" y="3403900"/>
                <a:ext cx="7319886" cy="833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737DEC0-BDB0-1A19-04C3-4F64C980B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12" y="5201814"/>
            <a:ext cx="6602352" cy="1593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42B09-852D-7DD1-23C4-973D4F0BD063}"/>
                  </a:ext>
                </a:extLst>
              </p:cNvPr>
              <p:cNvSpPr txBox="1"/>
              <p:nvPr/>
            </p:nvSpPr>
            <p:spPr>
              <a:xfrm>
                <a:off x="818330" y="4366368"/>
                <a:ext cx="2248619" cy="706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E</a:t>
                </a:r>
                <a14:m>
                  <m:oMath xmlns:m="http://schemas.openxmlformats.org/officeDocument/2006/math">
                    <m:r>
                      <a:rPr lang="ar-SA" sz="2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S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𝐺𝑀𝑚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ar-SA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42B09-852D-7DD1-23C4-973D4F0B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30" y="4366368"/>
                <a:ext cx="2248619" cy="706604"/>
              </a:xfrm>
              <a:prstGeom prst="rect">
                <a:avLst/>
              </a:prstGeom>
              <a:blipFill>
                <a:blip r:embed="rId7"/>
                <a:stretch>
                  <a:fillRect l="-5420" b="-1120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23EE574-05DC-7645-8D56-D8E830E0DF61}"/>
              </a:ext>
            </a:extLst>
          </p:cNvPr>
          <p:cNvSpPr txBox="1"/>
          <p:nvPr/>
        </p:nvSpPr>
        <p:spPr>
          <a:xfrm>
            <a:off x="95044" y="56933"/>
            <a:ext cx="1635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10722-E511-37FB-4AFC-74FCE08EAB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9442" y="2742567"/>
            <a:ext cx="4495376" cy="269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69600-2FFF-5A53-A97E-28F82009BF41}"/>
              </a:ext>
            </a:extLst>
          </p:cNvPr>
          <p:cNvSpPr txBox="1"/>
          <p:nvPr/>
        </p:nvSpPr>
        <p:spPr>
          <a:xfrm>
            <a:off x="1821611" y="128969"/>
            <a:ext cx="7707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(Transforming a circular orbit into an elliptical orbit)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29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7A733-0235-63C6-F9B0-BB5450D2D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4" y="3757062"/>
            <a:ext cx="7897002" cy="2220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389BB-BF88-4287-B83D-CB131924F710}"/>
                  </a:ext>
                </a:extLst>
              </p:cNvPr>
              <p:cNvSpPr txBox="1"/>
              <p:nvPr/>
            </p:nvSpPr>
            <p:spPr>
              <a:xfrm>
                <a:off x="110964" y="2955032"/>
                <a:ext cx="2248619" cy="706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E</a:t>
                </a:r>
                <a14:m>
                  <m:oMath xmlns:m="http://schemas.openxmlformats.org/officeDocument/2006/math">
                    <m:r>
                      <a:rPr lang="ar-SA" sz="2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S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𝐺𝑀𝑚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ar-SA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389BB-BF88-4287-B83D-CB131924F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4" y="2955032"/>
                <a:ext cx="2248619" cy="706604"/>
              </a:xfrm>
              <a:prstGeom prst="rect">
                <a:avLst/>
              </a:prstGeom>
              <a:blipFill>
                <a:blip r:embed="rId3"/>
                <a:stretch>
                  <a:fillRect l="-5420" b="-1120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CD7E84A-B5AF-B1B6-6C07-7BD7249B2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4" y="-1"/>
            <a:ext cx="7949760" cy="277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39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426D7-A30D-2726-207E-30A661599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7" y="413165"/>
            <a:ext cx="9037086" cy="306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5FD4F8-FF90-3073-FAE5-A1749770C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2" y="394927"/>
            <a:ext cx="7006997" cy="84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E06E3-5266-1D9D-402E-4C53369FD12C}"/>
              </a:ext>
            </a:extLst>
          </p:cNvPr>
          <p:cNvSpPr txBox="1"/>
          <p:nvPr/>
        </p:nvSpPr>
        <p:spPr>
          <a:xfrm>
            <a:off x="626852" y="1295247"/>
            <a:ext cx="11323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magnitude of the gravitational force from Earth on a particle of mass m, located outside Earth a distance r from Earth’s center, is then given by: </a:t>
            </a:r>
            <a:endParaRPr lang="ar-S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D8896-EEDF-81C2-6766-5226BD3CD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14" y="2396705"/>
            <a:ext cx="2151484" cy="917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217A4F-58ED-A39A-787E-E17B4E530F10}"/>
                  </a:ext>
                </a:extLst>
              </p:cNvPr>
              <p:cNvSpPr txBox="1"/>
              <p:nvPr/>
            </p:nvSpPr>
            <p:spPr>
              <a:xfrm>
                <a:off x="282499" y="3360313"/>
                <a:ext cx="11368911" cy="865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Newton’s second law tells us that magnitudes </a:t>
                </a:r>
                <a:r>
                  <a:rPr lang="en-US" sz="2400" b="1" dirty="0"/>
                  <a:t>F</a:t>
                </a:r>
                <a:r>
                  <a:rPr lang="en-US" sz="2400" dirty="0"/>
                  <a:t> and </a:t>
                </a:r>
                <a:r>
                  <a:rPr lang="en-NZ" sz="2400" b="1" dirty="0"/>
                  <a:t>gravitational acceleration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400" dirty="0"/>
                  <a:t> are related by</a:t>
                </a:r>
                <a:endParaRPr lang="ar-SA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217A4F-58ED-A39A-787E-E17B4E53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99" y="3360313"/>
                <a:ext cx="11368911" cy="865943"/>
              </a:xfrm>
              <a:prstGeom prst="rect">
                <a:avLst/>
              </a:prstGeom>
              <a:blipFill>
                <a:blip r:embed="rId4"/>
                <a:stretch>
                  <a:fillRect l="-804" t="-4930" b="-1549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F371F96-7B90-EE35-CDD7-C2415FB3B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66" y="3951531"/>
            <a:ext cx="2003667" cy="10419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12529-F269-3181-174D-3035C0F17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007" y="5707615"/>
            <a:ext cx="1701294" cy="1046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39C69E-106E-48B4-3E88-197AEF3116E7}"/>
                  </a:ext>
                </a:extLst>
              </p:cNvPr>
              <p:cNvSpPr txBox="1"/>
              <p:nvPr/>
            </p:nvSpPr>
            <p:spPr>
              <a:xfrm>
                <a:off x="839007" y="5091225"/>
                <a:ext cx="179337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sSup>
                            <m:sSupPr>
                              <m:ctrlPr>
                                <a:rPr lang="en-NZ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ar-SA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39C69E-106E-48B4-3E88-197AEF311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07" y="5091225"/>
                <a:ext cx="1793376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07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23E17-E6A3-AF99-79CE-E5523E33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78" y="1146950"/>
            <a:ext cx="11907158" cy="34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9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بذة تعريفية عن خط الاستواء ومدى أهميته -">
            <a:extLst>
              <a:ext uri="{FF2B5EF4-FFF2-40B4-BE49-F238E27FC236}">
                <a16:creationId xmlns:a16="http://schemas.microsoft.com/office/drawing/2014/main" id="{F2C61032-B886-6052-C419-6CCB04C2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071">
            <a:off x="8569024" y="57870"/>
            <a:ext cx="3033324" cy="2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لثقافة الفلكية - خطوط الطول والعرض .. هذه الخطوط هى خطوط وهمية الغرض منها  تحديد الزمان والمكان على الكرة الأرضية ، فخطوط العرض هى خطوط موازية لخط  الاستواء عددها 180 خطا (أو">
            <a:extLst>
              <a:ext uri="{FF2B5EF4-FFF2-40B4-BE49-F238E27FC236}">
                <a16:creationId xmlns:a16="http://schemas.microsoft.com/office/drawing/2014/main" id="{7A879C6D-52AB-E3CA-4154-88BA312E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5" y="171595"/>
            <a:ext cx="3090952" cy="31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أين يقع خط الإستواء - موضوع">
            <a:extLst>
              <a:ext uri="{FF2B5EF4-FFF2-40B4-BE49-F238E27FC236}">
                <a16:creationId xmlns:a16="http://schemas.microsoft.com/office/drawing/2014/main" id="{DBBF6C5C-2CD4-3106-2D8E-E133FD328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94" y="3069923"/>
            <a:ext cx="7018992" cy="334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5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927979-ACFD-A98E-2041-BE53020FE53D}"/>
                  </a:ext>
                </a:extLst>
              </p:cNvPr>
              <p:cNvSpPr txBox="1"/>
              <p:nvPr/>
            </p:nvSpPr>
            <p:spPr>
              <a:xfrm>
                <a:off x="247290" y="528451"/>
                <a:ext cx="6717102" cy="496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How Earth’s rotation causes g to differ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400" b="1" dirty="0"/>
                  <a:t>?</a:t>
                </a:r>
                <a:endParaRPr lang="ar-S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927979-ACFD-A98E-2041-BE53020FE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90" y="528451"/>
                <a:ext cx="6717102" cy="496611"/>
              </a:xfrm>
              <a:prstGeom prst="rect">
                <a:avLst/>
              </a:prstGeom>
              <a:blipFill>
                <a:blip r:embed="rId2"/>
                <a:stretch>
                  <a:fillRect l="-1453" t="-8642" b="-2222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5632F74-D843-A9D6-EE77-3FD50BB40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42" y="1025061"/>
            <a:ext cx="5722155" cy="2948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C707EA-1EB7-2118-AFE8-300DA373F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392" y="4552316"/>
            <a:ext cx="5158564" cy="1051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B90FC6-4001-F7D1-53E7-19167645CFA4}"/>
                  </a:ext>
                </a:extLst>
              </p:cNvPr>
              <p:cNvSpPr txBox="1"/>
              <p:nvPr/>
            </p:nvSpPr>
            <p:spPr>
              <a:xfrm>
                <a:off x="369542" y="1529985"/>
                <a:ext cx="59795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 Earth turns, the crate has a centripetal acceleration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/>
                  <a:t> directed toward Earth’s center</a:t>
                </a:r>
                <a:endParaRPr lang="ar-SA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B90FC6-4001-F7D1-53E7-19167645C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42" y="1529985"/>
                <a:ext cx="5979500" cy="830997"/>
              </a:xfrm>
              <a:prstGeom prst="rect">
                <a:avLst/>
              </a:prstGeom>
              <a:blipFill>
                <a:blip r:embed="rId5"/>
                <a:stretch>
                  <a:fillRect l="-1631" t="-5882" b="-1617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E46FA6A-AE46-4B0D-D688-97CC94341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66" y="3774879"/>
            <a:ext cx="4693920" cy="7221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A9654C-EF27-7E3C-93AD-FE2A6D398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348" y="4896857"/>
            <a:ext cx="6481887" cy="1200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0AC6EA-3E98-8D4B-C315-98CCA75DA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091" y="2380140"/>
            <a:ext cx="2956796" cy="12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0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105FBB-2FF1-D141-BB38-8697E9244AE8}"/>
              </a:ext>
            </a:extLst>
          </p:cNvPr>
          <p:cNvSpPr txBox="1"/>
          <p:nvPr/>
        </p:nvSpPr>
        <p:spPr>
          <a:xfrm>
            <a:off x="431321" y="2782669"/>
            <a:ext cx="10731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Thus, the measured free-fall acceleration is less than the gravitational acceleration because of Earth’s rotation.</a:t>
            </a:r>
            <a:endParaRPr lang="ar-SA" sz="24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C032D0-B9F2-5B07-4CBB-917B3D40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750159"/>
            <a:ext cx="8282936" cy="16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5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47D01-5C3A-35F7-FC4B-507E1249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5" y="78625"/>
            <a:ext cx="5985756" cy="913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30F39-C716-33AB-C57B-7EA069094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07" y="1330683"/>
            <a:ext cx="7076583" cy="606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DA5C2-4F9D-51D9-31DE-909D7113C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565" y="1053130"/>
            <a:ext cx="3842033" cy="4778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81052-AC3F-03FF-9871-FB109AF1362A}"/>
                  </a:ext>
                </a:extLst>
              </p:cNvPr>
              <p:cNvSpPr txBox="1"/>
              <p:nvPr/>
            </p:nvSpPr>
            <p:spPr>
              <a:xfrm>
                <a:off x="235788" y="2073010"/>
                <a:ext cx="768326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Figure 13-7 shows the capsule (mass m) when it has fallen to a distance r from Earth’s center. At that moment, the net gravitational force on the capsule is due to the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𝑖𝑛𝑠</m:t>
                        </m:r>
                      </m:sub>
                    </m:sSub>
                  </m:oMath>
                </a14:m>
                <a:r>
                  <a:rPr lang="en-US" dirty="0"/>
                  <a:t> inside the sphere with radius r (the mass enclosed by the dashed outline)</a:t>
                </a:r>
                <a:endParaRPr lang="ar-S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81052-AC3F-03FF-9871-FB109AF13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88" y="2073010"/>
                <a:ext cx="7683261" cy="1200329"/>
              </a:xfrm>
              <a:prstGeom prst="rect">
                <a:avLst/>
              </a:prstGeom>
              <a:blipFill>
                <a:blip r:embed="rId5"/>
                <a:stretch>
                  <a:fillRect l="-714" t="-2538" b="-710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24CC046-E5B3-3299-E672-91CF2EE4F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591" y="3178984"/>
            <a:ext cx="1675775" cy="729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91F18B-CF4D-DA26-6C1D-3852EE366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3663" y="3603340"/>
            <a:ext cx="5102719" cy="1923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8631DE-6043-9B28-436A-23CB06122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369" y="5653537"/>
            <a:ext cx="1647853" cy="9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90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991</Words>
  <Application>Microsoft Office PowerPoint</Application>
  <PresentationFormat>Widescreen</PresentationFormat>
  <Paragraphs>84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64</cp:revision>
  <dcterms:created xsi:type="dcterms:W3CDTF">2024-11-17T07:30:08Z</dcterms:created>
  <dcterms:modified xsi:type="dcterms:W3CDTF">2025-05-03T20:10:50Z</dcterms:modified>
</cp:coreProperties>
</file>