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8CD25E7F-CF6A-4636-A42B-C4C34F7BD2B3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8A01ECD-CCCD-4EED-8200-4E9E401083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89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01ECD-CCCD-4EED-8200-4E9E4010837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795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E7410-2892-ADA2-99A1-C1B986A41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9C74C-DFAC-E71F-9100-A73FAE5FE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7352-7497-D4A4-BBE7-52677071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AB854-6E0E-407E-E3D5-E6050678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AC9E5-4CA2-F5F8-AD0E-5EDA5DB94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40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E1928-A3B8-E222-AEDF-0793CFA6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66BDE-94E3-E1FC-BA52-ED825BB91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7FCD4-B32E-0E16-9E1F-D2AE2296A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50992-7ABC-79E3-6969-9646FAFE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777AE-D06E-771C-BC54-A5445A0D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707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B25F14-12EE-BE73-80F5-F25419E93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D4131-A7BC-CAB9-1522-CE19842B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EF6F-6106-3C0D-D29C-D233B74CA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FEF74-128A-F98D-E430-DF47D419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77CF1-5C31-C60B-ADE6-E01A83EE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375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BD4F-69C0-5E4B-C09C-202F2F3A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C474E-8FD9-0935-E90A-3B8AD125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7A965-B453-D48A-132A-6514B48A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D1371-9FEA-CA46-B627-A0E047DB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DE985-6AF5-511F-6EE9-D7C02130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406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F1224-A638-645E-2A38-A5732A77C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78737-099C-552B-BDC5-E270F58C3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40175-2945-812F-3077-B3EC8F76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05F5E-6249-4B24-D2E1-C540C464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60539-9149-D971-C482-0E6A335D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640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F5B8-F817-D489-9957-3B8E9153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CA9F7-E42F-9B3B-44A7-5D347A337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1C0A4-326A-CB46-65D4-478C34C3A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48F4A-B2E7-E412-E4FA-21F01578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97762-3D3F-C275-9C1D-B16B0EAE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FA6D9-A777-AD47-264E-6038903E3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152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552F-1260-C4FB-9B43-3C6EFA9D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379C9-FE47-BAD4-E60F-AD0BFEB2C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DE8FB-52DA-4AFA-CFC0-12812DBAF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4A53F-3576-C01E-E03F-818207AB3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CF78C-D635-EA53-48E6-808A07595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C3463-AD4A-3B87-5ED6-B859B1D8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9C776-E2A2-74F1-CFB7-4AE63BE1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D22A4-B28E-FAE6-4729-31C82B50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37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D7DD7-6004-84B4-0120-CC02AAA1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8F643-6000-97DA-22BC-181F18B1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787E2-DED5-8AAD-9FDC-60E33439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5EA79-5D11-6A41-191F-BC73E30DC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48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C379C-9AA5-3E80-0C59-B03772DF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F1A1-5C0C-9C9B-F272-26B0A1E4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40628-F00C-7554-7B16-D81F3125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466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1375-7085-D9FD-EECA-DDF2A32B1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12B82-A337-BA0C-6CCD-FEB583BF5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65A67-0199-89AB-2378-2B8A10174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CD6D0-0296-328B-9D11-14E4D6384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4ED70-2ADA-4452-7DAD-6AAD42395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A16A6-F18C-6A01-D8A9-01B6F775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572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3DDE-AB40-BFBC-0464-504124AE1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347AA-7337-F0A1-BAAF-62407D7DE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89D0A-A0A0-72EF-AAA8-09A08A505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61D7E-5B5C-EEEF-19AB-C4E510035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C0B5C-4CEE-C837-0D89-23506B69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55E14-CF36-07C6-1EFA-642C5BC6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405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D872A-56EC-4A03-6689-144EFC4A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ar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2F38D-B7D8-9FE0-E0D4-BDA3ADA56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B00FB-55E3-945B-8D32-C4A78D3133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7F49D-6D04-404E-A73E-2789F9B30AFC}" type="datetimeFigureOut">
              <a:rPr lang="ar-SA" smtClean="0"/>
              <a:t>03/05/1446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4FC6E-57CB-64DC-7555-7E27C9715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79280-FF2D-5F8A-79B4-5CC5C667C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3A79-B887-497F-90EB-8A5432E8F6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851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FBB298-23EC-4ABE-4297-9266A61D9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177" y="1527230"/>
            <a:ext cx="5859162" cy="16817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2B8477-6219-7B5C-6C60-6E42A6F30D30}"/>
              </a:ext>
            </a:extLst>
          </p:cNvPr>
          <p:cNvSpPr txBox="1"/>
          <p:nvPr/>
        </p:nvSpPr>
        <p:spPr>
          <a:xfrm>
            <a:off x="2742375" y="4106181"/>
            <a:ext cx="61258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ar-S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FUNDAMENTALS  OF  PHYSICS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( 10th  edition )- HALLIDAY &amp; RESNICK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03433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986D13-4887-73E1-3F92-4C8B2B9A3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802" y="262107"/>
            <a:ext cx="3764578" cy="55981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7DFC8B-DE30-DFB7-F2B9-DCCB29D877E5}"/>
              </a:ext>
            </a:extLst>
          </p:cNvPr>
          <p:cNvSpPr txBox="1"/>
          <p:nvPr/>
        </p:nvSpPr>
        <p:spPr>
          <a:xfrm>
            <a:off x="40256" y="77441"/>
            <a:ext cx="82535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our system as being the firefighter and ladder, together</a:t>
            </a:r>
            <a:r>
              <a:rPr lang="en-US" sz="2400" dirty="0"/>
              <a:t>.</a:t>
            </a:r>
            <a:r>
              <a:rPr lang="en-US" sz="2400" b="1" dirty="0"/>
              <a:t> we </a:t>
            </a:r>
            <a:r>
              <a:rPr lang="ar-SA" sz="2400" b="1" dirty="0" err="1"/>
              <a:t>choose</a:t>
            </a:r>
            <a:r>
              <a:rPr lang="en-US" sz="2400" b="1" dirty="0"/>
              <a:t> the axis at point O, perpendicular to the figure (in </a:t>
            </a:r>
            <a:r>
              <a:rPr lang="ar-SA" sz="2400" b="1" dirty="0" err="1"/>
              <a:t>the</a:t>
            </a:r>
            <a:r>
              <a:rPr lang="ar-SA" sz="2400" b="1" dirty="0"/>
              <a:t> </a:t>
            </a:r>
            <a:r>
              <a:rPr lang="en-US" sz="2400" b="1" dirty="0"/>
              <a:t>Z </a:t>
            </a:r>
            <a:r>
              <a:rPr lang="ar-SA" sz="2400" b="1" dirty="0" err="1"/>
              <a:t>direction</a:t>
            </a:r>
            <a:r>
              <a:rPr lang="en-US" sz="2400" b="1" dirty="0"/>
              <a:t>)</a:t>
            </a:r>
            <a:endParaRPr lang="ar-SA" sz="2400" b="1" dirty="0"/>
          </a:p>
          <a:p>
            <a:endParaRPr lang="ar-S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76BFA9-7517-C222-C2B9-987D24030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23" y="1591988"/>
            <a:ext cx="1668299" cy="6468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39DAE1-0B82-D593-A76A-7465CE240C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223" y="2414316"/>
            <a:ext cx="6766438" cy="86547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47404D-9F29-B8FB-0566-428F3C24E1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222" y="3450535"/>
            <a:ext cx="3534408" cy="4948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F0B886-5BAE-2619-9416-6DDF2A8920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221" y="4425493"/>
            <a:ext cx="6806695" cy="213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7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B45A1A-D3CB-6584-AEB1-BFA021A6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94" y="380729"/>
            <a:ext cx="2270007" cy="9668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B639EB-FDBA-A5D3-ECBC-6A12320A2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93" y="1459926"/>
            <a:ext cx="7095049" cy="289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4ED2358-7063-936A-7C62-57F0A97180E5}"/>
              </a:ext>
            </a:extLst>
          </p:cNvPr>
          <p:cNvSpPr txBox="1"/>
          <p:nvPr/>
        </p:nvSpPr>
        <p:spPr>
          <a:xfrm>
            <a:off x="91296" y="4234935"/>
            <a:ext cx="1200940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We shall simplify matters by considering only situations in which the forces that act on the body lie in the </a:t>
            </a:r>
            <a:r>
              <a:rPr lang="en-US" sz="2000" b="1" dirty="0" err="1"/>
              <a:t>xy</a:t>
            </a:r>
            <a:r>
              <a:rPr lang="en-US" sz="2000" b="1" dirty="0"/>
              <a:t> plane. This means that the only torques that can act on the body must tend to cause rotation around an axis parallel to </a:t>
            </a:r>
            <a:r>
              <a:rPr lang="en-NZ" sz="2000" b="1" dirty="0"/>
              <a:t>the z axis</a:t>
            </a:r>
            <a:endParaRPr lang="ar-SA" sz="20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9061E5-7462-EF4E-80C8-E38065587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554" y="5026098"/>
            <a:ext cx="3112336" cy="1740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08B12E-AD94-AC76-EF01-DCCDDB1DB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87" y="33515"/>
            <a:ext cx="1772726" cy="6244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1D3C18-C815-EE65-C7BE-1EC43D829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586" y="777652"/>
            <a:ext cx="8634943" cy="6937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420F52-0FD8-FA3A-6208-AEB565A05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058" y="1591023"/>
            <a:ext cx="3273481" cy="6937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151A10A-8FBA-8B78-6F6C-3E442B53CD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586" y="2601405"/>
            <a:ext cx="8356813" cy="58948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DD09A7-C7F0-9B06-AEA6-084ED33355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058" y="3300960"/>
            <a:ext cx="3407787" cy="7764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E40B83-4E4B-DE4B-25C5-06E3DEBD69E7}"/>
                  </a:ext>
                </a:extLst>
              </p:cNvPr>
              <p:cNvSpPr txBox="1"/>
              <p:nvPr/>
            </p:nvSpPr>
            <p:spPr>
              <a:xfrm>
                <a:off x="4986196" y="1762067"/>
                <a:ext cx="6475434" cy="403187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N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NZ" sz="2400" b="1" dirty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   ,</m:t>
                    </m:r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ar-SA" sz="2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E40B83-4E4B-DE4B-25C5-06E3DEBD6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196" y="1762067"/>
                <a:ext cx="6475434" cy="403187"/>
              </a:xfrm>
              <a:prstGeom prst="rect">
                <a:avLst/>
              </a:prstGeom>
              <a:blipFill>
                <a:blip r:embed="rId8"/>
                <a:stretch>
                  <a:fillRect l="-1318" t="-21212" b="-39394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601CE52-D33C-E27B-4863-5C6F67A5A285}"/>
                  </a:ext>
                </a:extLst>
              </p:cNvPr>
              <p:cNvSpPr txBox="1"/>
              <p:nvPr/>
            </p:nvSpPr>
            <p:spPr>
              <a:xfrm>
                <a:off x="5004760" y="3350256"/>
                <a:ext cx="7187240" cy="4908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N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NZ" sz="2400" b="1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NZ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   ,</m:t>
                    </m:r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NZ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Z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NZ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𝒏𝒆𝒕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sub>
                    </m:sSub>
                    <m:r>
                      <a:rPr lang="en-NZ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ar-SA" sz="2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601CE52-D33C-E27B-4863-5C6F67A5A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760" y="3350256"/>
                <a:ext cx="7187240" cy="490840"/>
              </a:xfrm>
              <a:prstGeom prst="rect">
                <a:avLst/>
              </a:prstGeom>
              <a:blipFill>
                <a:blip r:embed="rId9"/>
                <a:stretch>
                  <a:fillRect t="-8750" b="-2375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46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267863-B3C2-8CC1-5BAB-B530D80A0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2" y="235517"/>
            <a:ext cx="3310150" cy="782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5574EE-F898-BA24-D454-87AA974D4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32" y="2114370"/>
            <a:ext cx="8421387" cy="7383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49C423-A222-44A4-9C96-66EABA6AD0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7188" y="903604"/>
            <a:ext cx="2710451" cy="545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59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8E0D34-CD30-C67A-A498-60D13E159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34" y="347930"/>
            <a:ext cx="7604753" cy="8022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C282B1-FF76-BBC9-C076-89A0824A3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34" y="2157724"/>
            <a:ext cx="7825675" cy="16229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8F755C-EED9-278E-5FBE-E807C352E0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977" y="1353807"/>
            <a:ext cx="6100148" cy="4692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797599-9887-1570-3DC1-EC7E6A97F6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2259" y="1159114"/>
            <a:ext cx="3940548" cy="460333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840F34-00B9-890D-82BD-F068B3A4CF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9150" y="4496066"/>
            <a:ext cx="2746028" cy="5842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65562E-FB98-FDB7-3EB9-BF09243392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310" y="4435123"/>
            <a:ext cx="1345722" cy="6728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3428F9-2B42-F2CC-90C3-532EC92521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8231" y="5762445"/>
            <a:ext cx="1295881" cy="67286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F2C7232-5217-7C4C-400B-E25F4D5A87E1}"/>
              </a:ext>
            </a:extLst>
          </p:cNvPr>
          <p:cNvSpPr txBox="1"/>
          <p:nvPr/>
        </p:nvSpPr>
        <p:spPr>
          <a:xfrm>
            <a:off x="109268" y="3743602"/>
            <a:ext cx="24182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highlight>
                  <a:srgbClr val="C0C0C0"/>
                </a:highlight>
              </a:rPr>
              <a:t>Solution</a:t>
            </a:r>
            <a:endParaRPr lang="ar-SA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56465D6-0607-24B6-ADC1-35A7471822FE}"/>
                  </a:ext>
                </a:extLst>
              </p:cNvPr>
              <p:cNvSpPr txBox="1"/>
              <p:nvPr/>
            </p:nvSpPr>
            <p:spPr>
              <a:xfrm>
                <a:off x="1610131" y="4520508"/>
                <a:ext cx="156439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ar-SA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56465D6-0607-24B6-ADC1-35A747182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131" y="4520508"/>
                <a:ext cx="156439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FCED61D-0110-9BED-7631-2532323A811F}"/>
                  </a:ext>
                </a:extLst>
              </p:cNvPr>
              <p:cNvSpPr txBox="1"/>
              <p:nvPr/>
            </p:nvSpPr>
            <p:spPr>
              <a:xfrm>
                <a:off x="1649032" y="5789325"/>
                <a:ext cx="156439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ar-SA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FCED61D-0110-9BED-7631-2532323A8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032" y="5789325"/>
                <a:ext cx="156439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2DEE4DCD-384C-5F1C-4B1E-0E3FEA17C2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38342" y="5851222"/>
            <a:ext cx="4976234" cy="45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9993FA-AA10-7687-086F-704F4384B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28" y="3429000"/>
            <a:ext cx="8029004" cy="17813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69C1AB-5447-ADCB-46F9-BCB7EA389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8" y="702959"/>
            <a:ext cx="7806613" cy="208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6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62E6E3-CDDB-759E-EE48-043031859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15" y="240367"/>
            <a:ext cx="7889767" cy="28823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787715-1FFB-E12D-5AD1-7F05B9124129}"/>
              </a:ext>
            </a:extLst>
          </p:cNvPr>
          <p:cNvSpPr txBox="1"/>
          <p:nvPr/>
        </p:nvSpPr>
        <p:spPr>
          <a:xfrm>
            <a:off x="34505" y="4345117"/>
            <a:ext cx="24182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highlight>
                  <a:srgbClr val="C0C0C0"/>
                </a:highlight>
              </a:rPr>
              <a:t>Solution</a:t>
            </a:r>
            <a:endParaRPr lang="ar-SA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F8FA01-17D9-DCE0-E814-D7E7B1C0C5EC}"/>
              </a:ext>
            </a:extLst>
          </p:cNvPr>
          <p:cNvSpPr txBox="1"/>
          <p:nvPr/>
        </p:nvSpPr>
        <p:spPr>
          <a:xfrm>
            <a:off x="0" y="4929892"/>
            <a:ext cx="87678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The system here is the beam alone, and the forces on it are shown in the free-body diagram of Fig.</a:t>
            </a:r>
            <a:endParaRPr lang="ar-SA" sz="24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F6BE29D-38BB-ACF2-22E1-B38AC024E7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0409" y="5844577"/>
            <a:ext cx="4263691" cy="5460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BEFEBD5-3837-5D18-7EE2-741D37EFF2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0912" y="356927"/>
            <a:ext cx="3583386" cy="59863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63BE58-F8E6-2E9F-DEAF-61ADD74683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11" y="5886254"/>
            <a:ext cx="971460" cy="5044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C6D91B-FC35-C77F-7533-1475D342F034}"/>
                  </a:ext>
                </a:extLst>
              </p:cNvPr>
              <p:cNvSpPr txBox="1"/>
              <p:nvPr/>
            </p:nvSpPr>
            <p:spPr>
              <a:xfrm>
                <a:off x="1570813" y="5888010"/>
                <a:ext cx="77925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ar-SA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C6D91B-FC35-C77F-7533-1475D342F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813" y="5888010"/>
                <a:ext cx="77925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C9ED9BAD-18EF-F6B0-1748-CFD9F34DB5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615" y="3102614"/>
            <a:ext cx="7889767" cy="97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428DC4-37BF-87B5-B3BD-6F84EA0E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11" y="3533692"/>
            <a:ext cx="8620664" cy="3324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33EBEC-82B9-FBB0-5A34-CCBAC9033C88}"/>
              </a:ext>
            </a:extLst>
          </p:cNvPr>
          <p:cNvSpPr txBox="1"/>
          <p:nvPr/>
        </p:nvSpPr>
        <p:spPr>
          <a:xfrm>
            <a:off x="327804" y="3072027"/>
            <a:ext cx="43534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For the horizontal balance</a:t>
            </a:r>
            <a:endParaRPr lang="ar-SA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D9D4B0-ACA3-41F0-8991-89C07FEBE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56" y="159071"/>
            <a:ext cx="8977223" cy="262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7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AF1DD4-EB35-9D88-5E0E-EBC9D26BC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73" y="905925"/>
            <a:ext cx="11123143" cy="449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AAD6A8-2CF0-61D9-522E-5450C3C2C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2" y="84645"/>
            <a:ext cx="7874318" cy="5249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AC2BA4-F0F2-7108-95D3-5D2A84241D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2" y="1224674"/>
            <a:ext cx="8290206" cy="39109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70E6C81-B18C-ADA1-344A-C997B12831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0387" y="884025"/>
            <a:ext cx="3538096" cy="469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05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144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Mohammed Aqahtani</dc:creator>
  <cp:lastModifiedBy>Mohammed Aqahtani</cp:lastModifiedBy>
  <cp:revision>22</cp:revision>
  <dcterms:created xsi:type="dcterms:W3CDTF">2024-11-01T21:50:10Z</dcterms:created>
  <dcterms:modified xsi:type="dcterms:W3CDTF">2024-11-06T19:18:35Z</dcterms:modified>
</cp:coreProperties>
</file>