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83" d="100"/>
          <a:sy n="83" d="100"/>
        </p:scale>
        <p:origin x="3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BACD-9EEF-D602-81F9-F75A13A7E2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ar-SA"/>
          </a:p>
        </p:txBody>
      </p:sp>
      <p:sp>
        <p:nvSpPr>
          <p:cNvPr id="3" name="Subtitle 2">
            <a:extLst>
              <a:ext uri="{FF2B5EF4-FFF2-40B4-BE49-F238E27FC236}">
                <a16:creationId xmlns:a16="http://schemas.microsoft.com/office/drawing/2014/main" id="{A70B4AE6-7F18-DE26-FA5D-1BCFF07D4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r-SA"/>
          </a:p>
        </p:txBody>
      </p:sp>
      <p:sp>
        <p:nvSpPr>
          <p:cNvPr id="4" name="Date Placeholder 3">
            <a:extLst>
              <a:ext uri="{FF2B5EF4-FFF2-40B4-BE49-F238E27FC236}">
                <a16:creationId xmlns:a16="http://schemas.microsoft.com/office/drawing/2014/main" id="{50DBCC32-734D-FD54-5F90-DCEDEE5600D0}"/>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5" name="Footer Placeholder 4">
            <a:extLst>
              <a:ext uri="{FF2B5EF4-FFF2-40B4-BE49-F238E27FC236}">
                <a16:creationId xmlns:a16="http://schemas.microsoft.com/office/drawing/2014/main" id="{43129BEF-F713-E35E-4054-AEF6D3A2420D}"/>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680A3047-9970-9574-4EA1-5165C6969402}"/>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52276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29F0-AB9D-5AA4-ECE4-F1EF2FA98A53}"/>
              </a:ext>
            </a:extLst>
          </p:cNvPr>
          <p:cNvSpPr>
            <a:spLocks noGrp="1"/>
          </p:cNvSpPr>
          <p:nvPr>
            <p:ph type="title"/>
          </p:nvPr>
        </p:nvSpPr>
        <p:spPr/>
        <p:txBody>
          <a:bodyPr/>
          <a:lstStyle/>
          <a:p>
            <a:r>
              <a:rPr lang="en-GB"/>
              <a:t>Click to edit Master title style</a:t>
            </a:r>
            <a:endParaRPr lang="ar-SA"/>
          </a:p>
        </p:txBody>
      </p:sp>
      <p:sp>
        <p:nvSpPr>
          <p:cNvPr id="3" name="Vertical Text Placeholder 2">
            <a:extLst>
              <a:ext uri="{FF2B5EF4-FFF2-40B4-BE49-F238E27FC236}">
                <a16:creationId xmlns:a16="http://schemas.microsoft.com/office/drawing/2014/main" id="{F5DCB73C-6C8C-8994-8971-E803CED0CB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79B46702-6D58-09E2-6376-114E698395AE}"/>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5" name="Footer Placeholder 4">
            <a:extLst>
              <a:ext uri="{FF2B5EF4-FFF2-40B4-BE49-F238E27FC236}">
                <a16:creationId xmlns:a16="http://schemas.microsoft.com/office/drawing/2014/main" id="{20DDB8B1-D6B7-26EB-CBC6-B8E031121F5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1FA047D5-A54E-9B33-3337-6ED3238B779C}"/>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355673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DB8EF0-D6F0-06AD-086B-497688572D8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ar-SA"/>
          </a:p>
        </p:txBody>
      </p:sp>
      <p:sp>
        <p:nvSpPr>
          <p:cNvPr id="3" name="Vertical Text Placeholder 2">
            <a:extLst>
              <a:ext uri="{FF2B5EF4-FFF2-40B4-BE49-F238E27FC236}">
                <a16:creationId xmlns:a16="http://schemas.microsoft.com/office/drawing/2014/main" id="{BACA262F-A363-7923-F28B-9C38106CA2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84E2738B-30A8-1A25-1000-219472340CDE}"/>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5" name="Footer Placeholder 4">
            <a:extLst>
              <a:ext uri="{FF2B5EF4-FFF2-40B4-BE49-F238E27FC236}">
                <a16:creationId xmlns:a16="http://schemas.microsoft.com/office/drawing/2014/main" id="{28738881-C999-B988-8732-249CDCE803C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3D22C3D-5C3C-24D3-581A-9CDBB0DF53CB}"/>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339887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5D36-BAF4-A8C5-45B2-2685A3A7E2D4}"/>
              </a:ext>
            </a:extLst>
          </p:cNvPr>
          <p:cNvSpPr>
            <a:spLocks noGrp="1"/>
          </p:cNvSpPr>
          <p:nvPr>
            <p:ph type="title"/>
          </p:nvPr>
        </p:nvSpPr>
        <p:spPr/>
        <p:txBody>
          <a:bodyPr/>
          <a:lstStyle/>
          <a:p>
            <a:r>
              <a:rPr lang="en-GB"/>
              <a:t>Click to edit Master title style</a:t>
            </a:r>
            <a:endParaRPr lang="ar-SA"/>
          </a:p>
        </p:txBody>
      </p:sp>
      <p:sp>
        <p:nvSpPr>
          <p:cNvPr id="3" name="Content Placeholder 2">
            <a:extLst>
              <a:ext uri="{FF2B5EF4-FFF2-40B4-BE49-F238E27FC236}">
                <a16:creationId xmlns:a16="http://schemas.microsoft.com/office/drawing/2014/main" id="{54B89E69-CA81-D760-8F26-13A1AAC46E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DA1A07E4-48D9-FB32-A902-1A00F60FC9C3}"/>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5" name="Footer Placeholder 4">
            <a:extLst>
              <a:ext uri="{FF2B5EF4-FFF2-40B4-BE49-F238E27FC236}">
                <a16:creationId xmlns:a16="http://schemas.microsoft.com/office/drawing/2014/main" id="{F009BF60-345E-6EBB-AFBD-5612378D278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70CBD7D-53DA-709C-03EE-3189EB8630F8}"/>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70519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B139-998F-896E-920C-105C4639CC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ar-SA"/>
          </a:p>
        </p:txBody>
      </p:sp>
      <p:sp>
        <p:nvSpPr>
          <p:cNvPr id="3" name="Text Placeholder 2">
            <a:extLst>
              <a:ext uri="{FF2B5EF4-FFF2-40B4-BE49-F238E27FC236}">
                <a16:creationId xmlns:a16="http://schemas.microsoft.com/office/drawing/2014/main" id="{80596E9A-0417-6F7E-0EAA-761683F40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A8E9F1-BF1E-ECD6-DFDB-8AE1B5C03B37}"/>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5" name="Footer Placeholder 4">
            <a:extLst>
              <a:ext uri="{FF2B5EF4-FFF2-40B4-BE49-F238E27FC236}">
                <a16:creationId xmlns:a16="http://schemas.microsoft.com/office/drawing/2014/main" id="{D9EE9CA7-2222-DF33-D61B-1540A03E2AC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19BC18F5-E2F9-6857-0897-1B84A4777175}"/>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49770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2033-2DCA-9944-DB5E-EBD85E468EA0}"/>
              </a:ext>
            </a:extLst>
          </p:cNvPr>
          <p:cNvSpPr>
            <a:spLocks noGrp="1"/>
          </p:cNvSpPr>
          <p:nvPr>
            <p:ph type="title"/>
          </p:nvPr>
        </p:nvSpPr>
        <p:spPr/>
        <p:txBody>
          <a:bodyPr/>
          <a:lstStyle/>
          <a:p>
            <a:r>
              <a:rPr lang="en-GB"/>
              <a:t>Click to edit Master title style</a:t>
            </a:r>
            <a:endParaRPr lang="ar-SA"/>
          </a:p>
        </p:txBody>
      </p:sp>
      <p:sp>
        <p:nvSpPr>
          <p:cNvPr id="3" name="Content Placeholder 2">
            <a:extLst>
              <a:ext uri="{FF2B5EF4-FFF2-40B4-BE49-F238E27FC236}">
                <a16:creationId xmlns:a16="http://schemas.microsoft.com/office/drawing/2014/main" id="{DD1739CE-BA0E-9AA8-7C52-102890C278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Content Placeholder 3">
            <a:extLst>
              <a:ext uri="{FF2B5EF4-FFF2-40B4-BE49-F238E27FC236}">
                <a16:creationId xmlns:a16="http://schemas.microsoft.com/office/drawing/2014/main" id="{C68B4184-217C-EC94-1CE2-1E725A3DC9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5" name="Date Placeholder 4">
            <a:extLst>
              <a:ext uri="{FF2B5EF4-FFF2-40B4-BE49-F238E27FC236}">
                <a16:creationId xmlns:a16="http://schemas.microsoft.com/office/drawing/2014/main" id="{0327B350-0AED-31CA-DDA7-00CDA73F6B08}"/>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6" name="Footer Placeholder 5">
            <a:extLst>
              <a:ext uri="{FF2B5EF4-FFF2-40B4-BE49-F238E27FC236}">
                <a16:creationId xmlns:a16="http://schemas.microsoft.com/office/drawing/2014/main" id="{57ED8DC7-04EF-A35D-F16C-15738DF67121}"/>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0BE12005-E5E4-E7E1-EFB0-D81FF6130BA4}"/>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414797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9EDC-5F1E-582B-0FCF-E15B3C475537}"/>
              </a:ext>
            </a:extLst>
          </p:cNvPr>
          <p:cNvSpPr>
            <a:spLocks noGrp="1"/>
          </p:cNvSpPr>
          <p:nvPr>
            <p:ph type="title"/>
          </p:nvPr>
        </p:nvSpPr>
        <p:spPr>
          <a:xfrm>
            <a:off x="839788" y="365125"/>
            <a:ext cx="10515600" cy="1325563"/>
          </a:xfrm>
        </p:spPr>
        <p:txBody>
          <a:bodyPr/>
          <a:lstStyle/>
          <a:p>
            <a:r>
              <a:rPr lang="en-GB"/>
              <a:t>Click to edit Master title style</a:t>
            </a:r>
            <a:endParaRPr lang="ar-SA"/>
          </a:p>
        </p:txBody>
      </p:sp>
      <p:sp>
        <p:nvSpPr>
          <p:cNvPr id="3" name="Text Placeholder 2">
            <a:extLst>
              <a:ext uri="{FF2B5EF4-FFF2-40B4-BE49-F238E27FC236}">
                <a16:creationId xmlns:a16="http://schemas.microsoft.com/office/drawing/2014/main" id="{BA3E0EC2-146D-3725-C80D-A155B5DEB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478754-D6F9-A0C8-1067-99BAB88DB3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5" name="Text Placeholder 4">
            <a:extLst>
              <a:ext uri="{FF2B5EF4-FFF2-40B4-BE49-F238E27FC236}">
                <a16:creationId xmlns:a16="http://schemas.microsoft.com/office/drawing/2014/main" id="{7EB712FE-EF9A-FCA0-06BB-4524DAB53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144E24-9ADE-57C7-894B-80671B746C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7" name="Date Placeholder 6">
            <a:extLst>
              <a:ext uri="{FF2B5EF4-FFF2-40B4-BE49-F238E27FC236}">
                <a16:creationId xmlns:a16="http://schemas.microsoft.com/office/drawing/2014/main" id="{702FCF8C-00C1-D881-FC1C-C0E64385E34E}"/>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8" name="Footer Placeholder 7">
            <a:extLst>
              <a:ext uri="{FF2B5EF4-FFF2-40B4-BE49-F238E27FC236}">
                <a16:creationId xmlns:a16="http://schemas.microsoft.com/office/drawing/2014/main" id="{35872D83-5B2E-287C-C423-130E30A8B3A0}"/>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A747D0F0-9586-8994-7716-C877C405EA79}"/>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76863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E1A2-7B90-14A8-F69B-5A843227909F}"/>
              </a:ext>
            </a:extLst>
          </p:cNvPr>
          <p:cNvSpPr>
            <a:spLocks noGrp="1"/>
          </p:cNvSpPr>
          <p:nvPr>
            <p:ph type="title"/>
          </p:nvPr>
        </p:nvSpPr>
        <p:spPr/>
        <p:txBody>
          <a:bodyPr/>
          <a:lstStyle/>
          <a:p>
            <a:r>
              <a:rPr lang="en-GB"/>
              <a:t>Click to edit Master title style</a:t>
            </a:r>
            <a:endParaRPr lang="ar-SA"/>
          </a:p>
        </p:txBody>
      </p:sp>
      <p:sp>
        <p:nvSpPr>
          <p:cNvPr id="3" name="Date Placeholder 2">
            <a:extLst>
              <a:ext uri="{FF2B5EF4-FFF2-40B4-BE49-F238E27FC236}">
                <a16:creationId xmlns:a16="http://schemas.microsoft.com/office/drawing/2014/main" id="{BF6A5BDC-CDDC-6782-E74B-5D4B81E62AB6}"/>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4" name="Footer Placeholder 3">
            <a:extLst>
              <a:ext uri="{FF2B5EF4-FFF2-40B4-BE49-F238E27FC236}">
                <a16:creationId xmlns:a16="http://schemas.microsoft.com/office/drawing/2014/main" id="{B92A0142-7F9A-8577-4FF1-0D597512E35A}"/>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4E55EE30-7447-6AE8-80A5-65136556F662}"/>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360703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1ECD5-EF3C-4532-EB53-FEDB2F67C82E}"/>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3" name="Footer Placeholder 2">
            <a:extLst>
              <a:ext uri="{FF2B5EF4-FFF2-40B4-BE49-F238E27FC236}">
                <a16:creationId xmlns:a16="http://schemas.microsoft.com/office/drawing/2014/main" id="{E7AB29A1-FCAA-2615-2A24-70B8B000B888}"/>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938EA3A6-4798-9BBE-6BC4-4A8543DEF7F2}"/>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86432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D015-D50C-78EB-9F5D-C31F27A9A0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r-SA"/>
          </a:p>
        </p:txBody>
      </p:sp>
      <p:sp>
        <p:nvSpPr>
          <p:cNvPr id="3" name="Content Placeholder 2">
            <a:extLst>
              <a:ext uri="{FF2B5EF4-FFF2-40B4-BE49-F238E27FC236}">
                <a16:creationId xmlns:a16="http://schemas.microsoft.com/office/drawing/2014/main" id="{A25B40F6-2474-CB87-9660-00F186493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Text Placeholder 3">
            <a:extLst>
              <a:ext uri="{FF2B5EF4-FFF2-40B4-BE49-F238E27FC236}">
                <a16:creationId xmlns:a16="http://schemas.microsoft.com/office/drawing/2014/main" id="{2EE2262F-64D4-60F4-7CDD-F714E76C5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DE7EB5-6CCD-A6E0-F2FB-D067A296852F}"/>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6" name="Footer Placeholder 5">
            <a:extLst>
              <a:ext uri="{FF2B5EF4-FFF2-40B4-BE49-F238E27FC236}">
                <a16:creationId xmlns:a16="http://schemas.microsoft.com/office/drawing/2014/main" id="{86F99A74-7107-6882-ACBC-3655FBF8D09E}"/>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1CAFE5E6-B82C-B646-7096-7B66392D7B3C}"/>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312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4A29-A019-C896-67EB-5A69D39114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r-SA"/>
          </a:p>
        </p:txBody>
      </p:sp>
      <p:sp>
        <p:nvSpPr>
          <p:cNvPr id="3" name="Picture Placeholder 2">
            <a:extLst>
              <a:ext uri="{FF2B5EF4-FFF2-40B4-BE49-F238E27FC236}">
                <a16:creationId xmlns:a16="http://schemas.microsoft.com/office/drawing/2014/main" id="{9187C6F4-5399-70F1-835C-BF0A1BFFB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80DBE0F3-C3E5-C121-D9B8-7BDA54821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143531-2E78-A86F-92AC-65AE7C85A16B}"/>
              </a:ext>
            </a:extLst>
          </p:cNvPr>
          <p:cNvSpPr>
            <a:spLocks noGrp="1"/>
          </p:cNvSpPr>
          <p:nvPr>
            <p:ph type="dt" sz="half" idx="10"/>
          </p:nvPr>
        </p:nvSpPr>
        <p:spPr/>
        <p:txBody>
          <a:bodyPr/>
          <a:lstStyle/>
          <a:p>
            <a:fld id="{791DAFD1-74C0-4A16-A723-2AE19A77406F}" type="datetimeFigureOut">
              <a:rPr lang="ar-SA" smtClean="0"/>
              <a:t>28/10/1446</a:t>
            </a:fld>
            <a:endParaRPr lang="ar-SA"/>
          </a:p>
        </p:txBody>
      </p:sp>
      <p:sp>
        <p:nvSpPr>
          <p:cNvPr id="6" name="Footer Placeholder 5">
            <a:extLst>
              <a:ext uri="{FF2B5EF4-FFF2-40B4-BE49-F238E27FC236}">
                <a16:creationId xmlns:a16="http://schemas.microsoft.com/office/drawing/2014/main" id="{79C21E7F-78D5-895B-2643-1013D64373F1}"/>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06585FDF-0515-ED4C-8CF0-E3DF7D3635B0}"/>
              </a:ext>
            </a:extLst>
          </p:cNvPr>
          <p:cNvSpPr>
            <a:spLocks noGrp="1"/>
          </p:cNvSpPr>
          <p:nvPr>
            <p:ph type="sldNum" sz="quarter" idx="12"/>
          </p:nvPr>
        </p:nvSpPr>
        <p:spPr/>
        <p:txBody>
          <a:bodyPr/>
          <a:lstStyle/>
          <a:p>
            <a:fld id="{EE255C99-0845-407E-9044-D22BC6E0EC1F}" type="slidenum">
              <a:rPr lang="ar-SA" smtClean="0"/>
              <a:t>‹#›</a:t>
            </a:fld>
            <a:endParaRPr lang="ar-SA"/>
          </a:p>
        </p:txBody>
      </p:sp>
    </p:spTree>
    <p:extLst>
      <p:ext uri="{BB962C8B-B14F-4D97-AF65-F5344CB8AC3E}">
        <p14:creationId xmlns:p14="http://schemas.microsoft.com/office/powerpoint/2010/main" val="149700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5FAFE-FDF4-0527-F3FE-ACF656314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ar-SA"/>
          </a:p>
        </p:txBody>
      </p:sp>
      <p:sp>
        <p:nvSpPr>
          <p:cNvPr id="3" name="Text Placeholder 2">
            <a:extLst>
              <a:ext uri="{FF2B5EF4-FFF2-40B4-BE49-F238E27FC236}">
                <a16:creationId xmlns:a16="http://schemas.microsoft.com/office/drawing/2014/main" id="{232F8630-65BC-6F11-59DE-BAD0C0BC7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r-SA"/>
          </a:p>
        </p:txBody>
      </p:sp>
      <p:sp>
        <p:nvSpPr>
          <p:cNvPr id="4" name="Date Placeholder 3">
            <a:extLst>
              <a:ext uri="{FF2B5EF4-FFF2-40B4-BE49-F238E27FC236}">
                <a16:creationId xmlns:a16="http://schemas.microsoft.com/office/drawing/2014/main" id="{C4B6BA69-5444-F663-B08A-4B493A04D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AFD1-74C0-4A16-A723-2AE19A77406F}" type="datetimeFigureOut">
              <a:rPr lang="ar-SA" smtClean="0"/>
              <a:t>28/10/1446</a:t>
            </a:fld>
            <a:endParaRPr lang="ar-SA"/>
          </a:p>
        </p:txBody>
      </p:sp>
      <p:sp>
        <p:nvSpPr>
          <p:cNvPr id="5" name="Footer Placeholder 4">
            <a:extLst>
              <a:ext uri="{FF2B5EF4-FFF2-40B4-BE49-F238E27FC236}">
                <a16:creationId xmlns:a16="http://schemas.microsoft.com/office/drawing/2014/main" id="{7DA36D4D-96AE-D0BB-673D-E43875BCE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D06F1036-A4D8-FEF4-4B84-1FE8EBCEC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55C99-0845-407E-9044-D22BC6E0EC1F}" type="slidenum">
              <a:rPr lang="ar-SA" smtClean="0"/>
              <a:t>‹#›</a:t>
            </a:fld>
            <a:endParaRPr lang="ar-SA"/>
          </a:p>
        </p:txBody>
      </p:sp>
    </p:spTree>
    <p:extLst>
      <p:ext uri="{BB962C8B-B14F-4D97-AF65-F5344CB8AC3E}">
        <p14:creationId xmlns:p14="http://schemas.microsoft.com/office/powerpoint/2010/main" val="543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2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980.png"/><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D8D2EE2-FDE6-879A-3C74-25A2583A1B7C}"/>
              </a:ext>
            </a:extLst>
          </p:cNvPr>
          <p:cNvSpPr txBox="1"/>
          <p:nvPr/>
        </p:nvSpPr>
        <p:spPr>
          <a:xfrm>
            <a:off x="2742375" y="4106181"/>
            <a:ext cx="6125872" cy="830997"/>
          </a:xfrm>
          <a:prstGeom prst="rect">
            <a:avLst/>
          </a:prstGeom>
          <a:noFill/>
        </p:spPr>
        <p:txBody>
          <a:bodyPr wrap="square">
            <a:spAutoFit/>
          </a:bodyPr>
          <a:ls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effectLst/>
                <a:latin typeface="Calibri" panose="020F0502020204030204" pitchFamily="34" charset="0"/>
                <a:ea typeface="Calibri" panose="020F0502020204030204" pitchFamily="34" charset="0"/>
                <a:cs typeface="Arial" panose="020B0604020202020204" pitchFamily="34" charset="0"/>
              </a:rPr>
              <a:t>FUNDAMENTALS  OF  PHYSICS</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Calibri" panose="020F0502020204030204" pitchFamily="34" charset="0"/>
                <a:ea typeface="Calibri" panose="020F0502020204030204" pitchFamily="34" charset="0"/>
                <a:cs typeface="Arial" panose="020B0604020202020204" pitchFamily="34" charset="0"/>
              </a:rPr>
              <a:t>( 10th  edition )- HALLIDAY &amp; RESNICK</a:t>
            </a:r>
            <a:endParaRPr lang="ar-SA" sz="2400" dirty="0"/>
          </a:p>
        </p:txBody>
      </p:sp>
      <p:pic>
        <p:nvPicPr>
          <p:cNvPr id="6" name="Picture 5">
            <a:extLst>
              <a:ext uri="{FF2B5EF4-FFF2-40B4-BE49-F238E27FC236}">
                <a16:creationId xmlns:a16="http://schemas.microsoft.com/office/drawing/2014/main" id="{96BA7EB5-FC0E-DE8D-8CE8-F88370FE12DB}"/>
              </a:ext>
            </a:extLst>
          </p:cNvPr>
          <p:cNvPicPr>
            <a:picLocks noChangeAspect="1"/>
          </p:cNvPicPr>
          <p:nvPr/>
        </p:nvPicPr>
        <p:blipFill>
          <a:blip r:embed="rId2"/>
          <a:stretch>
            <a:fillRect/>
          </a:stretch>
        </p:blipFill>
        <p:spPr>
          <a:xfrm>
            <a:off x="2553126" y="1879026"/>
            <a:ext cx="6315121" cy="1190634"/>
          </a:xfrm>
          <a:prstGeom prst="rect">
            <a:avLst/>
          </a:prstGeom>
        </p:spPr>
      </p:pic>
    </p:spTree>
    <p:extLst>
      <p:ext uri="{BB962C8B-B14F-4D97-AF65-F5344CB8AC3E}">
        <p14:creationId xmlns:p14="http://schemas.microsoft.com/office/powerpoint/2010/main" val="288627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F101B-782B-9575-8CA7-3798D2C088F5}"/>
              </a:ext>
            </a:extLst>
          </p:cNvPr>
          <p:cNvPicPr>
            <a:picLocks noChangeAspect="1"/>
          </p:cNvPicPr>
          <p:nvPr/>
        </p:nvPicPr>
        <p:blipFill>
          <a:blip r:embed="rId2"/>
          <a:stretch>
            <a:fillRect/>
          </a:stretch>
        </p:blipFill>
        <p:spPr>
          <a:xfrm>
            <a:off x="594590" y="763256"/>
            <a:ext cx="3343750" cy="812501"/>
          </a:xfrm>
          <a:prstGeom prst="rect">
            <a:avLst/>
          </a:prstGeom>
        </p:spPr>
      </p:pic>
      <p:pic>
        <p:nvPicPr>
          <p:cNvPr id="5" name="Picture 4">
            <a:extLst>
              <a:ext uri="{FF2B5EF4-FFF2-40B4-BE49-F238E27FC236}">
                <a16:creationId xmlns:a16="http://schemas.microsoft.com/office/drawing/2014/main" id="{455DCF3F-AFA6-2BAE-B9E6-A0D2985741F6}"/>
              </a:ext>
            </a:extLst>
          </p:cNvPr>
          <p:cNvPicPr>
            <a:picLocks noChangeAspect="1"/>
          </p:cNvPicPr>
          <p:nvPr/>
        </p:nvPicPr>
        <p:blipFill>
          <a:blip r:embed="rId3"/>
          <a:stretch>
            <a:fillRect/>
          </a:stretch>
        </p:blipFill>
        <p:spPr>
          <a:xfrm>
            <a:off x="392583" y="1967179"/>
            <a:ext cx="4634411" cy="61499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D2CA93-1421-9BF7-9D1A-1569A1300967}"/>
                  </a:ext>
                </a:extLst>
              </p:cNvPr>
              <p:cNvSpPr txBox="1"/>
              <p:nvPr/>
            </p:nvSpPr>
            <p:spPr>
              <a:xfrm>
                <a:off x="801352" y="3094565"/>
                <a:ext cx="3894592" cy="630750"/>
              </a:xfrm>
              <a:prstGeom prst="rect">
                <a:avLst/>
              </a:prstGeom>
              <a:noFill/>
            </p:spPr>
            <p:txBody>
              <a:bodyPr wrap="none" lIns="0" tIns="0" rIns="0" bIns="0" rtlCol="1">
                <a:spAutoFit/>
              </a:bodyPr>
              <a:lstStyle/>
              <a:p>
                <a:pPr/>
                <a14:m>
                  <m:oMathPara xmlns:m="http://schemas.openxmlformats.org/officeDocument/2006/math">
                    <m:oMathParaPr>
                      <m:jc m:val="left"/>
                    </m:oMathParaPr>
                    <m:oMath xmlns:m="http://schemas.openxmlformats.org/officeDocument/2006/math">
                      <m:sSub>
                        <m:sSubPr>
                          <m:ctrlPr>
                            <a:rPr lang="ar-SA"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𝑐𝑜𝑚</m:t>
                          </m:r>
                        </m:sub>
                      </m:sSub>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𝑐𝑜𝑚</m:t>
                              </m:r>
                            </m:sub>
                          </m:sSub>
                        </m:num>
                        <m:den>
                          <m:r>
                            <a:rPr lang="en-US" sz="2400" b="0" i="1" smtClean="0">
                              <a:latin typeface="Cambria Math" panose="02040503050406030204" pitchFamily="18" charset="0"/>
                              <a:ea typeface="Cambria Math" panose="02040503050406030204" pitchFamily="18" charset="0"/>
                            </a:rPr>
                            <m:t>𝑅</m:t>
                          </m:r>
                        </m:den>
                      </m:f>
                    </m:oMath>
                  </m:oMathPara>
                </a14:m>
                <a:endParaRPr lang="ar-SA" sz="2400" dirty="0"/>
              </a:p>
            </p:txBody>
          </p:sp>
        </mc:Choice>
        <mc:Fallback xmlns="">
          <p:sp>
            <p:nvSpPr>
              <p:cNvPr id="6" name="TextBox 5">
                <a:extLst>
                  <a:ext uri="{FF2B5EF4-FFF2-40B4-BE49-F238E27FC236}">
                    <a16:creationId xmlns:a16="http://schemas.microsoft.com/office/drawing/2014/main" id="{A2D2CA93-1421-9BF7-9D1A-1569A1300967}"/>
                  </a:ext>
                </a:extLst>
              </p:cNvPr>
              <p:cNvSpPr txBox="1">
                <a:spLocks noRot="1" noChangeAspect="1" noMove="1" noResize="1" noEditPoints="1" noAdjustHandles="1" noChangeArrowheads="1" noChangeShapeType="1" noTextEdit="1"/>
              </p:cNvSpPr>
              <p:nvPr/>
            </p:nvSpPr>
            <p:spPr>
              <a:xfrm>
                <a:off x="801352" y="3094565"/>
                <a:ext cx="3894592" cy="630750"/>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A7C6A1-AA46-FB0A-F3DB-1F23C8220841}"/>
                  </a:ext>
                </a:extLst>
              </p:cNvPr>
              <p:cNvSpPr txBox="1"/>
              <p:nvPr/>
            </p:nvSpPr>
            <p:spPr>
              <a:xfrm>
                <a:off x="133366" y="3883884"/>
                <a:ext cx="5034156" cy="6347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𝑒𝑛𝑒𝑟𝑡𝑖𝑎</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𝑏𝑎𝑙𝑙</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sSub>
                        <m:sSubPr>
                          <m:ctrlPr>
                            <a:rPr lang="ar-SA"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𝑐𝑜𝑚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𝑀𝑅</m:t>
                          </m:r>
                        </m:e>
                        <m:sup>
                          <m:r>
                            <a:rPr lang="en-US" b="0" i="1" smtClean="0">
                              <a:latin typeface="Cambria Math" panose="02040503050406030204" pitchFamily="18" charset="0"/>
                            </a:rPr>
                            <m:t>2</m:t>
                          </m:r>
                        </m:sup>
                      </m:sSup>
                    </m:oMath>
                  </m:oMathPara>
                </a14:m>
                <a:endParaRPr lang="ar-SA" dirty="0"/>
              </a:p>
            </p:txBody>
          </p:sp>
        </mc:Choice>
        <mc:Fallback xmlns="">
          <p:sp>
            <p:nvSpPr>
              <p:cNvPr id="8" name="TextBox 7">
                <a:extLst>
                  <a:ext uri="{FF2B5EF4-FFF2-40B4-BE49-F238E27FC236}">
                    <a16:creationId xmlns:a16="http://schemas.microsoft.com/office/drawing/2014/main" id="{8BA7C6A1-AA46-FB0A-F3DB-1F23C8220841}"/>
                  </a:ext>
                </a:extLst>
              </p:cNvPr>
              <p:cNvSpPr txBox="1">
                <a:spLocks noRot="1" noChangeAspect="1" noMove="1" noResize="1" noEditPoints="1" noAdjustHandles="1" noChangeArrowheads="1" noChangeShapeType="1" noTextEdit="1"/>
              </p:cNvSpPr>
              <p:nvPr/>
            </p:nvSpPr>
            <p:spPr>
              <a:xfrm>
                <a:off x="133366" y="3883884"/>
                <a:ext cx="5034156" cy="634789"/>
              </a:xfrm>
              <a:prstGeom prst="rect">
                <a:avLst/>
              </a:prstGeom>
              <a:blipFill>
                <a:blip r:embed="rId5"/>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589BA9-B837-81AC-3067-9D3DA7788CAD}"/>
                  </a:ext>
                </a:extLst>
              </p:cNvPr>
              <p:cNvSpPr txBox="1"/>
              <p:nvPr/>
            </p:nvSpPr>
            <p:spPr>
              <a:xfrm>
                <a:off x="620495" y="4518673"/>
                <a:ext cx="4855047" cy="741100"/>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ar-SA" sz="2400" i="1" smtClean="0">
                              <a:latin typeface="Cambria Math" panose="02040503050406030204" pitchFamily="18" charset="0"/>
                            </a:rPr>
                          </m:ctrlPr>
                        </m:fPr>
                        <m:num>
                          <m:r>
                            <a:rPr lang="ar-SA" sz="2400" b="0" i="1" smtClean="0">
                              <a:latin typeface="Cambria Math" panose="02040503050406030204" pitchFamily="18" charset="0"/>
                            </a:rPr>
                            <m:t>1</m:t>
                          </m:r>
                        </m:num>
                        <m:den>
                          <m:r>
                            <a:rPr lang="ar-SA"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ar-SA" sz="2400" i="1" smtClean="0">
                              <a:latin typeface="Cambria Math" panose="02040503050406030204" pitchFamily="18" charset="0"/>
                            </a:rPr>
                          </m:ctrlPr>
                        </m:fPr>
                        <m:num>
                          <m:r>
                            <a:rPr lang="ar-SA" sz="2400" b="0" i="1" smtClean="0">
                              <a:latin typeface="Cambria Math" panose="02040503050406030204" pitchFamily="18" charset="0"/>
                            </a:rPr>
                            <m:t>2</m:t>
                          </m:r>
                        </m:num>
                        <m:den>
                          <m:r>
                            <a:rPr lang="ar-SA" sz="2400" b="0" i="1" smtClean="0">
                              <a:latin typeface="Cambria Math" panose="02040503050406030204" pitchFamily="18" charset="0"/>
                            </a:rPr>
                            <m:t>5</m:t>
                          </m:r>
                        </m:den>
                      </m:f>
                      <m:r>
                        <a:rPr lang="en-US" sz="2400" b="0" i="1" smtClean="0">
                          <a:latin typeface="Cambria Math" panose="02040503050406030204" pitchFamily="18" charset="0"/>
                        </a:rPr>
                        <m:t>𝑀</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𝑐𝑜𝑚</m:t>
                                  </m:r>
                                </m:sub>
                              </m:sSub>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p>
                        <m:sSupPr>
                          <m:ctrlPr>
                            <a:rPr lang="en-US" sz="2400" b="0" i="1" smtClean="0">
                              <a:latin typeface="Cambria Math" panose="02040503050406030204" pitchFamily="18" charset="0"/>
                            </a:rPr>
                          </m:ctrlPr>
                        </m:s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𝑀𝑣</m:t>
                              </m:r>
                            </m:e>
                            <m:sub>
                              <m:r>
                                <a:rPr lang="en-US" sz="2400" b="0" i="1" smtClean="0">
                                  <a:latin typeface="Cambria Math" panose="02040503050406030204" pitchFamily="18" charset="0"/>
                                </a:rPr>
                                <m:t>𝑐𝑜𝑚</m:t>
                              </m:r>
                            </m:sub>
                          </m:sSub>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𝑀𝑔</m:t>
                      </m:r>
                      <m:r>
                        <a:rPr lang="en-US" sz="2400" b="0" i="1" smtClean="0">
                          <a:latin typeface="Cambria Math" panose="02040503050406030204" pitchFamily="18" charset="0"/>
                        </a:rPr>
                        <m:t>h</m:t>
                      </m:r>
                    </m:oMath>
                  </m:oMathPara>
                </a14:m>
                <a:endParaRPr lang="ar-SA" sz="2400" dirty="0"/>
              </a:p>
            </p:txBody>
          </p:sp>
        </mc:Choice>
        <mc:Fallback xmlns="">
          <p:sp>
            <p:nvSpPr>
              <p:cNvPr id="10" name="TextBox 9">
                <a:extLst>
                  <a:ext uri="{FF2B5EF4-FFF2-40B4-BE49-F238E27FC236}">
                    <a16:creationId xmlns:a16="http://schemas.microsoft.com/office/drawing/2014/main" id="{3D589BA9-B837-81AC-3067-9D3DA7788CAD}"/>
                  </a:ext>
                </a:extLst>
              </p:cNvPr>
              <p:cNvSpPr txBox="1">
                <a:spLocks noRot="1" noChangeAspect="1" noMove="1" noResize="1" noEditPoints="1" noAdjustHandles="1" noChangeArrowheads="1" noChangeShapeType="1" noTextEdit="1"/>
              </p:cNvSpPr>
              <p:nvPr/>
            </p:nvSpPr>
            <p:spPr>
              <a:xfrm>
                <a:off x="620495" y="4518673"/>
                <a:ext cx="4855047" cy="741100"/>
              </a:xfrm>
              <a:prstGeom prst="rect">
                <a:avLst/>
              </a:prstGeom>
              <a:blipFill>
                <a:blip r:embed="rId6"/>
                <a:stretch>
                  <a:fillRect/>
                </a:stretch>
              </a:blipFill>
            </p:spPr>
            <p:txBody>
              <a:bodyPr/>
              <a:lstStyle/>
              <a:p>
                <a:r>
                  <a:rPr lang="ar-SA">
                    <a:noFill/>
                  </a:rPr>
                  <a:t> </a:t>
                </a:r>
              </a:p>
            </p:txBody>
          </p:sp>
        </mc:Fallback>
      </mc:AlternateContent>
      <p:pic>
        <p:nvPicPr>
          <p:cNvPr id="12" name="Picture 11">
            <a:extLst>
              <a:ext uri="{FF2B5EF4-FFF2-40B4-BE49-F238E27FC236}">
                <a16:creationId xmlns:a16="http://schemas.microsoft.com/office/drawing/2014/main" id="{0A9FE0AE-BA49-F0CA-D376-E05FA8859B81}"/>
              </a:ext>
            </a:extLst>
          </p:cNvPr>
          <p:cNvPicPr>
            <a:picLocks noChangeAspect="1"/>
          </p:cNvPicPr>
          <p:nvPr/>
        </p:nvPicPr>
        <p:blipFill>
          <a:blip r:embed="rId7"/>
          <a:stretch>
            <a:fillRect/>
          </a:stretch>
        </p:blipFill>
        <p:spPr>
          <a:xfrm>
            <a:off x="693069" y="5608872"/>
            <a:ext cx="5137819" cy="634788"/>
          </a:xfrm>
          <a:prstGeom prst="rect">
            <a:avLst/>
          </a:prstGeom>
        </p:spPr>
      </p:pic>
      <p:pic>
        <p:nvPicPr>
          <p:cNvPr id="14" name="Picture 13">
            <a:extLst>
              <a:ext uri="{FF2B5EF4-FFF2-40B4-BE49-F238E27FC236}">
                <a16:creationId xmlns:a16="http://schemas.microsoft.com/office/drawing/2014/main" id="{DF644AC1-1775-8097-2E54-5934C6F60656}"/>
              </a:ext>
            </a:extLst>
          </p:cNvPr>
          <p:cNvPicPr>
            <a:picLocks noChangeAspect="1"/>
          </p:cNvPicPr>
          <p:nvPr/>
        </p:nvPicPr>
        <p:blipFill>
          <a:blip r:embed="rId8"/>
          <a:stretch>
            <a:fillRect/>
          </a:stretch>
        </p:blipFill>
        <p:spPr>
          <a:xfrm>
            <a:off x="1459929" y="6373330"/>
            <a:ext cx="1393422" cy="484669"/>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7001C9-3CD9-F3E2-9C6D-D7D7126A2D40}"/>
                  </a:ext>
                </a:extLst>
              </p:cNvPr>
              <p:cNvSpPr txBox="1"/>
              <p:nvPr/>
            </p:nvSpPr>
            <p:spPr>
              <a:xfrm>
                <a:off x="133366" y="486257"/>
                <a:ext cx="517457"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oMath>
                  </m:oMathPara>
                </a14:m>
                <a:endParaRPr lang="ar-SA" sz="2400" dirty="0"/>
              </a:p>
            </p:txBody>
          </p:sp>
        </mc:Choice>
        <mc:Fallback xmlns="">
          <p:sp>
            <p:nvSpPr>
              <p:cNvPr id="25" name="TextBox 24">
                <a:extLst>
                  <a:ext uri="{FF2B5EF4-FFF2-40B4-BE49-F238E27FC236}">
                    <a16:creationId xmlns:a16="http://schemas.microsoft.com/office/drawing/2014/main" id="{AB7001C9-3CD9-F3E2-9C6D-D7D7126A2D40}"/>
                  </a:ext>
                </a:extLst>
              </p:cNvPr>
              <p:cNvSpPr txBox="1">
                <a:spLocks noRot="1" noChangeAspect="1" noMove="1" noResize="1" noEditPoints="1" noAdjustHandles="1" noChangeArrowheads="1" noChangeShapeType="1" noTextEdit="1"/>
              </p:cNvSpPr>
              <p:nvPr/>
            </p:nvSpPr>
            <p:spPr>
              <a:xfrm>
                <a:off x="133366" y="486257"/>
                <a:ext cx="517457" cy="369332"/>
              </a:xfrm>
              <a:prstGeom prst="rect">
                <a:avLst/>
              </a:prstGeom>
              <a:blipFill>
                <a:blip r:embed="rId9"/>
                <a:stretch>
                  <a:fillRect r="-5882" b="-38333"/>
                </a:stretch>
              </a:blipFill>
            </p:spPr>
            <p:txBody>
              <a:bodyPr/>
              <a:lstStyle/>
              <a:p>
                <a:r>
                  <a:rPr lang="ar-SA">
                    <a:noFill/>
                  </a:rPr>
                  <a:t> </a:t>
                </a:r>
              </a:p>
            </p:txBody>
          </p:sp>
        </mc:Fallback>
      </mc:AlternateContent>
    </p:spTree>
    <p:extLst>
      <p:ext uri="{BB962C8B-B14F-4D97-AF65-F5344CB8AC3E}">
        <p14:creationId xmlns:p14="http://schemas.microsoft.com/office/powerpoint/2010/main" val="302816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247E2-0F3A-87CD-B379-2240939A6906}"/>
              </a:ext>
            </a:extLst>
          </p:cNvPr>
          <p:cNvPicPr>
            <a:picLocks noChangeAspect="1"/>
          </p:cNvPicPr>
          <p:nvPr/>
        </p:nvPicPr>
        <p:blipFill>
          <a:blip r:embed="rId2"/>
          <a:stretch>
            <a:fillRect/>
          </a:stretch>
        </p:blipFill>
        <p:spPr>
          <a:xfrm>
            <a:off x="840241" y="3654230"/>
            <a:ext cx="4401956" cy="1220192"/>
          </a:xfrm>
          <a:prstGeom prst="rect">
            <a:avLst/>
          </a:prstGeom>
        </p:spPr>
      </p:pic>
      <p:pic>
        <p:nvPicPr>
          <p:cNvPr id="18" name="Picture 17">
            <a:extLst>
              <a:ext uri="{FF2B5EF4-FFF2-40B4-BE49-F238E27FC236}">
                <a16:creationId xmlns:a16="http://schemas.microsoft.com/office/drawing/2014/main" id="{FF472C52-2C9D-14AC-BBED-8218243B3039}"/>
              </a:ext>
            </a:extLst>
          </p:cNvPr>
          <p:cNvPicPr>
            <a:picLocks noChangeAspect="1"/>
          </p:cNvPicPr>
          <p:nvPr/>
        </p:nvPicPr>
        <p:blipFill>
          <a:blip r:embed="rId3"/>
          <a:stretch>
            <a:fillRect/>
          </a:stretch>
        </p:blipFill>
        <p:spPr>
          <a:xfrm>
            <a:off x="518188" y="0"/>
            <a:ext cx="3893456" cy="886096"/>
          </a:xfrm>
          <a:prstGeom prst="rect">
            <a:avLst/>
          </a:prstGeom>
        </p:spPr>
      </p:pic>
      <p:pic>
        <p:nvPicPr>
          <p:cNvPr id="20" name="Picture 19">
            <a:extLst>
              <a:ext uri="{FF2B5EF4-FFF2-40B4-BE49-F238E27FC236}">
                <a16:creationId xmlns:a16="http://schemas.microsoft.com/office/drawing/2014/main" id="{10254C70-197D-0243-A981-E561766B5FED}"/>
              </a:ext>
            </a:extLst>
          </p:cNvPr>
          <p:cNvPicPr>
            <a:picLocks noChangeAspect="1"/>
          </p:cNvPicPr>
          <p:nvPr/>
        </p:nvPicPr>
        <p:blipFill>
          <a:blip r:embed="rId4"/>
          <a:stretch>
            <a:fillRect/>
          </a:stretch>
        </p:blipFill>
        <p:spPr>
          <a:xfrm>
            <a:off x="657762" y="1170682"/>
            <a:ext cx="1935914" cy="618418"/>
          </a:xfrm>
          <a:prstGeom prst="rect">
            <a:avLst/>
          </a:prstGeom>
        </p:spPr>
      </p:pic>
      <p:pic>
        <p:nvPicPr>
          <p:cNvPr id="22" name="Picture 21">
            <a:extLst>
              <a:ext uri="{FF2B5EF4-FFF2-40B4-BE49-F238E27FC236}">
                <a16:creationId xmlns:a16="http://schemas.microsoft.com/office/drawing/2014/main" id="{2F0B160B-BA5C-5909-9E67-0D74A4ACE2C1}"/>
              </a:ext>
            </a:extLst>
          </p:cNvPr>
          <p:cNvPicPr>
            <a:picLocks noChangeAspect="1"/>
          </p:cNvPicPr>
          <p:nvPr/>
        </p:nvPicPr>
        <p:blipFill>
          <a:blip r:embed="rId5"/>
          <a:stretch>
            <a:fillRect/>
          </a:stretch>
        </p:blipFill>
        <p:spPr>
          <a:xfrm>
            <a:off x="610854" y="1855602"/>
            <a:ext cx="2370782" cy="738073"/>
          </a:xfrm>
          <a:prstGeom prst="rect">
            <a:avLst/>
          </a:prstGeom>
        </p:spPr>
      </p:pic>
      <p:pic>
        <p:nvPicPr>
          <p:cNvPr id="24" name="Picture 23">
            <a:extLst>
              <a:ext uri="{FF2B5EF4-FFF2-40B4-BE49-F238E27FC236}">
                <a16:creationId xmlns:a16="http://schemas.microsoft.com/office/drawing/2014/main" id="{FF7C760A-4404-8B6C-53ED-A0A06D7B5F26}"/>
              </a:ext>
            </a:extLst>
          </p:cNvPr>
          <p:cNvPicPr>
            <a:picLocks noChangeAspect="1"/>
          </p:cNvPicPr>
          <p:nvPr/>
        </p:nvPicPr>
        <p:blipFill>
          <a:blip r:embed="rId6"/>
          <a:stretch>
            <a:fillRect/>
          </a:stretch>
        </p:blipFill>
        <p:spPr>
          <a:xfrm>
            <a:off x="657762" y="2630945"/>
            <a:ext cx="3084764" cy="738073"/>
          </a:xfrm>
          <a:prstGeom prst="rect">
            <a:avLst/>
          </a:prstGeom>
        </p:spPr>
      </p:pic>
      <p:pic>
        <p:nvPicPr>
          <p:cNvPr id="5" name="Picture 4">
            <a:extLst>
              <a:ext uri="{FF2B5EF4-FFF2-40B4-BE49-F238E27FC236}">
                <a16:creationId xmlns:a16="http://schemas.microsoft.com/office/drawing/2014/main" id="{60753399-1F0C-0FB4-CFB9-28630796239A}"/>
              </a:ext>
            </a:extLst>
          </p:cNvPr>
          <p:cNvPicPr>
            <a:picLocks noChangeAspect="1"/>
          </p:cNvPicPr>
          <p:nvPr/>
        </p:nvPicPr>
        <p:blipFill>
          <a:blip r:embed="rId7"/>
          <a:stretch>
            <a:fillRect/>
          </a:stretch>
        </p:blipFill>
        <p:spPr>
          <a:xfrm>
            <a:off x="1036326" y="5566590"/>
            <a:ext cx="4626061" cy="86296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051B9A-2761-89C8-F229-ACE1491935C2}"/>
                  </a:ext>
                </a:extLst>
              </p:cNvPr>
              <p:cNvSpPr txBox="1"/>
              <p:nvPr/>
            </p:nvSpPr>
            <p:spPr>
              <a:xfrm>
                <a:off x="133366" y="486257"/>
                <a:ext cx="517457"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oMath>
                  </m:oMathPara>
                </a14:m>
                <a:endParaRPr lang="ar-SA" sz="2400" dirty="0"/>
              </a:p>
            </p:txBody>
          </p:sp>
        </mc:Choice>
        <mc:Fallback xmlns="">
          <p:sp>
            <p:nvSpPr>
              <p:cNvPr id="6" name="TextBox 5">
                <a:extLst>
                  <a:ext uri="{FF2B5EF4-FFF2-40B4-BE49-F238E27FC236}">
                    <a16:creationId xmlns:a16="http://schemas.microsoft.com/office/drawing/2014/main" id="{02051B9A-2761-89C8-F229-ACE1491935C2}"/>
                  </a:ext>
                </a:extLst>
              </p:cNvPr>
              <p:cNvSpPr txBox="1">
                <a:spLocks noRot="1" noChangeAspect="1" noMove="1" noResize="1" noEditPoints="1" noAdjustHandles="1" noChangeArrowheads="1" noChangeShapeType="1" noTextEdit="1"/>
              </p:cNvSpPr>
              <p:nvPr/>
            </p:nvSpPr>
            <p:spPr>
              <a:xfrm>
                <a:off x="133366" y="486257"/>
                <a:ext cx="517457" cy="369332"/>
              </a:xfrm>
              <a:prstGeom prst="rect">
                <a:avLst/>
              </a:prstGeom>
              <a:blipFill>
                <a:blip r:embed="rId8"/>
                <a:stretch>
                  <a:fillRect r="-5882" b="-38333"/>
                </a:stretch>
              </a:blipFill>
            </p:spPr>
            <p:txBody>
              <a:bodyPr/>
              <a:lstStyle/>
              <a:p>
                <a:r>
                  <a:rPr lang="ar-SA">
                    <a:noFill/>
                  </a:rPr>
                  <a:t> </a:t>
                </a:r>
              </a:p>
            </p:txBody>
          </p:sp>
        </mc:Fallback>
      </mc:AlternateContent>
    </p:spTree>
    <p:extLst>
      <p:ext uri="{BB962C8B-B14F-4D97-AF65-F5344CB8AC3E}">
        <p14:creationId xmlns:p14="http://schemas.microsoft.com/office/powerpoint/2010/main" val="266663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24157-8C4E-5311-B882-D79B9A0FC026}"/>
              </a:ext>
            </a:extLst>
          </p:cNvPr>
          <p:cNvPicPr>
            <a:picLocks noChangeAspect="1"/>
          </p:cNvPicPr>
          <p:nvPr/>
        </p:nvPicPr>
        <p:blipFill>
          <a:blip r:embed="rId2"/>
          <a:stretch>
            <a:fillRect/>
          </a:stretch>
        </p:blipFill>
        <p:spPr>
          <a:xfrm>
            <a:off x="96498" y="268225"/>
            <a:ext cx="4549392" cy="703683"/>
          </a:xfrm>
          <a:prstGeom prst="rect">
            <a:avLst/>
          </a:prstGeom>
        </p:spPr>
      </p:pic>
      <p:pic>
        <p:nvPicPr>
          <p:cNvPr id="5" name="Picture 4">
            <a:extLst>
              <a:ext uri="{FF2B5EF4-FFF2-40B4-BE49-F238E27FC236}">
                <a16:creationId xmlns:a16="http://schemas.microsoft.com/office/drawing/2014/main" id="{06CBF911-85CE-B041-51D0-F1C01A32BC1A}"/>
              </a:ext>
            </a:extLst>
          </p:cNvPr>
          <p:cNvPicPr>
            <a:picLocks noChangeAspect="1"/>
          </p:cNvPicPr>
          <p:nvPr/>
        </p:nvPicPr>
        <p:blipFill>
          <a:blip r:embed="rId3"/>
          <a:stretch>
            <a:fillRect/>
          </a:stretch>
        </p:blipFill>
        <p:spPr>
          <a:xfrm>
            <a:off x="412793" y="1457053"/>
            <a:ext cx="8447509" cy="952592"/>
          </a:xfrm>
          <a:prstGeom prst="rect">
            <a:avLst/>
          </a:prstGeom>
        </p:spPr>
      </p:pic>
      <p:pic>
        <p:nvPicPr>
          <p:cNvPr id="7" name="Picture 6">
            <a:extLst>
              <a:ext uri="{FF2B5EF4-FFF2-40B4-BE49-F238E27FC236}">
                <a16:creationId xmlns:a16="http://schemas.microsoft.com/office/drawing/2014/main" id="{5102F4F4-0344-C9F0-AEE2-D587350EBA44}"/>
              </a:ext>
            </a:extLst>
          </p:cNvPr>
          <p:cNvPicPr>
            <a:picLocks noChangeAspect="1"/>
          </p:cNvPicPr>
          <p:nvPr/>
        </p:nvPicPr>
        <p:blipFill>
          <a:blip r:embed="rId4"/>
          <a:stretch>
            <a:fillRect/>
          </a:stretch>
        </p:blipFill>
        <p:spPr>
          <a:xfrm>
            <a:off x="688040" y="2811760"/>
            <a:ext cx="2899161" cy="617240"/>
          </a:xfrm>
          <a:prstGeom prst="rect">
            <a:avLst/>
          </a:prstGeom>
        </p:spPr>
      </p:pic>
      <p:pic>
        <p:nvPicPr>
          <p:cNvPr id="9" name="Picture 8">
            <a:extLst>
              <a:ext uri="{FF2B5EF4-FFF2-40B4-BE49-F238E27FC236}">
                <a16:creationId xmlns:a16="http://schemas.microsoft.com/office/drawing/2014/main" id="{F16F3501-19A9-6D1E-1E9A-C81E09A7C008}"/>
              </a:ext>
            </a:extLst>
          </p:cNvPr>
          <p:cNvPicPr>
            <a:picLocks noChangeAspect="1"/>
          </p:cNvPicPr>
          <p:nvPr/>
        </p:nvPicPr>
        <p:blipFill>
          <a:blip r:embed="rId5"/>
          <a:stretch>
            <a:fillRect/>
          </a:stretch>
        </p:blipFill>
        <p:spPr>
          <a:xfrm>
            <a:off x="935154" y="3888804"/>
            <a:ext cx="2281100" cy="617240"/>
          </a:xfrm>
          <a:prstGeom prst="rect">
            <a:avLst/>
          </a:prstGeom>
        </p:spPr>
      </p:pic>
      <p:pic>
        <p:nvPicPr>
          <p:cNvPr id="11" name="Picture 10">
            <a:extLst>
              <a:ext uri="{FF2B5EF4-FFF2-40B4-BE49-F238E27FC236}">
                <a16:creationId xmlns:a16="http://schemas.microsoft.com/office/drawing/2014/main" id="{BB0B7252-29EF-17E0-39D0-CB0CD726BECF}"/>
              </a:ext>
            </a:extLst>
          </p:cNvPr>
          <p:cNvPicPr>
            <a:picLocks noChangeAspect="1"/>
          </p:cNvPicPr>
          <p:nvPr/>
        </p:nvPicPr>
        <p:blipFill>
          <a:blip r:embed="rId6"/>
          <a:stretch>
            <a:fillRect/>
          </a:stretch>
        </p:blipFill>
        <p:spPr>
          <a:xfrm>
            <a:off x="96498" y="4842022"/>
            <a:ext cx="4584769" cy="558925"/>
          </a:xfrm>
          <a:prstGeom prst="rect">
            <a:avLst/>
          </a:prstGeom>
        </p:spPr>
      </p:pic>
      <p:pic>
        <p:nvPicPr>
          <p:cNvPr id="13" name="Picture 12">
            <a:extLst>
              <a:ext uri="{FF2B5EF4-FFF2-40B4-BE49-F238E27FC236}">
                <a16:creationId xmlns:a16="http://schemas.microsoft.com/office/drawing/2014/main" id="{FF7E3CA0-C730-1632-E35E-551C9C61EBE2}"/>
              </a:ext>
            </a:extLst>
          </p:cNvPr>
          <p:cNvPicPr>
            <a:picLocks noChangeAspect="1"/>
          </p:cNvPicPr>
          <p:nvPr/>
        </p:nvPicPr>
        <p:blipFill>
          <a:blip r:embed="rId7"/>
          <a:stretch>
            <a:fillRect/>
          </a:stretch>
        </p:blipFill>
        <p:spPr>
          <a:xfrm>
            <a:off x="9240140" y="190261"/>
            <a:ext cx="2635557" cy="4775316"/>
          </a:xfrm>
          <a:prstGeom prst="rect">
            <a:avLst/>
          </a:prstGeom>
        </p:spPr>
      </p:pic>
    </p:spTree>
    <p:extLst>
      <p:ext uri="{BB962C8B-B14F-4D97-AF65-F5344CB8AC3E}">
        <p14:creationId xmlns:p14="http://schemas.microsoft.com/office/powerpoint/2010/main" val="290439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099DF-47AE-60E8-A48C-F915A7D42AF9}"/>
              </a:ext>
            </a:extLst>
          </p:cNvPr>
          <p:cNvPicPr>
            <a:picLocks noChangeAspect="1"/>
          </p:cNvPicPr>
          <p:nvPr/>
        </p:nvPicPr>
        <p:blipFill>
          <a:blip r:embed="rId2"/>
          <a:stretch>
            <a:fillRect/>
          </a:stretch>
        </p:blipFill>
        <p:spPr>
          <a:xfrm>
            <a:off x="222024" y="390973"/>
            <a:ext cx="7073586" cy="678702"/>
          </a:xfrm>
          <a:prstGeom prst="rect">
            <a:avLst/>
          </a:prstGeom>
        </p:spPr>
      </p:pic>
      <p:pic>
        <p:nvPicPr>
          <p:cNvPr id="5" name="Picture 4">
            <a:extLst>
              <a:ext uri="{FF2B5EF4-FFF2-40B4-BE49-F238E27FC236}">
                <a16:creationId xmlns:a16="http://schemas.microsoft.com/office/drawing/2014/main" id="{05F4D253-3FFB-4575-B6A6-1FB825364592}"/>
              </a:ext>
            </a:extLst>
          </p:cNvPr>
          <p:cNvPicPr>
            <a:picLocks noChangeAspect="1"/>
          </p:cNvPicPr>
          <p:nvPr/>
        </p:nvPicPr>
        <p:blipFill>
          <a:blip r:embed="rId3"/>
          <a:stretch>
            <a:fillRect/>
          </a:stretch>
        </p:blipFill>
        <p:spPr>
          <a:xfrm>
            <a:off x="1223057" y="1502523"/>
            <a:ext cx="3122033" cy="678702"/>
          </a:xfrm>
          <a:prstGeom prst="rect">
            <a:avLst/>
          </a:prstGeom>
        </p:spPr>
      </p:pic>
      <p:pic>
        <p:nvPicPr>
          <p:cNvPr id="7" name="Picture 6">
            <a:extLst>
              <a:ext uri="{FF2B5EF4-FFF2-40B4-BE49-F238E27FC236}">
                <a16:creationId xmlns:a16="http://schemas.microsoft.com/office/drawing/2014/main" id="{210133C7-6690-EFC9-863C-6F81E91C6EF9}"/>
              </a:ext>
            </a:extLst>
          </p:cNvPr>
          <p:cNvPicPr>
            <a:picLocks noChangeAspect="1"/>
          </p:cNvPicPr>
          <p:nvPr/>
        </p:nvPicPr>
        <p:blipFill>
          <a:blip r:embed="rId4"/>
          <a:stretch>
            <a:fillRect/>
          </a:stretch>
        </p:blipFill>
        <p:spPr>
          <a:xfrm>
            <a:off x="1382107" y="2614072"/>
            <a:ext cx="2954029" cy="761731"/>
          </a:xfrm>
          <a:prstGeom prst="rect">
            <a:avLst/>
          </a:prstGeom>
        </p:spPr>
      </p:pic>
      <p:pic>
        <p:nvPicPr>
          <p:cNvPr id="9" name="Picture 8">
            <a:extLst>
              <a:ext uri="{FF2B5EF4-FFF2-40B4-BE49-F238E27FC236}">
                <a16:creationId xmlns:a16="http://schemas.microsoft.com/office/drawing/2014/main" id="{89847C17-AD19-6C5A-D430-91F2CB84A7CB}"/>
              </a:ext>
            </a:extLst>
          </p:cNvPr>
          <p:cNvPicPr>
            <a:picLocks noChangeAspect="1"/>
          </p:cNvPicPr>
          <p:nvPr/>
        </p:nvPicPr>
        <p:blipFill>
          <a:blip r:embed="rId5"/>
          <a:stretch>
            <a:fillRect/>
          </a:stretch>
        </p:blipFill>
        <p:spPr>
          <a:xfrm>
            <a:off x="304201" y="4102127"/>
            <a:ext cx="8081777" cy="761731"/>
          </a:xfrm>
          <a:prstGeom prst="rect">
            <a:avLst/>
          </a:prstGeom>
        </p:spPr>
      </p:pic>
    </p:spTree>
    <p:extLst>
      <p:ext uri="{BB962C8B-B14F-4D97-AF65-F5344CB8AC3E}">
        <p14:creationId xmlns:p14="http://schemas.microsoft.com/office/powerpoint/2010/main" val="391028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9E726-E4BB-E838-E16E-D5BE94AECC22}"/>
              </a:ext>
            </a:extLst>
          </p:cNvPr>
          <p:cNvPicPr>
            <a:picLocks noChangeAspect="1"/>
          </p:cNvPicPr>
          <p:nvPr/>
        </p:nvPicPr>
        <p:blipFill>
          <a:blip r:embed="rId2"/>
          <a:stretch>
            <a:fillRect/>
          </a:stretch>
        </p:blipFill>
        <p:spPr>
          <a:xfrm>
            <a:off x="132525" y="-413"/>
            <a:ext cx="7176252" cy="74295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205954-2FA0-BEEE-69D6-5700624CD5A4}"/>
                  </a:ext>
                </a:extLst>
              </p:cNvPr>
              <p:cNvSpPr txBox="1"/>
              <p:nvPr/>
            </p:nvSpPr>
            <p:spPr>
              <a:xfrm>
                <a:off x="477328" y="1404194"/>
                <a:ext cx="11076317" cy="930319"/>
              </a:xfrm>
              <a:prstGeom prst="rect">
                <a:avLst/>
              </a:prstGeom>
              <a:noFill/>
            </p:spPr>
            <p:txBody>
              <a:bodyPr wrap="square">
                <a:spAutoFit/>
              </a:bodyPr>
              <a:lstStyle/>
              <a:p>
                <a:r>
                  <a:rPr lang="en-US" sz="2400" dirty="0"/>
                  <a:t>The total angular momentum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𝐿</m:t>
                        </m:r>
                      </m:e>
                    </m:acc>
                  </m:oMath>
                </a14:m>
                <a:r>
                  <a:rPr lang="en-US" sz="2400" dirty="0"/>
                  <a:t>  of the system is the (vector) sum of the angular momenta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𝑙</m:t>
                        </m:r>
                      </m:e>
                    </m:acc>
                  </m:oMath>
                </a14:m>
                <a:r>
                  <a:rPr lang="en-US" sz="2400" dirty="0"/>
                  <a:t> of the individual particles (here with label </a:t>
                </a:r>
                <a14:m>
                  <m:oMath xmlns:m="http://schemas.openxmlformats.org/officeDocument/2006/math">
                    <m:r>
                      <a:rPr lang="en-US" sz="2400" b="0" i="1" smtClean="0">
                        <a:latin typeface="Cambria Math" panose="02040503050406030204" pitchFamily="18" charset="0"/>
                      </a:rPr>
                      <m:t>𝑖</m:t>
                    </m:r>
                  </m:oMath>
                </a14:m>
                <a:r>
                  <a:rPr lang="en-US" sz="2400" dirty="0"/>
                  <a:t>):</a:t>
                </a:r>
                <a:endParaRPr lang="ar-SA" sz="2400" dirty="0"/>
              </a:p>
            </p:txBody>
          </p:sp>
        </mc:Choice>
        <mc:Fallback xmlns="">
          <p:sp>
            <p:nvSpPr>
              <p:cNvPr id="5" name="TextBox 4">
                <a:extLst>
                  <a:ext uri="{FF2B5EF4-FFF2-40B4-BE49-F238E27FC236}">
                    <a16:creationId xmlns:a16="http://schemas.microsoft.com/office/drawing/2014/main" id="{3B205954-2FA0-BEEE-69D6-5700624CD5A4}"/>
                  </a:ext>
                </a:extLst>
              </p:cNvPr>
              <p:cNvSpPr txBox="1">
                <a:spLocks noRot="1" noChangeAspect="1" noMove="1" noResize="1" noEditPoints="1" noAdjustHandles="1" noChangeArrowheads="1" noChangeShapeType="1" noTextEdit="1"/>
              </p:cNvSpPr>
              <p:nvPr/>
            </p:nvSpPr>
            <p:spPr>
              <a:xfrm>
                <a:off x="477328" y="1404194"/>
                <a:ext cx="11076317" cy="930319"/>
              </a:xfrm>
              <a:prstGeom prst="rect">
                <a:avLst/>
              </a:prstGeom>
              <a:blipFill>
                <a:blip r:embed="rId3"/>
                <a:stretch>
                  <a:fillRect l="-826" t="-654" b="-13725"/>
                </a:stretch>
              </a:blipFill>
            </p:spPr>
            <p:txBody>
              <a:bodyPr/>
              <a:lstStyle/>
              <a:p>
                <a:r>
                  <a:rPr lang="ar-SA">
                    <a:noFill/>
                  </a:rPr>
                  <a:t> </a:t>
                </a:r>
              </a:p>
            </p:txBody>
          </p:sp>
        </mc:Fallback>
      </mc:AlternateContent>
      <p:pic>
        <p:nvPicPr>
          <p:cNvPr id="7" name="Picture 6">
            <a:extLst>
              <a:ext uri="{FF2B5EF4-FFF2-40B4-BE49-F238E27FC236}">
                <a16:creationId xmlns:a16="http://schemas.microsoft.com/office/drawing/2014/main" id="{DF377150-F424-01BA-ACBB-14B13831A4F8}"/>
              </a:ext>
            </a:extLst>
          </p:cNvPr>
          <p:cNvPicPr>
            <a:picLocks noChangeAspect="1"/>
          </p:cNvPicPr>
          <p:nvPr/>
        </p:nvPicPr>
        <p:blipFill>
          <a:blip r:embed="rId4"/>
          <a:stretch>
            <a:fillRect/>
          </a:stretch>
        </p:blipFill>
        <p:spPr>
          <a:xfrm>
            <a:off x="764327" y="2545481"/>
            <a:ext cx="4796835" cy="765882"/>
          </a:xfrm>
          <a:prstGeom prst="rect">
            <a:avLst/>
          </a:prstGeom>
        </p:spPr>
      </p:pic>
      <p:pic>
        <p:nvPicPr>
          <p:cNvPr id="9" name="Picture 8">
            <a:extLst>
              <a:ext uri="{FF2B5EF4-FFF2-40B4-BE49-F238E27FC236}">
                <a16:creationId xmlns:a16="http://schemas.microsoft.com/office/drawing/2014/main" id="{F4D98225-FB88-3C17-7F3B-C48E137D4456}"/>
              </a:ext>
            </a:extLst>
          </p:cNvPr>
          <p:cNvPicPr>
            <a:picLocks noChangeAspect="1"/>
          </p:cNvPicPr>
          <p:nvPr/>
        </p:nvPicPr>
        <p:blipFill>
          <a:blip r:embed="rId5"/>
          <a:stretch>
            <a:fillRect/>
          </a:stretch>
        </p:blipFill>
        <p:spPr>
          <a:xfrm>
            <a:off x="862548" y="3377029"/>
            <a:ext cx="1587354" cy="733938"/>
          </a:xfrm>
          <a:prstGeom prst="rect">
            <a:avLst/>
          </a:prstGeom>
        </p:spPr>
      </p:pic>
      <p:pic>
        <p:nvPicPr>
          <p:cNvPr id="11" name="Picture 10">
            <a:extLst>
              <a:ext uri="{FF2B5EF4-FFF2-40B4-BE49-F238E27FC236}">
                <a16:creationId xmlns:a16="http://schemas.microsoft.com/office/drawing/2014/main" id="{F278CADC-8D9C-519C-5748-5F944AA67239}"/>
              </a:ext>
            </a:extLst>
          </p:cNvPr>
          <p:cNvPicPr>
            <a:picLocks noChangeAspect="1"/>
          </p:cNvPicPr>
          <p:nvPr/>
        </p:nvPicPr>
        <p:blipFill>
          <a:blip r:embed="rId6"/>
          <a:stretch>
            <a:fillRect/>
          </a:stretch>
        </p:blipFill>
        <p:spPr>
          <a:xfrm>
            <a:off x="862548" y="4286495"/>
            <a:ext cx="1639112" cy="910617"/>
          </a:xfrm>
          <a:prstGeom prst="rect">
            <a:avLst/>
          </a:prstGeom>
        </p:spPr>
      </p:pic>
      <p:pic>
        <p:nvPicPr>
          <p:cNvPr id="13" name="Picture 12">
            <a:extLst>
              <a:ext uri="{FF2B5EF4-FFF2-40B4-BE49-F238E27FC236}">
                <a16:creationId xmlns:a16="http://schemas.microsoft.com/office/drawing/2014/main" id="{ED1840F1-635D-15D8-679D-E11BAF07B16F}"/>
              </a:ext>
            </a:extLst>
          </p:cNvPr>
          <p:cNvPicPr>
            <a:picLocks noChangeAspect="1"/>
          </p:cNvPicPr>
          <p:nvPr/>
        </p:nvPicPr>
        <p:blipFill>
          <a:blip r:embed="rId7"/>
          <a:stretch>
            <a:fillRect/>
          </a:stretch>
        </p:blipFill>
        <p:spPr>
          <a:xfrm>
            <a:off x="4550037" y="4418017"/>
            <a:ext cx="2930900" cy="823286"/>
          </a:xfrm>
          <a:prstGeom prst="rect">
            <a:avLst/>
          </a:prstGeom>
        </p:spPr>
      </p:pic>
      <p:pic>
        <p:nvPicPr>
          <p:cNvPr id="15" name="Picture 14">
            <a:extLst>
              <a:ext uri="{FF2B5EF4-FFF2-40B4-BE49-F238E27FC236}">
                <a16:creationId xmlns:a16="http://schemas.microsoft.com/office/drawing/2014/main" id="{E4956BC6-12BC-7BE9-F790-C056BD23F5E5}"/>
              </a:ext>
            </a:extLst>
          </p:cNvPr>
          <p:cNvPicPr>
            <a:picLocks noChangeAspect="1"/>
          </p:cNvPicPr>
          <p:nvPr/>
        </p:nvPicPr>
        <p:blipFill>
          <a:blip r:embed="rId8"/>
          <a:stretch>
            <a:fillRect/>
          </a:stretch>
        </p:blipFill>
        <p:spPr>
          <a:xfrm>
            <a:off x="540195" y="5689910"/>
            <a:ext cx="10824064" cy="1017202"/>
          </a:xfrm>
          <a:prstGeom prst="rect">
            <a:avLst/>
          </a:prstGeom>
        </p:spPr>
      </p:pic>
      <p:pic>
        <p:nvPicPr>
          <p:cNvPr id="17" name="Picture 16">
            <a:extLst>
              <a:ext uri="{FF2B5EF4-FFF2-40B4-BE49-F238E27FC236}">
                <a16:creationId xmlns:a16="http://schemas.microsoft.com/office/drawing/2014/main" id="{52F03849-6049-43E5-A889-F9A8EC75E49A}"/>
              </a:ext>
            </a:extLst>
          </p:cNvPr>
          <p:cNvPicPr>
            <a:picLocks noChangeAspect="1"/>
          </p:cNvPicPr>
          <p:nvPr/>
        </p:nvPicPr>
        <p:blipFill>
          <a:blip r:embed="rId9"/>
          <a:stretch>
            <a:fillRect/>
          </a:stretch>
        </p:blipFill>
        <p:spPr>
          <a:xfrm>
            <a:off x="1029676" y="762388"/>
            <a:ext cx="5942480" cy="57614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161C8B-A0A8-E348-D494-24795C222C6B}"/>
                  </a:ext>
                </a:extLst>
              </p:cNvPr>
              <p:cNvSpPr txBox="1"/>
              <p:nvPr/>
            </p:nvSpPr>
            <p:spPr>
              <a:xfrm>
                <a:off x="3175656" y="4623439"/>
                <a:ext cx="825260"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ar-SA" sz="2800" i="1" smtClean="0">
                          <a:latin typeface="Cambria Math" panose="02040503050406030204" pitchFamily="18" charset="0"/>
                          <a:ea typeface="Cambria Math" panose="02040503050406030204" pitchFamily="18" charset="0"/>
                        </a:rPr>
                        <m:t>⇒</m:t>
                      </m:r>
                    </m:oMath>
                  </m:oMathPara>
                </a14:m>
                <a:endParaRPr lang="ar-SA" sz="2800" dirty="0"/>
              </a:p>
            </p:txBody>
          </p:sp>
        </mc:Choice>
        <mc:Fallback xmlns="">
          <p:sp>
            <p:nvSpPr>
              <p:cNvPr id="18" name="TextBox 17">
                <a:extLst>
                  <a:ext uri="{FF2B5EF4-FFF2-40B4-BE49-F238E27FC236}">
                    <a16:creationId xmlns:a16="http://schemas.microsoft.com/office/drawing/2014/main" id="{D3161C8B-A0A8-E348-D494-24795C222C6B}"/>
                  </a:ext>
                </a:extLst>
              </p:cNvPr>
              <p:cNvSpPr txBox="1">
                <a:spLocks noRot="1" noChangeAspect="1" noMove="1" noResize="1" noEditPoints="1" noAdjustHandles="1" noChangeArrowheads="1" noChangeShapeType="1" noTextEdit="1"/>
              </p:cNvSpPr>
              <p:nvPr/>
            </p:nvSpPr>
            <p:spPr>
              <a:xfrm>
                <a:off x="3175656" y="4623439"/>
                <a:ext cx="825260" cy="430887"/>
              </a:xfrm>
              <a:prstGeom prst="rect">
                <a:avLst/>
              </a:prstGeom>
              <a:blipFill>
                <a:blip r:embed="rId10"/>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25229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BCF26-50DC-E4B8-C744-52FAE82D2CDE}"/>
              </a:ext>
            </a:extLst>
          </p:cNvPr>
          <p:cNvPicPr>
            <a:picLocks noChangeAspect="1"/>
          </p:cNvPicPr>
          <p:nvPr/>
        </p:nvPicPr>
        <p:blipFill>
          <a:blip r:embed="rId2"/>
          <a:stretch>
            <a:fillRect/>
          </a:stretch>
        </p:blipFill>
        <p:spPr>
          <a:xfrm>
            <a:off x="194982" y="361409"/>
            <a:ext cx="5667362" cy="93830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E01CF5-3BF0-E431-0539-073D5077287A}"/>
                  </a:ext>
                </a:extLst>
              </p:cNvPr>
              <p:cNvSpPr txBox="1"/>
              <p:nvPr/>
            </p:nvSpPr>
            <p:spPr>
              <a:xfrm>
                <a:off x="404345" y="1525762"/>
                <a:ext cx="7589465" cy="1624484"/>
              </a:xfrm>
              <a:prstGeom prst="rect">
                <a:avLst/>
              </a:prstGeom>
              <a:noFill/>
            </p:spPr>
            <p:txBody>
              <a:bodyPr wrap="square">
                <a:spAutoFit/>
              </a:bodyPr>
              <a:lstStyle/>
              <a:p>
                <a:r>
                  <a:rPr lang="en-US" sz="2400" b="1" dirty="0"/>
                  <a:t>The angular momentum of a system of particles that form a rigid body that rotates about a fixed axis. The magnitude of the angular momentum </a:t>
                </a:r>
                <a14:m>
                  <m:oMath xmlns:m="http://schemas.openxmlformats.org/officeDocument/2006/math">
                    <m:acc>
                      <m:accPr>
                        <m:chr m:val="⃗"/>
                        <m:ctrlPr>
                          <a:rPr lang="en-US" sz="2400" b="1" i="1" smtClean="0">
                            <a:latin typeface="Cambria Math" panose="02040503050406030204" pitchFamily="18" charset="0"/>
                          </a:rPr>
                        </m:ctrlPr>
                      </m:acc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𝒍</m:t>
                            </m:r>
                          </m:e>
                          <m:sub>
                            <m:r>
                              <a:rPr lang="en-US" sz="2400" b="1" i="1" smtClean="0">
                                <a:latin typeface="Cambria Math" panose="02040503050406030204" pitchFamily="18" charset="0"/>
                              </a:rPr>
                              <m:t>𝒊</m:t>
                            </m:r>
                          </m:sub>
                        </m:sSub>
                      </m:e>
                    </m:acc>
                  </m:oMath>
                </a14:m>
                <a:r>
                  <a:rPr lang="en-US" sz="2400" b="1" dirty="0"/>
                  <a:t> of this mass element ,with respect to O  is:</a:t>
                </a:r>
                <a:endParaRPr lang="ar-SA" sz="2400" b="1" dirty="0"/>
              </a:p>
            </p:txBody>
          </p:sp>
        </mc:Choice>
        <mc:Fallback xmlns="">
          <p:sp>
            <p:nvSpPr>
              <p:cNvPr id="7" name="TextBox 6">
                <a:extLst>
                  <a:ext uri="{FF2B5EF4-FFF2-40B4-BE49-F238E27FC236}">
                    <a16:creationId xmlns:a16="http://schemas.microsoft.com/office/drawing/2014/main" id="{9DE01CF5-3BF0-E431-0539-073D5077287A}"/>
                  </a:ext>
                </a:extLst>
              </p:cNvPr>
              <p:cNvSpPr txBox="1">
                <a:spLocks noRot="1" noChangeAspect="1" noMove="1" noResize="1" noEditPoints="1" noAdjustHandles="1" noChangeArrowheads="1" noChangeShapeType="1" noTextEdit="1"/>
              </p:cNvSpPr>
              <p:nvPr/>
            </p:nvSpPr>
            <p:spPr>
              <a:xfrm>
                <a:off x="404345" y="1525762"/>
                <a:ext cx="7589465" cy="1624484"/>
              </a:xfrm>
              <a:prstGeom prst="rect">
                <a:avLst/>
              </a:prstGeom>
              <a:blipFill>
                <a:blip r:embed="rId3"/>
                <a:stretch>
                  <a:fillRect l="-1205" t="-2996" r="-1767" b="-7491"/>
                </a:stretch>
              </a:blipFill>
            </p:spPr>
            <p:txBody>
              <a:bodyPr/>
              <a:lstStyle/>
              <a:p>
                <a:r>
                  <a:rPr lang="ar-SA">
                    <a:noFill/>
                  </a:rPr>
                  <a:t> </a:t>
                </a:r>
              </a:p>
            </p:txBody>
          </p:sp>
        </mc:Fallback>
      </mc:AlternateContent>
      <p:pic>
        <p:nvPicPr>
          <p:cNvPr id="11" name="Picture 10">
            <a:extLst>
              <a:ext uri="{FF2B5EF4-FFF2-40B4-BE49-F238E27FC236}">
                <a16:creationId xmlns:a16="http://schemas.microsoft.com/office/drawing/2014/main" id="{0A07C2C6-7821-B5CA-0E9F-433E169FF0D6}"/>
              </a:ext>
            </a:extLst>
          </p:cNvPr>
          <p:cNvPicPr>
            <a:picLocks noChangeAspect="1"/>
          </p:cNvPicPr>
          <p:nvPr/>
        </p:nvPicPr>
        <p:blipFill>
          <a:blip r:embed="rId4"/>
          <a:stretch>
            <a:fillRect/>
          </a:stretch>
        </p:blipFill>
        <p:spPr>
          <a:xfrm>
            <a:off x="541930" y="3321402"/>
            <a:ext cx="4688073" cy="525980"/>
          </a:xfrm>
          <a:prstGeom prst="rect">
            <a:avLst/>
          </a:prstGeom>
        </p:spPr>
      </p:pic>
      <p:pic>
        <p:nvPicPr>
          <p:cNvPr id="13" name="Picture 12">
            <a:extLst>
              <a:ext uri="{FF2B5EF4-FFF2-40B4-BE49-F238E27FC236}">
                <a16:creationId xmlns:a16="http://schemas.microsoft.com/office/drawing/2014/main" id="{493786B0-FA35-8344-1CAF-B601613AB855}"/>
              </a:ext>
            </a:extLst>
          </p:cNvPr>
          <p:cNvPicPr>
            <a:picLocks noChangeAspect="1"/>
          </p:cNvPicPr>
          <p:nvPr/>
        </p:nvPicPr>
        <p:blipFill>
          <a:blip r:embed="rId5"/>
          <a:stretch>
            <a:fillRect/>
          </a:stretch>
        </p:blipFill>
        <p:spPr>
          <a:xfrm>
            <a:off x="674019" y="4158917"/>
            <a:ext cx="4202781" cy="1294393"/>
          </a:xfrm>
          <a:prstGeom prst="rect">
            <a:avLst/>
          </a:prstGeom>
        </p:spPr>
      </p:pic>
      <p:pic>
        <p:nvPicPr>
          <p:cNvPr id="15" name="Picture 14">
            <a:extLst>
              <a:ext uri="{FF2B5EF4-FFF2-40B4-BE49-F238E27FC236}">
                <a16:creationId xmlns:a16="http://schemas.microsoft.com/office/drawing/2014/main" id="{9F796A75-25D4-1C12-3330-7666F0F70AB1}"/>
              </a:ext>
            </a:extLst>
          </p:cNvPr>
          <p:cNvPicPr>
            <a:picLocks noChangeAspect="1"/>
          </p:cNvPicPr>
          <p:nvPr/>
        </p:nvPicPr>
        <p:blipFill>
          <a:blip r:embed="rId6"/>
          <a:stretch>
            <a:fillRect/>
          </a:stretch>
        </p:blipFill>
        <p:spPr>
          <a:xfrm>
            <a:off x="904958" y="6072186"/>
            <a:ext cx="3847171" cy="489639"/>
          </a:xfrm>
          <a:prstGeom prst="rect">
            <a:avLst/>
          </a:prstGeom>
        </p:spPr>
      </p:pic>
      <p:pic>
        <p:nvPicPr>
          <p:cNvPr id="17" name="Picture 16">
            <a:extLst>
              <a:ext uri="{FF2B5EF4-FFF2-40B4-BE49-F238E27FC236}">
                <a16:creationId xmlns:a16="http://schemas.microsoft.com/office/drawing/2014/main" id="{82BA41EA-A355-CD4A-9FBD-A14ECF5C00EA}"/>
              </a:ext>
            </a:extLst>
          </p:cNvPr>
          <p:cNvPicPr>
            <a:picLocks noChangeAspect="1"/>
          </p:cNvPicPr>
          <p:nvPr/>
        </p:nvPicPr>
        <p:blipFill>
          <a:blip r:embed="rId7"/>
          <a:stretch>
            <a:fillRect/>
          </a:stretch>
        </p:blipFill>
        <p:spPr>
          <a:xfrm>
            <a:off x="8982974" y="-26981"/>
            <a:ext cx="3151516" cy="6884981"/>
          </a:xfrm>
          <a:prstGeom prst="rect">
            <a:avLst/>
          </a:prstGeom>
        </p:spPr>
      </p:pic>
      <p:pic>
        <p:nvPicPr>
          <p:cNvPr id="19" name="Picture 18">
            <a:extLst>
              <a:ext uri="{FF2B5EF4-FFF2-40B4-BE49-F238E27FC236}">
                <a16:creationId xmlns:a16="http://schemas.microsoft.com/office/drawing/2014/main" id="{065E9D7C-B427-4866-9240-6D4F6EF747D8}"/>
              </a:ext>
            </a:extLst>
          </p:cNvPr>
          <p:cNvPicPr>
            <a:picLocks noChangeAspect="1"/>
          </p:cNvPicPr>
          <p:nvPr/>
        </p:nvPicPr>
        <p:blipFill>
          <a:blip r:embed="rId8"/>
          <a:stretch>
            <a:fillRect/>
          </a:stretch>
        </p:blipFill>
        <p:spPr>
          <a:xfrm>
            <a:off x="5360442" y="2906755"/>
            <a:ext cx="3203114" cy="3381063"/>
          </a:xfrm>
          <a:prstGeom prst="rect">
            <a:avLst/>
          </a:prstGeom>
        </p:spPr>
      </p:pic>
    </p:spTree>
    <p:extLst>
      <p:ext uri="{BB962C8B-B14F-4D97-AF65-F5344CB8AC3E}">
        <p14:creationId xmlns:p14="http://schemas.microsoft.com/office/powerpoint/2010/main" val="84045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23B9F-F0E4-15F2-234E-12E550FEC5F0}"/>
              </a:ext>
            </a:extLst>
          </p:cNvPr>
          <p:cNvPicPr>
            <a:picLocks noChangeAspect="1"/>
          </p:cNvPicPr>
          <p:nvPr/>
        </p:nvPicPr>
        <p:blipFill>
          <a:blip r:embed="rId2"/>
          <a:stretch>
            <a:fillRect/>
          </a:stretch>
        </p:blipFill>
        <p:spPr>
          <a:xfrm>
            <a:off x="534910" y="853558"/>
            <a:ext cx="11536539" cy="4609837"/>
          </a:xfrm>
          <a:prstGeom prst="rect">
            <a:avLst/>
          </a:prstGeom>
        </p:spPr>
      </p:pic>
    </p:spTree>
    <p:extLst>
      <p:ext uri="{BB962C8B-B14F-4D97-AF65-F5344CB8AC3E}">
        <p14:creationId xmlns:p14="http://schemas.microsoft.com/office/powerpoint/2010/main" val="66273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5CD9F-203C-626C-BE82-785CBF8D8F6C}"/>
              </a:ext>
            </a:extLst>
          </p:cNvPr>
          <p:cNvPicPr>
            <a:picLocks noChangeAspect="1"/>
          </p:cNvPicPr>
          <p:nvPr/>
        </p:nvPicPr>
        <p:blipFill>
          <a:blip r:embed="rId2"/>
          <a:stretch>
            <a:fillRect/>
          </a:stretch>
        </p:blipFill>
        <p:spPr>
          <a:xfrm>
            <a:off x="226068" y="246390"/>
            <a:ext cx="7157580" cy="806033"/>
          </a:xfrm>
          <a:prstGeom prst="rect">
            <a:avLst/>
          </a:prstGeom>
        </p:spPr>
      </p:pic>
      <p:pic>
        <p:nvPicPr>
          <p:cNvPr id="5" name="Picture 4">
            <a:extLst>
              <a:ext uri="{FF2B5EF4-FFF2-40B4-BE49-F238E27FC236}">
                <a16:creationId xmlns:a16="http://schemas.microsoft.com/office/drawing/2014/main" id="{12C75BAE-B172-D972-A4B6-7714F0265C57}"/>
              </a:ext>
            </a:extLst>
          </p:cNvPr>
          <p:cNvPicPr>
            <a:picLocks noChangeAspect="1"/>
          </p:cNvPicPr>
          <p:nvPr/>
        </p:nvPicPr>
        <p:blipFill>
          <a:blip r:embed="rId3"/>
          <a:stretch>
            <a:fillRect/>
          </a:stretch>
        </p:blipFill>
        <p:spPr>
          <a:xfrm>
            <a:off x="548571" y="1639736"/>
            <a:ext cx="10060521" cy="942438"/>
          </a:xfrm>
          <a:prstGeom prst="rect">
            <a:avLst/>
          </a:prstGeom>
        </p:spPr>
      </p:pic>
      <p:pic>
        <p:nvPicPr>
          <p:cNvPr id="7" name="Picture 6">
            <a:extLst>
              <a:ext uri="{FF2B5EF4-FFF2-40B4-BE49-F238E27FC236}">
                <a16:creationId xmlns:a16="http://schemas.microsoft.com/office/drawing/2014/main" id="{D1ED74F4-D289-54EC-C480-48E91B228C10}"/>
              </a:ext>
            </a:extLst>
          </p:cNvPr>
          <p:cNvPicPr>
            <a:picLocks noChangeAspect="1"/>
          </p:cNvPicPr>
          <p:nvPr/>
        </p:nvPicPr>
        <p:blipFill>
          <a:blip r:embed="rId4"/>
          <a:stretch>
            <a:fillRect/>
          </a:stretch>
        </p:blipFill>
        <p:spPr>
          <a:xfrm>
            <a:off x="548571" y="2955354"/>
            <a:ext cx="5265488" cy="748254"/>
          </a:xfrm>
          <a:prstGeom prst="rect">
            <a:avLst/>
          </a:prstGeom>
        </p:spPr>
      </p:pic>
      <p:pic>
        <p:nvPicPr>
          <p:cNvPr id="9" name="Picture 8">
            <a:extLst>
              <a:ext uri="{FF2B5EF4-FFF2-40B4-BE49-F238E27FC236}">
                <a16:creationId xmlns:a16="http://schemas.microsoft.com/office/drawing/2014/main" id="{8DADC107-71FC-3C96-2217-AAE20DC441A7}"/>
              </a:ext>
            </a:extLst>
          </p:cNvPr>
          <p:cNvPicPr>
            <a:picLocks noChangeAspect="1"/>
          </p:cNvPicPr>
          <p:nvPr/>
        </p:nvPicPr>
        <p:blipFill>
          <a:blip r:embed="rId5"/>
          <a:stretch>
            <a:fillRect/>
          </a:stretch>
        </p:blipFill>
        <p:spPr>
          <a:xfrm>
            <a:off x="548570" y="4076788"/>
            <a:ext cx="7465637" cy="1616646"/>
          </a:xfrm>
          <a:prstGeom prst="rect">
            <a:avLst/>
          </a:prstGeom>
        </p:spPr>
      </p:pic>
    </p:spTree>
    <p:extLst>
      <p:ext uri="{BB962C8B-B14F-4D97-AF65-F5344CB8AC3E}">
        <p14:creationId xmlns:p14="http://schemas.microsoft.com/office/powerpoint/2010/main" val="116870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046ED-AC9E-58E7-FE11-53023276525E}"/>
              </a:ext>
            </a:extLst>
          </p:cNvPr>
          <p:cNvPicPr>
            <a:picLocks noChangeAspect="1"/>
          </p:cNvPicPr>
          <p:nvPr/>
        </p:nvPicPr>
        <p:blipFill>
          <a:blip r:embed="rId2"/>
          <a:stretch>
            <a:fillRect/>
          </a:stretch>
        </p:blipFill>
        <p:spPr>
          <a:xfrm>
            <a:off x="67160" y="520569"/>
            <a:ext cx="7555345" cy="2699832"/>
          </a:xfrm>
          <a:prstGeom prst="rect">
            <a:avLst/>
          </a:prstGeom>
        </p:spPr>
      </p:pic>
      <p:pic>
        <p:nvPicPr>
          <p:cNvPr id="7" name="Picture 6">
            <a:extLst>
              <a:ext uri="{FF2B5EF4-FFF2-40B4-BE49-F238E27FC236}">
                <a16:creationId xmlns:a16="http://schemas.microsoft.com/office/drawing/2014/main" id="{6BE4E616-E47E-1CB4-4B02-116A2D835396}"/>
              </a:ext>
            </a:extLst>
          </p:cNvPr>
          <p:cNvPicPr>
            <a:picLocks noChangeAspect="1"/>
          </p:cNvPicPr>
          <p:nvPr/>
        </p:nvPicPr>
        <p:blipFill>
          <a:blip r:embed="rId3"/>
          <a:stretch>
            <a:fillRect/>
          </a:stretch>
        </p:blipFill>
        <p:spPr>
          <a:xfrm>
            <a:off x="8347168" y="566103"/>
            <a:ext cx="3836021" cy="2217353"/>
          </a:xfrm>
          <a:prstGeom prst="rect">
            <a:avLst/>
          </a:prstGeom>
        </p:spPr>
      </p:pic>
      <p:pic>
        <p:nvPicPr>
          <p:cNvPr id="9" name="Picture 8">
            <a:extLst>
              <a:ext uri="{FF2B5EF4-FFF2-40B4-BE49-F238E27FC236}">
                <a16:creationId xmlns:a16="http://schemas.microsoft.com/office/drawing/2014/main" id="{A2A243BA-7C9F-AAC6-4F18-220755FB373D}"/>
              </a:ext>
            </a:extLst>
          </p:cNvPr>
          <p:cNvPicPr>
            <a:picLocks noChangeAspect="1"/>
          </p:cNvPicPr>
          <p:nvPr/>
        </p:nvPicPr>
        <p:blipFill>
          <a:blip r:embed="rId4"/>
          <a:stretch>
            <a:fillRect/>
          </a:stretch>
        </p:blipFill>
        <p:spPr>
          <a:xfrm>
            <a:off x="8347168" y="2783456"/>
            <a:ext cx="3843361" cy="1178944"/>
          </a:xfrm>
          <a:prstGeom prst="rect">
            <a:avLst/>
          </a:prstGeom>
        </p:spPr>
      </p:pic>
      <p:pic>
        <p:nvPicPr>
          <p:cNvPr id="11" name="Picture 10">
            <a:extLst>
              <a:ext uri="{FF2B5EF4-FFF2-40B4-BE49-F238E27FC236}">
                <a16:creationId xmlns:a16="http://schemas.microsoft.com/office/drawing/2014/main" id="{8C849658-68E6-B434-3244-AF3F8A26AF97}"/>
              </a:ext>
            </a:extLst>
          </p:cNvPr>
          <p:cNvPicPr>
            <a:picLocks noChangeAspect="1"/>
          </p:cNvPicPr>
          <p:nvPr/>
        </p:nvPicPr>
        <p:blipFill>
          <a:blip r:embed="rId5"/>
          <a:stretch>
            <a:fillRect/>
          </a:stretch>
        </p:blipFill>
        <p:spPr>
          <a:xfrm>
            <a:off x="233983" y="4160626"/>
            <a:ext cx="3771549" cy="808189"/>
          </a:xfrm>
          <a:prstGeom prst="rect">
            <a:avLst/>
          </a:prstGeom>
        </p:spPr>
      </p:pic>
      <p:sp>
        <p:nvSpPr>
          <p:cNvPr id="13" name="TextBox 12">
            <a:extLst>
              <a:ext uri="{FF2B5EF4-FFF2-40B4-BE49-F238E27FC236}">
                <a16:creationId xmlns:a16="http://schemas.microsoft.com/office/drawing/2014/main" id="{DEECC5A1-6E34-3472-1865-C9A074A578FD}"/>
              </a:ext>
            </a:extLst>
          </p:cNvPr>
          <p:cNvSpPr txBox="1"/>
          <p:nvPr/>
        </p:nvSpPr>
        <p:spPr>
          <a:xfrm>
            <a:off x="182224" y="5046202"/>
            <a:ext cx="6402605" cy="369332"/>
          </a:xfrm>
          <a:prstGeom prst="rect">
            <a:avLst/>
          </a:prstGeom>
          <a:noFill/>
        </p:spPr>
        <p:txBody>
          <a:bodyPr wrap="square">
            <a:spAutoFit/>
          </a:bodyPr>
          <a:lstStyle/>
          <a:p>
            <a:r>
              <a:rPr lang="en-US" dirty="0"/>
              <a:t>The vector product is out of the page ,perpendicular to the plane</a:t>
            </a:r>
            <a:endParaRPr lang="ar-SA" dirty="0"/>
          </a:p>
        </p:txBody>
      </p:sp>
      <p:pic>
        <p:nvPicPr>
          <p:cNvPr id="15" name="Picture 14">
            <a:extLst>
              <a:ext uri="{FF2B5EF4-FFF2-40B4-BE49-F238E27FC236}">
                <a16:creationId xmlns:a16="http://schemas.microsoft.com/office/drawing/2014/main" id="{302CEA0A-D708-80F5-6786-DC1EF95F354D}"/>
              </a:ext>
            </a:extLst>
          </p:cNvPr>
          <p:cNvPicPr>
            <a:picLocks noChangeAspect="1"/>
          </p:cNvPicPr>
          <p:nvPr/>
        </p:nvPicPr>
        <p:blipFill>
          <a:blip r:embed="rId6"/>
          <a:stretch>
            <a:fillRect/>
          </a:stretch>
        </p:blipFill>
        <p:spPr>
          <a:xfrm>
            <a:off x="233983" y="5492921"/>
            <a:ext cx="3659545" cy="844510"/>
          </a:xfrm>
          <a:prstGeom prst="rect">
            <a:avLst/>
          </a:prstGeom>
        </p:spPr>
      </p:pic>
      <p:sp>
        <p:nvSpPr>
          <p:cNvPr id="16" name="TextBox 15">
            <a:extLst>
              <a:ext uri="{FF2B5EF4-FFF2-40B4-BE49-F238E27FC236}">
                <a16:creationId xmlns:a16="http://schemas.microsoft.com/office/drawing/2014/main" id="{8549D9E8-F206-8115-20FA-67BF667238C8}"/>
              </a:ext>
            </a:extLst>
          </p:cNvPr>
          <p:cNvSpPr txBox="1"/>
          <p:nvPr/>
        </p:nvSpPr>
        <p:spPr>
          <a:xfrm>
            <a:off x="233983" y="6414818"/>
            <a:ext cx="6402605" cy="369332"/>
          </a:xfrm>
          <a:prstGeom prst="rect">
            <a:avLst/>
          </a:prstGeom>
          <a:noFill/>
        </p:spPr>
        <p:txBody>
          <a:bodyPr wrap="square">
            <a:spAutoFit/>
          </a:bodyPr>
          <a:lstStyle/>
          <a:p>
            <a:r>
              <a:rPr lang="en-US" dirty="0"/>
              <a:t>The vector product is </a:t>
            </a:r>
            <a:r>
              <a:rPr lang="en-NZ"/>
              <a:t>into </a:t>
            </a:r>
            <a:r>
              <a:rPr lang="en-US"/>
              <a:t>the </a:t>
            </a:r>
            <a:r>
              <a:rPr lang="en-US" dirty="0"/>
              <a:t>page ,perpendicular to the plane</a:t>
            </a:r>
            <a:endParaRPr lang="ar-SA" dirty="0"/>
          </a:p>
        </p:txBody>
      </p:sp>
      <p:pic>
        <p:nvPicPr>
          <p:cNvPr id="18" name="Picture 17">
            <a:extLst>
              <a:ext uri="{FF2B5EF4-FFF2-40B4-BE49-F238E27FC236}">
                <a16:creationId xmlns:a16="http://schemas.microsoft.com/office/drawing/2014/main" id="{9A9B456C-B87C-E9DA-5DE5-0839F16AC0E4}"/>
              </a:ext>
            </a:extLst>
          </p:cNvPr>
          <p:cNvPicPr>
            <a:picLocks noChangeAspect="1"/>
          </p:cNvPicPr>
          <p:nvPr/>
        </p:nvPicPr>
        <p:blipFill>
          <a:blip r:embed="rId7"/>
          <a:stretch>
            <a:fillRect/>
          </a:stretch>
        </p:blipFill>
        <p:spPr>
          <a:xfrm>
            <a:off x="6795179" y="4783169"/>
            <a:ext cx="5388010" cy="1419503"/>
          </a:xfrm>
          <a:prstGeom prst="rect">
            <a:avLst/>
          </a:prstGeom>
        </p:spPr>
      </p:pic>
      <p:sp>
        <p:nvSpPr>
          <p:cNvPr id="19" name="TextBox 18">
            <a:extLst>
              <a:ext uri="{FF2B5EF4-FFF2-40B4-BE49-F238E27FC236}">
                <a16:creationId xmlns:a16="http://schemas.microsoft.com/office/drawing/2014/main" id="{563DA2C9-DF36-E612-F6B7-A389ACC06FF5}"/>
              </a:ext>
            </a:extLst>
          </p:cNvPr>
          <p:cNvSpPr txBox="1"/>
          <p:nvPr/>
        </p:nvSpPr>
        <p:spPr>
          <a:xfrm>
            <a:off x="0" y="3396153"/>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sp>
        <p:nvSpPr>
          <p:cNvPr id="20" name="TextBox 19">
            <a:extLst>
              <a:ext uri="{FF2B5EF4-FFF2-40B4-BE49-F238E27FC236}">
                <a16:creationId xmlns:a16="http://schemas.microsoft.com/office/drawing/2014/main" id="{F8696BA4-4ACE-68FE-A495-48903592E0C9}"/>
              </a:ext>
            </a:extLst>
          </p:cNvPr>
          <p:cNvSpPr txBox="1"/>
          <p:nvPr/>
        </p:nvSpPr>
        <p:spPr>
          <a:xfrm>
            <a:off x="0" y="0"/>
            <a:ext cx="2418272" cy="584775"/>
          </a:xfrm>
          <a:prstGeom prst="rect">
            <a:avLst/>
          </a:prstGeom>
          <a:noFill/>
        </p:spPr>
        <p:txBody>
          <a:bodyPr wrap="square">
            <a:spAutoFit/>
          </a:bodyPr>
          <a:lstStyle/>
          <a:p>
            <a:r>
              <a:rPr lang="en-US" sz="3200" dirty="0">
                <a:solidFill>
                  <a:srgbClr val="0070C0"/>
                </a:solidFill>
                <a:highlight>
                  <a:srgbClr val="C0C0C0"/>
                </a:highlight>
              </a:rPr>
              <a:t>Example</a:t>
            </a:r>
            <a:endParaRPr lang="ar-SA" sz="3200" dirty="0"/>
          </a:p>
        </p:txBody>
      </p:sp>
    </p:spTree>
    <p:extLst>
      <p:ext uri="{BB962C8B-B14F-4D97-AF65-F5344CB8AC3E}">
        <p14:creationId xmlns:p14="http://schemas.microsoft.com/office/powerpoint/2010/main" val="266107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95CFC07-C20E-4C02-F306-9E8E40620B19}"/>
                  </a:ext>
                </a:extLst>
              </p:cNvPr>
              <p:cNvSpPr txBox="1"/>
              <p:nvPr/>
            </p:nvSpPr>
            <p:spPr>
              <a:xfrm>
                <a:off x="230038" y="1024954"/>
                <a:ext cx="7338203" cy="2124684"/>
              </a:xfrm>
              <a:prstGeom prst="rect">
                <a:avLst/>
              </a:prstGeom>
              <a:noFill/>
            </p:spPr>
            <p:txBody>
              <a:bodyPr wrap="square">
                <a:spAutoFit/>
              </a:bodyPr>
              <a:lstStyle/>
              <a:p>
                <a:r>
                  <a:rPr lang="en-US" sz="2400" dirty="0"/>
                  <a:t>A typical bowling ball might have a mass of 6.0 kg and a radius of 12 cm. The moment of inertia of a solid sphere about an axis through its center is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5</m:t>
                        </m:r>
                      </m:den>
                    </m:f>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𝑀𝑅</m:t>
                        </m:r>
                      </m:e>
                      <m:sup>
                        <m:r>
                          <a:rPr lang="en-US" sz="2400" b="0" i="1" smtClean="0">
                            <a:latin typeface="Cambria Math" panose="02040503050406030204" pitchFamily="18" charset="0"/>
                          </a:rPr>
                          <m:t>2</m:t>
                        </m:r>
                      </m:sup>
                    </m:sSup>
                  </m:oMath>
                </a14:m>
                <a:r>
                  <a:rPr lang="en-US" sz="2400" dirty="0"/>
                  <a:t>.Estimate the magnitude of the angular momentum of a bowling ball spinning at 10 rev/s, as shown in Figure. </a:t>
                </a:r>
                <a:endParaRPr lang="ar-SA" sz="2400" dirty="0"/>
              </a:p>
            </p:txBody>
          </p:sp>
        </mc:Choice>
        <mc:Fallback xmlns="">
          <p:sp>
            <p:nvSpPr>
              <p:cNvPr id="3" name="TextBox 2">
                <a:extLst>
                  <a:ext uri="{FF2B5EF4-FFF2-40B4-BE49-F238E27FC236}">
                    <a16:creationId xmlns:a16="http://schemas.microsoft.com/office/drawing/2014/main" id="{795CFC07-C20E-4C02-F306-9E8E40620B19}"/>
                  </a:ext>
                </a:extLst>
              </p:cNvPr>
              <p:cNvSpPr txBox="1">
                <a:spLocks noRot="1" noChangeAspect="1" noMove="1" noResize="1" noEditPoints="1" noAdjustHandles="1" noChangeArrowheads="1" noChangeShapeType="1" noTextEdit="1"/>
              </p:cNvSpPr>
              <p:nvPr/>
            </p:nvSpPr>
            <p:spPr>
              <a:xfrm>
                <a:off x="230038" y="1024954"/>
                <a:ext cx="7338203" cy="2124684"/>
              </a:xfrm>
              <a:prstGeom prst="rect">
                <a:avLst/>
              </a:prstGeom>
              <a:blipFill>
                <a:blip r:embed="rId2"/>
                <a:stretch>
                  <a:fillRect l="-1329" t="-2292" b="-4011"/>
                </a:stretch>
              </a:blipFill>
            </p:spPr>
            <p:txBody>
              <a:bodyPr/>
              <a:lstStyle/>
              <a:p>
                <a:r>
                  <a:rPr lang="ar-SA">
                    <a:noFill/>
                  </a:rPr>
                  <a:t> </a:t>
                </a:r>
              </a:p>
            </p:txBody>
          </p:sp>
        </mc:Fallback>
      </mc:AlternateContent>
      <p:pic>
        <p:nvPicPr>
          <p:cNvPr id="5" name="Picture 4">
            <a:extLst>
              <a:ext uri="{FF2B5EF4-FFF2-40B4-BE49-F238E27FC236}">
                <a16:creationId xmlns:a16="http://schemas.microsoft.com/office/drawing/2014/main" id="{7C71CDCB-26F0-1F81-1201-85BC349A6F50}"/>
              </a:ext>
            </a:extLst>
          </p:cNvPr>
          <p:cNvPicPr>
            <a:picLocks noChangeAspect="1"/>
          </p:cNvPicPr>
          <p:nvPr/>
        </p:nvPicPr>
        <p:blipFill>
          <a:blip r:embed="rId3"/>
          <a:stretch>
            <a:fillRect/>
          </a:stretch>
        </p:blipFill>
        <p:spPr>
          <a:xfrm>
            <a:off x="8135181" y="711228"/>
            <a:ext cx="3752104" cy="3602019"/>
          </a:xfrm>
          <a:prstGeom prst="rect">
            <a:avLst/>
          </a:prstGeom>
        </p:spPr>
      </p:pic>
      <p:sp>
        <p:nvSpPr>
          <p:cNvPr id="6" name="TextBox 5">
            <a:extLst>
              <a:ext uri="{FF2B5EF4-FFF2-40B4-BE49-F238E27FC236}">
                <a16:creationId xmlns:a16="http://schemas.microsoft.com/office/drawing/2014/main" id="{E9174B0B-997D-2A6C-104D-5C0E75A0389C}"/>
              </a:ext>
            </a:extLst>
          </p:cNvPr>
          <p:cNvSpPr txBox="1"/>
          <p:nvPr/>
        </p:nvSpPr>
        <p:spPr>
          <a:xfrm>
            <a:off x="0" y="0"/>
            <a:ext cx="2418272" cy="584775"/>
          </a:xfrm>
          <a:prstGeom prst="rect">
            <a:avLst/>
          </a:prstGeom>
          <a:noFill/>
        </p:spPr>
        <p:txBody>
          <a:bodyPr wrap="square">
            <a:spAutoFit/>
          </a:bodyPr>
          <a:lstStyle/>
          <a:p>
            <a:r>
              <a:rPr lang="en-US" sz="3200" dirty="0">
                <a:solidFill>
                  <a:srgbClr val="0070C0"/>
                </a:solidFill>
                <a:highlight>
                  <a:srgbClr val="C0C0C0"/>
                </a:highlight>
              </a:rPr>
              <a:t>Example</a:t>
            </a:r>
            <a:endParaRPr lang="ar-SA" sz="3200" dirty="0"/>
          </a:p>
        </p:txBody>
      </p:sp>
      <p:sp>
        <p:nvSpPr>
          <p:cNvPr id="7" name="TextBox 6">
            <a:extLst>
              <a:ext uri="{FF2B5EF4-FFF2-40B4-BE49-F238E27FC236}">
                <a16:creationId xmlns:a16="http://schemas.microsoft.com/office/drawing/2014/main" id="{6E137EAC-2F2A-C6AC-0A71-7DE1BA44770C}"/>
              </a:ext>
            </a:extLst>
          </p:cNvPr>
          <p:cNvSpPr txBox="1"/>
          <p:nvPr/>
        </p:nvSpPr>
        <p:spPr>
          <a:xfrm>
            <a:off x="178280" y="3062598"/>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9" name="Picture 8">
            <a:extLst>
              <a:ext uri="{FF2B5EF4-FFF2-40B4-BE49-F238E27FC236}">
                <a16:creationId xmlns:a16="http://schemas.microsoft.com/office/drawing/2014/main" id="{1A4A37DD-F566-0039-9C31-81F2A3FDE192}"/>
              </a:ext>
            </a:extLst>
          </p:cNvPr>
          <p:cNvPicPr>
            <a:picLocks noChangeAspect="1"/>
          </p:cNvPicPr>
          <p:nvPr/>
        </p:nvPicPr>
        <p:blipFill>
          <a:blip r:embed="rId4"/>
          <a:stretch>
            <a:fillRect/>
          </a:stretch>
        </p:blipFill>
        <p:spPr>
          <a:xfrm>
            <a:off x="178280" y="4238621"/>
            <a:ext cx="8334234" cy="2357711"/>
          </a:xfrm>
          <a:prstGeom prst="rect">
            <a:avLst/>
          </a:prstGeom>
        </p:spPr>
      </p:pic>
      <p:pic>
        <p:nvPicPr>
          <p:cNvPr id="15" name="Picture 14">
            <a:extLst>
              <a:ext uri="{FF2B5EF4-FFF2-40B4-BE49-F238E27FC236}">
                <a16:creationId xmlns:a16="http://schemas.microsoft.com/office/drawing/2014/main" id="{D2E125E1-1F13-2349-4BBE-9583C5A363BE}"/>
              </a:ext>
            </a:extLst>
          </p:cNvPr>
          <p:cNvPicPr>
            <a:picLocks noChangeAspect="1"/>
          </p:cNvPicPr>
          <p:nvPr/>
        </p:nvPicPr>
        <p:blipFill>
          <a:blip r:embed="rId5"/>
          <a:stretch>
            <a:fillRect/>
          </a:stretch>
        </p:blipFill>
        <p:spPr>
          <a:xfrm>
            <a:off x="4651251" y="6176139"/>
            <a:ext cx="1720793" cy="420193"/>
          </a:xfrm>
          <a:prstGeom prst="rect">
            <a:avLst/>
          </a:prstGeom>
        </p:spPr>
      </p:pic>
    </p:spTree>
    <p:extLst>
      <p:ext uri="{BB962C8B-B14F-4D97-AF65-F5344CB8AC3E}">
        <p14:creationId xmlns:p14="http://schemas.microsoft.com/office/powerpoint/2010/main" val="209066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22321-A8D7-77A7-721E-DF2912CC93F4}"/>
              </a:ext>
            </a:extLst>
          </p:cNvPr>
          <p:cNvPicPr>
            <a:picLocks noChangeAspect="1"/>
          </p:cNvPicPr>
          <p:nvPr/>
        </p:nvPicPr>
        <p:blipFill>
          <a:blip r:embed="rId2"/>
          <a:stretch>
            <a:fillRect/>
          </a:stretch>
        </p:blipFill>
        <p:spPr>
          <a:xfrm>
            <a:off x="388978" y="245222"/>
            <a:ext cx="5134013" cy="409578"/>
          </a:xfrm>
          <a:prstGeom prst="rect">
            <a:avLst/>
          </a:prstGeom>
        </p:spPr>
      </p:pic>
      <p:sp>
        <p:nvSpPr>
          <p:cNvPr id="5" name="TextBox 4">
            <a:extLst>
              <a:ext uri="{FF2B5EF4-FFF2-40B4-BE49-F238E27FC236}">
                <a16:creationId xmlns:a16="http://schemas.microsoft.com/office/drawing/2014/main" id="{2D790D4F-2B9E-A437-4A5C-622FAB292C6C}"/>
              </a:ext>
            </a:extLst>
          </p:cNvPr>
          <p:cNvSpPr txBox="1"/>
          <p:nvPr/>
        </p:nvSpPr>
        <p:spPr>
          <a:xfrm>
            <a:off x="571266" y="654800"/>
            <a:ext cx="11557474" cy="2954655"/>
          </a:xfrm>
          <a:prstGeom prst="rect">
            <a:avLst/>
          </a:prstGeom>
          <a:noFill/>
        </p:spPr>
        <p:txBody>
          <a:bodyPr wrap="square">
            <a:spAutoFit/>
          </a:bodyPr>
          <a:lstStyle/>
          <a:p>
            <a:pPr algn="just"/>
            <a:r>
              <a:rPr lang="en-US" sz="2400" b="1" dirty="0"/>
              <a:t>We consider only objects that roll smoothly along a surface; that is, the objects roll without slipping or bouncing on the surface. Figure 11-2 shows how complicated smooth rolling motion can be: Although the center of the object moves in a straight line parallel to the surface, a point on the rim certainly does not. However, we can study this motion by treating it as a combination of translation of the center of mass and rotation of the rest of the object around. we can simplify matters by focusing on the center of mass rather than on a point on the rim of the rolling object.</a:t>
            </a:r>
            <a:endParaRPr lang="ar-SA" sz="2400" b="1" dirty="0"/>
          </a:p>
          <a:p>
            <a:endParaRPr lang="ar-SA" dirty="0"/>
          </a:p>
        </p:txBody>
      </p:sp>
      <p:pic>
        <p:nvPicPr>
          <p:cNvPr id="11" name="Picture 10">
            <a:extLst>
              <a:ext uri="{FF2B5EF4-FFF2-40B4-BE49-F238E27FC236}">
                <a16:creationId xmlns:a16="http://schemas.microsoft.com/office/drawing/2014/main" id="{D62BB73A-2CE3-DB90-0327-DD2F6A19802E}"/>
              </a:ext>
            </a:extLst>
          </p:cNvPr>
          <p:cNvPicPr>
            <a:picLocks noChangeAspect="1"/>
          </p:cNvPicPr>
          <p:nvPr/>
        </p:nvPicPr>
        <p:blipFill>
          <a:blip r:embed="rId3"/>
          <a:stretch>
            <a:fillRect/>
          </a:stretch>
        </p:blipFill>
        <p:spPr>
          <a:xfrm>
            <a:off x="571266" y="3530084"/>
            <a:ext cx="11049467" cy="3284977"/>
          </a:xfrm>
          <a:prstGeom prst="rect">
            <a:avLst/>
          </a:prstGeom>
        </p:spPr>
      </p:pic>
    </p:spTree>
    <p:extLst>
      <p:ext uri="{BB962C8B-B14F-4D97-AF65-F5344CB8AC3E}">
        <p14:creationId xmlns:p14="http://schemas.microsoft.com/office/powerpoint/2010/main" val="14398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7F6E5-6A6B-A308-C538-1BE777CB4266}"/>
              </a:ext>
            </a:extLst>
          </p:cNvPr>
          <p:cNvPicPr>
            <a:picLocks noChangeAspect="1"/>
          </p:cNvPicPr>
          <p:nvPr/>
        </p:nvPicPr>
        <p:blipFill>
          <a:blip r:embed="rId2"/>
          <a:stretch>
            <a:fillRect/>
          </a:stretch>
        </p:blipFill>
        <p:spPr>
          <a:xfrm>
            <a:off x="47882" y="771520"/>
            <a:ext cx="7635378" cy="2392855"/>
          </a:xfrm>
          <a:prstGeom prst="rect">
            <a:avLst/>
          </a:prstGeom>
        </p:spPr>
      </p:pic>
      <p:sp>
        <p:nvSpPr>
          <p:cNvPr id="4" name="TextBox 3">
            <a:extLst>
              <a:ext uri="{FF2B5EF4-FFF2-40B4-BE49-F238E27FC236}">
                <a16:creationId xmlns:a16="http://schemas.microsoft.com/office/drawing/2014/main" id="{099ED8A2-0732-B177-49BE-0B06F7A51E73}"/>
              </a:ext>
            </a:extLst>
          </p:cNvPr>
          <p:cNvSpPr txBox="1"/>
          <p:nvPr/>
        </p:nvSpPr>
        <p:spPr>
          <a:xfrm>
            <a:off x="0" y="0"/>
            <a:ext cx="2418272" cy="584775"/>
          </a:xfrm>
          <a:prstGeom prst="rect">
            <a:avLst/>
          </a:prstGeom>
          <a:noFill/>
        </p:spPr>
        <p:txBody>
          <a:bodyPr wrap="square">
            <a:spAutoFit/>
          </a:bodyPr>
          <a:lstStyle/>
          <a:p>
            <a:r>
              <a:rPr lang="en-US" sz="3200" dirty="0">
                <a:solidFill>
                  <a:srgbClr val="0070C0"/>
                </a:solidFill>
                <a:highlight>
                  <a:srgbClr val="C0C0C0"/>
                </a:highlight>
              </a:rPr>
              <a:t>Example</a:t>
            </a:r>
            <a:endParaRPr lang="ar-SA" sz="3200" dirty="0"/>
          </a:p>
        </p:txBody>
      </p:sp>
      <p:sp>
        <p:nvSpPr>
          <p:cNvPr id="5" name="TextBox 4">
            <a:extLst>
              <a:ext uri="{FF2B5EF4-FFF2-40B4-BE49-F238E27FC236}">
                <a16:creationId xmlns:a16="http://schemas.microsoft.com/office/drawing/2014/main" id="{B7CFFDD3-7FB9-0CD4-775F-14F31799172A}"/>
              </a:ext>
            </a:extLst>
          </p:cNvPr>
          <p:cNvSpPr txBox="1"/>
          <p:nvPr/>
        </p:nvSpPr>
        <p:spPr>
          <a:xfrm>
            <a:off x="0" y="3164375"/>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7" name="Picture 6">
            <a:extLst>
              <a:ext uri="{FF2B5EF4-FFF2-40B4-BE49-F238E27FC236}">
                <a16:creationId xmlns:a16="http://schemas.microsoft.com/office/drawing/2014/main" id="{450B723F-6EAF-1095-AC75-28C2514ABC70}"/>
              </a:ext>
            </a:extLst>
          </p:cNvPr>
          <p:cNvPicPr>
            <a:picLocks noChangeAspect="1"/>
          </p:cNvPicPr>
          <p:nvPr/>
        </p:nvPicPr>
        <p:blipFill>
          <a:blip r:embed="rId3"/>
          <a:stretch>
            <a:fillRect/>
          </a:stretch>
        </p:blipFill>
        <p:spPr>
          <a:xfrm>
            <a:off x="7894955" y="839542"/>
            <a:ext cx="4118534" cy="2047432"/>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F29EA81-CA8F-B066-00C1-16295558923F}"/>
                  </a:ext>
                </a:extLst>
              </p:cNvPr>
              <p:cNvSpPr txBox="1"/>
              <p:nvPr/>
            </p:nvSpPr>
            <p:spPr>
              <a:xfrm>
                <a:off x="47882" y="3815062"/>
                <a:ext cx="4035288" cy="993413"/>
              </a:xfrm>
              <a:prstGeom prst="rect">
                <a:avLst/>
              </a:prstGeom>
              <a:noFill/>
            </p:spPr>
            <p:txBody>
              <a:bodyPr wrap="square">
                <a:spAutoFit/>
              </a:bodyPr>
              <a:lstStyle/>
              <a:p>
                <a:r>
                  <a:rPr lang="en-US" sz="2400" dirty="0"/>
                  <a:t>The rotational inertia of a disk </a:t>
                </a:r>
              </a:p>
              <a:p>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𝒅</m:t>
                        </m:r>
                      </m:sub>
                    </m:sSub>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𝑴</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𝑹</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𝟑</m:t>
                    </m:r>
                    <m:r>
                      <a:rPr lang="en-US" sz="2400" b="1" i="1" smtClean="0">
                        <a:latin typeface="Cambria Math" panose="02040503050406030204" pitchFamily="18" charset="0"/>
                      </a:rPr>
                      <m:t>𝒎</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𝑹</m:t>
                        </m:r>
                      </m:e>
                      <m:sup>
                        <m:r>
                          <a:rPr lang="en-US" sz="2400" b="1" i="1" smtClean="0">
                            <a:latin typeface="Cambria Math" panose="02040503050406030204" pitchFamily="18" charset="0"/>
                          </a:rPr>
                          <m:t>𝟐</m:t>
                        </m:r>
                      </m:sup>
                    </m:sSup>
                  </m:oMath>
                </a14:m>
                <a:r>
                  <a:rPr lang="en-US" sz="2400" dirty="0"/>
                  <a:t> </a:t>
                </a:r>
                <a:endParaRPr lang="ar-SA" sz="2400" dirty="0"/>
              </a:p>
            </p:txBody>
          </p:sp>
        </mc:Choice>
        <mc:Fallback xmlns="">
          <p:sp>
            <p:nvSpPr>
              <p:cNvPr id="15" name="TextBox 14">
                <a:extLst>
                  <a:ext uri="{FF2B5EF4-FFF2-40B4-BE49-F238E27FC236}">
                    <a16:creationId xmlns:a16="http://schemas.microsoft.com/office/drawing/2014/main" id="{DF29EA81-CA8F-B066-00C1-16295558923F}"/>
                  </a:ext>
                </a:extLst>
              </p:cNvPr>
              <p:cNvSpPr txBox="1">
                <a:spLocks noRot="1" noChangeAspect="1" noMove="1" noResize="1" noEditPoints="1" noAdjustHandles="1" noChangeArrowheads="1" noChangeShapeType="1" noTextEdit="1"/>
              </p:cNvSpPr>
              <p:nvPr/>
            </p:nvSpPr>
            <p:spPr>
              <a:xfrm>
                <a:off x="47882" y="3815062"/>
                <a:ext cx="4035288" cy="993413"/>
              </a:xfrm>
              <a:prstGeom prst="rect">
                <a:avLst/>
              </a:prstGeom>
              <a:blipFill>
                <a:blip r:embed="rId4"/>
                <a:stretch>
                  <a:fillRect l="-2417" t="-4908" r="-302"/>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EE6770C-3515-8231-D5FD-B420195C1126}"/>
                  </a:ext>
                </a:extLst>
              </p:cNvPr>
              <p:cNvSpPr txBox="1"/>
              <p:nvPr/>
            </p:nvSpPr>
            <p:spPr>
              <a:xfrm>
                <a:off x="-57509" y="4893456"/>
                <a:ext cx="6009735" cy="839332"/>
              </a:xfrm>
              <a:prstGeom prst="rect">
                <a:avLst/>
              </a:prstGeom>
              <a:noFill/>
            </p:spPr>
            <p:txBody>
              <a:bodyPr wrap="square">
                <a:spAutoFit/>
              </a:bodyPr>
              <a:lstStyle/>
              <a:p>
                <a:r>
                  <a:rPr lang="en-US" sz="2400" dirty="0"/>
                  <a:t>The </a:t>
                </a:r>
                <a:r>
                  <a:rPr lang="en-NZ" sz="2400" dirty="0"/>
                  <a:t>initial </a:t>
                </a:r>
                <a:r>
                  <a:rPr lang="en-US" sz="2400" dirty="0"/>
                  <a:t>rotational inertia of the cockroach  </a:t>
                </a:r>
              </a:p>
              <a:p>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𝒄𝒊</m:t>
                        </m:r>
                      </m:sub>
                    </m:sSub>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𝒓</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𝟖</m:t>
                        </m:r>
                        <m:r>
                          <a:rPr lang="en-US" sz="2400" b="1" i="1" smtClean="0">
                            <a:latin typeface="Cambria Math" panose="02040503050406030204" pitchFamily="18" charset="0"/>
                          </a:rPr>
                          <m:t>𝑹</m:t>
                        </m:r>
                        <m:r>
                          <a:rPr lang="en-US" sz="2400" b="1" i="1" smtClean="0">
                            <a:latin typeface="Cambria Math" panose="02040503050406030204" pitchFamily="18" charset="0"/>
                          </a:rPr>
                          <m:t>)</m:t>
                        </m:r>
                      </m:e>
                      <m:sup>
                        <m:r>
                          <a:rPr lang="en-US" sz="2400" b="1" i="1" smtClean="0">
                            <a:latin typeface="Cambria Math" panose="02040503050406030204" pitchFamily="18" charset="0"/>
                          </a:rPr>
                          <m:t>𝟐</m:t>
                        </m:r>
                      </m:sup>
                    </m:sSup>
                  </m:oMath>
                </a14:m>
                <a:r>
                  <a:rPr lang="en-US" sz="2400" b="1" dirty="0"/>
                  <a:t>=0.64 m</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𝑹</m:t>
                        </m:r>
                      </m:e>
                      <m:sup>
                        <m:r>
                          <a:rPr lang="en-US" sz="2400" b="1" i="1">
                            <a:latin typeface="Cambria Math" panose="02040503050406030204" pitchFamily="18" charset="0"/>
                          </a:rPr>
                          <m:t>𝟐</m:t>
                        </m:r>
                      </m:sup>
                    </m:sSup>
                  </m:oMath>
                </a14:m>
                <a:r>
                  <a:rPr lang="en-US" sz="2400" dirty="0"/>
                  <a:t> </a:t>
                </a:r>
                <a:endParaRPr lang="ar-SA" sz="2400" dirty="0"/>
              </a:p>
            </p:txBody>
          </p:sp>
        </mc:Choice>
        <mc:Fallback>
          <p:sp>
            <p:nvSpPr>
              <p:cNvPr id="19" name="TextBox 18">
                <a:extLst>
                  <a:ext uri="{FF2B5EF4-FFF2-40B4-BE49-F238E27FC236}">
                    <a16:creationId xmlns:a16="http://schemas.microsoft.com/office/drawing/2014/main" id="{3EE6770C-3515-8231-D5FD-B420195C1126}"/>
                  </a:ext>
                </a:extLst>
              </p:cNvPr>
              <p:cNvSpPr txBox="1">
                <a:spLocks noRot="1" noChangeAspect="1" noMove="1" noResize="1" noEditPoints="1" noAdjustHandles="1" noChangeArrowheads="1" noChangeShapeType="1" noTextEdit="1"/>
              </p:cNvSpPr>
              <p:nvPr/>
            </p:nvSpPr>
            <p:spPr>
              <a:xfrm>
                <a:off x="-57509" y="4893456"/>
                <a:ext cx="6009735" cy="839332"/>
              </a:xfrm>
              <a:prstGeom prst="rect">
                <a:avLst/>
              </a:prstGeom>
              <a:blipFill>
                <a:blip r:embed="rId5"/>
                <a:stretch>
                  <a:fillRect l="-1624" t="-5839" b="-16788"/>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9FDE28-69DE-A3B9-C82C-7E0B6AE11EEE}"/>
                  </a:ext>
                </a:extLst>
              </p:cNvPr>
              <p:cNvSpPr txBox="1"/>
              <p:nvPr/>
            </p:nvSpPr>
            <p:spPr>
              <a:xfrm>
                <a:off x="-57509" y="5923104"/>
                <a:ext cx="5664679" cy="882870"/>
              </a:xfrm>
              <a:prstGeom prst="rect">
                <a:avLst/>
              </a:prstGeom>
              <a:noFill/>
            </p:spPr>
            <p:txBody>
              <a:bodyPr wrap="square">
                <a:spAutoFit/>
              </a:bodyPr>
              <a:lstStyle/>
              <a:p>
                <a:r>
                  <a:rPr lang="en-US" sz="2400" dirty="0"/>
                  <a:t>The </a:t>
                </a:r>
                <a:r>
                  <a:rPr lang="en-NZ" sz="2400" dirty="0"/>
                  <a:t>final </a:t>
                </a:r>
                <a:r>
                  <a:rPr lang="en-US" sz="2400" dirty="0"/>
                  <a:t>rotational inertia of the cockroach </a:t>
                </a:r>
              </a:p>
              <a:p>
                <a:r>
                  <a:rPr lang="en-US" sz="2400" dirty="0"/>
                  <a:t>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𝑰</m:t>
                        </m:r>
                      </m:e>
                      <m:sub>
                        <m:r>
                          <a:rPr lang="en-US" sz="2400" b="1" i="1" smtClean="0">
                            <a:latin typeface="Cambria Math" panose="02040503050406030204" pitchFamily="18" charset="0"/>
                          </a:rPr>
                          <m:t>𝒄𝒇</m:t>
                        </m:r>
                      </m:sub>
                    </m:sSub>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𝒓</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𝑹</m:t>
                        </m:r>
                      </m:e>
                      <m:sup>
                        <m:r>
                          <a:rPr lang="en-US" sz="2400" b="1" i="1" smtClean="0">
                            <a:latin typeface="Cambria Math" panose="02040503050406030204" pitchFamily="18" charset="0"/>
                          </a:rPr>
                          <m:t>𝟐</m:t>
                        </m:r>
                      </m:sup>
                    </m:sSup>
                  </m:oMath>
                </a14:m>
                <a:endParaRPr lang="ar-SA" sz="2400" dirty="0"/>
              </a:p>
            </p:txBody>
          </p:sp>
        </mc:Choice>
        <mc:Fallback xmlns="">
          <p:sp>
            <p:nvSpPr>
              <p:cNvPr id="20" name="TextBox 19">
                <a:extLst>
                  <a:ext uri="{FF2B5EF4-FFF2-40B4-BE49-F238E27FC236}">
                    <a16:creationId xmlns:a16="http://schemas.microsoft.com/office/drawing/2014/main" id="{659FDE28-69DE-A3B9-C82C-7E0B6AE11EEE}"/>
                  </a:ext>
                </a:extLst>
              </p:cNvPr>
              <p:cNvSpPr txBox="1">
                <a:spLocks noRot="1" noChangeAspect="1" noMove="1" noResize="1" noEditPoints="1" noAdjustHandles="1" noChangeArrowheads="1" noChangeShapeType="1" noTextEdit="1"/>
              </p:cNvSpPr>
              <p:nvPr/>
            </p:nvSpPr>
            <p:spPr>
              <a:xfrm>
                <a:off x="-57509" y="5923104"/>
                <a:ext cx="5664679" cy="882870"/>
              </a:xfrm>
              <a:prstGeom prst="rect">
                <a:avLst/>
              </a:prstGeom>
              <a:blipFill>
                <a:blip r:embed="rId6"/>
                <a:stretch>
                  <a:fillRect l="-1722" t="-5556" r="-431"/>
                </a:stretch>
              </a:blipFill>
            </p:spPr>
            <p:txBody>
              <a:bodyPr/>
              <a:lstStyle/>
              <a:p>
                <a:r>
                  <a:rPr lang="ar-SA">
                    <a:noFill/>
                  </a:rPr>
                  <a:t> </a:t>
                </a:r>
              </a:p>
            </p:txBody>
          </p:sp>
        </mc:Fallback>
      </mc:AlternateContent>
    </p:spTree>
    <p:extLst>
      <p:ext uri="{BB962C8B-B14F-4D97-AF65-F5344CB8AC3E}">
        <p14:creationId xmlns:p14="http://schemas.microsoft.com/office/powerpoint/2010/main" val="139049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3606B1E8-E6F0-41A9-E5BF-9C02026882B8}"/>
              </a:ext>
            </a:extLst>
          </p:cNvPr>
          <p:cNvSpPr txBox="1"/>
          <p:nvPr/>
        </p:nvSpPr>
        <p:spPr>
          <a:xfrm>
            <a:off x="314864" y="441215"/>
            <a:ext cx="8415067" cy="461665"/>
          </a:xfrm>
          <a:prstGeom prst="rect">
            <a:avLst/>
          </a:prstGeom>
          <a:noFill/>
        </p:spPr>
        <p:txBody>
          <a:bodyPr wrap="square">
            <a:spAutoFit/>
          </a:bodyPr>
          <a:lstStyle/>
          <a:p>
            <a:r>
              <a:rPr lang="en-US" sz="2400" dirty="0"/>
              <a:t>So, the cockroach–disk system initially has the rotational inertia</a:t>
            </a:r>
            <a:endParaRPr lang="ar-SA" sz="2400" dirty="0"/>
          </a:p>
        </p:txBody>
      </p:sp>
      <p:pic>
        <p:nvPicPr>
          <p:cNvPr id="3" name="Picture 2">
            <a:extLst>
              <a:ext uri="{FF2B5EF4-FFF2-40B4-BE49-F238E27FC236}">
                <a16:creationId xmlns:a16="http://schemas.microsoft.com/office/drawing/2014/main" id="{CFADA84E-3B79-3C85-2142-6D5E72FE522D}"/>
              </a:ext>
            </a:extLst>
          </p:cNvPr>
          <p:cNvPicPr>
            <a:picLocks noChangeAspect="1"/>
          </p:cNvPicPr>
          <p:nvPr/>
        </p:nvPicPr>
        <p:blipFill>
          <a:blip r:embed="rId2"/>
          <a:stretch>
            <a:fillRect/>
          </a:stretch>
        </p:blipFill>
        <p:spPr>
          <a:xfrm>
            <a:off x="933804" y="1246336"/>
            <a:ext cx="3738610" cy="714735"/>
          </a:xfrm>
          <a:prstGeom prst="rect">
            <a:avLst/>
          </a:prstGeom>
        </p:spPr>
      </p:pic>
      <p:pic>
        <p:nvPicPr>
          <p:cNvPr id="5" name="Picture 4">
            <a:extLst>
              <a:ext uri="{FF2B5EF4-FFF2-40B4-BE49-F238E27FC236}">
                <a16:creationId xmlns:a16="http://schemas.microsoft.com/office/drawing/2014/main" id="{C437683C-E6A9-05D3-5317-C72FB07A7A46}"/>
              </a:ext>
            </a:extLst>
          </p:cNvPr>
          <p:cNvPicPr>
            <a:picLocks noChangeAspect="1"/>
          </p:cNvPicPr>
          <p:nvPr/>
        </p:nvPicPr>
        <p:blipFill>
          <a:blip r:embed="rId3"/>
          <a:stretch>
            <a:fillRect/>
          </a:stretch>
        </p:blipFill>
        <p:spPr>
          <a:xfrm>
            <a:off x="933804" y="2400478"/>
            <a:ext cx="3771846" cy="791296"/>
          </a:xfrm>
          <a:prstGeom prst="rect">
            <a:avLst/>
          </a:prstGeom>
        </p:spPr>
      </p:pic>
      <p:sp>
        <p:nvSpPr>
          <p:cNvPr id="7" name="TextBox 6">
            <a:extLst>
              <a:ext uri="{FF2B5EF4-FFF2-40B4-BE49-F238E27FC236}">
                <a16:creationId xmlns:a16="http://schemas.microsoft.com/office/drawing/2014/main" id="{35D59DB8-2074-E0D8-56BE-261B8F08C116}"/>
              </a:ext>
            </a:extLst>
          </p:cNvPr>
          <p:cNvSpPr txBox="1"/>
          <p:nvPr/>
        </p:nvSpPr>
        <p:spPr>
          <a:xfrm>
            <a:off x="368061" y="2031146"/>
            <a:ext cx="6096000" cy="369332"/>
          </a:xfrm>
          <a:prstGeom prst="rect">
            <a:avLst/>
          </a:prstGeom>
          <a:noFill/>
        </p:spPr>
        <p:txBody>
          <a:bodyPr wrap="square">
            <a:spAutoFit/>
          </a:bodyPr>
          <a:lstStyle/>
          <a:p>
            <a:r>
              <a:rPr lang="en-US" dirty="0"/>
              <a:t>and finally has the rotational inertia</a:t>
            </a:r>
            <a:endParaRPr lang="ar-SA"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63FE0E-4234-97BD-C218-107FDDA20CED}"/>
                  </a:ext>
                </a:extLst>
              </p:cNvPr>
              <p:cNvSpPr txBox="1"/>
              <p:nvPr/>
            </p:nvSpPr>
            <p:spPr>
              <a:xfrm>
                <a:off x="132271" y="3528744"/>
                <a:ext cx="11864197" cy="496674"/>
              </a:xfrm>
              <a:prstGeom prst="rect">
                <a:avLst/>
              </a:prstGeom>
              <a:noFill/>
            </p:spPr>
            <p:txBody>
              <a:bodyPr wrap="square">
                <a:spAutoFit/>
              </a:bodyPr>
              <a:lstStyle/>
              <a:p>
                <a:r>
                  <a:rPr lang="en-US" sz="2400" dirty="0"/>
                  <a:t>the system’s final angular momentum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𝑳</m:t>
                        </m:r>
                      </m:e>
                      <m:sub>
                        <m:r>
                          <a:rPr lang="en-US" sz="2400" b="1" i="1" smtClean="0">
                            <a:latin typeface="Cambria Math" panose="02040503050406030204" pitchFamily="18" charset="0"/>
                          </a:rPr>
                          <m:t>𝒇</m:t>
                        </m:r>
                      </m:sub>
                    </m:sSub>
                  </m:oMath>
                </a14:m>
                <a:r>
                  <a:rPr lang="en-US" sz="2400" dirty="0"/>
                  <a:t> is equal to the system’s initial angular momentum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𝑳</m:t>
                        </m:r>
                      </m:e>
                      <m:sub>
                        <m:r>
                          <a:rPr lang="en-US" sz="2400" b="1" i="1">
                            <a:latin typeface="Cambria Math" panose="02040503050406030204" pitchFamily="18" charset="0"/>
                          </a:rPr>
                          <m:t>𝒊</m:t>
                        </m:r>
                      </m:sub>
                    </m:sSub>
                  </m:oMath>
                </a14:m>
                <a:r>
                  <a:rPr lang="en-US" sz="2400" dirty="0"/>
                  <a:t> </a:t>
                </a:r>
                <a:endParaRPr lang="ar-SA" sz="2400" dirty="0"/>
              </a:p>
            </p:txBody>
          </p:sp>
        </mc:Choice>
        <mc:Fallback xmlns="">
          <p:sp>
            <p:nvSpPr>
              <p:cNvPr id="9" name="TextBox 8">
                <a:extLst>
                  <a:ext uri="{FF2B5EF4-FFF2-40B4-BE49-F238E27FC236}">
                    <a16:creationId xmlns:a16="http://schemas.microsoft.com/office/drawing/2014/main" id="{BF63FE0E-4234-97BD-C218-107FDDA20CED}"/>
                  </a:ext>
                </a:extLst>
              </p:cNvPr>
              <p:cNvSpPr txBox="1">
                <a:spLocks noRot="1" noChangeAspect="1" noMove="1" noResize="1" noEditPoints="1" noAdjustHandles="1" noChangeArrowheads="1" noChangeShapeType="1" noTextEdit="1"/>
              </p:cNvSpPr>
              <p:nvPr/>
            </p:nvSpPr>
            <p:spPr>
              <a:xfrm>
                <a:off x="132271" y="3528744"/>
                <a:ext cx="11864197" cy="496674"/>
              </a:xfrm>
              <a:prstGeom prst="rect">
                <a:avLst/>
              </a:prstGeom>
              <a:blipFill>
                <a:blip r:embed="rId4"/>
                <a:stretch>
                  <a:fillRect l="-822" t="-8642" b="-2222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02EEC8-1CC6-C0C2-C8F1-3E3AF6421FCC}"/>
                  </a:ext>
                </a:extLst>
              </p:cNvPr>
              <p:cNvSpPr txBox="1"/>
              <p:nvPr/>
            </p:nvSpPr>
            <p:spPr>
              <a:xfrm>
                <a:off x="933804" y="4063493"/>
                <a:ext cx="1109932" cy="496674"/>
              </a:xfrm>
              <a:prstGeom prst="rect">
                <a:avLst/>
              </a:prstGeom>
              <a:noFill/>
            </p:spPr>
            <p:txBody>
              <a:bodyPr wrap="square">
                <a:spAutoFit/>
              </a:bodyPr>
              <a:lstStyle/>
              <a:p>
                <a14:m>
                  <m:oMath xmlns:m="http://schemas.openxmlformats.org/officeDocument/2006/math">
                    <m:sSub>
                      <m:sSubPr>
                        <m:ctrlPr>
                          <a:rPr lang="en-US" sz="2400" b="1" i="1" smtClean="0">
                            <a:latin typeface="Cambria Math" panose="02040503050406030204" pitchFamily="18" charset="0"/>
                          </a:rPr>
                        </m:ctrlPr>
                      </m:sSubPr>
                      <m:e>
                        <m:sSub>
                          <m:sSubPr>
                            <m:ctrlPr>
                              <a:rPr lang="en-US" sz="2400" b="1" i="1">
                                <a:latin typeface="Cambria Math" panose="02040503050406030204" pitchFamily="18" charset="0"/>
                              </a:rPr>
                            </m:ctrlPr>
                          </m:sSubPr>
                          <m:e>
                            <m:r>
                              <a:rPr lang="en-US" sz="2400" b="1" i="1">
                                <a:latin typeface="Cambria Math" panose="02040503050406030204" pitchFamily="18" charset="0"/>
                              </a:rPr>
                              <m:t>𝑳</m:t>
                            </m:r>
                          </m:e>
                          <m:sub>
                            <m:r>
                              <a:rPr lang="en-US" sz="2400" b="1" i="1">
                                <a:latin typeface="Cambria Math" panose="02040503050406030204" pitchFamily="18" charset="0"/>
                              </a:rPr>
                              <m:t>𝒇</m:t>
                            </m:r>
                          </m:sub>
                        </m:sSub>
                        <m:r>
                          <a:rPr lang="en-US" sz="2400" b="1" i="1" smtClean="0">
                            <a:latin typeface="Cambria Math" panose="02040503050406030204" pitchFamily="18" charset="0"/>
                          </a:rPr>
                          <m:t>=</m:t>
                        </m:r>
                        <m:r>
                          <a:rPr lang="en-US" sz="2400" b="1" i="1" smtClean="0">
                            <a:latin typeface="Cambria Math" panose="02040503050406030204" pitchFamily="18" charset="0"/>
                          </a:rPr>
                          <m:t>𝑳</m:t>
                        </m:r>
                      </m:e>
                      <m:sub>
                        <m:r>
                          <a:rPr lang="en-US" sz="2400" b="1" i="1" smtClean="0">
                            <a:latin typeface="Cambria Math" panose="02040503050406030204" pitchFamily="18" charset="0"/>
                          </a:rPr>
                          <m:t>𝒊</m:t>
                        </m:r>
                      </m:sub>
                    </m:sSub>
                  </m:oMath>
                </a14:m>
                <a:r>
                  <a:rPr lang="en-US" sz="2400" dirty="0"/>
                  <a:t> </a:t>
                </a:r>
                <a:endParaRPr lang="ar-SA" sz="2400" dirty="0"/>
              </a:p>
            </p:txBody>
          </p:sp>
        </mc:Choice>
        <mc:Fallback xmlns="">
          <p:sp>
            <p:nvSpPr>
              <p:cNvPr id="11" name="TextBox 10">
                <a:extLst>
                  <a:ext uri="{FF2B5EF4-FFF2-40B4-BE49-F238E27FC236}">
                    <a16:creationId xmlns:a16="http://schemas.microsoft.com/office/drawing/2014/main" id="{D102EEC8-1CC6-C0C2-C8F1-3E3AF6421FCC}"/>
                  </a:ext>
                </a:extLst>
              </p:cNvPr>
              <p:cNvSpPr txBox="1">
                <a:spLocks noRot="1" noChangeAspect="1" noMove="1" noResize="1" noEditPoints="1" noAdjustHandles="1" noChangeArrowheads="1" noChangeShapeType="1" noTextEdit="1"/>
              </p:cNvSpPr>
              <p:nvPr/>
            </p:nvSpPr>
            <p:spPr>
              <a:xfrm>
                <a:off x="933804" y="4063493"/>
                <a:ext cx="1109932" cy="496674"/>
              </a:xfrm>
              <a:prstGeom prst="rect">
                <a:avLst/>
              </a:prstGeom>
              <a:blipFill>
                <a:blip r:embed="rId5"/>
                <a:stretch>
                  <a:fillRect l="-1099" r="-2198" b="-12346"/>
                </a:stretch>
              </a:blipFill>
            </p:spPr>
            <p:txBody>
              <a:bodyPr/>
              <a:lstStyle/>
              <a:p>
                <a:r>
                  <a:rPr lang="ar-SA">
                    <a:noFill/>
                  </a:rPr>
                  <a:t> </a:t>
                </a:r>
              </a:p>
            </p:txBody>
          </p:sp>
        </mc:Fallback>
      </mc:AlternateContent>
      <p:pic>
        <p:nvPicPr>
          <p:cNvPr id="13" name="Picture 12">
            <a:extLst>
              <a:ext uri="{FF2B5EF4-FFF2-40B4-BE49-F238E27FC236}">
                <a16:creationId xmlns:a16="http://schemas.microsoft.com/office/drawing/2014/main" id="{6942BCD4-9B68-9A1F-85FE-C595343C6246}"/>
              </a:ext>
            </a:extLst>
          </p:cNvPr>
          <p:cNvPicPr>
            <a:picLocks noChangeAspect="1"/>
          </p:cNvPicPr>
          <p:nvPr/>
        </p:nvPicPr>
        <p:blipFill>
          <a:blip r:embed="rId6"/>
          <a:stretch>
            <a:fillRect/>
          </a:stretch>
        </p:blipFill>
        <p:spPr>
          <a:xfrm>
            <a:off x="1043071" y="4658268"/>
            <a:ext cx="1447087" cy="438510"/>
          </a:xfrm>
          <a:prstGeom prst="rect">
            <a:avLst/>
          </a:prstGeom>
        </p:spPr>
      </p:pic>
      <p:pic>
        <p:nvPicPr>
          <p:cNvPr id="15" name="Picture 14">
            <a:extLst>
              <a:ext uri="{FF2B5EF4-FFF2-40B4-BE49-F238E27FC236}">
                <a16:creationId xmlns:a16="http://schemas.microsoft.com/office/drawing/2014/main" id="{F26CDFD2-936D-A1D5-7634-53F65BC4E57A}"/>
              </a:ext>
            </a:extLst>
          </p:cNvPr>
          <p:cNvPicPr>
            <a:picLocks noChangeAspect="1"/>
          </p:cNvPicPr>
          <p:nvPr/>
        </p:nvPicPr>
        <p:blipFill>
          <a:blip r:embed="rId7"/>
          <a:stretch>
            <a:fillRect/>
          </a:stretch>
        </p:blipFill>
        <p:spPr>
          <a:xfrm>
            <a:off x="1043070" y="5273973"/>
            <a:ext cx="3662579" cy="517941"/>
          </a:xfrm>
          <a:prstGeom prst="rect">
            <a:avLst/>
          </a:prstGeom>
        </p:spPr>
      </p:pic>
      <p:pic>
        <p:nvPicPr>
          <p:cNvPr id="17" name="Picture 16">
            <a:extLst>
              <a:ext uri="{FF2B5EF4-FFF2-40B4-BE49-F238E27FC236}">
                <a16:creationId xmlns:a16="http://schemas.microsoft.com/office/drawing/2014/main" id="{0039405B-EB05-DC25-9CFA-DD5B4E48F06B}"/>
              </a:ext>
            </a:extLst>
          </p:cNvPr>
          <p:cNvPicPr>
            <a:picLocks noChangeAspect="1"/>
          </p:cNvPicPr>
          <p:nvPr/>
        </p:nvPicPr>
        <p:blipFill>
          <a:blip r:embed="rId8"/>
          <a:stretch>
            <a:fillRect/>
          </a:stretch>
        </p:blipFill>
        <p:spPr>
          <a:xfrm>
            <a:off x="1055379" y="6123919"/>
            <a:ext cx="2584968" cy="681751"/>
          </a:xfrm>
          <a:prstGeom prst="rect">
            <a:avLst/>
          </a:prstGeom>
        </p:spPr>
      </p:pic>
    </p:spTree>
    <p:extLst>
      <p:ext uri="{BB962C8B-B14F-4D97-AF65-F5344CB8AC3E}">
        <p14:creationId xmlns:p14="http://schemas.microsoft.com/office/powerpoint/2010/main" val="285182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F98A8B-C028-C4D1-C629-E431974B08A2}"/>
              </a:ext>
            </a:extLst>
          </p:cNvPr>
          <p:cNvPicPr>
            <a:picLocks noChangeAspect="1"/>
          </p:cNvPicPr>
          <p:nvPr/>
        </p:nvPicPr>
        <p:blipFill>
          <a:blip r:embed="rId2"/>
          <a:stretch>
            <a:fillRect/>
          </a:stretch>
        </p:blipFill>
        <p:spPr>
          <a:xfrm>
            <a:off x="107911" y="255014"/>
            <a:ext cx="5788575" cy="1953347"/>
          </a:xfrm>
          <a:prstGeom prst="rect">
            <a:avLst/>
          </a:prstGeom>
        </p:spPr>
      </p:pic>
      <p:pic>
        <p:nvPicPr>
          <p:cNvPr id="5" name="Picture 4">
            <a:extLst>
              <a:ext uri="{FF2B5EF4-FFF2-40B4-BE49-F238E27FC236}">
                <a16:creationId xmlns:a16="http://schemas.microsoft.com/office/drawing/2014/main" id="{5824EA55-9039-9AA1-5CDD-BC49343F808B}"/>
              </a:ext>
            </a:extLst>
          </p:cNvPr>
          <p:cNvPicPr>
            <a:picLocks noChangeAspect="1"/>
          </p:cNvPicPr>
          <p:nvPr/>
        </p:nvPicPr>
        <p:blipFill>
          <a:blip r:embed="rId3"/>
          <a:stretch>
            <a:fillRect/>
          </a:stretch>
        </p:blipFill>
        <p:spPr>
          <a:xfrm>
            <a:off x="191834" y="2023790"/>
            <a:ext cx="8091295" cy="1405210"/>
          </a:xfrm>
          <a:prstGeom prst="rect">
            <a:avLst/>
          </a:prstGeom>
        </p:spPr>
      </p:pic>
      <p:pic>
        <p:nvPicPr>
          <p:cNvPr id="7" name="Picture 6">
            <a:extLst>
              <a:ext uri="{FF2B5EF4-FFF2-40B4-BE49-F238E27FC236}">
                <a16:creationId xmlns:a16="http://schemas.microsoft.com/office/drawing/2014/main" id="{B92045C7-66CC-6F90-B50C-C44244D96908}"/>
              </a:ext>
            </a:extLst>
          </p:cNvPr>
          <p:cNvPicPr>
            <a:picLocks noChangeAspect="1"/>
          </p:cNvPicPr>
          <p:nvPr/>
        </p:nvPicPr>
        <p:blipFill>
          <a:blip r:embed="rId4"/>
          <a:stretch>
            <a:fillRect/>
          </a:stretch>
        </p:blipFill>
        <p:spPr>
          <a:xfrm>
            <a:off x="9072469" y="366427"/>
            <a:ext cx="2831984" cy="4562638"/>
          </a:xfrm>
          <a:prstGeom prst="rect">
            <a:avLst/>
          </a:prstGeom>
        </p:spPr>
      </p:pic>
      <p:sp>
        <p:nvSpPr>
          <p:cNvPr id="8" name="TextBox 7">
            <a:extLst>
              <a:ext uri="{FF2B5EF4-FFF2-40B4-BE49-F238E27FC236}">
                <a16:creationId xmlns:a16="http://schemas.microsoft.com/office/drawing/2014/main" id="{27CB5772-B81E-F99E-230B-55302610AF64}"/>
              </a:ext>
            </a:extLst>
          </p:cNvPr>
          <p:cNvSpPr txBox="1"/>
          <p:nvPr/>
        </p:nvSpPr>
        <p:spPr>
          <a:xfrm>
            <a:off x="191834" y="3624450"/>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4" name="Picture 3">
            <a:extLst>
              <a:ext uri="{FF2B5EF4-FFF2-40B4-BE49-F238E27FC236}">
                <a16:creationId xmlns:a16="http://schemas.microsoft.com/office/drawing/2014/main" id="{5FBCF407-5034-E909-0DFB-F87FE489E0E1}"/>
              </a:ext>
            </a:extLst>
          </p:cNvPr>
          <p:cNvPicPr>
            <a:picLocks noChangeAspect="1"/>
          </p:cNvPicPr>
          <p:nvPr/>
        </p:nvPicPr>
        <p:blipFill>
          <a:blip r:embed="rId5"/>
          <a:stretch>
            <a:fillRect/>
          </a:stretch>
        </p:blipFill>
        <p:spPr>
          <a:xfrm>
            <a:off x="651909" y="4344291"/>
            <a:ext cx="7915331" cy="584774"/>
          </a:xfrm>
          <a:prstGeom prst="rect">
            <a:avLst/>
          </a:prstGeom>
        </p:spPr>
      </p:pic>
      <p:pic>
        <p:nvPicPr>
          <p:cNvPr id="9" name="Picture 8">
            <a:extLst>
              <a:ext uri="{FF2B5EF4-FFF2-40B4-BE49-F238E27FC236}">
                <a16:creationId xmlns:a16="http://schemas.microsoft.com/office/drawing/2014/main" id="{67B64F38-4B33-3F8C-004A-06B6606258EC}"/>
              </a:ext>
            </a:extLst>
          </p:cNvPr>
          <p:cNvPicPr>
            <a:picLocks noChangeAspect="1"/>
          </p:cNvPicPr>
          <p:nvPr/>
        </p:nvPicPr>
        <p:blipFill>
          <a:blip r:embed="rId6"/>
          <a:stretch>
            <a:fillRect/>
          </a:stretch>
        </p:blipFill>
        <p:spPr>
          <a:xfrm>
            <a:off x="287547" y="4768187"/>
            <a:ext cx="9311382" cy="810377"/>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607E708-2159-974D-B204-055679F3D46C}"/>
                  </a:ext>
                </a:extLst>
              </p:cNvPr>
              <p:cNvSpPr txBox="1"/>
              <p:nvPr/>
            </p:nvSpPr>
            <p:spPr>
              <a:xfrm>
                <a:off x="200263" y="4344291"/>
                <a:ext cx="517457"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oMath>
                  </m:oMathPara>
                </a14:m>
                <a:endParaRPr lang="ar-SA" sz="2400" dirty="0"/>
              </a:p>
            </p:txBody>
          </p:sp>
        </mc:Choice>
        <mc:Fallback>
          <p:sp>
            <p:nvSpPr>
              <p:cNvPr id="10" name="TextBox 9">
                <a:extLst>
                  <a:ext uri="{FF2B5EF4-FFF2-40B4-BE49-F238E27FC236}">
                    <a16:creationId xmlns:a16="http://schemas.microsoft.com/office/drawing/2014/main" id="{7607E708-2159-974D-B204-055679F3D46C}"/>
                  </a:ext>
                </a:extLst>
              </p:cNvPr>
              <p:cNvSpPr txBox="1">
                <a:spLocks noRot="1" noChangeAspect="1" noMove="1" noResize="1" noEditPoints="1" noAdjustHandles="1" noChangeArrowheads="1" noChangeShapeType="1" noTextEdit="1"/>
              </p:cNvSpPr>
              <p:nvPr/>
            </p:nvSpPr>
            <p:spPr>
              <a:xfrm>
                <a:off x="200263" y="4344291"/>
                <a:ext cx="517457" cy="369332"/>
              </a:xfrm>
              <a:prstGeom prst="rect">
                <a:avLst/>
              </a:prstGeom>
              <a:blipFill>
                <a:blip r:embed="rId7"/>
                <a:stretch>
                  <a:fillRect r="-5882" b="-38333"/>
                </a:stretch>
              </a:blipFill>
            </p:spPr>
            <p:txBody>
              <a:bodyPr/>
              <a:lstStyle/>
              <a:p>
                <a:r>
                  <a:rPr lang="ar-SA">
                    <a:noFill/>
                  </a:rPr>
                  <a:t> </a:t>
                </a:r>
              </a:p>
            </p:txBody>
          </p:sp>
        </mc:Fallback>
      </mc:AlternateContent>
      <p:pic>
        <p:nvPicPr>
          <p:cNvPr id="12" name="Picture 11">
            <a:extLst>
              <a:ext uri="{FF2B5EF4-FFF2-40B4-BE49-F238E27FC236}">
                <a16:creationId xmlns:a16="http://schemas.microsoft.com/office/drawing/2014/main" id="{3A6E8092-4CE8-2142-6B25-4014BBE544FB}"/>
              </a:ext>
            </a:extLst>
          </p:cNvPr>
          <p:cNvPicPr>
            <a:picLocks noChangeAspect="1"/>
          </p:cNvPicPr>
          <p:nvPr/>
        </p:nvPicPr>
        <p:blipFill>
          <a:blip r:embed="rId8"/>
          <a:stretch>
            <a:fillRect/>
          </a:stretch>
        </p:blipFill>
        <p:spPr>
          <a:xfrm>
            <a:off x="895710" y="5508458"/>
            <a:ext cx="5262763" cy="659961"/>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7E3103B-FFF3-B062-54DE-4C67E1367337}"/>
                  </a:ext>
                </a:extLst>
              </p:cNvPr>
              <p:cNvSpPr txBox="1"/>
              <p:nvPr/>
            </p:nvSpPr>
            <p:spPr>
              <a:xfrm>
                <a:off x="287547" y="5644244"/>
                <a:ext cx="517457"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oMath>
                  </m:oMathPara>
                </a14:m>
                <a:endParaRPr lang="ar-SA" sz="2400" dirty="0"/>
              </a:p>
            </p:txBody>
          </p:sp>
        </mc:Choice>
        <mc:Fallback>
          <p:sp>
            <p:nvSpPr>
              <p:cNvPr id="13" name="TextBox 12">
                <a:extLst>
                  <a:ext uri="{FF2B5EF4-FFF2-40B4-BE49-F238E27FC236}">
                    <a16:creationId xmlns:a16="http://schemas.microsoft.com/office/drawing/2014/main" id="{97E3103B-FFF3-B062-54DE-4C67E1367337}"/>
                  </a:ext>
                </a:extLst>
              </p:cNvPr>
              <p:cNvSpPr txBox="1">
                <a:spLocks noRot="1" noChangeAspect="1" noMove="1" noResize="1" noEditPoints="1" noAdjustHandles="1" noChangeArrowheads="1" noChangeShapeType="1" noTextEdit="1"/>
              </p:cNvSpPr>
              <p:nvPr/>
            </p:nvSpPr>
            <p:spPr>
              <a:xfrm>
                <a:off x="287547" y="5644244"/>
                <a:ext cx="517457" cy="369332"/>
              </a:xfrm>
              <a:prstGeom prst="rect">
                <a:avLst/>
              </a:prstGeom>
              <a:blipFill>
                <a:blip r:embed="rId9"/>
                <a:stretch>
                  <a:fillRect r="-4706" b="-38333"/>
                </a:stretch>
              </a:blipFill>
            </p:spPr>
            <p:txBody>
              <a:bodyPr/>
              <a:lstStyle/>
              <a:p>
                <a:r>
                  <a:rPr lang="ar-SA">
                    <a:noFill/>
                  </a:rPr>
                  <a:t> </a:t>
                </a:r>
              </a:p>
            </p:txBody>
          </p:sp>
        </mc:Fallback>
      </mc:AlternateContent>
      <p:pic>
        <p:nvPicPr>
          <p:cNvPr id="15" name="Picture 14">
            <a:extLst>
              <a:ext uri="{FF2B5EF4-FFF2-40B4-BE49-F238E27FC236}">
                <a16:creationId xmlns:a16="http://schemas.microsoft.com/office/drawing/2014/main" id="{6C68E0D4-653A-B7FD-91A8-83F873323E19}"/>
              </a:ext>
            </a:extLst>
          </p:cNvPr>
          <p:cNvPicPr>
            <a:picLocks noChangeAspect="1"/>
          </p:cNvPicPr>
          <p:nvPr/>
        </p:nvPicPr>
        <p:blipFill>
          <a:blip r:embed="rId10"/>
          <a:stretch>
            <a:fillRect/>
          </a:stretch>
        </p:blipFill>
        <p:spPr>
          <a:xfrm>
            <a:off x="409935" y="6004030"/>
            <a:ext cx="10292571" cy="749199"/>
          </a:xfrm>
          <a:prstGeom prst="rect">
            <a:avLst/>
          </a:prstGeom>
        </p:spPr>
      </p:pic>
    </p:spTree>
    <p:extLst>
      <p:ext uri="{BB962C8B-B14F-4D97-AF65-F5344CB8AC3E}">
        <p14:creationId xmlns:p14="http://schemas.microsoft.com/office/powerpoint/2010/main" val="280355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290B5-4738-F196-083B-EF826382052F}"/>
              </a:ext>
            </a:extLst>
          </p:cNvPr>
          <p:cNvPicPr>
            <a:picLocks noChangeAspect="1"/>
          </p:cNvPicPr>
          <p:nvPr/>
        </p:nvPicPr>
        <p:blipFill>
          <a:blip r:embed="rId2"/>
          <a:stretch>
            <a:fillRect/>
          </a:stretch>
        </p:blipFill>
        <p:spPr>
          <a:xfrm>
            <a:off x="43479" y="243871"/>
            <a:ext cx="11607933" cy="5038609"/>
          </a:xfrm>
          <a:prstGeom prst="rect">
            <a:avLst/>
          </a:prstGeom>
        </p:spPr>
      </p:pic>
    </p:spTree>
    <p:extLst>
      <p:ext uri="{BB962C8B-B14F-4D97-AF65-F5344CB8AC3E}">
        <p14:creationId xmlns:p14="http://schemas.microsoft.com/office/powerpoint/2010/main" val="89723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DBF13-BBC5-05FB-79D7-FBE0DA9DBD49}"/>
              </a:ext>
            </a:extLst>
          </p:cNvPr>
          <p:cNvSpPr txBox="1"/>
          <p:nvPr/>
        </p:nvSpPr>
        <p:spPr>
          <a:xfrm>
            <a:off x="117071" y="196888"/>
            <a:ext cx="2418272" cy="584775"/>
          </a:xfrm>
          <a:prstGeom prst="rect">
            <a:avLst/>
          </a:prstGeom>
          <a:noFill/>
        </p:spPr>
        <p:txBody>
          <a:bodyPr wrap="square">
            <a:spAutoFit/>
          </a:bodyPr>
          <a:lstStyle/>
          <a:p>
            <a:r>
              <a:rPr lang="en-US" sz="3200" dirty="0">
                <a:solidFill>
                  <a:srgbClr val="0070C0"/>
                </a:solidFill>
                <a:highlight>
                  <a:srgbClr val="C0C0C0"/>
                </a:highlight>
              </a:rPr>
              <a:t>Solution</a:t>
            </a:r>
            <a:endParaRPr lang="ar-SA" sz="3200" dirty="0"/>
          </a:p>
        </p:txBody>
      </p:sp>
      <p:pic>
        <p:nvPicPr>
          <p:cNvPr id="4" name="Picture 3">
            <a:extLst>
              <a:ext uri="{FF2B5EF4-FFF2-40B4-BE49-F238E27FC236}">
                <a16:creationId xmlns:a16="http://schemas.microsoft.com/office/drawing/2014/main" id="{9E2F91AA-6F1F-C885-12DE-9CA3C4F2EE90}"/>
              </a:ext>
            </a:extLst>
          </p:cNvPr>
          <p:cNvPicPr>
            <a:picLocks noChangeAspect="1"/>
          </p:cNvPicPr>
          <p:nvPr/>
        </p:nvPicPr>
        <p:blipFill>
          <a:blip r:embed="rId2"/>
          <a:stretch>
            <a:fillRect/>
          </a:stretch>
        </p:blipFill>
        <p:spPr>
          <a:xfrm>
            <a:off x="117071" y="1037232"/>
            <a:ext cx="8664620" cy="2134232"/>
          </a:xfrm>
          <a:prstGeom prst="rect">
            <a:avLst/>
          </a:prstGeom>
        </p:spPr>
      </p:pic>
      <p:pic>
        <p:nvPicPr>
          <p:cNvPr id="6" name="Picture 5">
            <a:extLst>
              <a:ext uri="{FF2B5EF4-FFF2-40B4-BE49-F238E27FC236}">
                <a16:creationId xmlns:a16="http://schemas.microsoft.com/office/drawing/2014/main" id="{B3D571EF-F716-150D-0C98-D943AA9A4CBA}"/>
              </a:ext>
            </a:extLst>
          </p:cNvPr>
          <p:cNvPicPr>
            <a:picLocks noChangeAspect="1"/>
          </p:cNvPicPr>
          <p:nvPr/>
        </p:nvPicPr>
        <p:blipFill>
          <a:blip r:embed="rId3"/>
          <a:stretch>
            <a:fillRect/>
          </a:stretch>
        </p:blipFill>
        <p:spPr>
          <a:xfrm>
            <a:off x="231817" y="3595774"/>
            <a:ext cx="9268741" cy="1167715"/>
          </a:xfrm>
          <a:prstGeom prst="rect">
            <a:avLst/>
          </a:prstGeom>
        </p:spPr>
      </p:pic>
      <p:sp>
        <p:nvSpPr>
          <p:cNvPr id="8" name="TextBox 7">
            <a:extLst>
              <a:ext uri="{FF2B5EF4-FFF2-40B4-BE49-F238E27FC236}">
                <a16:creationId xmlns:a16="http://schemas.microsoft.com/office/drawing/2014/main" id="{4123A6E4-313F-A1CC-FCA1-D57D9370006C}"/>
              </a:ext>
            </a:extLst>
          </p:cNvPr>
          <p:cNvSpPr txBox="1"/>
          <p:nvPr/>
        </p:nvSpPr>
        <p:spPr>
          <a:xfrm>
            <a:off x="231817" y="4989771"/>
            <a:ext cx="11267538" cy="830997"/>
          </a:xfrm>
          <a:prstGeom prst="rect">
            <a:avLst/>
          </a:prstGeom>
          <a:noFill/>
        </p:spPr>
        <p:txBody>
          <a:bodyPr wrap="square">
            <a:spAutoFit/>
          </a:bodyPr>
          <a:lstStyle/>
          <a:p>
            <a:r>
              <a:rPr lang="en-US" sz="2400" dirty="0"/>
              <a:t>The only force not directed toward (or away from) the center of mass is fs , and the torque it produces is clockwise: </a:t>
            </a:r>
            <a:endParaRPr lang="ar-SA" sz="2400" dirty="0"/>
          </a:p>
        </p:txBody>
      </p:sp>
      <p:pic>
        <p:nvPicPr>
          <p:cNvPr id="10" name="Picture 9">
            <a:extLst>
              <a:ext uri="{FF2B5EF4-FFF2-40B4-BE49-F238E27FC236}">
                <a16:creationId xmlns:a16="http://schemas.microsoft.com/office/drawing/2014/main" id="{A886340E-75AA-B511-2051-C67E956E670E}"/>
              </a:ext>
            </a:extLst>
          </p:cNvPr>
          <p:cNvPicPr>
            <a:picLocks noChangeAspect="1"/>
          </p:cNvPicPr>
          <p:nvPr/>
        </p:nvPicPr>
        <p:blipFill>
          <a:blip r:embed="rId4"/>
          <a:stretch>
            <a:fillRect/>
          </a:stretch>
        </p:blipFill>
        <p:spPr>
          <a:xfrm>
            <a:off x="3556833" y="5948331"/>
            <a:ext cx="3173207" cy="41325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1351290-4AD7-F625-7EBE-0DFFCD60A691}"/>
                  </a:ext>
                </a:extLst>
              </p:cNvPr>
              <p:cNvSpPr txBox="1"/>
              <p:nvPr/>
            </p:nvSpPr>
            <p:spPr>
              <a:xfrm>
                <a:off x="1159430" y="5970293"/>
                <a:ext cx="2130111"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en-NZ" sz="2400" i="1" smtClean="0">
                              <a:latin typeface="Cambria Math" panose="02040503050406030204" pitchFamily="18" charset="0"/>
                            </a:rPr>
                          </m:ctrlPr>
                        </m:sSubPr>
                        <m:e>
                          <m:r>
                            <a:rPr lang="en-NZ" sz="2400" i="1" smtClean="0">
                              <a:latin typeface="Cambria Math" panose="02040503050406030204" pitchFamily="18" charset="0"/>
                              <a:ea typeface="Cambria Math" panose="02040503050406030204" pitchFamily="18" charset="0"/>
                            </a:rPr>
                            <m:t>𝜏</m:t>
                          </m:r>
                        </m:e>
                        <m:sub>
                          <m:r>
                            <a:rPr lang="en-US" sz="2400" b="0" i="1" smtClean="0">
                              <a:latin typeface="Cambria Math" panose="02040503050406030204" pitchFamily="18" charset="0"/>
                            </a:rPr>
                            <m:t>𝑛𝑒𝑡</m:t>
                          </m:r>
                        </m:sub>
                      </m:sSub>
                      <m:r>
                        <a:rPr lang="en-NZ" sz="240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m:oMathPara>
                </a14:m>
                <a:endParaRPr lang="ar-SA" sz="2400" dirty="0"/>
              </a:p>
            </p:txBody>
          </p:sp>
        </mc:Choice>
        <mc:Fallback xmlns="">
          <p:sp>
            <p:nvSpPr>
              <p:cNvPr id="11" name="TextBox 10">
                <a:extLst>
                  <a:ext uri="{FF2B5EF4-FFF2-40B4-BE49-F238E27FC236}">
                    <a16:creationId xmlns:a16="http://schemas.microsoft.com/office/drawing/2014/main" id="{61351290-4AD7-F625-7EBE-0DFFCD60A691}"/>
                  </a:ext>
                </a:extLst>
              </p:cNvPr>
              <p:cNvSpPr txBox="1">
                <a:spLocks noRot="1" noChangeAspect="1" noMove="1" noResize="1" noEditPoints="1" noAdjustHandles="1" noChangeArrowheads="1" noChangeShapeType="1" noTextEdit="1"/>
              </p:cNvSpPr>
              <p:nvPr/>
            </p:nvSpPr>
            <p:spPr>
              <a:xfrm>
                <a:off x="1159430" y="5970293"/>
                <a:ext cx="2130111" cy="369332"/>
              </a:xfrm>
              <a:prstGeom prst="rect">
                <a:avLst/>
              </a:prstGeom>
              <a:blipFill>
                <a:blip r:embed="rId5"/>
                <a:stretch>
                  <a:fillRect b="-16393"/>
                </a:stretch>
              </a:blipFill>
            </p:spPr>
            <p:txBody>
              <a:bodyPr/>
              <a:lstStyle/>
              <a:p>
                <a:r>
                  <a:rPr lang="ar-SA">
                    <a:noFill/>
                  </a:rPr>
                  <a:t> </a:t>
                </a:r>
              </a:p>
            </p:txBody>
          </p:sp>
        </mc:Fallback>
      </mc:AlternateContent>
    </p:spTree>
    <p:extLst>
      <p:ext uri="{BB962C8B-B14F-4D97-AF65-F5344CB8AC3E}">
        <p14:creationId xmlns:p14="http://schemas.microsoft.com/office/powerpoint/2010/main" val="256898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C35E37-A0AA-A77C-0A08-9083FD79FBA0}"/>
              </a:ext>
            </a:extLst>
          </p:cNvPr>
          <p:cNvPicPr>
            <a:picLocks noChangeAspect="1"/>
          </p:cNvPicPr>
          <p:nvPr/>
        </p:nvPicPr>
        <p:blipFill>
          <a:blip r:embed="rId2"/>
          <a:stretch>
            <a:fillRect/>
          </a:stretch>
        </p:blipFill>
        <p:spPr>
          <a:xfrm>
            <a:off x="5209536" y="291942"/>
            <a:ext cx="5458463" cy="5416636"/>
          </a:xfrm>
          <a:prstGeom prst="rect">
            <a:avLst/>
          </a:prstGeom>
        </p:spPr>
      </p:pic>
      <p:pic>
        <p:nvPicPr>
          <p:cNvPr id="7" name="Picture 6">
            <a:extLst>
              <a:ext uri="{FF2B5EF4-FFF2-40B4-BE49-F238E27FC236}">
                <a16:creationId xmlns:a16="http://schemas.microsoft.com/office/drawing/2014/main" id="{3E866C02-6DA5-89A9-9871-2E9C378C2161}"/>
              </a:ext>
            </a:extLst>
          </p:cNvPr>
          <p:cNvPicPr>
            <a:picLocks noChangeAspect="1"/>
          </p:cNvPicPr>
          <p:nvPr/>
        </p:nvPicPr>
        <p:blipFill>
          <a:blip r:embed="rId3"/>
          <a:stretch>
            <a:fillRect/>
          </a:stretch>
        </p:blipFill>
        <p:spPr>
          <a:xfrm>
            <a:off x="446582" y="3798766"/>
            <a:ext cx="4501506" cy="589203"/>
          </a:xfrm>
          <a:prstGeom prst="rect">
            <a:avLst/>
          </a:prstGeom>
        </p:spPr>
      </p:pic>
      <p:pic>
        <p:nvPicPr>
          <p:cNvPr id="9" name="Picture 8">
            <a:extLst>
              <a:ext uri="{FF2B5EF4-FFF2-40B4-BE49-F238E27FC236}">
                <a16:creationId xmlns:a16="http://schemas.microsoft.com/office/drawing/2014/main" id="{ACA4F26C-0AA7-BE0C-7341-341EAA1A4E92}"/>
              </a:ext>
            </a:extLst>
          </p:cNvPr>
          <p:cNvPicPr>
            <a:picLocks noChangeAspect="1"/>
          </p:cNvPicPr>
          <p:nvPr/>
        </p:nvPicPr>
        <p:blipFill>
          <a:blip r:embed="rId4"/>
          <a:stretch>
            <a:fillRect/>
          </a:stretch>
        </p:blipFill>
        <p:spPr>
          <a:xfrm>
            <a:off x="741872" y="1576746"/>
            <a:ext cx="2662685" cy="984035"/>
          </a:xfrm>
          <a:prstGeom prst="rect">
            <a:avLst/>
          </a:prstGeom>
        </p:spPr>
      </p:pic>
    </p:spTree>
    <p:extLst>
      <p:ext uri="{BB962C8B-B14F-4D97-AF65-F5344CB8AC3E}">
        <p14:creationId xmlns:p14="http://schemas.microsoft.com/office/powerpoint/2010/main" val="157607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70A72-D5A5-44F0-9C33-44AC4C660E84}"/>
              </a:ext>
            </a:extLst>
          </p:cNvPr>
          <p:cNvPicPr>
            <a:picLocks noChangeAspect="1"/>
          </p:cNvPicPr>
          <p:nvPr/>
        </p:nvPicPr>
        <p:blipFill>
          <a:blip r:embed="rId2"/>
          <a:stretch>
            <a:fillRect/>
          </a:stretch>
        </p:blipFill>
        <p:spPr>
          <a:xfrm>
            <a:off x="521701" y="299402"/>
            <a:ext cx="10934178" cy="3724306"/>
          </a:xfrm>
          <a:prstGeom prst="rect">
            <a:avLst/>
          </a:prstGeom>
        </p:spPr>
      </p:pic>
    </p:spTree>
    <p:extLst>
      <p:ext uri="{BB962C8B-B14F-4D97-AF65-F5344CB8AC3E}">
        <p14:creationId xmlns:p14="http://schemas.microsoft.com/office/powerpoint/2010/main" val="378581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9E6F26-5F75-7178-0737-9BDE0A4650EB}"/>
              </a:ext>
            </a:extLst>
          </p:cNvPr>
          <p:cNvSpPr txBox="1"/>
          <p:nvPr/>
        </p:nvSpPr>
        <p:spPr>
          <a:xfrm>
            <a:off x="529087" y="722497"/>
            <a:ext cx="11133826" cy="1384995"/>
          </a:xfrm>
          <a:prstGeom prst="rect">
            <a:avLst/>
          </a:prstGeom>
          <a:noFill/>
        </p:spPr>
        <p:txBody>
          <a:bodyPr wrap="square">
            <a:spAutoFit/>
          </a:bodyPr>
          <a:lstStyle/>
          <a:p>
            <a:r>
              <a:rPr lang="en-US" sz="2800" b="1" dirty="0"/>
              <a:t>The total kinetic energy of a rolling object is the sum of the rotational kinetic energy about the center of mass and the translational kinetic energy of the center of mass.</a:t>
            </a:r>
            <a:endParaRPr lang="ar-SA" sz="2800" b="1" dirty="0"/>
          </a:p>
        </p:txBody>
      </p:sp>
      <p:pic>
        <p:nvPicPr>
          <p:cNvPr id="5" name="Picture 4">
            <a:extLst>
              <a:ext uri="{FF2B5EF4-FFF2-40B4-BE49-F238E27FC236}">
                <a16:creationId xmlns:a16="http://schemas.microsoft.com/office/drawing/2014/main" id="{B145F77A-59AF-89F1-8D8E-6E490AB1B328}"/>
              </a:ext>
            </a:extLst>
          </p:cNvPr>
          <p:cNvPicPr>
            <a:picLocks noChangeAspect="1"/>
          </p:cNvPicPr>
          <p:nvPr/>
        </p:nvPicPr>
        <p:blipFill>
          <a:blip r:embed="rId2"/>
          <a:stretch>
            <a:fillRect/>
          </a:stretch>
        </p:blipFill>
        <p:spPr>
          <a:xfrm>
            <a:off x="1070839" y="2166667"/>
            <a:ext cx="3886474" cy="92123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4D206D-6079-79CD-213D-0000A258A2D3}"/>
                  </a:ext>
                </a:extLst>
              </p:cNvPr>
              <p:cNvSpPr txBox="1"/>
              <p:nvPr/>
            </p:nvSpPr>
            <p:spPr>
              <a:xfrm>
                <a:off x="1070839" y="3343708"/>
                <a:ext cx="4206816" cy="691471"/>
              </a:xfrm>
              <a:prstGeom prst="rect">
                <a:avLst/>
              </a:prstGeom>
              <a:noFill/>
            </p:spPr>
            <p:txBody>
              <a:bodyPr wrap="square" lIns="0" tIns="0" rIns="0" bIns="0" rtlCol="1">
                <a:spAutoFit/>
              </a:bodyPr>
              <a:lstStyle/>
              <a:p>
                <a:pPr lvl="1"/>
                <a14:m>
                  <m:oMathPara xmlns:m="http://schemas.openxmlformats.org/officeDocument/2006/math">
                    <m:oMathParaPr>
                      <m:jc m:val="left"/>
                    </m:oMathParaPr>
                    <m:oMath xmlns:m="http://schemas.openxmlformats.org/officeDocument/2006/math">
                      <m:r>
                        <m:rPr>
                          <m:sty m:val="p"/>
                        </m:rPr>
                        <a:rPr lang="en-US" sz="2400" i="1" smtClean="0">
                          <a:latin typeface="Cambria Math" panose="02040503050406030204" pitchFamily="18" charset="0"/>
                        </a:rPr>
                        <m:t>K</m:t>
                      </m:r>
                      <m:r>
                        <a:rPr lang="ar-SA" sz="2400" b="0" i="1" smtClean="0">
                          <a:latin typeface="Cambria Math" panose="02040503050406030204" pitchFamily="18" charset="0"/>
                        </a:rPr>
                        <m:t>=</m:t>
                      </m:r>
                      <m:f>
                        <m:fPr>
                          <m:ctrlPr>
                            <a:rPr lang="ar-SA" sz="2400" b="0" i="1" smtClean="0">
                              <a:latin typeface="Cambria Math" panose="02040503050406030204" pitchFamily="18" charset="0"/>
                            </a:rPr>
                          </m:ctrlPr>
                        </m:fPr>
                        <m:num>
                          <m:r>
                            <a:rPr lang="ar-SA" sz="2400" b="0" i="1" smtClean="0">
                              <a:latin typeface="Cambria Math" panose="02040503050406030204" pitchFamily="18" charset="0"/>
                            </a:rPr>
                            <m:t>1</m:t>
                          </m:r>
                        </m:num>
                        <m:den>
                          <m:r>
                            <a:rPr lang="ar-SA" sz="2400" b="0" i="1" smtClean="0">
                              <a:latin typeface="Cambria Math" panose="02040503050406030204" pitchFamily="18" charset="0"/>
                            </a:rPr>
                            <m:t>2</m:t>
                          </m:r>
                        </m:den>
                      </m:f>
                      <m:sSub>
                        <m:sSubPr>
                          <m:ctrlPr>
                            <a:rPr lang="en-NZ"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𝑐𝑜𝑚</m:t>
                          </m:r>
                        </m:sub>
                      </m:sSub>
                      <m:sSup>
                        <m:sSupPr>
                          <m:ctrlPr>
                            <a:rPr lang="el-GR" sz="2400" i="1" dirty="0" smtClean="0">
                              <a:latin typeface="Cambria Math" panose="02040503050406030204" pitchFamily="18" charset="0"/>
                            </a:rPr>
                          </m:ctrlPr>
                        </m:sSupPr>
                        <m:e>
                          <m:r>
                            <a:rPr lang="el-GR" sz="2400" i="1" dirty="0" smtClean="0">
                              <a:latin typeface="Cambria Math" panose="02040503050406030204" pitchFamily="18" charset="0"/>
                              <a:ea typeface="Cambria Math" panose="02040503050406030204" pitchFamily="18" charset="0"/>
                            </a:rPr>
                            <m:t>𝜔</m:t>
                          </m:r>
                        </m:e>
                        <m:sup>
                          <m:r>
                            <a:rPr lang="en-US" sz="2400" b="0" i="1" dirty="0" smtClean="0">
                              <a:latin typeface="Cambria Math" panose="02040503050406030204" pitchFamily="18" charset="0"/>
                            </a:rPr>
                            <m:t>2</m:t>
                          </m:r>
                        </m:sup>
                      </m:sSup>
                      <m:r>
                        <a:rPr lang="en-US" sz="2400" i="1" dirty="0" smtClean="0">
                          <a:latin typeface="Cambria Math" panose="02040503050406030204" pitchFamily="18" charset="0"/>
                        </a:rPr>
                        <m:t>+</m:t>
                      </m:r>
                      <m:f>
                        <m:fPr>
                          <m:ctrlPr>
                            <a:rPr lang="en-NZ" sz="240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2</m:t>
                          </m:r>
                        </m:den>
                      </m:f>
                      <m:r>
                        <a:rPr lang="en-US" sz="2400" b="0" i="1" dirty="0" smtClean="0">
                          <a:latin typeface="Cambria Math" panose="02040503050406030204" pitchFamily="18" charset="0"/>
                        </a:rPr>
                        <m:t>𝑀</m:t>
                      </m:r>
                      <m:sSup>
                        <m:sSupPr>
                          <m:ctrlPr>
                            <a:rPr lang="en-NZ" sz="2400" i="1" dirty="0" smtClean="0">
                              <a:latin typeface="Cambria Math" panose="02040503050406030204" pitchFamily="18" charset="0"/>
                            </a:rPr>
                          </m:ctrlPr>
                        </m:sSupPr>
                        <m:e>
                          <m:r>
                            <a:rPr lang="en-US" sz="2400" b="0" i="1" dirty="0" smtClean="0">
                              <a:latin typeface="Cambria Math" panose="02040503050406030204" pitchFamily="18" charset="0"/>
                            </a:rPr>
                            <m:t>𝑅</m:t>
                          </m:r>
                        </m:e>
                        <m:sup>
                          <m:r>
                            <a:rPr lang="en-US" sz="2400" b="0" i="1" dirty="0" smtClean="0">
                              <a:latin typeface="Cambria Math" panose="02040503050406030204" pitchFamily="18" charset="0"/>
                            </a:rPr>
                            <m:t>2</m:t>
                          </m:r>
                        </m:sup>
                      </m:sSup>
                      <m:sSup>
                        <m:sSupPr>
                          <m:ctrlPr>
                            <a:rPr lang="en-NZ" sz="2400" i="1" dirty="0" smtClean="0">
                              <a:latin typeface="Cambria Math" panose="02040503050406030204" pitchFamily="18" charset="0"/>
                            </a:rPr>
                          </m:ctrlPr>
                        </m:sSupPr>
                        <m:e>
                          <m:r>
                            <a:rPr lang="en-NZ" sz="2400" i="1" dirty="0" smtClean="0">
                              <a:latin typeface="Cambria Math" panose="02040503050406030204" pitchFamily="18" charset="0"/>
                              <a:ea typeface="Cambria Math" panose="02040503050406030204" pitchFamily="18" charset="0"/>
                            </a:rPr>
                            <m:t>𝜔</m:t>
                          </m:r>
                        </m:e>
                        <m:sup>
                          <m:r>
                            <a:rPr lang="en-US" sz="2400" b="0" i="1" dirty="0" smtClean="0">
                              <a:latin typeface="Cambria Math" panose="02040503050406030204" pitchFamily="18" charset="0"/>
                            </a:rPr>
                            <m:t>2</m:t>
                          </m:r>
                        </m:sup>
                      </m:sSup>
                    </m:oMath>
                  </m:oMathPara>
                </a14:m>
                <a:endParaRPr lang="ar-SA" sz="2400" dirty="0"/>
              </a:p>
            </p:txBody>
          </p:sp>
        </mc:Choice>
        <mc:Fallback xmlns="">
          <p:sp>
            <p:nvSpPr>
              <p:cNvPr id="8" name="TextBox 7">
                <a:extLst>
                  <a:ext uri="{FF2B5EF4-FFF2-40B4-BE49-F238E27FC236}">
                    <a16:creationId xmlns:a16="http://schemas.microsoft.com/office/drawing/2014/main" id="{084D206D-6079-79CD-213D-0000A258A2D3}"/>
                  </a:ext>
                </a:extLst>
              </p:cNvPr>
              <p:cNvSpPr txBox="1">
                <a:spLocks noRot="1" noChangeAspect="1" noMove="1" noResize="1" noEditPoints="1" noAdjustHandles="1" noChangeArrowheads="1" noChangeShapeType="1" noTextEdit="1"/>
              </p:cNvSpPr>
              <p:nvPr/>
            </p:nvSpPr>
            <p:spPr>
              <a:xfrm>
                <a:off x="1070839" y="3343708"/>
                <a:ext cx="4206816" cy="691471"/>
              </a:xfrm>
              <a:prstGeom prst="rect">
                <a:avLst/>
              </a:prstGeom>
              <a:blipFill>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2C5E92-A56F-C12B-57BF-DEF6C350EC40}"/>
                  </a:ext>
                </a:extLst>
              </p:cNvPr>
              <p:cNvSpPr txBox="1"/>
              <p:nvPr/>
            </p:nvSpPr>
            <p:spPr>
              <a:xfrm>
                <a:off x="902897" y="4170169"/>
                <a:ext cx="5934974" cy="783804"/>
              </a:xfrm>
              <a:prstGeom prst="rect">
                <a:avLst/>
              </a:prstGeom>
              <a:noFill/>
            </p:spPr>
            <p:txBody>
              <a:bodyPr wrap="square">
                <a:spAutoFit/>
              </a:bodyPr>
              <a:lstStyle/>
              <a:p>
                <a:pPr lvl="1"/>
                <a14:m>
                  <m:oMathPara xmlns:m="http://schemas.openxmlformats.org/officeDocument/2006/math">
                    <m:oMathParaPr>
                      <m:jc m:val="left"/>
                    </m:oMathParaPr>
                    <m:oMath xmlns:m="http://schemas.openxmlformats.org/officeDocument/2006/math">
                      <m:r>
                        <m:rPr>
                          <m:sty m:val="p"/>
                        </m:rPr>
                        <a:rPr lang="en-US" sz="2400" i="1" smtClean="0">
                          <a:latin typeface="Cambria Math" panose="02040503050406030204" pitchFamily="18" charset="0"/>
                        </a:rPr>
                        <m:t>K</m:t>
                      </m:r>
                      <m:r>
                        <a:rPr lang="ar-SA" sz="2400" b="0" i="1" smtClean="0">
                          <a:latin typeface="Cambria Math" panose="02040503050406030204" pitchFamily="18" charset="0"/>
                        </a:rPr>
                        <m:t>=</m:t>
                      </m:r>
                      <m:f>
                        <m:fPr>
                          <m:ctrlPr>
                            <a:rPr lang="ar-SA" sz="2400" b="0" i="1" smtClean="0">
                              <a:latin typeface="Cambria Math" panose="02040503050406030204" pitchFamily="18" charset="0"/>
                            </a:rPr>
                          </m:ctrlPr>
                        </m:fPr>
                        <m:num>
                          <m:r>
                            <a:rPr lang="ar-SA" sz="2400" b="0" i="1" smtClean="0">
                              <a:latin typeface="Cambria Math" panose="02040503050406030204" pitchFamily="18" charset="0"/>
                            </a:rPr>
                            <m:t>1</m:t>
                          </m:r>
                        </m:num>
                        <m:den>
                          <m:r>
                            <a:rPr lang="ar-SA" sz="2400" b="0" i="1" smtClean="0">
                              <a:latin typeface="Cambria Math" panose="02040503050406030204" pitchFamily="18" charset="0"/>
                            </a:rPr>
                            <m:t>2</m:t>
                          </m:r>
                        </m:den>
                      </m:f>
                      <m:r>
                        <a:rPr lang="en-US" sz="2400" b="0" i="1" smtClean="0">
                          <a:latin typeface="Cambria Math" panose="02040503050406030204" pitchFamily="18" charset="0"/>
                        </a:rPr>
                        <m:t>(</m:t>
                      </m:r>
                      <m:sSub>
                        <m:sSubPr>
                          <m:ctrlPr>
                            <a:rPr lang="en-NZ"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𝑐𝑜𝑚</m:t>
                          </m:r>
                        </m:sub>
                      </m:sSub>
                      <m:r>
                        <a:rPr lang="en-US" sz="2400" i="1" dirty="0" smtClean="0">
                          <a:latin typeface="Cambria Math" panose="02040503050406030204" pitchFamily="18" charset="0"/>
                        </a:rPr>
                        <m:t>+</m:t>
                      </m:r>
                      <m:r>
                        <a:rPr lang="en-US" sz="2400" b="0" i="1" dirty="0" smtClean="0">
                          <a:latin typeface="Cambria Math" panose="02040503050406030204" pitchFamily="18" charset="0"/>
                        </a:rPr>
                        <m:t>𝑀</m:t>
                      </m:r>
                      <m:sSup>
                        <m:sSupPr>
                          <m:ctrlPr>
                            <a:rPr lang="en-NZ" sz="2400" i="1" dirty="0" smtClean="0">
                              <a:latin typeface="Cambria Math" panose="02040503050406030204" pitchFamily="18" charset="0"/>
                            </a:rPr>
                          </m:ctrlPr>
                        </m:sSupPr>
                        <m:e>
                          <m:r>
                            <a:rPr lang="en-US" sz="2400" b="0" i="1" dirty="0" smtClean="0">
                              <a:latin typeface="Cambria Math" panose="02040503050406030204" pitchFamily="18" charset="0"/>
                            </a:rPr>
                            <m:t>𝑅</m:t>
                          </m:r>
                        </m:e>
                        <m:sup>
                          <m:r>
                            <a:rPr lang="en-US" sz="2400" b="0" i="1" dirty="0" smtClean="0">
                              <a:latin typeface="Cambria Math" panose="02040503050406030204" pitchFamily="18" charset="0"/>
                            </a:rPr>
                            <m:t>2</m:t>
                          </m:r>
                        </m:sup>
                      </m:sSup>
                      <m:sSup>
                        <m:sSupPr>
                          <m:ctrlPr>
                            <a:rPr lang="en-NZ" sz="2400" i="1" dirty="0" smtClean="0">
                              <a:latin typeface="Cambria Math" panose="02040503050406030204" pitchFamily="18" charset="0"/>
                            </a:rPr>
                          </m:ctrlPr>
                        </m:sSupPr>
                        <m:e>
                          <m:r>
                            <a:rPr lang="en-US" sz="2400" b="0" i="1" dirty="0" smtClean="0">
                              <a:latin typeface="Cambria Math" panose="02040503050406030204" pitchFamily="18" charset="0"/>
                            </a:rPr>
                            <m:t>)</m:t>
                          </m:r>
                          <m:r>
                            <a:rPr lang="en-NZ" sz="2400" i="1" dirty="0" smtClean="0">
                              <a:latin typeface="Cambria Math" panose="02040503050406030204" pitchFamily="18" charset="0"/>
                              <a:ea typeface="Cambria Math" panose="02040503050406030204" pitchFamily="18" charset="0"/>
                            </a:rPr>
                            <m:t>𝜔</m:t>
                          </m:r>
                        </m:e>
                        <m:sup>
                          <m:r>
                            <a:rPr lang="en-US" sz="2400" b="0" i="1" dirty="0" smtClean="0">
                              <a:latin typeface="Cambria Math" panose="02040503050406030204" pitchFamily="18" charset="0"/>
                            </a:rPr>
                            <m:t>2</m:t>
                          </m:r>
                        </m:sup>
                      </m:sSup>
                    </m:oMath>
                  </m:oMathPara>
                </a14:m>
                <a:endParaRPr lang="ar-SA" sz="2400" dirty="0"/>
              </a:p>
            </p:txBody>
          </p:sp>
        </mc:Choice>
        <mc:Fallback xmlns="">
          <p:sp>
            <p:nvSpPr>
              <p:cNvPr id="10" name="TextBox 9">
                <a:extLst>
                  <a:ext uri="{FF2B5EF4-FFF2-40B4-BE49-F238E27FC236}">
                    <a16:creationId xmlns:a16="http://schemas.microsoft.com/office/drawing/2014/main" id="{732C5E92-A56F-C12B-57BF-DEF6C350EC40}"/>
                  </a:ext>
                </a:extLst>
              </p:cNvPr>
              <p:cNvSpPr txBox="1">
                <a:spLocks noRot="1" noChangeAspect="1" noMove="1" noResize="1" noEditPoints="1" noAdjustHandles="1" noChangeArrowheads="1" noChangeShapeType="1" noTextEdit="1"/>
              </p:cNvSpPr>
              <p:nvPr/>
            </p:nvSpPr>
            <p:spPr>
              <a:xfrm>
                <a:off x="902897" y="4170169"/>
                <a:ext cx="5934974" cy="783804"/>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36FD55-1764-4436-1FF4-4332F8918DB7}"/>
                  </a:ext>
                </a:extLst>
              </p:cNvPr>
              <p:cNvSpPr txBox="1"/>
              <p:nvPr/>
            </p:nvSpPr>
            <p:spPr>
              <a:xfrm>
                <a:off x="1253348" y="5872767"/>
                <a:ext cx="2800710" cy="898964"/>
              </a:xfrm>
              <a:prstGeom prst="rect">
                <a:avLst/>
              </a:prstGeom>
              <a:noFill/>
            </p:spPr>
            <p:txBody>
              <a:bodyPr wrap="square">
                <a:spAutoFit/>
              </a:bodyPr>
              <a:lstStyle/>
              <a:p>
                <a:pPr lvl="1"/>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K</m:t>
                      </m:r>
                      <m:r>
                        <a:rPr lang="ar-SA" sz="2800" b="0" i="1" smtClean="0">
                          <a:latin typeface="Cambria Math" panose="02040503050406030204" pitchFamily="18" charset="0"/>
                        </a:rPr>
                        <m:t>=</m:t>
                      </m:r>
                      <m:f>
                        <m:fPr>
                          <m:ctrlPr>
                            <a:rPr lang="ar-SA" sz="2800" b="0" i="1" smtClean="0">
                              <a:latin typeface="Cambria Math" panose="02040503050406030204" pitchFamily="18" charset="0"/>
                            </a:rPr>
                          </m:ctrlPr>
                        </m:fPr>
                        <m:num>
                          <m:r>
                            <a:rPr lang="ar-SA" sz="2800" b="0" i="1" smtClean="0">
                              <a:latin typeface="Cambria Math" panose="02040503050406030204" pitchFamily="18" charset="0"/>
                            </a:rPr>
                            <m:t>1</m:t>
                          </m:r>
                        </m:num>
                        <m:den>
                          <m:r>
                            <a:rPr lang="ar-SA" sz="2800" b="0" i="1" smtClean="0">
                              <a:latin typeface="Cambria Math" panose="02040503050406030204" pitchFamily="18" charset="0"/>
                            </a:rPr>
                            <m:t>2</m:t>
                          </m:r>
                        </m:den>
                      </m:f>
                      <m:sSub>
                        <m:sSubPr>
                          <m:ctrlPr>
                            <a:rPr lang="en-NZ"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𝑃</m:t>
                          </m:r>
                        </m:sub>
                      </m:sSub>
                      <m:sSup>
                        <m:sSupPr>
                          <m:ctrlPr>
                            <a:rPr lang="en-NZ" sz="2800" i="1" dirty="0" smtClean="0">
                              <a:latin typeface="Cambria Math" panose="02040503050406030204" pitchFamily="18" charset="0"/>
                            </a:rPr>
                          </m:ctrlPr>
                        </m:sSupPr>
                        <m:e>
                          <m:r>
                            <a:rPr lang="en-NZ" sz="2800" i="1" dirty="0" smtClean="0">
                              <a:latin typeface="Cambria Math" panose="02040503050406030204" pitchFamily="18" charset="0"/>
                              <a:ea typeface="Cambria Math" panose="02040503050406030204" pitchFamily="18" charset="0"/>
                            </a:rPr>
                            <m:t>𝜔</m:t>
                          </m:r>
                        </m:e>
                        <m:sup>
                          <m:r>
                            <a:rPr lang="en-US" sz="2800" b="0" i="1" dirty="0" smtClean="0">
                              <a:latin typeface="Cambria Math" panose="02040503050406030204" pitchFamily="18" charset="0"/>
                            </a:rPr>
                            <m:t>2</m:t>
                          </m:r>
                        </m:sup>
                      </m:sSup>
                    </m:oMath>
                  </m:oMathPara>
                </a14:m>
                <a:endParaRPr lang="ar-SA" sz="2800" dirty="0"/>
              </a:p>
            </p:txBody>
          </p:sp>
        </mc:Choice>
        <mc:Fallback xmlns="">
          <p:sp>
            <p:nvSpPr>
              <p:cNvPr id="12" name="TextBox 11">
                <a:extLst>
                  <a:ext uri="{FF2B5EF4-FFF2-40B4-BE49-F238E27FC236}">
                    <a16:creationId xmlns:a16="http://schemas.microsoft.com/office/drawing/2014/main" id="{6036FD55-1764-4436-1FF4-4332F8918DB7}"/>
                  </a:ext>
                </a:extLst>
              </p:cNvPr>
              <p:cNvSpPr txBox="1">
                <a:spLocks noRot="1" noChangeAspect="1" noMove="1" noResize="1" noEditPoints="1" noAdjustHandles="1" noChangeArrowheads="1" noChangeShapeType="1" noTextEdit="1"/>
              </p:cNvSpPr>
              <p:nvPr/>
            </p:nvSpPr>
            <p:spPr>
              <a:xfrm>
                <a:off x="1253348" y="5872767"/>
                <a:ext cx="2800710" cy="898964"/>
              </a:xfrm>
              <a:prstGeom prst="rect">
                <a:avLst/>
              </a:prstGeom>
              <a:blipFill>
                <a:blip r:embed="rId5"/>
                <a:stretch>
                  <a:fillRect/>
                </a:stretch>
              </a:blipFill>
            </p:spPr>
            <p:txBody>
              <a:bodyPr/>
              <a:lstStyle/>
              <a:p>
                <a:r>
                  <a:rPr lang="ar-SA">
                    <a:noFill/>
                  </a:rPr>
                  <a:t> </a:t>
                </a:r>
              </a:p>
            </p:txBody>
          </p:sp>
        </mc:Fallback>
      </mc:AlternateContent>
      <p:sp>
        <p:nvSpPr>
          <p:cNvPr id="14" name="TextBox 13">
            <a:extLst>
              <a:ext uri="{FF2B5EF4-FFF2-40B4-BE49-F238E27FC236}">
                <a16:creationId xmlns:a16="http://schemas.microsoft.com/office/drawing/2014/main" id="{C182191A-4AD6-26EF-3927-9501B5931401}"/>
              </a:ext>
            </a:extLst>
          </p:cNvPr>
          <p:cNvSpPr txBox="1"/>
          <p:nvPr/>
        </p:nvSpPr>
        <p:spPr>
          <a:xfrm>
            <a:off x="965801" y="5152333"/>
            <a:ext cx="4311854" cy="461665"/>
          </a:xfrm>
          <a:prstGeom prst="rect">
            <a:avLst/>
          </a:prstGeom>
          <a:noFill/>
        </p:spPr>
        <p:txBody>
          <a:bodyPr wrap="square">
            <a:spAutoFit/>
          </a:bodyPr>
          <a:lstStyle/>
          <a:p>
            <a:r>
              <a:rPr lang="en-NZ" sz="2400" b="1" dirty="0"/>
              <a:t>From the parallel-axis theorem</a:t>
            </a:r>
            <a:endParaRPr lang="ar-SA" sz="2400" b="1" dirty="0"/>
          </a:p>
        </p:txBody>
      </p:sp>
      <p:pic>
        <p:nvPicPr>
          <p:cNvPr id="16" name="Picture 15">
            <a:extLst>
              <a:ext uri="{FF2B5EF4-FFF2-40B4-BE49-F238E27FC236}">
                <a16:creationId xmlns:a16="http://schemas.microsoft.com/office/drawing/2014/main" id="{5C2EAB69-E87B-DD5F-B47C-D147069E6BB4}"/>
              </a:ext>
            </a:extLst>
          </p:cNvPr>
          <p:cNvPicPr>
            <a:picLocks noChangeAspect="1"/>
          </p:cNvPicPr>
          <p:nvPr/>
        </p:nvPicPr>
        <p:blipFill>
          <a:blip r:embed="rId6"/>
          <a:stretch>
            <a:fillRect/>
          </a:stretch>
        </p:blipFill>
        <p:spPr>
          <a:xfrm>
            <a:off x="154451" y="11540"/>
            <a:ext cx="6251216" cy="634781"/>
          </a:xfrm>
          <a:prstGeom prst="rect">
            <a:avLst/>
          </a:prstGeom>
        </p:spPr>
      </p:pic>
    </p:spTree>
    <p:extLst>
      <p:ext uri="{BB962C8B-B14F-4D97-AF65-F5344CB8AC3E}">
        <p14:creationId xmlns:p14="http://schemas.microsoft.com/office/powerpoint/2010/main" val="184415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AC01D-0E7C-296C-3C59-98D9D6FE05D8}"/>
              </a:ext>
            </a:extLst>
          </p:cNvPr>
          <p:cNvPicPr>
            <a:picLocks noChangeAspect="1"/>
          </p:cNvPicPr>
          <p:nvPr/>
        </p:nvPicPr>
        <p:blipFill>
          <a:blip r:embed="rId2"/>
          <a:stretch>
            <a:fillRect/>
          </a:stretch>
        </p:blipFill>
        <p:spPr>
          <a:xfrm>
            <a:off x="266605" y="181331"/>
            <a:ext cx="3212716" cy="105143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68BE73-4C46-64B0-5BD9-FB65C67BA5A2}"/>
                  </a:ext>
                </a:extLst>
              </p:cNvPr>
              <p:cNvSpPr txBox="1"/>
              <p:nvPr/>
            </p:nvSpPr>
            <p:spPr>
              <a:xfrm>
                <a:off x="368059" y="1491765"/>
                <a:ext cx="10834778" cy="1279389"/>
              </a:xfrm>
              <a:prstGeom prst="rect">
                <a:avLst/>
              </a:prstGeom>
              <a:noFill/>
            </p:spPr>
            <p:txBody>
              <a:bodyPr wrap="square">
                <a:spAutoFit/>
              </a:bodyPr>
              <a:lstStyle/>
              <a:p>
                <a:r>
                  <a:rPr lang="en-US" sz="2400" b="1" dirty="0"/>
                  <a:t>If the wheel does not slide, the frictional force that acts is a static frictional force </a:t>
                </a:r>
                <a14:m>
                  <m:oMath xmlns:m="http://schemas.openxmlformats.org/officeDocument/2006/math">
                    <m:acc>
                      <m:accPr>
                        <m:chr m:val="⃗"/>
                        <m:ctrlPr>
                          <a:rPr lang="en-US" sz="2400" b="1" i="1" smtClean="0">
                            <a:latin typeface="Cambria Math" panose="02040503050406030204" pitchFamily="18" charset="0"/>
                          </a:rPr>
                        </m:ctrlPr>
                      </m:acc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𝒇</m:t>
                            </m:r>
                          </m:e>
                          <m:sub>
                            <m:r>
                              <a:rPr lang="en-US" sz="2400" b="1" i="1" smtClean="0">
                                <a:latin typeface="Cambria Math" panose="02040503050406030204" pitchFamily="18" charset="0"/>
                              </a:rPr>
                              <m:t>𝒔</m:t>
                            </m:r>
                          </m:sub>
                        </m:sSub>
                      </m:e>
                    </m:acc>
                  </m:oMath>
                </a14:m>
                <a:r>
                  <a:rPr lang="en-US" sz="2400" b="1" dirty="0"/>
                  <a:t>and the motion is smooth rolling</a:t>
                </a:r>
                <a:r>
                  <a:rPr lang="en-US" sz="2400" dirty="0"/>
                  <a:t>. </a:t>
                </a:r>
                <a:r>
                  <a:rPr lang="en-US" sz="2400" b="1" dirty="0"/>
                  <a:t>The magnitudes of the linear acceleration </a:t>
                </a:r>
                <a14:m>
                  <m:oMath xmlns:m="http://schemas.openxmlformats.org/officeDocument/2006/math">
                    <m:sSub>
                      <m:sSubPr>
                        <m:ctrlPr>
                          <a:rPr lang="en-NZ" sz="2400" b="1" i="1" smtClean="0">
                            <a:latin typeface="Cambria Math" panose="02040503050406030204" pitchFamily="18" charset="0"/>
                          </a:rPr>
                        </m:ctrlPr>
                      </m:sSubPr>
                      <m:e>
                        <m:r>
                          <a:rPr lang="en-US" sz="2400" b="1" i="1" smtClean="0">
                            <a:latin typeface="Cambria Math" panose="02040503050406030204" pitchFamily="18" charset="0"/>
                          </a:rPr>
                          <m:t>𝒂</m:t>
                        </m:r>
                      </m:e>
                      <m:sub>
                        <m:r>
                          <a:rPr lang="en-US" sz="2400" b="1" i="1" smtClean="0">
                            <a:latin typeface="Cambria Math" panose="02040503050406030204" pitchFamily="18" charset="0"/>
                          </a:rPr>
                          <m:t>𝒄𝒐𝒎</m:t>
                        </m:r>
                      </m:sub>
                    </m:sSub>
                  </m:oMath>
                </a14:m>
                <a:r>
                  <a:rPr lang="en-US" sz="2400" b="1" dirty="0"/>
                  <a:t> and the angular acceleration </a:t>
                </a:r>
                <a14:m>
                  <m:oMath xmlns:m="http://schemas.openxmlformats.org/officeDocument/2006/math">
                    <m:r>
                      <a:rPr lang="en-NZ" sz="2400" b="1" i="1" smtClean="0">
                        <a:latin typeface="Cambria Math" panose="02040503050406030204" pitchFamily="18" charset="0"/>
                        <a:ea typeface="Cambria Math" panose="02040503050406030204" pitchFamily="18" charset="0"/>
                      </a:rPr>
                      <m:t>𝜶</m:t>
                    </m:r>
                  </m:oMath>
                </a14:m>
                <a:r>
                  <a:rPr lang="en-US" sz="2400" b="1" dirty="0"/>
                  <a:t>  determen by differentiating </a:t>
                </a:r>
                <a14:m>
                  <m:oMath xmlns:m="http://schemas.openxmlformats.org/officeDocument/2006/math">
                    <m:sSub>
                      <m:sSubPr>
                        <m:ctrlPr>
                          <a:rPr lang="en-NZ" sz="2400" b="1" i="1" dirty="0" smtClean="0">
                            <a:latin typeface="Cambria Math" panose="02040503050406030204" pitchFamily="18" charset="0"/>
                          </a:rPr>
                        </m:ctrlPr>
                      </m:sSubPr>
                      <m:e>
                        <m:r>
                          <a:rPr lang="en-US" sz="2400" b="1" i="1" dirty="0" smtClean="0">
                            <a:latin typeface="Cambria Math" panose="02040503050406030204" pitchFamily="18" charset="0"/>
                          </a:rPr>
                          <m:t>𝒗</m:t>
                        </m:r>
                      </m:e>
                      <m:sub>
                        <m:r>
                          <a:rPr lang="en-US" sz="2400" b="1" i="1" dirty="0" smtClean="0">
                            <a:latin typeface="Cambria Math" panose="02040503050406030204" pitchFamily="18" charset="0"/>
                          </a:rPr>
                          <m:t>𝒄𝒐𝒎</m:t>
                        </m:r>
                      </m:sub>
                    </m:sSub>
                  </m:oMath>
                </a14:m>
                <a:r>
                  <a:rPr lang="en-US" sz="2400" b="1" dirty="0"/>
                  <a:t>= R</a:t>
                </a:r>
                <a14:m>
                  <m:oMath xmlns:m="http://schemas.openxmlformats.org/officeDocument/2006/math">
                    <m:r>
                      <a:rPr lang="en-US" sz="2400" b="1" i="1" dirty="0" smtClean="0">
                        <a:latin typeface="Cambria Math" panose="02040503050406030204" pitchFamily="18" charset="0"/>
                        <a:ea typeface="Cambria Math" panose="02040503050406030204" pitchFamily="18" charset="0"/>
                      </a:rPr>
                      <m:t>𝝎</m:t>
                    </m:r>
                  </m:oMath>
                </a14:m>
                <a:r>
                  <a:rPr lang="en-US" sz="2400" b="1" dirty="0"/>
                  <a:t>.</a:t>
                </a:r>
                <a:endParaRPr lang="ar-SA" sz="2400" b="1" dirty="0"/>
              </a:p>
            </p:txBody>
          </p:sp>
        </mc:Choice>
        <mc:Fallback xmlns="">
          <p:sp>
            <p:nvSpPr>
              <p:cNvPr id="5" name="TextBox 4">
                <a:extLst>
                  <a:ext uri="{FF2B5EF4-FFF2-40B4-BE49-F238E27FC236}">
                    <a16:creationId xmlns:a16="http://schemas.microsoft.com/office/drawing/2014/main" id="{3468BE73-4C46-64B0-5BD9-FB65C67BA5A2}"/>
                  </a:ext>
                </a:extLst>
              </p:cNvPr>
              <p:cNvSpPr txBox="1">
                <a:spLocks noRot="1" noChangeAspect="1" noMove="1" noResize="1" noEditPoints="1" noAdjustHandles="1" noChangeArrowheads="1" noChangeShapeType="1" noTextEdit="1"/>
              </p:cNvSpPr>
              <p:nvPr/>
            </p:nvSpPr>
            <p:spPr>
              <a:xfrm>
                <a:off x="368059" y="1491765"/>
                <a:ext cx="10834778" cy="1279389"/>
              </a:xfrm>
              <a:prstGeom prst="rect">
                <a:avLst/>
              </a:prstGeom>
              <a:blipFill>
                <a:blip r:embed="rId3"/>
                <a:stretch>
                  <a:fillRect l="-844" t="-3810" b="-8095"/>
                </a:stretch>
              </a:blipFill>
            </p:spPr>
            <p:txBody>
              <a:bodyPr/>
              <a:lstStyle/>
              <a:p>
                <a:r>
                  <a:rPr lang="ar-SA">
                    <a:noFill/>
                  </a:rPr>
                  <a:t> </a:t>
                </a:r>
              </a:p>
            </p:txBody>
          </p:sp>
        </mc:Fallback>
      </mc:AlternateContent>
      <p:pic>
        <p:nvPicPr>
          <p:cNvPr id="7" name="Picture 6">
            <a:extLst>
              <a:ext uri="{FF2B5EF4-FFF2-40B4-BE49-F238E27FC236}">
                <a16:creationId xmlns:a16="http://schemas.microsoft.com/office/drawing/2014/main" id="{B567A6E0-0964-EF8A-7AFB-A3001068ADEA}"/>
              </a:ext>
            </a:extLst>
          </p:cNvPr>
          <p:cNvPicPr>
            <a:picLocks noChangeAspect="1"/>
          </p:cNvPicPr>
          <p:nvPr/>
        </p:nvPicPr>
        <p:blipFill>
          <a:blip r:embed="rId4"/>
          <a:stretch>
            <a:fillRect/>
          </a:stretch>
        </p:blipFill>
        <p:spPr>
          <a:xfrm>
            <a:off x="790657" y="3789758"/>
            <a:ext cx="4702825" cy="54742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A00BD19-26FD-C511-25D5-9DF82218AB3B}"/>
                  </a:ext>
                </a:extLst>
              </p:cNvPr>
              <p:cNvSpPr txBox="1"/>
              <p:nvPr/>
            </p:nvSpPr>
            <p:spPr>
              <a:xfrm>
                <a:off x="540588" y="2944385"/>
                <a:ext cx="2610929" cy="618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𝒅</m:t>
                          </m:r>
                          <m:sSub>
                            <m:sSubPr>
                              <m:ctrlPr>
                                <a:rPr lang="en-NZ" sz="1800" b="1" i="1" dirty="0" smtClean="0">
                                  <a:latin typeface="Cambria Math" panose="02040503050406030204" pitchFamily="18" charset="0"/>
                                </a:rPr>
                              </m:ctrlPr>
                            </m:sSubPr>
                            <m:e>
                              <m:r>
                                <a:rPr lang="en-US" sz="1800" b="1" i="1" dirty="0" smtClean="0">
                                  <a:latin typeface="Cambria Math" panose="02040503050406030204" pitchFamily="18" charset="0"/>
                                </a:rPr>
                                <m:t>𝒗</m:t>
                              </m:r>
                            </m:e>
                            <m:sub>
                              <m:r>
                                <a:rPr lang="en-US" sz="1800" b="1" i="1" dirty="0" smtClean="0">
                                  <a:latin typeface="Cambria Math" panose="02040503050406030204" pitchFamily="18" charset="0"/>
                                </a:rPr>
                                <m:t>𝒄𝒐𝒎</m:t>
                              </m:r>
                            </m:sub>
                          </m:sSub>
                        </m:num>
                        <m:den>
                          <m:r>
                            <a:rPr lang="en-US" sz="1800" b="1" i="1" smtClean="0">
                              <a:latin typeface="Cambria Math" panose="02040503050406030204" pitchFamily="18" charset="0"/>
                            </a:rPr>
                            <m:t>𝒅𝒕</m:t>
                          </m:r>
                        </m:den>
                      </m:f>
                      <m:r>
                        <a:rPr lang="en-US" sz="1800" b="1" i="1" dirty="0" smtClean="0">
                          <a:latin typeface="Cambria Math" panose="02040503050406030204" pitchFamily="18" charset="0"/>
                        </a:rPr>
                        <m:t>=</m:t>
                      </m:r>
                      <m:r>
                        <a:rPr lang="en-US" sz="1800" b="1" i="1" dirty="0" smtClean="0">
                          <a:latin typeface="Cambria Math" panose="02040503050406030204" pitchFamily="18" charset="0"/>
                        </a:rPr>
                        <m:t>𝑹</m:t>
                      </m:r>
                      <m:f>
                        <m:fPr>
                          <m:ctrlPr>
                            <a:rPr lang="en-US" sz="1800" b="1" i="1" dirty="0" smtClean="0">
                              <a:latin typeface="Cambria Math" panose="02040503050406030204" pitchFamily="18" charset="0"/>
                            </a:rPr>
                          </m:ctrlPr>
                        </m:fPr>
                        <m:num>
                          <m:r>
                            <a:rPr lang="en-US" sz="1800" b="1" i="1" dirty="0" smtClean="0">
                              <a:latin typeface="Cambria Math" panose="02040503050406030204" pitchFamily="18" charset="0"/>
                            </a:rPr>
                            <m:t>𝒅</m:t>
                          </m:r>
                          <m:r>
                            <a:rPr lang="en-US" sz="1800" b="1" i="1" dirty="0" smtClean="0">
                              <a:latin typeface="Cambria Math" panose="02040503050406030204" pitchFamily="18" charset="0"/>
                              <a:ea typeface="Cambria Math" panose="02040503050406030204" pitchFamily="18" charset="0"/>
                            </a:rPr>
                            <m:t>𝝎</m:t>
                          </m:r>
                        </m:num>
                        <m:den>
                          <m:r>
                            <a:rPr lang="en-US" sz="1800" b="1" i="1" dirty="0" smtClean="0">
                              <a:latin typeface="Cambria Math" panose="02040503050406030204" pitchFamily="18" charset="0"/>
                            </a:rPr>
                            <m:t>𝒅𝒕</m:t>
                          </m:r>
                        </m:den>
                      </m:f>
                    </m:oMath>
                  </m:oMathPara>
                </a14:m>
                <a:endParaRPr lang="ar-SA" dirty="0"/>
              </a:p>
            </p:txBody>
          </p:sp>
        </mc:Choice>
        <mc:Fallback xmlns="">
          <p:sp>
            <p:nvSpPr>
              <p:cNvPr id="9" name="TextBox 8">
                <a:extLst>
                  <a:ext uri="{FF2B5EF4-FFF2-40B4-BE49-F238E27FC236}">
                    <a16:creationId xmlns:a16="http://schemas.microsoft.com/office/drawing/2014/main" id="{FA00BD19-26FD-C511-25D5-9DF82218AB3B}"/>
                  </a:ext>
                </a:extLst>
              </p:cNvPr>
              <p:cNvSpPr txBox="1">
                <a:spLocks noRot="1" noChangeAspect="1" noMove="1" noResize="1" noEditPoints="1" noAdjustHandles="1" noChangeArrowheads="1" noChangeShapeType="1" noTextEdit="1"/>
              </p:cNvSpPr>
              <p:nvPr/>
            </p:nvSpPr>
            <p:spPr>
              <a:xfrm>
                <a:off x="540588" y="2944385"/>
                <a:ext cx="2610929" cy="618439"/>
              </a:xfrm>
              <a:prstGeom prst="rect">
                <a:avLst/>
              </a:prstGeom>
              <a:blipFill>
                <a:blip r:embed="rId5"/>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DA17EA-2A22-0C38-C30C-04A860D848FC}"/>
                  </a:ext>
                </a:extLst>
              </p:cNvPr>
              <p:cNvSpPr txBox="1"/>
              <p:nvPr/>
            </p:nvSpPr>
            <p:spPr>
              <a:xfrm>
                <a:off x="592348" y="5360212"/>
                <a:ext cx="11122324" cy="1255793"/>
              </a:xfrm>
              <a:prstGeom prst="rect">
                <a:avLst/>
              </a:prstGeom>
              <a:noFill/>
            </p:spPr>
            <p:txBody>
              <a:bodyPr wrap="square">
                <a:spAutoFit/>
              </a:bodyPr>
              <a:lstStyle/>
              <a:p>
                <a:r>
                  <a:rPr lang="en-US" sz="2400" b="1" dirty="0"/>
                  <a:t>If the wheel does slide when the net force acts on it, the frictional force that acts is a kinetic frictional force </a:t>
                </a:r>
                <a14:m>
                  <m:oMath xmlns:m="http://schemas.openxmlformats.org/officeDocument/2006/math">
                    <m:acc>
                      <m:accPr>
                        <m:chr m:val="⃗"/>
                        <m:ctrlPr>
                          <a:rPr lang="en-US" sz="2400" b="1" i="1" smtClean="0">
                            <a:latin typeface="Cambria Math" panose="02040503050406030204" pitchFamily="18" charset="0"/>
                          </a:rPr>
                        </m:ctrlPr>
                      </m:acc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𝒇</m:t>
                            </m:r>
                          </m:e>
                          <m:sub>
                            <m:r>
                              <a:rPr lang="en-US" sz="2400" b="1" i="1" smtClean="0">
                                <a:latin typeface="Cambria Math" panose="02040503050406030204" pitchFamily="18" charset="0"/>
                              </a:rPr>
                              <m:t>𝒌</m:t>
                            </m:r>
                          </m:sub>
                        </m:sSub>
                      </m:e>
                    </m:acc>
                    <m:r>
                      <a:rPr lang="en-US" sz="2400" b="1" i="1" smtClean="0">
                        <a:latin typeface="Cambria Math" panose="02040503050406030204" pitchFamily="18" charset="0"/>
                      </a:rPr>
                      <m:t> </m:t>
                    </m:r>
                  </m:oMath>
                </a14:m>
                <a:r>
                  <a:rPr lang="en-US" sz="2400" b="1" dirty="0"/>
                  <a:t>. The motion then is not smooth rolling, and  equation above does not apply to the motion. </a:t>
                </a:r>
                <a:endParaRPr lang="ar-SA" sz="2400" b="1" dirty="0"/>
              </a:p>
            </p:txBody>
          </p:sp>
        </mc:Choice>
        <mc:Fallback xmlns="">
          <p:sp>
            <p:nvSpPr>
              <p:cNvPr id="11" name="TextBox 10">
                <a:extLst>
                  <a:ext uri="{FF2B5EF4-FFF2-40B4-BE49-F238E27FC236}">
                    <a16:creationId xmlns:a16="http://schemas.microsoft.com/office/drawing/2014/main" id="{74DA17EA-2A22-0C38-C30C-04A860D848FC}"/>
                  </a:ext>
                </a:extLst>
              </p:cNvPr>
              <p:cNvSpPr txBox="1">
                <a:spLocks noRot="1" noChangeAspect="1" noMove="1" noResize="1" noEditPoints="1" noAdjustHandles="1" noChangeArrowheads="1" noChangeShapeType="1" noTextEdit="1"/>
              </p:cNvSpPr>
              <p:nvPr/>
            </p:nvSpPr>
            <p:spPr>
              <a:xfrm>
                <a:off x="592348" y="5360212"/>
                <a:ext cx="11122324" cy="1255793"/>
              </a:xfrm>
              <a:prstGeom prst="rect">
                <a:avLst/>
              </a:prstGeom>
              <a:blipFill>
                <a:blip r:embed="rId6"/>
                <a:stretch>
                  <a:fillRect l="-822" t="-3883" r="-1041" b="-10194"/>
                </a:stretch>
              </a:blipFill>
            </p:spPr>
            <p:txBody>
              <a:bodyPr/>
              <a:lstStyle/>
              <a:p>
                <a:r>
                  <a:rPr lang="ar-SA">
                    <a:noFill/>
                  </a:rPr>
                  <a:t> </a:t>
                </a:r>
              </a:p>
            </p:txBody>
          </p:sp>
        </mc:Fallback>
      </mc:AlternateContent>
    </p:spTree>
    <p:extLst>
      <p:ext uri="{BB962C8B-B14F-4D97-AF65-F5344CB8AC3E}">
        <p14:creationId xmlns:p14="http://schemas.microsoft.com/office/powerpoint/2010/main" val="243048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C916A78-DC00-780E-F88F-BD1061541B60}"/>
              </a:ext>
            </a:extLst>
          </p:cNvPr>
          <p:cNvPicPr>
            <a:picLocks noChangeAspect="1"/>
          </p:cNvPicPr>
          <p:nvPr/>
        </p:nvPicPr>
        <p:blipFill>
          <a:blip r:embed="rId2"/>
          <a:stretch>
            <a:fillRect/>
          </a:stretch>
        </p:blipFill>
        <p:spPr>
          <a:xfrm>
            <a:off x="7303717" y="966150"/>
            <a:ext cx="4500097" cy="3916401"/>
          </a:xfrm>
          <a:prstGeom prst="rect">
            <a:avLst/>
          </a:prstGeom>
        </p:spPr>
      </p:pic>
      <p:sp>
        <p:nvSpPr>
          <p:cNvPr id="3" name="TextBox 2">
            <a:extLst>
              <a:ext uri="{FF2B5EF4-FFF2-40B4-BE49-F238E27FC236}">
                <a16:creationId xmlns:a16="http://schemas.microsoft.com/office/drawing/2014/main" id="{9F9832BB-32F9-5AF9-C113-7107BAB2BA5F}"/>
              </a:ext>
            </a:extLst>
          </p:cNvPr>
          <p:cNvSpPr txBox="1"/>
          <p:nvPr/>
        </p:nvSpPr>
        <p:spPr>
          <a:xfrm>
            <a:off x="195530" y="817918"/>
            <a:ext cx="6556076" cy="1569660"/>
          </a:xfrm>
          <a:prstGeom prst="rect">
            <a:avLst/>
          </a:prstGeom>
          <a:noFill/>
        </p:spPr>
        <p:txBody>
          <a:bodyPr wrap="square">
            <a:spAutoFit/>
          </a:bodyPr>
          <a:lstStyle/>
          <a:p>
            <a:r>
              <a:rPr lang="en-US" sz="2400" b="1" dirty="0"/>
              <a:t>The faster rotation tends to make the bottom of the wheel slide to the left at point P. A frictional force at P, directed to the right, opposes this tendency to slide.</a:t>
            </a:r>
            <a:endParaRPr lang="ar-SA" sz="2400" b="1" dirty="0"/>
          </a:p>
        </p:txBody>
      </p:sp>
      <p:sp>
        <p:nvSpPr>
          <p:cNvPr id="5" name="TextBox 4">
            <a:extLst>
              <a:ext uri="{FF2B5EF4-FFF2-40B4-BE49-F238E27FC236}">
                <a16:creationId xmlns:a16="http://schemas.microsoft.com/office/drawing/2014/main" id="{DFA738CA-4C6D-07C8-7784-5EDC9F978ABB}"/>
              </a:ext>
            </a:extLst>
          </p:cNvPr>
          <p:cNvSpPr txBox="1"/>
          <p:nvPr/>
        </p:nvSpPr>
        <p:spPr>
          <a:xfrm>
            <a:off x="276044" y="3514635"/>
            <a:ext cx="6395049" cy="1938992"/>
          </a:xfrm>
          <a:prstGeom prst="rect">
            <a:avLst/>
          </a:prstGeom>
          <a:noFill/>
        </p:spPr>
        <p:txBody>
          <a:bodyPr wrap="square">
            <a:spAutoFit/>
          </a:bodyPr>
          <a:lstStyle/>
          <a:p>
            <a:pPr algn="just"/>
            <a:r>
              <a:rPr lang="en-US" sz="2400" b="1" dirty="0"/>
              <a:t>If the rotation decreases, as on a slowing bicycle, we would change the figure in two ways: The directions of the center-of mass acceleration and the frictional force at point P would now be to the left.</a:t>
            </a:r>
            <a:endParaRPr lang="ar-SA" sz="2400" b="1" dirty="0"/>
          </a:p>
        </p:txBody>
      </p:sp>
    </p:spTree>
    <p:extLst>
      <p:ext uri="{BB962C8B-B14F-4D97-AF65-F5344CB8AC3E}">
        <p14:creationId xmlns:p14="http://schemas.microsoft.com/office/powerpoint/2010/main" val="14040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56ECA-C73E-90BA-36E8-108EF5484B03}"/>
              </a:ext>
            </a:extLst>
          </p:cNvPr>
          <p:cNvPicPr>
            <a:picLocks noChangeAspect="1"/>
          </p:cNvPicPr>
          <p:nvPr/>
        </p:nvPicPr>
        <p:blipFill>
          <a:blip r:embed="rId2"/>
          <a:stretch>
            <a:fillRect/>
          </a:stretch>
        </p:blipFill>
        <p:spPr>
          <a:xfrm>
            <a:off x="385308" y="497725"/>
            <a:ext cx="2781161" cy="543196"/>
          </a:xfrm>
          <a:prstGeom prst="rect">
            <a:avLst/>
          </a:prstGeom>
        </p:spPr>
      </p:pic>
      <p:pic>
        <p:nvPicPr>
          <p:cNvPr id="5" name="Picture 4">
            <a:extLst>
              <a:ext uri="{FF2B5EF4-FFF2-40B4-BE49-F238E27FC236}">
                <a16:creationId xmlns:a16="http://schemas.microsoft.com/office/drawing/2014/main" id="{545F0516-11AD-DAA9-B694-C439D3BCBA1D}"/>
              </a:ext>
            </a:extLst>
          </p:cNvPr>
          <p:cNvPicPr>
            <a:picLocks noChangeAspect="1"/>
          </p:cNvPicPr>
          <p:nvPr/>
        </p:nvPicPr>
        <p:blipFill>
          <a:blip r:embed="rId3"/>
          <a:stretch>
            <a:fillRect/>
          </a:stretch>
        </p:blipFill>
        <p:spPr>
          <a:xfrm>
            <a:off x="1365204" y="1555802"/>
            <a:ext cx="8106600" cy="4670312"/>
          </a:xfrm>
          <a:prstGeom prst="rect">
            <a:avLst/>
          </a:prstGeom>
        </p:spPr>
      </p:pic>
    </p:spTree>
    <p:extLst>
      <p:ext uri="{BB962C8B-B14F-4D97-AF65-F5344CB8AC3E}">
        <p14:creationId xmlns:p14="http://schemas.microsoft.com/office/powerpoint/2010/main" val="99044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A5E54-FBF5-6D33-50EE-6FA94512B877}"/>
              </a:ext>
            </a:extLst>
          </p:cNvPr>
          <p:cNvPicPr>
            <a:picLocks noChangeAspect="1"/>
          </p:cNvPicPr>
          <p:nvPr/>
        </p:nvPicPr>
        <p:blipFill>
          <a:blip r:embed="rId2"/>
          <a:stretch>
            <a:fillRect/>
          </a:stretch>
        </p:blipFill>
        <p:spPr>
          <a:xfrm>
            <a:off x="195609" y="1764433"/>
            <a:ext cx="9857040" cy="2276838"/>
          </a:xfrm>
          <a:prstGeom prst="rect">
            <a:avLst/>
          </a:prstGeom>
        </p:spPr>
      </p:pic>
      <p:pic>
        <p:nvPicPr>
          <p:cNvPr id="5" name="Picture 4">
            <a:extLst>
              <a:ext uri="{FF2B5EF4-FFF2-40B4-BE49-F238E27FC236}">
                <a16:creationId xmlns:a16="http://schemas.microsoft.com/office/drawing/2014/main" id="{F63B4C42-277D-11F4-0B41-552D660C9886}"/>
              </a:ext>
            </a:extLst>
          </p:cNvPr>
          <p:cNvPicPr>
            <a:picLocks noChangeAspect="1"/>
          </p:cNvPicPr>
          <p:nvPr/>
        </p:nvPicPr>
        <p:blipFill>
          <a:blip r:embed="rId3"/>
          <a:stretch>
            <a:fillRect/>
          </a:stretch>
        </p:blipFill>
        <p:spPr>
          <a:xfrm>
            <a:off x="195609" y="4041271"/>
            <a:ext cx="9857040" cy="1104204"/>
          </a:xfrm>
          <a:prstGeom prst="rect">
            <a:avLst/>
          </a:prstGeom>
        </p:spPr>
      </p:pic>
    </p:spTree>
    <p:extLst>
      <p:ext uri="{BB962C8B-B14F-4D97-AF65-F5344CB8AC3E}">
        <p14:creationId xmlns:p14="http://schemas.microsoft.com/office/powerpoint/2010/main" val="1387782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TotalTime>
  <Words>668</Words>
  <Application>Microsoft Office PowerPoint</Application>
  <PresentationFormat>Widescreen</PresentationFormat>
  <Paragraphs>45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Aqahtani</dc:creator>
  <cp:lastModifiedBy>Mohammed Aqahtani</cp:lastModifiedBy>
  <cp:revision>35</cp:revision>
  <dcterms:created xsi:type="dcterms:W3CDTF">2024-10-28T10:01:25Z</dcterms:created>
  <dcterms:modified xsi:type="dcterms:W3CDTF">2025-04-27T07:19:32Z</dcterms:modified>
</cp:coreProperties>
</file>