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81" r:id="rId23"/>
    <p:sldId id="289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B5F-A224-F953-506D-4E32E3E8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1BE74-5530-53BB-1A34-C5FF10CE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0E3F-1376-C061-1B57-5D451B2B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89D2-D386-B281-CF27-E1CCEEF1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B0B70-BC33-8B07-400D-B0DCCD02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6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F35-196B-DE1C-C09A-BD3859A7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AA058-8F2D-BEE9-E4EB-393AB55BD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D72D-5875-B6ED-5E24-5B2EC381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8B1A-120F-5779-DB0E-2DA23804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0404-BC3E-B8FE-22CA-61EC383C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8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07076-E06A-39DE-9CFB-3D7E87541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A8F92-2C09-1AB2-6F86-64CE918A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5558-566C-43A9-18AC-1EB9EA47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C8C3-54F0-F269-7096-A50186E2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7C7A1-13FB-3E3B-9923-244DC328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43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54D-825F-1E6F-25EB-21F204FC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A4CA-FC8C-7029-C7CE-0A873D2E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A2A0-D0B1-052A-9132-4CEF5028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8613-B52A-D836-A23E-F17B0DB7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54CA-876A-B789-76D7-88392A8A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2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B866-859F-0E24-60D8-C92E1F8A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9A28A-E1D8-4BC1-EC45-DB44455BE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DB44-DDC9-E94D-8313-02CFA1DA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D561-6398-B4C5-5CCB-71FDC6B0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5EF1-8672-50C2-880E-9FC5E12E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984F-6A77-7931-E0B4-37D6E36A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0B8F-1BF5-9514-353B-74F310D1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3E53E-A5FA-186D-0391-C78D571E9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F3175-54E8-733C-D281-8BEC5684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25A0-55EB-7053-FEE1-66906626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0D1B-2379-B4C3-0B30-102FF0E0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03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F165-3AC4-EF52-F251-EA70663D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46E1-1FA8-005D-F5A5-CBFA333B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FFF8A-E883-A92E-EC15-34759DC18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F496E-0AE0-2F27-7B16-B3ACD1747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F4D84-853F-0BC9-27D9-6120E5EB4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332F2-750B-BD51-B2C5-84198752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4D07E-0700-BDAB-0607-BA7F02ED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0B56B-9167-8A82-E94A-66C5B809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43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9428-7949-5C33-364B-1F04A8EB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C23B5-85AD-CE8A-A730-AED94A5C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FD27C-0318-07F1-88A5-4A980B8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BC3D0-FCED-68F0-CB10-FB132D01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40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6346B-1A47-77D1-7FBE-832DFBB1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C40E1-0859-EB55-5997-ACE2D738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1A752-A597-47D1-F5F5-2C26E22B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5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B60E-3792-113E-CC0A-B7BAB685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9CBE-BC02-CFE8-DDD9-2D742296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9203-E94B-A8E2-1979-78E3C9B4A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80BD8-F22D-C72B-9E47-1604391C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3362D-9125-C9D7-B01B-630A1F0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230EC-86D1-5B32-E169-BFE0065F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0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B1B0-C573-02D7-C74E-09EFB02D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61D7A-ECF2-C57B-5BDC-0EBC71B21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76AB-EFEC-9EE6-4450-47BD26AE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8F23-CA85-9CCF-224D-4167A8B9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8A84A-8935-026A-73C2-363168CF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4E520-4D48-58A3-D8C7-1C6B4823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63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6DA3F-00FF-CC2E-D03F-FB09516E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13AE-784F-EA2B-1C85-BDF6F2A9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3E8E-88D5-9E01-ABA4-4B6816C1D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7334-FE28-4298-BB4A-FACA391A5C92}" type="datetimeFigureOut">
              <a:rPr lang="ar-SA" smtClean="0"/>
              <a:t>28/10/1446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2E53D-9E02-2BA6-BD62-DA03CC71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FD23-0942-5F30-50BA-805070AFA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3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4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41.png"/><Relationship Id="rId9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41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1.png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0.png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68.png"/><Relationship Id="rId7" Type="http://schemas.openxmlformats.org/officeDocument/2006/relationships/image" Target="../media/image190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3798BB8-4A62-50D2-F621-83DC4093BFED}"/>
              </a:ext>
            </a:extLst>
          </p:cNvPr>
          <p:cNvSpPr txBox="1"/>
          <p:nvPr/>
        </p:nvSpPr>
        <p:spPr>
          <a:xfrm>
            <a:off x="2895042" y="4520249"/>
            <a:ext cx="6125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E3527-3568-A386-03A8-4CD996C6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17" y="1924496"/>
            <a:ext cx="5662217" cy="1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58326-106A-F233-11C7-8A566E8A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2" y="156786"/>
            <a:ext cx="8300851" cy="15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F291D-33FE-4E30-4E92-D181F4CF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48" y="1717631"/>
            <a:ext cx="6286546" cy="46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D026D-5139-430B-FEF2-336022F9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6" y="71792"/>
            <a:ext cx="7990300" cy="1752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3E511-F954-68F1-5E44-4D0D6A69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21" y="1824649"/>
            <a:ext cx="4737898" cy="50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7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B9A9F-20DE-8E09-C1D4-84A883B5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9" y="566466"/>
            <a:ext cx="10186980" cy="136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F6409-F5D5-74C9-BB12-DC4B4B64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6" y="2063148"/>
            <a:ext cx="4322517" cy="136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A5BD-7644-E8EC-4AB4-5C6225B45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" y="3630102"/>
            <a:ext cx="4483570" cy="9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637BF-5837-1117-CEC4-8B78A696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7" y="449467"/>
            <a:ext cx="9935577" cy="211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CE9B7-FAF1-24FB-546E-43492ADE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6" y="4221117"/>
            <a:ext cx="3483824" cy="89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C70F6-5F54-7B9A-F66D-D863C301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80" y="3438803"/>
            <a:ext cx="4284249" cy="804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7F711-1AED-B156-1341-4D72426CB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85" y="5877238"/>
            <a:ext cx="3692965" cy="475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23633F-265C-3F5D-9925-87AC840936CC}"/>
                  </a:ext>
                </a:extLst>
              </p:cNvPr>
              <p:cNvSpPr txBox="1"/>
              <p:nvPr/>
            </p:nvSpPr>
            <p:spPr>
              <a:xfrm>
                <a:off x="-29573" y="455218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23633F-265C-3F5D-9925-87AC8409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3" y="4552181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579" r="-13158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A99CF-4A1A-5BAC-35BB-AED383D6F844}"/>
                  </a:ext>
                </a:extLst>
              </p:cNvPr>
              <p:cNvSpPr txBox="1"/>
              <p:nvPr/>
            </p:nvSpPr>
            <p:spPr>
              <a:xfrm>
                <a:off x="19306" y="5247502"/>
                <a:ext cx="3458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400" b="0" dirty="0"/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A99CF-4A1A-5BAC-35BB-AED383D6F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" y="5247502"/>
                <a:ext cx="345875" cy="369332"/>
              </a:xfrm>
              <a:prstGeom prst="rect">
                <a:avLst/>
              </a:prstGeom>
              <a:blipFill>
                <a:blip r:embed="rId7"/>
                <a:stretch>
                  <a:fillRect l="-52632" t="-26667" r="-15789" b="-5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80D06-4F35-2D0F-0CA5-CA3A0EDA228E}"/>
                  </a:ext>
                </a:extLst>
              </p:cNvPr>
              <p:cNvSpPr txBox="1"/>
              <p:nvPr/>
            </p:nvSpPr>
            <p:spPr>
              <a:xfrm>
                <a:off x="395996" y="5185947"/>
                <a:ext cx="24900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80D06-4F35-2D0F-0CA5-CA3A0EDA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" y="5185947"/>
                <a:ext cx="24900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167CCF3-125F-B624-46C6-3611AFDD8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571" y="2872503"/>
            <a:ext cx="4955320" cy="716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7F3E76-AB23-25E5-5B44-0CD89819C9EC}"/>
                  </a:ext>
                </a:extLst>
              </p:cNvPr>
              <p:cNvSpPr txBox="1"/>
              <p:nvPr/>
            </p:nvSpPr>
            <p:spPr>
              <a:xfrm>
                <a:off x="6472496" y="304588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7F3E76-AB23-25E5-5B44-0CD89819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496" y="3045880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8000" r="-14667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E746896-C5A6-7C6E-6FBE-86549E537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2278" y="3759246"/>
            <a:ext cx="5873572" cy="597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28025E-B2AA-BDC1-0ED0-AD9811EB94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8421" y="4466009"/>
            <a:ext cx="3868372" cy="632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41DCC-4F31-C874-F654-B6C3DB42EE82}"/>
                  </a:ext>
                </a:extLst>
              </p:cNvPr>
              <p:cNvSpPr txBox="1"/>
              <p:nvPr/>
            </p:nvSpPr>
            <p:spPr>
              <a:xfrm>
                <a:off x="0" y="2659001"/>
                <a:ext cx="304800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</m:t>
                      </m:r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41DCC-4F31-C874-F654-B6C3DB42E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9001"/>
                <a:ext cx="3048000" cy="69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4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95318-7B09-80A0-3319-528D03F8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9" y="139008"/>
            <a:ext cx="9864342" cy="2276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3CD79-AE5A-0B6E-33A4-F1E56D45F560}"/>
                  </a:ext>
                </a:extLst>
              </p:cNvPr>
              <p:cNvSpPr txBox="1"/>
              <p:nvPr/>
            </p:nvSpPr>
            <p:spPr>
              <a:xfrm>
                <a:off x="-46826" y="303380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3CD79-AE5A-0B6E-33A4-F1E56D45F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6" y="3033801"/>
                <a:ext cx="460075" cy="369332"/>
              </a:xfrm>
              <a:prstGeom prst="rect">
                <a:avLst/>
              </a:prstGeom>
              <a:blipFill>
                <a:blip r:embed="rId3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B0D25CA-0436-F6D0-CD8E-BCD1C86B3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442" y="6096595"/>
            <a:ext cx="6269347" cy="479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BBB9-0C2B-228B-BC01-48AD840B2073}"/>
                  </a:ext>
                </a:extLst>
              </p:cNvPr>
              <p:cNvSpPr txBox="1"/>
              <p:nvPr/>
            </p:nvSpPr>
            <p:spPr>
              <a:xfrm>
                <a:off x="650555" y="2867430"/>
                <a:ext cx="2592970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SA" sz="2000" dirty="0"/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𝜊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ar-SA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BBB9-0C2B-228B-BC01-48AD840B2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5" y="2867430"/>
                <a:ext cx="2592970" cy="52693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9A05B6-6E22-BE28-80DF-A19B16F49255}"/>
                  </a:ext>
                </a:extLst>
              </p:cNvPr>
              <p:cNvSpPr txBox="1"/>
              <p:nvPr/>
            </p:nvSpPr>
            <p:spPr>
              <a:xfrm>
                <a:off x="816634" y="3429000"/>
                <a:ext cx="2507411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SA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ar-SA" sz="2000" dirty="0"/>
                  <a:t> 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ar-SA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9A05B6-6E22-BE28-80DF-A19B16F4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34" y="3429000"/>
                <a:ext cx="2507411" cy="552972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28C90-6A4F-35F7-1994-42B5EE9A6376}"/>
                  </a:ext>
                </a:extLst>
              </p:cNvPr>
              <p:cNvSpPr txBox="1"/>
              <p:nvPr/>
            </p:nvSpPr>
            <p:spPr>
              <a:xfrm>
                <a:off x="1000664" y="4112219"/>
                <a:ext cx="244990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SA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28C90-6A4F-35F7-1994-42B5EE9A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4112219"/>
                <a:ext cx="244990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8F575-8B46-67FA-81EF-5BCE330CD386}"/>
                  </a:ext>
                </a:extLst>
              </p:cNvPr>
              <p:cNvSpPr txBox="1"/>
              <p:nvPr/>
            </p:nvSpPr>
            <p:spPr>
              <a:xfrm>
                <a:off x="339306" y="4937979"/>
                <a:ext cx="26626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8F575-8B46-67FA-81EF-5BCE330C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6" y="4937979"/>
                <a:ext cx="26626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5D7E6D-625A-5F36-671F-A16344BD610C}"/>
                  </a:ext>
                </a:extLst>
              </p:cNvPr>
              <p:cNvSpPr txBox="1"/>
              <p:nvPr/>
            </p:nvSpPr>
            <p:spPr>
              <a:xfrm>
                <a:off x="632604" y="5428006"/>
                <a:ext cx="2927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335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5D7E6D-625A-5F36-671F-A16344BD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4" y="5428006"/>
                <a:ext cx="292723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11D0C-4A3E-89BD-B67D-BD00BC73C269}"/>
                  </a:ext>
                </a:extLst>
              </p:cNvPr>
              <p:cNvSpPr txBox="1"/>
              <p:nvPr/>
            </p:nvSpPr>
            <p:spPr>
              <a:xfrm>
                <a:off x="76637" y="503031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11D0C-4A3E-89BD-B67D-BD00BC73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7" y="5030312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96FC8C-540C-E650-0A61-88441137604A}"/>
                  </a:ext>
                </a:extLst>
              </p:cNvPr>
              <p:cNvSpPr txBox="1"/>
              <p:nvPr/>
            </p:nvSpPr>
            <p:spPr>
              <a:xfrm>
                <a:off x="183211" y="6031873"/>
                <a:ext cx="5166519" cy="792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/>
                  <a:t> rev/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SA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96FC8C-540C-E650-0A61-884411376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11" y="6031873"/>
                <a:ext cx="5166519" cy="792205"/>
              </a:xfrm>
              <a:prstGeom prst="rect">
                <a:avLst/>
              </a:prstGeom>
              <a:blipFill>
                <a:blip r:embed="rId11"/>
                <a:stretch>
                  <a:fillRect l="-943" b="-846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4C9B2B-2E59-238A-FAC0-5FC9F8C07C1A}"/>
                  </a:ext>
                </a:extLst>
              </p:cNvPr>
              <p:cNvSpPr txBox="1"/>
              <p:nvPr/>
            </p:nvSpPr>
            <p:spPr>
              <a:xfrm>
                <a:off x="6170762" y="2585533"/>
                <a:ext cx="304800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</m:t>
                      </m:r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4C9B2B-2E59-238A-FAC0-5FC9F8C0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762" y="2585533"/>
                <a:ext cx="3048000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902CFF-69BF-D7DB-5047-41A227D504B3}"/>
                  </a:ext>
                </a:extLst>
              </p:cNvPr>
              <p:cNvSpPr txBox="1"/>
              <p:nvPr/>
            </p:nvSpPr>
            <p:spPr>
              <a:xfrm>
                <a:off x="6429916" y="3325262"/>
                <a:ext cx="50371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902CFF-69BF-D7DB-5047-41A227D5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16" y="3325262"/>
                <a:ext cx="50371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5B4F71-1583-6BB3-5A6F-E80D710702FB}"/>
                  </a:ext>
                </a:extLst>
              </p:cNvPr>
              <p:cNvSpPr txBox="1"/>
              <p:nvPr/>
            </p:nvSpPr>
            <p:spPr>
              <a:xfrm>
                <a:off x="6682595" y="3204460"/>
                <a:ext cx="373811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5B4F71-1583-6BB3-5A6F-E80D7107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95" y="3204460"/>
                <a:ext cx="3738114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5441CC-75A2-6FB1-CF7F-1A1CB2F67052}"/>
                  </a:ext>
                </a:extLst>
              </p:cNvPr>
              <p:cNvSpPr txBox="1"/>
              <p:nvPr/>
            </p:nvSpPr>
            <p:spPr>
              <a:xfrm>
                <a:off x="6211019" y="3730809"/>
                <a:ext cx="445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5441CC-75A2-6FB1-CF7F-1A1CB2F6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19" y="3730809"/>
                <a:ext cx="4451230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5C9702-8D9B-6640-221F-41D9A0A52374}"/>
                  </a:ext>
                </a:extLst>
              </p:cNvPr>
              <p:cNvSpPr txBox="1"/>
              <p:nvPr/>
            </p:nvSpPr>
            <p:spPr>
              <a:xfrm>
                <a:off x="6412664" y="4269201"/>
                <a:ext cx="445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5C9702-8D9B-6640-221F-41D9A0A52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64" y="4269201"/>
                <a:ext cx="4451230" cy="369332"/>
              </a:xfrm>
              <a:prstGeom prst="rect">
                <a:avLst/>
              </a:prstGeom>
              <a:blipFill>
                <a:blip r:embed="rId16"/>
                <a:stretch>
                  <a:fillRect l="-411" t="-8197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D4A10A-3936-C5E4-D478-2D2CED5FD7DF}"/>
                  </a:ext>
                </a:extLst>
              </p:cNvPr>
              <p:cNvSpPr txBox="1"/>
              <p:nvPr/>
            </p:nvSpPr>
            <p:spPr>
              <a:xfrm>
                <a:off x="5785449" y="4735067"/>
                <a:ext cx="5681588" cy="704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NZ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239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239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D4A10A-3936-C5E4-D478-2D2CED5F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449" y="4735067"/>
                <a:ext cx="5681588" cy="70436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181964-E9D5-878F-7DD2-E7AC706E74B9}"/>
                  </a:ext>
                </a:extLst>
              </p:cNvPr>
              <p:cNvSpPr txBox="1"/>
              <p:nvPr/>
            </p:nvSpPr>
            <p:spPr>
              <a:xfrm>
                <a:off x="6527320" y="5583345"/>
                <a:ext cx="33815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98 s     or        t= 572s</a:t>
                </a:r>
                <a:endParaRPr lang="ar-SA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181964-E9D5-878F-7DD2-E7AC706E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20" y="5583345"/>
                <a:ext cx="3381555" cy="369332"/>
              </a:xfrm>
              <a:prstGeom prst="rect">
                <a:avLst/>
              </a:prstGeom>
              <a:blipFill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8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F5FAC-A97E-4BE8-02CB-288212B7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8" y="502127"/>
            <a:ext cx="9128647" cy="196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85E26-2998-E0B2-BDD6-E596547D9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98" y="2016513"/>
            <a:ext cx="8946594" cy="1096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AC60F-1484-8735-C0C7-7855F98C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19" y="3622329"/>
            <a:ext cx="4545266" cy="869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51D11-D0FE-E53B-8B2C-E13BB3D6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5" y="4762319"/>
            <a:ext cx="4138354" cy="521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5C14D-56E8-F6B8-D8F0-514DB53F1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40" y="5720120"/>
            <a:ext cx="3475734" cy="812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FDA3C-05D8-5093-7EFB-AF09C8E4A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018" y="3579960"/>
            <a:ext cx="5334263" cy="566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0D801F-4EE4-060D-7526-FBA8CE9FB704}"/>
                  </a:ext>
                </a:extLst>
              </p:cNvPr>
              <p:cNvSpPr txBox="1"/>
              <p:nvPr/>
            </p:nvSpPr>
            <p:spPr>
              <a:xfrm>
                <a:off x="-41257" y="377709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0D801F-4EE4-060D-7526-FBA8CE9F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57" y="3777098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FCE84D-F82E-1C3C-F3FB-CC4E87F08EB3}"/>
                  </a:ext>
                </a:extLst>
              </p:cNvPr>
              <p:cNvSpPr txBox="1"/>
              <p:nvPr/>
            </p:nvSpPr>
            <p:spPr>
              <a:xfrm>
                <a:off x="108449" y="484799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FCE84D-F82E-1C3C-F3FB-CC4E87F08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" y="4847991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46404-0194-C64B-D44B-0FB2D10EADB3}"/>
                  </a:ext>
                </a:extLst>
              </p:cNvPr>
              <p:cNvSpPr txBox="1"/>
              <p:nvPr/>
            </p:nvSpPr>
            <p:spPr>
              <a:xfrm>
                <a:off x="188780" y="5918884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46404-0194-C64B-D44B-0FB2D10EA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0" y="5918884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r="-10667" b="-360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D92AED-27A3-C216-F11B-4B110FAA83F5}"/>
                  </a:ext>
                </a:extLst>
              </p:cNvPr>
              <p:cNvSpPr txBox="1"/>
              <p:nvPr/>
            </p:nvSpPr>
            <p:spPr>
              <a:xfrm>
                <a:off x="6279099" y="360983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D92AED-27A3-C216-F11B-4B110FAA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099" y="3609832"/>
                <a:ext cx="460075" cy="369332"/>
              </a:xfrm>
              <a:prstGeom prst="rect">
                <a:avLst/>
              </a:prstGeom>
              <a:blipFill>
                <a:blip r:embed="rId11"/>
                <a:stretch>
                  <a:fillRect l="-7895"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2B353-AB4A-63FB-4BA2-60EBB0171698}"/>
                  </a:ext>
                </a:extLst>
              </p:cNvPr>
              <p:cNvSpPr txBox="1"/>
              <p:nvPr/>
            </p:nvSpPr>
            <p:spPr>
              <a:xfrm>
                <a:off x="8782666" y="4258864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2B353-AB4A-63FB-4BA2-60EBB0171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666" y="4258864"/>
                <a:ext cx="460075" cy="369332"/>
              </a:xfrm>
              <a:prstGeom prst="rect">
                <a:avLst/>
              </a:prstGeom>
              <a:blipFill>
                <a:blip r:embed="rId12"/>
                <a:stretch>
                  <a:fillRect l="-1333" b="-1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04D52C5-981C-CCF4-FF58-848CD5DE7D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9099" y="4621305"/>
            <a:ext cx="2202611" cy="774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9A1770-A251-8D20-AAD8-53E8B52109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614" y="5461721"/>
            <a:ext cx="5156222" cy="5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78F11-F0BC-B084-2540-6BE09823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0" y="377672"/>
            <a:ext cx="4921366" cy="709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D9F2F-E3B7-708F-823E-D9C6C0201E20}"/>
                  </a:ext>
                </a:extLst>
              </p:cNvPr>
              <p:cNvSpPr txBox="1"/>
              <p:nvPr/>
            </p:nvSpPr>
            <p:spPr>
              <a:xfrm>
                <a:off x="103518" y="1402621"/>
                <a:ext cx="12048226" cy="14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/>
                  <a:t>We cannot apply the familiar formula E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to the body as a whole because that would give us the kinetic energy only of the  center of mass, which is zero</a:t>
                </a:r>
                <a:r>
                  <a:rPr lang="en-US" sz="2000" dirty="0"/>
                  <a:t>. </a:t>
                </a:r>
                <a:r>
                  <a:rPr lang="en-US" sz="2000" b="1" dirty="0"/>
                  <a:t>We shall treat any rotating rigid body as a collection of particles with different speeds. We can then add up the kinetic energies of all the particles to find the kinetic energy of the body as a whole. In this way we obtain, for the kinetic energy of a rotating body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D9F2F-E3B7-708F-823E-D9C6C0201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8" y="1402621"/>
                <a:ext cx="12048226" cy="1478162"/>
              </a:xfrm>
              <a:prstGeom prst="rect">
                <a:avLst/>
              </a:prstGeom>
              <a:blipFill>
                <a:blip r:embed="rId3"/>
                <a:stretch>
                  <a:fillRect l="-557" r="-506" b="-493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893EE5B-40F8-13D4-3F18-9718A432E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9" y="3093061"/>
            <a:ext cx="4279788" cy="99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3332CC-32DA-0550-4AB2-905148805996}"/>
                  </a:ext>
                </a:extLst>
              </p:cNvPr>
              <p:cNvSpPr txBox="1"/>
              <p:nvPr/>
            </p:nvSpPr>
            <p:spPr>
              <a:xfrm>
                <a:off x="218536" y="4298109"/>
                <a:ext cx="119332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The problem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is not the same for all particles. We solve this problem by substituting for v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/>
                  <a:t>, so that we have: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3332CC-32DA-0550-4AB2-905148805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6" y="4298109"/>
                <a:ext cx="11933208" cy="707886"/>
              </a:xfrm>
              <a:prstGeom prst="rect">
                <a:avLst/>
              </a:prstGeom>
              <a:blipFill>
                <a:blip r:embed="rId5"/>
                <a:stretch>
                  <a:fillRect l="-562" t="-4310" b="-1465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F6649BC-5FDF-D3ED-A63C-58F10EB43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29" y="5116203"/>
            <a:ext cx="3768113" cy="53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E2F54-9509-2DC4-C287-2B430AD8E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051" y="5121955"/>
            <a:ext cx="3926760" cy="535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75A76-10F1-D0D7-C506-375681EBB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28" y="5947709"/>
            <a:ext cx="4492351" cy="7078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8C0A3B-EB01-32F2-2F30-5C3AA1E3F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9594" y="5651672"/>
            <a:ext cx="2551916" cy="3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B06A7-C9DC-CC28-3C55-3D634672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3" y="432217"/>
            <a:ext cx="5610244" cy="614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6BE3B-969A-570D-749D-093958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93" y="1511865"/>
            <a:ext cx="5684649" cy="1840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0FC6C3-632F-DFE8-D697-E02201E7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6" y="3763301"/>
            <a:ext cx="2416389" cy="418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52C24-589A-388B-24EE-A67F7B4226DD}"/>
              </a:ext>
            </a:extLst>
          </p:cNvPr>
          <p:cNvSpPr txBox="1"/>
          <p:nvPr/>
        </p:nvSpPr>
        <p:spPr>
          <a:xfrm>
            <a:off x="500332" y="4511877"/>
            <a:ext cx="10702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Let </a:t>
            </a:r>
            <a:r>
              <a:rPr lang="en-US" sz="2000" b="1" dirty="0"/>
              <a:t>h</a:t>
            </a:r>
            <a:r>
              <a:rPr lang="en-US" sz="2000" dirty="0"/>
              <a:t> be the perpendicular distance between the given axis and the axis through the center of mass (remember these two axes must be parallel).Then the rotational inertia I about the given axis is:</a:t>
            </a:r>
            <a:endParaRPr lang="ar-SA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D82CB-A327-B2B9-F992-74BCAE66F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29" y="5549751"/>
            <a:ext cx="5960937" cy="6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7F441-0110-9624-623B-E1615E6E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6" y="1002817"/>
            <a:ext cx="6075708" cy="151034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5DC7A73-07B2-D60B-9252-99C0254D1EC2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6F0CA-10DC-62F9-FFBD-571B770C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26" y="2513163"/>
            <a:ext cx="6075708" cy="1146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1EA11-FFC8-E8A3-7949-86021A837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036" y="1002817"/>
            <a:ext cx="4614555" cy="2600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897D82-F266-6E77-3E09-E0B64AC12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08" y="4555952"/>
            <a:ext cx="4096613" cy="91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557E1-B6C6-3B17-FD7E-A2D765E95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08" y="6158895"/>
            <a:ext cx="3815128" cy="563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7A11A0-A127-9A10-43AF-A62DC7EB6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19" y="3796746"/>
            <a:ext cx="1094308" cy="37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C15AA-CD9C-C54E-BA00-5FD003D6EC77}"/>
                  </a:ext>
                </a:extLst>
              </p:cNvPr>
              <p:cNvSpPr txBox="1"/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C15AA-CD9C-C54E-BA00-5FD003D6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B3DA3-E302-78AF-9B81-CF5C01715DC9}"/>
                  </a:ext>
                </a:extLst>
              </p:cNvPr>
              <p:cNvSpPr txBox="1"/>
              <p:nvPr/>
            </p:nvSpPr>
            <p:spPr>
              <a:xfrm>
                <a:off x="-94267" y="617990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B3DA3-E302-78AF-9B81-CF5C0171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267" y="6179906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l="-6667" r="-13333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9EFDAAA-6D4D-7C1F-830D-3BE94E2BC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938" y="3876721"/>
            <a:ext cx="4532653" cy="21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E950D4-58E7-0419-0F65-983746EA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3" y="1960242"/>
            <a:ext cx="4081522" cy="798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CEBC9-C685-C2CD-125A-C5AC096E18C3}"/>
              </a:ext>
            </a:extLst>
          </p:cNvPr>
          <p:cNvSpPr txBox="1"/>
          <p:nvPr/>
        </p:nvSpPr>
        <p:spPr>
          <a:xfrm>
            <a:off x="534838" y="7613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Or, we can apply the parallel-axis theorem to find </a:t>
            </a:r>
            <a:endParaRPr lang="ar-SA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8ED31-D739-08B9-06B0-273062E8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28" y="3863804"/>
            <a:ext cx="4532653" cy="2133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F9E9A-4725-248B-878E-A53043DDF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328" y="967170"/>
            <a:ext cx="4614555" cy="26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3C4B4-4BE4-E4AE-82E2-569FDDE5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8" y="1174177"/>
            <a:ext cx="5586425" cy="132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62D6D-A28C-70DC-820F-7CED8834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8" y="233721"/>
            <a:ext cx="2828946" cy="409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CB3F1-E01A-F5FF-15BC-2998EED3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88" y="2689725"/>
            <a:ext cx="1571801" cy="42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66D73-3D65-F4BA-8700-8DDBE9670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6" y="3492616"/>
            <a:ext cx="2849342" cy="694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1F378B-FC1F-4D64-3504-7A3A516CB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68" y="4419416"/>
            <a:ext cx="9540866" cy="894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053874-CDA5-A0DA-7AE0-D267E7091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88" y="5546601"/>
            <a:ext cx="5381777" cy="10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666D5-33CD-1A74-4D1B-0528EBAD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2" y="997875"/>
            <a:ext cx="5734988" cy="136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3283A-FB30-529B-168B-0A1E0856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2" y="2347823"/>
            <a:ext cx="5734988" cy="73316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EA8791E-3DAB-C370-CA80-7F07EC750DAA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6E7A1-D5B3-E27B-F846-B36AF599A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92" y="3404947"/>
            <a:ext cx="1094308" cy="372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64AF0-C140-BB44-4545-5E91FC857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368" y="1102984"/>
            <a:ext cx="4588367" cy="1868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7F9A0-B3F3-1E49-3A00-46735B193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85" y="5272640"/>
            <a:ext cx="4154292" cy="136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D1545-E0D8-1D48-DEB0-52777E1E5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05" y="4245631"/>
            <a:ext cx="1373589" cy="6619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87C264-0CA3-B856-68E0-982773DBA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7368" y="3414628"/>
            <a:ext cx="4586670" cy="1587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37B9AE-8034-DC88-F76F-37CF2D913A68}"/>
                  </a:ext>
                </a:extLst>
              </p:cNvPr>
              <p:cNvSpPr txBox="1"/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37B9AE-8034-DC88-F76F-37CF2D91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16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BE43D6-2E95-C336-ECEC-5A710561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8" y="1090142"/>
            <a:ext cx="4767016" cy="1965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6961D-1E03-9874-3AB9-411CABAB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8" y="4336113"/>
            <a:ext cx="4692786" cy="1178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F756-E0C3-1230-8306-8852FDA75C0F}"/>
                  </a:ext>
                </a:extLst>
              </p:cNvPr>
              <p:cNvSpPr txBox="1"/>
              <p:nvPr/>
            </p:nvSpPr>
            <p:spPr>
              <a:xfrm>
                <a:off x="44613" y="3753925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F756-E0C3-1230-8306-8852FDA7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" y="3753925"/>
                <a:ext cx="460075" cy="369332"/>
              </a:xfrm>
              <a:prstGeom prst="rect">
                <a:avLst/>
              </a:prstGeom>
              <a:blipFill>
                <a:blip r:embed="rId4"/>
                <a:stretch>
                  <a:fillRect l="-6579" r="-13158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C58D1F-D0A7-BC23-0C74-680C6573A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705" y="1447628"/>
            <a:ext cx="6767897" cy="16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26192-1B14-6E61-D58C-59161F362DB6}"/>
              </a:ext>
            </a:extLst>
          </p:cNvPr>
          <p:cNvSpPr txBox="1"/>
          <p:nvPr/>
        </p:nvSpPr>
        <p:spPr>
          <a:xfrm>
            <a:off x="192293" y="905449"/>
            <a:ext cx="6880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 uniform solid cylinder has a radius R, mass M, and length L. Calculate its moment of inertia about its central axis (the z axis in figure.</a:t>
            </a:r>
            <a:endParaRPr lang="ar-SA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48178-CE01-5EDE-497C-B4329B93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97" y="778153"/>
            <a:ext cx="2506083" cy="333568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7050B10-B3BF-E790-CED4-B8EA542C6395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5662646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highlight>
                  <a:srgbClr val="C0C0C0"/>
                </a:highlight>
              </a:rPr>
              <a:t>Example     </a:t>
            </a:r>
            <a:r>
              <a:rPr lang="en-NZ" dirty="0">
                <a:highlight>
                  <a:srgbClr val="C0C0C0"/>
                </a:highlight>
              </a:rPr>
              <a:t>Uniform Solid Cylinder</a:t>
            </a:r>
            <a:endParaRPr lang="ar-SA" dirty="0">
              <a:highlight>
                <a:srgbClr val="C0C0C0"/>
              </a:highlight>
            </a:endParaRPr>
          </a:p>
          <a:p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009FB-F1CB-1AD2-4819-2C82487B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50" y="2073929"/>
            <a:ext cx="1094308" cy="372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A355E-F7F6-055A-9A9B-8ED645756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7" y="2743760"/>
            <a:ext cx="2757356" cy="400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ED32F-B415-B249-1AA4-729D0E9F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3" y="3364174"/>
            <a:ext cx="707012" cy="400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618FFF-401D-A1B1-93A8-CF3B152FC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45" y="3408842"/>
            <a:ext cx="1751259" cy="318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149060-7DED-70E4-8050-D3AC2D803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08" y="3967049"/>
            <a:ext cx="4696669" cy="679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186503-29A1-82FB-2056-E41E31B9D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40" y="4714782"/>
            <a:ext cx="5838369" cy="15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8E214-3274-DD93-5CC6-9E73555A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1" y="48838"/>
            <a:ext cx="9108620" cy="66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5D21-D96F-CD5B-8CC1-70767A86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9" y="308134"/>
            <a:ext cx="5884832" cy="2064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A87E4-B9CB-8B25-1451-C70142A7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5" y="4316810"/>
            <a:ext cx="4749118" cy="81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38AB5-DE3D-DCE7-7C7D-EF843BEA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8" y="5466743"/>
            <a:ext cx="5117393" cy="1233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12E64-484F-864B-A4C3-FAA064732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39" y="3288817"/>
            <a:ext cx="4492351" cy="70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534CE-CDE8-56BD-CEDF-97FE26B2D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65" y="2533654"/>
            <a:ext cx="1155984" cy="3930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53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E7B12-DEA9-A8B8-1DDA-22A81EA4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" y="741379"/>
            <a:ext cx="7704295" cy="1404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7776-D1AA-C77F-8612-22BB399E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20" y="2561821"/>
            <a:ext cx="2181813" cy="638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6FBBF-03FA-E03D-52E1-64FAEC6D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4" y="2528942"/>
            <a:ext cx="1447833" cy="671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B5E5F-76B4-F4BA-8CDE-10FF0C472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3" y="3429000"/>
            <a:ext cx="6342211" cy="1245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389A8-7655-B24D-CAED-BA11DEBC7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3" y="4813651"/>
            <a:ext cx="7348035" cy="14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4FCCC-F6F5-7B1B-952F-4BD71EB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14" y="1167577"/>
            <a:ext cx="4557510" cy="295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E0B93-3493-1239-9D15-57416420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2" y="322727"/>
            <a:ext cx="2674631" cy="839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68B27-CF05-CD5C-F089-D808D161E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3" y="3496107"/>
            <a:ext cx="3089881" cy="764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7E014-D41F-897E-A1F9-874261957304}"/>
                  </a:ext>
                </a:extLst>
              </p:cNvPr>
              <p:cNvSpPr txBox="1"/>
              <p:nvPr/>
            </p:nvSpPr>
            <p:spPr>
              <a:xfrm>
                <a:off x="194553" y="1408309"/>
                <a:ext cx="723566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The ability of to rotate the body depends not only on the magnitude of its tangential component Ft , but also on just how far from O the force is applied. To include both these factors, we define a quantity called </a:t>
                </a:r>
                <a:r>
                  <a:rPr lang="en-US" sz="2000" b="1" dirty="0"/>
                  <a:t>torque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the product of the two factors and write it as</a:t>
                </a:r>
                <a:endParaRPr lang="ar-SA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7E014-D41F-897E-A1F9-874261957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1408309"/>
                <a:ext cx="7235666" cy="1323439"/>
              </a:xfrm>
              <a:prstGeom prst="rect">
                <a:avLst/>
              </a:prstGeom>
              <a:blipFill>
                <a:blip r:embed="rId5"/>
                <a:stretch>
                  <a:fillRect l="-927" t="-2304" r="-842" b="-73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9AB26-F1A5-DF57-75A4-5024F431D625}"/>
                  </a:ext>
                </a:extLst>
              </p:cNvPr>
              <p:cNvSpPr txBox="1"/>
              <p:nvPr/>
            </p:nvSpPr>
            <p:spPr>
              <a:xfrm>
                <a:off x="1036493" y="4623955"/>
                <a:ext cx="12467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S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ar-SA" sz="2800" dirty="0"/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ar-S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/>
                  <a:t> F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9AB26-F1A5-DF57-75A4-5024F431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3" y="4623955"/>
                <a:ext cx="1246752" cy="430887"/>
              </a:xfrm>
              <a:prstGeom prst="rect">
                <a:avLst/>
              </a:prstGeom>
              <a:blipFill>
                <a:blip r:embed="rId6"/>
                <a:stretch>
                  <a:fillRect l="-2927" t="-28571" r="-16585" b="-514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ADEF20-9B5B-98DF-2F21-DC0420F87981}"/>
              </a:ext>
            </a:extLst>
          </p:cNvPr>
          <p:cNvSpPr txBox="1"/>
          <p:nvPr/>
        </p:nvSpPr>
        <p:spPr>
          <a:xfrm>
            <a:off x="445509" y="5418524"/>
            <a:ext cx="788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If a torque would cause counterclockwise rotation, it is positive. If it would cause clockwise rotation, it is negative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94852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8C729-D441-2CC7-BDF5-697CD8BC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0" y="374951"/>
            <a:ext cx="5694250" cy="263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B7C28-A257-2CD6-D3F1-DB2B7297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61" y="474960"/>
            <a:ext cx="5536239" cy="285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1A757-3D0A-45B5-E633-8FFF64A4F24E}"/>
                  </a:ext>
                </a:extLst>
              </p:cNvPr>
              <p:cNvSpPr txBox="1"/>
              <p:nvPr/>
            </p:nvSpPr>
            <p:spPr>
              <a:xfrm>
                <a:off x="720967" y="3692909"/>
                <a:ext cx="518525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</a:rPr>
                  <a:t>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1A757-3D0A-45B5-E633-8FFF64A4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7" y="3692909"/>
                <a:ext cx="5185252" cy="861774"/>
              </a:xfrm>
              <a:prstGeom prst="rect">
                <a:avLst/>
              </a:prstGeom>
              <a:blipFill>
                <a:blip r:embed="rId4"/>
                <a:stretch>
                  <a:fillRect b="-2411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03B69A7-2BA3-07CF-43FC-E27637C45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94" y="4712086"/>
            <a:ext cx="8097410" cy="861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5C4B9-8126-E2C4-0D13-B3391C39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41" y="5774816"/>
            <a:ext cx="8966183" cy="602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3DF21-36EC-357F-D9AF-83835E34CD30}"/>
              </a:ext>
            </a:extLst>
          </p:cNvPr>
          <p:cNvSpPr txBox="1"/>
          <p:nvPr/>
        </p:nvSpPr>
        <p:spPr>
          <a:xfrm>
            <a:off x="340725" y="3108134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893095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C8B3E0-0CB4-4524-3C21-DE6A8662B8D0}"/>
              </a:ext>
            </a:extLst>
          </p:cNvPr>
          <p:cNvSpPr txBox="1"/>
          <p:nvPr/>
        </p:nvSpPr>
        <p:spPr>
          <a:xfrm>
            <a:off x="563592" y="1727046"/>
            <a:ext cx="1099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NEWTON’S FIRST LAW FOR ROTATION</a:t>
            </a:r>
          </a:p>
          <a:p>
            <a:r>
              <a:rPr lang="ar-SA" sz="2400" b="1" dirty="0" err="1"/>
              <a:t>If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resultant</a:t>
            </a:r>
            <a:r>
              <a:rPr lang="ar-SA" sz="2400" b="1" dirty="0"/>
              <a:t> </a:t>
            </a:r>
            <a:r>
              <a:rPr lang="ar-SA" sz="2400" b="1" dirty="0" err="1"/>
              <a:t>of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torque</a:t>
            </a:r>
            <a:r>
              <a:rPr lang="ar-SA" sz="2400" b="1" dirty="0"/>
              <a:t> </a:t>
            </a:r>
            <a:r>
              <a:rPr lang="ar-SA" sz="2400" b="1" dirty="0" err="1"/>
              <a:t>acting</a:t>
            </a:r>
            <a:r>
              <a:rPr lang="ar-SA" sz="2400" b="1" dirty="0"/>
              <a:t> </a:t>
            </a:r>
            <a:r>
              <a:rPr lang="ar-SA" sz="2400" b="1" dirty="0" err="1"/>
              <a:t>on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body</a:t>
            </a:r>
            <a:r>
              <a:rPr lang="ar-SA" sz="2400" b="1" dirty="0"/>
              <a:t> </a:t>
            </a:r>
            <a:r>
              <a:rPr lang="ar-SA" sz="2400" b="1" dirty="0" err="1"/>
              <a:t>is</a:t>
            </a:r>
            <a:r>
              <a:rPr lang="ar-SA" sz="2400" b="1" dirty="0"/>
              <a:t> </a:t>
            </a:r>
            <a:r>
              <a:rPr lang="ar-SA" sz="2400" b="1" dirty="0" err="1"/>
              <a:t>zero</a:t>
            </a:r>
            <a:r>
              <a:rPr lang="ar-SA" sz="2400" b="1" dirty="0"/>
              <a:t>, </a:t>
            </a:r>
            <a:r>
              <a:rPr lang="ar-SA" sz="2400" b="1" dirty="0" err="1"/>
              <a:t>then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body</a:t>
            </a:r>
            <a:r>
              <a:rPr lang="ar-SA" sz="2400" b="1" dirty="0"/>
              <a:t> </a:t>
            </a:r>
            <a:r>
              <a:rPr lang="ar-SA" sz="2400" b="1" dirty="0" err="1"/>
              <a:t>remains</a:t>
            </a:r>
            <a:r>
              <a:rPr lang="ar-SA" sz="2400" b="1" dirty="0"/>
              <a:t> </a:t>
            </a:r>
            <a:r>
              <a:rPr lang="ar-SA" sz="2400" b="1" dirty="0" err="1"/>
              <a:t>in</a:t>
            </a:r>
            <a:r>
              <a:rPr lang="ar-SA" sz="2400" b="1" dirty="0"/>
              <a:t> </a:t>
            </a:r>
            <a:r>
              <a:rPr lang="ar-SA" sz="2400" b="1" dirty="0" err="1"/>
              <a:t>its</a:t>
            </a:r>
            <a:r>
              <a:rPr lang="ar-SA" sz="2400" b="1" dirty="0"/>
              <a:t> </a:t>
            </a:r>
            <a:r>
              <a:rPr lang="ar-SA" sz="2400" b="1" dirty="0" err="1"/>
              <a:t>state</a:t>
            </a:r>
            <a:r>
              <a:rPr lang="ar-SA" sz="2400" b="1" dirty="0"/>
              <a:t> </a:t>
            </a:r>
            <a:r>
              <a:rPr lang="ar-SA" sz="2400" b="1" dirty="0" err="1"/>
              <a:t>of</a:t>
            </a:r>
            <a:r>
              <a:rPr lang="ar-SA" sz="2400" b="1" dirty="0"/>
              <a:t> </a:t>
            </a:r>
            <a:r>
              <a:rPr lang="ar-SA" sz="2400" b="1" dirty="0" err="1"/>
              <a:t>rotation</a:t>
            </a:r>
            <a:r>
              <a:rPr lang="en-US" sz="2400" b="1" dirty="0"/>
              <a:t>.  </a:t>
            </a:r>
          </a:p>
          <a:p>
            <a:endParaRPr lang="ar-S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B6528-B578-345B-7CD6-FA34738D69FF}"/>
                  </a:ext>
                </a:extLst>
              </p:cNvPr>
              <p:cNvSpPr txBox="1"/>
              <p:nvPr/>
            </p:nvSpPr>
            <p:spPr>
              <a:xfrm>
                <a:off x="575094" y="3141431"/>
                <a:ext cx="7999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𝒏𝒆𝒕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𝒄𝒐𝒏𝒔𝒕𝒂𝒏𝒕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B6528-B578-345B-7CD6-FA34738D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94" y="3141431"/>
                <a:ext cx="7999563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EB1B9EF-BD3D-C270-681E-E5A82455A063}"/>
              </a:ext>
            </a:extLst>
          </p:cNvPr>
          <p:cNvSpPr txBox="1"/>
          <p:nvPr/>
        </p:nvSpPr>
        <p:spPr>
          <a:xfrm>
            <a:off x="-34506" y="1115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10- 7 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NEWTON’S LAW FOR ROTATION</a:t>
            </a:r>
          </a:p>
        </p:txBody>
      </p:sp>
    </p:spTree>
    <p:extLst>
      <p:ext uri="{BB962C8B-B14F-4D97-AF65-F5344CB8AC3E}">
        <p14:creationId xmlns:p14="http://schemas.microsoft.com/office/powerpoint/2010/main" val="244415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267A07-5DBD-32BD-6334-4E170E5A42CB}"/>
              </a:ext>
            </a:extLst>
          </p:cNvPr>
          <p:cNvSpPr txBox="1"/>
          <p:nvPr/>
        </p:nvSpPr>
        <p:spPr>
          <a:xfrm>
            <a:off x="224287" y="494378"/>
            <a:ext cx="6176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NEWTON’S SECOND LAW FOR ROTATION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8FB3F-F50C-B15B-9AE2-2C2D71EB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2" y="438458"/>
            <a:ext cx="3959031" cy="452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361B6-FEBB-1B19-142C-911AEC00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8" y="1109799"/>
            <a:ext cx="1973654" cy="659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8B183-C4AB-65EC-2277-2E27B7DC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5" y="1692268"/>
            <a:ext cx="2217531" cy="554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F320C-4457-75BE-5F0C-611BDC3C7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5" y="2235150"/>
            <a:ext cx="2737179" cy="534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7A2E0-1A34-C0F4-7A6C-8CE09A089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25" y="2957330"/>
            <a:ext cx="4572634" cy="756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850E78-E346-BC07-B19E-6C3F86D54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15" y="3855314"/>
            <a:ext cx="5747439" cy="383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415C1-CD60-06F2-2141-9705FB4CD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15" y="4448391"/>
            <a:ext cx="5587718" cy="717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C633A-4EC1-5E5C-B27B-8AC6F9CDE1DF}"/>
                  </a:ext>
                </a:extLst>
              </p:cNvPr>
              <p:cNvSpPr txBox="1"/>
              <p:nvPr/>
            </p:nvSpPr>
            <p:spPr>
              <a:xfrm>
                <a:off x="460075" y="5545533"/>
                <a:ext cx="913249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SA" sz="2000" b="1" dirty="0"/>
                  <a:t>The </a:t>
                </a:r>
                <a:r>
                  <a:rPr lang="ar-SA" sz="2000" b="1" dirty="0" err="1"/>
                  <a:t>angular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acceleration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a </a:t>
                </a:r>
                <a:r>
                  <a:rPr lang="en-US" sz="2000" b="1" dirty="0"/>
                  <a:t>rigid body rotating about a fixed axis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directly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proportional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resultant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en-US" sz="2000" b="1" dirty="0"/>
                  <a:t>torque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N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𝒏𝒆𝒕</m:t>
                        </m:r>
                      </m:sub>
                    </m:sSub>
                  </m:oMath>
                </a14:m>
                <a:r>
                  <a:rPr lang="ar-SA" sz="2000" b="1" dirty="0" err="1"/>
                  <a:t>acting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on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with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respect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axis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and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inversely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proportional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its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moment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inertia</a:t>
                </a:r>
                <a:r>
                  <a:rPr lang="ar-SA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000" b="1" dirty="0" err="1"/>
                  <a:t>with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respect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same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axis</a:t>
                </a:r>
                <a:r>
                  <a:rPr lang="ar-SA" sz="2000" b="1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C633A-4EC1-5E5C-B27B-8AC6F9CD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75" y="5545533"/>
                <a:ext cx="9132499" cy="1015663"/>
              </a:xfrm>
              <a:prstGeom prst="rect">
                <a:avLst/>
              </a:prstGeom>
              <a:blipFill>
                <a:blip r:embed="rId9"/>
                <a:stretch>
                  <a:fillRect l="-667" t="-4217" r="-1401" b="-102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9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F9245-E2C3-6B97-FA63-FF3E707C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9" y="663514"/>
            <a:ext cx="3523204" cy="67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70BF2-72AE-4A6B-B34D-149EEB7D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0" y="1694730"/>
            <a:ext cx="2690156" cy="611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81802-0D73-80B8-6046-1767EBA5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47" y="1183339"/>
            <a:ext cx="4093434" cy="426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79AF4-F4F4-C2CD-3782-66B7367D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76" y="2654722"/>
            <a:ext cx="2820932" cy="636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74B872-8DA0-9424-7955-9F394B88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86" y="3406566"/>
            <a:ext cx="2616408" cy="872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CD3AA4-55A4-E883-76AA-76790B43F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5" y="4729252"/>
            <a:ext cx="2756957" cy="262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7CCB3-FF5E-31DE-676C-4DF5D53A3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09" y="5442369"/>
            <a:ext cx="2756957" cy="10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35B52-36C7-3A25-9823-D7C20EE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8" y="861108"/>
            <a:ext cx="6485190" cy="3492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E1020-9C3C-D1B0-2976-E37186A4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8" y="4353133"/>
            <a:ext cx="6485190" cy="1065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1F476D-7FE8-C936-C52E-00628BC6E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32" y="861108"/>
            <a:ext cx="5304762" cy="4343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15DF6F-7C04-1A1A-707E-48688B3F8BDA}"/>
              </a:ext>
            </a:extLst>
          </p:cNvPr>
          <p:cNvSpPr txBox="1"/>
          <p:nvPr/>
        </p:nvSpPr>
        <p:spPr>
          <a:xfrm>
            <a:off x="60386" y="20352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90552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06F18-0384-44C7-DDB7-A100B4EC1B91}"/>
                  </a:ext>
                </a:extLst>
              </p:cNvPr>
              <p:cNvSpPr txBox="1"/>
              <p:nvPr/>
            </p:nvSpPr>
            <p:spPr>
              <a:xfrm>
                <a:off x="86263" y="642748"/>
                <a:ext cx="11588151" cy="959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There are three forces act on him: your pull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/>
                  <a:t> , The normal to the surface 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400" b="1" dirty="0"/>
                  <a:t> (on him from you at the pivot point). and the gravitational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dirty="0"/>
                  <a:t>.</a:t>
                </a:r>
                <a:endParaRPr lang="ar-S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06F18-0384-44C7-DDB7-A100B4EC1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" y="642748"/>
                <a:ext cx="11588151" cy="959109"/>
              </a:xfrm>
              <a:prstGeom prst="rect">
                <a:avLst/>
              </a:prstGeom>
              <a:blipFill>
                <a:blip r:embed="rId2"/>
                <a:stretch>
                  <a:fillRect l="-789" t="-633" r="-1262" b="-101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E1CB602-ACDF-68B8-D3D4-864D86D3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8" y="2362556"/>
            <a:ext cx="4672916" cy="1740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303A5-48F1-D3CC-1E08-5852FE102221}"/>
                  </a:ext>
                </a:extLst>
              </p:cNvPr>
              <p:cNvSpPr txBox="1"/>
              <p:nvPr/>
            </p:nvSpPr>
            <p:spPr>
              <a:xfrm>
                <a:off x="529085" y="1707548"/>
                <a:ext cx="11662915" cy="469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b="1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00" b="1" dirty="0"/>
                  <a:t>  have moment arm r=0 and </a:t>
                </a:r>
                <a:r>
                  <a:rPr lang="en-NZ" sz="2000" b="1" dirty="0"/>
                  <a:t>thus t</a:t>
                </a:r>
                <a:r>
                  <a:rPr lang="en-US" sz="2000" b="1" dirty="0"/>
                  <a:t>he torque due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00" b="1" dirty="0"/>
                  <a:t> are zero. The only torque is due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303A5-48F1-D3CC-1E08-5852FE102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5" y="1707548"/>
                <a:ext cx="11662915" cy="469552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5BEB7-F666-48A0-C2A1-77E2D2C01302}"/>
                  </a:ext>
                </a:extLst>
              </p:cNvPr>
              <p:cNvSpPr txBox="1"/>
              <p:nvPr/>
            </p:nvSpPr>
            <p:spPr>
              <a:xfrm>
                <a:off x="886" y="170754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5BEB7-F666-48A0-C2A1-77E2D2C0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" y="1707548"/>
                <a:ext cx="460075" cy="369332"/>
              </a:xfrm>
              <a:prstGeom prst="rect">
                <a:avLst/>
              </a:prstGeom>
              <a:blipFill>
                <a:blip r:embed="rId5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264019-271E-E785-D12E-7166C596316A}"/>
                  </a:ext>
                </a:extLst>
              </p:cNvPr>
              <p:cNvSpPr txBox="1"/>
              <p:nvPr/>
            </p:nvSpPr>
            <p:spPr>
              <a:xfrm>
                <a:off x="86263" y="410281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264019-271E-E785-D12E-7166C596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" y="4102816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579" r="-13158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D934CE-A8FD-6027-CA60-663356F67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78" y="4115430"/>
            <a:ext cx="4144730" cy="2635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EDB4C5-5622-4D33-3997-3612BB5E4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544" y="4287482"/>
            <a:ext cx="4735765" cy="1237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511A72-5336-3872-F980-F937327DC396}"/>
              </a:ext>
            </a:extLst>
          </p:cNvPr>
          <p:cNvSpPr txBox="1"/>
          <p:nvPr/>
        </p:nvSpPr>
        <p:spPr>
          <a:xfrm>
            <a:off x="6400800" y="5683218"/>
            <a:ext cx="5739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The results indicate that you will have to pull much harder if you do not initially bend your opponent to bring his center of mass to your hip</a:t>
            </a:r>
            <a:endParaRPr lang="ar-SA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FC9030-39A6-B472-A830-F2594A4C7ED1}"/>
              </a:ext>
            </a:extLst>
          </p:cNvPr>
          <p:cNvSpPr txBox="1"/>
          <p:nvPr/>
        </p:nvSpPr>
        <p:spPr>
          <a:xfrm>
            <a:off x="0" y="3602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5352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B99BA-B006-D087-2757-41C23D90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3" y="913405"/>
            <a:ext cx="8179742" cy="2966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87DCC-3EE3-DE15-915D-4CD2F013EB0D}"/>
              </a:ext>
            </a:extLst>
          </p:cNvPr>
          <p:cNvSpPr txBox="1"/>
          <p:nvPr/>
        </p:nvSpPr>
        <p:spPr>
          <a:xfrm>
            <a:off x="262642" y="24464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5F056-9232-06D4-7BD6-AD5FB82A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85" y="936409"/>
            <a:ext cx="2059202" cy="3798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CBCA7-BEBE-0905-D701-F46A31EC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0" y="4663387"/>
            <a:ext cx="7766470" cy="73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4F483-3774-3FCA-CFA8-6BDFD9147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13" y="5664369"/>
            <a:ext cx="3411400" cy="9604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75C1B6-1014-94E0-3AD6-DA6E03C164DD}"/>
              </a:ext>
            </a:extLst>
          </p:cNvPr>
          <p:cNvSpPr txBox="1"/>
          <p:nvPr/>
        </p:nvSpPr>
        <p:spPr>
          <a:xfrm>
            <a:off x="4352514" y="5944595"/>
            <a:ext cx="53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(1)</a:t>
            </a:r>
            <a:endParaRPr lang="ar-S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F8BDA3-E120-15F8-F413-06CEF3B54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847" y="437148"/>
            <a:ext cx="1627153" cy="4859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B679FA-B38D-7279-3162-898135AC943E}"/>
              </a:ext>
            </a:extLst>
          </p:cNvPr>
          <p:cNvSpPr txBox="1"/>
          <p:nvPr/>
        </p:nvSpPr>
        <p:spPr>
          <a:xfrm>
            <a:off x="313310" y="3927399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43441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C391C-5DA2-9FAA-325A-B223F5E3989C}"/>
                  </a:ext>
                </a:extLst>
              </p:cNvPr>
              <p:cNvSpPr txBox="1"/>
              <p:nvPr/>
            </p:nvSpPr>
            <p:spPr>
              <a:xfrm>
                <a:off x="402565" y="449859"/>
                <a:ext cx="10150415" cy="99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/>
                  <a:t> be the magnitude of the negative (clockwise) angular acceleration. From Table 10-2c, the rotational inertia of the disk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dirty="0"/>
                  <a:t>. </a:t>
                </a:r>
                <a:endParaRPr lang="ar-S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C391C-5DA2-9FAA-325A-B223F5E3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5" y="449859"/>
                <a:ext cx="10150415" cy="993413"/>
              </a:xfrm>
              <a:prstGeom prst="rect">
                <a:avLst/>
              </a:prstGeom>
              <a:blipFill>
                <a:blip r:embed="rId2"/>
                <a:stretch>
                  <a:fillRect l="-901" t="-4908" r="-601" b="-55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1FAE39-FD8E-8598-52B0-9F4A391A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5" y="2233072"/>
            <a:ext cx="2584156" cy="84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14B6-FCFF-56E9-BF75-97BAA574A2C0}"/>
                  </a:ext>
                </a:extLst>
              </p:cNvPr>
              <p:cNvSpPr txBox="1"/>
              <p:nvPr/>
            </p:nvSpPr>
            <p:spPr>
              <a:xfrm>
                <a:off x="629728" y="1424751"/>
                <a:ext cx="17627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ar-SA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14B6-FCFF-56E9-BF75-97BAA574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8" y="1424751"/>
                <a:ext cx="17627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94C5C2-4891-0B1C-B6C1-43EE51BD5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7" y="3863748"/>
            <a:ext cx="1744694" cy="96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1823B-003A-BAB5-D2AC-644CFDF26C8E}"/>
                  </a:ext>
                </a:extLst>
              </p:cNvPr>
              <p:cNvSpPr txBox="1"/>
              <p:nvPr/>
            </p:nvSpPr>
            <p:spPr>
              <a:xfrm>
                <a:off x="189781" y="3207238"/>
                <a:ext cx="20128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S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1823B-003A-BAB5-D2AC-644CFDF26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1" y="3207238"/>
                <a:ext cx="20128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1BB86D6-E75E-5B8C-D13F-1D11E824B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81" y="5494423"/>
            <a:ext cx="5457211" cy="11624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9D9AF-5CDA-DA42-C781-12C7DD145723}"/>
              </a:ext>
            </a:extLst>
          </p:cNvPr>
          <p:cNvSpPr txBox="1"/>
          <p:nvPr/>
        </p:nvSpPr>
        <p:spPr>
          <a:xfrm>
            <a:off x="92015" y="4962850"/>
            <a:ext cx="3232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From equation</a:t>
            </a:r>
            <a:r>
              <a:rPr lang="en-US" sz="2800" b="1" dirty="0"/>
              <a:t> 1</a:t>
            </a:r>
            <a:endParaRPr lang="ar-S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5632C-4B38-DD1F-86AA-68A7C2896CAD}"/>
              </a:ext>
            </a:extLst>
          </p:cNvPr>
          <p:cNvSpPr txBox="1"/>
          <p:nvPr/>
        </p:nvSpPr>
        <p:spPr>
          <a:xfrm>
            <a:off x="3208077" y="3983524"/>
            <a:ext cx="53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(2)</a:t>
            </a:r>
            <a:endParaRPr lang="ar-S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1EB0A-2406-3C47-79DF-7DE8DD711825}"/>
              </a:ext>
            </a:extLst>
          </p:cNvPr>
          <p:cNvSpPr txBox="1"/>
          <p:nvPr/>
        </p:nvSpPr>
        <p:spPr>
          <a:xfrm>
            <a:off x="8146211" y="2190178"/>
            <a:ext cx="3232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From equation</a:t>
            </a:r>
            <a:r>
              <a:rPr lang="en-US" sz="2800" b="1" dirty="0"/>
              <a:t> 2</a:t>
            </a:r>
            <a:endParaRPr lang="ar-SA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101949-9641-2A98-B3AE-475AD7951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036" y="2894609"/>
            <a:ext cx="3616656" cy="965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FD5452-13ED-E109-6233-F8824C6A4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608" y="4617285"/>
            <a:ext cx="3551625" cy="10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0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353CB-5E1C-9CC2-0409-95301015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4" y="233720"/>
            <a:ext cx="6656665" cy="63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59FE7-A3CE-48F9-5CEA-CDEF1912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90" y="1496592"/>
            <a:ext cx="7966215" cy="63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3EDE6-D5DD-3443-AA78-3C71E5C1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89" y="2535624"/>
            <a:ext cx="4694973" cy="89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3A9DD-0BD3-589E-AB6E-45C2F2206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0" y="3661908"/>
            <a:ext cx="9185531" cy="703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C3F0F-1AA4-6E2B-0C93-6271E6C1D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89" y="4598390"/>
            <a:ext cx="4793539" cy="571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1E3EB7-32C6-C8E3-03F1-833AAA68B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677" y="5896127"/>
            <a:ext cx="4652046" cy="798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814F29-B11F-5639-A055-7C6CA7049779}"/>
              </a:ext>
            </a:extLst>
          </p:cNvPr>
          <p:cNvSpPr txBox="1"/>
          <p:nvPr/>
        </p:nvSpPr>
        <p:spPr>
          <a:xfrm>
            <a:off x="339779" y="5348446"/>
            <a:ext cx="7107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rate at which the work is done is the power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633097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8E912-C89D-AA33-45D4-B1545610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5" y="461416"/>
            <a:ext cx="11235294" cy="51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18B10-57B8-F121-C435-EB25C51E1A00}"/>
                  </a:ext>
                </a:extLst>
              </p:cNvPr>
              <p:cNvSpPr txBox="1"/>
              <p:nvPr/>
            </p:nvSpPr>
            <p:spPr>
              <a:xfrm>
                <a:off x="166776" y="966967"/>
                <a:ext cx="11938960" cy="157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 disk in Fig. start from rest at time t = 0 and also let M = 2.5 kg , radius R = 20 cm and the tension in the massless cord be 6.0 N and the angular acceleration of the disk be (-24rad/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). a) What is the change in rotational kinetic energy K at t = 2.5 s. b) What is the net work W done on the disk. 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18B10-57B8-F121-C435-EB25C51E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6" y="966967"/>
                <a:ext cx="11938960" cy="1577996"/>
              </a:xfrm>
              <a:prstGeom prst="rect">
                <a:avLst/>
              </a:prstGeom>
              <a:blipFill>
                <a:blip r:embed="rId2"/>
                <a:stretch>
                  <a:fillRect l="-766" t="-3101" r="-970" b="-85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B6A92C-1FD9-FCB6-27CF-8612432E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838" y="2597003"/>
            <a:ext cx="2289240" cy="4223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BD86E-0B92-4C5E-02A7-27DD10AE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0" y="3269250"/>
            <a:ext cx="3595649" cy="526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706EA-6AA8-6075-C70F-8C6C86C16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" y="5590560"/>
            <a:ext cx="5175886" cy="422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10BBF5-E916-B0A0-A5A3-A1DF5AEFCF21}"/>
                  </a:ext>
                </a:extLst>
              </p:cNvPr>
              <p:cNvSpPr txBox="1"/>
              <p:nvPr/>
            </p:nvSpPr>
            <p:spPr>
              <a:xfrm>
                <a:off x="419437" y="3895379"/>
                <a:ext cx="308862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10BBF5-E916-B0A0-A5A3-A1DF5AEF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7" y="3895379"/>
                <a:ext cx="3088621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81A7F10-F081-6838-2528-D30E2445F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13" y="4829951"/>
            <a:ext cx="3554121" cy="504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80871A-9CE3-AC76-4A7E-3B724DCF1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13" y="6098256"/>
            <a:ext cx="1144476" cy="572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8FC0B-8651-E34D-B355-F7928F0C2E69}"/>
              </a:ext>
            </a:extLst>
          </p:cNvPr>
          <p:cNvSpPr txBox="1"/>
          <p:nvPr/>
        </p:nvSpPr>
        <p:spPr>
          <a:xfrm>
            <a:off x="262642" y="233140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73929-D813-90DF-EFD2-C15CC5E30909}"/>
              </a:ext>
            </a:extLst>
          </p:cNvPr>
          <p:cNvSpPr txBox="1"/>
          <p:nvPr/>
        </p:nvSpPr>
        <p:spPr>
          <a:xfrm>
            <a:off x="283215" y="2521390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1DACD-0C85-8C75-B93F-C1E8FC73108C}"/>
              </a:ext>
            </a:extLst>
          </p:cNvPr>
          <p:cNvSpPr txBox="1"/>
          <p:nvPr/>
        </p:nvSpPr>
        <p:spPr>
          <a:xfrm>
            <a:off x="0" y="3265829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06973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0DF1D-7A04-4C26-EE56-1E80B2CB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0" y="1057543"/>
            <a:ext cx="4360671" cy="650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D2D0D-40C4-FF4F-BE7B-66A9026C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03" y="2415575"/>
            <a:ext cx="5879811" cy="574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875262-0B27-91A5-EC50-EF99F98D6E09}"/>
              </a:ext>
            </a:extLst>
          </p:cNvPr>
          <p:cNvSpPr txBox="1"/>
          <p:nvPr/>
        </p:nvSpPr>
        <p:spPr>
          <a:xfrm>
            <a:off x="43565" y="534207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239A9-170B-D617-1D6C-51A7EE5A3125}"/>
                  </a:ext>
                </a:extLst>
              </p:cNvPr>
              <p:cNvSpPr txBox="1"/>
              <p:nvPr/>
            </p:nvSpPr>
            <p:spPr>
              <a:xfrm>
                <a:off x="641443" y="3239575"/>
                <a:ext cx="308862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239A9-170B-D617-1D6C-51A7EE5A3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" y="3239575"/>
                <a:ext cx="308862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F6D5E3F-53E1-6D45-CDA5-A5AA5334A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48" y="4295290"/>
            <a:ext cx="4729406" cy="500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611686-4D5F-A51B-8D2D-2B8D75E5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554" y="4295290"/>
            <a:ext cx="914862" cy="50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54714-FB61-1002-1820-2430A19BDCE6}"/>
                  </a:ext>
                </a:extLst>
              </p:cNvPr>
              <p:cNvSpPr txBox="1"/>
              <p:nvPr/>
            </p:nvSpPr>
            <p:spPr>
              <a:xfrm>
                <a:off x="1355513" y="5885642"/>
                <a:ext cx="30886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54714-FB61-1002-1820-2430A19B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13" y="5885642"/>
                <a:ext cx="308862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75253-617D-DA93-3CF6-C3E8498A622D}"/>
                  </a:ext>
                </a:extLst>
              </p:cNvPr>
              <p:cNvSpPr txBox="1"/>
              <p:nvPr/>
            </p:nvSpPr>
            <p:spPr>
              <a:xfrm>
                <a:off x="1542692" y="5045371"/>
                <a:ext cx="29014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75253-617D-DA93-3CF6-C3E8498A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92" y="5045371"/>
                <a:ext cx="2901442" cy="523220"/>
              </a:xfrm>
              <a:prstGeom prst="rect">
                <a:avLst/>
              </a:prstGeom>
              <a:blipFill>
                <a:blip r:embed="rId8"/>
                <a:stretch>
                  <a:fillRect r="-3718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8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E6FEC-2F09-B548-6D16-9778C552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5" y="556311"/>
            <a:ext cx="9406546" cy="1611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CE2CB-24E7-F996-D5BC-DDA8A6B6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5" y="2095858"/>
            <a:ext cx="7003584" cy="1091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593EF-3ED7-A652-1B96-A1E25CF4E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87" y="3757430"/>
            <a:ext cx="5390292" cy="103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6CBEC-4723-412D-7753-BCF4D960C090}"/>
                  </a:ext>
                </a:extLst>
              </p:cNvPr>
              <p:cNvSpPr txBox="1"/>
              <p:nvPr/>
            </p:nvSpPr>
            <p:spPr>
              <a:xfrm>
                <a:off x="580845" y="5578415"/>
                <a:ext cx="611900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6CBEC-4723-412D-7753-BCF4D960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5" y="5578415"/>
                <a:ext cx="611900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476CBE9-A5E7-C3A7-3BF4-DF4E7B334099}"/>
              </a:ext>
            </a:extLst>
          </p:cNvPr>
          <p:cNvSpPr txBox="1"/>
          <p:nvPr/>
        </p:nvSpPr>
        <p:spPr>
          <a:xfrm>
            <a:off x="-63260" y="3973406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endParaRPr lang="ar-S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C5BC3-4E4A-009B-20A5-4035AB6BC75D}"/>
              </a:ext>
            </a:extLst>
          </p:cNvPr>
          <p:cNvSpPr txBox="1"/>
          <p:nvPr/>
        </p:nvSpPr>
        <p:spPr>
          <a:xfrm>
            <a:off x="-40256" y="5547637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endParaRPr lang="ar-S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EBA9F-BFFA-4FA1-7989-1C6392FE525C}"/>
              </a:ext>
            </a:extLst>
          </p:cNvPr>
          <p:cNvSpPr txBox="1"/>
          <p:nvPr/>
        </p:nvSpPr>
        <p:spPr>
          <a:xfrm>
            <a:off x="227163" y="312287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030057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857EB-D905-E159-7833-CA77D4FC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" y="176051"/>
            <a:ext cx="5743134" cy="218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0373F-0A93-61B4-31C9-CEA46F50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8" y="1983978"/>
            <a:ext cx="8773881" cy="2045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7E4F-DED2-DA73-A6F2-6E2BC9124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522" y="179445"/>
            <a:ext cx="2041583" cy="2203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32D85-BC30-4776-13AF-4FF3EEB8A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30" y="5593512"/>
            <a:ext cx="5109274" cy="886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34FA03-C58B-A674-BDB1-5B06236885DE}"/>
                  </a:ext>
                </a:extLst>
              </p:cNvPr>
              <p:cNvSpPr txBox="1"/>
              <p:nvPr/>
            </p:nvSpPr>
            <p:spPr>
              <a:xfrm>
                <a:off x="649857" y="4624562"/>
                <a:ext cx="3628845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34FA03-C58B-A674-BDB1-5B062368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7" y="4624562"/>
                <a:ext cx="3628845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ADF4E-8B6F-DDEF-909C-130C547A46D5}"/>
                  </a:ext>
                </a:extLst>
              </p:cNvPr>
              <p:cNvSpPr txBox="1"/>
              <p:nvPr/>
            </p:nvSpPr>
            <p:spPr>
              <a:xfrm>
                <a:off x="133158" y="488144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ADF4E-8B6F-DDEF-909C-130C547A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8" y="4881448"/>
                <a:ext cx="460075" cy="369332"/>
              </a:xfrm>
              <a:prstGeom prst="rect">
                <a:avLst/>
              </a:prstGeom>
              <a:blipFill>
                <a:blip r:embed="rId7"/>
                <a:stretch>
                  <a:fillRect r="-14667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7001A12-538F-5609-C6EA-03DEEA9CD719}"/>
              </a:ext>
            </a:extLst>
          </p:cNvPr>
          <p:cNvSpPr txBox="1"/>
          <p:nvPr/>
        </p:nvSpPr>
        <p:spPr>
          <a:xfrm>
            <a:off x="190668" y="4039787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1699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F3A2A-2169-2966-56FB-57248844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0" y="595490"/>
            <a:ext cx="2209396" cy="42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65BC-73CD-9184-946B-258070C7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4" y="1190173"/>
            <a:ext cx="3251027" cy="874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31CDE-D3CE-652D-6550-4066460B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79" y="2290852"/>
            <a:ext cx="4136026" cy="34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8C981-7640-33A2-9B28-EFFA48379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96" y="2860196"/>
            <a:ext cx="3129393" cy="11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2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2361C-6F43-9ADF-26EC-DBB1296F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2" y="2337460"/>
            <a:ext cx="2930918" cy="72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604A2-1FC5-791C-13F0-A56F3D8A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4" y="3017601"/>
            <a:ext cx="8309454" cy="57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250CC-9734-0AEB-295D-DA2A4322B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28" y="619482"/>
            <a:ext cx="3171649" cy="85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643A9-6981-72FF-ECF0-F55B0A36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8" y="1478471"/>
            <a:ext cx="7955975" cy="573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CFE52-43BF-EDBA-EA3B-1E4820A18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28" y="3815801"/>
            <a:ext cx="4760659" cy="854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B073F-7A77-6954-4095-5F6A0559D77A}"/>
                  </a:ext>
                </a:extLst>
              </p:cNvPr>
              <p:cNvSpPr txBox="1"/>
              <p:nvPr/>
            </p:nvSpPr>
            <p:spPr>
              <a:xfrm>
                <a:off x="833887" y="5205407"/>
                <a:ext cx="18748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B073F-7A77-6954-4095-5F6A0559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7" y="5205407"/>
                <a:ext cx="187480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250E-B38A-1226-293C-7DDFFE75A0BF}"/>
                  </a:ext>
                </a:extLst>
              </p:cNvPr>
              <p:cNvSpPr txBox="1"/>
              <p:nvPr/>
            </p:nvSpPr>
            <p:spPr>
              <a:xfrm>
                <a:off x="677608" y="5805394"/>
                <a:ext cx="52361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250E-B38A-1226-293C-7DDFFE75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8" y="5805394"/>
                <a:ext cx="52361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06C34DD-9405-D95F-2D95-54AB5EA3C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610" y="5701539"/>
            <a:ext cx="6345759" cy="814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8918CE-8E1F-028B-1889-10BE6F81E377}"/>
                  </a:ext>
                </a:extLst>
              </p:cNvPr>
              <p:cNvSpPr txBox="1"/>
              <p:nvPr/>
            </p:nvSpPr>
            <p:spPr>
              <a:xfrm>
                <a:off x="0" y="724137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8918CE-8E1F-028B-1889-10BE6F81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137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6667" r="-13333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69A3A-B13B-D1C0-0A7A-15BCA2B80874}"/>
                  </a:ext>
                </a:extLst>
              </p:cNvPr>
              <p:cNvSpPr txBox="1"/>
              <p:nvPr/>
            </p:nvSpPr>
            <p:spPr>
              <a:xfrm>
                <a:off x="98830" y="251553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69A3A-B13B-D1C0-0A7A-15BCA2B8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0" y="2515532"/>
                <a:ext cx="460075" cy="369332"/>
              </a:xfrm>
              <a:prstGeom prst="rect">
                <a:avLst/>
              </a:prstGeom>
              <a:blipFill>
                <a:blip r:embed="rId11"/>
                <a:stretch>
                  <a:fillRect r="-10526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CDC2E-5EB3-0A7B-B2F3-4DB0863F6FB9}"/>
                  </a:ext>
                </a:extLst>
              </p:cNvPr>
              <p:cNvSpPr txBox="1"/>
              <p:nvPr/>
            </p:nvSpPr>
            <p:spPr>
              <a:xfrm>
                <a:off x="116083" y="411774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CDC2E-5EB3-0A7B-B2F3-4DB0863F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3" y="4117742"/>
                <a:ext cx="460075" cy="369332"/>
              </a:xfrm>
              <a:prstGeom prst="rect">
                <a:avLst/>
              </a:prstGeom>
              <a:blipFill>
                <a:blip r:embed="rId12"/>
                <a:stretch>
                  <a:fillRect l="-7895"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8842F-1251-320A-51FA-538D343284B4}"/>
                  </a:ext>
                </a:extLst>
              </p:cNvPr>
              <p:cNvSpPr txBox="1"/>
              <p:nvPr/>
            </p:nvSpPr>
            <p:spPr>
              <a:xfrm>
                <a:off x="169649" y="5241935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8842F-1251-320A-51FA-538D34328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9" y="5241935"/>
                <a:ext cx="460075" cy="369332"/>
              </a:xfrm>
              <a:prstGeom prst="rect">
                <a:avLst/>
              </a:prstGeom>
              <a:blipFill>
                <a:blip r:embed="rId13"/>
                <a:stretch>
                  <a:fillRect r="-12000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14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24E87-B0EA-DD4B-8DD2-DED0302A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8" y="264355"/>
            <a:ext cx="8720330" cy="3818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7CB3D-D4C1-708A-00B6-99E60FADA172}"/>
              </a:ext>
            </a:extLst>
          </p:cNvPr>
          <p:cNvSpPr txBox="1"/>
          <p:nvPr/>
        </p:nvSpPr>
        <p:spPr>
          <a:xfrm>
            <a:off x="423670" y="419810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FB732-D85F-08CA-6407-65F4E907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4" y="4782883"/>
            <a:ext cx="3015656" cy="19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4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7714D-15F2-BC2A-423A-3799A4A5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3" y="1808481"/>
            <a:ext cx="9707592" cy="5013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36C61-8141-8AFF-B2D9-058D7B8B909D}"/>
                  </a:ext>
                </a:extLst>
              </p:cNvPr>
              <p:cNvSpPr txBox="1"/>
              <p:nvPr/>
            </p:nvSpPr>
            <p:spPr>
              <a:xfrm>
                <a:off x="506083" y="238029"/>
                <a:ext cx="116456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a)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we find the magnitude of the pulley’s angular acceleration to be</a:t>
                </a:r>
                <a:endParaRPr lang="ar-S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36C61-8141-8AFF-B2D9-058D7B8B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3" y="238029"/>
                <a:ext cx="11645660" cy="461665"/>
              </a:xfrm>
              <a:prstGeom prst="rect">
                <a:avLst/>
              </a:prstGeom>
              <a:blipFill>
                <a:blip r:embed="rId3"/>
                <a:stretch>
                  <a:fillRect l="-785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65EEE52-BED6-DCA0-020F-1F97982A5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64" y="879982"/>
            <a:ext cx="6159632" cy="8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78BC55-4BF3-F9CA-B745-58F12FF5FBDF}"/>
                  </a:ext>
                </a:extLst>
              </p:cNvPr>
              <p:cNvSpPr txBox="1"/>
              <p:nvPr/>
            </p:nvSpPr>
            <p:spPr>
              <a:xfrm>
                <a:off x="69815" y="1248284"/>
                <a:ext cx="546834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NZ" sz="2400" b="1" dirty="0"/>
                  <a:t>Right-hand rule</a:t>
                </a:r>
              </a:p>
              <a:p>
                <a:endParaRPr lang="ar-SA" sz="2400" b="1" dirty="0"/>
              </a:p>
              <a:p>
                <a:pPr algn="just"/>
                <a:r>
                  <a:rPr lang="en-US" sz="2400" dirty="0"/>
                  <a:t>The four fingers of the righthand are wrapped in the direction of rotation, the extended right thumb points in the direction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. The direction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follows from its definition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. It is in the same direction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if the angular speed is increasing in time, and it is antiparallel to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 if the angular speed is decreasing in time.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78BC55-4BF3-F9CA-B745-58F12FF5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" y="1248284"/>
                <a:ext cx="5468343" cy="4154984"/>
              </a:xfrm>
              <a:prstGeom prst="rect">
                <a:avLst/>
              </a:prstGeom>
              <a:blipFill>
                <a:blip r:embed="rId2"/>
                <a:stretch>
                  <a:fillRect l="-1672" t="-1175" r="-1784" b="-249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34438AF-5423-CEA5-749F-D37FDEDA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" y="281171"/>
            <a:ext cx="4775006" cy="728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6FDB3F-EC42-DA0D-0E19-F09DD828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43" y="1303767"/>
            <a:ext cx="6335736" cy="39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32C2F-82B3-75D6-6FE1-4BB4BB12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2" y="623976"/>
            <a:ext cx="6914153" cy="60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67EAD-DF28-4E18-F4D0-B76A401C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1" y="2244355"/>
            <a:ext cx="5065780" cy="2979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624E2-D074-6956-5687-C4D0BA11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45" y="2185069"/>
            <a:ext cx="3780003" cy="3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35C87-E728-C242-C5C1-A8A6C5C5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3" y="408405"/>
            <a:ext cx="7780916" cy="770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2F0B2-8121-6E33-02B3-8D70BC36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99" y="1426905"/>
            <a:ext cx="3706253" cy="631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A5EA1-1D62-1360-5792-2D4FE5B32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10" y="2010784"/>
            <a:ext cx="1716389" cy="869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F48CC-0E79-D225-E1F4-56FE9A04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899" y="3826742"/>
            <a:ext cx="1676133" cy="84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44A33-BF13-B14A-D85F-BD75E4057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142" y="3031258"/>
            <a:ext cx="1620198" cy="607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FBA94-4D5E-867E-D020-404762885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978" y="4930535"/>
            <a:ext cx="1676133" cy="655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9ADA2-AEA3-0785-3374-22D41142E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538" y="5533160"/>
            <a:ext cx="1814616" cy="1180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692B7F-A633-F83C-4C6A-7100CF8E0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74" y="5533160"/>
            <a:ext cx="1998186" cy="1094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1CF8-DEB3-ED51-911C-198CDD1C9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978" y="5760198"/>
            <a:ext cx="2003790" cy="7268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EEBB03-A09A-C57D-F2C7-2D14E733D3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1898" y="4072969"/>
            <a:ext cx="2344070" cy="2924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4010B8-4E6C-742B-D8FB-2F474FDB5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4122" y="1006415"/>
            <a:ext cx="3819623" cy="3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22D9E-21E6-675B-3C26-EA8A9135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9" y="1758330"/>
            <a:ext cx="7288074" cy="1965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B7DD5-DAAF-C1CA-2F17-AB599B73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1" y="3779906"/>
            <a:ext cx="7009893" cy="954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F28DB-AA82-91FA-1E9C-2206C6DE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01" y="4734814"/>
            <a:ext cx="6896919" cy="54992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D1A7808-58AB-017A-DE61-CF191DE6520E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Examples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83567-CA84-C76A-FA55-9CA2EBE6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2" y="3388351"/>
            <a:ext cx="4070325" cy="839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B2E95-4E67-E4DC-800B-43D56A46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2" y="5345501"/>
            <a:ext cx="6189644" cy="1068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78E20-3660-C84E-2C59-2E8A7F5F5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0" y="259916"/>
            <a:ext cx="1094308" cy="372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E2A32-35BD-5828-9C0E-0DFD8F9DF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83" y="1237278"/>
            <a:ext cx="6661223" cy="181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CFE28-2812-DC81-55DE-A77D29477E04}"/>
                  </a:ext>
                </a:extLst>
              </p:cNvPr>
              <p:cNvSpPr txBox="1"/>
              <p:nvPr/>
            </p:nvSpPr>
            <p:spPr>
              <a:xfrm>
                <a:off x="0" y="367799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CFE28-2812-DC81-55DE-A77D2947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7996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D7F8A6-BD0C-2172-B882-FEE8D42C4A8A}"/>
                  </a:ext>
                </a:extLst>
              </p:cNvPr>
              <p:cNvSpPr txBox="1"/>
              <p:nvPr/>
            </p:nvSpPr>
            <p:spPr>
              <a:xfrm>
                <a:off x="124892" y="130289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D7F8A6-BD0C-2172-B882-FEE8D42C4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2" y="1302898"/>
                <a:ext cx="460075" cy="369332"/>
              </a:xfrm>
              <a:prstGeom prst="rect">
                <a:avLst/>
              </a:prstGeom>
              <a:blipFill>
                <a:blip r:embed="rId7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16A9A-CDE7-FB73-495D-43338591C80A}"/>
                  </a:ext>
                </a:extLst>
              </p:cNvPr>
              <p:cNvSpPr txBox="1"/>
              <p:nvPr/>
            </p:nvSpPr>
            <p:spPr>
              <a:xfrm>
                <a:off x="-1" y="5443577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16A9A-CDE7-FB73-495D-43338591C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43577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0667" b="-360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31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12514</TotalTime>
  <Words>966</Words>
  <Application>Microsoft Office PowerPoint</Application>
  <PresentationFormat>Widescreen</PresentationFormat>
  <Paragraphs>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111</cp:revision>
  <dcterms:created xsi:type="dcterms:W3CDTF">2024-10-11T13:34:06Z</dcterms:created>
  <dcterms:modified xsi:type="dcterms:W3CDTF">2025-04-25T22:19:28Z</dcterms:modified>
</cp:coreProperties>
</file>