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4506-34AB-4F16-B256-971D1FEA5C4E}" type="datetimeFigureOut">
              <a:rPr lang="en-US" smtClean="0"/>
              <a:t>10/21/2008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A059-617D-475A-B098-818326068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4506-34AB-4F16-B256-971D1FEA5C4E}" type="datetimeFigureOut">
              <a:rPr lang="en-US" smtClean="0"/>
              <a:t>10/21/2008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A059-617D-475A-B098-818326068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4506-34AB-4F16-B256-971D1FEA5C4E}" type="datetimeFigureOut">
              <a:rPr lang="en-US" smtClean="0"/>
              <a:t>10/21/2008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A059-617D-475A-B098-818326068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4506-34AB-4F16-B256-971D1FEA5C4E}" type="datetimeFigureOut">
              <a:rPr lang="en-US" smtClean="0"/>
              <a:t>10/21/2008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A059-617D-475A-B098-818326068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4506-34AB-4F16-B256-971D1FEA5C4E}" type="datetimeFigureOut">
              <a:rPr lang="en-US" smtClean="0"/>
              <a:t>10/21/2008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A059-617D-475A-B098-818326068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4506-34AB-4F16-B256-971D1FEA5C4E}" type="datetimeFigureOut">
              <a:rPr lang="en-US" smtClean="0"/>
              <a:t>10/21/2008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A059-617D-475A-B098-818326068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4506-34AB-4F16-B256-971D1FEA5C4E}" type="datetimeFigureOut">
              <a:rPr lang="en-US" smtClean="0"/>
              <a:t>10/21/2008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A059-617D-475A-B098-818326068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4506-34AB-4F16-B256-971D1FEA5C4E}" type="datetimeFigureOut">
              <a:rPr lang="en-US" smtClean="0"/>
              <a:t>10/21/2008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A059-617D-475A-B098-818326068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4506-34AB-4F16-B256-971D1FEA5C4E}" type="datetimeFigureOut">
              <a:rPr lang="en-US" smtClean="0"/>
              <a:t>10/21/2008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A059-617D-475A-B098-818326068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4506-34AB-4F16-B256-971D1FEA5C4E}" type="datetimeFigureOut">
              <a:rPr lang="en-US" smtClean="0"/>
              <a:t>10/21/2008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A059-617D-475A-B098-818326068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4506-34AB-4F16-B256-971D1FEA5C4E}" type="datetimeFigureOut">
              <a:rPr lang="en-US" smtClean="0"/>
              <a:t>10/21/2008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BA059-617D-475A-B098-818326068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54506-34AB-4F16-B256-971D1FEA5C4E}" type="datetimeFigureOut">
              <a:rPr lang="en-US" smtClean="0"/>
              <a:t>10/21/2008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BA059-617D-475A-B098-8183260683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458200" cy="46166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Metal-Metal Bonding</a:t>
            </a:r>
            <a:endParaRPr lang="en-US" sz="2000" b="1" i="1" baseline="30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4800" y="838200"/>
            <a:ext cx="86106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96975" marR="0" lvl="0" indent="-1196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Covalent: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Electron precise bonds.  M-M bond counts as one e- from each metal center.  Most common type of M-M bonding. 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196975" marR="0" lvl="0" indent="-1196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Dative: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Where one metal uses a filled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orbital “lone pair” to coordinate to an empty orbital on a second, more unsaturated metal.  Most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dative bonding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situations can also be electron-counted as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covalent bonds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196975" marR="0" lvl="0" indent="-1196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Symmetry: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Weak metal-metal interactions caused by molecular orbital symmetry interactions of filled &amp; empty M-M bonding and/or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antibonding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orbitals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Typically seen for d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metals.  Not at all common.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133600" y="3092371"/>
          <a:ext cx="4927960" cy="3689429"/>
        </p:xfrm>
        <a:graphic>
          <a:graphicData uri="http://schemas.openxmlformats.org/presentationml/2006/ole">
            <p:oleObj spid="_x0000_s2050" name="CorelDRAW" r:id="rId3" imgW="6623640" imgH="4650840" progId="CorelDRAW.Graphic.1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057400" y="152400"/>
          <a:ext cx="4657584" cy="3657600"/>
        </p:xfrm>
        <a:graphic>
          <a:graphicData uri="http://schemas.openxmlformats.org/presentationml/2006/ole">
            <p:oleObj spid="_x0000_s1025" name="CorelDRAW" r:id="rId3" imgW="5099760" imgH="3757320" progId="CorelDRAW.Graphic.14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4038600"/>
          <a:ext cx="5486400" cy="2590803"/>
        </p:xfrm>
        <a:graphic>
          <a:graphicData uri="http://schemas.openxmlformats.org/drawingml/2006/table">
            <a:tbl>
              <a:tblPr/>
              <a:tblGrid>
                <a:gridCol w="1979271"/>
                <a:gridCol w="3507129"/>
              </a:tblGrid>
              <a:tr h="287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Electron Count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Resulting M-M Bond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b="1" baseline="300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1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- d</a:t>
                      </a:r>
                      <a:r>
                        <a:rPr lang="en-US" sz="1600" b="1" kern="1200" baseline="30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Single bond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b="1" kern="1200" baseline="30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1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- d</a:t>
                      </a:r>
                      <a:r>
                        <a:rPr lang="en-US" sz="1600" b="1" kern="1200" baseline="30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Double bond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b="1" kern="1200" baseline="30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1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- d</a:t>
                      </a:r>
                      <a:r>
                        <a:rPr lang="en-US" sz="1600" b="1" kern="1200" baseline="30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Triple bond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b="1" kern="1200" baseline="30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1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- d</a:t>
                      </a:r>
                      <a:r>
                        <a:rPr lang="en-US" sz="1600" b="1" kern="1200" baseline="30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Quadruple bond     </a:t>
                      </a:r>
                      <a:r>
                        <a:rPr lang="en-US" sz="1400" i="1">
                          <a:solidFill>
                            <a:srgbClr val="FF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optimum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b="1" kern="1200" baseline="30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11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- d</a:t>
                      </a:r>
                      <a:r>
                        <a:rPr lang="en-US" sz="1600" b="1" kern="1200" baseline="30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Triple bond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b="1" kern="1200" baseline="30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1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- d</a:t>
                      </a:r>
                      <a:r>
                        <a:rPr lang="en-US" sz="1600" b="1" kern="1200" baseline="30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Double bond </a:t>
                      </a:r>
                      <a:r>
                        <a:rPr lang="en-US" sz="1000" b="1" i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(M-L bonding usually dominates)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b="1" kern="1200" baseline="30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en-US" sz="11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- d</a:t>
                      </a:r>
                      <a:r>
                        <a:rPr lang="en-US" sz="1600" b="1" kern="1200" baseline="30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Single bond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b="1" kern="1200" baseline="30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en-US" sz="11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- d</a:t>
                      </a:r>
                      <a:r>
                        <a:rPr lang="en-US" sz="1600" b="1" kern="1200" baseline="300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No bond  </a:t>
                      </a:r>
                      <a:r>
                        <a:rPr lang="en-US" sz="1000" b="1" i="1" dirty="0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(symmetry interaction)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52400" y="152400"/>
            <a:ext cx="54553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Some Covalent Multiple Bonded Examples: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914400" y="609600"/>
          <a:ext cx="7086600" cy="5725973"/>
        </p:xfrm>
        <a:graphic>
          <a:graphicData uri="http://schemas.openxmlformats.org/presentationml/2006/ole">
            <p:oleObj spid="_x0000_s16385" name="CS ChemDraw Drawing" r:id="rId3" imgW="5761800" imgH="4648680" progId="ChemDraw.Document.6.0">
              <p:embed/>
            </p:oleObj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526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6200" y="76200"/>
            <a:ext cx="27606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Quadruple Bonds (Cotton)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28600" y="457200"/>
            <a:ext cx="8686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-d</a:t>
            </a:r>
            <a:r>
              <a:rPr lang="en-US" sz="2000" baseline="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electronic configurations often lead to the formation of quadruple M-M bonds.  Prof. F. Albert Cotton at Texas A&amp;M was famous for his discovery and extensive studies of M-M quadruple bonds (and other M-M bonded systems).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391400" y="1219200"/>
            <a:ext cx="1466850" cy="2190750"/>
            <a:chOff x="5486400" y="4343400"/>
            <a:chExt cx="1466850" cy="2190750"/>
          </a:xfrm>
        </p:grpSpPr>
        <p:sp>
          <p:nvSpPr>
            <p:cNvPr id="17409" name="Text Box 1"/>
            <p:cNvSpPr txBox="1">
              <a:spLocks noChangeArrowheads="1"/>
            </p:cNvSpPr>
            <p:nvPr/>
          </p:nvSpPr>
          <p:spPr bwMode="auto">
            <a:xfrm>
              <a:off x="5486400" y="4343400"/>
              <a:ext cx="1466850" cy="21907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00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00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00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00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00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F. Albert Cotton</a:t>
              </a: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Texas A&amp;M University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" name="Picture 2" descr="cott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19750" y="4419600"/>
              <a:ext cx="1238250" cy="1809750"/>
            </a:xfrm>
            <a:prstGeom prst="rect">
              <a:avLst/>
            </a:prstGeom>
            <a:noFill/>
          </p:spPr>
        </p:pic>
      </p:grp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838200" y="4495800"/>
          <a:ext cx="2895600" cy="1847850"/>
        </p:xfrm>
        <a:graphic>
          <a:graphicData uri="http://schemas.openxmlformats.org/presentationml/2006/ole">
            <p:oleObj spid="_x0000_s17415" name="CS ChemDraw Drawing" r:id="rId4" imgW="2898140" imgH="1846580" progId="ChemDraw.Document.6.0">
              <p:embed/>
            </p:oleObj>
          </a:graphicData>
        </a:graphic>
      </p:graphicFrame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1066800" y="1600200"/>
          <a:ext cx="2362200" cy="2303145"/>
        </p:xfrm>
        <a:graphic>
          <a:graphicData uri="http://schemas.openxmlformats.org/presentationml/2006/ole">
            <p:oleObj spid="_x0000_s17417" name="CS ChemDraw Drawing" r:id="rId5" imgW="1902460" imgH="1854200" progId="ChemDraw.Document.6.0">
              <p:embed/>
            </p:oleObj>
          </a:graphicData>
        </a:graphic>
      </p:graphicFrame>
      <p:pic>
        <p:nvPicPr>
          <p:cNvPr id="13" name="Picture 12" descr="LIOMRE-Re2Me8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57600" y="1447800"/>
            <a:ext cx="2514600" cy="2336917"/>
          </a:xfrm>
          <a:prstGeom prst="rect">
            <a:avLst/>
          </a:prstGeom>
        </p:spPr>
      </p:pic>
      <p:pic>
        <p:nvPicPr>
          <p:cNvPr id="14" name="Picture 13" descr="DMXPCR10-Cr2-shortest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33800" y="3962400"/>
            <a:ext cx="2971800" cy="27719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52400" y="152400"/>
            <a:ext cx="74318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Dative M-M Bonds (unsymmetrical M-M bonded complexes)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28600" y="762000"/>
          <a:ext cx="8442802" cy="2743200"/>
        </p:xfrm>
        <a:graphic>
          <a:graphicData uri="http://schemas.openxmlformats.org/presentationml/2006/ole">
            <p:oleObj spid="_x0000_s18434" name="CS ChemDraw Drawing" r:id="rId3" imgW="5661660" imgH="1833880" progId="ChemDraw.Document.6.0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3810000"/>
          <a:ext cx="3810000" cy="2286001"/>
        </p:xfrm>
        <a:graphic>
          <a:graphicData uri="http://schemas.openxmlformats.org/drawingml/2006/table">
            <a:tbl>
              <a:tblPr/>
              <a:tblGrid>
                <a:gridCol w="1949302"/>
                <a:gridCol w="1860698"/>
              </a:tblGrid>
              <a:tr h="242455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Covalent M-M Bonding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45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Left Ni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Right Ni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63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Ni(+1)	d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en-US" sz="1400" dirty="0">
                          <a:latin typeface="Symbol"/>
                          <a:ea typeface="Times New Roman"/>
                          <a:cs typeface="Arial"/>
                        </a:rPr>
                        <a:t>m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-PR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]</a:t>
                      </a:r>
                      <a:r>
                        <a:rPr lang="en-US" sz="1100" dirty="0">
                          <a:latin typeface="Symbol"/>
                          <a:ea typeface="Times New Roman"/>
                          <a:cs typeface="Arial"/>
                        </a:rPr>
                        <a:t>-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	2e-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Symbol"/>
                          <a:ea typeface="Times New Roman"/>
                          <a:cs typeface="Arial"/>
                        </a:rPr>
                        <a:t>m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-PR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	2e-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CO	</a:t>
                      </a:r>
                      <a:r>
                        <a:rPr lang="en-US" sz="1400" dirty="0" smtClean="0">
                          <a:latin typeface="Arial"/>
                          <a:ea typeface="Times New Roman"/>
                          <a:cs typeface="Times New Roman"/>
                        </a:rPr>
                        <a:t>2e-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M-M	</a:t>
                      </a:r>
                      <a:r>
                        <a:rPr lang="en-US" sz="1400" dirty="0" smtClean="0">
                          <a:latin typeface="Arial"/>
                          <a:ea typeface="Times New Roman"/>
                          <a:cs typeface="Times New Roman"/>
                        </a:rPr>
                        <a:t>1e-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Ni(+1)	d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en-US" sz="1400" dirty="0">
                          <a:latin typeface="Symbol"/>
                          <a:ea typeface="Times New Roman"/>
                          <a:cs typeface="Arial"/>
                        </a:rPr>
                        <a:t>m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-PR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]</a:t>
                      </a:r>
                      <a:r>
                        <a:rPr lang="en-US" sz="1100" dirty="0">
                          <a:latin typeface="Symbol"/>
                          <a:ea typeface="Times New Roman"/>
                          <a:cs typeface="Arial"/>
                        </a:rPr>
                        <a:t>-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	2e-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Symbol"/>
                          <a:ea typeface="Times New Roman"/>
                          <a:cs typeface="Arial"/>
                        </a:rPr>
                        <a:t>m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-PR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	2e-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2CO	</a:t>
                      </a:r>
                      <a:r>
                        <a:rPr lang="en-US" sz="1400" dirty="0" smtClean="0">
                          <a:latin typeface="Arial"/>
                          <a:ea typeface="Times New Roman"/>
                          <a:cs typeface="Times New Roman"/>
                        </a:rPr>
                        <a:t>4e-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M-M	</a:t>
                      </a:r>
                      <a:r>
                        <a:rPr lang="en-US" sz="1400" dirty="0" smtClean="0">
                          <a:latin typeface="Arial"/>
                          <a:ea typeface="Times New Roman"/>
                          <a:cs typeface="Times New Roman"/>
                        </a:rPr>
                        <a:t>1e-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5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Total	</a:t>
                      </a: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16e-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Total	</a:t>
                      </a: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18e-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00600" y="3810000"/>
          <a:ext cx="3581400" cy="2133601"/>
        </p:xfrm>
        <a:graphic>
          <a:graphicData uri="http://schemas.openxmlformats.org/drawingml/2006/table">
            <a:tbl>
              <a:tblPr/>
              <a:tblGrid>
                <a:gridCol w="1749056"/>
                <a:gridCol w="1832344"/>
              </a:tblGrid>
              <a:tr h="26434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Dative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34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Left Ni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Right Ni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0581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Ni(+2)	d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2[</a:t>
                      </a:r>
                      <a:r>
                        <a:rPr lang="en-US" sz="1400" dirty="0">
                          <a:latin typeface="Symbol"/>
                          <a:ea typeface="Times New Roman"/>
                          <a:cs typeface="Arial"/>
                        </a:rPr>
                        <a:t>m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-PR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]</a:t>
                      </a:r>
                      <a:r>
                        <a:rPr lang="en-US" sz="1100" dirty="0">
                          <a:latin typeface="Symbol"/>
                          <a:ea typeface="Times New Roman"/>
                          <a:cs typeface="Arial"/>
                        </a:rPr>
                        <a:t>-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	4e-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CO	</a:t>
                      </a:r>
                      <a:r>
                        <a:rPr lang="en-US" sz="1400" dirty="0" smtClean="0">
                          <a:latin typeface="Arial"/>
                          <a:ea typeface="Times New Roman"/>
                          <a:cs typeface="Times New Roman"/>
                        </a:rPr>
                        <a:t>2e-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 err="1">
                          <a:latin typeface="Arial"/>
                          <a:ea typeface="Times New Roman"/>
                          <a:cs typeface="Times New Roman"/>
                        </a:rPr>
                        <a:t>Ni←Ni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(0)	2e-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Ni(0)	</a:t>
                      </a:r>
                      <a:r>
                        <a:rPr lang="en-US" sz="1400" dirty="0" smtClean="0"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dirty="0">
                          <a:latin typeface="Symbol"/>
                          <a:ea typeface="Times New Roman"/>
                          <a:cs typeface="Arial"/>
                        </a:rPr>
                        <a:t>m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-PR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	4e-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2CO	</a:t>
                      </a:r>
                      <a:r>
                        <a:rPr lang="en-US" sz="1400" dirty="0" smtClean="0">
                          <a:latin typeface="Arial"/>
                          <a:ea typeface="Times New Roman"/>
                          <a:cs typeface="Times New Roman"/>
                        </a:rPr>
                        <a:t>4e-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4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Total	</a:t>
                      </a: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16e-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Total	</a:t>
                      </a: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18e-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52400" y="152400"/>
            <a:ext cx="8686800" cy="64633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Problem: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Electron-count the following complex using both the covalent and dative M-M bonding methods: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2057400" y="914400"/>
          <a:ext cx="4342063" cy="2133600"/>
        </p:xfrm>
        <a:graphic>
          <a:graphicData uri="http://schemas.openxmlformats.org/presentationml/2006/ole">
            <p:oleObj spid="_x0000_s19457" name="CS ChemDraw Drawing" r:id="rId3" imgW="2273300" imgH="1117600" progId="ChemDraw.Document.6.0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276600" y="4495800"/>
          <a:ext cx="2343150" cy="2266950"/>
        </p:xfrm>
        <a:graphic>
          <a:graphicData uri="http://schemas.openxmlformats.org/presentationml/2006/ole">
            <p:oleObj spid="_x0000_s19460" name="CS ChemDraw Drawing" r:id="rId4" imgW="1299972" imgH="1258824" progId="ChemDraw.Document.6.0">
              <p:embed/>
            </p:oleObj>
          </a:graphicData>
        </a:graphic>
      </p:graphicFrame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191000" y="504825"/>
            <a:ext cx="2525713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52400" y="3581400"/>
            <a:ext cx="8839200" cy="92333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Problem: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Electron-count the following complex.  What is the order of the Re-Re bond?  Why wouldn’t it be appropriate to use the dative bond method for this complex?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95273" y="133290"/>
            <a:ext cx="47053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Weak M-M Interactions by Symmetry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162800" y="762000"/>
            <a:ext cx="1431925" cy="2171700"/>
            <a:chOff x="5948363" y="1266825"/>
            <a:chExt cx="1431925" cy="2171700"/>
          </a:xfrm>
        </p:grpSpPr>
        <p:pic>
          <p:nvPicPr>
            <p:cNvPr id="20482" name="Picture 2" descr="Gray"/>
            <p:cNvPicPr>
              <a:picLocks noChangeAspect="1" noChangeArrowheads="1"/>
            </p:cNvPicPr>
            <p:nvPr/>
          </p:nvPicPr>
          <p:blipFill>
            <a:blip r:embed="rId3">
              <a:lum bright="6000"/>
            </a:blip>
            <a:srcRect/>
            <a:stretch>
              <a:fillRect/>
            </a:stretch>
          </p:blipFill>
          <p:spPr bwMode="auto">
            <a:xfrm>
              <a:off x="6057900" y="1295400"/>
              <a:ext cx="1257300" cy="1790700"/>
            </a:xfrm>
            <a:prstGeom prst="rect">
              <a:avLst/>
            </a:prstGeom>
            <a:noFill/>
          </p:spPr>
        </p:pic>
        <p:sp>
          <p:nvSpPr>
            <p:cNvPr id="20484" name="Text Box 4"/>
            <p:cNvSpPr txBox="1">
              <a:spLocks noChangeArrowheads="1"/>
            </p:cNvSpPr>
            <p:nvPr/>
          </p:nvSpPr>
          <p:spPr bwMode="auto">
            <a:xfrm>
              <a:off x="5948363" y="1266825"/>
              <a:ext cx="1431925" cy="21717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lang="en-US" sz="1100" dirty="0"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lang="en-US" sz="1100" b="1" dirty="0"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lang="en-US" sz="1100" b="1" dirty="0"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Harry Gray</a:t>
              </a:r>
              <a:b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</a:b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Caltech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152400" y="609600"/>
            <a:ext cx="6629400" cy="210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Based on the MO diagram at the beginning of this section, 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-d</a:t>
            </a:r>
            <a:r>
              <a:rPr lang="en-US" baseline="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8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systems shouldn’t have any M-M bonding due to the filling of all the M-M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antibonding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orbitals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which cancels out the M-M bonding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orbitals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But Harry Gray and others noted that more than a few bi- or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polymetallic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</a:t>
            </a:r>
            <a:r>
              <a:rPr lang="en-US" baseline="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8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complexes do show the presence of weak M-M bonding interactions, both in solution and the solid-state.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381000" y="2895600"/>
          <a:ext cx="2676226" cy="3352800"/>
        </p:xfrm>
        <a:graphic>
          <a:graphicData uri="http://schemas.openxmlformats.org/presentationml/2006/ole">
            <p:oleObj spid="_x0000_s20491" name="CS ChemDraw Drawing" r:id="rId4" imgW="1884680" imgH="2369820" progId="ChemDraw.Document.6.0">
              <p:embed/>
            </p:oleObj>
          </a:graphicData>
        </a:graphic>
      </p:graphicFrame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3505200" y="2971800"/>
          <a:ext cx="3048000" cy="3436355"/>
        </p:xfrm>
        <a:graphic>
          <a:graphicData uri="http://schemas.openxmlformats.org/presentationml/2006/ole">
            <p:oleObj spid="_x0000_s20493" name="CorelDRAW" r:id="rId5" imgW="4714875" imgH="5334000" progId="CorelDRAW.Graphic.1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224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CorelDRAW X4 Graphic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 G. Stanley</dc:creator>
  <cp:lastModifiedBy>George G. Stanley</cp:lastModifiedBy>
  <cp:revision>4</cp:revision>
  <dcterms:created xsi:type="dcterms:W3CDTF">2008-10-21T14:14:44Z</dcterms:created>
  <dcterms:modified xsi:type="dcterms:W3CDTF">2008-10-21T14:38:31Z</dcterms:modified>
</cp:coreProperties>
</file>