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50"/>
  </p:notesMasterIdLst>
  <p:sldIdLst>
    <p:sldId id="256" r:id="rId2"/>
    <p:sldId id="301" r:id="rId3"/>
    <p:sldId id="303" r:id="rId4"/>
    <p:sldId id="299" r:id="rId5"/>
    <p:sldId id="302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300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7940" autoAdjust="0"/>
  </p:normalViewPr>
  <p:slideViewPr>
    <p:cSldViewPr snapToGrid="0" snapToObjects="1">
      <p:cViewPr varScale="1">
        <p:scale>
          <a:sx n="57" d="100"/>
          <a:sy n="57" d="100"/>
        </p:scale>
        <p:origin x="154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D96687-FFD6-4B75-84DD-D0554FB8CAE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030B73D-3611-4EE9-A4B7-D016C9628835}">
      <dgm:prSet/>
      <dgm:spPr/>
      <dgm:t>
        <a:bodyPr/>
        <a:lstStyle/>
        <a:p>
          <a:r>
            <a:rPr lang="en-US" b="1" dirty="0"/>
            <a:t>Tutorial Instructor: Mohammed Alnajim</a:t>
          </a:r>
          <a:endParaRPr lang="en-US" dirty="0"/>
        </a:p>
      </dgm:t>
    </dgm:pt>
    <dgm:pt modelId="{A8EB1E6C-4494-4CE3-B92A-0D7BB5B6474A}" type="parTrans" cxnId="{E1B8EA8E-11AB-4AC8-82AB-724CE575ABEA}">
      <dgm:prSet/>
      <dgm:spPr/>
      <dgm:t>
        <a:bodyPr/>
        <a:lstStyle/>
        <a:p>
          <a:endParaRPr lang="en-US"/>
        </a:p>
      </dgm:t>
    </dgm:pt>
    <dgm:pt modelId="{9C38894A-F9D9-461E-BD67-B869EA394B4A}" type="sibTrans" cxnId="{E1B8EA8E-11AB-4AC8-82AB-724CE575ABEA}">
      <dgm:prSet/>
      <dgm:spPr/>
      <dgm:t>
        <a:bodyPr/>
        <a:lstStyle/>
        <a:p>
          <a:endParaRPr lang="en-US"/>
        </a:p>
      </dgm:t>
    </dgm:pt>
    <dgm:pt modelId="{E2A57F90-2D5C-4A0A-B945-C062E41F11CC}">
      <dgm:prSet/>
      <dgm:spPr/>
      <dgm:t>
        <a:bodyPr/>
        <a:lstStyle/>
        <a:p>
          <a:r>
            <a:rPr lang="en-US" b="1" dirty="0"/>
            <a:t>E-mail :  </a:t>
          </a:r>
          <a:r>
            <a:rPr lang="en-US" b="1" u="sng" dirty="0">
              <a:solidFill>
                <a:srgbClr val="00B0F0"/>
              </a:solidFill>
            </a:rPr>
            <a:t>malnajim1@ksu.edu.sa</a:t>
          </a:r>
          <a:endParaRPr lang="en-US" dirty="0">
            <a:solidFill>
              <a:srgbClr val="00B0F0"/>
            </a:solidFill>
          </a:endParaRPr>
        </a:p>
      </dgm:t>
    </dgm:pt>
    <dgm:pt modelId="{655EB3D3-67C8-404F-9DD5-2F5FC05D85CD}" type="parTrans" cxnId="{438969F9-8169-4D63-8F07-E8CDB750EEBA}">
      <dgm:prSet/>
      <dgm:spPr/>
      <dgm:t>
        <a:bodyPr/>
        <a:lstStyle/>
        <a:p>
          <a:endParaRPr lang="en-US"/>
        </a:p>
      </dgm:t>
    </dgm:pt>
    <dgm:pt modelId="{AFC75BBF-1F97-413A-AF71-0ADB070EAFFB}" type="sibTrans" cxnId="{438969F9-8169-4D63-8F07-E8CDB750EEBA}">
      <dgm:prSet/>
      <dgm:spPr/>
      <dgm:t>
        <a:bodyPr/>
        <a:lstStyle/>
        <a:p>
          <a:endParaRPr lang="en-US"/>
        </a:p>
      </dgm:t>
    </dgm:pt>
    <dgm:pt modelId="{583EAE45-E8F5-42B5-8EAD-59268070523B}" type="pres">
      <dgm:prSet presAssocID="{B7D96687-FFD6-4B75-84DD-D0554FB8CAE2}" presName="root" presStyleCnt="0">
        <dgm:presLayoutVars>
          <dgm:dir/>
          <dgm:resizeHandles val="exact"/>
        </dgm:presLayoutVars>
      </dgm:prSet>
      <dgm:spPr/>
    </dgm:pt>
    <dgm:pt modelId="{4040579B-292E-449A-9E8A-8389FED3D6CD}" type="pres">
      <dgm:prSet presAssocID="{7030B73D-3611-4EE9-A4B7-D016C9628835}" presName="compNode" presStyleCnt="0"/>
      <dgm:spPr/>
    </dgm:pt>
    <dgm:pt modelId="{7FAEF162-ADAD-496D-9E9F-4C594D5B1165}" type="pres">
      <dgm:prSet presAssocID="{7030B73D-3611-4EE9-A4B7-D016C9628835}" presName="bgRect" presStyleLbl="bgShp" presStyleIdx="0" presStyleCnt="2"/>
      <dgm:spPr/>
    </dgm:pt>
    <dgm:pt modelId="{B6EAB13B-C876-44D3-9583-DE0336BF7C51}" type="pres">
      <dgm:prSet presAssocID="{7030B73D-3611-4EE9-A4B7-D016C962883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FF91CBE5-22BB-4E0E-8739-1907412719BC}" type="pres">
      <dgm:prSet presAssocID="{7030B73D-3611-4EE9-A4B7-D016C9628835}" presName="spaceRect" presStyleCnt="0"/>
      <dgm:spPr/>
    </dgm:pt>
    <dgm:pt modelId="{5DD331D5-662B-4012-82A8-DC9202F375F7}" type="pres">
      <dgm:prSet presAssocID="{7030B73D-3611-4EE9-A4B7-D016C9628835}" presName="parTx" presStyleLbl="revTx" presStyleIdx="0" presStyleCnt="2" custScaleX="108444">
        <dgm:presLayoutVars>
          <dgm:chMax val="0"/>
          <dgm:chPref val="0"/>
        </dgm:presLayoutVars>
      </dgm:prSet>
      <dgm:spPr/>
    </dgm:pt>
    <dgm:pt modelId="{8868752D-5B58-473B-AA29-E05B566A24BF}" type="pres">
      <dgm:prSet presAssocID="{9C38894A-F9D9-461E-BD67-B869EA394B4A}" presName="sibTrans" presStyleCnt="0"/>
      <dgm:spPr/>
    </dgm:pt>
    <dgm:pt modelId="{DD99108D-5150-4AF4-936C-E249410101B3}" type="pres">
      <dgm:prSet presAssocID="{E2A57F90-2D5C-4A0A-B945-C062E41F11CC}" presName="compNode" presStyleCnt="0"/>
      <dgm:spPr/>
    </dgm:pt>
    <dgm:pt modelId="{FD9F462A-4294-4183-BA6F-CB2A52157C0A}" type="pres">
      <dgm:prSet presAssocID="{E2A57F90-2D5C-4A0A-B945-C062E41F11CC}" presName="bgRect" presStyleLbl="bgShp" presStyleIdx="1" presStyleCnt="2"/>
      <dgm:spPr/>
    </dgm:pt>
    <dgm:pt modelId="{111FD817-2551-4B26-85AD-E3727F87327C}" type="pres">
      <dgm:prSet presAssocID="{E2A57F90-2D5C-4A0A-B945-C062E41F11C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CF12A7BB-105C-4D76-A057-BC0B7702C188}" type="pres">
      <dgm:prSet presAssocID="{E2A57F90-2D5C-4A0A-B945-C062E41F11CC}" presName="spaceRect" presStyleCnt="0"/>
      <dgm:spPr/>
    </dgm:pt>
    <dgm:pt modelId="{576B1E13-820A-49FB-BD74-ACF5C2DFE043}" type="pres">
      <dgm:prSet presAssocID="{E2A57F90-2D5C-4A0A-B945-C062E41F11CC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143EA03A-799F-49A7-AEC6-F8E6B08EFE60}" type="presOf" srcId="{E2A57F90-2D5C-4A0A-B945-C062E41F11CC}" destId="{576B1E13-820A-49FB-BD74-ACF5C2DFE043}" srcOrd="0" destOrd="0" presId="urn:microsoft.com/office/officeart/2018/2/layout/IconVerticalSolidList"/>
    <dgm:cxn modelId="{ADACC060-F670-4E3F-92D8-017BCDCDA734}" type="presOf" srcId="{B7D96687-FFD6-4B75-84DD-D0554FB8CAE2}" destId="{583EAE45-E8F5-42B5-8EAD-59268070523B}" srcOrd="0" destOrd="0" presId="urn:microsoft.com/office/officeart/2018/2/layout/IconVerticalSolidList"/>
    <dgm:cxn modelId="{E1B8EA8E-11AB-4AC8-82AB-724CE575ABEA}" srcId="{B7D96687-FFD6-4B75-84DD-D0554FB8CAE2}" destId="{7030B73D-3611-4EE9-A4B7-D016C9628835}" srcOrd="0" destOrd="0" parTransId="{A8EB1E6C-4494-4CE3-B92A-0D7BB5B6474A}" sibTransId="{9C38894A-F9D9-461E-BD67-B869EA394B4A}"/>
    <dgm:cxn modelId="{53FCE4CD-409B-4290-83CE-02D3504F230B}" type="presOf" srcId="{7030B73D-3611-4EE9-A4B7-D016C9628835}" destId="{5DD331D5-662B-4012-82A8-DC9202F375F7}" srcOrd="0" destOrd="0" presId="urn:microsoft.com/office/officeart/2018/2/layout/IconVerticalSolidList"/>
    <dgm:cxn modelId="{438969F9-8169-4D63-8F07-E8CDB750EEBA}" srcId="{B7D96687-FFD6-4B75-84DD-D0554FB8CAE2}" destId="{E2A57F90-2D5C-4A0A-B945-C062E41F11CC}" srcOrd="1" destOrd="0" parTransId="{655EB3D3-67C8-404F-9DD5-2F5FC05D85CD}" sibTransId="{AFC75BBF-1F97-413A-AF71-0ADB070EAFFB}"/>
    <dgm:cxn modelId="{9607F0B7-82F6-470F-87E2-A6ED994BBEFE}" type="presParOf" srcId="{583EAE45-E8F5-42B5-8EAD-59268070523B}" destId="{4040579B-292E-449A-9E8A-8389FED3D6CD}" srcOrd="0" destOrd="0" presId="urn:microsoft.com/office/officeart/2018/2/layout/IconVerticalSolidList"/>
    <dgm:cxn modelId="{C9127200-DADF-4304-A6E8-BAA9D00186E6}" type="presParOf" srcId="{4040579B-292E-449A-9E8A-8389FED3D6CD}" destId="{7FAEF162-ADAD-496D-9E9F-4C594D5B1165}" srcOrd="0" destOrd="0" presId="urn:microsoft.com/office/officeart/2018/2/layout/IconVerticalSolidList"/>
    <dgm:cxn modelId="{D52F6281-EB0D-4677-84D8-43227CF33067}" type="presParOf" srcId="{4040579B-292E-449A-9E8A-8389FED3D6CD}" destId="{B6EAB13B-C876-44D3-9583-DE0336BF7C51}" srcOrd="1" destOrd="0" presId="urn:microsoft.com/office/officeart/2018/2/layout/IconVerticalSolidList"/>
    <dgm:cxn modelId="{78130AF5-E162-4092-A64E-865FC3A5AF3D}" type="presParOf" srcId="{4040579B-292E-449A-9E8A-8389FED3D6CD}" destId="{FF91CBE5-22BB-4E0E-8739-1907412719BC}" srcOrd="2" destOrd="0" presId="urn:microsoft.com/office/officeart/2018/2/layout/IconVerticalSolidList"/>
    <dgm:cxn modelId="{07519C2E-C849-4AFE-ADA0-85DF3B63BC89}" type="presParOf" srcId="{4040579B-292E-449A-9E8A-8389FED3D6CD}" destId="{5DD331D5-662B-4012-82A8-DC9202F375F7}" srcOrd="3" destOrd="0" presId="urn:microsoft.com/office/officeart/2018/2/layout/IconVerticalSolidList"/>
    <dgm:cxn modelId="{F4914DC1-8F0D-469B-93F1-DEE60B0039A2}" type="presParOf" srcId="{583EAE45-E8F5-42B5-8EAD-59268070523B}" destId="{8868752D-5B58-473B-AA29-E05B566A24BF}" srcOrd="1" destOrd="0" presId="urn:microsoft.com/office/officeart/2018/2/layout/IconVerticalSolidList"/>
    <dgm:cxn modelId="{F9283BF9-91FC-46E6-872C-530F4E61F9BF}" type="presParOf" srcId="{583EAE45-E8F5-42B5-8EAD-59268070523B}" destId="{DD99108D-5150-4AF4-936C-E249410101B3}" srcOrd="2" destOrd="0" presId="urn:microsoft.com/office/officeart/2018/2/layout/IconVerticalSolidList"/>
    <dgm:cxn modelId="{AD34E2CD-9433-40B9-8872-2193E6612A24}" type="presParOf" srcId="{DD99108D-5150-4AF4-936C-E249410101B3}" destId="{FD9F462A-4294-4183-BA6F-CB2A52157C0A}" srcOrd="0" destOrd="0" presId="urn:microsoft.com/office/officeart/2018/2/layout/IconVerticalSolidList"/>
    <dgm:cxn modelId="{AE4F8D06-8543-411E-8561-B9876753F586}" type="presParOf" srcId="{DD99108D-5150-4AF4-936C-E249410101B3}" destId="{111FD817-2551-4B26-85AD-E3727F87327C}" srcOrd="1" destOrd="0" presId="urn:microsoft.com/office/officeart/2018/2/layout/IconVerticalSolidList"/>
    <dgm:cxn modelId="{C41DF8DC-351E-465B-876D-E79FB3FB80CF}" type="presParOf" srcId="{DD99108D-5150-4AF4-936C-E249410101B3}" destId="{CF12A7BB-105C-4D76-A057-BC0B7702C188}" srcOrd="2" destOrd="0" presId="urn:microsoft.com/office/officeart/2018/2/layout/IconVerticalSolidList"/>
    <dgm:cxn modelId="{F0A03B36-2342-4CFA-A094-1C06AFE6DEA2}" type="presParOf" srcId="{DD99108D-5150-4AF4-936C-E249410101B3}" destId="{576B1E13-820A-49FB-BD74-ACF5C2DFE04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EF162-ADAD-496D-9E9F-4C594D5B1165}">
      <dsp:nvSpPr>
        <dsp:cNvPr id="0" name=""/>
        <dsp:cNvSpPr/>
      </dsp:nvSpPr>
      <dsp:spPr>
        <a:xfrm>
          <a:off x="-127453" y="716461"/>
          <a:ext cx="7620000" cy="130695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EAB13B-C876-44D3-9583-DE0336BF7C51}">
      <dsp:nvSpPr>
        <dsp:cNvPr id="0" name=""/>
        <dsp:cNvSpPr/>
      </dsp:nvSpPr>
      <dsp:spPr>
        <a:xfrm>
          <a:off x="267899" y="1010525"/>
          <a:ext cx="718823" cy="7188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85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D331D5-662B-4012-82A8-DC9202F375F7}">
      <dsp:nvSpPr>
        <dsp:cNvPr id="0" name=""/>
        <dsp:cNvSpPr/>
      </dsp:nvSpPr>
      <dsp:spPr>
        <a:xfrm>
          <a:off x="1124215" y="716461"/>
          <a:ext cx="6623237" cy="1306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19" tIns="138319" rIns="138319" bIns="13831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Tutorial Instructor: Mohammed Alnajim</a:t>
          </a:r>
          <a:endParaRPr lang="en-US" sz="2500" kern="1200" dirty="0"/>
        </a:p>
      </dsp:txBody>
      <dsp:txXfrm>
        <a:off x="1124215" y="716461"/>
        <a:ext cx="6623237" cy="1306951"/>
      </dsp:txXfrm>
    </dsp:sp>
    <dsp:sp modelId="{FD9F462A-4294-4183-BA6F-CB2A52157C0A}">
      <dsp:nvSpPr>
        <dsp:cNvPr id="0" name=""/>
        <dsp:cNvSpPr/>
      </dsp:nvSpPr>
      <dsp:spPr>
        <a:xfrm>
          <a:off x="-127453" y="2350150"/>
          <a:ext cx="7620000" cy="130695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1FD817-2551-4B26-85AD-E3727F87327C}">
      <dsp:nvSpPr>
        <dsp:cNvPr id="0" name=""/>
        <dsp:cNvSpPr/>
      </dsp:nvSpPr>
      <dsp:spPr>
        <a:xfrm>
          <a:off x="267899" y="2644214"/>
          <a:ext cx="718823" cy="7188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85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B1E13-820A-49FB-BD74-ACF5C2DFE043}">
      <dsp:nvSpPr>
        <dsp:cNvPr id="0" name=""/>
        <dsp:cNvSpPr/>
      </dsp:nvSpPr>
      <dsp:spPr>
        <a:xfrm>
          <a:off x="1382075" y="2350150"/>
          <a:ext cx="6107518" cy="1306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19" tIns="138319" rIns="138319" bIns="13831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E-mail :  </a:t>
          </a:r>
          <a:r>
            <a:rPr lang="en-US" sz="2500" b="1" u="sng" kern="1200" dirty="0">
              <a:solidFill>
                <a:srgbClr val="00B0F0"/>
              </a:solidFill>
            </a:rPr>
            <a:t>malnajim1@ksu.edu.sa</a:t>
          </a:r>
          <a:endParaRPr lang="en-US" sz="2500" kern="1200" dirty="0">
            <a:solidFill>
              <a:srgbClr val="00B0F0"/>
            </a:solidFill>
          </a:endParaRPr>
        </a:p>
      </dsp:txBody>
      <dsp:txXfrm>
        <a:off x="1382075" y="2350150"/>
        <a:ext cx="6107518" cy="1306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B8032-3E5F-4653-9F9B-B869032CEA9F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537C4-8F2B-4FDF-8B4A-F90577A9E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64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Description </a:t>
            </a:r>
          </a:p>
          <a:p>
            <a:r>
              <a:rPr lang="en-US" dirty="0"/>
              <a:t>System Capabilities </a:t>
            </a:r>
          </a:p>
          <a:p>
            <a:r>
              <a:rPr lang="en-US" dirty="0"/>
              <a:t>Business Benefits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2537C4-8F2B-4FDF-8B4A-F90577A9EEB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5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August 29,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August 29,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August 29,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August 29,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August 29, 2022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August 29,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August 29,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August 29,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August 29,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August 29,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August 29,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August 29,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IS240- Ch1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Review questions</a:t>
            </a:r>
          </a:p>
        </p:txBody>
      </p:sp>
    </p:spTree>
    <p:extLst>
      <p:ext uri="{BB962C8B-B14F-4D97-AF65-F5344CB8AC3E}">
        <p14:creationId xmlns:p14="http://schemas.microsoft.com/office/powerpoint/2010/main" val="2521823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</a:rPr>
              <a:t>What is the difference between systems analysis and systems design? </a:t>
            </a:r>
            <a:endParaRPr lang="en-US" sz="280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477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Q3-Answer: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Systems analysis is to determine “what” the new system should do.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Systems design is to determine “how” the new system should be built.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96589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/>
          </a:bodyPr>
          <a:lstStyle/>
          <a:p>
            <a:r>
              <a:rPr lang="en-US" sz="2800" dirty="0"/>
              <a:t>What is a project?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3177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Q4-Answer: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A project is a planned undertaking that has a beginning and an end, and which usually produces some predefined result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34477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What are the six core processes for software systems development?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4295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Q5-Answer: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564086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Identify the problem and obtain approval.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Plan and monitor the project.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Discover and understand the requirements.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Design the system components.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Build, test, integrate the system components.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Finalize testing and deploy the solution.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7570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What is meant by Agile Development?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0764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Q6-Answer: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5640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Agile development is a philosophy of systems development that emphasizes flexibility to handle changing requirements during the development project.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18784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What is the purpose of a System Vision Document?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2053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Q7-Answer: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5640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The System Vision Document describes the overall objective of the new system.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Its purpose is to provide basic information about the need and solution approach to assist the client in deciding whether to approve a development project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0525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08B6A-2D14-44BC-BEAD-EF2731151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52718"/>
            <a:ext cx="6183745" cy="1371600"/>
          </a:xfrm>
        </p:spPr>
        <p:txBody>
          <a:bodyPr anchor="b">
            <a:normAutofit/>
          </a:bodyPr>
          <a:lstStyle/>
          <a:p>
            <a:r>
              <a:rPr lang="en-US" dirty="0"/>
              <a:t>Tutorial Instructor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341E4D9-781D-43D7-AE3C-EA7680B0E6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41751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5421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What is the difference between a system and a subsystem?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4201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Q8-Answer: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56408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A system usually consists of a complete solution that functions by itself. A subsystem is an identifiable and partitioned portion of the system.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 A subsystem usually is not an independent entity but functions within the context of the entire system.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2930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What is the purpose of a Work Breakdown Structure?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4201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Q9-Answer: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5640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/>
              <a:t>The purpose of a Work Breakdown Structure is to identify all the tasks, e.g. the work, that must be accomplished for a project.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2930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What are the components of a Work Breakdown Structure? What does it show?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4201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Q10-Answer: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5640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It usually contains a list of all the tasks that must be done, along with an estimate of how much work each task will require.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It is the basis for building a project schedule.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2930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0999CE-1694-4AD6-9E0C-66EB683E4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621" y="0"/>
            <a:ext cx="71927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68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What information is provided by use cases or a use case diagram?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42014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Q11-Answer: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5640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Use cases show all of the user functions that the new system must support.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29309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What information is provided by a class diagram?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4201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08B6A-2D14-44BC-BEAD-EF2731151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52718"/>
            <a:ext cx="6183745" cy="1371600"/>
          </a:xfrm>
        </p:spPr>
        <p:txBody>
          <a:bodyPr anchor="b">
            <a:normAutofit/>
          </a:bodyPr>
          <a:lstStyle/>
          <a:p>
            <a:r>
              <a:rPr lang="en-US" dirty="0"/>
              <a:t>Tutorial GRADE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110E504-B01A-4985-AA8A-159F9486DB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655248"/>
              </p:ext>
            </p:extLst>
          </p:nvPr>
        </p:nvGraphicFramePr>
        <p:xfrm>
          <a:off x="762000" y="2454348"/>
          <a:ext cx="7620000" cy="3393558"/>
        </p:xfrm>
        <a:graphic>
          <a:graphicData uri="http://schemas.openxmlformats.org/drawingml/2006/table">
            <a:tbl>
              <a:tblPr lastRow="1">
                <a:tableStyleId>{7DF18680-E054-41AD-8BC1-D1AEF772440D}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173770769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873504814"/>
                    </a:ext>
                  </a:extLst>
                </a:gridCol>
              </a:tblGrid>
              <a:tr h="157201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PROJECT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9759199"/>
                  </a:ext>
                </a:extLst>
              </a:tr>
              <a:tr h="91077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ASSIGNMENT 1&amp;2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721451"/>
                  </a:ext>
                </a:extLst>
              </a:tr>
              <a:tr h="91077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9598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3453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Q12-Answer: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5640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A class diagram identifies all of the “things” that must be remembered and tracked by the new system.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It usually will be used to design and build the database for the new system.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29309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How do a use case diagram and a class diagram drive the system development process?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42014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Q13-Answer: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5640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The use case diagram defines the processes (e.g. functions) of the new system,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and the class diagram defines the data of the new system.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29309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What is another way to describe an activity diagram? What does it show?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966018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Q14-Answer: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5640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An activity diagram is also a “workflow” diagram. It shows the flow of steps that a user, working with a system, follows to complete a business process or use case.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197499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How does an activity diagram help in user-interface design?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643048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Q15-Answer: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5640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An activity diagram shows the interactions between a user and the system. Those interactions must be supported by the user interface.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144159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What is the purpose of architectural design?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41388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DD9B2EC-D5E7-4BEF-B08A-67B3DE2F1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910795"/>
            <a:ext cx="4114800" cy="385937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4023360" cy="4480560"/>
          </a:xfrm>
        </p:spPr>
        <p:txBody>
          <a:bodyPr>
            <a:normAutofit/>
          </a:bodyPr>
          <a:lstStyle/>
          <a:p>
            <a:r>
              <a:rPr lang="en-US" sz="2800" dirty="0"/>
              <a:t>Architectural design is used to design the overall structure of the new system. It defines the major components of the new system and how they relate to each other. </a:t>
            </a:r>
            <a:endParaRPr lang="en-US" sz="2800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</p:spPr>
        <p:txBody>
          <a:bodyPr anchor="b">
            <a:normAutofit/>
          </a:bodyPr>
          <a:lstStyle/>
          <a:p>
            <a:r>
              <a:rPr lang="en-US" dirty="0"/>
              <a:t>Q16-Answer:</a:t>
            </a:r>
          </a:p>
        </p:txBody>
      </p:sp>
    </p:spTree>
    <p:extLst>
      <p:ext uri="{BB962C8B-B14F-4D97-AF65-F5344CB8AC3E}">
        <p14:creationId xmlns:p14="http://schemas.microsoft.com/office/powerpoint/2010/main" val="1904532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What new information is provided in a design class diagram (more than a class diagram)?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38380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CC6DE-006F-4533-8D88-DF511381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33C52-AD08-4499-8039-C1A987384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Learning System </a:t>
            </a:r>
            <a:r>
              <a:rPr lang="en-US" altLang="en-US" sz="2400" dirty="0">
                <a:ea typeface="ＭＳ Ｐゴシック" panose="020B0600070205080204" pitchFamily="34" charset="-128"/>
              </a:rPr>
              <a:t>Workflows</a:t>
            </a:r>
            <a:r>
              <a:rPr lang="en-US" sz="2400" dirty="0"/>
              <a:t>: </a:t>
            </a:r>
            <a:r>
              <a:rPr lang="en-US" altLang="en-US" sz="2400" dirty="0">
                <a:ea typeface="ＭＳ Ｐゴシック" panose="020B0600070205080204" pitchFamily="34" charset="-128"/>
              </a:rPr>
              <a:t>Activity Diagrams</a:t>
            </a:r>
          </a:p>
          <a:p>
            <a:pPr marL="342900" indent="-342900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ea typeface="ＭＳ Ｐゴシック" panose="020B0600070205080204" pitchFamily="34" charset="-128"/>
              </a:rPr>
              <a:t>Functional Requirements:  Use Case Diagram </a:t>
            </a:r>
          </a:p>
          <a:p>
            <a:pPr marL="342900" indent="-342900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>
                <a:ea typeface="ＭＳ Ｐゴシック" panose="020B0600070205080204" pitchFamily="34" charset="-128"/>
              </a:rPr>
              <a:t>Domain Modeling: Class Diagram</a:t>
            </a:r>
          </a:p>
          <a:p>
            <a:pPr marL="342900" indent="-342900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Dynamic Modelling: </a:t>
            </a:r>
            <a:r>
              <a:rPr lang="en-US" altLang="en-US" sz="2400" dirty="0"/>
              <a:t>Sequence Diagram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81982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Q17-Answer: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5640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A design class diagram is an extension of a class diagram and it shows how the attributes become data fields with type information. It also identifies the methods of a class. It also shows which classes have visibility to other classes to access their methods.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95597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What are the steps of system testing?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36717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Q18-Answer: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564086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Create the test data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Conduct the tests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Identify and document the errors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/>
              <a:t>Fix the errors. 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This process repeats until the number of errors is minimal or acceptable.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70915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What is the purpose of user acceptance testing?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63077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Q19-Answer: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5640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User acceptance testing is to allow the users to verify that the system performs in a manner that does in fact solve the business problem. The system should not only provide correct answers, but it should provide answers for all the issues identified during analysis.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935383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Why is it a good practice to divide a project into separate iterations?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472066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Q20-Answer: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5640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To divide the work so that it can be managed and controlled better.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It also provides intermediate deliverables to let the project team members and the users know if the new system is going to solve the business problems.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56940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What should be the objective or result of an iteration?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45566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Q21-Answer: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5640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To produce a portion of the solution system. </a:t>
            </a:r>
          </a:p>
          <a:p>
            <a:pPr>
              <a:lnSpc>
                <a:spcPct val="150000"/>
              </a:lnSpc>
            </a:pP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Usually this means that some working piece of the system is design, coded, and tested. Sometimes it also allows portions of the final solution to be deployed early. </a:t>
            </a:r>
          </a:p>
          <a:p>
            <a:pPr>
              <a:lnSpc>
                <a:spcPct val="150000"/>
              </a:lnSpc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69456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90D0-5862-49FB-8D53-2D4B65F4E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699655"/>
            <a:ext cx="8261927" cy="5146964"/>
          </a:xfrm>
        </p:spPr>
        <p:txBody>
          <a:bodyPr/>
          <a:lstStyle/>
          <a:p>
            <a:r>
              <a:rPr lang="en-US" sz="5400" dirty="0">
                <a:solidFill>
                  <a:schemeClr val="tx2"/>
                </a:solidFill>
              </a:rPr>
              <a:t>Review questions</a:t>
            </a:r>
          </a:p>
        </p:txBody>
      </p:sp>
    </p:spTree>
    <p:extLst>
      <p:ext uri="{BB962C8B-B14F-4D97-AF65-F5344CB8AC3E}">
        <p14:creationId xmlns:p14="http://schemas.microsoft.com/office/powerpoint/2010/main" val="3936464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/>
              <a:t>What is the difference between an information system and a computer application?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23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Q1-Answer: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a computer application is a computer software that performs a single or set of specific functions, which may or may not be connected to a database, while An information system is normally multiple computer programs that are connected to a database and thus provide as output various types and quantities of information.</a:t>
            </a:r>
          </a:p>
        </p:txBody>
      </p:sp>
    </p:spTree>
    <p:extLst>
      <p:ext uri="{BB962C8B-B14F-4D97-AF65-F5344CB8AC3E}">
        <p14:creationId xmlns:p14="http://schemas.microsoft.com/office/powerpoint/2010/main" val="999738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</p:spPr>
        <p:txBody>
          <a:bodyPr anchor="b">
            <a:normAutofit/>
          </a:bodyPr>
          <a:lstStyle/>
          <a:p>
            <a:r>
              <a:rPr lang="en-US" dirty="0"/>
              <a:t>Q2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574800"/>
            <a:ext cx="4955309" cy="4525963"/>
          </a:xfrm>
        </p:spPr>
        <p:txBody>
          <a:bodyPr>
            <a:normAutofit/>
          </a:bodyPr>
          <a:lstStyle/>
          <a:p>
            <a:r>
              <a:rPr lang="en-US" dirty="0"/>
              <a:t>What is the purpose of systems analysis? Why is it important? </a:t>
            </a:r>
          </a:p>
        </p:txBody>
      </p:sp>
      <p:pic>
        <p:nvPicPr>
          <p:cNvPr id="1026" name="Picture 2" descr="Eskimo-Face - The Illusions Index">
            <a:extLst>
              <a:ext uri="{FF2B5EF4-FFF2-40B4-BE49-F238E27FC236}">
                <a16:creationId xmlns:a16="http://schemas.microsoft.com/office/drawing/2014/main" id="{76439949-91BC-4FFB-B36A-A5E163FBA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81502" y="1574800"/>
            <a:ext cx="3100284" cy="452596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782742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Q2-Answer: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18435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System Analysis enable the system developer to understand the user's requirements.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Without a good analysis of the user's needs and requirements the new system will be inadequate in its solution or erroneous in its implementation.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4250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379</TotalTime>
  <Words>1090</Words>
  <Application>Microsoft Office PowerPoint</Application>
  <PresentationFormat>On-screen Show (4:3)</PresentationFormat>
  <Paragraphs>125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Arial Black</vt:lpstr>
      <vt:lpstr>Calibri</vt:lpstr>
      <vt:lpstr>Wingdings</vt:lpstr>
      <vt:lpstr>Essential</vt:lpstr>
      <vt:lpstr>IS240- Ch1</vt:lpstr>
      <vt:lpstr>Tutorial Instructor</vt:lpstr>
      <vt:lpstr>Tutorial GRADE</vt:lpstr>
      <vt:lpstr>objectives</vt:lpstr>
      <vt:lpstr>Review questions</vt:lpstr>
      <vt:lpstr>Q1</vt:lpstr>
      <vt:lpstr>Q1-Answer:</vt:lpstr>
      <vt:lpstr>Q2</vt:lpstr>
      <vt:lpstr>Q2-Answer:</vt:lpstr>
      <vt:lpstr>Q3</vt:lpstr>
      <vt:lpstr>Q3-Answer:</vt:lpstr>
      <vt:lpstr>Q4</vt:lpstr>
      <vt:lpstr>Q4-Answer:</vt:lpstr>
      <vt:lpstr>Q5</vt:lpstr>
      <vt:lpstr>Q5-Answer:</vt:lpstr>
      <vt:lpstr>Q6</vt:lpstr>
      <vt:lpstr>Q6-Answer:</vt:lpstr>
      <vt:lpstr>Q7</vt:lpstr>
      <vt:lpstr>Q7-Answer:</vt:lpstr>
      <vt:lpstr>Q8</vt:lpstr>
      <vt:lpstr>Q8-Answer:</vt:lpstr>
      <vt:lpstr>Q9</vt:lpstr>
      <vt:lpstr>Q9-Answer:</vt:lpstr>
      <vt:lpstr>Q10</vt:lpstr>
      <vt:lpstr>Q10-Answer:</vt:lpstr>
      <vt:lpstr>PowerPoint Presentation</vt:lpstr>
      <vt:lpstr>Q11</vt:lpstr>
      <vt:lpstr>Q11-Answer:</vt:lpstr>
      <vt:lpstr>Q12</vt:lpstr>
      <vt:lpstr>Q12-Answer:</vt:lpstr>
      <vt:lpstr>Q13</vt:lpstr>
      <vt:lpstr>Q13-Answer:</vt:lpstr>
      <vt:lpstr>Q14</vt:lpstr>
      <vt:lpstr>Q14-Answer:</vt:lpstr>
      <vt:lpstr>Q15</vt:lpstr>
      <vt:lpstr>Q15-Answer:</vt:lpstr>
      <vt:lpstr>Q16</vt:lpstr>
      <vt:lpstr>Q16-Answer:</vt:lpstr>
      <vt:lpstr>Q17</vt:lpstr>
      <vt:lpstr>Q17-Answer:</vt:lpstr>
      <vt:lpstr>Q18</vt:lpstr>
      <vt:lpstr>Q18-Answer:</vt:lpstr>
      <vt:lpstr>Q19</vt:lpstr>
      <vt:lpstr>Q19-Answer:</vt:lpstr>
      <vt:lpstr>Q20</vt:lpstr>
      <vt:lpstr>Q20-Answer:</vt:lpstr>
      <vt:lpstr>Q21</vt:lpstr>
      <vt:lpstr>Q21-Answer: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IS240- Ch1</dc:title>
  <dc:creator/>
  <cp:lastModifiedBy>Mohammed Abdulkarim Alnajim</cp:lastModifiedBy>
  <cp:revision>22</cp:revision>
  <dcterms:created xsi:type="dcterms:W3CDTF">2015-08-31T16:05:33Z</dcterms:created>
  <dcterms:modified xsi:type="dcterms:W3CDTF">2022-08-28T21:09:00Z</dcterms:modified>
</cp:coreProperties>
</file>