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06" r:id="rId6"/>
  </p:sldMasterIdLst>
  <p:notesMasterIdLst>
    <p:notesMasterId r:id="rId42"/>
  </p:notesMasterIdLst>
  <p:sldIdLst>
    <p:sldId id="520" r:id="rId7"/>
    <p:sldId id="598" r:id="rId8"/>
    <p:sldId id="599" r:id="rId9"/>
    <p:sldId id="600" r:id="rId10"/>
    <p:sldId id="601" r:id="rId11"/>
    <p:sldId id="602" r:id="rId12"/>
    <p:sldId id="603" r:id="rId13"/>
    <p:sldId id="604" r:id="rId14"/>
    <p:sldId id="605" r:id="rId15"/>
    <p:sldId id="606" r:id="rId16"/>
    <p:sldId id="607" r:id="rId17"/>
    <p:sldId id="608" r:id="rId18"/>
    <p:sldId id="609" r:id="rId19"/>
    <p:sldId id="610" r:id="rId20"/>
    <p:sldId id="611" r:id="rId21"/>
    <p:sldId id="612" r:id="rId22"/>
    <p:sldId id="626" r:id="rId23"/>
    <p:sldId id="613" r:id="rId24"/>
    <p:sldId id="614" r:id="rId25"/>
    <p:sldId id="627" r:id="rId26"/>
    <p:sldId id="615" r:id="rId27"/>
    <p:sldId id="616" r:id="rId28"/>
    <p:sldId id="617" r:id="rId29"/>
    <p:sldId id="618" r:id="rId30"/>
    <p:sldId id="619" r:id="rId31"/>
    <p:sldId id="620" r:id="rId32"/>
    <p:sldId id="621" r:id="rId33"/>
    <p:sldId id="622" r:id="rId34"/>
    <p:sldId id="623" r:id="rId35"/>
    <p:sldId id="624" r:id="rId36"/>
    <p:sldId id="260" r:id="rId37"/>
    <p:sldId id="551" r:id="rId38"/>
    <p:sldId id="625" r:id="rId39"/>
    <p:sldId id="595" r:id="rId40"/>
    <p:sldId id="5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520"/>
            <p14:sldId id="598"/>
            <p14:sldId id="599"/>
            <p14:sldId id="600"/>
            <p14:sldId id="601"/>
            <p14:sldId id="602"/>
            <p14:sldId id="603"/>
            <p14:sldId id="604"/>
            <p14:sldId id="605"/>
            <p14:sldId id="606"/>
            <p14:sldId id="607"/>
            <p14:sldId id="608"/>
            <p14:sldId id="609"/>
            <p14:sldId id="610"/>
            <p14:sldId id="611"/>
            <p14:sldId id="612"/>
            <p14:sldId id="626"/>
            <p14:sldId id="613"/>
            <p14:sldId id="614"/>
            <p14:sldId id="627"/>
            <p14:sldId id="615"/>
            <p14:sldId id="616"/>
            <p14:sldId id="617"/>
            <p14:sldId id="618"/>
            <p14:sldId id="619"/>
            <p14:sldId id="620"/>
            <p14:sldId id="621"/>
            <p14:sldId id="622"/>
            <p14:sldId id="623"/>
            <p14:sldId id="624"/>
            <p14:sldId id="260"/>
          </p14:sldIdLst>
        </p14:section>
        <p14:section name="Appendix: Image Descriptions for Unsighted Students" id="{9E859B0B-078E-463E-89A6-21C20DD280C4}">
          <p14:sldIdLst>
            <p14:sldId id="551"/>
            <p14:sldId id="625"/>
            <p14:sldId id="595"/>
            <p14:sldId id="596"/>
          </p14:sldIdLst>
        </p14:section>
      </p14:sectionLst>
    </p:ext>
    <p:ext uri="{EFAFB233-063F-42B5-8137-9DF3F51BA10A}">
      <p15:sldGuideLst xmlns:p15="http://schemas.microsoft.com/office/powerpoint/2012/main">
        <p15:guide id="2" pos="3264" userDrawn="1">
          <p15:clr>
            <a:srgbClr val="A4A3A4"/>
          </p15:clr>
        </p15:guide>
        <p15:guide id="3" orient="horz" pos="2832"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CCC"/>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6463" autoAdjust="0"/>
  </p:normalViewPr>
  <p:slideViewPr>
    <p:cSldViewPr snapToGrid="0" showGuides="1">
      <p:cViewPr>
        <p:scale>
          <a:sx n="110" d="100"/>
          <a:sy n="110" d="100"/>
        </p:scale>
        <p:origin x="2336" y="160"/>
      </p:cViewPr>
      <p:guideLst>
        <p:guide pos="3264"/>
        <p:guide orient="horz" pos="2832"/>
        <p:guide pos="5640"/>
      </p:guideLst>
    </p:cSldViewPr>
  </p:slideViewPr>
  <p:outlineViewPr>
    <p:cViewPr>
      <p:scale>
        <a:sx n="33" d="100"/>
        <a:sy n="33" d="100"/>
      </p:scale>
      <p:origin x="0" y="-19458"/>
    </p:cViewPr>
  </p:outlineViewPr>
  <p:notesTextViewPr>
    <p:cViewPr>
      <p:scale>
        <a:sx n="100" d="100"/>
        <a:sy n="100" d="100"/>
      </p:scale>
      <p:origin x="0" y="0"/>
    </p:cViewPr>
  </p:notesTextViewPr>
  <p:sorterViewPr>
    <p:cViewPr>
      <p:scale>
        <a:sx n="100" d="100"/>
        <a:sy n="100" d="100"/>
      </p:scale>
      <p:origin x="0" y="-306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5294-8BCE-4B15-84C9-4E8D5074478D}" type="datetimeFigureOut">
              <a:rPr lang="en-US" smtClean="0"/>
              <a:t>10/27/24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56329-1779-487C-B587-BBABA473AA7C}" type="slidenum">
              <a:rPr lang="en-US" smtClean="0"/>
              <a:t>‹#›</a:t>
            </a:fld>
            <a:endParaRPr lang="en-US"/>
          </a:p>
        </p:txBody>
      </p:sp>
    </p:spTree>
    <p:extLst>
      <p:ext uri="{BB962C8B-B14F-4D97-AF65-F5344CB8AC3E}">
        <p14:creationId xmlns:p14="http://schemas.microsoft.com/office/powerpoint/2010/main" val="19558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biggest mistake that students make with the DGM is using the incorrect dividend. Be sure to emphasize that we are finding a present value, so the dividend needed is the one that will be paid NEXT period, not the one that has already been paid.</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7</a:t>
            </a:fld>
            <a:endParaRPr lang="en-US"/>
          </a:p>
        </p:txBody>
      </p:sp>
    </p:spTree>
    <p:extLst>
      <p:ext uri="{BB962C8B-B14F-4D97-AF65-F5344CB8AC3E}">
        <p14:creationId xmlns:p14="http://schemas.microsoft.com/office/powerpoint/2010/main" val="381960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29</a:t>
            </a:fld>
            <a:endParaRPr lang="en-US"/>
          </a:p>
        </p:txBody>
      </p:sp>
    </p:spTree>
    <p:extLst>
      <p:ext uri="{BB962C8B-B14F-4D97-AF65-F5344CB8AC3E}">
        <p14:creationId xmlns:p14="http://schemas.microsoft.com/office/powerpoint/2010/main" val="359130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8</a:t>
            </a:fld>
            <a:endParaRPr lang="en-US"/>
          </a:p>
        </p:txBody>
      </p:sp>
    </p:spTree>
    <p:extLst>
      <p:ext uri="{BB962C8B-B14F-4D97-AF65-F5344CB8AC3E}">
        <p14:creationId xmlns:p14="http://schemas.microsoft.com/office/powerpoint/2010/main" val="53334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It may be good to point out that we have assumed the discount rate is constant; however, it could change across periods, or even across years.</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11</a:t>
            </a:fld>
            <a:endParaRPr lang="en-US"/>
          </a:p>
        </p:txBody>
      </p:sp>
    </p:spTree>
    <p:extLst>
      <p:ext uri="{BB962C8B-B14F-4D97-AF65-F5344CB8AC3E}">
        <p14:creationId xmlns:p14="http://schemas.microsoft.com/office/powerpoint/2010/main" val="186801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This type of problem generally separates the “A” students from the rest of the class.</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15</a:t>
            </a:fld>
            <a:endParaRPr lang="en-US"/>
          </a:p>
        </p:txBody>
      </p:sp>
    </p:spTree>
    <p:extLst>
      <p:ext uri="{BB962C8B-B14F-4D97-AF65-F5344CB8AC3E}">
        <p14:creationId xmlns:p14="http://schemas.microsoft.com/office/powerpoint/2010/main" val="41422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Point out that </a:t>
            </a:r>
            <a:r>
              <a:rPr lang="en-US" altLang="en-US" i="1" dirty="0">
                <a:latin typeface="Arial" panose="020B0604020202020204" pitchFamily="34" charset="0"/>
                <a:ea typeface="ＭＳ Ｐゴシック" panose="020B0600070205080204" pitchFamily="34" charset="-128"/>
              </a:rPr>
              <a:t>D</a:t>
            </a:r>
            <a:r>
              <a:rPr lang="en-US" altLang="en-US" baseline="-25000" dirty="0">
                <a:latin typeface="Arial" panose="020B0604020202020204" pitchFamily="34" charset="0"/>
                <a:ea typeface="ＭＳ Ｐゴシック" panose="020B0600070205080204" pitchFamily="34" charset="-128"/>
              </a:rPr>
              <a:t>1</a:t>
            </a:r>
            <a:r>
              <a:rPr lang="en-US" altLang="en-US" dirty="0">
                <a:latin typeface="Arial" panose="020B0604020202020204" pitchFamily="34" charset="0"/>
                <a:ea typeface="ＭＳ Ｐゴシック" panose="020B0600070205080204" pitchFamily="34" charset="-128"/>
              </a:rPr>
              <a:t> / </a:t>
            </a:r>
            <a:r>
              <a:rPr lang="en-US" altLang="en-US" i="1" dirty="0">
                <a:latin typeface="Arial" panose="020B0604020202020204" pitchFamily="34" charset="0"/>
                <a:ea typeface="ＭＳ Ｐゴシック" panose="020B0600070205080204" pitchFamily="34" charset="-128"/>
              </a:rPr>
              <a:t>P</a:t>
            </a:r>
            <a:r>
              <a:rPr lang="en-US" altLang="en-US" baseline="-25000" dirty="0">
                <a:latin typeface="Arial" panose="020B0604020202020204" pitchFamily="34" charset="0"/>
                <a:ea typeface="ＭＳ Ｐゴシック" panose="020B0600070205080204" pitchFamily="34" charset="-128"/>
              </a:rPr>
              <a:t>0</a:t>
            </a:r>
            <a:r>
              <a:rPr lang="en-US" altLang="en-US" dirty="0">
                <a:latin typeface="Arial" panose="020B0604020202020204" pitchFamily="34" charset="0"/>
                <a:ea typeface="ＭＳ Ｐゴシック" panose="020B0600070205080204" pitchFamily="34" charset="-128"/>
              </a:rPr>
              <a:t> is the dividend yield and </a:t>
            </a:r>
            <a:r>
              <a:rPr lang="en-US" altLang="en-US" i="1" dirty="0">
                <a:latin typeface="Arial" panose="020B0604020202020204" pitchFamily="34" charset="0"/>
                <a:ea typeface="ＭＳ Ｐゴシック" panose="020B0600070205080204" pitchFamily="34" charset="-128"/>
              </a:rPr>
              <a:t>g</a:t>
            </a:r>
            <a:r>
              <a:rPr lang="en-US" altLang="en-US" dirty="0">
                <a:latin typeface="Arial" panose="020B0604020202020204" pitchFamily="34" charset="0"/>
                <a:ea typeface="ＭＳ Ｐゴシック" panose="020B0600070205080204" pitchFamily="34" charset="-128"/>
              </a:rPr>
              <a:t> is the capital gains yield.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a:solidFill>
                  <a:schemeClr val="tx1"/>
                </a:solidFill>
                <a:effectLst/>
                <a:latin typeface="Arial" charset="0"/>
                <a:ea typeface="ＭＳ Ｐゴシック" pitchFamily="-1" charset="-128"/>
                <a:cs typeface="ＭＳ Ｐゴシック" pitchFamily="-1" charset="-128"/>
              </a:rPr>
              <a:t>Lecture Tip</a:t>
            </a:r>
            <a:r>
              <a:rPr lang="en-US" sz="1200" i="1" kern="1200" dirty="0">
                <a:solidFill>
                  <a:schemeClr val="tx1"/>
                </a:solidFill>
                <a:effectLst/>
                <a:latin typeface="Arial" charset="0"/>
                <a:ea typeface="ＭＳ Ｐゴシック" pitchFamily="-1" charset="-128"/>
                <a:cs typeface="ＭＳ Ｐゴシック" pitchFamily="-1" charset="-128"/>
              </a:rPr>
              <a:t>: It may be useful to rearrange the Dividend Growth Model and solve for </a:t>
            </a:r>
            <a:r>
              <a:rPr lang="en-US" sz="1200" i="0" kern="1200" dirty="0">
                <a:solidFill>
                  <a:schemeClr val="tx1"/>
                </a:solidFill>
                <a:effectLst/>
                <a:latin typeface="Arial" charset="0"/>
                <a:ea typeface="ＭＳ Ｐゴシック" pitchFamily="-1" charset="-128"/>
                <a:cs typeface="ＭＳ Ｐゴシック" pitchFamily="-1" charset="-128"/>
              </a:rPr>
              <a:t>g</a:t>
            </a:r>
            <a:r>
              <a:rPr lang="en-US" sz="1200" i="1" kern="1200" dirty="0">
                <a:solidFill>
                  <a:schemeClr val="tx1"/>
                </a:solidFill>
                <a:effectLst/>
                <a:latin typeface="Arial" charset="0"/>
                <a:ea typeface="ＭＳ Ｐゴシック" pitchFamily="-1" charset="-128"/>
                <a:cs typeface="ＭＳ Ｐゴシック" pitchFamily="-1" charset="-128"/>
              </a:rPr>
              <a:t> rather than the intrinsic value. Doing so recognizes that the market’s estimate of price is the most meaningful. Thereby, students can evaluate stocks by asking the question “Is the implied growth reasonable?” rather than assuming they are capable of selecting a single value estimate that is better than the consensus of all market participants.</a:t>
            </a:r>
            <a:endParaRPr lang="en-US" sz="1200" kern="1200" dirty="0">
              <a:solidFill>
                <a:schemeClr val="tx1"/>
              </a:solidFill>
              <a:effectLst/>
              <a:latin typeface="Arial" charset="0"/>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19</a:t>
            </a:fld>
            <a:endParaRPr lang="en-US"/>
          </a:p>
        </p:txBody>
      </p:sp>
    </p:spTree>
    <p:extLst>
      <p:ext uri="{BB962C8B-B14F-4D97-AF65-F5344CB8AC3E}">
        <p14:creationId xmlns:p14="http://schemas.microsoft.com/office/powerpoint/2010/main" val="428050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Other sources prefer to use forecasted earnings (i.e., a forward PE) as opposed to trailing twelve months (TTM).</a:t>
            </a:r>
          </a:p>
          <a:p>
            <a:r>
              <a:rPr lang="en-US" sz="1200" i="0" kern="1200" dirty="0">
                <a:solidFill>
                  <a:schemeClr val="tx1"/>
                </a:solidFill>
                <a:effectLst/>
                <a:latin typeface="Arial" charset="0"/>
                <a:ea typeface="ＭＳ Ｐゴシック" pitchFamily="-1" charset="-128"/>
                <a:cs typeface="ＭＳ Ｐゴシック" pitchFamily="-1" charset="-128"/>
              </a:rPr>
              <a:t>A stock’s PE ratio is likely the function of three factors:</a:t>
            </a:r>
            <a:endParaRPr lang="en-US" sz="1200" i="1" kern="1200" dirty="0">
              <a:solidFill>
                <a:schemeClr val="tx1"/>
              </a:solidFill>
              <a:effectLst/>
              <a:latin typeface="Arial" charset="0"/>
              <a:ea typeface="ＭＳ Ｐゴシック" pitchFamily="-1" charset="-128"/>
              <a:cs typeface="ＭＳ Ｐゴシック" pitchFamily="-1" charset="-128"/>
            </a:endParaRPr>
          </a:p>
          <a:p>
            <a:pPr lvl="0"/>
            <a:r>
              <a:rPr lang="en-US" sz="1200" i="0" kern="1200" dirty="0">
                <a:solidFill>
                  <a:schemeClr val="tx1"/>
                </a:solidFill>
                <a:effectLst/>
                <a:latin typeface="Arial" charset="0"/>
                <a:ea typeface="ＭＳ Ｐゴシック" pitchFamily="-1" charset="-128"/>
                <a:cs typeface="ＭＳ Ｐゴシック" pitchFamily="-1" charset="-128"/>
              </a:rPr>
              <a:t>-Growth opportunities (positive relation)</a:t>
            </a:r>
            <a:endParaRPr lang="en-US" sz="1200" i="1" kern="1200" dirty="0">
              <a:solidFill>
                <a:schemeClr val="tx1"/>
              </a:solidFill>
              <a:effectLst/>
              <a:latin typeface="Arial" charset="0"/>
              <a:ea typeface="ＭＳ Ｐゴシック" pitchFamily="-1" charset="-128"/>
              <a:cs typeface="ＭＳ Ｐゴシック" pitchFamily="-1" charset="-128"/>
            </a:endParaRPr>
          </a:p>
          <a:p>
            <a:pPr lvl="0"/>
            <a:r>
              <a:rPr lang="en-US" sz="1200" i="0" kern="1200" dirty="0">
                <a:solidFill>
                  <a:schemeClr val="tx1"/>
                </a:solidFill>
                <a:effectLst/>
                <a:latin typeface="Arial" charset="0"/>
                <a:ea typeface="ＭＳ Ｐゴシック" pitchFamily="-1" charset="-128"/>
                <a:cs typeface="ＭＳ Ｐゴシック" pitchFamily="-1" charset="-128"/>
              </a:rPr>
              <a:t>-Risk (negative relation)</a:t>
            </a:r>
            <a:endParaRPr lang="en-US" sz="1200" i="1" kern="1200" dirty="0">
              <a:solidFill>
                <a:schemeClr val="tx1"/>
              </a:solidFill>
              <a:effectLst/>
              <a:latin typeface="Arial" charset="0"/>
              <a:ea typeface="ＭＳ Ｐゴシック" pitchFamily="-1" charset="-128"/>
              <a:cs typeface="ＭＳ Ｐゴシック" pitchFamily="-1" charset="-128"/>
            </a:endParaRPr>
          </a:p>
          <a:p>
            <a:pPr lvl="0"/>
            <a:r>
              <a:rPr lang="en-US" sz="1200" i="0" kern="1200" dirty="0">
                <a:solidFill>
                  <a:schemeClr val="tx1"/>
                </a:solidFill>
                <a:effectLst/>
                <a:latin typeface="Arial" charset="0"/>
                <a:ea typeface="ＭＳ Ｐゴシック" pitchFamily="-1" charset="-128"/>
                <a:cs typeface="ＭＳ Ｐゴシック" pitchFamily="-1" charset="-128"/>
              </a:rPr>
              <a:t>-Accounting practices (conservative accounting practices are likely related to higher PE ratios)</a:t>
            </a:r>
            <a:endParaRPr lang="en-US" sz="1200" i="1" kern="1200" dirty="0">
              <a:solidFill>
                <a:schemeClr val="tx1"/>
              </a:solidFill>
              <a:effectLst/>
              <a:latin typeface="Arial" charset="0"/>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22</a:t>
            </a:fld>
            <a:endParaRPr lang="en-US"/>
          </a:p>
        </p:txBody>
      </p:sp>
    </p:spTree>
    <p:extLst>
      <p:ext uri="{BB962C8B-B14F-4D97-AF65-F5344CB8AC3E}">
        <p14:creationId xmlns:p14="http://schemas.microsoft.com/office/powerpoint/2010/main" val="321192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Accounting policies will also impact the PE ratio, as conservative policies are generally associated with higher PE ratios.</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23</a:t>
            </a:fld>
            <a:endParaRPr lang="en-US"/>
          </a:p>
        </p:txBody>
      </p:sp>
    </p:spTree>
    <p:extLst>
      <p:ext uri="{BB962C8B-B14F-4D97-AF65-F5344CB8AC3E}">
        <p14:creationId xmlns:p14="http://schemas.microsoft.com/office/powerpoint/2010/main" val="418048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Dealer: maintains an inventory and stands ready to trade at quoted bid (price at which they will buy) and ask (price at which they will sell) prices. Make their profit from the difference between the bid and ask prices, called the bid-ask spread. The smaller the spread, the more competition and the more liquid the stock. The move to decimalization allows for a smaller bid-ask spread.</a:t>
            </a:r>
          </a:p>
          <a:p>
            <a:pPr eaLnBrk="1" hangingPunct="1"/>
            <a:r>
              <a:rPr lang="en-US" altLang="en-US" dirty="0">
                <a:latin typeface="Arial" panose="020B0604020202020204" pitchFamily="34" charset="0"/>
                <a:ea typeface="ＭＳ Ｐゴシック" panose="020B0600070205080204" pitchFamily="34" charset="-128"/>
              </a:rPr>
              <a:t>Broker: a broker matches buyers and sellers. They perform the search function for a fee (commission). They do not hold an inventory of securities.</a:t>
            </a:r>
            <a:endParaRPr lang="en-US" altLang="en-US" i="1"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NYSE:</a:t>
            </a:r>
          </a:p>
          <a:p>
            <a:pPr eaLnBrk="1" hangingPunct="1"/>
            <a:r>
              <a:rPr lang="en-US" altLang="en-US" dirty="0">
                <a:latin typeface="Arial" panose="020B0604020202020204" pitchFamily="34" charset="0"/>
                <a:ea typeface="ＭＳ Ｐゴシック" panose="020B0600070205080204" pitchFamily="34" charset="-128"/>
              </a:rPr>
              <a:t>DMMs manage the order flow by keeping the limit order book. The limit order book lists the trades that investors have given to their brokers that include desired trading prices. The specialist is also a dealer that holds an inventory in their assigned stock; they post bid and ask prices and they are supposed to maintain an orderly market.</a:t>
            </a:r>
          </a:p>
          <a:p>
            <a:pPr eaLnBrk="1" hangingPunct="1"/>
            <a:r>
              <a:rPr lang="en-US" altLang="en-US" dirty="0">
                <a:latin typeface="Arial" panose="020B0604020202020204" pitchFamily="34" charset="0"/>
                <a:ea typeface="ＭＳ Ｐゴシック" panose="020B0600070205080204" pitchFamily="34" charset="-128"/>
              </a:rPr>
              <a:t>Other participants on the floor of the exchange include floor traders that own exchange seats, commission brokers, and floor brokers.</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25</a:t>
            </a:fld>
            <a:endParaRPr lang="en-US"/>
          </a:p>
        </p:txBody>
      </p:sp>
    </p:spTree>
    <p:extLst>
      <p:ext uri="{BB962C8B-B14F-4D97-AF65-F5344CB8AC3E}">
        <p14:creationId xmlns:p14="http://schemas.microsoft.com/office/powerpoint/2010/main" val="168696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Point out that the Nasdaq market site in Times Square is NOT an exchange. It is just offices and basically a place for reporters to report on what is happening with Nasdaq stocks.</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28</a:t>
            </a:fld>
            <a:endParaRPr lang="en-US"/>
          </a:p>
        </p:txBody>
      </p:sp>
    </p:spTree>
    <p:extLst>
      <p:ext uri="{BB962C8B-B14F-4D97-AF65-F5344CB8AC3E}">
        <p14:creationId xmlns:p14="http://schemas.microsoft.com/office/powerpoint/2010/main" val="111438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noAutofit/>
          </a:bodyPr>
          <a:lstStyle>
            <a:lvl1pPr>
              <a:defRPr/>
            </a:lvl1pPr>
          </a:lstStyle>
          <a:p>
            <a:pPr lvl="0"/>
            <a:r>
              <a:rPr lang="en-US" dirty="0"/>
              <a:t>Slide Content 3</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CA880A79-A85B-437C-BC20-FC23BDD36F54}"/>
              </a:ext>
            </a:extLst>
          </p:cNvPr>
          <p:cNvSpPr>
            <a:spLocks noGrp="1"/>
          </p:cNvSpPr>
          <p:nvPr>
            <p:ph type="body" sz="quarter" idx="16"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noAutofit/>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noAutofit/>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noAutofit/>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noAutofit/>
          </a:bodyPr>
          <a:lstStyle>
            <a:lvl1pPr>
              <a:defRPr/>
            </a:lvl1pPr>
          </a:lstStyle>
          <a:p>
            <a:pPr lvl="0"/>
            <a:r>
              <a:rPr lang="en-US" dirty="0"/>
              <a:t>Slide Content 6</a:t>
            </a:r>
          </a:p>
          <a:p>
            <a:pPr lvl="1"/>
            <a:r>
              <a:rPr lang="en-US" dirty="0"/>
              <a:t>Second level</a:t>
            </a:r>
          </a:p>
          <a:p>
            <a:pPr lvl="2"/>
            <a:r>
              <a:rPr lang="en-US" dirty="0"/>
              <a:t>Third level</a:t>
            </a:r>
          </a:p>
        </p:txBody>
      </p:sp>
      <p:sp>
        <p:nvSpPr>
          <p:cNvPr id="12" name="Appendix Link">
            <a:extLst>
              <a:ext uri="{FF2B5EF4-FFF2-40B4-BE49-F238E27FC236}">
                <a16:creationId xmlns:a16="http://schemas.microsoft.com/office/drawing/2014/main" id="{9893AC4A-29B0-44AE-8CE5-26A7096591D7}"/>
              </a:ext>
            </a:extLst>
          </p:cNvPr>
          <p:cNvSpPr>
            <a:spLocks noGrp="1"/>
          </p:cNvSpPr>
          <p:nvPr>
            <p:ph type="body" sz="quarter" idx="19"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noAutofit/>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noAutofit/>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553357"/>
          </a:xfrm>
        </p:spPr>
        <p:txBody>
          <a:bodyPr>
            <a:noAutofit/>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581025"/>
          </a:xfrm>
        </p:spPr>
        <p:txBody>
          <a:bodyPr>
            <a:noAutofit/>
          </a:bodyPr>
          <a:lstStyle>
            <a:lvl1pPr>
              <a:defRPr/>
            </a:lvl1pPr>
          </a:lstStyle>
          <a:p>
            <a:pPr lvl="0"/>
            <a:r>
              <a:rPr lang="en-US" dirty="0"/>
              <a:t>Slide Content 6</a:t>
            </a:r>
          </a:p>
          <a:p>
            <a:pPr lvl="1"/>
            <a:r>
              <a:rPr lang="en-US" dirty="0"/>
              <a:t>Second level</a:t>
            </a:r>
          </a:p>
          <a:p>
            <a:pPr lvl="2"/>
            <a:r>
              <a:rPr lang="en-US" dirty="0"/>
              <a:t>Third level</a:t>
            </a:r>
          </a:p>
        </p:txBody>
      </p:sp>
      <p:sp>
        <p:nvSpPr>
          <p:cNvPr id="14" name="Appendix Link">
            <a:extLst>
              <a:ext uri="{FF2B5EF4-FFF2-40B4-BE49-F238E27FC236}">
                <a16:creationId xmlns:a16="http://schemas.microsoft.com/office/drawing/2014/main" id="{2C2257D7-2308-4360-85BA-37F9E2351455}"/>
              </a:ext>
            </a:extLst>
          </p:cNvPr>
          <p:cNvSpPr>
            <a:spLocks noGrp="1"/>
          </p:cNvSpPr>
          <p:nvPr>
            <p:ph type="body" sz="quarter" idx="12"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34746680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BF25DC59-5AB2-417D-B46A-F09F380F8F67}"/>
              </a:ext>
            </a:extLst>
          </p:cNvPr>
          <p:cNvSpPr>
            <a:spLocks noGrp="1"/>
          </p:cNvSpPr>
          <p:nvPr>
            <p:ph sz="quarter" idx="10"/>
          </p:nvPr>
        </p:nvSpPr>
        <p:spPr>
          <a:xfrm>
            <a:off x="277813" y="6526213"/>
            <a:ext cx="8699500" cy="204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39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5525"/>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4052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49380"/>
            <a:ext cx="8458200" cy="822237"/>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201138"/>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56084"/>
            <a:ext cx="8458200" cy="469231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25890800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49380"/>
            <a:ext cx="8458200" cy="822237"/>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201138"/>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56084"/>
            <a:ext cx="8458200" cy="859570"/>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7" name="Content Placeholder 6">
            <a:extLst>
              <a:ext uri="{FF2B5EF4-FFF2-40B4-BE49-F238E27FC236}">
                <a16:creationId xmlns:a16="http://schemas.microsoft.com/office/drawing/2014/main" id="{46C054AA-06F8-4A57-BD08-86A23AC24BD1}"/>
              </a:ext>
            </a:extLst>
          </p:cNvPr>
          <p:cNvSpPr>
            <a:spLocks noGrp="1"/>
          </p:cNvSpPr>
          <p:nvPr>
            <p:ph sz="quarter" idx="16"/>
          </p:nvPr>
        </p:nvSpPr>
        <p:spPr>
          <a:xfrm>
            <a:off x="342900" y="2620963"/>
            <a:ext cx="8458200" cy="94138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4C814E61-19E7-4509-B6A6-FBBFF595CA04}"/>
              </a:ext>
            </a:extLst>
          </p:cNvPr>
          <p:cNvSpPr>
            <a:spLocks noGrp="1"/>
          </p:cNvSpPr>
          <p:nvPr>
            <p:ph sz="quarter" idx="17"/>
          </p:nvPr>
        </p:nvSpPr>
        <p:spPr>
          <a:xfrm>
            <a:off x="342900" y="3698875"/>
            <a:ext cx="8458200" cy="94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A1221A90-FB69-4EC4-941E-65578F20FBDF}"/>
              </a:ext>
            </a:extLst>
          </p:cNvPr>
          <p:cNvSpPr>
            <a:spLocks noGrp="1"/>
          </p:cNvSpPr>
          <p:nvPr>
            <p:ph sz="quarter" idx="18"/>
          </p:nvPr>
        </p:nvSpPr>
        <p:spPr>
          <a:xfrm>
            <a:off x="342900" y="4859338"/>
            <a:ext cx="8458200" cy="94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5226FD8-0D98-485B-94D8-E76044F0293D}"/>
              </a:ext>
            </a:extLst>
          </p:cNvPr>
          <p:cNvSpPr>
            <a:spLocks noGrp="1"/>
          </p:cNvSpPr>
          <p:nvPr>
            <p:ph sz="quarter" idx="19"/>
          </p:nvPr>
        </p:nvSpPr>
        <p:spPr>
          <a:xfrm>
            <a:off x="342900" y="5800725"/>
            <a:ext cx="8458200" cy="44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16409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10" name="Slide Title">
            <a:extLst>
              <a:ext uri="{FF2B5EF4-FFF2-40B4-BE49-F238E27FC236}">
                <a16:creationId xmlns:a16="http://schemas.microsoft.com/office/drawing/2014/main" id="{4D3A09E2-C861-4D48-B4DB-F718B64FF46D}"/>
              </a:ext>
            </a:extLst>
          </p:cNvPr>
          <p:cNvSpPr txBox="1">
            <a:spLocks/>
          </p:cNvSpPr>
          <p:nvPr userDrawn="1"/>
        </p:nvSpPr>
        <p:spPr>
          <a:xfrm>
            <a:off x="342900" y="235525"/>
            <a:ext cx="8458200" cy="822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Slide Title</a:t>
            </a:r>
            <a:br>
              <a:rPr lang="en-US" dirty="0"/>
            </a:br>
            <a:endParaRPr lang="en-US" dirty="0"/>
          </a:p>
        </p:txBody>
      </p:sp>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6585788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6" name="Content Placeholder 5">
            <a:extLst>
              <a:ext uri="{FF2B5EF4-FFF2-40B4-BE49-F238E27FC236}">
                <a16:creationId xmlns:a16="http://schemas.microsoft.com/office/drawing/2014/main" id="{95FB06C8-11A0-4E73-A5CE-7801EB091162}"/>
              </a:ext>
            </a:extLst>
          </p:cNvPr>
          <p:cNvSpPr>
            <a:spLocks noGrp="1"/>
          </p:cNvSpPr>
          <p:nvPr>
            <p:ph sz="quarter" idx="12"/>
          </p:nvPr>
        </p:nvSpPr>
        <p:spPr>
          <a:xfrm>
            <a:off x="166688" y="6426200"/>
            <a:ext cx="8505825" cy="3111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15965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14" name="Content Placeholder 5">
            <a:extLst>
              <a:ext uri="{FF2B5EF4-FFF2-40B4-BE49-F238E27FC236}">
                <a16:creationId xmlns:a16="http://schemas.microsoft.com/office/drawing/2014/main" id="{693BA5A3-DAB5-45C2-AE6D-5271B0A7976C}"/>
              </a:ext>
            </a:extLst>
          </p:cNvPr>
          <p:cNvSpPr>
            <a:spLocks noGrp="1"/>
          </p:cNvSpPr>
          <p:nvPr>
            <p:ph sz="quarter" idx="12"/>
          </p:nvPr>
        </p:nvSpPr>
        <p:spPr>
          <a:xfrm>
            <a:off x="166688" y="6426200"/>
            <a:ext cx="8505825" cy="3111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03133A46-43F0-4734-A847-009F11688B7F}"/>
              </a:ext>
            </a:extLst>
          </p:cNvPr>
          <p:cNvSpPr>
            <a:spLocks noGrp="1"/>
          </p:cNvSpPr>
          <p:nvPr>
            <p:ph type="body" sz="quarter" idx="14"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noAutofit/>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DF07503B-138D-44F5-84FC-A7637F059B66}"/>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D5840A85-FE10-45F4-81E4-A52DE2319ED9}"/>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72A1E447-C26A-4D25-8792-9B7C6A839F37}"/>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04" r:id="rId3"/>
    <p:sldLayoutId id="2147483682" r:id="rId4"/>
    <p:sldLayoutId id="2147483683"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
        <p:nvSpPr>
          <p:cNvPr id="7" name="Short Copyright">
            <a:extLst>
              <a:ext uri="{FF2B5EF4-FFF2-40B4-BE49-F238E27FC236}">
                <a16:creationId xmlns:a16="http://schemas.microsoft.com/office/drawing/2014/main" id="{F7BFBE01-8512-49BF-81D6-10C5E13594C9}"/>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 id="2147483709" r:id="rId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1792" indent="-320040" algn="l" defTabSz="914400" rtl="0" eaLnBrk="1" latinLnBrk="0" hangingPunct="1">
        <a:lnSpc>
          <a:spcPct val="100000"/>
        </a:lnSpc>
        <a:spcBef>
          <a:spcPts val="1000"/>
        </a:spcBef>
        <a:spcAft>
          <a:spcPts val="0"/>
        </a:spcAft>
        <a:buFont typeface="Arial" panose="020B0604020202020204" pitchFamily="34" charset="0"/>
        <a:buChar char="•"/>
        <a:defRPr sz="22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r>
              <a:rPr lang="en-US"/>
              <a:t>Add long copyright line here</a:t>
            </a:r>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841519326"/>
      </p:ext>
    </p:extLst>
  </p:cSld>
  <p:clrMap bg1="lt1" tx1="dk1" bg2="lt2" tx2="dk2" accent1="accent1" accent2="accent2" accent3="accent3" accent4="accent4" accent5="accent5" accent6="accent6" hlink="hlink" folHlink="folHlink"/>
  <p:sldLayoutIdLst>
    <p:sldLayoutId id="2147483707" r:id="rId1"/>
    <p:sldLayoutId id="2147483710" r:id="rId2"/>
    <p:sldLayoutId id="2147483708"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slide" Target="slide3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6.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34.x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slide" Target="slide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8660-5222-40C4-AA78-E5281D0AE4ED}"/>
              </a:ext>
            </a:extLst>
          </p:cNvPr>
          <p:cNvSpPr>
            <a:spLocks noGrp="1"/>
          </p:cNvSpPr>
          <p:nvPr>
            <p:ph type="ctrTitle"/>
          </p:nvPr>
        </p:nvSpPr>
        <p:spPr>
          <a:xfrm>
            <a:off x="777240" y="2545080"/>
            <a:ext cx="6521640" cy="1313689"/>
          </a:xfrm>
        </p:spPr>
        <p:txBody>
          <a:bodyPr/>
          <a:lstStyle/>
          <a:p>
            <a:r>
              <a:rPr lang="en-US" altLang="en-US" noProof="0" dirty="0">
                <a:latin typeface="Arial" panose="020B0604020202020204" pitchFamily="34" charset="0"/>
                <a:cs typeface="Arial" panose="020B0604020202020204" pitchFamily="34" charset="0"/>
              </a:rPr>
              <a:t>Corporate Finance </a:t>
            </a:r>
            <a:r>
              <a:rPr lang="en-US" altLang="en-US" sz="2000" noProof="0" dirty="0">
                <a:latin typeface="Arial" panose="020B0604020202020204" pitchFamily="34" charset="0"/>
                <a:cs typeface="Arial" panose="020B0604020202020204" pitchFamily="34" charset="0"/>
              </a:rPr>
              <a:t>Thirteenth Edition </a:t>
            </a:r>
            <a:br>
              <a:rPr lang="en-US" altLang="en-US" noProof="0" dirty="0">
                <a:latin typeface="Arial" panose="020B0604020202020204" pitchFamily="34" charset="0"/>
                <a:cs typeface="Arial" panose="020B0604020202020204" pitchFamily="34" charset="0"/>
              </a:rPr>
            </a:br>
            <a:r>
              <a:rPr lang="en-US" altLang="en-US" sz="1600" noProof="0" dirty="0">
                <a:latin typeface="Arial" panose="020B0604020202020204" pitchFamily="34" charset="0"/>
                <a:cs typeface="Arial" panose="020B0604020202020204" pitchFamily="34" charset="0"/>
              </a:rPr>
              <a:t>Stephen A. Ross / Randolph W. </a:t>
            </a:r>
            <a:r>
              <a:rPr lang="en-US" altLang="en-US" sz="1600" noProof="0" dirty="0" err="1">
                <a:latin typeface="Arial" panose="020B0604020202020204" pitchFamily="34" charset="0"/>
                <a:cs typeface="Arial" panose="020B0604020202020204" pitchFamily="34" charset="0"/>
              </a:rPr>
              <a:t>Westerfield</a:t>
            </a:r>
            <a:r>
              <a:rPr lang="en-US" altLang="en-US" sz="1600" noProof="0" dirty="0">
                <a:latin typeface="Arial" panose="020B0604020202020204" pitchFamily="34" charset="0"/>
                <a:cs typeface="Arial" panose="020B0604020202020204" pitchFamily="34" charset="0"/>
              </a:rPr>
              <a:t> / Jeffrey F. Jaffe / Bradford D. Jordan </a:t>
            </a:r>
            <a:endParaRPr lang="en-US" sz="1600" noProof="0" dirty="0"/>
          </a:p>
        </p:txBody>
      </p:sp>
      <p:sp>
        <p:nvSpPr>
          <p:cNvPr id="3" name="Subtitle 2">
            <a:extLst>
              <a:ext uri="{FF2B5EF4-FFF2-40B4-BE49-F238E27FC236}">
                <a16:creationId xmlns:a16="http://schemas.microsoft.com/office/drawing/2014/main" id="{22E5C068-5B96-4E53-A623-FAD4C405004D}"/>
              </a:ext>
            </a:extLst>
          </p:cNvPr>
          <p:cNvSpPr>
            <a:spLocks noGrp="1"/>
          </p:cNvSpPr>
          <p:nvPr>
            <p:ph type="subTitle" idx="1"/>
          </p:nvPr>
        </p:nvSpPr>
        <p:spPr/>
        <p:txBody>
          <a:bodyPr/>
          <a:lstStyle/>
          <a:p>
            <a:r>
              <a:rPr lang="en-US" altLang="en-US" sz="2400" b="1" noProof="0" dirty="0">
                <a:latin typeface="Arial" panose="020B0604020202020204" pitchFamily="34" charset="0"/>
                <a:ea typeface="Calibri" pitchFamily="34" charset="0"/>
                <a:cs typeface="Arial" panose="020B0604020202020204" pitchFamily="34" charset="0"/>
              </a:rPr>
              <a:t>Chapter 9</a:t>
            </a:r>
            <a:endParaRPr lang="en-US" sz="2400" noProof="0" dirty="0"/>
          </a:p>
        </p:txBody>
      </p:sp>
      <p:sp>
        <p:nvSpPr>
          <p:cNvPr id="4" name="Text Placeholder 3">
            <a:extLst>
              <a:ext uri="{FF2B5EF4-FFF2-40B4-BE49-F238E27FC236}">
                <a16:creationId xmlns:a16="http://schemas.microsoft.com/office/drawing/2014/main" id="{E4EB5E82-0326-4776-A8AD-A62F61B95052}"/>
              </a:ext>
            </a:extLst>
          </p:cNvPr>
          <p:cNvSpPr>
            <a:spLocks noGrp="1"/>
          </p:cNvSpPr>
          <p:nvPr>
            <p:ph type="body" sz="quarter" idx="10"/>
          </p:nvPr>
        </p:nvSpPr>
        <p:spPr>
          <a:xfrm>
            <a:off x="777240" y="4718304"/>
            <a:ext cx="5105400" cy="576185"/>
          </a:xfrm>
        </p:spPr>
        <p:txBody>
          <a:bodyPr/>
          <a:lstStyle/>
          <a:p>
            <a:r>
              <a:rPr lang="en-IN" altLang="en-US" dirty="0">
                <a:latin typeface="Arial" panose="020B0604020202020204" pitchFamily="34" charset="0"/>
                <a:cs typeface="Arial" panose="020B0604020202020204" pitchFamily="34" charset="0"/>
              </a:rPr>
              <a:t>Stock Valuation</a:t>
            </a:r>
          </a:p>
        </p:txBody>
      </p:sp>
      <p:sp>
        <p:nvSpPr>
          <p:cNvPr id="5" name="Content Placeholder 4">
            <a:extLst>
              <a:ext uri="{FF2B5EF4-FFF2-40B4-BE49-F238E27FC236}">
                <a16:creationId xmlns:a16="http://schemas.microsoft.com/office/drawing/2014/main" id="{7CF0216D-6E57-4321-904E-4C5466DC6E4F}"/>
              </a:ext>
            </a:extLst>
          </p:cNvPr>
          <p:cNvSpPr>
            <a:spLocks noGrp="1"/>
          </p:cNvSpPr>
          <p:nvPr>
            <p:ph sz="quarter" idx="12"/>
          </p:nvPr>
        </p:nvSpPr>
        <p:spPr>
          <a:xfrm>
            <a:off x="-30480" y="6546549"/>
            <a:ext cx="9281160" cy="221582"/>
          </a:xfrm>
        </p:spPr>
        <p:txBody>
          <a:bodyPr/>
          <a:lstStyle/>
          <a:p>
            <a:pPr algn="ctr"/>
            <a:r>
              <a:rPr lang="en-US" sz="8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3439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051F-DF2B-4A31-B0D7-3DA45D41059C}"/>
              </a:ext>
            </a:extLst>
          </p:cNvPr>
          <p:cNvSpPr>
            <a:spLocks noGrp="1"/>
          </p:cNvSpPr>
          <p:nvPr>
            <p:ph type="title"/>
          </p:nvPr>
        </p:nvSpPr>
        <p:spPr/>
        <p:txBody>
          <a:bodyPr/>
          <a:lstStyle/>
          <a:p>
            <a:r>
              <a:rPr lang="en-IN" dirty="0"/>
              <a:t>Case 3: Differential Growth – III</a:t>
            </a:r>
            <a:endParaRPr lang="en-US" dirty="0"/>
          </a:p>
        </p:txBody>
      </p:sp>
      <p:sp>
        <p:nvSpPr>
          <p:cNvPr id="3" name="Content Placeholder 2">
            <a:extLst>
              <a:ext uri="{FF2B5EF4-FFF2-40B4-BE49-F238E27FC236}">
                <a16:creationId xmlns:a16="http://schemas.microsoft.com/office/drawing/2014/main" id="{BB7A9867-D3D3-406E-91B9-E82FD86B3605}"/>
              </a:ext>
            </a:extLst>
          </p:cNvPr>
          <p:cNvSpPr>
            <a:spLocks noGrp="1"/>
          </p:cNvSpPr>
          <p:nvPr>
            <p:ph sz="quarter" idx="11"/>
          </p:nvPr>
        </p:nvSpPr>
        <p:spPr>
          <a:xfrm>
            <a:off x="342900" y="1276710"/>
            <a:ext cx="8458200" cy="979794"/>
          </a:xfrm>
        </p:spPr>
        <p:txBody>
          <a:bodyPr/>
          <a:lstStyle/>
          <a:p>
            <a:r>
              <a:rPr lang="en-US" altLang="en-US" sz="2600" dirty="0">
                <a:cs typeface="Arial" panose="020B0604020202020204" pitchFamily="34" charset="0"/>
              </a:rPr>
              <a:t>Dividends will grow at rate </a:t>
            </a:r>
            <a:r>
              <a:rPr lang="en-US" altLang="en-US" sz="2600" i="1" dirty="0">
                <a:cs typeface="Arial" panose="020B0604020202020204" pitchFamily="34" charset="0"/>
              </a:rPr>
              <a:t>g</a:t>
            </a:r>
            <a:r>
              <a:rPr lang="en-US" altLang="en-US" sz="2600" baseline="-25000" dirty="0">
                <a:cs typeface="Arial" panose="020B0604020202020204" pitchFamily="34" charset="0"/>
              </a:rPr>
              <a:t>1</a:t>
            </a:r>
            <a:r>
              <a:rPr lang="en-US" altLang="en-US" sz="2600" dirty="0">
                <a:cs typeface="Arial" panose="020B0604020202020204" pitchFamily="34" charset="0"/>
              </a:rPr>
              <a:t> for </a:t>
            </a:r>
            <a:r>
              <a:rPr lang="en-US" altLang="en-US" sz="2600" i="1" dirty="0">
                <a:cs typeface="Arial" panose="020B0604020202020204" pitchFamily="34" charset="0"/>
              </a:rPr>
              <a:t>N</a:t>
            </a:r>
            <a:r>
              <a:rPr lang="en-US" altLang="en-US" sz="2600" dirty="0">
                <a:cs typeface="Arial" panose="020B0604020202020204" pitchFamily="34" charset="0"/>
              </a:rPr>
              <a:t> years and grow at rate </a:t>
            </a:r>
            <a:r>
              <a:rPr lang="en-US" altLang="en-US" sz="2600" i="1" dirty="0">
                <a:cs typeface="Arial" panose="020B0604020202020204" pitchFamily="34" charset="0"/>
              </a:rPr>
              <a:t>g</a:t>
            </a:r>
            <a:r>
              <a:rPr lang="en-US" altLang="en-US" sz="2600" baseline="-25000" dirty="0">
                <a:cs typeface="Arial" panose="020B0604020202020204" pitchFamily="34" charset="0"/>
              </a:rPr>
              <a:t>2</a:t>
            </a:r>
            <a:r>
              <a:rPr lang="en-US" altLang="en-US" sz="2600" dirty="0">
                <a:cs typeface="Arial" panose="020B0604020202020204" pitchFamily="34" charset="0"/>
              </a:rPr>
              <a:t> thereafter</a:t>
            </a:r>
          </a:p>
        </p:txBody>
      </p:sp>
      <p:pic>
        <p:nvPicPr>
          <p:cNvPr id="4" name="Picture 3" descr="Time line showing how dividends grow at two different rates.">
            <a:extLst>
              <a:ext uri="{FF2B5EF4-FFF2-40B4-BE49-F238E27FC236}">
                <a16:creationId xmlns:a16="http://schemas.microsoft.com/office/drawing/2014/main" id="{3147A224-A7C5-4E2F-B576-10A94438F0F8}"/>
              </a:ext>
            </a:extLst>
          </p:cNvPr>
          <p:cNvPicPr>
            <a:picLocks noChangeAspect="1"/>
          </p:cNvPicPr>
          <p:nvPr/>
        </p:nvPicPr>
        <p:blipFill>
          <a:blip r:embed="rId2"/>
          <a:stretch>
            <a:fillRect/>
          </a:stretch>
        </p:blipFill>
        <p:spPr>
          <a:xfrm>
            <a:off x="1773139" y="2738104"/>
            <a:ext cx="5597722" cy="3092603"/>
          </a:xfrm>
          <a:prstGeom prst="rect">
            <a:avLst/>
          </a:prstGeom>
        </p:spPr>
      </p:pic>
      <p:sp>
        <p:nvSpPr>
          <p:cNvPr id="7" name="Text Placeholder 3">
            <a:extLst>
              <a:ext uri="{FF2B5EF4-FFF2-40B4-BE49-F238E27FC236}">
                <a16:creationId xmlns:a16="http://schemas.microsoft.com/office/drawing/2014/main" id="{B4FCEEBB-BD18-48D9-995F-5B34076BD1BB}"/>
              </a:ext>
            </a:extLst>
          </p:cNvPr>
          <p:cNvSpPr>
            <a:spLocks noGrp="1"/>
          </p:cNvSpPr>
          <p:nvPr>
            <p:ph type="body" sz="quarter" idx="14"/>
          </p:nvPr>
        </p:nvSpPr>
        <p:spPr>
          <a:xfrm>
            <a:off x="2928045" y="6331527"/>
            <a:ext cx="3287910" cy="260843"/>
          </a:xfrm>
        </p:spPr>
        <p:txBody>
          <a:bodyPr/>
          <a:lstStyle/>
          <a:p>
            <a:r>
              <a:rPr lang="en-US" sz="1200" dirty="0">
                <a:latin typeface="Arial" panose="020B0604020202020204" pitchFamily="34" charset="0"/>
                <a:cs typeface="Arial" panose="020B0604020202020204" pitchFamily="34" charset="0"/>
                <a:hlinkClick r:id="rId3" action="ppaction://hlinksldjump"/>
              </a:rPr>
              <a:t>Access the text alternative for slide images</a:t>
            </a:r>
            <a:endParaRPr lang="en-US" sz="1200" dirty="0">
              <a:latin typeface="Arial" panose="020B0604020202020204" pitchFamily="34" charset="0"/>
              <a:cs typeface="Arial" panose="020B0604020202020204" pitchFamily="34" charset="0"/>
              <a:hlinkClick r:id="rId4" action="ppaction://hlinksldjump"/>
            </a:endParaRPr>
          </a:p>
        </p:txBody>
      </p:sp>
      <p:sp>
        <p:nvSpPr>
          <p:cNvPr id="6" name="Slide Number Placeholder 5">
            <a:extLst>
              <a:ext uri="{FF2B5EF4-FFF2-40B4-BE49-F238E27FC236}">
                <a16:creationId xmlns:a16="http://schemas.microsoft.com/office/drawing/2014/main" id="{A7DEF98A-5DEC-4050-8FB4-FAFB72CC0D1E}"/>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84314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45F9-DADC-41E9-B0B6-CBBDD9F65B9E}"/>
              </a:ext>
            </a:extLst>
          </p:cNvPr>
          <p:cNvSpPr>
            <a:spLocks noGrp="1"/>
          </p:cNvSpPr>
          <p:nvPr>
            <p:ph type="title"/>
          </p:nvPr>
        </p:nvSpPr>
        <p:spPr/>
        <p:txBody>
          <a:bodyPr/>
          <a:lstStyle/>
          <a:p>
            <a:r>
              <a:rPr lang="en-IN" dirty="0"/>
              <a:t>Case 3: Differential Growth – IV</a:t>
            </a:r>
            <a:endParaRPr lang="en-US" dirty="0"/>
          </a:p>
        </p:txBody>
      </p:sp>
      <p:sp>
        <p:nvSpPr>
          <p:cNvPr id="3" name="Content Placeholder 2">
            <a:extLst>
              <a:ext uri="{FF2B5EF4-FFF2-40B4-BE49-F238E27FC236}">
                <a16:creationId xmlns:a16="http://schemas.microsoft.com/office/drawing/2014/main" id="{4CD83F51-C34C-489E-81FE-D71BF978B42D}"/>
              </a:ext>
            </a:extLst>
          </p:cNvPr>
          <p:cNvSpPr>
            <a:spLocks noGrp="1"/>
          </p:cNvSpPr>
          <p:nvPr>
            <p:ph sz="quarter" idx="11"/>
          </p:nvPr>
        </p:nvSpPr>
        <p:spPr>
          <a:xfrm>
            <a:off x="342900" y="1276709"/>
            <a:ext cx="8458200" cy="950297"/>
          </a:xfrm>
        </p:spPr>
        <p:txBody>
          <a:bodyPr/>
          <a:lstStyle/>
          <a:p>
            <a:r>
              <a:rPr lang="en-IN" sz="2600" dirty="0"/>
              <a:t>We can value this as the sum of: a T-year annuity growing at rate </a:t>
            </a:r>
            <a:r>
              <a:rPr lang="en-IN" sz="2600" i="1" dirty="0"/>
              <a:t>g</a:t>
            </a:r>
            <a:r>
              <a:rPr lang="en-IN" sz="2600" baseline="-25000" dirty="0"/>
              <a:t>1</a:t>
            </a:r>
          </a:p>
        </p:txBody>
      </p:sp>
      <p:graphicFrame>
        <p:nvGraphicFramePr>
          <p:cNvPr id="8" name="Object 7">
            <a:extLst>
              <a:ext uri="{FF2B5EF4-FFF2-40B4-BE49-F238E27FC236}">
                <a16:creationId xmlns:a16="http://schemas.microsoft.com/office/drawing/2014/main" id="{19060C5F-9ACA-4852-B23D-C48876AC83CD}"/>
              </a:ext>
            </a:extLst>
          </p:cNvPr>
          <p:cNvGraphicFramePr>
            <a:graphicFrameLocks noChangeAspect="1"/>
          </p:cNvGraphicFramePr>
          <p:nvPr>
            <p:extLst>
              <p:ext uri="{D42A27DB-BD31-4B8C-83A1-F6EECF244321}">
                <p14:modId xmlns:p14="http://schemas.microsoft.com/office/powerpoint/2010/main" val="3980331011"/>
              </p:ext>
            </p:extLst>
          </p:nvPr>
        </p:nvGraphicFramePr>
        <p:xfrm>
          <a:off x="3219450" y="2372460"/>
          <a:ext cx="2705100" cy="889000"/>
        </p:xfrm>
        <a:graphic>
          <a:graphicData uri="http://schemas.openxmlformats.org/presentationml/2006/ole">
            <mc:AlternateContent xmlns:mc="http://schemas.openxmlformats.org/markup-compatibility/2006">
              <mc:Choice xmlns:v="urn:schemas-microsoft-com:vml" Requires="v">
                <p:oleObj name="Equation" r:id="rId3" imgW="2705040" imgH="888840" progId="Equation.DSMT4">
                  <p:embed/>
                </p:oleObj>
              </mc:Choice>
              <mc:Fallback>
                <p:oleObj name="Equation" r:id="rId3" imgW="2705040" imgH="888840" progId="Equation.DSMT4">
                  <p:embed/>
                  <p:pic>
                    <p:nvPicPr>
                      <p:cNvPr id="8" name="Object 7">
                        <a:extLst>
                          <a:ext uri="{FF2B5EF4-FFF2-40B4-BE49-F238E27FC236}">
                            <a16:creationId xmlns:a16="http://schemas.microsoft.com/office/drawing/2014/main" id="{19060C5F-9ACA-4852-B23D-C48876AC83CD}"/>
                          </a:ext>
                        </a:extLst>
                      </p:cNvPr>
                      <p:cNvPicPr/>
                      <p:nvPr/>
                    </p:nvPicPr>
                    <p:blipFill>
                      <a:blip r:embed="rId4"/>
                      <a:stretch>
                        <a:fillRect/>
                      </a:stretch>
                    </p:blipFill>
                    <p:spPr>
                      <a:xfrm>
                        <a:off x="3219450" y="2372460"/>
                        <a:ext cx="2705100" cy="889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45991A1-D015-49F3-932A-55917A628657}"/>
              </a:ext>
            </a:extLst>
          </p:cNvPr>
          <p:cNvSpPr>
            <a:spLocks noGrp="1"/>
          </p:cNvSpPr>
          <p:nvPr>
            <p:ph sz="quarter" idx="14"/>
          </p:nvPr>
        </p:nvSpPr>
        <p:spPr>
          <a:xfrm>
            <a:off x="342900" y="3715926"/>
            <a:ext cx="8458200" cy="888696"/>
          </a:xfrm>
        </p:spPr>
        <p:txBody>
          <a:bodyPr/>
          <a:lstStyle/>
          <a:p>
            <a:r>
              <a:rPr lang="en-US" altLang="en-US" sz="2600" dirty="0">
                <a:cs typeface="Arial" panose="020B0604020202020204" pitchFamily="34" charset="0"/>
              </a:rPr>
              <a:t>plus the discounted value of a perpetuity growing at rate </a:t>
            </a:r>
            <a:r>
              <a:rPr lang="en-US" altLang="en-US" sz="2600" i="1" dirty="0">
                <a:cs typeface="Arial" panose="020B0604020202020204" pitchFamily="34" charset="0"/>
              </a:rPr>
              <a:t>g</a:t>
            </a:r>
            <a:r>
              <a:rPr lang="en-US" altLang="en-US" sz="2600" baseline="-25000" dirty="0">
                <a:cs typeface="Arial" panose="020B0604020202020204" pitchFamily="34" charset="0"/>
              </a:rPr>
              <a:t>2</a:t>
            </a:r>
            <a:r>
              <a:rPr lang="en-US" altLang="en-US" sz="2600" dirty="0">
                <a:cs typeface="Arial" panose="020B0604020202020204" pitchFamily="34" charset="0"/>
              </a:rPr>
              <a:t> that starts in Year </a:t>
            </a:r>
            <a:r>
              <a:rPr lang="en-US" altLang="en-US" sz="2600" i="1" dirty="0">
                <a:cs typeface="Arial" panose="020B0604020202020204" pitchFamily="34" charset="0"/>
              </a:rPr>
              <a:t>T</a:t>
            </a:r>
            <a:r>
              <a:rPr lang="en-US" altLang="en-US" sz="2600" dirty="0">
                <a:cs typeface="Arial" panose="020B0604020202020204" pitchFamily="34" charset="0"/>
              </a:rPr>
              <a:t>+1</a:t>
            </a:r>
          </a:p>
        </p:txBody>
      </p:sp>
      <p:graphicFrame>
        <p:nvGraphicFramePr>
          <p:cNvPr id="9" name="Object 8">
            <a:extLst>
              <a:ext uri="{FF2B5EF4-FFF2-40B4-BE49-F238E27FC236}">
                <a16:creationId xmlns:a16="http://schemas.microsoft.com/office/drawing/2014/main" id="{AAA9FB7A-38C4-4497-8F46-EA39CCC8FDC1}"/>
              </a:ext>
            </a:extLst>
          </p:cNvPr>
          <p:cNvGraphicFramePr>
            <a:graphicFrameLocks noChangeAspect="1"/>
          </p:cNvGraphicFramePr>
          <p:nvPr>
            <p:extLst>
              <p:ext uri="{D42A27DB-BD31-4B8C-83A1-F6EECF244321}">
                <p14:modId xmlns:p14="http://schemas.microsoft.com/office/powerpoint/2010/main" val="466337195"/>
              </p:ext>
            </p:extLst>
          </p:nvPr>
        </p:nvGraphicFramePr>
        <p:xfrm>
          <a:off x="3797300" y="4806203"/>
          <a:ext cx="1549400" cy="1193800"/>
        </p:xfrm>
        <a:graphic>
          <a:graphicData uri="http://schemas.openxmlformats.org/presentationml/2006/ole">
            <mc:AlternateContent xmlns:mc="http://schemas.openxmlformats.org/markup-compatibility/2006">
              <mc:Choice xmlns:v="urn:schemas-microsoft-com:vml" Requires="v">
                <p:oleObj name="Equation" r:id="rId5" imgW="1549080" imgH="1193760" progId="Equation.DSMT4">
                  <p:embed/>
                </p:oleObj>
              </mc:Choice>
              <mc:Fallback>
                <p:oleObj name="Equation" r:id="rId5" imgW="1549080" imgH="1193760" progId="Equation.DSMT4">
                  <p:embed/>
                  <p:pic>
                    <p:nvPicPr>
                      <p:cNvPr id="9" name="Object 8">
                        <a:extLst>
                          <a:ext uri="{FF2B5EF4-FFF2-40B4-BE49-F238E27FC236}">
                            <a16:creationId xmlns:a16="http://schemas.microsoft.com/office/drawing/2014/main" id="{AAA9FB7A-38C4-4497-8F46-EA39CCC8FDC1}"/>
                          </a:ext>
                        </a:extLst>
                      </p:cNvPr>
                      <p:cNvPicPr/>
                      <p:nvPr/>
                    </p:nvPicPr>
                    <p:blipFill>
                      <a:blip r:embed="rId6"/>
                      <a:stretch>
                        <a:fillRect/>
                      </a:stretch>
                    </p:blipFill>
                    <p:spPr>
                      <a:xfrm>
                        <a:off x="3797300" y="4806203"/>
                        <a:ext cx="1549400" cy="11938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3ACBC9E9-D01D-47D2-B718-D8CAFDEF050E}"/>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177777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2E5E-EABF-4D3D-AB4E-7DBDDEFD1548}"/>
              </a:ext>
            </a:extLst>
          </p:cNvPr>
          <p:cNvSpPr>
            <a:spLocks noGrp="1"/>
          </p:cNvSpPr>
          <p:nvPr>
            <p:ph type="title"/>
          </p:nvPr>
        </p:nvSpPr>
        <p:spPr/>
        <p:txBody>
          <a:bodyPr/>
          <a:lstStyle/>
          <a:p>
            <a:r>
              <a:rPr lang="en-IN" dirty="0"/>
              <a:t>Case 3: Differential Growth - V</a:t>
            </a:r>
            <a:endParaRPr lang="en-US" dirty="0"/>
          </a:p>
        </p:txBody>
      </p:sp>
      <p:sp>
        <p:nvSpPr>
          <p:cNvPr id="3" name="Content Placeholder 2">
            <a:extLst>
              <a:ext uri="{FF2B5EF4-FFF2-40B4-BE49-F238E27FC236}">
                <a16:creationId xmlns:a16="http://schemas.microsoft.com/office/drawing/2014/main" id="{3B704F23-C320-42E1-AABA-CF8F58772452}"/>
              </a:ext>
            </a:extLst>
          </p:cNvPr>
          <p:cNvSpPr>
            <a:spLocks noGrp="1"/>
          </p:cNvSpPr>
          <p:nvPr>
            <p:ph sz="quarter" idx="11"/>
          </p:nvPr>
        </p:nvSpPr>
        <p:spPr>
          <a:xfrm>
            <a:off x="342900" y="1276710"/>
            <a:ext cx="8458200" cy="507846"/>
          </a:xfrm>
        </p:spPr>
        <p:txBody>
          <a:bodyPr/>
          <a:lstStyle/>
          <a:p>
            <a:r>
              <a:rPr lang="en-US" sz="2600" dirty="0"/>
              <a:t>Consolidating gives:</a:t>
            </a:r>
          </a:p>
        </p:txBody>
      </p:sp>
      <p:graphicFrame>
        <p:nvGraphicFramePr>
          <p:cNvPr id="7" name="Object 6">
            <a:extLst>
              <a:ext uri="{FF2B5EF4-FFF2-40B4-BE49-F238E27FC236}">
                <a16:creationId xmlns:a16="http://schemas.microsoft.com/office/drawing/2014/main" id="{5E0130C5-F684-4366-B8E1-1283AA19718F}"/>
              </a:ext>
            </a:extLst>
          </p:cNvPr>
          <p:cNvGraphicFramePr>
            <a:graphicFrameLocks noChangeAspect="1"/>
          </p:cNvGraphicFramePr>
          <p:nvPr>
            <p:extLst>
              <p:ext uri="{D42A27DB-BD31-4B8C-83A1-F6EECF244321}">
                <p14:modId xmlns:p14="http://schemas.microsoft.com/office/powerpoint/2010/main" val="1604768050"/>
              </p:ext>
            </p:extLst>
          </p:nvPr>
        </p:nvGraphicFramePr>
        <p:xfrm>
          <a:off x="2462530" y="2182248"/>
          <a:ext cx="4218940" cy="1327150"/>
        </p:xfrm>
        <a:graphic>
          <a:graphicData uri="http://schemas.openxmlformats.org/presentationml/2006/ole">
            <mc:AlternateContent xmlns:mc="http://schemas.openxmlformats.org/markup-compatibility/2006">
              <mc:Choice xmlns:v="urn:schemas-microsoft-com:vml" Requires="v">
                <p:oleObj name="Equation" r:id="rId2" imgW="3835080" imgH="1206360" progId="Equation.DSMT4">
                  <p:embed/>
                </p:oleObj>
              </mc:Choice>
              <mc:Fallback>
                <p:oleObj name="Equation" r:id="rId2" imgW="3835080" imgH="1206360" progId="Equation.DSMT4">
                  <p:embed/>
                  <p:pic>
                    <p:nvPicPr>
                      <p:cNvPr id="7" name="Object 6">
                        <a:extLst>
                          <a:ext uri="{FF2B5EF4-FFF2-40B4-BE49-F238E27FC236}">
                            <a16:creationId xmlns:a16="http://schemas.microsoft.com/office/drawing/2014/main" id="{5E0130C5-F684-4366-B8E1-1283AA19718F}"/>
                          </a:ext>
                        </a:extLst>
                      </p:cNvPr>
                      <p:cNvPicPr/>
                      <p:nvPr/>
                    </p:nvPicPr>
                    <p:blipFill>
                      <a:blip r:embed="rId3"/>
                      <a:stretch>
                        <a:fillRect/>
                      </a:stretch>
                    </p:blipFill>
                    <p:spPr>
                      <a:xfrm>
                        <a:off x="2462530" y="2182248"/>
                        <a:ext cx="4218940" cy="132715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7E7B3E-E2BF-43A3-90F4-BA9A73712673}"/>
              </a:ext>
            </a:extLst>
          </p:cNvPr>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361955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4421-D774-4E93-9488-958C64B0074D}"/>
              </a:ext>
            </a:extLst>
          </p:cNvPr>
          <p:cNvSpPr>
            <a:spLocks noGrp="1"/>
          </p:cNvSpPr>
          <p:nvPr>
            <p:ph type="title"/>
          </p:nvPr>
        </p:nvSpPr>
        <p:spPr/>
        <p:txBody>
          <a:bodyPr/>
          <a:lstStyle/>
          <a:p>
            <a:r>
              <a:rPr lang="en-US" dirty="0"/>
              <a:t>A Differential Growth Example</a:t>
            </a:r>
          </a:p>
        </p:txBody>
      </p:sp>
      <p:sp>
        <p:nvSpPr>
          <p:cNvPr id="3" name="Content Placeholder 2">
            <a:extLst>
              <a:ext uri="{FF2B5EF4-FFF2-40B4-BE49-F238E27FC236}">
                <a16:creationId xmlns:a16="http://schemas.microsoft.com/office/drawing/2014/main" id="{4A9CF2E3-91B8-40D6-9026-C91B283F976D}"/>
              </a:ext>
            </a:extLst>
          </p:cNvPr>
          <p:cNvSpPr>
            <a:spLocks noGrp="1"/>
          </p:cNvSpPr>
          <p:nvPr>
            <p:ph sz="quarter" idx="11"/>
          </p:nvPr>
        </p:nvSpPr>
        <p:spPr/>
        <p:txBody>
          <a:bodyPr/>
          <a:lstStyle/>
          <a:p>
            <a:r>
              <a:rPr lang="en-IN" sz="2600" dirty="0"/>
              <a:t>A common stock just paid a dividend of $2. The dividend is expected to grow at 8 percent for 3 years, then it will grow at 4 percent in perpetuity.</a:t>
            </a:r>
          </a:p>
          <a:p>
            <a:r>
              <a:rPr lang="en-IN" sz="2600" dirty="0"/>
              <a:t>What is the stock worth? Assume the discount rate is 12 percent.</a:t>
            </a:r>
          </a:p>
        </p:txBody>
      </p:sp>
      <p:sp>
        <p:nvSpPr>
          <p:cNvPr id="6" name="Slide Number Placeholder 5">
            <a:extLst>
              <a:ext uri="{FF2B5EF4-FFF2-40B4-BE49-F238E27FC236}">
                <a16:creationId xmlns:a16="http://schemas.microsoft.com/office/drawing/2014/main" id="{A36EA2E0-BEEC-423B-86F7-E28EE59E974F}"/>
              </a:ext>
            </a:extLst>
          </p:cNvPr>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211465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B54A-E441-4D9E-BA23-7E10B4637115}"/>
              </a:ext>
            </a:extLst>
          </p:cNvPr>
          <p:cNvSpPr>
            <a:spLocks noGrp="1"/>
          </p:cNvSpPr>
          <p:nvPr>
            <p:ph type="title"/>
          </p:nvPr>
        </p:nvSpPr>
        <p:spPr/>
        <p:txBody>
          <a:bodyPr/>
          <a:lstStyle/>
          <a:p>
            <a:r>
              <a:rPr lang="en-US" dirty="0"/>
              <a:t>With the Formula</a:t>
            </a:r>
          </a:p>
        </p:txBody>
      </p:sp>
      <p:graphicFrame>
        <p:nvGraphicFramePr>
          <p:cNvPr id="7" name="Object 6">
            <a:extLst>
              <a:ext uri="{FF2B5EF4-FFF2-40B4-BE49-F238E27FC236}">
                <a16:creationId xmlns:a16="http://schemas.microsoft.com/office/drawing/2014/main" id="{1B7CDF2C-F950-4A65-AF4C-4E23D378009E}"/>
              </a:ext>
            </a:extLst>
          </p:cNvPr>
          <p:cNvGraphicFramePr>
            <a:graphicFrameLocks noChangeAspect="1"/>
          </p:cNvGraphicFramePr>
          <p:nvPr>
            <p:extLst>
              <p:ext uri="{D42A27DB-BD31-4B8C-83A1-F6EECF244321}">
                <p14:modId xmlns:p14="http://schemas.microsoft.com/office/powerpoint/2010/main" val="2933559809"/>
              </p:ext>
            </p:extLst>
          </p:nvPr>
        </p:nvGraphicFramePr>
        <p:xfrm>
          <a:off x="1027515" y="3024081"/>
          <a:ext cx="5500687" cy="3225800"/>
        </p:xfrm>
        <a:graphic>
          <a:graphicData uri="http://schemas.openxmlformats.org/presentationml/2006/ole">
            <mc:AlternateContent xmlns:mc="http://schemas.openxmlformats.org/markup-compatibility/2006">
              <mc:Choice xmlns:v="urn:schemas-microsoft-com:vml" Requires="v">
                <p:oleObj name="Equation" r:id="rId2" imgW="4546440" imgH="2666880" progId="Equation.DSMT4">
                  <p:embed/>
                </p:oleObj>
              </mc:Choice>
              <mc:Fallback>
                <p:oleObj name="Equation" r:id="rId2" imgW="4546440" imgH="2666880" progId="Equation.DSMT4">
                  <p:embed/>
                  <p:pic>
                    <p:nvPicPr>
                      <p:cNvPr id="7" name="Object 6">
                        <a:extLst>
                          <a:ext uri="{FF2B5EF4-FFF2-40B4-BE49-F238E27FC236}">
                            <a16:creationId xmlns:a16="http://schemas.microsoft.com/office/drawing/2014/main" id="{1B7CDF2C-F950-4A65-AF4C-4E23D378009E}"/>
                          </a:ext>
                        </a:extLst>
                      </p:cNvPr>
                      <p:cNvPicPr/>
                      <p:nvPr/>
                    </p:nvPicPr>
                    <p:blipFill>
                      <a:blip r:embed="rId3"/>
                      <a:stretch>
                        <a:fillRect/>
                      </a:stretch>
                    </p:blipFill>
                    <p:spPr>
                      <a:xfrm>
                        <a:off x="1027515" y="3024081"/>
                        <a:ext cx="5500687" cy="32258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1202750-402B-4402-922A-BB5CA281DFAD}"/>
              </a:ext>
            </a:extLst>
          </p:cNvPr>
          <p:cNvSpPr>
            <a:spLocks noGrp="1"/>
          </p:cNvSpPr>
          <p:nvPr>
            <p:ph type="sldNum" sz="quarter" idx="10"/>
          </p:nvPr>
        </p:nvSpPr>
        <p:spPr/>
        <p:txBody>
          <a:bodyPr/>
          <a:lstStyle/>
          <a:p>
            <a:fld id="{68151E55-6873-49E2-B8D5-2F265E6F1973}" type="slidenum">
              <a:rPr lang="en-US" smtClean="0"/>
              <a:t>14</a:t>
            </a:fld>
            <a:endParaRPr lang="en-US" dirty="0"/>
          </a:p>
        </p:txBody>
      </p:sp>
      <p:graphicFrame>
        <p:nvGraphicFramePr>
          <p:cNvPr id="3" name="Object 2">
            <a:extLst>
              <a:ext uri="{FF2B5EF4-FFF2-40B4-BE49-F238E27FC236}">
                <a16:creationId xmlns:a16="http://schemas.microsoft.com/office/drawing/2014/main" id="{71875E97-B358-3772-AD89-643FA99EF318}"/>
              </a:ext>
            </a:extLst>
          </p:cNvPr>
          <p:cNvGraphicFramePr>
            <a:graphicFrameLocks noChangeAspect="1"/>
          </p:cNvGraphicFramePr>
          <p:nvPr>
            <p:extLst>
              <p:ext uri="{D42A27DB-BD31-4B8C-83A1-F6EECF244321}">
                <p14:modId xmlns:p14="http://schemas.microsoft.com/office/powerpoint/2010/main" val="3495739835"/>
              </p:ext>
            </p:extLst>
          </p:nvPr>
        </p:nvGraphicFramePr>
        <p:xfrm>
          <a:off x="1027515" y="1545641"/>
          <a:ext cx="4218940" cy="1327150"/>
        </p:xfrm>
        <a:graphic>
          <a:graphicData uri="http://schemas.openxmlformats.org/presentationml/2006/ole">
            <mc:AlternateContent xmlns:mc="http://schemas.openxmlformats.org/markup-compatibility/2006">
              <mc:Choice xmlns:v="urn:schemas-microsoft-com:vml" Requires="v">
                <p:oleObj name="Equation" r:id="rId4" imgW="3835080" imgH="1206360" progId="Equation.DSMT4">
                  <p:embed/>
                </p:oleObj>
              </mc:Choice>
              <mc:Fallback>
                <p:oleObj name="Equation" r:id="rId4" imgW="3835080" imgH="1206360" progId="Equation.DSMT4">
                  <p:embed/>
                  <p:pic>
                    <p:nvPicPr>
                      <p:cNvPr id="7" name="Object 6">
                        <a:extLst>
                          <a:ext uri="{FF2B5EF4-FFF2-40B4-BE49-F238E27FC236}">
                            <a16:creationId xmlns:a16="http://schemas.microsoft.com/office/drawing/2014/main" id="{5E0130C5-F684-4366-B8E1-1283AA19718F}"/>
                          </a:ext>
                        </a:extLst>
                      </p:cNvPr>
                      <p:cNvPicPr/>
                      <p:nvPr/>
                    </p:nvPicPr>
                    <p:blipFill>
                      <a:blip r:embed="rId5"/>
                      <a:stretch>
                        <a:fillRect/>
                      </a:stretch>
                    </p:blipFill>
                    <p:spPr>
                      <a:xfrm>
                        <a:off x="1027515" y="1545641"/>
                        <a:ext cx="4218940" cy="1327150"/>
                      </a:xfrm>
                      <a:prstGeom prst="rect">
                        <a:avLst/>
                      </a:prstGeom>
                    </p:spPr>
                  </p:pic>
                </p:oleObj>
              </mc:Fallback>
            </mc:AlternateContent>
          </a:graphicData>
        </a:graphic>
      </p:graphicFrame>
    </p:spTree>
    <p:extLst>
      <p:ext uri="{BB962C8B-B14F-4D97-AF65-F5344CB8AC3E}">
        <p14:creationId xmlns:p14="http://schemas.microsoft.com/office/powerpoint/2010/main" val="55161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247E-5402-4795-B292-B5D681A76FE5}"/>
              </a:ext>
            </a:extLst>
          </p:cNvPr>
          <p:cNvSpPr>
            <a:spLocks noGrp="1"/>
          </p:cNvSpPr>
          <p:nvPr>
            <p:ph type="title"/>
          </p:nvPr>
        </p:nvSpPr>
        <p:spPr/>
        <p:txBody>
          <a:bodyPr/>
          <a:lstStyle/>
          <a:p>
            <a:r>
              <a:rPr lang="en-US" dirty="0"/>
              <a:t>With Cash Flows</a:t>
            </a:r>
          </a:p>
        </p:txBody>
      </p:sp>
      <p:pic>
        <p:nvPicPr>
          <p:cNvPr id="7" name="Picture 6" descr="Time line showing how to use the differential growth model.">
            <a:extLst>
              <a:ext uri="{FF2B5EF4-FFF2-40B4-BE49-F238E27FC236}">
                <a16:creationId xmlns:a16="http://schemas.microsoft.com/office/drawing/2014/main" id="{C3BC7E9A-59AD-4409-83B9-BDA84E0E005A}"/>
              </a:ext>
            </a:extLst>
          </p:cNvPr>
          <p:cNvPicPr>
            <a:picLocks noChangeAspect="1"/>
          </p:cNvPicPr>
          <p:nvPr/>
        </p:nvPicPr>
        <p:blipFill>
          <a:blip r:embed="rId3"/>
          <a:stretch>
            <a:fillRect/>
          </a:stretch>
        </p:blipFill>
        <p:spPr>
          <a:xfrm>
            <a:off x="909373" y="2145422"/>
            <a:ext cx="4661073" cy="2039565"/>
          </a:xfrm>
          <a:prstGeom prst="rect">
            <a:avLst/>
          </a:prstGeom>
        </p:spPr>
      </p:pic>
      <p:graphicFrame>
        <p:nvGraphicFramePr>
          <p:cNvPr id="8" name="Object 7">
            <a:extLst>
              <a:ext uri="{FF2B5EF4-FFF2-40B4-BE49-F238E27FC236}">
                <a16:creationId xmlns:a16="http://schemas.microsoft.com/office/drawing/2014/main" id="{8D7821CC-41AA-42CB-B7A3-3D43D87313AE}"/>
              </a:ext>
            </a:extLst>
          </p:cNvPr>
          <p:cNvGraphicFramePr>
            <a:graphicFrameLocks noChangeAspect="1"/>
          </p:cNvGraphicFramePr>
          <p:nvPr>
            <p:extLst>
              <p:ext uri="{D42A27DB-BD31-4B8C-83A1-F6EECF244321}">
                <p14:modId xmlns:p14="http://schemas.microsoft.com/office/powerpoint/2010/main" val="3467040362"/>
              </p:ext>
            </p:extLst>
          </p:nvPr>
        </p:nvGraphicFramePr>
        <p:xfrm>
          <a:off x="896189" y="4277756"/>
          <a:ext cx="3757521" cy="524794"/>
        </p:xfrm>
        <a:graphic>
          <a:graphicData uri="http://schemas.openxmlformats.org/presentationml/2006/ole">
            <mc:AlternateContent xmlns:mc="http://schemas.openxmlformats.org/markup-compatibility/2006">
              <mc:Choice xmlns:v="urn:schemas-microsoft-com:vml" Requires="v">
                <p:oleObj name="Equation" r:id="rId4" imgW="4546440" imgH="634680" progId="Equation.DSMT4">
                  <p:embed/>
                </p:oleObj>
              </mc:Choice>
              <mc:Fallback>
                <p:oleObj name="Equation" r:id="rId4" imgW="4546440" imgH="634680" progId="Equation.DSMT4">
                  <p:embed/>
                  <p:pic>
                    <p:nvPicPr>
                      <p:cNvPr id="8" name="Object 7">
                        <a:extLst>
                          <a:ext uri="{FF2B5EF4-FFF2-40B4-BE49-F238E27FC236}">
                            <a16:creationId xmlns:a16="http://schemas.microsoft.com/office/drawing/2014/main" id="{8D7821CC-41AA-42CB-B7A3-3D43D87313AE}"/>
                          </a:ext>
                        </a:extLst>
                      </p:cNvPr>
                      <p:cNvPicPr/>
                      <p:nvPr/>
                    </p:nvPicPr>
                    <p:blipFill>
                      <a:blip r:embed="rId5"/>
                      <a:stretch>
                        <a:fillRect/>
                      </a:stretch>
                    </p:blipFill>
                    <p:spPr>
                      <a:xfrm>
                        <a:off x="896189" y="4277756"/>
                        <a:ext cx="3757521" cy="524794"/>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2B21ECF-EE57-4A54-8DBC-BF5111A47201}"/>
              </a:ext>
            </a:extLst>
          </p:cNvPr>
          <p:cNvSpPr>
            <a:spLocks noGrp="1"/>
          </p:cNvSpPr>
          <p:nvPr>
            <p:ph sz="quarter" idx="11"/>
          </p:nvPr>
        </p:nvSpPr>
        <p:spPr>
          <a:xfrm>
            <a:off x="5855110" y="2280611"/>
            <a:ext cx="2945990" cy="2108483"/>
          </a:xfrm>
        </p:spPr>
        <p:txBody>
          <a:bodyPr/>
          <a:lstStyle/>
          <a:p>
            <a:r>
              <a:rPr lang="en-IN" sz="2400" dirty="0"/>
              <a:t>The constant growth phase beginning in Year 4 can be valued as a growing perpetuity at Year 3.</a:t>
            </a:r>
          </a:p>
        </p:txBody>
      </p:sp>
      <p:sp>
        <p:nvSpPr>
          <p:cNvPr id="4" name="Text Placeholder 3">
            <a:extLst>
              <a:ext uri="{FF2B5EF4-FFF2-40B4-BE49-F238E27FC236}">
                <a16:creationId xmlns:a16="http://schemas.microsoft.com/office/drawing/2014/main" id="{B4FCEEBB-BD18-48D9-995F-5B34076BD1BB}"/>
              </a:ext>
            </a:extLst>
          </p:cNvPr>
          <p:cNvSpPr>
            <a:spLocks noGrp="1"/>
          </p:cNvSpPr>
          <p:nvPr>
            <p:ph type="body" sz="quarter" idx="14"/>
          </p:nvPr>
        </p:nvSpPr>
        <p:spPr/>
        <p:txBody>
          <a:bodyPr/>
          <a:lstStyle/>
          <a:p>
            <a:r>
              <a:rPr lang="en-US" sz="1200" dirty="0">
                <a:latin typeface="Arial" panose="020B0604020202020204" pitchFamily="34" charset="0"/>
                <a:cs typeface="Arial" panose="020B0604020202020204" pitchFamily="34" charset="0"/>
                <a:hlinkClick r:id="rId6" action="ppaction://hlinksldjump"/>
              </a:rPr>
              <a:t>Access the text alternative for slide images</a:t>
            </a:r>
          </a:p>
        </p:txBody>
      </p:sp>
      <p:sp>
        <p:nvSpPr>
          <p:cNvPr id="6" name="Slide Number Placeholder 5">
            <a:extLst>
              <a:ext uri="{FF2B5EF4-FFF2-40B4-BE49-F238E27FC236}">
                <a16:creationId xmlns:a16="http://schemas.microsoft.com/office/drawing/2014/main" id="{05BEEFD3-4D2D-410E-B37D-E40149D1D58F}"/>
              </a:ext>
            </a:extLst>
          </p:cNvPr>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223181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1770-E946-446B-9164-E03B0C35A10E}"/>
              </a:ext>
            </a:extLst>
          </p:cNvPr>
          <p:cNvSpPr>
            <a:spLocks noGrp="1"/>
          </p:cNvSpPr>
          <p:nvPr>
            <p:ph type="title"/>
          </p:nvPr>
        </p:nvSpPr>
        <p:spPr/>
        <p:txBody>
          <a:bodyPr/>
          <a:lstStyle/>
          <a:p>
            <a:r>
              <a:rPr lang="en-IN" sz="3200" dirty="0"/>
              <a:t>9.2 Estimates of Parameters in the Dividend Discount Model</a:t>
            </a:r>
            <a:endParaRPr lang="en-US" sz="3200" dirty="0"/>
          </a:p>
        </p:txBody>
      </p:sp>
      <p:sp>
        <p:nvSpPr>
          <p:cNvPr id="3" name="Content Placeholder 2">
            <a:extLst>
              <a:ext uri="{FF2B5EF4-FFF2-40B4-BE49-F238E27FC236}">
                <a16:creationId xmlns:a16="http://schemas.microsoft.com/office/drawing/2014/main" id="{0BF969F6-F4E2-4316-9F96-7B21E9AE528F}"/>
              </a:ext>
            </a:extLst>
          </p:cNvPr>
          <p:cNvSpPr>
            <a:spLocks noGrp="1"/>
          </p:cNvSpPr>
          <p:nvPr>
            <p:ph sz="quarter" idx="11"/>
          </p:nvPr>
        </p:nvSpPr>
        <p:spPr>
          <a:xfrm>
            <a:off x="342900" y="1276709"/>
            <a:ext cx="8458200" cy="1481239"/>
          </a:xfrm>
        </p:spPr>
        <p:txBody>
          <a:bodyPr/>
          <a:lstStyle/>
          <a:p>
            <a:r>
              <a:rPr lang="en-US" altLang="en-US" sz="2600" dirty="0">
                <a:ea typeface="ＭＳ Ｐゴシック" panose="020B0600070205080204" pitchFamily="34" charset="-128"/>
                <a:cs typeface="Arial" panose="020B0604020202020204" pitchFamily="34" charset="0"/>
              </a:rPr>
              <a:t>The value of a firm depends upon its growth rate, </a:t>
            </a:r>
            <a:r>
              <a:rPr lang="en-US" altLang="en-US" sz="2600" i="1" dirty="0">
                <a:ea typeface="ＭＳ Ｐゴシック" panose="020B0600070205080204" pitchFamily="34" charset="-128"/>
                <a:cs typeface="Arial" panose="020B0604020202020204" pitchFamily="34" charset="0"/>
              </a:rPr>
              <a:t>g</a:t>
            </a:r>
            <a:r>
              <a:rPr lang="en-US" altLang="en-US" sz="2600" dirty="0">
                <a:ea typeface="ＭＳ Ｐゴシック" panose="020B0600070205080204" pitchFamily="34" charset="-128"/>
                <a:cs typeface="Arial" panose="020B0604020202020204" pitchFamily="34" charset="0"/>
              </a:rPr>
              <a:t>, and its discount rate, </a:t>
            </a:r>
            <a:r>
              <a:rPr lang="en-US" altLang="en-US" sz="2600" i="1" dirty="0">
                <a:ea typeface="ＭＳ Ｐゴシック" panose="020B0600070205080204" pitchFamily="34" charset="-128"/>
                <a:cs typeface="Arial" panose="020B0604020202020204" pitchFamily="34" charset="0"/>
              </a:rPr>
              <a:t>R</a:t>
            </a:r>
            <a:r>
              <a:rPr lang="en-US" altLang="en-US" sz="2600" dirty="0">
                <a:ea typeface="ＭＳ Ｐゴシック" panose="020B0600070205080204" pitchFamily="34" charset="-128"/>
                <a:cs typeface="Arial" panose="020B0604020202020204" pitchFamily="34" charset="0"/>
              </a:rPr>
              <a:t>.</a:t>
            </a:r>
          </a:p>
          <a:p>
            <a:pPr marL="292608" indent="-292608">
              <a:spcBef>
                <a:spcPts val="1000"/>
              </a:spcBef>
              <a:spcAft>
                <a:spcPts val="0"/>
              </a:spcAft>
              <a:buFont typeface="Arial" panose="020B0604020202020204" pitchFamily="34" charset="0"/>
              <a:buChar char="•"/>
            </a:pPr>
            <a:r>
              <a:rPr lang="en-US" altLang="en-US" sz="2600" dirty="0">
                <a:ea typeface="ＭＳ Ｐゴシック" panose="020B0600070205080204" pitchFamily="34" charset="-128"/>
                <a:cs typeface="Arial" panose="020B0604020202020204" pitchFamily="34" charset="0"/>
              </a:rPr>
              <a:t>Where does </a:t>
            </a:r>
            <a:r>
              <a:rPr lang="en-US" altLang="en-US" sz="2600" i="1" dirty="0">
                <a:ea typeface="ＭＳ Ｐゴシック" panose="020B0600070205080204" pitchFamily="34" charset="-128"/>
                <a:cs typeface="Arial" panose="020B0604020202020204" pitchFamily="34" charset="0"/>
              </a:rPr>
              <a:t>g </a:t>
            </a:r>
            <a:r>
              <a:rPr lang="en-US" altLang="en-US" sz="2600" dirty="0">
                <a:ea typeface="ＭＳ Ｐゴシック" panose="020B0600070205080204" pitchFamily="34" charset="-128"/>
                <a:cs typeface="Arial" panose="020B0604020202020204" pitchFamily="34" charset="0"/>
              </a:rPr>
              <a:t>come from?</a:t>
            </a:r>
          </a:p>
        </p:txBody>
      </p:sp>
      <p:sp>
        <p:nvSpPr>
          <p:cNvPr id="4" name="Content Placeholder 3">
            <a:extLst>
              <a:ext uri="{FF2B5EF4-FFF2-40B4-BE49-F238E27FC236}">
                <a16:creationId xmlns:a16="http://schemas.microsoft.com/office/drawing/2014/main" id="{CCFC0D63-D638-49D3-96C0-02DD06C23E68}"/>
              </a:ext>
            </a:extLst>
          </p:cNvPr>
          <p:cNvSpPr>
            <a:spLocks noGrp="1"/>
          </p:cNvSpPr>
          <p:nvPr>
            <p:ph sz="quarter" idx="14"/>
          </p:nvPr>
        </p:nvSpPr>
        <p:spPr>
          <a:xfrm>
            <a:off x="477672" y="2853890"/>
            <a:ext cx="7938965" cy="606991"/>
          </a:xfrm>
        </p:spPr>
        <p:txBody>
          <a:bodyPr/>
          <a:lstStyle/>
          <a:p>
            <a:r>
              <a:rPr lang="en-US" altLang="en-US" i="1" dirty="0">
                <a:ea typeface="ＭＳ Ｐゴシック" panose="020B0600070205080204" pitchFamily="34" charset="-128"/>
                <a:cs typeface="Arial" panose="020B0604020202020204" pitchFamily="34" charset="0"/>
              </a:rPr>
              <a:t>g</a:t>
            </a:r>
            <a:r>
              <a:rPr lang="en-US" altLang="en-US" dirty="0">
                <a:ea typeface="ＭＳ Ｐゴシック" panose="020B0600070205080204" pitchFamily="34" charset="-128"/>
                <a:cs typeface="Arial" panose="020B0604020202020204" pitchFamily="34" charset="0"/>
              </a:rPr>
              <a:t> = Retention ratio × Return on retained earnings (ROE)</a:t>
            </a:r>
          </a:p>
        </p:txBody>
      </p:sp>
      <p:sp>
        <p:nvSpPr>
          <p:cNvPr id="7" name="Slide Number Placeholder 6">
            <a:extLst>
              <a:ext uri="{FF2B5EF4-FFF2-40B4-BE49-F238E27FC236}">
                <a16:creationId xmlns:a16="http://schemas.microsoft.com/office/drawing/2014/main" id="{91C254BE-7E45-43A4-BEAE-A0EBDB27A941}"/>
              </a:ext>
            </a:extLst>
          </p:cNvPr>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374445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2FD674-EF92-1747-BB73-4848DF271689}"/>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5D132D09-360F-954B-BD06-03D5A1E17F0A}"/>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782EEBC4-6663-3641-BB4B-DE13EC63928E}"/>
              </a:ext>
            </a:extLst>
          </p:cNvPr>
          <p:cNvSpPr>
            <a:spLocks noGrp="1"/>
          </p:cNvSpPr>
          <p:nvPr>
            <p:ph type="sldNum" sz="quarter" idx="10"/>
          </p:nvPr>
        </p:nvSpPr>
        <p:spPr/>
        <p:txBody>
          <a:bodyPr/>
          <a:lstStyle/>
          <a:p>
            <a:fld id="{68151E55-6873-49E2-B8D5-2F265E6F1973}" type="slidenum">
              <a:rPr lang="en-US" smtClean="0"/>
              <a:t>17</a:t>
            </a:fld>
            <a:endParaRPr lang="en-US" dirty="0"/>
          </a:p>
        </p:txBody>
      </p:sp>
      <p:pic>
        <p:nvPicPr>
          <p:cNvPr id="8" name="Picture 7">
            <a:extLst>
              <a:ext uri="{FF2B5EF4-FFF2-40B4-BE49-F238E27FC236}">
                <a16:creationId xmlns:a16="http://schemas.microsoft.com/office/drawing/2014/main" id="{D3BDDF35-2BF1-B449-98A8-A101E5C5A079}"/>
              </a:ext>
            </a:extLst>
          </p:cNvPr>
          <p:cNvPicPr>
            <a:picLocks noChangeAspect="1"/>
          </p:cNvPicPr>
          <p:nvPr/>
        </p:nvPicPr>
        <p:blipFill>
          <a:blip r:embed="rId2"/>
          <a:stretch>
            <a:fillRect/>
          </a:stretch>
        </p:blipFill>
        <p:spPr>
          <a:xfrm>
            <a:off x="210510" y="559558"/>
            <a:ext cx="8771742" cy="5240739"/>
          </a:xfrm>
          <a:prstGeom prst="rect">
            <a:avLst/>
          </a:prstGeom>
        </p:spPr>
      </p:pic>
    </p:spTree>
    <p:extLst>
      <p:ext uri="{BB962C8B-B14F-4D97-AF65-F5344CB8AC3E}">
        <p14:creationId xmlns:p14="http://schemas.microsoft.com/office/powerpoint/2010/main" val="197902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7F3D-9FBD-4019-8604-D664B383AE8D}"/>
              </a:ext>
            </a:extLst>
          </p:cNvPr>
          <p:cNvSpPr>
            <a:spLocks noGrp="1"/>
          </p:cNvSpPr>
          <p:nvPr>
            <p:ph type="title"/>
          </p:nvPr>
        </p:nvSpPr>
        <p:spPr/>
        <p:txBody>
          <a:bodyPr/>
          <a:lstStyle/>
          <a:p>
            <a:r>
              <a:rPr lang="en-US" altLang="en-US" dirty="0">
                <a:cs typeface="Arial" panose="020B0604020202020204" pitchFamily="34" charset="0"/>
              </a:rPr>
              <a:t>Where Does </a:t>
            </a:r>
            <a:r>
              <a:rPr lang="en-US" altLang="en-US" i="1" dirty="0">
                <a:cs typeface="Arial" panose="020B0604020202020204" pitchFamily="34" charset="0"/>
              </a:rPr>
              <a:t>R</a:t>
            </a:r>
            <a:r>
              <a:rPr lang="en-US" altLang="en-US" dirty="0">
                <a:cs typeface="Arial" panose="020B0604020202020204" pitchFamily="34" charset="0"/>
              </a:rPr>
              <a:t> Come From?</a:t>
            </a:r>
            <a:endParaRPr lang="en-US" dirty="0"/>
          </a:p>
        </p:txBody>
      </p:sp>
      <p:sp>
        <p:nvSpPr>
          <p:cNvPr id="3" name="Content Placeholder 2">
            <a:extLst>
              <a:ext uri="{FF2B5EF4-FFF2-40B4-BE49-F238E27FC236}">
                <a16:creationId xmlns:a16="http://schemas.microsoft.com/office/drawing/2014/main" id="{CA438907-0119-4B42-AC61-4867492EAE14}"/>
              </a:ext>
            </a:extLst>
          </p:cNvPr>
          <p:cNvSpPr>
            <a:spLocks noGrp="1"/>
          </p:cNvSpPr>
          <p:nvPr>
            <p:ph sz="quarter" idx="11"/>
          </p:nvPr>
        </p:nvSpPr>
        <p:spPr>
          <a:xfrm>
            <a:off x="342900" y="1276709"/>
            <a:ext cx="8458200" cy="1540233"/>
          </a:xfrm>
        </p:spPr>
        <p:txBody>
          <a:bodyPr/>
          <a:lstStyle/>
          <a:p>
            <a:r>
              <a:rPr lang="en-IN" sz="2600" dirty="0"/>
              <a:t>The discount rate can be broken into two parts.</a:t>
            </a:r>
          </a:p>
          <a:p>
            <a:pPr marL="292608" indent="-292608">
              <a:spcBef>
                <a:spcPts val="1000"/>
              </a:spcBef>
              <a:spcAft>
                <a:spcPts val="0"/>
              </a:spcAft>
              <a:buFont typeface="Arial" panose="020B0604020202020204" pitchFamily="34" charset="0"/>
              <a:buChar char="•"/>
            </a:pPr>
            <a:r>
              <a:rPr lang="en-IN" sz="2600" dirty="0"/>
              <a:t>The dividend yield.</a:t>
            </a:r>
          </a:p>
          <a:p>
            <a:pPr marL="292608" indent="-292608">
              <a:spcBef>
                <a:spcPts val="1000"/>
              </a:spcBef>
              <a:spcAft>
                <a:spcPts val="0"/>
              </a:spcAft>
              <a:buFont typeface="Arial" panose="020B0604020202020204" pitchFamily="34" charset="0"/>
              <a:buChar char="•"/>
            </a:pPr>
            <a:r>
              <a:rPr lang="en-IN" sz="2600" dirty="0"/>
              <a:t>The growth rate (in dividends)</a:t>
            </a:r>
          </a:p>
        </p:txBody>
      </p:sp>
      <p:sp>
        <p:nvSpPr>
          <p:cNvPr id="4" name="Content Placeholder 3">
            <a:extLst>
              <a:ext uri="{FF2B5EF4-FFF2-40B4-BE49-F238E27FC236}">
                <a16:creationId xmlns:a16="http://schemas.microsoft.com/office/drawing/2014/main" id="{CC147606-50AA-4D2C-9AB7-5FE219984868}"/>
              </a:ext>
            </a:extLst>
          </p:cNvPr>
          <p:cNvSpPr>
            <a:spLocks noGrp="1"/>
          </p:cNvSpPr>
          <p:nvPr>
            <p:ph sz="quarter" idx="14"/>
          </p:nvPr>
        </p:nvSpPr>
        <p:spPr>
          <a:xfrm>
            <a:off x="342900" y="3007816"/>
            <a:ext cx="8458200" cy="977566"/>
          </a:xfrm>
        </p:spPr>
        <p:txBody>
          <a:bodyPr/>
          <a:lstStyle/>
          <a:p>
            <a:r>
              <a:rPr lang="en-US" altLang="en-US" sz="2600" dirty="0">
                <a:ea typeface="ＭＳ Ｐゴシック" panose="020B0600070205080204" pitchFamily="34" charset="-128"/>
                <a:cs typeface="Arial" panose="020B0604020202020204" pitchFamily="34" charset="0"/>
              </a:rPr>
              <a:t>In practice, there is a great deal of estimation error involved in estimating </a:t>
            </a:r>
            <a:r>
              <a:rPr lang="en-US" altLang="en-US" sz="2600" i="1" dirty="0">
                <a:ea typeface="ＭＳ Ｐゴシック" panose="020B0600070205080204" pitchFamily="34" charset="-128"/>
                <a:cs typeface="Arial" panose="020B0604020202020204" pitchFamily="34" charset="0"/>
              </a:rPr>
              <a:t>R</a:t>
            </a:r>
            <a:r>
              <a:rPr lang="en-US" altLang="en-US" sz="2600" dirty="0">
                <a:ea typeface="ＭＳ Ｐゴシック" panose="020B0600070205080204" pitchFamily="34" charset="-128"/>
                <a:cs typeface="Arial" panose="020B0604020202020204" pitchFamily="34" charset="0"/>
              </a:rPr>
              <a:t>.</a:t>
            </a:r>
          </a:p>
        </p:txBody>
      </p:sp>
      <p:sp>
        <p:nvSpPr>
          <p:cNvPr id="7" name="Slide Number Placeholder 6">
            <a:extLst>
              <a:ext uri="{FF2B5EF4-FFF2-40B4-BE49-F238E27FC236}">
                <a16:creationId xmlns:a16="http://schemas.microsoft.com/office/drawing/2014/main" id="{78BE93B4-85F3-4E00-BEB1-36A0E459A969}"/>
              </a:ext>
            </a:extLst>
          </p:cNvPr>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2571803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9B7F-62FB-484B-B9EE-15BA8710A543}"/>
              </a:ext>
            </a:extLst>
          </p:cNvPr>
          <p:cNvSpPr>
            <a:spLocks noGrp="1"/>
          </p:cNvSpPr>
          <p:nvPr>
            <p:ph type="title"/>
          </p:nvPr>
        </p:nvSpPr>
        <p:spPr/>
        <p:txBody>
          <a:bodyPr/>
          <a:lstStyle/>
          <a:p>
            <a:r>
              <a:rPr lang="en-IN" dirty="0"/>
              <a:t>Using the D</a:t>
            </a:r>
            <a:r>
              <a:rPr lang="en-IN" sz="100" dirty="0"/>
              <a:t> </a:t>
            </a:r>
            <a:r>
              <a:rPr lang="en-IN" dirty="0"/>
              <a:t>G</a:t>
            </a:r>
            <a:r>
              <a:rPr lang="en-IN" sz="100" dirty="0"/>
              <a:t> </a:t>
            </a:r>
            <a:r>
              <a:rPr lang="en-IN" dirty="0"/>
              <a:t>M to Find </a:t>
            </a:r>
            <a:r>
              <a:rPr lang="en-IN" i="1" dirty="0"/>
              <a:t>R</a:t>
            </a:r>
            <a:endParaRPr lang="en-US" i="1" dirty="0"/>
          </a:p>
        </p:txBody>
      </p:sp>
      <p:sp>
        <p:nvSpPr>
          <p:cNvPr id="3" name="Content Placeholder 2">
            <a:extLst>
              <a:ext uri="{FF2B5EF4-FFF2-40B4-BE49-F238E27FC236}">
                <a16:creationId xmlns:a16="http://schemas.microsoft.com/office/drawing/2014/main" id="{82189AC3-D26F-42E2-8321-BE40F3BCC546}"/>
              </a:ext>
            </a:extLst>
          </p:cNvPr>
          <p:cNvSpPr>
            <a:spLocks noGrp="1"/>
          </p:cNvSpPr>
          <p:nvPr>
            <p:ph sz="quarter" idx="11"/>
          </p:nvPr>
        </p:nvSpPr>
        <p:spPr>
          <a:xfrm>
            <a:off x="342900" y="1276709"/>
            <a:ext cx="8458200" cy="463601"/>
          </a:xfrm>
        </p:spPr>
        <p:txBody>
          <a:bodyPr/>
          <a:lstStyle/>
          <a:p>
            <a:r>
              <a:rPr lang="en-US" sz="2400" dirty="0"/>
              <a:t>Start with the D</a:t>
            </a:r>
            <a:r>
              <a:rPr lang="en-US" sz="100" dirty="0"/>
              <a:t> </a:t>
            </a:r>
            <a:r>
              <a:rPr lang="en-US" sz="2400" dirty="0"/>
              <a:t>G</a:t>
            </a:r>
            <a:r>
              <a:rPr lang="en-US" sz="100" dirty="0"/>
              <a:t> </a:t>
            </a:r>
            <a:r>
              <a:rPr lang="en-US" sz="2400" dirty="0"/>
              <a:t>M:</a:t>
            </a:r>
          </a:p>
        </p:txBody>
      </p:sp>
      <p:graphicFrame>
        <p:nvGraphicFramePr>
          <p:cNvPr id="8" name="Object 7">
            <a:extLst>
              <a:ext uri="{FF2B5EF4-FFF2-40B4-BE49-F238E27FC236}">
                <a16:creationId xmlns:a16="http://schemas.microsoft.com/office/drawing/2014/main" id="{1ED30DAE-39EC-4F82-92F2-E11082C7E669}"/>
              </a:ext>
            </a:extLst>
          </p:cNvPr>
          <p:cNvGraphicFramePr>
            <a:graphicFrameLocks noChangeAspect="1"/>
          </p:cNvGraphicFramePr>
          <p:nvPr>
            <p:extLst>
              <p:ext uri="{D42A27DB-BD31-4B8C-83A1-F6EECF244321}">
                <p14:modId xmlns:p14="http://schemas.microsoft.com/office/powerpoint/2010/main" val="4276806369"/>
              </p:ext>
            </p:extLst>
          </p:nvPr>
        </p:nvGraphicFramePr>
        <p:xfrm>
          <a:off x="3288277" y="2092008"/>
          <a:ext cx="2654300" cy="810260"/>
        </p:xfrm>
        <a:graphic>
          <a:graphicData uri="http://schemas.openxmlformats.org/presentationml/2006/ole">
            <mc:AlternateContent xmlns:mc="http://schemas.openxmlformats.org/markup-compatibility/2006">
              <mc:Choice xmlns:v="urn:schemas-microsoft-com:vml" Requires="v">
                <p:oleObj name="Equation" r:id="rId3" imgW="2412720" imgH="736560" progId="Equation.DSMT4">
                  <p:embed/>
                </p:oleObj>
              </mc:Choice>
              <mc:Fallback>
                <p:oleObj name="Equation" r:id="rId3" imgW="2412720" imgH="736560" progId="Equation.DSMT4">
                  <p:embed/>
                  <p:pic>
                    <p:nvPicPr>
                      <p:cNvPr id="8" name="Object 7">
                        <a:extLst>
                          <a:ext uri="{FF2B5EF4-FFF2-40B4-BE49-F238E27FC236}">
                            <a16:creationId xmlns:a16="http://schemas.microsoft.com/office/drawing/2014/main" id="{1ED30DAE-39EC-4F82-92F2-E11082C7E669}"/>
                          </a:ext>
                        </a:extLst>
                      </p:cNvPr>
                      <p:cNvPicPr/>
                      <p:nvPr/>
                    </p:nvPicPr>
                    <p:blipFill>
                      <a:blip r:embed="rId4"/>
                      <a:stretch>
                        <a:fillRect/>
                      </a:stretch>
                    </p:blipFill>
                    <p:spPr>
                      <a:xfrm>
                        <a:off x="3288277" y="2092008"/>
                        <a:ext cx="2654300" cy="81026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1AAE7F4-3013-4013-B8F6-7483D2FABDFB}"/>
              </a:ext>
            </a:extLst>
          </p:cNvPr>
          <p:cNvSpPr>
            <a:spLocks noGrp="1"/>
          </p:cNvSpPr>
          <p:nvPr>
            <p:ph sz="quarter" idx="14"/>
          </p:nvPr>
        </p:nvSpPr>
        <p:spPr>
          <a:xfrm>
            <a:off x="342900" y="3481751"/>
            <a:ext cx="8458200" cy="501645"/>
          </a:xfrm>
        </p:spPr>
        <p:txBody>
          <a:bodyPr/>
          <a:lstStyle/>
          <a:p>
            <a:r>
              <a:rPr lang="en-IN" sz="2400" dirty="0"/>
              <a:t>Rearrange and solve for </a:t>
            </a:r>
            <a:r>
              <a:rPr lang="en-IN" sz="2400" i="1" dirty="0"/>
              <a:t>R</a:t>
            </a:r>
            <a:r>
              <a:rPr lang="en-IN" sz="2400" dirty="0"/>
              <a:t>:</a:t>
            </a:r>
          </a:p>
        </p:txBody>
      </p:sp>
      <p:graphicFrame>
        <p:nvGraphicFramePr>
          <p:cNvPr id="9" name="Object 8">
            <a:extLst>
              <a:ext uri="{FF2B5EF4-FFF2-40B4-BE49-F238E27FC236}">
                <a16:creationId xmlns:a16="http://schemas.microsoft.com/office/drawing/2014/main" id="{FBD22CAB-24EF-4283-9DBA-5A0D87C71919}"/>
              </a:ext>
            </a:extLst>
          </p:cNvPr>
          <p:cNvGraphicFramePr>
            <a:graphicFrameLocks noChangeAspect="1"/>
          </p:cNvGraphicFramePr>
          <p:nvPr>
            <p:extLst>
              <p:ext uri="{D42A27DB-BD31-4B8C-83A1-F6EECF244321}">
                <p14:modId xmlns:p14="http://schemas.microsoft.com/office/powerpoint/2010/main" val="226855252"/>
              </p:ext>
            </p:extLst>
          </p:nvPr>
        </p:nvGraphicFramePr>
        <p:xfrm>
          <a:off x="3050787" y="4407428"/>
          <a:ext cx="3129280" cy="824230"/>
        </p:xfrm>
        <a:graphic>
          <a:graphicData uri="http://schemas.openxmlformats.org/presentationml/2006/ole">
            <mc:AlternateContent xmlns:mc="http://schemas.openxmlformats.org/markup-compatibility/2006">
              <mc:Choice xmlns:v="urn:schemas-microsoft-com:vml" Requires="v">
                <p:oleObj name="Equation" r:id="rId5" imgW="2844720" imgH="749160" progId="Equation.DSMT4">
                  <p:embed/>
                </p:oleObj>
              </mc:Choice>
              <mc:Fallback>
                <p:oleObj name="Equation" r:id="rId5" imgW="2844720" imgH="749160" progId="Equation.DSMT4">
                  <p:embed/>
                  <p:pic>
                    <p:nvPicPr>
                      <p:cNvPr id="9" name="Object 8">
                        <a:extLst>
                          <a:ext uri="{FF2B5EF4-FFF2-40B4-BE49-F238E27FC236}">
                            <a16:creationId xmlns:a16="http://schemas.microsoft.com/office/drawing/2014/main" id="{FBD22CAB-24EF-4283-9DBA-5A0D87C71919}"/>
                          </a:ext>
                        </a:extLst>
                      </p:cNvPr>
                      <p:cNvPicPr/>
                      <p:nvPr/>
                    </p:nvPicPr>
                    <p:blipFill>
                      <a:blip r:embed="rId6"/>
                      <a:stretch>
                        <a:fillRect/>
                      </a:stretch>
                    </p:blipFill>
                    <p:spPr>
                      <a:xfrm>
                        <a:off x="3050787" y="4407428"/>
                        <a:ext cx="3129280" cy="82423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BFDFEA5C-E7B1-47C9-A8F8-2DBA18B087A1}"/>
              </a:ext>
            </a:extLst>
          </p:cNvPr>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412796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F486-782B-4C6C-93BE-D574AA19ED93}"/>
              </a:ext>
            </a:extLst>
          </p:cNvPr>
          <p:cNvSpPr>
            <a:spLocks noGrp="1"/>
          </p:cNvSpPr>
          <p:nvPr>
            <p:ph type="title"/>
          </p:nvPr>
        </p:nvSpPr>
        <p:spPr/>
        <p:txBody>
          <a:bodyPr/>
          <a:lstStyle/>
          <a:p>
            <a:r>
              <a:rPr lang="en-US" dirty="0"/>
              <a:t>Key Concepts and Skills</a:t>
            </a:r>
          </a:p>
        </p:txBody>
      </p:sp>
      <p:sp>
        <p:nvSpPr>
          <p:cNvPr id="3" name="Content Placeholder 2">
            <a:extLst>
              <a:ext uri="{FF2B5EF4-FFF2-40B4-BE49-F238E27FC236}">
                <a16:creationId xmlns:a16="http://schemas.microsoft.com/office/drawing/2014/main" id="{BE91D571-6643-4D81-AD8F-5C58B65AF92C}"/>
              </a:ext>
            </a:extLst>
          </p:cNvPr>
          <p:cNvSpPr>
            <a:spLocks noGrp="1"/>
          </p:cNvSpPr>
          <p:nvPr>
            <p:ph sz="quarter" idx="11"/>
          </p:nvPr>
        </p:nvSpPr>
        <p:spPr/>
        <p:txBody>
          <a:bodyPr/>
          <a:lstStyle/>
          <a:p>
            <a:pPr marL="292608" indent="-292608">
              <a:buFont typeface="Arial" panose="020B0604020202020204" pitchFamily="34" charset="0"/>
              <a:buChar char="•"/>
            </a:pPr>
            <a:r>
              <a:rPr lang="en-IN" sz="2600" dirty="0"/>
              <a:t>Understand how stock prices depend on future dividends and dividend growth.</a:t>
            </a:r>
          </a:p>
          <a:p>
            <a:pPr marL="292608" indent="-292608">
              <a:buFont typeface="Arial" panose="020B0604020202020204" pitchFamily="34" charset="0"/>
              <a:buChar char="•"/>
            </a:pPr>
            <a:r>
              <a:rPr lang="en-IN" sz="2600" dirty="0"/>
              <a:t>Be able to compute stock prices using the dividend growth model.</a:t>
            </a:r>
          </a:p>
          <a:p>
            <a:pPr marL="292608" indent="-292608">
              <a:buFont typeface="Arial" panose="020B0604020202020204" pitchFamily="34" charset="0"/>
              <a:buChar char="•"/>
            </a:pPr>
            <a:r>
              <a:rPr lang="en-IN" sz="2600" dirty="0"/>
              <a:t>Understand valuation </a:t>
            </a:r>
            <a:r>
              <a:rPr lang="en-IN" sz="2600" dirty="0" err="1"/>
              <a:t>comparables</a:t>
            </a:r>
            <a:r>
              <a:rPr lang="en-IN" sz="2600" dirty="0"/>
              <a:t>.</a:t>
            </a:r>
          </a:p>
          <a:p>
            <a:pPr marL="292608" indent="-292608">
              <a:buFont typeface="Arial" panose="020B0604020202020204" pitchFamily="34" charset="0"/>
              <a:buChar char="•"/>
            </a:pPr>
            <a:r>
              <a:rPr lang="en-IN" sz="2600" dirty="0"/>
              <a:t>Understand the basics of the stock market.</a:t>
            </a:r>
          </a:p>
        </p:txBody>
      </p:sp>
      <p:sp>
        <p:nvSpPr>
          <p:cNvPr id="6" name="Slide Number Placeholder 5">
            <a:extLst>
              <a:ext uri="{FF2B5EF4-FFF2-40B4-BE49-F238E27FC236}">
                <a16:creationId xmlns:a16="http://schemas.microsoft.com/office/drawing/2014/main" id="{4158A9D2-C0BD-4A0C-9F37-3F84AC76A9D4}"/>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377643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DC90E0A-5CE4-E44C-876F-8E3DE9DE3243}"/>
              </a:ext>
            </a:extLst>
          </p:cNvPr>
          <p:cNvPicPr>
            <a:picLocks noGrp="1" noChangeAspect="1"/>
          </p:cNvPicPr>
          <p:nvPr>
            <p:ph sz="quarter" idx="11"/>
          </p:nvPr>
        </p:nvPicPr>
        <p:blipFill>
          <a:blip r:embed="rId2"/>
          <a:stretch>
            <a:fillRect/>
          </a:stretch>
        </p:blipFill>
        <p:spPr>
          <a:xfrm>
            <a:off x="218484" y="1262701"/>
            <a:ext cx="8925516" cy="4141811"/>
          </a:xfrm>
        </p:spPr>
      </p:pic>
      <p:sp>
        <p:nvSpPr>
          <p:cNvPr id="7" name="Slide Number Placeholder 6">
            <a:extLst>
              <a:ext uri="{FF2B5EF4-FFF2-40B4-BE49-F238E27FC236}">
                <a16:creationId xmlns:a16="http://schemas.microsoft.com/office/drawing/2014/main" id="{CD00B6A2-9C37-5443-8306-5456DA4B4FC4}"/>
              </a:ext>
            </a:extLst>
          </p:cNvPr>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174281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AD8C-7C4F-46A1-9047-B4C908F56800}"/>
              </a:ext>
            </a:extLst>
          </p:cNvPr>
          <p:cNvSpPr>
            <a:spLocks noGrp="1"/>
          </p:cNvSpPr>
          <p:nvPr>
            <p:ph type="title"/>
          </p:nvPr>
        </p:nvSpPr>
        <p:spPr/>
        <p:txBody>
          <a:bodyPr/>
          <a:lstStyle/>
          <a:p>
            <a:r>
              <a:rPr lang="en-US" dirty="0"/>
              <a:t>9.3 </a:t>
            </a:r>
            <a:r>
              <a:rPr lang="en-US" dirty="0" err="1"/>
              <a:t>Comparables</a:t>
            </a:r>
            <a:endParaRPr lang="en-US" dirty="0"/>
          </a:p>
        </p:txBody>
      </p:sp>
      <p:sp>
        <p:nvSpPr>
          <p:cNvPr id="3" name="Content Placeholder 2">
            <a:extLst>
              <a:ext uri="{FF2B5EF4-FFF2-40B4-BE49-F238E27FC236}">
                <a16:creationId xmlns:a16="http://schemas.microsoft.com/office/drawing/2014/main" id="{06705642-35F7-4B56-A505-C29FC7176316}"/>
              </a:ext>
            </a:extLst>
          </p:cNvPr>
          <p:cNvSpPr>
            <a:spLocks noGrp="1"/>
          </p:cNvSpPr>
          <p:nvPr>
            <p:ph sz="quarter" idx="11"/>
          </p:nvPr>
        </p:nvSpPr>
        <p:spPr/>
        <p:txBody>
          <a:bodyPr/>
          <a:lstStyle/>
          <a:p>
            <a:r>
              <a:rPr lang="en-IN" sz="2600" dirty="0" err="1"/>
              <a:t>Comparables</a:t>
            </a:r>
            <a:r>
              <a:rPr lang="en-IN" sz="2600" dirty="0"/>
              <a:t> are used to value companies based primarily on multiples.</a:t>
            </a:r>
          </a:p>
          <a:p>
            <a:r>
              <a:rPr lang="en-IN" sz="2600" dirty="0"/>
              <a:t>Common multiples include:</a:t>
            </a:r>
          </a:p>
          <a:p>
            <a:pPr marL="292608" indent="-292608">
              <a:spcBef>
                <a:spcPts val="1000"/>
              </a:spcBef>
              <a:spcAft>
                <a:spcPts val="0"/>
              </a:spcAft>
              <a:buFont typeface="Arial" panose="020B0604020202020204" pitchFamily="34" charset="0"/>
              <a:buChar char="•"/>
            </a:pPr>
            <a:r>
              <a:rPr lang="en-IN" sz="2600" dirty="0"/>
              <a:t>Price-Earnings Ratios.</a:t>
            </a:r>
          </a:p>
          <a:p>
            <a:pPr marL="292608" indent="-292608">
              <a:spcBef>
                <a:spcPts val="1000"/>
              </a:spcBef>
              <a:spcAft>
                <a:spcPts val="0"/>
              </a:spcAft>
              <a:buFont typeface="Arial" panose="020B0604020202020204" pitchFamily="34" charset="0"/>
              <a:buChar char="•"/>
            </a:pPr>
            <a:r>
              <a:rPr lang="en-IN" sz="2600" dirty="0"/>
              <a:t>Enterprise Value Ratios.</a:t>
            </a:r>
          </a:p>
        </p:txBody>
      </p:sp>
      <p:sp>
        <p:nvSpPr>
          <p:cNvPr id="6" name="Slide Number Placeholder 5">
            <a:extLst>
              <a:ext uri="{FF2B5EF4-FFF2-40B4-BE49-F238E27FC236}">
                <a16:creationId xmlns:a16="http://schemas.microsoft.com/office/drawing/2014/main" id="{1410F1FE-1A41-4D31-837D-B9CC992E1D14}"/>
              </a:ext>
            </a:extLst>
          </p:cNvPr>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348122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160F-42F6-41D7-A926-64683EEF5AFA}"/>
              </a:ext>
            </a:extLst>
          </p:cNvPr>
          <p:cNvSpPr>
            <a:spLocks noGrp="1"/>
          </p:cNvSpPr>
          <p:nvPr>
            <p:ph type="title"/>
          </p:nvPr>
        </p:nvSpPr>
        <p:spPr/>
        <p:txBody>
          <a:bodyPr/>
          <a:lstStyle/>
          <a:p>
            <a:r>
              <a:rPr lang="en-US" dirty="0"/>
              <a:t>Price-Earnings Ratio</a:t>
            </a:r>
          </a:p>
        </p:txBody>
      </p:sp>
      <p:sp>
        <p:nvSpPr>
          <p:cNvPr id="3" name="Content Placeholder 2">
            <a:extLst>
              <a:ext uri="{FF2B5EF4-FFF2-40B4-BE49-F238E27FC236}">
                <a16:creationId xmlns:a16="http://schemas.microsoft.com/office/drawing/2014/main" id="{1ACB1278-0579-46A9-B211-42B66CF1D283}"/>
              </a:ext>
            </a:extLst>
          </p:cNvPr>
          <p:cNvSpPr>
            <a:spLocks noGrp="1"/>
          </p:cNvSpPr>
          <p:nvPr>
            <p:ph sz="quarter" idx="11"/>
          </p:nvPr>
        </p:nvSpPr>
        <p:spPr>
          <a:xfrm>
            <a:off x="342900" y="1276709"/>
            <a:ext cx="8458200" cy="1849949"/>
          </a:xfrm>
        </p:spPr>
        <p:txBody>
          <a:bodyPr/>
          <a:lstStyle/>
          <a:p>
            <a:pPr>
              <a:spcBef>
                <a:spcPts val="624"/>
              </a:spcBef>
            </a:pPr>
            <a:r>
              <a:rPr lang="en-US" altLang="en-US" sz="2600" dirty="0">
                <a:ea typeface="ＭＳ Ｐゴシック" panose="020B0600070205080204" pitchFamily="34" charset="-128"/>
                <a:cs typeface="Arial" panose="020B0604020202020204" pitchFamily="34" charset="0"/>
              </a:rPr>
              <a:t>The price-earnings ratio is calculated as the current stock price divided by annual E</a:t>
            </a:r>
            <a:r>
              <a:rPr lang="en-US" altLang="en-US" sz="100" dirty="0">
                <a:ea typeface="ＭＳ Ｐゴシック" panose="020B0600070205080204" pitchFamily="34" charset="-128"/>
                <a:cs typeface="Arial" panose="020B0604020202020204" pitchFamily="34" charset="0"/>
              </a:rPr>
              <a:t> </a:t>
            </a:r>
            <a:r>
              <a:rPr lang="en-US" altLang="en-US" sz="2600" dirty="0">
                <a:ea typeface="ＭＳ Ｐゴシック" panose="020B0600070205080204" pitchFamily="34" charset="-128"/>
                <a:cs typeface="Arial" panose="020B0604020202020204" pitchFamily="34" charset="0"/>
              </a:rPr>
              <a:t>P</a:t>
            </a:r>
            <a:r>
              <a:rPr lang="en-US" altLang="en-US" sz="100" dirty="0">
                <a:ea typeface="ＭＳ Ｐゴシック" panose="020B0600070205080204" pitchFamily="34" charset="-128"/>
                <a:cs typeface="Arial" panose="020B0604020202020204" pitchFamily="34" charset="0"/>
              </a:rPr>
              <a:t> </a:t>
            </a:r>
            <a:r>
              <a:rPr lang="en-US" altLang="en-US" sz="2600" dirty="0">
                <a:ea typeface="ＭＳ Ｐゴシック" panose="020B0600070205080204" pitchFamily="34" charset="-128"/>
                <a:cs typeface="Arial" panose="020B0604020202020204" pitchFamily="34" charset="0"/>
              </a:rPr>
              <a:t>S.</a:t>
            </a:r>
          </a:p>
          <a:p>
            <a:pPr marL="292608" indent="-292608">
              <a:spcBef>
                <a:spcPts val="1000"/>
              </a:spcBef>
              <a:spcAft>
                <a:spcPts val="0"/>
              </a:spcAft>
              <a:buFont typeface="Arial" panose="020B0604020202020204" pitchFamily="34" charset="0"/>
              <a:buChar char="•"/>
            </a:pPr>
            <a:r>
              <a:rPr lang="en-US" altLang="en-US" sz="2600" i="1" dirty="0">
                <a:ea typeface="ＭＳ Ｐゴシック" panose="020B0600070205080204" pitchFamily="34" charset="-128"/>
                <a:cs typeface="Arial" panose="020B0604020202020204" pitchFamily="34" charset="0"/>
              </a:rPr>
              <a:t>The Wall Street Journal</a:t>
            </a:r>
            <a:r>
              <a:rPr lang="en-US" altLang="en-US" sz="2600" dirty="0">
                <a:ea typeface="ＭＳ Ｐゴシック" panose="020B0600070205080204" pitchFamily="34" charset="-128"/>
                <a:cs typeface="Arial" panose="020B0604020202020204" pitchFamily="34" charset="0"/>
              </a:rPr>
              <a:t> uses last four quarters’ earnings.</a:t>
            </a:r>
            <a:endParaRPr lang="en-US" altLang="en-US" sz="2600" i="1" dirty="0">
              <a:ea typeface="ＭＳ Ｐゴシック" panose="020B0600070205080204" pitchFamily="34" charset="-128"/>
              <a:cs typeface="Arial" panose="020B0604020202020204" pitchFamily="34" charset="0"/>
            </a:endParaRPr>
          </a:p>
        </p:txBody>
      </p:sp>
      <p:graphicFrame>
        <p:nvGraphicFramePr>
          <p:cNvPr id="7" name="Object 6">
            <a:extLst>
              <a:ext uri="{FF2B5EF4-FFF2-40B4-BE49-F238E27FC236}">
                <a16:creationId xmlns:a16="http://schemas.microsoft.com/office/drawing/2014/main" id="{AC16CD17-D4E4-4DB0-8453-73729AB45AAD}"/>
              </a:ext>
            </a:extLst>
          </p:cNvPr>
          <p:cNvGraphicFramePr>
            <a:graphicFrameLocks noChangeAspect="1"/>
          </p:cNvGraphicFramePr>
          <p:nvPr>
            <p:extLst>
              <p:ext uri="{D42A27DB-BD31-4B8C-83A1-F6EECF244321}">
                <p14:modId xmlns:p14="http://schemas.microsoft.com/office/powerpoint/2010/main" val="3524927636"/>
              </p:ext>
            </p:extLst>
          </p:nvPr>
        </p:nvGraphicFramePr>
        <p:xfrm>
          <a:off x="3232150" y="3451125"/>
          <a:ext cx="2679700" cy="635000"/>
        </p:xfrm>
        <a:graphic>
          <a:graphicData uri="http://schemas.openxmlformats.org/presentationml/2006/ole">
            <mc:AlternateContent xmlns:mc="http://schemas.openxmlformats.org/markup-compatibility/2006">
              <mc:Choice xmlns:v="urn:schemas-microsoft-com:vml" Requires="v">
                <p:oleObj name="Equation" r:id="rId3" imgW="2679480" imgH="634680" progId="Equation.DSMT4">
                  <p:embed/>
                </p:oleObj>
              </mc:Choice>
              <mc:Fallback>
                <p:oleObj name="Equation" r:id="rId3" imgW="2679480" imgH="634680" progId="Equation.DSMT4">
                  <p:embed/>
                  <p:pic>
                    <p:nvPicPr>
                      <p:cNvPr id="7" name="Object 6">
                        <a:extLst>
                          <a:ext uri="{FF2B5EF4-FFF2-40B4-BE49-F238E27FC236}">
                            <a16:creationId xmlns:a16="http://schemas.microsoft.com/office/drawing/2014/main" id="{AC16CD17-D4E4-4DB0-8453-73729AB45AAD}"/>
                          </a:ext>
                        </a:extLst>
                      </p:cNvPr>
                      <p:cNvPicPr/>
                      <p:nvPr/>
                    </p:nvPicPr>
                    <p:blipFill>
                      <a:blip r:embed="rId4"/>
                      <a:stretch>
                        <a:fillRect/>
                      </a:stretch>
                    </p:blipFill>
                    <p:spPr>
                      <a:xfrm>
                        <a:off x="3232150" y="3451125"/>
                        <a:ext cx="2679700" cy="6350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FD292DD-8FF0-458A-BCB4-7CEC53AE5433}"/>
              </a:ext>
            </a:extLst>
          </p:cNvPr>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127159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0C27-7337-4C52-A5C6-D0D705F13E0C}"/>
              </a:ext>
            </a:extLst>
          </p:cNvPr>
          <p:cNvSpPr>
            <a:spLocks noGrp="1"/>
          </p:cNvSpPr>
          <p:nvPr>
            <p:ph type="title"/>
          </p:nvPr>
        </p:nvSpPr>
        <p:spPr/>
        <p:txBody>
          <a:bodyPr/>
          <a:lstStyle/>
          <a:p>
            <a:r>
              <a:rPr lang="en-US" dirty="0"/>
              <a:t>Enterprise Value Ratios</a:t>
            </a:r>
          </a:p>
        </p:txBody>
      </p:sp>
      <p:sp>
        <p:nvSpPr>
          <p:cNvPr id="3" name="Content Placeholder 2">
            <a:extLst>
              <a:ext uri="{FF2B5EF4-FFF2-40B4-BE49-F238E27FC236}">
                <a16:creationId xmlns:a16="http://schemas.microsoft.com/office/drawing/2014/main" id="{EE6E0FBC-9F5C-4F29-AEFE-3995C658709B}"/>
              </a:ext>
            </a:extLst>
          </p:cNvPr>
          <p:cNvSpPr>
            <a:spLocks noGrp="1"/>
          </p:cNvSpPr>
          <p:nvPr>
            <p:ph sz="quarter" idx="11"/>
          </p:nvPr>
        </p:nvSpPr>
        <p:spPr>
          <a:xfrm>
            <a:off x="342900" y="1276710"/>
            <a:ext cx="8639352" cy="1908942"/>
          </a:xfrm>
        </p:spPr>
        <p:txBody>
          <a:bodyPr/>
          <a:lstStyle/>
          <a:p>
            <a:r>
              <a:rPr lang="en-IN" sz="2400" dirty="0"/>
              <a:t>The PE ratio focuses on equity, but what if we want the value of the firm?</a:t>
            </a:r>
          </a:p>
          <a:p>
            <a:r>
              <a:rPr lang="en-IN" sz="2400" dirty="0"/>
              <a:t>Use enterprise value:</a:t>
            </a:r>
          </a:p>
          <a:p>
            <a:pPr marL="292608" indent="-292608">
              <a:spcBef>
                <a:spcPts val="1000"/>
              </a:spcBef>
              <a:spcAft>
                <a:spcPts val="0"/>
              </a:spcAft>
              <a:buFont typeface="Arial" panose="020B0604020202020204" pitchFamily="34" charset="0"/>
              <a:buChar char="•"/>
            </a:pPr>
            <a:r>
              <a:rPr lang="en-IN" sz="2400" dirty="0"/>
              <a:t>E</a:t>
            </a:r>
            <a:r>
              <a:rPr lang="en-IN" sz="100" dirty="0"/>
              <a:t> </a:t>
            </a:r>
            <a:r>
              <a:rPr lang="en-IN" sz="2400" dirty="0"/>
              <a:t>V = Market value of equity + Market value of debt − Cash.</a:t>
            </a:r>
          </a:p>
        </p:txBody>
      </p:sp>
      <p:sp>
        <p:nvSpPr>
          <p:cNvPr id="4" name="Content Placeholder 3">
            <a:extLst>
              <a:ext uri="{FF2B5EF4-FFF2-40B4-BE49-F238E27FC236}">
                <a16:creationId xmlns:a16="http://schemas.microsoft.com/office/drawing/2014/main" id="{8A5F1BE8-60E7-4248-9581-37DCDFFC0585}"/>
              </a:ext>
            </a:extLst>
          </p:cNvPr>
          <p:cNvSpPr>
            <a:spLocks noGrp="1"/>
          </p:cNvSpPr>
          <p:nvPr>
            <p:ph sz="quarter" idx="14"/>
          </p:nvPr>
        </p:nvSpPr>
        <p:spPr>
          <a:xfrm>
            <a:off x="342900" y="3347698"/>
            <a:ext cx="8458200" cy="1802136"/>
          </a:xfrm>
        </p:spPr>
        <p:txBody>
          <a:bodyPr/>
          <a:lstStyle/>
          <a:p>
            <a:r>
              <a:rPr lang="en-US" altLang="en-US" sz="2400" dirty="0">
                <a:ea typeface="ＭＳ Ｐゴシック" panose="020B0600070205080204" pitchFamily="34" charset="-128"/>
                <a:cs typeface="Arial" panose="020B0604020202020204" pitchFamily="34" charset="0"/>
              </a:rPr>
              <a:t>Like P</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E, we compare the value to a measure of earnings. From a firm level, this is E</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B</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I</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T</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D</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A, or earnings before interest, taxes, depreciation, and amortization.</a:t>
            </a:r>
          </a:p>
          <a:p>
            <a:pPr marL="292608" indent="-292608">
              <a:spcBef>
                <a:spcPts val="1000"/>
              </a:spcBef>
              <a:spcAft>
                <a:spcPts val="0"/>
              </a:spcAft>
              <a:buFont typeface="Arial" panose="020B0604020202020204" pitchFamily="34" charset="0"/>
              <a:buChar char="•"/>
            </a:pPr>
            <a:r>
              <a:rPr lang="en-US" altLang="en-US" sz="2400" dirty="0">
                <a:ea typeface="ＭＳ Ｐゴシック" panose="020B0600070205080204" pitchFamily="34" charset="-128"/>
                <a:cs typeface="Arial" panose="020B0604020202020204" pitchFamily="34" charset="0"/>
              </a:rPr>
              <a:t>E</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B</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I</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T</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D</a:t>
            </a:r>
            <a:r>
              <a:rPr lang="en-US" altLang="en-US" sz="100" dirty="0">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A represents a measure of total firm cash flow.</a:t>
            </a:r>
          </a:p>
        </p:txBody>
      </p:sp>
      <p:graphicFrame>
        <p:nvGraphicFramePr>
          <p:cNvPr id="8" name="Object 7">
            <a:extLst>
              <a:ext uri="{FF2B5EF4-FFF2-40B4-BE49-F238E27FC236}">
                <a16:creationId xmlns:a16="http://schemas.microsoft.com/office/drawing/2014/main" id="{A3A36A3C-81D8-437D-82DC-40643FF06845}"/>
              </a:ext>
            </a:extLst>
          </p:cNvPr>
          <p:cNvGraphicFramePr>
            <a:graphicFrameLocks noChangeAspect="1"/>
          </p:cNvGraphicFramePr>
          <p:nvPr>
            <p:extLst>
              <p:ext uri="{D42A27DB-BD31-4B8C-83A1-F6EECF244321}">
                <p14:modId xmlns:p14="http://schemas.microsoft.com/office/powerpoint/2010/main" val="1806076077"/>
              </p:ext>
            </p:extLst>
          </p:nvPr>
        </p:nvGraphicFramePr>
        <p:xfrm>
          <a:off x="558165" y="5413650"/>
          <a:ext cx="4204970" cy="335280"/>
        </p:xfrm>
        <a:graphic>
          <a:graphicData uri="http://schemas.openxmlformats.org/presentationml/2006/ole">
            <mc:AlternateContent xmlns:mc="http://schemas.openxmlformats.org/markup-compatibility/2006">
              <mc:Choice xmlns:v="urn:schemas-microsoft-com:vml" Requires="v">
                <p:oleObj name="Equation" r:id="rId3" imgW="3822480" imgH="304560" progId="Equation.DSMT4">
                  <p:embed/>
                </p:oleObj>
              </mc:Choice>
              <mc:Fallback>
                <p:oleObj name="Equation" r:id="rId3" imgW="3822480" imgH="304560" progId="Equation.DSMT4">
                  <p:embed/>
                  <p:pic>
                    <p:nvPicPr>
                      <p:cNvPr id="8" name="Object 7">
                        <a:extLst>
                          <a:ext uri="{FF2B5EF4-FFF2-40B4-BE49-F238E27FC236}">
                            <a16:creationId xmlns:a16="http://schemas.microsoft.com/office/drawing/2014/main" id="{A3A36A3C-81D8-437D-82DC-40643FF06845}"/>
                          </a:ext>
                        </a:extLst>
                      </p:cNvPr>
                      <p:cNvPicPr/>
                      <p:nvPr/>
                    </p:nvPicPr>
                    <p:blipFill>
                      <a:blip r:embed="rId4"/>
                      <a:stretch>
                        <a:fillRect/>
                      </a:stretch>
                    </p:blipFill>
                    <p:spPr>
                      <a:xfrm>
                        <a:off x="558165" y="5413650"/>
                        <a:ext cx="4204970" cy="33528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A7964B92-411F-4C51-9FEF-997A7157262E}"/>
              </a:ext>
            </a:extLst>
          </p:cNvPr>
          <p:cNvSpPr>
            <a:spLocks noGrp="1"/>
          </p:cNvSpPr>
          <p:nvPr>
            <p:ph type="sldNum" sz="quarter" idx="10"/>
          </p:nvPr>
        </p:nvSpPr>
        <p:spPr/>
        <p:txBody>
          <a:bodyPr/>
          <a:lstStyle/>
          <a:p>
            <a:fld id="{68151E55-6873-49E2-B8D5-2F265E6F1973}" type="slidenum">
              <a:rPr lang="en-US" smtClean="0"/>
              <a:t>23</a:t>
            </a:fld>
            <a:endParaRPr lang="en-US" dirty="0"/>
          </a:p>
        </p:txBody>
      </p:sp>
    </p:spTree>
    <p:extLst>
      <p:ext uri="{BB962C8B-B14F-4D97-AF65-F5344CB8AC3E}">
        <p14:creationId xmlns:p14="http://schemas.microsoft.com/office/powerpoint/2010/main" val="1946796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F123-778E-4EA2-9E29-FABA0D6CDAEF}"/>
              </a:ext>
            </a:extLst>
          </p:cNvPr>
          <p:cNvSpPr>
            <a:spLocks noGrp="1"/>
          </p:cNvSpPr>
          <p:nvPr>
            <p:ph type="title"/>
          </p:nvPr>
        </p:nvSpPr>
        <p:spPr/>
        <p:txBody>
          <a:bodyPr/>
          <a:lstStyle/>
          <a:p>
            <a:r>
              <a:rPr lang="en-IN" sz="3200" dirty="0"/>
              <a:t>9.4 Valuing Stocks Using Free Cash Flows</a:t>
            </a:r>
            <a:endParaRPr lang="en-US" sz="3200" dirty="0"/>
          </a:p>
        </p:txBody>
      </p:sp>
      <p:sp>
        <p:nvSpPr>
          <p:cNvPr id="3" name="Content Placeholder 2">
            <a:extLst>
              <a:ext uri="{FF2B5EF4-FFF2-40B4-BE49-F238E27FC236}">
                <a16:creationId xmlns:a16="http://schemas.microsoft.com/office/drawing/2014/main" id="{9A4741FC-8BAB-4CD2-A030-8A5F17662249}"/>
              </a:ext>
            </a:extLst>
          </p:cNvPr>
          <p:cNvSpPr>
            <a:spLocks noGrp="1"/>
          </p:cNvSpPr>
          <p:nvPr>
            <p:ph sz="quarter" idx="11"/>
          </p:nvPr>
        </p:nvSpPr>
        <p:spPr/>
        <p:txBody>
          <a:bodyPr/>
          <a:lstStyle/>
          <a:p>
            <a:r>
              <a:rPr lang="en-IN" sz="2600" dirty="0"/>
              <a:t>In Chapters 5 and 6 you learned that the value of a project (i.e., its N</a:t>
            </a:r>
            <a:r>
              <a:rPr lang="en-IN" sz="100" dirty="0"/>
              <a:t> </a:t>
            </a:r>
            <a:r>
              <a:rPr lang="en-IN" sz="2600" dirty="0"/>
              <a:t>P</a:t>
            </a:r>
            <a:r>
              <a:rPr lang="en-IN" sz="100" dirty="0"/>
              <a:t> </a:t>
            </a:r>
            <a:r>
              <a:rPr lang="en-IN" sz="2600" dirty="0"/>
              <a:t>V) was the discounted value of the cash flows it generates.</a:t>
            </a:r>
          </a:p>
          <a:p>
            <a:r>
              <a:rPr lang="en-IN" sz="2600" dirty="0"/>
              <a:t>The firm value is the consolidated present value of the cash flow from all of its projects.</a:t>
            </a:r>
          </a:p>
        </p:txBody>
      </p:sp>
      <p:sp>
        <p:nvSpPr>
          <p:cNvPr id="6" name="Slide Number Placeholder 5">
            <a:extLst>
              <a:ext uri="{FF2B5EF4-FFF2-40B4-BE49-F238E27FC236}">
                <a16:creationId xmlns:a16="http://schemas.microsoft.com/office/drawing/2014/main" id="{D7BA9E96-3D0D-4337-AFA9-99D5ED022464}"/>
              </a:ext>
            </a:extLst>
          </p:cNvPr>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391444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D3E0-D22C-4602-ACC3-F835B68D164B}"/>
              </a:ext>
            </a:extLst>
          </p:cNvPr>
          <p:cNvSpPr>
            <a:spLocks noGrp="1"/>
          </p:cNvSpPr>
          <p:nvPr>
            <p:ph type="title"/>
          </p:nvPr>
        </p:nvSpPr>
        <p:spPr/>
        <p:txBody>
          <a:bodyPr/>
          <a:lstStyle/>
          <a:p>
            <a:r>
              <a:rPr lang="en-US" dirty="0"/>
              <a:t>9.5 The Stock Markets</a:t>
            </a:r>
          </a:p>
        </p:txBody>
      </p:sp>
      <p:sp>
        <p:nvSpPr>
          <p:cNvPr id="3" name="Content Placeholder 2">
            <a:extLst>
              <a:ext uri="{FF2B5EF4-FFF2-40B4-BE49-F238E27FC236}">
                <a16:creationId xmlns:a16="http://schemas.microsoft.com/office/drawing/2014/main" id="{4B81BD14-DA93-487B-9676-833706F80A5C}"/>
              </a:ext>
            </a:extLst>
          </p:cNvPr>
          <p:cNvSpPr>
            <a:spLocks noGrp="1"/>
          </p:cNvSpPr>
          <p:nvPr>
            <p:ph sz="quarter" idx="11"/>
          </p:nvPr>
        </p:nvSpPr>
        <p:spPr>
          <a:xfrm>
            <a:off x="342900" y="1276709"/>
            <a:ext cx="8458200" cy="2085923"/>
          </a:xfrm>
        </p:spPr>
        <p:txBody>
          <a:bodyPr/>
          <a:lstStyle/>
          <a:p>
            <a:r>
              <a:rPr lang="en-IN" sz="2600" dirty="0"/>
              <a:t>Dealers vs. Brokers.</a:t>
            </a:r>
          </a:p>
          <a:p>
            <a:r>
              <a:rPr lang="en-IN" sz="2600" dirty="0"/>
              <a:t>New York Stock Exchange (N</a:t>
            </a:r>
            <a:r>
              <a:rPr lang="en-IN" sz="100" dirty="0"/>
              <a:t> </a:t>
            </a:r>
            <a:r>
              <a:rPr lang="en-IN" sz="2600" dirty="0"/>
              <a:t>Y</a:t>
            </a:r>
            <a:r>
              <a:rPr lang="en-IN" sz="100" dirty="0"/>
              <a:t> </a:t>
            </a:r>
            <a:r>
              <a:rPr lang="en-IN" sz="2600" dirty="0"/>
              <a:t>S</a:t>
            </a:r>
            <a:r>
              <a:rPr lang="en-IN" sz="100" dirty="0"/>
              <a:t> </a:t>
            </a:r>
            <a:r>
              <a:rPr lang="en-IN" sz="2600" dirty="0"/>
              <a:t>E)</a:t>
            </a:r>
          </a:p>
          <a:p>
            <a:r>
              <a:rPr lang="en-IN" sz="2600" dirty="0"/>
              <a:t>License holders (formerly “members”)</a:t>
            </a:r>
          </a:p>
          <a:p>
            <a:pPr marL="292608" indent="-292608">
              <a:spcBef>
                <a:spcPts val="1000"/>
              </a:spcBef>
              <a:spcAft>
                <a:spcPts val="0"/>
              </a:spcAft>
              <a:buFont typeface="Arial" panose="020B0604020202020204" pitchFamily="34" charset="0"/>
              <a:buChar char="•"/>
            </a:pPr>
            <a:r>
              <a:rPr lang="en-IN" sz="2600" dirty="0"/>
              <a:t>Entitled to buy or sell on the exchange floor.</a:t>
            </a:r>
          </a:p>
        </p:txBody>
      </p:sp>
      <p:sp>
        <p:nvSpPr>
          <p:cNvPr id="4" name="Content Placeholder 3">
            <a:extLst>
              <a:ext uri="{FF2B5EF4-FFF2-40B4-BE49-F238E27FC236}">
                <a16:creationId xmlns:a16="http://schemas.microsoft.com/office/drawing/2014/main" id="{4479B78B-3CAC-4D3E-89CC-ED0D3575DF04}"/>
              </a:ext>
            </a:extLst>
          </p:cNvPr>
          <p:cNvSpPr>
            <a:spLocks noGrp="1"/>
          </p:cNvSpPr>
          <p:nvPr>
            <p:ph sz="quarter" idx="14"/>
          </p:nvPr>
        </p:nvSpPr>
        <p:spPr>
          <a:xfrm>
            <a:off x="342900" y="3504631"/>
            <a:ext cx="8458200" cy="1075323"/>
          </a:xfrm>
        </p:spPr>
        <p:txBody>
          <a:bodyPr/>
          <a:lstStyle/>
          <a:p>
            <a:r>
              <a:rPr lang="en-US" sz="2600" dirty="0"/>
              <a:t>Operations.</a:t>
            </a:r>
          </a:p>
          <a:p>
            <a:r>
              <a:rPr lang="en-US" sz="2600" dirty="0"/>
              <a:t>Floor activity.</a:t>
            </a:r>
          </a:p>
        </p:txBody>
      </p:sp>
      <p:sp>
        <p:nvSpPr>
          <p:cNvPr id="7" name="Slide Number Placeholder 6">
            <a:extLst>
              <a:ext uri="{FF2B5EF4-FFF2-40B4-BE49-F238E27FC236}">
                <a16:creationId xmlns:a16="http://schemas.microsoft.com/office/drawing/2014/main" id="{5EBE121A-DAFC-43D0-9BE7-B65EC3E36B1A}"/>
              </a:ext>
            </a:extLst>
          </p:cNvPr>
          <p:cNvSpPr>
            <a:spLocks noGrp="1"/>
          </p:cNvSpPr>
          <p:nvPr>
            <p:ph type="sldNum" sz="quarter" idx="10"/>
          </p:nvPr>
        </p:nvSpPr>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108593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6A3D28-11EC-4C47-B9F2-E35C8C9F5E42}"/>
              </a:ext>
            </a:extLst>
          </p:cNvPr>
          <p:cNvSpPr>
            <a:spLocks noGrp="1"/>
          </p:cNvSpPr>
          <p:nvPr>
            <p:ph type="title"/>
          </p:nvPr>
        </p:nvSpPr>
        <p:spPr/>
        <p:txBody>
          <a:bodyPr/>
          <a:lstStyle/>
          <a:p>
            <a:r>
              <a:rPr lang="en-US" dirty="0"/>
              <a:t>Market and Limit Orders</a:t>
            </a:r>
          </a:p>
        </p:txBody>
      </p:sp>
      <p:sp>
        <p:nvSpPr>
          <p:cNvPr id="13" name="Content Placeholder 12">
            <a:extLst>
              <a:ext uri="{FF2B5EF4-FFF2-40B4-BE49-F238E27FC236}">
                <a16:creationId xmlns:a16="http://schemas.microsoft.com/office/drawing/2014/main" id="{31C13A15-8903-48C0-8F8A-7E2F0DF25444}"/>
              </a:ext>
            </a:extLst>
          </p:cNvPr>
          <p:cNvSpPr>
            <a:spLocks noGrp="1"/>
          </p:cNvSpPr>
          <p:nvPr>
            <p:ph sz="quarter" idx="11"/>
          </p:nvPr>
        </p:nvSpPr>
        <p:spPr>
          <a:xfrm>
            <a:off x="342900" y="1276709"/>
            <a:ext cx="8458200" cy="2307149"/>
          </a:xfrm>
        </p:spPr>
        <p:txBody>
          <a:bodyPr/>
          <a:lstStyle/>
          <a:p>
            <a:r>
              <a:rPr lang="en-IN" sz="2200" dirty="0"/>
              <a:t>Market orders:</a:t>
            </a:r>
          </a:p>
          <a:p>
            <a:r>
              <a:rPr lang="en-IN" sz="2200" dirty="0"/>
              <a:t>You specify ticker and quantity.</a:t>
            </a:r>
          </a:p>
          <a:p>
            <a:r>
              <a:rPr lang="en-IN" sz="2200" dirty="0"/>
              <a:t>Immediate execution at best available price.</a:t>
            </a:r>
          </a:p>
          <a:p>
            <a:pPr marL="292608" indent="-292608">
              <a:spcBef>
                <a:spcPts val="1000"/>
              </a:spcBef>
              <a:spcAft>
                <a:spcPts val="0"/>
              </a:spcAft>
              <a:buFont typeface="Arial" panose="020B0604020202020204" pitchFamily="34" charset="0"/>
              <a:buChar char="•"/>
            </a:pPr>
            <a:r>
              <a:rPr lang="en-IN" sz="2200" dirty="0"/>
              <a:t>Market buy will be executed at lowest ask.</a:t>
            </a:r>
          </a:p>
          <a:p>
            <a:pPr marL="292608" indent="-292608">
              <a:spcBef>
                <a:spcPts val="1000"/>
              </a:spcBef>
              <a:spcAft>
                <a:spcPts val="0"/>
              </a:spcAft>
              <a:buFont typeface="Arial" panose="020B0604020202020204" pitchFamily="34" charset="0"/>
              <a:buChar char="•"/>
            </a:pPr>
            <a:r>
              <a:rPr lang="en-IN" sz="2200" dirty="0"/>
              <a:t>Market sell will be executed at highest bid.</a:t>
            </a:r>
          </a:p>
        </p:txBody>
      </p:sp>
      <p:sp>
        <p:nvSpPr>
          <p:cNvPr id="15" name="Content Placeholder 14">
            <a:extLst>
              <a:ext uri="{FF2B5EF4-FFF2-40B4-BE49-F238E27FC236}">
                <a16:creationId xmlns:a16="http://schemas.microsoft.com/office/drawing/2014/main" id="{56B721DE-088F-4184-9CCD-F1BC5E935549}"/>
              </a:ext>
            </a:extLst>
          </p:cNvPr>
          <p:cNvSpPr>
            <a:spLocks noGrp="1"/>
          </p:cNvSpPr>
          <p:nvPr>
            <p:ph sz="quarter" idx="14"/>
          </p:nvPr>
        </p:nvSpPr>
        <p:spPr>
          <a:xfrm>
            <a:off x="342900" y="3688809"/>
            <a:ext cx="8458200" cy="2653743"/>
          </a:xfrm>
        </p:spPr>
        <p:txBody>
          <a:bodyPr/>
          <a:lstStyle/>
          <a:p>
            <a:r>
              <a:rPr lang="en-IN" sz="2200" dirty="0"/>
              <a:t>Limit orders:</a:t>
            </a:r>
          </a:p>
          <a:p>
            <a:r>
              <a:rPr lang="en-IN" sz="2200" dirty="0"/>
              <a:t>You specify ticker, quantity, and price.</a:t>
            </a:r>
          </a:p>
          <a:p>
            <a:r>
              <a:rPr lang="en-IN" sz="2200" dirty="0"/>
              <a:t>The order will be executed only if trade can be made at the limit price or better.</a:t>
            </a:r>
          </a:p>
          <a:p>
            <a:pPr marL="292608" indent="-292608">
              <a:spcBef>
                <a:spcPts val="1000"/>
              </a:spcBef>
              <a:spcAft>
                <a:spcPts val="0"/>
              </a:spcAft>
              <a:buFont typeface="Arial" panose="020B0604020202020204" pitchFamily="34" charset="0"/>
              <a:buChar char="•"/>
            </a:pPr>
            <a:r>
              <a:rPr lang="en-IN" sz="2200" dirty="0"/>
              <a:t>Limit buy can only be executed at limit price or lower.</a:t>
            </a:r>
          </a:p>
          <a:p>
            <a:pPr marL="292608" indent="-292608">
              <a:spcBef>
                <a:spcPts val="1000"/>
              </a:spcBef>
              <a:spcAft>
                <a:spcPts val="0"/>
              </a:spcAft>
              <a:buFont typeface="Arial" panose="020B0604020202020204" pitchFamily="34" charset="0"/>
              <a:buChar char="•"/>
            </a:pPr>
            <a:r>
              <a:rPr lang="en-IN" sz="2200" dirty="0"/>
              <a:t>Limit sell can only be executed at limit price or higher.</a:t>
            </a:r>
          </a:p>
        </p:txBody>
      </p:sp>
      <p:sp>
        <p:nvSpPr>
          <p:cNvPr id="11" name="Slide Number Placeholder 10">
            <a:extLst>
              <a:ext uri="{FF2B5EF4-FFF2-40B4-BE49-F238E27FC236}">
                <a16:creationId xmlns:a16="http://schemas.microsoft.com/office/drawing/2014/main" id="{5EFC7CAF-213E-4E90-AA31-35AB09F9FFBE}"/>
              </a:ext>
            </a:extLst>
          </p:cNvPr>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416024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CE29-3E05-4F8A-8C34-D1D48CB0F1EF}"/>
              </a:ext>
            </a:extLst>
          </p:cNvPr>
          <p:cNvSpPr>
            <a:spLocks noGrp="1"/>
          </p:cNvSpPr>
          <p:nvPr>
            <p:ph type="title"/>
          </p:nvPr>
        </p:nvSpPr>
        <p:spPr/>
        <p:txBody>
          <a:bodyPr/>
          <a:lstStyle/>
          <a:p>
            <a:r>
              <a:rPr lang="en-US" dirty="0"/>
              <a:t>Stop Orders</a:t>
            </a:r>
          </a:p>
        </p:txBody>
      </p:sp>
      <p:sp>
        <p:nvSpPr>
          <p:cNvPr id="3" name="Content Placeholder 2">
            <a:extLst>
              <a:ext uri="{FF2B5EF4-FFF2-40B4-BE49-F238E27FC236}">
                <a16:creationId xmlns:a16="http://schemas.microsoft.com/office/drawing/2014/main" id="{BAB73300-CE62-4FC2-A8D8-BC491B7D6308}"/>
              </a:ext>
            </a:extLst>
          </p:cNvPr>
          <p:cNvSpPr>
            <a:spLocks noGrp="1"/>
          </p:cNvSpPr>
          <p:nvPr>
            <p:ph sz="quarter" idx="11"/>
          </p:nvPr>
        </p:nvSpPr>
        <p:spPr/>
        <p:txBody>
          <a:bodyPr/>
          <a:lstStyle/>
          <a:p>
            <a:r>
              <a:rPr lang="en-IN" sz="2600" dirty="0"/>
              <a:t>The stop price is the trigger or activation point.</a:t>
            </a:r>
          </a:p>
          <a:p>
            <a:pPr marL="292608" indent="-292608">
              <a:spcBef>
                <a:spcPts val="1000"/>
              </a:spcBef>
              <a:spcAft>
                <a:spcPts val="0"/>
              </a:spcAft>
              <a:buFont typeface="Arial" panose="020B0604020202020204" pitchFamily="34" charset="0"/>
              <a:buChar char="•"/>
            </a:pPr>
            <a:r>
              <a:rPr lang="en-IN" sz="2600" dirty="0"/>
              <a:t>If the stop price is reached or passed, the order becomes a market order to be executed at the best available price.</a:t>
            </a:r>
          </a:p>
          <a:p>
            <a:pPr marL="292608" indent="-292608">
              <a:spcBef>
                <a:spcPts val="1000"/>
              </a:spcBef>
              <a:spcAft>
                <a:spcPts val="0"/>
              </a:spcAft>
              <a:buFont typeface="Arial" panose="020B0604020202020204" pitchFamily="34" charset="0"/>
              <a:buChar char="•"/>
            </a:pPr>
            <a:r>
              <a:rPr lang="en-IN" sz="2600" dirty="0"/>
              <a:t>Risk: Price suddenly plummets or rises and the execution price is much different than expected.</a:t>
            </a:r>
          </a:p>
        </p:txBody>
      </p:sp>
      <p:sp>
        <p:nvSpPr>
          <p:cNvPr id="6" name="Slide Number Placeholder 5">
            <a:extLst>
              <a:ext uri="{FF2B5EF4-FFF2-40B4-BE49-F238E27FC236}">
                <a16:creationId xmlns:a16="http://schemas.microsoft.com/office/drawing/2014/main" id="{60094D75-2590-4AB1-8725-4BFDA7174706}"/>
              </a:ext>
            </a:extLst>
          </p:cNvPr>
          <p:cNvSpPr>
            <a:spLocks noGrp="1"/>
          </p:cNvSpPr>
          <p:nvPr>
            <p:ph type="sldNum" sz="quarter" idx="10"/>
          </p:nvPr>
        </p:nvSpPr>
        <p:spPr/>
        <p:txBody>
          <a:bodyPr/>
          <a:lstStyle/>
          <a:p>
            <a:fld id="{68151E55-6873-49E2-B8D5-2F265E6F1973}" type="slidenum">
              <a:rPr lang="en-US" smtClean="0"/>
              <a:t>27</a:t>
            </a:fld>
            <a:endParaRPr lang="en-US" dirty="0"/>
          </a:p>
        </p:txBody>
      </p:sp>
    </p:spTree>
    <p:extLst>
      <p:ext uri="{BB962C8B-B14F-4D97-AF65-F5344CB8AC3E}">
        <p14:creationId xmlns:p14="http://schemas.microsoft.com/office/powerpoint/2010/main" val="2139822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0922-ECAB-4CB9-BCF8-1A39AF28BEDA}"/>
              </a:ext>
            </a:extLst>
          </p:cNvPr>
          <p:cNvSpPr>
            <a:spLocks noGrp="1"/>
          </p:cNvSpPr>
          <p:nvPr>
            <p:ph type="title"/>
          </p:nvPr>
        </p:nvSpPr>
        <p:spPr/>
        <p:txBody>
          <a:bodyPr/>
          <a:lstStyle/>
          <a:p>
            <a:r>
              <a:rPr lang="en-US" dirty="0"/>
              <a:t>Nasdaq</a:t>
            </a:r>
          </a:p>
        </p:txBody>
      </p:sp>
      <p:sp>
        <p:nvSpPr>
          <p:cNvPr id="3" name="Content Placeholder 2">
            <a:extLst>
              <a:ext uri="{FF2B5EF4-FFF2-40B4-BE49-F238E27FC236}">
                <a16:creationId xmlns:a16="http://schemas.microsoft.com/office/drawing/2014/main" id="{775BB22E-8CC4-4814-B051-11C60E93D88A}"/>
              </a:ext>
            </a:extLst>
          </p:cNvPr>
          <p:cNvSpPr>
            <a:spLocks noGrp="1"/>
          </p:cNvSpPr>
          <p:nvPr>
            <p:ph sz="quarter" idx="11"/>
          </p:nvPr>
        </p:nvSpPr>
        <p:spPr>
          <a:xfrm>
            <a:off x="342900" y="1276709"/>
            <a:ext cx="8458200" cy="3265794"/>
          </a:xfrm>
        </p:spPr>
        <p:txBody>
          <a:bodyPr/>
          <a:lstStyle/>
          <a:p>
            <a:r>
              <a:rPr lang="en-IN" sz="2200" dirty="0"/>
              <a:t>Not a physical exchange but a computer-based quotation system.</a:t>
            </a:r>
          </a:p>
          <a:p>
            <a:r>
              <a:rPr lang="en-IN" sz="2200" dirty="0"/>
              <a:t>Multiple market makers.</a:t>
            </a:r>
          </a:p>
          <a:p>
            <a:r>
              <a:rPr lang="en-IN" sz="2200" dirty="0"/>
              <a:t>Electronic communications networks.</a:t>
            </a:r>
          </a:p>
          <a:p>
            <a:r>
              <a:rPr lang="en-IN" sz="2200" dirty="0"/>
              <a:t>Three levels of information:</a:t>
            </a:r>
          </a:p>
          <a:p>
            <a:pPr marL="292608" indent="-292608">
              <a:spcBef>
                <a:spcPts val="1000"/>
              </a:spcBef>
              <a:spcAft>
                <a:spcPts val="0"/>
              </a:spcAft>
              <a:buFont typeface="Arial" panose="020B0604020202020204" pitchFamily="34" charset="0"/>
              <a:buChar char="•"/>
            </a:pPr>
            <a:r>
              <a:rPr lang="en-IN" sz="2200" dirty="0"/>
              <a:t>Level 1—timely, accurate quotes, freely available.</a:t>
            </a:r>
          </a:p>
          <a:p>
            <a:pPr marL="292608" indent="-292608">
              <a:spcBef>
                <a:spcPts val="1000"/>
              </a:spcBef>
              <a:spcAft>
                <a:spcPts val="0"/>
              </a:spcAft>
              <a:buFont typeface="Arial" panose="020B0604020202020204" pitchFamily="34" charset="0"/>
              <a:buChar char="•"/>
            </a:pPr>
            <a:r>
              <a:rPr lang="en-IN" sz="2200" dirty="0"/>
              <a:t>Level 2—view quotes from all Nasdaq market makers, small fee.</a:t>
            </a:r>
          </a:p>
          <a:p>
            <a:pPr marL="292608" indent="-292608">
              <a:spcBef>
                <a:spcPts val="1000"/>
              </a:spcBef>
              <a:spcAft>
                <a:spcPts val="0"/>
              </a:spcAft>
              <a:buFont typeface="Arial" panose="020B0604020202020204" pitchFamily="34" charset="0"/>
              <a:buChar char="•"/>
            </a:pPr>
            <a:r>
              <a:rPr lang="en-IN" sz="2200" dirty="0"/>
              <a:t>Level 3—view and update quotes, market makers only.</a:t>
            </a:r>
          </a:p>
        </p:txBody>
      </p:sp>
      <p:sp>
        <p:nvSpPr>
          <p:cNvPr id="4" name="Content Placeholder 3">
            <a:extLst>
              <a:ext uri="{FF2B5EF4-FFF2-40B4-BE49-F238E27FC236}">
                <a16:creationId xmlns:a16="http://schemas.microsoft.com/office/drawing/2014/main" id="{3E531194-D108-43E9-AD49-837BDD16A5DD}"/>
              </a:ext>
            </a:extLst>
          </p:cNvPr>
          <p:cNvSpPr>
            <a:spLocks noGrp="1"/>
          </p:cNvSpPr>
          <p:nvPr>
            <p:ph sz="quarter" idx="14"/>
          </p:nvPr>
        </p:nvSpPr>
        <p:spPr>
          <a:xfrm>
            <a:off x="342900" y="4654927"/>
            <a:ext cx="8458200" cy="456041"/>
          </a:xfrm>
        </p:spPr>
        <p:txBody>
          <a:bodyPr/>
          <a:lstStyle/>
          <a:p>
            <a:r>
              <a:rPr lang="en-IN" sz="2200" dirty="0"/>
              <a:t>Large portion of technology stocks.</a:t>
            </a:r>
          </a:p>
        </p:txBody>
      </p:sp>
      <p:sp>
        <p:nvSpPr>
          <p:cNvPr id="7" name="Slide Number Placeholder 6">
            <a:extLst>
              <a:ext uri="{FF2B5EF4-FFF2-40B4-BE49-F238E27FC236}">
                <a16:creationId xmlns:a16="http://schemas.microsoft.com/office/drawing/2014/main" id="{8929B12A-DECD-4065-A3F8-8B68E4E181EB}"/>
              </a:ext>
            </a:extLst>
          </p:cNvPr>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702461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D87F-437A-46C3-B443-DE84ED0E06DC}"/>
              </a:ext>
            </a:extLst>
          </p:cNvPr>
          <p:cNvSpPr>
            <a:spLocks noGrp="1"/>
          </p:cNvSpPr>
          <p:nvPr>
            <p:ph type="title"/>
          </p:nvPr>
        </p:nvSpPr>
        <p:spPr/>
        <p:txBody>
          <a:bodyPr/>
          <a:lstStyle/>
          <a:p>
            <a:r>
              <a:rPr lang="en-US" dirty="0"/>
              <a:t>Stock Market Reporting</a:t>
            </a:r>
          </a:p>
        </p:txBody>
      </p:sp>
      <p:pic>
        <p:nvPicPr>
          <p:cNvPr id="7" name="Picture 6" descr="Stock market quote with elements circled and explained for Gap.">
            <a:extLst>
              <a:ext uri="{FF2B5EF4-FFF2-40B4-BE49-F238E27FC236}">
                <a16:creationId xmlns:a16="http://schemas.microsoft.com/office/drawing/2014/main" id="{8CE7814E-20C9-42AE-807B-FC1DD28F63AD}"/>
              </a:ext>
            </a:extLst>
          </p:cNvPr>
          <p:cNvPicPr>
            <a:picLocks noChangeAspect="1"/>
          </p:cNvPicPr>
          <p:nvPr/>
        </p:nvPicPr>
        <p:blipFill>
          <a:blip r:embed="rId3"/>
          <a:stretch>
            <a:fillRect/>
          </a:stretch>
        </p:blipFill>
        <p:spPr>
          <a:xfrm>
            <a:off x="1090882" y="1465918"/>
            <a:ext cx="6962235" cy="3926164"/>
          </a:xfrm>
          <a:prstGeom prst="rect">
            <a:avLst/>
          </a:prstGeom>
        </p:spPr>
      </p:pic>
      <p:sp>
        <p:nvSpPr>
          <p:cNvPr id="4" name="Text Placeholder 3">
            <a:extLst>
              <a:ext uri="{FF2B5EF4-FFF2-40B4-BE49-F238E27FC236}">
                <a16:creationId xmlns:a16="http://schemas.microsoft.com/office/drawing/2014/main" id="{250B24F8-D474-4FA4-A72D-3499D2D81AA7}"/>
              </a:ext>
            </a:extLst>
          </p:cNvPr>
          <p:cNvSpPr>
            <a:spLocks noGrp="1"/>
          </p:cNvSpPr>
          <p:nvPr>
            <p:ph type="body" sz="quarter" idx="14"/>
          </p:nvPr>
        </p:nvSpPr>
        <p:spPr/>
        <p:txBody>
          <a:bodyPr/>
          <a:lstStyle/>
          <a:p>
            <a:r>
              <a:rPr lang="en-IN" sz="1200" dirty="0">
                <a:hlinkClick r:id="rId4" action="ppaction://hlinksldjump"/>
              </a:rPr>
              <a:t>Access the text alternative for slide images</a:t>
            </a:r>
          </a:p>
        </p:txBody>
      </p:sp>
      <p:sp>
        <p:nvSpPr>
          <p:cNvPr id="6" name="Slide Number Placeholder 5">
            <a:extLst>
              <a:ext uri="{FF2B5EF4-FFF2-40B4-BE49-F238E27FC236}">
                <a16:creationId xmlns:a16="http://schemas.microsoft.com/office/drawing/2014/main" id="{EB214069-3EF6-43CB-887A-783EB1FBAB44}"/>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230111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F486-782B-4C6C-93BE-D574AA19ED93}"/>
              </a:ext>
            </a:extLst>
          </p:cNvPr>
          <p:cNvSpPr>
            <a:spLocks noGrp="1"/>
          </p:cNvSpPr>
          <p:nvPr>
            <p:ph type="title"/>
          </p:nvPr>
        </p:nvSpPr>
        <p:spPr/>
        <p:txBody>
          <a:bodyPr/>
          <a:lstStyle/>
          <a:p>
            <a:r>
              <a:rPr lang="en-US" dirty="0"/>
              <a:t>Chapter Outline</a:t>
            </a:r>
          </a:p>
        </p:txBody>
      </p:sp>
      <p:sp>
        <p:nvSpPr>
          <p:cNvPr id="3" name="Content Placeholder 2">
            <a:extLst>
              <a:ext uri="{FF2B5EF4-FFF2-40B4-BE49-F238E27FC236}">
                <a16:creationId xmlns:a16="http://schemas.microsoft.com/office/drawing/2014/main" id="{BE91D571-6643-4D81-AD8F-5C58B65AF92C}"/>
              </a:ext>
            </a:extLst>
          </p:cNvPr>
          <p:cNvSpPr>
            <a:spLocks noGrp="1"/>
          </p:cNvSpPr>
          <p:nvPr>
            <p:ph sz="quarter" idx="11"/>
          </p:nvPr>
        </p:nvSpPr>
        <p:spPr/>
        <p:txBody>
          <a:bodyPr/>
          <a:lstStyle/>
          <a:p>
            <a:pPr marL="574675" indent="-574675"/>
            <a:r>
              <a:rPr lang="en-IN" sz="2600" dirty="0"/>
              <a:t>9.1 The Present Value of Common Stocks</a:t>
            </a:r>
          </a:p>
          <a:p>
            <a:pPr marL="574675" indent="-574675"/>
            <a:r>
              <a:rPr lang="en-IN" sz="2600" dirty="0"/>
              <a:t>9.2 Estimates of Parameters in the Dividend Discount Model</a:t>
            </a:r>
          </a:p>
          <a:p>
            <a:pPr marL="574675" indent="-574675"/>
            <a:r>
              <a:rPr lang="en-IN" sz="2600" dirty="0"/>
              <a:t>9.3 </a:t>
            </a:r>
            <a:r>
              <a:rPr lang="en-IN" sz="2600" dirty="0" err="1"/>
              <a:t>Comparables</a:t>
            </a:r>
            <a:endParaRPr lang="en-IN" sz="2600" dirty="0"/>
          </a:p>
          <a:p>
            <a:pPr marL="574675" indent="-574675"/>
            <a:r>
              <a:rPr lang="en-IN" sz="2600" dirty="0"/>
              <a:t>9.4 Valuing Stocks Using Free Cash Flows</a:t>
            </a:r>
          </a:p>
          <a:p>
            <a:pPr marL="574675" indent="-574675"/>
            <a:r>
              <a:rPr lang="en-IN" sz="2600" dirty="0"/>
              <a:t>9.5 The Stock Markets</a:t>
            </a:r>
          </a:p>
        </p:txBody>
      </p:sp>
      <p:sp>
        <p:nvSpPr>
          <p:cNvPr id="6" name="Slide Number Placeholder 5">
            <a:extLst>
              <a:ext uri="{FF2B5EF4-FFF2-40B4-BE49-F238E27FC236}">
                <a16:creationId xmlns:a16="http://schemas.microsoft.com/office/drawing/2014/main" id="{4158A9D2-C0BD-4A0C-9F37-3F84AC76A9D4}"/>
              </a:ext>
            </a:extLst>
          </p:cNvPr>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7247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E589-9233-4903-9851-10EA67239208}"/>
              </a:ext>
            </a:extLst>
          </p:cNvPr>
          <p:cNvSpPr>
            <a:spLocks noGrp="1"/>
          </p:cNvSpPr>
          <p:nvPr>
            <p:ph type="title"/>
          </p:nvPr>
        </p:nvSpPr>
        <p:spPr/>
        <p:txBody>
          <a:bodyPr/>
          <a:lstStyle/>
          <a:p>
            <a:r>
              <a:rPr lang="en-US" dirty="0"/>
              <a:t>Quick Quiz</a:t>
            </a:r>
          </a:p>
        </p:txBody>
      </p:sp>
      <p:sp>
        <p:nvSpPr>
          <p:cNvPr id="3" name="Content Placeholder 2">
            <a:extLst>
              <a:ext uri="{FF2B5EF4-FFF2-40B4-BE49-F238E27FC236}">
                <a16:creationId xmlns:a16="http://schemas.microsoft.com/office/drawing/2014/main" id="{088AC425-83AD-4140-9B95-00B8FF3BB988}"/>
              </a:ext>
            </a:extLst>
          </p:cNvPr>
          <p:cNvSpPr>
            <a:spLocks noGrp="1"/>
          </p:cNvSpPr>
          <p:nvPr>
            <p:ph sz="quarter" idx="11"/>
          </p:nvPr>
        </p:nvSpPr>
        <p:spPr/>
        <p:txBody>
          <a:bodyPr/>
          <a:lstStyle/>
          <a:p>
            <a:r>
              <a:rPr lang="en-US" altLang="en-US" sz="2600" dirty="0">
                <a:ea typeface="ＭＳ Ｐゴシック" panose="020B0600070205080204" pitchFamily="34" charset="-128"/>
                <a:cs typeface="Arial" panose="020B0604020202020204" pitchFamily="34" charset="0"/>
              </a:rPr>
              <a:t>What determines the price of a share of stock?</a:t>
            </a:r>
          </a:p>
          <a:p>
            <a:r>
              <a:rPr lang="en-US" altLang="en-US" sz="2600" dirty="0">
                <a:ea typeface="ＭＳ Ｐゴシック" panose="020B0600070205080204" pitchFamily="34" charset="-128"/>
                <a:cs typeface="Arial" panose="020B0604020202020204" pitchFamily="34" charset="0"/>
              </a:rPr>
              <a:t>What determines </a:t>
            </a:r>
            <a:r>
              <a:rPr lang="en-US" altLang="en-US" sz="2600" i="1" dirty="0">
                <a:ea typeface="ＭＳ Ｐゴシック" panose="020B0600070205080204" pitchFamily="34" charset="-128"/>
                <a:cs typeface="Arial" panose="020B0604020202020204" pitchFamily="34" charset="0"/>
              </a:rPr>
              <a:t>g</a:t>
            </a:r>
            <a:r>
              <a:rPr lang="en-US" altLang="en-US" sz="2600" dirty="0">
                <a:ea typeface="ＭＳ Ｐゴシック" panose="020B0600070205080204" pitchFamily="34" charset="-128"/>
                <a:cs typeface="Arial" panose="020B0604020202020204" pitchFamily="34" charset="0"/>
              </a:rPr>
              <a:t> and </a:t>
            </a:r>
            <a:r>
              <a:rPr lang="en-US" altLang="en-US" sz="2600" i="1" dirty="0">
                <a:ea typeface="ＭＳ Ｐゴシック" panose="020B0600070205080204" pitchFamily="34" charset="-128"/>
                <a:cs typeface="Arial" panose="020B0604020202020204" pitchFamily="34" charset="0"/>
              </a:rPr>
              <a:t>R</a:t>
            </a:r>
            <a:r>
              <a:rPr lang="en-US" altLang="en-US" sz="2600" dirty="0">
                <a:ea typeface="ＭＳ Ｐゴシック" panose="020B0600070205080204" pitchFamily="34" charset="-128"/>
                <a:cs typeface="Arial" panose="020B0604020202020204" pitchFamily="34" charset="0"/>
              </a:rPr>
              <a:t> in the D</a:t>
            </a:r>
            <a:r>
              <a:rPr lang="en-US" altLang="en-US" sz="100" dirty="0">
                <a:ea typeface="ＭＳ Ｐゴシック" panose="020B0600070205080204" pitchFamily="34" charset="-128"/>
                <a:cs typeface="Arial" panose="020B0604020202020204" pitchFamily="34" charset="0"/>
              </a:rPr>
              <a:t> </a:t>
            </a:r>
            <a:r>
              <a:rPr lang="en-US" altLang="en-US" sz="2600" dirty="0">
                <a:ea typeface="ＭＳ Ｐゴシック" panose="020B0600070205080204" pitchFamily="34" charset="-128"/>
                <a:cs typeface="Arial" panose="020B0604020202020204" pitchFamily="34" charset="0"/>
              </a:rPr>
              <a:t>G</a:t>
            </a:r>
            <a:r>
              <a:rPr lang="en-US" altLang="en-US" sz="100" dirty="0">
                <a:ea typeface="ＭＳ Ｐゴシック" panose="020B0600070205080204" pitchFamily="34" charset="-128"/>
                <a:cs typeface="Arial" panose="020B0604020202020204" pitchFamily="34" charset="0"/>
              </a:rPr>
              <a:t> </a:t>
            </a:r>
            <a:r>
              <a:rPr lang="en-US" altLang="en-US" sz="2600" dirty="0">
                <a:ea typeface="ＭＳ Ｐゴシック" panose="020B0600070205080204" pitchFamily="34" charset="-128"/>
                <a:cs typeface="Arial" panose="020B0604020202020204" pitchFamily="34" charset="0"/>
              </a:rPr>
              <a:t>M?</a:t>
            </a:r>
          </a:p>
          <a:p>
            <a:r>
              <a:rPr lang="en-US" altLang="en-US" sz="2600" dirty="0">
                <a:ea typeface="ＭＳ Ｐゴシック" panose="020B0600070205080204" pitchFamily="34" charset="-128"/>
                <a:cs typeface="Arial" panose="020B0604020202020204" pitchFamily="34" charset="0"/>
              </a:rPr>
              <a:t>Discuss the importance of valuation ratios.</a:t>
            </a:r>
          </a:p>
          <a:p>
            <a:r>
              <a:rPr lang="en-US" altLang="en-US" sz="2600" dirty="0">
                <a:ea typeface="ＭＳ Ｐゴシック" panose="020B0600070205080204" pitchFamily="34" charset="-128"/>
                <a:cs typeface="Arial" panose="020B0604020202020204" pitchFamily="34" charset="0"/>
              </a:rPr>
              <a:t>What are some of the major characteristics of N</a:t>
            </a:r>
            <a:r>
              <a:rPr lang="en-US" altLang="en-US" sz="100" dirty="0">
                <a:ea typeface="ＭＳ Ｐゴシック" panose="020B0600070205080204" pitchFamily="34" charset="-128"/>
                <a:cs typeface="Arial" panose="020B0604020202020204" pitchFamily="34" charset="0"/>
              </a:rPr>
              <a:t> </a:t>
            </a:r>
            <a:r>
              <a:rPr lang="en-US" altLang="en-US" sz="2600" dirty="0">
                <a:ea typeface="ＭＳ Ｐゴシック" panose="020B0600070205080204" pitchFamily="34" charset="-128"/>
                <a:cs typeface="Arial" panose="020B0604020202020204" pitchFamily="34" charset="0"/>
              </a:rPr>
              <a:t>Y</a:t>
            </a:r>
            <a:r>
              <a:rPr lang="en-US" altLang="en-US" sz="100" dirty="0">
                <a:ea typeface="ＭＳ Ｐゴシック" panose="020B0600070205080204" pitchFamily="34" charset="-128"/>
                <a:cs typeface="Arial" panose="020B0604020202020204" pitchFamily="34" charset="0"/>
              </a:rPr>
              <a:t> </a:t>
            </a:r>
            <a:r>
              <a:rPr lang="en-US" altLang="en-US" sz="2600" dirty="0">
                <a:ea typeface="ＭＳ Ｐゴシック" panose="020B0600070205080204" pitchFamily="34" charset="-128"/>
                <a:cs typeface="Arial" panose="020B0604020202020204" pitchFamily="34" charset="0"/>
              </a:rPr>
              <a:t>S</a:t>
            </a:r>
            <a:r>
              <a:rPr lang="en-US" altLang="en-US" sz="100" dirty="0">
                <a:ea typeface="ＭＳ Ｐゴシック" panose="020B0600070205080204" pitchFamily="34" charset="-128"/>
                <a:cs typeface="Arial" panose="020B0604020202020204" pitchFamily="34" charset="0"/>
              </a:rPr>
              <a:t> </a:t>
            </a:r>
            <a:r>
              <a:rPr lang="en-US" altLang="en-US" sz="2600" dirty="0">
                <a:ea typeface="ＭＳ Ｐゴシック" panose="020B0600070205080204" pitchFamily="34" charset="-128"/>
                <a:cs typeface="Arial" panose="020B0604020202020204" pitchFamily="34" charset="0"/>
              </a:rPr>
              <a:t>E and Nasdaq?</a:t>
            </a:r>
          </a:p>
        </p:txBody>
      </p:sp>
      <p:sp>
        <p:nvSpPr>
          <p:cNvPr id="6" name="Slide Number Placeholder 5">
            <a:extLst>
              <a:ext uri="{FF2B5EF4-FFF2-40B4-BE49-F238E27FC236}">
                <a16:creationId xmlns:a16="http://schemas.microsoft.com/office/drawing/2014/main" id="{C5C34A30-E570-4641-BFC1-38A32F9E1B73}"/>
              </a:ext>
            </a:extLst>
          </p:cNvPr>
          <p:cNvSpPr>
            <a:spLocks noGrp="1"/>
          </p:cNvSpPr>
          <p:nvPr>
            <p:ph type="sldNum" sz="quarter" idx="10"/>
          </p:nvPr>
        </p:nvSpPr>
        <p:spPr/>
        <p:txBody>
          <a:bodyPr/>
          <a:lstStyle/>
          <a:p>
            <a:fld id="{68151E55-6873-49E2-B8D5-2F265E6F1973}" type="slidenum">
              <a:rPr lang="en-US" smtClean="0"/>
              <a:t>30</a:t>
            </a:fld>
            <a:endParaRPr lang="en-US" dirty="0"/>
          </a:p>
        </p:txBody>
      </p:sp>
    </p:spTree>
    <p:extLst>
      <p:ext uri="{BB962C8B-B14F-4D97-AF65-F5344CB8AC3E}">
        <p14:creationId xmlns:p14="http://schemas.microsoft.com/office/powerpoint/2010/main" val="332630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2AAE7BB7-8AAC-4997-A2E0-E359554D7833}"/>
              </a:ext>
            </a:extLst>
          </p:cNvPr>
          <p:cNvSpPr>
            <a:spLocks noGrp="1"/>
          </p:cNvSpPr>
          <p:nvPr>
            <p:ph sz="quarter" idx="10"/>
          </p:nvPr>
        </p:nvSpPr>
        <p:spPr>
          <a:xfrm>
            <a:off x="-83129" y="6551618"/>
            <a:ext cx="9277005" cy="232133"/>
          </a:xfrm>
        </p:spPr>
        <p:txBody>
          <a:bodyPr/>
          <a:lstStyle/>
          <a:p>
            <a:pPr algn="ctr"/>
            <a:r>
              <a:rPr lang="en-US" sz="8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8048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665B-3C29-4100-8DC8-233D99B3627E}"/>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75208896-8275-4F7A-82AA-B81C48E1FDFC}"/>
              </a:ext>
            </a:extLst>
          </p:cNvPr>
          <p:cNvSpPr>
            <a:spLocks noGrp="1"/>
          </p:cNvSpPr>
          <p:nvPr>
            <p:ph type="sldNum" sz="quarter" idx="10"/>
          </p:nvPr>
        </p:nvSpPr>
        <p:spPr/>
        <p:txBody>
          <a:bodyPr/>
          <a:lstStyle/>
          <a:p>
            <a:fld id="{68151E55-6873-49E2-B8D5-2F265E6F1973}" type="slidenum">
              <a:rPr lang="en-US" smtClean="0"/>
              <a:t>32</a:t>
            </a:fld>
            <a:endParaRPr lang="en-US" dirty="0"/>
          </a:p>
        </p:txBody>
      </p:sp>
    </p:spTree>
    <p:extLst>
      <p:ext uri="{BB962C8B-B14F-4D97-AF65-F5344CB8AC3E}">
        <p14:creationId xmlns:p14="http://schemas.microsoft.com/office/powerpoint/2010/main" val="3315766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000" dirty="0"/>
              <a:t>Case 3: Differential Growth – III – Text Alternative</a:t>
            </a:r>
            <a:endParaRPr lang="en-US" sz="30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endParaRPr lang="en-IN" dirty="0">
              <a:hlinkClick r:id="rId3" action="ppaction://hlinksldjump"/>
            </a:endParaRP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p:txBody>
          <a:bodyPr>
            <a:normAutofit/>
          </a:bodyPr>
          <a:lstStyle/>
          <a:p>
            <a:pPr>
              <a:spcBef>
                <a:spcPts val="1000"/>
              </a:spcBef>
              <a:spcAft>
                <a:spcPts val="0"/>
              </a:spcAft>
            </a:pPr>
            <a:r>
              <a:rPr lang="en-US" sz="2400" dirty="0"/>
              <a:t>The dividend calculation is: year 1 = D 0 times (1 + G 1); year 1 = D 0 times (1 + G 1) squared; year N = D 0 times (1 + G 1) to power n; year N + 1 = D N times (1 + G 2) which equals D 0 times (1 + G 1) to the power n times (1 + G 2).</a:t>
            </a: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endParaRPr lang="en-IN" dirty="0"/>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2947464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rmAutofit/>
          </a:bodyPr>
          <a:lstStyle/>
          <a:p>
            <a:r>
              <a:rPr lang="en-IN" sz="3400" dirty="0"/>
              <a:t>With Cash Flows – Text Alternative</a:t>
            </a:r>
            <a:endParaRPr lang="en-US" sz="34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p:txBody>
          <a:bodyPr>
            <a:normAutofit/>
          </a:bodyPr>
          <a:lstStyle/>
          <a:p>
            <a:pPr>
              <a:spcBef>
                <a:spcPts val="1000"/>
              </a:spcBef>
              <a:spcAft>
                <a:spcPts val="0"/>
              </a:spcAft>
            </a:pPr>
            <a:r>
              <a:rPr lang="en-US" sz="2400" dirty="0"/>
              <a:t>Dividends grow at 8% then 4%. Circled portion shows the calculation for dividend in year 4. Arrow points to dividend in year 4. Circled portion shows the calculation for price in year 3. Arrow points to price in year 3. The calculation shown is as follows: year 1 = $2 times (1.08); year 2 = $2 times (1.08) squared; year 2 = $2 times (1.08) squared;  year 3 = $2 times (1.08) cubed;  year 2 = $2 times (1.08) cubed times 1.04.  The other values are: year 1 = $2.16; year 2 = $2.33; year 3 = $2.52 + 2.62 over 0.8.</a:t>
            </a:r>
            <a:endParaRPr lang="en-IN" sz="2400" dirty="0"/>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endParaRPr lang="en-IN" dirty="0"/>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361217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400" dirty="0"/>
              <a:t>Stock Market Reporting – Text Alternative</a:t>
            </a:r>
            <a:endParaRPr lang="en-US" sz="34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p:txBody>
          <a:bodyPr>
            <a:normAutofit fontScale="85000" lnSpcReduction="20000"/>
          </a:bodyPr>
          <a:lstStyle/>
          <a:p>
            <a:pPr>
              <a:lnSpc>
                <a:spcPct val="120000"/>
              </a:lnSpc>
              <a:spcBef>
                <a:spcPts val="1000"/>
              </a:spcBef>
              <a:spcAft>
                <a:spcPts val="0"/>
              </a:spcAft>
            </a:pPr>
            <a:r>
              <a:rPr lang="en-US" sz="2400" dirty="0">
                <a:cs typeface="Arial" panose="020B0604020202020204" pitchFamily="34" charset="0"/>
              </a:rPr>
              <a:t>Column heads are 52 Weeks, Hi, Lo, Stock Symbol, Dividend Yield percent, PE, Volume in 100s, Close, Net Change.</a:t>
            </a:r>
          </a:p>
          <a:p>
            <a:pPr>
              <a:lnSpc>
                <a:spcPct val="120000"/>
              </a:lnSpc>
              <a:spcBef>
                <a:spcPts val="1000"/>
              </a:spcBef>
              <a:spcAft>
                <a:spcPts val="0"/>
              </a:spcAft>
            </a:pPr>
            <a:r>
              <a:rPr lang="en-US" sz="2400" dirty="0">
                <a:cs typeface="Arial" panose="020B0604020202020204" pitchFamily="34" charset="0"/>
              </a:rPr>
              <a:t>Gap Hi is 35.68 with the notation that Gap has been as high as $35.68 in the last year.</a:t>
            </a:r>
          </a:p>
          <a:p>
            <a:pPr>
              <a:lnSpc>
                <a:spcPct val="120000"/>
              </a:lnSpc>
              <a:spcBef>
                <a:spcPts val="1000"/>
              </a:spcBef>
              <a:spcAft>
                <a:spcPts val="0"/>
              </a:spcAft>
            </a:pPr>
            <a:r>
              <a:rPr lang="en-US" sz="2400" dirty="0">
                <a:cs typeface="Arial" panose="020B0604020202020204" pitchFamily="34" charset="0"/>
              </a:rPr>
              <a:t>Gap Lo is 21.02 and the note: Gap has been as low as $21.02 in the last year.</a:t>
            </a:r>
          </a:p>
          <a:p>
            <a:pPr>
              <a:lnSpc>
                <a:spcPct val="120000"/>
              </a:lnSpc>
              <a:spcBef>
                <a:spcPts val="1000"/>
              </a:spcBef>
              <a:spcAft>
                <a:spcPts val="0"/>
              </a:spcAft>
            </a:pPr>
            <a:r>
              <a:rPr lang="en-US" sz="2400" dirty="0">
                <a:cs typeface="Arial" panose="020B0604020202020204" pitchFamily="34" charset="0"/>
              </a:rPr>
              <a:t>Dividend is listed as 0.92 and followed by the note: Gap pays a dividend of 92 cents/share. Yield percent is 2.77 and the note: Given the current price, the dividend yield is 2.77%. PE is 15 and the note: Given the current price, the PE ratio is 15 times earnings. Volume is listed as 88298 with the notation: 8,829,800 shares traded hands in the last day's trading. Close is 31.61 and Net change as 0.45 and noted as Gap ending trading at $31.61, which is up 45 cents from yesterday.</a:t>
            </a:r>
            <a:endParaRPr lang="ru-RU" sz="2400" dirty="0">
              <a:cs typeface="Arial" panose="020B0604020202020204" pitchFamily="34" charset="0"/>
            </a:endParaRP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35</a:t>
            </a:fld>
            <a:endParaRPr lang="en-US" dirty="0"/>
          </a:p>
        </p:txBody>
      </p:sp>
    </p:spTree>
    <p:extLst>
      <p:ext uri="{BB962C8B-B14F-4D97-AF65-F5344CB8AC3E}">
        <p14:creationId xmlns:p14="http://schemas.microsoft.com/office/powerpoint/2010/main" val="183683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8CB5-D095-4D2D-ACAD-86883C0C0EBF}"/>
              </a:ext>
            </a:extLst>
          </p:cNvPr>
          <p:cNvSpPr>
            <a:spLocks noGrp="1"/>
          </p:cNvSpPr>
          <p:nvPr>
            <p:ph type="title"/>
          </p:nvPr>
        </p:nvSpPr>
        <p:spPr/>
        <p:txBody>
          <a:bodyPr/>
          <a:lstStyle/>
          <a:p>
            <a:r>
              <a:rPr lang="en-IN" sz="3200" dirty="0"/>
              <a:t>9.1 The Present Value of Common Stocks</a:t>
            </a:r>
            <a:endParaRPr lang="en-US" sz="3200" dirty="0"/>
          </a:p>
        </p:txBody>
      </p:sp>
      <p:sp>
        <p:nvSpPr>
          <p:cNvPr id="3" name="Content Placeholder 2">
            <a:extLst>
              <a:ext uri="{FF2B5EF4-FFF2-40B4-BE49-F238E27FC236}">
                <a16:creationId xmlns:a16="http://schemas.microsoft.com/office/drawing/2014/main" id="{EE8B9E3D-9421-4A3F-AB3E-A9B0C4D2220D}"/>
              </a:ext>
            </a:extLst>
          </p:cNvPr>
          <p:cNvSpPr>
            <a:spLocks noGrp="1"/>
          </p:cNvSpPr>
          <p:nvPr>
            <p:ph sz="quarter" idx="11"/>
          </p:nvPr>
        </p:nvSpPr>
        <p:spPr>
          <a:xfrm>
            <a:off x="342900" y="1276710"/>
            <a:ext cx="8458200" cy="2513626"/>
          </a:xfrm>
        </p:spPr>
        <p:txBody>
          <a:bodyPr/>
          <a:lstStyle/>
          <a:p>
            <a:r>
              <a:rPr lang="en-IN" sz="2600" dirty="0"/>
              <a:t>The value of any asset is the present value of its expected future cash flows.</a:t>
            </a:r>
          </a:p>
          <a:p>
            <a:r>
              <a:rPr lang="en-IN" sz="2600" dirty="0"/>
              <a:t>Stock ownership produces cash flows from:</a:t>
            </a:r>
          </a:p>
          <a:p>
            <a:pPr marL="292608" indent="-292608">
              <a:spcBef>
                <a:spcPts val="1000"/>
              </a:spcBef>
              <a:spcAft>
                <a:spcPts val="0"/>
              </a:spcAft>
              <a:buFont typeface="Arial" panose="020B0604020202020204" pitchFamily="34" charset="0"/>
              <a:buChar char="•"/>
            </a:pPr>
            <a:r>
              <a:rPr lang="en-IN" sz="2600" dirty="0"/>
              <a:t>Dividends.</a:t>
            </a:r>
          </a:p>
          <a:p>
            <a:pPr marL="292608" indent="-292608">
              <a:spcBef>
                <a:spcPts val="1000"/>
              </a:spcBef>
              <a:spcAft>
                <a:spcPts val="0"/>
              </a:spcAft>
              <a:buFont typeface="Arial" panose="020B0604020202020204" pitchFamily="34" charset="0"/>
              <a:buChar char="•"/>
            </a:pPr>
            <a:r>
              <a:rPr lang="en-IN" sz="2600" dirty="0"/>
              <a:t>Capital Gains.</a:t>
            </a:r>
          </a:p>
        </p:txBody>
      </p:sp>
      <p:sp>
        <p:nvSpPr>
          <p:cNvPr id="4" name="Content Placeholder 3">
            <a:extLst>
              <a:ext uri="{FF2B5EF4-FFF2-40B4-BE49-F238E27FC236}">
                <a16:creationId xmlns:a16="http://schemas.microsoft.com/office/drawing/2014/main" id="{DE61D871-828E-45F5-A165-57A6C608B43C}"/>
              </a:ext>
            </a:extLst>
          </p:cNvPr>
          <p:cNvSpPr>
            <a:spLocks noGrp="1"/>
          </p:cNvSpPr>
          <p:nvPr>
            <p:ph sz="quarter" idx="14"/>
          </p:nvPr>
        </p:nvSpPr>
        <p:spPr>
          <a:xfrm>
            <a:off x="342900" y="3908938"/>
            <a:ext cx="8458200" cy="2095500"/>
          </a:xfrm>
        </p:spPr>
        <p:txBody>
          <a:bodyPr/>
          <a:lstStyle/>
          <a:p>
            <a:r>
              <a:rPr lang="en-IN" sz="2600" dirty="0"/>
              <a:t>Valuation of Different Types of Stocks:</a:t>
            </a:r>
          </a:p>
          <a:p>
            <a:pPr marL="292608" indent="-292608">
              <a:spcBef>
                <a:spcPts val="1000"/>
              </a:spcBef>
              <a:spcAft>
                <a:spcPts val="0"/>
              </a:spcAft>
              <a:buFont typeface="Arial" panose="020B0604020202020204" pitchFamily="34" charset="0"/>
              <a:buChar char="•"/>
            </a:pPr>
            <a:r>
              <a:rPr lang="en-IN" sz="2600" dirty="0"/>
              <a:t>Zero Growth.</a:t>
            </a:r>
          </a:p>
          <a:p>
            <a:pPr marL="292608" indent="-292608">
              <a:spcBef>
                <a:spcPts val="1000"/>
              </a:spcBef>
              <a:spcAft>
                <a:spcPts val="0"/>
              </a:spcAft>
              <a:buFont typeface="Arial" panose="020B0604020202020204" pitchFamily="34" charset="0"/>
              <a:buChar char="•"/>
            </a:pPr>
            <a:r>
              <a:rPr lang="en-IN" sz="2600" dirty="0"/>
              <a:t>Constant Growth.</a:t>
            </a:r>
          </a:p>
          <a:p>
            <a:pPr marL="292608" indent="-292608">
              <a:spcBef>
                <a:spcPts val="1000"/>
              </a:spcBef>
              <a:spcAft>
                <a:spcPts val="0"/>
              </a:spcAft>
              <a:buFont typeface="Arial" panose="020B0604020202020204" pitchFamily="34" charset="0"/>
              <a:buChar char="•"/>
            </a:pPr>
            <a:r>
              <a:rPr lang="en-IN" sz="2600" dirty="0"/>
              <a:t>Differential Growth.</a:t>
            </a:r>
          </a:p>
        </p:txBody>
      </p:sp>
      <p:sp>
        <p:nvSpPr>
          <p:cNvPr id="7" name="Slide Number Placeholder 6">
            <a:extLst>
              <a:ext uri="{FF2B5EF4-FFF2-40B4-BE49-F238E27FC236}">
                <a16:creationId xmlns:a16="http://schemas.microsoft.com/office/drawing/2014/main" id="{002CABA3-48D8-4ADC-BD25-9EA841833A27}"/>
              </a:ext>
            </a:extLst>
          </p:cNvPr>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35174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B2FB-A19A-43B9-9B5B-6CB4304D2602}"/>
              </a:ext>
            </a:extLst>
          </p:cNvPr>
          <p:cNvSpPr>
            <a:spLocks noGrp="1"/>
          </p:cNvSpPr>
          <p:nvPr>
            <p:ph type="title"/>
          </p:nvPr>
        </p:nvSpPr>
        <p:spPr/>
        <p:txBody>
          <a:bodyPr/>
          <a:lstStyle/>
          <a:p>
            <a:r>
              <a:rPr lang="en-US" dirty="0"/>
              <a:t>Case 1: Zero Growth</a:t>
            </a:r>
          </a:p>
        </p:txBody>
      </p:sp>
      <p:sp>
        <p:nvSpPr>
          <p:cNvPr id="3" name="Content Placeholder 2">
            <a:extLst>
              <a:ext uri="{FF2B5EF4-FFF2-40B4-BE49-F238E27FC236}">
                <a16:creationId xmlns:a16="http://schemas.microsoft.com/office/drawing/2014/main" id="{AC45E832-CB6B-4334-93AF-9FF8A6C1E913}"/>
              </a:ext>
            </a:extLst>
          </p:cNvPr>
          <p:cNvSpPr>
            <a:spLocks noGrp="1"/>
          </p:cNvSpPr>
          <p:nvPr>
            <p:ph sz="quarter" idx="11"/>
          </p:nvPr>
        </p:nvSpPr>
        <p:spPr>
          <a:xfrm>
            <a:off x="342900" y="1276709"/>
            <a:ext cx="8458200" cy="463601"/>
          </a:xfrm>
        </p:spPr>
        <p:txBody>
          <a:bodyPr/>
          <a:lstStyle/>
          <a:p>
            <a:r>
              <a:rPr lang="en-IN" sz="2400" dirty="0"/>
              <a:t>Assume that dividends will remain at the same level forever</a:t>
            </a:r>
          </a:p>
        </p:txBody>
      </p:sp>
      <p:graphicFrame>
        <p:nvGraphicFramePr>
          <p:cNvPr id="8" name="Object 7">
            <a:extLst>
              <a:ext uri="{FF2B5EF4-FFF2-40B4-BE49-F238E27FC236}">
                <a16:creationId xmlns:a16="http://schemas.microsoft.com/office/drawing/2014/main" id="{5D5F656A-E8B2-432D-899B-68C8AB98ED27}"/>
              </a:ext>
            </a:extLst>
          </p:cNvPr>
          <p:cNvGraphicFramePr>
            <a:graphicFrameLocks noChangeAspect="1"/>
          </p:cNvGraphicFramePr>
          <p:nvPr>
            <p:extLst>
              <p:ext uri="{D42A27DB-BD31-4B8C-83A1-F6EECF244321}">
                <p14:modId xmlns:p14="http://schemas.microsoft.com/office/powerpoint/2010/main" val="1189244577"/>
              </p:ext>
            </p:extLst>
          </p:nvPr>
        </p:nvGraphicFramePr>
        <p:xfrm>
          <a:off x="3817620" y="2315528"/>
          <a:ext cx="2067560" cy="363220"/>
        </p:xfrm>
        <a:graphic>
          <a:graphicData uri="http://schemas.openxmlformats.org/presentationml/2006/ole">
            <mc:AlternateContent xmlns:mc="http://schemas.openxmlformats.org/markup-compatibility/2006">
              <mc:Choice xmlns:v="urn:schemas-microsoft-com:vml" Requires="v">
                <p:oleObj name="Equation" r:id="rId2" imgW="1879560" imgH="330120" progId="Equation.DSMT4">
                  <p:embed/>
                </p:oleObj>
              </mc:Choice>
              <mc:Fallback>
                <p:oleObj name="Equation" r:id="rId2" imgW="1879560" imgH="330120" progId="Equation.DSMT4">
                  <p:embed/>
                  <p:pic>
                    <p:nvPicPr>
                      <p:cNvPr id="8" name="Object 7">
                        <a:extLst>
                          <a:ext uri="{FF2B5EF4-FFF2-40B4-BE49-F238E27FC236}">
                            <a16:creationId xmlns:a16="http://schemas.microsoft.com/office/drawing/2014/main" id="{5D5F656A-E8B2-432D-899B-68C8AB98ED27}"/>
                          </a:ext>
                        </a:extLst>
                      </p:cNvPr>
                      <p:cNvPicPr/>
                      <p:nvPr/>
                    </p:nvPicPr>
                    <p:blipFill>
                      <a:blip r:embed="rId3"/>
                      <a:stretch>
                        <a:fillRect/>
                      </a:stretch>
                    </p:blipFill>
                    <p:spPr>
                      <a:xfrm>
                        <a:off x="3817620" y="2315528"/>
                        <a:ext cx="2067560" cy="36322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242B17A-ACEC-414D-9222-43613AB7FF78}"/>
              </a:ext>
            </a:extLst>
          </p:cNvPr>
          <p:cNvSpPr>
            <a:spLocks noGrp="1"/>
          </p:cNvSpPr>
          <p:nvPr>
            <p:ph sz="quarter" idx="14"/>
          </p:nvPr>
        </p:nvSpPr>
        <p:spPr>
          <a:xfrm>
            <a:off x="342900" y="3284374"/>
            <a:ext cx="8458200" cy="807905"/>
          </a:xfrm>
        </p:spPr>
        <p:txBody>
          <a:bodyPr/>
          <a:lstStyle/>
          <a:p>
            <a:pPr marL="292608" indent="-292608">
              <a:spcBef>
                <a:spcPts val="1000"/>
              </a:spcBef>
              <a:spcAft>
                <a:spcPts val="0"/>
              </a:spcAft>
              <a:buFont typeface="Arial" panose="020B0604020202020204" pitchFamily="34" charset="0"/>
              <a:buChar char="•"/>
            </a:pPr>
            <a:r>
              <a:rPr lang="en-IN" sz="2400" dirty="0"/>
              <a:t>Since future cash flows are constant, the value of a zero growth stock is the present value of a perpetuity:</a:t>
            </a:r>
          </a:p>
        </p:txBody>
      </p:sp>
      <p:graphicFrame>
        <p:nvGraphicFramePr>
          <p:cNvPr id="9" name="Object 8">
            <a:extLst>
              <a:ext uri="{FF2B5EF4-FFF2-40B4-BE49-F238E27FC236}">
                <a16:creationId xmlns:a16="http://schemas.microsoft.com/office/drawing/2014/main" id="{11F01A98-26F1-4BDC-88A2-C7082909E3F7}"/>
              </a:ext>
            </a:extLst>
          </p:cNvPr>
          <p:cNvGraphicFramePr>
            <a:graphicFrameLocks noChangeAspect="1"/>
          </p:cNvGraphicFramePr>
          <p:nvPr>
            <p:extLst>
              <p:ext uri="{D42A27DB-BD31-4B8C-83A1-F6EECF244321}">
                <p14:modId xmlns:p14="http://schemas.microsoft.com/office/powerpoint/2010/main" val="2102848350"/>
              </p:ext>
            </p:extLst>
          </p:nvPr>
        </p:nvGraphicFramePr>
        <p:xfrm>
          <a:off x="2867660" y="4537026"/>
          <a:ext cx="3967480" cy="1592580"/>
        </p:xfrm>
        <a:graphic>
          <a:graphicData uri="http://schemas.openxmlformats.org/presentationml/2006/ole">
            <mc:AlternateContent xmlns:mc="http://schemas.openxmlformats.org/markup-compatibility/2006">
              <mc:Choice xmlns:v="urn:schemas-microsoft-com:vml" Requires="v">
                <p:oleObj name="Equation" r:id="rId4" imgW="3606480" imgH="1447560" progId="Equation.DSMT4">
                  <p:embed/>
                </p:oleObj>
              </mc:Choice>
              <mc:Fallback>
                <p:oleObj name="Equation" r:id="rId4" imgW="3606480" imgH="1447560" progId="Equation.DSMT4">
                  <p:embed/>
                  <p:pic>
                    <p:nvPicPr>
                      <p:cNvPr id="9" name="Object 8">
                        <a:extLst>
                          <a:ext uri="{FF2B5EF4-FFF2-40B4-BE49-F238E27FC236}">
                            <a16:creationId xmlns:a16="http://schemas.microsoft.com/office/drawing/2014/main" id="{11F01A98-26F1-4BDC-88A2-C7082909E3F7}"/>
                          </a:ext>
                        </a:extLst>
                      </p:cNvPr>
                      <p:cNvPicPr/>
                      <p:nvPr/>
                    </p:nvPicPr>
                    <p:blipFill>
                      <a:blip r:embed="rId5"/>
                      <a:stretch>
                        <a:fillRect/>
                      </a:stretch>
                    </p:blipFill>
                    <p:spPr>
                      <a:xfrm>
                        <a:off x="2867660" y="4537026"/>
                        <a:ext cx="3967480" cy="159258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0218C281-AB02-410B-92F9-EC1A3E5BB5B1}"/>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358477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B2FB-A19A-43B9-9B5B-6CB4304D2602}"/>
              </a:ext>
            </a:extLst>
          </p:cNvPr>
          <p:cNvSpPr>
            <a:spLocks noGrp="1"/>
          </p:cNvSpPr>
          <p:nvPr>
            <p:ph type="title"/>
          </p:nvPr>
        </p:nvSpPr>
        <p:spPr/>
        <p:txBody>
          <a:bodyPr/>
          <a:lstStyle/>
          <a:p>
            <a:r>
              <a:rPr lang="en-US" dirty="0"/>
              <a:t>Case 2: Constant Growth</a:t>
            </a:r>
          </a:p>
        </p:txBody>
      </p:sp>
      <p:sp>
        <p:nvSpPr>
          <p:cNvPr id="3" name="Content Placeholder 2">
            <a:extLst>
              <a:ext uri="{FF2B5EF4-FFF2-40B4-BE49-F238E27FC236}">
                <a16:creationId xmlns:a16="http://schemas.microsoft.com/office/drawing/2014/main" id="{AC45E832-CB6B-4334-93AF-9FF8A6C1E913}"/>
              </a:ext>
            </a:extLst>
          </p:cNvPr>
          <p:cNvSpPr>
            <a:spLocks noGrp="1"/>
          </p:cNvSpPr>
          <p:nvPr>
            <p:ph sz="quarter" idx="11"/>
          </p:nvPr>
        </p:nvSpPr>
        <p:spPr>
          <a:xfrm>
            <a:off x="342900" y="1276709"/>
            <a:ext cx="8458200" cy="876556"/>
          </a:xfrm>
        </p:spPr>
        <p:txBody>
          <a:bodyPr/>
          <a:lstStyle/>
          <a:p>
            <a:r>
              <a:rPr lang="en-IN" sz="2400" dirty="0"/>
              <a:t>Assume that dividends will grow at a constant rate, g, forever, i.e.,</a:t>
            </a:r>
          </a:p>
        </p:txBody>
      </p:sp>
      <p:graphicFrame>
        <p:nvGraphicFramePr>
          <p:cNvPr id="5" name="Object 4">
            <a:extLst>
              <a:ext uri="{FF2B5EF4-FFF2-40B4-BE49-F238E27FC236}">
                <a16:creationId xmlns:a16="http://schemas.microsoft.com/office/drawing/2014/main" id="{2E14EBD9-CC6B-408E-98E8-1F103481CACB}"/>
              </a:ext>
            </a:extLst>
          </p:cNvPr>
          <p:cNvGraphicFramePr>
            <a:graphicFrameLocks noChangeAspect="1"/>
          </p:cNvGraphicFramePr>
          <p:nvPr>
            <p:extLst>
              <p:ext uri="{D42A27DB-BD31-4B8C-83A1-F6EECF244321}">
                <p14:modId xmlns:p14="http://schemas.microsoft.com/office/powerpoint/2010/main" val="211332825"/>
              </p:ext>
            </p:extLst>
          </p:nvPr>
        </p:nvGraphicFramePr>
        <p:xfrm>
          <a:off x="3111500" y="2590955"/>
          <a:ext cx="2921000" cy="1346200"/>
        </p:xfrm>
        <a:graphic>
          <a:graphicData uri="http://schemas.openxmlformats.org/presentationml/2006/ole">
            <mc:AlternateContent xmlns:mc="http://schemas.openxmlformats.org/markup-compatibility/2006">
              <mc:Choice xmlns:v="urn:schemas-microsoft-com:vml" Requires="v">
                <p:oleObj name="Equation" r:id="rId2" imgW="2920680" imgH="1346040" progId="Equation.DSMT4">
                  <p:embed/>
                </p:oleObj>
              </mc:Choice>
              <mc:Fallback>
                <p:oleObj name="Equation" r:id="rId2" imgW="2920680" imgH="1346040" progId="Equation.DSMT4">
                  <p:embed/>
                  <p:pic>
                    <p:nvPicPr>
                      <p:cNvPr id="5" name="Object 4">
                        <a:extLst>
                          <a:ext uri="{FF2B5EF4-FFF2-40B4-BE49-F238E27FC236}">
                            <a16:creationId xmlns:a16="http://schemas.microsoft.com/office/drawing/2014/main" id="{2E14EBD9-CC6B-408E-98E8-1F103481CACB}"/>
                          </a:ext>
                        </a:extLst>
                      </p:cNvPr>
                      <p:cNvPicPr/>
                      <p:nvPr/>
                    </p:nvPicPr>
                    <p:blipFill>
                      <a:blip r:embed="rId3"/>
                      <a:stretch>
                        <a:fillRect/>
                      </a:stretch>
                    </p:blipFill>
                    <p:spPr>
                      <a:xfrm>
                        <a:off x="3111500" y="2590955"/>
                        <a:ext cx="2921000" cy="1346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242B17A-ACEC-414D-9222-43613AB7FF78}"/>
              </a:ext>
            </a:extLst>
          </p:cNvPr>
          <p:cNvSpPr>
            <a:spLocks noGrp="1"/>
          </p:cNvSpPr>
          <p:nvPr>
            <p:ph sz="quarter" idx="14"/>
          </p:nvPr>
        </p:nvSpPr>
        <p:spPr>
          <a:xfrm>
            <a:off x="342900" y="4099787"/>
            <a:ext cx="8458200" cy="1182855"/>
          </a:xfrm>
        </p:spPr>
        <p:txBody>
          <a:bodyPr/>
          <a:lstStyle/>
          <a:p>
            <a:pPr>
              <a:lnSpc>
                <a:spcPct val="90000"/>
              </a:lnSpc>
              <a:spcBef>
                <a:spcPts val="1000"/>
              </a:spcBef>
              <a:spcAft>
                <a:spcPts val="0"/>
              </a:spcAft>
            </a:pPr>
            <a:r>
              <a:rPr lang="en-IN" sz="2400" dirty="0"/>
              <a:t>Since future cash flows grow at a constant rate forever, the value of a constant growth stock is the present value of a growing perpetuity:</a:t>
            </a:r>
          </a:p>
        </p:txBody>
      </p:sp>
      <p:graphicFrame>
        <p:nvGraphicFramePr>
          <p:cNvPr id="6" name="Object 5">
            <a:extLst>
              <a:ext uri="{FF2B5EF4-FFF2-40B4-BE49-F238E27FC236}">
                <a16:creationId xmlns:a16="http://schemas.microsoft.com/office/drawing/2014/main" id="{F64592A0-A8CB-4873-B439-DBD664D2BF0C}"/>
              </a:ext>
            </a:extLst>
          </p:cNvPr>
          <p:cNvGraphicFramePr>
            <a:graphicFrameLocks noChangeAspect="1"/>
          </p:cNvGraphicFramePr>
          <p:nvPr>
            <p:extLst>
              <p:ext uri="{D42A27DB-BD31-4B8C-83A1-F6EECF244321}">
                <p14:modId xmlns:p14="http://schemas.microsoft.com/office/powerpoint/2010/main" val="3545566306"/>
              </p:ext>
            </p:extLst>
          </p:nvPr>
        </p:nvGraphicFramePr>
        <p:xfrm>
          <a:off x="3740560" y="5381519"/>
          <a:ext cx="1130300" cy="685800"/>
        </p:xfrm>
        <a:graphic>
          <a:graphicData uri="http://schemas.openxmlformats.org/presentationml/2006/ole">
            <mc:AlternateContent xmlns:mc="http://schemas.openxmlformats.org/markup-compatibility/2006">
              <mc:Choice xmlns:v="urn:schemas-microsoft-com:vml" Requires="v">
                <p:oleObj name="Equation" r:id="rId4" imgW="1130040" imgH="685800" progId="Equation.DSMT4">
                  <p:embed/>
                </p:oleObj>
              </mc:Choice>
              <mc:Fallback>
                <p:oleObj name="Equation" r:id="rId4" imgW="1130040" imgH="685800" progId="Equation.DSMT4">
                  <p:embed/>
                  <p:pic>
                    <p:nvPicPr>
                      <p:cNvPr id="6" name="Object 5">
                        <a:extLst>
                          <a:ext uri="{FF2B5EF4-FFF2-40B4-BE49-F238E27FC236}">
                            <a16:creationId xmlns:a16="http://schemas.microsoft.com/office/drawing/2014/main" id="{F64592A0-A8CB-4873-B439-DBD664D2BF0C}"/>
                          </a:ext>
                        </a:extLst>
                      </p:cNvPr>
                      <p:cNvPicPr/>
                      <p:nvPr/>
                    </p:nvPicPr>
                    <p:blipFill>
                      <a:blip r:embed="rId5"/>
                      <a:stretch>
                        <a:fillRect/>
                      </a:stretch>
                    </p:blipFill>
                    <p:spPr>
                      <a:xfrm>
                        <a:off x="3740560" y="5381519"/>
                        <a:ext cx="1130300" cy="6858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0218C281-AB02-410B-92F9-EC1A3E5BB5B1}"/>
              </a:ext>
            </a:extLst>
          </p:cNvPr>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420142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F486-782B-4C6C-93BE-D574AA19ED93}"/>
              </a:ext>
            </a:extLst>
          </p:cNvPr>
          <p:cNvSpPr>
            <a:spLocks noGrp="1"/>
          </p:cNvSpPr>
          <p:nvPr>
            <p:ph type="title"/>
          </p:nvPr>
        </p:nvSpPr>
        <p:spPr/>
        <p:txBody>
          <a:bodyPr/>
          <a:lstStyle/>
          <a:p>
            <a:r>
              <a:rPr lang="en-US" dirty="0"/>
              <a:t>Constant Growth Example</a:t>
            </a:r>
          </a:p>
        </p:txBody>
      </p:sp>
      <p:sp>
        <p:nvSpPr>
          <p:cNvPr id="3" name="Content Placeholder 2">
            <a:extLst>
              <a:ext uri="{FF2B5EF4-FFF2-40B4-BE49-F238E27FC236}">
                <a16:creationId xmlns:a16="http://schemas.microsoft.com/office/drawing/2014/main" id="{BE91D571-6643-4D81-AD8F-5C58B65AF92C}"/>
              </a:ext>
            </a:extLst>
          </p:cNvPr>
          <p:cNvSpPr>
            <a:spLocks noGrp="1"/>
          </p:cNvSpPr>
          <p:nvPr>
            <p:ph sz="quarter" idx="11"/>
          </p:nvPr>
        </p:nvSpPr>
        <p:spPr>
          <a:xfrm>
            <a:off x="342900" y="1276710"/>
            <a:ext cx="8458200" cy="1643472"/>
          </a:xfrm>
        </p:spPr>
        <p:txBody>
          <a:bodyPr/>
          <a:lstStyle/>
          <a:p>
            <a:r>
              <a:rPr lang="en-IN" sz="2400" dirty="0"/>
              <a:t>Suppose Big D, Inc., just paid a dividend of $.50. It is expected to increase its dividend by 2 percent per year. If the market requires a return of 15 percent on assets of this risk level, how much should the stock be selling for?</a:t>
            </a:r>
          </a:p>
        </p:txBody>
      </p:sp>
      <p:graphicFrame>
        <p:nvGraphicFramePr>
          <p:cNvPr id="4" name="Object 3">
            <a:extLst>
              <a:ext uri="{FF2B5EF4-FFF2-40B4-BE49-F238E27FC236}">
                <a16:creationId xmlns:a16="http://schemas.microsoft.com/office/drawing/2014/main" id="{1DF87B96-AB0F-4DCD-8A95-D51BEBED8CB8}"/>
              </a:ext>
            </a:extLst>
          </p:cNvPr>
          <p:cNvGraphicFramePr>
            <a:graphicFrameLocks noChangeAspect="1"/>
          </p:cNvGraphicFramePr>
          <p:nvPr>
            <p:extLst>
              <p:ext uri="{D42A27DB-BD31-4B8C-83A1-F6EECF244321}">
                <p14:modId xmlns:p14="http://schemas.microsoft.com/office/powerpoint/2010/main" val="2818706675"/>
              </p:ext>
            </p:extLst>
          </p:nvPr>
        </p:nvGraphicFramePr>
        <p:xfrm>
          <a:off x="670826" y="3104127"/>
          <a:ext cx="2668270" cy="838200"/>
        </p:xfrm>
        <a:graphic>
          <a:graphicData uri="http://schemas.openxmlformats.org/presentationml/2006/ole">
            <mc:AlternateContent xmlns:mc="http://schemas.openxmlformats.org/markup-compatibility/2006">
              <mc:Choice xmlns:v="urn:schemas-microsoft-com:vml" Requires="v">
                <p:oleObj name="Equation" r:id="rId3" imgW="2425680" imgH="761760" progId="Equation.DSMT4">
                  <p:embed/>
                </p:oleObj>
              </mc:Choice>
              <mc:Fallback>
                <p:oleObj name="Equation" r:id="rId3" imgW="2425680" imgH="761760" progId="Equation.DSMT4">
                  <p:embed/>
                  <p:pic>
                    <p:nvPicPr>
                      <p:cNvPr id="4" name="Object 3">
                        <a:extLst>
                          <a:ext uri="{FF2B5EF4-FFF2-40B4-BE49-F238E27FC236}">
                            <a16:creationId xmlns:a16="http://schemas.microsoft.com/office/drawing/2014/main" id="{1DF87B96-AB0F-4DCD-8A95-D51BEBED8CB8}"/>
                          </a:ext>
                        </a:extLst>
                      </p:cNvPr>
                      <p:cNvPicPr/>
                      <p:nvPr/>
                    </p:nvPicPr>
                    <p:blipFill>
                      <a:blip r:embed="rId4"/>
                      <a:stretch>
                        <a:fillRect/>
                      </a:stretch>
                    </p:blipFill>
                    <p:spPr>
                      <a:xfrm>
                        <a:off x="670826" y="3104127"/>
                        <a:ext cx="2668270" cy="8382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4158A9D2-C0BD-4A0C-9F37-3F84AC76A9D4}"/>
              </a:ext>
            </a:extLst>
          </p:cNvPr>
          <p:cNvSpPr>
            <a:spLocks noGrp="1"/>
          </p:cNvSpPr>
          <p:nvPr>
            <p:ph type="sldNum" sz="quarter" idx="10"/>
          </p:nvPr>
        </p:nvSpPr>
        <p:spPr/>
        <p:txBody>
          <a:bodyPr/>
          <a:lstStyle/>
          <a:p>
            <a:fld id="{68151E55-6873-49E2-B8D5-2F265E6F1973}" type="slidenum">
              <a:rPr lang="en-US" smtClean="0"/>
              <a:t>7</a:t>
            </a:fld>
            <a:endParaRPr lang="en-US" dirty="0"/>
          </a:p>
        </p:txBody>
      </p:sp>
    </p:spTree>
    <p:extLst>
      <p:ext uri="{BB962C8B-B14F-4D97-AF65-F5344CB8AC3E}">
        <p14:creationId xmlns:p14="http://schemas.microsoft.com/office/powerpoint/2010/main" val="98377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F84C-1705-4321-B590-342C1BF61053}"/>
              </a:ext>
            </a:extLst>
          </p:cNvPr>
          <p:cNvSpPr>
            <a:spLocks noGrp="1"/>
          </p:cNvSpPr>
          <p:nvPr>
            <p:ph type="title"/>
          </p:nvPr>
        </p:nvSpPr>
        <p:spPr/>
        <p:txBody>
          <a:bodyPr/>
          <a:lstStyle/>
          <a:p>
            <a:r>
              <a:rPr lang="en-IN" dirty="0"/>
              <a:t>Case 3: Differential Growth – I</a:t>
            </a:r>
            <a:endParaRPr lang="en-US" dirty="0"/>
          </a:p>
        </p:txBody>
      </p:sp>
      <p:sp>
        <p:nvSpPr>
          <p:cNvPr id="3" name="Content Placeholder 2">
            <a:extLst>
              <a:ext uri="{FF2B5EF4-FFF2-40B4-BE49-F238E27FC236}">
                <a16:creationId xmlns:a16="http://schemas.microsoft.com/office/drawing/2014/main" id="{86EC5874-7304-4323-88ED-1AF735AA83C3}"/>
              </a:ext>
            </a:extLst>
          </p:cNvPr>
          <p:cNvSpPr>
            <a:spLocks noGrp="1"/>
          </p:cNvSpPr>
          <p:nvPr>
            <p:ph sz="quarter" idx="11"/>
          </p:nvPr>
        </p:nvSpPr>
        <p:spPr/>
        <p:txBody>
          <a:bodyPr/>
          <a:lstStyle/>
          <a:p>
            <a:r>
              <a:rPr lang="en-IN" sz="2400" dirty="0"/>
              <a:t>Assume that dividends will grow at different rates in the foreseeable future and then will grow at a constant rate thereafter.</a:t>
            </a:r>
          </a:p>
          <a:p>
            <a:r>
              <a:rPr lang="en-IN" sz="2400" dirty="0"/>
              <a:t>To value a differential growth stock, we need to:</a:t>
            </a:r>
          </a:p>
          <a:p>
            <a:pPr marL="292608" indent="-292608">
              <a:spcBef>
                <a:spcPts val="1000"/>
              </a:spcBef>
              <a:spcAft>
                <a:spcPts val="0"/>
              </a:spcAft>
              <a:buFont typeface="Arial" panose="020B0604020202020204" pitchFamily="34" charset="0"/>
              <a:buChar char="•"/>
            </a:pPr>
            <a:r>
              <a:rPr lang="en-IN" sz="2400" dirty="0"/>
              <a:t>Estimate future dividends in the foreseeable future.</a:t>
            </a:r>
          </a:p>
          <a:p>
            <a:pPr marL="292608" indent="-292608">
              <a:spcBef>
                <a:spcPts val="1000"/>
              </a:spcBef>
              <a:spcAft>
                <a:spcPts val="0"/>
              </a:spcAft>
              <a:buFont typeface="Arial" panose="020B0604020202020204" pitchFamily="34" charset="0"/>
              <a:buChar char="•"/>
            </a:pPr>
            <a:r>
              <a:rPr lang="en-IN" sz="2400" dirty="0"/>
              <a:t>Estimate the future stock price when the stock becomes a constant growth stock (Case 2).</a:t>
            </a:r>
          </a:p>
          <a:p>
            <a:pPr marL="292608" indent="-292608">
              <a:spcBef>
                <a:spcPts val="1000"/>
              </a:spcBef>
              <a:spcAft>
                <a:spcPts val="0"/>
              </a:spcAft>
              <a:buFont typeface="Arial" panose="020B0604020202020204" pitchFamily="34" charset="0"/>
              <a:buChar char="•"/>
            </a:pPr>
            <a:r>
              <a:rPr lang="en-IN" sz="2400" dirty="0"/>
              <a:t>Compute the total present value of the estimated future dividends and future stock price at the appropriate discount rate.</a:t>
            </a:r>
          </a:p>
        </p:txBody>
      </p:sp>
      <p:sp>
        <p:nvSpPr>
          <p:cNvPr id="6" name="Slide Number Placeholder 5">
            <a:extLst>
              <a:ext uri="{FF2B5EF4-FFF2-40B4-BE49-F238E27FC236}">
                <a16:creationId xmlns:a16="http://schemas.microsoft.com/office/drawing/2014/main" id="{B68DF58E-8CED-4744-A695-1E92B1808C87}"/>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347580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051F-DF2B-4A31-B0D7-3DA45D41059C}"/>
              </a:ext>
            </a:extLst>
          </p:cNvPr>
          <p:cNvSpPr>
            <a:spLocks noGrp="1"/>
          </p:cNvSpPr>
          <p:nvPr>
            <p:ph type="title"/>
          </p:nvPr>
        </p:nvSpPr>
        <p:spPr/>
        <p:txBody>
          <a:bodyPr/>
          <a:lstStyle/>
          <a:p>
            <a:r>
              <a:rPr lang="en-IN" dirty="0"/>
              <a:t>Case 3: Differential Growth – II</a:t>
            </a:r>
            <a:endParaRPr lang="en-US" dirty="0"/>
          </a:p>
        </p:txBody>
      </p:sp>
      <p:sp>
        <p:nvSpPr>
          <p:cNvPr id="3" name="Content Placeholder 2">
            <a:extLst>
              <a:ext uri="{FF2B5EF4-FFF2-40B4-BE49-F238E27FC236}">
                <a16:creationId xmlns:a16="http://schemas.microsoft.com/office/drawing/2014/main" id="{BB7A9867-D3D3-406E-91B9-E82FD86B3605}"/>
              </a:ext>
            </a:extLst>
          </p:cNvPr>
          <p:cNvSpPr>
            <a:spLocks noGrp="1"/>
          </p:cNvSpPr>
          <p:nvPr>
            <p:ph sz="quarter" idx="11"/>
          </p:nvPr>
        </p:nvSpPr>
        <p:spPr>
          <a:xfrm>
            <a:off x="342900" y="1276710"/>
            <a:ext cx="8458200" cy="979794"/>
          </a:xfrm>
        </p:spPr>
        <p:txBody>
          <a:bodyPr/>
          <a:lstStyle/>
          <a:p>
            <a:r>
              <a:rPr lang="en-US" altLang="en-US" sz="2600" dirty="0">
                <a:cs typeface="Arial" panose="020B0604020202020204" pitchFamily="34" charset="0"/>
              </a:rPr>
              <a:t>Assume that dividends will grow at rate </a:t>
            </a:r>
            <a:r>
              <a:rPr lang="en-US" altLang="en-US" sz="2600" i="1" dirty="0">
                <a:cs typeface="Arial" panose="020B0604020202020204" pitchFamily="34" charset="0"/>
              </a:rPr>
              <a:t>g</a:t>
            </a:r>
            <a:r>
              <a:rPr lang="en-US" altLang="en-US" sz="2600" baseline="-25000" dirty="0">
                <a:cs typeface="Arial" panose="020B0604020202020204" pitchFamily="34" charset="0"/>
              </a:rPr>
              <a:t>1</a:t>
            </a:r>
            <a:r>
              <a:rPr lang="en-US" altLang="en-US" sz="2600" dirty="0">
                <a:cs typeface="Arial" panose="020B0604020202020204" pitchFamily="34" charset="0"/>
              </a:rPr>
              <a:t> for </a:t>
            </a:r>
            <a:r>
              <a:rPr lang="en-US" altLang="en-US" sz="2600" i="1" dirty="0">
                <a:cs typeface="Arial" panose="020B0604020202020204" pitchFamily="34" charset="0"/>
              </a:rPr>
              <a:t>N</a:t>
            </a:r>
            <a:r>
              <a:rPr lang="en-US" altLang="en-US" sz="2600" dirty="0">
                <a:cs typeface="Arial" panose="020B0604020202020204" pitchFamily="34" charset="0"/>
              </a:rPr>
              <a:t> years and grow at rate </a:t>
            </a:r>
            <a:r>
              <a:rPr lang="en-US" altLang="en-US" sz="2600" i="1" dirty="0">
                <a:cs typeface="Arial" panose="020B0604020202020204" pitchFamily="34" charset="0"/>
              </a:rPr>
              <a:t>g</a:t>
            </a:r>
            <a:r>
              <a:rPr lang="en-US" altLang="en-US" sz="2600" baseline="-25000" dirty="0">
                <a:cs typeface="Arial" panose="020B0604020202020204" pitchFamily="34" charset="0"/>
              </a:rPr>
              <a:t>2</a:t>
            </a:r>
            <a:r>
              <a:rPr lang="en-US" altLang="en-US" sz="2600" dirty="0">
                <a:cs typeface="Arial" panose="020B0604020202020204" pitchFamily="34" charset="0"/>
              </a:rPr>
              <a:t> thereafter.</a:t>
            </a:r>
          </a:p>
        </p:txBody>
      </p:sp>
      <p:graphicFrame>
        <p:nvGraphicFramePr>
          <p:cNvPr id="7" name="Object 6">
            <a:extLst>
              <a:ext uri="{FF2B5EF4-FFF2-40B4-BE49-F238E27FC236}">
                <a16:creationId xmlns:a16="http://schemas.microsoft.com/office/drawing/2014/main" id="{AAD3AE37-02F2-4E02-AEA9-43889F0C3A02}"/>
              </a:ext>
            </a:extLst>
          </p:cNvPr>
          <p:cNvGraphicFramePr>
            <a:graphicFrameLocks noChangeAspect="1"/>
          </p:cNvGraphicFramePr>
          <p:nvPr>
            <p:extLst>
              <p:ext uri="{D42A27DB-BD31-4B8C-83A1-F6EECF244321}">
                <p14:modId xmlns:p14="http://schemas.microsoft.com/office/powerpoint/2010/main" val="1749802567"/>
              </p:ext>
            </p:extLst>
          </p:nvPr>
        </p:nvGraphicFramePr>
        <p:xfrm>
          <a:off x="2374900" y="2589531"/>
          <a:ext cx="4394200" cy="2463800"/>
        </p:xfrm>
        <a:graphic>
          <a:graphicData uri="http://schemas.openxmlformats.org/presentationml/2006/ole">
            <mc:AlternateContent xmlns:mc="http://schemas.openxmlformats.org/markup-compatibility/2006">
              <mc:Choice xmlns:v="urn:schemas-microsoft-com:vml" Requires="v">
                <p:oleObj name="Equation" r:id="rId2" imgW="4394160" imgH="2463480" progId="Equation.DSMT4">
                  <p:embed/>
                </p:oleObj>
              </mc:Choice>
              <mc:Fallback>
                <p:oleObj name="Equation" r:id="rId2" imgW="4394160" imgH="2463480" progId="Equation.DSMT4">
                  <p:embed/>
                  <p:pic>
                    <p:nvPicPr>
                      <p:cNvPr id="7" name="Object 6">
                        <a:extLst>
                          <a:ext uri="{FF2B5EF4-FFF2-40B4-BE49-F238E27FC236}">
                            <a16:creationId xmlns:a16="http://schemas.microsoft.com/office/drawing/2014/main" id="{AAD3AE37-02F2-4E02-AEA9-43889F0C3A02}"/>
                          </a:ext>
                        </a:extLst>
                      </p:cNvPr>
                      <p:cNvPicPr/>
                      <p:nvPr/>
                    </p:nvPicPr>
                    <p:blipFill>
                      <a:blip r:embed="rId3"/>
                      <a:stretch>
                        <a:fillRect/>
                      </a:stretch>
                    </p:blipFill>
                    <p:spPr>
                      <a:xfrm>
                        <a:off x="2374900" y="2589531"/>
                        <a:ext cx="4394200" cy="24638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7DEF98A-5DEC-4050-8FB4-FAFB72CC0D1E}"/>
              </a:ext>
            </a:extLst>
          </p:cNvPr>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1284134602"/>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2.xml><?xml version="1.0" encoding="utf-8"?>
<a:theme xmlns:a="http://schemas.openxmlformats.org/drawingml/2006/main" name="MainContentSlideMaster">
  <a:themeElements>
    <a:clrScheme name="Custom 201">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5.xml><?xml version="1.0" encoding="utf-8"?>
<a:theme xmlns:a="http://schemas.openxmlformats.org/drawingml/2006/main" name="ImageDescriptionAppendixSlideMaster">
  <a:themeElements>
    <a:clrScheme name="Custom 20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6.xml><?xml version="1.0" encoding="utf-8"?>
<a:theme xmlns:a="http://schemas.openxmlformats.org/drawingml/2006/main" name="1_ImageDescriptionAppendixSlideMaster">
  <a:themeElements>
    <a:clrScheme name="Custom 20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Template_Editorial_v11_2020</Template>
  <TotalTime>1855</TotalTime>
  <Words>2245</Words>
  <Application>Microsoft Macintosh PowerPoint</Application>
  <PresentationFormat>On-screen Show (4:3)</PresentationFormat>
  <Paragraphs>200</Paragraphs>
  <Slides>35</Slides>
  <Notes>10</Notes>
  <HiddenSlides>4</HiddenSlides>
  <MMClips>0</MMClips>
  <ScaleCrop>false</ScaleCrop>
  <HeadingPairs>
    <vt:vector size="8" baseType="variant">
      <vt:variant>
        <vt:lpstr>Fonts Used</vt:lpstr>
      </vt:variant>
      <vt:variant>
        <vt:i4>3</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45" baseType="lpstr">
      <vt:lpstr>ＭＳ Ｐゴシック</vt:lpstr>
      <vt:lpstr>Arial</vt:lpstr>
      <vt:lpstr>Calibri</vt:lpstr>
      <vt:lpstr>Title Slides Master</vt:lpstr>
      <vt:lpstr>MainContentSlideMaster</vt:lpstr>
      <vt:lpstr>ClosingMaster</vt:lpstr>
      <vt:lpstr>DividerSlideMaster</vt:lpstr>
      <vt:lpstr>ImageDescriptionAppendixSlideMaster</vt:lpstr>
      <vt:lpstr>1_ImageDescriptionAppendixSlideMaster</vt:lpstr>
      <vt:lpstr>Equation</vt:lpstr>
      <vt:lpstr>Corporate Finance Thirteenth Edition  Stephen A. Ross / Randolph W. Westerfield / Jeffrey F. Jaffe / Bradford D. Jordan </vt:lpstr>
      <vt:lpstr>Key Concepts and Skills</vt:lpstr>
      <vt:lpstr>Chapter Outline</vt:lpstr>
      <vt:lpstr>9.1 The Present Value of Common Stocks</vt:lpstr>
      <vt:lpstr>Case 1: Zero Growth</vt:lpstr>
      <vt:lpstr>Case 2: Constant Growth</vt:lpstr>
      <vt:lpstr>Constant Growth Example</vt:lpstr>
      <vt:lpstr>Case 3: Differential Growth – I</vt:lpstr>
      <vt:lpstr>Case 3: Differential Growth – II</vt:lpstr>
      <vt:lpstr>Case 3: Differential Growth – III</vt:lpstr>
      <vt:lpstr>Case 3: Differential Growth – IV</vt:lpstr>
      <vt:lpstr>Case 3: Differential Growth - V</vt:lpstr>
      <vt:lpstr>A Differential Growth Example</vt:lpstr>
      <vt:lpstr>With the Formula</vt:lpstr>
      <vt:lpstr>With Cash Flows</vt:lpstr>
      <vt:lpstr>9.2 Estimates of Parameters in the Dividend Discount Model</vt:lpstr>
      <vt:lpstr>PowerPoint Presentation</vt:lpstr>
      <vt:lpstr>Where Does R Come From?</vt:lpstr>
      <vt:lpstr>Using the D G M to Find R</vt:lpstr>
      <vt:lpstr>PowerPoint Presentation</vt:lpstr>
      <vt:lpstr>9.3 Comparables</vt:lpstr>
      <vt:lpstr>Price-Earnings Ratio</vt:lpstr>
      <vt:lpstr>Enterprise Value Ratios</vt:lpstr>
      <vt:lpstr>9.4 Valuing Stocks Using Free Cash Flows</vt:lpstr>
      <vt:lpstr>9.5 The Stock Markets</vt:lpstr>
      <vt:lpstr>Market and Limit Orders</vt:lpstr>
      <vt:lpstr>Stop Orders</vt:lpstr>
      <vt:lpstr>Nasdaq</vt:lpstr>
      <vt:lpstr>Stock Market Reporting</vt:lpstr>
      <vt:lpstr>Quick Quiz</vt:lpstr>
      <vt:lpstr>End of Main Content</vt:lpstr>
      <vt:lpstr>Accessibility Content: Text Alternatives for Images</vt:lpstr>
      <vt:lpstr>Case 3: Differential Growth – III – Text Alternative</vt:lpstr>
      <vt:lpstr>With Cash Flows – Text Alternative</vt:lpstr>
      <vt:lpstr>Stock Market Reporting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Finance  Thirteenth Edition Stephen A. Ross / Randolph W. Westerfield / Jeffrey F. Jaffe / Bradford D. Jordan </dc:title>
  <dc:creator/>
  <cp:keywords/>
  <cp:lastModifiedBy>Dr. Saad S. Alzoba (ARCO)</cp:lastModifiedBy>
  <cp:revision>296</cp:revision>
  <dcterms:created xsi:type="dcterms:W3CDTF">2021-07-01T13:49:16Z</dcterms:created>
  <dcterms:modified xsi:type="dcterms:W3CDTF">2024-10-27T12:31:53Z</dcterms:modified>
</cp:coreProperties>
</file>