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4"/>
    <p:sldMasterId id="2147484238" r:id="rId5"/>
    <p:sldMasterId id="2147484224" r:id="rId6"/>
    <p:sldMasterId id="2147484236" r:id="rId7"/>
    <p:sldMasterId id="2147484220" r:id="rId8"/>
  </p:sldMasterIdLst>
  <p:notesMasterIdLst>
    <p:notesMasterId r:id="rId52"/>
  </p:notesMasterIdLst>
  <p:handoutMasterIdLst>
    <p:handoutMasterId r:id="rId53"/>
  </p:handoutMasterIdLst>
  <p:sldIdLst>
    <p:sldId id="695" r:id="rId9"/>
    <p:sldId id="707" r:id="rId10"/>
    <p:sldId id="699" r:id="rId11"/>
    <p:sldId id="774" r:id="rId12"/>
    <p:sldId id="783" r:id="rId13"/>
    <p:sldId id="264" r:id="rId14"/>
    <p:sldId id="266" r:id="rId15"/>
    <p:sldId id="262" r:id="rId16"/>
    <p:sldId id="297" r:id="rId17"/>
    <p:sldId id="298" r:id="rId18"/>
    <p:sldId id="294" r:id="rId19"/>
    <p:sldId id="295" r:id="rId20"/>
    <p:sldId id="300" r:id="rId21"/>
    <p:sldId id="293" r:id="rId22"/>
    <p:sldId id="299" r:id="rId23"/>
    <p:sldId id="304" r:id="rId24"/>
    <p:sldId id="301" r:id="rId25"/>
    <p:sldId id="302" r:id="rId26"/>
    <p:sldId id="263" r:id="rId27"/>
    <p:sldId id="303" r:id="rId28"/>
    <p:sldId id="267" r:id="rId29"/>
    <p:sldId id="306" r:id="rId30"/>
    <p:sldId id="305" r:id="rId31"/>
    <p:sldId id="268" r:id="rId32"/>
    <p:sldId id="307" r:id="rId33"/>
    <p:sldId id="314" r:id="rId34"/>
    <p:sldId id="803" r:id="rId35"/>
    <p:sldId id="804" r:id="rId36"/>
    <p:sldId id="704" r:id="rId37"/>
    <p:sldId id="271" r:id="rId38"/>
    <p:sldId id="272" r:id="rId39"/>
    <p:sldId id="274" r:id="rId40"/>
    <p:sldId id="275" r:id="rId41"/>
    <p:sldId id="276" r:id="rId42"/>
    <p:sldId id="277" r:id="rId43"/>
    <p:sldId id="309" r:id="rId44"/>
    <p:sldId id="315" r:id="rId45"/>
    <p:sldId id="312" r:id="rId46"/>
    <p:sldId id="701" r:id="rId47"/>
    <p:sldId id="280" r:id="rId48"/>
    <p:sldId id="840" r:id="rId49"/>
    <p:sldId id="830" r:id="rId50"/>
    <p:sldId id="841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C8F9C759-C68A-4B63-897E-58D3590AB052}">
          <p14:sldIdLst>
            <p14:sldId id="695"/>
            <p14:sldId id="707"/>
            <p14:sldId id="699"/>
            <p14:sldId id="774"/>
            <p14:sldId id="783"/>
            <p14:sldId id="264"/>
            <p14:sldId id="266"/>
            <p14:sldId id="262"/>
            <p14:sldId id="297"/>
            <p14:sldId id="298"/>
            <p14:sldId id="294"/>
            <p14:sldId id="295"/>
            <p14:sldId id="300"/>
            <p14:sldId id="293"/>
            <p14:sldId id="299"/>
            <p14:sldId id="304"/>
            <p14:sldId id="301"/>
            <p14:sldId id="302"/>
            <p14:sldId id="263"/>
            <p14:sldId id="303"/>
            <p14:sldId id="267"/>
            <p14:sldId id="306"/>
            <p14:sldId id="305"/>
            <p14:sldId id="268"/>
            <p14:sldId id="307"/>
            <p14:sldId id="314"/>
            <p14:sldId id="803"/>
            <p14:sldId id="804"/>
            <p14:sldId id="704"/>
            <p14:sldId id="271"/>
            <p14:sldId id="272"/>
            <p14:sldId id="274"/>
            <p14:sldId id="275"/>
            <p14:sldId id="276"/>
            <p14:sldId id="277"/>
            <p14:sldId id="309"/>
            <p14:sldId id="315"/>
            <p14:sldId id="312"/>
            <p14:sldId id="701"/>
            <p14:sldId id="280"/>
            <p14:sldId id="840"/>
            <p14:sldId id="830"/>
            <p14:sldId id="8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ik Singh" initials="RS" lastIdx="1" clrIdx="0">
    <p:extLst>
      <p:ext uri="{19B8F6BF-5375-455C-9EA6-DF929625EA0E}">
        <p15:presenceInfo xmlns:p15="http://schemas.microsoft.com/office/powerpoint/2012/main" userId="19636505a2df86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9EDF4"/>
    <a:srgbClr val="D0D8E8"/>
    <a:srgbClr val="4F81BD"/>
    <a:srgbClr val="C50500"/>
    <a:srgbClr val="1474D2"/>
    <a:srgbClr val="00ACEE"/>
    <a:srgbClr val="3AB119"/>
    <a:srgbClr val="FFFFFF"/>
    <a:srgbClr val="4B7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9" autoAdjust="0"/>
    <p:restoredTop sz="94291" autoAdjust="0"/>
  </p:normalViewPr>
  <p:slideViewPr>
    <p:cSldViewPr>
      <p:cViewPr varScale="1">
        <p:scale>
          <a:sx n="106" d="100"/>
          <a:sy n="106" d="100"/>
        </p:scale>
        <p:origin x="14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28DBE4-AFEF-452A-AB0E-EC5D5B21E7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55D87-2098-41E6-9CAB-1AB13F7A2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B3C0-C726-4CE7-BDF8-1C1D99B0EBB6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A7A9D-9331-4823-8F6A-7A055D5561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D850-6175-422C-86F9-7736BE47C9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4CA67-E1B0-4E67-9222-8F681AA498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8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0DCA12-2123-4DC2-99E4-D065727C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8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5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CE63F-90B3-42B7-A794-5320FE8AA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7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2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DE53BE-BA17-4C5C-8004-97201C641F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700" y="1257300"/>
            <a:ext cx="4191000" cy="4838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36D15-815C-4900-B9AD-142C8A13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828801"/>
            <a:ext cx="4191000" cy="1219200"/>
          </a:xfrm>
          <a:prstGeom prst="rect">
            <a:avLst/>
          </a:prstGeom>
        </p:spPr>
        <p:txBody>
          <a:bodyPr anchor="ctr"/>
          <a:lstStyle>
            <a:lvl1pPr algn="ctr">
              <a:defRPr sz="4000" b="0" i="1"/>
            </a:lvl1pPr>
          </a:lstStyle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BEDA5-9F9B-4B20-B1C8-7D8B84B56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200400"/>
            <a:ext cx="4191000" cy="1981200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7ACBBC-84D7-45E1-B6B7-29B45C22D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000" y="6159137"/>
            <a:ext cx="3048000" cy="228600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Long Copyright 12">
            <a:extLst>
              <a:ext uri="{FF2B5EF4-FFF2-40B4-BE49-F238E27FC236}">
                <a16:creationId xmlns:a16="http://schemas.microsoft.com/office/drawing/2014/main" id="{12AEC8B7-AC39-45DE-AC4C-1E17FBE25A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0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8" y="609600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518821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4483923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136771" y="5467290"/>
            <a:ext cx="287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www.mheducation.com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42E2-CCF1-4CC4-BFF9-DD453097F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478588"/>
            <a:ext cx="9144000" cy="400050"/>
          </a:xfrm>
          <a:prstGeom prst="rect">
            <a:avLst/>
          </a:prstGeom>
        </p:spPr>
        <p:txBody>
          <a:bodyPr anchor="ctr"/>
          <a:lstStyle>
            <a:lvl1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56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868" y="2542901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570176-B51D-4FD0-9F24-9411F49B6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2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198000"/>
            <a:ext cx="8460000" cy="81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Appendix Title - Text Alternative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CFBE1A-8155-4B68-803A-1CB4404DB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800" y="1079864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8A9D907-A1B3-4E65-A793-5004CBDB4B0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2001" y="1410789"/>
            <a:ext cx="8459999" cy="4876800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Calibri (Body)"/>
              </a:defRPr>
            </a:lvl2pPr>
            <a:lvl3pPr>
              <a:defRPr sz="2100">
                <a:latin typeface="Calibri (Body)"/>
              </a:defRPr>
            </a:lvl3pPr>
            <a:lvl4pPr>
              <a:defRPr sz="2100">
                <a:latin typeface="Calibri (Body)"/>
              </a:defRPr>
            </a:lvl4pPr>
            <a:lvl5pPr>
              <a:defRPr sz="2100">
                <a:latin typeface="Calibri (Body)"/>
              </a:defRPr>
            </a:lvl5pPr>
          </a:lstStyle>
          <a:p>
            <a:pPr lvl="0"/>
            <a:r>
              <a:rPr lang="en-US" dirty="0"/>
              <a:t>Slide Content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013BC-66C3-4B7A-8117-CDC3C96CE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800" y="6363790"/>
            <a:ext cx="2980800" cy="250825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0DFC02-B5BF-4E3D-9424-EDA2AFA3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1"/>
            <a:ext cx="8458200" cy="678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4" name="Image Identifier 1">
            <a:extLst>
              <a:ext uri="{FF2B5EF4-FFF2-40B4-BE49-F238E27FC236}">
                <a16:creationId xmlns:a16="http://schemas.microsoft.com/office/drawing/2014/main" id="{06B6FD09-21E6-4C44-B034-2825B085D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11AB556-A79C-4FDF-BD73-C1AB72D9590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1933303"/>
            <a:ext cx="4078224" cy="4315968"/>
          </a:xfrm>
        </p:spPr>
        <p:txBody>
          <a:bodyPr>
            <a:no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Image Identifier 2">
            <a:extLst>
              <a:ext uri="{FF2B5EF4-FFF2-40B4-BE49-F238E27FC236}">
                <a16:creationId xmlns:a16="http://schemas.microsoft.com/office/drawing/2014/main" id="{8126F7C8-57F8-404E-8B7F-DFB94AEB33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5145" y="1410562"/>
            <a:ext cx="4078224" cy="393192"/>
          </a:xfrm>
        </p:spPr>
        <p:txBody>
          <a:bodyPr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1441BC-54C7-474E-887C-32AF8F737FA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722876" y="1932432"/>
            <a:ext cx="4078224" cy="4315968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ts val="576"/>
              </a:spcBef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8" name="Return to main slide Link 2">
            <a:extLst>
              <a:ext uri="{FF2B5EF4-FFF2-40B4-BE49-F238E27FC236}">
                <a16:creationId xmlns:a16="http://schemas.microsoft.com/office/drawing/2014/main" id="{B9537776-81D3-4405-934B-4487307284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81528" y="6348550"/>
            <a:ext cx="2980944" cy="228600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IN" dirty="0"/>
              <a:t>Return to parent-slide containing images.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D284C0-4081-4237-9F98-BFAFDF88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675-1123-456C-92D5-8BE79199260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CC861EA-7850-4CBF-AD83-10A60B4B56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78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19D6C29-4088-40E8-94E5-74C4D85E19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835A5C5-88D3-4116-8850-C9EAB25E5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EBF8EF7-B5A2-4CC3-A947-B7895EF35F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BA67C0-819B-4352-A431-519BF9EEA9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2D822E-0FFD-464D-9C0C-6490AE3390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267200"/>
            <a:ext cx="3238500" cy="42703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C95F63-CA5D-4CA1-98CB-08DABADFD04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EAADDFD-EC7B-4C7C-A464-D4C1C6D736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A6C16B3-3F3A-47E4-8AE4-9BA0920E3E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57800" y="1417638"/>
            <a:ext cx="3238500" cy="4111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36C7E8-F50A-4ED9-80DB-7BA0F604475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257800" y="19351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D15027B-24FA-4556-9A45-280661C7C1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57800" y="25447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B2404C-4CA1-409D-9254-3F5B0B6447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257800" y="3154363"/>
            <a:ext cx="3238500" cy="5032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2A43C2D5-7965-4699-9115-EF94253FB59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257800" y="3763963"/>
            <a:ext cx="3238500" cy="427037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24183AA2-22FF-48DF-BF16-D60DE71B5E2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257800" y="4267200"/>
            <a:ext cx="3238500" cy="381000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FD9D1859-0BD9-406B-9241-6553AE7AC83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257800" y="4770438"/>
            <a:ext cx="3238500" cy="487362"/>
          </a:xfrm>
        </p:spPr>
        <p:txBody>
          <a:bodyPr>
            <a:no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3pPr>
              <a:defRPr/>
            </a:lvl3pPr>
          </a:lstStyle>
          <a:p>
            <a:pPr lvl="0"/>
            <a:endParaRPr lang="en-IN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92903F4-77E8-4071-8A2D-24F363B71DA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257800" y="5410200"/>
            <a:ext cx="3238500" cy="609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525043A-3AB4-4D24-9839-649B1BC848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33500" y="6324600"/>
            <a:ext cx="2819400" cy="182563"/>
          </a:xfr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Access the text alternative link, if needed.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CAB91-015B-43F7-85B9-43D7766D7F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67300" y="6362700"/>
            <a:ext cx="3238500" cy="1905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7AB614-B516-4222-9888-6876166534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4200" y="6685440"/>
            <a:ext cx="5181600" cy="122238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F6772-0062-47AE-B853-5A2C44C5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2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1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646" y="152400"/>
            <a:ext cx="8458708" cy="10820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646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6154" y="1524000"/>
            <a:ext cx="40752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2900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E8B454B-997E-49CD-A336-0FE21549A8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116DD9-289C-4737-A56E-E02B69F13F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559566-3339-4DEC-BB50-1AC692F0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B67DE5-F29F-4FC3-B374-9C05B1359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D398B6-5202-4205-B2E7-278172FB2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BEBAC0-31D4-431A-8AD6-6F14B3716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‹#›</a:t>
            </a:fld>
            <a:endParaRPr lang="en-US" altLang="en-SA" dirty="0"/>
          </a:p>
        </p:txBody>
      </p:sp>
    </p:spTree>
    <p:extLst>
      <p:ext uri="{BB962C8B-B14F-4D97-AF65-F5344CB8AC3E}">
        <p14:creationId xmlns:p14="http://schemas.microsoft.com/office/powerpoint/2010/main" val="357141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35A46-3935-4FD1-B952-55E3B32E8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44DC65-8FD2-425E-ACD4-D74D36FA5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3CB6AC-45B6-4F54-A8F8-6A94A43DA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13F8-894F-478A-A34E-BABC2E13AE69}" type="slidenum">
              <a:rPr lang="en-US" altLang="en-SA"/>
              <a:pPr>
                <a:defRPr/>
              </a:pPr>
              <a:t>‹#›</a:t>
            </a:fld>
            <a:endParaRPr lang="en-US" altLang="en-SA"/>
          </a:p>
        </p:txBody>
      </p:sp>
    </p:spTree>
    <p:extLst>
      <p:ext uri="{BB962C8B-B14F-4D97-AF65-F5344CB8AC3E}">
        <p14:creationId xmlns:p14="http://schemas.microsoft.com/office/powerpoint/2010/main" val="23653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1447"/>
            <a:ext cx="999514" cy="999514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590427" y="169652"/>
            <a:ext cx="3544947" cy="338554"/>
          </a:xfrm>
          <a:prstGeom prst="rect">
            <a:avLst/>
          </a:prstGeom>
          <a:noFill/>
        </p:spPr>
        <p:txBody>
          <a:bodyPr wrap="square" lIns="28575" rIns="28575" rtlCol="0">
            <a:spAutoFit/>
          </a:bodyPr>
          <a:lstStyle/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learning changes everything.</a:t>
            </a:r>
            <a:r>
              <a:rPr lang="en-US" sz="1600" spc="25" baseline="6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endParaRPr lang="en-US" sz="1600" spc="25" baseline="6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8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5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4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72641" indent="-171450" algn="l" defTabSz="6858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45281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34171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59760F-4E54-46BE-8849-B50AFDB66025}"/>
              </a:ext>
            </a:extLst>
          </p:cNvPr>
          <p:cNvSpPr/>
          <p:nvPr userDrawn="1"/>
        </p:nvSpPr>
        <p:spPr>
          <a:xfrm>
            <a:off x="0" y="0"/>
            <a:ext cx="9144000" cy="124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088"/>
            <a:ext cx="8229600" cy="105335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8229600" cy="5102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/>
        </p:nvSpPr>
        <p:spPr>
          <a:xfrm>
            <a:off x="215659" y="6629400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AA463-C160-4968-BDB2-1F1A838D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rgbClr val="C5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>
          <p15:clr>
            <a:srgbClr val="F26B43"/>
          </p15:clr>
        </p15:guide>
        <p15:guide id="13" pos="3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ort Copyright">
            <a:extLst>
              <a:ext uri="{FF2B5EF4-FFF2-40B4-BE49-F238E27FC236}">
                <a16:creationId xmlns:a16="http://schemas.microsoft.com/office/drawing/2014/main" id="{C4EA929C-8B3A-47EE-A144-CD170BF5C573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11E05C-F140-4900-8B6F-52FB9B5E5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1088"/>
            <a:ext cx="8458200" cy="88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51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47596980-9045-416C-92B4-DF65D03978A1}"/>
              </a:ext>
            </a:extLst>
          </p:cNvPr>
          <p:cNvSpPr txBox="1"/>
          <p:nvPr userDrawn="1"/>
        </p:nvSpPr>
        <p:spPr>
          <a:xfrm>
            <a:off x="215659" y="6604363"/>
            <a:ext cx="1233578" cy="215444"/>
          </a:xfrm>
          <a:prstGeom prst="rect">
            <a:avLst/>
          </a:prstGeom>
          <a:noFill/>
        </p:spPr>
        <p:txBody>
          <a:bodyPr wrap="square" lIns="34290" rIns="3429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McGraw Hill LLC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22DC18-9209-4208-966E-90049E150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3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3600" b="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58366" indent="-257175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88144" indent="-214313" algn="l" defTabSz="685800" rtl="0" eaLnBrk="1" latinLnBrk="0" hangingPunct="1">
        <a:lnSpc>
          <a:spcPct val="100000"/>
        </a:lnSpc>
        <a:spcBef>
          <a:spcPts val="576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56023" indent="-214313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728663" indent="-214313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9.w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97073-446A-4074-85C6-8CD2462D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92C7A-79A3-4916-8FBD-52F6771AD7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0" y="3048001"/>
            <a:ext cx="4191000" cy="198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Solutions</a:t>
            </a:r>
          </a:p>
        </p:txBody>
      </p:sp>
      <p:pic>
        <p:nvPicPr>
          <p:cNvPr id="7" name="Picture 6" descr="A ferrofluid is a colloid containing nanoparticle ferromagnets suspended in a fluid. Ferrofluids become magnetized in the presence of strong&#10;magnetic fields.">
            <a:extLst>
              <a:ext uri="{FF2B5EF4-FFF2-40B4-BE49-F238E27FC236}">
                <a16:creationId xmlns:a16="http://schemas.microsoft.com/office/drawing/2014/main" id="{4EC58F56-945B-4F01-AD1F-CD66A3559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6" y="1752600"/>
            <a:ext cx="3184334" cy="3200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382FE-2ED4-42F2-A797-3D1B5E0B42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433" y="5029200"/>
            <a:ext cx="3048000" cy="228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MADDRAT/Shutterstock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E19EADF-39F6-441E-97CA-2E767E836BE3}"/>
              </a:ext>
            </a:extLst>
          </p:cNvPr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264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345281" indent="-17145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34171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51435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2022 © McGraw Hill LLC. All rights reserved. No reproduction or distribution without the prior written consent of McGraw Hill LLC.</a:t>
            </a:r>
          </a:p>
        </p:txBody>
      </p:sp>
    </p:spTree>
    <p:extLst>
      <p:ext uri="{BB962C8B-B14F-4D97-AF65-F5344CB8AC3E}">
        <p14:creationId xmlns:p14="http://schemas.microsoft.com/office/powerpoint/2010/main" val="2391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>
            <a:extLst>
              <a:ext uri="{FF2B5EF4-FFF2-40B4-BE49-F238E27FC236}">
                <a16:creationId xmlns:a16="http://schemas.microsoft.com/office/drawing/2014/main" id="{469EFEA0-EDA4-4464-B287-2A0B0E7AA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19188"/>
            <a:ext cx="7889875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altLang="en-US" sz="2800" kern="0" dirty="0">
                <a:solidFill>
                  <a:srgbClr val="3333CC"/>
                </a:solidFill>
              </a:rPr>
              <a:t>What mass of KI is required to make 500 mL of a 2.80 </a:t>
            </a:r>
            <a:r>
              <a:rPr lang="en-US" altLang="en-US" sz="2800" i="1" kern="0" dirty="0">
                <a:solidFill>
                  <a:srgbClr val="3333CC"/>
                </a:solidFill>
              </a:rPr>
              <a:t>M</a:t>
            </a:r>
            <a:r>
              <a:rPr lang="en-US" altLang="en-US" sz="2800" kern="0" dirty="0">
                <a:solidFill>
                  <a:srgbClr val="3333CC"/>
                </a:solidFill>
              </a:rPr>
              <a:t> KI solution?</a:t>
            </a:r>
          </a:p>
        </p:txBody>
      </p:sp>
      <p:grpSp>
        <p:nvGrpSpPr>
          <p:cNvPr id="2" name="Group 55">
            <a:extLst>
              <a:ext uri="{FF2B5EF4-FFF2-40B4-BE49-F238E27FC236}">
                <a16:creationId xmlns:a16="http://schemas.microsoft.com/office/drawing/2014/main" id="{5DCD389E-A4FB-4CC0-9285-A91FCE9D2170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2530475"/>
            <a:ext cx="7543800" cy="457200"/>
            <a:chOff x="96" y="2976"/>
            <a:chExt cx="4752" cy="288"/>
          </a:xfrm>
        </p:grpSpPr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16818063-5985-4872-88EF-51F20CF43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volume of KI solution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1F7AABEA-07BF-41E2-993A-F08CAE920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moles KI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77F7D121-59D1-4E8E-9560-B9F9FD25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kern="0">
                  <a:solidFill>
                    <a:srgbClr val="000000"/>
                  </a:solidFill>
                </a:rPr>
                <a:t>grams KI</a:t>
              </a: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B61E7C8D-4404-4616-92BB-DC441D493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BE80FCAD-A864-4381-8BDB-3B924793F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>
                <a:defRPr/>
              </a:pPr>
              <a:endParaRPr lang="en-US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9" name="Text Box 22">
            <a:extLst>
              <a:ext uri="{FF2B5EF4-FFF2-40B4-BE49-F238E27FC236}">
                <a16:creationId xmlns:a16="http://schemas.microsoft.com/office/drawing/2014/main" id="{DF929859-1040-4FC2-8CAC-94FF632D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301875"/>
            <a:ext cx="7048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i="1" kern="0">
                <a:solidFill>
                  <a:srgbClr val="FF0000"/>
                </a:solidFill>
              </a:rPr>
              <a:t>M</a:t>
            </a:r>
            <a:r>
              <a:rPr lang="en-US" altLang="en-US" sz="2000" kern="0">
                <a:solidFill>
                  <a:srgbClr val="FF0000"/>
                </a:solidFill>
              </a:rPr>
              <a:t> KI</a:t>
            </a:r>
            <a:endParaRPr lang="en-US" altLang="en-US" sz="2000" i="1" kern="0">
              <a:solidFill>
                <a:srgbClr val="FF0000"/>
              </a:solidFill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5C288D52-F5ED-4B21-A7C8-1A71DEC0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2301875"/>
            <a:ext cx="801688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>
                <a:solidFill>
                  <a:srgbClr val="FF0000"/>
                </a:solidFill>
                <a:latin typeface="Lucida Calligraphy" pitchFamily="66" charset="0"/>
              </a:rPr>
              <a:t>M </a:t>
            </a:r>
            <a:r>
              <a:rPr lang="en-US" altLang="en-US" sz="2000" kern="0">
                <a:solidFill>
                  <a:srgbClr val="FF0000"/>
                </a:solidFill>
              </a:rPr>
              <a:t>KI</a:t>
            </a:r>
            <a:endParaRPr lang="en-US" altLang="en-US" sz="2000" kern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AC93BEAF-94BA-45BD-8A6E-F144D801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12343"/>
            <a:ext cx="10398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500 mL</a:t>
            </a: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92276C0F-9D7E-46B8-90E7-4B15DF50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3513931"/>
            <a:ext cx="134620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= </a:t>
            </a:r>
            <a:r>
              <a:rPr lang="en-US" altLang="en-US" sz="2000" b="1" kern="0" dirty="0">
                <a:solidFill>
                  <a:srgbClr val="000000"/>
                </a:solidFill>
              </a:rPr>
              <a:t>232</a:t>
            </a:r>
            <a:r>
              <a:rPr lang="en-US" altLang="en-US" sz="2000" kern="0" dirty="0">
                <a:solidFill>
                  <a:srgbClr val="000000"/>
                </a:solidFill>
              </a:rPr>
              <a:t> g KI</a:t>
            </a:r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ED64026D-40EE-4A03-8E71-A00DBF6C4B8F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3309937"/>
            <a:ext cx="1346200" cy="804863"/>
            <a:chOff x="3232" y="3494"/>
            <a:chExt cx="848" cy="507"/>
          </a:xfrm>
        </p:grpSpPr>
        <p:grpSp>
          <p:nvGrpSpPr>
            <p:cNvPr id="13340" name="Group 38">
              <a:extLst>
                <a:ext uri="{FF2B5EF4-FFF2-40B4-BE49-F238E27FC236}">
                  <a16:creationId xmlns:a16="http://schemas.microsoft.com/office/drawing/2014/main" id="{544400EC-C6BC-48A0-927C-CCBA3938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id="{85D921EE-F375-4511-98C3-50CCFDBF6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166 g KI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id="{D6206BDD-4F54-4A43-B98B-2194D47AE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mol KI</a:t>
                </a:r>
              </a:p>
            </p:txBody>
          </p:sp>
          <p:sp>
            <p:nvSpPr>
              <p:cNvPr id="28" name="Line 37">
                <a:extLst>
                  <a:ext uri="{FF2B5EF4-FFF2-40B4-BE49-F238E27FC236}">
                    <a16:creationId xmlns:a16="http://schemas.microsoft.com/office/drawing/2014/main" id="{C183527B-5E48-4E76-B336-D7ADF4A26F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5" name="Text Box 41">
              <a:extLst>
                <a:ext uri="{FF2B5EF4-FFF2-40B4-BE49-F238E27FC236}">
                  <a16:creationId xmlns:a16="http://schemas.microsoft.com/office/drawing/2014/main" id="{5FADF669-24D5-4616-ACDB-8EE5F45B3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1B79FDCB-63C2-4119-8E72-6A980DC0013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309937"/>
            <a:ext cx="1697038" cy="804863"/>
            <a:chOff x="2304" y="3494"/>
            <a:chExt cx="1069" cy="507"/>
          </a:xfrm>
        </p:grpSpPr>
        <p:grpSp>
          <p:nvGrpSpPr>
            <p:cNvPr id="13335" name="Group 39">
              <a:extLst>
                <a:ext uri="{FF2B5EF4-FFF2-40B4-BE49-F238E27FC236}">
                  <a16:creationId xmlns:a16="http://schemas.microsoft.com/office/drawing/2014/main" id="{AEEAA11C-61EA-4CAA-9404-488D8A349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>
                <a:extLst>
                  <a:ext uri="{FF2B5EF4-FFF2-40B4-BE49-F238E27FC236}">
                    <a16:creationId xmlns:a16="http://schemas.microsoft.com/office/drawing/2014/main" id="{82A0FCB8-4BA0-4ECC-BEE9-D7CD5D1638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2.80 mol KI</a:t>
                </a:r>
              </a:p>
            </p:txBody>
          </p:sp>
          <p:sp>
            <p:nvSpPr>
              <p:cNvPr id="33" name="Text Box 31">
                <a:extLst>
                  <a:ext uri="{FF2B5EF4-FFF2-40B4-BE49-F238E27FC236}">
                    <a16:creationId xmlns:a16="http://schemas.microsoft.com/office/drawing/2014/main" id="{0A4AABE7-5C0A-4DEA-B401-55BE26D90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L soln</a:t>
                </a:r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671F3116-9686-40E5-B322-A447B3B8F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4" y="3747"/>
                <a:ext cx="83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1" name="Text Box 42">
              <a:extLst>
                <a:ext uri="{FF2B5EF4-FFF2-40B4-BE49-F238E27FC236}">
                  <a16:creationId xmlns:a16="http://schemas.microsoft.com/office/drawing/2014/main" id="{A23632C0-7890-497B-87DF-E13B9E9C1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B2B4DEFA-B459-4352-8B1A-34FC6F2DB43C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09937"/>
            <a:ext cx="1438275" cy="804863"/>
            <a:chOff x="888" y="3494"/>
            <a:chExt cx="906" cy="507"/>
          </a:xfrm>
        </p:grpSpPr>
        <p:grpSp>
          <p:nvGrpSpPr>
            <p:cNvPr id="13330" name="Group 40">
              <a:extLst>
                <a:ext uri="{FF2B5EF4-FFF2-40B4-BE49-F238E27FC236}">
                  <a16:creationId xmlns:a16="http://schemas.microsoft.com/office/drawing/2014/main" id="{4FAE04C5-C03C-4F50-A0D9-A2F177AB3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>
                <a:extLst>
                  <a:ext uri="{FF2B5EF4-FFF2-40B4-BE49-F238E27FC236}">
                    <a16:creationId xmlns:a16="http://schemas.microsoft.com/office/drawing/2014/main" id="{63D10BDD-438E-499A-921C-1F9ACDA46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</a:rPr>
                  <a:t>1 L</a:t>
                </a:r>
              </a:p>
            </p:txBody>
          </p:sp>
          <p:sp>
            <p:nvSpPr>
              <p:cNvPr id="39" name="Text Box 29">
                <a:extLst>
                  <a:ext uri="{FF2B5EF4-FFF2-40B4-BE49-F238E27FC236}">
                    <a16:creationId xmlns:a16="http://schemas.microsoft.com/office/drawing/2014/main" id="{87D36B5A-E9F8-4AB9-822E-DCF77A839C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 kern="0" dirty="0">
                    <a:solidFill>
                      <a:srgbClr val="000000"/>
                    </a:solidFill>
                  </a:rPr>
                  <a:t>1000 mL</a:t>
                </a:r>
              </a:p>
            </p:txBody>
          </p:sp>
          <p:sp>
            <p:nvSpPr>
              <p:cNvPr id="40" name="Line 35">
                <a:extLst>
                  <a:ext uri="{FF2B5EF4-FFF2-40B4-BE49-F238E27FC236}">
                    <a16:creationId xmlns:a16="http://schemas.microsoft.com/office/drawing/2014/main" id="{3ECF0C49-DC65-4E57-BA73-477F84897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5A785A01-3ABC-4090-8A7C-372F5201F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3617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kern="0" dirty="0">
                  <a:solidFill>
                    <a:srgbClr val="000000"/>
                  </a:solidFill>
                </a:rPr>
                <a:t>x</a:t>
              </a:r>
            </a:p>
          </p:txBody>
        </p:sp>
      </p:grpSp>
      <p:sp>
        <p:nvSpPr>
          <p:cNvPr id="41" name="Line 47">
            <a:extLst>
              <a:ext uri="{FF2B5EF4-FFF2-40B4-BE49-F238E27FC236}">
                <a16:creationId xmlns:a16="http://schemas.microsoft.com/office/drawing/2014/main" id="{18350D0E-DBB4-4460-B90A-32ACC0646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9262" y="35972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8">
            <a:extLst>
              <a:ext uri="{FF2B5EF4-FFF2-40B4-BE49-F238E27FC236}">
                <a16:creationId xmlns:a16="http://schemas.microsoft.com/office/drawing/2014/main" id="{AE512913-22A1-42AE-B1BB-891B5970E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8258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9">
            <a:extLst>
              <a:ext uri="{FF2B5EF4-FFF2-40B4-BE49-F238E27FC236}">
                <a16:creationId xmlns:a16="http://schemas.microsoft.com/office/drawing/2014/main" id="{7857E24B-4612-45D5-B940-05E29F9141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3686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50">
            <a:extLst>
              <a:ext uri="{FF2B5EF4-FFF2-40B4-BE49-F238E27FC236}">
                <a16:creationId xmlns:a16="http://schemas.microsoft.com/office/drawing/2014/main" id="{C845CABC-4C05-4840-AB50-FA2BB6ABA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37877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1">
            <a:extLst>
              <a:ext uri="{FF2B5EF4-FFF2-40B4-BE49-F238E27FC236}">
                <a16:creationId xmlns:a16="http://schemas.microsoft.com/office/drawing/2014/main" id="{C222DA43-1FDE-4CC8-8A03-3CE8FCD8F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800" y="33686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52">
            <a:extLst>
              <a:ext uri="{FF2B5EF4-FFF2-40B4-BE49-F238E27FC236}">
                <a16:creationId xmlns:a16="http://schemas.microsoft.com/office/drawing/2014/main" id="{06D17127-30C8-4F8E-A79C-3292BB599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3762375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6B093-5300-46B3-BF93-D4E688CA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10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0D6F7-32E4-4DEC-B15F-53CC7DCD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11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089D9-050D-453F-B133-725C7181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6179"/>
            <a:ext cx="8534400" cy="62920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26D37-FDDE-4B18-9F74-C8579D98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12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32F99-5A31-428A-92FF-EF917679D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152400"/>
            <a:ext cx="8984673" cy="62230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ACF65-3240-4EB8-BA34-3EF7D34E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13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17D66-9219-44DE-A6B6-4E3F0FBC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2400" y="73166"/>
            <a:ext cx="8915400" cy="1265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02B66-1F1B-4F66-A08A-E986343C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4"/>
          <a:stretch/>
        </p:blipFill>
        <p:spPr>
          <a:xfrm>
            <a:off x="152400" y="1295400"/>
            <a:ext cx="8915400" cy="49777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8">
            <a:extLst>
              <a:ext uri="{FF2B5EF4-FFF2-40B4-BE49-F238E27FC236}">
                <a16:creationId xmlns:a16="http://schemas.microsoft.com/office/drawing/2014/main" id="{F9290E9B-F11E-4215-9A54-16B53852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9763"/>
            <a:ext cx="8991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Percent by Mass: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(also called percent by weight or weight percent) is the ratio of the mass of a solute to the mass of the solution, multiplied by 100 percent: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7" name="Text Box 49">
            <a:extLst>
              <a:ext uri="{FF2B5EF4-FFF2-40B4-BE49-F238E27FC236}">
                <a16:creationId xmlns:a16="http://schemas.microsoft.com/office/drawing/2014/main" id="{8ACA79C5-5CE3-455B-9472-CFC56CB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178842"/>
            <a:ext cx="20399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by mass =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23" name="Group 55">
            <a:extLst>
              <a:ext uri="{FF2B5EF4-FFF2-40B4-BE49-F238E27FC236}">
                <a16:creationId xmlns:a16="http://schemas.microsoft.com/office/drawing/2014/main" id="{BC45125C-1EC4-4B63-B2D2-2339650B612D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952624"/>
            <a:ext cx="6059488" cy="914399"/>
            <a:chOff x="1488" y="1771"/>
            <a:chExt cx="3817" cy="576"/>
          </a:xfrm>
        </p:grpSpPr>
        <p:sp>
          <p:nvSpPr>
            <p:cNvPr id="17429" name="Text Box 52">
              <a:extLst>
                <a:ext uri="{FF2B5EF4-FFF2-40B4-BE49-F238E27FC236}">
                  <a16:creationId xmlns:a16="http://schemas.microsoft.com/office/drawing/2014/main" id="{1B871FEE-686F-470E-8258-A49CA0B22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1911"/>
              <a:ext cx="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 100%</a:t>
              </a:r>
            </a:p>
          </p:txBody>
        </p:sp>
        <p:grpSp>
          <p:nvGrpSpPr>
            <p:cNvPr id="17430" name="Group 54">
              <a:extLst>
                <a:ext uri="{FF2B5EF4-FFF2-40B4-BE49-F238E27FC236}">
                  <a16:creationId xmlns:a16="http://schemas.microsoft.com/office/drawing/2014/main" id="{2583F449-7A02-46B9-8D06-E1E1CBC20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771"/>
              <a:ext cx="2976" cy="576"/>
              <a:chOff x="1014" y="3352"/>
              <a:chExt cx="2976" cy="576"/>
            </a:xfrm>
          </p:grpSpPr>
          <p:sp>
            <p:nvSpPr>
              <p:cNvPr id="17431" name="Text Box 50">
                <a:extLst>
                  <a:ext uri="{FF2B5EF4-FFF2-40B4-BE49-F238E27FC236}">
                    <a16:creationId xmlns:a16="http://schemas.microsoft.com/office/drawing/2014/main" id="{A0E2F921-8D0A-4679-9ECB-9B4AACBE60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0" y="3352"/>
                <a:ext cx="1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</a:t>
                </a:r>
              </a:p>
            </p:txBody>
          </p:sp>
          <p:sp>
            <p:nvSpPr>
              <p:cNvPr id="17432" name="Text Box 51">
                <a:extLst>
                  <a:ext uri="{FF2B5EF4-FFF2-40B4-BE49-F238E27FC236}">
                    <a16:creationId xmlns:a16="http://schemas.microsoft.com/office/drawing/2014/main" id="{ACE21D2B-F876-4E95-9CE1-105605F09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637"/>
                <a:ext cx="29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 + mass of solvent</a:t>
                </a:r>
              </a:p>
            </p:txBody>
          </p:sp>
          <p:sp>
            <p:nvSpPr>
              <p:cNvPr id="17433" name="Line 53">
                <a:extLst>
                  <a:ext uri="{FF2B5EF4-FFF2-40B4-BE49-F238E27FC236}">
                    <a16:creationId xmlns:a16="http://schemas.microsoft.com/office/drawing/2014/main" id="{CA8788D5-0BC6-4090-B0CA-BDC67850A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3638"/>
                <a:ext cx="29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7423" name="Group 62">
            <a:extLst>
              <a:ext uri="{FF2B5EF4-FFF2-40B4-BE49-F238E27FC236}">
                <a16:creationId xmlns:a16="http://schemas.microsoft.com/office/drawing/2014/main" id="{DC71B174-0EAD-4C93-B171-17DC030BDA97}"/>
              </a:ext>
            </a:extLst>
          </p:cNvPr>
          <p:cNvGrpSpPr>
            <a:grpSpLocks/>
          </p:cNvGrpSpPr>
          <p:nvPr/>
        </p:nvGrpSpPr>
        <p:grpSpPr bwMode="auto">
          <a:xfrm>
            <a:off x="2406650" y="2943225"/>
            <a:ext cx="3810000" cy="942975"/>
            <a:chOff x="2612" y="3018"/>
            <a:chExt cx="2400" cy="594"/>
          </a:xfrm>
        </p:grpSpPr>
        <p:sp>
          <p:nvSpPr>
            <p:cNvPr id="17424" name="Text Box 59">
              <a:extLst>
                <a:ext uri="{FF2B5EF4-FFF2-40B4-BE49-F238E27FC236}">
                  <a16:creationId xmlns:a16="http://schemas.microsoft.com/office/drawing/2014/main" id="{338321E0-C8BA-4661-A125-CB93EE199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3153"/>
              <a:ext cx="7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x 100%</a:t>
              </a:r>
            </a:p>
          </p:txBody>
        </p:sp>
        <p:grpSp>
          <p:nvGrpSpPr>
            <p:cNvPr id="17425" name="Group 61">
              <a:extLst>
                <a:ext uri="{FF2B5EF4-FFF2-40B4-BE49-F238E27FC236}">
                  <a16:creationId xmlns:a16="http://schemas.microsoft.com/office/drawing/2014/main" id="{74229037-967B-4EEB-82B7-60731C71F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2" y="3018"/>
              <a:ext cx="1567" cy="594"/>
              <a:chOff x="2612" y="3018"/>
              <a:chExt cx="1567" cy="594"/>
            </a:xfrm>
          </p:grpSpPr>
          <p:sp>
            <p:nvSpPr>
              <p:cNvPr id="17426" name="Text Box 57">
                <a:extLst>
                  <a:ext uri="{FF2B5EF4-FFF2-40B4-BE49-F238E27FC236}">
                    <a16:creationId xmlns:a16="http://schemas.microsoft.com/office/drawing/2014/main" id="{448A5522-2046-49F3-B190-B5DF5B61D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" y="3018"/>
                <a:ext cx="1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solute</a:t>
                </a:r>
              </a:p>
            </p:txBody>
          </p:sp>
          <p:sp>
            <p:nvSpPr>
              <p:cNvPr id="17427" name="Text Box 58">
                <a:extLst>
                  <a:ext uri="{FF2B5EF4-FFF2-40B4-BE49-F238E27FC236}">
                    <a16:creationId xmlns:a16="http://schemas.microsoft.com/office/drawing/2014/main" id="{E37D2D73-9876-46E7-BE36-1BE5140C8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1" y="3321"/>
                <a:ext cx="151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solution</a:t>
                </a:r>
              </a:p>
            </p:txBody>
          </p:sp>
          <p:sp>
            <p:nvSpPr>
              <p:cNvPr id="17428" name="Line 60">
                <a:extLst>
                  <a:ext uri="{FF2B5EF4-FFF2-40B4-BE49-F238E27FC236}">
                    <a16:creationId xmlns:a16="http://schemas.microsoft.com/office/drawing/2014/main" id="{32609E12-F1D1-440C-86CD-9C3A2463B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2" y="3299"/>
                <a:ext cx="15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34" name="Text Box 66">
            <a:extLst>
              <a:ext uri="{FF2B5EF4-FFF2-40B4-BE49-F238E27FC236}">
                <a16:creationId xmlns:a16="http://schemas.microsoft.com/office/drawing/2014/main" id="{D9B4D830-ED73-48D2-ABAA-D35CF1A4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4" y="4249738"/>
            <a:ext cx="87439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Mole Fraction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(X):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mole fraction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a component of a solution, say, component A, is written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is defined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35" name="Group 67">
            <a:extLst>
              <a:ext uri="{FF2B5EF4-FFF2-40B4-BE49-F238E27FC236}">
                <a16:creationId xmlns:a16="http://schemas.microsoft.com/office/drawing/2014/main" id="{0E9DAB83-9366-42F7-9A44-CF7B7862B68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172075"/>
            <a:ext cx="6019801" cy="923925"/>
            <a:chOff x="1195" y="1344"/>
            <a:chExt cx="3792" cy="582"/>
          </a:xfrm>
        </p:grpSpPr>
        <p:sp>
          <p:nvSpPr>
            <p:cNvPr id="17417" name="Text Box 68">
              <a:extLst>
                <a:ext uri="{FF2B5EF4-FFF2-40B4-BE49-F238E27FC236}">
                  <a16:creationId xmlns:a16="http://schemas.microsoft.com/office/drawing/2014/main" id="{BBC3770A-EC4E-44E6-B11D-28E6E73EC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" y="1481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endPara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18" name="Group 69">
              <a:extLst>
                <a:ext uri="{FF2B5EF4-FFF2-40B4-BE49-F238E27FC236}">
                  <a16:creationId xmlns:a16="http://schemas.microsoft.com/office/drawing/2014/main" id="{9C334263-8DC0-42F8-A58C-AB7B80870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9" y="1344"/>
              <a:ext cx="3168" cy="582"/>
              <a:chOff x="2115" y="1448"/>
              <a:chExt cx="3168" cy="582"/>
            </a:xfrm>
          </p:grpSpPr>
          <p:sp>
            <p:nvSpPr>
              <p:cNvPr id="17419" name="Text Box 70">
                <a:extLst>
                  <a:ext uri="{FF2B5EF4-FFF2-40B4-BE49-F238E27FC236}">
                    <a16:creationId xmlns:a16="http://schemas.microsoft.com/office/drawing/2014/main" id="{B34F474B-BC86-4D58-80E5-B2FB894FBE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0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A</a:t>
                </a:r>
              </a:p>
            </p:txBody>
          </p:sp>
          <p:sp>
            <p:nvSpPr>
              <p:cNvPr id="17420" name="Text Box 71">
                <a:extLst>
                  <a:ext uri="{FF2B5EF4-FFF2-40B4-BE49-F238E27FC236}">
                    <a16:creationId xmlns:a16="http://schemas.microsoft.com/office/drawing/2014/main" id="{E23EABFF-CCB8-4797-A495-AC3FABB9F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1" y="1739"/>
                <a:ext cx="28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sum of moles of all components</a:t>
                </a:r>
              </a:p>
            </p:txBody>
          </p:sp>
          <p:sp>
            <p:nvSpPr>
              <p:cNvPr id="17421" name="Line 72">
                <a:extLst>
                  <a:ext uri="{FF2B5EF4-FFF2-40B4-BE49-F238E27FC236}">
                    <a16:creationId xmlns:a16="http://schemas.microsoft.com/office/drawing/2014/main" id="{A53C835C-E599-4DC7-9536-70C13AC76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1731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3BDEC-7ACD-4015-A36F-E1A03433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14</a:t>
            </a:fld>
            <a:endParaRPr lang="en-US" altLang="en-SA" dirty="0"/>
          </a:p>
        </p:txBody>
      </p:sp>
      <p:sp>
        <p:nvSpPr>
          <p:cNvPr id="2" name="Rectangle 1"/>
          <p:cNvSpPr/>
          <p:nvPr/>
        </p:nvSpPr>
        <p:spPr>
          <a:xfrm>
            <a:off x="1828800" y="314925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9700" y="1018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2"/>
                </a:solidFill>
                <a:cs typeface="Arial" panose="020B0604020202020204" pitchFamily="34" charset="0"/>
              </a:rPr>
              <a:t>Concentration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7" grpId="0" autoUpdateAnimBg="0"/>
      <p:bldP spid="72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D3E35-1565-411B-8C6E-910C881A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15</a:t>
            </a:fld>
            <a:endParaRPr lang="en-US" altLang="en-SA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FAAA13-06C8-4E5B-84BE-432DFD47B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04"/>
          <a:stretch/>
        </p:blipFill>
        <p:spPr>
          <a:xfrm>
            <a:off x="76200" y="518711"/>
            <a:ext cx="8991600" cy="1348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8E868-5988-44EF-8725-C209BD720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8"/>
          <a:stretch/>
        </p:blipFill>
        <p:spPr>
          <a:xfrm>
            <a:off x="76200" y="1828800"/>
            <a:ext cx="8991600" cy="22334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53DFC-40F8-436C-B236-E1460D9B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16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03ED4-52B0-41DE-ACD9-427EC9F70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766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720CE7F6-812A-477C-BA9C-71E21B52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306388"/>
            <a:ext cx="7481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To convert one concentration unit of a solution to another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C2AE9-11B8-4163-A617-ABE4C24E4DE1}"/>
              </a:ext>
            </a:extLst>
          </p:cNvPr>
          <p:cNvSpPr/>
          <p:nvPr/>
        </p:nvSpPr>
        <p:spPr>
          <a:xfrm>
            <a:off x="446088" y="1295400"/>
            <a:ext cx="8229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>
                <a:solidFill>
                  <a:schemeClr val="accent6"/>
                </a:solidFill>
                <a:cs typeface="Arial" panose="020B0604020202020204" pitchFamily="34" charset="0"/>
              </a:rPr>
              <a:t>Example: 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Express the concentration of a 0.396 </a:t>
            </a:r>
            <a:r>
              <a:rPr lang="en-US" i="1" dirty="0">
                <a:solidFill>
                  <a:schemeClr val="accent6"/>
                </a:solidFill>
                <a:cs typeface="Arial" panose="020B0604020202020204" pitchFamily="34" charset="0"/>
              </a:rPr>
              <a:t>m 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glucose (C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H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12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O</a:t>
            </a:r>
            <a:r>
              <a:rPr lang="en-US" baseline="-25000" dirty="0">
                <a:solidFill>
                  <a:schemeClr val="accent6"/>
                </a:solidFill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cs typeface="Arial" panose="020B0604020202020204" pitchFamily="34" charset="0"/>
              </a:rPr>
              <a:t>) solution in molarity? (density of solution = 1.16 g/mL)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3A9AB-47E8-4903-9F3E-C5959D68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56976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i.e., there is 0.396 mole of glucose in 1000 g of the solvent.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B7FA3-7687-4F2E-90E0-A20E9C83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346630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To calculate molarity; we need to determine the volume of this solution.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F6DB0-4951-41AE-AFCA-938205659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362846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First, we calculate the mass of the solution from the molar mass of glucose: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D6435-E2DA-4059-B296-747EE8487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181600"/>
            <a:ext cx="8229600" cy="8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4B38DB-73D0-4871-846D-6513767B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17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47A7B9FE-1CBD-43D3-AFE0-9FCECE0A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204788"/>
            <a:ext cx="86026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density of the solution is 1.16 g/mL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now calculate the volume of the solution in liters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8CFDD-E677-47A3-BED9-E0710005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371600"/>
            <a:ext cx="437673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F458C-EACD-4DAB-BE53-5BEA1C62E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114800"/>
            <a:ext cx="43767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831CE-F976-486D-8F09-BD597984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3654425"/>
            <a:ext cx="542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molarity of the solution is given by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C2914-EFA4-480B-B93A-988C3983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18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29B55EE8-056C-4C0E-9439-B82FC39E43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lip" r:id="rId3" imgW="5029200" imgH="9486900" progId="MS_ClipArt_Gallery.2">
                  <p:embed/>
                </p:oleObj>
              </mc:Choice>
              <mc:Fallback>
                <p:oleObj name="Clip" r:id="rId3" imgW="5029200" imgH="9486900" progId="MS_ClipArt_Gallery.2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29B55EE8-056C-4C0E-9439-B82FC39E4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>
            <a:extLst>
              <a:ext uri="{FF2B5EF4-FFF2-40B4-BE49-F238E27FC236}">
                <a16:creationId xmlns:a16="http://schemas.microsoft.com/office/drawing/2014/main" id="{3EF733A7-1BD1-4171-8821-54F71C58D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What is the molality of a 5.86 </a:t>
            </a: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ethanol (C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OH) solution whose density is 0.927 g/mL?</a:t>
            </a:r>
          </a:p>
        </p:txBody>
      </p:sp>
      <p:grpSp>
        <p:nvGrpSpPr>
          <p:cNvPr id="9226" name="Group 10">
            <a:extLst>
              <a:ext uri="{FF2B5EF4-FFF2-40B4-BE49-F238E27FC236}">
                <a16:creationId xmlns:a16="http://schemas.microsoft.com/office/drawing/2014/main" id="{BE925FE8-B653-4794-B02D-CB742272769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295400"/>
            <a:ext cx="3714750" cy="1052513"/>
            <a:chOff x="821" y="816"/>
            <a:chExt cx="2340" cy="663"/>
          </a:xfrm>
        </p:grpSpPr>
        <p:sp>
          <p:nvSpPr>
            <p:cNvPr id="22554" name="Text Box 5">
              <a:extLst>
                <a:ext uri="{FF2B5EF4-FFF2-40B4-BE49-F238E27FC236}">
                  <a16:creationId xmlns:a16="http://schemas.microsoft.com/office/drawing/2014/main" id="{25F6F725-377D-427C-8CD3-26B89FB4F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</a:t>
              </a:r>
              <a:r>
                <a:rPr lang="en-US" altLang="en-US" sz="2800" b="1" i="1">
                  <a:latin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55" name="Text Box 7">
              <a:extLst>
                <a:ext uri="{FF2B5EF4-FFF2-40B4-BE49-F238E27FC236}">
                  <a16:creationId xmlns:a16="http://schemas.microsoft.com/office/drawing/2014/main" id="{3FCD8B1F-4E5A-45FA-BDAD-0D2AF64A7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56" name="Text Box 8">
              <a:extLst>
                <a:ext uri="{FF2B5EF4-FFF2-40B4-BE49-F238E27FC236}">
                  <a16:creationId xmlns:a16="http://schemas.microsoft.com/office/drawing/2014/main" id="{BAE21E11-4B3B-45DF-979B-E73DB0BFC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22557" name="Line 9">
              <a:extLst>
                <a:ext uri="{FF2B5EF4-FFF2-40B4-BE49-F238E27FC236}">
                  <a16:creationId xmlns:a16="http://schemas.microsoft.com/office/drawing/2014/main" id="{D9995B48-7097-4877-AF96-DDD1921F8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3" name="Group 17">
            <a:extLst>
              <a:ext uri="{FF2B5EF4-FFF2-40B4-BE49-F238E27FC236}">
                <a16:creationId xmlns:a16="http://schemas.microsoft.com/office/drawing/2014/main" id="{36D12167-FF23-4538-BBB6-20F305C8A162}"/>
              </a:ext>
            </a:extLst>
          </p:cNvPr>
          <p:cNvGrpSpPr>
            <a:grpSpLocks/>
          </p:cNvGrpSpPr>
          <p:nvPr/>
        </p:nvGrpSpPr>
        <p:grpSpPr bwMode="auto">
          <a:xfrm>
            <a:off x="5194300" y="1295400"/>
            <a:ext cx="3035300" cy="1052513"/>
            <a:chOff x="3298" y="992"/>
            <a:chExt cx="1912" cy="663"/>
          </a:xfrm>
        </p:grpSpPr>
        <p:sp>
          <p:nvSpPr>
            <p:cNvPr id="22550" name="Text Box 12">
              <a:extLst>
                <a:ext uri="{FF2B5EF4-FFF2-40B4-BE49-F238E27FC236}">
                  <a16:creationId xmlns:a16="http://schemas.microsoft.com/office/drawing/2014/main" id="{B9E76A28-57B0-4E8A-B984-C67BBD03C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 </a:t>
              </a:r>
              <a:r>
                <a:rPr lang="en-US" altLang="en-US" sz="2400">
                  <a:latin typeface="Arial" panose="020B0604020202020204" pitchFamily="34" charset="0"/>
                </a:rPr>
                <a:t> 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51" name="Text Box 14">
              <a:extLst>
                <a:ext uri="{FF2B5EF4-FFF2-40B4-BE49-F238E27FC236}">
                  <a16:creationId xmlns:a16="http://schemas.microsoft.com/office/drawing/2014/main" id="{A8D2EBB5-40EB-4BEB-AD47-2C294CD7B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52" name="Text Box 15">
              <a:extLst>
                <a:ext uri="{FF2B5EF4-FFF2-40B4-BE49-F238E27FC236}">
                  <a16:creationId xmlns:a16="http://schemas.microsoft.com/office/drawing/2014/main" id="{89944085-B3B5-42BD-9E42-588A72020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liters of solution</a:t>
              </a:r>
            </a:p>
          </p:txBody>
        </p:sp>
        <p:sp>
          <p:nvSpPr>
            <p:cNvPr id="22553" name="Line 16">
              <a:extLst>
                <a:ext uri="{FF2B5EF4-FFF2-40B4-BE49-F238E27FC236}">
                  <a16:creationId xmlns:a16="http://schemas.microsoft.com/office/drawing/2014/main" id="{67F405E9-27F9-4717-A4C8-A8540A5F8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Text Box 18">
            <a:extLst>
              <a:ext uri="{FF2B5EF4-FFF2-40B4-BE49-F238E27FC236}">
                <a16:creationId xmlns:a16="http://schemas.microsoft.com/office/drawing/2014/main" id="{9E2A47FC-1B64-4372-8C3F-AA4F89A9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2514600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Assume 1 L of solution: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5.86 moles ethanol = 270 g ethanol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927 g of solution (1000 mL x 0.927 g/mL)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4B18451-D918-4317-91E2-CD8C925DB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3810000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mass of solvent = mass of solution – mass of solute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B4A4D358-DEA5-44D8-A912-A38C5843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 927 g – 270 g = 657 g = 0.657 kg</a:t>
            </a:r>
          </a:p>
        </p:txBody>
      </p:sp>
      <p:grpSp>
        <p:nvGrpSpPr>
          <p:cNvPr id="9237" name="Group 21">
            <a:extLst>
              <a:ext uri="{FF2B5EF4-FFF2-40B4-BE49-F238E27FC236}">
                <a16:creationId xmlns:a16="http://schemas.microsoft.com/office/drawing/2014/main" id="{C917B6E7-5C50-4C4F-9684-BDB5EEE9A5C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953000"/>
            <a:ext cx="3714750" cy="1052513"/>
            <a:chOff x="821" y="816"/>
            <a:chExt cx="2340" cy="663"/>
          </a:xfrm>
        </p:grpSpPr>
        <p:sp>
          <p:nvSpPr>
            <p:cNvPr id="22546" name="Text Box 22">
              <a:extLst>
                <a:ext uri="{FF2B5EF4-FFF2-40B4-BE49-F238E27FC236}">
                  <a16:creationId xmlns:a16="http://schemas.microsoft.com/office/drawing/2014/main" id="{034C23CE-82BC-4AC3-B5E1-D68446F7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</a:t>
              </a:r>
              <a:r>
                <a:rPr lang="en-US" altLang="en-US" sz="2800" b="1" i="1">
                  <a:latin typeface="Arial" panose="020B0604020202020204" pitchFamily="34" charset="0"/>
                </a:rPr>
                <a:t> 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400">
                  <a:latin typeface="Arial" panose="020B0604020202020204" pitchFamily="34" charset="0"/>
                </a:rPr>
                <a:t>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22547" name="Text Box 23">
              <a:extLst>
                <a:ext uri="{FF2B5EF4-FFF2-40B4-BE49-F238E27FC236}">
                  <a16:creationId xmlns:a16="http://schemas.microsoft.com/office/drawing/2014/main" id="{D88037F5-9408-4D6B-98F0-0B288F6A5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22548" name="Text Box 24">
              <a:extLst>
                <a:ext uri="{FF2B5EF4-FFF2-40B4-BE49-F238E27FC236}">
                  <a16:creationId xmlns:a16="http://schemas.microsoft.com/office/drawing/2014/main" id="{9A98F44E-5C7E-4A75-8B40-9801F3B2C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22549" name="Line 25">
              <a:extLst>
                <a:ext uri="{FF2B5EF4-FFF2-40B4-BE49-F238E27FC236}">
                  <a16:creationId xmlns:a16="http://schemas.microsoft.com/office/drawing/2014/main" id="{27B2750E-C1BC-466B-9EBF-C80B67BE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8" name="Group 32">
            <a:extLst>
              <a:ext uri="{FF2B5EF4-FFF2-40B4-BE49-F238E27FC236}">
                <a16:creationId xmlns:a16="http://schemas.microsoft.com/office/drawing/2014/main" id="{CDBD8F49-EDF5-4EC4-9AB4-6E4AE1EDAF3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976813"/>
            <a:ext cx="3214688" cy="1016000"/>
            <a:chOff x="2880" y="3240"/>
            <a:chExt cx="2025" cy="640"/>
          </a:xfrm>
        </p:grpSpPr>
        <p:sp>
          <p:nvSpPr>
            <p:cNvPr id="22541" name="Text Box 26">
              <a:extLst>
                <a:ext uri="{FF2B5EF4-FFF2-40B4-BE49-F238E27FC236}">
                  <a16:creationId xmlns:a16="http://schemas.microsoft.com/office/drawing/2014/main" id="{63192CE5-C4E3-437C-B0B8-A50F51F43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</a:t>
              </a:r>
            </a:p>
          </p:txBody>
        </p:sp>
        <p:grpSp>
          <p:nvGrpSpPr>
            <p:cNvPr id="22542" name="Group 31">
              <a:extLst>
                <a:ext uri="{FF2B5EF4-FFF2-40B4-BE49-F238E27FC236}">
                  <a16:creationId xmlns:a16="http://schemas.microsoft.com/office/drawing/2014/main" id="{A4686CBD-8863-488F-A420-7CF58C2CB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22543" name="Text Box 27">
                <a:extLst>
                  <a:ext uri="{FF2B5EF4-FFF2-40B4-BE49-F238E27FC236}">
                    <a16:creationId xmlns:a16="http://schemas.microsoft.com/office/drawing/2014/main" id="{80F5E3CC-159C-468C-8B69-BE4F206325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5.86 moles C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2</a:t>
                </a:r>
                <a:r>
                  <a:rPr lang="en-US" altLang="en-US" sz="2400">
                    <a:latin typeface="Arial" panose="020B0604020202020204" pitchFamily="34" charset="0"/>
                  </a:rPr>
                  <a:t>H</a:t>
                </a:r>
                <a:r>
                  <a:rPr lang="en-US" altLang="en-US" sz="2400" baseline="-25000">
                    <a:latin typeface="Arial" panose="020B0604020202020204" pitchFamily="34" charset="0"/>
                  </a:rPr>
                  <a:t>5</a:t>
                </a:r>
                <a:r>
                  <a:rPr lang="en-US" altLang="en-US" sz="2400">
                    <a:latin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22544" name="Line 28">
                <a:extLst>
                  <a:ext uri="{FF2B5EF4-FFF2-40B4-BE49-F238E27FC236}">
                    <a16:creationId xmlns:a16="http://schemas.microsoft.com/office/drawing/2014/main" id="{24E1BB65-C7B5-41F1-95F0-7CC52C515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29">
                <a:extLst>
                  <a:ext uri="{FF2B5EF4-FFF2-40B4-BE49-F238E27FC236}">
                    <a16:creationId xmlns:a16="http://schemas.microsoft.com/office/drawing/2014/main" id="{1AD23AED-12B3-495A-884D-1ADC60D90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0.657 kg solvent</a:t>
                </a:r>
              </a:p>
            </p:txBody>
          </p:sp>
        </p:grpSp>
      </p:grpSp>
      <p:sp>
        <p:nvSpPr>
          <p:cNvPr id="9249" name="Text Box 33">
            <a:extLst>
              <a:ext uri="{FF2B5EF4-FFF2-40B4-BE49-F238E27FC236}">
                <a16:creationId xmlns:a16="http://schemas.microsoft.com/office/drawing/2014/main" id="{22431829-FE19-48CF-BA48-F60A1CFA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30813"/>
            <a:ext cx="1407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b="1" dirty="0">
                <a:latin typeface="Arial" panose="020B0604020202020204" pitchFamily="34" charset="0"/>
              </a:rPr>
              <a:t>8.92 </a:t>
            </a: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E9B98-05B8-4CD0-BE85-0C2B2734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19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uild="p" bldLvl="2" autoUpdateAnimBg="0"/>
      <p:bldP spid="9235" grpId="0" autoUpdateAnimBg="0"/>
      <p:bldP spid="9236" grpId="0" autoUpdateAnimBg="0"/>
      <p:bldP spid="924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1C70-94C0-4CFA-819E-6C76B8C1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/>
              <a:t>Solutions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64F1-9609-47D5-B585-9EA7E4D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95400"/>
            <a:ext cx="7942346" cy="2746248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n-US" dirty="0"/>
              <a:t>A </a:t>
            </a:r>
            <a:r>
              <a:rPr lang="en-US" b="1" i="1" dirty="0"/>
              <a:t>solution</a:t>
            </a:r>
            <a:r>
              <a:rPr lang="en-US" dirty="0"/>
              <a:t> is a homogenous mixture of 2 or more substances.</a:t>
            </a:r>
          </a:p>
          <a:p>
            <a:pPr>
              <a:spcAft>
                <a:spcPts val="1400"/>
              </a:spcAft>
            </a:pPr>
            <a:r>
              <a:rPr lang="en-US" dirty="0"/>
              <a:t>The </a:t>
            </a:r>
            <a:r>
              <a:rPr lang="en-US" b="1" i="1" dirty="0"/>
              <a:t>solute</a:t>
            </a:r>
            <a:r>
              <a:rPr lang="en-US" dirty="0"/>
              <a:t> is(are) the substance(s) present in the smaller amount(s).</a:t>
            </a:r>
          </a:p>
          <a:p>
            <a:r>
              <a:rPr lang="en-US" dirty="0"/>
              <a:t>The </a:t>
            </a:r>
            <a:r>
              <a:rPr lang="en-US" b="1" i="1" dirty="0"/>
              <a:t>solven</a:t>
            </a:r>
            <a:r>
              <a:rPr lang="en-US" b="1" dirty="0"/>
              <a:t>t</a:t>
            </a:r>
            <a:r>
              <a:rPr lang="en-US" dirty="0"/>
              <a:t> is the substance present in the larger amount.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8FBAD-0A1D-4FC2-A1BE-C9C5B11426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2950" y="3630930"/>
            <a:ext cx="4495800" cy="674370"/>
          </a:xfrm>
        </p:spPr>
        <p:txBody>
          <a:bodyPr/>
          <a:lstStyle/>
          <a:p>
            <a:r>
              <a:rPr lang="en-US" b="1" dirty="0"/>
              <a:t>Table 12.1 </a:t>
            </a:r>
            <a:r>
              <a:rPr lang="en-US" dirty="0"/>
              <a:t>Types of Solutions</a:t>
            </a:r>
          </a:p>
        </p:txBody>
      </p:sp>
      <p:sp>
        <p:nvSpPr>
          <p:cNvPr id="5" name="Content Placeholder 4" hidden="1">
            <a:extLst>
              <a:ext uri="{FF2B5EF4-FFF2-40B4-BE49-F238E27FC236}">
                <a16:creationId xmlns:a16="http://schemas.microsoft.com/office/drawing/2014/main" id="{BD4E2471-F979-4ECC-9C9E-A20B12ECD1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42950" y="4610100"/>
            <a:ext cx="7372350" cy="150670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Table divided into 4 columns summarizes types of solutions. The column headers are marked from left to right as: Component 1, component 2, state of resulting solution, and examples.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EBC5C3-5488-4257-8521-F26AB6F24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39007"/>
              </p:ext>
            </p:extLst>
          </p:nvPr>
        </p:nvGraphicFramePr>
        <p:xfrm>
          <a:off x="804809" y="4194048"/>
          <a:ext cx="7818628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Component 1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Component 2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en-US" sz="1200" b="1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of Resulting Solution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200" b="1" dirty="0">
                        <a:solidFill>
                          <a:srgbClr val="1B1718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Soda water (CO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in water)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gas in palladium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Ethanol in 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in water</a:t>
                      </a:r>
                      <a:endParaRPr lang="en-US" sz="1200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Solid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Brass (Cu/Zn), solder (Sn/Pb)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EAF16-EE48-46ED-9422-3A6C7C9CA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A87C3-2C79-4CA3-ADEB-1C9D0884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20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76575-8AEE-456C-8F7E-85AB708F4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89" b="4445"/>
          <a:stretch/>
        </p:blipFill>
        <p:spPr>
          <a:xfrm>
            <a:off x="152401" y="1219200"/>
            <a:ext cx="8833256" cy="373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F842E-6450-42EC-A2BA-B6643CBE4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" b="84782"/>
          <a:stretch/>
        </p:blipFill>
        <p:spPr>
          <a:xfrm>
            <a:off x="152401" y="77808"/>
            <a:ext cx="8833258" cy="1141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9BE4F-ABB0-4122-B3CB-4250F5E66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0" t="94444" r="60469" b="1111"/>
          <a:stretch/>
        </p:blipFill>
        <p:spPr>
          <a:xfrm>
            <a:off x="7620000" y="4368800"/>
            <a:ext cx="1002658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3C38B-9396-46C4-9264-ECD9761B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29" b="4332"/>
          <a:stretch/>
        </p:blipFill>
        <p:spPr>
          <a:xfrm>
            <a:off x="152400" y="4876800"/>
            <a:ext cx="8807027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F8F0EF9-BBA9-41C8-B956-DFE61C98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337" y="112866"/>
            <a:ext cx="658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Pressure and Solubility of Gases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516704E4-0A80-416A-966D-AAD4F29B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3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en-US" sz="2800">
              <a:latin typeface="Arial" panose="020B0604020202020204" pitchFamily="34" charset="0"/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BF86C3BC-FCDC-4277-B368-C78811E2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The solubility of a gas in a liquid is proportional to the pressure of the gas over the solution (</a:t>
            </a:r>
            <a:r>
              <a:rPr lang="en-US" altLang="en-US" sz="2800" b="1" i="1" dirty="0">
                <a:latin typeface="Arial" panose="020B0604020202020204" pitchFamily="34" charset="0"/>
              </a:rPr>
              <a:t>Henry’s law</a:t>
            </a:r>
            <a:r>
              <a:rPr lang="en-US" altLang="en-US" sz="28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AD8901B-87AD-4D90-A6E6-FA6FAA7B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246312"/>
            <a:ext cx="1660525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" panose="020B0604020202020204" pitchFamily="34" charset="0"/>
              </a:rPr>
              <a:t>c</a:t>
            </a:r>
            <a:r>
              <a:rPr lang="en-US" altLang="en-US" sz="2800">
                <a:latin typeface="Arial" panose="020B0604020202020204" pitchFamily="34" charset="0"/>
              </a:rPr>
              <a:t> = </a:t>
            </a:r>
            <a:r>
              <a:rPr lang="en-US" altLang="en-US" sz="2800" i="1">
                <a:latin typeface="Arial" panose="020B0604020202020204" pitchFamily="34" charset="0"/>
              </a:rPr>
              <a:t>k</a:t>
            </a:r>
            <a:r>
              <a:rPr lang="en-US" altLang="en-US" sz="2800" i="1" baseline="-25000">
                <a:latin typeface="Arial" panose="020B0604020202020204" pitchFamily="34" charset="0"/>
              </a:rPr>
              <a:t>H </a:t>
            </a:r>
            <a:r>
              <a:rPr lang="en-US" altLang="en-US" sz="2800" i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346B16DF-2E2E-4ED7-A117-2016EEE0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1828800"/>
            <a:ext cx="64652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c</a:t>
            </a:r>
            <a:r>
              <a:rPr lang="en-US" altLang="en-US" sz="2400" dirty="0">
                <a:latin typeface="Arial" panose="020B0604020202020204" pitchFamily="34" charset="0"/>
              </a:rPr>
              <a:t> is the concentration (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 of the dissolved gas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724BE9C6-DB7D-4F7E-887C-FC57492A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362200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P</a:t>
            </a:r>
            <a:r>
              <a:rPr lang="en-US" altLang="en-US" sz="2400" dirty="0">
                <a:latin typeface="Arial" panose="020B0604020202020204" pitchFamily="34" charset="0"/>
              </a:rPr>
              <a:t> is the pressure of the gas over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D814A282-23AE-4A7B-9B6F-CCB41A0EF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2895600"/>
            <a:ext cx="6383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k</a:t>
            </a:r>
            <a:r>
              <a:rPr lang="en-US" altLang="en-US" sz="2400" b="1" i="1" baseline="-25000" dirty="0" err="1">
                <a:latin typeface="Arial" panose="020B0604020202020204" pitchFamily="34" charset="0"/>
              </a:rPr>
              <a:t>H</a:t>
            </a:r>
            <a:r>
              <a:rPr lang="en-US" altLang="en-US" sz="2400" dirty="0">
                <a:latin typeface="Arial" panose="020B0604020202020204" pitchFamily="34" charset="0"/>
              </a:rPr>
              <a:t> is a constant for each gas (mol/</a:t>
            </a:r>
            <a:r>
              <a:rPr lang="en-US" altLang="en-US" sz="2400" dirty="0" err="1">
                <a:latin typeface="Arial" panose="020B0604020202020204" pitchFamily="34" charset="0"/>
              </a:rPr>
              <a:t>L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dirty="0" err="1">
                <a:latin typeface="Arial" panose="020B0604020202020204" pitchFamily="34" charset="0"/>
              </a:rPr>
              <a:t>atm</a:t>
            </a:r>
            <a:r>
              <a:rPr lang="en-US" altLang="en-US" sz="2400" dirty="0">
                <a:latin typeface="Arial" panose="020B0604020202020204" pitchFamily="34" charset="0"/>
              </a:rPr>
              <a:t>) that depends only on temperature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pic>
        <p:nvPicPr>
          <p:cNvPr id="13322" name="Picture 10" descr="CHA56018">
            <a:extLst>
              <a:ext uri="{FF2B5EF4-FFF2-40B4-BE49-F238E27FC236}">
                <a16:creationId xmlns:a16="http://schemas.microsoft.com/office/drawing/2014/main" id="{03FDBEF8-2CA3-4509-AEB2-412BC9B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1846263" y="3886200"/>
            <a:ext cx="5486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5" name="Group 13">
            <a:extLst>
              <a:ext uri="{FF2B5EF4-FFF2-40B4-BE49-F238E27FC236}">
                <a16:creationId xmlns:a16="http://schemas.microsoft.com/office/drawing/2014/main" id="{D8B38BBD-1D97-4B33-9AFF-53EC8058B99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702175"/>
            <a:ext cx="2209800" cy="990600"/>
            <a:chOff x="1200" y="3120"/>
            <a:chExt cx="1392" cy="624"/>
          </a:xfrm>
        </p:grpSpPr>
        <p:sp>
          <p:nvSpPr>
            <p:cNvPr id="24597" name="Oval 11">
              <a:extLst>
                <a:ext uri="{FF2B5EF4-FFF2-40B4-BE49-F238E27FC236}">
                  <a16:creationId xmlns:a16="http://schemas.microsoft.com/office/drawing/2014/main" id="{7F5EA0F3-F8FB-40F0-AF18-5DD61477B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8" name="Text Box 12">
              <a:extLst>
                <a:ext uri="{FF2B5EF4-FFF2-40B4-BE49-F238E27FC236}">
                  <a16:creationId xmlns:a16="http://schemas.microsoft.com/office/drawing/2014/main" id="{DA91C676-28C2-40E8-8D7A-F8B731A2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" y="3288"/>
              <a:ext cx="6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low </a:t>
              </a:r>
              <a:r>
                <a:rPr lang="en-US" altLang="en-US" sz="2400" b="1" i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P</a:t>
              </a:r>
              <a:endPara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9" name="Group 17">
            <a:extLst>
              <a:ext uri="{FF2B5EF4-FFF2-40B4-BE49-F238E27FC236}">
                <a16:creationId xmlns:a16="http://schemas.microsoft.com/office/drawing/2014/main" id="{9FFABFA3-C319-4E77-9B71-B87B728365D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768975"/>
            <a:ext cx="2209800" cy="609600"/>
            <a:chOff x="1200" y="3792"/>
            <a:chExt cx="1392" cy="384"/>
          </a:xfrm>
        </p:grpSpPr>
        <p:sp>
          <p:nvSpPr>
            <p:cNvPr id="24595" name="Oval 15">
              <a:extLst>
                <a:ext uri="{FF2B5EF4-FFF2-40B4-BE49-F238E27FC236}">
                  <a16:creationId xmlns:a16="http://schemas.microsoft.com/office/drawing/2014/main" id="{DCC74FE7-CFBF-4ECD-8427-6BF8C6D0C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6" name="Text Box 16">
              <a:extLst>
                <a:ext uri="{FF2B5EF4-FFF2-40B4-BE49-F238E27FC236}">
                  <a16:creationId xmlns:a16="http://schemas.microsoft.com/office/drawing/2014/main" id="{EF60EBDC-739F-4CD3-884D-6CBB8258B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" y="3840"/>
              <a:ext cx="6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low </a:t>
              </a:r>
              <a:r>
                <a:rPr lang="en-US" altLang="en-US" sz="2400" b="1" i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36" name="Group 24">
            <a:extLst>
              <a:ext uri="{FF2B5EF4-FFF2-40B4-BE49-F238E27FC236}">
                <a16:creationId xmlns:a16="http://schemas.microsoft.com/office/drawing/2014/main" id="{1B873AD9-DC5A-4272-B0DD-121A3CCE0BF9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702175"/>
            <a:ext cx="2209800" cy="990600"/>
            <a:chOff x="3168" y="3120"/>
            <a:chExt cx="1392" cy="624"/>
          </a:xfrm>
        </p:grpSpPr>
        <p:sp>
          <p:nvSpPr>
            <p:cNvPr id="24593" name="Oval 19">
              <a:extLst>
                <a:ext uri="{FF2B5EF4-FFF2-40B4-BE49-F238E27FC236}">
                  <a16:creationId xmlns:a16="http://schemas.microsoft.com/office/drawing/2014/main" id="{BC59B76C-E3DB-40EA-B669-D517ABE9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4" name="Text Box 20">
              <a:extLst>
                <a:ext uri="{FF2B5EF4-FFF2-40B4-BE49-F238E27FC236}">
                  <a16:creationId xmlns:a16="http://schemas.microsoft.com/office/drawing/2014/main" id="{E101F9A1-F766-4347-B0A6-911055BA2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2" y="3288"/>
              <a:ext cx="7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high 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P</a:t>
              </a:r>
              <a:endPara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37" name="Group 25">
            <a:extLst>
              <a:ext uri="{FF2B5EF4-FFF2-40B4-BE49-F238E27FC236}">
                <a16:creationId xmlns:a16="http://schemas.microsoft.com/office/drawing/2014/main" id="{7636715A-CF73-4E11-837C-79C5FD8A6D3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68975"/>
            <a:ext cx="2209800" cy="609600"/>
            <a:chOff x="3168" y="3792"/>
            <a:chExt cx="1392" cy="384"/>
          </a:xfrm>
        </p:grpSpPr>
        <p:sp>
          <p:nvSpPr>
            <p:cNvPr id="24591" name="Oval 22">
              <a:extLst>
                <a:ext uri="{FF2B5EF4-FFF2-40B4-BE49-F238E27FC236}">
                  <a16:creationId xmlns:a16="http://schemas.microsoft.com/office/drawing/2014/main" id="{239FA6AB-A7E3-4CC0-BD81-64B86BE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592" name="Text Box 23">
              <a:extLst>
                <a:ext uri="{FF2B5EF4-FFF2-40B4-BE49-F238E27FC236}">
                  <a16:creationId xmlns:a16="http://schemas.microsoft.com/office/drawing/2014/main" id="{AF4858AB-92E6-4FA5-936B-20666C38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" y="3840"/>
              <a:ext cx="6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high </a:t>
              </a:r>
              <a:r>
                <a:rPr lang="en-US" altLang="en-US" sz="2400" b="1" i="1" dirty="0">
                  <a:solidFill>
                    <a:srgbClr val="FF33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0CA83-E4E4-45E5-9A21-B6821718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 autoUpdateAnimBg="0"/>
      <p:bldP spid="13319" grpId="0" autoUpdateAnimBg="0"/>
      <p:bldP spid="13320" grpId="0" autoUpdateAnimBg="0"/>
      <p:bldP spid="133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4C684743-F65A-4BDD-B3B2-9182C37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28600"/>
            <a:ext cx="8628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but there are some important 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if the dissolved gas </a:t>
            </a:r>
            <a:r>
              <a:rPr lang="en-US" alt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reacts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83474C-CB8F-47B1-BA77-358A2232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3776662"/>
            <a:ext cx="743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reacts with water, as follows: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05EF5E-39F8-410F-9752-74280794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2268537"/>
            <a:ext cx="7412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6AD4E-5C66-4508-A6F1-0CE2EE630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4899025"/>
            <a:ext cx="738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blood.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2504B6-108F-42F7-A909-A8EC6828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3098800"/>
            <a:ext cx="39147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2F6124-45A6-4CAB-8099-A8EEB6906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7"/>
          <a:stretch/>
        </p:blipFill>
        <p:spPr bwMode="auto">
          <a:xfrm>
            <a:off x="2971801" y="4259262"/>
            <a:ext cx="3081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597BF-9A80-4FB1-852C-18645719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745162"/>
            <a:ext cx="3165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D4ADA-C0FB-4ABC-849B-7C588C77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22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2DB92-2D74-46FD-B4FE-17157709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23</a:t>
            </a:fld>
            <a:endParaRPr lang="en-US" altLang="en-S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7337E-AF33-47B9-95E4-5E2539CC29A7}"/>
              </a:ext>
            </a:extLst>
          </p:cNvPr>
          <p:cNvSpPr txBox="1"/>
          <p:nvPr/>
        </p:nvSpPr>
        <p:spPr>
          <a:xfrm>
            <a:off x="2286000" y="307505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32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190DB-BBF5-4741-8612-C0E49AC8D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09"/>
          <a:stretch/>
        </p:blipFill>
        <p:spPr>
          <a:xfrm>
            <a:off x="0" y="152400"/>
            <a:ext cx="914400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190DB-BBF5-4741-8612-C0E49AC8D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19"/>
          <a:stretch/>
        </p:blipFill>
        <p:spPr>
          <a:xfrm>
            <a:off x="0" y="1828800"/>
            <a:ext cx="9144000" cy="39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A85408A-8E67-42A5-BCB0-4A2798DF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88913"/>
            <a:ext cx="8651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Colligative Properties of Nonelectrolyte Solutions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0570EE66-39A2-4281-BA73-E79E8D63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39800"/>
            <a:ext cx="8763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Colligative properties</a:t>
            </a:r>
            <a:r>
              <a:rPr lang="en-US" altLang="en-US" sz="2400">
                <a:latin typeface="Arial" panose="020B0604020202020204" pitchFamily="34" charset="0"/>
              </a:rPr>
              <a:t> are properties that depend only on the </a:t>
            </a:r>
            <a:r>
              <a:rPr lang="en-US" altLang="en-US" sz="2400" b="1">
                <a:latin typeface="Arial" panose="020B0604020202020204" pitchFamily="34" charset="0"/>
              </a:rPr>
              <a:t>number</a:t>
            </a:r>
            <a:r>
              <a:rPr lang="en-US" altLang="en-US" sz="2400">
                <a:latin typeface="Arial" panose="020B0604020202020204" pitchFamily="34" charset="0"/>
              </a:rPr>
              <a:t> of solute particles in solution and not on the </a:t>
            </a:r>
            <a:r>
              <a:rPr lang="en-US" altLang="en-US" sz="2400" b="1">
                <a:latin typeface="Arial" panose="020B0604020202020204" pitchFamily="34" charset="0"/>
              </a:rPr>
              <a:t>nature</a:t>
            </a:r>
            <a:r>
              <a:rPr lang="en-US" altLang="en-US" sz="2400">
                <a:latin typeface="Arial" panose="020B0604020202020204" pitchFamily="34" charset="0"/>
              </a:rPr>
              <a:t> of the solute particles.</a:t>
            </a:r>
            <a:endParaRPr lang="en-US" altLang="en-US" sz="2400" b="1" i="1">
              <a:latin typeface="Arial" panose="020B060402020202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98C624CD-4E9C-4E2E-B6AA-01EB24A86BCF}"/>
              </a:ext>
            </a:extLst>
          </p:cNvPr>
          <p:cNvSpPr/>
          <p:nvPr/>
        </p:nvSpPr>
        <p:spPr>
          <a:xfrm>
            <a:off x="193675" y="2852738"/>
            <a:ext cx="59785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cs typeface="Arial" panose="020B0604020202020204" pitchFamily="34" charset="0"/>
              </a:rPr>
              <a:t>The colligative properties are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vapor-pressure lowering,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boiling-point elevation,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freezing-point depression, </a:t>
            </a:r>
          </a:p>
          <a:p>
            <a:pPr marL="1260475" indent="-346075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Arial" panose="020B0604020202020204" pitchFamily="34" charset="0"/>
              </a:rPr>
              <a:t>osmotic pressure.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752F-1D77-4017-BF36-291C3053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3CF2F910-8A5B-4C36-966A-44F00C84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711" y="191513"/>
            <a:ext cx="51505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Vapor-Pressure Lowering</a:t>
            </a: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53F4BD6A-D44F-425E-BDED-931ED9DC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128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8676" name="Text Box 10">
            <a:extLst>
              <a:ext uri="{FF2B5EF4-FFF2-40B4-BE49-F238E27FC236}">
                <a16:creationId xmlns:a16="http://schemas.microsoft.com/office/drawing/2014/main" id="{582F6DAF-847E-456E-858C-03374787A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81200"/>
            <a:ext cx="1968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Raoult’s</a:t>
            </a:r>
            <a:r>
              <a:rPr lang="en-US" altLang="en-US" sz="2400" b="1" i="1" dirty="0">
                <a:latin typeface="Arial" panose="020B0604020202020204" pitchFamily="34" charset="0"/>
              </a:rPr>
              <a:t> law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38C7870B-FDAD-40CB-BD7A-A8C096D3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5491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If the solution contains only one solute: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C90255C6-726F-47BD-951F-3957B946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6600"/>
            <a:ext cx="1684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 = 1 – </a:t>
            </a: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14360" name="Group 24">
            <a:extLst>
              <a:ext uri="{FF2B5EF4-FFF2-40B4-BE49-F238E27FC236}">
                <a16:creationId xmlns:a16="http://schemas.microsoft.com/office/drawing/2014/main" id="{24AC1EAA-A2B5-482B-93A3-AD8F9D771ED1}"/>
              </a:ext>
            </a:extLst>
          </p:cNvPr>
          <p:cNvGrpSpPr>
            <a:grpSpLocks/>
          </p:cNvGrpSpPr>
          <p:nvPr/>
        </p:nvGrpSpPr>
        <p:grpSpPr bwMode="auto">
          <a:xfrm>
            <a:off x="420687" y="3886200"/>
            <a:ext cx="3565525" cy="476250"/>
            <a:chOff x="1279" y="3264"/>
            <a:chExt cx="2246" cy="300"/>
          </a:xfrm>
        </p:grpSpPr>
        <p:grpSp>
          <p:nvGrpSpPr>
            <p:cNvPr id="28694" name="Group 19">
              <a:extLst>
                <a:ext uri="{FF2B5EF4-FFF2-40B4-BE49-F238E27FC236}">
                  <a16:creationId xmlns:a16="http://schemas.microsoft.com/office/drawing/2014/main" id="{7369B909-DAE5-40E3-AD7C-034E8D52C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9" y="3264"/>
              <a:ext cx="591" cy="300"/>
              <a:chOff x="1279" y="3264"/>
              <a:chExt cx="591" cy="300"/>
            </a:xfrm>
          </p:grpSpPr>
          <p:sp>
            <p:nvSpPr>
              <p:cNvPr id="28700" name="Text Box 15">
                <a:extLst>
                  <a:ext uri="{FF2B5EF4-FFF2-40B4-BE49-F238E27FC236}">
                    <a16:creationId xmlns:a16="http://schemas.microsoft.com/office/drawing/2014/main" id="{ECF6CBEF-9C21-432D-88C8-C5481A1A25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" y="3273"/>
                <a:ext cx="5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1" name="Text Box 16">
                <a:extLst>
                  <a:ext uri="{FF2B5EF4-FFF2-40B4-BE49-F238E27FC236}">
                    <a16:creationId xmlns:a16="http://schemas.microsoft.com/office/drawing/2014/main" id="{CA037D06-E2C5-41B1-B43E-12E8565CB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" y="3264"/>
                <a:ext cx="398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28695" name="Group 23">
              <a:extLst>
                <a:ext uri="{FF2B5EF4-FFF2-40B4-BE49-F238E27FC236}">
                  <a16:creationId xmlns:a16="http://schemas.microsoft.com/office/drawing/2014/main" id="{BAEF971D-D9B2-45FC-8130-BC8B5E0FA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5" y="3264"/>
              <a:ext cx="1810" cy="300"/>
              <a:chOff x="1907" y="3488"/>
              <a:chExt cx="1810" cy="300"/>
            </a:xfrm>
          </p:grpSpPr>
          <p:sp>
            <p:nvSpPr>
              <p:cNvPr id="28696" name="Text Box 17">
                <a:extLst>
                  <a:ext uri="{FF2B5EF4-FFF2-40B4-BE49-F238E27FC236}">
                    <a16:creationId xmlns:a16="http://schemas.microsoft.com/office/drawing/2014/main" id="{A8C3EDC4-6F8F-4362-979C-DCB7163F8F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-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D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28697" name="Group 20">
                <a:extLst>
                  <a:ext uri="{FF2B5EF4-FFF2-40B4-BE49-F238E27FC236}">
                    <a16:creationId xmlns:a16="http://schemas.microsoft.com/office/drawing/2014/main" id="{75BD9CF4-FCF7-47D8-8A68-7DCF74D7A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6" y="3488"/>
                <a:ext cx="591" cy="300"/>
                <a:chOff x="1088" y="3264"/>
                <a:chExt cx="591" cy="300"/>
              </a:xfrm>
            </p:grpSpPr>
            <p:sp>
              <p:nvSpPr>
                <p:cNvPr id="28698" name="Text Box 21">
                  <a:extLst>
                    <a:ext uri="{FF2B5EF4-FFF2-40B4-BE49-F238E27FC236}">
                      <a16:creationId xmlns:a16="http://schemas.microsoft.com/office/drawing/2014/main" id="{30EE0B8F-FE00-4FD4-938A-5300FB4278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" y="3273"/>
                  <a:ext cx="550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i="1" dirty="0">
                      <a:latin typeface="Arial" panose="020B0604020202020204" pitchFamily="34" charset="0"/>
                    </a:rPr>
                    <a:t>P</a:t>
                  </a:r>
                  <a:r>
                    <a:rPr lang="en-US" altLang="en-US" sz="2400" baseline="-25000" dirty="0">
                      <a:latin typeface="Arial" panose="020B0604020202020204" pitchFamily="34" charset="0"/>
                    </a:rPr>
                    <a:t>1</a:t>
                  </a:r>
                  <a:endParaRPr lang="en-US" altLang="en-US" sz="2400" i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99" name="Text Box 22">
                  <a:extLst>
                    <a:ext uri="{FF2B5EF4-FFF2-40B4-BE49-F238E27FC236}">
                      <a16:creationId xmlns:a16="http://schemas.microsoft.com/office/drawing/2014/main" id="{057E1A7E-B2CB-409E-A1E9-A171841CA7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1" y="3264"/>
                  <a:ext cx="398" cy="1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>
                      <a:latin typeface="Arial" panose="020B0604020202020204" pitchFamily="34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28680" name="Group 31">
            <a:extLst>
              <a:ext uri="{FF2B5EF4-FFF2-40B4-BE49-F238E27FC236}">
                <a16:creationId xmlns:a16="http://schemas.microsoft.com/office/drawing/2014/main" id="{FACEC07A-B852-40BF-AC6C-0F1273D0AC74}"/>
              </a:ext>
            </a:extLst>
          </p:cNvPr>
          <p:cNvGrpSpPr>
            <a:grpSpLocks/>
          </p:cNvGrpSpPr>
          <p:nvPr/>
        </p:nvGrpSpPr>
        <p:grpSpPr bwMode="auto">
          <a:xfrm>
            <a:off x="3325813" y="1295400"/>
            <a:ext cx="5219700" cy="496888"/>
            <a:chOff x="2835" y="1824"/>
            <a:chExt cx="3288" cy="313"/>
          </a:xfrm>
        </p:grpSpPr>
        <p:grpSp>
          <p:nvGrpSpPr>
            <p:cNvPr id="28690" name="Group 25">
              <a:extLst>
                <a:ext uri="{FF2B5EF4-FFF2-40B4-BE49-F238E27FC236}">
                  <a16:creationId xmlns:a16="http://schemas.microsoft.com/office/drawing/2014/main" id="{03116F80-DF66-4626-8FDE-D6CEB7064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24"/>
              <a:ext cx="593" cy="300"/>
              <a:chOff x="1229" y="3264"/>
              <a:chExt cx="593" cy="300"/>
            </a:xfrm>
          </p:grpSpPr>
          <p:sp>
            <p:nvSpPr>
              <p:cNvPr id="28692" name="Text Box 26">
                <a:extLst>
                  <a:ext uri="{FF2B5EF4-FFF2-40B4-BE49-F238E27FC236}">
                    <a16:creationId xmlns:a16="http://schemas.microsoft.com/office/drawing/2014/main" id="{FD8F83AF-10AE-4554-9107-5F88C78CC2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9" y="3273"/>
                <a:ext cx="5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93" name="Text Box 27">
                <a:extLst>
                  <a:ext uri="{FF2B5EF4-FFF2-40B4-BE49-F238E27FC236}">
                    <a16:creationId xmlns:a16="http://schemas.microsoft.com/office/drawing/2014/main" id="{085C7FEE-2210-466B-98BE-9EC73896F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0" y="3264"/>
                <a:ext cx="40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28691" name="Text Box 28">
              <a:extLst>
                <a:ext uri="{FF2B5EF4-FFF2-40B4-BE49-F238E27FC236}">
                  <a16:creationId xmlns:a16="http://schemas.microsoft.com/office/drawing/2014/main" id="{53BE0E11-7110-4D41-8560-69E32F763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849"/>
              <a:ext cx="2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= vapor pressure of </a:t>
              </a:r>
              <a:r>
                <a:rPr lang="en-US" altLang="en-US" sz="2400" b="1" dirty="0">
                  <a:latin typeface="Arial" panose="020B0604020202020204" pitchFamily="34" charset="0"/>
                </a:rPr>
                <a:t>pure</a:t>
              </a:r>
              <a:r>
                <a:rPr lang="en-US" altLang="en-US" sz="2400" dirty="0">
                  <a:latin typeface="Arial" panose="020B0604020202020204" pitchFamily="34" charset="0"/>
                </a:rPr>
                <a:t> solvent</a:t>
              </a:r>
            </a:p>
          </p:txBody>
        </p:sp>
      </p:grpSp>
      <p:sp>
        <p:nvSpPr>
          <p:cNvPr id="28681" name="Text Box 29">
            <a:extLst>
              <a:ext uri="{FF2B5EF4-FFF2-40B4-BE49-F238E27FC236}">
                <a16:creationId xmlns:a16="http://schemas.microsoft.com/office/drawing/2014/main" id="{279CDC79-2154-4438-BF11-176BF855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8" y="1995488"/>
            <a:ext cx="4532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1</a:t>
            </a:r>
            <a:r>
              <a:rPr lang="en-US" altLang="en-US" sz="2400" dirty="0">
                <a:latin typeface="Arial" panose="020B0604020202020204" pitchFamily="34" charset="0"/>
              </a:rPr>
              <a:t> = mole fraction of the </a:t>
            </a:r>
            <a:r>
              <a:rPr lang="en-US" altLang="en-US" sz="2400" u="sng" dirty="0">
                <a:latin typeface="Arial" panose="020B0604020202020204" pitchFamily="34" charset="0"/>
              </a:rPr>
              <a:t>solvent</a:t>
            </a: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8D168DA3-26C8-4616-9AE4-39A7F4681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98900"/>
            <a:ext cx="4378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X</a:t>
            </a:r>
            <a:r>
              <a:rPr lang="en-US" altLang="en-US" sz="2400" baseline="-25000" dirty="0">
                <a:latin typeface="Arial" panose="020B0604020202020204" pitchFamily="34" charset="0"/>
              </a:rPr>
              <a:t>2</a:t>
            </a:r>
            <a:r>
              <a:rPr lang="en-US" altLang="en-US" sz="2400" dirty="0">
                <a:latin typeface="Arial" panose="020B0604020202020204" pitchFamily="34" charset="0"/>
              </a:rPr>
              <a:t> = mole fraction of the </a:t>
            </a:r>
            <a:r>
              <a:rPr lang="en-US" altLang="en-US" sz="2400" u="sng" dirty="0">
                <a:latin typeface="Arial" panose="020B0604020202020204" pitchFamily="34" charset="0"/>
              </a:rPr>
              <a:t>solute</a:t>
            </a:r>
          </a:p>
        </p:txBody>
      </p:sp>
      <p:grpSp>
        <p:nvGrpSpPr>
          <p:cNvPr id="28683" name="Group 34">
            <a:extLst>
              <a:ext uri="{FF2B5EF4-FFF2-40B4-BE49-F238E27FC236}">
                <a16:creationId xmlns:a16="http://schemas.microsoft.com/office/drawing/2014/main" id="{010E00C7-96DE-4A9C-820E-82A8641FA4E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219200"/>
            <a:ext cx="2009775" cy="685800"/>
            <a:chOff x="288" y="1808"/>
            <a:chExt cx="1266" cy="432"/>
          </a:xfrm>
        </p:grpSpPr>
        <p:grpSp>
          <p:nvGrpSpPr>
            <p:cNvPr id="28686" name="Group 9">
              <a:extLst>
                <a:ext uri="{FF2B5EF4-FFF2-40B4-BE49-F238E27FC236}">
                  <a16:creationId xmlns:a16="http://schemas.microsoft.com/office/drawing/2014/main" id="{1BAB8595-A144-40A0-9497-B336C5090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" y="1824"/>
              <a:ext cx="1263" cy="300"/>
              <a:chOff x="1079" y="2240"/>
              <a:chExt cx="1263" cy="300"/>
            </a:xfrm>
          </p:grpSpPr>
          <p:sp>
            <p:nvSpPr>
              <p:cNvPr id="28688" name="Text Box 6">
                <a:extLst>
                  <a:ext uri="{FF2B5EF4-FFF2-40B4-BE49-F238E27FC236}">
                    <a16:creationId xmlns:a16="http://schemas.microsoft.com/office/drawing/2014/main" id="{8F0E7AC6-9AB6-41B4-B39E-A6EAE15D5B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9" y="2249"/>
                <a:ext cx="120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 </a:t>
                </a:r>
                <a:r>
                  <a:rPr lang="en-US" altLang="en-US" sz="24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4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4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89" name="Text Box 7">
                <a:extLst>
                  <a:ext uri="{FF2B5EF4-FFF2-40B4-BE49-F238E27FC236}">
                    <a16:creationId xmlns:a16="http://schemas.microsoft.com/office/drawing/2014/main" id="{86CAC50C-F677-4A30-80FC-8183CEF6C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0" y="2240"/>
                <a:ext cx="40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28687" name="Rectangle 33">
              <a:extLst>
                <a:ext uri="{FF2B5EF4-FFF2-40B4-BE49-F238E27FC236}">
                  <a16:creationId xmlns:a16="http://schemas.microsoft.com/office/drawing/2014/main" id="{6C393F0C-FA68-452E-9C3F-5E93583F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31" name="Rectangle 39">
            <a:extLst>
              <a:ext uri="{FF2B5EF4-FFF2-40B4-BE49-F238E27FC236}">
                <a16:creationId xmlns:a16="http://schemas.microsoft.com/office/drawing/2014/main" id="{8D131C45-BAE9-4854-9F9C-E00973CB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4667250"/>
            <a:ext cx="8340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LTStd-Roman"/>
              </a:rPr>
              <a:t>We see that the </a:t>
            </a:r>
            <a:r>
              <a:rPr lang="en-US" altLang="en-US" sz="2400" i="1" dirty="0">
                <a:latin typeface="TimesLTStd-Italic"/>
              </a:rPr>
              <a:t>decrease </a:t>
            </a:r>
            <a:r>
              <a:rPr lang="en-US" altLang="en-US" sz="2400" i="1" dirty="0">
                <a:latin typeface="TimesLTStd-Roman"/>
              </a:rPr>
              <a:t>in vapor pressure, </a:t>
            </a:r>
            <a:r>
              <a:rPr lang="en-US" altLang="en-US" sz="2400" i="1" dirty="0">
                <a:latin typeface="Symbol" panose="05050102010706020507" pitchFamily="18" charset="2"/>
              </a:rPr>
              <a:t>D</a:t>
            </a:r>
            <a:r>
              <a:rPr lang="en-US" altLang="en-US" sz="2400" i="1" dirty="0">
                <a:latin typeface="TimesLTStd-Italic"/>
              </a:rPr>
              <a:t>P</a:t>
            </a:r>
            <a:r>
              <a:rPr lang="en-US" altLang="en-US" sz="2400" i="1" dirty="0">
                <a:latin typeface="TimesLTStd-Roman"/>
              </a:rPr>
              <a:t>, is directly proportional to the solute concentration (measured in mole fraction).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5BCAC-E7E9-4327-B2A8-236CCEE2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utoUpdateAnimBg="0"/>
      <p:bldP spid="14348" grpId="0" autoUpdateAnimBg="0"/>
      <p:bldP spid="14366" grpId="0" autoUpdateAnimBg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BA1E3-CDA7-447B-A166-358C086E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26</a:t>
            </a:fld>
            <a:endParaRPr lang="en-US" altLang="en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23" t="1712" r="953"/>
          <a:stretch/>
        </p:blipFill>
        <p:spPr>
          <a:xfrm>
            <a:off x="533400" y="40640"/>
            <a:ext cx="7848600" cy="67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7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402D-0002-44AB-97D6-721129AF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Pressure and Mole Fraction</a:t>
            </a:r>
            <a:endParaRPr lang="en-IN" dirty="0"/>
          </a:p>
        </p:txBody>
      </p:sp>
      <p:pic>
        <p:nvPicPr>
          <p:cNvPr id="15" name="Picture 14" descr="The total pressure of an toluene-benzene solution depends on the composition of the solution.">
            <a:extLst>
              <a:ext uri="{FF2B5EF4-FFF2-40B4-BE49-F238E27FC236}">
                <a16:creationId xmlns:a16="http://schemas.microsoft.com/office/drawing/2014/main" id="{760912E4-E475-477A-8673-2F9F8BBC7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8300"/>
            <a:ext cx="3048000" cy="400147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E4FB14A-919B-4354-A4AB-03B11FB6E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402892"/>
              </p:ext>
            </p:extLst>
          </p:nvPr>
        </p:nvGraphicFramePr>
        <p:xfrm>
          <a:off x="5105400" y="1828800"/>
          <a:ext cx="3373438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2311200" imgH="1879560" progId="Equation.DSMT4">
                  <p:embed/>
                </p:oleObj>
              </mc:Choice>
              <mc:Fallback>
                <p:oleObj name="Equation" r:id="rId5" imgW="2311200" imgH="1879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373438" cy="274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909158-6BFE-4FE1-BCB5-EC948C6EA7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8B4B43-56BD-41E2-BE66-833A6834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78BD-3706-4960-9822-2E66BA14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Raoult’s</a:t>
            </a:r>
            <a:r>
              <a:rPr lang="en-IN" dirty="0"/>
              <a:t> Law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031D30E-B72E-4081-B351-284477B72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23305"/>
              </p:ext>
            </p:extLst>
          </p:nvPr>
        </p:nvGraphicFramePr>
        <p:xfrm>
          <a:off x="1257300" y="1334161"/>
          <a:ext cx="2381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4" imgW="495490" imgH="810801" progId="Equation.DSMT4">
                  <p:embed/>
                </p:oleObj>
              </mc:Choice>
              <mc:Fallback>
                <p:oleObj name="Equation" r:id="rId4" imgW="495490" imgH="8108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300" y="1334161"/>
                        <a:ext cx="2381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5166-5924-4ED5-904F-9E70BCB576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3500" y="1296061"/>
            <a:ext cx="3124200" cy="688848"/>
          </a:xfrm>
        </p:spPr>
        <p:txBody>
          <a:bodyPr/>
          <a:lstStyle/>
          <a:p>
            <a:pPr algn="ctr"/>
            <a:r>
              <a:rPr lang="en-US" sz="2000" dirty="0"/>
              <a:t>is greater than predicted by </a:t>
            </a:r>
            <a:r>
              <a:rPr lang="en-US" sz="2000" dirty="0" err="1"/>
              <a:t>Raoult’s</a:t>
            </a:r>
            <a:r>
              <a:rPr lang="en-US" sz="2000" dirty="0"/>
              <a:t> law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62EB97-0291-4B9F-8F51-0BA42F53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3348"/>
              </p:ext>
            </p:extLst>
          </p:nvPr>
        </p:nvGraphicFramePr>
        <p:xfrm>
          <a:off x="5057775" y="1340185"/>
          <a:ext cx="238125" cy="38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7775" y="1340185"/>
                        <a:ext cx="238125" cy="38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96B3-EAEB-4A0A-807E-18C76EEED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7300" y="1296061"/>
            <a:ext cx="2933700" cy="688848"/>
          </a:xfrm>
        </p:spPr>
        <p:txBody>
          <a:bodyPr/>
          <a:lstStyle/>
          <a:p>
            <a:pPr algn="ctr"/>
            <a:r>
              <a:rPr lang="en-US" sz="2000" dirty="0"/>
              <a:t>is less than predicted by </a:t>
            </a:r>
            <a:r>
              <a:rPr lang="en-US" sz="2000" dirty="0" err="1"/>
              <a:t>Raoult’s</a:t>
            </a:r>
            <a:r>
              <a:rPr lang="en-US" sz="2000" dirty="0"/>
              <a:t> law</a:t>
            </a:r>
            <a:endParaRPr lang="en-IN" sz="2000" dirty="0"/>
          </a:p>
        </p:txBody>
      </p:sp>
      <p:pic>
        <p:nvPicPr>
          <p:cNvPr id="13" name="Picture 12" descr="In nonideal solutions, the total pressure of the solutions is different than expected.">
            <a:extLst>
              <a:ext uri="{FF2B5EF4-FFF2-40B4-BE49-F238E27FC236}">
                <a16:creationId xmlns:a16="http://schemas.microsoft.com/office/drawing/2014/main" id="{9EAA92A8-ADCF-4894-9139-42BA33E839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661"/>
            <a:ext cx="5694111" cy="271854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C2B64A-1280-4D30-A26D-86235E52C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93519"/>
              </p:ext>
            </p:extLst>
          </p:nvPr>
        </p:nvGraphicFramePr>
        <p:xfrm>
          <a:off x="1409700" y="5105400"/>
          <a:ext cx="298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9" imgW="2988776" imgH="914629" progId="Equation.DSMT4">
                  <p:embed/>
                </p:oleObj>
              </mc:Choice>
              <mc:Fallback>
                <p:oleObj name="Equation" r:id="rId9" imgW="2988776" imgH="91462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9700" y="5105400"/>
                        <a:ext cx="29892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3F1F2F4-E817-4EB8-945B-0776102D6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840636"/>
              </p:ext>
            </p:extLst>
          </p:nvPr>
        </p:nvGraphicFramePr>
        <p:xfrm>
          <a:off x="5456238" y="5156200"/>
          <a:ext cx="2667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1" imgW="2666880" imgH="812520" progId="Equation.DSMT4">
                  <p:embed/>
                </p:oleObj>
              </mc:Choice>
              <mc:Fallback>
                <p:oleObj name="Equation" r:id="rId11" imgW="26668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6238" y="5156200"/>
                        <a:ext cx="26670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DC7FD1-ACA5-4EC7-8F89-4DA1A02C2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D6619C-D276-4562-9EE1-A83897D3C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48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Fractional Distillation Apparatus</a:t>
            </a:r>
            <a:endParaRPr lang="en-US" sz="1600" dirty="0"/>
          </a:p>
        </p:txBody>
      </p:sp>
      <p:pic>
        <p:nvPicPr>
          <p:cNvPr id="12" name="Picture 11" descr="In a fractional distillation apparatus, a solution is heated in a distilling flask.">
            <a:extLst>
              <a:ext uri="{FF2B5EF4-FFF2-40B4-BE49-F238E27FC236}">
                <a16:creationId xmlns:a16="http://schemas.microsoft.com/office/drawing/2014/main" id="{FBAAB901-3260-4B8B-81ED-2D8BB1BF7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47" y="1409700"/>
            <a:ext cx="3835401" cy="455297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35D232-7DC6-405D-BFDF-E82D4BFFBC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Saturation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66800"/>
            <a:ext cx="8245202" cy="2936748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i="1" dirty="0"/>
              <a:t>saturated solution </a:t>
            </a:r>
            <a:r>
              <a:rPr lang="en-US" dirty="0"/>
              <a:t>contains the maximum amount of a solute that will dissolve in a given solvent at a specific temperature.</a:t>
            </a:r>
          </a:p>
          <a:p>
            <a:r>
              <a:rPr lang="en-US" dirty="0"/>
              <a:t>An </a:t>
            </a:r>
            <a:r>
              <a:rPr lang="en-US" b="1" i="1" dirty="0"/>
              <a:t>unsaturated solution </a:t>
            </a:r>
            <a:r>
              <a:rPr lang="en-US" dirty="0"/>
              <a:t>contains less solute than the solvent has the capacity to dissolve at a specific temperature.</a:t>
            </a:r>
          </a:p>
          <a:p>
            <a:r>
              <a:rPr lang="en-US" dirty="0"/>
              <a:t>A </a:t>
            </a:r>
            <a:r>
              <a:rPr lang="en-US" b="1" i="1" dirty="0"/>
              <a:t>supersaturated solution </a:t>
            </a:r>
            <a:r>
              <a:rPr lang="en-US" dirty="0"/>
              <a:t>contains more solute than is present in a saturated solution at a specific temperature.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85850" y="3505200"/>
            <a:ext cx="7810500" cy="914400"/>
          </a:xfrm>
        </p:spPr>
        <p:txBody>
          <a:bodyPr>
            <a:noAutofit/>
          </a:bodyPr>
          <a:lstStyle/>
          <a:p>
            <a:r>
              <a:rPr lang="en-US" dirty="0"/>
              <a:t>Sodium acetate crystals rapidly form when a seed crystal is added to a supersaturated solution of sodium acetate.</a:t>
            </a:r>
          </a:p>
        </p:txBody>
      </p:sp>
      <p:pic>
        <p:nvPicPr>
          <p:cNvPr id="9" name="Picture 8" descr="A supersaturated solution of sodium acetate is clear and colorless.">
            <a:extLst>
              <a:ext uri="{FF2B5EF4-FFF2-40B4-BE49-F238E27FC236}">
                <a16:creationId xmlns:a16="http://schemas.microsoft.com/office/drawing/2014/main" id="{FE31B7B3-6221-45F4-94AC-7597F59A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017" y="4648200"/>
            <a:ext cx="5334462" cy="1402202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22C1E6-1E01-4271-A37F-218543E0E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57910-3CB8-4A43-BBAD-25F67B405A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Ken Karp/McGraw-Hill</a:t>
            </a:r>
            <a:endParaRPr lang="en-IN" dirty="0">
              <a:effectLst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6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12_10">
            <a:extLst>
              <a:ext uri="{FF2B5EF4-FFF2-40B4-BE49-F238E27FC236}">
                <a16:creationId xmlns:a16="http://schemas.microsoft.com/office/drawing/2014/main" id="{887F9FF5-8EAF-407C-B001-F1695764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>
            <a:fillRect/>
          </a:stretch>
        </p:blipFill>
        <p:spPr bwMode="auto">
          <a:xfrm>
            <a:off x="152400" y="1295400"/>
            <a:ext cx="429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>
            <a:extLst>
              <a:ext uri="{FF2B5EF4-FFF2-40B4-BE49-F238E27FC236}">
                <a16:creationId xmlns:a16="http://schemas.microsoft.com/office/drawing/2014/main" id="{DAB87F80-F651-426C-9263-E79B6984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867" y="103413"/>
            <a:ext cx="4668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Boiling-Point Elevation</a:t>
            </a:r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F0A2DC97-F950-4DD1-8FF6-67688551C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20828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19461" name="Oval 5">
            <a:extLst>
              <a:ext uri="{FF2B5EF4-FFF2-40B4-BE49-F238E27FC236}">
                <a16:creationId xmlns:a16="http://schemas.microsoft.com/office/drawing/2014/main" id="{D7EF84D0-5DD5-4AE4-88FC-784C2D68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19464" name="Group 8">
            <a:extLst>
              <a:ext uri="{FF2B5EF4-FFF2-40B4-BE49-F238E27FC236}">
                <a16:creationId xmlns:a16="http://schemas.microsoft.com/office/drawing/2014/main" id="{43CD6460-23AE-4BC9-8245-4A122418E61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685800"/>
            <a:ext cx="2387600" cy="590550"/>
            <a:chOff x="3168" y="1056"/>
            <a:chExt cx="1504" cy="372"/>
          </a:xfrm>
        </p:grpSpPr>
        <p:sp>
          <p:nvSpPr>
            <p:cNvPr id="30741" name="Text Box 6">
              <a:extLst>
                <a:ext uri="{FF2B5EF4-FFF2-40B4-BE49-F238E27FC236}">
                  <a16:creationId xmlns:a16="http://schemas.microsoft.com/office/drawing/2014/main" id="{044031CF-11E9-4699-B12F-B91D7F108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101"/>
              <a:ext cx="148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–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42" name="Text Box 7">
              <a:extLst>
                <a:ext uri="{FF2B5EF4-FFF2-40B4-BE49-F238E27FC236}">
                  <a16:creationId xmlns:a16="http://schemas.microsoft.com/office/drawing/2014/main" id="{2974629B-7673-4920-88F3-4CBE4D450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" y="105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6725A7E6-7126-445D-AEEE-3365789D3B0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062288"/>
            <a:ext cx="1430338" cy="595312"/>
            <a:chOff x="3168" y="1548"/>
            <a:chExt cx="901" cy="375"/>
          </a:xfrm>
        </p:grpSpPr>
        <p:sp>
          <p:nvSpPr>
            <p:cNvPr id="30739" name="Text Box 10">
              <a:extLst>
                <a:ext uri="{FF2B5EF4-FFF2-40B4-BE49-F238E27FC236}">
                  <a16:creationId xmlns:a16="http://schemas.microsoft.com/office/drawing/2014/main" id="{7B60C980-CC11-47A8-B595-4272A6810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596"/>
              <a:ext cx="8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&gt;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40" name="Text Box 11">
              <a:extLst>
                <a:ext uri="{FF2B5EF4-FFF2-40B4-BE49-F238E27FC236}">
                  <a16:creationId xmlns:a16="http://schemas.microsoft.com/office/drawing/2014/main" id="{FA30266C-73F5-4199-83D5-F147A0313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154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69" name="Text Box 13">
            <a:extLst>
              <a:ext uri="{FF2B5EF4-FFF2-40B4-BE49-F238E27FC236}">
                <a16:creationId xmlns:a16="http://schemas.microsoft.com/office/drawing/2014/main" id="{61B5241D-50BA-4D62-9223-B9FE082E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3132138"/>
            <a:ext cx="1357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 i="1">
                <a:latin typeface="Arial" panose="020B0604020202020204" pitchFamily="34" charset="0"/>
              </a:rPr>
              <a:t>T</a:t>
            </a:r>
            <a:r>
              <a:rPr lang="en-US" altLang="en-US" sz="2800" baseline="-25000">
                <a:latin typeface="Arial" panose="020B0604020202020204" pitchFamily="34" charset="0"/>
              </a:rPr>
              <a:t>b</a:t>
            </a:r>
            <a:r>
              <a:rPr lang="en-US" altLang="en-US" sz="2800">
                <a:latin typeface="Arial" panose="020B0604020202020204" pitchFamily="34" charset="0"/>
              </a:rPr>
              <a:t> &gt; 0</a:t>
            </a:r>
          </a:p>
        </p:txBody>
      </p:sp>
      <p:grpSp>
        <p:nvGrpSpPr>
          <p:cNvPr id="19473" name="Group 17">
            <a:extLst>
              <a:ext uri="{FF2B5EF4-FFF2-40B4-BE49-F238E27FC236}">
                <a16:creationId xmlns:a16="http://schemas.microsoft.com/office/drawing/2014/main" id="{BD00B0D0-F183-43D3-937D-2F1859466C51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333500"/>
            <a:ext cx="4489450" cy="884238"/>
            <a:chOff x="3312" y="1416"/>
            <a:chExt cx="2410" cy="557"/>
          </a:xfrm>
        </p:grpSpPr>
        <p:sp>
          <p:nvSpPr>
            <p:cNvPr id="30737" name="Text Box 15">
              <a:extLst>
                <a:ext uri="{FF2B5EF4-FFF2-40B4-BE49-F238E27FC236}">
                  <a16:creationId xmlns:a16="http://schemas.microsoft.com/office/drawing/2014/main" id="{2B93FBBC-618F-4DE6-A651-8017E1478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450"/>
              <a:ext cx="241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Arial" panose="020B0604020202020204" pitchFamily="34" charset="0"/>
                </a:rPr>
                <a:t>T </a:t>
              </a:r>
              <a:r>
                <a:rPr lang="en-US" altLang="en-US" sz="2400" baseline="-25000" dirty="0">
                  <a:latin typeface="Arial" panose="020B0604020202020204" pitchFamily="34" charset="0"/>
                </a:rPr>
                <a:t>b</a:t>
              </a:r>
              <a:r>
                <a:rPr lang="en-US" altLang="en-US" sz="2400" dirty="0">
                  <a:latin typeface="Arial" panose="020B0604020202020204" pitchFamily="34" charset="0"/>
                </a:rPr>
                <a:t> is the boiling point of the </a:t>
              </a:r>
              <a:r>
                <a:rPr lang="en-US" altLang="en-US" sz="2400" b="1" dirty="0">
                  <a:latin typeface="Arial" panose="020B0604020202020204" pitchFamily="34" charset="0"/>
                </a:rPr>
                <a:t>pure</a:t>
              </a:r>
              <a:r>
                <a:rPr lang="en-US" altLang="en-US" sz="2400" dirty="0">
                  <a:latin typeface="Arial" panose="020B0604020202020204" pitchFamily="34" charset="0"/>
                </a:rPr>
                <a:t> solvent</a:t>
              </a:r>
              <a:endParaRPr lang="en-US" altLang="en-US" sz="2400" i="1" dirty="0">
                <a:latin typeface="Arial" panose="020B0604020202020204" pitchFamily="34" charset="0"/>
              </a:endParaRPr>
            </a:p>
          </p:txBody>
        </p:sp>
        <p:sp>
          <p:nvSpPr>
            <p:cNvPr id="30738" name="Text Box 16">
              <a:extLst>
                <a:ext uri="{FF2B5EF4-FFF2-40B4-BE49-F238E27FC236}">
                  <a16:creationId xmlns:a16="http://schemas.microsoft.com/office/drawing/2014/main" id="{0F5EDBEE-DF75-434D-B8AF-857E7DB47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14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75" name="Text Box 19">
            <a:extLst>
              <a:ext uri="{FF2B5EF4-FFF2-40B4-BE49-F238E27FC236}">
                <a16:creationId xmlns:a16="http://schemas.microsoft.com/office/drawing/2014/main" id="{1B6468B8-71C7-41FC-B0DA-43537461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187575"/>
            <a:ext cx="411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 is the boiling point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grpSp>
        <p:nvGrpSpPr>
          <p:cNvPr id="19478" name="Group 22">
            <a:extLst>
              <a:ext uri="{FF2B5EF4-FFF2-40B4-BE49-F238E27FC236}">
                <a16:creationId xmlns:a16="http://schemas.microsoft.com/office/drawing/2014/main" id="{FFF0B0D1-F251-4B13-8D27-882E2961C38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1981200" cy="609600"/>
            <a:chOff x="3168" y="2832"/>
            <a:chExt cx="1248" cy="384"/>
          </a:xfrm>
        </p:grpSpPr>
        <p:sp>
          <p:nvSpPr>
            <p:cNvPr id="30735" name="Text Box 14">
              <a:extLst>
                <a:ext uri="{FF2B5EF4-FFF2-40B4-BE49-F238E27FC236}">
                  <a16:creationId xmlns:a16="http://schemas.microsoft.com/office/drawing/2014/main" id="{88448F97-FBD6-4039-B38F-D1CAB854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2860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b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i="1">
                  <a:latin typeface="Arial" panose="020B0604020202020204" pitchFamily="34" charset="0"/>
                </a:rPr>
                <a:t>m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0736" name="Rectangle 21">
              <a:extLst>
                <a:ext uri="{FF2B5EF4-FFF2-40B4-BE49-F238E27FC236}">
                  <a16:creationId xmlns:a16="http://schemas.microsoft.com/office/drawing/2014/main" id="{363C052A-0990-44E8-AE38-B0C567059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19479" name="Text Box 23">
            <a:extLst>
              <a:ext uri="{FF2B5EF4-FFF2-40B4-BE49-F238E27FC236}">
                <a16:creationId xmlns:a16="http://schemas.microsoft.com/office/drawing/2014/main" id="{98D8C099-CF78-45FF-9FAD-1ED2AAB02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648200"/>
            <a:ext cx="4411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is the molality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FA56E788-9D29-41B1-AD71-64896FD9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5181600"/>
            <a:ext cx="4213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K</a:t>
            </a:r>
            <a:r>
              <a:rPr lang="en-US" altLang="en-US" sz="2400" b="1" baseline="-25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 is the </a:t>
            </a:r>
            <a:r>
              <a:rPr lang="en-US" altLang="en-US" sz="2400" dirty="0" err="1">
                <a:latin typeface="Arial" panose="020B0604020202020204" pitchFamily="34" charset="0"/>
              </a:rPr>
              <a:t>molal</a:t>
            </a:r>
            <a:r>
              <a:rPr lang="en-US" altLang="en-US" sz="2400" dirty="0">
                <a:latin typeface="Arial" panose="020B0604020202020204" pitchFamily="34" charset="0"/>
              </a:rPr>
              <a:t> boiling-point  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  elevation constant (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     for a given solvent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7EB2AA-14ED-42EA-855D-01ED28FD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30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9" grpId="0" autoUpdateAnimBg="0"/>
      <p:bldP spid="19475" grpId="0" autoUpdateAnimBg="0"/>
      <p:bldP spid="19479" grpId="0" autoUpdateAnimBg="0"/>
      <p:bldP spid="1948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6" descr="12_10">
            <a:extLst>
              <a:ext uri="{FF2B5EF4-FFF2-40B4-BE49-F238E27FC236}">
                <a16:creationId xmlns:a16="http://schemas.microsoft.com/office/drawing/2014/main" id="{0B6819D5-8FBF-4711-909F-24529645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/>
          <a:stretch>
            <a:fillRect/>
          </a:stretch>
        </p:blipFill>
        <p:spPr bwMode="auto">
          <a:xfrm>
            <a:off x="101600" y="1295400"/>
            <a:ext cx="429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>
            <a:extLst>
              <a:ext uri="{FF2B5EF4-FFF2-40B4-BE49-F238E27FC236}">
                <a16:creationId xmlns:a16="http://schemas.microsoft.com/office/drawing/2014/main" id="{B3B35299-B29D-41D1-9174-B6330F527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80" y="120075"/>
            <a:ext cx="5375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Freezing-Point Depression</a:t>
            </a:r>
          </a:p>
        </p:txBody>
      </p:sp>
      <p:sp>
        <p:nvSpPr>
          <p:cNvPr id="20484" name="Oval 4">
            <a:extLst>
              <a:ext uri="{FF2B5EF4-FFF2-40B4-BE49-F238E27FC236}">
                <a16:creationId xmlns:a16="http://schemas.microsoft.com/office/drawing/2014/main" id="{AD82002C-928B-461C-BE85-FB5600FD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0955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20485" name="Oval 5">
            <a:extLst>
              <a:ext uri="{FF2B5EF4-FFF2-40B4-BE49-F238E27FC236}">
                <a16:creationId xmlns:a16="http://schemas.microsoft.com/office/drawing/2014/main" id="{56F34DB7-0B2B-4680-864B-8CDE1B19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4292600"/>
            <a:ext cx="7620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grpSp>
        <p:nvGrpSpPr>
          <p:cNvPr id="20504" name="Group 24">
            <a:extLst>
              <a:ext uri="{FF2B5EF4-FFF2-40B4-BE49-F238E27FC236}">
                <a16:creationId xmlns:a16="http://schemas.microsoft.com/office/drawing/2014/main" id="{9811B586-CB43-4E61-991A-1AA00F5BE8E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863600"/>
            <a:ext cx="2251075" cy="565150"/>
            <a:chOff x="2928" y="544"/>
            <a:chExt cx="1418" cy="356"/>
          </a:xfrm>
        </p:grpSpPr>
        <p:sp>
          <p:nvSpPr>
            <p:cNvPr id="31765" name="Text Box 7">
              <a:extLst>
                <a:ext uri="{FF2B5EF4-FFF2-40B4-BE49-F238E27FC236}">
                  <a16:creationId xmlns:a16="http://schemas.microsoft.com/office/drawing/2014/main" id="{8C0329A0-0518-4D2C-A562-0AEFCC6A8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 –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6" name="Text Box 8">
              <a:extLst>
                <a:ext uri="{FF2B5EF4-FFF2-40B4-BE49-F238E27FC236}">
                  <a16:creationId xmlns:a16="http://schemas.microsoft.com/office/drawing/2014/main" id="{FA3A5076-8C9A-4D53-95D6-8FC1D1018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0505" name="Group 25">
            <a:extLst>
              <a:ext uri="{FF2B5EF4-FFF2-40B4-BE49-F238E27FC236}">
                <a16:creationId xmlns:a16="http://schemas.microsoft.com/office/drawing/2014/main" id="{E489E10D-7783-4ED4-AB60-43FC91A9240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214688"/>
            <a:ext cx="1255713" cy="595312"/>
            <a:chOff x="2928" y="2025"/>
            <a:chExt cx="791" cy="375"/>
          </a:xfrm>
        </p:grpSpPr>
        <p:sp>
          <p:nvSpPr>
            <p:cNvPr id="31763" name="Text Box 10">
              <a:extLst>
                <a:ext uri="{FF2B5EF4-FFF2-40B4-BE49-F238E27FC236}">
                  <a16:creationId xmlns:a16="http://schemas.microsoft.com/office/drawing/2014/main" id="{BA2CA293-4A29-4F68-AEAB-1EC64F1CF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073"/>
              <a:ext cx="7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>
                  <a:latin typeface="Arial" panose="020B0604020202020204" pitchFamily="34" charset="0"/>
                </a:rPr>
                <a:t>T 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&gt; 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4" name="Text Box 11">
              <a:extLst>
                <a:ext uri="{FF2B5EF4-FFF2-40B4-BE49-F238E27FC236}">
                  <a16:creationId xmlns:a16="http://schemas.microsoft.com/office/drawing/2014/main" id="{C79AEF03-F4BF-48D2-9747-6FDAD77AC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5" y="202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0492" name="Text Box 12">
            <a:extLst>
              <a:ext uri="{FF2B5EF4-FFF2-40B4-BE49-F238E27FC236}">
                <a16:creationId xmlns:a16="http://schemas.microsoft.com/office/drawing/2014/main" id="{67990AAF-0E1A-449A-8D45-D52043D75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3284538"/>
            <a:ext cx="1289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 i="1">
                <a:latin typeface="Arial" panose="020B0604020202020204" pitchFamily="34" charset="0"/>
              </a:rPr>
              <a:t>T</a:t>
            </a:r>
            <a:r>
              <a:rPr lang="en-US" altLang="en-US" sz="2800" baseline="-25000">
                <a:latin typeface="Arial" panose="020B0604020202020204" pitchFamily="34" charset="0"/>
              </a:rPr>
              <a:t>f</a:t>
            </a:r>
            <a:r>
              <a:rPr lang="en-US" altLang="en-US" sz="2800">
                <a:latin typeface="Arial" panose="020B0604020202020204" pitchFamily="34" charset="0"/>
              </a:rPr>
              <a:t> &gt; 0</a:t>
            </a:r>
          </a:p>
        </p:txBody>
      </p:sp>
      <p:grpSp>
        <p:nvGrpSpPr>
          <p:cNvPr id="20503" name="Group 23">
            <a:extLst>
              <a:ext uri="{FF2B5EF4-FFF2-40B4-BE49-F238E27FC236}">
                <a16:creationId xmlns:a16="http://schemas.microsoft.com/office/drawing/2014/main" id="{139BB7D6-4AA7-4188-8C20-4C69C3CA9ADC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485900"/>
            <a:ext cx="3825875" cy="876300"/>
            <a:chOff x="2928" y="936"/>
            <a:chExt cx="2410" cy="552"/>
          </a:xfrm>
        </p:grpSpPr>
        <p:sp>
          <p:nvSpPr>
            <p:cNvPr id="31761" name="Text Box 14">
              <a:extLst>
                <a:ext uri="{FF2B5EF4-FFF2-40B4-BE49-F238E27FC236}">
                  <a16:creationId xmlns:a16="http://schemas.microsoft.com/office/drawing/2014/main" id="{2A786F59-9A89-411B-A2FB-16F8E06AE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970"/>
              <a:ext cx="241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panose="020B0604020202020204" pitchFamily="34" charset="0"/>
                </a:rPr>
                <a:t>T  </a:t>
              </a:r>
              <a:r>
                <a:rPr lang="en-US" altLang="en-US" sz="24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400">
                  <a:latin typeface="Arial" panose="020B0604020202020204" pitchFamily="34" charset="0"/>
                </a:rPr>
                <a:t>  is the freezing point of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      the pure solvent</a:t>
              </a:r>
              <a:endParaRPr lang="en-US" altLang="en-US" sz="2400" i="1">
                <a:latin typeface="Arial" panose="020B0604020202020204" pitchFamily="34" charset="0"/>
              </a:endParaRPr>
            </a:p>
          </p:txBody>
        </p:sp>
        <p:sp>
          <p:nvSpPr>
            <p:cNvPr id="31762" name="Text Box 15">
              <a:extLst>
                <a:ext uri="{FF2B5EF4-FFF2-40B4-BE49-F238E27FC236}">
                  <a16:creationId xmlns:a16="http://schemas.microsoft.com/office/drawing/2014/main" id="{2016B697-9E4C-437F-A187-76D5E5B58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9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20496" name="Text Box 16">
            <a:extLst>
              <a:ext uri="{FF2B5EF4-FFF2-40B4-BE49-F238E27FC236}">
                <a16:creationId xmlns:a16="http://schemas.microsoft.com/office/drawing/2014/main" id="{BE53481A-A448-4782-B96C-87B3FAB6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339975"/>
            <a:ext cx="3825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T </a:t>
            </a:r>
            <a:r>
              <a:rPr lang="en-US" altLang="en-US" sz="2400" baseline="-25000">
                <a:latin typeface="Arial" panose="020B0604020202020204" pitchFamily="34" charset="0"/>
              </a:rPr>
              <a:t>f</a:t>
            </a:r>
            <a:r>
              <a:rPr lang="en-US" altLang="en-US" sz="2400">
                <a:latin typeface="Arial" panose="020B0604020202020204" pitchFamily="34" charset="0"/>
              </a:rPr>
              <a:t>  is the freezing point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the solution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grpSp>
        <p:nvGrpSpPr>
          <p:cNvPr id="20497" name="Group 17">
            <a:extLst>
              <a:ext uri="{FF2B5EF4-FFF2-40B4-BE49-F238E27FC236}">
                <a16:creationId xmlns:a16="http://schemas.microsoft.com/office/drawing/2014/main" id="{072D1662-0357-4157-A413-D5B48D14F2E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038600"/>
            <a:ext cx="1981200" cy="609600"/>
            <a:chOff x="3168" y="2832"/>
            <a:chExt cx="1248" cy="384"/>
          </a:xfrm>
        </p:grpSpPr>
        <p:sp>
          <p:nvSpPr>
            <p:cNvPr id="31759" name="Text Box 18">
              <a:extLst>
                <a:ext uri="{FF2B5EF4-FFF2-40B4-BE49-F238E27FC236}">
                  <a16:creationId xmlns:a16="http://schemas.microsoft.com/office/drawing/2014/main" id="{E028DC98-B0E0-4FF9-8B0F-2FBDD2DD9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2860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Symbol" panose="05050102010706020507" pitchFamily="18" charset="2"/>
                </a:rPr>
                <a:t>D</a:t>
              </a:r>
              <a:r>
                <a:rPr lang="en-US" altLang="en-US" sz="2800" i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= </a:t>
              </a:r>
              <a:r>
                <a:rPr lang="en-US" altLang="en-US" sz="2800" i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>
                  <a:latin typeface="Arial" panose="020B0604020202020204" pitchFamily="34" charset="0"/>
                </a:rPr>
                <a:t>f</a:t>
              </a:r>
              <a:r>
                <a:rPr lang="en-US" altLang="en-US" sz="2800">
                  <a:latin typeface="Arial" panose="020B0604020202020204" pitchFamily="34" charset="0"/>
                </a:rPr>
                <a:t> </a:t>
              </a:r>
              <a:r>
                <a:rPr lang="en-US" altLang="en-US" sz="2800" i="1">
                  <a:latin typeface="Arial" panose="020B0604020202020204" pitchFamily="34" charset="0"/>
                </a:rPr>
                <a:t>m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  <p:sp>
          <p:nvSpPr>
            <p:cNvPr id="31760" name="Rectangle 19">
              <a:extLst>
                <a:ext uri="{FF2B5EF4-FFF2-40B4-BE49-F238E27FC236}">
                  <a16:creationId xmlns:a16="http://schemas.microsoft.com/office/drawing/2014/main" id="{4305BC34-FBA6-450B-9122-EF2503B84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ar-SA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0500" name="Text Box 20">
            <a:extLst>
              <a:ext uri="{FF2B5EF4-FFF2-40B4-BE49-F238E27FC236}">
                <a16:creationId xmlns:a16="http://schemas.microsoft.com/office/drawing/2014/main" id="{DD5300F4-8B69-4534-82D5-D01C9C43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724400"/>
            <a:ext cx="4411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is the molality of the solution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748E1C07-F76A-46FA-AE54-B7E5B784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5218112"/>
            <a:ext cx="4365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K</a:t>
            </a:r>
            <a:r>
              <a:rPr lang="en-US" altLang="en-US" sz="2400" b="1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is the molal freezing-point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depression constant (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  for a given solvent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E6C50-FC71-46B6-9517-C7F37E81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31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92" grpId="0" autoUpdateAnimBg="0"/>
      <p:bldP spid="20496" grpId="0" autoUpdateAnimBg="0"/>
      <p:bldP spid="20500" grpId="0" autoUpdateAnimBg="0"/>
      <p:bldP spid="2050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H00682_">
            <a:extLst>
              <a:ext uri="{FF2B5EF4-FFF2-40B4-BE49-F238E27FC236}">
                <a16:creationId xmlns:a16="http://schemas.microsoft.com/office/drawing/2014/main" id="{B362F7DF-AB09-41E2-8FC9-D31725C4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6540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 descr="HH00683_">
            <a:extLst>
              <a:ext uri="{FF2B5EF4-FFF2-40B4-BE49-F238E27FC236}">
                <a16:creationId xmlns:a16="http://schemas.microsoft.com/office/drawing/2014/main" id="{8FC0C035-120C-4ED6-B559-9A040295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0"/>
            <a:ext cx="6461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D50B1-E4C8-4830-93B2-B130900B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32</a:t>
            </a:fld>
            <a:endParaRPr lang="en-US" altLang="en-S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F0C74-D047-43EA-B0D2-2D933827E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27" y="156236"/>
            <a:ext cx="8903346" cy="3806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53" y="4114800"/>
            <a:ext cx="3572247" cy="251673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DACCD0F6-9511-44C8-A860-6F6A2C4D5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8600"/>
          <a:ext cx="85566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Clip" r:id="rId3" imgW="5029200" imgH="9486900" progId="MS_ClipArt_Gallery.2">
                  <p:embed/>
                </p:oleObj>
              </mc:Choice>
              <mc:Fallback>
                <p:oleObj name="Clip" r:id="rId3" imgW="5029200" imgH="9486900" progId="MS_ClipArt_Gallery.2">
                  <p:embed/>
                  <p:pic>
                    <p:nvPicPr>
                      <p:cNvPr id="33794" name="Object 2">
                        <a:extLst>
                          <a:ext uri="{FF2B5EF4-FFF2-40B4-BE49-F238E27FC236}">
                            <a16:creationId xmlns:a16="http://schemas.microsoft.com/office/drawing/2014/main" id="{DACCD0F6-9511-44C8-A860-6F6A2C4D5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5566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54617E80-D20A-4582-BA07-3A3320FD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917F684-51C1-486A-A729-9D87B27C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843088"/>
            <a:ext cx="1571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3559" name="Group 7">
            <a:extLst>
              <a:ext uri="{FF2B5EF4-FFF2-40B4-BE49-F238E27FC236}">
                <a16:creationId xmlns:a16="http://schemas.microsoft.com/office/drawing/2014/main" id="{2E9220D7-8D00-474A-B087-93F8502E831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833688"/>
            <a:ext cx="3703638" cy="1052512"/>
            <a:chOff x="828" y="816"/>
            <a:chExt cx="2333" cy="663"/>
          </a:xfrm>
        </p:grpSpPr>
        <p:sp>
          <p:nvSpPr>
            <p:cNvPr id="33821" name="Text Box 8">
              <a:extLst>
                <a:ext uri="{FF2B5EF4-FFF2-40B4-BE49-F238E27FC236}">
                  <a16:creationId xmlns:a16="http://schemas.microsoft.com/office/drawing/2014/main" id="{67E8AEC9-A11A-4616-AE81-04675B4E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" y="971"/>
              <a:ext cx="5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m </a:t>
              </a:r>
              <a:r>
                <a:rPr lang="en-US" altLang="en-US" sz="2400">
                  <a:latin typeface="Arial" panose="020B0604020202020204" pitchFamily="34" charset="0"/>
                </a:rPr>
                <a:t> =</a:t>
              </a:r>
              <a:endParaRPr lang="en-US" altLang="en-US" sz="2400" b="1" i="1">
                <a:latin typeface="Arial" panose="020B0604020202020204" pitchFamily="34" charset="0"/>
              </a:endParaRPr>
            </a:p>
          </p:txBody>
        </p:sp>
        <p:sp>
          <p:nvSpPr>
            <p:cNvPr id="33822" name="Text Box 9">
              <a:extLst>
                <a:ext uri="{FF2B5EF4-FFF2-40B4-BE49-F238E27FC236}">
                  <a16:creationId xmlns:a16="http://schemas.microsoft.com/office/drawing/2014/main" id="{967A25BF-6DAF-4950-B328-A816DFE6C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moles of solute</a:t>
              </a:r>
            </a:p>
          </p:txBody>
        </p:sp>
        <p:sp>
          <p:nvSpPr>
            <p:cNvPr id="33823" name="Text Box 10">
              <a:extLst>
                <a:ext uri="{FF2B5EF4-FFF2-40B4-BE49-F238E27FC236}">
                  <a16:creationId xmlns:a16="http://schemas.microsoft.com/office/drawing/2014/main" id="{1FF5F2C7-1996-4CAD-963A-CC110D224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Arial" panose="020B0604020202020204" pitchFamily="34" charset="0"/>
                </a:rPr>
                <a:t>mass of solvent (kg)</a:t>
              </a:r>
            </a:p>
          </p:txBody>
        </p:sp>
        <p:sp>
          <p:nvSpPr>
            <p:cNvPr id="33824" name="Line 11">
              <a:extLst>
                <a:ext uri="{FF2B5EF4-FFF2-40B4-BE49-F238E27FC236}">
                  <a16:creationId xmlns:a16="http://schemas.microsoft.com/office/drawing/2014/main" id="{C4D27123-6806-4A92-AEBB-7C88D57B9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0" name="Text Box 18">
            <a:extLst>
              <a:ext uri="{FF2B5EF4-FFF2-40B4-BE49-F238E27FC236}">
                <a16:creationId xmlns:a16="http://schemas.microsoft.com/office/drawing/2014/main" id="{0F22D1E5-910B-4B5E-BC9F-24CBB493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115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</a:t>
            </a:r>
            <a:r>
              <a:rPr lang="en-US" altLang="en-US" sz="2400" b="1" dirty="0">
                <a:latin typeface="Arial" panose="020B0604020202020204" pitchFamily="34" charset="0"/>
              </a:rPr>
              <a:t>2.41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3578" name="Group 26">
            <a:extLst>
              <a:ext uri="{FF2B5EF4-FFF2-40B4-BE49-F238E27FC236}">
                <a16:creationId xmlns:a16="http://schemas.microsoft.com/office/drawing/2014/main" id="{11DB226D-C7B1-447F-9723-592ABDADB08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438400"/>
            <a:ext cx="3144838" cy="1447800"/>
            <a:chOff x="2544" y="1296"/>
            <a:chExt cx="1981" cy="912"/>
          </a:xfrm>
        </p:grpSpPr>
        <p:sp>
          <p:nvSpPr>
            <p:cNvPr id="33811" name="Text Box 13">
              <a:extLst>
                <a:ext uri="{FF2B5EF4-FFF2-40B4-BE49-F238E27FC236}">
                  <a16:creationId xmlns:a16="http://schemas.microsoft.com/office/drawing/2014/main" id="{25AE8786-D0B2-44B7-B59D-1EA991295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= </a:t>
              </a:r>
            </a:p>
          </p:txBody>
        </p:sp>
        <p:grpSp>
          <p:nvGrpSpPr>
            <p:cNvPr id="33812" name="Group 25">
              <a:extLst>
                <a:ext uri="{FF2B5EF4-FFF2-40B4-BE49-F238E27FC236}">
                  <a16:creationId xmlns:a16="http://schemas.microsoft.com/office/drawing/2014/main" id="{F81B75E7-E25B-40E2-972E-088D0C8DD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7" y="1872"/>
              <a:ext cx="1728" cy="336"/>
              <a:chOff x="2797" y="1872"/>
              <a:chExt cx="1728" cy="336"/>
            </a:xfrm>
          </p:grpSpPr>
          <p:sp>
            <p:nvSpPr>
              <p:cNvPr id="33819" name="Line 16">
                <a:extLst>
                  <a:ext uri="{FF2B5EF4-FFF2-40B4-BE49-F238E27FC236}">
                    <a16:creationId xmlns:a16="http://schemas.microsoft.com/office/drawing/2014/main" id="{A75D03B1-6794-4C22-9277-F0D77E1E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Text Box 17">
                <a:extLst>
                  <a:ext uri="{FF2B5EF4-FFF2-40B4-BE49-F238E27FC236}">
                    <a16:creationId xmlns:a16="http://schemas.microsoft.com/office/drawing/2014/main" id="{B3B7391A-2E03-4B76-8002-2D6EB8288D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3" y="1920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3.202 kg solvent</a:t>
                </a:r>
              </a:p>
            </p:txBody>
          </p:sp>
        </p:grpSp>
        <p:grpSp>
          <p:nvGrpSpPr>
            <p:cNvPr id="33813" name="Group 24">
              <a:extLst>
                <a:ext uri="{FF2B5EF4-FFF2-40B4-BE49-F238E27FC236}">
                  <a16:creationId xmlns:a16="http://schemas.microsoft.com/office/drawing/2014/main" id="{D51678C1-E95A-48E2-9754-D1A3C7CE6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33814" name="Text Box 19">
                <a:extLst>
                  <a:ext uri="{FF2B5EF4-FFF2-40B4-BE49-F238E27FC236}">
                    <a16:creationId xmlns:a16="http://schemas.microsoft.com/office/drawing/2014/main" id="{30531F4B-BD10-4E99-A45D-F53DBD7B2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478 g x </a:t>
                </a:r>
              </a:p>
            </p:txBody>
          </p:sp>
          <p:grpSp>
            <p:nvGrpSpPr>
              <p:cNvPr id="33815" name="Group 23">
                <a:extLst>
                  <a:ext uri="{FF2B5EF4-FFF2-40B4-BE49-F238E27FC236}">
                    <a16:creationId xmlns:a16="http://schemas.microsoft.com/office/drawing/2014/main" id="{2888E3D2-6231-4548-82D9-BFDBB2C02E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33816" name="Text Box 20">
                  <a:extLst>
                    <a:ext uri="{FF2B5EF4-FFF2-40B4-BE49-F238E27FC236}">
                      <a16:creationId xmlns:a16="http://schemas.microsoft.com/office/drawing/2014/main" id="{5B6917B1-ED5B-403C-9F53-5213680874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dirty="0">
                      <a:latin typeface="Arial" panose="020B0604020202020204" pitchFamily="34" charset="0"/>
                    </a:rPr>
                    <a:t>1 </a:t>
                  </a:r>
                  <a:r>
                    <a:rPr lang="en-US" altLang="en-US" sz="2400" dirty="0" err="1">
                      <a:latin typeface="Arial" panose="020B0604020202020204" pitchFamily="34" charset="0"/>
                    </a:rPr>
                    <a:t>mol</a:t>
                  </a:r>
                  <a:endParaRPr lang="en-US" altLang="en-US" sz="2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17" name="Line 21">
                  <a:extLst>
                    <a:ext uri="{FF2B5EF4-FFF2-40B4-BE49-F238E27FC236}">
                      <a16:creationId xmlns:a16="http://schemas.microsoft.com/office/drawing/2014/main" id="{5D2AFA47-0F4F-4A8A-B1E9-C43EEE45DA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Text Box 22">
                  <a:extLst>
                    <a:ext uri="{FF2B5EF4-FFF2-40B4-BE49-F238E27FC236}">
                      <a16:creationId xmlns:a16="http://schemas.microsoft.com/office/drawing/2014/main" id="{0DA67663-1FB9-48C0-89D1-96F1C3F263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latin typeface="Arial" panose="020B0604020202020204" pitchFamily="34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3579" name="Text Box 27">
            <a:extLst>
              <a:ext uri="{FF2B5EF4-FFF2-40B4-BE49-F238E27FC236}">
                <a16:creationId xmlns:a16="http://schemas.microsoft.com/office/drawing/2014/main" id="{7699DBB3-A6C9-4BEC-9D1C-19D7DE2E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1843088"/>
            <a:ext cx="2997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water = 1.86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2B858038-DB66-4759-BA3A-2BF8F8257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81488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 </a:t>
            </a:r>
            <a:r>
              <a:rPr lang="en-US" altLang="en-US" sz="2400" i="1" dirty="0" err="1">
                <a:latin typeface="Arial" panose="020B0604020202020204" pitchFamily="34" charset="0"/>
              </a:rPr>
              <a:t>K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B05532C4-A6E2-484C-BA99-BFE8510F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349" y="4292600"/>
            <a:ext cx="444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1.86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C/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x 2.41 </a:t>
            </a:r>
            <a:r>
              <a:rPr lang="en-US" altLang="en-US" sz="2400" i="1" dirty="0">
                <a:latin typeface="Arial" panose="020B0604020202020204" pitchFamily="34" charset="0"/>
              </a:rPr>
              <a:t>m</a:t>
            </a:r>
            <a:r>
              <a:rPr lang="en-US" altLang="en-US" sz="2400" dirty="0">
                <a:latin typeface="Arial" panose="020B0604020202020204" pitchFamily="34" charset="0"/>
              </a:rPr>
              <a:t> = 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3809" name="Text Box 32">
            <a:extLst>
              <a:ext uri="{FF2B5EF4-FFF2-40B4-BE49-F238E27FC236}">
                <a16:creationId xmlns:a16="http://schemas.microsoft.com/office/drawing/2014/main" id="{D0532461-D2C1-4DB1-B9AB-EFEC2A94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922838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f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  – 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3807" name="Text Box 35">
            <a:extLst>
              <a:ext uri="{FF2B5EF4-FFF2-40B4-BE49-F238E27FC236}">
                <a16:creationId xmlns:a16="http://schemas.microsoft.com/office/drawing/2014/main" id="{CD89F21C-68D7-411E-90A0-BD3B7C2D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260" y="5576894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</a:rPr>
              <a:t>T</a:t>
            </a:r>
            <a:r>
              <a:rPr lang="en-US" altLang="en-US" sz="2400" b="1" baseline="-25000" dirty="0" err="1">
                <a:latin typeface="Arial" panose="020B0604020202020204" pitchFamily="34" charset="0"/>
              </a:rPr>
              <a:t>f</a:t>
            </a:r>
            <a:r>
              <a:rPr lang="en-US" altLang="en-US" sz="2400" dirty="0">
                <a:latin typeface="Arial" panose="020B0604020202020204" pitchFamily="34" charset="0"/>
              </a:rPr>
              <a:t>   = </a:t>
            </a:r>
            <a:r>
              <a:rPr lang="en-US" altLang="en-US" sz="2400" i="1" dirty="0">
                <a:latin typeface="Arial" panose="020B0604020202020204" pitchFamily="34" charset="0"/>
              </a:rPr>
              <a:t>T </a:t>
            </a:r>
            <a:r>
              <a:rPr lang="en-US" altLang="en-US" sz="2400" baseline="-25000" dirty="0">
                <a:latin typeface="Arial" panose="020B0604020202020204" pitchFamily="34" charset="0"/>
              </a:rPr>
              <a:t>f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 – </a:t>
            </a:r>
            <a:r>
              <a:rPr lang="en-US" altLang="en-US" sz="2400" dirty="0" err="1">
                <a:latin typeface="Symbol" panose="05050102010706020507" pitchFamily="18" charset="2"/>
              </a:rPr>
              <a:t>D</a:t>
            </a:r>
            <a:r>
              <a:rPr lang="en-US" altLang="en-US" sz="2400" i="1" dirty="0" err="1">
                <a:latin typeface="Arial" panose="020B0604020202020204" pitchFamily="34" charset="0"/>
              </a:rPr>
              <a:t>T</a:t>
            </a:r>
            <a:r>
              <a:rPr lang="en-US" altLang="en-US" sz="2400" baseline="-25000" dirty="0" err="1">
                <a:latin typeface="Arial" panose="020B0604020202020204" pitchFamily="34" charset="0"/>
              </a:rPr>
              <a:t>f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11BA59C5-9435-4EF0-9965-A638800A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013" y="5575300"/>
            <a:ext cx="4305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= 0.00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 – 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 = </a:t>
            </a:r>
            <a:r>
              <a:rPr lang="en-US" altLang="en-US" sz="2400" b="1" dirty="0">
                <a:latin typeface="Arial" panose="020B0604020202020204" pitchFamily="34" charset="0"/>
              </a:rPr>
              <a:t>-4.48 </a:t>
            </a:r>
            <a:r>
              <a:rPr lang="en-US" altLang="en-US" sz="2400" baseline="30000" dirty="0">
                <a:latin typeface="Arial" panose="020B0604020202020204" pitchFamily="34" charset="0"/>
              </a:rPr>
              <a:t>0</a:t>
            </a:r>
            <a:r>
              <a:rPr lang="en-US" altLang="en-US" sz="2400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59B7A-6810-4C70-ACB4-E8710B6B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33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70" grpId="0" autoUpdateAnimBg="0"/>
      <p:bldP spid="23579" grpId="0" autoUpdateAnimBg="0"/>
      <p:bldP spid="23580" grpId="0" autoUpdateAnimBg="0"/>
      <p:bldP spid="23581" grpId="0" autoUpdateAnimBg="0"/>
      <p:bldP spid="33809" grpId="0"/>
      <p:bldP spid="33807" grpId="0"/>
      <p:bldP spid="2358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31" descr="12_11">
            <a:extLst>
              <a:ext uri="{FF2B5EF4-FFF2-40B4-BE49-F238E27FC236}">
                <a16:creationId xmlns:a16="http://schemas.microsoft.com/office/drawing/2014/main" id="{207CD5FF-D65F-491F-83F9-0EAC2933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5277"/>
          <a:stretch>
            <a:fillRect/>
          </a:stretch>
        </p:blipFill>
        <p:spPr bwMode="auto">
          <a:xfrm>
            <a:off x="1447800" y="2767012"/>
            <a:ext cx="6591300" cy="356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>
            <a:extLst>
              <a:ext uri="{FF2B5EF4-FFF2-40B4-BE49-F238E27FC236}">
                <a16:creationId xmlns:a16="http://schemas.microsoft.com/office/drawing/2014/main" id="{02805ADB-6BC3-4DF9-B1D8-36C20833E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007" y="76200"/>
            <a:ext cx="4305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Osmotic Pressure (</a:t>
            </a:r>
            <a:r>
              <a:rPr lang="en-US" altLang="en-US" b="1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B286AFFB-7FF6-4D33-B8FF-C98D3965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858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Arial" panose="020B0604020202020204" pitchFamily="34" charset="0"/>
              </a:rPr>
              <a:t>Osmosis</a:t>
            </a:r>
            <a:r>
              <a:rPr lang="en-US" altLang="en-US" sz="2000" dirty="0">
                <a:latin typeface="Arial" panose="020B0604020202020204" pitchFamily="34" charset="0"/>
              </a:rPr>
              <a:t> is the selective passage of solvent molecules through a porous membrane from a dilute solution to a more concentrated one.</a:t>
            </a:r>
            <a:endParaRPr lang="en-US" altLang="en-US" sz="2000" b="1" i="1" dirty="0">
              <a:latin typeface="Arial" panose="020B0604020202020204" pitchFamily="34" charset="0"/>
            </a:endParaRP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10F0E638-91A8-4D12-A070-D1D6FAFB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431925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 </a:t>
            </a:r>
            <a:r>
              <a:rPr lang="en-US" altLang="en-US" sz="2000" b="1" i="1">
                <a:latin typeface="Arial" panose="020B0604020202020204" pitchFamily="34" charset="0"/>
              </a:rPr>
              <a:t>semipermeable membrane</a:t>
            </a:r>
            <a:r>
              <a:rPr lang="en-US" altLang="en-US" sz="2000">
                <a:latin typeface="Arial" panose="020B0604020202020204" pitchFamily="34" charset="0"/>
              </a:rPr>
              <a:t> allows the passage of solvent molecules but blocks the passage of solute molecules.</a:t>
            </a:r>
            <a:endParaRPr lang="en-US" altLang="en-US" sz="2000" b="1" i="1">
              <a:latin typeface="Arial" panose="020B0604020202020204" pitchFamily="34" charset="0"/>
            </a:endParaRP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E551BFDE-B8AA-48C3-866B-743CBBA1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117725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Arial" panose="020B0604020202020204" pitchFamily="34" charset="0"/>
              </a:rPr>
              <a:t>Osmotic pressure (</a:t>
            </a:r>
            <a:r>
              <a:rPr lang="en-US" altLang="en-US" sz="2000" b="1" i="1">
                <a:latin typeface="Symbol" panose="05050102010706020507" pitchFamily="18" charset="2"/>
              </a:rPr>
              <a:t>p</a:t>
            </a:r>
            <a:r>
              <a:rPr lang="en-US" altLang="en-US" sz="2000" b="1" i="1">
                <a:latin typeface="Arial" panose="020B0604020202020204" pitchFamily="34" charset="0"/>
              </a:rPr>
              <a:t>)</a:t>
            </a:r>
            <a:r>
              <a:rPr lang="en-US" altLang="en-US" sz="2000">
                <a:latin typeface="Arial" panose="020B0604020202020204" pitchFamily="34" charset="0"/>
              </a:rPr>
              <a:t> is the pressure required to stop osmosis.</a:t>
            </a:r>
            <a:endParaRPr lang="en-US" altLang="en-US" sz="2000" b="1" i="1">
              <a:latin typeface="Arial" panose="020B0604020202020204" pitchFamily="34" charset="0"/>
            </a:endParaRPr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43F1923E-3D5E-4E21-9D52-5C3008193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8200" y="5211763"/>
            <a:ext cx="78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D0804D6E-0742-4A57-ADAD-21619226DFD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04950" y="5011738"/>
            <a:ext cx="7350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dilute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C6FBAB2A-DB17-4C8D-A9E1-BBD42738ED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23332" y="4888706"/>
            <a:ext cx="1371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concentrated</a:t>
            </a:r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D6DCEB9B-F6A2-4D31-9D9B-46F9BD04F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352800"/>
            <a:ext cx="1423988" cy="1219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DDD68-6E32-425F-8653-78BC7069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34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utoUpdateAnimBg="0"/>
      <p:bldP spid="24601" grpId="0" autoUpdateAnimBg="0"/>
      <p:bldP spid="24602" grpId="0" autoUpdateAnimBg="0"/>
      <p:bldP spid="24604" grpId="0" autoUpdateAnimBg="0"/>
      <p:bldP spid="24605" grpId="0" autoUpdateAnimBg="0"/>
      <p:bldP spid="246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56024">
            <a:extLst>
              <a:ext uri="{FF2B5EF4-FFF2-40B4-BE49-F238E27FC236}">
                <a16:creationId xmlns:a16="http://schemas.microsoft.com/office/drawing/2014/main" id="{4F195854-9468-4508-A4DA-4230D863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14400" y="914400"/>
            <a:ext cx="73914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FF3D1690-E21A-43E2-991B-D42103E2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5" y="3330575"/>
            <a:ext cx="773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High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anose="020B0604020202020204" pitchFamily="34" charset="0"/>
              </a:rPr>
              <a:t>P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1F9656A2-4F5C-4D6F-A86C-D7B43963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3330575"/>
            <a:ext cx="708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anose="020B0604020202020204" pitchFamily="34" charset="0"/>
              </a:rPr>
              <a:t>P</a:t>
            </a:r>
            <a:endParaRPr lang="en-US" altLang="en-US" sz="2400" i="1">
              <a:latin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AB2E2380-CEBD-4FCE-A62B-F72D8AFF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644" y="96057"/>
            <a:ext cx="4330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Osmotic Pressure (</a:t>
            </a:r>
            <a:r>
              <a:rPr lang="en-US" altLang="en-US" b="1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7665826E-6DE5-454D-9DB3-288CF6AA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2" y="5245169"/>
            <a:ext cx="1792288" cy="707886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Arial" panose="020B0604020202020204" pitchFamily="34" charset="0"/>
              </a:rPr>
              <a:t> = </a:t>
            </a:r>
            <a:r>
              <a:rPr lang="en-US" altLang="en-US" sz="2800" i="1" dirty="0">
                <a:latin typeface="Arial" panose="020B0604020202020204" pitchFamily="34" charset="0"/>
              </a:rPr>
              <a:t>MRT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F8647E8B-5E06-4C30-B17C-700F680AE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4906962"/>
            <a:ext cx="438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M </a:t>
            </a:r>
            <a:r>
              <a:rPr lang="en-US" altLang="en-US" sz="2400" i="1" dirty="0">
                <a:latin typeface="Arial" panose="020B0604020202020204" pitchFamily="34" charset="0"/>
              </a:rPr>
              <a:t>is the molarity of the solution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F75CAED8-D45D-4457-9CAD-693B26B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370512"/>
            <a:ext cx="3030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R</a:t>
            </a:r>
            <a:r>
              <a:rPr lang="en-US" altLang="en-US" sz="2400" dirty="0">
                <a:latin typeface="Arial" panose="020B0604020202020204" pitchFamily="34" charset="0"/>
              </a:rPr>
              <a:t> is the gas constant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1D3DC15E-ECD1-4D35-9490-5E820922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5835650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</a:rPr>
              <a:t>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is the temperature (in K)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F51D7-7647-4562-BDAF-EAD057DB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35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6" grpId="0" animBg="1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DC297-9BEC-4606-9550-22B1B994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36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E4D15-0539-4FAF-A856-5E5C6DCB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991600" cy="48719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37</a:t>
            </a:fld>
            <a:endParaRPr lang="en-US" altLang="en-S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-12437" t="58705" r="1" b="-965"/>
          <a:stretch/>
        </p:blipFill>
        <p:spPr>
          <a:xfrm>
            <a:off x="-637757" y="4543548"/>
            <a:ext cx="8925622" cy="18167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600" y="0"/>
            <a:ext cx="8293719" cy="6445647"/>
            <a:chOff x="609600" y="0"/>
            <a:chExt cx="8001000" cy="6218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388" b="76399"/>
            <a:stretch/>
          </p:blipFill>
          <p:spPr>
            <a:xfrm>
              <a:off x="762000" y="0"/>
              <a:ext cx="7650480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68351"/>
            <a:stretch/>
          </p:blipFill>
          <p:spPr>
            <a:xfrm>
              <a:off x="719998" y="2726036"/>
              <a:ext cx="7658146" cy="13125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62016" b="28266"/>
            <a:stretch/>
          </p:blipFill>
          <p:spPr>
            <a:xfrm>
              <a:off x="746714" y="1219200"/>
              <a:ext cx="7650480" cy="533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49521" r="85358" b="44926"/>
            <a:stretch/>
          </p:blipFill>
          <p:spPr>
            <a:xfrm>
              <a:off x="719998" y="1234907"/>
              <a:ext cx="1120186" cy="304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998" y="2362200"/>
              <a:ext cx="7631431" cy="5026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528" y="1752600"/>
              <a:ext cx="7559086" cy="6622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45947" r="11353" b="41191"/>
            <a:stretch/>
          </p:blipFill>
          <p:spPr>
            <a:xfrm>
              <a:off x="1821857" y="4038601"/>
              <a:ext cx="6788743" cy="533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6865" t="32756" r="17414" b="54382"/>
            <a:stretch/>
          </p:blipFill>
          <p:spPr>
            <a:xfrm>
              <a:off x="762000" y="3962400"/>
              <a:ext cx="4267200" cy="5334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609600" y="0"/>
              <a:ext cx="304800" cy="621815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256932" y="76199"/>
              <a:ext cx="353668" cy="6065754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7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448D3-0FED-4348-8770-2A949D6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38</a:t>
            </a:fld>
            <a:endParaRPr lang="en-US" altLang="en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71C9C-2612-40F2-B93C-55744BB33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62"/>
          <a:stretch/>
        </p:blipFill>
        <p:spPr>
          <a:xfrm>
            <a:off x="1143000" y="-76200"/>
            <a:ext cx="7038976" cy="1221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6AF52-6134-4388-9D9E-C734430F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71"/>
          <a:stretch/>
        </p:blipFill>
        <p:spPr>
          <a:xfrm>
            <a:off x="1143000" y="1112521"/>
            <a:ext cx="7038973" cy="55930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2A3874-CEDC-4415-AA23-FD7D72B0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cell in an:</a:t>
            </a:r>
          </a:p>
        </p:txBody>
      </p:sp>
      <p:pic>
        <p:nvPicPr>
          <p:cNvPr id="7" name="Picture 6" descr="(a) a cell in an isotonic solution (b) a cell in a hypotonic solution (c) a cell in a hypertonic solution">
            <a:extLst>
              <a:ext uri="{FF2B5EF4-FFF2-40B4-BE49-F238E27FC236}">
                <a16:creationId xmlns:a16="http://schemas.microsoft.com/office/drawing/2014/main" id="{F0DDF17D-A06D-4425-8067-346054F69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26" y="1350404"/>
            <a:ext cx="5943600" cy="2470857"/>
          </a:xfrm>
          <a:prstGeom prst="rect">
            <a:avLst/>
          </a:prstGeom>
        </p:spPr>
      </p:pic>
      <p:pic>
        <p:nvPicPr>
          <p:cNvPr id="10" name="Picture 9" descr="micrographs of cells in various solutions">
            <a:extLst>
              <a:ext uri="{FF2B5EF4-FFF2-40B4-BE49-F238E27FC236}">
                <a16:creationId xmlns:a16="http://schemas.microsoft.com/office/drawing/2014/main" id="{8E467E16-70A2-401E-84F9-A027F4C38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6798253" cy="172930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927009-96F9-4F1D-964E-D198D1A090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0" y="6659782"/>
            <a:ext cx="7086600" cy="184150"/>
          </a:xfrm>
        </p:spPr>
        <p:txBody>
          <a:bodyPr/>
          <a:lstStyle/>
          <a:p>
            <a:r>
              <a:rPr lang="en-US" dirty="0"/>
              <a:t>Dennis Kunkel Microscopy/Science Source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A65EDB-3B71-4022-8A4A-19714F0D5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1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Formation of a Solution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1100"/>
            <a:ext cx="8153401" cy="1676400"/>
          </a:xfrm>
        </p:spPr>
        <p:txBody>
          <a:bodyPr>
            <a:noAutofit/>
          </a:bodyPr>
          <a:lstStyle/>
          <a:p>
            <a:r>
              <a:rPr lang="en-US" sz="2000" dirty="0"/>
              <a:t>Three types of interactions in the solution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solvent-solvent </a:t>
            </a:r>
            <a:r>
              <a:rPr lang="en-US" sz="2000" dirty="0"/>
              <a:t>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solute-solute</a:t>
            </a:r>
            <a:r>
              <a:rPr lang="en-US" sz="2000" dirty="0"/>
              <a:t>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solvent-</a:t>
            </a:r>
            <a:r>
              <a:rPr lang="en-US" sz="2000" b="1" dirty="0"/>
              <a:t>solute</a:t>
            </a:r>
            <a:r>
              <a:rPr lang="en-US" sz="2000" dirty="0"/>
              <a:t> interaction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8700" y="2857500"/>
            <a:ext cx="5695950" cy="580730"/>
          </a:xfrm>
        </p:spPr>
        <p:txBody>
          <a:bodyPr>
            <a:noAutofit/>
          </a:bodyPr>
          <a:lstStyle/>
          <a:p>
            <a:r>
              <a:rPr lang="en-US" sz="2000" dirty="0"/>
              <a:t>Molecular view of the formation of solution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419EEC-BC4B-4047-971A-79498D3DC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891332"/>
              </p:ext>
            </p:extLst>
          </p:nvPr>
        </p:nvGraphicFramePr>
        <p:xfrm>
          <a:off x="5144122" y="5029200"/>
          <a:ext cx="343958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2705040" imgH="330120" progId="Equation.DSMT4">
                  <p:embed/>
                </p:oleObj>
              </mc:Choice>
              <mc:Fallback>
                <p:oleObj name="Equation" r:id="rId4" imgW="2705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4122" y="5029200"/>
                        <a:ext cx="3439583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61749D1-B156-4E08-8C29-0EAECBD2B0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hlinkClick r:id="" action="ppaction://noaction"/>
              </a:rPr>
              <a:t>Access the text alternative for slide images.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graph shows molecular view of the formation of solution.">
            <a:extLst>
              <a:ext uri="{FF2B5EF4-FFF2-40B4-BE49-F238E27FC236}">
                <a16:creationId xmlns:a16="http://schemas.microsoft.com/office/drawing/2014/main" id="{95880A73-2114-84D5-5BDD-6177A288C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01" y="3228780"/>
            <a:ext cx="3805100" cy="3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E930DF5-BC2E-4B8B-AB35-0BB78155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" y="144464"/>
            <a:ext cx="8564564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Summary - Colligative Properties of Nonelectrolyte Solutions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255825A-C950-478E-943C-AEE7E2A8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74750"/>
            <a:ext cx="856456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Colligative properties</a:t>
            </a:r>
            <a:r>
              <a:rPr lang="en-US" altLang="en-US" sz="2200" dirty="0">
                <a:latin typeface="Arial" panose="020B0604020202020204" pitchFamily="34" charset="0"/>
              </a:rPr>
              <a:t> are properties that depend only on the </a:t>
            </a:r>
            <a:r>
              <a:rPr lang="en-US" altLang="en-US" sz="2200" b="1" dirty="0">
                <a:latin typeface="Arial" panose="020B0604020202020204" pitchFamily="34" charset="0"/>
              </a:rPr>
              <a:t>number</a:t>
            </a:r>
            <a:r>
              <a:rPr lang="en-US" altLang="en-US" sz="2200" dirty="0">
                <a:latin typeface="Arial" panose="020B0604020202020204" pitchFamily="34" charset="0"/>
              </a:rPr>
              <a:t> of solute particles in solution and not on the </a:t>
            </a:r>
            <a:r>
              <a:rPr lang="en-US" altLang="en-US" sz="2200" b="1" dirty="0">
                <a:latin typeface="Arial" panose="020B0604020202020204" pitchFamily="34" charset="0"/>
              </a:rPr>
              <a:t>nature</a:t>
            </a:r>
            <a:r>
              <a:rPr lang="en-US" altLang="en-US" sz="2200" dirty="0">
                <a:latin typeface="Arial" panose="020B0604020202020204" pitchFamily="34" charset="0"/>
              </a:rPr>
              <a:t> of the solute particles.</a:t>
            </a:r>
            <a:endParaRPr lang="en-US" altLang="en-US" sz="2200" b="1" i="1" dirty="0">
              <a:latin typeface="Arial" panose="020B0604020202020204" pitchFamily="34" charset="0"/>
            </a:endParaRPr>
          </a:p>
        </p:txBody>
      </p:sp>
      <p:grpSp>
        <p:nvGrpSpPr>
          <p:cNvPr id="28717" name="Group 45">
            <a:extLst>
              <a:ext uri="{FF2B5EF4-FFF2-40B4-BE49-F238E27FC236}">
                <a16:creationId xmlns:a16="http://schemas.microsoft.com/office/drawing/2014/main" id="{78A02241-8113-4465-A5C0-AA2F3E5A7404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362200"/>
            <a:ext cx="6973888" cy="533400"/>
            <a:chOff x="470" y="1459"/>
            <a:chExt cx="4393" cy="336"/>
          </a:xfrm>
        </p:grpSpPr>
        <p:sp>
          <p:nvSpPr>
            <p:cNvPr id="37905" name="Text Box 4">
              <a:extLst>
                <a:ext uri="{FF2B5EF4-FFF2-40B4-BE49-F238E27FC236}">
                  <a16:creationId xmlns:a16="http://schemas.microsoft.com/office/drawing/2014/main" id="{41EDAB9B-7A38-4D66-BDC6-A9E569ACB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495"/>
              <a:ext cx="2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Vapor-Pressure Lowering</a:t>
              </a:r>
            </a:p>
          </p:txBody>
        </p:sp>
        <p:grpSp>
          <p:nvGrpSpPr>
            <p:cNvPr id="37906" name="Group 27">
              <a:extLst>
                <a:ext uri="{FF2B5EF4-FFF2-40B4-BE49-F238E27FC236}">
                  <a16:creationId xmlns:a16="http://schemas.microsoft.com/office/drawing/2014/main" id="{494FF8D5-116E-4F33-8C10-DFDD24FD4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59"/>
              <a:ext cx="1407" cy="336"/>
              <a:chOff x="995" y="2240"/>
              <a:chExt cx="1407" cy="336"/>
            </a:xfrm>
          </p:grpSpPr>
          <p:sp>
            <p:nvSpPr>
              <p:cNvPr id="37907" name="Text Box 28">
                <a:extLst>
                  <a:ext uri="{FF2B5EF4-FFF2-40B4-BE49-F238E27FC236}">
                    <a16:creationId xmlns:a16="http://schemas.microsoft.com/office/drawing/2014/main" id="{33059708-B18A-4BC1-B82C-6FD912EA86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</a:t>
                </a:r>
                <a:r>
                  <a:rPr lang="en-US" altLang="en-US" sz="2800" dirty="0">
                    <a:latin typeface="Arial" panose="020B0604020202020204" pitchFamily="34" charset="0"/>
                  </a:rPr>
                  <a:t> = </a:t>
                </a:r>
                <a:r>
                  <a:rPr lang="en-US" altLang="en-US" sz="2800" i="1" dirty="0">
                    <a:latin typeface="Arial" panose="020B0604020202020204" pitchFamily="34" charset="0"/>
                  </a:rPr>
                  <a:t>X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 </a:t>
                </a:r>
                <a:r>
                  <a:rPr lang="en-US" altLang="en-US" sz="2800" i="1" dirty="0">
                    <a:latin typeface="Arial" panose="020B0604020202020204" pitchFamily="34" charset="0"/>
                  </a:rPr>
                  <a:t>P </a:t>
                </a:r>
                <a:r>
                  <a:rPr lang="en-US" altLang="en-US" sz="2800" baseline="-25000" dirty="0">
                    <a:latin typeface="Arial" panose="020B0604020202020204" pitchFamily="34" charset="0"/>
                  </a:rPr>
                  <a:t>1</a:t>
                </a:r>
                <a:endParaRPr lang="en-US" altLang="en-US" sz="2800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908" name="Text Box 29">
                <a:extLst>
                  <a:ext uri="{FF2B5EF4-FFF2-40B4-BE49-F238E27FC236}">
                    <a16:creationId xmlns:a16="http://schemas.microsoft.com/office/drawing/2014/main" id="{37E38D1F-5EEC-4597-8D34-9112DA652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</a:t>
                </a:r>
              </a:p>
            </p:txBody>
          </p:sp>
        </p:grpSp>
      </p:grpSp>
      <p:grpSp>
        <p:nvGrpSpPr>
          <p:cNvPr id="28718" name="Group 46">
            <a:extLst>
              <a:ext uri="{FF2B5EF4-FFF2-40B4-BE49-F238E27FC236}">
                <a16:creationId xmlns:a16="http://schemas.microsoft.com/office/drawing/2014/main" id="{0AC36460-B6AE-40F3-B3A5-9A7B5F816E03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2940847"/>
            <a:ext cx="6665913" cy="519113"/>
            <a:chOff x="470" y="2015"/>
            <a:chExt cx="4199" cy="327"/>
          </a:xfrm>
        </p:grpSpPr>
        <p:sp>
          <p:nvSpPr>
            <p:cNvPr id="37903" name="Text Box 31">
              <a:extLst>
                <a:ext uri="{FF2B5EF4-FFF2-40B4-BE49-F238E27FC236}">
                  <a16:creationId xmlns:a16="http://schemas.microsoft.com/office/drawing/2014/main" id="{6678E7C1-D129-4891-85D1-F8278924C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015"/>
              <a:ext cx="2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Boiling-Point Elevation</a:t>
              </a:r>
            </a:p>
          </p:txBody>
        </p:sp>
        <p:sp>
          <p:nvSpPr>
            <p:cNvPr id="37904" name="Text Box 33">
              <a:extLst>
                <a:ext uri="{FF2B5EF4-FFF2-40B4-BE49-F238E27FC236}">
                  <a16:creationId xmlns:a16="http://schemas.microsoft.com/office/drawing/2014/main" id="{34DC75B3-9E56-420E-9932-653F07BE0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b</a:t>
              </a:r>
              <a:r>
                <a:rPr lang="en-US" altLang="en-US" sz="2800" dirty="0">
                  <a:latin typeface="Arial" panose="020B0604020202020204" pitchFamily="34" charset="0"/>
                </a:rPr>
                <a:t> = </a:t>
              </a:r>
              <a:r>
                <a:rPr lang="en-US" altLang="en-US" sz="2800" i="1" dirty="0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 dirty="0">
                  <a:latin typeface="Arial" panose="020B0604020202020204" pitchFamily="34" charset="0"/>
                </a:rPr>
                <a:t>b</a:t>
              </a:r>
              <a:r>
                <a:rPr lang="en-US" altLang="en-US" sz="2800" dirty="0"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latin typeface="Arial" panose="020B0604020202020204" pitchFamily="34" charset="0"/>
                </a:rPr>
                <a:t>m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8719" name="Group 47">
            <a:extLst>
              <a:ext uri="{FF2B5EF4-FFF2-40B4-BE49-F238E27FC236}">
                <a16:creationId xmlns:a16="http://schemas.microsoft.com/office/drawing/2014/main" id="{F91E2A44-7BE6-4730-AD4A-4414AE0DFBE6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3505208"/>
            <a:ext cx="6605588" cy="538164"/>
            <a:chOff x="470" y="2511"/>
            <a:chExt cx="4161" cy="339"/>
          </a:xfrm>
        </p:grpSpPr>
        <p:sp>
          <p:nvSpPr>
            <p:cNvPr id="37901" name="Text Box 35">
              <a:extLst>
                <a:ext uri="{FF2B5EF4-FFF2-40B4-BE49-F238E27FC236}">
                  <a16:creationId xmlns:a16="http://schemas.microsoft.com/office/drawing/2014/main" id="{B4CF8C3B-623A-4926-B0A2-3742D2AB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511"/>
              <a:ext cx="25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Arial" panose="020B0604020202020204" pitchFamily="34" charset="0"/>
                </a:rPr>
                <a:t>Freezing-Point Depression</a:t>
              </a:r>
            </a:p>
          </p:txBody>
        </p:sp>
        <p:sp>
          <p:nvSpPr>
            <p:cNvPr id="37902" name="Text Box 37">
              <a:extLst>
                <a:ext uri="{FF2B5EF4-FFF2-40B4-BE49-F238E27FC236}">
                  <a16:creationId xmlns:a16="http://schemas.microsoft.com/office/drawing/2014/main" id="{92E1629A-FFD5-4C85-9952-FD47BAC6C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" y="2520"/>
              <a:ext cx="119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Symbol" panose="05050102010706020507" pitchFamily="18" charset="2"/>
                </a:rPr>
                <a:t>D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T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f</a:t>
              </a:r>
              <a:r>
                <a:rPr lang="en-US" altLang="en-US" sz="2800" dirty="0">
                  <a:latin typeface="Arial" panose="020B0604020202020204" pitchFamily="34" charset="0"/>
                </a:rPr>
                <a:t>  = </a:t>
              </a:r>
              <a:r>
                <a:rPr lang="en-US" altLang="en-US" sz="2800" i="1" dirty="0" err="1">
                  <a:latin typeface="Arial" panose="020B0604020202020204" pitchFamily="34" charset="0"/>
                </a:rPr>
                <a:t>K</a:t>
              </a:r>
              <a:r>
                <a:rPr lang="en-US" altLang="en-US" sz="2800" baseline="-25000" dirty="0" err="1">
                  <a:latin typeface="Arial" panose="020B0604020202020204" pitchFamily="34" charset="0"/>
                </a:rPr>
                <a:t>f</a:t>
              </a:r>
              <a:r>
                <a:rPr lang="en-US" altLang="en-US" sz="2800" dirty="0">
                  <a:latin typeface="Arial" panose="020B0604020202020204" pitchFamily="34" charset="0"/>
                </a:rPr>
                <a:t> </a:t>
              </a:r>
              <a:r>
                <a:rPr lang="en-US" altLang="en-US" sz="2800" i="1" dirty="0">
                  <a:latin typeface="Arial" panose="020B0604020202020204" pitchFamily="34" charset="0"/>
                </a:rPr>
                <a:t>m</a:t>
              </a:r>
              <a:endParaRPr lang="en-US" altLang="en-US" sz="2800" dirty="0">
                <a:latin typeface="Arial" panose="020B0604020202020204" pitchFamily="34" charset="0"/>
              </a:endParaRPr>
            </a:p>
          </p:txBody>
        </p:sp>
      </p:grpSp>
      <p:sp>
        <p:nvSpPr>
          <p:cNvPr id="37896" name="Rectangle 1">
            <a:extLst>
              <a:ext uri="{FF2B5EF4-FFF2-40B4-BE49-F238E27FC236}">
                <a16:creationId xmlns:a16="http://schemas.microsoft.com/office/drawing/2014/main" id="{7516767D-E118-4B0F-98D9-54002ACDB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98313"/>
            <a:ext cx="8564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Using Colligative Properties to Determine Molar Mass</a:t>
            </a:r>
          </a:p>
        </p:txBody>
      </p:sp>
      <p:sp>
        <p:nvSpPr>
          <p:cNvPr id="37897" name="Rectangle 2">
            <a:extLst>
              <a:ext uri="{FF2B5EF4-FFF2-40B4-BE49-F238E27FC236}">
                <a16:creationId xmlns:a16="http://schemas.microsoft.com/office/drawing/2014/main" id="{9FAE1788-1053-4F77-83ED-D31D441D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7763"/>
            <a:ext cx="850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depression or osmotic pressure, We can calculate the molality or molarity of the solution. Knowing the mass of the solute, we can readily determine its molar mass.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45137-9E7F-41EE-92D7-94BA893C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40</a:t>
            </a:fld>
            <a:endParaRPr lang="en-US" altLang="en-SA" dirty="0"/>
          </a:p>
        </p:txBody>
      </p:sp>
      <p:sp>
        <p:nvSpPr>
          <p:cNvPr id="21" name="Text Box 37">
            <a:extLst>
              <a:ext uri="{FF2B5EF4-FFF2-40B4-BE49-F238E27FC236}">
                <a16:creationId xmlns:a16="http://schemas.microsoft.com/office/drawing/2014/main" id="{92E1629A-FFD5-4C85-9952-FD47BAC6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765" y="4048780"/>
            <a:ext cx="1761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latin typeface="Arial" panose="020B0604020202020204" pitchFamily="34" charset="0"/>
              </a:rPr>
              <a:t>   = </a:t>
            </a:r>
            <a:r>
              <a:rPr lang="en-US" altLang="en-US" sz="2800" i="1" dirty="0">
                <a:latin typeface="Arial" panose="020B0604020202020204" pitchFamily="34" charset="0"/>
              </a:rPr>
              <a:t>MRT</a:t>
            </a:r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B4CF8C3B-623A-4926-B0A2-3742D2AB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038600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Osmotic Pressure (</a:t>
            </a:r>
            <a:r>
              <a:rPr lang="en-US" altLang="en-US" sz="2400" b="1" dirty="0">
                <a:latin typeface="Symbol" panose="05050102010706020507" pitchFamily="18" charset="2"/>
              </a:rPr>
              <a:t>p</a:t>
            </a:r>
            <a:r>
              <a:rPr lang="en-US" altLang="en-US" sz="2400" b="1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07B7-1F61-46DB-8AF5-1C086CBD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Colligative Properties of Electrolyte Solutions </a:t>
            </a:r>
            <a:r>
              <a:rPr lang="en-US" sz="1600" dirty="0"/>
              <a:t>1</a:t>
            </a:r>
            <a:endParaRPr lang="en-IN" sz="16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6453AF-42FD-4132-947D-2FDE73ECB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73517"/>
              </p:ext>
            </p:extLst>
          </p:nvPr>
        </p:nvGraphicFramePr>
        <p:xfrm>
          <a:off x="1117600" y="1566863"/>
          <a:ext cx="67198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4" imgW="7124400" imgH="342720" progId="Equation.DSMT4">
                  <p:embed/>
                </p:oleObj>
              </mc:Choice>
              <mc:Fallback>
                <p:oleObj name="Equation" r:id="rId4" imgW="712440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86453AF-42FD-4132-947D-2FDE73ECBC9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600" y="1566863"/>
                        <a:ext cx="6719888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FD7A8-096F-43F6-B9D6-738F84A94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156460"/>
            <a:ext cx="7353300" cy="11201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Colligative properties </a:t>
            </a:r>
            <a:r>
              <a:rPr lang="en-US" sz="2000" dirty="0"/>
              <a:t>are properties that depend only on the </a:t>
            </a:r>
            <a:r>
              <a:rPr lang="en-US" sz="2000" b="1" dirty="0"/>
              <a:t>number</a:t>
            </a:r>
            <a:r>
              <a:rPr lang="en-US" sz="2000" dirty="0"/>
              <a:t> of solute particles in solution and not on the </a:t>
            </a:r>
            <a:r>
              <a:rPr lang="en-US" sz="2000" b="1" dirty="0"/>
              <a:t>nature</a:t>
            </a:r>
            <a:r>
              <a:rPr lang="en-US" sz="2000" dirty="0"/>
              <a:t> of the solute particles.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3B002-F2B1-4DB1-9B54-AC3FEE1CF3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56598" y="3338529"/>
            <a:ext cx="5829300" cy="479311"/>
          </a:xfrm>
        </p:spPr>
        <p:txBody>
          <a:bodyPr>
            <a:normAutofit/>
          </a:bodyPr>
          <a:lstStyle/>
          <a:p>
            <a:r>
              <a:rPr lang="en-US" sz="2000" dirty="0"/>
              <a:t>0.1 </a:t>
            </a:r>
            <a:r>
              <a:rPr lang="en-US" sz="2000" i="1" dirty="0"/>
              <a:t>m</a:t>
            </a:r>
            <a:r>
              <a:rPr lang="en-US" sz="2000" dirty="0"/>
              <a:t> NaCl solution  </a:t>
            </a:r>
            <a:r>
              <a:rPr lang="en-US" sz="2000" dirty="0">
                <a:effectLst/>
                <a:ea typeface="Calibri" panose="020F0502020204030204" pitchFamily="34" charset="0"/>
              </a:rPr>
              <a:t>→</a:t>
            </a:r>
            <a:r>
              <a:rPr lang="en-IN" sz="2000" dirty="0">
                <a:effectLst/>
                <a:ea typeface="Calibri" panose="020F0502020204030204" pitchFamily="34" charset="0"/>
              </a:rPr>
              <a:t>          0.2 </a:t>
            </a:r>
            <a:r>
              <a:rPr lang="en-IN" sz="2000" i="1" dirty="0">
                <a:effectLst/>
                <a:ea typeface="Calibri" panose="020F0502020204030204" pitchFamily="34" charset="0"/>
              </a:rPr>
              <a:t>m</a:t>
            </a:r>
            <a:r>
              <a:rPr lang="en-IN" sz="2000" dirty="0">
                <a:effectLst/>
                <a:ea typeface="Calibri" panose="020F0502020204030204" pitchFamily="34" charset="0"/>
              </a:rPr>
              <a:t> ions in solution</a:t>
            </a:r>
            <a:endParaRPr lang="en-IN" sz="20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E81278-DD14-42BC-9B80-721054531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7347"/>
              </p:ext>
            </p:extLst>
          </p:nvPr>
        </p:nvGraphicFramePr>
        <p:xfrm>
          <a:off x="927893" y="4025347"/>
          <a:ext cx="7288213" cy="61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6" imgW="9245520" imgH="787320" progId="Equation.DSMT4">
                  <p:embed/>
                </p:oleObj>
              </mc:Choice>
              <mc:Fallback>
                <p:oleObj name="Equation" r:id="rId6" imgW="9245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893" y="4025347"/>
                        <a:ext cx="7288213" cy="619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 hidden="1">
            <a:extLst>
              <a:ext uri="{FF2B5EF4-FFF2-40B4-BE49-F238E27FC236}">
                <a16:creationId xmlns:a16="http://schemas.microsoft.com/office/drawing/2014/main" id="{D0165DBD-7550-4BB8-984A-C8E211C905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5524500"/>
            <a:ext cx="8228096" cy="61877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Table summary</a:t>
            </a:r>
            <a:endParaRPr lang="en-IN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13B607-1217-48E7-91C4-50CFC55E74E6}"/>
              </a:ext>
            </a:extLst>
          </p:cNvPr>
          <p:cNvGraphicFramePr>
            <a:graphicFrameLocks noGrp="1"/>
          </p:cNvGraphicFramePr>
          <p:nvPr/>
        </p:nvGraphicFramePr>
        <p:xfrm>
          <a:off x="2988627" y="5181600"/>
          <a:ext cx="3107373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84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u="sng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="1" u="sng" baseline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should be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8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nonelectrolytes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84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14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634B5E-1895-45C8-8A65-2A4F9308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67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A7D8-C33E-49CC-A1E2-6294EA19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7467600" cy="1043940"/>
          </a:xfrm>
        </p:spPr>
        <p:txBody>
          <a:bodyPr>
            <a:noAutofit/>
          </a:bodyPr>
          <a:lstStyle/>
          <a:p>
            <a:r>
              <a:rPr lang="en-US" dirty="0"/>
              <a:t>Colligative Properties of Electrolyte Solutions </a:t>
            </a:r>
            <a:r>
              <a:rPr lang="en-US" sz="1600" dirty="0"/>
              <a:t>2</a:t>
            </a:r>
            <a:endParaRPr lang="en-IN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F6598-1FAA-44CF-A02A-D224C10820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66800" y="1444752"/>
            <a:ext cx="2781300" cy="530352"/>
          </a:xfrm>
        </p:spPr>
        <p:txBody>
          <a:bodyPr/>
          <a:lstStyle/>
          <a:p>
            <a:r>
              <a:rPr lang="en-IN" sz="2000" b="1" dirty="0"/>
              <a:t>Boiling-Point Elevation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EB82FB4-AAB9-4582-A668-45E2FB0A8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5906"/>
              </p:ext>
            </p:extLst>
          </p:nvPr>
        </p:nvGraphicFramePr>
        <p:xfrm>
          <a:off x="5618163" y="1446213"/>
          <a:ext cx="17732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4" imgW="1772539" imgH="458937" progId="Equation.DSMT4">
                  <p:embed/>
                </p:oleObj>
              </mc:Choice>
              <mc:Fallback>
                <p:oleObj name="Equation" r:id="rId4" imgW="1772539" imgH="4589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8163" y="1446213"/>
                        <a:ext cx="177323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EA70F-FBC7-49FC-B159-C1A0549751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00" y="2109806"/>
            <a:ext cx="3124200" cy="530352"/>
          </a:xfrm>
        </p:spPr>
        <p:txBody>
          <a:bodyPr/>
          <a:lstStyle/>
          <a:p>
            <a:r>
              <a:rPr lang="en-IN" sz="2000" b="1" dirty="0"/>
              <a:t>Boiling-Point Depression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1207F3-649A-4AEE-A6DD-94C079E1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443986"/>
              </p:ext>
            </p:extLst>
          </p:nvPr>
        </p:nvGraphicFramePr>
        <p:xfrm>
          <a:off x="5634037" y="2103133"/>
          <a:ext cx="17192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Equation" r:id="rId6" imgW="1719284" imgH="457495" progId="Equation.DSMT4">
                  <p:embed/>
                </p:oleObj>
              </mc:Choice>
              <mc:Fallback>
                <p:oleObj name="Equation" r:id="rId6" imgW="1719284" imgH="4574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4037" y="2103133"/>
                        <a:ext cx="171926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767B2E-28EB-4889-ABD6-E655B6C742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800" y="2774860"/>
            <a:ext cx="2400300" cy="530352"/>
          </a:xfrm>
        </p:spPr>
        <p:txBody>
          <a:bodyPr>
            <a:normAutofit/>
          </a:bodyPr>
          <a:lstStyle/>
          <a:p>
            <a:r>
              <a:rPr lang="en-IN" sz="2000" b="1" dirty="0"/>
              <a:t>Osmotic Pressure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2300E61-E457-4E8D-BA04-ABC13DD4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96720"/>
              </p:ext>
            </p:extLst>
          </p:nvPr>
        </p:nvGraphicFramePr>
        <p:xfrm>
          <a:off x="3098800" y="2795587"/>
          <a:ext cx="406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8800" y="2795587"/>
                        <a:ext cx="4064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32CB4B-255F-4438-AAD0-E0B2138E1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18634"/>
              </p:ext>
            </p:extLst>
          </p:nvPr>
        </p:nvGraphicFramePr>
        <p:xfrm>
          <a:off x="6019800" y="2784475"/>
          <a:ext cx="12096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800" y="2784475"/>
                        <a:ext cx="12096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95077-3F40-42DA-A264-C274CD0434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0100" y="3429000"/>
            <a:ext cx="7048500" cy="457200"/>
          </a:xfrm>
        </p:spPr>
        <p:txBody>
          <a:bodyPr>
            <a:normAutofit/>
          </a:bodyPr>
          <a:lstStyle/>
          <a:p>
            <a:r>
              <a:rPr lang="en-US" sz="1600" b="1" dirty="0"/>
              <a:t>Table 12.3 </a:t>
            </a:r>
            <a:r>
              <a:rPr lang="en-US" sz="1600" dirty="0"/>
              <a:t>The </a:t>
            </a:r>
            <a:r>
              <a:rPr lang="en-US" sz="1600" dirty="0" err="1"/>
              <a:t>van’t</a:t>
            </a:r>
            <a:r>
              <a:rPr lang="en-US" sz="1600" dirty="0"/>
              <a:t> Hoff Factor of 0.0500 </a:t>
            </a:r>
            <a:r>
              <a:rPr lang="en-US" sz="1600" i="1" dirty="0"/>
              <a:t>M</a:t>
            </a:r>
            <a:r>
              <a:rPr lang="en-US" sz="1600" dirty="0"/>
              <a:t> Electrolyte Solutions at 25°C</a:t>
            </a:r>
          </a:p>
        </p:txBody>
      </p:sp>
      <p:sp>
        <p:nvSpPr>
          <p:cNvPr id="7" name="Content Placeholder 6" hidden="1">
            <a:extLst>
              <a:ext uri="{FF2B5EF4-FFF2-40B4-BE49-F238E27FC236}">
                <a16:creationId xmlns:a16="http://schemas.microsoft.com/office/drawing/2014/main" id="{F00B807F-DC9C-46BC-8654-37E76688F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2801" y="4117153"/>
            <a:ext cx="8229600" cy="1222944"/>
          </a:xfrm>
        </p:spPr>
        <p:txBody>
          <a:bodyPr>
            <a:normAutofit/>
          </a:bodyPr>
          <a:lstStyle/>
          <a:p>
            <a:r>
              <a:rPr lang="en-US" sz="2000" dirty="0"/>
              <a:t>Table divided into 3 columns summarizes the </a:t>
            </a:r>
            <a:r>
              <a:rPr lang="en-US" sz="2000" dirty="0" err="1"/>
              <a:t>Van’t</a:t>
            </a:r>
            <a:r>
              <a:rPr lang="en-US" sz="2000" dirty="0"/>
              <a:t> Hoff factor of 0.0500 M electrolyte solutions at 25 degree Celsius. The column headers are marked from left to right as: Electrolyte, </a:t>
            </a:r>
            <a:r>
              <a:rPr lang="en-US" sz="2000" dirty="0" err="1"/>
              <a:t>i</a:t>
            </a:r>
            <a:r>
              <a:rPr lang="en-US" sz="2000" dirty="0"/>
              <a:t> (measured), and </a:t>
            </a:r>
            <a:r>
              <a:rPr lang="en-US" sz="2000" dirty="0" err="1"/>
              <a:t>i</a:t>
            </a:r>
            <a:r>
              <a:rPr lang="en-US" sz="2000" dirty="0"/>
              <a:t> calculated. </a:t>
            </a:r>
            <a:endParaRPr lang="en-IN" sz="2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F56E91-654A-4F0F-AD99-00910C053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41008"/>
              </p:ext>
            </p:extLst>
          </p:nvPr>
        </p:nvGraphicFramePr>
        <p:xfrm>
          <a:off x="914399" y="3977591"/>
          <a:ext cx="6553201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Electrolyte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(Measured)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Verdana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 (Calculated)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Surcose*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HCl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NaCl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MgSO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MgCl</a:t>
                      </a:r>
                      <a:r>
                        <a:rPr lang="en-US" sz="1200" baseline="-250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FeCl</a:t>
                      </a:r>
                      <a:r>
                        <a:rPr lang="en-US" sz="1200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ea typeface="Verdana" pitchFamily="34" charset="0"/>
                          <a:cs typeface="Times New Roman" panose="02020603050405020304" pitchFamily="18" charset="0"/>
                        </a:rPr>
                        <a:t>4.0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167220-1A1B-4BBD-B064-DB68F546F5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4399" y="5951122"/>
            <a:ext cx="5562600" cy="411578"/>
          </a:xfrm>
        </p:spPr>
        <p:txBody>
          <a:bodyPr/>
          <a:lstStyle/>
          <a:p>
            <a:r>
              <a:rPr lang="en-US" sz="1600" dirty="0"/>
              <a:t>*Source is a nonelectrolyte. It is listed here for comparison only.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E2E341-2DC8-42F6-B5A0-BB12CF63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1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17" y="457199"/>
            <a:ext cx="8743783" cy="55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2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AC83-B736-4EE2-A3B6-E8ED8C2C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“Like Dissolves Like”</a:t>
            </a:r>
            <a:endParaRPr lang="en-IN" dirty="0"/>
          </a:p>
        </p:txBody>
      </p:sp>
      <p:pic>
        <p:nvPicPr>
          <p:cNvPr id="9" name="Picture 8" descr="model of ethanol">
            <a:extLst>
              <a:ext uri="{FF2B5EF4-FFF2-40B4-BE49-F238E27FC236}">
                <a16:creationId xmlns:a16="http://schemas.microsoft.com/office/drawing/2014/main" id="{8F0BD33A-AE05-4D05-BD93-5743B0DD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6"/>
          <a:stretch/>
        </p:blipFill>
        <p:spPr>
          <a:xfrm>
            <a:off x="861589" y="1143000"/>
            <a:ext cx="1691111" cy="13240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86C3-1107-417F-9F64-D14CC243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01" y="2400300"/>
            <a:ext cx="991746" cy="457200"/>
          </a:xfrm>
        </p:spPr>
        <p:txBody>
          <a:bodyPr>
            <a:normAutofit/>
          </a:bodyPr>
          <a:lstStyle/>
          <a:p>
            <a:r>
              <a:rPr lang="en-US" sz="1600" dirty="0"/>
              <a:t>C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5</a:t>
            </a:r>
            <a:r>
              <a:rPr lang="en-US" sz="1600" dirty="0"/>
              <a:t>OH</a:t>
            </a:r>
            <a:endParaRPr lang="en-IN" sz="1600" dirty="0"/>
          </a:p>
        </p:txBody>
      </p:sp>
      <p:pic>
        <p:nvPicPr>
          <p:cNvPr id="11" name="Picture 10" descr="model of methanol">
            <a:extLst>
              <a:ext uri="{FF2B5EF4-FFF2-40B4-BE49-F238E27FC236}">
                <a16:creationId xmlns:a16="http://schemas.microsoft.com/office/drawing/2014/main" id="{09DBD0C7-39C5-458C-B100-47727D0C0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6"/>
          <a:stretch/>
        </p:blipFill>
        <p:spPr>
          <a:xfrm>
            <a:off x="6234815" y="1196122"/>
            <a:ext cx="1423285" cy="112014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6DC6-3A80-4281-AD1F-0646B0CE61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72250" y="2285999"/>
            <a:ext cx="876300" cy="457201"/>
          </a:xfrm>
        </p:spPr>
        <p:txBody>
          <a:bodyPr>
            <a:normAutofit/>
          </a:bodyPr>
          <a:lstStyle/>
          <a:p>
            <a:r>
              <a:rPr lang="en-US" sz="1600" dirty="0"/>
              <a:t>CH</a:t>
            </a:r>
            <a:r>
              <a:rPr lang="en-US" sz="1600" baseline="-25000" dirty="0"/>
              <a:t>3</a:t>
            </a:r>
            <a:r>
              <a:rPr lang="en-US" sz="1600" dirty="0"/>
              <a:t>OH</a:t>
            </a:r>
            <a:endParaRPr lang="en-IN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4C8437-94F9-4EB9-BCCC-A8FF3F9442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" y="2872476"/>
            <a:ext cx="7658100" cy="37569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Two substances with similar </a:t>
            </a:r>
            <a:r>
              <a:rPr lang="en-US" sz="1800" b="1" i="1" dirty="0"/>
              <a:t>intermolecular</a:t>
            </a:r>
            <a:r>
              <a:rPr lang="en-US" sz="1800" dirty="0"/>
              <a:t> forces are likely to be soluble in each other.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non-polar molecules are soluble in non-polar solvents</a:t>
            </a:r>
          </a:p>
          <a:p>
            <a:pPr marL="907200">
              <a:spcAft>
                <a:spcPts val="1200"/>
              </a:spcAft>
            </a:pPr>
            <a:r>
              <a:rPr lang="en-US" sz="1800" dirty="0"/>
              <a:t>CCl</a:t>
            </a:r>
            <a:r>
              <a:rPr lang="en-US" sz="1800" baseline="-25000" dirty="0"/>
              <a:t>4</a:t>
            </a:r>
            <a:r>
              <a:rPr lang="en-US" sz="1800" dirty="0"/>
              <a:t> in C</a:t>
            </a:r>
            <a:r>
              <a:rPr lang="en-US" sz="1800" baseline="-25000" dirty="0"/>
              <a:t>6</a:t>
            </a:r>
            <a:r>
              <a:rPr lang="en-US" sz="1800" dirty="0"/>
              <a:t>H</a:t>
            </a:r>
            <a:r>
              <a:rPr lang="en-US" sz="1800" baseline="-25000" dirty="0"/>
              <a:t>6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polar molecules are soluble in polar solvents</a:t>
            </a:r>
          </a:p>
          <a:p>
            <a:pPr marL="907200">
              <a:spcAft>
                <a:spcPts val="1200"/>
              </a:spcAft>
            </a:pPr>
            <a:r>
              <a:rPr lang="en-US" sz="1800" dirty="0"/>
              <a:t>C</a:t>
            </a:r>
            <a:r>
              <a:rPr lang="en-US" sz="1800" baseline="-25000" dirty="0"/>
              <a:t>2</a:t>
            </a:r>
            <a:r>
              <a:rPr lang="en-US" sz="1800" dirty="0"/>
              <a:t>H</a:t>
            </a:r>
            <a:r>
              <a:rPr lang="en-US" sz="1800" baseline="-25000" dirty="0"/>
              <a:t>5</a:t>
            </a:r>
            <a:r>
              <a:rPr lang="en-US" sz="1800" dirty="0"/>
              <a:t>OH in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ionic compounds are more soluble in polar solvents</a:t>
            </a:r>
          </a:p>
          <a:p>
            <a:pPr marL="907200"/>
            <a:r>
              <a:rPr lang="en-US" sz="1800" dirty="0"/>
              <a:t>NaCl in H</a:t>
            </a:r>
            <a:r>
              <a:rPr lang="en-US" sz="1800" baseline="-25000" dirty="0"/>
              <a:t>2</a:t>
            </a:r>
            <a:r>
              <a:rPr lang="en-US" sz="1800" dirty="0"/>
              <a:t>O or NH</a:t>
            </a:r>
            <a:r>
              <a:rPr lang="en-US" sz="1800" baseline="-25000" dirty="0"/>
              <a:t>3</a:t>
            </a:r>
            <a:r>
              <a:rPr lang="en-US" sz="1800" dirty="0"/>
              <a:t> (</a:t>
            </a:r>
            <a:r>
              <a:rPr lang="en-US" sz="1800" i="1" dirty="0"/>
              <a:t>l</a:t>
            </a:r>
            <a:r>
              <a:rPr lang="en-US" sz="1800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F504EA-83F3-4E68-AC18-C1269E8D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12_03">
            <a:extLst>
              <a:ext uri="{FF2B5EF4-FFF2-40B4-BE49-F238E27FC236}">
                <a16:creationId xmlns:a16="http://schemas.microsoft.com/office/drawing/2014/main" id="{9E2766AA-0B2D-4B86-907C-DEBE69F3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/>
          <a:stretch>
            <a:fillRect/>
          </a:stretch>
        </p:blipFill>
        <p:spPr bwMode="auto">
          <a:xfrm>
            <a:off x="228600" y="1276350"/>
            <a:ext cx="533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>
            <a:extLst>
              <a:ext uri="{FF2B5EF4-FFF2-40B4-BE49-F238E27FC236}">
                <a16:creationId xmlns:a16="http://schemas.microsoft.com/office/drawing/2014/main" id="{47D3FA3A-272B-4AA7-99A0-EA0722B9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120650"/>
            <a:ext cx="51181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Temperature and Solubility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B8CFFB6E-A3F6-4451-B256-4F770DDC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762000"/>
            <a:ext cx="4843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</a:rPr>
              <a:t>Solid solubility and temperature</a:t>
            </a:r>
          </a:p>
        </p:txBody>
      </p:sp>
      <p:grpSp>
        <p:nvGrpSpPr>
          <p:cNvPr id="10262" name="Group 22">
            <a:extLst>
              <a:ext uri="{FF2B5EF4-FFF2-40B4-BE49-F238E27FC236}">
                <a16:creationId xmlns:a16="http://schemas.microsoft.com/office/drawing/2014/main" id="{CD62B288-F77D-433F-B161-843D7A54081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52600"/>
            <a:ext cx="6019800" cy="3333750"/>
            <a:chOff x="2064" y="1308"/>
            <a:chExt cx="3792" cy="2100"/>
          </a:xfrm>
        </p:grpSpPr>
        <p:sp>
          <p:nvSpPr>
            <p:cNvPr id="9227" name="Line 5">
              <a:extLst>
                <a:ext uri="{FF2B5EF4-FFF2-40B4-BE49-F238E27FC236}">
                  <a16:creationId xmlns:a16="http://schemas.microsoft.com/office/drawing/2014/main" id="{B7985AFF-0D49-4227-9501-F2DD45922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30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6">
              <a:extLst>
                <a:ext uri="{FF2B5EF4-FFF2-40B4-BE49-F238E27FC236}">
                  <a16:creationId xmlns:a16="http://schemas.microsoft.com/office/drawing/2014/main" id="{52F86B24-F12C-47C3-934B-6B8E615D9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3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7">
              <a:extLst>
                <a:ext uri="{FF2B5EF4-FFF2-40B4-BE49-F238E27FC236}">
                  <a16:creationId xmlns:a16="http://schemas.microsoft.com/office/drawing/2014/main" id="{F53BEFB0-25E4-4143-9F7D-6490CE9F2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08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>
              <a:extLst>
                <a:ext uri="{FF2B5EF4-FFF2-40B4-BE49-F238E27FC236}">
                  <a16:creationId xmlns:a16="http://schemas.microsoft.com/office/drawing/2014/main" id="{FF46BE25-1108-449B-BF26-735C6C7E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5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>
              <a:extLst>
                <a:ext uri="{FF2B5EF4-FFF2-40B4-BE49-F238E27FC236}">
                  <a16:creationId xmlns:a16="http://schemas.microsoft.com/office/drawing/2014/main" id="{FAF0F492-E25B-4F0E-9C10-6470CCD9D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>
              <a:extLst>
                <a:ext uri="{FF2B5EF4-FFF2-40B4-BE49-F238E27FC236}">
                  <a16:creationId xmlns:a16="http://schemas.microsoft.com/office/drawing/2014/main" id="{B584C7B7-10CB-4F5C-9DE6-6B2FDC1B4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120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13">
              <a:extLst>
                <a:ext uri="{FF2B5EF4-FFF2-40B4-BE49-F238E27FC236}">
                  <a16:creationId xmlns:a16="http://schemas.microsoft.com/office/drawing/2014/main" id="{99698492-02FE-484E-B7F5-FC12E043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4" y="1788"/>
              <a:ext cx="27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  <a:latin typeface="Arial" panose="020B0604020202020204" pitchFamily="34" charset="0"/>
                </a:rPr>
                <a:t>solubility increases with increasing temperature</a:t>
              </a:r>
            </a:p>
          </p:txBody>
        </p:sp>
      </p:grpSp>
      <p:grpSp>
        <p:nvGrpSpPr>
          <p:cNvPr id="10263" name="Group 23">
            <a:extLst>
              <a:ext uri="{FF2B5EF4-FFF2-40B4-BE49-F238E27FC236}">
                <a16:creationId xmlns:a16="http://schemas.microsoft.com/office/drawing/2014/main" id="{ACAF50E8-1352-4436-B0C3-33339E1A139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908425"/>
            <a:ext cx="6858000" cy="1711325"/>
            <a:chOff x="1584" y="2666"/>
            <a:chExt cx="4320" cy="1078"/>
          </a:xfrm>
        </p:grpSpPr>
        <p:sp>
          <p:nvSpPr>
            <p:cNvPr id="9224" name="Line 11">
              <a:extLst>
                <a:ext uri="{FF2B5EF4-FFF2-40B4-BE49-F238E27FC236}">
                  <a16:creationId xmlns:a16="http://schemas.microsoft.com/office/drawing/2014/main" id="{F6D41502-D44A-43C0-86DE-7565BA1C8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88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5" name="Line 12">
              <a:extLst>
                <a:ext uri="{FF2B5EF4-FFF2-40B4-BE49-F238E27FC236}">
                  <a16:creationId xmlns:a16="http://schemas.microsoft.com/office/drawing/2014/main" id="{03CB7DF0-AB42-4074-BB78-9ED76D604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Text Box 15">
              <a:extLst>
                <a:ext uri="{FF2B5EF4-FFF2-40B4-BE49-F238E27FC236}">
                  <a16:creationId xmlns:a16="http://schemas.microsoft.com/office/drawing/2014/main" id="{12E3C435-F2A8-44EE-8355-59501E826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666"/>
              <a:ext cx="27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solubility decreases with increasing temperature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389E6-CA67-470D-84AD-D6546B1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6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0235C78-804A-4FAD-9FED-6A8CCE25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131763"/>
            <a:ext cx="51181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376092"/>
                </a:solidFill>
                <a:latin typeface="Arial" panose="020B0604020202020204" pitchFamily="34" charset="0"/>
              </a:rPr>
              <a:t>Temperature and Solubility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10F5B965-C0EB-4BFB-B421-CEEF0AC2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909638"/>
            <a:ext cx="47323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</a:t>
            </a:r>
            <a:r>
              <a:rPr lang="en-US" altLang="en-US" sz="2400" baseline="-25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gas solubility and temperature</a:t>
            </a:r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81EB03A8-04FF-4B2D-86A0-DE59152E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4140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Gas solubility usually decreases with increasing temperature</a:t>
            </a:r>
          </a:p>
        </p:txBody>
      </p:sp>
      <p:pic>
        <p:nvPicPr>
          <p:cNvPr id="10245" name="Picture 19" descr="12_05">
            <a:extLst>
              <a:ext uri="{FF2B5EF4-FFF2-40B4-BE49-F238E27FC236}">
                <a16:creationId xmlns:a16="http://schemas.microsoft.com/office/drawing/2014/main" id="{9F0664CD-241A-4395-A60B-10E59699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/>
          <a:stretch>
            <a:fillRect/>
          </a:stretch>
        </p:blipFill>
        <p:spPr bwMode="auto">
          <a:xfrm>
            <a:off x="506412" y="1676400"/>
            <a:ext cx="46751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8D03DB-2CCC-48D1-ABEF-2779F9E8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7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0" name="Group 18">
            <a:extLst>
              <a:ext uri="{FF2B5EF4-FFF2-40B4-BE49-F238E27FC236}">
                <a16:creationId xmlns:a16="http://schemas.microsoft.com/office/drawing/2014/main" id="{4A3F94D3-23AA-4357-9E15-29F13E0774D9}"/>
              </a:ext>
            </a:extLst>
          </p:cNvPr>
          <p:cNvGrpSpPr>
            <a:grpSpLocks/>
          </p:cNvGrpSpPr>
          <p:nvPr/>
        </p:nvGrpSpPr>
        <p:grpSpPr bwMode="auto">
          <a:xfrm>
            <a:off x="1582737" y="2890838"/>
            <a:ext cx="3651250" cy="1038225"/>
            <a:chOff x="1362" y="3147"/>
            <a:chExt cx="2300" cy="654"/>
          </a:xfrm>
        </p:grpSpPr>
        <p:sp>
          <p:nvSpPr>
            <p:cNvPr id="11281" name="Text Box 5">
              <a:extLst>
                <a:ext uri="{FF2B5EF4-FFF2-40B4-BE49-F238E27FC236}">
                  <a16:creationId xmlns:a16="http://schemas.microsoft.com/office/drawing/2014/main" id="{C6B5B54D-B938-4322-A624-4C9DF1E54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en-US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endPara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82" name="Group 6">
              <a:extLst>
                <a:ext uri="{FF2B5EF4-FFF2-40B4-BE49-F238E27FC236}">
                  <a16:creationId xmlns:a16="http://schemas.microsoft.com/office/drawing/2014/main" id="{9ABFA08E-2D38-467A-BBDD-12ED8CD70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2" y="3147"/>
              <a:ext cx="1680" cy="654"/>
              <a:chOff x="2039" y="1986"/>
              <a:chExt cx="1680" cy="654"/>
            </a:xfrm>
          </p:grpSpPr>
          <p:sp>
            <p:nvSpPr>
              <p:cNvPr id="11283" name="Text Box 7">
                <a:extLst>
                  <a:ext uri="{FF2B5EF4-FFF2-40B4-BE49-F238E27FC236}">
                    <a16:creationId xmlns:a16="http://schemas.microsoft.com/office/drawing/2014/main" id="{F3AB12DF-222F-472C-9D89-43FA123FB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7" y="1986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solute</a:t>
                </a:r>
              </a:p>
            </p:txBody>
          </p:sp>
          <p:sp>
            <p:nvSpPr>
              <p:cNvPr id="11284" name="Text Box 8">
                <a:extLst>
                  <a:ext uri="{FF2B5EF4-FFF2-40B4-BE49-F238E27FC236}">
                    <a16:creationId xmlns:a16="http://schemas.microsoft.com/office/drawing/2014/main" id="{89646B14-0049-4A66-ADD1-BE86D9511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2" y="2313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liters of solution</a:t>
                </a:r>
              </a:p>
            </p:txBody>
          </p:sp>
          <p:sp>
            <p:nvSpPr>
              <p:cNvPr id="11285" name="Line 9">
                <a:extLst>
                  <a:ext uri="{FF2B5EF4-FFF2-40B4-BE49-F238E27FC236}">
                    <a16:creationId xmlns:a16="http://schemas.microsoft.com/office/drawing/2014/main" id="{A6456BBE-A9E2-4A43-83DD-279458FD2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67" name="Text Box 17">
            <a:extLst>
              <a:ext uri="{FF2B5EF4-FFF2-40B4-BE49-F238E27FC236}">
                <a16:creationId xmlns:a16="http://schemas.microsoft.com/office/drawing/2014/main" id="{4BD30C67-B2CE-45EF-AA6A-F33D0890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962150"/>
            <a:ext cx="84169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molar concentration,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BFE50D6F-6368-4434-9C47-D4322995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343400"/>
            <a:ext cx="7816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dissolved in 1 kg (1000 g) of solvent</a:t>
            </a:r>
            <a:endParaRPr lang="en-US" altLang="en-US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19" name="Group 27">
            <a:extLst>
              <a:ext uri="{FF2B5EF4-FFF2-40B4-BE49-F238E27FC236}">
                <a16:creationId xmlns:a16="http://schemas.microsoft.com/office/drawing/2014/main" id="{BDDD0F66-1C31-47A0-B2BD-BA8312ECC350}"/>
              </a:ext>
            </a:extLst>
          </p:cNvPr>
          <p:cNvGrpSpPr>
            <a:grpSpLocks/>
          </p:cNvGrpSpPr>
          <p:nvPr/>
        </p:nvGrpSpPr>
        <p:grpSpPr bwMode="auto">
          <a:xfrm>
            <a:off x="1573212" y="5195888"/>
            <a:ext cx="4294188" cy="1038225"/>
            <a:chOff x="666" y="2811"/>
            <a:chExt cx="2705" cy="654"/>
          </a:xfrm>
        </p:grpSpPr>
        <p:sp>
          <p:nvSpPr>
            <p:cNvPr id="11276" name="Text Box 21">
              <a:extLst>
                <a:ext uri="{FF2B5EF4-FFF2-40B4-BE49-F238E27FC236}">
                  <a16:creationId xmlns:a16="http://schemas.microsoft.com/office/drawing/2014/main" id="{2A5A2378-7B82-4547-A0AD-B08A12F4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i="1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endParaRPr lang="en-US" altLang="en-US" sz="28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277" name="Group 26">
              <a:extLst>
                <a:ext uri="{FF2B5EF4-FFF2-40B4-BE49-F238E27FC236}">
                  <a16:creationId xmlns:a16="http://schemas.microsoft.com/office/drawing/2014/main" id="{9F06E6B1-D7C7-4FA3-AA46-E2F9CE876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811"/>
              <a:ext cx="2123" cy="654"/>
              <a:chOff x="1248" y="2811"/>
              <a:chExt cx="2123" cy="654"/>
            </a:xfrm>
          </p:grpSpPr>
          <p:sp>
            <p:nvSpPr>
              <p:cNvPr id="11278" name="Text Box 23">
                <a:extLst>
                  <a:ext uri="{FF2B5EF4-FFF2-40B4-BE49-F238E27FC236}">
                    <a16:creationId xmlns:a16="http://schemas.microsoft.com/office/drawing/2014/main" id="{1B8D6EA4-2EC2-47E4-B209-2FC0568153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3" y="2811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moles of solute</a:t>
                </a:r>
              </a:p>
            </p:txBody>
          </p:sp>
          <p:sp>
            <p:nvSpPr>
              <p:cNvPr id="11279" name="Text Box 24">
                <a:extLst>
                  <a:ext uri="{FF2B5EF4-FFF2-40B4-BE49-F238E27FC236}">
                    <a16:creationId xmlns:a16="http://schemas.microsoft.com/office/drawing/2014/main" id="{08C5250D-7E17-413C-9E3F-76E5B23B2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3138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of solvent (kg)</a:t>
                </a:r>
              </a:p>
            </p:txBody>
          </p:sp>
          <p:sp>
            <p:nvSpPr>
              <p:cNvPr id="11280" name="Line 25">
                <a:extLst>
                  <a:ext uri="{FF2B5EF4-FFF2-40B4-BE49-F238E27FC236}">
                    <a16:creationId xmlns:a16="http://schemas.microsoft.com/office/drawing/2014/main" id="{221AB7F1-2FC9-48B8-9857-68245DD3B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20" name="Oval 28">
            <a:extLst>
              <a:ext uri="{FF2B5EF4-FFF2-40B4-BE49-F238E27FC236}">
                <a16:creationId xmlns:a16="http://schemas.microsoft.com/office/drawing/2014/main" id="{F9A95CED-2EEE-432E-BDD0-F46AAE95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448844"/>
            <a:ext cx="1363662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1" name="Oval 29">
            <a:extLst>
              <a:ext uri="{FF2B5EF4-FFF2-40B4-BE49-F238E27FC236}">
                <a16:creationId xmlns:a16="http://schemas.microsoft.com/office/drawing/2014/main" id="{848CECD7-18FA-4784-A1BA-11224BEC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749925"/>
            <a:ext cx="1323975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2" name="Picture 31" descr="HM00030_">
            <a:extLst>
              <a:ext uri="{FF2B5EF4-FFF2-40B4-BE49-F238E27FC236}">
                <a16:creationId xmlns:a16="http://schemas.microsoft.com/office/drawing/2014/main" id="{DAAC38F4-2F42-44AA-8852-CCC29424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07" y="2582068"/>
            <a:ext cx="1926090" cy="16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">
            <a:extLst>
              <a:ext uri="{FF2B5EF4-FFF2-40B4-BE49-F238E27FC236}">
                <a16:creationId xmlns:a16="http://schemas.microsoft.com/office/drawing/2014/main" id="{474E5907-A9C7-4AD8-BAC1-CC8CB8A0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Units</a:t>
            </a: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E202D6CE-796E-45F6-96C0-7AA876737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838200"/>
            <a:ext cx="88074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0633D-165D-466E-A15C-0A8A82E2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60275-2FDD-4C92-8DE3-F219D8540CA5}" type="slidenum">
              <a:rPr lang="en-US" altLang="en-SA" smtClean="0"/>
              <a:pPr>
                <a:defRPr/>
              </a:pPr>
              <a:t>8</a:t>
            </a:fld>
            <a:endParaRPr lang="en-US" altLang="en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8211" grpId="0" autoUpdateAnimBg="0"/>
      <p:bldP spid="8220" grpId="0" animBg="1"/>
      <p:bldP spid="8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70C00B3A-ACE2-4097-A927-AC6D30B2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76200"/>
            <a:ext cx="7104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Concentration Units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E9FC7-CEAD-4171-8816-510DCB46D61B}"/>
              </a:ext>
            </a:extLst>
          </p:cNvPr>
          <p:cNvSpPr/>
          <p:nvPr/>
        </p:nvSpPr>
        <p:spPr>
          <a:xfrm>
            <a:off x="152400" y="804863"/>
            <a:ext cx="86995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The advantage of </a:t>
            </a:r>
            <a:r>
              <a:rPr lang="en-US" sz="2200" b="1" dirty="0">
                <a:cs typeface="Arial" panose="020B0604020202020204" pitchFamily="34" charset="0"/>
              </a:rPr>
              <a:t>molarity</a:t>
            </a:r>
            <a:r>
              <a:rPr lang="en-US" sz="2200" dirty="0">
                <a:cs typeface="Arial" panose="020B0604020202020204" pitchFamily="34" charset="0"/>
              </a:rPr>
              <a:t> is that it is generally easier to measure the volume of a solution.</a:t>
            </a:r>
          </a:p>
          <a:p>
            <a:pPr marL="346075" algn="just" eaLnBrk="1" hangingPunct="1">
              <a:defRPr/>
            </a:pPr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For this reason, molarity is often preferred over molality.</a:t>
            </a:r>
          </a:p>
          <a:p>
            <a:pPr marL="346075" algn="just" eaLnBrk="1" hangingPunct="1">
              <a:defRPr/>
            </a:pPr>
            <a:endParaRPr lang="en-US" sz="22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cs typeface="Arial" panose="020B0604020202020204" pitchFamily="34" charset="0"/>
              </a:rPr>
              <a:t>Molality</a:t>
            </a:r>
            <a:r>
              <a:rPr lang="en-US" sz="2200" dirty="0">
                <a:cs typeface="Arial" panose="020B0604020202020204" pitchFamily="34" charset="0"/>
              </a:rPr>
              <a:t> is independent of temperature, because the concentration is expressed in number of moles of solute and mass of solvent.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The volume of a solution typically increases with increasing temperature, so that a solution that is 1.0 M at 25 °C may become 0.97 M at 45 °C because of the increase in volume on warming.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n-US" sz="2200" dirty="0"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cs typeface="Arial" panose="020B0604020202020204" pitchFamily="34" charset="0"/>
              </a:rPr>
              <a:t>This concentration dependence on temperature can significantly affect the accuracy of an experiment. </a:t>
            </a:r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Therefore, it is sometimes preferable to use molality instead of molarity.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35D32-E6CC-4DD4-BB52-4307AFA7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313F8-894F-478A-A34E-BABC2E13AE69}" type="slidenum">
              <a:rPr lang="en-US" altLang="en-SA" smtClean="0"/>
              <a:pPr>
                <a:defRPr/>
              </a:pPr>
              <a:t>9</a:t>
            </a:fld>
            <a:endParaRPr lang="en-US" altLang="en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SECTOMILLISECCONVERTED" val="1"/>
  <p:tag name="MMPROD_UIDATA" val="&lt;database version=&quot;6.0&quot;&gt;&lt;object type=&quot;1&quot; unique_id=&quot;10001&quot;&gt;&lt;object type=&quot;8&quot; unique_id=&quot;10125&quot;&gt;&lt;/object&gt;&lt;object type=&quot;2&quot; unique_id=&quot;10126&quot;&gt;&lt;object type=&quot;3&quot; unique_id=&quot;10127&quot;&gt;&lt;property id=&quot;20148&quot; value=&quot;5&quot;/&gt;&lt;property id=&quot;20300&quot; value=&quot;Slide 1 - &amp;quot;Chapter 3: Federalism&amp;quot;&quot;/&gt;&lt;property id=&quot;20307&quot; value=&quot;269&quot;/&gt;&lt;/object&gt;&lt;object type=&quot;3&quot; unique_id=&quot;10128&quot;&gt;&lt;property id=&quot;20148&quot; value=&quot;5&quot;/&gt;&lt;property id=&quot;20300&quot; value=&quot;Slide 2 - &amp;quot;Federalism&amp;quot;&quot;/&gt;&lt;property id=&quot;20307&quot; value=&quot;270&quot;/&gt;&lt;/object&gt;&lt;object type=&quot;3&quot; unique_id=&quot;10129&quot;&gt;&lt;property id=&quot;20148&quot; value=&quot;5&quot;/&gt;&lt;property id=&quot;20300&quot; value=&quot;Slide 9 - &amp;quot;Federalism&amp;quot;&quot;/&gt;&lt;property id=&quot;20307&quot; value=&quot;298&quot;/&gt;&lt;/object&gt;&lt;object type=&quot;3&quot; unique_id=&quot;10130&quot;&gt;&lt;property id=&quot;20148&quot; value=&quot;5&quot;/&gt;&lt;property id=&quot;20300&quot; value=&quot;Slide 10 - &amp;quot;Federalism&amp;quot;&quot;/&gt;&lt;property id=&quot;20307&quot; value=&quot;299&quot;/&gt;&lt;/object&gt;&lt;object type=&quot;3&quot; unique_id=&quot;10133&quot;&gt;&lt;property id=&quot;20148&quot; value=&quot;5&quot;/&gt;&lt;property id=&quot;20300&quot; value=&quot;Slide 11 - &amp;quot;Constitutional Distribution &amp;#x0D;&amp;#x0A;of Authority&amp;quot;&quot;/&gt;&lt;property id=&quot;20307&quot; value=&quot;271&quot;/&gt;&lt;/object&gt;&lt;object type=&quot;3&quot; unique_id=&quot;10138&quot;&gt;&lt;property id=&quot;20148&quot; value=&quot;5&quot;/&gt;&lt;property id=&quot;20300&quot; value=&quot;Slide 20 - &amp;quot;The Supreme Court’s Interpretation of the Constitution’s Distribution of Authority&amp;quot;&quot;/&gt;&lt;property id=&quot;20307&quot; value=&quot;288&quot;/&gt;&lt;/object&gt;&lt;object type=&quot;3&quot; unique_id=&quot;10140&quot;&gt;&lt;property id=&quot;20148&quot; value=&quot;5&quot;/&gt;&lt;property id=&quot;20300&quot; value=&quot;Slide 26 - &amp;quot;Evolution of the Federal System&amp;quot;&quot;/&gt;&lt;property id=&quot;20307&quot; value=&quot;295&quot;/&gt;&lt;/object&gt;&lt;object type=&quot;3&quot; unique_id=&quot;10141&quot;&gt;&lt;property id=&quot;20148&quot; value=&quot;5&quot;/&gt;&lt;property id=&quot;20300&quot; value=&quot;Slide 31 - &amp;quot;Federalism&amp;quot;&quot;/&gt;&lt;property id=&quot;20307&quot; value=&quot;300&quot;/&gt;&lt;/object&gt;&lt;object type=&quot;3&quot; unique_id=&quot;10142&quot;&gt;&lt;property id=&quot;20148&quot; value=&quot;5&quot;/&gt;&lt;property id=&quot;20300&quot; value=&quot;Slide 32 - &amp;quot;Constitutional Amendments and the Evolution of Federalism&amp;quot;&quot;/&gt;&lt;property id=&quot;20307&quot; value=&quot;272&quot;/&gt;&lt;/object&gt;&lt;object type=&quot;3&quot; unique_id=&quot;10143&quot;&gt;&lt;property id=&quot;20148&quot; value=&quot;5&quot;/&gt;&lt;property id=&quot;20300&quot; value=&quot;Slide 35 - &amp;quot;Further Evolutionary Landmarks: &amp;#x0D;&amp;#x0A;Grants-in-Aid&amp;quot;&quot;/&gt;&lt;property id=&quot;20307&quot; value=&quot;289&quot;/&gt;&lt;/object&gt;&lt;object type=&quot;3&quot; unique_id=&quot;10145&quot;&gt;&lt;property id=&quot;20148&quot; value=&quot;5&quot;/&gt;&lt;property id=&quot;20300&quot; value=&quot;Slide 3 - &amp;quot;Unitary System&amp;quot;&quot;/&gt;&lt;property id=&quot;20307&quot; value=&quot;301&quot;/&gt;&lt;/object&gt;&lt;object type=&quot;3&quot; unique_id=&quot;10146&quot;&gt;&lt;property id=&quot;20148&quot; value=&quot;5&quot;/&gt;&lt;property id=&quot;20300&quot; value=&quot;Slide 4 - &amp;quot;&amp;#x0D;&amp;#x0A;Confederal System&amp;#x0D;&amp;#x0A;&amp;quot;&quot;/&gt;&lt;property id=&quot;20307&quot; value=&quot;302&quot;/&gt;&lt;/object&gt;&lt;object type=&quot;3&quot; unique_id=&quot;10147&quot;&gt;&lt;property id=&quot;20148&quot; value=&quot;5&quot;/&gt;&lt;property id=&quot;20300&quot; value=&quot;Slide 5 - &amp;quot;&amp;#x0D;&amp;#x0A;Federal System&amp;#x0D;&amp;#x0A;&amp;quot;&quot;/&gt;&lt;property id=&quot;20307&quot; value=&quot;303&quot;/&gt;&lt;/object&gt;&lt;object type=&quot;3&quot; unique_id=&quot;10148&quot;&gt;&lt;property id=&quot;20148&quot; value=&quot;5&quot;/&gt;&lt;property id=&quot;20300&quot; value=&quot;Slide 7 - &amp;quot;What a Federal System Means for Citizens&amp;quot;&quot;/&gt;&lt;property id=&quot;20307&quot; value=&quot;304&quot;/&gt;&lt;/object&gt;&lt;object type=&quot;3&quot; unique_id=&quot;10149&quot;&gt;&lt;property id=&quot;20148&quot; value=&quot;5&quot;/&gt;&lt;property id=&quot;20300&quot; value=&quot;Slide 12 - &amp;quot;&amp;#x0D;&amp;#x0A;Concurrent Sovereign Authority&amp;#x0D;&amp;#x0A;&amp;quot;&quot;/&gt;&lt;property id=&quot;20307&quot; value=&quot;305&quot;/&gt;&lt;/object&gt;&lt;object type=&quot;3&quot; unique_id=&quot;10150&quot;&gt;&lt;property id=&quot;20148&quot; value=&quot;5&quot;/&gt;&lt;property id=&quot;20300&quot; value=&quot;Slide 14 - &amp;quot;&amp;#x0D;&amp;#x0A;National Sovereignty&amp;#x0D;&amp;#x0A;&amp;quot;&quot;/&gt;&lt;property id=&quot;20307&quot; value=&quot;307&quot;/&gt;&lt;/object&gt;&lt;object type=&quot;3&quot; unique_id=&quot;10151&quot;&gt;&lt;property id=&quot;20148&quot; value=&quot;5&quot;/&gt;&lt;property id=&quot;20300&quot; value=&quot;Slide 16 - &amp;quot;&amp;#x0D;&amp;#x0A;The Supremacy Clause&amp;#x0D;&amp;#x0A;&amp;quot;&quot;/&gt;&lt;property id=&quot;20307&quot; value=&quot;306&quot;/&gt;&lt;/object&gt;&lt;object type=&quot;3&quot; unique_id=&quot;10152&quot;&gt;&lt;property id=&quot;20148&quot; value=&quot;5&quot;/&gt;&lt;property id=&quot;20300&quot; value=&quot;Slide 17 - &amp;quot;&amp;#x0D;&amp;#x0A;National Treaties &amp;#x0D;&amp;#x0A;with Indian Nations&amp;#x0D;&amp;#x0A;&amp;quot;&quot;/&gt;&lt;property id=&quot;20307&quot; value=&quot;308&quot;/&gt;&lt;/object&gt;&lt;object type=&quot;3&quot; unique_id=&quot;10153&quot;&gt;&lt;property id=&quot;20148&quot; value=&quot;5&quot;/&gt;&lt;property id=&quot;20300&quot; value=&quot;Slide 18 - &amp;quot;&amp;#x0D;&amp;#x0A;State Sovereignty&amp;#x0D;&amp;#x0A;&amp;quot;&quot;/&gt;&lt;property id=&quot;20307&quot; value=&quot;309&quot;/&gt;&lt;/object&gt;&lt;object type=&quot;3&quot; unique_id=&quot;10154&quot;&gt;&lt;property id=&quot;20148&quot; value=&quot;5&quot;/&gt;&lt;property id=&quot;20300&quot; value=&quot;Slide 21 - &amp;quot;&amp;#x0D;&amp;#x0A;The Power to &amp;#x0D;&amp;#x0A;Regulate Commerce&amp;#x0D;&amp;#x0A;&amp;quot;&quot;/&gt;&lt;property id=&quot;20307&quot; value=&quot;311&quot;/&gt;&lt;/object&gt;&lt;object type=&quot;3&quot; unique_id=&quot;10155&quot;&gt;&lt;property id=&quot;20148&quot; value=&quot;5&quot;/&gt;&lt;property id=&quot;20300&quot; value=&quot;Slide 22 - &amp;quot;&amp;#x0D;&amp;#x0A;The Power to Provide for the General Welfare&amp;#x0D;&amp;#x0A;&amp;quot;&quot;/&gt;&lt;property id=&quot;20307&quot; value=&quot;310&quot;/&gt;&lt;/object&gt;&lt;object type=&quot;3&quot; unique_id=&quot;10156&quot;&gt;&lt;property id=&quot;20148&quot; value=&quot;5&quot;/&gt;&lt;property id=&quot;20300&quot; value=&quot;Slide 24 - &amp;quot;&amp;#x0D;&amp;#x0A;State-to-State Obligations: Horizontal Federalism&amp;#x0D;&amp;#x0A;&amp;quot;&quot;/&gt;&lt;property id=&quot;20307&quot; value=&quot;312&quot;/&gt;&lt;/object&gt;&lt;object type=&quot;3&quot; unique_id=&quot;10157&quot;&gt;&lt;property id=&quot;20148&quot; value=&quot;5&quot;/&gt;&lt;property id=&quot;20300&quot; value=&quot;Slide 25 - &amp;quot;&amp;#x0D;&amp;#x0A;Judicial Federalism&amp;#x0D;&amp;#x0A;&amp;quot;&quot;/&gt;&lt;property id=&quot;20307&quot; value=&quot;313&quot;/&gt;&lt;/object&gt;&lt;object type=&quot;3&quot; unique_id=&quot;10158&quot;&gt;&lt;property id=&quot;20148&quot; value=&quot;5&quot;/&gt;&lt;property id=&quot;20300&quot; value=&quot;Slide 27 - &amp;quot;&amp;#x0D;&amp;#x0A;Dual Federalism&amp;#x0D;&amp;#x0A;&amp;quot;&quot;/&gt;&lt;property id=&quot;20307&quot; value=&quot;314&quot;/&gt;&lt;/object&gt;&lt;object type=&quot;3&quot; unique_id=&quot;10159&quot;&gt;&lt;property id=&quot;20148&quot; value=&quot;5&quot;/&gt;&lt;property id=&quot;20300&quot; value=&quot;Slide 28 - &amp;quot;&amp;#x0D;&amp;#x0A;Cooperative Federalism&amp;#x0D;&amp;#x0A;&amp;quot;&quot;/&gt;&lt;property id=&quot;20307&quot; value=&quot;315&quot;/&gt;&lt;/object&gt;&lt;object type=&quot;3&quot; unique_id=&quot;10160&quot;&gt;&lt;property id=&quot;20148&quot; value=&quot;5&quot;/&gt;&lt;property id=&quot;20300&quot; value=&quot;Slide 29 - &amp;quot;&amp;#x0D;&amp;#x0A;Centralized Federalism&amp;#x0D;&amp;#x0A;&amp;quot;&quot;/&gt;&lt;property id=&quot;20307&quot; value=&quot;316&quot;/&gt;&lt;/object&gt;&lt;object type=&quot;3&quot; unique_id=&quot;10161&quot;&gt;&lt;property id=&quot;20148&quot; value=&quot;5&quot;/&gt;&lt;property id=&quot;20300&quot; value=&quot;Slide 30 - &amp;quot;&amp;#x0D;&amp;#x0A;Conflicted Federalism&amp;#x0D;&amp;#x0A;&amp;quot;&quot;/&gt;&lt;property id=&quot;20307&quot; value=&quot;317&quot;/&gt;&lt;/object&gt;&lt;object type=&quot;3&quot; unique_id=&quot;10162&quot;&gt;&lt;property id=&quot;20148&quot; value=&quot;5&quot;/&gt;&lt;property id=&quot;20300&quot; value=&quot;Slide 36 - &amp;quot;&amp;#x0D;&amp;#x0A;Categorical Grants&amp;#x0D;&amp;#x0A;&amp;quot;&quot;/&gt;&lt;property id=&quot;20307&quot; value=&quot;319&quot;/&gt;&lt;/object&gt;&lt;object type=&quot;3&quot; unique_id=&quot;10163&quot;&gt;&lt;property id=&quot;20148&quot; value=&quot;5&quot;/&gt;&lt;property id=&quot;20300&quot; value=&quot;Slide 37 - &amp;quot;&amp;#x0D;&amp;#x0A;Block Grants&amp;#x0D;&amp;#x0A;&amp;quot;&quot;/&gt;&lt;property id=&quot;20307&quot; value=&quot;318&quot;/&gt;&lt;/object&gt;&lt;object type=&quot;3&quot; unique_id=&quot;10165&quot;&gt;&lt;property id=&quot;20148&quot; value=&quot;5&quot;/&gt;&lt;property id=&quot;20300&quot; value=&quot;Slide 39 - &amp;quot;&amp;#x0D;&amp;#x0A;Preemption&amp;#x0D;&amp;#x0A;&amp;quot;&quot;/&gt;&lt;property id=&quot;20307&quot; value=&quot;320&quot;/&gt;&lt;/object&gt;&lt;object type=&quot;3&quot; unique_id=&quot;10166&quot;&gt;&lt;property id=&quot;20148&quot; value=&quot;5&quot;/&gt;&lt;property id=&quot;20300&quot; value=&quot;Slide 38 - &amp;quot;Mandates&amp;quot;&quot;/&gt;&lt;property id=&quot;20307&quot; value=&quot;322&quot;/&gt;&lt;/object&gt;&lt;object type=&quot;3&quot; unique_id=&quot;10168&quot;&gt;&lt;property id=&quot;20148&quot; value=&quot;5&quot;/&gt;&lt;property id=&quot;20300&quot; value=&quot;Slide 41 - &amp;quot;Today’s Federalism&amp;quot;&quot;/&gt;&lt;property id=&quot;20307&quot; value=&quot;324&quot;/&gt;&lt;/object&gt;&lt;object type=&quot;3&quot; unique_id=&quot;10461&quot;&gt;&lt;property id=&quot;20148&quot; value=&quot;5&quot;/&gt;&lt;property id=&quot;20300&quot; value=&quot;Slide 6&quot;/&gt;&lt;property id=&quot;20307&quot; value=&quot;325&quot;/&gt;&lt;/object&gt;&lt;object type=&quot;3&quot; unique_id=&quot;10462&quot;&gt;&lt;property id=&quot;20148&quot; value=&quot;5&quot;/&gt;&lt;property id=&quot;20300&quot; value=&quot;Slide 8&quot;/&gt;&lt;property id=&quot;20307&quot; value=&quot;326&quot;/&gt;&lt;/object&gt;&lt;object type=&quot;3&quot; unique_id=&quot;10463&quot;&gt;&lt;property id=&quot;20148&quot; value=&quot;5&quot;/&gt;&lt;property id=&quot;20300&quot; value=&quot;Slide 13&quot;/&gt;&lt;property id=&quot;20307&quot; value=&quot;327&quot;/&gt;&lt;/object&gt;&lt;object type=&quot;3&quot; unique_id=&quot;10464&quot;&gt;&lt;property id=&quot;20148&quot; value=&quot;5&quot;/&gt;&lt;property id=&quot;20300&quot; value=&quot;Slide 15&quot;/&gt;&lt;property id=&quot;20307&quot; value=&quot;328&quot;/&gt;&lt;/object&gt;&lt;object type=&quot;3&quot; unique_id=&quot;10465&quot;&gt;&lt;property id=&quot;20148&quot; value=&quot;5&quot;/&gt;&lt;property id=&quot;20300&quot; value=&quot;Slide 19&quot;/&gt;&lt;property id=&quot;20307&quot; value=&quot;329&quot;/&gt;&lt;/object&gt;&lt;object type=&quot;3&quot; unique_id=&quot;10466&quot;&gt;&lt;property id=&quot;20148&quot; value=&quot;5&quot;/&gt;&lt;property id=&quot;20300&quot; value=&quot;Slide 23&quot;/&gt;&lt;property id=&quot;20307&quot; value=&quot;330&quot;/&gt;&lt;/object&gt;&lt;object type=&quot;3&quot; unique_id=&quot;10467&quot;&gt;&lt;property id=&quot;20148&quot; value=&quot;5&quot;/&gt;&lt;property id=&quot;20300&quot; value=&quot;Slide 33 - &amp;quot;Constitutional Amendments and the Evolution of Federalism&amp;quot;&quot;/&gt;&lt;property id=&quot;20307&quot; value=&quot;331&quot;/&gt;&lt;/object&gt;&lt;object type=&quot;3&quot; unique_id=&quot;10468&quot;&gt;&lt;property id=&quot;20148&quot; value=&quot;5&quot;/&gt;&lt;property id=&quot;20300&quot; value=&quot;Slide 34 - &amp;quot;Federal Grants-in-Aid to State and Local Governments (in millions of dollars)&amp;quot;&quot;/&gt;&lt;property id=&quot;20307&quot; value=&quot;332&quot;/&gt;&lt;/object&gt;&lt;object type=&quot;3&quot; unique_id=&quot;10469&quot;&gt;&lt;property id=&quot;20148&quot; value=&quot;5&quot;/&gt;&lt;property id=&quot;20300&quot; value=&quot;Slide 40 - &amp;quot;&amp;#x0D;&amp;#x0A;Preemption&amp;#x0D;&amp;#x0A;&amp;quot;&quot;/&gt;&lt;property id=&quot;20307&quot; value=&quot;333&quot;/&gt;&lt;/object&gt;&lt;/object&gt;&lt;/object&gt;&lt;/database&gt;"/>
</p:tagLst>
</file>

<file path=ppt/theme/theme1.xml><?xml version="1.0" encoding="utf-8"?>
<a:theme xmlns:a="http://schemas.openxmlformats.org/drawingml/2006/main" name="1_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HE_Generic Accessible PPT Template_Editorial_v9_2019.potx" id="{41975DA0-F041-4DB0-8948-AC3BFD0C25BA}" vid="{84F6219E-3D47-41AC-9893-1108D06AA07D}"/>
    </a:ext>
  </a:extLst>
</a:theme>
</file>

<file path=ppt/theme/theme2.xml><?xml version="1.0" encoding="utf-8"?>
<a:theme xmlns:a="http://schemas.openxmlformats.org/drawingml/2006/main" name="CONTENT PLACEHOLD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1_APPENDIX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APPENDIX CONTENT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4EFF880BA234F9740311115ACF210" ma:contentTypeVersion="13" ma:contentTypeDescription="Create a new document." ma:contentTypeScope="" ma:versionID="23fd932d8fcc16390408206baa53981e">
  <xsd:schema xmlns:xsd="http://www.w3.org/2001/XMLSchema" xmlns:xs="http://www.w3.org/2001/XMLSchema" xmlns:p="http://schemas.microsoft.com/office/2006/metadata/properties" xmlns:ns2="2343ed19-8a93-4788-96ed-edb304ede95a" xmlns:ns3="91ab924b-58b3-436d-bb0d-cd35bb1cdd5e" targetNamespace="http://schemas.microsoft.com/office/2006/metadata/properties" ma:root="true" ma:fieldsID="ae1e0f6783ce72e1d921636c7a1e5508" ns2:_="" ns3:_="">
    <xsd:import namespace="2343ed19-8a93-4788-96ed-edb304ede95a"/>
    <xsd:import namespace="91ab924b-58b3-436d-bb0d-cd35bb1cd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3ed19-8a93-4788-96ed-edb304ede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924b-58b3-436d-bb0d-cd35bb1cd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3C1AEC-7494-4FA2-81A9-6D1635A8E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D491C4-9077-47A9-9D3B-A32F41890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3ed19-8a93-4788-96ed-edb304ede95a"/>
    <ds:schemaRef ds:uri="91ab924b-58b3-436d-bb0d-cd35bb1cd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A88C5-BB2F-4BE5-9F9D-95C07A64DFB3}">
  <ds:schemaRefs>
    <ds:schemaRef ds:uri="2343ed19-8a93-4788-96ed-edb304ede9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1ab924b-58b3-436d-bb0d-cd35bb1cdd5e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2016_HarrisonADNtx5</Template>
  <TotalTime>16485</TotalTime>
  <Words>1966</Words>
  <Application>Microsoft Office PowerPoint</Application>
  <PresentationFormat>On-screen Show (4:3)</PresentationFormat>
  <Paragraphs>367</Paragraphs>
  <Slides>43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Calibri</vt:lpstr>
      <vt:lpstr>Calibri (Body)</vt:lpstr>
      <vt:lpstr>Courier New</vt:lpstr>
      <vt:lpstr>Lucida Calligraphy</vt:lpstr>
      <vt:lpstr>Symbol</vt:lpstr>
      <vt:lpstr>Times New Roman</vt:lpstr>
      <vt:lpstr>TimesLTStd-Italic</vt:lpstr>
      <vt:lpstr>TimesLTStd-Roman</vt:lpstr>
      <vt:lpstr>Wingdings</vt:lpstr>
      <vt:lpstr>1_Title Slides Master</vt:lpstr>
      <vt:lpstr>CONTENT PLACEHOLDER</vt:lpstr>
      <vt:lpstr>ClosingMaster</vt:lpstr>
      <vt:lpstr>1_APPENDIX CONTENT</vt:lpstr>
      <vt:lpstr>2_APPENDIX CONTENT</vt:lpstr>
      <vt:lpstr>Equation</vt:lpstr>
      <vt:lpstr>Clip</vt:lpstr>
      <vt:lpstr>Chapter 12</vt:lpstr>
      <vt:lpstr> Solutions</vt:lpstr>
      <vt:lpstr>Saturation</vt:lpstr>
      <vt:lpstr>Formation of a Solution</vt:lpstr>
      <vt:lpstr>“Like Dissolves Like”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Partial Pressure and Mole Fraction</vt:lpstr>
      <vt:lpstr>Raoult’s Law</vt:lpstr>
      <vt:lpstr>Fractional Distillation Apparatus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cell in an:</vt:lpstr>
      <vt:lpstr>PowerPoint Presentation</vt:lpstr>
      <vt:lpstr>Colligative Properties of Electrolyte Solutions 1</vt:lpstr>
      <vt:lpstr>Colligative Properties of Electrolyte Solutions 2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Physical Properties of Solutions</dc:title>
  <dc:subject/>
  <dc:creator>MHE</dc:creator>
  <cp:keywords>PPT</cp:keywords>
  <cp:lastModifiedBy>Seham Alanazi</cp:lastModifiedBy>
  <cp:revision>3279</cp:revision>
  <dcterms:created xsi:type="dcterms:W3CDTF">2008-10-22T16:53:51Z</dcterms:created>
  <dcterms:modified xsi:type="dcterms:W3CDTF">2023-08-17T19:21:22Z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0x01010011A4EFF880BA234F9740311115ACF210</vt:lpwstr>
  </property>
</Properties>
</file>