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48"/>
    <p:restoredTop sz="94627"/>
  </p:normalViewPr>
  <p:slideViewPr>
    <p:cSldViewPr snapToGrid="0" snapToObjects="1">
      <p:cViewPr varScale="1">
        <p:scale>
          <a:sx n="88" d="100"/>
          <a:sy n="88" d="100"/>
        </p:scale>
        <p:origin x="208" y="14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F92799-03E5-EE4B-B583-6FFD2F6A5E48}" type="datetimeFigureOut">
              <a:rPr lang="en-US" smtClean="0"/>
              <a:t>11/28/17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2012B7-DCD1-1F46-B2AE-6F15B8E75470}" type="slidenum">
              <a:rPr lang="en-US" smtClean="0"/>
              <a:t>‹#›</a:t>
            </a:fld>
            <a:endParaRPr lang="en-US"/>
          </a:p>
        </p:txBody>
      </p:sp>
    </p:spTree>
    <p:extLst>
      <p:ext uri="{BB962C8B-B14F-4D97-AF65-F5344CB8AC3E}">
        <p14:creationId xmlns:p14="http://schemas.microsoft.com/office/powerpoint/2010/main" val="5154156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44CD771-B770-294E-88E9-9AFD7B260CFF}" type="datetimeFigureOut">
              <a:rPr lang="en-US" smtClean="0"/>
              <a:t>11/28/17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32AB96-4082-7247-B646-F47978A06090}" type="slidenum">
              <a:rPr lang="en-US" smtClean="0"/>
              <a:t>‹#›</a:t>
            </a:fld>
            <a:endParaRPr lang="en-US"/>
          </a:p>
        </p:txBody>
      </p:sp>
    </p:spTree>
    <p:extLst>
      <p:ext uri="{BB962C8B-B14F-4D97-AF65-F5344CB8AC3E}">
        <p14:creationId xmlns:p14="http://schemas.microsoft.com/office/powerpoint/2010/main" val="999132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4CD771-B770-294E-88E9-9AFD7B260CFF}" type="datetimeFigureOut">
              <a:rPr lang="en-US" smtClean="0"/>
              <a:t>11/28/17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32AB96-4082-7247-B646-F47978A06090}" type="slidenum">
              <a:rPr lang="en-US" smtClean="0"/>
              <a:t>‹#›</a:t>
            </a:fld>
            <a:endParaRPr lang="en-US"/>
          </a:p>
        </p:txBody>
      </p:sp>
    </p:spTree>
    <p:extLst>
      <p:ext uri="{BB962C8B-B14F-4D97-AF65-F5344CB8AC3E}">
        <p14:creationId xmlns:p14="http://schemas.microsoft.com/office/powerpoint/2010/main" val="1360433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4CD771-B770-294E-88E9-9AFD7B260CFF}" type="datetimeFigureOut">
              <a:rPr lang="en-US" smtClean="0"/>
              <a:t>11/28/17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32AB96-4082-7247-B646-F47978A06090}" type="slidenum">
              <a:rPr lang="en-US" smtClean="0"/>
              <a:t>‹#›</a:t>
            </a:fld>
            <a:endParaRPr lang="en-US"/>
          </a:p>
        </p:txBody>
      </p:sp>
    </p:spTree>
    <p:extLst>
      <p:ext uri="{BB962C8B-B14F-4D97-AF65-F5344CB8AC3E}">
        <p14:creationId xmlns:p14="http://schemas.microsoft.com/office/powerpoint/2010/main" val="544806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4CD771-B770-294E-88E9-9AFD7B260CFF}" type="datetimeFigureOut">
              <a:rPr lang="en-US" smtClean="0"/>
              <a:t>11/28/17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32AB96-4082-7247-B646-F47978A06090}" type="slidenum">
              <a:rPr lang="en-US" smtClean="0"/>
              <a:t>‹#›</a:t>
            </a:fld>
            <a:endParaRPr lang="en-US"/>
          </a:p>
        </p:txBody>
      </p:sp>
    </p:spTree>
    <p:extLst>
      <p:ext uri="{BB962C8B-B14F-4D97-AF65-F5344CB8AC3E}">
        <p14:creationId xmlns:p14="http://schemas.microsoft.com/office/powerpoint/2010/main" val="124364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4CD771-B770-294E-88E9-9AFD7B260CFF}" type="datetimeFigureOut">
              <a:rPr lang="en-US" smtClean="0"/>
              <a:t>11/28/17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32AB96-4082-7247-B646-F47978A06090}" type="slidenum">
              <a:rPr lang="en-US" smtClean="0"/>
              <a:t>‹#›</a:t>
            </a:fld>
            <a:endParaRPr lang="en-US"/>
          </a:p>
        </p:txBody>
      </p:sp>
    </p:spTree>
    <p:extLst>
      <p:ext uri="{BB962C8B-B14F-4D97-AF65-F5344CB8AC3E}">
        <p14:creationId xmlns:p14="http://schemas.microsoft.com/office/powerpoint/2010/main" val="475128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44CD771-B770-294E-88E9-9AFD7B260CFF}" type="datetimeFigureOut">
              <a:rPr lang="en-US" smtClean="0"/>
              <a:t>11/28/17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32AB96-4082-7247-B646-F47978A06090}" type="slidenum">
              <a:rPr lang="en-US" smtClean="0"/>
              <a:t>‹#›</a:t>
            </a:fld>
            <a:endParaRPr lang="en-US"/>
          </a:p>
        </p:txBody>
      </p:sp>
    </p:spTree>
    <p:extLst>
      <p:ext uri="{BB962C8B-B14F-4D97-AF65-F5344CB8AC3E}">
        <p14:creationId xmlns:p14="http://schemas.microsoft.com/office/powerpoint/2010/main" val="1135390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44CD771-B770-294E-88E9-9AFD7B260CFF}" type="datetimeFigureOut">
              <a:rPr lang="en-US" smtClean="0"/>
              <a:t>11/28/17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32AB96-4082-7247-B646-F47978A06090}" type="slidenum">
              <a:rPr lang="en-US" smtClean="0"/>
              <a:t>‹#›</a:t>
            </a:fld>
            <a:endParaRPr lang="en-US"/>
          </a:p>
        </p:txBody>
      </p:sp>
    </p:spTree>
    <p:extLst>
      <p:ext uri="{BB962C8B-B14F-4D97-AF65-F5344CB8AC3E}">
        <p14:creationId xmlns:p14="http://schemas.microsoft.com/office/powerpoint/2010/main" val="2118047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44CD771-B770-294E-88E9-9AFD7B260CFF}" type="datetimeFigureOut">
              <a:rPr lang="en-US" smtClean="0"/>
              <a:t>11/28/17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32AB96-4082-7247-B646-F47978A06090}" type="slidenum">
              <a:rPr lang="en-US" smtClean="0"/>
              <a:t>‹#›</a:t>
            </a:fld>
            <a:endParaRPr lang="en-US"/>
          </a:p>
        </p:txBody>
      </p:sp>
    </p:spTree>
    <p:extLst>
      <p:ext uri="{BB962C8B-B14F-4D97-AF65-F5344CB8AC3E}">
        <p14:creationId xmlns:p14="http://schemas.microsoft.com/office/powerpoint/2010/main" val="1336862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4CD771-B770-294E-88E9-9AFD7B260CFF}" type="datetimeFigureOut">
              <a:rPr lang="en-US" smtClean="0"/>
              <a:t>11/28/17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32AB96-4082-7247-B646-F47978A06090}" type="slidenum">
              <a:rPr lang="en-US" smtClean="0"/>
              <a:t>‹#›</a:t>
            </a:fld>
            <a:endParaRPr lang="en-US"/>
          </a:p>
        </p:txBody>
      </p:sp>
    </p:spTree>
    <p:extLst>
      <p:ext uri="{BB962C8B-B14F-4D97-AF65-F5344CB8AC3E}">
        <p14:creationId xmlns:p14="http://schemas.microsoft.com/office/powerpoint/2010/main" val="1666340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4CD771-B770-294E-88E9-9AFD7B260CFF}" type="datetimeFigureOut">
              <a:rPr lang="en-US" smtClean="0"/>
              <a:t>11/28/17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32AB96-4082-7247-B646-F47978A06090}" type="slidenum">
              <a:rPr lang="en-US" smtClean="0"/>
              <a:t>‹#›</a:t>
            </a:fld>
            <a:endParaRPr lang="en-US"/>
          </a:p>
        </p:txBody>
      </p:sp>
    </p:spTree>
    <p:extLst>
      <p:ext uri="{BB962C8B-B14F-4D97-AF65-F5344CB8AC3E}">
        <p14:creationId xmlns:p14="http://schemas.microsoft.com/office/powerpoint/2010/main" val="858022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4CD771-B770-294E-88E9-9AFD7B260CFF}" type="datetimeFigureOut">
              <a:rPr lang="en-US" smtClean="0"/>
              <a:t>11/28/17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32AB96-4082-7247-B646-F47978A06090}" type="slidenum">
              <a:rPr lang="en-US" smtClean="0"/>
              <a:t>‹#›</a:t>
            </a:fld>
            <a:endParaRPr lang="en-US"/>
          </a:p>
        </p:txBody>
      </p:sp>
    </p:spTree>
    <p:extLst>
      <p:ext uri="{BB962C8B-B14F-4D97-AF65-F5344CB8AC3E}">
        <p14:creationId xmlns:p14="http://schemas.microsoft.com/office/powerpoint/2010/main" val="42454341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4CD771-B770-294E-88E9-9AFD7B260CFF}" type="datetimeFigureOut">
              <a:rPr lang="en-US" smtClean="0"/>
              <a:t>11/28/17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32AB96-4082-7247-B646-F47978A06090}" type="slidenum">
              <a:rPr lang="en-US" smtClean="0"/>
              <a:t>‹#›</a:t>
            </a:fld>
            <a:endParaRPr lang="en-US"/>
          </a:p>
        </p:txBody>
      </p:sp>
    </p:spTree>
    <p:extLst>
      <p:ext uri="{BB962C8B-B14F-4D97-AF65-F5344CB8AC3E}">
        <p14:creationId xmlns:p14="http://schemas.microsoft.com/office/powerpoint/2010/main" val="335208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46417" y="2191911"/>
            <a:ext cx="4243469" cy="1754326"/>
          </a:xfrm>
          <a:prstGeom prst="rect">
            <a:avLst/>
          </a:prstGeom>
        </p:spPr>
        <p:txBody>
          <a:bodyPr wrap="none">
            <a:spAutoFit/>
          </a:bodyPr>
          <a:lstStyle/>
          <a:p>
            <a:pPr algn="ctr"/>
            <a:r>
              <a:rPr lang="en-US" sz="5400" b="1" dirty="0" smtClean="0">
                <a:solidFill>
                  <a:srgbClr val="FF0000"/>
                </a:solidFill>
                <a:effectLst/>
                <a:latin typeface="Times New Roman" charset="0"/>
                <a:ea typeface="Times New Roman" charset="0"/>
                <a:cs typeface="Times New Roman" charset="0"/>
              </a:rPr>
              <a:t>Group 17</a:t>
            </a:r>
            <a:endParaRPr lang="ar-SA" sz="5400" b="1" dirty="0" smtClean="0">
              <a:solidFill>
                <a:srgbClr val="FF0000"/>
              </a:solidFill>
              <a:effectLst/>
              <a:latin typeface="Times New Roman" charset="0"/>
              <a:ea typeface="Times New Roman" charset="0"/>
              <a:cs typeface="Times New Roman" charset="0"/>
            </a:endParaRPr>
          </a:p>
          <a:p>
            <a:pPr algn="ctr"/>
            <a:r>
              <a:rPr lang="en-US" sz="5400" b="1" dirty="0" smtClean="0">
                <a:solidFill>
                  <a:srgbClr val="FF0000"/>
                </a:solidFill>
                <a:effectLst/>
                <a:latin typeface="Times New Roman" charset="0"/>
                <a:ea typeface="Times New Roman" charset="0"/>
                <a:cs typeface="Times New Roman" charset="0"/>
              </a:rPr>
              <a:t>The Halogens</a:t>
            </a:r>
            <a:endParaRPr lang="en-US" sz="5400" b="1" dirty="0">
              <a:solidFill>
                <a:srgbClr val="FF0000"/>
              </a:solidFill>
              <a:latin typeface="Times New Roman" charset="0"/>
              <a:ea typeface="Times New Roman" charset="0"/>
              <a:cs typeface="Times New Roman" charset="0"/>
            </a:endParaRPr>
          </a:p>
        </p:txBody>
      </p:sp>
    </p:spTree>
    <p:extLst>
      <p:ext uri="{BB962C8B-B14F-4D97-AF65-F5344CB8AC3E}">
        <p14:creationId xmlns:p14="http://schemas.microsoft.com/office/powerpoint/2010/main" val="9929559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6360" y="303014"/>
            <a:ext cx="1803699" cy="584775"/>
          </a:xfrm>
          <a:prstGeom prst="rect">
            <a:avLst/>
          </a:prstGeom>
        </p:spPr>
        <p:txBody>
          <a:bodyPr wrap="none">
            <a:spAutoFit/>
          </a:bodyPr>
          <a:lstStyle/>
          <a:p>
            <a:r>
              <a:rPr lang="en-US" sz="3200" b="1" dirty="0" smtClean="0">
                <a:solidFill>
                  <a:srgbClr val="FF0000"/>
                </a:solidFill>
                <a:latin typeface="Times New Roman" charset="0"/>
                <a:ea typeface="Times New Roman" charset="0"/>
                <a:cs typeface="Times New Roman" charset="0"/>
              </a:rPr>
              <a:t>Iod</a:t>
            </a:r>
            <a:r>
              <a:rPr lang="en-US" sz="3200" b="1" dirty="0" smtClean="0">
                <a:solidFill>
                  <a:srgbClr val="FF0000"/>
                </a:solidFill>
                <a:effectLst/>
                <a:latin typeface="Times New Roman" charset="0"/>
                <a:ea typeface="Times New Roman" charset="0"/>
                <a:cs typeface="Times New Roman" charset="0"/>
              </a:rPr>
              <a:t>ine </a:t>
            </a:r>
            <a:r>
              <a:rPr lang="en-US" sz="3200" b="1" dirty="0">
                <a:solidFill>
                  <a:srgbClr val="FF0000"/>
                </a:solidFill>
                <a:latin typeface="Times New Roman" charset="0"/>
                <a:ea typeface="Times New Roman" charset="0"/>
                <a:cs typeface="Times New Roman" charset="0"/>
              </a:rPr>
              <a:t>I</a:t>
            </a:r>
            <a:r>
              <a:rPr lang="en-US" sz="3200" b="1" baseline="-25000" dirty="0" smtClean="0">
                <a:solidFill>
                  <a:srgbClr val="FF0000"/>
                </a:solidFill>
                <a:effectLst/>
                <a:latin typeface="Times New Roman" charset="0"/>
                <a:ea typeface="Times New Roman" charset="0"/>
                <a:cs typeface="Times New Roman" charset="0"/>
              </a:rPr>
              <a:t>2</a:t>
            </a:r>
            <a:r>
              <a:rPr lang="en-US" sz="3200" b="1" dirty="0" smtClean="0">
                <a:solidFill>
                  <a:srgbClr val="FF0000"/>
                </a:solidFill>
                <a:effectLst/>
                <a:latin typeface="Times New Roman" charset="0"/>
                <a:ea typeface="Times New Roman" charset="0"/>
                <a:cs typeface="Times New Roman" charset="0"/>
              </a:rPr>
              <a:t> </a:t>
            </a:r>
            <a:endParaRPr lang="en-US" sz="3200" b="1" dirty="0">
              <a:solidFill>
                <a:srgbClr val="FF0000"/>
              </a:solidFill>
              <a:latin typeface="Times New Roman" charset="0"/>
              <a:ea typeface="Times New Roman" charset="0"/>
              <a:cs typeface="Times New Roman" charset="0"/>
            </a:endParaRPr>
          </a:p>
        </p:txBody>
      </p:sp>
      <p:sp>
        <p:nvSpPr>
          <p:cNvPr id="3" name="Rectangle 2"/>
          <p:cNvSpPr/>
          <p:nvPr/>
        </p:nvSpPr>
        <p:spPr>
          <a:xfrm>
            <a:off x="356360" y="1361779"/>
            <a:ext cx="10494520" cy="4524315"/>
          </a:xfrm>
          <a:prstGeom prst="rect">
            <a:avLst/>
          </a:prstGeom>
        </p:spPr>
        <p:txBody>
          <a:bodyPr wrap="square">
            <a:spAutoFit/>
          </a:bodyPr>
          <a:lstStyle/>
          <a:p>
            <a:pPr marL="457200" indent="-457200" algn="just">
              <a:buFont typeface="Arial" charset="0"/>
              <a:buChar char="•"/>
            </a:pPr>
            <a:r>
              <a:rPr lang="en-US" sz="3200" dirty="0" smtClean="0">
                <a:effectLst/>
                <a:latin typeface="Times New Roman" charset="0"/>
                <a:ea typeface="Times New Roman" charset="0"/>
                <a:cs typeface="Times New Roman" charset="0"/>
              </a:rPr>
              <a:t>When iodine dissolves in organic solvents it produces solutions having a variety of colors </a:t>
            </a:r>
            <a:endParaRPr lang="en-US" sz="3200" dirty="0">
              <a:latin typeface="Times New Roman" charset="0"/>
              <a:ea typeface="Times New Roman" charset="0"/>
              <a:cs typeface="Times New Roman" charset="0"/>
            </a:endParaRPr>
          </a:p>
          <a:p>
            <a:pPr marL="457200" indent="-457200" algn="just">
              <a:buFont typeface="Arial" charset="0"/>
              <a:buChar char="•"/>
            </a:pPr>
            <a:r>
              <a:rPr lang="en-US" sz="3200" dirty="0" smtClean="0">
                <a:effectLst/>
                <a:latin typeface="Times New Roman" charset="0"/>
                <a:ea typeface="Times New Roman" charset="0"/>
                <a:cs typeface="Times New Roman" charset="0"/>
              </a:rPr>
              <a:t>These colors arise from the different interaction between the I</a:t>
            </a:r>
            <a:r>
              <a:rPr lang="en-US" sz="3200" baseline="-25000" dirty="0" smtClean="0">
                <a:effectLst/>
                <a:latin typeface="Times New Roman" charset="0"/>
                <a:ea typeface="Times New Roman" charset="0"/>
                <a:cs typeface="Times New Roman" charset="0"/>
              </a:rPr>
              <a:t>2</a:t>
            </a:r>
            <a:r>
              <a:rPr lang="en-US" sz="3200" dirty="0" smtClean="0">
                <a:effectLst/>
                <a:latin typeface="Times New Roman" charset="0"/>
                <a:ea typeface="Times New Roman" charset="0"/>
                <a:cs typeface="Times New Roman" charset="0"/>
              </a:rPr>
              <a:t> molecules and the solvent </a:t>
            </a:r>
            <a:endParaRPr lang="en-US" sz="3200" dirty="0">
              <a:latin typeface="Times New Roman" charset="0"/>
              <a:ea typeface="Times New Roman" charset="0"/>
              <a:cs typeface="Times New Roman" charset="0"/>
            </a:endParaRPr>
          </a:p>
          <a:p>
            <a:pPr marL="457200" indent="-457200" algn="just">
              <a:buFont typeface="Arial" charset="0"/>
              <a:buChar char="•"/>
            </a:pPr>
            <a:r>
              <a:rPr lang="en-US" sz="3200" dirty="0" smtClean="0">
                <a:effectLst/>
                <a:latin typeface="Times New Roman" charset="0"/>
                <a:ea typeface="Times New Roman" charset="0"/>
                <a:cs typeface="Times New Roman" charset="0"/>
              </a:rPr>
              <a:t>Iodine is an essential trace element for living systems; a deficiency in humans leads to a swelling of the thyroid gland in the neck </a:t>
            </a:r>
            <a:endParaRPr lang="en-US" sz="3200" dirty="0">
              <a:latin typeface="Times New Roman" charset="0"/>
              <a:ea typeface="Times New Roman" charset="0"/>
              <a:cs typeface="Times New Roman" charset="0"/>
            </a:endParaRPr>
          </a:p>
          <a:p>
            <a:pPr marL="457200" indent="-457200" algn="just">
              <a:buFont typeface="Arial" charset="0"/>
              <a:buChar char="•"/>
            </a:pPr>
            <a:r>
              <a:rPr lang="en-US" sz="3200" dirty="0" smtClean="0">
                <a:effectLst/>
                <a:latin typeface="Times New Roman" charset="0"/>
                <a:ea typeface="Times New Roman" charset="0"/>
                <a:cs typeface="Times New Roman" charset="0"/>
              </a:rPr>
              <a:t>Iodides are added to table salt (iodized salt) to prevent this deficiency </a:t>
            </a:r>
            <a:endParaRPr lang="en-US" sz="32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5650806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8504" y="181094"/>
            <a:ext cx="5221301" cy="584775"/>
          </a:xfrm>
          <a:prstGeom prst="rect">
            <a:avLst/>
          </a:prstGeom>
        </p:spPr>
        <p:txBody>
          <a:bodyPr wrap="none">
            <a:spAutoFit/>
          </a:bodyPr>
          <a:lstStyle/>
          <a:p>
            <a:r>
              <a:rPr lang="en-US" sz="3200" b="1" smtClean="0">
                <a:solidFill>
                  <a:srgbClr val="FF0000"/>
                </a:solidFill>
                <a:effectLst/>
                <a:latin typeface="Times New Roman" charset="0"/>
                <a:ea typeface="Times New Roman" charset="0"/>
                <a:cs typeface="Times New Roman" charset="0"/>
              </a:rPr>
              <a:t>Compounds of the Halogens </a:t>
            </a:r>
            <a:endParaRPr lang="en-US" sz="3200" b="1">
              <a:solidFill>
                <a:srgbClr val="FF0000"/>
              </a:solidFill>
              <a:latin typeface="Times New Roman" charset="0"/>
              <a:ea typeface="Times New Roman" charset="0"/>
              <a:cs typeface="Times New Roman" charset="0"/>
            </a:endParaRPr>
          </a:p>
        </p:txBody>
      </p:sp>
      <p:sp>
        <p:nvSpPr>
          <p:cNvPr id="3" name="Rectangle 2"/>
          <p:cNvSpPr/>
          <p:nvPr/>
        </p:nvSpPr>
        <p:spPr>
          <a:xfrm>
            <a:off x="298504" y="1134517"/>
            <a:ext cx="11771576" cy="3046988"/>
          </a:xfrm>
          <a:prstGeom prst="rect">
            <a:avLst/>
          </a:prstGeom>
        </p:spPr>
        <p:txBody>
          <a:bodyPr wrap="square">
            <a:spAutoFit/>
          </a:bodyPr>
          <a:lstStyle/>
          <a:p>
            <a:pPr marL="457200" indent="-457200">
              <a:buFont typeface="Arial" charset="0"/>
              <a:buChar char="•"/>
            </a:pPr>
            <a:r>
              <a:rPr lang="en-US" sz="3200" dirty="0" smtClean="0">
                <a:effectLst/>
                <a:latin typeface="Times New Roman" charset="0"/>
                <a:ea typeface="Times New Roman" charset="0"/>
                <a:cs typeface="Times New Roman" charset="0"/>
              </a:rPr>
              <a:t>The halogens form compounds among themselves. These inter halogens have the formulas XX’, XX’</a:t>
            </a:r>
            <a:r>
              <a:rPr lang="en-US" sz="3200" baseline="-25000" dirty="0" smtClean="0">
                <a:effectLst/>
                <a:latin typeface="Times New Roman" charset="0"/>
                <a:ea typeface="Times New Roman" charset="0"/>
                <a:cs typeface="Times New Roman" charset="0"/>
              </a:rPr>
              <a:t>3</a:t>
            </a:r>
            <a:r>
              <a:rPr lang="en-US" sz="3200" dirty="0" smtClean="0">
                <a:effectLst/>
                <a:latin typeface="Times New Roman" charset="0"/>
                <a:ea typeface="Times New Roman" charset="0"/>
                <a:cs typeface="Times New Roman" charset="0"/>
              </a:rPr>
              <a:t> , XX’</a:t>
            </a:r>
            <a:r>
              <a:rPr lang="en-US" sz="3200" baseline="-25000" dirty="0" smtClean="0">
                <a:effectLst/>
                <a:latin typeface="Times New Roman" charset="0"/>
                <a:ea typeface="Times New Roman" charset="0"/>
                <a:cs typeface="Times New Roman" charset="0"/>
              </a:rPr>
              <a:t>5</a:t>
            </a:r>
            <a:r>
              <a:rPr lang="en-US" sz="3200" dirty="0" smtClean="0">
                <a:effectLst/>
                <a:latin typeface="Times New Roman" charset="0"/>
                <a:ea typeface="Times New Roman" charset="0"/>
                <a:cs typeface="Times New Roman" charset="0"/>
              </a:rPr>
              <a:t>, and XX’</a:t>
            </a:r>
            <a:r>
              <a:rPr lang="en-US" sz="3200" baseline="-25000" dirty="0" smtClean="0">
                <a:effectLst/>
                <a:latin typeface="Times New Roman" charset="0"/>
                <a:ea typeface="Times New Roman" charset="0"/>
                <a:cs typeface="Times New Roman" charset="0"/>
              </a:rPr>
              <a:t>7</a:t>
            </a:r>
            <a:r>
              <a:rPr lang="en-US" sz="3200" dirty="0" smtClean="0">
                <a:effectLst/>
                <a:latin typeface="Times New Roman" charset="0"/>
                <a:ea typeface="Times New Roman" charset="0"/>
                <a:cs typeface="Times New Roman" charset="0"/>
              </a:rPr>
              <a:t> (X heavier halogen) </a:t>
            </a:r>
            <a:endParaRPr lang="en-US" sz="3200" dirty="0">
              <a:latin typeface="Times New Roman" charset="0"/>
              <a:ea typeface="Times New Roman" charset="0"/>
              <a:cs typeface="Times New Roman" charset="0"/>
            </a:endParaRPr>
          </a:p>
          <a:p>
            <a:pPr marL="457200" indent="-457200" algn="just">
              <a:buFont typeface="Arial" charset="0"/>
              <a:buChar char="•"/>
            </a:pPr>
            <a:r>
              <a:rPr lang="en-US" sz="3200" dirty="0" smtClean="0">
                <a:effectLst/>
                <a:latin typeface="Times New Roman" charset="0"/>
                <a:ea typeface="Times New Roman" charset="0"/>
                <a:cs typeface="Times New Roman" charset="0"/>
              </a:rPr>
              <a:t>These compounds are prepared by direct reaction of the two halogens, the product formed being determined by the proportions of the reactants used </a:t>
            </a:r>
            <a:endParaRPr lang="en-US" sz="3200" dirty="0">
              <a:latin typeface="Times New Roman" charset="0"/>
              <a:ea typeface="Times New Roman" charset="0"/>
              <a:cs typeface="Times New Roman" charset="0"/>
            </a:endParaRPr>
          </a:p>
        </p:txBody>
      </p:sp>
      <p:sp>
        <p:nvSpPr>
          <p:cNvPr id="4" name="Rectangle 3"/>
          <p:cNvSpPr/>
          <p:nvPr/>
        </p:nvSpPr>
        <p:spPr>
          <a:xfrm>
            <a:off x="594360" y="4181505"/>
            <a:ext cx="8382000" cy="2554545"/>
          </a:xfrm>
          <a:prstGeom prst="rect">
            <a:avLst/>
          </a:prstGeom>
        </p:spPr>
        <p:txBody>
          <a:bodyPr wrap="square">
            <a:spAutoFit/>
          </a:bodyPr>
          <a:lstStyle/>
          <a:p>
            <a:r>
              <a:rPr lang="en-US" sz="3200" b="1" dirty="0" smtClean="0">
                <a:effectLst/>
                <a:latin typeface="Times New Roman" charset="0"/>
                <a:ea typeface="Times New Roman" charset="0"/>
                <a:cs typeface="Times New Roman" charset="0"/>
              </a:rPr>
              <a:t>Example: </a:t>
            </a:r>
          </a:p>
          <a:p>
            <a:endParaRPr lang="en-US" sz="3200" dirty="0" smtClean="0">
              <a:latin typeface="Times New Roman" charset="0"/>
              <a:ea typeface="Times New Roman" charset="0"/>
              <a:cs typeface="Times New Roman" charset="0"/>
            </a:endParaRPr>
          </a:p>
          <a:p>
            <a:r>
              <a:rPr lang="en-US" sz="3200" dirty="0" smtClean="0">
                <a:effectLst/>
                <a:latin typeface="Times New Roman" charset="0"/>
                <a:ea typeface="Times New Roman" charset="0"/>
                <a:cs typeface="Times New Roman" charset="0"/>
              </a:rPr>
              <a:t>Cl</a:t>
            </a:r>
            <a:r>
              <a:rPr lang="en-US" sz="3200" baseline="-25000" dirty="0" smtClean="0">
                <a:effectLst/>
                <a:latin typeface="Times New Roman" charset="0"/>
                <a:ea typeface="Times New Roman" charset="0"/>
                <a:cs typeface="Times New Roman" charset="0"/>
              </a:rPr>
              <a:t>2(g) </a:t>
            </a:r>
            <a:r>
              <a:rPr lang="en-US" sz="3200" dirty="0" smtClean="0">
                <a:effectLst/>
                <a:latin typeface="Times New Roman" charset="0"/>
                <a:ea typeface="Times New Roman" charset="0"/>
                <a:cs typeface="Times New Roman" charset="0"/>
              </a:rPr>
              <a:t>+ 3F</a:t>
            </a:r>
            <a:r>
              <a:rPr lang="en-US" sz="3200" baseline="-25000" dirty="0" smtClean="0">
                <a:effectLst/>
                <a:latin typeface="Times New Roman" charset="0"/>
                <a:ea typeface="Times New Roman" charset="0"/>
                <a:cs typeface="Times New Roman" charset="0"/>
              </a:rPr>
              <a:t>2(g)</a:t>
            </a:r>
            <a:r>
              <a:rPr lang="en-US" sz="3200" dirty="0" smtClean="0">
                <a:effectLst/>
                <a:latin typeface="Times New Roman" charset="0"/>
                <a:ea typeface="Times New Roman" charset="0"/>
                <a:cs typeface="Times New Roman" charset="0"/>
              </a:rPr>
              <a:t>                 2ClF</a:t>
            </a:r>
            <a:r>
              <a:rPr lang="en-US" sz="3200" baseline="-25000" dirty="0" smtClean="0">
                <a:effectLst/>
                <a:latin typeface="Times New Roman" charset="0"/>
                <a:ea typeface="Times New Roman" charset="0"/>
                <a:cs typeface="Times New Roman" charset="0"/>
              </a:rPr>
              <a:t>3(g)</a:t>
            </a:r>
            <a:r>
              <a:rPr lang="en-US" sz="3200" dirty="0" smtClean="0">
                <a:effectLst/>
                <a:latin typeface="Times New Roman" charset="0"/>
                <a:ea typeface="Times New Roman" charset="0"/>
                <a:cs typeface="Times New Roman" charset="0"/>
              </a:rPr>
              <a:t> </a:t>
            </a:r>
          </a:p>
          <a:p>
            <a:endParaRPr lang="en-US" sz="3200" dirty="0">
              <a:latin typeface="Times New Roman" charset="0"/>
              <a:ea typeface="Times New Roman" charset="0"/>
              <a:cs typeface="Times New Roman" charset="0"/>
            </a:endParaRPr>
          </a:p>
          <a:p>
            <a:r>
              <a:rPr lang="en-US" sz="3200" dirty="0" smtClean="0">
                <a:effectLst/>
                <a:latin typeface="Times New Roman" charset="0"/>
                <a:ea typeface="Times New Roman" charset="0"/>
                <a:cs typeface="Times New Roman" charset="0"/>
              </a:rPr>
              <a:t>Cl</a:t>
            </a:r>
            <a:r>
              <a:rPr lang="en-US" sz="3200" baseline="-25000" dirty="0" smtClean="0">
                <a:effectLst/>
                <a:latin typeface="Times New Roman" charset="0"/>
                <a:ea typeface="Times New Roman" charset="0"/>
                <a:cs typeface="Times New Roman" charset="0"/>
              </a:rPr>
              <a:t>2(g)</a:t>
            </a:r>
            <a:r>
              <a:rPr lang="en-US" sz="3200" dirty="0" smtClean="0">
                <a:effectLst/>
                <a:latin typeface="Times New Roman" charset="0"/>
                <a:ea typeface="Times New Roman" charset="0"/>
                <a:cs typeface="Times New Roman" charset="0"/>
              </a:rPr>
              <a:t> + 5F</a:t>
            </a:r>
            <a:r>
              <a:rPr lang="en-US" sz="3200" baseline="-25000" dirty="0" smtClean="0">
                <a:effectLst/>
                <a:latin typeface="Times New Roman" charset="0"/>
                <a:ea typeface="Times New Roman" charset="0"/>
                <a:cs typeface="Times New Roman" charset="0"/>
              </a:rPr>
              <a:t>2(g)</a:t>
            </a:r>
            <a:r>
              <a:rPr lang="en-US" sz="3200" dirty="0" smtClean="0">
                <a:effectLst/>
                <a:latin typeface="Times New Roman" charset="0"/>
                <a:ea typeface="Times New Roman" charset="0"/>
                <a:cs typeface="Times New Roman" charset="0"/>
              </a:rPr>
              <a:t>                 2ClF</a:t>
            </a:r>
            <a:r>
              <a:rPr lang="en-US" sz="3200" baseline="-25000" dirty="0" smtClean="0">
                <a:effectLst/>
                <a:latin typeface="Times New Roman" charset="0"/>
                <a:ea typeface="Times New Roman" charset="0"/>
                <a:cs typeface="Times New Roman" charset="0"/>
              </a:rPr>
              <a:t>5(g) </a:t>
            </a:r>
            <a:endParaRPr lang="en-US" sz="3200" baseline="-25000" dirty="0">
              <a:latin typeface="Times New Roman" charset="0"/>
              <a:ea typeface="Times New Roman" charset="0"/>
              <a:cs typeface="Times New Roman" charset="0"/>
            </a:endParaRPr>
          </a:p>
        </p:txBody>
      </p:sp>
      <p:cxnSp>
        <p:nvCxnSpPr>
          <p:cNvPr id="6" name="Straight Arrow Connector 5"/>
          <p:cNvCxnSpPr/>
          <p:nvPr/>
        </p:nvCxnSpPr>
        <p:spPr>
          <a:xfrm>
            <a:off x="2909154" y="5486400"/>
            <a:ext cx="131232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3107274" y="6446520"/>
            <a:ext cx="131232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15324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246555"/>
            <a:ext cx="11612880" cy="1077218"/>
          </a:xfrm>
          <a:prstGeom prst="rect">
            <a:avLst/>
          </a:prstGeom>
        </p:spPr>
        <p:txBody>
          <a:bodyPr wrap="square">
            <a:spAutoFit/>
          </a:bodyPr>
          <a:lstStyle/>
          <a:p>
            <a:pPr marL="457200" indent="-457200">
              <a:buFont typeface="Arial" charset="0"/>
              <a:buChar char="•"/>
            </a:pPr>
            <a:r>
              <a:rPr lang="en-US" sz="3200" dirty="0" smtClean="0">
                <a:effectLst/>
                <a:latin typeface="Times New Roman" charset="0"/>
                <a:ea typeface="Times New Roman" charset="0"/>
                <a:cs typeface="Times New Roman" charset="0"/>
              </a:rPr>
              <a:t>The trends of the inter halogens are intermediate between those of their parent halogens </a:t>
            </a:r>
            <a:endParaRPr lang="en-US" sz="3200" dirty="0">
              <a:latin typeface="Times New Roman" charset="0"/>
              <a:ea typeface="Times New Roman" charset="0"/>
              <a:cs typeface="Times New Roman" charset="0"/>
            </a:endParaRPr>
          </a:p>
        </p:txBody>
      </p:sp>
      <p:sp>
        <p:nvSpPr>
          <p:cNvPr id="3" name="Rectangle 2"/>
          <p:cNvSpPr/>
          <p:nvPr/>
        </p:nvSpPr>
        <p:spPr>
          <a:xfrm>
            <a:off x="381000" y="303014"/>
            <a:ext cx="5221301" cy="584775"/>
          </a:xfrm>
          <a:prstGeom prst="rect">
            <a:avLst/>
          </a:prstGeom>
        </p:spPr>
        <p:txBody>
          <a:bodyPr wrap="none">
            <a:spAutoFit/>
          </a:bodyPr>
          <a:lstStyle/>
          <a:p>
            <a:r>
              <a:rPr lang="en-US" sz="3200" b="1" smtClean="0">
                <a:solidFill>
                  <a:srgbClr val="FF0000"/>
                </a:solidFill>
                <a:effectLst/>
                <a:latin typeface="Times New Roman" charset="0"/>
                <a:ea typeface="Times New Roman" charset="0"/>
                <a:cs typeface="Times New Roman" charset="0"/>
              </a:rPr>
              <a:t>Compounds of the Halogens </a:t>
            </a:r>
            <a:endParaRPr lang="en-US" sz="3200" b="1">
              <a:solidFill>
                <a:srgbClr val="FF0000"/>
              </a:solidFill>
              <a:latin typeface="Times New Roman" charset="0"/>
              <a:ea typeface="Times New Roman" charset="0"/>
              <a:cs typeface="Times New Roman" charset="0"/>
            </a:endParaRPr>
          </a:p>
        </p:txBody>
      </p:sp>
    </p:spTree>
    <p:extLst>
      <p:ext uri="{BB962C8B-B14F-4D97-AF65-F5344CB8AC3E}">
        <p14:creationId xmlns:p14="http://schemas.microsoft.com/office/powerpoint/2010/main" val="19023900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2967" y="150614"/>
            <a:ext cx="8769388" cy="584775"/>
          </a:xfrm>
          <a:prstGeom prst="rect">
            <a:avLst/>
          </a:prstGeom>
        </p:spPr>
        <p:txBody>
          <a:bodyPr wrap="none">
            <a:spAutoFit/>
          </a:bodyPr>
          <a:lstStyle/>
          <a:p>
            <a:r>
              <a:rPr lang="en-US" sz="3200" b="1" dirty="0" smtClean="0">
                <a:solidFill>
                  <a:srgbClr val="FF0000"/>
                </a:solidFill>
                <a:effectLst/>
                <a:latin typeface="Times New Roman" charset="0"/>
                <a:ea typeface="Times New Roman" charset="0"/>
                <a:cs typeface="Times New Roman" charset="0"/>
              </a:rPr>
              <a:t>Compounds of the Halogens (Hydrogen Halides) </a:t>
            </a:r>
            <a:endParaRPr lang="en-US" sz="3200" b="1" dirty="0">
              <a:solidFill>
                <a:srgbClr val="FF0000"/>
              </a:solidFill>
              <a:latin typeface="Times New Roman" charset="0"/>
              <a:ea typeface="Times New Roman" charset="0"/>
              <a:cs typeface="Times New Roman" charset="0"/>
            </a:endParaRPr>
          </a:p>
        </p:txBody>
      </p:sp>
      <p:sp>
        <p:nvSpPr>
          <p:cNvPr id="3" name="Rectangle 2"/>
          <p:cNvSpPr/>
          <p:nvPr/>
        </p:nvSpPr>
        <p:spPr>
          <a:xfrm>
            <a:off x="320040" y="1170355"/>
            <a:ext cx="11750040" cy="1069925"/>
          </a:xfrm>
          <a:prstGeom prst="rect">
            <a:avLst/>
          </a:prstGeom>
        </p:spPr>
        <p:txBody>
          <a:bodyPr wrap="square">
            <a:spAutoFit/>
          </a:bodyPr>
          <a:lstStyle/>
          <a:p>
            <a:pPr marL="457200" indent="-457200">
              <a:buFont typeface="Arial" charset="0"/>
              <a:buChar char="•"/>
            </a:pPr>
            <a:r>
              <a:rPr lang="en-US" sz="3200" dirty="0" smtClean="0">
                <a:effectLst/>
                <a:latin typeface="Times New Roman" charset="0"/>
                <a:ea typeface="Times New Roman" charset="0"/>
                <a:cs typeface="Times New Roman" charset="0"/>
              </a:rPr>
              <a:t>The hydrogen halides (HX) can be prepared by the direct reaction of the elements </a:t>
            </a:r>
            <a:endParaRPr lang="en-US" sz="3200" dirty="0">
              <a:latin typeface="Times New Roman" charset="0"/>
              <a:ea typeface="Times New Roman" charset="0"/>
              <a:cs typeface="Times New Roman" charset="0"/>
            </a:endParaRPr>
          </a:p>
        </p:txBody>
      </p:sp>
      <p:sp>
        <p:nvSpPr>
          <p:cNvPr id="4" name="Rectangle 3"/>
          <p:cNvSpPr/>
          <p:nvPr/>
        </p:nvSpPr>
        <p:spPr>
          <a:xfrm>
            <a:off x="320040" y="2675246"/>
            <a:ext cx="6096000" cy="1569660"/>
          </a:xfrm>
          <a:prstGeom prst="rect">
            <a:avLst/>
          </a:prstGeom>
        </p:spPr>
        <p:txBody>
          <a:bodyPr>
            <a:spAutoFit/>
          </a:bodyPr>
          <a:lstStyle/>
          <a:p>
            <a:r>
              <a:rPr lang="en-US" sz="3200" b="1" dirty="0" smtClean="0">
                <a:effectLst/>
                <a:latin typeface="Times New Roman" charset="0"/>
                <a:ea typeface="Times New Roman" charset="0"/>
                <a:cs typeface="Times New Roman" charset="0"/>
              </a:rPr>
              <a:t>Example: </a:t>
            </a:r>
          </a:p>
          <a:p>
            <a:endParaRPr lang="en-US" sz="3200" dirty="0" smtClean="0">
              <a:latin typeface="Times New Roman" charset="0"/>
              <a:ea typeface="Times New Roman" charset="0"/>
              <a:cs typeface="Times New Roman" charset="0"/>
            </a:endParaRPr>
          </a:p>
          <a:p>
            <a:r>
              <a:rPr lang="en-US" sz="3200" dirty="0" smtClean="0">
                <a:effectLst/>
                <a:latin typeface="Times New Roman" charset="0"/>
                <a:ea typeface="Times New Roman" charset="0"/>
                <a:cs typeface="Times New Roman" charset="0"/>
              </a:rPr>
              <a:t>H</a:t>
            </a:r>
            <a:r>
              <a:rPr lang="en-US" sz="3200" baseline="-25000" dirty="0" smtClean="0">
                <a:effectLst/>
                <a:latin typeface="Times New Roman" charset="0"/>
                <a:ea typeface="Times New Roman" charset="0"/>
                <a:cs typeface="Times New Roman" charset="0"/>
              </a:rPr>
              <a:t>2(g) </a:t>
            </a:r>
            <a:r>
              <a:rPr lang="en-US" sz="3200" dirty="0" smtClean="0">
                <a:effectLst/>
                <a:latin typeface="Times New Roman" charset="0"/>
                <a:ea typeface="Times New Roman" charset="0"/>
                <a:cs typeface="Times New Roman" charset="0"/>
              </a:rPr>
              <a:t>+ X</a:t>
            </a:r>
            <a:r>
              <a:rPr lang="en-US" sz="3200" baseline="-25000" dirty="0" smtClean="0">
                <a:effectLst/>
                <a:latin typeface="Times New Roman" charset="0"/>
                <a:ea typeface="Times New Roman" charset="0"/>
                <a:cs typeface="Times New Roman" charset="0"/>
              </a:rPr>
              <a:t>2(g)</a:t>
            </a:r>
            <a:r>
              <a:rPr lang="en-US" sz="3200" dirty="0" smtClean="0">
                <a:effectLst/>
                <a:latin typeface="Times New Roman" charset="0"/>
                <a:ea typeface="Times New Roman" charset="0"/>
                <a:cs typeface="Times New Roman" charset="0"/>
              </a:rPr>
              <a:t>                    2HX</a:t>
            </a:r>
            <a:r>
              <a:rPr lang="en-US" sz="3200" baseline="-25000" dirty="0" smtClean="0">
                <a:effectLst/>
                <a:latin typeface="Times New Roman" charset="0"/>
                <a:ea typeface="Times New Roman" charset="0"/>
                <a:cs typeface="Times New Roman" charset="0"/>
              </a:rPr>
              <a:t>(g)</a:t>
            </a:r>
            <a:endParaRPr lang="en-US" sz="3200" baseline="-25000" dirty="0">
              <a:latin typeface="Times New Roman" charset="0"/>
              <a:ea typeface="Times New Roman" charset="0"/>
              <a:cs typeface="Times New Roman" charset="0"/>
            </a:endParaRPr>
          </a:p>
        </p:txBody>
      </p:sp>
      <p:cxnSp>
        <p:nvCxnSpPr>
          <p:cNvPr id="5" name="Straight Arrow Connector 4"/>
          <p:cNvCxnSpPr/>
          <p:nvPr/>
        </p:nvCxnSpPr>
        <p:spPr>
          <a:xfrm>
            <a:off x="2665314" y="3931920"/>
            <a:ext cx="131232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320040" y="5178415"/>
            <a:ext cx="11750040" cy="1077218"/>
          </a:xfrm>
          <a:prstGeom prst="rect">
            <a:avLst/>
          </a:prstGeom>
        </p:spPr>
        <p:txBody>
          <a:bodyPr wrap="square">
            <a:spAutoFit/>
          </a:bodyPr>
          <a:lstStyle/>
          <a:p>
            <a:pPr marL="457200" indent="-457200" algn="just">
              <a:buFont typeface="Arial" charset="0"/>
              <a:buChar char="•"/>
            </a:pPr>
            <a:r>
              <a:rPr lang="en-US" sz="3200" dirty="0" smtClean="0">
                <a:effectLst/>
                <a:latin typeface="Times New Roman" charset="0"/>
                <a:ea typeface="Times New Roman" charset="0"/>
                <a:cs typeface="Times New Roman" charset="0"/>
              </a:rPr>
              <a:t>Fluorine reacts explosively by a radical chain reaction as soon as </a:t>
            </a:r>
            <a:endParaRPr lang="en-US" sz="3200" dirty="0" smtClean="0">
              <a:latin typeface="Times New Roman" charset="0"/>
              <a:ea typeface="Times New Roman" charset="0"/>
              <a:cs typeface="Times New Roman" charset="0"/>
            </a:endParaRPr>
          </a:p>
          <a:p>
            <a:pPr algn="just"/>
            <a:r>
              <a:rPr lang="en-US" sz="3200" dirty="0" smtClean="0">
                <a:effectLst/>
                <a:latin typeface="Times New Roman" charset="0"/>
                <a:ea typeface="Times New Roman" charset="0"/>
                <a:cs typeface="Times New Roman" charset="0"/>
              </a:rPr>
              <a:t>the F</a:t>
            </a:r>
            <a:r>
              <a:rPr lang="en-US" sz="3200" baseline="-25000" dirty="0" smtClean="0">
                <a:effectLst/>
                <a:latin typeface="Times New Roman" charset="0"/>
                <a:ea typeface="Times New Roman" charset="0"/>
                <a:cs typeface="Times New Roman" charset="0"/>
              </a:rPr>
              <a:t>2</a:t>
            </a:r>
            <a:r>
              <a:rPr lang="en-US" sz="3200" dirty="0" smtClean="0">
                <a:effectLst/>
                <a:latin typeface="Times New Roman" charset="0"/>
                <a:ea typeface="Times New Roman" charset="0"/>
                <a:cs typeface="Times New Roman" charset="0"/>
              </a:rPr>
              <a:t> and H</a:t>
            </a:r>
            <a:r>
              <a:rPr lang="en-US" sz="3200" baseline="-25000" dirty="0" smtClean="0">
                <a:effectLst/>
                <a:latin typeface="Times New Roman" charset="0"/>
                <a:ea typeface="Times New Roman" charset="0"/>
                <a:cs typeface="Times New Roman" charset="0"/>
              </a:rPr>
              <a:t>2</a:t>
            </a:r>
            <a:r>
              <a:rPr lang="en-US" sz="3200" dirty="0" smtClean="0">
                <a:effectLst/>
                <a:latin typeface="Times New Roman" charset="0"/>
                <a:ea typeface="Times New Roman" charset="0"/>
                <a:cs typeface="Times New Roman" charset="0"/>
              </a:rPr>
              <a:t> are mixed </a:t>
            </a:r>
            <a:endParaRPr lang="en-US" sz="32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7323783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198157"/>
            <a:ext cx="11765280" cy="2062103"/>
          </a:xfrm>
          <a:prstGeom prst="rect">
            <a:avLst/>
          </a:prstGeom>
        </p:spPr>
        <p:txBody>
          <a:bodyPr wrap="square">
            <a:spAutoFit/>
          </a:bodyPr>
          <a:lstStyle/>
          <a:p>
            <a:pPr marL="457200" indent="-457200">
              <a:buFont typeface="Arial" charset="0"/>
              <a:buChar char="•"/>
            </a:pPr>
            <a:r>
              <a:rPr lang="en-US" sz="3200" dirty="0" smtClean="0">
                <a:effectLst/>
                <a:latin typeface="Times New Roman" charset="0"/>
                <a:ea typeface="Times New Roman" charset="0"/>
                <a:cs typeface="Times New Roman" charset="0"/>
              </a:rPr>
              <a:t>The mixture of H</a:t>
            </a:r>
            <a:r>
              <a:rPr lang="en-US" sz="3200" baseline="-25000" dirty="0" smtClean="0">
                <a:effectLst/>
                <a:latin typeface="Times New Roman" charset="0"/>
                <a:ea typeface="Times New Roman" charset="0"/>
                <a:cs typeface="Times New Roman" charset="0"/>
              </a:rPr>
              <a:t>2</a:t>
            </a:r>
            <a:r>
              <a:rPr lang="en-US" sz="3200" dirty="0" smtClean="0">
                <a:effectLst/>
                <a:latin typeface="Times New Roman" charset="0"/>
                <a:ea typeface="Times New Roman" charset="0"/>
                <a:cs typeface="Times New Roman" charset="0"/>
              </a:rPr>
              <a:t> and Cl</a:t>
            </a:r>
            <a:r>
              <a:rPr lang="en-US" sz="3200" baseline="-25000" dirty="0" smtClean="0">
                <a:effectLst/>
                <a:latin typeface="Times New Roman" charset="0"/>
                <a:ea typeface="Times New Roman" charset="0"/>
                <a:cs typeface="Times New Roman" charset="0"/>
              </a:rPr>
              <a:t>2</a:t>
            </a:r>
            <a:r>
              <a:rPr lang="en-US" sz="3200" dirty="0" smtClean="0">
                <a:effectLst/>
                <a:latin typeface="Times New Roman" charset="0"/>
                <a:ea typeface="Times New Roman" charset="0"/>
                <a:cs typeface="Times New Roman" charset="0"/>
              </a:rPr>
              <a:t> explodes when it is exposed to light </a:t>
            </a:r>
            <a:endParaRPr lang="en-US" sz="3200" dirty="0">
              <a:latin typeface="Times New Roman" charset="0"/>
              <a:ea typeface="Times New Roman" charset="0"/>
              <a:cs typeface="Times New Roman" charset="0"/>
            </a:endParaRPr>
          </a:p>
          <a:p>
            <a:pPr marL="457200" indent="-457200">
              <a:buFont typeface="Arial" charset="0"/>
              <a:buChar char="•"/>
            </a:pPr>
            <a:r>
              <a:rPr lang="en-US" sz="3200" dirty="0" smtClean="0">
                <a:effectLst/>
                <a:latin typeface="Times New Roman" charset="0"/>
                <a:ea typeface="Times New Roman" charset="0"/>
                <a:cs typeface="Times New Roman" charset="0"/>
              </a:rPr>
              <a:t>Br</a:t>
            </a:r>
            <a:r>
              <a:rPr lang="en-US" sz="3200" baseline="-25000" dirty="0" smtClean="0">
                <a:effectLst/>
                <a:latin typeface="Times New Roman" charset="0"/>
                <a:ea typeface="Times New Roman" charset="0"/>
                <a:cs typeface="Times New Roman" charset="0"/>
              </a:rPr>
              <a:t>2</a:t>
            </a:r>
            <a:r>
              <a:rPr lang="en-US" sz="3200" dirty="0" smtClean="0">
                <a:effectLst/>
                <a:latin typeface="Times New Roman" charset="0"/>
                <a:ea typeface="Times New Roman" charset="0"/>
                <a:cs typeface="Times New Roman" charset="0"/>
              </a:rPr>
              <a:t> and I</a:t>
            </a:r>
            <a:r>
              <a:rPr lang="en-US" sz="3200" baseline="-25000" dirty="0" smtClean="0">
                <a:effectLst/>
                <a:latin typeface="Times New Roman" charset="0"/>
                <a:ea typeface="Times New Roman" charset="0"/>
                <a:cs typeface="Times New Roman" charset="0"/>
              </a:rPr>
              <a:t>2</a:t>
            </a:r>
            <a:r>
              <a:rPr lang="en-US" sz="3200" dirty="0" smtClean="0">
                <a:effectLst/>
                <a:latin typeface="Times New Roman" charset="0"/>
                <a:ea typeface="Times New Roman" charset="0"/>
                <a:cs typeface="Times New Roman" charset="0"/>
              </a:rPr>
              <a:t> react much more slowly </a:t>
            </a:r>
            <a:endParaRPr lang="en-US" sz="3200" dirty="0">
              <a:latin typeface="Times New Roman" charset="0"/>
              <a:ea typeface="Times New Roman" charset="0"/>
              <a:cs typeface="Times New Roman" charset="0"/>
            </a:endParaRPr>
          </a:p>
          <a:p>
            <a:pPr marL="457200" indent="-457200">
              <a:buFont typeface="Arial" charset="0"/>
              <a:buChar char="•"/>
            </a:pPr>
            <a:r>
              <a:rPr lang="en-US" sz="3200" dirty="0" smtClean="0">
                <a:effectLst/>
                <a:latin typeface="Times New Roman" charset="0"/>
                <a:ea typeface="Times New Roman" charset="0"/>
                <a:cs typeface="Times New Roman" charset="0"/>
              </a:rPr>
              <a:t>Another way to produce the hydrogen halides is the reaction of a metal halide with a nonvolatile acid </a:t>
            </a:r>
            <a:endParaRPr lang="en-US" sz="3200" dirty="0">
              <a:latin typeface="Times New Roman" charset="0"/>
              <a:ea typeface="Times New Roman" charset="0"/>
              <a:cs typeface="Times New Roman" charset="0"/>
            </a:endParaRPr>
          </a:p>
        </p:txBody>
      </p:sp>
      <p:sp>
        <p:nvSpPr>
          <p:cNvPr id="3" name="Rectangle 2"/>
          <p:cNvSpPr/>
          <p:nvPr/>
        </p:nvSpPr>
        <p:spPr>
          <a:xfrm>
            <a:off x="228600" y="303014"/>
            <a:ext cx="8769388" cy="584775"/>
          </a:xfrm>
          <a:prstGeom prst="rect">
            <a:avLst/>
          </a:prstGeom>
        </p:spPr>
        <p:txBody>
          <a:bodyPr wrap="none">
            <a:spAutoFit/>
          </a:bodyPr>
          <a:lstStyle/>
          <a:p>
            <a:r>
              <a:rPr lang="en-US" sz="3200" b="1" dirty="0" smtClean="0">
                <a:solidFill>
                  <a:srgbClr val="FF0000"/>
                </a:solidFill>
                <a:effectLst/>
                <a:latin typeface="Times New Roman" charset="0"/>
                <a:ea typeface="Times New Roman" charset="0"/>
                <a:cs typeface="Times New Roman" charset="0"/>
              </a:rPr>
              <a:t>Compounds of the Halogens (Hydrogen Halides) </a:t>
            </a:r>
            <a:endParaRPr lang="en-US" sz="3200" b="1" dirty="0">
              <a:solidFill>
                <a:srgbClr val="FF0000"/>
              </a:solidFill>
              <a:latin typeface="Times New Roman" charset="0"/>
              <a:ea typeface="Times New Roman" charset="0"/>
              <a:cs typeface="Times New Roman" charset="0"/>
            </a:endParaRPr>
          </a:p>
        </p:txBody>
      </p:sp>
      <p:sp>
        <p:nvSpPr>
          <p:cNvPr id="4" name="Rectangle 3"/>
          <p:cNvSpPr/>
          <p:nvPr/>
        </p:nvSpPr>
        <p:spPr>
          <a:xfrm>
            <a:off x="396240" y="3791635"/>
            <a:ext cx="11597640" cy="1569660"/>
          </a:xfrm>
          <a:prstGeom prst="rect">
            <a:avLst/>
          </a:prstGeom>
        </p:spPr>
        <p:txBody>
          <a:bodyPr wrap="square">
            <a:spAutoFit/>
          </a:bodyPr>
          <a:lstStyle/>
          <a:p>
            <a:r>
              <a:rPr lang="en-US" sz="3200" b="1" dirty="0" smtClean="0">
                <a:effectLst/>
                <a:latin typeface="Times New Roman" charset="0"/>
                <a:ea typeface="Times New Roman" charset="0"/>
                <a:cs typeface="Times New Roman" charset="0"/>
              </a:rPr>
              <a:t>Example:</a:t>
            </a:r>
          </a:p>
          <a:p>
            <a:endParaRPr lang="en-US" sz="3200" dirty="0" smtClean="0">
              <a:latin typeface="Times New Roman" charset="0"/>
              <a:ea typeface="Times New Roman" charset="0"/>
              <a:cs typeface="Times New Roman" charset="0"/>
            </a:endParaRPr>
          </a:p>
          <a:p>
            <a:r>
              <a:rPr lang="en-US" sz="3200" dirty="0" smtClean="0">
                <a:effectLst/>
                <a:latin typeface="Times New Roman" charset="0"/>
                <a:ea typeface="Times New Roman" charset="0"/>
                <a:cs typeface="Times New Roman" charset="0"/>
              </a:rPr>
              <a:t>CaF</a:t>
            </a:r>
            <a:r>
              <a:rPr lang="en-US" sz="3200" baseline="-25000" dirty="0" smtClean="0">
                <a:effectLst/>
                <a:latin typeface="Times New Roman" charset="0"/>
                <a:ea typeface="Times New Roman" charset="0"/>
                <a:cs typeface="Times New Roman" charset="0"/>
              </a:rPr>
              <a:t>2(s) </a:t>
            </a:r>
            <a:r>
              <a:rPr lang="en-US" sz="3200" dirty="0" smtClean="0">
                <a:effectLst/>
                <a:latin typeface="Times New Roman" charset="0"/>
                <a:ea typeface="Times New Roman" charset="0"/>
                <a:cs typeface="Times New Roman" charset="0"/>
              </a:rPr>
              <a:t>+ 2H</a:t>
            </a:r>
            <a:r>
              <a:rPr lang="en-US" sz="3200" baseline="-25000" dirty="0" smtClean="0">
                <a:effectLst/>
                <a:latin typeface="Times New Roman" charset="0"/>
                <a:ea typeface="Times New Roman" charset="0"/>
                <a:cs typeface="Times New Roman" charset="0"/>
              </a:rPr>
              <a:t>2</a:t>
            </a:r>
            <a:r>
              <a:rPr lang="en-US" sz="3200" dirty="0" smtClean="0">
                <a:effectLst/>
                <a:latin typeface="Times New Roman" charset="0"/>
                <a:ea typeface="Times New Roman" charset="0"/>
                <a:cs typeface="Times New Roman" charset="0"/>
              </a:rPr>
              <a:t>SO</a:t>
            </a:r>
            <a:r>
              <a:rPr lang="en-US" sz="3200" baseline="-25000" dirty="0" smtClean="0">
                <a:effectLst/>
                <a:latin typeface="Times New Roman" charset="0"/>
                <a:ea typeface="Times New Roman" charset="0"/>
                <a:cs typeface="Times New Roman" charset="0"/>
              </a:rPr>
              <a:t>4(aq, conc)                            </a:t>
            </a:r>
            <a:r>
              <a:rPr lang="en-US" sz="3200" dirty="0" smtClean="0">
                <a:effectLst/>
                <a:latin typeface="Times New Roman" charset="0"/>
                <a:ea typeface="Times New Roman" charset="0"/>
                <a:cs typeface="Times New Roman" charset="0"/>
              </a:rPr>
              <a:t>Ca(HSO</a:t>
            </a:r>
            <a:r>
              <a:rPr lang="en-US" sz="3200" baseline="-25000" dirty="0" smtClean="0">
                <a:effectLst/>
                <a:latin typeface="Times New Roman" charset="0"/>
                <a:ea typeface="Times New Roman" charset="0"/>
                <a:cs typeface="Times New Roman" charset="0"/>
              </a:rPr>
              <a:t>4</a:t>
            </a:r>
            <a:r>
              <a:rPr lang="en-US" sz="3200" dirty="0" smtClean="0">
                <a:effectLst/>
                <a:latin typeface="Times New Roman" charset="0"/>
                <a:ea typeface="Times New Roman" charset="0"/>
                <a:cs typeface="Times New Roman" charset="0"/>
              </a:rPr>
              <a:t>)</a:t>
            </a:r>
            <a:r>
              <a:rPr lang="en-US" sz="3200" baseline="-25000" dirty="0" smtClean="0">
                <a:effectLst/>
                <a:latin typeface="Times New Roman" charset="0"/>
                <a:ea typeface="Times New Roman" charset="0"/>
                <a:cs typeface="Times New Roman" charset="0"/>
              </a:rPr>
              <a:t>2(aq) </a:t>
            </a:r>
            <a:r>
              <a:rPr lang="en-US" sz="3200" dirty="0" smtClean="0">
                <a:effectLst/>
                <a:latin typeface="Times New Roman" charset="0"/>
                <a:ea typeface="Times New Roman" charset="0"/>
                <a:cs typeface="Times New Roman" charset="0"/>
              </a:rPr>
              <a:t>+ 2HF</a:t>
            </a:r>
            <a:r>
              <a:rPr lang="en-US" sz="3200" baseline="-25000" dirty="0" smtClean="0">
                <a:effectLst/>
                <a:latin typeface="Times New Roman" charset="0"/>
                <a:ea typeface="Times New Roman" charset="0"/>
                <a:cs typeface="Times New Roman" charset="0"/>
              </a:rPr>
              <a:t>(g) </a:t>
            </a:r>
            <a:endParaRPr lang="en-US" sz="3200" baseline="-25000" dirty="0">
              <a:latin typeface="Times New Roman" charset="0"/>
              <a:ea typeface="Times New Roman" charset="0"/>
              <a:cs typeface="Times New Roman" charset="0"/>
            </a:endParaRPr>
          </a:p>
        </p:txBody>
      </p:sp>
      <p:cxnSp>
        <p:nvCxnSpPr>
          <p:cNvPr id="5" name="Straight Arrow Connector 4"/>
          <p:cNvCxnSpPr/>
          <p:nvPr/>
        </p:nvCxnSpPr>
        <p:spPr>
          <a:xfrm>
            <a:off x="4692234" y="5059680"/>
            <a:ext cx="131232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94911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3014"/>
            <a:ext cx="8769388" cy="584775"/>
          </a:xfrm>
          <a:prstGeom prst="rect">
            <a:avLst/>
          </a:prstGeom>
        </p:spPr>
        <p:txBody>
          <a:bodyPr wrap="none">
            <a:spAutoFit/>
          </a:bodyPr>
          <a:lstStyle/>
          <a:p>
            <a:r>
              <a:rPr lang="en-US" sz="3200" b="1" dirty="0" smtClean="0">
                <a:solidFill>
                  <a:srgbClr val="FF0000"/>
                </a:solidFill>
                <a:effectLst/>
                <a:latin typeface="Times New Roman" charset="0"/>
                <a:ea typeface="Times New Roman" charset="0"/>
                <a:cs typeface="Times New Roman" charset="0"/>
              </a:rPr>
              <a:t>Compounds of the Halogens (Hydrogen Halides) </a:t>
            </a:r>
            <a:endParaRPr lang="en-US" sz="3200" b="1" dirty="0">
              <a:solidFill>
                <a:srgbClr val="FF0000"/>
              </a:solidFill>
              <a:latin typeface="Times New Roman" charset="0"/>
              <a:ea typeface="Times New Roman" charset="0"/>
              <a:cs typeface="Times New Roman" charset="0"/>
            </a:endParaRPr>
          </a:p>
        </p:txBody>
      </p:sp>
      <p:sp>
        <p:nvSpPr>
          <p:cNvPr id="4" name="Rectangle 3"/>
          <p:cNvSpPr/>
          <p:nvPr/>
        </p:nvSpPr>
        <p:spPr>
          <a:xfrm>
            <a:off x="106680" y="1036380"/>
            <a:ext cx="11856720" cy="5509200"/>
          </a:xfrm>
          <a:prstGeom prst="rect">
            <a:avLst/>
          </a:prstGeom>
        </p:spPr>
        <p:txBody>
          <a:bodyPr wrap="square">
            <a:spAutoFit/>
          </a:bodyPr>
          <a:lstStyle/>
          <a:p>
            <a:pPr marL="457200" indent="-457200" algn="just">
              <a:buFont typeface="Arial" charset="0"/>
              <a:buChar char="•"/>
            </a:pPr>
            <a:r>
              <a:rPr lang="en-US" sz="3200" dirty="0" smtClean="0">
                <a:effectLst/>
                <a:latin typeface="Times New Roman" charset="0"/>
                <a:ea typeface="Times New Roman" charset="0"/>
                <a:cs typeface="Times New Roman" charset="0"/>
              </a:rPr>
              <a:t>All the hydrogen halides are colorless, pungent gases except HF which is a liquid at temperature below 20ºC </a:t>
            </a:r>
            <a:endParaRPr lang="en-US" sz="3200" dirty="0">
              <a:latin typeface="Times New Roman" charset="0"/>
              <a:ea typeface="Times New Roman" charset="0"/>
              <a:cs typeface="Times New Roman" charset="0"/>
            </a:endParaRPr>
          </a:p>
          <a:p>
            <a:pPr marL="457200" indent="-457200" algn="just">
              <a:buFont typeface="Arial" charset="0"/>
              <a:buChar char="•"/>
            </a:pPr>
            <a:r>
              <a:rPr lang="en-US" sz="3200" dirty="0" smtClean="0">
                <a:effectLst/>
                <a:latin typeface="Times New Roman" charset="0"/>
                <a:ea typeface="Times New Roman" charset="0"/>
                <a:cs typeface="Times New Roman" charset="0"/>
              </a:rPr>
              <a:t>HF is significantly different that the other hydrogen halides because it can form short zigzag chains up to 5 HF molecules long. These chains are sustained due to H bonding networks </a:t>
            </a:r>
            <a:endParaRPr lang="en-US" sz="3200" dirty="0">
              <a:latin typeface="Times New Roman" charset="0"/>
              <a:ea typeface="Times New Roman" charset="0"/>
              <a:cs typeface="Times New Roman" charset="0"/>
            </a:endParaRPr>
          </a:p>
          <a:p>
            <a:pPr marL="457200" indent="-457200" algn="just">
              <a:buFont typeface="Arial" charset="0"/>
              <a:buChar char="•"/>
            </a:pPr>
            <a:r>
              <a:rPr lang="en-US" sz="3200" dirty="0" smtClean="0">
                <a:effectLst/>
                <a:latin typeface="Times New Roman" charset="0"/>
                <a:ea typeface="Times New Roman" charset="0"/>
                <a:cs typeface="Times New Roman" charset="0"/>
              </a:rPr>
              <a:t>All hydrogen halides dissolve in water to give acidic solutions </a:t>
            </a:r>
            <a:endParaRPr lang="en-US" sz="3200" dirty="0">
              <a:latin typeface="Times New Roman" charset="0"/>
              <a:ea typeface="Times New Roman" charset="0"/>
              <a:cs typeface="Times New Roman" charset="0"/>
            </a:endParaRPr>
          </a:p>
          <a:p>
            <a:pPr marL="457200" indent="-457200" algn="just">
              <a:buFont typeface="Arial" charset="0"/>
              <a:buChar char="•"/>
            </a:pPr>
            <a:r>
              <a:rPr lang="en-US" sz="3200" dirty="0" smtClean="0">
                <a:effectLst/>
                <a:latin typeface="Times New Roman" charset="0"/>
                <a:ea typeface="Times New Roman" charset="0"/>
                <a:cs typeface="Times New Roman" charset="0"/>
              </a:rPr>
              <a:t>HF has the distinctive property of attacking glass and silica and the interiors of lamp bulbs are frosted by the vapors from a solution of HF and ammonium fluoride </a:t>
            </a:r>
            <a:endParaRPr lang="en-US" sz="3200" dirty="0">
              <a:latin typeface="Times New Roman" charset="0"/>
              <a:ea typeface="Times New Roman" charset="0"/>
              <a:cs typeface="Times New Roman" charset="0"/>
            </a:endParaRPr>
          </a:p>
          <a:p>
            <a:pPr marL="457200" indent="-457200" algn="just">
              <a:buFont typeface="Arial" charset="0"/>
              <a:buChar char="•"/>
            </a:pPr>
            <a:r>
              <a:rPr lang="en-US" sz="3200" dirty="0" smtClean="0">
                <a:effectLst/>
                <a:latin typeface="Times New Roman" charset="0"/>
                <a:ea typeface="Times New Roman" charset="0"/>
                <a:cs typeface="Times New Roman" charset="0"/>
              </a:rPr>
              <a:t>HF is also used for making fluorinated carbon compounds such as Teflon </a:t>
            </a:r>
            <a:endParaRPr lang="en-US" sz="32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4343668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649" y="150614"/>
            <a:ext cx="7215437" cy="584775"/>
          </a:xfrm>
          <a:prstGeom prst="rect">
            <a:avLst/>
          </a:prstGeom>
        </p:spPr>
        <p:txBody>
          <a:bodyPr wrap="none">
            <a:spAutoFit/>
          </a:bodyPr>
          <a:lstStyle/>
          <a:p>
            <a:r>
              <a:rPr lang="en-US" sz="3200" b="1" smtClean="0">
                <a:solidFill>
                  <a:srgbClr val="FF0000"/>
                </a:solidFill>
                <a:effectLst/>
                <a:latin typeface="Times New Roman" charset="0"/>
                <a:ea typeface="Times New Roman" charset="0"/>
                <a:cs typeface="Times New Roman" charset="0"/>
              </a:rPr>
              <a:t>Compounds of the Halogens (Oxoacids) </a:t>
            </a:r>
            <a:endParaRPr lang="en-US" sz="3200" b="1">
              <a:solidFill>
                <a:srgbClr val="FF0000"/>
              </a:solidFill>
              <a:latin typeface="Times New Roman" charset="0"/>
              <a:ea typeface="Times New Roman" charset="0"/>
              <a:cs typeface="Times New Roman" charset="0"/>
            </a:endParaRPr>
          </a:p>
        </p:txBody>
      </p:sp>
      <p:sp>
        <p:nvSpPr>
          <p:cNvPr id="3" name="Rectangle 2"/>
          <p:cNvSpPr/>
          <p:nvPr/>
        </p:nvSpPr>
        <p:spPr>
          <a:xfrm>
            <a:off x="198648" y="1152437"/>
            <a:ext cx="11856191" cy="2062103"/>
          </a:xfrm>
          <a:prstGeom prst="rect">
            <a:avLst/>
          </a:prstGeom>
        </p:spPr>
        <p:txBody>
          <a:bodyPr wrap="square">
            <a:spAutoFit/>
          </a:bodyPr>
          <a:lstStyle/>
          <a:p>
            <a:pPr marL="457200" indent="-457200">
              <a:buFont typeface="Arial" charset="0"/>
              <a:buChar char="•"/>
            </a:pPr>
            <a:r>
              <a:rPr lang="en-US" sz="3200" dirty="0" smtClean="0">
                <a:effectLst/>
                <a:latin typeface="Times New Roman" charset="0"/>
                <a:ea typeface="Times New Roman" charset="0"/>
                <a:cs typeface="Times New Roman" charset="0"/>
              </a:rPr>
              <a:t>The acid strengths and the oxidizing ability of the halogen oxoacids increase with the oxidation number of the halogens </a:t>
            </a:r>
            <a:endParaRPr lang="en-US" sz="3200" dirty="0" smtClean="0">
              <a:latin typeface="Times New Roman" charset="0"/>
              <a:ea typeface="Times New Roman" charset="0"/>
              <a:cs typeface="Times New Roman" charset="0"/>
            </a:endParaRPr>
          </a:p>
          <a:p>
            <a:pPr marL="457200" indent="-457200">
              <a:buFont typeface="Arial" charset="0"/>
              <a:buChar char="•"/>
            </a:pPr>
            <a:r>
              <a:rPr lang="en-US" sz="3200" dirty="0" smtClean="0">
                <a:effectLst/>
                <a:latin typeface="Times New Roman" charset="0"/>
                <a:ea typeface="Times New Roman" charset="0"/>
                <a:cs typeface="Times New Roman" charset="0"/>
              </a:rPr>
              <a:t>Hypohalous acids (HXO note +1 oxidation number) are prepared by direct reaction of the halogen with water </a:t>
            </a:r>
            <a:endParaRPr lang="en-US" sz="3200" dirty="0">
              <a:latin typeface="Times New Roman" charset="0"/>
              <a:ea typeface="Times New Roman" charset="0"/>
              <a:cs typeface="Times New Roman" charset="0"/>
            </a:endParaRPr>
          </a:p>
        </p:txBody>
      </p:sp>
      <p:sp>
        <p:nvSpPr>
          <p:cNvPr id="4" name="Rectangle 3"/>
          <p:cNvSpPr/>
          <p:nvPr/>
        </p:nvSpPr>
        <p:spPr>
          <a:xfrm>
            <a:off x="563880" y="3631588"/>
            <a:ext cx="7315200" cy="1569660"/>
          </a:xfrm>
          <a:prstGeom prst="rect">
            <a:avLst/>
          </a:prstGeom>
        </p:spPr>
        <p:txBody>
          <a:bodyPr wrap="square">
            <a:spAutoFit/>
          </a:bodyPr>
          <a:lstStyle/>
          <a:p>
            <a:r>
              <a:rPr lang="en-US" sz="3200" b="1" dirty="0" smtClean="0">
                <a:effectLst/>
                <a:latin typeface="Times New Roman" charset="0"/>
                <a:ea typeface="Times New Roman" charset="0"/>
                <a:cs typeface="Times New Roman" charset="0"/>
              </a:rPr>
              <a:t>Example: </a:t>
            </a:r>
          </a:p>
          <a:p>
            <a:endParaRPr lang="en-US" sz="3200" dirty="0" smtClean="0">
              <a:latin typeface="Times New Roman" charset="0"/>
              <a:ea typeface="Times New Roman" charset="0"/>
              <a:cs typeface="Times New Roman" charset="0"/>
            </a:endParaRPr>
          </a:p>
          <a:p>
            <a:r>
              <a:rPr lang="en-US" sz="3200" dirty="0" smtClean="0">
                <a:effectLst/>
                <a:latin typeface="Times New Roman" charset="0"/>
                <a:ea typeface="Times New Roman" charset="0"/>
                <a:cs typeface="Times New Roman" charset="0"/>
              </a:rPr>
              <a:t>Cl</a:t>
            </a:r>
            <a:r>
              <a:rPr lang="en-US" sz="3200" baseline="-25000" dirty="0" smtClean="0">
                <a:effectLst/>
                <a:latin typeface="Times New Roman" charset="0"/>
                <a:ea typeface="Times New Roman" charset="0"/>
                <a:cs typeface="Times New Roman" charset="0"/>
              </a:rPr>
              <a:t>2(g) </a:t>
            </a:r>
            <a:r>
              <a:rPr lang="en-US" sz="3200" dirty="0" smtClean="0">
                <a:effectLst/>
                <a:latin typeface="Times New Roman" charset="0"/>
                <a:ea typeface="Times New Roman" charset="0"/>
                <a:cs typeface="Times New Roman" charset="0"/>
              </a:rPr>
              <a:t>+ H</a:t>
            </a:r>
            <a:r>
              <a:rPr lang="en-US" sz="3200" baseline="-25000" dirty="0" smtClean="0">
                <a:effectLst/>
                <a:latin typeface="Times New Roman" charset="0"/>
                <a:ea typeface="Times New Roman" charset="0"/>
                <a:cs typeface="Times New Roman" charset="0"/>
              </a:rPr>
              <a:t>2</a:t>
            </a:r>
            <a:r>
              <a:rPr lang="en-US" sz="3200" dirty="0" smtClean="0">
                <a:effectLst/>
                <a:latin typeface="Times New Roman" charset="0"/>
                <a:ea typeface="Times New Roman" charset="0"/>
                <a:cs typeface="Times New Roman" charset="0"/>
              </a:rPr>
              <a:t>O</a:t>
            </a:r>
            <a:r>
              <a:rPr lang="en-US" sz="3200" baseline="-25000" dirty="0" smtClean="0">
                <a:effectLst/>
                <a:latin typeface="Times New Roman" charset="0"/>
                <a:ea typeface="Times New Roman" charset="0"/>
                <a:cs typeface="Times New Roman" charset="0"/>
              </a:rPr>
              <a:t>(g)</a:t>
            </a:r>
            <a:r>
              <a:rPr lang="en-US" sz="3200" dirty="0" smtClean="0">
                <a:effectLst/>
                <a:latin typeface="Times New Roman" charset="0"/>
                <a:ea typeface="Times New Roman" charset="0"/>
                <a:cs typeface="Times New Roman" charset="0"/>
              </a:rPr>
              <a:t>                   HClO</a:t>
            </a:r>
            <a:r>
              <a:rPr lang="en-US" sz="3200" baseline="-25000" dirty="0" smtClean="0">
                <a:effectLst/>
                <a:latin typeface="Times New Roman" charset="0"/>
                <a:ea typeface="Times New Roman" charset="0"/>
                <a:cs typeface="Times New Roman" charset="0"/>
              </a:rPr>
              <a:t>(g)</a:t>
            </a:r>
            <a:r>
              <a:rPr lang="en-US" sz="3200" dirty="0" smtClean="0">
                <a:effectLst/>
                <a:latin typeface="Times New Roman" charset="0"/>
                <a:ea typeface="Times New Roman" charset="0"/>
                <a:cs typeface="Times New Roman" charset="0"/>
              </a:rPr>
              <a:t> + HCl</a:t>
            </a:r>
            <a:endParaRPr lang="en-US" sz="3200" dirty="0">
              <a:latin typeface="Times New Roman" charset="0"/>
              <a:ea typeface="Times New Roman" charset="0"/>
              <a:cs typeface="Times New Roman" charset="0"/>
            </a:endParaRPr>
          </a:p>
        </p:txBody>
      </p:sp>
      <p:cxnSp>
        <p:nvCxnSpPr>
          <p:cNvPr id="5" name="Straight Arrow Connector 4"/>
          <p:cNvCxnSpPr/>
          <p:nvPr/>
        </p:nvCxnSpPr>
        <p:spPr>
          <a:xfrm>
            <a:off x="3351114" y="4937760"/>
            <a:ext cx="131232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59586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3889" y="287774"/>
            <a:ext cx="7215437" cy="584775"/>
          </a:xfrm>
          <a:prstGeom prst="rect">
            <a:avLst/>
          </a:prstGeom>
        </p:spPr>
        <p:txBody>
          <a:bodyPr wrap="none">
            <a:spAutoFit/>
          </a:bodyPr>
          <a:lstStyle/>
          <a:p>
            <a:r>
              <a:rPr lang="en-US" sz="3200" b="1" smtClean="0">
                <a:solidFill>
                  <a:srgbClr val="FF0000"/>
                </a:solidFill>
                <a:effectLst/>
                <a:latin typeface="Times New Roman" charset="0"/>
                <a:ea typeface="Times New Roman" charset="0"/>
                <a:cs typeface="Times New Roman" charset="0"/>
              </a:rPr>
              <a:t>Compounds of the Halogens (Oxoacids) </a:t>
            </a:r>
            <a:endParaRPr lang="en-US" sz="3200" b="1">
              <a:solidFill>
                <a:srgbClr val="FF0000"/>
              </a:solidFill>
              <a:latin typeface="Times New Roman" charset="0"/>
              <a:ea typeface="Times New Roman" charset="0"/>
              <a:cs typeface="Times New Roman" charset="0"/>
            </a:endParaRPr>
          </a:p>
        </p:txBody>
      </p:sp>
      <p:sp>
        <p:nvSpPr>
          <p:cNvPr id="3" name="Rectangle 2"/>
          <p:cNvSpPr/>
          <p:nvPr/>
        </p:nvSpPr>
        <p:spPr>
          <a:xfrm>
            <a:off x="213888" y="1192798"/>
            <a:ext cx="11810471" cy="4031873"/>
          </a:xfrm>
          <a:prstGeom prst="rect">
            <a:avLst/>
          </a:prstGeom>
        </p:spPr>
        <p:txBody>
          <a:bodyPr wrap="square">
            <a:spAutoFit/>
          </a:bodyPr>
          <a:lstStyle/>
          <a:p>
            <a:pPr marL="457200" indent="-457200" algn="just">
              <a:buFont typeface="Arial" charset="0"/>
              <a:buChar char="•"/>
            </a:pPr>
            <a:r>
              <a:rPr lang="en-US" sz="3200" dirty="0" smtClean="0">
                <a:effectLst/>
                <a:latin typeface="Times New Roman" charset="0"/>
                <a:ea typeface="Times New Roman" charset="0"/>
                <a:cs typeface="Times New Roman" charset="0"/>
              </a:rPr>
              <a:t>Hypohalite ions (XO</a:t>
            </a:r>
            <a:r>
              <a:rPr lang="en-US" sz="3200" baseline="30000" dirty="0" smtClean="0">
                <a:effectLst/>
                <a:latin typeface="Times New Roman" charset="0"/>
                <a:ea typeface="Times New Roman" charset="0"/>
                <a:cs typeface="Times New Roman" charset="0"/>
              </a:rPr>
              <a:t>-</a:t>
            </a:r>
            <a:r>
              <a:rPr lang="en-US" sz="3200" dirty="0" smtClean="0">
                <a:effectLst/>
                <a:latin typeface="Times New Roman" charset="0"/>
                <a:ea typeface="Times New Roman" charset="0"/>
                <a:cs typeface="Times New Roman" charset="0"/>
              </a:rPr>
              <a:t>) are formed when a halogen is added to the </a:t>
            </a:r>
            <a:endParaRPr lang="en-US" sz="3200" dirty="0" smtClean="0">
              <a:latin typeface="Times New Roman" charset="0"/>
              <a:ea typeface="Times New Roman" charset="0"/>
              <a:cs typeface="Times New Roman" charset="0"/>
            </a:endParaRPr>
          </a:p>
          <a:p>
            <a:pPr algn="just"/>
            <a:r>
              <a:rPr lang="en-US" sz="3200" dirty="0" smtClean="0">
                <a:effectLst/>
                <a:latin typeface="Times New Roman" charset="0"/>
                <a:ea typeface="Times New Roman" charset="0"/>
                <a:cs typeface="Times New Roman" charset="0"/>
              </a:rPr>
              <a:t>aqueous solution of a base </a:t>
            </a:r>
            <a:endParaRPr lang="en-US" sz="3200" dirty="0">
              <a:latin typeface="Times New Roman" charset="0"/>
              <a:ea typeface="Times New Roman" charset="0"/>
              <a:cs typeface="Times New Roman" charset="0"/>
            </a:endParaRPr>
          </a:p>
          <a:p>
            <a:pPr marL="457200" indent="-457200" algn="just">
              <a:buFont typeface="Arial" charset="0"/>
              <a:buChar char="•"/>
            </a:pPr>
            <a:r>
              <a:rPr lang="en-US" sz="3200" dirty="0" smtClean="0">
                <a:effectLst/>
                <a:latin typeface="Times New Roman" charset="0"/>
                <a:ea typeface="Times New Roman" charset="0"/>
                <a:cs typeface="Times New Roman" charset="0"/>
              </a:rPr>
              <a:t>Calcium hypochlorite (Ca(</a:t>
            </a:r>
            <a:r>
              <a:rPr lang="en-US" sz="3200" dirty="0" err="1" smtClean="0">
                <a:effectLst/>
                <a:latin typeface="Times New Roman" charset="0"/>
                <a:ea typeface="Times New Roman" charset="0"/>
                <a:cs typeface="Times New Roman" charset="0"/>
              </a:rPr>
              <a:t>ClO</a:t>
            </a:r>
            <a:r>
              <a:rPr lang="en-US" sz="3200" dirty="0" smtClean="0">
                <a:effectLst/>
                <a:latin typeface="Times New Roman" charset="0"/>
                <a:ea typeface="Times New Roman" charset="0"/>
                <a:cs typeface="Times New Roman" charset="0"/>
              </a:rPr>
              <a:t>)</a:t>
            </a:r>
            <a:r>
              <a:rPr lang="en-US" sz="3200" baseline="-25000" dirty="0" smtClean="0">
                <a:effectLst/>
                <a:latin typeface="Times New Roman" charset="0"/>
                <a:ea typeface="Times New Roman" charset="0"/>
                <a:cs typeface="Times New Roman" charset="0"/>
              </a:rPr>
              <a:t>2</a:t>
            </a:r>
            <a:r>
              <a:rPr lang="en-US" sz="3200" dirty="0" smtClean="0">
                <a:effectLst/>
                <a:latin typeface="Times New Roman" charset="0"/>
                <a:ea typeface="Times New Roman" charset="0"/>
                <a:cs typeface="Times New Roman" charset="0"/>
              </a:rPr>
              <a:t>) is used to chlorinate swimming pools because when placed in the pool it forms Ca</a:t>
            </a:r>
            <a:r>
              <a:rPr lang="en-US" sz="3200" baseline="30000" dirty="0" smtClean="0">
                <a:effectLst/>
                <a:latin typeface="Times New Roman" charset="0"/>
                <a:ea typeface="Times New Roman" charset="0"/>
                <a:cs typeface="Times New Roman" charset="0"/>
              </a:rPr>
              <a:t>2+</a:t>
            </a:r>
            <a:r>
              <a:rPr lang="en-US" sz="3200" dirty="0" smtClean="0">
                <a:effectLst/>
                <a:latin typeface="Times New Roman" charset="0"/>
                <a:ea typeface="Times New Roman" charset="0"/>
                <a:cs typeface="Times New Roman" charset="0"/>
              </a:rPr>
              <a:t> ions which form insoluble calcium carbonate which can be removed through filter systems </a:t>
            </a:r>
            <a:endParaRPr lang="en-US" sz="3200" dirty="0">
              <a:latin typeface="Times New Roman" charset="0"/>
              <a:ea typeface="Times New Roman" charset="0"/>
              <a:cs typeface="Times New Roman" charset="0"/>
            </a:endParaRPr>
          </a:p>
          <a:p>
            <a:pPr marL="457200" indent="-457200" algn="just">
              <a:buFont typeface="Arial" charset="0"/>
              <a:buChar char="•"/>
            </a:pPr>
            <a:r>
              <a:rPr lang="en-US" sz="3200" dirty="0" smtClean="0">
                <a:effectLst/>
                <a:latin typeface="Times New Roman" charset="0"/>
                <a:ea typeface="Times New Roman" charset="0"/>
                <a:cs typeface="Times New Roman" charset="0"/>
              </a:rPr>
              <a:t>Because hypochlorites (HClO) oxidize organic material they are used in liquid household bleaches and as disinfectants </a:t>
            </a:r>
            <a:endParaRPr lang="en-US" sz="32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376485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2022" y="1263815"/>
            <a:ext cx="5642538" cy="5016758"/>
          </a:xfrm>
          <a:prstGeom prst="rect">
            <a:avLst/>
          </a:prstGeom>
        </p:spPr>
        <p:txBody>
          <a:bodyPr wrap="square">
            <a:spAutoFit/>
          </a:bodyPr>
          <a:lstStyle/>
          <a:p>
            <a:pPr marL="457200" indent="-457200" algn="just">
              <a:buFont typeface="Arial" charset="0"/>
              <a:buChar char="•"/>
            </a:pPr>
            <a:r>
              <a:rPr lang="en-US" sz="3200" dirty="0" smtClean="0">
                <a:effectLst/>
                <a:latin typeface="Times New Roman" charset="0"/>
                <a:ea typeface="Times New Roman" charset="0"/>
                <a:cs typeface="Times New Roman" charset="0"/>
              </a:rPr>
              <a:t>Electron configurations ns</a:t>
            </a:r>
            <a:r>
              <a:rPr lang="en-US" sz="3200" baseline="30000" dirty="0" smtClean="0">
                <a:effectLst/>
                <a:latin typeface="Times New Roman" charset="0"/>
                <a:ea typeface="Times New Roman" charset="0"/>
                <a:cs typeface="Times New Roman" charset="0"/>
              </a:rPr>
              <a:t>2</a:t>
            </a:r>
            <a:r>
              <a:rPr lang="en-US" sz="3200" dirty="0" smtClean="0">
                <a:effectLst/>
                <a:latin typeface="Times New Roman" charset="0"/>
                <a:ea typeface="Times New Roman" charset="0"/>
                <a:cs typeface="Times New Roman" charset="0"/>
              </a:rPr>
              <a:t>np</a:t>
            </a:r>
            <a:r>
              <a:rPr lang="en-US" sz="3200" baseline="30000" dirty="0" smtClean="0">
                <a:effectLst/>
                <a:latin typeface="Times New Roman" charset="0"/>
                <a:ea typeface="Times New Roman" charset="0"/>
                <a:cs typeface="Times New Roman" charset="0"/>
              </a:rPr>
              <a:t>5</a:t>
            </a:r>
            <a:r>
              <a:rPr lang="en-US" sz="3200" dirty="0" smtClean="0">
                <a:effectLst/>
                <a:latin typeface="Times New Roman" charset="0"/>
                <a:ea typeface="Times New Roman" charset="0"/>
                <a:cs typeface="Times New Roman" charset="0"/>
              </a:rPr>
              <a:t> (n is the period number) </a:t>
            </a:r>
          </a:p>
          <a:p>
            <a:pPr marL="457200" indent="-457200" algn="just">
              <a:buFont typeface="Arial" charset="0"/>
              <a:buChar char="•"/>
            </a:pPr>
            <a:r>
              <a:rPr lang="en-US" sz="3200" dirty="0" smtClean="0">
                <a:effectLst/>
                <a:latin typeface="Times New Roman" charset="0"/>
                <a:ea typeface="Times New Roman" charset="0"/>
                <a:cs typeface="Times New Roman" charset="0"/>
              </a:rPr>
              <a:t>In its elemental state, all halogens atoms combine to form diatomic molecules (ex F</a:t>
            </a:r>
            <a:r>
              <a:rPr lang="en-US" sz="3200" baseline="-25000" dirty="0" smtClean="0">
                <a:effectLst/>
                <a:latin typeface="Times New Roman" charset="0"/>
                <a:ea typeface="Times New Roman" charset="0"/>
                <a:cs typeface="Times New Roman" charset="0"/>
              </a:rPr>
              <a:t>2</a:t>
            </a:r>
            <a:r>
              <a:rPr lang="en-US" sz="3200" dirty="0" smtClean="0">
                <a:effectLst/>
                <a:latin typeface="Times New Roman" charset="0"/>
                <a:ea typeface="Times New Roman" charset="0"/>
                <a:cs typeface="Times New Roman" charset="0"/>
              </a:rPr>
              <a:t>,I</a:t>
            </a:r>
            <a:r>
              <a:rPr lang="en-US" sz="3200" baseline="-25000" dirty="0" smtClean="0">
                <a:effectLst/>
                <a:latin typeface="Times New Roman" charset="0"/>
                <a:ea typeface="Times New Roman" charset="0"/>
                <a:cs typeface="Times New Roman" charset="0"/>
              </a:rPr>
              <a:t>2</a:t>
            </a:r>
            <a:r>
              <a:rPr lang="en-US" sz="3200" dirty="0" smtClean="0">
                <a:effectLst/>
                <a:latin typeface="Times New Roman" charset="0"/>
                <a:ea typeface="Times New Roman" charset="0"/>
                <a:cs typeface="Times New Roman" charset="0"/>
              </a:rPr>
              <a:t>,...) </a:t>
            </a:r>
            <a:endParaRPr lang="en-US" sz="3200" dirty="0">
              <a:latin typeface="Times New Roman" charset="0"/>
              <a:ea typeface="Times New Roman" charset="0"/>
              <a:cs typeface="Times New Roman" charset="0"/>
            </a:endParaRPr>
          </a:p>
          <a:p>
            <a:pPr marL="457200" indent="-457200" algn="just">
              <a:buFont typeface="Arial" charset="0"/>
              <a:buChar char="•"/>
            </a:pPr>
            <a:r>
              <a:rPr lang="en-US" sz="3200" dirty="0" smtClean="0">
                <a:effectLst/>
                <a:latin typeface="Times New Roman" charset="0"/>
                <a:ea typeface="Times New Roman" charset="0"/>
                <a:cs typeface="Times New Roman" charset="0"/>
              </a:rPr>
              <a:t>With the exception of F, the halogens can also lose valence electrons and their oxidation states can range from -1 to +7 </a:t>
            </a:r>
            <a:endParaRPr lang="en-US" sz="3200" dirty="0">
              <a:latin typeface="Times New Roman" charset="0"/>
              <a:ea typeface="Times New Roman" charset="0"/>
              <a:cs typeface="Times New Roman" charset="0"/>
            </a:endParaRPr>
          </a:p>
        </p:txBody>
      </p:sp>
      <p:sp>
        <p:nvSpPr>
          <p:cNvPr id="3" name="Rectangle 2"/>
          <p:cNvSpPr/>
          <p:nvPr/>
        </p:nvSpPr>
        <p:spPr>
          <a:xfrm>
            <a:off x="362022" y="359000"/>
            <a:ext cx="4911018" cy="584775"/>
          </a:xfrm>
          <a:prstGeom prst="rect">
            <a:avLst/>
          </a:prstGeom>
        </p:spPr>
        <p:txBody>
          <a:bodyPr wrap="square">
            <a:spAutoFit/>
          </a:bodyPr>
          <a:lstStyle/>
          <a:p>
            <a:pPr algn="ctr"/>
            <a:r>
              <a:rPr lang="en-US" sz="3200" b="1" dirty="0" smtClean="0">
                <a:solidFill>
                  <a:srgbClr val="FF0000"/>
                </a:solidFill>
                <a:effectLst/>
                <a:latin typeface="Times New Roman" charset="0"/>
                <a:ea typeface="Times New Roman" charset="0"/>
                <a:cs typeface="Times New Roman" charset="0"/>
              </a:rPr>
              <a:t>Group 17:</a:t>
            </a:r>
            <a:r>
              <a:rPr lang="en-US" sz="3200" b="1" dirty="0" smtClean="0">
                <a:solidFill>
                  <a:srgbClr val="FF0000"/>
                </a:solidFill>
                <a:latin typeface="Times New Roman" charset="0"/>
                <a:ea typeface="Times New Roman" charset="0"/>
                <a:cs typeface="Times New Roman" charset="0"/>
              </a:rPr>
              <a:t> </a:t>
            </a:r>
            <a:r>
              <a:rPr lang="en-US" sz="3200" b="1" dirty="0" smtClean="0">
                <a:solidFill>
                  <a:srgbClr val="FF0000"/>
                </a:solidFill>
                <a:effectLst/>
                <a:latin typeface="Times New Roman" charset="0"/>
                <a:ea typeface="Times New Roman" charset="0"/>
                <a:cs typeface="Times New Roman" charset="0"/>
              </a:rPr>
              <a:t>The Halogens</a:t>
            </a:r>
            <a:endParaRPr lang="en-US" sz="3200" b="1" dirty="0">
              <a:solidFill>
                <a:srgbClr val="FF0000"/>
              </a:solidFill>
              <a:latin typeface="Times New Roman" charset="0"/>
              <a:ea typeface="Times New Roman" charset="0"/>
              <a:cs typeface="Times New Roman" charset="0"/>
            </a:endParaRPr>
          </a:p>
        </p:txBody>
      </p:sp>
      <p:pic>
        <p:nvPicPr>
          <p:cNvPr id="5" name="Picture 4"/>
          <p:cNvPicPr>
            <a:picLocks noChangeAspect="1"/>
          </p:cNvPicPr>
          <p:nvPr/>
        </p:nvPicPr>
        <p:blipFill>
          <a:blip r:embed="rId2"/>
          <a:stretch>
            <a:fillRect/>
          </a:stretch>
        </p:blipFill>
        <p:spPr>
          <a:xfrm>
            <a:off x="9517976" y="943775"/>
            <a:ext cx="1096442" cy="5197945"/>
          </a:xfrm>
          <a:prstGeom prst="rect">
            <a:avLst/>
          </a:prstGeom>
        </p:spPr>
      </p:pic>
    </p:spTree>
    <p:extLst>
      <p:ext uri="{BB962C8B-B14F-4D97-AF65-F5344CB8AC3E}">
        <p14:creationId xmlns:p14="http://schemas.microsoft.com/office/powerpoint/2010/main" val="1789953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49680" y="869550"/>
            <a:ext cx="9342120" cy="5256929"/>
          </a:xfrm>
          <a:prstGeom prst="rect">
            <a:avLst/>
          </a:prstGeom>
        </p:spPr>
      </p:pic>
    </p:spTree>
    <p:extLst>
      <p:ext uri="{BB962C8B-B14F-4D97-AF65-F5344CB8AC3E}">
        <p14:creationId xmlns:p14="http://schemas.microsoft.com/office/powerpoint/2010/main" val="1797194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44040" y="1485649"/>
            <a:ext cx="8048434" cy="4717031"/>
          </a:xfrm>
          <a:prstGeom prst="rect">
            <a:avLst/>
          </a:prstGeom>
          <a:ln>
            <a:solidFill>
              <a:schemeClr val="accent1"/>
            </a:solidFill>
          </a:ln>
        </p:spPr>
      </p:pic>
      <p:sp>
        <p:nvSpPr>
          <p:cNvPr id="3" name="Rectangle 2"/>
          <p:cNvSpPr/>
          <p:nvPr/>
        </p:nvSpPr>
        <p:spPr>
          <a:xfrm>
            <a:off x="626612" y="466628"/>
            <a:ext cx="8929047" cy="584775"/>
          </a:xfrm>
          <a:prstGeom prst="rect">
            <a:avLst/>
          </a:prstGeom>
        </p:spPr>
        <p:txBody>
          <a:bodyPr wrap="none">
            <a:spAutoFit/>
          </a:bodyPr>
          <a:lstStyle/>
          <a:p>
            <a:r>
              <a:rPr lang="en-US" sz="3200" dirty="0">
                <a:latin typeface="Times New Roman" charset="0"/>
                <a:ea typeface="Times New Roman" charset="0"/>
                <a:cs typeface="Times New Roman" charset="0"/>
              </a:rPr>
              <a:t>Melting and boiling points of the Group </a:t>
            </a:r>
            <a:r>
              <a:rPr lang="en-US" sz="3200" dirty="0" smtClean="0">
                <a:latin typeface="Times New Roman" charset="0"/>
                <a:ea typeface="Times New Roman" charset="0"/>
                <a:cs typeface="Times New Roman" charset="0"/>
              </a:rPr>
              <a:t>17 </a:t>
            </a:r>
            <a:r>
              <a:rPr lang="en-US" sz="3200" dirty="0">
                <a:latin typeface="Times New Roman" charset="0"/>
                <a:ea typeface="Times New Roman" charset="0"/>
                <a:cs typeface="Times New Roman" charset="0"/>
              </a:rPr>
              <a:t>elements </a:t>
            </a:r>
          </a:p>
        </p:txBody>
      </p:sp>
    </p:spTree>
    <p:extLst>
      <p:ext uri="{BB962C8B-B14F-4D97-AF65-F5344CB8AC3E}">
        <p14:creationId xmlns:p14="http://schemas.microsoft.com/office/powerpoint/2010/main" val="1088399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6360" y="303014"/>
            <a:ext cx="2279791" cy="584775"/>
          </a:xfrm>
          <a:prstGeom prst="rect">
            <a:avLst/>
          </a:prstGeom>
        </p:spPr>
        <p:txBody>
          <a:bodyPr wrap="none">
            <a:spAutoFit/>
          </a:bodyPr>
          <a:lstStyle/>
          <a:p>
            <a:r>
              <a:rPr lang="en-US" sz="3200" b="1" dirty="0" smtClean="0">
                <a:solidFill>
                  <a:srgbClr val="FF0000"/>
                </a:solidFill>
                <a:effectLst/>
                <a:latin typeface="Times New Roman" charset="0"/>
                <a:ea typeface="Times New Roman" charset="0"/>
                <a:cs typeface="Times New Roman" charset="0"/>
              </a:rPr>
              <a:t>Fluorine F</a:t>
            </a:r>
            <a:r>
              <a:rPr lang="en-US" sz="3200" b="1" baseline="-25000" dirty="0" smtClean="0">
                <a:solidFill>
                  <a:srgbClr val="FF0000"/>
                </a:solidFill>
                <a:effectLst/>
                <a:latin typeface="Times New Roman" charset="0"/>
                <a:ea typeface="Times New Roman" charset="0"/>
                <a:cs typeface="Times New Roman" charset="0"/>
              </a:rPr>
              <a:t>2</a:t>
            </a:r>
            <a:r>
              <a:rPr lang="en-US" sz="3200" b="1" dirty="0" smtClean="0">
                <a:solidFill>
                  <a:srgbClr val="FF0000"/>
                </a:solidFill>
                <a:effectLst/>
                <a:latin typeface="Times New Roman" charset="0"/>
                <a:ea typeface="Times New Roman" charset="0"/>
                <a:cs typeface="Times New Roman" charset="0"/>
              </a:rPr>
              <a:t> </a:t>
            </a:r>
            <a:endParaRPr lang="en-US" sz="3200" b="1" dirty="0">
              <a:solidFill>
                <a:srgbClr val="FF0000"/>
              </a:solidFill>
              <a:latin typeface="Times New Roman" charset="0"/>
              <a:ea typeface="Times New Roman" charset="0"/>
              <a:cs typeface="Times New Roman" charset="0"/>
            </a:endParaRPr>
          </a:p>
        </p:txBody>
      </p:sp>
      <p:sp>
        <p:nvSpPr>
          <p:cNvPr id="3" name="Rectangle 2"/>
          <p:cNvSpPr/>
          <p:nvPr/>
        </p:nvSpPr>
        <p:spPr>
          <a:xfrm>
            <a:off x="356360" y="1125439"/>
            <a:ext cx="11652760" cy="5016758"/>
          </a:xfrm>
          <a:prstGeom prst="rect">
            <a:avLst/>
          </a:prstGeom>
        </p:spPr>
        <p:txBody>
          <a:bodyPr wrap="square">
            <a:spAutoFit/>
          </a:bodyPr>
          <a:lstStyle/>
          <a:p>
            <a:pPr marL="457200" indent="-457200" algn="just">
              <a:buFont typeface="Arial" charset="0"/>
              <a:buChar char="•"/>
            </a:pPr>
            <a:r>
              <a:rPr lang="en-US" sz="3200" dirty="0" smtClean="0">
                <a:effectLst/>
                <a:latin typeface="Times New Roman" charset="0"/>
                <a:ea typeface="Times New Roman" charset="0"/>
                <a:cs typeface="Times New Roman" charset="0"/>
              </a:rPr>
              <a:t>Fluorine is the halogen with greatest abundance in the Earth’s crust </a:t>
            </a:r>
            <a:endParaRPr lang="en-US" sz="3200" dirty="0">
              <a:latin typeface="Times New Roman" charset="0"/>
              <a:ea typeface="Times New Roman" charset="0"/>
              <a:cs typeface="Times New Roman" charset="0"/>
            </a:endParaRPr>
          </a:p>
          <a:p>
            <a:pPr marL="457200" indent="-457200" algn="just">
              <a:buFont typeface="Arial" charset="0"/>
              <a:buChar char="•"/>
            </a:pPr>
            <a:r>
              <a:rPr lang="en-US" sz="3200" dirty="0" smtClean="0">
                <a:effectLst/>
                <a:latin typeface="Times New Roman" charset="0"/>
                <a:ea typeface="Times New Roman" charset="0"/>
                <a:cs typeface="Times New Roman" charset="0"/>
              </a:rPr>
              <a:t>It occurs widely in many minerals </a:t>
            </a:r>
            <a:endParaRPr lang="en-US" sz="3200" dirty="0">
              <a:latin typeface="Times New Roman" charset="0"/>
              <a:ea typeface="Times New Roman" charset="0"/>
              <a:cs typeface="Times New Roman" charset="0"/>
            </a:endParaRPr>
          </a:p>
          <a:p>
            <a:pPr marL="457200" indent="-457200" algn="just">
              <a:buFont typeface="Arial" charset="0"/>
              <a:buChar char="•"/>
            </a:pPr>
            <a:r>
              <a:rPr lang="en-US" sz="3200" dirty="0" smtClean="0">
                <a:effectLst/>
                <a:latin typeface="Times New Roman" charset="0"/>
                <a:ea typeface="Times New Roman" charset="0"/>
                <a:cs typeface="Times New Roman" charset="0"/>
              </a:rPr>
              <a:t>Fluorine is the most strongly oxidizing element. Therefore, it cannot be obtained from its compounds by oxidation with another element </a:t>
            </a:r>
            <a:endParaRPr lang="en-US" sz="3200" dirty="0">
              <a:latin typeface="Times New Roman" charset="0"/>
              <a:ea typeface="Times New Roman" charset="0"/>
              <a:cs typeface="Times New Roman" charset="0"/>
            </a:endParaRPr>
          </a:p>
          <a:p>
            <a:pPr marL="457200" indent="-457200" algn="just">
              <a:buFont typeface="Arial" charset="0"/>
              <a:buChar char="•"/>
            </a:pPr>
            <a:r>
              <a:rPr lang="en-US" sz="3200" dirty="0" smtClean="0">
                <a:effectLst/>
                <a:latin typeface="Times New Roman" charset="0"/>
                <a:ea typeface="Times New Roman" charset="0"/>
                <a:cs typeface="Times New Roman" charset="0"/>
              </a:rPr>
              <a:t>Fluorine is produced by electrolyzing an anhydrous molten mixture of potassium fluoride and hydrogen fluoride at about 75ºC with a carbon anode </a:t>
            </a:r>
            <a:endParaRPr lang="en-US" sz="3200" dirty="0">
              <a:latin typeface="Times New Roman" charset="0"/>
              <a:ea typeface="Times New Roman" charset="0"/>
              <a:cs typeface="Times New Roman" charset="0"/>
            </a:endParaRPr>
          </a:p>
          <a:p>
            <a:pPr marL="457200" indent="-457200" algn="just">
              <a:buFont typeface="Arial" charset="0"/>
              <a:buChar char="•"/>
            </a:pPr>
            <a:r>
              <a:rPr lang="en-US" sz="3200" dirty="0" smtClean="0">
                <a:effectLst/>
                <a:latin typeface="Times New Roman" charset="0"/>
                <a:ea typeface="Times New Roman" charset="0"/>
                <a:cs typeface="Times New Roman" charset="0"/>
              </a:rPr>
              <a:t>Most of the F produced by industry is used to make the volatile solid UF</a:t>
            </a:r>
            <a:r>
              <a:rPr lang="en-US" sz="3200" baseline="-25000" dirty="0" smtClean="0">
                <a:effectLst/>
                <a:latin typeface="Times New Roman" charset="0"/>
                <a:ea typeface="Times New Roman" charset="0"/>
                <a:cs typeface="Times New Roman" charset="0"/>
              </a:rPr>
              <a:t>6</a:t>
            </a:r>
            <a:r>
              <a:rPr lang="en-US" sz="3200" dirty="0" smtClean="0">
                <a:effectLst/>
                <a:latin typeface="Times New Roman" charset="0"/>
                <a:ea typeface="Times New Roman" charset="0"/>
                <a:cs typeface="Times New Roman" charset="0"/>
              </a:rPr>
              <a:t> used for processing nuclear fuel </a:t>
            </a:r>
            <a:endParaRPr lang="en-US" sz="3200" dirty="0" smtClean="0">
              <a:latin typeface="Times New Roman" charset="0"/>
              <a:ea typeface="Times New Roman" charset="0"/>
              <a:cs typeface="Times New Roman" charset="0"/>
            </a:endParaRPr>
          </a:p>
        </p:txBody>
      </p:sp>
    </p:spTree>
    <p:extLst>
      <p:ext uri="{BB962C8B-B14F-4D97-AF65-F5344CB8AC3E}">
        <p14:creationId xmlns:p14="http://schemas.microsoft.com/office/powerpoint/2010/main" val="4593803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6360" y="1337995"/>
            <a:ext cx="7858000" cy="5016758"/>
          </a:xfrm>
          <a:prstGeom prst="rect">
            <a:avLst/>
          </a:prstGeom>
        </p:spPr>
        <p:txBody>
          <a:bodyPr wrap="square">
            <a:spAutoFit/>
          </a:bodyPr>
          <a:lstStyle/>
          <a:p>
            <a:pPr marL="457200" indent="-457200" algn="just">
              <a:buFont typeface="Arial" charset="0"/>
              <a:buChar char="•"/>
            </a:pPr>
            <a:r>
              <a:rPr lang="en-US" sz="3200" dirty="0" smtClean="0">
                <a:effectLst/>
                <a:latin typeface="Times New Roman" charset="0"/>
                <a:ea typeface="Times New Roman" charset="0"/>
                <a:cs typeface="Times New Roman" charset="0"/>
              </a:rPr>
              <a:t>The next biggest use of F is the production of SF</a:t>
            </a:r>
            <a:r>
              <a:rPr lang="en-US" sz="3200" baseline="-25000" dirty="0" smtClean="0">
                <a:effectLst/>
                <a:latin typeface="Times New Roman" charset="0"/>
                <a:ea typeface="Times New Roman" charset="0"/>
                <a:cs typeface="Times New Roman" charset="0"/>
              </a:rPr>
              <a:t>6</a:t>
            </a:r>
            <a:r>
              <a:rPr lang="en-US" sz="3200" dirty="0" smtClean="0">
                <a:effectLst/>
                <a:latin typeface="Times New Roman" charset="0"/>
                <a:ea typeface="Times New Roman" charset="0"/>
                <a:cs typeface="Times New Roman" charset="0"/>
              </a:rPr>
              <a:t> for electrical equipment </a:t>
            </a:r>
          </a:p>
          <a:p>
            <a:pPr marL="457200" indent="-457200" algn="just">
              <a:buFont typeface="Arial" charset="0"/>
              <a:buChar char="•"/>
            </a:pPr>
            <a:r>
              <a:rPr lang="en-US" sz="3200" dirty="0" smtClean="0">
                <a:latin typeface="Times New Roman" charset="0"/>
                <a:ea typeface="Times New Roman" charset="0"/>
                <a:cs typeface="Times New Roman" charset="0"/>
              </a:rPr>
              <a:t>It </a:t>
            </a:r>
            <a:r>
              <a:rPr lang="en-US" sz="3200" dirty="0" smtClean="0">
                <a:latin typeface="Times New Roman" charset="0"/>
                <a:ea typeface="Times New Roman" charset="0"/>
                <a:cs typeface="Times New Roman" charset="0"/>
              </a:rPr>
              <a:t>is </a:t>
            </a:r>
            <a:r>
              <a:rPr lang="en-US" sz="3200" dirty="0">
                <a:latin typeface="Times New Roman" charset="0"/>
                <a:ea typeface="Times New Roman" charset="0"/>
                <a:cs typeface="Times New Roman" charset="0"/>
              </a:rPr>
              <a:t>the most electronegative element </a:t>
            </a:r>
          </a:p>
          <a:p>
            <a:pPr marL="457200" indent="-457200" algn="just">
              <a:buFont typeface="Arial" charset="0"/>
              <a:buChar char="•"/>
            </a:pPr>
            <a:r>
              <a:rPr lang="en-US" sz="3200" dirty="0" smtClean="0">
                <a:latin typeface="Times New Roman" charset="0"/>
                <a:ea typeface="Times New Roman" charset="0"/>
                <a:cs typeface="Times New Roman" charset="0"/>
              </a:rPr>
              <a:t>It </a:t>
            </a:r>
            <a:r>
              <a:rPr lang="en-US" sz="3200" dirty="0">
                <a:latin typeface="Times New Roman" charset="0"/>
                <a:ea typeface="Times New Roman" charset="0"/>
                <a:cs typeface="Times New Roman" charset="0"/>
              </a:rPr>
              <a:t>has an oxidation number of -1 in all its compounds </a:t>
            </a:r>
          </a:p>
          <a:p>
            <a:pPr marL="457200" indent="-457200" algn="just">
              <a:buFont typeface="Arial" charset="0"/>
              <a:buChar char="•"/>
            </a:pPr>
            <a:r>
              <a:rPr lang="en-US" sz="3200" dirty="0" smtClean="0">
                <a:latin typeface="Times New Roman" charset="0"/>
                <a:ea typeface="Times New Roman" charset="0"/>
                <a:cs typeface="Times New Roman" charset="0"/>
              </a:rPr>
              <a:t>The </a:t>
            </a:r>
            <a:r>
              <a:rPr lang="en-US" sz="3200" dirty="0">
                <a:latin typeface="Times New Roman" charset="0"/>
                <a:ea typeface="Times New Roman" charset="0"/>
                <a:cs typeface="Times New Roman" charset="0"/>
              </a:rPr>
              <a:t>high electronegativity and small size (it allows for several F atoms to pack around a central atom) allow it to oxide other elements to their highest oxidation number </a:t>
            </a:r>
          </a:p>
          <a:p>
            <a:pPr marL="457200" indent="-457200" algn="just">
              <a:buFont typeface="Arial" charset="0"/>
              <a:buChar char="•"/>
            </a:pPr>
            <a:r>
              <a:rPr lang="en-US" sz="3200" dirty="0" smtClean="0">
                <a:latin typeface="Times New Roman" charset="0"/>
                <a:ea typeface="Times New Roman" charset="0"/>
                <a:cs typeface="Times New Roman" charset="0"/>
              </a:rPr>
              <a:t>F </a:t>
            </a:r>
            <a:r>
              <a:rPr lang="en-US" sz="3200" dirty="0">
                <a:latin typeface="Times New Roman" charset="0"/>
                <a:ea typeface="Times New Roman" charset="0"/>
                <a:cs typeface="Times New Roman" charset="0"/>
              </a:rPr>
              <a:t>is less soluble than other halides </a:t>
            </a:r>
            <a:endParaRPr lang="en-US" sz="3200" dirty="0" smtClean="0">
              <a:latin typeface="Times New Roman" charset="0"/>
              <a:ea typeface="Times New Roman" charset="0"/>
              <a:cs typeface="Times New Roman" charset="0"/>
            </a:endParaRPr>
          </a:p>
        </p:txBody>
      </p:sp>
      <p:sp>
        <p:nvSpPr>
          <p:cNvPr id="3" name="Rectangle 2"/>
          <p:cNvSpPr/>
          <p:nvPr/>
        </p:nvSpPr>
        <p:spPr>
          <a:xfrm>
            <a:off x="356360" y="303014"/>
            <a:ext cx="2279791" cy="584775"/>
          </a:xfrm>
          <a:prstGeom prst="rect">
            <a:avLst/>
          </a:prstGeom>
        </p:spPr>
        <p:txBody>
          <a:bodyPr wrap="none">
            <a:spAutoFit/>
          </a:bodyPr>
          <a:lstStyle/>
          <a:p>
            <a:r>
              <a:rPr lang="en-US" sz="3200" b="1" dirty="0" smtClean="0">
                <a:solidFill>
                  <a:srgbClr val="FF0000"/>
                </a:solidFill>
                <a:effectLst/>
                <a:latin typeface="Times New Roman" charset="0"/>
                <a:ea typeface="Times New Roman" charset="0"/>
                <a:cs typeface="Times New Roman" charset="0"/>
              </a:rPr>
              <a:t>Fluorine F</a:t>
            </a:r>
            <a:r>
              <a:rPr lang="en-US" sz="3200" b="1" baseline="-25000" dirty="0" smtClean="0">
                <a:solidFill>
                  <a:srgbClr val="FF0000"/>
                </a:solidFill>
                <a:effectLst/>
                <a:latin typeface="Times New Roman" charset="0"/>
                <a:ea typeface="Times New Roman" charset="0"/>
                <a:cs typeface="Times New Roman" charset="0"/>
              </a:rPr>
              <a:t>2</a:t>
            </a:r>
            <a:r>
              <a:rPr lang="en-US" sz="3200" b="1" dirty="0" smtClean="0">
                <a:solidFill>
                  <a:srgbClr val="FF0000"/>
                </a:solidFill>
                <a:effectLst/>
                <a:latin typeface="Times New Roman" charset="0"/>
                <a:ea typeface="Times New Roman" charset="0"/>
                <a:cs typeface="Times New Roman" charset="0"/>
              </a:rPr>
              <a:t> </a:t>
            </a:r>
            <a:endParaRPr lang="en-US" sz="3200" b="1" dirty="0">
              <a:solidFill>
                <a:srgbClr val="FF0000"/>
              </a:solidFill>
              <a:latin typeface="Times New Roman" charset="0"/>
              <a:ea typeface="Times New Roman" charset="0"/>
              <a:cs typeface="Times New Roman" charset="0"/>
            </a:endParaRPr>
          </a:p>
        </p:txBody>
      </p:sp>
      <p:sp>
        <p:nvSpPr>
          <p:cNvPr id="4" name="Rectangle 3"/>
          <p:cNvSpPr/>
          <p:nvPr/>
        </p:nvSpPr>
        <p:spPr>
          <a:xfrm>
            <a:off x="9492880" y="1652865"/>
            <a:ext cx="2226680" cy="2218095"/>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latin typeface="Times New Roman" charset="0"/>
                <a:ea typeface="Times New Roman" charset="0"/>
                <a:cs typeface="Times New Roman" charset="0"/>
              </a:rPr>
              <a:t>Properties: </a:t>
            </a:r>
            <a:endParaRPr lang="en-US" sz="3200" b="1" dirty="0" smtClean="0">
              <a:solidFill>
                <a:schemeClr val="tx1"/>
              </a:solidFill>
              <a:latin typeface="Times New Roman" charset="0"/>
              <a:ea typeface="Times New Roman" charset="0"/>
              <a:cs typeface="Times New Roman" charset="0"/>
            </a:endParaRPr>
          </a:p>
          <a:p>
            <a:endParaRPr lang="ar-SA" sz="3200" b="1" dirty="0" smtClean="0">
              <a:solidFill>
                <a:schemeClr val="tx1"/>
              </a:solidFill>
              <a:latin typeface="Times New Roman" charset="0"/>
              <a:ea typeface="Times New Roman" charset="0"/>
              <a:cs typeface="Times New Roman" charset="0"/>
            </a:endParaRPr>
          </a:p>
          <a:p>
            <a:r>
              <a:rPr lang="en-US" sz="3200" dirty="0" smtClean="0">
                <a:solidFill>
                  <a:schemeClr val="tx1"/>
                </a:solidFill>
                <a:latin typeface="Times New Roman" charset="0"/>
                <a:ea typeface="Times New Roman" charset="0"/>
                <a:cs typeface="Times New Roman" charset="0"/>
              </a:rPr>
              <a:t>Colorless </a:t>
            </a:r>
            <a:r>
              <a:rPr lang="en-US" sz="3200" dirty="0">
                <a:solidFill>
                  <a:schemeClr val="tx1"/>
                </a:solidFill>
                <a:latin typeface="Times New Roman" charset="0"/>
                <a:ea typeface="Times New Roman" charset="0"/>
                <a:cs typeface="Times New Roman" charset="0"/>
              </a:rPr>
              <a:t/>
            </a:r>
            <a:br>
              <a:rPr lang="en-US" sz="3200" dirty="0">
                <a:solidFill>
                  <a:schemeClr val="tx1"/>
                </a:solidFill>
                <a:latin typeface="Times New Roman" charset="0"/>
                <a:ea typeface="Times New Roman" charset="0"/>
                <a:cs typeface="Times New Roman" charset="0"/>
              </a:rPr>
            </a:br>
            <a:r>
              <a:rPr lang="en-US" sz="3200" dirty="0" smtClean="0">
                <a:solidFill>
                  <a:schemeClr val="tx1"/>
                </a:solidFill>
                <a:latin typeface="Times New Roman" charset="0"/>
                <a:ea typeface="Times New Roman" charset="0"/>
                <a:cs typeface="Times New Roman" charset="0"/>
              </a:rPr>
              <a:t>Gas</a:t>
            </a:r>
          </a:p>
        </p:txBody>
      </p:sp>
    </p:spTree>
    <p:extLst>
      <p:ext uri="{BB962C8B-B14F-4D97-AF65-F5344CB8AC3E}">
        <p14:creationId xmlns:p14="http://schemas.microsoft.com/office/powerpoint/2010/main" val="601697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6360" y="303014"/>
            <a:ext cx="2486578" cy="584775"/>
          </a:xfrm>
          <a:prstGeom prst="rect">
            <a:avLst/>
          </a:prstGeom>
        </p:spPr>
        <p:txBody>
          <a:bodyPr wrap="none">
            <a:spAutoFit/>
          </a:bodyPr>
          <a:lstStyle/>
          <a:p>
            <a:r>
              <a:rPr lang="en-US" sz="3200" b="1" dirty="0" smtClean="0">
                <a:solidFill>
                  <a:srgbClr val="FF0000"/>
                </a:solidFill>
                <a:latin typeface="Times New Roman" charset="0"/>
                <a:ea typeface="Times New Roman" charset="0"/>
                <a:cs typeface="Times New Roman" charset="0"/>
              </a:rPr>
              <a:t>Ch</a:t>
            </a:r>
            <a:r>
              <a:rPr lang="en-US" sz="3200" b="1" dirty="0" smtClean="0">
                <a:solidFill>
                  <a:srgbClr val="FF0000"/>
                </a:solidFill>
                <a:effectLst/>
                <a:latin typeface="Times New Roman" charset="0"/>
                <a:ea typeface="Times New Roman" charset="0"/>
                <a:cs typeface="Times New Roman" charset="0"/>
              </a:rPr>
              <a:t>lorine </a:t>
            </a:r>
            <a:r>
              <a:rPr lang="en-US" sz="3200" b="1" dirty="0" smtClean="0">
                <a:solidFill>
                  <a:srgbClr val="FF0000"/>
                </a:solidFill>
                <a:latin typeface="Times New Roman" charset="0"/>
                <a:ea typeface="Times New Roman" charset="0"/>
                <a:cs typeface="Times New Roman" charset="0"/>
              </a:rPr>
              <a:t>Cl</a:t>
            </a:r>
            <a:r>
              <a:rPr lang="en-US" sz="3200" b="1" baseline="-25000" dirty="0" smtClean="0">
                <a:solidFill>
                  <a:srgbClr val="FF0000"/>
                </a:solidFill>
                <a:effectLst/>
                <a:latin typeface="Times New Roman" charset="0"/>
                <a:ea typeface="Times New Roman" charset="0"/>
                <a:cs typeface="Times New Roman" charset="0"/>
              </a:rPr>
              <a:t>2</a:t>
            </a:r>
            <a:r>
              <a:rPr lang="en-US" sz="3200" b="1" dirty="0" smtClean="0">
                <a:solidFill>
                  <a:srgbClr val="FF0000"/>
                </a:solidFill>
                <a:effectLst/>
                <a:latin typeface="Times New Roman" charset="0"/>
                <a:ea typeface="Times New Roman" charset="0"/>
                <a:cs typeface="Times New Roman" charset="0"/>
              </a:rPr>
              <a:t> </a:t>
            </a:r>
            <a:endParaRPr lang="en-US" sz="3200" b="1" dirty="0">
              <a:solidFill>
                <a:srgbClr val="FF0000"/>
              </a:solidFill>
              <a:latin typeface="Times New Roman" charset="0"/>
              <a:ea typeface="Times New Roman" charset="0"/>
              <a:cs typeface="Times New Roman" charset="0"/>
            </a:endParaRPr>
          </a:p>
        </p:txBody>
      </p:sp>
      <p:sp>
        <p:nvSpPr>
          <p:cNvPr id="3" name="Rectangle 2"/>
          <p:cNvSpPr/>
          <p:nvPr/>
        </p:nvSpPr>
        <p:spPr>
          <a:xfrm>
            <a:off x="356360" y="1159937"/>
            <a:ext cx="8833360" cy="5509200"/>
          </a:xfrm>
          <a:prstGeom prst="rect">
            <a:avLst/>
          </a:prstGeom>
        </p:spPr>
        <p:txBody>
          <a:bodyPr wrap="square">
            <a:spAutoFit/>
          </a:bodyPr>
          <a:lstStyle/>
          <a:p>
            <a:pPr marL="457200" indent="-457200" algn="just">
              <a:buFont typeface="Arial" charset="0"/>
              <a:buChar char="•"/>
            </a:pPr>
            <a:r>
              <a:rPr lang="en-US" sz="3200" dirty="0" smtClean="0">
                <a:effectLst/>
                <a:latin typeface="Times New Roman" charset="0"/>
                <a:ea typeface="Times New Roman" charset="0"/>
                <a:cs typeface="Times New Roman" charset="0"/>
              </a:rPr>
              <a:t>Chlorine is more soluble in water than fluorine </a:t>
            </a:r>
            <a:endParaRPr lang="en-US" sz="3200" dirty="0">
              <a:latin typeface="Times New Roman" charset="0"/>
              <a:ea typeface="Times New Roman" charset="0"/>
              <a:cs typeface="Times New Roman" charset="0"/>
            </a:endParaRPr>
          </a:p>
          <a:p>
            <a:pPr marL="457200" indent="-457200" algn="just">
              <a:buFont typeface="Arial" charset="0"/>
              <a:buChar char="•"/>
            </a:pPr>
            <a:r>
              <a:rPr lang="en-US" sz="3200" dirty="0" smtClean="0">
                <a:effectLst/>
                <a:latin typeface="Times New Roman" charset="0"/>
                <a:ea typeface="Times New Roman" charset="0"/>
                <a:cs typeface="Times New Roman" charset="0"/>
              </a:rPr>
              <a:t>As a result even though there is more F present in the Earth’s crust the oceans are salty with chlorides rather than fluorides </a:t>
            </a:r>
            <a:endParaRPr lang="en-US" sz="3200" dirty="0">
              <a:latin typeface="Times New Roman" charset="0"/>
              <a:ea typeface="Times New Roman" charset="0"/>
              <a:cs typeface="Times New Roman" charset="0"/>
            </a:endParaRPr>
          </a:p>
          <a:p>
            <a:pPr marL="457200" indent="-457200" algn="just">
              <a:buFont typeface="Arial" charset="0"/>
              <a:buChar char="•"/>
            </a:pPr>
            <a:r>
              <a:rPr lang="en-US" sz="3200" dirty="0" smtClean="0">
                <a:effectLst/>
                <a:latin typeface="Times New Roman" charset="0"/>
                <a:ea typeface="Times New Roman" charset="0"/>
                <a:cs typeface="Times New Roman" charset="0"/>
              </a:rPr>
              <a:t>Cl is one of the most heavily manufactured chemicals </a:t>
            </a:r>
            <a:endParaRPr lang="en-US" sz="3200" dirty="0">
              <a:latin typeface="Times New Roman" charset="0"/>
              <a:ea typeface="Times New Roman" charset="0"/>
              <a:cs typeface="Times New Roman" charset="0"/>
            </a:endParaRPr>
          </a:p>
          <a:p>
            <a:pPr marL="457200" indent="-457200" algn="just">
              <a:buFont typeface="Arial" charset="0"/>
              <a:buChar char="•"/>
            </a:pPr>
            <a:r>
              <a:rPr lang="en-US" sz="3200" dirty="0" smtClean="0">
                <a:effectLst/>
                <a:latin typeface="Times New Roman" charset="0"/>
                <a:ea typeface="Times New Roman" charset="0"/>
                <a:cs typeface="Times New Roman" charset="0"/>
              </a:rPr>
              <a:t>It is obtained from electrolysis of molten rock salt (NaCl) or brine </a:t>
            </a:r>
            <a:endParaRPr lang="en-US" sz="3200" dirty="0">
              <a:latin typeface="Times New Roman" charset="0"/>
              <a:ea typeface="Times New Roman" charset="0"/>
              <a:cs typeface="Times New Roman" charset="0"/>
            </a:endParaRPr>
          </a:p>
          <a:p>
            <a:pPr marL="457200" indent="-457200" algn="just">
              <a:buFont typeface="Arial" charset="0"/>
              <a:buChar char="•"/>
            </a:pPr>
            <a:r>
              <a:rPr lang="en-US" sz="3200" dirty="0" smtClean="0">
                <a:effectLst/>
                <a:latin typeface="Times New Roman" charset="0"/>
                <a:ea typeface="Times New Roman" charset="0"/>
                <a:cs typeface="Times New Roman" charset="0"/>
              </a:rPr>
              <a:t>Cl will directly react with nearly all the elements except for C, N,O and the noble gases </a:t>
            </a:r>
            <a:endParaRPr lang="en-US" sz="3200" dirty="0">
              <a:latin typeface="Times New Roman" charset="0"/>
              <a:ea typeface="Times New Roman" charset="0"/>
              <a:cs typeface="Times New Roman" charset="0"/>
            </a:endParaRPr>
          </a:p>
          <a:p>
            <a:pPr marL="457200" indent="-457200" algn="just">
              <a:buFont typeface="Arial" charset="0"/>
              <a:buChar char="•"/>
            </a:pPr>
            <a:r>
              <a:rPr lang="en-US" sz="3200" dirty="0" smtClean="0">
                <a:effectLst/>
                <a:latin typeface="Times New Roman" charset="0"/>
                <a:ea typeface="Times New Roman" charset="0"/>
                <a:cs typeface="Times New Roman" charset="0"/>
              </a:rPr>
              <a:t>It is a strong oxidizing agent </a:t>
            </a:r>
            <a:endParaRPr lang="en-US" sz="3200" dirty="0">
              <a:latin typeface="Times New Roman" charset="0"/>
              <a:ea typeface="Times New Roman" charset="0"/>
              <a:cs typeface="Times New Roman" charset="0"/>
            </a:endParaRPr>
          </a:p>
        </p:txBody>
      </p:sp>
      <p:sp>
        <p:nvSpPr>
          <p:cNvPr id="4" name="Rectangle 3"/>
          <p:cNvSpPr/>
          <p:nvPr/>
        </p:nvSpPr>
        <p:spPr>
          <a:xfrm>
            <a:off x="9492880" y="1652865"/>
            <a:ext cx="2287640" cy="2324775"/>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latin typeface="Times New Roman" charset="0"/>
                <a:ea typeface="Times New Roman" charset="0"/>
                <a:cs typeface="Times New Roman" charset="0"/>
              </a:rPr>
              <a:t>Properties: </a:t>
            </a:r>
            <a:endParaRPr lang="en-US" sz="3200" b="1" dirty="0" smtClean="0">
              <a:solidFill>
                <a:schemeClr val="tx1"/>
              </a:solidFill>
              <a:latin typeface="Times New Roman" charset="0"/>
              <a:ea typeface="Times New Roman" charset="0"/>
              <a:cs typeface="Times New Roman" charset="0"/>
            </a:endParaRPr>
          </a:p>
          <a:p>
            <a:endParaRPr lang="ar-SA" sz="3200" b="1" dirty="0" smtClean="0">
              <a:solidFill>
                <a:schemeClr val="tx1"/>
              </a:solidFill>
              <a:latin typeface="Times New Roman" charset="0"/>
              <a:ea typeface="Times New Roman" charset="0"/>
              <a:cs typeface="Times New Roman" charset="0"/>
            </a:endParaRPr>
          </a:p>
          <a:p>
            <a:r>
              <a:rPr lang="en-US" sz="3200" dirty="0" smtClean="0">
                <a:solidFill>
                  <a:schemeClr val="tx1"/>
                </a:solidFill>
                <a:latin typeface="Times New Roman" charset="0"/>
                <a:ea typeface="Times New Roman" charset="0"/>
                <a:cs typeface="Times New Roman" charset="0"/>
              </a:rPr>
              <a:t>Pale yellow </a:t>
            </a:r>
            <a:r>
              <a:rPr lang="en-US" sz="3200" dirty="0">
                <a:solidFill>
                  <a:schemeClr val="tx1"/>
                </a:solidFill>
                <a:latin typeface="Times New Roman" charset="0"/>
                <a:ea typeface="Times New Roman" charset="0"/>
                <a:cs typeface="Times New Roman" charset="0"/>
              </a:rPr>
              <a:t/>
            </a:r>
            <a:br>
              <a:rPr lang="en-US" sz="3200" dirty="0">
                <a:solidFill>
                  <a:schemeClr val="tx1"/>
                </a:solidFill>
                <a:latin typeface="Times New Roman" charset="0"/>
                <a:ea typeface="Times New Roman" charset="0"/>
                <a:cs typeface="Times New Roman" charset="0"/>
              </a:rPr>
            </a:br>
            <a:r>
              <a:rPr lang="en-US" sz="3200" dirty="0" smtClean="0">
                <a:solidFill>
                  <a:schemeClr val="tx1"/>
                </a:solidFill>
                <a:latin typeface="Times New Roman" charset="0"/>
                <a:ea typeface="Times New Roman" charset="0"/>
                <a:cs typeface="Times New Roman" charset="0"/>
              </a:rPr>
              <a:t>Gas</a:t>
            </a:r>
          </a:p>
        </p:txBody>
      </p:sp>
    </p:spTree>
    <p:extLst>
      <p:ext uri="{BB962C8B-B14F-4D97-AF65-F5344CB8AC3E}">
        <p14:creationId xmlns:p14="http://schemas.microsoft.com/office/powerpoint/2010/main" val="221472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6360" y="303014"/>
            <a:ext cx="2486578" cy="584775"/>
          </a:xfrm>
          <a:prstGeom prst="rect">
            <a:avLst/>
          </a:prstGeom>
        </p:spPr>
        <p:txBody>
          <a:bodyPr wrap="none">
            <a:spAutoFit/>
          </a:bodyPr>
          <a:lstStyle/>
          <a:p>
            <a:r>
              <a:rPr lang="en-US" sz="3200" b="1" dirty="0" smtClean="0">
                <a:solidFill>
                  <a:srgbClr val="FF0000"/>
                </a:solidFill>
                <a:latin typeface="Times New Roman" charset="0"/>
                <a:ea typeface="Times New Roman" charset="0"/>
                <a:cs typeface="Times New Roman" charset="0"/>
              </a:rPr>
              <a:t>Ch</a:t>
            </a:r>
            <a:r>
              <a:rPr lang="en-US" sz="3200" b="1" dirty="0" smtClean="0">
                <a:solidFill>
                  <a:srgbClr val="FF0000"/>
                </a:solidFill>
                <a:effectLst/>
                <a:latin typeface="Times New Roman" charset="0"/>
                <a:ea typeface="Times New Roman" charset="0"/>
                <a:cs typeface="Times New Roman" charset="0"/>
              </a:rPr>
              <a:t>lorine </a:t>
            </a:r>
            <a:r>
              <a:rPr lang="en-US" sz="3200" b="1" dirty="0" smtClean="0">
                <a:solidFill>
                  <a:srgbClr val="FF0000"/>
                </a:solidFill>
                <a:latin typeface="Times New Roman" charset="0"/>
                <a:ea typeface="Times New Roman" charset="0"/>
                <a:cs typeface="Times New Roman" charset="0"/>
              </a:rPr>
              <a:t>Cl</a:t>
            </a:r>
            <a:r>
              <a:rPr lang="en-US" sz="3200" b="1" baseline="-25000" dirty="0" smtClean="0">
                <a:solidFill>
                  <a:srgbClr val="FF0000"/>
                </a:solidFill>
                <a:effectLst/>
                <a:latin typeface="Times New Roman" charset="0"/>
                <a:ea typeface="Times New Roman" charset="0"/>
                <a:cs typeface="Times New Roman" charset="0"/>
              </a:rPr>
              <a:t>2</a:t>
            </a:r>
            <a:r>
              <a:rPr lang="en-US" sz="3200" b="1" dirty="0" smtClean="0">
                <a:solidFill>
                  <a:srgbClr val="FF0000"/>
                </a:solidFill>
                <a:effectLst/>
                <a:latin typeface="Times New Roman" charset="0"/>
                <a:ea typeface="Times New Roman" charset="0"/>
                <a:cs typeface="Times New Roman" charset="0"/>
              </a:rPr>
              <a:t> </a:t>
            </a:r>
            <a:endParaRPr lang="en-US" sz="3200" b="1" dirty="0">
              <a:solidFill>
                <a:srgbClr val="FF0000"/>
              </a:solidFill>
              <a:latin typeface="Times New Roman" charset="0"/>
              <a:ea typeface="Times New Roman" charset="0"/>
              <a:cs typeface="Times New Roman" charset="0"/>
            </a:endParaRPr>
          </a:p>
        </p:txBody>
      </p:sp>
      <p:sp>
        <p:nvSpPr>
          <p:cNvPr id="3" name="Rectangle 2"/>
          <p:cNvSpPr/>
          <p:nvPr/>
        </p:nvSpPr>
        <p:spPr>
          <a:xfrm>
            <a:off x="356359" y="1303496"/>
            <a:ext cx="11705011" cy="3046988"/>
          </a:xfrm>
          <a:prstGeom prst="rect">
            <a:avLst/>
          </a:prstGeom>
        </p:spPr>
        <p:txBody>
          <a:bodyPr wrap="square">
            <a:spAutoFit/>
          </a:bodyPr>
          <a:lstStyle/>
          <a:p>
            <a:pPr marL="457200" indent="-457200" algn="just">
              <a:buFont typeface="Wingdings" charset="2"/>
              <a:buChar char="Ø"/>
            </a:pPr>
            <a:r>
              <a:rPr lang="en-US" sz="3200" b="1" dirty="0" smtClean="0">
                <a:effectLst/>
                <a:latin typeface="Times New Roman" charset="0"/>
                <a:ea typeface="Times New Roman" charset="0"/>
                <a:cs typeface="Times New Roman" charset="0"/>
              </a:rPr>
              <a:t>Uses</a:t>
            </a:r>
            <a:r>
              <a:rPr lang="en-US" sz="3200" dirty="0" smtClean="0">
                <a:effectLst/>
                <a:latin typeface="Times New Roman" charset="0"/>
                <a:ea typeface="Times New Roman" charset="0"/>
                <a:cs typeface="Times New Roman" charset="0"/>
              </a:rPr>
              <a:t>: </a:t>
            </a:r>
          </a:p>
          <a:p>
            <a:pPr marL="457200" indent="-457200" algn="just">
              <a:buFont typeface="Wingdings" charset="2"/>
              <a:buChar char="Ø"/>
            </a:pPr>
            <a:endParaRPr lang="en-US" sz="3200" dirty="0">
              <a:latin typeface="Times New Roman" charset="0"/>
              <a:ea typeface="Times New Roman" charset="0"/>
              <a:cs typeface="Times New Roman" charset="0"/>
            </a:endParaRPr>
          </a:p>
          <a:p>
            <a:pPr marL="457200" indent="-457200" algn="just">
              <a:buFont typeface="Arial" charset="0"/>
              <a:buChar char="•"/>
            </a:pPr>
            <a:r>
              <a:rPr lang="en-US" sz="3200" dirty="0" smtClean="0">
                <a:effectLst/>
                <a:latin typeface="Times New Roman" charset="0"/>
                <a:ea typeface="Times New Roman" charset="0"/>
                <a:cs typeface="Times New Roman" charset="0"/>
              </a:rPr>
              <a:t>In a number of industrial processes, including the manufacture of plastics, solvents, and pesticides. It is also used as bleach in the paper and textile industries and as a disinfectant in water treatment plants. In addition, Cl is used to produce Br </a:t>
            </a:r>
            <a:endParaRPr lang="en-US" sz="32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702172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6360" y="303014"/>
            <a:ext cx="2503249" cy="584775"/>
          </a:xfrm>
          <a:prstGeom prst="rect">
            <a:avLst/>
          </a:prstGeom>
        </p:spPr>
        <p:txBody>
          <a:bodyPr wrap="none">
            <a:spAutoFit/>
          </a:bodyPr>
          <a:lstStyle/>
          <a:p>
            <a:r>
              <a:rPr lang="en-US" sz="3200" b="1" dirty="0" smtClean="0">
                <a:solidFill>
                  <a:srgbClr val="FF0000"/>
                </a:solidFill>
                <a:latin typeface="Times New Roman" charset="0"/>
                <a:ea typeface="Times New Roman" charset="0"/>
                <a:cs typeface="Times New Roman" charset="0"/>
              </a:rPr>
              <a:t>Brom</a:t>
            </a:r>
            <a:r>
              <a:rPr lang="en-US" sz="3200" b="1" dirty="0" smtClean="0">
                <a:solidFill>
                  <a:srgbClr val="FF0000"/>
                </a:solidFill>
                <a:effectLst/>
                <a:latin typeface="Times New Roman" charset="0"/>
                <a:ea typeface="Times New Roman" charset="0"/>
                <a:cs typeface="Times New Roman" charset="0"/>
              </a:rPr>
              <a:t>ine </a:t>
            </a:r>
            <a:r>
              <a:rPr lang="en-US" sz="3200" b="1" dirty="0" smtClean="0">
                <a:solidFill>
                  <a:srgbClr val="FF0000"/>
                </a:solidFill>
                <a:latin typeface="Times New Roman" charset="0"/>
                <a:ea typeface="Times New Roman" charset="0"/>
                <a:cs typeface="Times New Roman" charset="0"/>
              </a:rPr>
              <a:t>Br</a:t>
            </a:r>
            <a:r>
              <a:rPr lang="en-US" sz="3200" b="1" baseline="-25000" dirty="0" smtClean="0">
                <a:solidFill>
                  <a:srgbClr val="FF0000"/>
                </a:solidFill>
                <a:effectLst/>
                <a:latin typeface="Times New Roman" charset="0"/>
                <a:ea typeface="Times New Roman" charset="0"/>
                <a:cs typeface="Times New Roman" charset="0"/>
              </a:rPr>
              <a:t>2</a:t>
            </a:r>
            <a:r>
              <a:rPr lang="en-US" sz="3200" b="1" dirty="0" smtClean="0">
                <a:solidFill>
                  <a:srgbClr val="FF0000"/>
                </a:solidFill>
                <a:effectLst/>
                <a:latin typeface="Times New Roman" charset="0"/>
                <a:ea typeface="Times New Roman" charset="0"/>
                <a:cs typeface="Times New Roman" charset="0"/>
              </a:rPr>
              <a:t> </a:t>
            </a:r>
            <a:endParaRPr lang="en-US" sz="3200" b="1" dirty="0">
              <a:solidFill>
                <a:srgbClr val="FF0000"/>
              </a:solidFill>
              <a:latin typeface="Times New Roman" charset="0"/>
              <a:ea typeface="Times New Roman" charset="0"/>
              <a:cs typeface="Times New Roman" charset="0"/>
            </a:endParaRPr>
          </a:p>
        </p:txBody>
      </p:sp>
      <p:sp>
        <p:nvSpPr>
          <p:cNvPr id="3" name="Rectangle 2"/>
          <p:cNvSpPr/>
          <p:nvPr/>
        </p:nvSpPr>
        <p:spPr>
          <a:xfrm>
            <a:off x="356360" y="1255098"/>
            <a:ext cx="8665720" cy="5016758"/>
          </a:xfrm>
          <a:prstGeom prst="rect">
            <a:avLst/>
          </a:prstGeom>
        </p:spPr>
        <p:txBody>
          <a:bodyPr wrap="square">
            <a:spAutoFit/>
          </a:bodyPr>
          <a:lstStyle/>
          <a:p>
            <a:pPr marL="457200" indent="-457200">
              <a:buFont typeface="Wingdings" charset="2"/>
              <a:buChar char="Ø"/>
            </a:pPr>
            <a:r>
              <a:rPr lang="en-US" sz="3200" b="1" dirty="0" smtClean="0">
                <a:effectLst/>
                <a:latin typeface="Times New Roman" charset="0"/>
                <a:ea typeface="Times New Roman" charset="0"/>
                <a:cs typeface="Times New Roman" charset="0"/>
              </a:rPr>
              <a:t>Uses</a:t>
            </a:r>
            <a:r>
              <a:rPr lang="en-US" sz="3200" dirty="0" smtClean="0">
                <a:effectLst/>
                <a:latin typeface="Times New Roman" charset="0"/>
                <a:ea typeface="Times New Roman" charset="0"/>
                <a:cs typeface="Times New Roman" charset="0"/>
              </a:rPr>
              <a:t>:</a:t>
            </a:r>
            <a:br>
              <a:rPr lang="en-US" sz="3200" dirty="0" smtClean="0">
                <a:effectLst/>
                <a:latin typeface="Times New Roman" charset="0"/>
                <a:ea typeface="Times New Roman" charset="0"/>
                <a:cs typeface="Times New Roman" charset="0"/>
              </a:rPr>
            </a:br>
            <a:endParaRPr lang="en-US" sz="3200" dirty="0" smtClean="0">
              <a:effectLst/>
              <a:latin typeface="Times New Roman" charset="0"/>
              <a:ea typeface="Times New Roman" charset="0"/>
              <a:cs typeface="Times New Roman" charset="0"/>
            </a:endParaRPr>
          </a:p>
          <a:p>
            <a:pPr marL="457200" indent="-457200" algn="just">
              <a:buFont typeface="Arial" charset="0"/>
              <a:buChar char="•"/>
            </a:pPr>
            <a:r>
              <a:rPr lang="en-US" sz="3200" dirty="0" smtClean="0">
                <a:effectLst/>
                <a:latin typeface="Times New Roman" charset="0"/>
                <a:ea typeface="Times New Roman" charset="0"/>
                <a:cs typeface="Times New Roman" charset="0"/>
              </a:rPr>
              <a:t>Br is used widely in synthetic organic chemistry because of the ease at which it can be added to and removed from organic chemicals that are being used to carry out complicated syntheses. Organic bromides are incorporated into textiles as fire retardants and are used as pesticides. Inorganic bromides, particularly silver bromide, are used in photographic emulsions </a:t>
            </a:r>
            <a:endParaRPr lang="en-US" sz="3200" dirty="0">
              <a:latin typeface="Times New Roman" charset="0"/>
              <a:ea typeface="Times New Roman" charset="0"/>
              <a:cs typeface="Times New Roman" charset="0"/>
            </a:endParaRPr>
          </a:p>
        </p:txBody>
      </p:sp>
      <p:sp>
        <p:nvSpPr>
          <p:cNvPr id="4" name="Rectangle 3"/>
          <p:cNvSpPr/>
          <p:nvPr/>
        </p:nvSpPr>
        <p:spPr>
          <a:xfrm>
            <a:off x="9508120" y="2133599"/>
            <a:ext cx="2287640" cy="2590801"/>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latin typeface="Times New Roman" charset="0"/>
                <a:ea typeface="Times New Roman" charset="0"/>
                <a:cs typeface="Times New Roman" charset="0"/>
              </a:rPr>
              <a:t>Properties</a:t>
            </a:r>
            <a:r>
              <a:rPr lang="en-US" sz="3200" b="1" dirty="0" smtClean="0">
                <a:solidFill>
                  <a:schemeClr val="tx1"/>
                </a:solidFill>
                <a:latin typeface="Times New Roman" charset="0"/>
                <a:ea typeface="Times New Roman" charset="0"/>
                <a:cs typeface="Times New Roman" charset="0"/>
              </a:rPr>
              <a:t>:</a:t>
            </a:r>
          </a:p>
          <a:p>
            <a:r>
              <a:rPr lang="en-US" sz="3200" b="1" dirty="0" smtClean="0">
                <a:solidFill>
                  <a:schemeClr val="tx1"/>
                </a:solidFill>
                <a:latin typeface="Times New Roman" charset="0"/>
                <a:ea typeface="Times New Roman" charset="0"/>
                <a:cs typeface="Times New Roman" charset="0"/>
              </a:rPr>
              <a:t> </a:t>
            </a:r>
          </a:p>
          <a:p>
            <a:r>
              <a:rPr lang="en-US" sz="3200" dirty="0">
                <a:solidFill>
                  <a:schemeClr val="tx1"/>
                </a:solidFill>
                <a:latin typeface="Times New Roman" charset="0"/>
                <a:ea typeface="Times New Roman" charset="0"/>
                <a:cs typeface="Times New Roman" charset="0"/>
              </a:rPr>
              <a:t>Corrosive Red-Brown Liquid </a:t>
            </a:r>
            <a:endParaRPr lang="en-US" sz="3200" dirty="0" smtClean="0">
              <a:solidFill>
                <a:schemeClr val="tx1"/>
              </a:solidFill>
              <a:latin typeface="Times New Roman" charset="0"/>
              <a:ea typeface="Times New Roman" charset="0"/>
              <a:cs typeface="Times New Roman" charset="0"/>
            </a:endParaRPr>
          </a:p>
        </p:txBody>
      </p:sp>
    </p:spTree>
    <p:extLst>
      <p:ext uri="{BB962C8B-B14F-4D97-AF65-F5344CB8AC3E}">
        <p14:creationId xmlns:p14="http://schemas.microsoft.com/office/powerpoint/2010/main" val="9907184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340</TotalTime>
  <Words>886</Words>
  <Application>Microsoft Macintosh PowerPoint</Application>
  <PresentationFormat>Widescreen</PresentationFormat>
  <Paragraphs>88</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Calibri</vt:lpstr>
      <vt:lpstr>Calibri Light</vt:lpstr>
      <vt:lpstr>Times New Roman</vt:lpstr>
      <vt:lpstr>Wingdings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Fahad Alharthi</dc:creator>
  <cp:lastModifiedBy>Fahad Alharthi</cp:lastModifiedBy>
  <cp:revision>11</cp:revision>
  <dcterms:created xsi:type="dcterms:W3CDTF">2017-11-27T12:26:14Z</dcterms:created>
  <dcterms:modified xsi:type="dcterms:W3CDTF">2017-11-28T10:03:09Z</dcterms:modified>
</cp:coreProperties>
</file>