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92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/>
    <p:restoredTop sz="94683"/>
  </p:normalViewPr>
  <p:slideViewPr>
    <p:cSldViewPr snapToGrid="0" snapToObjects="1">
      <p:cViewPr varScale="1">
        <p:scale>
          <a:sx n="89" d="100"/>
          <a:sy n="89" d="100"/>
        </p:scale>
        <p:origin x="176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7348-5440-ED46-9F6C-5D73E24ED604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A0C24-BB83-1644-BC64-7C7D7E79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0C24-BB83-1644-BC64-7C7D7E798C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042E-A46D-5549-B08A-7D9F96B39C4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51D4-DF9D-A242-8B33-577B2B3D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378" y="2191911"/>
            <a:ext cx="62055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16</a:t>
            </a:r>
            <a:endParaRPr lang="ar-SA" sz="5400" b="1" dirty="0" smtClean="0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Oxygen Family </a:t>
            </a:r>
            <a:endParaRPr lang="en-US" sz="5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" y="281001"/>
            <a:ext cx="172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Sulfur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65" y="1188073"/>
            <a:ext cx="11721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behaves differently than oxygen due to its increased size and decreased electronegativity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can form H bonds while sulfur cannot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also has weaker tendencies to form multiple bonds to one atom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Instead it can extend its octet by using its </a:t>
            </a:r>
            <a:r>
              <a:rPr lang="en-US" sz="3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orbitals and form as many as six bonds to separate atoms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has a striking ability to catenate, or forms chains of atoms.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Oxygen’s ability to form chains is limited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1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" y="281001"/>
            <a:ext cx="172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Sulfur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6" y="1294448"/>
            <a:ext cx="10895137" cy="4249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2866" y="5791214"/>
            <a:ext cx="2242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charset="0"/>
                <a:ea typeface="Times New Roman" charset="0"/>
                <a:cs typeface="Times New Roman" charset="0"/>
              </a:rPr>
              <a:t>9 Sulfur,</a:t>
            </a:r>
            <a:r>
              <a:rPr lang="en-US" sz="32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S</a:t>
            </a:r>
            <a:r>
              <a:rPr lang="en-US" sz="3200" b="1" baseline="-2500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sz="32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0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" y="281001"/>
            <a:ext cx="172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Sulfur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65" y="1262569"/>
            <a:ext cx="11678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is found in many types of ores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Because the ores are so common, sulfur is usually obtained as a by- </a:t>
            </a: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product of the extraction of a number of metals (most notably Cu)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is also found as deposits of the native element called brimstone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has a low melting point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To extract the sulfur a process called the Frasch process is used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Frasch process entails using super heated water to melt the solid sulfur and then uses compressed air to push the resulting slurry out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2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209972"/>
            <a:ext cx="5206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just"/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Most sulfur is used to make sulfuric acid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other largest use of sulfur is to vulcanize rubber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66" y="281001"/>
            <a:ext cx="172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Sulfur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3309" y="757238"/>
            <a:ext cx="2980267" cy="3992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Yellow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Tasteless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Almost Odorless Insoluble Nonmetallic </a:t>
            </a:r>
            <a:endParaRPr 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9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95" y="215384"/>
            <a:ext cx="6083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Selenium (Se) and Tellurium (Te)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595" y="1360439"/>
            <a:ext cx="11810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Selenium and tellurium occur in sulfide ores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They are also recovered from the refining of copper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Both elements have several allotropes with the most stable consisting of long zigzag chains of atoms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These allotropes look like silver white metals however they are poor electrical conductors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conductivity of selenium is increased by exposure to light and so it is used in solar cells, photoelectric devices, and photocopying machines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7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54" y="186809"/>
            <a:ext cx="668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Compounds with Hydrogen 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54" y="1248460"/>
            <a:ext cx="117522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most important compound of O and H is water,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Multiple steps are performed to purify our drinking water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Often time we forget that water is reactive compound that is considered aggressively corrosive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 is an oxidizing agent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2H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(l)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+ 2e-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2OH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                      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 = -0.42 V at pH = 7</a:t>
            </a: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 is also a mild reducing agent </a:t>
            </a: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4H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+ 4e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(l)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                           E = 0.82 V at pH = 7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54" y="186809"/>
            <a:ext cx="668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Compounds with Hydrogen 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354" y="1286947"/>
            <a:ext cx="117094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is a Lewis base (an electron pair donor) 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Example: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Water donates 1 of its lone pair electrons to form complexes such as Fe(H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O)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3+ </a:t>
            </a:r>
            <a:endParaRPr lang="en-US" sz="3200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2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54" y="186809"/>
            <a:ext cx="668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Compounds with Hydrogen 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766" y="1091060"/>
            <a:ext cx="117094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Hydrogen Peroxide (H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presence of the second oxygen atom in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as apposed to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makes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a very weak acid (pK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a1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= 11.75 )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O2 is also a stronger oxidizing agent than water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It can also act as a reducing agent in the presence of more powerful oxidizing agents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sold for industrial uses as a 30% by mass aqueous solution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 6%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solution acts to oxidize the pigments in hair in order to bleach it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 3%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solution acts a a mild antiseptic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9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54" y="186809"/>
            <a:ext cx="668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Compounds with Hydrogen 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53" y="1333024"/>
            <a:ext cx="8666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Except for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all the other Group 16 binary compounds with hydrogen (H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 where E is a group 16 element ) are toxic gases with offensive odors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They are insidious poisons because they paralyze the olfactory nerve and soon after exposure the victim cannot smell them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353" y="4872454"/>
            <a:ext cx="11752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Example: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Hydrogen sulfide (H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S) smells like rotten eggs because egg proteins contain sulfur and eggs give off the gas when they decompose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5450" y="1245394"/>
            <a:ext cx="2743200" cy="3714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Pale blue liquid</a:t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Denser than H</a:t>
            </a:r>
            <a:r>
              <a:rPr lang="en-US" sz="2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But has similar melting and boiling points to H</a:t>
            </a:r>
            <a:r>
              <a:rPr lang="en-US" sz="2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 </a:t>
            </a:r>
            <a:endParaRPr 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2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5191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Oxides and Oxoacids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9" y="1223041"/>
            <a:ext cx="118178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forms several oxides that in atmospheric chemistry are referred to collectively as 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(read “sox”)</a:t>
            </a:r>
          </a:p>
          <a:p>
            <a:pPr marL="457200" indent="-457200">
              <a:buFont typeface="Arial" charset="0"/>
              <a:buChar char="•"/>
            </a:pP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dioxide (SO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marL="457200" indent="-457200">
              <a:buFont typeface="Wingdings" charset="2"/>
              <a:buChar char="Ø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burns in air to form 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Where the 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in our air comes from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~7×10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Kg decomposition of vegetation and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volcanic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~1×10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11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kg naturally occurring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 which is oxidized to 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by O ~1.5×1011 kg industry and transportation (Electricity Plants)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4088" y="1971676"/>
            <a:ext cx="2171700" cy="2628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Gas </a:t>
            </a:r>
            <a:endParaRPr 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Colorless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Choking Poisonous </a:t>
            </a:r>
            <a:endParaRPr 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6" y="1220169"/>
            <a:ext cx="61637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Electron configurations ns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np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(n is the period number) 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Elements become increasingly more nonmetallic toward the right-hand side of the periodic table 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elements of the group are collectively called the chalcogens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466" y="159884"/>
            <a:ext cx="5672666" cy="60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16</a:t>
            </a:r>
            <a:r>
              <a:rPr lang="en-US" sz="32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Family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54" y="581193"/>
            <a:ext cx="1140573" cy="56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5191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Oxides and Oxoacids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80" y="1912173"/>
            <a:ext cx="10603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Refrigerant, preserve dried fruit, bleach for textiles and flour, producing sulfuric acid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oxidation number of sulfur in sulfur dioxide is + 4 an intermediate in sulfurs range from - 2 to + 6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can act as either oxidizing agents or an reducing agent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the starting material for making sulfur trioxide </a:t>
            </a: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2SO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                       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3(g)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then used to make sulfuric acid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14713" y="5657851"/>
            <a:ext cx="16287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7980" y="1049491"/>
            <a:ext cx="3901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dioxide (SO</a:t>
            </a:r>
            <a:r>
              <a:rPr lang="en-US" sz="3200" b="1" baseline="-2500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sz="32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b="1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3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5191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Oxides and Oxoacids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9" y="886390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Sulfuric acid (H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80" y="1700271"/>
            <a:ext cx="7774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It can be produced very cheaply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the most heavily produced inorganic chemical worldwide </a:t>
            </a: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It is widely used in industry for the production of fertilizers, petrochemicals, and detergents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5426" y="2343208"/>
            <a:ext cx="2171700" cy="2700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3200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Colorless Corrosive Oily liquid </a:t>
            </a:r>
          </a:p>
        </p:txBody>
      </p:sp>
    </p:spTree>
    <p:extLst>
      <p:ext uri="{BB962C8B-B14F-4D97-AF65-F5344CB8AC3E}">
        <p14:creationId xmlns:p14="http://schemas.microsoft.com/office/powerpoint/2010/main" val="111409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5191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Oxides and Oxoacids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9" y="2138659"/>
            <a:ext cx="1184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About 2/3 of the sulfuric acid produced goes into manufacturing phosphate and ammonium sulfate fertilizers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Three important chemical properties of 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are that it is a strong Bronsted acid (proton donor), a dehydrating agent, and an oxidizing agent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80" y="1162734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Sulfuric acid (H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7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5191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Oxides and Oxoacids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80" y="1162734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Sulfuric acid (H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9" y="2343061"/>
            <a:ext cx="118463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powerful dehydrating ability of sulfuric acid can be seen when a little concentrated acid is poured on sucrose (C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11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11(s)              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12C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+ 11H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CO and CO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generated in a side reaction cause the froth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00300" y="4143375"/>
            <a:ext cx="12573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4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271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Halides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80" y="1225243"/>
            <a:ext cx="92746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reacts directly with all the halogens except iodine </a:t>
            </a: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hexafloride (SF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Sulfur reacts spontaneously in fluorine and burns brightly to give SF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Despite its high oxidation number (+6), it is not a good oxidizing agent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It is a good insulator in air and is used in switches on high-voltage power lines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5437" y="1668157"/>
            <a:ext cx="2757488" cy="34467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Dense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Colorless Odorless Thermally stable Nontoxic gas </a:t>
            </a:r>
          </a:p>
        </p:txBody>
      </p:sp>
    </p:spTree>
    <p:extLst>
      <p:ext uri="{BB962C8B-B14F-4D97-AF65-F5344CB8AC3E}">
        <p14:creationId xmlns:p14="http://schemas.microsoft.com/office/powerpoint/2010/main" val="202820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80" y="186809"/>
            <a:ext cx="271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Sulfur Halides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7" y="1353890"/>
            <a:ext cx="90603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Disulfur dichloride (S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just"/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one of the products of the reaction of sulfur with chlorine </a:t>
            </a:r>
          </a:p>
          <a:p>
            <a:pPr algn="just"/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Vulcanization of rubber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When S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reacts with ethene (C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), mustard gas is formed which has been used in chemical warfare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6900" y="2378438"/>
            <a:ext cx="2514600" cy="2475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Yellow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Liquid </a:t>
            </a: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Nauseating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Smell </a:t>
            </a: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9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4995"/>
              </p:ext>
            </p:extLst>
          </p:nvPr>
        </p:nvGraphicFramePr>
        <p:xfrm>
          <a:off x="1331913" y="1591203"/>
          <a:ext cx="932656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738"/>
                <a:gridCol w="1371600"/>
                <a:gridCol w="3300412"/>
                <a:gridCol w="1543050"/>
                <a:gridCol w="1528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Element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Atomic Number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Electronic Configuration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Group Number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Period Number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Oxygen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[He] 2S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2P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Sulfur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Ne] 3S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3P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800" baseline="30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Selenium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34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Ar] 3d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4S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4P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Tellurium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[Kr] 4d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5S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5P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8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Polonium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84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[Xe] 4f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5d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6S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</a:t>
                      </a:r>
                      <a:r>
                        <a:rPr lang="en-US" sz="2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6P</a:t>
                      </a:r>
                      <a:r>
                        <a:rPr lang="en-US" sz="28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8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612" y="466628"/>
            <a:ext cx="892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Melting and boiling points of the Group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16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elements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8" y="1925636"/>
            <a:ext cx="10111693" cy="3503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71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28" y="281001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O</a:t>
            </a:r>
            <a:r>
              <a:rPr lang="en-US" sz="3200" b="1" baseline="-2500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929" y="1317585"/>
            <a:ext cx="7073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Oxygen is the most abundant element in the Earth’s crust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free element accounts for 23% of the mass of the atmosphere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Earth is the only planet in the solar system with an oxidizing atmosphere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Oxygen is much more reactive than nitrogen the other major components of our atmosphere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2760" y="1317585"/>
            <a:ext cx="2981908" cy="384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Colorless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Tasteless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Odorless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Condenses to a pale blue liquid </a:t>
            </a:r>
            <a:endParaRPr 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5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6" y="1355636"/>
            <a:ext cx="11751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combustion of all living organisms in oxygen is thermodynamically spontaneous however we do not burst into flame at normal temperature because combustion has a high activation energy 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most common form of elemental oxygen is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928" y="281001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O</a:t>
            </a:r>
            <a:r>
              <a:rPr lang="en-US" sz="3200" b="1" baseline="-2500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7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28" y="281001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O</a:t>
            </a:r>
            <a:r>
              <a:rPr lang="en-US" sz="3200" b="1" baseline="-2500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66" y="1464568"/>
            <a:ext cx="2641600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0766" y="3587360"/>
            <a:ext cx="309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Lewis Structure </a:t>
            </a:r>
            <a:endParaRPr 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861" y="681524"/>
            <a:ext cx="3260117" cy="4906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60585" y="5851814"/>
            <a:ext cx="2624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Molecular </a:t>
            </a:r>
            <a:r>
              <a:rPr lang="en-US" sz="2400" b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Orbital 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Diagram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459" y="4620708"/>
            <a:ext cx="69801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has been shown to be paramagnetic therefore it behaves like the molecular orbital diagram predicts instead of the Lewis structure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6" y="281001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Oxygen O</a:t>
            </a:r>
            <a:r>
              <a:rPr lang="en-US" sz="3200" b="1" baseline="-2500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65" y="1563638"/>
            <a:ext cx="11785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More than 2×10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kg of liquid oxygen are produced in the United States a year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Liquid oxygen is produced by the fractional distillation of liquid air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biggest consumer of oxygen is the steel industry which needs </a:t>
            </a:r>
          </a:p>
          <a:p>
            <a:pPr algn="just"/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about 1 t of oxygen to produce 1 t of steel.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In steelmaking, oxygen is blown into molten iron to oxidize any impurities, particularly carbon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also used for welding and in medicine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3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59" y="230201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mr-IN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zone (O</a:t>
            </a:r>
            <a:r>
              <a:rPr lang="mr-IN" sz="3200" b="1" baseline="-25000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mr-IN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mr-IN" sz="3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258" y="1177205"/>
            <a:ext cx="77274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formed in the stratosphere by the effects of solar radiation on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molecules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can be made in the laboratory by passing an electric discharge through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present in smog where it is produced by the following reaction: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258" y="4586422"/>
            <a:ext cx="11300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          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Note the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is produced by NO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2400" i="1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UV radiation</a:t>
            </a:r>
            <a:r>
              <a:rPr lang="en-US" sz="24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+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23348" y="4893733"/>
            <a:ext cx="12422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80966" y="5960534"/>
            <a:ext cx="1699434" cy="16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51333" y="1313112"/>
            <a:ext cx="2980267" cy="2918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Blue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gas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Condenses at </a:t>
            </a:r>
            <a:endParaRPr 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- 112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182951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1304</Words>
  <Application>Microsoft Macintosh PowerPoint</Application>
  <PresentationFormat>Widescreen</PresentationFormat>
  <Paragraphs>204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Alharthi</dc:creator>
  <cp:lastModifiedBy>Fahad Alharthi</cp:lastModifiedBy>
  <cp:revision>28</cp:revision>
  <dcterms:created xsi:type="dcterms:W3CDTF">2017-11-20T10:33:29Z</dcterms:created>
  <dcterms:modified xsi:type="dcterms:W3CDTF">2017-11-28T09:54:35Z</dcterms:modified>
</cp:coreProperties>
</file>