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93" r:id="rId3"/>
    <p:sldId id="294" r:id="rId4"/>
    <p:sldId id="258" r:id="rId5"/>
    <p:sldId id="289" r:id="rId6"/>
    <p:sldId id="291" r:id="rId7"/>
    <p:sldId id="292" r:id="rId8"/>
    <p:sldId id="295" r:id="rId9"/>
    <p:sldId id="296" r:id="rId10"/>
    <p:sldId id="297" r:id="rId11"/>
    <p:sldId id="260" r:id="rId12"/>
    <p:sldId id="261" r:id="rId13"/>
    <p:sldId id="262" r:id="rId14"/>
    <p:sldId id="290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87" r:id="rId23"/>
    <p:sldId id="270" r:id="rId24"/>
    <p:sldId id="271" r:id="rId25"/>
    <p:sldId id="272" r:id="rId26"/>
    <p:sldId id="273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41" autoAdjust="0"/>
    <p:restoredTop sz="94570"/>
  </p:normalViewPr>
  <p:slideViewPr>
    <p:cSldViewPr snapToGrid="0" snapToObjects="1">
      <p:cViewPr varScale="1">
        <p:scale>
          <a:sx n="62" d="100"/>
          <a:sy n="62" d="100"/>
        </p:scale>
        <p:origin x="-9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C8CF1-93D8-B148-B8BE-DCC5F35683DA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06BF5-8460-B74C-B441-EAF0BB198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65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2BE0-4FFD-7940-90D1-DD88AA916A42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BBD1-8A5E-A24C-A06F-E23AF5F7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86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2BE0-4FFD-7940-90D1-DD88AA916A42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BBD1-8A5E-A24C-A06F-E23AF5F7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0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2BE0-4FFD-7940-90D1-DD88AA916A42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BBD1-8A5E-A24C-A06F-E23AF5F7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26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2BE0-4FFD-7940-90D1-DD88AA916A42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BBD1-8A5E-A24C-A06F-E23AF5F7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91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2BE0-4FFD-7940-90D1-DD88AA916A42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BBD1-8A5E-A24C-A06F-E23AF5F7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03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2BE0-4FFD-7940-90D1-DD88AA916A42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BBD1-8A5E-A24C-A06F-E23AF5F7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18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2BE0-4FFD-7940-90D1-DD88AA916A42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BBD1-8A5E-A24C-A06F-E23AF5F7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58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2BE0-4FFD-7940-90D1-DD88AA916A42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BBD1-8A5E-A24C-A06F-E23AF5F7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14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2BE0-4FFD-7940-90D1-DD88AA916A42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BBD1-8A5E-A24C-A06F-E23AF5F7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26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2BE0-4FFD-7940-90D1-DD88AA916A42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BBD1-8A5E-A24C-A06F-E23AF5F7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44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2BE0-4FFD-7940-90D1-DD88AA916A42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BBD1-8A5E-A24C-A06F-E23AF5F7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44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2BE0-4FFD-7940-90D1-DD88AA916A42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BBD1-8A5E-A24C-A06F-E23AF5F7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90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8473" y="853440"/>
            <a:ext cx="653935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Group 15</a:t>
            </a:r>
            <a:endParaRPr lang="ar-SA" sz="5400" b="1" dirty="0" smtClean="0">
              <a:solidFill>
                <a:srgbClr val="FF00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The Nitrogen Family </a:t>
            </a:r>
            <a:endParaRPr lang="en-US" sz="5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98473" y="3230880"/>
          <a:ext cx="6857993" cy="3002280"/>
        </p:xfrm>
        <a:graphic>
          <a:graphicData uri="http://schemas.openxmlformats.org/drawingml/2006/table">
            <a:tbl>
              <a:tblPr/>
              <a:tblGrid>
                <a:gridCol w="2137556"/>
                <a:gridCol w="1514102"/>
                <a:gridCol w="3206335"/>
              </a:tblGrid>
              <a:tr h="500380">
                <a:tc>
                  <a:txBody>
                    <a:bodyPr/>
                    <a:lstStyle/>
                    <a:p>
                      <a:r>
                        <a:rPr lang="ar-SA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electron configuration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nitrogen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[He]2s</a:t>
                      </a:r>
                      <a:r>
                        <a:rPr lang="en-US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2p</a:t>
                      </a:r>
                      <a:r>
                        <a:rPr lang="en-US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[Ne]3s</a:t>
                      </a:r>
                      <a:r>
                        <a:rPr lang="en-US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3p</a:t>
                      </a:r>
                      <a:r>
                        <a:rPr lang="en-US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arsenic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[Ar]3d</a:t>
                      </a:r>
                      <a:r>
                        <a:rPr lang="en-US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4s</a:t>
                      </a:r>
                      <a:r>
                        <a:rPr lang="en-US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 4p</a:t>
                      </a:r>
                      <a:r>
                        <a:rPr lang="en-US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antimony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Sb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[Kr]4d</a:t>
                      </a:r>
                      <a:r>
                        <a:rPr lang="en-US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5s</a:t>
                      </a:r>
                      <a:r>
                        <a:rPr lang="en-US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 5p</a:t>
                      </a:r>
                      <a:r>
                        <a:rPr lang="en-US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bismuth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[Xe]4f</a:t>
                      </a:r>
                      <a:r>
                        <a:rPr lang="en-US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 5d</a:t>
                      </a:r>
                      <a:r>
                        <a:rPr lang="en-US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6s</a:t>
                      </a:r>
                      <a:r>
                        <a:rPr lang="en-US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 6p</a:t>
                      </a:r>
                      <a:r>
                        <a:rPr lang="en-US" sz="24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9111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9288F-A972-478F-9AE6-F71B447455A3}" type="slidenum">
              <a:rPr lang="ar-SA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527381" y="404814"/>
            <a:ext cx="1104122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>
              <a:buFontTx/>
              <a:buAutoNum type="arabicParenR" startAt="14"/>
              <a:defRPr/>
            </a:pPr>
            <a:r>
              <a:rPr lang="en-US" sz="36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Industrial uses of the group: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57350" indent="-742950" algn="just" rtl="0" hangingPunct="0">
              <a:buAutoNum type="alphaLcParenR"/>
              <a:defRPr/>
            </a:pPr>
            <a:r>
              <a:rPr lang="en-US" sz="36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ammonia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nitric acid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nitrates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fertilizers</a:t>
            </a:r>
          </a:p>
          <a:p>
            <a:pPr marL="1657350" indent="-742950" algn="just" rtl="0" hangingPunct="0">
              <a:buAutoNum type="alphaLcParenR"/>
              <a:defRPr/>
            </a:pP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31925" indent="-5175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P</a:t>
            </a:r>
            <a:r>
              <a:rPr lang="en-US" sz="36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phosphoric acid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matches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rodent poisons</a:t>
            </a:r>
          </a:p>
          <a:p>
            <a:pPr marL="1431925" indent="-517525" algn="just" rtl="0" hangingPunct="0">
              <a:defRPr/>
            </a:pP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31925" indent="-517525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As, Sb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b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much uses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alloys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6125" indent="-746125" algn="just" rtl="0" hangingPunct="0">
              <a:defRPr/>
            </a:pP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524" y="207836"/>
            <a:ext cx="4587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The Element (Nitrogen):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524" y="1099261"/>
            <a:ext cx="117316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Rare in the Earth’s crust but elemental nitrogen (N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 is the principal component of our atmosphere (76% by mass)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 ≡ N triple bond strength is 944 kJ.mol</a:t>
            </a:r>
            <a:r>
              <a:rPr lang="en-US" sz="3200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-1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making it almost as inert as the noble gases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Nitrogen is used in medicines, fertilizers, explosives, and plastics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biggest commercial use for elemental nitrogen gas is for the </a:t>
            </a:r>
          </a:p>
          <a:p>
            <a:pPr algn="just"/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   formation of ammonia in the Haber process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 is very electronegative and it is the only group 15 element that can form hydrides capable of hydrogen bonding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24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88" y="1258351"/>
            <a:ext cx="11685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 has a wide range of oxidation numbers. Nitrogen compounds are known to have every whole number oxidation number from -</a:t>
            </a:r>
            <a:r>
              <a:rPr lang="ar-SA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 to +</a:t>
            </a:r>
            <a:r>
              <a:rPr lang="ar-SA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5. In addition, some fractional oxidation numbers are known to exists.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 can only form up to four bonds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90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305" y="207836"/>
            <a:ext cx="4982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The Element (Phosphorus)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305" y="1167796"/>
            <a:ext cx="117736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radius of phosphorus is nearly 50% bigger than that of nitrogen. Thus</a:t>
            </a:r>
            <a:r>
              <a:rPr lang="ar-SA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ar-SA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ar-SA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too</a:t>
            </a:r>
            <a:r>
              <a:rPr lang="ar-SA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big</a:t>
            </a:r>
            <a:r>
              <a:rPr lang="ar-SA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ar-SA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approach</a:t>
            </a:r>
            <a:r>
              <a:rPr lang="ar-SA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each</a:t>
            </a:r>
            <a:r>
              <a:rPr lang="ar-SA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other</a:t>
            </a:r>
            <a:r>
              <a:rPr lang="ar-SA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close</a:t>
            </a:r>
            <a:r>
              <a:rPr lang="ar-SA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enough for their 3</a:t>
            </a:r>
            <a:r>
              <a:rPr lang="en-US" sz="3200" i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p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orbitals to overlap and form π bonds </a:t>
            </a:r>
            <a:endParaRPr lang="ar-SA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availability of the 3</a:t>
            </a:r>
            <a:r>
              <a:rPr lang="en-US" sz="3200" i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d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orbitals means that phosphorus can form as many as six bonds </a:t>
            </a:r>
            <a:endParaRPr lang="ar-SA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Condensed phosphorus vapor is called white phosphorus and is a soft, white, poisonous, molecular solid consisting of tetrahedral P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molecules. </a:t>
            </a:r>
            <a:endParaRPr lang="ar-SA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White phosphorus is highly reactive due to strain in its bonding angles and burst into flame when exposed to air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27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phosphorous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 (P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)→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P</a:t>
            </a:r>
          </a:p>
          <a:p>
            <a:pPr marL="0" indent="0" algn="l" rtl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Heating to 250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C, not toxic, not soluble, not reactive.</a:t>
            </a:r>
          </a:p>
          <a:p>
            <a:pPr marL="0" indent="0" algn="l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there are As</a:t>
            </a:r>
            <a:r>
              <a:rPr lang="en-US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and Sb</a:t>
            </a:r>
            <a:r>
              <a:rPr lang="en-US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ar-SA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Black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phosphorous</a:t>
            </a:r>
          </a:p>
          <a:p>
            <a:pPr marL="0" indent="0" algn="l" rtl="0">
              <a:buNone/>
            </a:pPr>
            <a:endParaRPr lang="en-US" i="1" u="sng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White (P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)→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Black P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pressure, Hg catalyst, (covalent and London forces)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6CC5B-F2C0-47DE-96F3-FD9EE77B896C}" type="slidenum">
              <a:rPr lang="ar-SA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M. Monshi, Chemistry Dep., Scienc College, KSU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6610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93" y="343951"/>
            <a:ext cx="117204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White phosphorus changes to red phosphorus (amorphous network) when heated in the absence of air. Red phosphorus is much less reactive </a:t>
            </a:r>
            <a:endParaRPr lang="ar-SA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Red phosphorus is used in the striking surfaces of matchbook because the phosphorus ignites with friction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05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213" y="225089"/>
            <a:ext cx="8403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Compounds with Hydrogen and the Halogens</a:t>
            </a:r>
            <a:r>
              <a:rPr lang="ar-SA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213" y="1243006"/>
            <a:ext cx="3248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mmonia</a:t>
            </a:r>
            <a:r>
              <a:rPr lang="ar-SA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(NH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212" y="2260923"/>
            <a:ext cx="74040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is a reasonably strong Lewis base</a:t>
            </a:r>
            <a:endParaRPr lang="ar-SA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ar-SA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salts decompose when heated </a:t>
            </a:r>
            <a:endParaRPr lang="ar-SA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ar-SA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pungent smell of decomposing ammonium carbonate ((NH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) once made it an effective “smelling salt”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2758" y="1827781"/>
            <a:ext cx="3285431" cy="3848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Properties: </a:t>
            </a:r>
            <a:endParaRPr lang="ar-SA" sz="3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Pungent</a:t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Toxic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Gas</a:t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Condenses to clear liquid at 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ar-SA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33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xmlns="" val="123682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054" y="276848"/>
            <a:ext cx="5650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mmonium nitrate</a:t>
            </a:r>
            <a:r>
              <a:rPr lang="ar-SA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(NH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sz="3200" b="1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) 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053" y="1232170"/>
            <a:ext cx="112548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Nitrate anion can oxidize the ammonium cation (products are temperature dependent). 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i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i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3(s)      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250</a:t>
            </a:r>
            <a:r>
              <a:rPr lang="en-US" sz="2000" baseline="300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         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(g)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+ 2H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(g) </a:t>
            </a:r>
            <a:endParaRPr lang="en-US" sz="3200" baseline="-25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2NH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3(s)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&gt;300</a:t>
            </a:r>
            <a:r>
              <a:rPr lang="en-US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C        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2N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2(g)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+ O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2(g)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+ 4H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 </a:t>
            </a:r>
          </a:p>
          <a:p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68059" y="3770134"/>
            <a:ext cx="1500994" cy="17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82327" y="4642046"/>
            <a:ext cx="1364360" cy="14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4665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052" y="463128"/>
            <a:ext cx="11651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The higher temperature reaction has explosive power and that is </a:t>
            </a:r>
          </a:p>
          <a:p>
            <a:pPr algn="just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    the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reason that NH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is used as a component of dynamite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Plants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need nitrogen to grow but the N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is so stable that the plants can not break the triple bond to be able to utilize the nitrogen. NH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has a high concentration of N and dissolves in water there fore it is used as a fertilizer. </a:t>
            </a:r>
          </a:p>
        </p:txBody>
      </p:sp>
    </p:spTree>
    <p:extLst>
      <p:ext uri="{BB962C8B-B14F-4D97-AF65-F5344CB8AC3E}">
        <p14:creationId xmlns:p14="http://schemas.microsoft.com/office/powerpoint/2010/main" xmlns="" val="67932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36" y="225088"/>
            <a:ext cx="4115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Hydrazine (NH</a:t>
            </a:r>
            <a:r>
              <a:rPr lang="en-US" sz="3200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NH</a:t>
            </a:r>
            <a:r>
              <a:rPr lang="en-US" sz="3200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436" y="1417832"/>
            <a:ext cx="85077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Uses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Rocket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Fuel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Remove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dissolved corrosive oxygen from water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4(aq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2(g) 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2(g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+ 2H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(l)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974441" y="4184201"/>
            <a:ext cx="1500994" cy="17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247520" y="1417832"/>
            <a:ext cx="2605176" cy="3848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Properties: </a:t>
            </a:r>
            <a:endParaRPr lang="ar-SA" sz="3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Oily 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Colorless 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Liquid 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Dangerous Explosive </a:t>
            </a:r>
          </a:p>
        </p:txBody>
      </p:sp>
    </p:spTree>
    <p:extLst>
      <p:ext uri="{BB962C8B-B14F-4D97-AF65-F5344CB8AC3E}">
        <p14:creationId xmlns:p14="http://schemas.microsoft.com/office/powerpoint/2010/main" xmlns="" val="142626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39" y="987125"/>
            <a:ext cx="10873357" cy="47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530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87" y="169992"/>
            <a:ext cx="117549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Nitrides (solids that contain the nitride ion N</a:t>
            </a:r>
            <a:r>
              <a:rPr lang="en-US" sz="3200" b="1" baseline="30000" dirty="0">
                <a:latin typeface="Times New Roman" charset="0"/>
                <a:ea typeface="Times New Roman" charset="0"/>
                <a:cs typeface="Times New Roman" charset="0"/>
              </a:rPr>
              <a:t>3-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Nitrides are only stable for small cations such as lithium or magnesium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Example: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Mg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Most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nitrides dissolve in water to produce ammonia and the corresponding hydroxide </a:t>
            </a:r>
          </a:p>
          <a:p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Example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Mg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2(s)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+ 6H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(l) 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3Mg(OH)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2(s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+ 2NH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3(g)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785324" y="5805967"/>
            <a:ext cx="1500994" cy="17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2479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053" y="221275"/>
            <a:ext cx="1163415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Azide ion (N</a:t>
            </a:r>
            <a:r>
              <a:rPr lang="en-US" sz="3200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b="1" baseline="30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Highly reactive polyatomic anion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Its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most common salt is sodium azide (NaN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Like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most of the azide salts, NaN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it is shock sensitive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NaN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is used in airbags where it decomposes to elemental sodium and nitrogen when detonated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    2NaN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3(s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2Na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(s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+ 3N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2(g) </a:t>
            </a:r>
          </a:p>
          <a:p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azide ion is a weak base and accepts a proton to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form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its conjugate acid, hydrazoic acid (HN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 which is a weak acid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53027" y="4477499"/>
            <a:ext cx="1500994" cy="17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9677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40" y="245745"/>
            <a:ext cx="1172042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Nitrites ( compounds that contain NO</a:t>
            </a:r>
            <a:r>
              <a:rPr lang="en-US" sz="3200" b="1" baseline="30000" dirty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Nitrites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are produced by the reduction of nitrates (compounds with NO</a:t>
            </a:r>
            <a:r>
              <a:rPr lang="en-US" sz="3200" baseline="30000" dirty="0">
                <a:latin typeface="Times New Roman" charset="0"/>
                <a:ea typeface="Times New Roman" charset="0"/>
                <a:cs typeface="Times New Roman" charset="0"/>
              </a:rPr>
              <a:t>3-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 with hot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metal)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Example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KNO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3(s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Pb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(s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350</a:t>
            </a:r>
            <a:r>
              <a:rPr 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      KNO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2(s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PbO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(s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Most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nitrites are mildly toxic 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Uses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b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Processing of meat products because they retard bacterial growth. They are responsible for the pink color of ham, sausage and other cured meats.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785988" y="3131779"/>
            <a:ext cx="1500994" cy="17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6505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536" y="313998"/>
            <a:ext cx="57164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Phosphine(PH</a:t>
            </a:r>
            <a:r>
              <a:rPr lang="en-US" sz="3200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nitrogen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hydrogen compounds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are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much more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stable that all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of the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other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hydrogen compounds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formed by the members of Group 15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PH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is much less soluble than ammonia in water because PH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can not form hydrogen bonds to water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7834" y="1828799"/>
            <a:ext cx="5348377" cy="3485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ar-SA" sz="3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Poisonous 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Gas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Smells faintly of 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garlic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Burst into flame in air if it is slightly impure </a:t>
            </a:r>
          </a:p>
        </p:txBody>
      </p:sp>
    </p:spTree>
    <p:extLst>
      <p:ext uri="{BB962C8B-B14F-4D97-AF65-F5344CB8AC3E}">
        <p14:creationId xmlns:p14="http://schemas.microsoft.com/office/powerpoint/2010/main" xmlns="" val="1380785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94" y="533732"/>
            <a:ext cx="116169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Aqueous solutions of PH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are neutral because the electronegativity of phosphorus is so low that the lone pair of electrons on PH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is spread over the hydrogen atoms as well as the phosphorus atom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PH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is a very weak acid </a:t>
            </a:r>
          </a:p>
        </p:txBody>
      </p:sp>
    </p:spTree>
    <p:extLst>
      <p:ext uri="{BB962C8B-B14F-4D97-AF65-F5344CB8AC3E}">
        <p14:creationId xmlns:p14="http://schemas.microsoft.com/office/powerpoint/2010/main" xmlns="" val="1154314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93" y="377504"/>
            <a:ext cx="116859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 typical reaction of nonmetal halides, is their reaction with water to give oxoacids (an acid that contains oxygen), without a change in the oxidation number of the nonmetal that it is bonded to </a:t>
            </a:r>
          </a:p>
          <a:p>
            <a:pPr algn="just"/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Example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PCl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3(l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+ 3H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(l) 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3(s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+ 3HCl </a:t>
            </a:r>
          </a:p>
          <a:p>
            <a:pPr algn="just"/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This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reaction is also an example of a hydrolysis reaction (a reaction with water in which new element-oxygen bonds are formed)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146969" y="3614858"/>
            <a:ext cx="1500994" cy="17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458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805" y="242341"/>
            <a:ext cx="5601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Nitrogen Oxide and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Oxoacids: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805" y="1326885"/>
            <a:ext cx="11779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All nitrogen oxides are acidic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Some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are acid anhydrides (a compound that forms an oxoacid </a:t>
            </a:r>
          </a:p>
          <a:p>
            <a:pPr algn="just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    when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it reacts with water)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atmospheric chemistry where the oxides play an important two edged role in both maintaining and polluting the atmosphere they are referred to collectively as NO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(read “nox”) </a:t>
            </a:r>
          </a:p>
        </p:txBody>
      </p:sp>
    </p:spTree>
    <p:extLst>
      <p:ext uri="{BB962C8B-B14F-4D97-AF65-F5344CB8AC3E}">
        <p14:creationId xmlns:p14="http://schemas.microsoft.com/office/powerpoint/2010/main" xmlns="" val="741211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045" y="1337334"/>
            <a:ext cx="11628408" cy="4377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6045" y="380364"/>
            <a:ext cx="6284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Oxide </a:t>
            </a:r>
            <a:r>
              <a:rPr lang="en-US" sz="320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sz="3200" smtClean="0">
                <a:latin typeface="Times New Roman" charset="0"/>
                <a:ea typeface="Times New Roman" charset="0"/>
                <a:cs typeface="Times New Roman" charset="0"/>
              </a:rPr>
              <a:t>Oxoacids of </a:t>
            </a:r>
            <a:r>
              <a:rPr lang="en-US" sz="3200">
                <a:latin typeface="Times New Roman" charset="0"/>
                <a:ea typeface="Times New Roman" charset="0"/>
                <a:cs typeface="Times New Roman" charset="0"/>
              </a:rPr>
              <a:t>Nitrogen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38824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231" y="311352"/>
            <a:ext cx="4335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Dinitrogen 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oxide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(N</a:t>
            </a:r>
            <a:r>
              <a:rPr lang="en-US" sz="3200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O)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230" y="1310846"/>
            <a:ext cx="8596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Uses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Foaming agent and propellant for whipped cream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1233" y="3295225"/>
            <a:ext cx="5215181" cy="31055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endParaRPr lang="en-US" sz="32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Tasteless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Unreactive 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Nontoxic in small amounts Soluble in fat </a:t>
            </a:r>
          </a:p>
        </p:txBody>
      </p:sp>
    </p:spTree>
    <p:extLst>
      <p:ext uri="{BB962C8B-B14F-4D97-AF65-F5344CB8AC3E}">
        <p14:creationId xmlns:p14="http://schemas.microsoft.com/office/powerpoint/2010/main" xmlns="" val="1653371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40" y="238051"/>
            <a:ext cx="1175492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Nitrogen Oxide, Nitrogen Monoxide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, or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Nitric Oxide (NO) </a:t>
            </a: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NO (which is produced from hot airplane and automobile engines) has many harmful effects: leads to acid rain, formation of smog, as well as contributes to the destruction of the ozone layer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NO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is rapidly oxidized to NO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on exposure to air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    2NO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(g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2(g) 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2NO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2(g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3200" baseline="-25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The NO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then reacts with water, forming acid rain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NO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also plays beneficial roles in small amounts. In the body it acts as a neurotransmitter and helps to dilate blood vessels and participates in other physiological changes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129716" y="3959915"/>
            <a:ext cx="1500994" cy="17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822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612" y="1527833"/>
            <a:ext cx="11001795" cy="3851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6612" y="466628"/>
            <a:ext cx="8929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Melting and boiling points of the Group 15 elements </a:t>
            </a:r>
          </a:p>
        </p:txBody>
      </p:sp>
    </p:spTree>
    <p:extLst>
      <p:ext uri="{BB962C8B-B14F-4D97-AF65-F5344CB8AC3E}">
        <p14:creationId xmlns:p14="http://schemas.microsoft.com/office/powerpoint/2010/main" xmlns="" val="1876000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0" y="221275"/>
            <a:ext cx="117894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Nitrogen Dioxide (NO</a:t>
            </a:r>
            <a:r>
              <a:rPr lang="en-US" sz="3200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Brown poisonous gas that contributes to the color and odor of smog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The molecule has a odd number of electrons and in the gas phase it exist in equilibrium with its colorless dimer N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dissolves in water to form nitric acid and nitrogen oxide which is what leads to acid rain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3NO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2(g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(l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2HNO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3(aq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(g) </a:t>
            </a: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also initiates a complex sequence of smog forming photochemical reactions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302244" y="4442994"/>
            <a:ext cx="1500994" cy="17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186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723" y="242341"/>
            <a:ext cx="514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Dinitrogen Trioxide (N</a:t>
            </a:r>
            <a:r>
              <a:rPr lang="en-US" sz="3200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724" y="1587585"/>
            <a:ext cx="6900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Is the anhydride of nitrous acid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HNO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3(g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(l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            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2HNO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2(aq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336750" y="2890239"/>
            <a:ext cx="1500994" cy="17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224773" y="1190770"/>
            <a:ext cx="2247695" cy="23288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Blue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Gas</a:t>
            </a:r>
            <a:endParaRPr lang="en-US" sz="3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952" y="4053310"/>
            <a:ext cx="116622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Nitric acid (HNO</a:t>
            </a:r>
            <a:r>
              <a:rPr lang="en-US" sz="3200" b="1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HNO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is used in the production of fertilizers and explosives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It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is both an acid and an oxidizing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agent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It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is made in the three-step Ostwald process </a:t>
            </a:r>
          </a:p>
        </p:txBody>
      </p:sp>
    </p:spTree>
    <p:extLst>
      <p:ext uri="{BB962C8B-B14F-4D97-AF65-F5344CB8AC3E}">
        <p14:creationId xmlns:p14="http://schemas.microsoft.com/office/powerpoint/2010/main" xmlns="" val="1957986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283" y="214252"/>
            <a:ext cx="117894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STEP 1: Oxidation of ammonia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4NH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3(g)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+ 5O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2(g)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850</a:t>
            </a:r>
            <a:r>
              <a:rPr 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,5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atm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Pt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Rh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   4NO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(g)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+ 6H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(g) </a:t>
            </a: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STEP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2: Oxidation of nitrogen oxide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2NO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(g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2(g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2NO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2(g)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STEP 3: Disproportionation (single atom is both oxidized and 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reduced) in water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3NO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2(g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(l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2HNO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3(aq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(g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008947" y="1708030"/>
            <a:ext cx="2201408" cy="9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836418" y="3442329"/>
            <a:ext cx="1500994" cy="17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359154" y="5906608"/>
            <a:ext cx="1500994" cy="17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6863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474" y="276847"/>
            <a:ext cx="6293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Phosphorus Oxides and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Oxoacids: </a:t>
            </a:r>
            <a:endParaRPr lang="en-US" sz="32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474" y="1464908"/>
            <a:ext cx="107798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Oxoacids and oxoanions of phosphorous are among the most heavily manufactured chemicals.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Phosphate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fertilizer production consumes two-thirds of all the sulfuric acid produced in the United States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structures of the phosphorus oxides are based on the tetrahedral PO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unit </a:t>
            </a:r>
          </a:p>
        </p:txBody>
      </p:sp>
    </p:spTree>
    <p:extLst>
      <p:ext uri="{BB962C8B-B14F-4D97-AF65-F5344CB8AC3E}">
        <p14:creationId xmlns:p14="http://schemas.microsoft.com/office/powerpoint/2010/main" xmlns="" val="1986339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94" y="273987"/>
            <a:ext cx="117376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Phosphoric acid (H</a:t>
            </a:r>
            <a:r>
              <a:rPr lang="en-US" sz="3200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sz="3200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pPr algn="just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Used primarily for the production of fertilizer, food additives, and detergent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Many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soft drinks owe their tart taste to the presence of a small amount of phosphoric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acid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Although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the phosphorus in 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has an oxidation number of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+ 5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the acid shows appreciable oxidizing power at temperatures above 350</a:t>
            </a:r>
            <a:r>
              <a:rPr lang="en-US" sz="3200" baseline="300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xmlns="" val="1781389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46" y="223181"/>
            <a:ext cx="116514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Phosphates (compounds contain PO</a:t>
            </a:r>
            <a:r>
              <a:rPr lang="en-US" sz="3200" b="1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b="1" baseline="30000" dirty="0">
                <a:latin typeface="Times New Roman" charset="0"/>
                <a:ea typeface="Times New Roman" charset="0"/>
                <a:cs typeface="Times New Roman" charset="0"/>
              </a:rPr>
              <a:t>3-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 ) </a:t>
            </a:r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Phosphate rock is mined in huge quantities in Florida and Morocco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rock is crushed and treated with sulfuric acid to give a mixture of sulfates and phosphates called superphosphates, a major fertilizer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Ca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(PO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2(s)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+ 2H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SO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4(l)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2CaSO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4(s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+ Ca(H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2(s)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842898" y="4940449"/>
            <a:ext cx="1500994" cy="17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015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539" y="241866"/>
            <a:ext cx="6487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Group 15</a:t>
            </a:r>
            <a:r>
              <a:rPr lang="ar-SA" sz="3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The Nitrogen Family </a:t>
            </a:r>
            <a:endParaRPr lang="en-US" sz="36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539" y="1673372"/>
            <a:ext cx="59522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Electron configurations ns</a:t>
            </a:r>
            <a:r>
              <a:rPr lang="en-US" sz="3200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np</a:t>
            </a:r>
            <a:r>
              <a:rPr lang="en-US" sz="3200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(n is the period number) </a:t>
            </a:r>
            <a:endParaRPr lang="ar-SA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indent="-514350">
              <a:buFont typeface="Arial" charset="0"/>
              <a:buChar char="•"/>
            </a:pPr>
            <a:endParaRPr lang="ar-SA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indent="-51435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Oxidation states that range from -</a:t>
            </a:r>
            <a:r>
              <a:rPr lang="ar-SA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3 to +</a:t>
            </a:r>
            <a:r>
              <a:rPr lang="ar-SA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5 </a:t>
            </a:r>
            <a:endParaRPr lang="ar-SA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indent="-514350">
              <a:buFont typeface="Arial" charset="0"/>
              <a:buChar char="•"/>
            </a:pPr>
            <a:endParaRPr lang="ar-SA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indent="-514350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metallic character of the group increases down the group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681" y="397142"/>
            <a:ext cx="1175944" cy="583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15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F7F85F30-B085-49D8-9412-BB906AC322D6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5</a:t>
            </a:fld>
            <a:endParaRPr lang="en-GB" sz="14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 dirty="0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 dirty="0"/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814918" y="332657"/>
            <a:ext cx="11040533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 algn="just" rtl="0" hangingPunct="0">
              <a:defRPr/>
            </a:pP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	Wider range of properties.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rtl="0" hangingPunct="0">
              <a:buAutoNum type="arabicParenR" startAt="2"/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Metallic 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 and nonmetallic character.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rtl="0" hangingPunct="0">
              <a:buFontTx/>
              <a:buAutoNum type="arabicParenR" startAt="2"/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electronic configuration: </a:t>
            </a:r>
          </a:p>
          <a:p>
            <a:pPr marL="742950" indent="-742950" algn="just" rtl="0" hangingPunct="0">
              <a:defRPr/>
            </a:pP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3200" b="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en-US" sz="3200" b="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3200" b="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to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+5 also exist but covalent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Sb</a:t>
            </a:r>
            <a:r>
              <a:rPr lang="en-US" sz="32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Bi</a:t>
            </a:r>
            <a:r>
              <a:rPr lang="en-US" sz="32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exist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 hangingPunct="0"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	Oxides of N, P and As are 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acidic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Ex.: 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en-US" sz="32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As</a:t>
            </a:r>
            <a:r>
              <a:rPr lang="en-US" sz="32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	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but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32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amphoteric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ar-EG" sz="3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32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EG" sz="3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6125" indent="-746125" algn="just" hangingPunct="0">
              <a:buAutoNum type="arabicParenR" startAt="5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N: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unreactive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46125" indent="-746125" algn="just" hangingPunct="0">
              <a:buFontTx/>
              <a:buAutoNum type="arabicParenR" startAt="6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Empty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orbitals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for others 	P to Bi form six covalent bonds; 	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PCl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SbCl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BiCl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46125" indent="-746125" algn="just" hangingPunct="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7)	Allotropes for P, As,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white and black) The white 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very toxic. </a:t>
            </a:r>
          </a:p>
          <a:p>
            <a:pPr marL="685800" indent="-685800" algn="just" hangingPunct="0"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algn="just" rtl="0" hangingPunct="0"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algn="just" rtl="0" hangingPunct="0"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DCBF-4ADF-4D49-A20A-9792D14B501C}" type="slidenum">
              <a:rPr lang="ar-SA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FE2A8671-0250-4694-9404-5C5E0606DDF7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6</a:t>
            </a:fld>
            <a:endParaRPr lang="en-GB" sz="14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814918" y="0"/>
            <a:ext cx="11040533" cy="431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746125" algn="just" rtl="0" hangingPunct="0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8)	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nitrogen cycle;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 of protein, nitrogen-fixation.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(g) + O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(g)  2NO(g)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2NO + O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2NO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3NO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2HNO</a:t>
            </a:r>
            <a:r>
              <a:rPr lang="en-US" sz="2800" b="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+ NO(g)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    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 </a:t>
            </a:r>
            <a:r>
              <a:rPr 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nitrates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nutrient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b)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Industrially: N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2NH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				</a:t>
            </a:r>
            <a:r>
              <a:rPr lang="en-US" sz="2800" b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(Haber process)</a:t>
            </a:r>
            <a:endParaRPr lang="en-US" sz="2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plants and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death of all will produce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the atmosphere.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algn="just" rtl="0" hangingPunct="0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DCBF-4ADF-4D49-A20A-9792D14B501C}" type="slidenum">
              <a:rPr lang="ar-SA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814918" y="4099561"/>
            <a:ext cx="8280400" cy="27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6125" indent="-746125" algn="just" rtl="0" hangingPunct="0">
              <a:buFontTx/>
              <a:buAutoNum type="arabicParenR" startAt="9"/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Occurrence and preparation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NO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2800" b="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+ 6C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As(g)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+ 6CO(g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Oxides by roasting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sulfide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2Sb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+ 9O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Sb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+ 6SO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(g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rtl="0" hangingPunct="0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0560"/>
            <a:ext cx="6492240" cy="3733800"/>
          </a:xfrm>
        </p:spPr>
        <p:txBody>
          <a:bodyPr>
            <a:normAutofit fontScale="92500" lnSpcReduction="20000"/>
          </a:bodyPr>
          <a:lstStyle/>
          <a:p>
            <a:pPr algn="just" rtl="0" hangingPunct="0">
              <a:defRPr/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	Nitrides and phosphides</a:t>
            </a:r>
          </a:p>
          <a:p>
            <a:pPr marL="0" indent="0" algn="just" rtl="0" hangingPunct="0"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N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; M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(M = Be, Mg,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…)</a:t>
            </a:r>
          </a:p>
          <a:p>
            <a:pPr marL="0" indent="0" rtl="0" hangingPunct="0"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Ca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+ 6H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3Ca</a:t>
            </a:r>
            <a:r>
              <a:rPr lang="en-US" sz="2600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+ 6OH</a:t>
            </a:r>
            <a:r>
              <a:rPr lang="en-US" sz="26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+ 2NH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(ionic nitride</a:t>
            </a:r>
            <a:r>
              <a:rPr lang="en-US" sz="2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l" rtl="0" hangingPunct="0">
              <a:buNone/>
              <a:defRPr/>
            </a:pPr>
            <a:endParaRPr lang="en-US" sz="2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hangingPunct="0"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Some covalent nitride; P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hangingPunct="0">
              <a:buNone/>
              <a:defRPr/>
            </a:pP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Phosphides;</a:t>
            </a:r>
          </a:p>
          <a:p>
            <a:pPr marL="0" indent="0" algn="l" rtl="0" hangingPunct="0"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a) Ionic phosphides; Li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P, Ca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marL="0" indent="0" algn="l" rtl="0" hangingPunct="0">
              <a:buNone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b) covalent phosphides; BP,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AlP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hangingPunct="0">
              <a:buNone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S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779B-3DC2-4D36-A68F-433363B02F76}" type="slidenum">
              <a:rPr lang="ar-SA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6492240" y="883920"/>
            <a:ext cx="6553200" cy="417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11)	Hydrogen compounds: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 NH</a:t>
            </a:r>
            <a:r>
              <a:rPr lang="en-US" sz="2400" b="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N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2NH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(commercially)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NH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OH</a:t>
            </a:r>
            <a:r>
              <a:rPr lang="en-US" sz="24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(in Lab.)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Structure: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Trigonal </a:t>
            </a:r>
            <a:r>
              <a:rPr lang="en-US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pyramidal</a:t>
            </a: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Amphoteric;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NH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OH</a:t>
            </a:r>
            <a:r>
              <a:rPr lang="en-US" sz="24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NH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HCl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tetrahedral</a:t>
            </a:r>
            <a:endParaRPr lang="ar-EG" sz="24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6125" indent="-746125" algn="just" rtl="0" hangingPunct="0"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99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F1D6F-A608-4733-89C0-7791E9BC2BCD}" type="slidenum">
              <a:rPr lang="ar-SA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814918" y="404814"/>
            <a:ext cx="1104053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Hydrazine; 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-H + NH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400" b="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Phosphine;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(s) + 3OH</a:t>
            </a:r>
            <a:r>
              <a:rPr lang="en-US" sz="24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400" b="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(g) + 3H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(hypophosphite ion)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400" b="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pyramidal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no hydrogen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bonding</a:t>
            </a:r>
          </a:p>
          <a:p>
            <a:pPr algn="just" rtl="0" hangingPunct="0"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AsH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arsino, SbH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stibnite,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Bismuthine are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(poisonous gases)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6125" indent="-746125" algn="just" rtl="0" hangingPunct="0"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814918" y="3434895"/>
            <a:ext cx="10767482" cy="378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 rtl="0" hangingPunct="0">
              <a:buAutoNum type="arabicParenR" startAt="12"/>
              <a:defRPr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Halogen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compounds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The trihalides are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known;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NCl</a:t>
            </a:r>
            <a:r>
              <a:rPr lang="en-US" sz="2400" b="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(l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+ 3H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+ 3HOCl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PCl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(l ) + 3H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4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+ 3Cl</a:t>
            </a:r>
            <a:r>
              <a:rPr lang="en-US" sz="24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pentahalides series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not complete because of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lack of </a:t>
            </a:r>
            <a:r>
              <a:rPr lang="en-US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orbital in nitrogen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EG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PCl</a:t>
            </a:r>
            <a:r>
              <a:rPr lang="en-US" sz="2400" b="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Trigonal </a:t>
            </a:r>
            <a:r>
              <a:rPr lang="en-US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bipyramidal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6125" indent="-746125" algn="just" rtl="0" hangingPunct="0"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FBAB5-20F7-4FAE-BB93-A821A2E45A57}" type="slidenum">
              <a:rPr lang="ar-SA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0" y="404814"/>
            <a:ext cx="6911761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>
              <a:defRPr/>
            </a:pP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13)	Oxides and </a:t>
            </a:r>
            <a:r>
              <a:rPr lang="en-US" sz="3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oxyacid's </a:t>
            </a:r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nitrogen: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0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dinitrogen oxide </a:t>
            </a:r>
            <a:endParaRPr lang="en-US" sz="3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(laughing gas)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nitrogen oxide	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0" hangingPunct="0">
              <a:defRPr/>
            </a:pP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0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0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dinitrogen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trioxide</a:t>
            </a:r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0" hangingPunct="0">
              <a:defRPr/>
            </a:pP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0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0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dinitrogen 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tetroxide </a:t>
            </a:r>
            <a:endParaRPr lang="en-US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2NO</a:t>
            </a:r>
            <a:r>
              <a:rPr lang="en-US" sz="3200" b="0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⇌ </a:t>
            </a:r>
            <a:r>
              <a:rPr lang="en-US" sz="32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0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0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0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0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6125" indent="-746125" algn="just" rtl="0" hangingPunct="0"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6408841" y="1249681"/>
            <a:ext cx="6710680" cy="54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Acids: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nitric acid </a:t>
            </a:r>
            <a:r>
              <a:rPr lang="en-US" sz="2800" b="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800" b="0" baseline="-250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 rtl="0" hangingPunct="0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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NaHSO</a:t>
            </a:r>
            <a:r>
              <a:rPr lang="en-US" sz="2800" b="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800" b="0" baseline="-250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nitrous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</a:p>
          <a:p>
            <a:pPr algn="just" rtl="0" hangingPunct="0"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Phosphorous (III) oxide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Phosphorous (V) oxide </a:t>
            </a:r>
          </a:p>
          <a:p>
            <a:pPr algn="just" rtl="0" hangingPunct="0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(many acids)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="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(Phosphoric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ar-EG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="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(Phosphorous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ar-EG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="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(hypo phosphorous)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hangingPunct="0">
              <a:defRPr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6125" indent="-746125" algn="just" rtl="0" hangingPunct="0"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1481</Words>
  <Application>Microsoft Macintosh PowerPoint</Application>
  <PresentationFormat>Custom</PresentationFormat>
  <Paragraphs>296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Fahad Alharthi</dc:creator>
  <cp:lastModifiedBy>adel</cp:lastModifiedBy>
  <cp:revision>27</cp:revision>
  <dcterms:created xsi:type="dcterms:W3CDTF">2017-11-17T16:27:09Z</dcterms:created>
  <dcterms:modified xsi:type="dcterms:W3CDTF">2019-02-17T22:39:24Z</dcterms:modified>
</cp:coreProperties>
</file>