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52"/>
  </p:notesMasterIdLst>
  <p:handoutMasterIdLst>
    <p:handoutMasterId r:id="rId53"/>
  </p:handoutMasterIdLst>
  <p:sldIdLst>
    <p:sldId id="695" r:id="rId9"/>
    <p:sldId id="899" r:id="rId10"/>
    <p:sldId id="901" r:id="rId11"/>
    <p:sldId id="1012" r:id="rId12"/>
    <p:sldId id="905" r:id="rId13"/>
    <p:sldId id="909" r:id="rId14"/>
    <p:sldId id="911" r:id="rId15"/>
    <p:sldId id="1013" r:id="rId16"/>
    <p:sldId id="918" r:id="rId17"/>
    <p:sldId id="920" r:id="rId18"/>
    <p:sldId id="922" r:id="rId19"/>
    <p:sldId id="924" r:id="rId20"/>
    <p:sldId id="926" r:id="rId21"/>
    <p:sldId id="928" r:id="rId22"/>
    <p:sldId id="1014" r:id="rId23"/>
    <p:sldId id="1015" r:id="rId24"/>
    <p:sldId id="936" r:id="rId25"/>
    <p:sldId id="1016" r:id="rId26"/>
    <p:sldId id="1017" r:id="rId27"/>
    <p:sldId id="947" r:id="rId28"/>
    <p:sldId id="1003" r:id="rId29"/>
    <p:sldId id="949" r:id="rId30"/>
    <p:sldId id="1018" r:id="rId31"/>
    <p:sldId id="1019" r:id="rId32"/>
    <p:sldId id="950" r:id="rId33"/>
    <p:sldId id="1020" r:id="rId34"/>
    <p:sldId id="1021" r:id="rId35"/>
    <p:sldId id="951" r:id="rId36"/>
    <p:sldId id="1023" r:id="rId37"/>
    <p:sldId id="1024" r:id="rId38"/>
    <p:sldId id="1025" r:id="rId39"/>
    <p:sldId id="1026" r:id="rId40"/>
    <p:sldId id="986" r:id="rId41"/>
    <p:sldId id="1027" r:id="rId42"/>
    <p:sldId id="996" r:id="rId43"/>
    <p:sldId id="1031" r:id="rId44"/>
    <p:sldId id="1032" r:id="rId45"/>
    <p:sldId id="1033" r:id="rId46"/>
    <p:sldId id="1034" r:id="rId47"/>
    <p:sldId id="1035" r:id="rId48"/>
    <p:sldId id="1036" r:id="rId49"/>
    <p:sldId id="1037" r:id="rId50"/>
    <p:sldId id="1028"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899"/>
            <p14:sldId id="901"/>
            <p14:sldId id="1012"/>
            <p14:sldId id="905"/>
            <p14:sldId id="909"/>
            <p14:sldId id="911"/>
            <p14:sldId id="1013"/>
            <p14:sldId id="918"/>
            <p14:sldId id="920"/>
            <p14:sldId id="922"/>
            <p14:sldId id="924"/>
            <p14:sldId id="926"/>
            <p14:sldId id="928"/>
            <p14:sldId id="1014"/>
            <p14:sldId id="1015"/>
            <p14:sldId id="936"/>
            <p14:sldId id="1016"/>
            <p14:sldId id="1017"/>
            <p14:sldId id="947"/>
            <p14:sldId id="1003"/>
            <p14:sldId id="949"/>
            <p14:sldId id="1018"/>
            <p14:sldId id="1019"/>
            <p14:sldId id="950"/>
            <p14:sldId id="1020"/>
            <p14:sldId id="1021"/>
            <p14:sldId id="951"/>
            <p14:sldId id="1023"/>
            <p14:sldId id="1024"/>
            <p14:sldId id="1025"/>
            <p14:sldId id="1026"/>
            <p14:sldId id="986"/>
            <p14:sldId id="1027"/>
            <p14:sldId id="996"/>
            <p14:sldId id="1031"/>
            <p14:sldId id="1032"/>
            <p14:sldId id="1033"/>
            <p14:sldId id="1034"/>
            <p14:sldId id="1035"/>
            <p14:sldId id="1036"/>
            <p14:sldId id="1037"/>
            <p14:sldId id="10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2"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3B5"/>
    <a:srgbClr val="1474D2"/>
    <a:srgbClr val="376092"/>
    <a:srgbClr val="C6625F"/>
    <a:srgbClr val="E9EDF4"/>
    <a:srgbClr val="D0D8E8"/>
    <a:srgbClr val="4F81BD"/>
    <a:srgbClr val="C50500"/>
    <a:srgbClr val="00ACEE"/>
    <a:srgbClr val="3AB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3134" autoAdjust="0"/>
  </p:normalViewPr>
  <p:slideViewPr>
    <p:cSldViewPr>
      <p:cViewPr>
        <p:scale>
          <a:sx n="77" d="100"/>
          <a:sy n="77" d="100"/>
        </p:scale>
        <p:origin x="1397" y="53"/>
      </p:cViewPr>
      <p:guideLst>
        <p:guide orient="horz" pos="2160"/>
        <p:guide pos="2880"/>
      </p:guideLst>
    </p:cSldViewPr>
  </p:slideViewPr>
  <p:outlineViewPr>
    <p:cViewPr>
      <p:scale>
        <a:sx n="33" d="100"/>
        <a:sy n="33" d="100"/>
      </p:scale>
      <p:origin x="0" y="-13325"/>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da Alsaeedi" userId="366d2db6-6f00-4a34-83f4-2ad3f8acee3b" providerId="ADAL" clId="{3F38786A-6892-4A30-BAC1-3888B049251B}"/>
    <pc:docChg chg="modSld">
      <pc:chgData name="Huda Alsaeedi" userId="366d2db6-6f00-4a34-83f4-2ad3f8acee3b" providerId="ADAL" clId="{3F38786A-6892-4A30-BAC1-3888B049251B}" dt="2023-09-30T15:48:35.681" v="1" actId="1036"/>
      <pc:docMkLst>
        <pc:docMk/>
      </pc:docMkLst>
      <pc:sldChg chg="modSp mod">
        <pc:chgData name="Huda Alsaeedi" userId="366d2db6-6f00-4a34-83f4-2ad3f8acee3b" providerId="ADAL" clId="{3F38786A-6892-4A30-BAC1-3888B049251B}" dt="2023-09-30T15:48:35.681" v="1" actId="1036"/>
        <pc:sldMkLst>
          <pc:docMk/>
          <pc:sldMk cId="2416935577" sldId="1013"/>
        </pc:sldMkLst>
        <pc:picChg chg="mod">
          <ac:chgData name="Huda Alsaeedi" userId="366d2db6-6f00-4a34-83f4-2ad3f8acee3b" providerId="ADAL" clId="{3F38786A-6892-4A30-BAC1-3888B049251B}" dt="2023-09-30T15:48:35.681" v="1" actId="1036"/>
          <ac:picMkLst>
            <pc:docMk/>
            <pc:sldMk cId="2416935577" sldId="1013"/>
            <ac:picMk id="1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30-09-2023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a:t>
            </a:fld>
            <a:endParaRPr lang="en-US"/>
          </a:p>
        </p:txBody>
      </p:sp>
    </p:spTree>
    <p:extLst>
      <p:ext uri="{BB962C8B-B14F-4D97-AF65-F5344CB8AC3E}">
        <p14:creationId xmlns:p14="http://schemas.microsoft.com/office/powerpoint/2010/main" val="134175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10</a:t>
            </a:fld>
            <a:endParaRPr lang="en-US"/>
          </a:p>
        </p:txBody>
      </p:sp>
    </p:spTree>
    <p:extLst>
      <p:ext uri="{BB962C8B-B14F-4D97-AF65-F5344CB8AC3E}">
        <p14:creationId xmlns:p14="http://schemas.microsoft.com/office/powerpoint/2010/main" val="369735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11</a:t>
            </a:fld>
            <a:endParaRPr lang="en-US"/>
          </a:p>
        </p:txBody>
      </p:sp>
    </p:spTree>
    <p:extLst>
      <p:ext uri="{BB962C8B-B14F-4D97-AF65-F5344CB8AC3E}">
        <p14:creationId xmlns:p14="http://schemas.microsoft.com/office/powerpoint/2010/main" val="301871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12</a:t>
            </a:fld>
            <a:endParaRPr lang="en-US"/>
          </a:p>
        </p:txBody>
      </p:sp>
    </p:spTree>
    <p:extLst>
      <p:ext uri="{BB962C8B-B14F-4D97-AF65-F5344CB8AC3E}">
        <p14:creationId xmlns:p14="http://schemas.microsoft.com/office/powerpoint/2010/main" val="83023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13</a:t>
            </a:fld>
            <a:endParaRPr lang="en-US"/>
          </a:p>
        </p:txBody>
      </p:sp>
    </p:spTree>
    <p:extLst>
      <p:ext uri="{BB962C8B-B14F-4D97-AF65-F5344CB8AC3E}">
        <p14:creationId xmlns:p14="http://schemas.microsoft.com/office/powerpoint/2010/main" val="269712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14</a:t>
            </a:fld>
            <a:endParaRPr lang="en-US"/>
          </a:p>
        </p:txBody>
      </p:sp>
    </p:spTree>
    <p:extLst>
      <p:ext uri="{BB962C8B-B14F-4D97-AF65-F5344CB8AC3E}">
        <p14:creationId xmlns:p14="http://schemas.microsoft.com/office/powerpoint/2010/main" val="241273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15</a:t>
            </a:fld>
            <a:endParaRPr lang="en-US"/>
          </a:p>
        </p:txBody>
      </p:sp>
    </p:spTree>
    <p:extLst>
      <p:ext uri="{BB962C8B-B14F-4D97-AF65-F5344CB8AC3E}">
        <p14:creationId xmlns:p14="http://schemas.microsoft.com/office/powerpoint/2010/main" val="331131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16</a:t>
            </a:fld>
            <a:endParaRPr lang="en-US"/>
          </a:p>
        </p:txBody>
      </p:sp>
    </p:spTree>
    <p:extLst>
      <p:ext uri="{BB962C8B-B14F-4D97-AF65-F5344CB8AC3E}">
        <p14:creationId xmlns:p14="http://schemas.microsoft.com/office/powerpoint/2010/main" val="377079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17</a:t>
            </a:fld>
            <a:endParaRPr lang="en-US"/>
          </a:p>
        </p:txBody>
      </p:sp>
    </p:spTree>
    <p:extLst>
      <p:ext uri="{BB962C8B-B14F-4D97-AF65-F5344CB8AC3E}">
        <p14:creationId xmlns:p14="http://schemas.microsoft.com/office/powerpoint/2010/main" val="148663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20</a:t>
            </a:fld>
            <a:endParaRPr lang="en-US"/>
          </a:p>
        </p:txBody>
      </p:sp>
    </p:spTree>
    <p:extLst>
      <p:ext uri="{BB962C8B-B14F-4D97-AF65-F5344CB8AC3E}">
        <p14:creationId xmlns:p14="http://schemas.microsoft.com/office/powerpoint/2010/main" val="162830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22</a:t>
            </a:fld>
            <a:endParaRPr lang="en-US"/>
          </a:p>
        </p:txBody>
      </p:sp>
    </p:spTree>
    <p:extLst>
      <p:ext uri="{BB962C8B-B14F-4D97-AF65-F5344CB8AC3E}">
        <p14:creationId xmlns:p14="http://schemas.microsoft.com/office/powerpoint/2010/main" val="243661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a:t>
            </a:fld>
            <a:endParaRPr lang="en-US"/>
          </a:p>
        </p:txBody>
      </p:sp>
    </p:spTree>
    <p:extLst>
      <p:ext uri="{BB962C8B-B14F-4D97-AF65-F5344CB8AC3E}">
        <p14:creationId xmlns:p14="http://schemas.microsoft.com/office/powerpoint/2010/main" val="28452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25</a:t>
            </a:fld>
            <a:endParaRPr lang="en-US"/>
          </a:p>
        </p:txBody>
      </p:sp>
    </p:spTree>
    <p:extLst>
      <p:ext uri="{BB962C8B-B14F-4D97-AF65-F5344CB8AC3E}">
        <p14:creationId xmlns:p14="http://schemas.microsoft.com/office/powerpoint/2010/main" val="25686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28</a:t>
            </a:fld>
            <a:endParaRPr lang="en-US"/>
          </a:p>
        </p:txBody>
      </p:sp>
    </p:spTree>
    <p:extLst>
      <p:ext uri="{BB962C8B-B14F-4D97-AF65-F5344CB8AC3E}">
        <p14:creationId xmlns:p14="http://schemas.microsoft.com/office/powerpoint/2010/main" val="3111531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33</a:t>
            </a:fld>
            <a:endParaRPr lang="en-US"/>
          </a:p>
        </p:txBody>
      </p:sp>
    </p:spTree>
    <p:extLst>
      <p:ext uri="{BB962C8B-B14F-4D97-AF65-F5344CB8AC3E}">
        <p14:creationId xmlns:p14="http://schemas.microsoft.com/office/powerpoint/2010/main" val="244741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35</a:t>
            </a:fld>
            <a:endParaRPr lang="en-US"/>
          </a:p>
        </p:txBody>
      </p:sp>
    </p:spTree>
    <p:extLst>
      <p:ext uri="{BB962C8B-B14F-4D97-AF65-F5344CB8AC3E}">
        <p14:creationId xmlns:p14="http://schemas.microsoft.com/office/powerpoint/2010/main" val="3297144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9513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a:t>
            </a:fld>
            <a:endParaRPr lang="en-US"/>
          </a:p>
        </p:txBody>
      </p:sp>
    </p:spTree>
    <p:extLst>
      <p:ext uri="{BB962C8B-B14F-4D97-AF65-F5344CB8AC3E}">
        <p14:creationId xmlns:p14="http://schemas.microsoft.com/office/powerpoint/2010/main" val="245742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4</a:t>
            </a:fld>
            <a:endParaRPr lang="en-US"/>
          </a:p>
        </p:txBody>
      </p:sp>
    </p:spTree>
    <p:extLst>
      <p:ext uri="{BB962C8B-B14F-4D97-AF65-F5344CB8AC3E}">
        <p14:creationId xmlns:p14="http://schemas.microsoft.com/office/powerpoint/2010/main" val="212876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5</a:t>
            </a:fld>
            <a:endParaRPr lang="en-US"/>
          </a:p>
        </p:txBody>
      </p:sp>
    </p:spTree>
    <p:extLst>
      <p:ext uri="{BB962C8B-B14F-4D97-AF65-F5344CB8AC3E}">
        <p14:creationId xmlns:p14="http://schemas.microsoft.com/office/powerpoint/2010/main" val="28340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6</a:t>
            </a:fld>
            <a:endParaRPr lang="en-US"/>
          </a:p>
        </p:txBody>
      </p:sp>
    </p:spTree>
    <p:extLst>
      <p:ext uri="{BB962C8B-B14F-4D97-AF65-F5344CB8AC3E}">
        <p14:creationId xmlns:p14="http://schemas.microsoft.com/office/powerpoint/2010/main" val="201228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7</a:t>
            </a:fld>
            <a:endParaRPr lang="en-US"/>
          </a:p>
        </p:txBody>
      </p:sp>
    </p:spTree>
    <p:extLst>
      <p:ext uri="{BB962C8B-B14F-4D97-AF65-F5344CB8AC3E}">
        <p14:creationId xmlns:p14="http://schemas.microsoft.com/office/powerpoint/2010/main" val="25413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8</a:t>
            </a:fld>
            <a:endParaRPr lang="en-US"/>
          </a:p>
        </p:txBody>
      </p:sp>
    </p:spTree>
    <p:extLst>
      <p:ext uri="{BB962C8B-B14F-4D97-AF65-F5344CB8AC3E}">
        <p14:creationId xmlns:p14="http://schemas.microsoft.com/office/powerpoint/2010/main" val="78072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9</a:t>
            </a:fld>
            <a:endParaRPr lang="en-US"/>
          </a:p>
        </p:txBody>
      </p:sp>
    </p:spTree>
    <p:extLst>
      <p:ext uri="{BB962C8B-B14F-4D97-AF65-F5344CB8AC3E}">
        <p14:creationId xmlns:p14="http://schemas.microsoft.com/office/powerpoint/2010/main" val="88904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5" name="Text Placeholder 4">
            <a:extLst>
              <a:ext uri="{FF2B5EF4-FFF2-40B4-BE49-F238E27FC236}">
                <a16:creationId xmlns:a16="http://schemas.microsoft.com/office/drawing/2014/main" id="{5D8F42E2-CCF1-4CC4-BFF9-DD453097F90D}"/>
              </a:ext>
            </a:extLst>
          </p:cNvPr>
          <p:cNvSpPr>
            <a:spLocks noGrp="1"/>
          </p:cNvSpPr>
          <p:nvPr>
            <p:ph type="body" sz="quarter" idx="10"/>
          </p:nvPr>
        </p:nvSpPr>
        <p:spPr>
          <a:xfrm>
            <a:off x="0" y="6478588"/>
            <a:ext cx="9144000" cy="400050"/>
          </a:xfrm>
          <a:prstGeom prst="rect">
            <a:avLst/>
          </a:prstGeom>
        </p:spPr>
        <p:txBody>
          <a:bodyPr anchor="ctr"/>
          <a:lstStyle>
            <a:lvl1pPr>
              <a:defRPr sz="9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2656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13335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5067300" y="6362700"/>
            <a:ext cx="3238500" cy="1905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6" name="Text Placeholder 5">
            <a:extLst>
              <a:ext uri="{FF2B5EF4-FFF2-40B4-BE49-F238E27FC236}">
                <a16:creationId xmlns:a16="http://schemas.microsoft.com/office/drawing/2014/main" id="{817AB614-B516-4222-9888-6876166534A5}"/>
              </a:ext>
            </a:extLst>
          </p:cNvPr>
          <p:cNvSpPr>
            <a:spLocks noGrp="1"/>
          </p:cNvSpPr>
          <p:nvPr>
            <p:ph type="body" sz="quarter" idx="31"/>
          </p:nvPr>
        </p:nvSpPr>
        <p:spPr>
          <a:xfrm>
            <a:off x="3124200" y="6685440"/>
            <a:ext cx="5181600" cy="122238"/>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24" name="Slide Number Placeholder 5">
            <a:extLst>
              <a:ext uri="{FF2B5EF4-FFF2-40B4-BE49-F238E27FC236}">
                <a16:creationId xmlns:a16="http://schemas.microsoft.com/office/drawing/2014/main" id="{CF2F6772-0062-47AE-B853-5A2C44C55DF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87106E-2D4D-4FC9-A858-694977C8155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0EB472-6838-4892-ADE5-9BD09EDC61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2C07CAF-30EE-4510-B6C9-CFA34F76CEB5}"/>
              </a:ext>
            </a:extLst>
          </p:cNvPr>
          <p:cNvSpPr>
            <a:spLocks noGrp="1" noChangeArrowheads="1"/>
          </p:cNvSpPr>
          <p:nvPr>
            <p:ph type="sldNum" sz="quarter" idx="12"/>
          </p:nvPr>
        </p:nvSpPr>
        <p:spPr>
          <a:ln/>
        </p:spPr>
        <p:txBody>
          <a:bodyPr/>
          <a:lstStyle>
            <a:lvl1pPr>
              <a:defRPr sz="900" b="1"/>
            </a:lvl1pPr>
          </a:lstStyle>
          <a:p>
            <a:fld id="{F5F445C0-5B55-49C2-8BBC-135AC4075542}" type="slidenum">
              <a:rPr lang="en-US" altLang="en-US" smtClean="0"/>
              <a:pPr/>
              <a:t>‹#›</a:t>
            </a:fld>
            <a:endParaRPr lang="en-US" altLang="en-US" dirty="0"/>
          </a:p>
        </p:txBody>
      </p:sp>
    </p:spTree>
    <p:extLst>
      <p:ext uri="{BB962C8B-B14F-4D97-AF65-F5344CB8AC3E}">
        <p14:creationId xmlns:p14="http://schemas.microsoft.com/office/powerpoint/2010/main" val="172035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645437-9E1C-40DD-A5A6-534041DBB1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A145AA-92A9-40B8-876F-3A9AB8693B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9B329A5-BF8F-4D6E-8015-89D589F97DF8}"/>
              </a:ext>
            </a:extLst>
          </p:cNvPr>
          <p:cNvSpPr>
            <a:spLocks noGrp="1" noChangeArrowheads="1"/>
          </p:cNvSpPr>
          <p:nvPr>
            <p:ph type="sldNum" sz="quarter" idx="12"/>
          </p:nvPr>
        </p:nvSpPr>
        <p:spPr>
          <a:ln/>
        </p:spPr>
        <p:txBody>
          <a:bodyPr anchor="ctr"/>
          <a:lstStyle>
            <a:lvl1pPr>
              <a:defRPr sz="900" b="1" i="0"/>
            </a:lvl1pPr>
          </a:lstStyle>
          <a:p>
            <a:fld id="{92C4FA15-A759-439B-8419-B0A805F95547}" type="slidenum">
              <a:rPr lang="en-US" altLang="en-US" smtClean="0"/>
              <a:pPr/>
              <a:t>‹#›</a:t>
            </a:fld>
            <a:endParaRPr lang="en-US" altLang="en-US" dirty="0"/>
          </a:p>
        </p:txBody>
      </p:sp>
    </p:spTree>
    <p:extLst>
      <p:ext uri="{BB962C8B-B14F-4D97-AF65-F5344CB8AC3E}">
        <p14:creationId xmlns:p14="http://schemas.microsoft.com/office/powerpoint/2010/main" val="3004120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1.jpe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6.emf"/><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3.jpeg"/><Relationship Id="rId7"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6.PNG"/><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5.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34.wmf"/><Relationship Id="rId4" Type="http://schemas.openxmlformats.org/officeDocument/2006/relationships/image" Target="../media/image31.emf"/><Relationship Id="rId9" Type="http://schemas.openxmlformats.org/officeDocument/2006/relationships/oleObject" Target="../embeddings/oleObject14.bin"/><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21.bin"/><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46.w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26.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slide" Target="slide17.xml"/><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70.w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6.wmf"/><Relationship Id="rId11" Type="http://schemas.openxmlformats.org/officeDocument/2006/relationships/oleObject" Target="../embeddings/oleObject32.bin"/><Relationship Id="rId5" Type="http://schemas.openxmlformats.org/officeDocument/2006/relationships/oleObject" Target="../embeddings/oleObject30.bin"/><Relationship Id="rId10" Type="http://schemas.openxmlformats.org/officeDocument/2006/relationships/image" Target="../media/image69.jpeg"/><Relationship Id="rId4" Type="http://schemas.openxmlformats.org/officeDocument/2006/relationships/image" Target="../media/image65.wmf"/><Relationship Id="rId9" Type="http://schemas.openxmlformats.org/officeDocument/2006/relationships/image" Target="../media/image68.jpeg"/></Relationships>
</file>

<file path=ppt/slides/_rels/slide29.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a:xfrm>
            <a:off x="2238375" y="4692831"/>
            <a:ext cx="4191000" cy="1219200"/>
          </a:xfrm>
        </p:spPr>
        <p:txBody>
          <a:bodyPr/>
          <a:lstStyle/>
          <a:p>
            <a:r>
              <a:rPr lang="en-US" sz="2000" dirty="0">
                <a:latin typeface="Times New Roman" panose="02020603050405020304" pitchFamily="18" charset="0"/>
                <a:cs typeface="Times New Roman" panose="02020603050405020304" pitchFamily="18" charset="0"/>
              </a:rPr>
              <a:t>Chapter 7</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789110" y="3003369"/>
            <a:ext cx="7124700" cy="1981200"/>
          </a:xfrm>
        </p:spPr>
        <p:txBody>
          <a:bodyPr/>
          <a:lstStyle/>
          <a:p>
            <a:r>
              <a:rPr lang="en-US" sz="4000" b="1" dirty="0">
                <a:latin typeface="Times New Roman" panose="02020603050405020304" pitchFamily="18" charset="0"/>
                <a:cs typeface="Times New Roman" panose="02020603050405020304" pitchFamily="18" charset="0"/>
              </a:rPr>
              <a:t>Quantum Theory and the Electronic</a:t>
            </a:r>
            <a:r>
              <a:rPr lang="en-US" sz="4000" b="1" baseline="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Structure of Atoms</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pic>
        <p:nvPicPr>
          <p:cNvPr id="7" name="Picture 10" descr="cha56011_cia0702c">
            <a:extLst>
              <a:ext uri="{FF2B5EF4-FFF2-40B4-BE49-F238E27FC236}">
                <a16:creationId xmlns:a16="http://schemas.microsoft.com/office/drawing/2014/main" id="{39528626-2E8A-45FE-94B3-91799EC95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318078"/>
            <a:ext cx="7124700" cy="188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0070C0"/>
                </a:solidFill>
              </a:rPr>
              <a:t>Emission Spectra of Some Elements</a:t>
            </a:r>
          </a:p>
        </p:txBody>
      </p:sp>
      <p:pic>
        <p:nvPicPr>
          <p:cNvPr id="7" name="Picture 6" descr="The emission (bright line) spectra of elements: Mercury, helium, lithium, thallium, cadmium, strontium, barium, calcium, hydrogen, and sodium.">
            <a:extLst>
              <a:ext uri="{FF2B5EF4-FFF2-40B4-BE49-F238E27FC236}">
                <a16:creationId xmlns:a16="http://schemas.microsoft.com/office/drawing/2014/main" id="{56A0A921-B98C-488A-8B3A-DB6822284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901" y="1338924"/>
            <a:ext cx="4990198" cy="4814952"/>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1" name="Text Placeholder 10">
            <a:extLst>
              <a:ext uri="{FF2B5EF4-FFF2-40B4-BE49-F238E27FC236}">
                <a16:creationId xmlns:a16="http://schemas.microsoft.com/office/drawing/2014/main" id="{308E3C62-828E-492F-80DF-D290600BF0A8}"/>
              </a:ext>
            </a:extLst>
          </p:cNvPr>
          <p:cNvSpPr>
            <a:spLocks noGrp="1"/>
          </p:cNvSpPr>
          <p:nvPr>
            <p:ph type="body" sz="quarter" idx="23"/>
          </p:nvPr>
        </p:nvSpPr>
        <p:spPr/>
        <p:txBody>
          <a:bodyPr/>
          <a:lstStyle/>
          <a:p>
            <a:pPr marL="0" indent="0">
              <a:buNone/>
            </a:pPr>
            <a:r>
              <a:rPr lang="en-GB" sz="800" dirty="0"/>
              <a:t>Courtesy of Wabash Instrument Corporation</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10</a:t>
            </a:fld>
            <a:endParaRPr lang="en-US" dirty="0"/>
          </a:p>
        </p:txBody>
      </p:sp>
    </p:spTree>
    <p:extLst>
      <p:ext uri="{BB962C8B-B14F-4D97-AF65-F5344CB8AC3E}">
        <p14:creationId xmlns:p14="http://schemas.microsoft.com/office/powerpoint/2010/main" val="148364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2DC2-8AB7-477F-A6AD-47B3F977905E}"/>
              </a:ext>
            </a:extLst>
          </p:cNvPr>
          <p:cNvSpPr>
            <a:spLocks noGrp="1"/>
          </p:cNvSpPr>
          <p:nvPr>
            <p:ph type="title"/>
          </p:nvPr>
        </p:nvSpPr>
        <p:spPr/>
        <p:txBody>
          <a:bodyPr/>
          <a:lstStyle/>
          <a:p>
            <a:r>
              <a:rPr lang="en-US" b="1" dirty="0">
                <a:solidFill>
                  <a:srgbClr val="0070C0"/>
                </a:solidFill>
              </a:rPr>
              <a:t>Bohr’s Model of the Atom (1913)</a:t>
            </a:r>
          </a:p>
        </p:txBody>
      </p:sp>
      <p:sp>
        <p:nvSpPr>
          <p:cNvPr id="3" name="Content Placeholder 2">
            <a:extLst>
              <a:ext uri="{FF2B5EF4-FFF2-40B4-BE49-F238E27FC236}">
                <a16:creationId xmlns:a16="http://schemas.microsoft.com/office/drawing/2014/main" id="{9F871DB8-1A09-45FE-B312-6406C1AB5E3E}"/>
              </a:ext>
            </a:extLst>
          </p:cNvPr>
          <p:cNvSpPr>
            <a:spLocks noGrp="1"/>
          </p:cNvSpPr>
          <p:nvPr>
            <p:ph sz="quarter" idx="11"/>
          </p:nvPr>
        </p:nvSpPr>
        <p:spPr>
          <a:xfrm>
            <a:off x="457200" y="1444752"/>
            <a:ext cx="685800" cy="612648"/>
          </a:xfrm>
        </p:spPr>
        <p:txBody>
          <a:bodyPr/>
          <a:lstStyle/>
          <a:p>
            <a:pPr marL="514350" indent="-514350">
              <a:spcAft>
                <a:spcPts val="1200"/>
              </a:spcAft>
              <a:buFont typeface="+mj-lt"/>
              <a:buAutoNum type="arabicPeriod"/>
            </a:pPr>
            <a:r>
              <a:rPr lang="en-US" sz="2400" b="1" dirty="0"/>
              <a:t> </a:t>
            </a:r>
            <a:endParaRPr lang="en-US" dirty="0"/>
          </a:p>
        </p:txBody>
      </p:sp>
      <p:graphicFrame>
        <p:nvGraphicFramePr>
          <p:cNvPr id="13" name="Object 12">
            <a:extLst>
              <a:ext uri="{FF2B5EF4-FFF2-40B4-BE49-F238E27FC236}">
                <a16:creationId xmlns:a16="http://schemas.microsoft.com/office/drawing/2014/main" id="{FB589635-A041-400A-95D7-8059A8FE36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5285654"/>
              </p:ext>
            </p:extLst>
          </p:nvPr>
        </p:nvGraphicFramePr>
        <p:xfrm>
          <a:off x="1011237" y="1460500"/>
          <a:ext cx="322263" cy="368300"/>
        </p:xfrm>
        <a:graphic>
          <a:graphicData uri="http://schemas.openxmlformats.org/presentationml/2006/ole">
            <mc:AlternateContent xmlns:mc="http://schemas.openxmlformats.org/markup-compatibility/2006">
              <mc:Choice xmlns:v="urn:schemas-microsoft-com:vml" Requires="v">
                <p:oleObj name="Equation" r:id="rId3" imgW="321691" imgH="368808" progId="Equation.DSMT4">
                  <p:embed/>
                </p:oleObj>
              </mc:Choice>
              <mc:Fallback>
                <p:oleObj name="Equation" r:id="rId3" imgW="321691" imgH="368808" progId="Equation.DSMT4">
                  <p:embed/>
                  <p:pic>
                    <p:nvPicPr>
                      <p:cNvPr id="13" name="Object 12">
                        <a:extLst>
                          <a:ext uri="{FF2B5EF4-FFF2-40B4-BE49-F238E27FC236}">
                            <a16:creationId xmlns:a16="http://schemas.microsoft.com/office/drawing/2014/main" id="{FB589635-A041-400A-95D7-8059A8FE3689}"/>
                          </a:ext>
                          <a:ext uri="{C183D7F6-B498-43B3-948B-1728B52AA6E4}">
                            <adec:decorative xmlns:adec="http://schemas.microsoft.com/office/drawing/2017/decorative" val="1"/>
                          </a:ext>
                        </a:extLst>
                      </p:cNvPr>
                      <p:cNvPicPr/>
                      <p:nvPr/>
                    </p:nvPicPr>
                    <p:blipFill>
                      <a:blip r:embed="rId4"/>
                      <a:stretch>
                        <a:fillRect/>
                      </a:stretch>
                    </p:blipFill>
                    <p:spPr>
                      <a:xfrm>
                        <a:off x="1011237" y="1460500"/>
                        <a:ext cx="322263" cy="368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88D9405-C094-49EA-9ECD-F8D9004DC7EE}"/>
              </a:ext>
            </a:extLst>
          </p:cNvPr>
          <p:cNvSpPr>
            <a:spLocks noGrp="1"/>
          </p:cNvSpPr>
          <p:nvPr>
            <p:ph sz="quarter" idx="12"/>
          </p:nvPr>
        </p:nvSpPr>
        <p:spPr>
          <a:xfrm>
            <a:off x="457200" y="1444752"/>
            <a:ext cx="4572000" cy="914400"/>
          </a:xfrm>
        </p:spPr>
        <p:txBody>
          <a:bodyPr/>
          <a:lstStyle/>
          <a:p>
            <a:pPr marL="850392" defTabSz="231775">
              <a:spcBef>
                <a:spcPts val="0"/>
              </a:spcBef>
            </a:pPr>
            <a:r>
              <a:rPr lang="en-US" sz="2400" b="1" dirty="0"/>
              <a:t>can only have specific</a:t>
            </a:r>
          </a:p>
          <a:p>
            <a:pPr marL="457200" defTabSz="231775">
              <a:spcBef>
                <a:spcPts val="0"/>
              </a:spcBef>
            </a:pPr>
            <a:r>
              <a:rPr lang="en-US" sz="2400" b="1" dirty="0"/>
              <a:t>(quantized) energy values</a:t>
            </a:r>
          </a:p>
        </p:txBody>
      </p:sp>
      <p:sp>
        <p:nvSpPr>
          <p:cNvPr id="5" name="Content Placeholder 4">
            <a:extLst>
              <a:ext uri="{FF2B5EF4-FFF2-40B4-BE49-F238E27FC236}">
                <a16:creationId xmlns:a16="http://schemas.microsoft.com/office/drawing/2014/main" id="{96F6AF12-9DC1-401E-8D24-C8FDCE072735}"/>
              </a:ext>
            </a:extLst>
          </p:cNvPr>
          <p:cNvSpPr>
            <a:spLocks noGrp="1"/>
          </p:cNvSpPr>
          <p:nvPr>
            <p:ph sz="quarter" idx="13"/>
          </p:nvPr>
        </p:nvSpPr>
        <p:spPr>
          <a:xfrm>
            <a:off x="461804" y="2359152"/>
            <a:ext cx="4186396" cy="530352"/>
          </a:xfrm>
        </p:spPr>
        <p:txBody>
          <a:bodyPr>
            <a:normAutofit/>
          </a:bodyPr>
          <a:lstStyle/>
          <a:p>
            <a:pPr marL="457200" indent="-457200">
              <a:buFont typeface="+mj-lt"/>
              <a:buAutoNum type="arabicPeriod" startAt="2"/>
            </a:pPr>
            <a:r>
              <a:rPr lang="en-US" b="1" dirty="0"/>
              <a:t>light is emitted as</a:t>
            </a:r>
          </a:p>
        </p:txBody>
      </p:sp>
      <p:graphicFrame>
        <p:nvGraphicFramePr>
          <p:cNvPr id="14" name="Object 13">
            <a:extLst>
              <a:ext uri="{FF2B5EF4-FFF2-40B4-BE49-F238E27FC236}">
                <a16:creationId xmlns:a16="http://schemas.microsoft.com/office/drawing/2014/main" id="{A60D8DB3-175B-412D-B202-4FC3E300A3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4819336"/>
              </p:ext>
            </p:extLst>
          </p:nvPr>
        </p:nvGraphicFramePr>
        <p:xfrm>
          <a:off x="3260725" y="2386107"/>
          <a:ext cx="320675" cy="366713"/>
        </p:xfrm>
        <a:graphic>
          <a:graphicData uri="http://schemas.openxmlformats.org/presentationml/2006/ole">
            <mc:AlternateContent xmlns:mc="http://schemas.openxmlformats.org/markup-compatibility/2006">
              <mc:Choice xmlns:v="urn:schemas-microsoft-com:vml" Requires="v">
                <p:oleObj name="Equation" r:id="rId5" imgW="320252" imgH="367366" progId="Equation.DSMT4">
                  <p:embed/>
                </p:oleObj>
              </mc:Choice>
              <mc:Fallback>
                <p:oleObj name="Equation" r:id="rId5" imgW="320252" imgH="367366" progId="Equation.DSMT4">
                  <p:embed/>
                  <p:pic>
                    <p:nvPicPr>
                      <p:cNvPr id="14" name="Object 13">
                        <a:extLst>
                          <a:ext uri="{FF2B5EF4-FFF2-40B4-BE49-F238E27FC236}">
                            <a16:creationId xmlns:a16="http://schemas.microsoft.com/office/drawing/2014/main" id="{A60D8DB3-175B-412D-B202-4FC3E300A3A1}"/>
                          </a:ext>
                          <a:ext uri="{C183D7F6-B498-43B3-948B-1728B52AA6E4}">
                            <adec:decorative xmlns:adec="http://schemas.microsoft.com/office/drawing/2017/decorative" val="1"/>
                          </a:ext>
                        </a:extLst>
                      </p:cNvPr>
                      <p:cNvPicPr/>
                      <p:nvPr/>
                    </p:nvPicPr>
                    <p:blipFill>
                      <a:blip r:embed="rId6"/>
                      <a:stretch>
                        <a:fillRect/>
                      </a:stretch>
                    </p:blipFill>
                    <p:spPr>
                      <a:xfrm>
                        <a:off x="3260725" y="2386107"/>
                        <a:ext cx="320675" cy="366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1494B46-21E1-4470-88E8-E785F26A5BA2}"/>
              </a:ext>
            </a:extLst>
          </p:cNvPr>
          <p:cNvSpPr>
            <a:spLocks noGrp="1"/>
          </p:cNvSpPr>
          <p:nvPr>
            <p:ph sz="quarter" idx="14"/>
          </p:nvPr>
        </p:nvSpPr>
        <p:spPr>
          <a:xfrm>
            <a:off x="457200" y="2359152"/>
            <a:ext cx="4495800" cy="1412748"/>
          </a:xfrm>
        </p:spPr>
        <p:txBody>
          <a:bodyPr/>
          <a:lstStyle/>
          <a:p>
            <a:pPr marL="3108960">
              <a:spcBef>
                <a:spcPts val="0"/>
              </a:spcBef>
            </a:pPr>
            <a:r>
              <a:rPr lang="en-US" b="1" dirty="0"/>
              <a:t>moves </a:t>
            </a:r>
          </a:p>
          <a:p>
            <a:pPr marL="457200">
              <a:spcBef>
                <a:spcPts val="0"/>
              </a:spcBef>
            </a:pPr>
            <a:r>
              <a:rPr lang="en-US" b="1" dirty="0"/>
              <a:t>from one energy level to a lower energy level</a:t>
            </a:r>
          </a:p>
        </p:txBody>
      </p:sp>
      <p:graphicFrame>
        <p:nvGraphicFramePr>
          <p:cNvPr id="15" name="Object 14">
            <a:extLst>
              <a:ext uri="{FF2B5EF4-FFF2-40B4-BE49-F238E27FC236}">
                <a16:creationId xmlns:a16="http://schemas.microsoft.com/office/drawing/2014/main" id="{169FB84B-472B-4FBC-93FD-B0FBF4538F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2021520"/>
              </p:ext>
            </p:extLst>
          </p:nvPr>
        </p:nvGraphicFramePr>
        <p:xfrm>
          <a:off x="1453277" y="3762270"/>
          <a:ext cx="2203450" cy="914400"/>
        </p:xfrm>
        <a:graphic>
          <a:graphicData uri="http://schemas.openxmlformats.org/presentationml/2006/ole">
            <mc:AlternateContent xmlns:mc="http://schemas.openxmlformats.org/markup-compatibility/2006">
              <mc:Choice xmlns:v="urn:schemas-microsoft-com:vml" Requires="v">
                <p:oleObj name="Equation" r:id="rId7" imgW="2203979" imgH="914629" progId="Equation.DSMT4">
                  <p:embed/>
                </p:oleObj>
              </mc:Choice>
              <mc:Fallback>
                <p:oleObj name="Equation" r:id="rId7" imgW="2203979" imgH="914629" progId="Equation.DSMT4">
                  <p:embed/>
                  <p:pic>
                    <p:nvPicPr>
                      <p:cNvPr id="15" name="Object 14">
                        <a:extLst>
                          <a:ext uri="{FF2B5EF4-FFF2-40B4-BE49-F238E27FC236}">
                            <a16:creationId xmlns:a16="http://schemas.microsoft.com/office/drawing/2014/main" id="{169FB84B-472B-4FBC-93FD-B0FBF4538F93}"/>
                          </a:ext>
                          <a:ext uri="{C183D7F6-B498-43B3-948B-1728B52AA6E4}">
                            <adec:decorative xmlns:adec="http://schemas.microsoft.com/office/drawing/2017/decorative" val="1"/>
                          </a:ext>
                        </a:extLst>
                      </p:cNvPr>
                      <p:cNvPicPr/>
                      <p:nvPr/>
                    </p:nvPicPr>
                    <p:blipFill>
                      <a:blip r:embed="rId8"/>
                      <a:stretch>
                        <a:fillRect/>
                      </a:stretch>
                    </p:blipFill>
                    <p:spPr>
                      <a:xfrm>
                        <a:off x="1453277" y="3762270"/>
                        <a:ext cx="2203450" cy="914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DABEA08-1595-4E5E-AEDD-842A29444CFE}"/>
              </a:ext>
            </a:extLst>
          </p:cNvPr>
          <p:cNvSpPr>
            <a:spLocks noGrp="1"/>
          </p:cNvSpPr>
          <p:nvPr>
            <p:ph sz="quarter" idx="15"/>
          </p:nvPr>
        </p:nvSpPr>
        <p:spPr>
          <a:xfrm>
            <a:off x="685800" y="4686300"/>
            <a:ext cx="5791200" cy="863136"/>
          </a:xfrm>
        </p:spPr>
        <p:txBody>
          <a:bodyPr/>
          <a:lstStyle/>
          <a:p>
            <a:r>
              <a:rPr lang="en-US" sz="2400" i="1" dirty="0"/>
              <a:t>n</a:t>
            </a:r>
            <a:r>
              <a:rPr lang="en-US" sz="2400" dirty="0"/>
              <a:t> (principle quantum number) =</a:t>
            </a:r>
          </a:p>
        </p:txBody>
      </p:sp>
      <p:graphicFrame>
        <p:nvGraphicFramePr>
          <p:cNvPr id="8" name="Object 7">
            <a:extLst>
              <a:ext uri="{FF2B5EF4-FFF2-40B4-BE49-F238E27FC236}">
                <a16:creationId xmlns:a16="http://schemas.microsoft.com/office/drawing/2014/main" id="{1F1AFD39-FA9E-4D6C-B98F-6C4A0FF6A2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1739139"/>
              </p:ext>
            </p:extLst>
          </p:nvPr>
        </p:nvGraphicFramePr>
        <p:xfrm>
          <a:off x="4762500" y="4740275"/>
          <a:ext cx="1254125" cy="377825"/>
        </p:xfrm>
        <a:graphic>
          <a:graphicData uri="http://schemas.openxmlformats.org/presentationml/2006/ole">
            <mc:AlternateContent xmlns:mc="http://schemas.openxmlformats.org/markup-compatibility/2006">
              <mc:Choice xmlns:v="urn:schemas-microsoft-com:vml" Requires="v">
                <p:oleObj name="Equation" r:id="rId9" imgW="672840" imgH="203040" progId="Equation.DSMT4">
                  <p:embed/>
                </p:oleObj>
              </mc:Choice>
              <mc:Fallback>
                <p:oleObj name="Equation" r:id="rId9" imgW="672840" imgH="203040" progId="Equation.DSMT4">
                  <p:embed/>
                  <p:pic>
                    <p:nvPicPr>
                      <p:cNvPr id="8" name="Object 7">
                        <a:extLst>
                          <a:ext uri="{FF2B5EF4-FFF2-40B4-BE49-F238E27FC236}">
                            <a16:creationId xmlns:a16="http://schemas.microsoft.com/office/drawing/2014/main" id="{1F1AFD39-FA9E-4D6C-B98F-6C4A0FF6A236}"/>
                          </a:ext>
                          <a:ext uri="{C183D7F6-B498-43B3-948B-1728B52AA6E4}">
                            <adec:decorative xmlns:adec="http://schemas.microsoft.com/office/drawing/2017/decorative" val="1"/>
                          </a:ext>
                        </a:extLst>
                      </p:cNvPr>
                      <p:cNvPicPr/>
                      <p:nvPr/>
                    </p:nvPicPr>
                    <p:blipFill>
                      <a:blip r:embed="rId10"/>
                      <a:stretch>
                        <a:fillRect/>
                      </a:stretch>
                    </p:blipFill>
                    <p:spPr>
                      <a:xfrm>
                        <a:off x="4762500" y="4740275"/>
                        <a:ext cx="1254125" cy="3778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B2E5F93-682A-48E4-B6FC-D5A99E5C7C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72932536"/>
              </p:ext>
            </p:extLst>
          </p:nvPr>
        </p:nvGraphicFramePr>
        <p:xfrm>
          <a:off x="723900" y="5345533"/>
          <a:ext cx="4379912" cy="426615"/>
        </p:xfrm>
        <a:graphic>
          <a:graphicData uri="http://schemas.openxmlformats.org/presentationml/2006/ole">
            <mc:AlternateContent xmlns:mc="http://schemas.openxmlformats.org/markup-compatibility/2006">
              <mc:Choice xmlns:v="urn:schemas-microsoft-com:vml" Requires="v">
                <p:oleObj name="Equation" r:id="rId11" imgW="3911400" imgH="380880" progId="Equation.DSMT4">
                  <p:embed/>
                </p:oleObj>
              </mc:Choice>
              <mc:Fallback>
                <p:oleObj name="Equation" r:id="rId11" imgW="3911400" imgH="380880" progId="Equation.DSMT4">
                  <p:embed/>
                  <p:pic>
                    <p:nvPicPr>
                      <p:cNvPr id="16" name="Object 15">
                        <a:extLst>
                          <a:ext uri="{FF2B5EF4-FFF2-40B4-BE49-F238E27FC236}">
                            <a16:creationId xmlns:a16="http://schemas.microsoft.com/office/drawing/2014/main" id="{8B2E5F93-682A-48E4-B6FC-D5A99E5C7CBB}"/>
                          </a:ext>
                          <a:ext uri="{C183D7F6-B498-43B3-948B-1728B52AA6E4}">
                            <adec:decorative xmlns:adec="http://schemas.microsoft.com/office/drawing/2017/decorative" val="1"/>
                          </a:ext>
                        </a:extLst>
                      </p:cNvPr>
                      <p:cNvPicPr/>
                      <p:nvPr/>
                    </p:nvPicPr>
                    <p:blipFill>
                      <a:blip r:embed="rId12"/>
                      <a:stretch>
                        <a:fillRect/>
                      </a:stretch>
                    </p:blipFill>
                    <p:spPr>
                      <a:xfrm>
                        <a:off x="723900" y="5345533"/>
                        <a:ext cx="4379912" cy="426615"/>
                      </a:xfrm>
                      <a:prstGeom prst="rect">
                        <a:avLst/>
                      </a:prstGeom>
                    </p:spPr>
                  </p:pic>
                </p:oleObj>
              </mc:Fallback>
            </mc:AlternateContent>
          </a:graphicData>
        </a:graphic>
      </p:graphicFrame>
      <p:pic>
        <p:nvPicPr>
          <p:cNvPr id="17" name="Picture 16" descr="Bohr's model predicts that when an electron travels from a higher n level to a lower n level, it emits a photon of light with a specific energy.">
            <a:extLst>
              <a:ext uri="{FF2B5EF4-FFF2-40B4-BE49-F238E27FC236}">
                <a16:creationId xmlns:a16="http://schemas.microsoft.com/office/drawing/2014/main" id="{6630FEE3-C97F-4CF4-9C9D-554ADF8AC64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49077" y="1773710"/>
            <a:ext cx="2490815" cy="2507365"/>
          </a:xfrm>
          <a:prstGeom prst="rect">
            <a:avLst/>
          </a:prstGeom>
        </p:spPr>
      </p:pic>
      <p:sp>
        <p:nvSpPr>
          <p:cNvPr id="10" name="Text Placeholder 9">
            <a:extLst>
              <a:ext uri="{FF2B5EF4-FFF2-40B4-BE49-F238E27FC236}">
                <a16:creationId xmlns:a16="http://schemas.microsoft.com/office/drawing/2014/main" id="{FFB49AB3-03AC-4F8C-ABCA-B8D2B058C00C}"/>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0EF7364-5B61-430D-A4C0-486C6FDB7336}"/>
              </a:ext>
            </a:extLst>
          </p:cNvPr>
          <p:cNvSpPr>
            <a:spLocks noGrp="1"/>
          </p:cNvSpPr>
          <p:nvPr>
            <p:ph type="sldNum" sz="quarter" idx="4"/>
          </p:nvPr>
        </p:nvSpPr>
        <p:spPr/>
        <p:txBody>
          <a:bodyPr/>
          <a:lstStyle/>
          <a:p>
            <a:fld id="{E61124D7-3D3F-409D-95D2-103C22DF228D}" type="slidenum">
              <a:rPr lang="en-US" smtClean="0"/>
              <a:pPr/>
              <a:t>11</a:t>
            </a:fld>
            <a:endParaRPr lang="en-US" dirty="0"/>
          </a:p>
        </p:txBody>
      </p:sp>
    </p:spTree>
    <p:extLst>
      <p:ext uri="{BB962C8B-B14F-4D97-AF65-F5344CB8AC3E}">
        <p14:creationId xmlns:p14="http://schemas.microsoft.com/office/powerpoint/2010/main" val="335549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0070C0"/>
                </a:solidFill>
              </a:rPr>
              <a:t>Quantized Energy</a:t>
            </a:r>
          </a:p>
        </p:txBody>
      </p:sp>
      <p:pic>
        <p:nvPicPr>
          <p:cNvPr id="8" name="Picture 7" descr="When an electron transitions from a higher n level to a lower n level, an emission of light occurs.">
            <a:extLst>
              <a:ext uri="{FF2B5EF4-FFF2-40B4-BE49-F238E27FC236}">
                <a16:creationId xmlns:a16="http://schemas.microsoft.com/office/drawing/2014/main" id="{11FA3FCF-0141-453B-B410-82D55F1A3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31509"/>
            <a:ext cx="4078432" cy="4521885"/>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12</a:t>
            </a:fld>
            <a:endParaRPr lang="en-US" dirty="0"/>
          </a:p>
        </p:txBody>
      </p:sp>
      <p:sp>
        <p:nvSpPr>
          <p:cNvPr id="3" name="Rectangle 2"/>
          <p:cNvSpPr/>
          <p:nvPr/>
        </p:nvSpPr>
        <p:spPr>
          <a:xfrm>
            <a:off x="337039" y="1767546"/>
            <a:ext cx="4355123" cy="3416320"/>
          </a:xfrm>
          <a:prstGeom prst="rect">
            <a:avLst/>
          </a:prstGeom>
        </p:spPr>
        <p:txBody>
          <a:bodyPr wrap="square">
            <a:spAutoFit/>
          </a:bodyPr>
          <a:lstStyle/>
          <a:p>
            <a:pPr marL="0" indent="0">
              <a:buNone/>
            </a:pPr>
            <a:r>
              <a:rPr lang="en-US" b="1" dirty="0"/>
              <a:t>When an electron undergoes a transition, it can only exist in an energy level, not between energy levels, because energy levels of the atom are quantized. </a:t>
            </a:r>
          </a:p>
          <a:p>
            <a:pPr marL="0" indent="0">
              <a:buNone/>
            </a:pPr>
            <a:endParaRPr lang="en-US" b="1" dirty="0"/>
          </a:p>
          <a:p>
            <a:pPr marL="0" indent="0">
              <a:buNone/>
            </a:pPr>
            <a:r>
              <a:rPr lang="en-US" b="1" dirty="0"/>
              <a:t>A way to think about this is a ball on a staircase. The ball can only rest on steps, not between steps, much like how an electron can only exist in an energy level, not between energy levels.</a:t>
            </a:r>
          </a:p>
        </p:txBody>
      </p:sp>
    </p:spTree>
    <p:extLst>
      <p:ext uri="{BB962C8B-B14F-4D97-AF65-F5344CB8AC3E}">
        <p14:creationId xmlns:p14="http://schemas.microsoft.com/office/powerpoint/2010/main" val="143613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normAutofit/>
          </a:bodyPr>
          <a:lstStyle/>
          <a:p>
            <a:r>
              <a:rPr lang="en-US" dirty="0">
                <a:solidFill>
                  <a:srgbClr val="0070C0"/>
                </a:solidFill>
              </a:rPr>
              <a:t>Energy Transitions of the Hydrogen Atom</a:t>
            </a:r>
          </a:p>
        </p:txBody>
      </p:sp>
      <p:pic>
        <p:nvPicPr>
          <p:cNvPr id="6" name="Picture 5" descr="The hydrogen atom can undergo many emissions, and the emissions can be classified based on the final energy level of the emission.">
            <a:extLst>
              <a:ext uri="{FF2B5EF4-FFF2-40B4-BE49-F238E27FC236}">
                <a16:creationId xmlns:a16="http://schemas.microsoft.com/office/drawing/2014/main" id="{DEADA802-0759-4095-87F3-4711ED9B8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55" y="1361878"/>
            <a:ext cx="4542971" cy="4727195"/>
          </a:xfrm>
          <a:prstGeom prst="rect">
            <a:avLst/>
          </a:prstGeom>
        </p:spPr>
      </p:pic>
      <p:graphicFrame>
        <p:nvGraphicFramePr>
          <p:cNvPr id="7" name="Object 6">
            <a:extLst>
              <a:ext uri="{FF2B5EF4-FFF2-40B4-BE49-F238E27FC236}">
                <a16:creationId xmlns:a16="http://schemas.microsoft.com/office/drawing/2014/main" id="{33666639-A943-4D11-BADB-2679C445A0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1710495"/>
              </p:ext>
            </p:extLst>
          </p:nvPr>
        </p:nvGraphicFramePr>
        <p:xfrm>
          <a:off x="5372100" y="1585084"/>
          <a:ext cx="3162300" cy="492125"/>
        </p:xfrm>
        <a:graphic>
          <a:graphicData uri="http://schemas.openxmlformats.org/presentationml/2006/ole">
            <mc:AlternateContent xmlns:mc="http://schemas.openxmlformats.org/markup-compatibility/2006">
              <mc:Choice xmlns:v="urn:schemas-microsoft-com:vml" Requires="v">
                <p:oleObj name="Equation" r:id="rId4" imgW="2286000" imgH="355320" progId="Equation.DSMT4">
                  <p:embed/>
                </p:oleObj>
              </mc:Choice>
              <mc:Fallback>
                <p:oleObj name="Equation" r:id="rId4" imgW="2286000" imgH="355320" progId="Equation.DSMT4">
                  <p:embed/>
                  <p:pic>
                    <p:nvPicPr>
                      <p:cNvPr id="7" name="Object 6">
                        <a:extLst>
                          <a:ext uri="{FF2B5EF4-FFF2-40B4-BE49-F238E27FC236}">
                            <a16:creationId xmlns:a16="http://schemas.microsoft.com/office/drawing/2014/main" id="{33666639-A943-4D11-BADB-2679C445A0FD}"/>
                          </a:ext>
                          <a:ext uri="{C183D7F6-B498-43B3-948B-1728B52AA6E4}">
                            <adec:decorative xmlns:adec="http://schemas.microsoft.com/office/drawing/2017/decorative" val="1"/>
                          </a:ext>
                        </a:extLst>
                      </p:cNvPr>
                      <p:cNvPicPr>
                        <a:picLocks noChangeAspect="1" noChangeArrowheads="1"/>
                      </p:cNvPicPr>
                      <p:nvPr/>
                    </p:nvPicPr>
                    <p:blipFill>
                      <a:blip r:embed="rId5"/>
                      <a:srcRect/>
                      <a:stretch>
                        <a:fillRect/>
                      </a:stretch>
                    </p:blipFill>
                    <p:spPr bwMode="auto">
                      <a:xfrm>
                        <a:off x="5372100" y="1585084"/>
                        <a:ext cx="31623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DD716B1A-40C7-4A92-BBAE-D2689B819C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67549854"/>
              </p:ext>
            </p:extLst>
          </p:nvPr>
        </p:nvGraphicFramePr>
        <p:xfrm>
          <a:off x="5760413" y="2211733"/>
          <a:ext cx="2333998" cy="1141067"/>
        </p:xfrm>
        <a:graphic>
          <a:graphicData uri="http://schemas.openxmlformats.org/presentationml/2006/ole">
            <mc:AlternateContent xmlns:mc="http://schemas.openxmlformats.org/markup-compatibility/2006">
              <mc:Choice xmlns:v="urn:schemas-microsoft-com:vml" Requires="v">
                <p:oleObj name="Equation" r:id="rId6" imgW="1714320" imgH="838080" progId="Equation.DSMT4">
                  <p:embed/>
                </p:oleObj>
              </mc:Choice>
              <mc:Fallback>
                <p:oleObj name="Equation" r:id="rId6" imgW="1714320" imgH="838080" progId="Equation.DSMT4">
                  <p:embed/>
                  <p:pic>
                    <p:nvPicPr>
                      <p:cNvPr id="9" name="Object 8">
                        <a:extLst>
                          <a:ext uri="{FF2B5EF4-FFF2-40B4-BE49-F238E27FC236}">
                            <a16:creationId xmlns:a16="http://schemas.microsoft.com/office/drawing/2014/main" id="{DD716B1A-40C7-4A92-BBAE-D2689B819C74}"/>
                          </a:ext>
                          <a:ext uri="{C183D7F6-B498-43B3-948B-1728B52AA6E4}">
                            <adec:decorative xmlns:adec="http://schemas.microsoft.com/office/drawing/2017/decorative" val="1"/>
                          </a:ext>
                        </a:extLst>
                      </p:cNvPr>
                      <p:cNvPicPr/>
                      <p:nvPr/>
                    </p:nvPicPr>
                    <p:blipFill>
                      <a:blip r:embed="rId7"/>
                      <a:stretch>
                        <a:fillRect/>
                      </a:stretch>
                    </p:blipFill>
                    <p:spPr>
                      <a:xfrm>
                        <a:off x="5760413" y="2211733"/>
                        <a:ext cx="2333998" cy="114106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E89A935-8866-44E9-AC4D-C3364128CD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8141041"/>
              </p:ext>
            </p:extLst>
          </p:nvPr>
        </p:nvGraphicFramePr>
        <p:xfrm>
          <a:off x="5836954" y="3590018"/>
          <a:ext cx="2257457" cy="1058182"/>
        </p:xfrm>
        <a:graphic>
          <a:graphicData uri="http://schemas.openxmlformats.org/presentationml/2006/ole">
            <mc:AlternateContent xmlns:mc="http://schemas.openxmlformats.org/markup-compatibility/2006">
              <mc:Choice xmlns:v="urn:schemas-microsoft-com:vml" Requires="v">
                <p:oleObj name="Equation" r:id="rId8" imgW="1625400" imgH="761760" progId="Equation.DSMT4">
                  <p:embed/>
                </p:oleObj>
              </mc:Choice>
              <mc:Fallback>
                <p:oleObj name="Equation" r:id="rId8" imgW="1625400" imgH="761760" progId="Equation.DSMT4">
                  <p:embed/>
                  <p:pic>
                    <p:nvPicPr>
                      <p:cNvPr id="11" name="Object 10">
                        <a:extLst>
                          <a:ext uri="{FF2B5EF4-FFF2-40B4-BE49-F238E27FC236}">
                            <a16:creationId xmlns:a16="http://schemas.microsoft.com/office/drawing/2014/main" id="{4E89A935-8866-44E9-AC4D-C3364128CD0B}"/>
                          </a:ext>
                          <a:ext uri="{C183D7F6-B498-43B3-948B-1728B52AA6E4}">
                            <adec:decorative xmlns:adec="http://schemas.microsoft.com/office/drawing/2017/decorative" val="1"/>
                          </a:ext>
                        </a:extLst>
                      </p:cNvPr>
                      <p:cNvPicPr/>
                      <p:nvPr/>
                    </p:nvPicPr>
                    <p:blipFill>
                      <a:blip r:embed="rId9"/>
                      <a:stretch>
                        <a:fillRect/>
                      </a:stretch>
                    </p:blipFill>
                    <p:spPr>
                      <a:xfrm>
                        <a:off x="5836954" y="3590018"/>
                        <a:ext cx="2257457" cy="105818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B3E3CE2-0BC6-497D-BF9D-B4391AD10E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6502113"/>
              </p:ext>
            </p:extLst>
          </p:nvPr>
        </p:nvGraphicFramePr>
        <p:xfrm>
          <a:off x="5649912" y="4767263"/>
          <a:ext cx="2922588" cy="1176337"/>
        </p:xfrm>
        <a:graphic>
          <a:graphicData uri="http://schemas.openxmlformats.org/presentationml/2006/ole">
            <mc:AlternateContent xmlns:mc="http://schemas.openxmlformats.org/markup-compatibility/2006">
              <mc:Choice xmlns:v="urn:schemas-microsoft-com:vml" Requires="v">
                <p:oleObj name="Equation" r:id="rId10" imgW="2082600" imgH="838080" progId="Equation.DSMT4">
                  <p:embed/>
                </p:oleObj>
              </mc:Choice>
              <mc:Fallback>
                <p:oleObj name="Equation" r:id="rId10" imgW="2082600" imgH="838080" progId="Equation.DSMT4">
                  <p:embed/>
                  <p:pic>
                    <p:nvPicPr>
                      <p:cNvPr id="13" name="Object 12">
                        <a:extLst>
                          <a:ext uri="{FF2B5EF4-FFF2-40B4-BE49-F238E27FC236}">
                            <a16:creationId xmlns:a16="http://schemas.microsoft.com/office/drawing/2014/main" id="{6B3E3CE2-0BC6-497D-BF9D-B4391AD10E89}"/>
                          </a:ext>
                          <a:ext uri="{C183D7F6-B498-43B3-948B-1728B52AA6E4}">
                            <adec:decorative xmlns:adec="http://schemas.microsoft.com/office/drawing/2017/decorative" val="1"/>
                          </a:ext>
                        </a:extLst>
                      </p:cNvPr>
                      <p:cNvPicPr/>
                      <p:nvPr/>
                    </p:nvPicPr>
                    <p:blipFill>
                      <a:blip r:embed="rId11"/>
                      <a:stretch>
                        <a:fillRect/>
                      </a:stretch>
                    </p:blipFill>
                    <p:spPr>
                      <a:xfrm>
                        <a:off x="5649912" y="4767263"/>
                        <a:ext cx="2922588" cy="1176337"/>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13</a:t>
            </a:fld>
            <a:endParaRPr lang="en-US" dirty="0"/>
          </a:p>
        </p:txBody>
      </p:sp>
    </p:spTree>
    <p:extLst>
      <p:ext uri="{BB962C8B-B14F-4D97-AF65-F5344CB8AC3E}">
        <p14:creationId xmlns:p14="http://schemas.microsoft.com/office/powerpoint/2010/main" val="108732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33CE-A3AF-4990-BE38-CEE3665E6BDD}"/>
              </a:ext>
            </a:extLst>
          </p:cNvPr>
          <p:cNvSpPr>
            <a:spLocks noGrp="1"/>
          </p:cNvSpPr>
          <p:nvPr>
            <p:ph type="title"/>
          </p:nvPr>
        </p:nvSpPr>
        <p:spPr/>
        <p:txBody>
          <a:bodyPr/>
          <a:lstStyle/>
          <a:p>
            <a:r>
              <a:rPr lang="en-US" dirty="0">
                <a:solidFill>
                  <a:srgbClr val="0070C0"/>
                </a:solidFill>
              </a:rPr>
              <a:t>Hydrogen Atom Emission Series</a:t>
            </a:r>
          </a:p>
        </p:txBody>
      </p:sp>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266700" y="1562100"/>
            <a:ext cx="8576441" cy="2590800"/>
          </a:xfrm>
          <a:prstGeom prst="rect">
            <a:avLst/>
          </a:prstGeom>
        </p:spPr>
      </p:pic>
    </p:spTree>
    <p:extLst>
      <p:ext uri="{BB962C8B-B14F-4D97-AF65-F5344CB8AC3E}">
        <p14:creationId xmlns:p14="http://schemas.microsoft.com/office/powerpoint/2010/main" val="319753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226684" y="685800"/>
            <a:ext cx="8803016" cy="4838700"/>
          </a:xfrm>
          <a:prstGeom prst="rect">
            <a:avLst/>
          </a:prstGeom>
        </p:spPr>
      </p:pic>
      <p:sp>
        <p:nvSpPr>
          <p:cNvPr id="2" name="TextBox 1"/>
          <p:cNvSpPr txBox="1"/>
          <p:nvPr/>
        </p:nvSpPr>
        <p:spPr>
          <a:xfrm>
            <a:off x="7427584" y="5185946"/>
            <a:ext cx="1485900" cy="338554"/>
          </a:xfrm>
          <a:prstGeom prst="rect">
            <a:avLst/>
          </a:prstGeom>
          <a:noFill/>
        </p:spPr>
        <p:txBody>
          <a:bodyPr wrap="square" rtlCol="1">
            <a:spAutoFit/>
          </a:bodyPr>
          <a:lstStyle/>
          <a:p>
            <a:r>
              <a:rPr lang="en-US" sz="1600" i="1" dirty="0"/>
              <a:t>(Continue..)</a:t>
            </a:r>
            <a:endParaRPr lang="ar-SA" sz="1600" i="1" dirty="0"/>
          </a:p>
        </p:txBody>
      </p:sp>
    </p:spTree>
    <p:extLst>
      <p:ext uri="{BB962C8B-B14F-4D97-AF65-F5344CB8AC3E}">
        <p14:creationId xmlns:p14="http://schemas.microsoft.com/office/powerpoint/2010/main" val="193441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16</a:t>
            </a:fld>
            <a:endParaRPr lang="en-US" dirty="0"/>
          </a:p>
        </p:txBody>
      </p:sp>
      <p:pic>
        <p:nvPicPr>
          <p:cNvPr id="2" name="Picture 1"/>
          <p:cNvPicPr>
            <a:picLocks noChangeAspect="1"/>
          </p:cNvPicPr>
          <p:nvPr/>
        </p:nvPicPr>
        <p:blipFill>
          <a:blip r:embed="rId3"/>
          <a:stretch>
            <a:fillRect/>
          </a:stretch>
        </p:blipFill>
        <p:spPr>
          <a:xfrm>
            <a:off x="228600" y="718783"/>
            <a:ext cx="8789731" cy="4158017"/>
          </a:xfrm>
          <a:prstGeom prst="rect">
            <a:avLst/>
          </a:prstGeom>
        </p:spPr>
      </p:pic>
    </p:spTree>
    <p:extLst>
      <p:ext uri="{BB962C8B-B14F-4D97-AF65-F5344CB8AC3E}">
        <p14:creationId xmlns:p14="http://schemas.microsoft.com/office/powerpoint/2010/main" val="355689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8C49-D12D-44C5-852B-F860119417B5}"/>
              </a:ext>
            </a:extLst>
          </p:cNvPr>
          <p:cNvSpPr>
            <a:spLocks noGrp="1"/>
          </p:cNvSpPr>
          <p:nvPr>
            <p:ph type="title"/>
          </p:nvPr>
        </p:nvSpPr>
        <p:spPr/>
        <p:txBody>
          <a:bodyPr/>
          <a:lstStyle/>
          <a:p>
            <a:r>
              <a:rPr lang="en-US" dirty="0">
                <a:solidFill>
                  <a:srgbClr val="0070C0"/>
                </a:solidFill>
              </a:rPr>
              <a:t>Quantization of Electron Energy</a:t>
            </a:r>
          </a:p>
        </p:txBody>
      </p:sp>
      <p:sp>
        <p:nvSpPr>
          <p:cNvPr id="3" name="Content Placeholder 2">
            <a:extLst>
              <a:ext uri="{FF2B5EF4-FFF2-40B4-BE49-F238E27FC236}">
                <a16:creationId xmlns:a16="http://schemas.microsoft.com/office/drawing/2014/main" id="{A30FF4F1-CF24-4789-9B6D-688FFD1AE245}"/>
              </a:ext>
            </a:extLst>
          </p:cNvPr>
          <p:cNvSpPr>
            <a:spLocks noGrp="1"/>
          </p:cNvSpPr>
          <p:nvPr>
            <p:ph sz="quarter" idx="11"/>
          </p:nvPr>
        </p:nvSpPr>
        <p:spPr>
          <a:xfrm>
            <a:off x="457200" y="1444752"/>
            <a:ext cx="1257300" cy="530352"/>
          </a:xfrm>
        </p:spPr>
        <p:txBody>
          <a:bodyPr/>
          <a:lstStyle/>
          <a:p>
            <a:r>
              <a:rPr lang="en-US" sz="2400" dirty="0"/>
              <a:t>Why is</a:t>
            </a:r>
            <a:endParaRPr lang="en-US" dirty="0"/>
          </a:p>
        </p:txBody>
      </p:sp>
      <p:graphicFrame>
        <p:nvGraphicFramePr>
          <p:cNvPr id="13" name="Object 12">
            <a:extLst>
              <a:ext uri="{FF2B5EF4-FFF2-40B4-BE49-F238E27FC236}">
                <a16:creationId xmlns:a16="http://schemas.microsoft.com/office/drawing/2014/main" id="{52484687-D0D1-4821-9496-C544EB52C1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9380898"/>
              </p:ext>
            </p:extLst>
          </p:nvPr>
        </p:nvGraphicFramePr>
        <p:xfrm>
          <a:off x="1485900" y="1472184"/>
          <a:ext cx="301625" cy="365125"/>
        </p:xfrm>
        <a:graphic>
          <a:graphicData uri="http://schemas.openxmlformats.org/presentationml/2006/ole">
            <mc:AlternateContent xmlns:mc="http://schemas.openxmlformats.org/markup-compatibility/2006">
              <mc:Choice xmlns:v="urn:schemas-microsoft-com:vml" Requires="v">
                <p:oleObj name="Equation" r:id="rId3" imgW="301900" imgH="364482" progId="Equation.DSMT4">
                  <p:embed/>
                </p:oleObj>
              </mc:Choice>
              <mc:Fallback>
                <p:oleObj name="Equation" r:id="rId3" imgW="301900" imgH="364482" progId="Equation.DSMT4">
                  <p:embed/>
                  <p:pic>
                    <p:nvPicPr>
                      <p:cNvPr id="13" name="Object 12">
                        <a:extLst>
                          <a:ext uri="{FF2B5EF4-FFF2-40B4-BE49-F238E27FC236}">
                            <a16:creationId xmlns:a16="http://schemas.microsoft.com/office/drawing/2014/main" id="{52484687-D0D1-4821-9496-C544EB52C185}"/>
                          </a:ext>
                          <a:ext uri="{C183D7F6-B498-43B3-948B-1728B52AA6E4}">
                            <adec:decorative xmlns:adec="http://schemas.microsoft.com/office/drawing/2017/decorative" val="1"/>
                          </a:ext>
                        </a:extLst>
                      </p:cNvPr>
                      <p:cNvPicPr/>
                      <p:nvPr/>
                    </p:nvPicPr>
                    <p:blipFill>
                      <a:blip r:embed="rId4"/>
                      <a:stretch>
                        <a:fillRect/>
                      </a:stretch>
                    </p:blipFill>
                    <p:spPr>
                      <a:xfrm>
                        <a:off x="1485900" y="1472184"/>
                        <a:ext cx="301625" cy="3651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6145B1D-D510-42E0-BCD4-C3887B2FF038}"/>
              </a:ext>
            </a:extLst>
          </p:cNvPr>
          <p:cNvSpPr>
            <a:spLocks noGrp="1"/>
          </p:cNvSpPr>
          <p:nvPr>
            <p:ph sz="quarter" idx="12"/>
          </p:nvPr>
        </p:nvSpPr>
        <p:spPr>
          <a:xfrm>
            <a:off x="1751344" y="1444752"/>
            <a:ext cx="2630156" cy="530352"/>
          </a:xfrm>
        </p:spPr>
        <p:txBody>
          <a:bodyPr/>
          <a:lstStyle/>
          <a:p>
            <a:r>
              <a:rPr lang="en-US" sz="2400" dirty="0"/>
              <a:t>energy quantized?</a:t>
            </a:r>
          </a:p>
        </p:txBody>
      </p:sp>
      <p:sp>
        <p:nvSpPr>
          <p:cNvPr id="5" name="Content Placeholder 4">
            <a:extLst>
              <a:ext uri="{FF2B5EF4-FFF2-40B4-BE49-F238E27FC236}">
                <a16:creationId xmlns:a16="http://schemas.microsoft.com/office/drawing/2014/main" id="{9FFF289A-F266-4E9E-950B-9EF7DDD872AC}"/>
              </a:ext>
            </a:extLst>
          </p:cNvPr>
          <p:cNvSpPr>
            <a:spLocks noGrp="1"/>
          </p:cNvSpPr>
          <p:nvPr>
            <p:ph sz="quarter" idx="13"/>
          </p:nvPr>
        </p:nvSpPr>
        <p:spPr>
          <a:xfrm>
            <a:off x="463062" y="2717298"/>
            <a:ext cx="3918438" cy="1130802"/>
          </a:xfrm>
        </p:spPr>
        <p:txBody>
          <a:bodyPr>
            <a:normAutofit/>
          </a:bodyPr>
          <a:lstStyle/>
          <a:p>
            <a:r>
              <a:rPr lang="en-US" sz="2400" dirty="0"/>
              <a:t>De Broglie (1924) reasoned that</a:t>
            </a:r>
            <a:endParaRPr lang="en-US" dirty="0"/>
          </a:p>
        </p:txBody>
      </p:sp>
      <p:graphicFrame>
        <p:nvGraphicFramePr>
          <p:cNvPr id="14" name="Object 13">
            <a:extLst>
              <a:ext uri="{FF2B5EF4-FFF2-40B4-BE49-F238E27FC236}">
                <a16:creationId xmlns:a16="http://schemas.microsoft.com/office/drawing/2014/main" id="{A1C12148-3877-430C-A6A2-B06786AE15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6961761"/>
              </p:ext>
            </p:extLst>
          </p:nvPr>
        </p:nvGraphicFramePr>
        <p:xfrm>
          <a:off x="1095898" y="3113286"/>
          <a:ext cx="317500" cy="366713"/>
        </p:xfrm>
        <a:graphic>
          <a:graphicData uri="http://schemas.openxmlformats.org/presentationml/2006/ole">
            <mc:AlternateContent xmlns:mc="http://schemas.openxmlformats.org/markup-compatibility/2006">
              <mc:Choice xmlns:v="urn:schemas-microsoft-com:vml" Requires="v">
                <p:oleObj name="Equation" r:id="rId5" imgW="317013" imgH="365924" progId="Equation.DSMT4">
                  <p:embed/>
                </p:oleObj>
              </mc:Choice>
              <mc:Fallback>
                <p:oleObj name="Equation" r:id="rId5" imgW="317013" imgH="365924" progId="Equation.DSMT4">
                  <p:embed/>
                  <p:pic>
                    <p:nvPicPr>
                      <p:cNvPr id="14" name="Object 13">
                        <a:extLst>
                          <a:ext uri="{FF2B5EF4-FFF2-40B4-BE49-F238E27FC236}">
                            <a16:creationId xmlns:a16="http://schemas.microsoft.com/office/drawing/2014/main" id="{A1C12148-3877-430C-A6A2-B06786AE1582}"/>
                          </a:ext>
                          <a:ext uri="{C183D7F6-B498-43B3-948B-1728B52AA6E4}">
                            <adec:decorative xmlns:adec="http://schemas.microsoft.com/office/drawing/2017/decorative" val="1"/>
                          </a:ext>
                        </a:extLst>
                      </p:cNvPr>
                      <p:cNvPicPr/>
                      <p:nvPr/>
                    </p:nvPicPr>
                    <p:blipFill>
                      <a:blip r:embed="rId6"/>
                      <a:stretch>
                        <a:fillRect/>
                      </a:stretch>
                    </p:blipFill>
                    <p:spPr>
                      <a:xfrm>
                        <a:off x="1095898" y="3113286"/>
                        <a:ext cx="317500" cy="366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D976F2A-77F7-4602-AC67-DB36E244ADD5}"/>
              </a:ext>
            </a:extLst>
          </p:cNvPr>
          <p:cNvSpPr>
            <a:spLocks noGrp="1"/>
          </p:cNvSpPr>
          <p:nvPr>
            <p:ph sz="quarter" idx="14"/>
          </p:nvPr>
        </p:nvSpPr>
        <p:spPr>
          <a:xfrm>
            <a:off x="1415562" y="3087378"/>
            <a:ext cx="3918438" cy="530352"/>
          </a:xfrm>
        </p:spPr>
        <p:txBody>
          <a:bodyPr/>
          <a:lstStyle/>
          <a:p>
            <a:r>
              <a:rPr lang="en-US" sz="2400" b="1" dirty="0"/>
              <a:t>is both particle and wave.</a:t>
            </a:r>
            <a:endParaRPr lang="en-US" dirty="0"/>
          </a:p>
        </p:txBody>
      </p:sp>
      <p:graphicFrame>
        <p:nvGraphicFramePr>
          <p:cNvPr id="15" name="Object 14">
            <a:extLst>
              <a:ext uri="{FF2B5EF4-FFF2-40B4-BE49-F238E27FC236}">
                <a16:creationId xmlns:a16="http://schemas.microsoft.com/office/drawing/2014/main" id="{50013CF8-4278-4820-B333-8EC83D476C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4165210"/>
              </p:ext>
            </p:extLst>
          </p:nvPr>
        </p:nvGraphicFramePr>
        <p:xfrm>
          <a:off x="701675" y="3886200"/>
          <a:ext cx="3108325" cy="914400"/>
        </p:xfrm>
        <a:graphic>
          <a:graphicData uri="http://schemas.openxmlformats.org/presentationml/2006/ole">
            <mc:AlternateContent xmlns:mc="http://schemas.openxmlformats.org/markup-compatibility/2006">
              <mc:Choice xmlns:v="urn:schemas-microsoft-com:vml" Requires="v">
                <p:oleObj name="Equation" r:id="rId7" imgW="2145960" imgH="634680" progId="Equation.DSMT4">
                  <p:embed/>
                </p:oleObj>
              </mc:Choice>
              <mc:Fallback>
                <p:oleObj name="Equation" r:id="rId7" imgW="2145960" imgH="634680" progId="Equation.DSMT4">
                  <p:embed/>
                  <p:pic>
                    <p:nvPicPr>
                      <p:cNvPr id="15" name="Object 14">
                        <a:extLst>
                          <a:ext uri="{FF2B5EF4-FFF2-40B4-BE49-F238E27FC236}">
                            <a16:creationId xmlns:a16="http://schemas.microsoft.com/office/drawing/2014/main" id="{50013CF8-4278-4820-B333-8EC83D476CF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75" y="3886200"/>
                        <a:ext cx="31083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0AC36D27-053E-4073-BC9D-CFB86E6D0AB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4800099"/>
              </p:ext>
            </p:extLst>
          </p:nvPr>
        </p:nvGraphicFramePr>
        <p:xfrm>
          <a:off x="1114355" y="5103205"/>
          <a:ext cx="2303463" cy="439737"/>
        </p:xfrm>
        <a:graphic>
          <a:graphicData uri="http://schemas.openxmlformats.org/presentationml/2006/ole">
            <mc:AlternateContent xmlns:mc="http://schemas.openxmlformats.org/markup-compatibility/2006">
              <mc:Choice xmlns:v="urn:schemas-microsoft-com:vml" Requires="v">
                <p:oleObj name="Equation" r:id="rId9" imgW="1790640" imgH="342720" progId="Equation.DSMT4">
                  <p:embed/>
                </p:oleObj>
              </mc:Choice>
              <mc:Fallback>
                <p:oleObj name="Equation" r:id="rId9" imgW="1790640" imgH="342720" progId="Equation.DSMT4">
                  <p:embed/>
                  <p:pic>
                    <p:nvPicPr>
                      <p:cNvPr id="16" name="Object 15">
                        <a:extLst>
                          <a:ext uri="{FF2B5EF4-FFF2-40B4-BE49-F238E27FC236}">
                            <a16:creationId xmlns:a16="http://schemas.microsoft.com/office/drawing/2014/main" id="{0AC36D27-053E-4073-BC9D-CFB86E6D0AB2}"/>
                          </a:ext>
                          <a:ext uri="{C183D7F6-B498-43B3-948B-1728B52AA6E4}">
                            <adec:decorative xmlns:adec="http://schemas.microsoft.com/office/drawing/2017/decorative" val="1"/>
                          </a:ext>
                        </a:extLst>
                      </p:cNvPr>
                      <p:cNvPicPr>
                        <a:picLocks noChangeAspect="1" noChangeArrowheads="1"/>
                      </p:cNvPicPr>
                      <p:nvPr/>
                    </p:nvPicPr>
                    <p:blipFill>
                      <a:blip r:embed="rId10"/>
                      <a:srcRect/>
                      <a:stretch>
                        <a:fillRect/>
                      </a:stretch>
                    </p:blipFill>
                    <p:spPr bwMode="auto">
                      <a:xfrm>
                        <a:off x="1114355" y="5103205"/>
                        <a:ext cx="23034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0294501C-1E0F-489A-8347-BB9F9D6AC9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3716172"/>
              </p:ext>
            </p:extLst>
          </p:nvPr>
        </p:nvGraphicFramePr>
        <p:xfrm>
          <a:off x="1065743" y="5620307"/>
          <a:ext cx="1906057" cy="356419"/>
        </p:xfrm>
        <a:graphic>
          <a:graphicData uri="http://schemas.openxmlformats.org/presentationml/2006/ole">
            <mc:AlternateContent xmlns:mc="http://schemas.openxmlformats.org/markup-compatibility/2006">
              <mc:Choice xmlns:v="urn:schemas-microsoft-com:vml" Requires="v">
                <p:oleObj name="Equation" r:id="rId11" imgW="1562040" imgH="291960" progId="Equation.DSMT4">
                  <p:embed/>
                </p:oleObj>
              </mc:Choice>
              <mc:Fallback>
                <p:oleObj name="Equation" r:id="rId11" imgW="1562040" imgH="291960" progId="Equation.DSMT4">
                  <p:embed/>
                  <p:pic>
                    <p:nvPicPr>
                      <p:cNvPr id="17" name="Object 16">
                        <a:extLst>
                          <a:ext uri="{FF2B5EF4-FFF2-40B4-BE49-F238E27FC236}">
                            <a16:creationId xmlns:a16="http://schemas.microsoft.com/office/drawing/2014/main" id="{0294501C-1E0F-489A-8347-BB9F9D6AC95F}"/>
                          </a:ext>
                          <a:ext uri="{C183D7F6-B498-43B3-948B-1728B52AA6E4}">
                            <adec:decorative xmlns:adec="http://schemas.microsoft.com/office/drawing/2017/decorative" val="1"/>
                          </a:ext>
                        </a:extLst>
                      </p:cNvPr>
                      <p:cNvPicPr/>
                      <p:nvPr/>
                    </p:nvPicPr>
                    <p:blipFill>
                      <a:blip r:embed="rId12"/>
                      <a:stretch>
                        <a:fillRect/>
                      </a:stretch>
                    </p:blipFill>
                    <p:spPr>
                      <a:xfrm>
                        <a:off x="1065743" y="5620307"/>
                        <a:ext cx="1906057" cy="356419"/>
                      </a:xfrm>
                      <a:prstGeom prst="rect">
                        <a:avLst/>
                      </a:prstGeom>
                    </p:spPr>
                  </p:pic>
                </p:oleObj>
              </mc:Fallback>
            </mc:AlternateContent>
          </a:graphicData>
        </a:graphic>
      </p:graphicFrame>
      <p:pic>
        <p:nvPicPr>
          <p:cNvPr id="8" name="Picture 7" descr="Set of two circumference orbital diagrams depict allowed (a) and nonallowed orbit (b).">
            <a:extLst>
              <a:ext uri="{FF2B5EF4-FFF2-40B4-BE49-F238E27FC236}">
                <a16:creationId xmlns:a16="http://schemas.microsoft.com/office/drawing/2014/main" id="{FE2BE5DB-F3FB-4F67-9D16-48D5250038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7189" y="1782689"/>
            <a:ext cx="3070787" cy="1631071"/>
          </a:xfrm>
          <a:prstGeom prst="rect">
            <a:avLst/>
          </a:prstGeom>
        </p:spPr>
      </p:pic>
      <p:pic>
        <p:nvPicPr>
          <p:cNvPr id="11" name="Picture 10">
            <a:extLst>
              <a:ext uri="{FF2B5EF4-FFF2-40B4-BE49-F238E27FC236}">
                <a16:creationId xmlns:a16="http://schemas.microsoft.com/office/drawing/2014/main" id="{49C9E93B-3914-4E9B-8923-312E4552B4F1}"/>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34000" y="3444241"/>
            <a:ext cx="3162741" cy="1686160"/>
          </a:xfrm>
          <a:prstGeom prst="rect">
            <a:avLst/>
          </a:prstGeom>
        </p:spPr>
      </p:pic>
      <p:sp>
        <p:nvSpPr>
          <p:cNvPr id="10" name="Text Placeholder 9" hidden="1">
            <a:extLst>
              <a:ext uri="{FF2B5EF4-FFF2-40B4-BE49-F238E27FC236}">
                <a16:creationId xmlns:a16="http://schemas.microsoft.com/office/drawing/2014/main" id="{18DE3D64-8175-4B9F-8105-64DC84FA1E78}"/>
              </a:ext>
            </a:extLst>
          </p:cNvPr>
          <p:cNvSpPr>
            <a:spLocks noGrp="1"/>
          </p:cNvSpPr>
          <p:nvPr>
            <p:ph type="body" sz="quarter" idx="18"/>
          </p:nvPr>
        </p:nvSpPr>
        <p:spPr/>
        <p:txBody>
          <a:bodyPr/>
          <a:lstStyle/>
          <a:p>
            <a:endParaRPr lang="en-US" dirty="0"/>
          </a:p>
        </p:txBody>
      </p:sp>
      <p:sp>
        <p:nvSpPr>
          <p:cNvPr id="12" name="Slide Number Placeholder 11">
            <a:extLst>
              <a:ext uri="{FF2B5EF4-FFF2-40B4-BE49-F238E27FC236}">
                <a16:creationId xmlns:a16="http://schemas.microsoft.com/office/drawing/2014/main" id="{7A08683E-6D92-488B-988A-479F669FAF44}"/>
              </a:ext>
            </a:extLst>
          </p:cNvPr>
          <p:cNvSpPr>
            <a:spLocks noGrp="1"/>
          </p:cNvSpPr>
          <p:nvPr>
            <p:ph type="sldNum" sz="quarter" idx="4"/>
          </p:nvPr>
        </p:nvSpPr>
        <p:spPr/>
        <p:txBody>
          <a:bodyPr/>
          <a:lstStyle/>
          <a:p>
            <a:fld id="{E61124D7-3D3F-409D-95D2-103C22DF228D}" type="slidenum">
              <a:rPr lang="en-US" smtClean="0"/>
              <a:pPr/>
              <a:t>17</a:t>
            </a:fld>
            <a:endParaRPr lang="en-US" dirty="0"/>
          </a:p>
        </p:txBody>
      </p:sp>
    </p:spTree>
    <p:extLst>
      <p:ext uri="{BB962C8B-B14F-4D97-AF65-F5344CB8AC3E}">
        <p14:creationId xmlns:p14="http://schemas.microsoft.com/office/powerpoint/2010/main" val="131200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18</a:t>
            </a:fld>
            <a:endParaRPr lang="en-US" dirty="0"/>
          </a:p>
        </p:txBody>
      </p:sp>
      <p:pic>
        <p:nvPicPr>
          <p:cNvPr id="13" name="Picture 12"/>
          <p:cNvPicPr>
            <a:picLocks noChangeAspect="1"/>
          </p:cNvPicPr>
          <p:nvPr/>
        </p:nvPicPr>
        <p:blipFill>
          <a:blip r:embed="rId2"/>
          <a:stretch>
            <a:fillRect/>
          </a:stretch>
        </p:blipFill>
        <p:spPr>
          <a:xfrm>
            <a:off x="406126" y="114300"/>
            <a:ext cx="8296275" cy="6383019"/>
          </a:xfrm>
          <a:prstGeom prst="rect">
            <a:avLst/>
          </a:prstGeom>
        </p:spPr>
      </p:pic>
    </p:spTree>
    <p:extLst>
      <p:ext uri="{BB962C8B-B14F-4D97-AF65-F5344CB8AC3E}">
        <p14:creationId xmlns:p14="http://schemas.microsoft.com/office/powerpoint/2010/main" val="100282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19</a:t>
            </a:fld>
            <a:endParaRPr lang="en-US" dirty="0"/>
          </a:p>
        </p:txBody>
      </p:sp>
      <p:pic>
        <p:nvPicPr>
          <p:cNvPr id="13" name="Picture 12"/>
          <p:cNvPicPr>
            <a:picLocks noChangeAspect="1"/>
          </p:cNvPicPr>
          <p:nvPr/>
        </p:nvPicPr>
        <p:blipFill>
          <a:blip r:embed="rId2"/>
          <a:stretch>
            <a:fillRect/>
          </a:stretch>
        </p:blipFill>
        <p:spPr>
          <a:xfrm>
            <a:off x="266700" y="647700"/>
            <a:ext cx="8686800" cy="4221785"/>
          </a:xfrm>
          <a:prstGeom prst="rect">
            <a:avLst/>
          </a:prstGeom>
        </p:spPr>
      </p:pic>
    </p:spTree>
    <p:extLst>
      <p:ext uri="{BB962C8B-B14F-4D97-AF65-F5344CB8AC3E}">
        <p14:creationId xmlns:p14="http://schemas.microsoft.com/office/powerpoint/2010/main" val="395270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FB4D-518C-421E-AD51-73295BF73641}"/>
              </a:ext>
            </a:extLst>
          </p:cNvPr>
          <p:cNvSpPr>
            <a:spLocks noGrp="1"/>
          </p:cNvSpPr>
          <p:nvPr>
            <p:ph type="title"/>
          </p:nvPr>
        </p:nvSpPr>
        <p:spPr/>
        <p:txBody>
          <a:bodyPr/>
          <a:lstStyle/>
          <a:p>
            <a:r>
              <a:rPr lang="en-US" b="1" dirty="0">
                <a:solidFill>
                  <a:srgbClr val="0070C0"/>
                </a:solidFill>
              </a:rPr>
              <a:t>Properties of Waves</a:t>
            </a:r>
          </a:p>
        </p:txBody>
      </p:sp>
      <p:pic>
        <p:nvPicPr>
          <p:cNvPr id="9" name="Picture 8" descr="illustration of wavelength and amplitude of waves.">
            <a:extLst>
              <a:ext uri="{FF2B5EF4-FFF2-40B4-BE49-F238E27FC236}">
                <a16:creationId xmlns:a16="http://schemas.microsoft.com/office/drawing/2014/main" id="{B6A0C6D3-D395-448A-8E01-1B5B905710A5}"/>
              </a:ext>
            </a:extLst>
          </p:cNvPr>
          <p:cNvPicPr>
            <a:picLocks noChangeAspect="1"/>
          </p:cNvPicPr>
          <p:nvPr/>
        </p:nvPicPr>
        <p:blipFill>
          <a:blip r:embed="rId3"/>
          <a:stretch>
            <a:fillRect/>
          </a:stretch>
        </p:blipFill>
        <p:spPr>
          <a:xfrm>
            <a:off x="1432625" y="1295400"/>
            <a:ext cx="6354950" cy="2337209"/>
          </a:xfrm>
          <a:prstGeom prst="rect">
            <a:avLst/>
          </a:prstGeom>
        </p:spPr>
      </p:pic>
      <p:sp>
        <p:nvSpPr>
          <p:cNvPr id="3" name="Content Placeholder 2">
            <a:extLst>
              <a:ext uri="{FF2B5EF4-FFF2-40B4-BE49-F238E27FC236}">
                <a16:creationId xmlns:a16="http://schemas.microsoft.com/office/drawing/2014/main" id="{00ADBEBF-4BF5-4346-A21E-518A7DAC2C7B}"/>
              </a:ext>
            </a:extLst>
          </p:cNvPr>
          <p:cNvSpPr>
            <a:spLocks noGrp="1"/>
          </p:cNvSpPr>
          <p:nvPr>
            <p:ph idx="1"/>
          </p:nvPr>
        </p:nvSpPr>
        <p:spPr>
          <a:xfrm>
            <a:off x="495300" y="3759405"/>
            <a:ext cx="8039100" cy="2552700"/>
          </a:xfrm>
        </p:spPr>
        <p:txBody>
          <a:bodyPr>
            <a:normAutofit lnSpcReduction="10000"/>
          </a:bodyPr>
          <a:lstStyle/>
          <a:p>
            <a:pPr marL="0" indent="0">
              <a:spcAft>
                <a:spcPts val="600"/>
              </a:spcAft>
              <a:buNone/>
            </a:pPr>
            <a:r>
              <a:rPr lang="en-US" sz="2000" b="1" i="1" dirty="0"/>
              <a:t>Wavelength</a:t>
            </a:r>
            <a:r>
              <a:rPr lang="en-US" sz="2000" dirty="0"/>
              <a:t> (</a:t>
            </a:r>
            <a:r>
              <a:rPr lang="el-GR" sz="2000" dirty="0"/>
              <a:t>λ</a:t>
            </a:r>
            <a:r>
              <a:rPr lang="en-US" sz="2000" dirty="0"/>
              <a:t>) is the distance between identical points on successive waves.</a:t>
            </a:r>
          </a:p>
          <a:p>
            <a:pPr marL="0" indent="0">
              <a:spcAft>
                <a:spcPts val="600"/>
              </a:spcAft>
              <a:buNone/>
            </a:pPr>
            <a:r>
              <a:rPr lang="en-US" sz="2000" b="1" i="1" dirty="0"/>
              <a:t>Amplitude</a:t>
            </a:r>
            <a:r>
              <a:rPr lang="en-US" sz="2000" dirty="0"/>
              <a:t> is the vertical distance from the midline of a wave to the peak or trough.</a:t>
            </a:r>
          </a:p>
          <a:p>
            <a:pPr marL="0" indent="0">
              <a:spcAft>
                <a:spcPts val="600"/>
              </a:spcAft>
              <a:buNone/>
            </a:pPr>
            <a:r>
              <a:rPr lang="en-US" sz="2000" b="1" i="1" dirty="0"/>
              <a:t>Frequency</a:t>
            </a:r>
            <a:r>
              <a:rPr lang="en-US" sz="2000" dirty="0"/>
              <a:t> (</a:t>
            </a:r>
            <a:r>
              <a:rPr lang="el-GR" sz="2000" dirty="0"/>
              <a:t>ν</a:t>
            </a:r>
            <a:r>
              <a:rPr lang="en-US" sz="2000" dirty="0"/>
              <a:t>) is the number of waves that pass through a particular point in 1 second (Hz = 1 cycle/s).</a:t>
            </a:r>
          </a:p>
          <a:p>
            <a:pPr marL="0" algn="ctr">
              <a:spcAft>
                <a:spcPts val="600"/>
              </a:spcAft>
              <a:buNone/>
            </a:pPr>
            <a:r>
              <a:rPr lang="en-US" sz="2000" dirty="0"/>
              <a:t>The speed (</a:t>
            </a:r>
            <a:r>
              <a:rPr lang="en-US" sz="2000" i="1" dirty="0"/>
              <a:t>u</a:t>
            </a:r>
            <a:r>
              <a:rPr lang="en-US" sz="2000" dirty="0"/>
              <a:t>) of the wave = </a:t>
            </a:r>
            <a:r>
              <a:rPr lang="el-GR" sz="2000" dirty="0"/>
              <a:t>λ</a:t>
            </a:r>
            <a:r>
              <a:rPr lang="en-US" sz="2000" dirty="0"/>
              <a:t> × </a:t>
            </a:r>
            <a:r>
              <a:rPr lang="el-GR" sz="2000" dirty="0"/>
              <a:t>ν</a:t>
            </a:r>
            <a:endParaRPr lang="en-US" sz="2000" dirty="0"/>
          </a:p>
        </p:txBody>
      </p:sp>
      <p:sp>
        <p:nvSpPr>
          <p:cNvPr id="6" name="Text Placeholder 5" hidden="1">
            <a:extLst>
              <a:ext uri="{FF2B5EF4-FFF2-40B4-BE49-F238E27FC236}">
                <a16:creationId xmlns:a16="http://schemas.microsoft.com/office/drawing/2014/main" id="{602C4E80-542D-4DDD-BAAA-607FFBBC5BEF}"/>
              </a:ext>
            </a:extLst>
          </p:cNvPr>
          <p:cNvSpPr>
            <a:spLocks noGrp="1"/>
          </p:cNvSpPr>
          <p:nvPr>
            <p:ph type="body" sz="quarter" idx="22"/>
          </p:nvPr>
        </p:nvSpPr>
        <p:spPr/>
        <p:txBody>
          <a:bodyPr/>
          <a:lstStyle/>
          <a:p>
            <a:endParaRPr lang="en-US"/>
          </a:p>
        </p:txBody>
      </p:sp>
      <p:sp>
        <p:nvSpPr>
          <p:cNvPr id="8" name="Slide Number Placeholder 7">
            <a:extLst>
              <a:ext uri="{FF2B5EF4-FFF2-40B4-BE49-F238E27FC236}">
                <a16:creationId xmlns:a16="http://schemas.microsoft.com/office/drawing/2014/main" id="{3A9669C8-4017-4335-A9CC-8BBE3F9CF511}"/>
              </a:ext>
            </a:extLst>
          </p:cNvPr>
          <p:cNvSpPr>
            <a:spLocks noGrp="1"/>
          </p:cNvSpPr>
          <p:nvPr>
            <p:ph type="sldNum" sz="quarter" idx="4"/>
          </p:nvPr>
        </p:nvSpPr>
        <p:spPr/>
        <p:txBody>
          <a:bodyPr/>
          <a:lstStyle/>
          <a:p>
            <a:fld id="{E61124D7-3D3F-409D-95D2-103C22DF228D}" type="slidenum">
              <a:rPr lang="en-US" smtClean="0"/>
              <a:pPr/>
              <a:t>2</a:t>
            </a:fld>
            <a:endParaRPr lang="en-US" dirty="0"/>
          </a:p>
        </p:txBody>
      </p:sp>
    </p:spTree>
    <p:extLst>
      <p:ext uri="{BB962C8B-B14F-4D97-AF65-F5344CB8AC3E}">
        <p14:creationId xmlns:p14="http://schemas.microsoft.com/office/powerpoint/2010/main" val="6120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9E1B-6E3E-47C4-B5AB-27A6C913EF19}"/>
              </a:ext>
            </a:extLst>
          </p:cNvPr>
          <p:cNvSpPr>
            <a:spLocks noGrp="1"/>
          </p:cNvSpPr>
          <p:nvPr>
            <p:ph type="title"/>
          </p:nvPr>
        </p:nvSpPr>
        <p:spPr/>
        <p:txBody>
          <a:bodyPr/>
          <a:lstStyle/>
          <a:p>
            <a:r>
              <a:rPr lang="en-US" dirty="0">
                <a:solidFill>
                  <a:srgbClr val="0070C0"/>
                </a:solidFill>
              </a:rPr>
              <a:t>Schrodinger Wave Equation </a:t>
            </a:r>
            <a:r>
              <a:rPr lang="en-US" sz="1600" dirty="0">
                <a:solidFill>
                  <a:srgbClr val="0070C0"/>
                </a:solidFill>
              </a:rPr>
              <a:t>1</a:t>
            </a:r>
          </a:p>
        </p:txBody>
      </p:sp>
      <p:sp>
        <p:nvSpPr>
          <p:cNvPr id="3" name="Content Placeholder 2">
            <a:extLst>
              <a:ext uri="{FF2B5EF4-FFF2-40B4-BE49-F238E27FC236}">
                <a16:creationId xmlns:a16="http://schemas.microsoft.com/office/drawing/2014/main" id="{E245EF30-5A26-4F9B-8050-602772F4312E}"/>
              </a:ext>
            </a:extLst>
          </p:cNvPr>
          <p:cNvSpPr>
            <a:spLocks noGrp="1"/>
          </p:cNvSpPr>
          <p:nvPr>
            <p:ph sz="quarter" idx="11"/>
          </p:nvPr>
        </p:nvSpPr>
        <p:spPr>
          <a:xfrm>
            <a:off x="457200" y="1444752"/>
            <a:ext cx="8229600" cy="2822448"/>
          </a:xfrm>
        </p:spPr>
        <p:txBody>
          <a:bodyPr/>
          <a:lstStyle/>
          <a:p>
            <a:pPr marL="0" indent="0">
              <a:spcBef>
                <a:spcPts val="0"/>
              </a:spcBef>
              <a:spcAft>
                <a:spcPts val="1600"/>
              </a:spcAft>
              <a:buNone/>
            </a:pPr>
            <a:r>
              <a:rPr lang="en-US" sz="2400" dirty="0">
                <a:solidFill>
                  <a:schemeClr val="tx1"/>
                </a:solidFill>
              </a:rPr>
              <a:t>In 1926 Schrodinger wrote an </a:t>
            </a:r>
            <a:r>
              <a:rPr lang="en-US" sz="2400" b="1" dirty="0">
                <a:solidFill>
                  <a:schemeClr val="tx1"/>
                </a:solidFill>
              </a:rPr>
              <a:t>equation that described both the particle and wave nature of the</a:t>
            </a:r>
          </a:p>
        </p:txBody>
      </p:sp>
      <p:graphicFrame>
        <p:nvGraphicFramePr>
          <p:cNvPr id="13" name="Object 12">
            <a:extLst>
              <a:ext uri="{FF2B5EF4-FFF2-40B4-BE49-F238E27FC236}">
                <a16:creationId xmlns:a16="http://schemas.microsoft.com/office/drawing/2014/main" id="{6D8D89DC-9308-489E-B031-FC35B00108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0679511"/>
              </p:ext>
            </p:extLst>
          </p:nvPr>
        </p:nvGraphicFramePr>
        <p:xfrm>
          <a:off x="4686300" y="1828800"/>
          <a:ext cx="320675" cy="368300"/>
        </p:xfrm>
        <a:graphic>
          <a:graphicData uri="http://schemas.openxmlformats.org/presentationml/2006/ole">
            <mc:AlternateContent xmlns:mc="http://schemas.openxmlformats.org/markup-compatibility/2006">
              <mc:Choice xmlns:v="urn:schemas-microsoft-com:vml" Requires="v">
                <p:oleObj name="Equation" r:id="rId3" imgW="253800" imgH="291960" progId="Equation.DSMT4">
                  <p:embed/>
                </p:oleObj>
              </mc:Choice>
              <mc:Fallback>
                <p:oleObj name="Equation" r:id="rId3" imgW="253800" imgH="291960" progId="Equation.DSMT4">
                  <p:embed/>
                  <p:pic>
                    <p:nvPicPr>
                      <p:cNvPr id="13" name="Object 12">
                        <a:extLst>
                          <a:ext uri="{FF2B5EF4-FFF2-40B4-BE49-F238E27FC236}">
                            <a16:creationId xmlns:a16="http://schemas.microsoft.com/office/drawing/2014/main" id="{6D8D89DC-9308-489E-B031-FC35B001087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8288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33BC6A11-F222-434F-B5C4-6CE6ADE6B52E}"/>
              </a:ext>
            </a:extLst>
          </p:cNvPr>
          <p:cNvSpPr>
            <a:spLocks noGrp="1"/>
          </p:cNvSpPr>
          <p:nvPr>
            <p:ph sz="quarter" idx="12"/>
          </p:nvPr>
        </p:nvSpPr>
        <p:spPr>
          <a:xfrm>
            <a:off x="5029200" y="1825451"/>
            <a:ext cx="2171700" cy="530352"/>
          </a:xfrm>
        </p:spPr>
        <p:txBody>
          <a:bodyPr/>
          <a:lstStyle/>
          <a:p>
            <a:r>
              <a:rPr lang="en-US" sz="2400" dirty="0">
                <a:solidFill>
                  <a:schemeClr val="tx1"/>
                </a:solidFill>
              </a:rPr>
              <a:t>Wave function</a:t>
            </a:r>
            <a:endParaRPr lang="en-US" dirty="0"/>
          </a:p>
        </p:txBody>
      </p:sp>
      <p:graphicFrame>
        <p:nvGraphicFramePr>
          <p:cNvPr id="16" name="Object 15">
            <a:extLst>
              <a:ext uri="{FF2B5EF4-FFF2-40B4-BE49-F238E27FC236}">
                <a16:creationId xmlns:a16="http://schemas.microsoft.com/office/drawing/2014/main" id="{0C28A0DB-6235-4AF4-B91E-090F0F7B4D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6820920"/>
              </p:ext>
            </p:extLst>
          </p:nvPr>
        </p:nvGraphicFramePr>
        <p:xfrm>
          <a:off x="6934200" y="1866900"/>
          <a:ext cx="528885" cy="402960"/>
        </p:xfrm>
        <a:graphic>
          <a:graphicData uri="http://schemas.openxmlformats.org/presentationml/2006/ole">
            <mc:AlternateContent xmlns:mc="http://schemas.openxmlformats.org/markup-compatibility/2006">
              <mc:Choice xmlns:v="urn:schemas-microsoft-com:vml" Requires="v">
                <p:oleObj name="Equation" r:id="rId5" imgW="266400" imgH="203040" progId="Equation.DSMT4">
                  <p:embed/>
                </p:oleObj>
              </mc:Choice>
              <mc:Fallback>
                <p:oleObj name="Equation" r:id="rId5" imgW="266400" imgH="203040" progId="Equation.DSMT4">
                  <p:embed/>
                  <p:pic>
                    <p:nvPicPr>
                      <p:cNvPr id="16" name="Object 15">
                        <a:extLst>
                          <a:ext uri="{FF2B5EF4-FFF2-40B4-BE49-F238E27FC236}">
                            <a16:creationId xmlns:a16="http://schemas.microsoft.com/office/drawing/2014/main" id="{0C28A0DB-6235-4AF4-B91E-090F0F7B4D7E}"/>
                          </a:ext>
                          <a:ext uri="{C183D7F6-B498-43B3-948B-1728B52AA6E4}">
                            <adec:decorative xmlns:adec="http://schemas.microsoft.com/office/drawing/2017/decorative" val="1"/>
                          </a:ext>
                        </a:extLst>
                      </p:cNvPr>
                      <p:cNvPicPr/>
                      <p:nvPr/>
                    </p:nvPicPr>
                    <p:blipFill>
                      <a:blip r:embed="rId6"/>
                      <a:stretch>
                        <a:fillRect/>
                      </a:stretch>
                    </p:blipFill>
                    <p:spPr>
                      <a:xfrm>
                        <a:off x="6934200" y="1866900"/>
                        <a:ext cx="528885" cy="4029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380C803-97D4-44EE-A9A0-967A63329818}"/>
              </a:ext>
            </a:extLst>
          </p:cNvPr>
          <p:cNvSpPr>
            <a:spLocks noGrp="1"/>
          </p:cNvSpPr>
          <p:nvPr>
            <p:ph sz="quarter" idx="13"/>
          </p:nvPr>
        </p:nvSpPr>
        <p:spPr>
          <a:xfrm>
            <a:off x="452176" y="2171700"/>
            <a:ext cx="2962785" cy="1734935"/>
          </a:xfrm>
        </p:spPr>
        <p:txBody>
          <a:bodyPr/>
          <a:lstStyle/>
          <a:p>
            <a:pPr marL="0" marR="0" lvl="0" indent="0" algn="l" defTabSz="685800"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describes:</a:t>
            </a:r>
          </a:p>
          <a:p>
            <a:pPr marL="803275" marR="0" lvl="0" indent="-341313" algn="l" defTabSz="685800" rtl="0" eaLnBrk="1" fontAlgn="auto" latinLnBrk="0" hangingPunct="1">
              <a:lnSpc>
                <a:spcPct val="100000"/>
              </a:lnSpc>
              <a:spcBef>
                <a:spcPts val="0"/>
              </a:spcBef>
              <a:spcAft>
                <a:spcPts val="2000"/>
              </a:spcAft>
              <a:buClrTx/>
              <a:buSzTx/>
              <a:buFont typeface="+mj-lt"/>
              <a:buAutoNum type="arabicPeriod"/>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energy of</a:t>
            </a:r>
            <a:endParaRPr lang="en-US" dirty="0"/>
          </a:p>
        </p:txBody>
      </p:sp>
      <p:graphicFrame>
        <p:nvGraphicFramePr>
          <p:cNvPr id="14" name="Object 2">
            <a:extLst>
              <a:ext uri="{FF2B5EF4-FFF2-40B4-BE49-F238E27FC236}">
                <a16:creationId xmlns:a16="http://schemas.microsoft.com/office/drawing/2014/main" id="{7B2F5761-D191-4367-B2EF-840CED946F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6554182"/>
              </p:ext>
            </p:extLst>
          </p:nvPr>
        </p:nvGraphicFramePr>
        <p:xfrm>
          <a:off x="2667000" y="2755900"/>
          <a:ext cx="320675" cy="368300"/>
        </p:xfrm>
        <a:graphic>
          <a:graphicData uri="http://schemas.openxmlformats.org/presentationml/2006/ole">
            <mc:AlternateContent xmlns:mc="http://schemas.openxmlformats.org/markup-compatibility/2006">
              <mc:Choice xmlns:v="urn:schemas-microsoft-com:vml" Requires="v">
                <p:oleObj name="Equation" r:id="rId7" imgW="253800" imgH="291960" progId="Equation.DSMT4">
                  <p:embed/>
                </p:oleObj>
              </mc:Choice>
              <mc:Fallback>
                <p:oleObj name="Equation" r:id="rId7" imgW="253800" imgH="291960" progId="Equation.DSMT4">
                  <p:embed/>
                  <p:pic>
                    <p:nvPicPr>
                      <p:cNvPr id="14" name="Object 2">
                        <a:extLst>
                          <a:ext uri="{FF2B5EF4-FFF2-40B4-BE49-F238E27FC236}">
                            <a16:creationId xmlns:a16="http://schemas.microsoft.com/office/drawing/2014/main" id="{7B2F5761-D191-4367-B2EF-840CED946F96}"/>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7559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a:extLst>
              <a:ext uri="{FF2B5EF4-FFF2-40B4-BE49-F238E27FC236}">
                <a16:creationId xmlns:a16="http://schemas.microsoft.com/office/drawing/2014/main" id="{8B70D9FD-38AE-4A02-93BF-3B5993EA0D1E}"/>
              </a:ext>
            </a:extLst>
          </p:cNvPr>
          <p:cNvSpPr>
            <a:spLocks noGrp="1"/>
          </p:cNvSpPr>
          <p:nvPr>
            <p:ph sz="quarter" idx="14"/>
          </p:nvPr>
        </p:nvSpPr>
        <p:spPr>
          <a:xfrm>
            <a:off x="2980283" y="2743200"/>
            <a:ext cx="1972717" cy="530352"/>
          </a:xfrm>
        </p:spPr>
        <p:txBody>
          <a:bodyPr/>
          <a:lstStyle/>
          <a:p>
            <a:r>
              <a:rPr lang="en-US" sz="2400" b="1" dirty="0">
                <a:solidFill>
                  <a:schemeClr val="tx1"/>
                </a:solidFill>
              </a:rPr>
              <a:t>with a given</a:t>
            </a:r>
            <a:endParaRPr lang="en-US" dirty="0"/>
          </a:p>
        </p:txBody>
      </p:sp>
      <p:graphicFrame>
        <p:nvGraphicFramePr>
          <p:cNvPr id="17" name="Object 16">
            <a:extLst>
              <a:ext uri="{FF2B5EF4-FFF2-40B4-BE49-F238E27FC236}">
                <a16:creationId xmlns:a16="http://schemas.microsoft.com/office/drawing/2014/main" id="{9E4A07A8-49F0-45AF-B02C-575993C15E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1143110"/>
              </p:ext>
            </p:extLst>
          </p:nvPr>
        </p:nvGraphicFramePr>
        <p:xfrm>
          <a:off x="4713288" y="2841625"/>
          <a:ext cx="339725" cy="368300"/>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17" name="Object 16">
                        <a:extLst>
                          <a:ext uri="{FF2B5EF4-FFF2-40B4-BE49-F238E27FC236}">
                            <a16:creationId xmlns:a16="http://schemas.microsoft.com/office/drawing/2014/main" id="{9E4A07A8-49F0-45AF-B02C-575993C15E6C}"/>
                          </a:ext>
                          <a:ext uri="{C183D7F6-B498-43B3-948B-1728B52AA6E4}">
                            <adec:decorative xmlns:adec="http://schemas.microsoft.com/office/drawing/2017/decorative" val="1"/>
                          </a:ext>
                        </a:extLst>
                      </p:cNvPr>
                      <p:cNvPicPr/>
                      <p:nvPr/>
                    </p:nvPicPr>
                    <p:blipFill>
                      <a:blip r:embed="rId10"/>
                      <a:stretch>
                        <a:fillRect/>
                      </a:stretch>
                    </p:blipFill>
                    <p:spPr>
                      <a:xfrm>
                        <a:off x="4713288" y="2841625"/>
                        <a:ext cx="339725" cy="3683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45EA8BD-D76A-48AE-8EA0-D477921E1E82}"/>
              </a:ext>
            </a:extLst>
          </p:cNvPr>
          <p:cNvSpPr>
            <a:spLocks noGrp="1"/>
          </p:cNvSpPr>
          <p:nvPr>
            <p:ph sz="quarter" idx="15"/>
          </p:nvPr>
        </p:nvSpPr>
        <p:spPr>
          <a:xfrm>
            <a:off x="457200" y="3355848"/>
            <a:ext cx="4229100" cy="530352"/>
          </a:xfrm>
        </p:spPr>
        <p:txBody>
          <a:bodyPr/>
          <a:lstStyle/>
          <a:p>
            <a:pPr marL="804672" indent="-338328">
              <a:buFont typeface="+mj-lt"/>
              <a:buAutoNum type="arabicPeriod" startAt="2"/>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probability of finding</a:t>
            </a:r>
            <a:endParaRPr lang="en-US" dirty="0"/>
          </a:p>
        </p:txBody>
      </p:sp>
      <p:graphicFrame>
        <p:nvGraphicFramePr>
          <p:cNvPr id="15" name="Object 3">
            <a:extLst>
              <a:ext uri="{FF2B5EF4-FFF2-40B4-BE49-F238E27FC236}">
                <a16:creationId xmlns:a16="http://schemas.microsoft.com/office/drawing/2014/main" id="{4F1DDF17-0C8A-4887-A618-8F64E67ECD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0451364"/>
              </p:ext>
            </p:extLst>
          </p:nvPr>
        </p:nvGraphicFramePr>
        <p:xfrm>
          <a:off x="4229100" y="3365500"/>
          <a:ext cx="320675" cy="368300"/>
        </p:xfrm>
        <a:graphic>
          <a:graphicData uri="http://schemas.openxmlformats.org/presentationml/2006/ole">
            <mc:AlternateContent xmlns:mc="http://schemas.openxmlformats.org/markup-compatibility/2006">
              <mc:Choice xmlns:v="urn:schemas-microsoft-com:vml" Requires="v">
                <p:oleObj name="Equation" r:id="rId11" imgW="253800" imgH="291960" progId="Equation.DSMT4">
                  <p:embed/>
                </p:oleObj>
              </mc:Choice>
              <mc:Fallback>
                <p:oleObj name="Equation" r:id="rId11" imgW="253800" imgH="291960" progId="Equation.DSMT4">
                  <p:embed/>
                  <p:pic>
                    <p:nvPicPr>
                      <p:cNvPr id="15" name="Object 3">
                        <a:extLst>
                          <a:ext uri="{FF2B5EF4-FFF2-40B4-BE49-F238E27FC236}">
                            <a16:creationId xmlns:a16="http://schemas.microsoft.com/office/drawing/2014/main" id="{4F1DDF17-0C8A-4887-A618-8F64E67ECDEE}"/>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33655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a:extLst>
              <a:ext uri="{FF2B5EF4-FFF2-40B4-BE49-F238E27FC236}">
                <a16:creationId xmlns:a16="http://schemas.microsoft.com/office/drawing/2014/main" id="{E6A760AA-430F-49EC-91D8-61DBF20D5B12}"/>
              </a:ext>
            </a:extLst>
          </p:cNvPr>
          <p:cNvSpPr>
            <a:spLocks noGrp="1"/>
          </p:cNvSpPr>
          <p:nvPr>
            <p:ph sz="quarter" idx="16"/>
          </p:nvPr>
        </p:nvSpPr>
        <p:spPr>
          <a:xfrm>
            <a:off x="4572000" y="3355848"/>
            <a:ext cx="3048000" cy="530352"/>
          </a:xfrm>
        </p:spPr>
        <p:txBody>
          <a:bodyPr/>
          <a:lstStyle/>
          <a:p>
            <a:r>
              <a:rPr lang="en-US" sz="2400" b="1" dirty="0">
                <a:solidFill>
                  <a:schemeClr val="tx1"/>
                </a:solidFill>
              </a:rPr>
              <a:t>in a volume of space</a:t>
            </a:r>
            <a:endParaRPr lang="en-US" dirty="0"/>
          </a:p>
        </p:txBody>
      </p:sp>
      <p:sp>
        <p:nvSpPr>
          <p:cNvPr id="9" name="Content Placeholder 8">
            <a:extLst>
              <a:ext uri="{FF2B5EF4-FFF2-40B4-BE49-F238E27FC236}">
                <a16:creationId xmlns:a16="http://schemas.microsoft.com/office/drawing/2014/main" id="{CCFC3838-B0D5-45BB-8FF9-742A13F38959}"/>
              </a:ext>
            </a:extLst>
          </p:cNvPr>
          <p:cNvSpPr>
            <a:spLocks noGrp="1"/>
          </p:cNvSpPr>
          <p:nvPr>
            <p:ph sz="quarter" idx="17"/>
          </p:nvPr>
        </p:nvSpPr>
        <p:spPr>
          <a:xfrm>
            <a:off x="457200" y="4138282"/>
            <a:ext cx="4991100" cy="2126445"/>
          </a:xfrm>
        </p:spPr>
        <p:txBody>
          <a:bodyPr/>
          <a:lstStyle/>
          <a:p>
            <a:pPr marL="0" lvl="1" indent="0">
              <a:spcBef>
                <a:spcPts val="0"/>
              </a:spcBef>
              <a:spcAft>
                <a:spcPts val="2000"/>
              </a:spcAft>
              <a:buClrTx/>
              <a:buNone/>
              <a:defRPr/>
            </a:pPr>
            <a:r>
              <a:rPr lang="en-US" sz="2400" dirty="0"/>
              <a:t>Schrodinger’s equation can only be solved exactly for the hydrogen atom Must approximate its solution for multi electron systems.</a:t>
            </a:r>
          </a:p>
        </p:txBody>
      </p:sp>
      <p:pic>
        <p:nvPicPr>
          <p:cNvPr id="18" name="Picture 17" descr="electron diffraction pattern.">
            <a:extLst>
              <a:ext uri="{FF2B5EF4-FFF2-40B4-BE49-F238E27FC236}">
                <a16:creationId xmlns:a16="http://schemas.microsoft.com/office/drawing/2014/main" id="{7A1F7911-8F31-4CD9-A543-1F09E97631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58345" y="3921142"/>
            <a:ext cx="2438400" cy="2343586"/>
          </a:xfrm>
          <a:prstGeom prst="rect">
            <a:avLst/>
          </a:prstGeom>
        </p:spPr>
      </p:pic>
      <p:sp>
        <p:nvSpPr>
          <p:cNvPr id="10" name="Text Placeholder 9" hidden="1">
            <a:extLst>
              <a:ext uri="{FF2B5EF4-FFF2-40B4-BE49-F238E27FC236}">
                <a16:creationId xmlns:a16="http://schemas.microsoft.com/office/drawing/2014/main" id="{59FB6658-7B6D-4E41-8EF2-58F56E69D8FD}"/>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ABC31D85-C292-4072-9FC2-BB5642914A59}"/>
              </a:ext>
            </a:extLst>
          </p:cNvPr>
          <p:cNvSpPr>
            <a:spLocks noGrp="1"/>
          </p:cNvSpPr>
          <p:nvPr>
            <p:ph type="body" sz="quarter" idx="23"/>
          </p:nvPr>
        </p:nvSpPr>
        <p:spPr/>
        <p:txBody>
          <a:bodyPr/>
          <a:lstStyle/>
          <a:p>
            <a:r>
              <a:rPr lang="en-GB" sz="800" dirty="0"/>
              <a:t>©Education Development </a:t>
            </a:r>
            <a:r>
              <a:rPr lang="en-GB" sz="800" dirty="0" err="1"/>
              <a:t>Center</a:t>
            </a:r>
            <a:r>
              <a:rPr lang="en-GB" sz="800" dirty="0"/>
              <a:t>, Inc.</a:t>
            </a:r>
          </a:p>
        </p:txBody>
      </p:sp>
      <p:sp>
        <p:nvSpPr>
          <p:cNvPr id="12" name="Slide Number Placeholder 11">
            <a:extLst>
              <a:ext uri="{FF2B5EF4-FFF2-40B4-BE49-F238E27FC236}">
                <a16:creationId xmlns:a16="http://schemas.microsoft.com/office/drawing/2014/main" id="{C09D3D43-2376-42A1-BE0A-7F6CAC44CE53}"/>
              </a:ext>
            </a:extLst>
          </p:cNvPr>
          <p:cNvSpPr>
            <a:spLocks noGrp="1"/>
          </p:cNvSpPr>
          <p:nvPr>
            <p:ph type="sldNum" sz="quarter" idx="4"/>
          </p:nvPr>
        </p:nvSpPr>
        <p:spPr/>
        <p:txBody>
          <a:bodyPr/>
          <a:lstStyle/>
          <a:p>
            <a:fld id="{E61124D7-3D3F-409D-95D2-103C22DF228D}" type="slidenum">
              <a:rPr lang="en-US" smtClean="0"/>
              <a:pPr/>
              <a:t>20</a:t>
            </a:fld>
            <a:endParaRPr lang="en-US" dirty="0"/>
          </a:p>
        </p:txBody>
      </p:sp>
    </p:spTree>
    <p:extLst>
      <p:ext uri="{BB962C8B-B14F-4D97-AF65-F5344CB8AC3E}">
        <p14:creationId xmlns:p14="http://schemas.microsoft.com/office/powerpoint/2010/main" val="345041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E53D-23C9-46B5-8F36-A1DA0980A2DD}"/>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Schrodinger Wave Equation </a:t>
            </a:r>
            <a:r>
              <a:rPr kumimoji="0" lang="en-US" sz="1600" b="0" i="0" u="none" strike="noStrike" kern="1200" cap="none" spc="0" normalizeH="0" baseline="0" noProof="0" dirty="0">
                <a:ln>
                  <a:noFill/>
                </a:ln>
                <a:solidFill>
                  <a:srgbClr val="0070C0"/>
                </a:solidFill>
                <a:effectLst/>
                <a:uLnTx/>
                <a:uFillTx/>
              </a:rPr>
              <a:t>2</a:t>
            </a:r>
            <a:endParaRPr lang="en-US" dirty="0">
              <a:solidFill>
                <a:srgbClr val="0070C0"/>
              </a:solidFill>
            </a:endParaRPr>
          </a:p>
        </p:txBody>
      </p:sp>
      <p:graphicFrame>
        <p:nvGraphicFramePr>
          <p:cNvPr id="13" name="Object 12">
            <a:extLst>
              <a:ext uri="{FF2B5EF4-FFF2-40B4-BE49-F238E27FC236}">
                <a16:creationId xmlns:a16="http://schemas.microsoft.com/office/drawing/2014/main" id="{0E7E181F-D432-4EF3-9EF8-8FE6ECEFFD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7153216"/>
              </p:ext>
            </p:extLst>
          </p:nvPr>
        </p:nvGraphicFramePr>
        <p:xfrm>
          <a:off x="495300" y="1562100"/>
          <a:ext cx="351407" cy="381000"/>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13" name="Object 12">
                        <a:extLst>
                          <a:ext uri="{FF2B5EF4-FFF2-40B4-BE49-F238E27FC236}">
                            <a16:creationId xmlns:a16="http://schemas.microsoft.com/office/drawing/2014/main" id="{0E7E181F-D432-4EF3-9EF8-8FE6ECEFFD0A}"/>
                          </a:ext>
                          <a:ext uri="{C183D7F6-B498-43B3-948B-1728B52AA6E4}">
                            <adec:decorative xmlns:adec="http://schemas.microsoft.com/office/drawing/2017/decorative" val="1"/>
                          </a:ext>
                        </a:extLst>
                      </p:cNvPr>
                      <p:cNvPicPr/>
                      <p:nvPr/>
                    </p:nvPicPr>
                    <p:blipFill>
                      <a:blip r:embed="rId3"/>
                      <a:stretch>
                        <a:fillRect/>
                      </a:stretch>
                    </p:blipFill>
                    <p:spPr>
                      <a:xfrm>
                        <a:off x="495300" y="1562100"/>
                        <a:ext cx="351407"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6AD1B366-82EF-4F97-B14C-A468FF6ED8F9}"/>
              </a:ext>
            </a:extLst>
          </p:cNvPr>
          <p:cNvSpPr>
            <a:spLocks noGrp="1"/>
          </p:cNvSpPr>
          <p:nvPr>
            <p:ph sz="quarter" idx="11"/>
          </p:nvPr>
        </p:nvSpPr>
        <p:spPr>
          <a:xfrm>
            <a:off x="457200" y="1444752"/>
            <a:ext cx="8229600" cy="1412748"/>
          </a:xfrm>
        </p:spPr>
        <p:txBody>
          <a:bodyPr/>
          <a:lstStyle/>
          <a:p>
            <a:pPr marL="36576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a function of four numbers called</a:t>
            </a:r>
          </a:p>
          <a:p>
            <a:pPr marL="137160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quantum numbers</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041C7203-9C84-4B5B-8386-C7DE87EDCF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7287104"/>
              </p:ext>
            </p:extLst>
          </p:nvPr>
        </p:nvGraphicFramePr>
        <p:xfrm>
          <a:off x="4472940" y="1905000"/>
          <a:ext cx="1508760" cy="457200"/>
        </p:xfrm>
        <a:graphic>
          <a:graphicData uri="http://schemas.openxmlformats.org/presentationml/2006/ole">
            <mc:AlternateContent xmlns:mc="http://schemas.openxmlformats.org/markup-compatibility/2006">
              <mc:Choice xmlns:v="urn:schemas-microsoft-com:vml" Requires="v">
                <p:oleObj name="Equation" r:id="rId4" imgW="1257120" imgH="380880" progId="Equation.DSMT4">
                  <p:embed/>
                </p:oleObj>
              </mc:Choice>
              <mc:Fallback>
                <p:oleObj name="Equation" r:id="rId4" imgW="1257120" imgH="380880" progId="Equation.DSMT4">
                  <p:embed/>
                  <p:pic>
                    <p:nvPicPr>
                      <p:cNvPr id="14" name="Object 13">
                        <a:extLst>
                          <a:ext uri="{FF2B5EF4-FFF2-40B4-BE49-F238E27FC236}">
                            <a16:creationId xmlns:a16="http://schemas.microsoft.com/office/drawing/2014/main" id="{041C7203-9C84-4B5B-8386-C7DE87EDCF89}"/>
                          </a:ext>
                          <a:ext uri="{C183D7F6-B498-43B3-948B-1728B52AA6E4}">
                            <adec:decorative xmlns:adec="http://schemas.microsoft.com/office/drawing/2017/decorative" val="1"/>
                          </a:ext>
                        </a:extLst>
                      </p:cNvPr>
                      <p:cNvPicPr/>
                      <p:nvPr/>
                    </p:nvPicPr>
                    <p:blipFill>
                      <a:blip r:embed="rId5"/>
                      <a:stretch>
                        <a:fillRect/>
                      </a:stretch>
                    </p:blipFill>
                    <p:spPr>
                      <a:xfrm>
                        <a:off x="4472940" y="1905000"/>
                        <a:ext cx="150876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ECF6485-BA6A-417A-9907-E02DD36FFB38}"/>
              </a:ext>
            </a:extLst>
          </p:cNvPr>
          <p:cNvSpPr>
            <a:spLocks noGrp="1"/>
          </p:cNvSpPr>
          <p:nvPr>
            <p:ph sz="quarter" idx="12"/>
          </p:nvPr>
        </p:nvSpPr>
        <p:spPr>
          <a:xfrm>
            <a:off x="457200" y="2706624"/>
            <a:ext cx="4674317" cy="985058"/>
          </a:xfrm>
        </p:spPr>
        <p:txBody>
          <a:bodyPr/>
          <a:lstStyle/>
          <a:p>
            <a:pPr marL="0" marR="0" lvl="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principal quantum number </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p>
          <a:p>
            <a:pPr marL="0" marR="0" lvl="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6" name="Object 15">
            <a:extLst>
              <a:ext uri="{FF2B5EF4-FFF2-40B4-BE49-F238E27FC236}">
                <a16:creationId xmlns:a16="http://schemas.microsoft.com/office/drawing/2014/main" id="{046E43F1-CC6E-44EF-90BA-E9BAE89915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9219655"/>
              </p:ext>
            </p:extLst>
          </p:nvPr>
        </p:nvGraphicFramePr>
        <p:xfrm>
          <a:off x="1028700" y="3217863"/>
          <a:ext cx="1606550" cy="401637"/>
        </p:xfrm>
        <a:graphic>
          <a:graphicData uri="http://schemas.openxmlformats.org/presentationml/2006/ole">
            <mc:AlternateContent xmlns:mc="http://schemas.openxmlformats.org/markup-compatibility/2006">
              <mc:Choice xmlns:v="urn:schemas-microsoft-com:vml" Requires="v">
                <p:oleObj name="Equation" r:id="rId6" imgW="812520" imgH="203040" progId="Equation.DSMT4">
                  <p:embed/>
                </p:oleObj>
              </mc:Choice>
              <mc:Fallback>
                <p:oleObj name="Equation" r:id="rId6" imgW="812520" imgH="203040" progId="Equation.DSMT4">
                  <p:embed/>
                  <p:pic>
                    <p:nvPicPr>
                      <p:cNvPr id="16" name="Object 15">
                        <a:extLst>
                          <a:ext uri="{FF2B5EF4-FFF2-40B4-BE49-F238E27FC236}">
                            <a16:creationId xmlns:a16="http://schemas.microsoft.com/office/drawing/2014/main" id="{046E43F1-CC6E-44EF-90BA-E9BAE8991555}"/>
                          </a:ext>
                          <a:ext uri="{C183D7F6-B498-43B3-948B-1728B52AA6E4}">
                            <adec:decorative xmlns:adec="http://schemas.microsoft.com/office/drawing/2017/decorative" val="1"/>
                          </a:ext>
                        </a:extLst>
                      </p:cNvPr>
                      <p:cNvPicPr/>
                      <p:nvPr/>
                    </p:nvPicPr>
                    <p:blipFill>
                      <a:blip r:embed="rId7"/>
                      <a:stretch>
                        <a:fillRect/>
                      </a:stretch>
                    </p:blipFill>
                    <p:spPr>
                      <a:xfrm>
                        <a:off x="1028700" y="3217863"/>
                        <a:ext cx="1606550" cy="401637"/>
                      </a:xfrm>
                      <a:prstGeom prst="rect">
                        <a:avLst/>
                      </a:prstGeom>
                    </p:spPr>
                  </p:pic>
                </p:oleObj>
              </mc:Fallback>
            </mc:AlternateContent>
          </a:graphicData>
        </a:graphic>
      </p:graphicFrame>
      <p:pic>
        <p:nvPicPr>
          <p:cNvPr id="18" name="Picture 17" descr="1s, 2s, and 3s orbitals are shown.">
            <a:extLst>
              <a:ext uri="{FF2B5EF4-FFF2-40B4-BE49-F238E27FC236}">
                <a16:creationId xmlns:a16="http://schemas.microsoft.com/office/drawing/2014/main" id="{75F4C6E9-34BC-4464-890F-2FB2F6A556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4816" y="4186982"/>
            <a:ext cx="4274368" cy="2007876"/>
          </a:xfrm>
          <a:prstGeom prst="rect">
            <a:avLst/>
          </a:prstGeom>
        </p:spPr>
      </p:pic>
      <p:sp>
        <p:nvSpPr>
          <p:cNvPr id="10" name="Text Placeholder 9" hidden="1">
            <a:extLst>
              <a:ext uri="{FF2B5EF4-FFF2-40B4-BE49-F238E27FC236}">
                <a16:creationId xmlns:a16="http://schemas.microsoft.com/office/drawing/2014/main" id="{92E008BB-E19F-4CC8-AA9F-786BFF60447D}"/>
              </a:ext>
            </a:extLst>
          </p:cNvPr>
          <p:cNvSpPr>
            <a:spLocks noGrp="1"/>
          </p:cNvSpPr>
          <p:nvPr>
            <p:ph type="body" sz="quarter" idx="18"/>
          </p:nvPr>
        </p:nvSpPr>
        <p:spPr/>
        <p:txBody>
          <a:bodyPr/>
          <a:lstStyle/>
          <a:p>
            <a:endParaRPr lang="en-US"/>
          </a:p>
        </p:txBody>
      </p:sp>
      <p:sp>
        <p:nvSpPr>
          <p:cNvPr id="12" name="Slide Number Placeholder 11">
            <a:extLst>
              <a:ext uri="{FF2B5EF4-FFF2-40B4-BE49-F238E27FC236}">
                <a16:creationId xmlns:a16="http://schemas.microsoft.com/office/drawing/2014/main" id="{B4971342-75A6-4483-92E4-57F24B9029EC}"/>
              </a:ext>
            </a:extLst>
          </p:cNvPr>
          <p:cNvSpPr>
            <a:spLocks noGrp="1"/>
          </p:cNvSpPr>
          <p:nvPr>
            <p:ph type="sldNum" sz="quarter" idx="4"/>
          </p:nvPr>
        </p:nvSpPr>
        <p:spPr/>
        <p:txBody>
          <a:bodyPr/>
          <a:lstStyle/>
          <a:p>
            <a:fld id="{E61124D7-3D3F-409D-95D2-103C22DF228D}" type="slidenum">
              <a:rPr lang="en-US" smtClean="0"/>
              <a:pPr/>
              <a:t>21</a:t>
            </a:fld>
            <a:endParaRPr lang="en-US" dirty="0"/>
          </a:p>
        </p:txBody>
      </p:sp>
      <p:sp>
        <p:nvSpPr>
          <p:cNvPr id="15" name="Text Box 6">
            <a:extLst>
              <a:ext uri="{FF2B5EF4-FFF2-40B4-BE49-F238E27FC236}">
                <a16:creationId xmlns:a16="http://schemas.microsoft.com/office/drawing/2014/main" id="{6B1802D7-CF2D-4446-AC38-D7CFD6924008}"/>
              </a:ext>
            </a:extLst>
          </p:cNvPr>
          <p:cNvSpPr txBox="1">
            <a:spLocks noChangeArrowheads="1"/>
          </p:cNvSpPr>
          <p:nvPr/>
        </p:nvSpPr>
        <p:spPr bwMode="auto">
          <a:xfrm>
            <a:off x="2345568" y="3653936"/>
            <a:ext cx="4359275" cy="46196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distance of e</a:t>
            </a:r>
            <a:r>
              <a:rPr lang="en-US" altLang="en-US" baseline="30000"/>
              <a:t>-</a:t>
            </a:r>
            <a:r>
              <a:rPr lang="en-US" altLang="en-US"/>
              <a:t> from the nucleus</a:t>
            </a:r>
          </a:p>
        </p:txBody>
      </p:sp>
    </p:spTree>
    <p:extLst>
      <p:ext uri="{BB962C8B-B14F-4D97-AF65-F5344CB8AC3E}">
        <p14:creationId xmlns:p14="http://schemas.microsoft.com/office/powerpoint/2010/main" val="22453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0BCE-DEC0-4E6E-92D0-A7196F398DE8}"/>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3</a:t>
            </a:r>
          </a:p>
        </p:txBody>
      </p:sp>
      <p:sp>
        <p:nvSpPr>
          <p:cNvPr id="3" name="Content Placeholder 2">
            <a:extLst>
              <a:ext uri="{FF2B5EF4-FFF2-40B4-BE49-F238E27FC236}">
                <a16:creationId xmlns:a16="http://schemas.microsoft.com/office/drawing/2014/main" id="{9889CCA1-0DE8-4FD9-83B0-E0CC063ED791}"/>
              </a:ext>
            </a:extLst>
          </p:cNvPr>
          <p:cNvSpPr>
            <a:spLocks noGrp="1"/>
          </p:cNvSpPr>
          <p:nvPr>
            <p:ph sz="quarter" idx="11"/>
          </p:nvPr>
        </p:nvSpPr>
        <p:spPr>
          <a:xfrm>
            <a:off x="2628900" y="1444752"/>
            <a:ext cx="2781300" cy="530352"/>
          </a:xfrm>
        </p:spPr>
        <p:txBody>
          <a:bodyPr/>
          <a:lstStyle/>
          <a:p>
            <a:r>
              <a:rPr lang="en-US" b="1" i="1" dirty="0"/>
              <a:t>quantum numbers</a:t>
            </a:r>
            <a:r>
              <a:rPr lang="en-US" b="1" dirty="0"/>
              <a:t> </a:t>
            </a:r>
            <a:r>
              <a:rPr lang="en-US" dirty="0"/>
              <a:t>:</a:t>
            </a:r>
          </a:p>
        </p:txBody>
      </p:sp>
      <p:graphicFrame>
        <p:nvGraphicFrame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882701"/>
              </p:ext>
            </p:extLst>
          </p:nvPr>
        </p:nvGraphicFramePr>
        <p:xfrm>
          <a:off x="5219700" y="1519428"/>
          <a:ext cx="1257300" cy="381000"/>
        </p:xfrm>
        <a:graphic>
          <a:graphicData uri="http://schemas.openxmlformats.org/presentationml/2006/ole">
            <mc:AlternateContent xmlns:mc="http://schemas.openxmlformats.org/markup-compatibility/2006">
              <mc:Choice xmlns:v="urn:schemas-microsoft-com:vml" Requires="v">
                <p:oleObj name="Equation" r:id="rId3" imgW="1257120" imgH="380880" progId="Equation.DSMT4">
                  <p:embed/>
                </p:oleObj>
              </mc:Choice>
              <mc:Fallback>
                <p:oleObj name="Equation" r:id="rId3" imgW="1257120" imgH="380880" progId="Equation.DSMT4">
                  <p:embed/>
                  <p:pic>
                    <p:nvPic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val="1"/>
                          </a:ext>
                        </a:extLst>
                      </p:cNvPr>
                      <p:cNvPicPr/>
                      <p:nvPr/>
                    </p:nvPicPr>
                    <p:blipFill>
                      <a:blip r:embed="rId4"/>
                      <a:stretch>
                        <a:fillRect/>
                      </a:stretch>
                    </p:blipFill>
                    <p:spPr>
                      <a:xfrm>
                        <a:off x="5219700" y="1519428"/>
                        <a:ext cx="12573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A5DE73C-783F-4B0B-AA30-1AE1A5BEFBCD}"/>
              </a:ext>
            </a:extLst>
          </p:cNvPr>
          <p:cNvSpPr>
            <a:spLocks noGrp="1"/>
          </p:cNvSpPr>
          <p:nvPr>
            <p:ph sz="quarter" idx="12"/>
          </p:nvPr>
        </p:nvSpPr>
        <p:spPr>
          <a:xfrm>
            <a:off x="457200" y="2109806"/>
            <a:ext cx="8229600" cy="1509694"/>
          </a:xfrm>
        </p:spPr>
        <p:txBody>
          <a:bodyPr/>
          <a:lstStyle/>
          <a:p>
            <a:pPr marL="0" indent="1316038">
              <a:spcAft>
                <a:spcPts val="2000"/>
              </a:spcAft>
              <a:buNone/>
            </a:pPr>
            <a:r>
              <a:rPr lang="en-US" sz="2400" dirty="0"/>
              <a:t>angular momentum quantum number </a:t>
            </a:r>
            <a:r>
              <a:rPr lang="en-US" sz="2400" b="1" i="1" dirty="0"/>
              <a:t>l </a:t>
            </a:r>
            <a:r>
              <a:rPr lang="en-US" sz="2400" i="1" dirty="0">
                <a:solidFill>
                  <a:srgbClr val="D90000"/>
                </a:solidFill>
              </a:rPr>
              <a:t> </a:t>
            </a:r>
          </a:p>
        </p:txBody>
      </p:sp>
      <p:sp>
        <p:nvSpPr>
          <p:cNvPr id="12" name="Slide Number Placeholder 11">
            <a:extLst>
              <a:ext uri="{FF2B5EF4-FFF2-40B4-BE49-F238E27FC236}">
                <a16:creationId xmlns:a16="http://schemas.microsoft.com/office/drawing/2014/main" id="{0464A1DD-18C3-42AD-A132-045F2DCCEF78}"/>
              </a:ext>
            </a:extLst>
          </p:cNvPr>
          <p:cNvSpPr>
            <a:spLocks noGrp="1"/>
          </p:cNvSpPr>
          <p:nvPr>
            <p:ph type="sldNum" sz="quarter" idx="4"/>
          </p:nvPr>
        </p:nvSpPr>
        <p:spPr/>
        <p:txBody>
          <a:bodyPr/>
          <a:lstStyle/>
          <a:p>
            <a:fld id="{E61124D7-3D3F-409D-95D2-103C22DF228D}" type="slidenum">
              <a:rPr lang="en-US" smtClean="0"/>
              <a:pPr/>
              <a:t>22</a:t>
            </a:fld>
            <a:endParaRPr lang="en-US" dirty="0"/>
          </a:p>
        </p:txBody>
      </p:sp>
      <p:sp>
        <p:nvSpPr>
          <p:cNvPr id="17" name="Text Box 6">
            <a:extLst>
              <a:ext uri="{FF2B5EF4-FFF2-40B4-BE49-F238E27FC236}">
                <a16:creationId xmlns:a16="http://schemas.microsoft.com/office/drawing/2014/main" id="{09F6CC36-2EC8-45EB-BCD0-450183FCB054}"/>
              </a:ext>
            </a:extLst>
          </p:cNvPr>
          <p:cNvSpPr txBox="1">
            <a:spLocks noChangeArrowheads="1"/>
          </p:cNvSpPr>
          <p:nvPr/>
        </p:nvSpPr>
        <p:spPr bwMode="auto">
          <a:xfrm>
            <a:off x="1558616" y="3732595"/>
            <a:ext cx="5835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for a given value of </a:t>
            </a:r>
            <a:r>
              <a:rPr lang="en-US" altLang="en-US" i="1" dirty="0"/>
              <a:t>n, </a:t>
            </a:r>
            <a:r>
              <a:rPr lang="en-US" altLang="en-US" i="1" dirty="0">
                <a:solidFill>
                  <a:srgbClr val="FF0000"/>
                </a:solidFill>
              </a:rPr>
              <a:t>l</a:t>
            </a:r>
            <a:r>
              <a:rPr lang="en-US" altLang="en-US" i="1" dirty="0"/>
              <a:t> </a:t>
            </a:r>
            <a:r>
              <a:rPr lang="en-US" altLang="en-US" dirty="0"/>
              <a:t>= 0, 1, 2, 3, … </a:t>
            </a:r>
            <a:r>
              <a:rPr lang="en-US" altLang="en-US" i="1" dirty="0"/>
              <a:t>n</a:t>
            </a:r>
            <a:r>
              <a:rPr lang="en-US" altLang="en-US" dirty="0"/>
              <a:t>-1</a:t>
            </a:r>
            <a:endParaRPr lang="en-US" altLang="en-US" i="1" dirty="0"/>
          </a:p>
        </p:txBody>
      </p:sp>
      <p:sp>
        <p:nvSpPr>
          <p:cNvPr id="18" name="Text Box 7">
            <a:extLst>
              <a:ext uri="{FF2B5EF4-FFF2-40B4-BE49-F238E27FC236}">
                <a16:creationId xmlns:a16="http://schemas.microsoft.com/office/drawing/2014/main" id="{366B2AF3-D933-4947-BCFD-1250BE413612}"/>
              </a:ext>
            </a:extLst>
          </p:cNvPr>
          <p:cNvSpPr txBox="1">
            <a:spLocks noChangeArrowheads="1"/>
          </p:cNvSpPr>
          <p:nvPr/>
        </p:nvSpPr>
        <p:spPr bwMode="auto">
          <a:xfrm>
            <a:off x="990600" y="4494866"/>
            <a:ext cx="30540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t>n</a:t>
            </a:r>
            <a:r>
              <a:rPr lang="en-US" altLang="en-US" dirty="0"/>
              <a:t> = 1, </a:t>
            </a:r>
            <a:r>
              <a:rPr lang="en-US" altLang="en-US" i="1" dirty="0">
                <a:solidFill>
                  <a:srgbClr val="FF0000"/>
                </a:solidFill>
              </a:rPr>
              <a:t>l </a:t>
            </a:r>
            <a:r>
              <a:rPr lang="en-US" altLang="en-US" i="1" dirty="0"/>
              <a:t>= 0</a:t>
            </a:r>
          </a:p>
          <a:p>
            <a:r>
              <a:rPr lang="en-US" altLang="en-US" i="1" dirty="0"/>
              <a:t>n</a:t>
            </a:r>
            <a:r>
              <a:rPr lang="en-US" altLang="en-US" dirty="0"/>
              <a:t> = 2, </a:t>
            </a:r>
            <a:r>
              <a:rPr lang="en-US" altLang="en-US" i="1" dirty="0">
                <a:solidFill>
                  <a:srgbClr val="FF0000"/>
                </a:solidFill>
              </a:rPr>
              <a:t>l</a:t>
            </a:r>
            <a:r>
              <a:rPr lang="en-US" altLang="en-US" dirty="0"/>
              <a:t> = 0 </a:t>
            </a:r>
            <a:r>
              <a:rPr lang="en-US" altLang="en-US" b="1" dirty="0">
                <a:solidFill>
                  <a:srgbClr val="FF0000"/>
                </a:solidFill>
              </a:rPr>
              <a:t>or</a:t>
            </a:r>
            <a:r>
              <a:rPr lang="en-US" altLang="en-US" dirty="0"/>
              <a:t> 1</a:t>
            </a:r>
          </a:p>
          <a:p>
            <a:r>
              <a:rPr lang="en-US" altLang="en-US" i="1" dirty="0"/>
              <a:t>n</a:t>
            </a:r>
            <a:r>
              <a:rPr lang="en-US" altLang="en-US" dirty="0"/>
              <a:t> = 3, </a:t>
            </a:r>
            <a:r>
              <a:rPr lang="en-US" altLang="en-US" i="1" dirty="0">
                <a:solidFill>
                  <a:srgbClr val="FF0000"/>
                </a:solidFill>
              </a:rPr>
              <a:t>l</a:t>
            </a:r>
            <a:r>
              <a:rPr lang="en-US" altLang="en-US" dirty="0"/>
              <a:t> = 0, 1, </a:t>
            </a:r>
            <a:r>
              <a:rPr lang="en-US" altLang="en-US" b="1" dirty="0">
                <a:solidFill>
                  <a:srgbClr val="FF0000"/>
                </a:solidFill>
              </a:rPr>
              <a:t>or</a:t>
            </a:r>
            <a:r>
              <a:rPr lang="en-US" altLang="en-US" dirty="0"/>
              <a:t> 2</a:t>
            </a:r>
          </a:p>
          <a:p>
            <a:r>
              <a:rPr lang="en-US" altLang="en-US" i="1" dirty="0"/>
              <a:t>n</a:t>
            </a:r>
            <a:r>
              <a:rPr lang="en-US" altLang="en-US" dirty="0"/>
              <a:t> = 4, </a:t>
            </a:r>
            <a:r>
              <a:rPr lang="en-US" altLang="en-US" i="1" dirty="0">
                <a:solidFill>
                  <a:srgbClr val="FF0000"/>
                </a:solidFill>
              </a:rPr>
              <a:t>l</a:t>
            </a:r>
            <a:r>
              <a:rPr lang="en-US" altLang="en-US" dirty="0"/>
              <a:t> = 0, 1, 2, </a:t>
            </a:r>
            <a:r>
              <a:rPr lang="en-US" altLang="en-US" b="1" dirty="0">
                <a:solidFill>
                  <a:srgbClr val="FF0000"/>
                </a:solidFill>
              </a:rPr>
              <a:t>or </a:t>
            </a:r>
            <a:r>
              <a:rPr lang="en-US" altLang="en-US" dirty="0"/>
              <a:t>3</a:t>
            </a:r>
          </a:p>
        </p:txBody>
      </p:sp>
      <p:sp>
        <p:nvSpPr>
          <p:cNvPr id="19" name="Text Box 8">
            <a:extLst>
              <a:ext uri="{FF2B5EF4-FFF2-40B4-BE49-F238E27FC236}">
                <a16:creationId xmlns:a16="http://schemas.microsoft.com/office/drawing/2014/main" id="{5D69FFA3-B8B8-401F-92DD-DBD2239C140F}"/>
              </a:ext>
            </a:extLst>
          </p:cNvPr>
          <p:cNvSpPr txBox="1">
            <a:spLocks noChangeArrowheads="1"/>
          </p:cNvSpPr>
          <p:nvPr/>
        </p:nvSpPr>
        <p:spPr bwMode="auto">
          <a:xfrm>
            <a:off x="601632" y="2732262"/>
            <a:ext cx="7952818" cy="830997"/>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Angular momentum quantum number (l) descripts</a:t>
            </a:r>
          </a:p>
          <a:p>
            <a:pPr algn="ctr"/>
            <a:r>
              <a:rPr lang="en-US" altLang="en-US" dirty="0"/>
              <a:t>The shape of the </a:t>
            </a:r>
            <a:r>
              <a:rPr lang="ja-JP" altLang="en-US" dirty="0"/>
              <a:t>“</a:t>
            </a:r>
            <a:r>
              <a:rPr lang="en-US" altLang="ja-JP" dirty="0"/>
              <a:t>volume</a:t>
            </a:r>
            <a:r>
              <a:rPr lang="ja-JP" altLang="en-US" dirty="0"/>
              <a:t>”</a:t>
            </a:r>
            <a:r>
              <a:rPr lang="en-US" altLang="ja-JP" dirty="0"/>
              <a:t> of space that the e</a:t>
            </a:r>
            <a:r>
              <a:rPr lang="en-US" altLang="ja-JP" baseline="30000" dirty="0"/>
              <a:t>-</a:t>
            </a:r>
            <a:r>
              <a:rPr lang="en-US" altLang="ja-JP" dirty="0"/>
              <a:t> occupies </a:t>
            </a:r>
            <a:endParaRPr lang="en-US" altLang="en-US" dirty="0"/>
          </a:p>
        </p:txBody>
      </p:sp>
      <p:sp>
        <p:nvSpPr>
          <p:cNvPr id="20" name="Text Box 9">
            <a:extLst>
              <a:ext uri="{FF2B5EF4-FFF2-40B4-BE49-F238E27FC236}">
                <a16:creationId xmlns:a16="http://schemas.microsoft.com/office/drawing/2014/main" id="{C3F5508C-169E-4AF0-B10D-B7C282D51FFF}"/>
              </a:ext>
            </a:extLst>
          </p:cNvPr>
          <p:cNvSpPr txBox="1">
            <a:spLocks noChangeArrowheads="1"/>
          </p:cNvSpPr>
          <p:nvPr/>
        </p:nvSpPr>
        <p:spPr bwMode="auto">
          <a:xfrm>
            <a:off x="5416241" y="4494866"/>
            <a:ext cx="24631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i="1" dirty="0"/>
              <a:t>l</a:t>
            </a:r>
            <a:r>
              <a:rPr lang="en-US" altLang="en-US" dirty="0"/>
              <a:t> = 0     </a:t>
            </a:r>
            <a:r>
              <a:rPr lang="en-US" altLang="en-US" i="1" dirty="0"/>
              <a:t>s</a:t>
            </a:r>
            <a:r>
              <a:rPr lang="en-US" altLang="en-US" dirty="0"/>
              <a:t> orbital</a:t>
            </a:r>
          </a:p>
          <a:p>
            <a:pPr algn="ctr"/>
            <a:r>
              <a:rPr lang="en-US" altLang="en-US" i="1" dirty="0"/>
              <a:t>l</a:t>
            </a:r>
            <a:r>
              <a:rPr lang="en-US" altLang="en-US" dirty="0"/>
              <a:t> = 1     </a:t>
            </a:r>
            <a:r>
              <a:rPr lang="en-US" altLang="en-US" i="1" dirty="0"/>
              <a:t>p</a:t>
            </a:r>
            <a:r>
              <a:rPr lang="en-US" altLang="en-US" dirty="0"/>
              <a:t> orbital</a:t>
            </a:r>
          </a:p>
          <a:p>
            <a:pPr algn="ctr"/>
            <a:r>
              <a:rPr lang="en-US" altLang="en-US" i="1" dirty="0"/>
              <a:t>l</a:t>
            </a:r>
            <a:r>
              <a:rPr lang="en-US" altLang="en-US" dirty="0"/>
              <a:t> = 2     </a:t>
            </a:r>
            <a:r>
              <a:rPr lang="en-US" altLang="en-US" i="1" dirty="0"/>
              <a:t>d</a:t>
            </a:r>
            <a:r>
              <a:rPr lang="en-US" altLang="en-US" dirty="0"/>
              <a:t> orbital</a:t>
            </a:r>
          </a:p>
          <a:p>
            <a:pPr algn="ctr"/>
            <a:r>
              <a:rPr lang="en-US" altLang="en-US" i="1" dirty="0"/>
              <a:t>l</a:t>
            </a:r>
            <a:r>
              <a:rPr lang="en-US" altLang="en-US" dirty="0"/>
              <a:t> = 3     </a:t>
            </a:r>
            <a:r>
              <a:rPr lang="en-US" altLang="en-US" i="1" dirty="0"/>
              <a:t>f</a:t>
            </a:r>
            <a:r>
              <a:rPr lang="en-US" altLang="en-US" dirty="0"/>
              <a:t>  orbital</a:t>
            </a:r>
            <a:endParaRPr lang="en-US" altLang="en-US" i="1" dirty="0"/>
          </a:p>
        </p:txBody>
      </p:sp>
    </p:spTree>
    <p:extLst>
      <p:ext uri="{BB962C8B-B14F-4D97-AF65-F5344CB8AC3E}">
        <p14:creationId xmlns:p14="http://schemas.microsoft.com/office/powerpoint/2010/main" val="6152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anim calcmode="lin" valueType="num">
                                      <p:cBhvr additive="base">
                                        <p:cTn id="41" dur="500" fill="hold"/>
                                        <p:tgtEl>
                                          <p:spTgt spid="20">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0">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 calcmode="lin" valueType="num">
                                      <p:cBhvr additive="base">
                                        <p:cTn id="45" dur="500" fill="hold"/>
                                        <p:tgtEl>
                                          <p:spTgt spid="20">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0">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anim calcmode="lin" valueType="num">
                                      <p:cBhvr additive="base">
                                        <p:cTn id="49" dur="500" fill="hold"/>
                                        <p:tgtEl>
                                          <p:spTgt spid="20">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uiExpand="1" build="p" autoUpdateAnimBg="0"/>
      <p:bldP spid="19" grpId="0" animBg="1" autoUpdateAnimBg="0"/>
      <p:bldP spid="20"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a:extLst>
              <a:ext uri="{FF2B5EF4-FFF2-40B4-BE49-F238E27FC236}">
                <a16:creationId xmlns:a16="http://schemas.microsoft.com/office/drawing/2014/main" id="{C746A55A-3C77-43CB-9021-58EB56110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091" y="706775"/>
            <a:ext cx="4399818" cy="23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a:extLst>
              <a:ext uri="{FF2B5EF4-FFF2-40B4-BE49-F238E27FC236}">
                <a16:creationId xmlns:a16="http://schemas.microsoft.com/office/drawing/2014/main" id="{99CB3871-8BF7-4D75-A658-6C8D1E1A44A5}"/>
              </a:ext>
            </a:extLst>
          </p:cNvPr>
          <p:cNvSpPr txBox="1">
            <a:spLocks noChangeArrowheads="1"/>
          </p:cNvSpPr>
          <p:nvPr/>
        </p:nvSpPr>
        <p:spPr bwMode="auto">
          <a:xfrm>
            <a:off x="3385343" y="228600"/>
            <a:ext cx="2373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t> = 0 (</a:t>
            </a:r>
            <a:r>
              <a:rPr lang="en-US" altLang="en-US" i="1" dirty="0"/>
              <a:t>s</a:t>
            </a:r>
            <a:r>
              <a:rPr lang="en-US" altLang="en-US" dirty="0"/>
              <a:t> orbitals)</a:t>
            </a:r>
            <a:endParaRPr lang="en-US" altLang="en-US" i="1" dirty="0"/>
          </a:p>
        </p:txBody>
      </p:sp>
      <p:grpSp>
        <p:nvGrpSpPr>
          <p:cNvPr id="2" name="Group 12">
            <a:extLst>
              <a:ext uri="{FF2B5EF4-FFF2-40B4-BE49-F238E27FC236}">
                <a16:creationId xmlns:a16="http://schemas.microsoft.com/office/drawing/2014/main" id="{83FCB9C2-986D-471A-B1B1-978D860A1335}"/>
              </a:ext>
            </a:extLst>
          </p:cNvPr>
          <p:cNvGrpSpPr>
            <a:grpSpLocks/>
          </p:cNvGrpSpPr>
          <p:nvPr/>
        </p:nvGrpSpPr>
        <p:grpSpPr bwMode="auto">
          <a:xfrm>
            <a:off x="1228725" y="3353508"/>
            <a:ext cx="6615113" cy="3057526"/>
            <a:chOff x="1365" y="2058"/>
            <a:chExt cx="4167" cy="1926"/>
          </a:xfrm>
        </p:grpSpPr>
        <p:pic>
          <p:nvPicPr>
            <p:cNvPr id="6150" name="Picture 11">
              <a:extLst>
                <a:ext uri="{FF2B5EF4-FFF2-40B4-BE49-F238E27FC236}">
                  <a16:creationId xmlns:a16="http://schemas.microsoft.com/office/drawing/2014/main" id="{BB347215-851B-4BB7-A3B1-B858706D0F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7" r="1672"/>
            <a:stretch/>
          </p:blipFill>
          <p:spPr bwMode="auto">
            <a:xfrm>
              <a:off x="1365" y="2322"/>
              <a:ext cx="4167"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a:extLst>
                <a:ext uri="{FF2B5EF4-FFF2-40B4-BE49-F238E27FC236}">
                  <a16:creationId xmlns:a16="http://schemas.microsoft.com/office/drawing/2014/main" id="{644A3096-CF6C-48B6-97DF-613DDDD0E03F}"/>
                </a:ext>
              </a:extLst>
            </p:cNvPr>
            <p:cNvSpPr txBox="1">
              <a:spLocks noChangeArrowheads="1"/>
            </p:cNvSpPr>
            <p:nvPr/>
          </p:nvSpPr>
          <p:spPr bwMode="auto">
            <a:xfrm>
              <a:off x="2696" y="2058"/>
              <a:ext cx="150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t> = 1 (</a:t>
              </a:r>
              <a:r>
                <a:rPr lang="en-US" altLang="en-US" i="1" dirty="0"/>
                <a:t>p</a:t>
              </a:r>
              <a:r>
                <a:rPr lang="en-US" altLang="en-US" dirty="0"/>
                <a:t> orbitals)</a:t>
              </a:r>
              <a:endParaRPr lang="en-US" altLang="en-US" i="1" dirty="0"/>
            </a:p>
          </p:txBody>
        </p:sp>
      </p:grpSp>
      <p:sp>
        <p:nvSpPr>
          <p:cNvPr id="3" name="Slide Number Placeholder 2">
            <a:extLst>
              <a:ext uri="{FF2B5EF4-FFF2-40B4-BE49-F238E27FC236}">
                <a16:creationId xmlns:a16="http://schemas.microsoft.com/office/drawing/2014/main" id="{5FD88A3A-185B-452C-9076-063C05981742}"/>
              </a:ext>
            </a:extLst>
          </p:cNvPr>
          <p:cNvSpPr>
            <a:spLocks noGrp="1"/>
          </p:cNvSpPr>
          <p:nvPr>
            <p:ph type="sldNum" sz="quarter" idx="12"/>
          </p:nvPr>
        </p:nvSpPr>
        <p:spPr/>
        <p:txBody>
          <a:bodyPr/>
          <a:lstStyle/>
          <a:p>
            <a:fld id="{F5F445C0-5B55-49C2-8BBC-135AC4075542}" type="slidenum">
              <a:rPr lang="en-US" altLang="en-US" smtClean="0"/>
              <a:pPr/>
              <a:t>23</a:t>
            </a:fld>
            <a:endParaRPr lang="en-US" altLang="en-US" dirty="0"/>
          </a:p>
        </p:txBody>
      </p:sp>
    </p:spTree>
    <p:extLst>
      <p:ext uri="{BB962C8B-B14F-4D97-AF65-F5344CB8AC3E}">
        <p14:creationId xmlns:p14="http://schemas.microsoft.com/office/powerpoint/2010/main" val="2623446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1000" fill="hold"/>
                                        <p:tgtEl>
                                          <p:spTgt spid="20490"/>
                                        </p:tgtEl>
                                        <p:attrNameLst>
                                          <p:attrName>ppt_w</p:attrName>
                                        </p:attrNameLst>
                                      </p:cBhvr>
                                      <p:tavLst>
                                        <p:tav tm="0">
                                          <p:val>
                                            <p:strVal val="#ppt_w*0.70"/>
                                          </p:val>
                                        </p:tav>
                                        <p:tav tm="100000">
                                          <p:val>
                                            <p:strVal val="#ppt_w"/>
                                          </p:val>
                                        </p:tav>
                                      </p:tavLst>
                                    </p:anim>
                                    <p:anim calcmode="lin" valueType="num">
                                      <p:cBhvr>
                                        <p:cTn id="8" dur="1000" fill="hold"/>
                                        <p:tgtEl>
                                          <p:spTgt spid="20490"/>
                                        </p:tgtEl>
                                        <p:attrNameLst>
                                          <p:attrName>ppt_h</p:attrName>
                                        </p:attrNameLst>
                                      </p:cBhvr>
                                      <p:tavLst>
                                        <p:tav tm="0">
                                          <p:val>
                                            <p:strVal val="#ppt_h"/>
                                          </p:val>
                                        </p:tav>
                                        <p:tav tm="100000">
                                          <p:val>
                                            <p:strVal val="#ppt_h"/>
                                          </p:val>
                                        </p:tav>
                                      </p:tavLst>
                                    </p:anim>
                                    <p:animEffect transition="in" filter="fade">
                                      <p:cBhvr>
                                        <p:cTn id="9" dur="1000"/>
                                        <p:tgtEl>
                                          <p:spTgt spid="20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a:extLst>
              <a:ext uri="{FF2B5EF4-FFF2-40B4-BE49-F238E27FC236}">
                <a16:creationId xmlns:a16="http://schemas.microsoft.com/office/drawing/2014/main" id="{4B41B6D5-5145-41E3-9102-EC3B4CD705A5}"/>
              </a:ext>
            </a:extLst>
          </p:cNvPr>
          <p:cNvSpPr txBox="1">
            <a:spLocks noChangeArrowheads="1"/>
          </p:cNvSpPr>
          <p:nvPr/>
        </p:nvSpPr>
        <p:spPr bwMode="auto">
          <a:xfrm>
            <a:off x="3248025" y="1004888"/>
            <a:ext cx="233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l</a:t>
            </a:r>
            <a:r>
              <a:rPr lang="en-US" altLang="en-US"/>
              <a:t> = 2 (</a:t>
            </a:r>
            <a:r>
              <a:rPr lang="en-US" altLang="en-US" i="1"/>
              <a:t>d</a:t>
            </a:r>
            <a:r>
              <a:rPr lang="en-US" altLang="en-US"/>
              <a:t> orbitals)</a:t>
            </a:r>
          </a:p>
        </p:txBody>
      </p:sp>
      <p:pic>
        <p:nvPicPr>
          <p:cNvPr id="7172" name="Picture 19">
            <a:extLst>
              <a:ext uri="{FF2B5EF4-FFF2-40B4-BE49-F238E27FC236}">
                <a16:creationId xmlns:a16="http://schemas.microsoft.com/office/drawing/2014/main" id="{2D8A0666-A25D-4616-B247-B50956406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626201" cy="201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B747149-1673-4831-8911-EB27A7C1218F}"/>
              </a:ext>
            </a:extLst>
          </p:cNvPr>
          <p:cNvSpPr>
            <a:spLocks noGrp="1"/>
          </p:cNvSpPr>
          <p:nvPr>
            <p:ph type="sldNum" sz="quarter" idx="12"/>
          </p:nvPr>
        </p:nvSpPr>
        <p:spPr/>
        <p:txBody>
          <a:bodyPr/>
          <a:lstStyle/>
          <a:p>
            <a:fld id="{F5F445C0-5B55-49C2-8BBC-135AC4075542}" type="slidenum">
              <a:rPr lang="en-US" altLang="en-US" smtClean="0"/>
              <a:pPr/>
              <a:t>24</a:t>
            </a:fld>
            <a:endParaRPr lang="en-US" altLang="en-US" dirty="0"/>
          </a:p>
        </p:txBody>
      </p:sp>
    </p:spTree>
    <p:extLst>
      <p:ext uri="{BB962C8B-B14F-4D97-AF65-F5344CB8AC3E}">
        <p14:creationId xmlns:p14="http://schemas.microsoft.com/office/powerpoint/2010/main" val="41368718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0BCE-DEC0-4E6E-92D0-A7196F398DE8}"/>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4</a:t>
            </a:r>
          </a:p>
        </p:txBody>
      </p:sp>
      <p:sp>
        <p:nvSpPr>
          <p:cNvPr id="3" name="Content Placeholder 2">
            <a:extLst>
              <a:ext uri="{FF2B5EF4-FFF2-40B4-BE49-F238E27FC236}">
                <a16:creationId xmlns:a16="http://schemas.microsoft.com/office/drawing/2014/main" id="{9889CCA1-0DE8-4FD9-83B0-E0CC063ED791}"/>
              </a:ext>
            </a:extLst>
          </p:cNvPr>
          <p:cNvSpPr>
            <a:spLocks noGrp="1"/>
          </p:cNvSpPr>
          <p:nvPr>
            <p:ph sz="quarter" idx="11"/>
          </p:nvPr>
        </p:nvSpPr>
        <p:spPr>
          <a:xfrm>
            <a:off x="2628900" y="1444752"/>
            <a:ext cx="2781300" cy="530352"/>
          </a:xfrm>
        </p:spPr>
        <p:txBody>
          <a:bodyPr/>
          <a:lstStyle/>
          <a:p>
            <a:r>
              <a:rPr lang="en-US" b="1" i="1" dirty="0"/>
              <a:t>quantum numbers</a:t>
            </a:r>
            <a:r>
              <a:rPr lang="en-US" b="1" dirty="0"/>
              <a:t> </a:t>
            </a:r>
            <a:r>
              <a:rPr lang="en-US" dirty="0"/>
              <a:t>:</a:t>
            </a:r>
          </a:p>
        </p:txBody>
      </p:sp>
      <p:graphicFrame>
        <p:nvGraphicFrame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3283218"/>
              </p:ext>
            </p:extLst>
          </p:nvPr>
        </p:nvGraphicFramePr>
        <p:xfrm>
          <a:off x="5213350" y="1519238"/>
          <a:ext cx="1270000" cy="381000"/>
        </p:xfrm>
        <a:graphic>
          <a:graphicData uri="http://schemas.openxmlformats.org/presentationml/2006/ole">
            <mc:AlternateContent xmlns:mc="http://schemas.openxmlformats.org/markup-compatibility/2006">
              <mc:Choice xmlns:v="urn:schemas-microsoft-com:vml" Requires="v">
                <p:oleObj name="Equation" r:id="rId3" imgW="1269720" imgH="380880" progId="Equation.DSMT4">
                  <p:embed/>
                </p:oleObj>
              </mc:Choice>
              <mc:Fallback>
                <p:oleObj name="Equation" r:id="rId3" imgW="1269720" imgH="380880" progId="Equation.DSMT4">
                  <p:embed/>
                  <p:pic>
                    <p:nvPic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val="1"/>
                          </a:ext>
                        </a:extLst>
                      </p:cNvPr>
                      <p:cNvPicPr/>
                      <p:nvPr/>
                    </p:nvPicPr>
                    <p:blipFill>
                      <a:blip r:embed="rId4"/>
                      <a:stretch>
                        <a:fillRect/>
                      </a:stretch>
                    </p:blipFill>
                    <p:spPr>
                      <a:xfrm>
                        <a:off x="5213350" y="1519238"/>
                        <a:ext cx="12700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A5DE73C-783F-4B0B-AA30-1AE1A5BEFBCD}"/>
              </a:ext>
            </a:extLst>
          </p:cNvPr>
          <p:cNvSpPr>
            <a:spLocks noGrp="1"/>
          </p:cNvSpPr>
          <p:nvPr>
            <p:ph sz="quarter" idx="12"/>
          </p:nvPr>
        </p:nvSpPr>
        <p:spPr>
          <a:xfrm>
            <a:off x="457200" y="2265377"/>
            <a:ext cx="7848600" cy="665798"/>
          </a:xfrm>
        </p:spPr>
        <p:txBody>
          <a:bodyPr/>
          <a:lstStyle/>
          <a:p>
            <a:pPr marL="0" algn="ctr">
              <a:spcAft>
                <a:spcPts val="2400"/>
              </a:spcAft>
              <a:buNone/>
            </a:pPr>
            <a:r>
              <a:rPr lang="en-US" dirty="0"/>
              <a:t>magnetic quantum number</a:t>
            </a:r>
            <a:endParaRPr lang="en-US" b="1" baseline="-25000" dirty="0"/>
          </a:p>
        </p:txBody>
      </p:sp>
      <p:graphicFrame>
        <p:nvGraphicFramePr>
          <p:cNvPr id="9" name="Object 8">
            <a:extLst>
              <a:ext uri="{FF2B5EF4-FFF2-40B4-BE49-F238E27FC236}">
                <a16:creationId xmlns:a16="http://schemas.microsoft.com/office/drawing/2014/main" id="{27E130C7-13CF-451D-9FAB-9C47FC311D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5825313"/>
              </p:ext>
            </p:extLst>
          </p:nvPr>
        </p:nvGraphicFramePr>
        <p:xfrm>
          <a:off x="6096000" y="2345965"/>
          <a:ext cx="342900" cy="371475"/>
        </p:xfrm>
        <a:graphic>
          <a:graphicData uri="http://schemas.openxmlformats.org/presentationml/2006/ole">
            <mc:AlternateContent xmlns:mc="http://schemas.openxmlformats.org/markup-compatibility/2006">
              <mc:Choice xmlns:v="urn:schemas-microsoft-com:vml" Requires="v">
                <p:oleObj name="Equation" r:id="rId5" imgW="304560" imgH="330120" progId="Equation.DSMT4">
                  <p:embed/>
                </p:oleObj>
              </mc:Choice>
              <mc:Fallback>
                <p:oleObj name="Equation" r:id="rId5" imgW="304560" imgH="330120" progId="Equation.DSMT4">
                  <p:embed/>
                  <p:pic>
                    <p:nvPicPr>
                      <p:cNvPr id="9" name="Object 8">
                        <a:extLst>
                          <a:ext uri="{FF2B5EF4-FFF2-40B4-BE49-F238E27FC236}">
                            <a16:creationId xmlns:a16="http://schemas.microsoft.com/office/drawing/2014/main" id="{27E130C7-13CF-451D-9FAB-9C47FC311DAC}"/>
                          </a:ext>
                          <a:ext uri="{C183D7F6-B498-43B3-948B-1728B52AA6E4}">
                            <adec:decorative xmlns:adec="http://schemas.microsoft.com/office/drawing/2017/decorative" val="1"/>
                          </a:ext>
                        </a:extLst>
                      </p:cNvPr>
                      <p:cNvPicPr/>
                      <p:nvPr/>
                    </p:nvPicPr>
                    <p:blipFill>
                      <a:blip r:embed="rId6"/>
                      <a:stretch>
                        <a:fillRect/>
                      </a:stretch>
                    </p:blipFill>
                    <p:spPr>
                      <a:xfrm>
                        <a:off x="6096000" y="2345965"/>
                        <a:ext cx="342900" cy="3714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10542D7-AEEA-40A6-9D4A-A3E2BD91760E}"/>
              </a:ext>
            </a:extLst>
          </p:cNvPr>
          <p:cNvSpPr>
            <a:spLocks noGrp="1"/>
          </p:cNvSpPr>
          <p:nvPr>
            <p:ph sz="quarter" idx="13"/>
          </p:nvPr>
        </p:nvSpPr>
        <p:spPr>
          <a:xfrm>
            <a:off x="3181350" y="2931175"/>
            <a:ext cx="2781300" cy="665798"/>
          </a:xfrm>
        </p:spPr>
        <p:txBody>
          <a:bodyPr>
            <a:normAutofit/>
          </a:bodyPr>
          <a:lstStyle/>
          <a:p>
            <a:pPr algn="ctr">
              <a:buNone/>
            </a:pPr>
            <a:r>
              <a:rPr lang="en-US" dirty="0"/>
              <a:t>for a given value of </a:t>
            </a:r>
            <a:r>
              <a:rPr lang="en-US" i="1" dirty="0"/>
              <a:t>l</a:t>
            </a:r>
          </a:p>
        </p:txBody>
      </p:sp>
      <p:graphicFrame>
        <p:nvGraphicFramePr>
          <p:cNvPr id="10" name="Object 9">
            <a:extLst>
              <a:ext uri="{FF2B5EF4-FFF2-40B4-BE49-F238E27FC236}">
                <a16:creationId xmlns:a16="http://schemas.microsoft.com/office/drawing/2014/main" id="{A7FE65D6-5D97-4343-BAE6-3D51E7D34E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7428613"/>
              </p:ext>
            </p:extLst>
          </p:nvPr>
        </p:nvGraphicFramePr>
        <p:xfrm>
          <a:off x="3394075" y="3424238"/>
          <a:ext cx="2355850" cy="388937"/>
        </p:xfrm>
        <a:graphic>
          <a:graphicData uri="http://schemas.openxmlformats.org/presentationml/2006/ole">
            <mc:AlternateContent xmlns:mc="http://schemas.openxmlformats.org/markup-compatibility/2006">
              <mc:Choice xmlns:v="urn:schemas-microsoft-com:vml" Requires="v">
                <p:oleObj name="Equation" r:id="rId7" imgW="1384200" imgH="228600" progId="Equation.DSMT4">
                  <p:embed/>
                </p:oleObj>
              </mc:Choice>
              <mc:Fallback>
                <p:oleObj name="Equation" r:id="rId7" imgW="1384200" imgH="228600" progId="Equation.DSMT4">
                  <p:embed/>
                  <p:pic>
                    <p:nvPicPr>
                      <p:cNvPr id="10" name="Object 9">
                        <a:extLst>
                          <a:ext uri="{FF2B5EF4-FFF2-40B4-BE49-F238E27FC236}">
                            <a16:creationId xmlns:a16="http://schemas.microsoft.com/office/drawing/2014/main" id="{A7FE65D6-5D97-4343-BAE6-3D51E7D34ECD}"/>
                          </a:ext>
                          <a:ext uri="{C183D7F6-B498-43B3-948B-1728B52AA6E4}">
                            <adec:decorative xmlns:adec="http://schemas.microsoft.com/office/drawing/2017/decorative" val="1"/>
                          </a:ext>
                        </a:extLst>
                      </p:cNvPr>
                      <p:cNvPicPr/>
                      <p:nvPr/>
                    </p:nvPicPr>
                    <p:blipFill>
                      <a:blip r:embed="rId8"/>
                      <a:stretch>
                        <a:fillRect/>
                      </a:stretch>
                    </p:blipFill>
                    <p:spPr>
                      <a:xfrm>
                        <a:off x="3394075" y="3424238"/>
                        <a:ext cx="2355850" cy="38893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22A8DD1-9406-44FA-96DA-0A2BDF1C1B14}"/>
              </a:ext>
            </a:extLst>
          </p:cNvPr>
          <p:cNvSpPr>
            <a:spLocks noGrp="1"/>
          </p:cNvSpPr>
          <p:nvPr>
            <p:ph sz="quarter" idx="14"/>
          </p:nvPr>
        </p:nvSpPr>
        <p:spPr>
          <a:xfrm>
            <a:off x="2131413" y="3973136"/>
            <a:ext cx="6288687" cy="665798"/>
          </a:xfrm>
        </p:spPr>
        <p:txBody>
          <a:bodyPr/>
          <a:lstStyle/>
          <a:p>
            <a:pPr>
              <a:spcBef>
                <a:spcPts val="0"/>
              </a:spcBef>
              <a:spcAft>
                <a:spcPts val="600"/>
              </a:spcAft>
              <a:tabLst>
                <a:tab pos="1146175" algn="l"/>
              </a:tabLst>
            </a:pPr>
            <a:r>
              <a:rPr lang="en-US" dirty="0"/>
              <a:t>If </a:t>
            </a:r>
            <a:r>
              <a:rPr lang="en-US" i="1" dirty="0"/>
              <a:t>l </a:t>
            </a:r>
            <a:r>
              <a:rPr lang="en-US" dirty="0"/>
              <a:t>= 1 (p orbital),</a:t>
            </a:r>
            <a:endParaRPr lang="en-US" i="1" dirty="0"/>
          </a:p>
        </p:txBody>
      </p:sp>
      <p:graphicFrame>
        <p:nvGraphicFramePr>
          <p:cNvPr id="11" name="Object 10">
            <a:extLst>
              <a:ext uri="{FF2B5EF4-FFF2-40B4-BE49-F238E27FC236}">
                <a16:creationId xmlns:a16="http://schemas.microsoft.com/office/drawing/2014/main" id="{F30CE93B-EEAE-43A9-9995-B01AED0B97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85790121"/>
              </p:ext>
            </p:extLst>
          </p:nvPr>
        </p:nvGraphicFramePr>
        <p:xfrm>
          <a:off x="4548981" y="4011609"/>
          <a:ext cx="2089150" cy="449262"/>
        </p:xfrm>
        <a:graphic>
          <a:graphicData uri="http://schemas.openxmlformats.org/presentationml/2006/ole">
            <mc:AlternateContent xmlns:mc="http://schemas.openxmlformats.org/markup-compatibility/2006">
              <mc:Choice xmlns:v="urn:schemas-microsoft-com:vml" Requires="v">
                <p:oleObj name="Equation" r:id="rId9" imgW="1066680" imgH="228600" progId="Equation.DSMT4">
                  <p:embed/>
                </p:oleObj>
              </mc:Choice>
              <mc:Fallback>
                <p:oleObj name="Equation" r:id="rId9" imgW="1066680" imgH="228600" progId="Equation.DSMT4">
                  <p:embed/>
                  <p:pic>
                    <p:nvPicPr>
                      <p:cNvPr id="11" name="Object 10">
                        <a:extLst>
                          <a:ext uri="{FF2B5EF4-FFF2-40B4-BE49-F238E27FC236}">
                            <a16:creationId xmlns:a16="http://schemas.microsoft.com/office/drawing/2014/main" id="{F30CE93B-EEAE-43A9-9995-B01AED0B97E1}"/>
                          </a:ext>
                          <a:ext uri="{C183D7F6-B498-43B3-948B-1728B52AA6E4}">
                            <adec:decorative xmlns:adec="http://schemas.microsoft.com/office/drawing/2017/decorative" val="1"/>
                          </a:ext>
                        </a:extLst>
                      </p:cNvPr>
                      <p:cNvPicPr/>
                      <p:nvPr/>
                    </p:nvPicPr>
                    <p:blipFill>
                      <a:blip r:embed="rId10"/>
                      <a:stretch>
                        <a:fillRect/>
                      </a:stretch>
                    </p:blipFill>
                    <p:spPr>
                      <a:xfrm>
                        <a:off x="4548981" y="4011609"/>
                        <a:ext cx="2089150" cy="4492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5870204-DCE3-4266-9B00-EC01460B77C2}"/>
              </a:ext>
            </a:extLst>
          </p:cNvPr>
          <p:cNvSpPr>
            <a:spLocks noGrp="1"/>
          </p:cNvSpPr>
          <p:nvPr>
            <p:ph sz="quarter" idx="15"/>
          </p:nvPr>
        </p:nvSpPr>
        <p:spPr>
          <a:xfrm>
            <a:off x="1826613" y="4460871"/>
            <a:ext cx="6288687" cy="463542"/>
          </a:xfrm>
        </p:spPr>
        <p:txBody>
          <a:bodyPr/>
          <a:lstStyle/>
          <a:p>
            <a:pPr marL="0" indent="0">
              <a:spcBef>
                <a:spcPts val="0"/>
              </a:spcBef>
              <a:spcAft>
                <a:spcPts val="2400"/>
              </a:spcAft>
              <a:buNone/>
            </a:pPr>
            <a:r>
              <a:rPr lang="en-US" dirty="0"/>
              <a:t>If </a:t>
            </a:r>
            <a:r>
              <a:rPr lang="en-US" i="1" dirty="0"/>
              <a:t>l </a:t>
            </a:r>
            <a:r>
              <a:rPr lang="en-US" dirty="0"/>
              <a:t>= 2 (d orbital),</a:t>
            </a:r>
          </a:p>
        </p:txBody>
      </p:sp>
      <p:sp>
        <p:nvSpPr>
          <p:cNvPr id="12" name="Slide Number Placeholder 11">
            <a:extLst>
              <a:ext uri="{FF2B5EF4-FFF2-40B4-BE49-F238E27FC236}">
                <a16:creationId xmlns:a16="http://schemas.microsoft.com/office/drawing/2014/main" id="{0464A1DD-18C3-42AD-A132-045F2DCCEF78}"/>
              </a:ext>
            </a:extLst>
          </p:cNvPr>
          <p:cNvSpPr>
            <a:spLocks noGrp="1"/>
          </p:cNvSpPr>
          <p:nvPr>
            <p:ph type="sldNum" sz="quarter" idx="4"/>
          </p:nvPr>
        </p:nvSpPr>
        <p:spPr/>
        <p:txBody>
          <a:bodyPr/>
          <a:lstStyle/>
          <a:p>
            <a:fld id="{E61124D7-3D3F-409D-95D2-103C22DF228D}" type="slidenum">
              <a:rPr lang="en-US" smtClean="0"/>
              <a:pPr/>
              <a:t>25</a:t>
            </a:fld>
            <a:endParaRPr lang="en-US" dirty="0"/>
          </a:p>
        </p:txBody>
      </p:sp>
      <p:sp>
        <p:nvSpPr>
          <p:cNvPr id="16" name="Text Box 7">
            <a:extLst>
              <a:ext uri="{FF2B5EF4-FFF2-40B4-BE49-F238E27FC236}">
                <a16:creationId xmlns:a16="http://schemas.microsoft.com/office/drawing/2014/main" id="{5921F8F0-8C23-4E5C-80DD-A343A13CA992}"/>
              </a:ext>
            </a:extLst>
          </p:cNvPr>
          <p:cNvSpPr txBox="1">
            <a:spLocks noChangeArrowheads="1"/>
          </p:cNvSpPr>
          <p:nvPr/>
        </p:nvSpPr>
        <p:spPr bwMode="auto">
          <a:xfrm>
            <a:off x="2232025" y="5329238"/>
            <a:ext cx="4633913" cy="46196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orientation of the orbital in space</a:t>
            </a:r>
          </a:p>
        </p:txBody>
      </p:sp>
      <p:sp>
        <p:nvSpPr>
          <p:cNvPr id="8" name="TextBox 7"/>
          <p:cNvSpPr txBox="1"/>
          <p:nvPr/>
        </p:nvSpPr>
        <p:spPr>
          <a:xfrm>
            <a:off x="4152900" y="4474766"/>
            <a:ext cx="3619500" cy="461665"/>
          </a:xfrm>
          <a:prstGeom prst="rect">
            <a:avLst/>
          </a:prstGeom>
          <a:noFill/>
        </p:spPr>
        <p:txBody>
          <a:bodyPr wrap="square" rtlCol="1">
            <a:spAutoFit/>
          </a:bodyPr>
          <a:lstStyle/>
          <a:p>
            <a:r>
              <a:rPr lang="en-US" sz="2400" b="1" dirty="0">
                <a:latin typeface="Times New Roman" panose="02020603050405020304" pitchFamily="18" charset="0"/>
                <a:cs typeface="Times New Roman" panose="02020603050405020304" pitchFamily="18" charset="0"/>
              </a:rPr>
              <a:t>m</a:t>
            </a:r>
            <a:r>
              <a:rPr lang="en-US" sz="2400" b="1" i="1" baseline="-25000"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 -2, -1, 0, +1, +2</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7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053">
            <a:extLst>
              <a:ext uri="{FF2B5EF4-FFF2-40B4-BE49-F238E27FC236}">
                <a16:creationId xmlns:a16="http://schemas.microsoft.com/office/drawing/2014/main" id="{9B1D97BC-B810-45D3-98CC-88D8B57D99E3}"/>
              </a:ext>
            </a:extLst>
          </p:cNvPr>
          <p:cNvSpPr txBox="1">
            <a:spLocks noChangeArrowheads="1"/>
          </p:cNvSpPr>
          <p:nvPr/>
        </p:nvSpPr>
        <p:spPr bwMode="auto">
          <a:xfrm>
            <a:off x="609600" y="639763"/>
            <a:ext cx="2209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m</a:t>
            </a:r>
            <a:r>
              <a:rPr lang="en-US" altLang="en-US" i="1" baseline="-25000">
                <a:solidFill>
                  <a:srgbClr val="FF0000"/>
                </a:solidFill>
              </a:rPr>
              <a:t>l</a:t>
            </a:r>
            <a:r>
              <a:rPr lang="en-US" altLang="en-US"/>
              <a:t> = -1, 0, </a:t>
            </a:r>
            <a:r>
              <a:rPr lang="en-US" altLang="en-US" b="1">
                <a:solidFill>
                  <a:srgbClr val="FF0000"/>
                </a:solidFill>
              </a:rPr>
              <a:t>or</a:t>
            </a:r>
            <a:r>
              <a:rPr lang="en-US" altLang="en-US" b="1"/>
              <a:t> </a:t>
            </a:r>
            <a:r>
              <a:rPr lang="en-US" altLang="en-US"/>
              <a:t>1</a:t>
            </a:r>
          </a:p>
          <a:p>
            <a:endParaRPr lang="en-US" altLang="en-US" sz="2800">
              <a:solidFill>
                <a:srgbClr val="FF0000"/>
              </a:solidFill>
            </a:endParaRPr>
          </a:p>
        </p:txBody>
      </p:sp>
      <p:sp>
        <p:nvSpPr>
          <p:cNvPr id="46103" name="Text Box 2071">
            <a:extLst>
              <a:ext uri="{FF2B5EF4-FFF2-40B4-BE49-F238E27FC236}">
                <a16:creationId xmlns:a16="http://schemas.microsoft.com/office/drawing/2014/main" id="{7334E9B5-1187-4775-8669-0D0C51D63963}"/>
              </a:ext>
            </a:extLst>
          </p:cNvPr>
          <p:cNvSpPr txBox="1">
            <a:spLocks noChangeArrowheads="1"/>
          </p:cNvSpPr>
          <p:nvPr/>
        </p:nvSpPr>
        <p:spPr bwMode="auto">
          <a:xfrm>
            <a:off x="5543550" y="609600"/>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3 orientations in space</a:t>
            </a:r>
          </a:p>
        </p:txBody>
      </p:sp>
      <p:pic>
        <p:nvPicPr>
          <p:cNvPr id="46106" name="Picture 2074">
            <a:extLst>
              <a:ext uri="{FF2B5EF4-FFF2-40B4-BE49-F238E27FC236}">
                <a16:creationId xmlns:a16="http://schemas.microsoft.com/office/drawing/2014/main" id="{CFE217F8-CAF3-4FF6-B123-0E263F11B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 y="1752600"/>
            <a:ext cx="3017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1" name="Picture 2079">
            <a:extLst>
              <a:ext uri="{FF2B5EF4-FFF2-40B4-BE49-F238E27FC236}">
                <a16:creationId xmlns:a16="http://schemas.microsoft.com/office/drawing/2014/main" id="{A845CC70-AE15-43C7-9D20-4D8B0D915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1795463"/>
            <a:ext cx="2828925"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2" name="Picture 2080">
            <a:extLst>
              <a:ext uri="{FF2B5EF4-FFF2-40B4-BE49-F238E27FC236}">
                <a16:creationId xmlns:a16="http://schemas.microsoft.com/office/drawing/2014/main" id="{8F0C6EDB-7375-4292-9E09-153E7B0E8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2600"/>
            <a:ext cx="292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5547E8D-8859-4EE2-AA40-9BBAF8573902}"/>
              </a:ext>
            </a:extLst>
          </p:cNvPr>
          <p:cNvSpPr>
            <a:spLocks noGrp="1"/>
          </p:cNvSpPr>
          <p:nvPr>
            <p:ph type="sldNum" sz="quarter" idx="12"/>
          </p:nvPr>
        </p:nvSpPr>
        <p:spPr/>
        <p:txBody>
          <a:bodyPr/>
          <a:lstStyle/>
          <a:p>
            <a:fld id="{F5F445C0-5B55-49C2-8BBC-135AC4075542}" type="slidenum">
              <a:rPr lang="en-US" altLang="en-US" smtClean="0"/>
              <a:pPr/>
              <a:t>26</a:t>
            </a:fld>
            <a:endParaRPr lang="en-US" altLang="en-US" dirty="0"/>
          </a:p>
        </p:txBody>
      </p:sp>
    </p:spTree>
    <p:extLst>
      <p:ext uri="{BB962C8B-B14F-4D97-AF65-F5344CB8AC3E}">
        <p14:creationId xmlns:p14="http://schemas.microsoft.com/office/powerpoint/2010/main" val="1855027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 calcmode="lin" valueType="num">
                                      <p:cBhvr additive="base">
                                        <p:cTn id="7" dur="500" fill="hold"/>
                                        <p:tgtEl>
                                          <p:spTgt spid="46103"/>
                                        </p:tgtEl>
                                        <p:attrNameLst>
                                          <p:attrName>ppt_x</p:attrName>
                                        </p:attrNameLst>
                                      </p:cBhvr>
                                      <p:tavLst>
                                        <p:tav tm="0">
                                          <p:val>
                                            <p:strVal val="1+#ppt_w/2"/>
                                          </p:val>
                                        </p:tav>
                                        <p:tav tm="100000">
                                          <p:val>
                                            <p:strVal val="#ppt_x"/>
                                          </p:val>
                                        </p:tav>
                                      </p:tavLst>
                                    </p:anim>
                                    <p:anim calcmode="lin" valueType="num">
                                      <p:cBhvr additive="base">
                                        <p:cTn id="8" dur="500" fill="hold"/>
                                        <p:tgtEl>
                                          <p:spTgt spid="461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46106"/>
                                        </p:tgtEl>
                                        <p:attrNameLst>
                                          <p:attrName>style.visibility</p:attrName>
                                        </p:attrNameLst>
                                      </p:cBhvr>
                                      <p:to>
                                        <p:strVal val="visible"/>
                                      </p:to>
                                    </p:set>
                                    <p:anim calcmode="lin" valueType="num">
                                      <p:cBhvr>
                                        <p:cTn id="13" dur="1000" fill="hold"/>
                                        <p:tgtEl>
                                          <p:spTgt spid="46106"/>
                                        </p:tgtEl>
                                        <p:attrNameLst>
                                          <p:attrName>ppt_w</p:attrName>
                                        </p:attrNameLst>
                                      </p:cBhvr>
                                      <p:tavLst>
                                        <p:tav tm="0">
                                          <p:val>
                                            <p:strVal val="#ppt_w*0.70"/>
                                          </p:val>
                                        </p:tav>
                                        <p:tav tm="100000">
                                          <p:val>
                                            <p:strVal val="#ppt_w"/>
                                          </p:val>
                                        </p:tav>
                                      </p:tavLst>
                                    </p:anim>
                                    <p:anim calcmode="lin" valueType="num">
                                      <p:cBhvr>
                                        <p:cTn id="14" dur="1000" fill="hold"/>
                                        <p:tgtEl>
                                          <p:spTgt spid="46106"/>
                                        </p:tgtEl>
                                        <p:attrNameLst>
                                          <p:attrName>ppt_h</p:attrName>
                                        </p:attrNameLst>
                                      </p:cBhvr>
                                      <p:tavLst>
                                        <p:tav tm="0">
                                          <p:val>
                                            <p:strVal val="#ppt_h"/>
                                          </p:val>
                                        </p:tav>
                                        <p:tav tm="100000">
                                          <p:val>
                                            <p:strVal val="#ppt_h"/>
                                          </p:val>
                                        </p:tav>
                                      </p:tavLst>
                                    </p:anim>
                                    <p:animEffect transition="in" filter="fade">
                                      <p:cBhvr>
                                        <p:cTn id="15" dur="1000"/>
                                        <p:tgtEl>
                                          <p:spTgt spid="46106"/>
                                        </p:tgtEl>
                                      </p:cBhvr>
                                    </p:animEffect>
                                  </p:childTnLst>
                                </p:cTn>
                              </p:par>
                            </p:childTnLst>
                          </p:cTn>
                        </p:par>
                        <p:par>
                          <p:cTn id="16" fill="hold" nodeType="afterGroup">
                            <p:stCondLst>
                              <p:cond delay="1000"/>
                            </p:stCondLst>
                            <p:childTnLst>
                              <p:par>
                                <p:cTn id="17" presetID="55" presetClass="entr" presetSubtype="0" fill="hold" nodeType="afterEffect">
                                  <p:stCondLst>
                                    <p:cond delay="0"/>
                                  </p:stCondLst>
                                  <p:childTnLst>
                                    <p:set>
                                      <p:cBhvr>
                                        <p:cTn id="18" dur="1" fill="hold">
                                          <p:stCondLst>
                                            <p:cond delay="0"/>
                                          </p:stCondLst>
                                        </p:cTn>
                                        <p:tgtEl>
                                          <p:spTgt spid="46111"/>
                                        </p:tgtEl>
                                        <p:attrNameLst>
                                          <p:attrName>style.visibility</p:attrName>
                                        </p:attrNameLst>
                                      </p:cBhvr>
                                      <p:to>
                                        <p:strVal val="visible"/>
                                      </p:to>
                                    </p:set>
                                    <p:anim calcmode="lin" valueType="num">
                                      <p:cBhvr>
                                        <p:cTn id="19" dur="1000" fill="hold"/>
                                        <p:tgtEl>
                                          <p:spTgt spid="46111"/>
                                        </p:tgtEl>
                                        <p:attrNameLst>
                                          <p:attrName>ppt_w</p:attrName>
                                        </p:attrNameLst>
                                      </p:cBhvr>
                                      <p:tavLst>
                                        <p:tav tm="0">
                                          <p:val>
                                            <p:strVal val="#ppt_w*0.70"/>
                                          </p:val>
                                        </p:tav>
                                        <p:tav tm="100000">
                                          <p:val>
                                            <p:strVal val="#ppt_w"/>
                                          </p:val>
                                        </p:tav>
                                      </p:tavLst>
                                    </p:anim>
                                    <p:anim calcmode="lin" valueType="num">
                                      <p:cBhvr>
                                        <p:cTn id="20" dur="1000" fill="hold"/>
                                        <p:tgtEl>
                                          <p:spTgt spid="46111"/>
                                        </p:tgtEl>
                                        <p:attrNameLst>
                                          <p:attrName>ppt_h</p:attrName>
                                        </p:attrNameLst>
                                      </p:cBhvr>
                                      <p:tavLst>
                                        <p:tav tm="0">
                                          <p:val>
                                            <p:strVal val="#ppt_h"/>
                                          </p:val>
                                        </p:tav>
                                        <p:tav tm="100000">
                                          <p:val>
                                            <p:strVal val="#ppt_h"/>
                                          </p:val>
                                        </p:tav>
                                      </p:tavLst>
                                    </p:anim>
                                    <p:animEffect transition="in" filter="fade">
                                      <p:cBhvr>
                                        <p:cTn id="21" dur="1000"/>
                                        <p:tgtEl>
                                          <p:spTgt spid="46111"/>
                                        </p:tgtEl>
                                      </p:cBhvr>
                                    </p:animEffect>
                                  </p:childTnLst>
                                </p:cTn>
                              </p:par>
                            </p:childTnLst>
                          </p:cTn>
                        </p:par>
                        <p:par>
                          <p:cTn id="22" fill="hold" nodeType="afterGroup">
                            <p:stCondLst>
                              <p:cond delay="2000"/>
                            </p:stCondLst>
                            <p:childTnLst>
                              <p:par>
                                <p:cTn id="23" presetID="55" presetClass="entr" presetSubtype="0" fill="hold" nodeType="afterEffect">
                                  <p:stCondLst>
                                    <p:cond delay="0"/>
                                  </p:stCondLst>
                                  <p:childTnLst>
                                    <p:set>
                                      <p:cBhvr>
                                        <p:cTn id="24" dur="1" fill="hold">
                                          <p:stCondLst>
                                            <p:cond delay="0"/>
                                          </p:stCondLst>
                                        </p:cTn>
                                        <p:tgtEl>
                                          <p:spTgt spid="46112"/>
                                        </p:tgtEl>
                                        <p:attrNameLst>
                                          <p:attrName>style.visibility</p:attrName>
                                        </p:attrNameLst>
                                      </p:cBhvr>
                                      <p:to>
                                        <p:strVal val="visible"/>
                                      </p:to>
                                    </p:set>
                                    <p:anim calcmode="lin" valueType="num">
                                      <p:cBhvr>
                                        <p:cTn id="25" dur="1000" fill="hold"/>
                                        <p:tgtEl>
                                          <p:spTgt spid="46112"/>
                                        </p:tgtEl>
                                        <p:attrNameLst>
                                          <p:attrName>ppt_w</p:attrName>
                                        </p:attrNameLst>
                                      </p:cBhvr>
                                      <p:tavLst>
                                        <p:tav tm="0">
                                          <p:val>
                                            <p:strVal val="#ppt_w*0.70"/>
                                          </p:val>
                                        </p:tav>
                                        <p:tav tm="100000">
                                          <p:val>
                                            <p:strVal val="#ppt_w"/>
                                          </p:val>
                                        </p:tav>
                                      </p:tavLst>
                                    </p:anim>
                                    <p:anim calcmode="lin" valueType="num">
                                      <p:cBhvr>
                                        <p:cTn id="26" dur="1000" fill="hold"/>
                                        <p:tgtEl>
                                          <p:spTgt spid="46112"/>
                                        </p:tgtEl>
                                        <p:attrNameLst>
                                          <p:attrName>ppt_h</p:attrName>
                                        </p:attrNameLst>
                                      </p:cBhvr>
                                      <p:tavLst>
                                        <p:tav tm="0">
                                          <p:val>
                                            <p:strVal val="#ppt_h"/>
                                          </p:val>
                                        </p:tav>
                                        <p:tav tm="100000">
                                          <p:val>
                                            <p:strVal val="#ppt_h"/>
                                          </p:val>
                                        </p:tav>
                                      </p:tavLst>
                                    </p:anim>
                                    <p:animEffect transition="in" filter="fade">
                                      <p:cBhvr>
                                        <p:cTn id="27" dur="1000"/>
                                        <p:tgtEl>
                                          <p:spTgt spid="46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4" name="Picture 10">
            <a:extLst>
              <a:ext uri="{FF2B5EF4-FFF2-40B4-BE49-F238E27FC236}">
                <a16:creationId xmlns:a16="http://schemas.microsoft.com/office/drawing/2014/main" id="{12C32129-0975-4787-A272-B4743980A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357" y="3765907"/>
            <a:ext cx="2576818" cy="278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a:extLst>
              <a:ext uri="{FF2B5EF4-FFF2-40B4-BE49-F238E27FC236}">
                <a16:creationId xmlns:a16="http://schemas.microsoft.com/office/drawing/2014/main" id="{31130DE8-7021-4E59-9E26-CC7AC0176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64" y="1066800"/>
            <a:ext cx="2426251" cy="276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823FAECE-85D8-46A4-B4F4-F9FA1FE0FF22}"/>
              </a:ext>
            </a:extLst>
          </p:cNvPr>
          <p:cNvSpPr>
            <a:spLocks noChangeArrowheads="1"/>
          </p:cNvSpPr>
          <p:nvPr/>
        </p:nvSpPr>
        <p:spPr bwMode="auto">
          <a:xfrm>
            <a:off x="561975" y="457200"/>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m</a:t>
            </a:r>
            <a:r>
              <a:rPr lang="en-US" altLang="en-US" i="1" baseline="-25000">
                <a:solidFill>
                  <a:srgbClr val="FF0000"/>
                </a:solidFill>
              </a:rPr>
              <a:t>l</a:t>
            </a:r>
            <a:r>
              <a:rPr lang="en-US" altLang="en-US"/>
              <a:t> = -2, -1, 0, 1, </a:t>
            </a:r>
            <a:r>
              <a:rPr lang="en-US" altLang="en-US" b="1">
                <a:solidFill>
                  <a:srgbClr val="FF0000"/>
                </a:solidFill>
              </a:rPr>
              <a:t>or</a:t>
            </a:r>
            <a:r>
              <a:rPr lang="en-US" altLang="en-US" b="1"/>
              <a:t> </a:t>
            </a:r>
            <a:r>
              <a:rPr lang="en-US" altLang="en-US"/>
              <a:t>2</a:t>
            </a:r>
          </a:p>
        </p:txBody>
      </p:sp>
      <p:sp>
        <p:nvSpPr>
          <p:cNvPr id="72710" name="Text Box 6">
            <a:extLst>
              <a:ext uri="{FF2B5EF4-FFF2-40B4-BE49-F238E27FC236}">
                <a16:creationId xmlns:a16="http://schemas.microsoft.com/office/drawing/2014/main" id="{A4E1621C-E7A4-4BCE-8254-63ACEA6AF75D}"/>
              </a:ext>
            </a:extLst>
          </p:cNvPr>
          <p:cNvSpPr txBox="1">
            <a:spLocks noChangeArrowheads="1"/>
          </p:cNvSpPr>
          <p:nvPr/>
        </p:nvSpPr>
        <p:spPr bwMode="auto">
          <a:xfrm>
            <a:off x="5334000" y="457200"/>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5 orientations in space</a:t>
            </a:r>
          </a:p>
        </p:txBody>
      </p:sp>
      <p:pic>
        <p:nvPicPr>
          <p:cNvPr id="72711" name="Picture 7">
            <a:extLst>
              <a:ext uri="{FF2B5EF4-FFF2-40B4-BE49-F238E27FC236}">
                <a16:creationId xmlns:a16="http://schemas.microsoft.com/office/drawing/2014/main" id="{49069B7B-59CE-4980-976D-C277F73F1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32333"/>
            <a:ext cx="2516831" cy="28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a:extLst>
              <a:ext uri="{FF2B5EF4-FFF2-40B4-BE49-F238E27FC236}">
                <a16:creationId xmlns:a16="http://schemas.microsoft.com/office/drawing/2014/main" id="{28AD7FAE-3203-4622-A228-32931E53D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627" y="828619"/>
            <a:ext cx="275109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9">
            <a:extLst>
              <a:ext uri="{FF2B5EF4-FFF2-40B4-BE49-F238E27FC236}">
                <a16:creationId xmlns:a16="http://schemas.microsoft.com/office/drawing/2014/main" id="{26078D9B-3837-4A73-B386-512E45220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646" y="3810000"/>
            <a:ext cx="236784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9FBF2E2-22BF-4103-9018-D3084508110C}"/>
              </a:ext>
            </a:extLst>
          </p:cNvPr>
          <p:cNvSpPr>
            <a:spLocks noGrp="1"/>
          </p:cNvSpPr>
          <p:nvPr>
            <p:ph type="sldNum" sz="quarter" idx="12"/>
          </p:nvPr>
        </p:nvSpPr>
        <p:spPr/>
        <p:txBody>
          <a:bodyPr/>
          <a:lstStyle/>
          <a:p>
            <a:fld id="{F5F445C0-5B55-49C2-8BBC-135AC4075542}" type="slidenum">
              <a:rPr lang="en-US" altLang="en-US" smtClean="0"/>
              <a:pPr/>
              <a:t>27</a:t>
            </a:fld>
            <a:endParaRPr lang="en-US" altLang="en-US" dirty="0"/>
          </a:p>
        </p:txBody>
      </p:sp>
    </p:spTree>
    <p:extLst>
      <p:ext uri="{BB962C8B-B14F-4D97-AF65-F5344CB8AC3E}">
        <p14:creationId xmlns:p14="http://schemas.microsoft.com/office/powerpoint/2010/main" val="622178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additive="base">
                                        <p:cTn id="7" dur="500" fill="hold"/>
                                        <p:tgtEl>
                                          <p:spTgt spid="72710"/>
                                        </p:tgtEl>
                                        <p:attrNameLst>
                                          <p:attrName>ppt_x</p:attrName>
                                        </p:attrNameLst>
                                      </p:cBhvr>
                                      <p:tavLst>
                                        <p:tav tm="0">
                                          <p:val>
                                            <p:strVal val="1+#ppt_w/2"/>
                                          </p:val>
                                        </p:tav>
                                        <p:tav tm="100000">
                                          <p:val>
                                            <p:strVal val="#ppt_x"/>
                                          </p:val>
                                        </p:tav>
                                      </p:tavLst>
                                    </p:anim>
                                    <p:anim calcmode="lin" valueType="num">
                                      <p:cBhvr additive="base">
                                        <p:cTn id="8" dur="500" fill="hold"/>
                                        <p:tgtEl>
                                          <p:spTgt spid="727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5" presetClass="entr" presetSubtype="0" fill="hold" nodeType="afterEffect">
                                  <p:stCondLst>
                                    <p:cond delay="0"/>
                                  </p:stCondLst>
                                  <p:childTnLst>
                                    <p:set>
                                      <p:cBhvr>
                                        <p:cTn id="11" dur="1" fill="hold">
                                          <p:stCondLst>
                                            <p:cond delay="0"/>
                                          </p:stCondLst>
                                        </p:cTn>
                                        <p:tgtEl>
                                          <p:spTgt spid="72708"/>
                                        </p:tgtEl>
                                        <p:attrNameLst>
                                          <p:attrName>style.visibility</p:attrName>
                                        </p:attrNameLst>
                                      </p:cBhvr>
                                      <p:to>
                                        <p:strVal val="visible"/>
                                      </p:to>
                                    </p:set>
                                    <p:anim calcmode="lin" valueType="num">
                                      <p:cBhvr>
                                        <p:cTn id="12" dur="1000" fill="hold"/>
                                        <p:tgtEl>
                                          <p:spTgt spid="72708"/>
                                        </p:tgtEl>
                                        <p:attrNameLst>
                                          <p:attrName>ppt_w</p:attrName>
                                        </p:attrNameLst>
                                      </p:cBhvr>
                                      <p:tavLst>
                                        <p:tav tm="0">
                                          <p:val>
                                            <p:strVal val="#ppt_w*0.70"/>
                                          </p:val>
                                        </p:tav>
                                        <p:tav tm="100000">
                                          <p:val>
                                            <p:strVal val="#ppt_w"/>
                                          </p:val>
                                        </p:tav>
                                      </p:tavLst>
                                    </p:anim>
                                    <p:anim calcmode="lin" valueType="num">
                                      <p:cBhvr>
                                        <p:cTn id="13" dur="1000" fill="hold"/>
                                        <p:tgtEl>
                                          <p:spTgt spid="72708"/>
                                        </p:tgtEl>
                                        <p:attrNameLst>
                                          <p:attrName>ppt_h</p:attrName>
                                        </p:attrNameLst>
                                      </p:cBhvr>
                                      <p:tavLst>
                                        <p:tav tm="0">
                                          <p:val>
                                            <p:strVal val="#ppt_h"/>
                                          </p:val>
                                        </p:tav>
                                        <p:tav tm="100000">
                                          <p:val>
                                            <p:strVal val="#ppt_h"/>
                                          </p:val>
                                        </p:tav>
                                      </p:tavLst>
                                    </p:anim>
                                    <p:animEffect transition="in" filter="fade">
                                      <p:cBhvr>
                                        <p:cTn id="14" dur="1000"/>
                                        <p:tgtEl>
                                          <p:spTgt spid="72708"/>
                                        </p:tgtEl>
                                      </p:cBhvr>
                                    </p:animEffect>
                                  </p:childTnLst>
                                </p:cTn>
                              </p:par>
                            </p:childTnLst>
                          </p:cTn>
                        </p:par>
                        <p:par>
                          <p:cTn id="15" fill="hold" nodeType="afterGroup">
                            <p:stCondLst>
                              <p:cond delay="1500"/>
                            </p:stCondLst>
                            <p:childTnLst>
                              <p:par>
                                <p:cTn id="16" presetID="55" presetClass="entr" presetSubtype="0" fill="hold" nodeType="afterEffect">
                                  <p:stCondLst>
                                    <p:cond delay="0"/>
                                  </p:stCondLst>
                                  <p:childTnLst>
                                    <p:set>
                                      <p:cBhvr>
                                        <p:cTn id="17" dur="1" fill="hold">
                                          <p:stCondLst>
                                            <p:cond delay="0"/>
                                          </p:stCondLst>
                                        </p:cTn>
                                        <p:tgtEl>
                                          <p:spTgt spid="72711"/>
                                        </p:tgtEl>
                                        <p:attrNameLst>
                                          <p:attrName>style.visibility</p:attrName>
                                        </p:attrNameLst>
                                      </p:cBhvr>
                                      <p:to>
                                        <p:strVal val="visible"/>
                                      </p:to>
                                    </p:set>
                                    <p:anim calcmode="lin" valueType="num">
                                      <p:cBhvr>
                                        <p:cTn id="18" dur="1000" fill="hold"/>
                                        <p:tgtEl>
                                          <p:spTgt spid="72711"/>
                                        </p:tgtEl>
                                        <p:attrNameLst>
                                          <p:attrName>ppt_w</p:attrName>
                                        </p:attrNameLst>
                                      </p:cBhvr>
                                      <p:tavLst>
                                        <p:tav tm="0">
                                          <p:val>
                                            <p:strVal val="#ppt_w*0.70"/>
                                          </p:val>
                                        </p:tav>
                                        <p:tav tm="100000">
                                          <p:val>
                                            <p:strVal val="#ppt_w"/>
                                          </p:val>
                                        </p:tav>
                                      </p:tavLst>
                                    </p:anim>
                                    <p:anim calcmode="lin" valueType="num">
                                      <p:cBhvr>
                                        <p:cTn id="19" dur="1000" fill="hold"/>
                                        <p:tgtEl>
                                          <p:spTgt spid="72711"/>
                                        </p:tgtEl>
                                        <p:attrNameLst>
                                          <p:attrName>ppt_h</p:attrName>
                                        </p:attrNameLst>
                                      </p:cBhvr>
                                      <p:tavLst>
                                        <p:tav tm="0">
                                          <p:val>
                                            <p:strVal val="#ppt_h"/>
                                          </p:val>
                                        </p:tav>
                                        <p:tav tm="100000">
                                          <p:val>
                                            <p:strVal val="#ppt_h"/>
                                          </p:val>
                                        </p:tav>
                                      </p:tavLst>
                                    </p:anim>
                                    <p:animEffect transition="in" filter="fade">
                                      <p:cBhvr>
                                        <p:cTn id="20" dur="1000"/>
                                        <p:tgtEl>
                                          <p:spTgt spid="72711"/>
                                        </p:tgtEl>
                                      </p:cBhvr>
                                    </p:animEffect>
                                  </p:childTnLst>
                                </p:cTn>
                              </p:par>
                            </p:childTnLst>
                          </p:cTn>
                        </p:par>
                        <p:par>
                          <p:cTn id="21" fill="hold" nodeType="afterGroup">
                            <p:stCondLst>
                              <p:cond delay="2500"/>
                            </p:stCondLst>
                            <p:childTnLst>
                              <p:par>
                                <p:cTn id="22" presetID="55" presetClass="entr" presetSubtype="0" fill="hold" nodeType="afterEffect">
                                  <p:stCondLst>
                                    <p:cond delay="0"/>
                                  </p:stCondLst>
                                  <p:childTnLst>
                                    <p:set>
                                      <p:cBhvr>
                                        <p:cTn id="23" dur="1" fill="hold">
                                          <p:stCondLst>
                                            <p:cond delay="0"/>
                                          </p:stCondLst>
                                        </p:cTn>
                                        <p:tgtEl>
                                          <p:spTgt spid="72712"/>
                                        </p:tgtEl>
                                        <p:attrNameLst>
                                          <p:attrName>style.visibility</p:attrName>
                                        </p:attrNameLst>
                                      </p:cBhvr>
                                      <p:to>
                                        <p:strVal val="visible"/>
                                      </p:to>
                                    </p:set>
                                    <p:anim calcmode="lin" valueType="num">
                                      <p:cBhvr>
                                        <p:cTn id="24" dur="1000" fill="hold"/>
                                        <p:tgtEl>
                                          <p:spTgt spid="72712"/>
                                        </p:tgtEl>
                                        <p:attrNameLst>
                                          <p:attrName>ppt_w</p:attrName>
                                        </p:attrNameLst>
                                      </p:cBhvr>
                                      <p:tavLst>
                                        <p:tav tm="0">
                                          <p:val>
                                            <p:strVal val="#ppt_w*0.70"/>
                                          </p:val>
                                        </p:tav>
                                        <p:tav tm="100000">
                                          <p:val>
                                            <p:strVal val="#ppt_w"/>
                                          </p:val>
                                        </p:tav>
                                      </p:tavLst>
                                    </p:anim>
                                    <p:anim calcmode="lin" valueType="num">
                                      <p:cBhvr>
                                        <p:cTn id="25" dur="1000" fill="hold"/>
                                        <p:tgtEl>
                                          <p:spTgt spid="72712"/>
                                        </p:tgtEl>
                                        <p:attrNameLst>
                                          <p:attrName>ppt_h</p:attrName>
                                        </p:attrNameLst>
                                      </p:cBhvr>
                                      <p:tavLst>
                                        <p:tav tm="0">
                                          <p:val>
                                            <p:strVal val="#ppt_h"/>
                                          </p:val>
                                        </p:tav>
                                        <p:tav tm="100000">
                                          <p:val>
                                            <p:strVal val="#ppt_h"/>
                                          </p:val>
                                        </p:tav>
                                      </p:tavLst>
                                    </p:anim>
                                    <p:animEffect transition="in" filter="fade">
                                      <p:cBhvr>
                                        <p:cTn id="26" dur="1000"/>
                                        <p:tgtEl>
                                          <p:spTgt spid="72712"/>
                                        </p:tgtEl>
                                      </p:cBhvr>
                                    </p:animEffect>
                                  </p:childTnLst>
                                </p:cTn>
                              </p:par>
                            </p:childTnLst>
                          </p:cTn>
                        </p:par>
                        <p:par>
                          <p:cTn id="27" fill="hold" nodeType="afterGroup">
                            <p:stCondLst>
                              <p:cond delay="3500"/>
                            </p:stCondLst>
                            <p:childTnLst>
                              <p:par>
                                <p:cTn id="28" presetID="55" presetClass="entr" presetSubtype="0" fill="hold" nodeType="afterEffect">
                                  <p:stCondLst>
                                    <p:cond delay="0"/>
                                  </p:stCondLst>
                                  <p:childTnLst>
                                    <p:set>
                                      <p:cBhvr>
                                        <p:cTn id="29" dur="1" fill="hold">
                                          <p:stCondLst>
                                            <p:cond delay="0"/>
                                          </p:stCondLst>
                                        </p:cTn>
                                        <p:tgtEl>
                                          <p:spTgt spid="72713"/>
                                        </p:tgtEl>
                                        <p:attrNameLst>
                                          <p:attrName>style.visibility</p:attrName>
                                        </p:attrNameLst>
                                      </p:cBhvr>
                                      <p:to>
                                        <p:strVal val="visible"/>
                                      </p:to>
                                    </p:set>
                                    <p:anim calcmode="lin" valueType="num">
                                      <p:cBhvr>
                                        <p:cTn id="30" dur="1000" fill="hold"/>
                                        <p:tgtEl>
                                          <p:spTgt spid="72713"/>
                                        </p:tgtEl>
                                        <p:attrNameLst>
                                          <p:attrName>ppt_w</p:attrName>
                                        </p:attrNameLst>
                                      </p:cBhvr>
                                      <p:tavLst>
                                        <p:tav tm="0">
                                          <p:val>
                                            <p:strVal val="#ppt_w*0.70"/>
                                          </p:val>
                                        </p:tav>
                                        <p:tav tm="100000">
                                          <p:val>
                                            <p:strVal val="#ppt_w"/>
                                          </p:val>
                                        </p:tav>
                                      </p:tavLst>
                                    </p:anim>
                                    <p:anim calcmode="lin" valueType="num">
                                      <p:cBhvr>
                                        <p:cTn id="31" dur="1000" fill="hold"/>
                                        <p:tgtEl>
                                          <p:spTgt spid="72713"/>
                                        </p:tgtEl>
                                        <p:attrNameLst>
                                          <p:attrName>ppt_h</p:attrName>
                                        </p:attrNameLst>
                                      </p:cBhvr>
                                      <p:tavLst>
                                        <p:tav tm="0">
                                          <p:val>
                                            <p:strVal val="#ppt_h"/>
                                          </p:val>
                                        </p:tav>
                                        <p:tav tm="100000">
                                          <p:val>
                                            <p:strVal val="#ppt_h"/>
                                          </p:val>
                                        </p:tav>
                                      </p:tavLst>
                                    </p:anim>
                                    <p:animEffect transition="in" filter="fade">
                                      <p:cBhvr>
                                        <p:cTn id="32" dur="1000"/>
                                        <p:tgtEl>
                                          <p:spTgt spid="72713"/>
                                        </p:tgtEl>
                                      </p:cBhvr>
                                    </p:animEffect>
                                  </p:childTnLst>
                                </p:cTn>
                              </p:par>
                            </p:childTnLst>
                          </p:cTn>
                        </p:par>
                        <p:par>
                          <p:cTn id="33" fill="hold" nodeType="afterGroup">
                            <p:stCondLst>
                              <p:cond delay="4500"/>
                            </p:stCondLst>
                            <p:childTnLst>
                              <p:par>
                                <p:cTn id="34" presetID="55" presetClass="entr" presetSubtype="0" fill="hold" nodeType="afterEffect">
                                  <p:stCondLst>
                                    <p:cond delay="0"/>
                                  </p:stCondLst>
                                  <p:childTnLst>
                                    <p:set>
                                      <p:cBhvr>
                                        <p:cTn id="35" dur="1" fill="hold">
                                          <p:stCondLst>
                                            <p:cond delay="0"/>
                                          </p:stCondLst>
                                        </p:cTn>
                                        <p:tgtEl>
                                          <p:spTgt spid="72714"/>
                                        </p:tgtEl>
                                        <p:attrNameLst>
                                          <p:attrName>style.visibility</p:attrName>
                                        </p:attrNameLst>
                                      </p:cBhvr>
                                      <p:to>
                                        <p:strVal val="visible"/>
                                      </p:to>
                                    </p:set>
                                    <p:anim calcmode="lin" valueType="num">
                                      <p:cBhvr>
                                        <p:cTn id="36" dur="1000" fill="hold"/>
                                        <p:tgtEl>
                                          <p:spTgt spid="72714"/>
                                        </p:tgtEl>
                                        <p:attrNameLst>
                                          <p:attrName>ppt_w</p:attrName>
                                        </p:attrNameLst>
                                      </p:cBhvr>
                                      <p:tavLst>
                                        <p:tav tm="0">
                                          <p:val>
                                            <p:strVal val="#ppt_w*0.70"/>
                                          </p:val>
                                        </p:tav>
                                        <p:tav tm="100000">
                                          <p:val>
                                            <p:strVal val="#ppt_w"/>
                                          </p:val>
                                        </p:tav>
                                      </p:tavLst>
                                    </p:anim>
                                    <p:anim calcmode="lin" valueType="num">
                                      <p:cBhvr>
                                        <p:cTn id="37" dur="1000" fill="hold"/>
                                        <p:tgtEl>
                                          <p:spTgt spid="72714"/>
                                        </p:tgtEl>
                                        <p:attrNameLst>
                                          <p:attrName>ppt_h</p:attrName>
                                        </p:attrNameLst>
                                      </p:cBhvr>
                                      <p:tavLst>
                                        <p:tav tm="0">
                                          <p:val>
                                            <p:strVal val="#ppt_h"/>
                                          </p:val>
                                        </p:tav>
                                        <p:tav tm="100000">
                                          <p:val>
                                            <p:strVal val="#ppt_h"/>
                                          </p:val>
                                        </p:tav>
                                      </p:tavLst>
                                    </p:anim>
                                    <p:animEffect transition="in" filter="fade">
                                      <p:cBhvr>
                                        <p:cTn id="38"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E9EA-C0F9-410A-AB2F-3CE12F308650}"/>
              </a:ext>
            </a:extLst>
          </p:cNvPr>
          <p:cNvSpPr>
            <a:spLocks noGrp="1"/>
          </p:cNvSpPr>
          <p:nvPr>
            <p:ph type="title"/>
          </p:nvPr>
        </p:nvSpPr>
        <p:spPr/>
        <p:txBody>
          <a:bodyPr/>
          <a:lstStyle/>
          <a:p>
            <a:r>
              <a:rPr lang="en-US" dirty="0">
                <a:solidFill>
                  <a:srgbClr val="0070C0"/>
                </a:solidFill>
              </a:rPr>
              <a:t>Schrodinger Wave Equation </a:t>
            </a:r>
            <a:r>
              <a:rPr lang="en-US" sz="1600" dirty="0">
                <a:solidFill>
                  <a:srgbClr val="0070C0"/>
                </a:solidFill>
              </a:rPr>
              <a:t>5</a:t>
            </a:r>
          </a:p>
        </p:txBody>
      </p:sp>
      <p:graphicFrame>
        <p:nvGraphicFramePr>
          <p:cNvPr id="13" name="Object 12">
            <a:extLst>
              <a:ext uri="{FF2B5EF4-FFF2-40B4-BE49-F238E27FC236}">
                <a16:creationId xmlns:a16="http://schemas.microsoft.com/office/drawing/2014/main" id="{7B4EAAAA-2D9B-4929-8F79-E84D8AF25F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1181321"/>
              </p:ext>
            </p:extLst>
          </p:nvPr>
        </p:nvGraphicFramePr>
        <p:xfrm>
          <a:off x="762000" y="1741170"/>
          <a:ext cx="1270000" cy="381000"/>
        </p:xfrm>
        <a:graphic>
          <a:graphicData uri="http://schemas.openxmlformats.org/presentationml/2006/ole">
            <mc:AlternateContent xmlns:mc="http://schemas.openxmlformats.org/markup-compatibility/2006">
              <mc:Choice xmlns:v="urn:schemas-microsoft-com:vml" Requires="v">
                <p:oleObj name="Equation" r:id="rId3" imgW="1269720" imgH="380880" progId="Equation.DSMT4">
                  <p:embed/>
                </p:oleObj>
              </mc:Choice>
              <mc:Fallback>
                <p:oleObj name="Equation" r:id="rId3" imgW="1269720" imgH="380880" progId="Equation.DSMT4">
                  <p:embed/>
                  <p:pic>
                    <p:nvPicPr>
                      <p:cNvPr id="13" name="Object 12">
                        <a:extLst>
                          <a:ext uri="{FF2B5EF4-FFF2-40B4-BE49-F238E27FC236}">
                            <a16:creationId xmlns:a16="http://schemas.microsoft.com/office/drawing/2014/main" id="{7B4EAAAA-2D9B-4929-8F79-E84D8AF25FF3}"/>
                          </a:ext>
                          <a:ext uri="{C183D7F6-B498-43B3-948B-1728B52AA6E4}">
                            <adec:decorative xmlns:adec="http://schemas.microsoft.com/office/drawing/2017/decorative" val="1"/>
                          </a:ext>
                        </a:extLst>
                      </p:cNvPr>
                      <p:cNvPicPr/>
                      <p:nvPr/>
                    </p:nvPicPr>
                    <p:blipFill>
                      <a:blip r:embed="rId4"/>
                      <a:stretch>
                        <a:fillRect/>
                      </a:stretch>
                    </p:blipFill>
                    <p:spPr>
                      <a:xfrm>
                        <a:off x="762000" y="1741170"/>
                        <a:ext cx="1270000"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2EB949C-8E85-434F-A7FB-93CDCAD58C9A}"/>
              </a:ext>
            </a:extLst>
          </p:cNvPr>
          <p:cNvSpPr>
            <a:spLocks noGrp="1"/>
          </p:cNvSpPr>
          <p:nvPr>
            <p:ph sz="quarter" idx="11"/>
          </p:nvPr>
        </p:nvSpPr>
        <p:spPr>
          <a:xfrm>
            <a:off x="443384" y="2363724"/>
            <a:ext cx="3252316" cy="530352"/>
          </a:xfrm>
        </p:spPr>
        <p:txBody>
          <a:bodyPr/>
          <a:lstStyle/>
          <a:p>
            <a:r>
              <a:rPr lang="en-US" dirty="0"/>
              <a:t>spin quantum number</a:t>
            </a:r>
            <a:endParaRPr lang="en-US" b="1" baseline="-25000" dirty="0">
              <a:solidFill>
                <a:srgbClr val="FF0000"/>
              </a:solidFill>
            </a:endParaRPr>
          </a:p>
        </p:txBody>
      </p:sp>
      <p:graphicFrame>
        <p:nvGraphicFramePr>
          <p:cNvPr id="14" name="Object 13">
            <a:extLst>
              <a:ext uri="{FF2B5EF4-FFF2-40B4-BE49-F238E27FC236}">
                <a16:creationId xmlns:a16="http://schemas.microsoft.com/office/drawing/2014/main" id="{ACD50D82-9C38-4B49-AE25-FA4CC94791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7712962"/>
              </p:ext>
            </p:extLst>
          </p:nvPr>
        </p:nvGraphicFramePr>
        <p:xfrm>
          <a:off x="3276600" y="2400300"/>
          <a:ext cx="457200" cy="457200"/>
        </p:xfrm>
        <a:graphic>
          <a:graphicData uri="http://schemas.openxmlformats.org/presentationml/2006/ole">
            <mc:AlternateContent xmlns:mc="http://schemas.openxmlformats.org/markup-compatibility/2006">
              <mc:Choice xmlns:v="urn:schemas-microsoft-com:vml" Requires="v">
                <p:oleObj name="Equation" r:id="rId5" imgW="228600" imgH="228600" progId="Equation.DSMT4">
                  <p:embed/>
                </p:oleObj>
              </mc:Choice>
              <mc:Fallback>
                <p:oleObj name="Equation" r:id="rId5" imgW="228600" imgH="228600" progId="Equation.DSMT4">
                  <p:embed/>
                  <p:pic>
                    <p:nvPicPr>
                      <p:cNvPr id="14" name="Object 13">
                        <a:extLst>
                          <a:ext uri="{FF2B5EF4-FFF2-40B4-BE49-F238E27FC236}">
                            <a16:creationId xmlns:a16="http://schemas.microsoft.com/office/drawing/2014/main" id="{ACD50D82-9C38-4B49-AE25-FA4CC947918B}"/>
                          </a:ext>
                          <a:ext uri="{C183D7F6-B498-43B3-948B-1728B52AA6E4}">
                            <adec:decorative xmlns:adec="http://schemas.microsoft.com/office/drawing/2017/decorative" val="1"/>
                          </a:ext>
                        </a:extLst>
                      </p:cNvPr>
                      <p:cNvPicPr/>
                      <p:nvPr/>
                    </p:nvPicPr>
                    <p:blipFill>
                      <a:blip r:embed="rId6"/>
                      <a:stretch>
                        <a:fillRect/>
                      </a:stretch>
                    </p:blipFill>
                    <p:spPr>
                      <a:xfrm>
                        <a:off x="3276600" y="2400300"/>
                        <a:ext cx="457200" cy="457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810184A-AA7E-4624-A839-C40A8B7176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1014406"/>
              </p:ext>
            </p:extLst>
          </p:nvPr>
        </p:nvGraphicFramePr>
        <p:xfrm>
          <a:off x="1214438" y="2903538"/>
          <a:ext cx="1909762" cy="714375"/>
        </p:xfrm>
        <a:graphic>
          <a:graphicData uri="http://schemas.openxmlformats.org/presentationml/2006/ole">
            <mc:AlternateContent xmlns:mc="http://schemas.openxmlformats.org/markup-compatibility/2006">
              <mc:Choice xmlns:v="urn:schemas-microsoft-com:vml" Requires="v">
                <p:oleObj name="Equation" r:id="rId7" imgW="1612800" imgH="609480" progId="Equation.DSMT4">
                  <p:embed/>
                </p:oleObj>
              </mc:Choice>
              <mc:Fallback>
                <p:oleObj name="Equation" r:id="rId7" imgW="1612800" imgH="609480" progId="Equation.DSMT4">
                  <p:embed/>
                  <p:pic>
                    <p:nvPicPr>
                      <p:cNvPr id="15" name="Object 14">
                        <a:extLst>
                          <a:ext uri="{FF2B5EF4-FFF2-40B4-BE49-F238E27FC236}">
                            <a16:creationId xmlns:a16="http://schemas.microsoft.com/office/drawing/2014/main" id="{E810184A-AA7E-4624-A839-C40A8B7176F0}"/>
                          </a:ext>
                          <a:ext uri="{C183D7F6-B498-43B3-948B-1728B52AA6E4}">
                            <adec:decorative xmlns:adec="http://schemas.microsoft.com/office/drawing/2017/decorative" val="1"/>
                          </a:ext>
                        </a:extLst>
                      </p:cNvPr>
                      <p:cNvPicPr>
                        <a:picLocks noChangeAspect="1" noChangeArrowheads="1"/>
                      </p:cNvPicPr>
                      <p:nvPr/>
                    </p:nvPicPr>
                    <p:blipFill>
                      <a:blip r:embed="rId8"/>
                      <a:srcRect/>
                      <a:stretch>
                        <a:fillRect/>
                      </a:stretch>
                    </p:blipFill>
                    <p:spPr bwMode="auto">
                      <a:xfrm>
                        <a:off x="1214438" y="2903538"/>
                        <a:ext cx="190976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descr="Electron spin can be observed experimentally. A sample of hydrogen atoms is heated in an oven, and the heated atoms exit the oven in a beam through a slit screen.">
            <a:extLst>
              <a:ext uri="{FF2B5EF4-FFF2-40B4-BE49-F238E27FC236}">
                <a16:creationId xmlns:a16="http://schemas.microsoft.com/office/drawing/2014/main" id="{DD00A9B9-A241-4F42-ABE0-4418BD4268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 y="4197350"/>
            <a:ext cx="4291712" cy="1695025"/>
          </a:xfrm>
          <a:prstGeom prst="rect">
            <a:avLst/>
          </a:prstGeom>
        </p:spPr>
      </p:pic>
      <p:pic>
        <p:nvPicPr>
          <p:cNvPr id="17" name="Picture 16" descr="An electron that spins clockwise is given a spin value of +1/2. These electrons, known as &quot;spin up&quot;, are indicated by an arrow pointing upward.">
            <a:extLst>
              <a:ext uri="{FF2B5EF4-FFF2-40B4-BE49-F238E27FC236}">
                <a16:creationId xmlns:a16="http://schemas.microsoft.com/office/drawing/2014/main" id="{0CA939EC-8137-4B07-AD11-19EA5D5C72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0099" y="1432235"/>
            <a:ext cx="1984867" cy="2758765"/>
          </a:xfrm>
          <a:prstGeom prst="rect">
            <a:avLst/>
          </a:prstGeom>
        </p:spPr>
      </p:pic>
      <p:graphicFrame>
        <p:nvGraphicFramePr>
          <p:cNvPr id="18" name="Object 17">
            <a:extLst>
              <a:ext uri="{FF2B5EF4-FFF2-40B4-BE49-F238E27FC236}">
                <a16:creationId xmlns:a16="http://schemas.microsoft.com/office/drawing/2014/main" id="{6D95AEFB-02A0-4D78-B23B-C725ABE4D7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7583322"/>
              </p:ext>
            </p:extLst>
          </p:nvPr>
        </p:nvGraphicFramePr>
        <p:xfrm>
          <a:off x="5886450" y="4989513"/>
          <a:ext cx="2335213" cy="717550"/>
        </p:xfrm>
        <a:graphic>
          <a:graphicData uri="http://schemas.openxmlformats.org/presentationml/2006/ole">
            <mc:AlternateContent xmlns:mc="http://schemas.openxmlformats.org/markup-compatibility/2006">
              <mc:Choice xmlns:v="urn:schemas-microsoft-com:vml" Requires="v">
                <p:oleObj name="Equation" r:id="rId11" imgW="1968480" imgH="609480" progId="Equation.DSMT4">
                  <p:embed/>
                </p:oleObj>
              </mc:Choice>
              <mc:Fallback>
                <p:oleObj name="Equation" r:id="rId11" imgW="1968480" imgH="609480" progId="Equation.DSMT4">
                  <p:embed/>
                  <p:pic>
                    <p:nvPicPr>
                      <p:cNvPr id="18" name="Object 17">
                        <a:extLst>
                          <a:ext uri="{FF2B5EF4-FFF2-40B4-BE49-F238E27FC236}">
                            <a16:creationId xmlns:a16="http://schemas.microsoft.com/office/drawing/2014/main" id="{6D95AEFB-02A0-4D78-B23B-C725ABE4D7B3}"/>
                          </a:ext>
                          <a:ext uri="{C183D7F6-B498-43B3-948B-1728B52AA6E4}">
                            <adec:decorative xmlns:adec="http://schemas.microsoft.com/office/drawing/2017/decorative" val="1"/>
                          </a:ext>
                        </a:extLst>
                      </p:cNvPr>
                      <p:cNvPicPr>
                        <a:picLocks noChangeAspect="1" noChangeArrowheads="1"/>
                      </p:cNvPicPr>
                      <p:nvPr/>
                    </p:nvPicPr>
                    <p:blipFill>
                      <a:blip r:embed="rId12"/>
                      <a:srcRect/>
                      <a:stretch>
                        <a:fillRect/>
                      </a:stretch>
                    </p:blipFill>
                    <p:spPr bwMode="auto">
                      <a:xfrm>
                        <a:off x="5886450" y="4989513"/>
                        <a:ext cx="233521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9">
            <a:extLst>
              <a:ext uri="{FF2B5EF4-FFF2-40B4-BE49-F238E27FC236}">
                <a16:creationId xmlns:a16="http://schemas.microsoft.com/office/drawing/2014/main" id="{31C425C0-8980-451E-A710-318D72E5FEBD}"/>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hlinkClick r:id="rId13" action="ppaction://hlinksldjump"/>
            </a:endParaRPr>
          </a:p>
        </p:txBody>
      </p:sp>
      <p:sp>
        <p:nvSpPr>
          <p:cNvPr id="12" name="Slide Number Placeholder 11">
            <a:extLst>
              <a:ext uri="{FF2B5EF4-FFF2-40B4-BE49-F238E27FC236}">
                <a16:creationId xmlns:a16="http://schemas.microsoft.com/office/drawing/2014/main" id="{9C76D4CD-A89F-44AC-B8C2-2B2EA5875584}"/>
              </a:ext>
            </a:extLst>
          </p:cNvPr>
          <p:cNvSpPr>
            <a:spLocks noGrp="1"/>
          </p:cNvSpPr>
          <p:nvPr>
            <p:ph type="sldNum" sz="quarter" idx="4"/>
          </p:nvPr>
        </p:nvSpPr>
        <p:spPr/>
        <p:txBody>
          <a:bodyPr/>
          <a:lstStyle/>
          <a:p>
            <a:fld id="{E61124D7-3D3F-409D-95D2-103C22DF228D}" type="slidenum">
              <a:rPr lang="en-US" smtClean="0"/>
              <a:pPr/>
              <a:t>28</a:t>
            </a:fld>
            <a:endParaRPr lang="en-US" dirty="0"/>
          </a:p>
        </p:txBody>
      </p:sp>
    </p:spTree>
    <p:extLst>
      <p:ext uri="{BB962C8B-B14F-4D97-AF65-F5344CB8AC3E}">
        <p14:creationId xmlns:p14="http://schemas.microsoft.com/office/powerpoint/2010/main" val="1263190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3076">
            <a:extLst>
              <a:ext uri="{FF2B5EF4-FFF2-40B4-BE49-F238E27FC236}">
                <a16:creationId xmlns:a16="http://schemas.microsoft.com/office/drawing/2014/main" id="{2E876CCA-7180-4A89-846A-385DF73579EA}"/>
              </a:ext>
            </a:extLst>
          </p:cNvPr>
          <p:cNvSpPr txBox="1">
            <a:spLocks noChangeArrowheads="1"/>
          </p:cNvSpPr>
          <p:nvPr/>
        </p:nvSpPr>
        <p:spPr bwMode="auto">
          <a:xfrm>
            <a:off x="279400" y="1235075"/>
            <a:ext cx="7694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Existence (and energy) of electron in atom is described </a:t>
            </a:r>
          </a:p>
          <a:p>
            <a:r>
              <a:rPr lang="en-US" altLang="en-US" dirty="0"/>
              <a:t>by its </a:t>
            </a:r>
            <a:r>
              <a:rPr lang="en-US" altLang="en-US" b="1" i="1" dirty="0"/>
              <a:t>unique</a:t>
            </a:r>
            <a:r>
              <a:rPr lang="en-US" altLang="en-US" dirty="0"/>
              <a:t> wave function </a:t>
            </a:r>
            <a:r>
              <a:rPr lang="en-US" altLang="en-US" i="1" dirty="0">
                <a:latin typeface="Symbol" panose="05050102010706020507" pitchFamily="18" charset="2"/>
              </a:rPr>
              <a:t>y</a:t>
            </a:r>
            <a:r>
              <a:rPr lang="en-US" altLang="en-US" dirty="0"/>
              <a:t>.</a:t>
            </a:r>
          </a:p>
        </p:txBody>
      </p:sp>
      <p:sp>
        <p:nvSpPr>
          <p:cNvPr id="49157" name="Text Box 3077">
            <a:extLst>
              <a:ext uri="{FF2B5EF4-FFF2-40B4-BE49-F238E27FC236}">
                <a16:creationId xmlns:a16="http://schemas.microsoft.com/office/drawing/2014/main" id="{B60297BB-148B-40A9-9E25-BE0D44320511}"/>
              </a:ext>
            </a:extLst>
          </p:cNvPr>
          <p:cNvSpPr txBox="1">
            <a:spLocks noChangeArrowheads="1"/>
          </p:cNvSpPr>
          <p:nvPr/>
        </p:nvSpPr>
        <p:spPr bwMode="auto">
          <a:xfrm>
            <a:off x="648494" y="2301875"/>
            <a:ext cx="7847013" cy="83026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i="1" dirty="0"/>
              <a:t>Pauli exclusion principle</a:t>
            </a:r>
            <a:r>
              <a:rPr lang="en-US" altLang="en-US" dirty="0"/>
              <a:t> - no two electrons in an atom</a:t>
            </a:r>
          </a:p>
          <a:p>
            <a:r>
              <a:rPr lang="en-US" altLang="en-US" dirty="0"/>
              <a:t>can have the same four quantum numbers.</a:t>
            </a:r>
          </a:p>
        </p:txBody>
      </p:sp>
      <p:sp>
        <p:nvSpPr>
          <p:cNvPr id="12293" name="Text Box 3079">
            <a:extLst>
              <a:ext uri="{FF2B5EF4-FFF2-40B4-BE49-F238E27FC236}">
                <a16:creationId xmlns:a16="http://schemas.microsoft.com/office/drawing/2014/main" id="{4CA31BF2-7C22-47E4-96D9-179E3DF06401}"/>
              </a:ext>
            </a:extLst>
          </p:cNvPr>
          <p:cNvSpPr txBox="1">
            <a:spLocks noChangeArrowheads="1"/>
          </p:cNvSpPr>
          <p:nvPr/>
        </p:nvSpPr>
        <p:spPr bwMode="auto">
          <a:xfrm>
            <a:off x="1342103" y="413763"/>
            <a:ext cx="6459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200" b="1" dirty="0">
                <a:solidFill>
                  <a:srgbClr val="0070C0"/>
                </a:solidFill>
              </a:rPr>
              <a:t>Quantum Numbers</a:t>
            </a:r>
            <a:r>
              <a:rPr lang="en-US" altLang="en-US" sz="3200" dirty="0">
                <a:solidFill>
                  <a:srgbClr val="0070C0"/>
                </a:solidFill>
              </a:rPr>
              <a:t>: (</a:t>
            </a:r>
            <a:r>
              <a:rPr lang="en-US" altLang="en-US" sz="3200" i="1" dirty="0">
                <a:solidFill>
                  <a:srgbClr val="0070C0"/>
                </a:solidFill>
              </a:rPr>
              <a:t>n, l, m</a:t>
            </a:r>
            <a:r>
              <a:rPr lang="en-US" altLang="en-US" sz="3200" i="1" baseline="-25000" dirty="0">
                <a:solidFill>
                  <a:srgbClr val="0070C0"/>
                </a:solidFill>
              </a:rPr>
              <a:t>l</a:t>
            </a:r>
            <a:r>
              <a:rPr lang="en-US" altLang="en-US" sz="3200" i="1" dirty="0">
                <a:solidFill>
                  <a:srgbClr val="0070C0"/>
                </a:solidFill>
              </a:rPr>
              <a:t>, </a:t>
            </a:r>
            <a:r>
              <a:rPr lang="en-US" altLang="en-US" sz="3200" i="1" dirty="0" err="1">
                <a:solidFill>
                  <a:srgbClr val="0070C0"/>
                </a:solidFill>
              </a:rPr>
              <a:t>m</a:t>
            </a:r>
            <a:r>
              <a:rPr lang="en-US" altLang="en-US" sz="3200" i="1" baseline="-25000" dirty="0" err="1">
                <a:solidFill>
                  <a:srgbClr val="0070C0"/>
                </a:solidFill>
              </a:rPr>
              <a:t>s</a:t>
            </a:r>
            <a:r>
              <a:rPr lang="en-US" altLang="en-US" sz="3200" dirty="0">
                <a:solidFill>
                  <a:srgbClr val="0070C0"/>
                </a:solidFill>
              </a:rPr>
              <a:t>)</a:t>
            </a:r>
          </a:p>
        </p:txBody>
      </p:sp>
      <p:pic>
        <p:nvPicPr>
          <p:cNvPr id="49160" name="Picture 3080" descr="SL01398_">
            <a:extLst>
              <a:ext uri="{FF2B5EF4-FFF2-40B4-BE49-F238E27FC236}">
                <a16:creationId xmlns:a16="http://schemas.microsoft.com/office/drawing/2014/main" id="{C4B73289-A04B-48C4-B743-D37CB6963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390900"/>
            <a:ext cx="2743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 Box 3081">
            <a:extLst>
              <a:ext uri="{FF2B5EF4-FFF2-40B4-BE49-F238E27FC236}">
                <a16:creationId xmlns:a16="http://schemas.microsoft.com/office/drawing/2014/main" id="{5B185E75-0F0E-4E94-836E-2F3AC0B49857}"/>
              </a:ext>
            </a:extLst>
          </p:cNvPr>
          <p:cNvSpPr txBox="1">
            <a:spLocks noChangeArrowheads="1"/>
          </p:cNvSpPr>
          <p:nvPr/>
        </p:nvSpPr>
        <p:spPr bwMode="auto">
          <a:xfrm>
            <a:off x="2971800" y="4305300"/>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Each seat is uniquely identified (E, R12, S8)</a:t>
            </a:r>
          </a:p>
          <a:p>
            <a:r>
              <a:rPr lang="en-US" altLang="en-US" sz="2000" dirty="0"/>
              <a:t>Each seat can hold only one individual at a time</a:t>
            </a:r>
          </a:p>
        </p:txBody>
      </p:sp>
      <p:sp>
        <p:nvSpPr>
          <p:cNvPr id="2" name="Slide Number Placeholder 1">
            <a:extLst>
              <a:ext uri="{FF2B5EF4-FFF2-40B4-BE49-F238E27FC236}">
                <a16:creationId xmlns:a16="http://schemas.microsoft.com/office/drawing/2014/main" id="{0CD1E5F2-A990-449B-A875-02C8A6987267}"/>
              </a:ext>
            </a:extLst>
          </p:cNvPr>
          <p:cNvSpPr>
            <a:spLocks noGrp="1"/>
          </p:cNvSpPr>
          <p:nvPr>
            <p:ph type="sldNum" sz="quarter" idx="12"/>
          </p:nvPr>
        </p:nvSpPr>
        <p:spPr/>
        <p:txBody>
          <a:bodyPr/>
          <a:lstStyle/>
          <a:p>
            <a:fld id="{F5F445C0-5B55-49C2-8BBC-135AC4075542}" type="slidenum">
              <a:rPr lang="en-US" altLang="en-US" smtClean="0"/>
              <a:pPr/>
              <a:t>29</a:t>
            </a:fld>
            <a:endParaRPr lang="en-US" altLang="en-US" dirty="0"/>
          </a:p>
        </p:txBody>
      </p:sp>
    </p:spTree>
    <p:extLst>
      <p:ext uri="{BB962C8B-B14F-4D97-AF65-F5344CB8AC3E}">
        <p14:creationId xmlns:p14="http://schemas.microsoft.com/office/powerpoint/2010/main" val="3492079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49160"/>
                                        </p:tgtEl>
                                        <p:attrNameLst>
                                          <p:attrName>style.visibility</p:attrName>
                                        </p:attrNameLst>
                                      </p:cBhvr>
                                      <p:to>
                                        <p:strVal val="visible"/>
                                      </p:to>
                                    </p:set>
                                    <p:anim calcmode="lin" valueType="num">
                                      <p:cBhvr>
                                        <p:cTn id="13" dur="500" fill="hold"/>
                                        <p:tgtEl>
                                          <p:spTgt spid="49160"/>
                                        </p:tgtEl>
                                        <p:attrNameLst>
                                          <p:attrName>ppt_w</p:attrName>
                                        </p:attrNameLst>
                                      </p:cBhvr>
                                      <p:tavLst>
                                        <p:tav tm="0">
                                          <p:val>
                                            <p:fltVal val="0"/>
                                          </p:val>
                                        </p:tav>
                                        <p:tav tm="100000">
                                          <p:val>
                                            <p:strVal val="#ppt_w"/>
                                          </p:val>
                                        </p:tav>
                                      </p:tavLst>
                                    </p:anim>
                                    <p:anim calcmode="lin" valueType="num">
                                      <p:cBhvr>
                                        <p:cTn id="14" dur="500" fill="hold"/>
                                        <p:tgtEl>
                                          <p:spTgt spid="49160"/>
                                        </p:tgtEl>
                                        <p:attrNameLst>
                                          <p:attrName>ppt_h</p:attrName>
                                        </p:attrNameLst>
                                      </p:cBhvr>
                                      <p:tavLst>
                                        <p:tav tm="0">
                                          <p:val>
                                            <p:fltVal val="0"/>
                                          </p:val>
                                        </p:tav>
                                        <p:tav tm="100000">
                                          <p:val>
                                            <p:strVal val="#ppt_h"/>
                                          </p:val>
                                        </p:tav>
                                      </p:tavLst>
                                    </p:anim>
                                    <p:animEffect transition="in" filter="fade">
                                      <p:cBhvr>
                                        <p:cTn id="15" dur="500"/>
                                        <p:tgtEl>
                                          <p:spTgt spid="49160"/>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49161">
                                            <p:txEl>
                                              <p:pRg st="0" end="0"/>
                                            </p:txEl>
                                          </p:spTgt>
                                        </p:tgtEl>
                                        <p:attrNameLst>
                                          <p:attrName>style.visibility</p:attrName>
                                        </p:attrNameLst>
                                      </p:cBhvr>
                                      <p:to>
                                        <p:strVal val="visible"/>
                                      </p:to>
                                    </p:set>
                                    <p:anim calcmode="lin" valueType="num">
                                      <p:cBhvr additive="base">
                                        <p:cTn id="18" dur="500" fill="hold"/>
                                        <p:tgtEl>
                                          <p:spTgt spid="49161">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9161">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9161">
                                            <p:txEl>
                                              <p:pRg st="1" end="1"/>
                                            </p:txEl>
                                          </p:spTgt>
                                        </p:tgtEl>
                                        <p:attrNameLst>
                                          <p:attrName>style.visibility</p:attrName>
                                        </p:attrNameLst>
                                      </p:cBhvr>
                                      <p:to>
                                        <p:strVal val="visible"/>
                                      </p:to>
                                    </p:set>
                                    <p:anim calcmode="lin" valueType="num">
                                      <p:cBhvr additive="base">
                                        <p:cTn id="22" dur="500" fill="hold"/>
                                        <p:tgtEl>
                                          <p:spTgt spid="49161">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916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autoUpdateAnimBg="0"/>
      <p:bldP spid="4916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F501-9B9C-4317-A413-79D188A1E9CB}"/>
              </a:ext>
            </a:extLst>
          </p:cNvPr>
          <p:cNvSpPr>
            <a:spLocks noGrp="1"/>
          </p:cNvSpPr>
          <p:nvPr>
            <p:ph type="title"/>
          </p:nvPr>
        </p:nvSpPr>
        <p:spPr/>
        <p:txBody>
          <a:bodyPr/>
          <a:lstStyle/>
          <a:p>
            <a:r>
              <a:rPr lang="en-US" b="1" dirty="0">
                <a:solidFill>
                  <a:srgbClr val="0070C0"/>
                </a:solidFill>
              </a:rPr>
              <a:t>Light as a Wave</a:t>
            </a:r>
          </a:p>
        </p:txBody>
      </p:sp>
      <p:sp>
        <p:nvSpPr>
          <p:cNvPr id="3" name="Content Placeholder 2">
            <a:extLst>
              <a:ext uri="{FF2B5EF4-FFF2-40B4-BE49-F238E27FC236}">
                <a16:creationId xmlns:a16="http://schemas.microsoft.com/office/drawing/2014/main" id="{9AB61E01-406A-4F63-A608-7BC6EBEFC633}"/>
              </a:ext>
            </a:extLst>
          </p:cNvPr>
          <p:cNvSpPr>
            <a:spLocks noGrp="1"/>
          </p:cNvSpPr>
          <p:nvPr>
            <p:ph sz="quarter" idx="11"/>
          </p:nvPr>
        </p:nvSpPr>
        <p:spPr>
          <a:xfrm>
            <a:off x="457200" y="1444752"/>
            <a:ext cx="8229600" cy="803148"/>
          </a:xfrm>
        </p:spPr>
        <p:txBody>
          <a:bodyPr/>
          <a:lstStyle/>
          <a:p>
            <a:r>
              <a:rPr lang="en-US" dirty="0"/>
              <a:t>Maxwell (1873), proposed that </a:t>
            </a:r>
            <a:r>
              <a:rPr lang="en-US" b="1" dirty="0"/>
              <a:t>visible light consists of electromagnetic waves.</a:t>
            </a:r>
          </a:p>
        </p:txBody>
      </p:sp>
      <p:pic>
        <p:nvPicPr>
          <p:cNvPr id="13" name="Picture 12" descr="For light traveling in the x direction, an electric field component exists in the xz plane, and a magnetic field component exists in the xy plane.">
            <a:extLst>
              <a:ext uri="{FF2B5EF4-FFF2-40B4-BE49-F238E27FC236}">
                <a16:creationId xmlns:a16="http://schemas.microsoft.com/office/drawing/2014/main" id="{B630B507-0663-4B46-A487-7F907DEF9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2389062"/>
            <a:ext cx="3055883" cy="2144838"/>
          </a:xfrm>
          <a:prstGeom prst="rect">
            <a:avLst/>
          </a:prstGeom>
        </p:spPr>
      </p:pic>
      <p:sp>
        <p:nvSpPr>
          <p:cNvPr id="4" name="Content Placeholder 3">
            <a:extLst>
              <a:ext uri="{FF2B5EF4-FFF2-40B4-BE49-F238E27FC236}">
                <a16:creationId xmlns:a16="http://schemas.microsoft.com/office/drawing/2014/main" id="{1A9E5A08-7968-4AF0-8765-A1697A33437C}"/>
              </a:ext>
            </a:extLst>
          </p:cNvPr>
          <p:cNvSpPr>
            <a:spLocks noGrp="1"/>
          </p:cNvSpPr>
          <p:nvPr>
            <p:ph sz="quarter" idx="12"/>
          </p:nvPr>
        </p:nvSpPr>
        <p:spPr>
          <a:xfrm>
            <a:off x="4724400" y="2385173"/>
            <a:ext cx="3924300" cy="1901951"/>
          </a:xfrm>
        </p:spPr>
        <p:txBody>
          <a:bodyPr/>
          <a:lstStyle/>
          <a:p>
            <a:r>
              <a:rPr lang="en-US" b="1" i="1" dirty="0"/>
              <a:t>Electromagnetic radiation</a:t>
            </a:r>
            <a:r>
              <a:rPr lang="en-US" dirty="0"/>
              <a:t> is the emission and transmission of energy in the form of electromagnetic waves.</a:t>
            </a:r>
          </a:p>
        </p:txBody>
      </p:sp>
      <p:sp>
        <p:nvSpPr>
          <p:cNvPr id="5" name="Content Placeholder 4">
            <a:extLst>
              <a:ext uri="{FF2B5EF4-FFF2-40B4-BE49-F238E27FC236}">
                <a16:creationId xmlns:a16="http://schemas.microsoft.com/office/drawing/2014/main" id="{A20994B7-362A-4C1F-8AC3-BACD7BD6DE9D}"/>
              </a:ext>
            </a:extLst>
          </p:cNvPr>
          <p:cNvSpPr>
            <a:spLocks noGrp="1"/>
          </p:cNvSpPr>
          <p:nvPr>
            <p:ph sz="quarter" idx="13"/>
          </p:nvPr>
        </p:nvSpPr>
        <p:spPr>
          <a:xfrm>
            <a:off x="1635125" y="4648200"/>
            <a:ext cx="4114800" cy="533400"/>
          </a:xfrm>
        </p:spPr>
        <p:txBody>
          <a:bodyPr/>
          <a:lstStyle/>
          <a:p>
            <a:r>
              <a:rPr lang="en-US" sz="2400" dirty="0"/>
              <a:t>Speed of light (</a:t>
            </a:r>
            <a:r>
              <a:rPr lang="en-US" sz="2400" i="1" dirty="0"/>
              <a:t>c</a:t>
            </a:r>
            <a:r>
              <a:rPr lang="en-US" sz="2400" dirty="0"/>
              <a:t>) in vacuum =</a:t>
            </a:r>
          </a:p>
        </p:txBody>
      </p:sp>
      <p:graphicFrame>
        <p:nvGraphicFramePr>
          <p:cNvPr id="14" name="Object 13">
            <a:extLst>
              <a:ext uri="{FF2B5EF4-FFF2-40B4-BE49-F238E27FC236}">
                <a16:creationId xmlns:a16="http://schemas.microsoft.com/office/drawing/2014/main" id="{24D59E4A-5789-4065-8277-AEE1E895FA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4855307"/>
              </p:ext>
            </p:extLst>
          </p:nvPr>
        </p:nvGraphicFramePr>
        <p:xfrm>
          <a:off x="5524500" y="4686300"/>
          <a:ext cx="1668290" cy="317113"/>
        </p:xfrm>
        <a:graphic>
          <a:graphicData uri="http://schemas.openxmlformats.org/presentationml/2006/ole">
            <mc:AlternateContent xmlns:mc="http://schemas.openxmlformats.org/markup-compatibility/2006">
              <mc:Choice xmlns:v="urn:schemas-microsoft-com:vml" Requires="v">
                <p:oleObj name="Equation" r:id="rId4" imgW="1536480" imgH="291960" progId="Equation.DSMT4">
                  <p:embed/>
                </p:oleObj>
              </mc:Choice>
              <mc:Fallback>
                <p:oleObj name="Equation" r:id="rId4" imgW="1536480" imgH="291960" progId="Equation.DSMT4">
                  <p:embed/>
                  <p:pic>
                    <p:nvPicPr>
                      <p:cNvPr id="14" name="Object 13">
                        <a:extLst>
                          <a:ext uri="{FF2B5EF4-FFF2-40B4-BE49-F238E27FC236}">
                            <a16:creationId xmlns:a16="http://schemas.microsoft.com/office/drawing/2014/main" id="{24D59E4A-5789-4065-8277-AEE1E895FA19}"/>
                          </a:ext>
                          <a:ext uri="{C183D7F6-B498-43B3-948B-1728B52AA6E4}">
                            <adec:decorative xmlns:adec="http://schemas.microsoft.com/office/drawing/2017/decorative" val="1"/>
                          </a:ext>
                        </a:extLst>
                      </p:cNvPr>
                      <p:cNvPicPr/>
                      <p:nvPr/>
                    </p:nvPicPr>
                    <p:blipFill>
                      <a:blip r:embed="rId5"/>
                      <a:stretch>
                        <a:fillRect/>
                      </a:stretch>
                    </p:blipFill>
                    <p:spPr>
                      <a:xfrm>
                        <a:off x="5524500" y="4686300"/>
                        <a:ext cx="1668290" cy="3171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29B2489-2AD2-42AF-8D57-0BCD030EA150}"/>
              </a:ext>
            </a:extLst>
          </p:cNvPr>
          <p:cNvSpPr>
            <a:spLocks noGrp="1"/>
          </p:cNvSpPr>
          <p:nvPr>
            <p:ph sz="quarter" idx="14"/>
          </p:nvPr>
        </p:nvSpPr>
        <p:spPr>
          <a:xfrm>
            <a:off x="457200" y="5143500"/>
            <a:ext cx="8229600" cy="938213"/>
          </a:xfrm>
        </p:spPr>
        <p:txBody>
          <a:bodyPr>
            <a:normAutofit/>
          </a:bodyPr>
          <a:lstStyle/>
          <a:p>
            <a:pPr marL="0" indent="2463800">
              <a:buNone/>
            </a:pPr>
            <a:r>
              <a:rPr lang="en-US" b="1" dirty="0"/>
              <a:t>All</a:t>
            </a:r>
            <a:r>
              <a:rPr lang="en-US" dirty="0"/>
              <a:t> electromagnetic radiation</a:t>
            </a:r>
          </a:p>
          <a:p>
            <a:pPr marL="0" indent="3657600">
              <a:buNone/>
            </a:pPr>
            <a:r>
              <a:rPr lang="el-GR" dirty="0"/>
              <a:t>λ</a:t>
            </a:r>
            <a:r>
              <a:rPr lang="en-US" dirty="0"/>
              <a:t> × </a:t>
            </a:r>
            <a:r>
              <a:rPr lang="el-GR" sz="2400" dirty="0"/>
              <a:t>ν</a:t>
            </a:r>
            <a:r>
              <a:rPr lang="en-US" dirty="0"/>
              <a:t> = </a:t>
            </a:r>
            <a:r>
              <a:rPr lang="en-US" i="1" dirty="0"/>
              <a:t>c</a:t>
            </a:r>
          </a:p>
        </p:txBody>
      </p:sp>
      <p:sp>
        <p:nvSpPr>
          <p:cNvPr id="10" name="Text Placeholder 9">
            <a:extLst>
              <a:ext uri="{FF2B5EF4-FFF2-40B4-BE49-F238E27FC236}">
                <a16:creationId xmlns:a16="http://schemas.microsoft.com/office/drawing/2014/main" id="{DA48A4EA-099F-41F4-B2CB-8DC253F13B65}"/>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5CEA86B9-61A2-49ED-BBFD-2A55AA19265C}"/>
              </a:ext>
            </a:extLst>
          </p:cNvPr>
          <p:cNvSpPr>
            <a:spLocks noGrp="1"/>
          </p:cNvSpPr>
          <p:nvPr>
            <p:ph type="sldNum" sz="quarter" idx="4"/>
          </p:nvPr>
        </p:nvSpPr>
        <p:spPr/>
        <p:txBody>
          <a:bodyPr/>
          <a:lstStyle/>
          <a:p>
            <a:fld id="{E61124D7-3D3F-409D-95D2-103C22DF228D}" type="slidenum">
              <a:rPr lang="en-US" smtClean="0"/>
              <a:pPr/>
              <a:t>3</a:t>
            </a:fld>
            <a:endParaRPr lang="en-US" dirty="0"/>
          </a:p>
        </p:txBody>
      </p:sp>
    </p:spTree>
    <p:extLst>
      <p:ext uri="{BB962C8B-B14F-4D97-AF65-F5344CB8AC3E}">
        <p14:creationId xmlns:p14="http://schemas.microsoft.com/office/powerpoint/2010/main" val="427288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a:extLst>
              <a:ext uri="{FF2B5EF4-FFF2-40B4-BE49-F238E27FC236}">
                <a16:creationId xmlns:a16="http://schemas.microsoft.com/office/drawing/2014/main" id="{00A9BF2C-DB03-4490-99CB-00C4DB75F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4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B3C9F83-ED79-46BA-A8D5-CC0D6685E8BD}"/>
              </a:ext>
            </a:extLst>
          </p:cNvPr>
          <p:cNvSpPr/>
          <p:nvPr/>
        </p:nvSpPr>
        <p:spPr bwMode="auto">
          <a:xfrm>
            <a:off x="152400" y="2438400"/>
            <a:ext cx="8839200" cy="3810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CE63DF3-1C9D-4003-82DA-0F46B7098B85}"/>
              </a:ext>
            </a:extLst>
          </p:cNvPr>
          <p:cNvSpPr/>
          <p:nvPr/>
        </p:nvSpPr>
        <p:spPr bwMode="auto">
          <a:xfrm>
            <a:off x="152400" y="2819400"/>
            <a:ext cx="8839200" cy="6858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D95F7B72-E1BC-40EA-BFCE-715358BAA886}"/>
              </a:ext>
            </a:extLst>
          </p:cNvPr>
          <p:cNvSpPr/>
          <p:nvPr/>
        </p:nvSpPr>
        <p:spPr bwMode="auto">
          <a:xfrm>
            <a:off x="152400" y="3505200"/>
            <a:ext cx="8839200" cy="12954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03ED2BA5-42B8-41DF-938B-67BC13C21DCE}"/>
              </a:ext>
            </a:extLst>
          </p:cNvPr>
          <p:cNvSpPr>
            <a:spLocks noGrp="1"/>
          </p:cNvSpPr>
          <p:nvPr>
            <p:ph type="sldNum" sz="quarter" idx="12"/>
          </p:nvPr>
        </p:nvSpPr>
        <p:spPr/>
        <p:txBody>
          <a:bodyPr/>
          <a:lstStyle/>
          <a:p>
            <a:fld id="{F5F445C0-5B55-49C2-8BBC-135AC4075542}" type="slidenum">
              <a:rPr lang="en-US" altLang="en-US" smtClean="0"/>
              <a:pPr/>
              <a:t>30</a:t>
            </a:fld>
            <a:endParaRPr lang="en-US" altLang="en-US" dirty="0"/>
          </a:p>
        </p:txBody>
      </p:sp>
    </p:spTree>
    <p:extLst>
      <p:ext uri="{BB962C8B-B14F-4D97-AF65-F5344CB8AC3E}">
        <p14:creationId xmlns:p14="http://schemas.microsoft.com/office/powerpoint/2010/main" val="11612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1445816" y="383372"/>
            <a:ext cx="6326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a:solidFill>
                  <a:srgbClr val="0070C0"/>
                </a:solidFill>
              </a:rPr>
              <a:t>Quantum Numbers</a:t>
            </a:r>
            <a:r>
              <a:rPr lang="en-US" altLang="en-US" sz="3200" dirty="0">
                <a:solidFill>
                  <a:srgbClr val="0070C0"/>
                </a:solidFill>
              </a:rPr>
              <a:t>: (n, l, m</a:t>
            </a:r>
            <a:r>
              <a:rPr lang="en-US" altLang="en-US" sz="3200" baseline="-25000" dirty="0">
                <a:solidFill>
                  <a:srgbClr val="0070C0"/>
                </a:solidFill>
              </a:rPr>
              <a:t>l</a:t>
            </a:r>
            <a:r>
              <a:rPr lang="en-US" altLang="en-US" sz="3200" dirty="0">
                <a:solidFill>
                  <a:srgbClr val="0070C0"/>
                </a:solidFill>
              </a:rPr>
              <a:t>, </a:t>
            </a:r>
            <a:r>
              <a:rPr lang="en-US" altLang="en-US" sz="3200" dirty="0" err="1">
                <a:solidFill>
                  <a:srgbClr val="0070C0"/>
                </a:solidFill>
              </a:rPr>
              <a:t>m</a:t>
            </a:r>
            <a:r>
              <a:rPr lang="en-US" altLang="en-US" sz="3200" baseline="-25000" dirty="0" err="1">
                <a:solidFill>
                  <a:srgbClr val="0070C0"/>
                </a:solidFill>
              </a:rPr>
              <a:t>s</a:t>
            </a:r>
            <a:r>
              <a:rPr lang="en-US" altLang="en-US" sz="3200" dirty="0">
                <a:solidFill>
                  <a:srgbClr val="0070C0"/>
                </a:solidFill>
              </a:rPr>
              <a:t>)</a:t>
            </a:r>
          </a:p>
        </p:txBody>
      </p:sp>
      <p:sp>
        <p:nvSpPr>
          <p:cNvPr id="57352" name="Text Box 1032">
            <a:extLst>
              <a:ext uri="{FF2B5EF4-FFF2-40B4-BE49-F238E27FC236}">
                <a16:creationId xmlns:a16="http://schemas.microsoft.com/office/drawing/2014/main" id="{E5A6544A-DE11-4E93-90BC-20BEC8080563}"/>
              </a:ext>
            </a:extLst>
          </p:cNvPr>
          <p:cNvSpPr txBox="1">
            <a:spLocks noChangeArrowheads="1"/>
          </p:cNvSpPr>
          <p:nvPr/>
        </p:nvSpPr>
        <p:spPr bwMode="auto">
          <a:xfrm>
            <a:off x="504408" y="1281112"/>
            <a:ext cx="5931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Shell</a:t>
            </a:r>
            <a:r>
              <a:rPr lang="en-US" altLang="en-US" dirty="0"/>
              <a:t> – electrons with the same value of </a:t>
            </a:r>
            <a:r>
              <a:rPr lang="en-US" altLang="en-US" b="1" i="1" dirty="0"/>
              <a:t>n</a:t>
            </a:r>
            <a:endParaRPr lang="en-US" altLang="en-US" b="1" dirty="0"/>
          </a:p>
        </p:txBody>
      </p:sp>
      <p:sp>
        <p:nvSpPr>
          <p:cNvPr id="57353" name="Text Box 1033">
            <a:extLst>
              <a:ext uri="{FF2B5EF4-FFF2-40B4-BE49-F238E27FC236}">
                <a16:creationId xmlns:a16="http://schemas.microsoft.com/office/drawing/2014/main" id="{6C1E4F28-BAD3-4B96-8B14-B7D264739613}"/>
              </a:ext>
            </a:extLst>
          </p:cNvPr>
          <p:cNvSpPr txBox="1">
            <a:spLocks noChangeArrowheads="1"/>
          </p:cNvSpPr>
          <p:nvPr/>
        </p:nvSpPr>
        <p:spPr bwMode="auto">
          <a:xfrm>
            <a:off x="504408" y="1974056"/>
            <a:ext cx="7401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Subshell</a:t>
            </a:r>
            <a:r>
              <a:rPr lang="en-US" altLang="en-US" dirty="0"/>
              <a:t> – electrons with the same values of </a:t>
            </a:r>
            <a:r>
              <a:rPr lang="en-US" altLang="en-US" b="1" i="1" dirty="0"/>
              <a:t>n</a:t>
            </a:r>
            <a:r>
              <a:rPr lang="en-US" altLang="en-US" dirty="0"/>
              <a:t> </a:t>
            </a:r>
            <a:r>
              <a:rPr lang="en-US" altLang="en-US" b="1" dirty="0">
                <a:solidFill>
                  <a:srgbClr val="FF0000"/>
                </a:solidFill>
              </a:rPr>
              <a:t>and</a:t>
            </a:r>
            <a:r>
              <a:rPr lang="en-US" altLang="en-US" dirty="0"/>
              <a:t> </a:t>
            </a:r>
            <a:r>
              <a:rPr lang="en-US" altLang="en-US" b="1" i="1" dirty="0"/>
              <a:t>l</a:t>
            </a:r>
          </a:p>
        </p:txBody>
      </p:sp>
      <p:sp>
        <p:nvSpPr>
          <p:cNvPr id="57354" name="Text Box 1034">
            <a:extLst>
              <a:ext uri="{FF2B5EF4-FFF2-40B4-BE49-F238E27FC236}">
                <a16:creationId xmlns:a16="http://schemas.microsoft.com/office/drawing/2014/main" id="{57A19DA0-1BBE-4354-B967-896049B1BC20}"/>
              </a:ext>
            </a:extLst>
          </p:cNvPr>
          <p:cNvSpPr txBox="1">
            <a:spLocks noChangeArrowheads="1"/>
          </p:cNvSpPr>
          <p:nvPr/>
        </p:nvSpPr>
        <p:spPr bwMode="auto">
          <a:xfrm>
            <a:off x="504408" y="2667000"/>
            <a:ext cx="7725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Orbital</a:t>
            </a:r>
            <a:r>
              <a:rPr lang="en-US" altLang="en-US" dirty="0"/>
              <a:t> – electrons with the same values of </a:t>
            </a:r>
            <a:r>
              <a:rPr lang="en-US" altLang="en-US" b="1" i="1" dirty="0"/>
              <a:t>n</a:t>
            </a:r>
            <a:r>
              <a:rPr lang="en-US" altLang="en-US" i="1" dirty="0"/>
              <a:t>, </a:t>
            </a:r>
            <a:r>
              <a:rPr lang="en-US" altLang="en-US" b="1" i="1" dirty="0"/>
              <a:t>l</a:t>
            </a:r>
            <a:r>
              <a:rPr lang="en-US" altLang="en-US" dirty="0"/>
              <a:t>, </a:t>
            </a:r>
            <a:r>
              <a:rPr lang="en-US" altLang="en-US" b="1" dirty="0">
                <a:solidFill>
                  <a:srgbClr val="FF0000"/>
                </a:solidFill>
              </a:rPr>
              <a:t>and</a:t>
            </a:r>
            <a:r>
              <a:rPr lang="en-US" altLang="en-US" dirty="0"/>
              <a:t> </a:t>
            </a:r>
            <a:r>
              <a:rPr lang="en-US" altLang="en-US" b="1" i="1" dirty="0"/>
              <a:t>ml</a:t>
            </a:r>
          </a:p>
        </p:txBody>
      </p:sp>
      <p:sp>
        <p:nvSpPr>
          <p:cNvPr id="57356" name="Text Box 1036">
            <a:extLst>
              <a:ext uri="{FF2B5EF4-FFF2-40B4-BE49-F238E27FC236}">
                <a16:creationId xmlns:a16="http://schemas.microsoft.com/office/drawing/2014/main" id="{8687807F-997C-4D0A-BB8E-04CC56123787}"/>
              </a:ext>
            </a:extLst>
          </p:cNvPr>
          <p:cNvSpPr txBox="1">
            <a:spLocks noChangeArrowheads="1"/>
          </p:cNvSpPr>
          <p:nvPr/>
        </p:nvSpPr>
        <p:spPr bwMode="auto">
          <a:xfrm>
            <a:off x="498058" y="3733800"/>
            <a:ext cx="569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solidFill>
                  <a:srgbClr val="376092"/>
                </a:solidFill>
              </a:rPr>
              <a:t>How many electrons can an orbital hold?</a:t>
            </a:r>
          </a:p>
        </p:txBody>
      </p:sp>
      <p:sp>
        <p:nvSpPr>
          <p:cNvPr id="57358" name="Text Box 1038">
            <a:extLst>
              <a:ext uri="{FF2B5EF4-FFF2-40B4-BE49-F238E27FC236}">
                <a16:creationId xmlns:a16="http://schemas.microsoft.com/office/drawing/2014/main" id="{06F63471-CDF5-43FA-891D-EB3CDBD52BE9}"/>
              </a:ext>
            </a:extLst>
          </p:cNvPr>
          <p:cNvSpPr txBox="1">
            <a:spLocks noChangeArrowheads="1"/>
          </p:cNvSpPr>
          <p:nvPr/>
        </p:nvSpPr>
        <p:spPr bwMode="auto">
          <a:xfrm>
            <a:off x="1933575" y="4310062"/>
            <a:ext cx="583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If </a:t>
            </a:r>
            <a:r>
              <a:rPr lang="en-US" altLang="en-US" i="1" dirty="0"/>
              <a:t>n, l, </a:t>
            </a:r>
            <a:r>
              <a:rPr lang="en-US" altLang="en-US" dirty="0"/>
              <a:t>and </a:t>
            </a:r>
            <a:r>
              <a:rPr lang="en-US" altLang="en-US" i="1" dirty="0"/>
              <a:t>m</a:t>
            </a:r>
            <a:r>
              <a:rPr lang="en-US" altLang="en-US" i="1" baseline="-25000" dirty="0"/>
              <a:t>l</a:t>
            </a:r>
            <a:r>
              <a:rPr lang="en-US" altLang="en-US" i="1" dirty="0"/>
              <a:t> </a:t>
            </a:r>
            <a:r>
              <a:rPr lang="en-US" altLang="en-US" dirty="0"/>
              <a:t>are fixed, then </a:t>
            </a:r>
            <a:r>
              <a:rPr lang="en-US" altLang="en-US" i="1" dirty="0" err="1"/>
              <a:t>m</a:t>
            </a:r>
            <a:r>
              <a:rPr lang="en-US" altLang="en-US" i="1" baseline="-25000" dirty="0" err="1"/>
              <a:t>s</a:t>
            </a:r>
            <a:r>
              <a:rPr lang="en-US" altLang="en-US" dirty="0"/>
              <a:t> = </a:t>
            </a:r>
            <a:r>
              <a:rPr lang="en-US" altLang="en-US" dirty="0">
                <a:cs typeface="Arial" panose="020B0604020202020204" pitchFamily="34" charset="0"/>
              </a:rPr>
              <a:t>½ or - ½</a:t>
            </a:r>
          </a:p>
        </p:txBody>
      </p:sp>
      <p:sp>
        <p:nvSpPr>
          <p:cNvPr id="57359" name="Rectangle 1039">
            <a:extLst>
              <a:ext uri="{FF2B5EF4-FFF2-40B4-BE49-F238E27FC236}">
                <a16:creationId xmlns:a16="http://schemas.microsoft.com/office/drawing/2014/main" id="{0895A1B1-ECEC-4E45-8E93-D6E4C8B4872D}"/>
              </a:ext>
            </a:extLst>
          </p:cNvPr>
          <p:cNvSpPr>
            <a:spLocks noChangeArrowheads="1"/>
          </p:cNvSpPr>
          <p:nvPr/>
        </p:nvSpPr>
        <p:spPr bwMode="auto">
          <a:xfrm>
            <a:off x="1933575" y="4888706"/>
            <a:ext cx="2535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i="1">
                <a:latin typeface="Symbol" panose="05050102010706020507" pitchFamily="18" charset="2"/>
              </a:rPr>
              <a:t>y</a:t>
            </a:r>
            <a:r>
              <a:rPr lang="en-US" altLang="en-US" sz="2800">
                <a:latin typeface="Symbol" panose="05050102010706020507" pitchFamily="18" charset="2"/>
              </a:rPr>
              <a:t> </a:t>
            </a:r>
            <a:r>
              <a:rPr lang="en-US" altLang="en-US" sz="2800"/>
              <a:t>= (</a:t>
            </a:r>
            <a:r>
              <a:rPr lang="en-US" altLang="en-US" sz="2800" i="1"/>
              <a:t>n</a:t>
            </a:r>
            <a:r>
              <a:rPr lang="en-US" altLang="en-US" sz="2800"/>
              <a:t>, </a:t>
            </a:r>
            <a:r>
              <a:rPr lang="en-US" altLang="en-US" sz="2800" i="1"/>
              <a:t>l</a:t>
            </a:r>
            <a:r>
              <a:rPr lang="en-US" altLang="en-US" sz="2800"/>
              <a:t>, </a:t>
            </a:r>
            <a:r>
              <a:rPr lang="en-US" altLang="en-US" sz="2800" i="1"/>
              <a:t>m</a:t>
            </a:r>
            <a:r>
              <a:rPr lang="en-US" altLang="en-US" sz="2800" i="1" baseline="-25000"/>
              <a:t>l</a:t>
            </a:r>
            <a:r>
              <a:rPr lang="en-US" altLang="en-US" sz="2800"/>
              <a:t>, </a:t>
            </a:r>
            <a:r>
              <a:rPr lang="en-US" altLang="en-US">
                <a:cs typeface="Arial" panose="020B0604020202020204" pitchFamily="34" charset="0"/>
              </a:rPr>
              <a:t>½</a:t>
            </a:r>
            <a:r>
              <a:rPr lang="en-US" altLang="en-US" sz="2800"/>
              <a:t>)</a:t>
            </a:r>
          </a:p>
        </p:txBody>
      </p:sp>
      <p:sp>
        <p:nvSpPr>
          <p:cNvPr id="57360" name="Rectangle 1040">
            <a:extLst>
              <a:ext uri="{FF2B5EF4-FFF2-40B4-BE49-F238E27FC236}">
                <a16:creationId xmlns:a16="http://schemas.microsoft.com/office/drawing/2014/main" id="{3CAD69C7-CE5B-44DB-BFB6-E74C39404711}"/>
              </a:ext>
            </a:extLst>
          </p:cNvPr>
          <p:cNvSpPr>
            <a:spLocks noChangeArrowheads="1"/>
          </p:cNvSpPr>
          <p:nvPr/>
        </p:nvSpPr>
        <p:spPr bwMode="auto">
          <a:xfrm>
            <a:off x="4521200" y="4888706"/>
            <a:ext cx="3060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FF0000"/>
                </a:solidFill>
              </a:rPr>
              <a:t>or</a:t>
            </a:r>
            <a:r>
              <a:rPr lang="en-US" altLang="en-US" sz="2800" dirty="0">
                <a:latin typeface="Symbol" panose="05050102010706020507" pitchFamily="18" charset="2"/>
              </a:rPr>
              <a:t> </a:t>
            </a:r>
            <a:r>
              <a:rPr lang="en-US" altLang="en-US" sz="2800" i="1" dirty="0">
                <a:latin typeface="Symbol" panose="05050102010706020507" pitchFamily="18" charset="2"/>
              </a:rPr>
              <a:t>y</a:t>
            </a:r>
            <a:r>
              <a:rPr lang="en-US" altLang="en-US" sz="2800" dirty="0">
                <a:latin typeface="Symbol" panose="05050102010706020507" pitchFamily="18" charset="2"/>
              </a:rPr>
              <a:t> </a:t>
            </a:r>
            <a:r>
              <a:rPr lang="en-US" altLang="en-US" sz="2800" dirty="0"/>
              <a:t>= (</a:t>
            </a:r>
            <a:r>
              <a:rPr lang="en-US" altLang="en-US" sz="2800" i="1" dirty="0"/>
              <a:t>n</a:t>
            </a:r>
            <a:r>
              <a:rPr lang="en-US" altLang="en-US" sz="2800" dirty="0"/>
              <a:t>, </a:t>
            </a:r>
            <a:r>
              <a:rPr lang="en-US" altLang="en-US" sz="2800" i="1" dirty="0"/>
              <a:t>l</a:t>
            </a:r>
            <a:r>
              <a:rPr lang="en-US" altLang="en-US" sz="2800" dirty="0"/>
              <a:t>, </a:t>
            </a:r>
            <a:r>
              <a:rPr lang="en-US" altLang="en-US" sz="2800" i="1" dirty="0"/>
              <a:t>m</a:t>
            </a:r>
            <a:r>
              <a:rPr lang="en-US" altLang="en-US" sz="2800" i="1" baseline="-25000" dirty="0"/>
              <a:t>l</a:t>
            </a:r>
            <a:r>
              <a:rPr lang="en-US" altLang="en-US" sz="2800" dirty="0"/>
              <a:t>, -</a:t>
            </a:r>
            <a:r>
              <a:rPr lang="en-US" altLang="en-US" dirty="0">
                <a:cs typeface="Arial" panose="020B0604020202020204" pitchFamily="34" charset="0"/>
              </a:rPr>
              <a:t>½</a:t>
            </a:r>
            <a:r>
              <a:rPr lang="en-US" altLang="en-US" sz="2800" dirty="0"/>
              <a:t>)</a:t>
            </a:r>
          </a:p>
        </p:txBody>
      </p:sp>
      <p:sp>
        <p:nvSpPr>
          <p:cNvPr id="57361" name="Text Box 1041">
            <a:extLst>
              <a:ext uri="{FF2B5EF4-FFF2-40B4-BE49-F238E27FC236}">
                <a16:creationId xmlns:a16="http://schemas.microsoft.com/office/drawing/2014/main" id="{6E801F35-74C6-4460-9DFD-E9710B8D52F9}"/>
              </a:ext>
            </a:extLst>
          </p:cNvPr>
          <p:cNvSpPr txBox="1">
            <a:spLocks noChangeArrowheads="1"/>
          </p:cNvSpPr>
          <p:nvPr/>
        </p:nvSpPr>
        <p:spPr bwMode="auto">
          <a:xfrm>
            <a:off x="1933575" y="5529262"/>
            <a:ext cx="4447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An orbital can hold </a:t>
            </a:r>
            <a:r>
              <a:rPr lang="en-US" altLang="en-US" b="1" u="sng" dirty="0">
                <a:solidFill>
                  <a:srgbClr val="FF0000"/>
                </a:solidFill>
              </a:rPr>
              <a:t>2 electrons</a:t>
            </a:r>
          </a:p>
        </p:txBody>
      </p:sp>
      <p:sp>
        <p:nvSpPr>
          <p:cNvPr id="2" name="Slide Number Placeholder 1">
            <a:extLst>
              <a:ext uri="{FF2B5EF4-FFF2-40B4-BE49-F238E27FC236}">
                <a16:creationId xmlns:a16="http://schemas.microsoft.com/office/drawing/2014/main" id="{3D52CBCB-2CAC-497B-A921-7430D16CE545}"/>
              </a:ext>
            </a:extLst>
          </p:cNvPr>
          <p:cNvSpPr>
            <a:spLocks noGrp="1"/>
          </p:cNvSpPr>
          <p:nvPr>
            <p:ph type="sldNum" sz="quarter" idx="12"/>
          </p:nvPr>
        </p:nvSpPr>
        <p:spPr/>
        <p:txBody>
          <a:bodyPr/>
          <a:lstStyle/>
          <a:p>
            <a:fld id="{F5F445C0-5B55-49C2-8BBC-135AC4075542}" type="slidenum">
              <a:rPr lang="en-US" altLang="en-US" smtClean="0"/>
              <a:pPr/>
              <a:t>31</a:t>
            </a:fld>
            <a:endParaRPr lang="en-US" altLang="en-US" dirty="0"/>
          </a:p>
        </p:txBody>
      </p:sp>
    </p:spTree>
    <p:extLst>
      <p:ext uri="{BB962C8B-B14F-4D97-AF65-F5344CB8AC3E}">
        <p14:creationId xmlns:p14="http://schemas.microsoft.com/office/powerpoint/2010/main" val="530586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 calcmode="lin" valueType="num">
                                      <p:cBhvr additive="base">
                                        <p:cTn id="7" dur="500" fill="hold"/>
                                        <p:tgtEl>
                                          <p:spTgt spid="57352"/>
                                        </p:tgtEl>
                                        <p:attrNameLst>
                                          <p:attrName>ppt_x</p:attrName>
                                        </p:attrNameLst>
                                      </p:cBhvr>
                                      <p:tavLst>
                                        <p:tav tm="0">
                                          <p:val>
                                            <p:strVal val="0-#ppt_w/2"/>
                                          </p:val>
                                        </p:tav>
                                        <p:tav tm="100000">
                                          <p:val>
                                            <p:strVal val="#ppt_x"/>
                                          </p:val>
                                        </p:tav>
                                      </p:tavLst>
                                    </p:anim>
                                    <p:anim calcmode="lin" valueType="num">
                                      <p:cBhvr additive="base">
                                        <p:cTn id="8" dur="500" fill="hold"/>
                                        <p:tgtEl>
                                          <p:spTgt spid="5735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53"/>
                                        </p:tgtEl>
                                        <p:attrNameLst>
                                          <p:attrName>style.visibility</p:attrName>
                                        </p:attrNameLst>
                                      </p:cBhvr>
                                      <p:to>
                                        <p:strVal val="visible"/>
                                      </p:to>
                                    </p:set>
                                    <p:anim calcmode="lin" valueType="num">
                                      <p:cBhvr additive="base">
                                        <p:cTn id="11" dur="500" fill="hold"/>
                                        <p:tgtEl>
                                          <p:spTgt spid="57353"/>
                                        </p:tgtEl>
                                        <p:attrNameLst>
                                          <p:attrName>ppt_x</p:attrName>
                                        </p:attrNameLst>
                                      </p:cBhvr>
                                      <p:tavLst>
                                        <p:tav tm="0">
                                          <p:val>
                                            <p:strVal val="0-#ppt_w/2"/>
                                          </p:val>
                                        </p:tav>
                                        <p:tav tm="100000">
                                          <p:val>
                                            <p:strVal val="#ppt_x"/>
                                          </p:val>
                                        </p:tav>
                                      </p:tavLst>
                                    </p:anim>
                                    <p:anim calcmode="lin" valueType="num">
                                      <p:cBhvr additive="base">
                                        <p:cTn id="12" dur="500" fill="hold"/>
                                        <p:tgtEl>
                                          <p:spTgt spid="5735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354"/>
                                        </p:tgtEl>
                                        <p:attrNameLst>
                                          <p:attrName>style.visibility</p:attrName>
                                        </p:attrNameLst>
                                      </p:cBhvr>
                                      <p:to>
                                        <p:strVal val="visible"/>
                                      </p:to>
                                    </p:set>
                                    <p:anim calcmode="lin" valueType="num">
                                      <p:cBhvr additive="base">
                                        <p:cTn id="15" dur="500" fill="hold"/>
                                        <p:tgtEl>
                                          <p:spTgt spid="57354"/>
                                        </p:tgtEl>
                                        <p:attrNameLst>
                                          <p:attrName>ppt_x</p:attrName>
                                        </p:attrNameLst>
                                      </p:cBhvr>
                                      <p:tavLst>
                                        <p:tav tm="0">
                                          <p:val>
                                            <p:strVal val="0-#ppt_w/2"/>
                                          </p:val>
                                        </p:tav>
                                        <p:tav tm="100000">
                                          <p:val>
                                            <p:strVal val="#ppt_x"/>
                                          </p:val>
                                        </p:tav>
                                      </p:tavLst>
                                    </p:anim>
                                    <p:anim calcmode="lin" valueType="num">
                                      <p:cBhvr additive="base">
                                        <p:cTn id="16" dur="500" fill="hold"/>
                                        <p:tgtEl>
                                          <p:spTgt spid="5735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7356"/>
                                        </p:tgtEl>
                                        <p:attrNameLst>
                                          <p:attrName>style.visibility</p:attrName>
                                        </p:attrNameLst>
                                      </p:cBhvr>
                                      <p:to>
                                        <p:strVal val="visible"/>
                                      </p:to>
                                    </p:set>
                                    <p:anim calcmode="lin" valueType="num">
                                      <p:cBhvr additive="base">
                                        <p:cTn id="21" dur="500" fill="hold"/>
                                        <p:tgtEl>
                                          <p:spTgt spid="57356"/>
                                        </p:tgtEl>
                                        <p:attrNameLst>
                                          <p:attrName>ppt_x</p:attrName>
                                        </p:attrNameLst>
                                      </p:cBhvr>
                                      <p:tavLst>
                                        <p:tav tm="0">
                                          <p:val>
                                            <p:strVal val="0-#ppt_w/2"/>
                                          </p:val>
                                        </p:tav>
                                        <p:tav tm="100000">
                                          <p:val>
                                            <p:strVal val="#ppt_x"/>
                                          </p:val>
                                        </p:tav>
                                      </p:tavLst>
                                    </p:anim>
                                    <p:anim calcmode="lin" valueType="num">
                                      <p:cBhvr additive="base">
                                        <p:cTn id="22" dur="500" fill="hold"/>
                                        <p:tgtEl>
                                          <p:spTgt spid="5735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7358"/>
                                        </p:tgtEl>
                                        <p:attrNameLst>
                                          <p:attrName>style.visibility</p:attrName>
                                        </p:attrNameLst>
                                      </p:cBhvr>
                                      <p:to>
                                        <p:strVal val="visible"/>
                                      </p:to>
                                    </p:set>
                                    <p:anim calcmode="lin" valueType="num">
                                      <p:cBhvr additive="base">
                                        <p:cTn id="27" dur="500" fill="hold"/>
                                        <p:tgtEl>
                                          <p:spTgt spid="57358"/>
                                        </p:tgtEl>
                                        <p:attrNameLst>
                                          <p:attrName>ppt_x</p:attrName>
                                        </p:attrNameLst>
                                      </p:cBhvr>
                                      <p:tavLst>
                                        <p:tav tm="0">
                                          <p:val>
                                            <p:strVal val="0-#ppt_w/2"/>
                                          </p:val>
                                        </p:tav>
                                        <p:tav tm="100000">
                                          <p:val>
                                            <p:strVal val="#ppt_x"/>
                                          </p:val>
                                        </p:tav>
                                      </p:tavLst>
                                    </p:anim>
                                    <p:anim calcmode="lin" valueType="num">
                                      <p:cBhvr additive="base">
                                        <p:cTn id="28" dur="500" fill="hold"/>
                                        <p:tgtEl>
                                          <p:spTgt spid="5735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7359"/>
                                        </p:tgtEl>
                                        <p:attrNameLst>
                                          <p:attrName>style.visibility</p:attrName>
                                        </p:attrNameLst>
                                      </p:cBhvr>
                                      <p:to>
                                        <p:strVal val="visible"/>
                                      </p:to>
                                    </p:set>
                                    <p:anim calcmode="lin" valueType="num">
                                      <p:cBhvr additive="base">
                                        <p:cTn id="31" dur="500" fill="hold"/>
                                        <p:tgtEl>
                                          <p:spTgt spid="57359"/>
                                        </p:tgtEl>
                                        <p:attrNameLst>
                                          <p:attrName>ppt_x</p:attrName>
                                        </p:attrNameLst>
                                      </p:cBhvr>
                                      <p:tavLst>
                                        <p:tav tm="0">
                                          <p:val>
                                            <p:strVal val="0-#ppt_w/2"/>
                                          </p:val>
                                        </p:tav>
                                        <p:tav tm="100000">
                                          <p:val>
                                            <p:strVal val="#ppt_x"/>
                                          </p:val>
                                        </p:tav>
                                      </p:tavLst>
                                    </p:anim>
                                    <p:anim calcmode="lin" valueType="num">
                                      <p:cBhvr additive="base">
                                        <p:cTn id="32" dur="500" fill="hold"/>
                                        <p:tgtEl>
                                          <p:spTgt spid="5735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7360"/>
                                        </p:tgtEl>
                                        <p:attrNameLst>
                                          <p:attrName>style.visibility</p:attrName>
                                        </p:attrNameLst>
                                      </p:cBhvr>
                                      <p:to>
                                        <p:strVal val="visible"/>
                                      </p:to>
                                    </p:set>
                                    <p:anim calcmode="lin" valueType="num">
                                      <p:cBhvr additive="base">
                                        <p:cTn id="35" dur="500" fill="hold"/>
                                        <p:tgtEl>
                                          <p:spTgt spid="57360"/>
                                        </p:tgtEl>
                                        <p:attrNameLst>
                                          <p:attrName>ppt_x</p:attrName>
                                        </p:attrNameLst>
                                      </p:cBhvr>
                                      <p:tavLst>
                                        <p:tav tm="0">
                                          <p:val>
                                            <p:strVal val="1+#ppt_w/2"/>
                                          </p:val>
                                        </p:tav>
                                        <p:tav tm="100000">
                                          <p:val>
                                            <p:strVal val="#ppt_x"/>
                                          </p:val>
                                        </p:tav>
                                      </p:tavLst>
                                    </p:anim>
                                    <p:anim calcmode="lin" valueType="num">
                                      <p:cBhvr additive="base">
                                        <p:cTn id="36" dur="500" fill="hold"/>
                                        <p:tgtEl>
                                          <p:spTgt spid="57360"/>
                                        </p:tgtEl>
                                        <p:attrNameLst>
                                          <p:attrName>ppt_y</p:attrName>
                                        </p:attrNameLst>
                                      </p:cBhvr>
                                      <p:tavLst>
                                        <p:tav tm="0">
                                          <p:val>
                                            <p:strVal val="#ppt_y"/>
                                          </p:val>
                                        </p:tav>
                                        <p:tav tm="100000">
                                          <p:val>
                                            <p:strVal val="#ppt_y"/>
                                          </p:val>
                                        </p:tav>
                                      </p:tavLst>
                                    </p:anim>
                                  </p:childTnLst>
                                </p:cTn>
                              </p:par>
                            </p:childTnLst>
                          </p:cTn>
                        </p:par>
                        <p:par>
                          <p:cTn id="37" fill="hold" nodeType="with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57361"/>
                                        </p:tgtEl>
                                        <p:attrNameLst>
                                          <p:attrName>style.visibility</p:attrName>
                                        </p:attrNameLst>
                                      </p:cBhvr>
                                      <p:to>
                                        <p:strVal val="visible"/>
                                      </p:to>
                                    </p:set>
                                    <p:anim calcmode="lin" valueType="num">
                                      <p:cBhvr additive="base">
                                        <p:cTn id="40" dur="500" fill="hold"/>
                                        <p:tgtEl>
                                          <p:spTgt spid="57361"/>
                                        </p:tgtEl>
                                        <p:attrNameLst>
                                          <p:attrName>ppt_x</p:attrName>
                                        </p:attrNameLst>
                                      </p:cBhvr>
                                      <p:tavLst>
                                        <p:tav tm="0">
                                          <p:val>
                                            <p:strVal val="0-#ppt_w/2"/>
                                          </p:val>
                                        </p:tav>
                                        <p:tav tm="100000">
                                          <p:val>
                                            <p:strVal val="#ppt_x"/>
                                          </p:val>
                                        </p:tav>
                                      </p:tavLst>
                                    </p:anim>
                                    <p:anim calcmode="lin" valueType="num">
                                      <p:cBhvr additive="base">
                                        <p:cTn id="41" dur="500" fill="hold"/>
                                        <p:tgtEl>
                                          <p:spTgt spid="57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57353" grpId="0" autoUpdateAnimBg="0"/>
      <p:bldP spid="57354" grpId="0" autoUpdateAnimBg="0"/>
      <p:bldP spid="57356" grpId="0"/>
      <p:bldP spid="57358" grpId="0" autoUpdateAnimBg="0"/>
      <p:bldP spid="57359" grpId="0" autoUpdateAnimBg="0"/>
      <p:bldP spid="57360" grpId="0" autoUpdateAnimBg="0"/>
      <p:bldP spid="5736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a:extLst>
              <a:ext uri="{FF2B5EF4-FFF2-40B4-BE49-F238E27FC236}">
                <a16:creationId xmlns:a16="http://schemas.microsoft.com/office/drawing/2014/main" id="{9583466E-DF8E-412D-BBC3-01E631452142}"/>
              </a:ext>
            </a:extLst>
          </p:cNvPr>
          <p:cNvSpPr txBox="1">
            <a:spLocks noChangeArrowheads="1"/>
          </p:cNvSpPr>
          <p:nvPr/>
        </p:nvSpPr>
        <p:spPr bwMode="auto">
          <a:xfrm>
            <a:off x="533400" y="381000"/>
            <a:ext cx="610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solidFill>
                  <a:srgbClr val="376092"/>
                </a:solidFill>
              </a:rPr>
              <a:t>How many 2</a:t>
            </a:r>
            <a:r>
              <a:rPr lang="en-US" altLang="en-US" i="1" dirty="0">
                <a:solidFill>
                  <a:srgbClr val="376092"/>
                </a:solidFill>
              </a:rPr>
              <a:t>p</a:t>
            </a:r>
            <a:r>
              <a:rPr lang="en-US" altLang="en-US" dirty="0">
                <a:solidFill>
                  <a:srgbClr val="376092"/>
                </a:solidFill>
              </a:rPr>
              <a:t> orbitals are there in an atom?</a:t>
            </a:r>
          </a:p>
        </p:txBody>
      </p:sp>
      <p:sp>
        <p:nvSpPr>
          <p:cNvPr id="24583" name="Text Box 7">
            <a:extLst>
              <a:ext uri="{FF2B5EF4-FFF2-40B4-BE49-F238E27FC236}">
                <a16:creationId xmlns:a16="http://schemas.microsoft.com/office/drawing/2014/main" id="{17280906-EA4B-4389-AA8E-5E0462B1BE4D}"/>
              </a:ext>
            </a:extLst>
          </p:cNvPr>
          <p:cNvSpPr txBox="1">
            <a:spLocks noChangeArrowheads="1"/>
          </p:cNvSpPr>
          <p:nvPr/>
        </p:nvSpPr>
        <p:spPr bwMode="auto">
          <a:xfrm>
            <a:off x="1406525" y="16398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a:t>
            </a:r>
            <a:r>
              <a:rPr lang="en-US" altLang="en-US" i="1"/>
              <a:t>p</a:t>
            </a:r>
          </a:p>
        </p:txBody>
      </p:sp>
      <p:grpSp>
        <p:nvGrpSpPr>
          <p:cNvPr id="2" name="Group 11">
            <a:extLst>
              <a:ext uri="{FF2B5EF4-FFF2-40B4-BE49-F238E27FC236}">
                <a16:creationId xmlns:a16="http://schemas.microsoft.com/office/drawing/2014/main" id="{C2F0CEE4-1C20-4F63-8B84-0624D0A4805F}"/>
              </a:ext>
            </a:extLst>
          </p:cNvPr>
          <p:cNvGrpSpPr>
            <a:grpSpLocks/>
          </p:cNvGrpSpPr>
          <p:nvPr/>
        </p:nvGrpSpPr>
        <p:grpSpPr bwMode="auto">
          <a:xfrm>
            <a:off x="1143009" y="985838"/>
            <a:ext cx="877889" cy="690563"/>
            <a:chOff x="2496" y="621"/>
            <a:chExt cx="553" cy="435"/>
          </a:xfrm>
        </p:grpSpPr>
        <p:sp>
          <p:nvSpPr>
            <p:cNvPr id="15382" name="Text Box 8">
              <a:extLst>
                <a:ext uri="{FF2B5EF4-FFF2-40B4-BE49-F238E27FC236}">
                  <a16:creationId xmlns:a16="http://schemas.microsoft.com/office/drawing/2014/main" id="{4C7443E1-7C54-46EE-9E8E-55EC4CEC2930}"/>
                </a:ext>
              </a:extLst>
            </p:cNvPr>
            <p:cNvSpPr txBox="1">
              <a:spLocks noChangeArrowheads="1"/>
            </p:cNvSpPr>
            <p:nvPr/>
          </p:nvSpPr>
          <p:spPr bwMode="auto">
            <a:xfrm>
              <a:off x="2496" y="621"/>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n </a:t>
              </a:r>
              <a:r>
                <a:rPr lang="en-US" altLang="en-US" dirty="0">
                  <a:solidFill>
                    <a:srgbClr val="FF0000"/>
                  </a:solidFill>
                </a:rPr>
                <a:t>= 2</a:t>
              </a:r>
            </a:p>
          </p:txBody>
        </p:sp>
        <p:sp>
          <p:nvSpPr>
            <p:cNvPr id="15383" name="Line 10">
              <a:extLst>
                <a:ext uri="{FF2B5EF4-FFF2-40B4-BE49-F238E27FC236}">
                  <a16:creationId xmlns:a16="http://schemas.microsoft.com/office/drawing/2014/main" id="{7699B1C1-DB71-41FF-92E9-250063258344}"/>
                </a:ext>
              </a:extLst>
            </p:cNvPr>
            <p:cNvSpPr>
              <a:spLocks noChangeShapeType="1"/>
            </p:cNvSpPr>
            <p:nvPr/>
          </p:nvSpPr>
          <p:spPr bwMode="auto">
            <a:xfrm>
              <a:off x="2765" y="86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4">
            <a:extLst>
              <a:ext uri="{FF2B5EF4-FFF2-40B4-BE49-F238E27FC236}">
                <a16:creationId xmlns:a16="http://schemas.microsoft.com/office/drawing/2014/main" id="{6CF7D017-4303-444A-BA9B-506674A96F28}"/>
              </a:ext>
            </a:extLst>
          </p:cNvPr>
          <p:cNvGrpSpPr>
            <a:grpSpLocks/>
          </p:cNvGrpSpPr>
          <p:nvPr/>
        </p:nvGrpSpPr>
        <p:grpSpPr bwMode="auto">
          <a:xfrm>
            <a:off x="1441450" y="2133600"/>
            <a:ext cx="768350" cy="685800"/>
            <a:chOff x="2652" y="1344"/>
            <a:chExt cx="484" cy="432"/>
          </a:xfrm>
        </p:grpSpPr>
        <p:sp>
          <p:nvSpPr>
            <p:cNvPr id="15380" name="Text Box 9">
              <a:extLst>
                <a:ext uri="{FF2B5EF4-FFF2-40B4-BE49-F238E27FC236}">
                  <a16:creationId xmlns:a16="http://schemas.microsoft.com/office/drawing/2014/main" id="{71757423-9F8E-4C08-AFDD-F5770D671ED9}"/>
                </a:ext>
              </a:extLst>
            </p:cNvPr>
            <p:cNvSpPr txBox="1">
              <a:spLocks noChangeArrowheads="1"/>
            </p:cNvSpPr>
            <p:nvPr/>
          </p:nvSpPr>
          <p:spPr bwMode="auto">
            <a:xfrm>
              <a:off x="2652" y="1488"/>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solidFill>
                    <a:srgbClr val="FF0000"/>
                  </a:solidFill>
                </a:rPr>
                <a:t> = 1</a:t>
              </a:r>
            </a:p>
          </p:txBody>
        </p:sp>
        <p:sp>
          <p:nvSpPr>
            <p:cNvPr id="15381" name="Line 13">
              <a:extLst>
                <a:ext uri="{FF2B5EF4-FFF2-40B4-BE49-F238E27FC236}">
                  <a16:creationId xmlns:a16="http://schemas.microsoft.com/office/drawing/2014/main" id="{D057B7CD-7E09-467A-BC43-15E0AB8D8C4F}"/>
                </a:ext>
              </a:extLst>
            </p:cNvPr>
            <p:cNvSpPr>
              <a:spLocks noChangeShapeType="1"/>
            </p:cNvSpPr>
            <p:nvPr/>
          </p:nvSpPr>
          <p:spPr bwMode="auto">
            <a:xfrm flipV="1">
              <a:off x="2856" y="134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591" name="Text Box 15">
            <a:extLst>
              <a:ext uri="{FF2B5EF4-FFF2-40B4-BE49-F238E27FC236}">
                <a16:creationId xmlns:a16="http://schemas.microsoft.com/office/drawing/2014/main" id="{5038C6EA-63A3-473E-B377-5DB0B598D192}"/>
              </a:ext>
            </a:extLst>
          </p:cNvPr>
          <p:cNvSpPr txBox="1">
            <a:spLocks noChangeArrowheads="1"/>
          </p:cNvSpPr>
          <p:nvPr/>
        </p:nvSpPr>
        <p:spPr bwMode="auto">
          <a:xfrm>
            <a:off x="2560637" y="1066800"/>
            <a:ext cx="399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If </a:t>
            </a:r>
            <a:r>
              <a:rPr lang="en-US" altLang="en-US" i="1" dirty="0"/>
              <a:t>l</a:t>
            </a:r>
            <a:r>
              <a:rPr lang="en-US" altLang="en-US" dirty="0"/>
              <a:t> = 1, then </a:t>
            </a:r>
            <a:r>
              <a:rPr lang="en-US" altLang="en-US" i="1" dirty="0"/>
              <a:t>m</a:t>
            </a:r>
            <a:r>
              <a:rPr lang="en-US" altLang="en-US" i="1" baseline="-25000" dirty="0"/>
              <a:t>l</a:t>
            </a:r>
            <a:r>
              <a:rPr lang="en-US" altLang="en-US" dirty="0"/>
              <a:t> = -1, 0, or +1</a:t>
            </a:r>
          </a:p>
        </p:txBody>
      </p:sp>
      <p:sp>
        <p:nvSpPr>
          <p:cNvPr id="24592" name="Text Box 16">
            <a:extLst>
              <a:ext uri="{FF2B5EF4-FFF2-40B4-BE49-F238E27FC236}">
                <a16:creationId xmlns:a16="http://schemas.microsoft.com/office/drawing/2014/main" id="{14016AFC-6194-405C-8818-06EBD721B623}"/>
              </a:ext>
            </a:extLst>
          </p:cNvPr>
          <p:cNvSpPr txBox="1">
            <a:spLocks noChangeArrowheads="1"/>
          </p:cNvSpPr>
          <p:nvPr/>
        </p:nvSpPr>
        <p:spPr bwMode="auto">
          <a:xfrm>
            <a:off x="2560637" y="1676400"/>
            <a:ext cx="1552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solidFill>
                  <a:srgbClr val="FF0000"/>
                </a:solidFill>
              </a:rPr>
              <a:t>3 orbitals</a:t>
            </a:r>
          </a:p>
        </p:txBody>
      </p:sp>
      <p:sp>
        <p:nvSpPr>
          <p:cNvPr id="24596" name="Text Box 20">
            <a:extLst>
              <a:ext uri="{FF2B5EF4-FFF2-40B4-BE49-F238E27FC236}">
                <a16:creationId xmlns:a16="http://schemas.microsoft.com/office/drawing/2014/main" id="{F4F3ECFE-2EA1-4791-A969-9E27AAF131DF}"/>
              </a:ext>
            </a:extLst>
          </p:cNvPr>
          <p:cNvSpPr txBox="1">
            <a:spLocks noChangeArrowheads="1"/>
          </p:cNvSpPr>
          <p:nvPr/>
        </p:nvSpPr>
        <p:spPr bwMode="auto">
          <a:xfrm>
            <a:off x="457200" y="3733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4F73B5"/>
                </a:solidFill>
              </a:rPr>
              <a:t>How many electrons can be placed in the 3</a:t>
            </a:r>
            <a:r>
              <a:rPr lang="en-US" altLang="en-US" i="1" dirty="0">
                <a:solidFill>
                  <a:srgbClr val="4F73B5"/>
                </a:solidFill>
              </a:rPr>
              <a:t>d</a:t>
            </a:r>
            <a:r>
              <a:rPr lang="en-US" altLang="en-US" dirty="0">
                <a:solidFill>
                  <a:srgbClr val="4F73B5"/>
                </a:solidFill>
              </a:rPr>
              <a:t> subshell?</a:t>
            </a:r>
          </a:p>
        </p:txBody>
      </p:sp>
      <p:sp>
        <p:nvSpPr>
          <p:cNvPr id="24598" name="Text Box 22">
            <a:extLst>
              <a:ext uri="{FF2B5EF4-FFF2-40B4-BE49-F238E27FC236}">
                <a16:creationId xmlns:a16="http://schemas.microsoft.com/office/drawing/2014/main" id="{6CA0345C-F312-4363-A6E4-3D8A82D9FE17}"/>
              </a:ext>
            </a:extLst>
          </p:cNvPr>
          <p:cNvSpPr txBox="1">
            <a:spLocks noChangeArrowheads="1"/>
          </p:cNvSpPr>
          <p:nvPr/>
        </p:nvSpPr>
        <p:spPr bwMode="auto">
          <a:xfrm>
            <a:off x="1330325" y="4992687"/>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3</a:t>
            </a:r>
            <a:r>
              <a:rPr lang="en-US" altLang="en-US" i="1"/>
              <a:t>d</a:t>
            </a:r>
          </a:p>
        </p:txBody>
      </p:sp>
      <p:grpSp>
        <p:nvGrpSpPr>
          <p:cNvPr id="4" name="Group 23">
            <a:extLst>
              <a:ext uri="{FF2B5EF4-FFF2-40B4-BE49-F238E27FC236}">
                <a16:creationId xmlns:a16="http://schemas.microsoft.com/office/drawing/2014/main" id="{D9C62E46-97F6-4D44-B688-A6EA98DAAAFF}"/>
              </a:ext>
            </a:extLst>
          </p:cNvPr>
          <p:cNvGrpSpPr>
            <a:grpSpLocks/>
          </p:cNvGrpSpPr>
          <p:nvPr/>
        </p:nvGrpSpPr>
        <p:grpSpPr bwMode="auto">
          <a:xfrm>
            <a:off x="1066803" y="4338638"/>
            <a:ext cx="877888" cy="690563"/>
            <a:chOff x="2496" y="621"/>
            <a:chExt cx="553" cy="435"/>
          </a:xfrm>
        </p:grpSpPr>
        <p:sp>
          <p:nvSpPr>
            <p:cNvPr id="15378" name="Text Box 24">
              <a:extLst>
                <a:ext uri="{FF2B5EF4-FFF2-40B4-BE49-F238E27FC236}">
                  <a16:creationId xmlns:a16="http://schemas.microsoft.com/office/drawing/2014/main" id="{B5985F63-FA14-459C-BED6-B0E3797A59C8}"/>
                </a:ext>
              </a:extLst>
            </p:cNvPr>
            <p:cNvSpPr txBox="1">
              <a:spLocks noChangeArrowheads="1"/>
            </p:cNvSpPr>
            <p:nvPr/>
          </p:nvSpPr>
          <p:spPr bwMode="auto">
            <a:xfrm>
              <a:off x="2496" y="621"/>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n </a:t>
              </a:r>
              <a:r>
                <a:rPr lang="en-US" altLang="en-US" dirty="0">
                  <a:solidFill>
                    <a:srgbClr val="FF0000"/>
                  </a:solidFill>
                </a:rPr>
                <a:t>= 3</a:t>
              </a:r>
            </a:p>
          </p:txBody>
        </p:sp>
        <p:sp>
          <p:nvSpPr>
            <p:cNvPr id="15379" name="Line 25">
              <a:extLst>
                <a:ext uri="{FF2B5EF4-FFF2-40B4-BE49-F238E27FC236}">
                  <a16:creationId xmlns:a16="http://schemas.microsoft.com/office/drawing/2014/main" id="{5EE73BE7-B55F-4D2E-9DF0-3385296129E5}"/>
                </a:ext>
              </a:extLst>
            </p:cNvPr>
            <p:cNvSpPr>
              <a:spLocks noChangeShapeType="1"/>
            </p:cNvSpPr>
            <p:nvPr/>
          </p:nvSpPr>
          <p:spPr bwMode="auto">
            <a:xfrm>
              <a:off x="2765" y="86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6">
            <a:extLst>
              <a:ext uri="{FF2B5EF4-FFF2-40B4-BE49-F238E27FC236}">
                <a16:creationId xmlns:a16="http://schemas.microsoft.com/office/drawing/2014/main" id="{D3F06FC0-8654-485A-8247-F165A28D8880}"/>
              </a:ext>
            </a:extLst>
          </p:cNvPr>
          <p:cNvGrpSpPr>
            <a:grpSpLocks/>
          </p:cNvGrpSpPr>
          <p:nvPr/>
        </p:nvGrpSpPr>
        <p:grpSpPr bwMode="auto">
          <a:xfrm>
            <a:off x="1365250" y="5486400"/>
            <a:ext cx="768350" cy="685800"/>
            <a:chOff x="2652" y="1344"/>
            <a:chExt cx="484" cy="432"/>
          </a:xfrm>
        </p:grpSpPr>
        <p:sp>
          <p:nvSpPr>
            <p:cNvPr id="15376" name="Text Box 27">
              <a:extLst>
                <a:ext uri="{FF2B5EF4-FFF2-40B4-BE49-F238E27FC236}">
                  <a16:creationId xmlns:a16="http://schemas.microsoft.com/office/drawing/2014/main" id="{A983F279-58EE-4C37-9226-61CF19E2546A}"/>
                </a:ext>
              </a:extLst>
            </p:cNvPr>
            <p:cNvSpPr txBox="1">
              <a:spLocks noChangeArrowheads="1"/>
            </p:cNvSpPr>
            <p:nvPr/>
          </p:nvSpPr>
          <p:spPr bwMode="auto">
            <a:xfrm>
              <a:off x="2652" y="1488"/>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solidFill>
                    <a:srgbClr val="FF0000"/>
                  </a:solidFill>
                </a:rPr>
                <a:t> = 2</a:t>
              </a:r>
            </a:p>
          </p:txBody>
        </p:sp>
        <p:sp>
          <p:nvSpPr>
            <p:cNvPr id="15377" name="Line 28">
              <a:extLst>
                <a:ext uri="{FF2B5EF4-FFF2-40B4-BE49-F238E27FC236}">
                  <a16:creationId xmlns:a16="http://schemas.microsoft.com/office/drawing/2014/main" id="{D7374BF3-7517-48D5-B5EE-1F2736B087A4}"/>
                </a:ext>
              </a:extLst>
            </p:cNvPr>
            <p:cNvSpPr>
              <a:spLocks noChangeShapeType="1"/>
            </p:cNvSpPr>
            <p:nvPr/>
          </p:nvSpPr>
          <p:spPr bwMode="auto">
            <a:xfrm flipV="1">
              <a:off x="2856" y="134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605" name="Text Box 29">
            <a:extLst>
              <a:ext uri="{FF2B5EF4-FFF2-40B4-BE49-F238E27FC236}">
                <a16:creationId xmlns:a16="http://schemas.microsoft.com/office/drawing/2014/main" id="{B435A0A2-C7F9-4041-8E51-12DAB90B467B}"/>
              </a:ext>
            </a:extLst>
          </p:cNvPr>
          <p:cNvSpPr txBox="1">
            <a:spLocks noChangeArrowheads="1"/>
          </p:cNvSpPr>
          <p:nvPr/>
        </p:nvSpPr>
        <p:spPr bwMode="auto">
          <a:xfrm>
            <a:off x="2552700" y="4383087"/>
            <a:ext cx="494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If </a:t>
            </a:r>
            <a:r>
              <a:rPr lang="en-US" altLang="en-US" i="1"/>
              <a:t>l</a:t>
            </a:r>
            <a:r>
              <a:rPr lang="en-US" altLang="en-US"/>
              <a:t> = 2, then </a:t>
            </a:r>
            <a:r>
              <a:rPr lang="en-US" altLang="en-US" i="1"/>
              <a:t>m</a:t>
            </a:r>
            <a:r>
              <a:rPr lang="en-US" altLang="en-US" i="1" baseline="-25000"/>
              <a:t>l</a:t>
            </a:r>
            <a:r>
              <a:rPr lang="en-US" altLang="en-US"/>
              <a:t> = -2, -1, 0, +1, or +2</a:t>
            </a:r>
          </a:p>
        </p:txBody>
      </p:sp>
      <p:sp>
        <p:nvSpPr>
          <p:cNvPr id="24606" name="Text Box 30">
            <a:extLst>
              <a:ext uri="{FF2B5EF4-FFF2-40B4-BE49-F238E27FC236}">
                <a16:creationId xmlns:a16="http://schemas.microsoft.com/office/drawing/2014/main" id="{51CB71A1-8961-41EA-A515-D5136122B91C}"/>
              </a:ext>
            </a:extLst>
          </p:cNvPr>
          <p:cNvSpPr txBox="1">
            <a:spLocks noChangeArrowheads="1"/>
          </p:cNvSpPr>
          <p:nvPr/>
        </p:nvSpPr>
        <p:spPr bwMode="auto">
          <a:xfrm>
            <a:off x="2552700" y="4992687"/>
            <a:ext cx="552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5 orbitals which can hold a total of </a:t>
            </a:r>
            <a:r>
              <a:rPr lang="en-US" altLang="en-US" b="1" u="sng" dirty="0">
                <a:solidFill>
                  <a:srgbClr val="FF0000"/>
                </a:solidFill>
              </a:rPr>
              <a:t>10 e</a:t>
            </a:r>
            <a:r>
              <a:rPr lang="en-US" altLang="en-US" b="1" u="sng" baseline="30000" dirty="0">
                <a:solidFill>
                  <a:srgbClr val="FF0000"/>
                </a:solidFill>
              </a:rPr>
              <a:t>-</a:t>
            </a:r>
            <a:endParaRPr lang="en-US" altLang="en-US" b="1" u="sng" dirty="0">
              <a:solidFill>
                <a:srgbClr val="FF0000"/>
              </a:solidFill>
            </a:endParaRPr>
          </a:p>
        </p:txBody>
      </p:sp>
      <p:pic>
        <p:nvPicPr>
          <p:cNvPr id="24608" name="Picture 32">
            <a:extLst>
              <a:ext uri="{FF2B5EF4-FFF2-40B4-BE49-F238E27FC236}">
                <a16:creationId xmlns:a16="http://schemas.microsoft.com/office/drawing/2014/main" id="{B8F82834-40A3-4EC2-96F2-0B229D30B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70542"/>
            <a:ext cx="4724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37447666-A717-45C8-B8EB-02B40EBD4665}"/>
              </a:ext>
            </a:extLst>
          </p:cNvPr>
          <p:cNvSpPr>
            <a:spLocks noGrp="1"/>
          </p:cNvSpPr>
          <p:nvPr>
            <p:ph type="sldNum" sz="quarter" idx="12"/>
          </p:nvPr>
        </p:nvSpPr>
        <p:spPr/>
        <p:txBody>
          <a:bodyPr/>
          <a:lstStyle/>
          <a:p>
            <a:fld id="{F5F445C0-5B55-49C2-8BBC-135AC4075542}" type="slidenum">
              <a:rPr lang="en-US" altLang="en-US" smtClean="0"/>
              <a:pPr/>
              <a:t>32</a:t>
            </a:fld>
            <a:endParaRPr lang="en-US" altLang="en-US" dirty="0"/>
          </a:p>
        </p:txBody>
      </p:sp>
    </p:spTree>
    <p:extLst>
      <p:ext uri="{BB962C8B-B14F-4D97-AF65-F5344CB8AC3E}">
        <p14:creationId xmlns:p14="http://schemas.microsoft.com/office/powerpoint/2010/main" val="1020624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0-#ppt_w/2"/>
                                          </p:val>
                                        </p:tav>
                                        <p:tav tm="100000">
                                          <p:val>
                                            <p:strVal val="#ppt_x"/>
                                          </p:val>
                                        </p:tav>
                                      </p:tavLst>
                                    </p:anim>
                                    <p:anim calcmode="lin" valueType="num">
                                      <p:cBhvr additive="base">
                                        <p:cTn id="8"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4591"/>
                                        </p:tgtEl>
                                        <p:attrNameLst>
                                          <p:attrName>style.visibility</p:attrName>
                                        </p:attrNameLst>
                                      </p:cBhvr>
                                      <p:to>
                                        <p:strVal val="visible"/>
                                      </p:to>
                                    </p:set>
                                    <p:anim calcmode="lin" valueType="num">
                                      <p:cBhvr additive="base">
                                        <p:cTn id="21" dur="500" fill="hold"/>
                                        <p:tgtEl>
                                          <p:spTgt spid="24591"/>
                                        </p:tgtEl>
                                        <p:attrNameLst>
                                          <p:attrName>ppt_x</p:attrName>
                                        </p:attrNameLst>
                                      </p:cBhvr>
                                      <p:tavLst>
                                        <p:tav tm="0">
                                          <p:val>
                                            <p:strVal val="1+#ppt_w/2"/>
                                          </p:val>
                                        </p:tav>
                                        <p:tav tm="100000">
                                          <p:val>
                                            <p:strVal val="#ppt_x"/>
                                          </p:val>
                                        </p:tav>
                                      </p:tavLst>
                                    </p:anim>
                                    <p:anim calcmode="lin" valueType="num">
                                      <p:cBhvr additive="base">
                                        <p:cTn id="22"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592"/>
                                        </p:tgtEl>
                                        <p:attrNameLst>
                                          <p:attrName>style.visibility</p:attrName>
                                        </p:attrNameLst>
                                      </p:cBhvr>
                                      <p:to>
                                        <p:strVal val="visible"/>
                                      </p:to>
                                    </p:set>
                                    <p:anim calcmode="lin" valueType="num">
                                      <p:cBhvr additive="base">
                                        <p:cTn id="27" dur="500" fill="hold"/>
                                        <p:tgtEl>
                                          <p:spTgt spid="24592"/>
                                        </p:tgtEl>
                                        <p:attrNameLst>
                                          <p:attrName>ppt_x</p:attrName>
                                        </p:attrNameLst>
                                      </p:cBhvr>
                                      <p:tavLst>
                                        <p:tav tm="0">
                                          <p:val>
                                            <p:strVal val="1+#ppt_w/2"/>
                                          </p:val>
                                        </p:tav>
                                        <p:tav tm="100000">
                                          <p:val>
                                            <p:strVal val="#ppt_x"/>
                                          </p:val>
                                        </p:tav>
                                      </p:tavLst>
                                    </p:anim>
                                    <p:anim calcmode="lin" valueType="num">
                                      <p:cBhvr additive="base">
                                        <p:cTn id="28" dur="500" fill="hold"/>
                                        <p:tgtEl>
                                          <p:spTgt spid="2459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24608"/>
                                        </p:tgtEl>
                                        <p:attrNameLst>
                                          <p:attrName>style.visibility</p:attrName>
                                        </p:attrNameLst>
                                      </p:cBhvr>
                                      <p:to>
                                        <p:strVal val="visible"/>
                                      </p:to>
                                    </p:set>
                                    <p:anim calcmode="lin" valueType="num">
                                      <p:cBhvr>
                                        <p:cTn id="33" dur="500" fill="hold"/>
                                        <p:tgtEl>
                                          <p:spTgt spid="24608"/>
                                        </p:tgtEl>
                                        <p:attrNameLst>
                                          <p:attrName>ppt_w</p:attrName>
                                        </p:attrNameLst>
                                      </p:cBhvr>
                                      <p:tavLst>
                                        <p:tav tm="0">
                                          <p:val>
                                            <p:fltVal val="0"/>
                                          </p:val>
                                        </p:tav>
                                        <p:tav tm="100000">
                                          <p:val>
                                            <p:strVal val="#ppt_w"/>
                                          </p:val>
                                        </p:tav>
                                      </p:tavLst>
                                    </p:anim>
                                    <p:anim calcmode="lin" valueType="num">
                                      <p:cBhvr>
                                        <p:cTn id="34" dur="500" fill="hold"/>
                                        <p:tgtEl>
                                          <p:spTgt spid="24608"/>
                                        </p:tgtEl>
                                        <p:attrNameLst>
                                          <p:attrName>ppt_h</p:attrName>
                                        </p:attrNameLst>
                                      </p:cBhvr>
                                      <p:tavLst>
                                        <p:tav tm="0">
                                          <p:val>
                                            <p:fltVal val="0"/>
                                          </p:val>
                                        </p:tav>
                                        <p:tav tm="100000">
                                          <p:val>
                                            <p:strVal val="#ppt_h"/>
                                          </p:val>
                                        </p:tav>
                                      </p:tavLst>
                                    </p:anim>
                                    <p:animEffect transition="in" filter="fade">
                                      <p:cBhvr>
                                        <p:cTn id="35" dur="500"/>
                                        <p:tgtEl>
                                          <p:spTgt spid="246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24596">
                                            <p:txEl>
                                              <p:pRg st="0" end="0"/>
                                            </p:txEl>
                                          </p:spTgt>
                                        </p:tgtEl>
                                        <p:attrNameLst>
                                          <p:attrName>style.visibility</p:attrName>
                                        </p:attrNameLst>
                                      </p:cBhvr>
                                      <p:to>
                                        <p:strVal val="visible"/>
                                      </p:to>
                                    </p:set>
                                    <p:anim calcmode="lin" valueType="num">
                                      <p:cBhvr additive="base">
                                        <p:cTn id="40" dur="500" fill="hold"/>
                                        <p:tgtEl>
                                          <p:spTgt spid="24596">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45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4598"/>
                                        </p:tgtEl>
                                        <p:attrNameLst>
                                          <p:attrName>style.visibility</p:attrName>
                                        </p:attrNameLst>
                                      </p:cBhvr>
                                      <p:to>
                                        <p:strVal val="visible"/>
                                      </p:to>
                                    </p:set>
                                    <p:anim calcmode="lin" valueType="num">
                                      <p:cBhvr additive="base">
                                        <p:cTn id="46" dur="500" fill="hold"/>
                                        <p:tgtEl>
                                          <p:spTgt spid="24598"/>
                                        </p:tgtEl>
                                        <p:attrNameLst>
                                          <p:attrName>ppt_x</p:attrName>
                                        </p:attrNameLst>
                                      </p:cBhvr>
                                      <p:tavLst>
                                        <p:tav tm="0">
                                          <p:val>
                                            <p:strVal val="0-#ppt_w/2"/>
                                          </p:val>
                                        </p:tav>
                                        <p:tav tm="100000">
                                          <p:val>
                                            <p:strVal val="#ppt_x"/>
                                          </p:val>
                                        </p:tav>
                                      </p:tavLst>
                                    </p:anim>
                                    <p:anim calcmode="lin" valueType="num">
                                      <p:cBhvr additive="base">
                                        <p:cTn id="47" dur="500" fill="hold"/>
                                        <p:tgtEl>
                                          <p:spTgt spid="24598"/>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499"/>
                                          </p:stCondLst>
                                        </p:cTn>
                                        <p:tgtEl>
                                          <p:spTgt spid="4"/>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499"/>
                                          </p:stCondLst>
                                        </p:cTn>
                                        <p:tgtEl>
                                          <p:spTgt spid="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4605"/>
                                        </p:tgtEl>
                                        <p:attrNameLst>
                                          <p:attrName>style.visibility</p:attrName>
                                        </p:attrNameLst>
                                      </p:cBhvr>
                                      <p:to>
                                        <p:strVal val="visible"/>
                                      </p:to>
                                    </p:set>
                                    <p:anim calcmode="lin" valueType="num">
                                      <p:cBhvr additive="base">
                                        <p:cTn id="60" dur="500" fill="hold"/>
                                        <p:tgtEl>
                                          <p:spTgt spid="24605"/>
                                        </p:tgtEl>
                                        <p:attrNameLst>
                                          <p:attrName>ppt_x</p:attrName>
                                        </p:attrNameLst>
                                      </p:cBhvr>
                                      <p:tavLst>
                                        <p:tav tm="0">
                                          <p:val>
                                            <p:strVal val="1+#ppt_w/2"/>
                                          </p:val>
                                        </p:tav>
                                        <p:tav tm="100000">
                                          <p:val>
                                            <p:strVal val="#ppt_x"/>
                                          </p:val>
                                        </p:tav>
                                      </p:tavLst>
                                    </p:anim>
                                    <p:anim calcmode="lin" valueType="num">
                                      <p:cBhvr additive="base">
                                        <p:cTn id="61" dur="500" fill="hold"/>
                                        <p:tgtEl>
                                          <p:spTgt spid="24605"/>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4606"/>
                                        </p:tgtEl>
                                        <p:attrNameLst>
                                          <p:attrName>style.visibility</p:attrName>
                                        </p:attrNameLst>
                                      </p:cBhvr>
                                      <p:to>
                                        <p:strVal val="visible"/>
                                      </p:to>
                                    </p:set>
                                    <p:anim calcmode="lin" valueType="num">
                                      <p:cBhvr additive="base">
                                        <p:cTn id="66" dur="500" fill="hold"/>
                                        <p:tgtEl>
                                          <p:spTgt spid="24606"/>
                                        </p:tgtEl>
                                        <p:attrNameLst>
                                          <p:attrName>ppt_x</p:attrName>
                                        </p:attrNameLst>
                                      </p:cBhvr>
                                      <p:tavLst>
                                        <p:tav tm="0">
                                          <p:val>
                                            <p:strVal val="1+#ppt_w/2"/>
                                          </p:val>
                                        </p:tav>
                                        <p:tav tm="100000">
                                          <p:val>
                                            <p:strVal val="#ppt_x"/>
                                          </p:val>
                                        </p:tav>
                                      </p:tavLst>
                                    </p:anim>
                                    <p:anim calcmode="lin" valueType="num">
                                      <p:cBhvr additive="base">
                                        <p:cTn id="67" dur="500" fill="hold"/>
                                        <p:tgtEl>
                                          <p:spTgt spid="24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utoUpdateAnimBg="0"/>
      <p:bldP spid="24591" grpId="0" autoUpdateAnimBg="0"/>
      <p:bldP spid="24592" grpId="0" autoUpdateAnimBg="0"/>
      <p:bldP spid="24598" grpId="0" autoUpdateAnimBg="0"/>
      <p:bldP spid="24605" grpId="0" autoUpdateAnimBg="0"/>
      <p:bldP spid="2460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E2EE-3581-4CFF-8405-13466EAF207A}"/>
              </a:ext>
            </a:extLst>
          </p:cNvPr>
          <p:cNvSpPr>
            <a:spLocks noGrp="1"/>
          </p:cNvSpPr>
          <p:nvPr>
            <p:ph type="title"/>
          </p:nvPr>
        </p:nvSpPr>
        <p:spPr/>
        <p:txBody>
          <a:bodyPr/>
          <a:lstStyle/>
          <a:p>
            <a:r>
              <a:rPr lang="en-US" dirty="0" err="1">
                <a:solidFill>
                  <a:srgbClr val="1474D2"/>
                </a:solidFill>
              </a:rPr>
              <a:t>Paramagnetism</a:t>
            </a:r>
            <a:r>
              <a:rPr lang="en-US" dirty="0">
                <a:solidFill>
                  <a:srgbClr val="1474D2"/>
                </a:solidFill>
              </a:rPr>
              <a:t> and Diamagnetism</a:t>
            </a:r>
          </a:p>
        </p:txBody>
      </p:sp>
      <p:pic>
        <p:nvPicPr>
          <p:cNvPr id="9" name="Picture 8" descr="When two electrons are in the same orbital and have the same spin, the electrons are said to be unpaired. When two electrons are in the same orbital but have opposite spins, the electrons are said to be paired.">
            <a:extLst>
              <a:ext uri="{FF2B5EF4-FFF2-40B4-BE49-F238E27FC236}">
                <a16:creationId xmlns:a16="http://schemas.microsoft.com/office/drawing/2014/main" id="{4B63FDD9-315B-4A31-850C-8F6BB5C8B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324" y="1476573"/>
            <a:ext cx="4489353" cy="2563216"/>
          </a:xfrm>
          <a:prstGeom prst="rect">
            <a:avLst/>
          </a:prstGeom>
        </p:spPr>
      </p:pic>
      <p:sp>
        <p:nvSpPr>
          <p:cNvPr id="3" name="Content Placeholder 2">
            <a:extLst>
              <a:ext uri="{FF2B5EF4-FFF2-40B4-BE49-F238E27FC236}">
                <a16:creationId xmlns:a16="http://schemas.microsoft.com/office/drawing/2014/main" id="{C9A458E2-7E19-4BC7-A836-99B822BCFC5C}"/>
              </a:ext>
            </a:extLst>
          </p:cNvPr>
          <p:cNvSpPr>
            <a:spLocks noGrp="1"/>
          </p:cNvSpPr>
          <p:nvPr>
            <p:ph sz="quarter" idx="11"/>
          </p:nvPr>
        </p:nvSpPr>
        <p:spPr>
          <a:xfrm>
            <a:off x="838201" y="4053041"/>
            <a:ext cx="3009900" cy="1043940"/>
          </a:xfrm>
        </p:spPr>
        <p:txBody>
          <a:bodyPr/>
          <a:lstStyle/>
          <a:p>
            <a:pPr marL="0" indent="0" algn="ctr">
              <a:buNone/>
            </a:pPr>
            <a:r>
              <a:rPr lang="en-US" sz="2400" b="1" i="1" dirty="0"/>
              <a:t>Paramagnetic</a:t>
            </a:r>
          </a:p>
          <a:p>
            <a:pPr marL="0" indent="0" algn="ctr">
              <a:spcBef>
                <a:spcPts val="600"/>
              </a:spcBef>
              <a:buNone/>
            </a:pPr>
            <a:r>
              <a:rPr lang="en-US" sz="2400" dirty="0"/>
              <a:t>unpaired electrons</a:t>
            </a:r>
          </a:p>
        </p:txBody>
      </p:sp>
      <p:pic>
        <p:nvPicPr>
          <p:cNvPr id="11" name="Picture 2" descr="2p shows one electron each in the first two orbitals out of three.">
            <a:extLst>
              <a:ext uri="{FF2B5EF4-FFF2-40B4-BE49-F238E27FC236}">
                <a16:creationId xmlns:a16="http://schemas.microsoft.com/office/drawing/2014/main" id="{448656C2-7542-481B-8430-EB9C5A399992}"/>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481" y="5079664"/>
            <a:ext cx="1515341" cy="109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a:extLst>
              <a:ext uri="{FF2B5EF4-FFF2-40B4-BE49-F238E27FC236}">
                <a16:creationId xmlns:a16="http://schemas.microsoft.com/office/drawing/2014/main" id="{CC54867B-670D-4219-B090-1A558694741A}"/>
              </a:ext>
            </a:extLst>
          </p:cNvPr>
          <p:cNvSpPr>
            <a:spLocks noGrp="1"/>
          </p:cNvSpPr>
          <p:nvPr>
            <p:ph sz="quarter" idx="12"/>
          </p:nvPr>
        </p:nvSpPr>
        <p:spPr>
          <a:xfrm>
            <a:off x="5295900" y="4053041"/>
            <a:ext cx="2743200" cy="1043941"/>
          </a:xfrm>
        </p:spPr>
        <p:txBody>
          <a:bodyPr/>
          <a:lstStyle/>
          <a:p>
            <a:pPr marL="0" indent="0" algn="ctr">
              <a:buNone/>
            </a:pPr>
            <a:r>
              <a:rPr lang="en-US" sz="2400" b="1" i="1" dirty="0"/>
              <a:t>Diamagnetic</a:t>
            </a:r>
          </a:p>
          <a:p>
            <a:pPr marL="0" indent="0" algn="ctr">
              <a:buNone/>
            </a:pPr>
            <a:r>
              <a:rPr lang="en-US" sz="2400" dirty="0"/>
              <a:t>all electrons paired</a:t>
            </a:r>
          </a:p>
        </p:txBody>
      </p:sp>
      <p:pic>
        <p:nvPicPr>
          <p:cNvPr id="15" name="Picture 3" descr="2p shows two electrons each in the three orbitals.">
            <a:extLst>
              <a:ext uri="{FF2B5EF4-FFF2-40B4-BE49-F238E27FC236}">
                <a16:creationId xmlns:a16="http://schemas.microsoft.com/office/drawing/2014/main" id="{721D797F-45E1-44B2-AA2B-78383F66D90E}"/>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863" y="5083730"/>
            <a:ext cx="1593273" cy="107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a:extLst>
              <a:ext uri="{FF2B5EF4-FFF2-40B4-BE49-F238E27FC236}">
                <a16:creationId xmlns:a16="http://schemas.microsoft.com/office/drawing/2014/main" id="{5E7B8CF2-0337-430D-84B3-E00F9FE3AECB}"/>
              </a:ext>
            </a:extLst>
          </p:cNvPr>
          <p:cNvSpPr>
            <a:spLocks noGrp="1"/>
          </p:cNvSpPr>
          <p:nvPr>
            <p:ph type="sldNum" sz="quarter" idx="4"/>
          </p:nvPr>
        </p:nvSpPr>
        <p:spPr/>
        <p:txBody>
          <a:bodyPr/>
          <a:lstStyle/>
          <a:p>
            <a:fld id="{E61124D7-3D3F-409D-95D2-103C22DF228D}" type="slidenum">
              <a:rPr lang="en-US" smtClean="0"/>
              <a:pPr/>
              <a:t>33</a:t>
            </a:fld>
            <a:endParaRPr lang="en-US" dirty="0"/>
          </a:p>
        </p:txBody>
      </p:sp>
    </p:spTree>
    <p:extLst>
      <p:ext uri="{BB962C8B-B14F-4D97-AF65-F5344CB8AC3E}">
        <p14:creationId xmlns:p14="http://schemas.microsoft.com/office/powerpoint/2010/main" val="2899188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34</a:t>
            </a:fld>
            <a:endParaRPr lang="en-US" dirty="0"/>
          </a:p>
        </p:txBody>
      </p:sp>
      <p:pic>
        <p:nvPicPr>
          <p:cNvPr id="13" name="Picture 12"/>
          <p:cNvPicPr>
            <a:picLocks noChangeAspect="1"/>
          </p:cNvPicPr>
          <p:nvPr/>
        </p:nvPicPr>
        <p:blipFill>
          <a:blip r:embed="rId2"/>
          <a:stretch>
            <a:fillRect/>
          </a:stretch>
        </p:blipFill>
        <p:spPr>
          <a:xfrm>
            <a:off x="241370" y="762000"/>
            <a:ext cx="8461031" cy="4176225"/>
          </a:xfrm>
          <a:prstGeom prst="rect">
            <a:avLst/>
          </a:prstGeom>
        </p:spPr>
      </p:pic>
    </p:spTree>
    <p:extLst>
      <p:ext uri="{BB962C8B-B14F-4D97-AF65-F5344CB8AC3E}">
        <p14:creationId xmlns:p14="http://schemas.microsoft.com/office/powerpoint/2010/main" val="181319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BC49-0FA3-4CC7-8B9D-9DCF4BF5D3E9}"/>
              </a:ext>
            </a:extLst>
          </p:cNvPr>
          <p:cNvSpPr>
            <a:spLocks noGrp="1"/>
          </p:cNvSpPr>
          <p:nvPr>
            <p:ph type="title"/>
          </p:nvPr>
        </p:nvSpPr>
        <p:spPr>
          <a:xfrm>
            <a:off x="209550" y="190500"/>
            <a:ext cx="8724900" cy="1043940"/>
          </a:xfrm>
        </p:spPr>
        <p:txBody>
          <a:bodyPr>
            <a:noAutofit/>
          </a:bodyPr>
          <a:lstStyle/>
          <a:p>
            <a:r>
              <a:rPr lang="en-US" dirty="0">
                <a:solidFill>
                  <a:srgbClr val="0070C0"/>
                </a:solidFill>
              </a:rPr>
              <a:t>Outermost subshell being filled with electrons</a:t>
            </a:r>
          </a:p>
        </p:txBody>
      </p:sp>
      <p:pic>
        <p:nvPicPr>
          <p:cNvPr id="6" name="Picture 5" descr="The periodic table is organized by the outermost subshell being filled with electrons.">
            <a:extLst>
              <a:ext uri="{FF2B5EF4-FFF2-40B4-BE49-F238E27FC236}">
                <a16:creationId xmlns:a16="http://schemas.microsoft.com/office/drawing/2014/main" id="{F572EA83-F37E-4E2B-A7D6-BD3235645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51" y="1371600"/>
            <a:ext cx="8029297" cy="4508082"/>
          </a:xfrm>
          <a:prstGeom prst="rect">
            <a:avLst/>
          </a:prstGeom>
        </p:spPr>
      </p:pic>
      <p:sp>
        <p:nvSpPr>
          <p:cNvPr id="10" name="Text Placeholder 9">
            <a:extLst>
              <a:ext uri="{FF2B5EF4-FFF2-40B4-BE49-F238E27FC236}">
                <a16:creationId xmlns:a16="http://schemas.microsoft.com/office/drawing/2014/main" id="{5156BF9E-6FCE-4F29-9DB9-FA137F9A9C50}"/>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941FB2FF-C1C6-4062-898E-211D87081CBE}"/>
              </a:ext>
            </a:extLst>
          </p:cNvPr>
          <p:cNvSpPr>
            <a:spLocks noGrp="1"/>
          </p:cNvSpPr>
          <p:nvPr>
            <p:ph type="sldNum" sz="quarter" idx="4"/>
          </p:nvPr>
        </p:nvSpPr>
        <p:spPr/>
        <p:txBody>
          <a:bodyPr/>
          <a:lstStyle/>
          <a:p>
            <a:fld id="{E61124D7-3D3F-409D-95D2-103C22DF228D}" type="slidenum">
              <a:rPr lang="en-US" smtClean="0"/>
              <a:pPr/>
              <a:t>35</a:t>
            </a:fld>
            <a:endParaRPr lang="en-US" dirty="0"/>
          </a:p>
        </p:txBody>
      </p:sp>
    </p:spTree>
    <p:extLst>
      <p:ext uri="{BB962C8B-B14F-4D97-AF65-F5344CB8AC3E}">
        <p14:creationId xmlns:p14="http://schemas.microsoft.com/office/powerpoint/2010/main" val="348598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6">
            <a:extLst>
              <a:ext uri="{FF2B5EF4-FFF2-40B4-BE49-F238E27FC236}">
                <a16:creationId xmlns:a16="http://schemas.microsoft.com/office/drawing/2014/main" id="{496F225E-F245-456B-9325-F28AB4A4D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18277"/>
            <a:ext cx="7991475" cy="489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a:extLst>
              <a:ext uri="{FF2B5EF4-FFF2-40B4-BE49-F238E27FC236}">
                <a16:creationId xmlns:a16="http://schemas.microsoft.com/office/drawing/2014/main" id="{4F7DDD87-72B7-4EB7-A33D-0482C386D83B}"/>
              </a:ext>
            </a:extLst>
          </p:cNvPr>
          <p:cNvSpPr txBox="1">
            <a:spLocks noChangeArrowheads="1"/>
          </p:cNvSpPr>
          <p:nvPr/>
        </p:nvSpPr>
        <p:spPr bwMode="auto">
          <a:xfrm>
            <a:off x="1547813" y="609600"/>
            <a:ext cx="608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Energy of orbitals in a </a:t>
            </a:r>
            <a:r>
              <a:rPr lang="en-US" altLang="en-US" b="1" i="1" dirty="0"/>
              <a:t>single</a:t>
            </a:r>
            <a:r>
              <a:rPr lang="en-US" altLang="en-US" dirty="0"/>
              <a:t> electron atom</a:t>
            </a:r>
          </a:p>
        </p:txBody>
      </p:sp>
      <p:sp>
        <p:nvSpPr>
          <p:cNvPr id="25606" name="Text Box 6">
            <a:extLst>
              <a:ext uri="{FF2B5EF4-FFF2-40B4-BE49-F238E27FC236}">
                <a16:creationId xmlns:a16="http://schemas.microsoft.com/office/drawing/2014/main" id="{02881D31-BF1E-49D5-BBB7-AE4DFEC5B73D}"/>
              </a:ext>
            </a:extLst>
          </p:cNvPr>
          <p:cNvSpPr txBox="1">
            <a:spLocks noChangeArrowheads="1"/>
          </p:cNvSpPr>
          <p:nvPr/>
        </p:nvSpPr>
        <p:spPr bwMode="auto">
          <a:xfrm>
            <a:off x="853388" y="990600"/>
            <a:ext cx="7495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b="1" dirty="0"/>
              <a:t>Energy</a:t>
            </a:r>
            <a:r>
              <a:rPr lang="en-US" altLang="en-US" dirty="0"/>
              <a:t> only depends on principal quantum number </a:t>
            </a:r>
            <a:r>
              <a:rPr lang="en-US" altLang="en-US" b="1" i="1" dirty="0">
                <a:solidFill>
                  <a:srgbClr val="FF0000"/>
                </a:solidFill>
              </a:rPr>
              <a:t>n</a:t>
            </a:r>
            <a:endParaRPr lang="en-US" altLang="en-US" dirty="0">
              <a:solidFill>
                <a:srgbClr val="FF0000"/>
              </a:solidFill>
            </a:endParaRPr>
          </a:p>
        </p:txBody>
      </p:sp>
      <p:grpSp>
        <p:nvGrpSpPr>
          <p:cNvPr id="5" name="Group 15">
            <a:extLst>
              <a:ext uri="{FF2B5EF4-FFF2-40B4-BE49-F238E27FC236}">
                <a16:creationId xmlns:a16="http://schemas.microsoft.com/office/drawing/2014/main" id="{CA828971-6920-4260-A9EA-CB4B14320463}"/>
              </a:ext>
            </a:extLst>
          </p:cNvPr>
          <p:cNvGrpSpPr>
            <a:grpSpLocks/>
          </p:cNvGrpSpPr>
          <p:nvPr/>
        </p:nvGrpSpPr>
        <p:grpSpPr bwMode="auto">
          <a:xfrm>
            <a:off x="2295525" y="5512732"/>
            <a:ext cx="1273730" cy="430868"/>
            <a:chOff x="3120" y="3711"/>
            <a:chExt cx="810" cy="274"/>
          </a:xfrm>
        </p:grpSpPr>
        <p:sp>
          <p:nvSpPr>
            <p:cNvPr id="17422" name="Text Box 16">
              <a:extLst>
                <a:ext uri="{FF2B5EF4-FFF2-40B4-BE49-F238E27FC236}">
                  <a16:creationId xmlns:a16="http://schemas.microsoft.com/office/drawing/2014/main" id="{8868D5B1-1B57-4D89-B336-890DEAF1845E}"/>
                </a:ext>
              </a:extLst>
            </p:cNvPr>
            <p:cNvSpPr txBox="1">
              <a:spLocks noChangeArrowheads="1"/>
            </p:cNvSpPr>
            <p:nvPr/>
          </p:nvSpPr>
          <p:spPr bwMode="auto">
            <a:xfrm>
              <a:off x="3408" y="3711"/>
              <a:ext cx="52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1</a:t>
              </a:r>
            </a:p>
          </p:txBody>
        </p:sp>
        <p:sp>
          <p:nvSpPr>
            <p:cNvPr id="17423" name="Line 17">
              <a:extLst>
                <a:ext uri="{FF2B5EF4-FFF2-40B4-BE49-F238E27FC236}">
                  <a16:creationId xmlns:a16="http://schemas.microsoft.com/office/drawing/2014/main" id="{E23AA779-C64E-436C-B0A7-F653CB7711A8}"/>
                </a:ext>
              </a:extLst>
            </p:cNvPr>
            <p:cNvSpPr>
              <a:spLocks noChangeShapeType="1"/>
            </p:cNvSpPr>
            <p:nvPr/>
          </p:nvSpPr>
          <p:spPr bwMode="auto">
            <a:xfrm flipH="1">
              <a:off x="3120" y="3863"/>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 name="Group 15">
            <a:extLst>
              <a:ext uri="{FF2B5EF4-FFF2-40B4-BE49-F238E27FC236}">
                <a16:creationId xmlns:a16="http://schemas.microsoft.com/office/drawing/2014/main" id="{2756C401-A234-4C9F-8A7C-F4FD87AFF014}"/>
              </a:ext>
            </a:extLst>
          </p:cNvPr>
          <p:cNvGrpSpPr>
            <a:grpSpLocks/>
          </p:cNvGrpSpPr>
          <p:nvPr/>
        </p:nvGrpSpPr>
        <p:grpSpPr bwMode="auto">
          <a:xfrm>
            <a:off x="3667125" y="3124200"/>
            <a:ext cx="1273730" cy="430868"/>
            <a:chOff x="3120" y="3711"/>
            <a:chExt cx="810" cy="274"/>
          </a:xfrm>
        </p:grpSpPr>
        <p:sp>
          <p:nvSpPr>
            <p:cNvPr id="17" name="Text Box 16">
              <a:extLst>
                <a:ext uri="{FF2B5EF4-FFF2-40B4-BE49-F238E27FC236}">
                  <a16:creationId xmlns:a16="http://schemas.microsoft.com/office/drawing/2014/main" id="{23B7F775-FCAC-491A-91BC-B76CFE86C6A1}"/>
                </a:ext>
              </a:extLst>
            </p:cNvPr>
            <p:cNvSpPr txBox="1">
              <a:spLocks noChangeArrowheads="1"/>
            </p:cNvSpPr>
            <p:nvPr/>
          </p:nvSpPr>
          <p:spPr bwMode="auto">
            <a:xfrm>
              <a:off x="3408" y="3711"/>
              <a:ext cx="52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2</a:t>
              </a:r>
            </a:p>
          </p:txBody>
        </p:sp>
        <p:sp>
          <p:nvSpPr>
            <p:cNvPr id="18" name="Line 17">
              <a:extLst>
                <a:ext uri="{FF2B5EF4-FFF2-40B4-BE49-F238E27FC236}">
                  <a16:creationId xmlns:a16="http://schemas.microsoft.com/office/drawing/2014/main" id="{A365EFE8-F69D-430D-8C63-28C18DFA1E8C}"/>
                </a:ext>
              </a:extLst>
            </p:cNvPr>
            <p:cNvSpPr>
              <a:spLocks noChangeShapeType="1"/>
            </p:cNvSpPr>
            <p:nvPr/>
          </p:nvSpPr>
          <p:spPr bwMode="auto">
            <a:xfrm flipH="1">
              <a:off x="3120" y="3863"/>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9" name="Group 15">
            <a:extLst>
              <a:ext uri="{FF2B5EF4-FFF2-40B4-BE49-F238E27FC236}">
                <a16:creationId xmlns:a16="http://schemas.microsoft.com/office/drawing/2014/main" id="{A1545184-16EA-4CF3-B5AB-596A87DC7F7B}"/>
              </a:ext>
            </a:extLst>
          </p:cNvPr>
          <p:cNvGrpSpPr>
            <a:grpSpLocks/>
          </p:cNvGrpSpPr>
          <p:nvPr/>
        </p:nvGrpSpPr>
        <p:grpSpPr bwMode="auto">
          <a:xfrm>
            <a:off x="5343525" y="2398096"/>
            <a:ext cx="1273730" cy="430868"/>
            <a:chOff x="3120" y="3711"/>
            <a:chExt cx="810" cy="274"/>
          </a:xfrm>
        </p:grpSpPr>
        <p:sp>
          <p:nvSpPr>
            <p:cNvPr id="20" name="Text Box 16">
              <a:extLst>
                <a:ext uri="{FF2B5EF4-FFF2-40B4-BE49-F238E27FC236}">
                  <a16:creationId xmlns:a16="http://schemas.microsoft.com/office/drawing/2014/main" id="{60600DA1-15D6-41AA-8DEA-50F9D617D0A8}"/>
                </a:ext>
              </a:extLst>
            </p:cNvPr>
            <p:cNvSpPr txBox="1">
              <a:spLocks noChangeArrowheads="1"/>
            </p:cNvSpPr>
            <p:nvPr/>
          </p:nvSpPr>
          <p:spPr bwMode="auto">
            <a:xfrm>
              <a:off x="3408" y="3711"/>
              <a:ext cx="52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3</a:t>
              </a:r>
            </a:p>
          </p:txBody>
        </p:sp>
        <p:sp>
          <p:nvSpPr>
            <p:cNvPr id="21" name="Line 17">
              <a:extLst>
                <a:ext uri="{FF2B5EF4-FFF2-40B4-BE49-F238E27FC236}">
                  <a16:creationId xmlns:a16="http://schemas.microsoft.com/office/drawing/2014/main" id="{F5349899-302F-41FE-9722-9E5FE4FC4941}"/>
                </a:ext>
              </a:extLst>
            </p:cNvPr>
            <p:cNvSpPr>
              <a:spLocks noChangeShapeType="1"/>
            </p:cNvSpPr>
            <p:nvPr/>
          </p:nvSpPr>
          <p:spPr bwMode="auto">
            <a:xfrm flipH="1">
              <a:off x="3120" y="3863"/>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a:extLst>
              <a:ext uri="{FF2B5EF4-FFF2-40B4-BE49-F238E27FC236}">
                <a16:creationId xmlns:a16="http://schemas.microsoft.com/office/drawing/2014/main" id="{11DD7E01-D343-48B4-B767-149209AF86A2}"/>
              </a:ext>
            </a:extLst>
          </p:cNvPr>
          <p:cNvSpPr>
            <a:spLocks noGrp="1"/>
          </p:cNvSpPr>
          <p:nvPr>
            <p:ph type="sldNum" sz="quarter" idx="12"/>
          </p:nvPr>
        </p:nvSpPr>
        <p:spPr/>
        <p:txBody>
          <a:bodyPr/>
          <a:lstStyle/>
          <a:p>
            <a:fld id="{F5F445C0-5B55-49C2-8BBC-135AC4075542}" type="slidenum">
              <a:rPr lang="en-US" altLang="en-US" smtClean="0"/>
              <a:pPr/>
              <a:t>36</a:t>
            </a:fld>
            <a:endParaRPr lang="en-US" altLang="en-US" dirty="0"/>
          </a:p>
        </p:txBody>
      </p:sp>
      <p:sp>
        <p:nvSpPr>
          <p:cNvPr id="22"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2085038" y="118105"/>
            <a:ext cx="48907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a:solidFill>
                  <a:srgbClr val="0070C0"/>
                </a:solidFill>
              </a:rPr>
              <a:t>The Energies of Orbitals</a:t>
            </a:r>
          </a:p>
        </p:txBody>
      </p:sp>
    </p:spTree>
    <p:extLst>
      <p:ext uri="{BB962C8B-B14F-4D97-AF65-F5344CB8AC3E}">
        <p14:creationId xmlns:p14="http://schemas.microsoft.com/office/powerpoint/2010/main" val="174768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fill="hold"/>
                                        <p:tgtEl>
                                          <p:spTgt spid="25606"/>
                                        </p:tgtEl>
                                        <p:attrNameLst>
                                          <p:attrName>ppt_w</p:attrName>
                                        </p:attrNameLst>
                                      </p:cBhvr>
                                      <p:tavLst>
                                        <p:tav tm="0">
                                          <p:val>
                                            <p:fltVal val="0"/>
                                          </p:val>
                                        </p:tav>
                                        <p:tav tm="100000">
                                          <p:val>
                                            <p:strVal val="#ppt_w"/>
                                          </p:val>
                                        </p:tav>
                                      </p:tavLst>
                                    </p:anim>
                                    <p:anim calcmode="lin" valueType="num">
                                      <p:cBhvr>
                                        <p:cTn id="8" dur="500" fill="hold"/>
                                        <p:tgtEl>
                                          <p:spTgt spid="256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5387"/>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37</a:t>
            </a:fld>
            <a:endParaRPr lang="en-US" altLang="en-US" dirty="0"/>
          </a:p>
        </p:txBody>
      </p:sp>
      <p:grpSp>
        <p:nvGrpSpPr>
          <p:cNvPr id="26" name="Group 17">
            <a:extLst>
              <a:ext uri="{FF2B5EF4-FFF2-40B4-BE49-F238E27FC236}">
                <a16:creationId xmlns:a16="http://schemas.microsoft.com/office/drawing/2014/main" id="{8F3F1648-B665-4D32-A11A-EBB1399D3B0D}"/>
              </a:ext>
            </a:extLst>
          </p:cNvPr>
          <p:cNvGrpSpPr>
            <a:grpSpLocks/>
          </p:cNvGrpSpPr>
          <p:nvPr/>
        </p:nvGrpSpPr>
        <p:grpSpPr bwMode="auto">
          <a:xfrm>
            <a:off x="3201986" y="5707435"/>
            <a:ext cx="2055814" cy="430212"/>
            <a:chOff x="3120" y="3711"/>
            <a:chExt cx="1295" cy="271"/>
          </a:xfrm>
        </p:grpSpPr>
        <p:sp>
          <p:nvSpPr>
            <p:cNvPr id="27" name="Text Box 14">
              <a:extLst>
                <a:ext uri="{FF2B5EF4-FFF2-40B4-BE49-F238E27FC236}">
                  <a16:creationId xmlns:a16="http://schemas.microsoft.com/office/drawing/2014/main" id="{3C548CAB-E7B4-4AB4-834C-7F997BC2BAC0}"/>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1   </a:t>
              </a:r>
              <a:r>
                <a:rPr lang="en-US" altLang="en-US" sz="2200" i="1" dirty="0">
                  <a:solidFill>
                    <a:srgbClr val="FF0000"/>
                  </a:solidFill>
                </a:rPr>
                <a:t>l</a:t>
              </a:r>
              <a:r>
                <a:rPr lang="en-US" altLang="en-US" sz="2200" dirty="0">
                  <a:solidFill>
                    <a:srgbClr val="FF0000"/>
                  </a:solidFill>
                </a:rPr>
                <a:t> = 0</a:t>
              </a:r>
            </a:p>
          </p:txBody>
        </p:sp>
        <p:sp>
          <p:nvSpPr>
            <p:cNvPr id="28" name="Line 16">
              <a:extLst>
                <a:ext uri="{FF2B5EF4-FFF2-40B4-BE49-F238E27FC236}">
                  <a16:creationId xmlns:a16="http://schemas.microsoft.com/office/drawing/2014/main" id="{15E53567-2FE4-48E9-B6F7-D021CC63D53A}"/>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9" name="Group 18">
            <a:extLst>
              <a:ext uri="{FF2B5EF4-FFF2-40B4-BE49-F238E27FC236}">
                <a16:creationId xmlns:a16="http://schemas.microsoft.com/office/drawing/2014/main" id="{9B3B3E9A-BBE5-4132-8E3B-DD15AC2A914A}"/>
              </a:ext>
            </a:extLst>
          </p:cNvPr>
          <p:cNvGrpSpPr>
            <a:grpSpLocks/>
          </p:cNvGrpSpPr>
          <p:nvPr/>
        </p:nvGrpSpPr>
        <p:grpSpPr bwMode="auto">
          <a:xfrm>
            <a:off x="3048000" y="4114800"/>
            <a:ext cx="2055814" cy="430212"/>
            <a:chOff x="3120" y="3711"/>
            <a:chExt cx="1295" cy="271"/>
          </a:xfrm>
        </p:grpSpPr>
        <p:sp>
          <p:nvSpPr>
            <p:cNvPr id="30" name="Text Box 19">
              <a:extLst>
                <a:ext uri="{FF2B5EF4-FFF2-40B4-BE49-F238E27FC236}">
                  <a16:creationId xmlns:a16="http://schemas.microsoft.com/office/drawing/2014/main" id="{72A446D4-7936-4361-9201-DE1698392CA2}"/>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2   </a:t>
              </a:r>
              <a:r>
                <a:rPr lang="en-US" altLang="en-US" sz="2200" i="1" dirty="0">
                  <a:solidFill>
                    <a:srgbClr val="FF0000"/>
                  </a:solidFill>
                </a:rPr>
                <a:t>l</a:t>
              </a:r>
              <a:r>
                <a:rPr lang="en-US" altLang="en-US" sz="2200" dirty="0">
                  <a:solidFill>
                    <a:srgbClr val="FF0000"/>
                  </a:solidFill>
                </a:rPr>
                <a:t> = 0</a:t>
              </a:r>
            </a:p>
          </p:txBody>
        </p:sp>
        <p:sp>
          <p:nvSpPr>
            <p:cNvPr id="31" name="Line 20">
              <a:extLst>
                <a:ext uri="{FF2B5EF4-FFF2-40B4-BE49-F238E27FC236}">
                  <a16:creationId xmlns:a16="http://schemas.microsoft.com/office/drawing/2014/main" id="{AD48E3CA-F72A-442D-9539-2539B8B9A41D}"/>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2" name="Group 21">
            <a:extLst>
              <a:ext uri="{FF2B5EF4-FFF2-40B4-BE49-F238E27FC236}">
                <a16:creationId xmlns:a16="http://schemas.microsoft.com/office/drawing/2014/main" id="{B51BF693-E0A8-401D-A3D4-989F5B392C06}"/>
              </a:ext>
            </a:extLst>
          </p:cNvPr>
          <p:cNvGrpSpPr>
            <a:grpSpLocks/>
          </p:cNvGrpSpPr>
          <p:nvPr/>
        </p:nvGrpSpPr>
        <p:grpSpPr bwMode="auto">
          <a:xfrm>
            <a:off x="4725986" y="3886200"/>
            <a:ext cx="2055814" cy="430212"/>
            <a:chOff x="3120" y="3711"/>
            <a:chExt cx="1295" cy="271"/>
          </a:xfrm>
        </p:grpSpPr>
        <p:sp>
          <p:nvSpPr>
            <p:cNvPr id="33" name="Text Box 22">
              <a:extLst>
                <a:ext uri="{FF2B5EF4-FFF2-40B4-BE49-F238E27FC236}">
                  <a16:creationId xmlns:a16="http://schemas.microsoft.com/office/drawing/2014/main" id="{A793B026-7094-4A7D-87EF-1EB0562C9680}"/>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2   </a:t>
              </a:r>
              <a:r>
                <a:rPr lang="en-US" altLang="en-US" sz="2200" i="1" dirty="0">
                  <a:solidFill>
                    <a:srgbClr val="FF0000"/>
                  </a:solidFill>
                </a:rPr>
                <a:t>l</a:t>
              </a:r>
              <a:r>
                <a:rPr lang="en-US" altLang="en-US" sz="2200" dirty="0">
                  <a:solidFill>
                    <a:srgbClr val="FF0000"/>
                  </a:solidFill>
                </a:rPr>
                <a:t> = 1</a:t>
              </a:r>
            </a:p>
          </p:txBody>
        </p:sp>
        <p:sp>
          <p:nvSpPr>
            <p:cNvPr id="34" name="Line 23">
              <a:extLst>
                <a:ext uri="{FF2B5EF4-FFF2-40B4-BE49-F238E27FC236}">
                  <a16:creationId xmlns:a16="http://schemas.microsoft.com/office/drawing/2014/main" id="{226B40E3-E423-4409-9835-DDF6F5AA0337}"/>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24">
            <a:extLst>
              <a:ext uri="{FF2B5EF4-FFF2-40B4-BE49-F238E27FC236}">
                <a16:creationId xmlns:a16="http://schemas.microsoft.com/office/drawing/2014/main" id="{B27BC69A-E021-41EA-BAEA-B1BA5EBF6860}"/>
              </a:ext>
            </a:extLst>
          </p:cNvPr>
          <p:cNvGrpSpPr>
            <a:grpSpLocks/>
          </p:cNvGrpSpPr>
          <p:nvPr/>
        </p:nvGrpSpPr>
        <p:grpSpPr bwMode="auto">
          <a:xfrm>
            <a:off x="3048000" y="3227388"/>
            <a:ext cx="2055814" cy="430212"/>
            <a:chOff x="3120" y="3711"/>
            <a:chExt cx="1295" cy="271"/>
          </a:xfrm>
        </p:grpSpPr>
        <p:sp>
          <p:nvSpPr>
            <p:cNvPr id="36" name="Text Box 25">
              <a:extLst>
                <a:ext uri="{FF2B5EF4-FFF2-40B4-BE49-F238E27FC236}">
                  <a16:creationId xmlns:a16="http://schemas.microsoft.com/office/drawing/2014/main" id="{631817A5-0D06-491F-AC49-C13C6DF29D98}"/>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3   </a:t>
              </a:r>
              <a:r>
                <a:rPr lang="en-US" altLang="en-US" sz="2200" i="1" dirty="0">
                  <a:solidFill>
                    <a:srgbClr val="FF0000"/>
                  </a:solidFill>
                </a:rPr>
                <a:t>l</a:t>
              </a:r>
              <a:r>
                <a:rPr lang="en-US" altLang="en-US" sz="2200" dirty="0">
                  <a:solidFill>
                    <a:srgbClr val="FF0000"/>
                  </a:solidFill>
                </a:rPr>
                <a:t> = 0</a:t>
              </a:r>
            </a:p>
          </p:txBody>
        </p:sp>
        <p:sp>
          <p:nvSpPr>
            <p:cNvPr id="37" name="Line 26">
              <a:extLst>
                <a:ext uri="{FF2B5EF4-FFF2-40B4-BE49-F238E27FC236}">
                  <a16:creationId xmlns:a16="http://schemas.microsoft.com/office/drawing/2014/main" id="{2A1A9A8F-4EEB-4958-8416-59EABFFE6205}"/>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 name="Group 27">
            <a:extLst>
              <a:ext uri="{FF2B5EF4-FFF2-40B4-BE49-F238E27FC236}">
                <a16:creationId xmlns:a16="http://schemas.microsoft.com/office/drawing/2014/main" id="{FBD8B036-D6FD-4F70-BF57-D537DBF7FB15}"/>
              </a:ext>
            </a:extLst>
          </p:cNvPr>
          <p:cNvGrpSpPr>
            <a:grpSpLocks/>
          </p:cNvGrpSpPr>
          <p:nvPr/>
        </p:nvGrpSpPr>
        <p:grpSpPr bwMode="auto">
          <a:xfrm>
            <a:off x="4703756" y="2922587"/>
            <a:ext cx="2133602" cy="430213"/>
            <a:chOff x="3120" y="3711"/>
            <a:chExt cx="1344" cy="271"/>
          </a:xfrm>
        </p:grpSpPr>
        <p:sp>
          <p:nvSpPr>
            <p:cNvPr id="42" name="Text Box 28">
              <a:extLst>
                <a:ext uri="{FF2B5EF4-FFF2-40B4-BE49-F238E27FC236}">
                  <a16:creationId xmlns:a16="http://schemas.microsoft.com/office/drawing/2014/main" id="{1FB9F4D1-FBE5-4387-98C0-E90117A38138}"/>
                </a:ext>
              </a:extLst>
            </p:cNvPr>
            <p:cNvSpPr txBox="1">
              <a:spLocks noChangeArrowheads="1"/>
            </p:cNvSpPr>
            <p:nvPr/>
          </p:nvSpPr>
          <p:spPr bwMode="auto">
            <a:xfrm>
              <a:off x="3408" y="3711"/>
              <a:ext cx="10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3    </a:t>
              </a:r>
              <a:r>
                <a:rPr lang="en-US" altLang="en-US" sz="2200" i="1" dirty="0">
                  <a:solidFill>
                    <a:srgbClr val="FF0000"/>
                  </a:solidFill>
                </a:rPr>
                <a:t>l</a:t>
              </a:r>
              <a:r>
                <a:rPr lang="en-US" altLang="en-US" sz="2200" dirty="0">
                  <a:solidFill>
                    <a:srgbClr val="FF0000"/>
                  </a:solidFill>
                </a:rPr>
                <a:t> = 1</a:t>
              </a:r>
            </a:p>
          </p:txBody>
        </p:sp>
        <p:sp>
          <p:nvSpPr>
            <p:cNvPr id="48" name="Line 29">
              <a:extLst>
                <a:ext uri="{FF2B5EF4-FFF2-40B4-BE49-F238E27FC236}">
                  <a16:creationId xmlns:a16="http://schemas.microsoft.com/office/drawing/2014/main" id="{21294490-4071-4667-BD3D-DB6AB4B8BC0E}"/>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9" name="Group 30">
            <a:extLst>
              <a:ext uri="{FF2B5EF4-FFF2-40B4-BE49-F238E27FC236}">
                <a16:creationId xmlns:a16="http://schemas.microsoft.com/office/drawing/2014/main" id="{D796BC0B-9CCE-4AD8-94DD-524C9DC2FAC6}"/>
              </a:ext>
            </a:extLst>
          </p:cNvPr>
          <p:cNvGrpSpPr>
            <a:grpSpLocks/>
          </p:cNvGrpSpPr>
          <p:nvPr/>
        </p:nvGrpSpPr>
        <p:grpSpPr bwMode="auto">
          <a:xfrm>
            <a:off x="6938961" y="2312987"/>
            <a:ext cx="1976439" cy="430213"/>
            <a:chOff x="3120" y="3711"/>
            <a:chExt cx="1245" cy="271"/>
          </a:xfrm>
        </p:grpSpPr>
        <p:sp>
          <p:nvSpPr>
            <p:cNvPr id="50" name="Text Box 31">
              <a:extLst>
                <a:ext uri="{FF2B5EF4-FFF2-40B4-BE49-F238E27FC236}">
                  <a16:creationId xmlns:a16="http://schemas.microsoft.com/office/drawing/2014/main" id="{56A30B41-AD83-43ED-92D9-0149DDD0CE22}"/>
                </a:ext>
              </a:extLst>
            </p:cNvPr>
            <p:cNvSpPr txBox="1">
              <a:spLocks noChangeArrowheads="1"/>
            </p:cNvSpPr>
            <p:nvPr/>
          </p:nvSpPr>
          <p:spPr bwMode="auto">
            <a:xfrm>
              <a:off x="3408" y="3711"/>
              <a:ext cx="95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3  </a:t>
              </a:r>
              <a:r>
                <a:rPr lang="en-US" altLang="en-US" sz="2200" i="1" dirty="0">
                  <a:solidFill>
                    <a:srgbClr val="FF0000"/>
                  </a:solidFill>
                </a:rPr>
                <a:t>l</a:t>
              </a:r>
              <a:r>
                <a:rPr lang="en-US" altLang="en-US" sz="2200" dirty="0">
                  <a:solidFill>
                    <a:srgbClr val="FF0000"/>
                  </a:solidFill>
                </a:rPr>
                <a:t> = 2</a:t>
              </a:r>
            </a:p>
          </p:txBody>
        </p:sp>
        <p:sp>
          <p:nvSpPr>
            <p:cNvPr id="51" name="Line 32">
              <a:extLst>
                <a:ext uri="{FF2B5EF4-FFF2-40B4-BE49-F238E27FC236}">
                  <a16:creationId xmlns:a16="http://schemas.microsoft.com/office/drawing/2014/main" id="{534A4ED3-7153-45A3-9998-F46FF3C81931}"/>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2" name="Text Box 3">
            <a:extLst>
              <a:ext uri="{FF2B5EF4-FFF2-40B4-BE49-F238E27FC236}">
                <a16:creationId xmlns:a16="http://schemas.microsoft.com/office/drawing/2014/main" id="{A47B759A-58CA-4595-B8C6-5CC3774DD167}"/>
              </a:ext>
            </a:extLst>
          </p:cNvPr>
          <p:cNvSpPr txBox="1">
            <a:spLocks noChangeArrowheads="1"/>
          </p:cNvSpPr>
          <p:nvPr/>
        </p:nvSpPr>
        <p:spPr bwMode="auto">
          <a:xfrm>
            <a:off x="1617663" y="223838"/>
            <a:ext cx="594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Energy of orbitals in a </a:t>
            </a:r>
            <a:r>
              <a:rPr lang="en-US" altLang="en-US" b="1" i="1" dirty="0"/>
              <a:t>multi</a:t>
            </a:r>
            <a:r>
              <a:rPr lang="en-US" altLang="en-US" dirty="0"/>
              <a:t>-electron atom</a:t>
            </a:r>
          </a:p>
        </p:txBody>
      </p:sp>
      <p:sp>
        <p:nvSpPr>
          <p:cNvPr id="53" name="Text Box 4">
            <a:extLst>
              <a:ext uri="{FF2B5EF4-FFF2-40B4-BE49-F238E27FC236}">
                <a16:creationId xmlns:a16="http://schemas.microsoft.com/office/drawing/2014/main" id="{85D1D65B-A815-49DA-BAFD-F1B726D48291}"/>
              </a:ext>
            </a:extLst>
          </p:cNvPr>
          <p:cNvSpPr txBox="1">
            <a:spLocks noChangeArrowheads="1"/>
          </p:cNvSpPr>
          <p:nvPr/>
        </p:nvSpPr>
        <p:spPr bwMode="auto">
          <a:xfrm>
            <a:off x="2514600" y="609600"/>
            <a:ext cx="411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Energy depends on </a:t>
            </a:r>
            <a:r>
              <a:rPr lang="en-US" altLang="en-US" b="1" i="1">
                <a:solidFill>
                  <a:srgbClr val="FF0000"/>
                </a:solidFill>
              </a:rPr>
              <a:t>n</a:t>
            </a:r>
            <a:r>
              <a:rPr lang="en-US" altLang="en-US"/>
              <a:t> and </a:t>
            </a:r>
            <a:r>
              <a:rPr lang="en-US" altLang="en-US" b="1" i="1">
                <a:solidFill>
                  <a:srgbClr val="FF0000"/>
                </a:solidFill>
              </a:rPr>
              <a:t>l</a:t>
            </a:r>
            <a:endParaRPr lang="en-US" altLang="en-US">
              <a:solidFill>
                <a:srgbClr val="FF0000"/>
              </a:solidFill>
            </a:endParaRPr>
          </a:p>
        </p:txBody>
      </p:sp>
    </p:spTree>
    <p:extLst>
      <p:ext uri="{BB962C8B-B14F-4D97-AF65-F5344CB8AC3E}">
        <p14:creationId xmlns:p14="http://schemas.microsoft.com/office/powerpoint/2010/main" val="2152085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1100"/>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7" name="Text Box 25">
            <a:extLst>
              <a:ext uri="{FF2B5EF4-FFF2-40B4-BE49-F238E27FC236}">
                <a16:creationId xmlns:a16="http://schemas.microsoft.com/office/drawing/2014/main" id="{3FE0BBE7-87A1-4E16-BB72-2B64168AA955}"/>
              </a:ext>
            </a:extLst>
          </p:cNvPr>
          <p:cNvSpPr txBox="1">
            <a:spLocks noChangeArrowheads="1"/>
          </p:cNvSpPr>
          <p:nvPr/>
        </p:nvSpPr>
        <p:spPr bwMode="auto">
          <a:xfrm>
            <a:off x="5012679" y="5933864"/>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H 1 e</a:t>
            </a:r>
            <a:r>
              <a:rPr lang="en-US" altLang="en-US" sz="2000" baseline="30000" dirty="0"/>
              <a:t>-</a:t>
            </a:r>
            <a:endParaRPr lang="en-US" altLang="en-US" sz="2000" dirty="0"/>
          </a:p>
        </p:txBody>
      </p:sp>
      <p:sp>
        <p:nvSpPr>
          <p:cNvPr id="59418" name="Text Box 26">
            <a:extLst>
              <a:ext uri="{FF2B5EF4-FFF2-40B4-BE49-F238E27FC236}">
                <a16:creationId xmlns:a16="http://schemas.microsoft.com/office/drawing/2014/main" id="{69C22587-AF43-40D4-A745-138204A69CFE}"/>
              </a:ext>
            </a:extLst>
          </p:cNvPr>
          <p:cNvSpPr txBox="1">
            <a:spLocks noChangeArrowheads="1"/>
          </p:cNvSpPr>
          <p:nvPr/>
        </p:nvSpPr>
        <p:spPr bwMode="auto">
          <a:xfrm>
            <a:off x="5943600" y="5933864"/>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1</a:t>
            </a:r>
            <a:endParaRPr lang="en-US" altLang="en-US" sz="2000" dirty="0"/>
          </a:p>
        </p:txBody>
      </p:sp>
      <p:sp>
        <p:nvSpPr>
          <p:cNvPr id="59419" name="Text Box 27">
            <a:extLst>
              <a:ext uri="{FF2B5EF4-FFF2-40B4-BE49-F238E27FC236}">
                <a16:creationId xmlns:a16="http://schemas.microsoft.com/office/drawing/2014/main" id="{D0FF560B-742D-4444-9E16-0B6E3700AC44}"/>
              </a:ext>
            </a:extLst>
          </p:cNvPr>
          <p:cNvSpPr txBox="1">
            <a:spLocks noChangeArrowheads="1"/>
          </p:cNvSpPr>
          <p:nvPr/>
        </p:nvSpPr>
        <p:spPr bwMode="auto">
          <a:xfrm>
            <a:off x="4870011" y="5587417"/>
            <a:ext cx="997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He 2 e</a:t>
            </a:r>
            <a:r>
              <a:rPr lang="en-US" altLang="en-US" sz="2000" baseline="30000" dirty="0"/>
              <a:t>-</a:t>
            </a:r>
          </a:p>
        </p:txBody>
      </p:sp>
      <p:sp>
        <p:nvSpPr>
          <p:cNvPr id="59420" name="Text Box 28">
            <a:extLst>
              <a:ext uri="{FF2B5EF4-FFF2-40B4-BE49-F238E27FC236}">
                <a16:creationId xmlns:a16="http://schemas.microsoft.com/office/drawing/2014/main" id="{8DA3176E-6269-47AB-8D43-9ED7E93D99E7}"/>
              </a:ext>
            </a:extLst>
          </p:cNvPr>
          <p:cNvSpPr txBox="1">
            <a:spLocks noChangeArrowheads="1"/>
          </p:cNvSpPr>
          <p:nvPr/>
        </p:nvSpPr>
        <p:spPr bwMode="auto">
          <a:xfrm>
            <a:off x="5943600" y="5587816"/>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endParaRPr lang="en-US" altLang="en-US" sz="2000" dirty="0"/>
          </a:p>
        </p:txBody>
      </p:sp>
      <p:sp>
        <p:nvSpPr>
          <p:cNvPr id="59422" name="Text Box 30">
            <a:extLst>
              <a:ext uri="{FF2B5EF4-FFF2-40B4-BE49-F238E27FC236}">
                <a16:creationId xmlns:a16="http://schemas.microsoft.com/office/drawing/2014/main" id="{34B8DB7E-A7F4-4159-B858-918C318FC383}"/>
              </a:ext>
            </a:extLst>
          </p:cNvPr>
          <p:cNvSpPr txBox="1">
            <a:spLocks noChangeArrowheads="1"/>
          </p:cNvSpPr>
          <p:nvPr/>
        </p:nvSpPr>
        <p:spPr bwMode="auto">
          <a:xfrm>
            <a:off x="4998251" y="5240974"/>
            <a:ext cx="869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Li 3 e</a:t>
            </a:r>
            <a:r>
              <a:rPr lang="en-US" altLang="en-US" sz="2000" baseline="30000" dirty="0"/>
              <a:t>-</a:t>
            </a:r>
            <a:endParaRPr lang="en-US" altLang="en-US" sz="2000" dirty="0"/>
          </a:p>
        </p:txBody>
      </p:sp>
      <p:sp>
        <p:nvSpPr>
          <p:cNvPr id="59423" name="Text Box 31">
            <a:extLst>
              <a:ext uri="{FF2B5EF4-FFF2-40B4-BE49-F238E27FC236}">
                <a16:creationId xmlns:a16="http://schemas.microsoft.com/office/drawing/2014/main" id="{2FEA44D4-3133-4B94-8CD8-617759005BB9}"/>
              </a:ext>
            </a:extLst>
          </p:cNvPr>
          <p:cNvSpPr txBox="1">
            <a:spLocks noChangeArrowheads="1"/>
          </p:cNvSpPr>
          <p:nvPr/>
        </p:nvSpPr>
        <p:spPr bwMode="auto">
          <a:xfrm>
            <a:off x="5943600" y="5241764"/>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1</a:t>
            </a:r>
            <a:endParaRPr lang="en-US" altLang="en-US" sz="2000" dirty="0"/>
          </a:p>
        </p:txBody>
      </p:sp>
      <p:sp>
        <p:nvSpPr>
          <p:cNvPr id="59425" name="Text Box 33">
            <a:extLst>
              <a:ext uri="{FF2B5EF4-FFF2-40B4-BE49-F238E27FC236}">
                <a16:creationId xmlns:a16="http://schemas.microsoft.com/office/drawing/2014/main" id="{2B718EEC-ECB8-44A2-AC89-2E3771FFDB23}"/>
              </a:ext>
            </a:extLst>
          </p:cNvPr>
          <p:cNvSpPr txBox="1">
            <a:spLocks noChangeArrowheads="1"/>
          </p:cNvSpPr>
          <p:nvPr/>
        </p:nvSpPr>
        <p:spPr bwMode="auto">
          <a:xfrm>
            <a:off x="4884439" y="4894531"/>
            <a:ext cx="982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Be 4 e</a:t>
            </a:r>
            <a:r>
              <a:rPr lang="en-US" altLang="en-US" sz="2000" baseline="30000" dirty="0"/>
              <a:t>-</a:t>
            </a:r>
            <a:endParaRPr lang="en-US" altLang="en-US" sz="2000" dirty="0"/>
          </a:p>
        </p:txBody>
      </p:sp>
      <p:sp>
        <p:nvSpPr>
          <p:cNvPr id="59426" name="Text Box 34">
            <a:extLst>
              <a:ext uri="{FF2B5EF4-FFF2-40B4-BE49-F238E27FC236}">
                <a16:creationId xmlns:a16="http://schemas.microsoft.com/office/drawing/2014/main" id="{0786C821-A288-41AF-8F33-A64B02673208}"/>
              </a:ext>
            </a:extLst>
          </p:cNvPr>
          <p:cNvSpPr txBox="1">
            <a:spLocks noChangeArrowheads="1"/>
          </p:cNvSpPr>
          <p:nvPr/>
        </p:nvSpPr>
        <p:spPr bwMode="auto">
          <a:xfrm>
            <a:off x="5943600" y="4895712"/>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endParaRPr lang="en-US" altLang="en-US" sz="2000" dirty="0"/>
          </a:p>
        </p:txBody>
      </p:sp>
      <p:sp>
        <p:nvSpPr>
          <p:cNvPr id="59427" name="Text Box 35">
            <a:extLst>
              <a:ext uri="{FF2B5EF4-FFF2-40B4-BE49-F238E27FC236}">
                <a16:creationId xmlns:a16="http://schemas.microsoft.com/office/drawing/2014/main" id="{DC16AD93-FE23-4399-9E1A-3ABCE9CD3EAD}"/>
              </a:ext>
            </a:extLst>
          </p:cNvPr>
          <p:cNvSpPr txBox="1">
            <a:spLocks noChangeArrowheads="1"/>
          </p:cNvSpPr>
          <p:nvPr/>
        </p:nvSpPr>
        <p:spPr bwMode="auto">
          <a:xfrm>
            <a:off x="5027105" y="4548088"/>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B 5 e</a:t>
            </a:r>
            <a:r>
              <a:rPr lang="en-US" altLang="en-US" sz="2000" baseline="30000" dirty="0"/>
              <a:t>-</a:t>
            </a:r>
            <a:endParaRPr lang="en-US" altLang="en-US" sz="2000" dirty="0"/>
          </a:p>
        </p:txBody>
      </p:sp>
      <p:sp>
        <p:nvSpPr>
          <p:cNvPr id="59429" name="Text Box 37">
            <a:extLst>
              <a:ext uri="{FF2B5EF4-FFF2-40B4-BE49-F238E27FC236}">
                <a16:creationId xmlns:a16="http://schemas.microsoft.com/office/drawing/2014/main" id="{B900B394-1BAB-4BDD-9B95-0AC368667B1D}"/>
              </a:ext>
            </a:extLst>
          </p:cNvPr>
          <p:cNvSpPr txBox="1">
            <a:spLocks noChangeArrowheads="1"/>
          </p:cNvSpPr>
          <p:nvPr/>
        </p:nvSpPr>
        <p:spPr bwMode="auto">
          <a:xfrm>
            <a:off x="5943600" y="4549660"/>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1</a:t>
            </a:r>
            <a:endParaRPr lang="en-US" altLang="en-US" sz="2000" dirty="0"/>
          </a:p>
        </p:txBody>
      </p:sp>
      <p:sp>
        <p:nvSpPr>
          <p:cNvPr id="59430" name="Text Box 38">
            <a:extLst>
              <a:ext uri="{FF2B5EF4-FFF2-40B4-BE49-F238E27FC236}">
                <a16:creationId xmlns:a16="http://schemas.microsoft.com/office/drawing/2014/main" id="{D1DADAB7-0DED-42C5-8E48-128A9039F989}"/>
              </a:ext>
            </a:extLst>
          </p:cNvPr>
          <p:cNvSpPr txBox="1">
            <a:spLocks noChangeArrowheads="1"/>
          </p:cNvSpPr>
          <p:nvPr/>
        </p:nvSpPr>
        <p:spPr bwMode="auto">
          <a:xfrm>
            <a:off x="5012679" y="4201645"/>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C 6 e</a:t>
            </a:r>
            <a:r>
              <a:rPr lang="en-US" altLang="en-US" sz="2000" baseline="30000" dirty="0"/>
              <a:t>-</a:t>
            </a:r>
            <a:endParaRPr lang="en-US" altLang="en-US" sz="2000" dirty="0"/>
          </a:p>
        </p:txBody>
      </p:sp>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38</a:t>
            </a:fld>
            <a:endParaRPr lang="en-US" altLang="en-US" dirty="0"/>
          </a:p>
        </p:txBody>
      </p:sp>
      <p:sp>
        <p:nvSpPr>
          <p:cNvPr id="43"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581400" y="3586447"/>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24">
            <a:extLst>
              <a:ext uri="{FF2B5EF4-FFF2-40B4-BE49-F238E27FC236}">
                <a16:creationId xmlns:a16="http://schemas.microsoft.com/office/drawing/2014/main" id="{B4F070B0-1919-4226-9E4F-FD40F44C1C1E}"/>
              </a:ext>
            </a:extLst>
          </p:cNvPr>
          <p:cNvSpPr>
            <a:spLocks noChangeShapeType="1"/>
          </p:cNvSpPr>
          <p:nvPr/>
        </p:nvSpPr>
        <p:spPr bwMode="auto">
          <a:xfrm>
            <a:off x="3671888" y="3586447"/>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948112"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Text Box 2">
            <a:extLst>
              <a:ext uri="{FF2B5EF4-FFF2-40B4-BE49-F238E27FC236}">
                <a16:creationId xmlns:a16="http://schemas.microsoft.com/office/drawing/2014/main" id="{97FD46F2-4B1C-46B2-A9EE-FE367592FC25}"/>
              </a:ext>
            </a:extLst>
          </p:cNvPr>
          <p:cNvSpPr txBox="1">
            <a:spLocks noChangeArrowheads="1"/>
          </p:cNvSpPr>
          <p:nvPr/>
        </p:nvSpPr>
        <p:spPr bwMode="auto">
          <a:xfrm>
            <a:off x="288130" y="685800"/>
            <a:ext cx="857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ja-JP" altLang="en-US" dirty="0"/>
              <a:t>“</a:t>
            </a:r>
            <a:r>
              <a:rPr lang="en-US" altLang="ja-JP" dirty="0"/>
              <a:t>Fill up</a:t>
            </a:r>
            <a:r>
              <a:rPr lang="ja-JP" altLang="en-US" dirty="0"/>
              <a:t>”</a:t>
            </a:r>
            <a:r>
              <a:rPr lang="en-US" altLang="ja-JP" dirty="0"/>
              <a:t> electrons in lowest energy orbitals (</a:t>
            </a:r>
            <a:r>
              <a:rPr lang="en-US" altLang="ja-JP" b="1" i="1" dirty="0"/>
              <a:t>Aufbau principle</a:t>
            </a:r>
            <a:r>
              <a:rPr lang="en-US" altLang="ja-JP" dirty="0"/>
              <a:t>)</a:t>
            </a:r>
            <a:endParaRPr lang="en-US" altLang="en-US" dirty="0"/>
          </a:p>
        </p:txBody>
      </p:sp>
      <p:sp>
        <p:nvSpPr>
          <p:cNvPr id="40"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2812407" y="140999"/>
            <a:ext cx="3588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err="1">
                <a:solidFill>
                  <a:srgbClr val="0070C0"/>
                </a:solidFill>
              </a:rPr>
              <a:t>Aufbau</a:t>
            </a:r>
            <a:r>
              <a:rPr lang="en-US" altLang="en-US" sz="3200" b="1" dirty="0">
                <a:solidFill>
                  <a:srgbClr val="0070C0"/>
                </a:solidFill>
              </a:rPr>
              <a:t> Principle</a:t>
            </a:r>
          </a:p>
        </p:txBody>
      </p:sp>
      <p:sp>
        <p:nvSpPr>
          <p:cNvPr id="2" name="TextBox 1"/>
          <p:cNvSpPr txBox="1"/>
          <p:nvPr/>
        </p:nvSpPr>
        <p:spPr>
          <a:xfrm>
            <a:off x="3489961" y="3157834"/>
            <a:ext cx="228600" cy="461665"/>
          </a:xfrm>
          <a:prstGeom prst="rect">
            <a:avLst/>
          </a:prstGeom>
          <a:noFill/>
        </p:spPr>
        <p:txBody>
          <a:bodyPr wrap="square" rtlCol="0">
            <a:spAutoFit/>
          </a:bodyPr>
          <a:lstStyle/>
          <a:p>
            <a:r>
              <a:rPr lang="en-US" dirty="0"/>
              <a:t>?</a:t>
            </a:r>
          </a:p>
        </p:txBody>
      </p:sp>
      <p:sp>
        <p:nvSpPr>
          <p:cNvPr id="41" name="TextBox 40"/>
          <p:cNvSpPr txBox="1"/>
          <p:nvPr/>
        </p:nvSpPr>
        <p:spPr>
          <a:xfrm>
            <a:off x="3772853" y="3157834"/>
            <a:ext cx="228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561003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16000" decel="28000" fill="hold" grpId="0" nodeType="clickEffect">
                                  <p:stCondLst>
                                    <p:cond delay="0"/>
                                  </p:stCondLst>
                                  <p:childTnLst>
                                    <p:set>
                                      <p:cBhvr>
                                        <p:cTn id="6" dur="1" fill="hold">
                                          <p:stCondLst>
                                            <p:cond delay="0"/>
                                          </p:stCondLst>
                                        </p:cTn>
                                        <p:tgtEl>
                                          <p:spTgt spid="59417"/>
                                        </p:tgtEl>
                                        <p:attrNameLst>
                                          <p:attrName>style.visibility</p:attrName>
                                        </p:attrNameLst>
                                      </p:cBhvr>
                                      <p:to>
                                        <p:strVal val="visible"/>
                                      </p:to>
                                    </p:set>
                                    <p:anim calcmode="lin" valueType="num">
                                      <p:cBhvr additive="base">
                                        <p:cTn id="7" dur="500" fill="hold"/>
                                        <p:tgtEl>
                                          <p:spTgt spid="59417"/>
                                        </p:tgtEl>
                                        <p:attrNameLst>
                                          <p:attrName>ppt_x</p:attrName>
                                        </p:attrNameLst>
                                      </p:cBhvr>
                                      <p:tavLst>
                                        <p:tav tm="0">
                                          <p:val>
                                            <p:strVal val="#ppt_x"/>
                                          </p:val>
                                        </p:tav>
                                        <p:tav tm="100000">
                                          <p:val>
                                            <p:strVal val="#ppt_x"/>
                                          </p:val>
                                        </p:tav>
                                      </p:tavLst>
                                    </p:anim>
                                    <p:anim calcmode="lin" valueType="num">
                                      <p:cBhvr additive="base">
                                        <p:cTn id="8" dur="500" fill="hold"/>
                                        <p:tgtEl>
                                          <p:spTgt spid="594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1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15"/>
                                        </p:tgtEl>
                                        <p:attrNameLst>
                                          <p:attrName>style.visibility</p:attrName>
                                        </p:attrNameLst>
                                      </p:cBhvr>
                                      <p:to>
                                        <p:strVal val="visible"/>
                                      </p:to>
                                    </p:set>
                                  </p:childTnLst>
                                </p:cTn>
                              </p:par>
                              <p:par>
                                <p:cTn id="13" presetID="2" presetClass="entr" presetSubtype="4" fill="hold" grpId="0" nodeType="withEffect">
                                  <p:stCondLst>
                                    <p:cond delay="0"/>
                                  </p:stCondLst>
                                  <p:childTnLst>
                                    <p:set>
                                      <p:cBhvr>
                                        <p:cTn id="14" dur="1" fill="hold">
                                          <p:stCondLst>
                                            <p:cond delay="0"/>
                                          </p:stCondLst>
                                        </p:cTn>
                                        <p:tgtEl>
                                          <p:spTgt spid="59418"/>
                                        </p:tgtEl>
                                        <p:attrNameLst>
                                          <p:attrName>style.visibility</p:attrName>
                                        </p:attrNameLst>
                                      </p:cBhvr>
                                      <p:to>
                                        <p:strVal val="visible"/>
                                      </p:to>
                                    </p:set>
                                    <p:anim calcmode="lin" valueType="num">
                                      <p:cBhvr additive="base">
                                        <p:cTn id="15" dur="500" fill="hold"/>
                                        <p:tgtEl>
                                          <p:spTgt spid="59418"/>
                                        </p:tgtEl>
                                        <p:attrNameLst>
                                          <p:attrName>ppt_x</p:attrName>
                                        </p:attrNameLst>
                                      </p:cBhvr>
                                      <p:tavLst>
                                        <p:tav tm="0">
                                          <p:val>
                                            <p:strVal val="#ppt_x"/>
                                          </p:val>
                                        </p:tav>
                                        <p:tav tm="100000">
                                          <p:val>
                                            <p:strVal val="#ppt_x"/>
                                          </p:val>
                                        </p:tav>
                                      </p:tavLst>
                                    </p:anim>
                                    <p:anim calcmode="lin" valueType="num">
                                      <p:cBhvr additive="base">
                                        <p:cTn id="16" dur="500" fill="hold"/>
                                        <p:tgtEl>
                                          <p:spTgt spid="594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1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9419"/>
                                        </p:tgtEl>
                                        <p:attrNameLst>
                                          <p:attrName>style.visibility</p:attrName>
                                        </p:attrNameLst>
                                      </p:cBhvr>
                                      <p:to>
                                        <p:strVal val="visible"/>
                                      </p:to>
                                    </p:set>
                                    <p:anim calcmode="lin" valueType="num">
                                      <p:cBhvr additive="base">
                                        <p:cTn id="21" dur="500" fill="hold"/>
                                        <p:tgtEl>
                                          <p:spTgt spid="59419"/>
                                        </p:tgtEl>
                                        <p:attrNameLst>
                                          <p:attrName>ppt_x</p:attrName>
                                        </p:attrNameLst>
                                      </p:cBhvr>
                                      <p:tavLst>
                                        <p:tav tm="0">
                                          <p:val>
                                            <p:strVal val="#ppt_x"/>
                                          </p:val>
                                        </p:tav>
                                        <p:tav tm="100000">
                                          <p:val>
                                            <p:strVal val="#ppt_x"/>
                                          </p:val>
                                        </p:tav>
                                      </p:tavLst>
                                    </p:anim>
                                    <p:anim calcmode="lin" valueType="num">
                                      <p:cBhvr additive="base">
                                        <p:cTn id="22" dur="500" fill="hold"/>
                                        <p:tgtEl>
                                          <p:spTgt spid="594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16"/>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59420"/>
                                        </p:tgtEl>
                                        <p:attrNameLst>
                                          <p:attrName>style.visibility</p:attrName>
                                        </p:attrNameLst>
                                      </p:cBhvr>
                                      <p:to>
                                        <p:strVal val="visible"/>
                                      </p:to>
                                    </p:set>
                                    <p:anim calcmode="lin" valueType="num">
                                      <p:cBhvr additive="base">
                                        <p:cTn id="29" dur="500" fill="hold"/>
                                        <p:tgtEl>
                                          <p:spTgt spid="59420"/>
                                        </p:tgtEl>
                                        <p:attrNameLst>
                                          <p:attrName>ppt_x</p:attrName>
                                        </p:attrNameLst>
                                      </p:cBhvr>
                                      <p:tavLst>
                                        <p:tav tm="0">
                                          <p:val>
                                            <p:strVal val="#ppt_x"/>
                                          </p:val>
                                        </p:tav>
                                        <p:tav tm="100000">
                                          <p:val>
                                            <p:strVal val="#ppt_x"/>
                                          </p:val>
                                        </p:tav>
                                      </p:tavLst>
                                    </p:anim>
                                    <p:anim calcmode="lin" valueType="num">
                                      <p:cBhvr additive="base">
                                        <p:cTn id="30" dur="500" fill="hold"/>
                                        <p:tgtEl>
                                          <p:spTgt spid="594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9422"/>
                                        </p:tgtEl>
                                        <p:attrNameLst>
                                          <p:attrName>style.visibility</p:attrName>
                                        </p:attrNameLst>
                                      </p:cBhvr>
                                      <p:to>
                                        <p:strVal val="visible"/>
                                      </p:to>
                                    </p:set>
                                    <p:anim calcmode="lin" valueType="num">
                                      <p:cBhvr additive="base">
                                        <p:cTn id="35" dur="500" fill="hold"/>
                                        <p:tgtEl>
                                          <p:spTgt spid="59422"/>
                                        </p:tgtEl>
                                        <p:attrNameLst>
                                          <p:attrName>ppt_x</p:attrName>
                                        </p:attrNameLst>
                                      </p:cBhvr>
                                      <p:tavLst>
                                        <p:tav tm="0">
                                          <p:val>
                                            <p:strVal val="#ppt_x"/>
                                          </p:val>
                                        </p:tav>
                                        <p:tav tm="100000">
                                          <p:val>
                                            <p:strVal val="#ppt_x"/>
                                          </p:val>
                                        </p:tav>
                                      </p:tavLst>
                                    </p:anim>
                                    <p:anim calcmode="lin" valueType="num">
                                      <p:cBhvr additive="base">
                                        <p:cTn id="36" dur="500" fill="hold"/>
                                        <p:tgtEl>
                                          <p:spTgt spid="594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2" presetClass="entr" presetSubtype="4" fill="hold" grpId="0" nodeType="withEffect">
                                  <p:stCondLst>
                                    <p:cond delay="0"/>
                                  </p:stCondLst>
                                  <p:childTnLst>
                                    <p:set>
                                      <p:cBhvr>
                                        <p:cTn id="42" dur="1" fill="hold">
                                          <p:stCondLst>
                                            <p:cond delay="0"/>
                                          </p:stCondLst>
                                        </p:cTn>
                                        <p:tgtEl>
                                          <p:spTgt spid="59423"/>
                                        </p:tgtEl>
                                        <p:attrNameLst>
                                          <p:attrName>style.visibility</p:attrName>
                                        </p:attrNameLst>
                                      </p:cBhvr>
                                      <p:to>
                                        <p:strVal val="visible"/>
                                      </p:to>
                                    </p:set>
                                    <p:anim calcmode="lin" valueType="num">
                                      <p:cBhvr additive="base">
                                        <p:cTn id="43" dur="500" fill="hold"/>
                                        <p:tgtEl>
                                          <p:spTgt spid="59423"/>
                                        </p:tgtEl>
                                        <p:attrNameLst>
                                          <p:attrName>ppt_x</p:attrName>
                                        </p:attrNameLst>
                                      </p:cBhvr>
                                      <p:tavLst>
                                        <p:tav tm="0">
                                          <p:val>
                                            <p:strVal val="#ppt_x"/>
                                          </p:val>
                                        </p:tav>
                                        <p:tav tm="100000">
                                          <p:val>
                                            <p:strVal val="#ppt_x"/>
                                          </p:val>
                                        </p:tav>
                                      </p:tavLst>
                                    </p:anim>
                                    <p:anim calcmode="lin" valueType="num">
                                      <p:cBhvr additive="base">
                                        <p:cTn id="44" dur="500" fill="hold"/>
                                        <p:tgtEl>
                                          <p:spTgt spid="594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425"/>
                                        </p:tgtEl>
                                        <p:attrNameLst>
                                          <p:attrName>style.visibility</p:attrName>
                                        </p:attrNameLst>
                                      </p:cBhvr>
                                      <p:to>
                                        <p:strVal val="visible"/>
                                      </p:to>
                                    </p:set>
                                    <p:anim calcmode="lin" valueType="num">
                                      <p:cBhvr additive="base">
                                        <p:cTn id="49" dur="500" fill="hold"/>
                                        <p:tgtEl>
                                          <p:spTgt spid="59425"/>
                                        </p:tgtEl>
                                        <p:attrNameLst>
                                          <p:attrName>ppt_x</p:attrName>
                                        </p:attrNameLst>
                                      </p:cBhvr>
                                      <p:tavLst>
                                        <p:tav tm="0">
                                          <p:val>
                                            <p:strVal val="#ppt_x"/>
                                          </p:val>
                                        </p:tav>
                                        <p:tav tm="100000">
                                          <p:val>
                                            <p:strVal val="#ppt_x"/>
                                          </p:val>
                                        </p:tav>
                                      </p:tavLst>
                                    </p:anim>
                                    <p:anim calcmode="lin" valueType="num">
                                      <p:cBhvr additive="base">
                                        <p:cTn id="50" dur="500" fill="hold"/>
                                        <p:tgtEl>
                                          <p:spTgt spid="594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5"/>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2" presetClass="entr" presetSubtype="4" fill="hold" grpId="0" nodeType="withEffect">
                                  <p:stCondLst>
                                    <p:cond delay="0"/>
                                  </p:stCondLst>
                                  <p:childTnLst>
                                    <p:set>
                                      <p:cBhvr>
                                        <p:cTn id="56" dur="1" fill="hold">
                                          <p:stCondLst>
                                            <p:cond delay="0"/>
                                          </p:stCondLst>
                                        </p:cTn>
                                        <p:tgtEl>
                                          <p:spTgt spid="59426"/>
                                        </p:tgtEl>
                                        <p:attrNameLst>
                                          <p:attrName>style.visibility</p:attrName>
                                        </p:attrNameLst>
                                      </p:cBhvr>
                                      <p:to>
                                        <p:strVal val="visible"/>
                                      </p:to>
                                    </p:set>
                                    <p:anim calcmode="lin" valueType="num">
                                      <p:cBhvr additive="base">
                                        <p:cTn id="57" dur="500" fill="hold"/>
                                        <p:tgtEl>
                                          <p:spTgt spid="59426"/>
                                        </p:tgtEl>
                                        <p:attrNameLst>
                                          <p:attrName>ppt_x</p:attrName>
                                        </p:attrNameLst>
                                      </p:cBhvr>
                                      <p:tavLst>
                                        <p:tav tm="0">
                                          <p:val>
                                            <p:strVal val="#ppt_x"/>
                                          </p:val>
                                        </p:tav>
                                        <p:tav tm="100000">
                                          <p:val>
                                            <p:strVal val="#ppt_x"/>
                                          </p:val>
                                        </p:tav>
                                      </p:tavLst>
                                    </p:anim>
                                    <p:anim calcmode="lin" valueType="num">
                                      <p:cBhvr additive="base">
                                        <p:cTn id="58" dur="500" fill="hold"/>
                                        <p:tgtEl>
                                          <p:spTgt spid="594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9427"/>
                                        </p:tgtEl>
                                        <p:attrNameLst>
                                          <p:attrName>style.visibility</p:attrName>
                                        </p:attrNameLst>
                                      </p:cBhvr>
                                      <p:to>
                                        <p:strVal val="visible"/>
                                      </p:to>
                                    </p:set>
                                    <p:anim calcmode="lin" valueType="num">
                                      <p:cBhvr additive="base">
                                        <p:cTn id="63" dur="500" fill="hold"/>
                                        <p:tgtEl>
                                          <p:spTgt spid="59427"/>
                                        </p:tgtEl>
                                        <p:attrNameLst>
                                          <p:attrName>ppt_x</p:attrName>
                                        </p:attrNameLst>
                                      </p:cBhvr>
                                      <p:tavLst>
                                        <p:tav tm="0">
                                          <p:val>
                                            <p:strVal val="#ppt_x"/>
                                          </p:val>
                                        </p:tav>
                                        <p:tav tm="100000">
                                          <p:val>
                                            <p:strVal val="#ppt_x"/>
                                          </p:val>
                                        </p:tav>
                                      </p:tavLst>
                                    </p:anim>
                                    <p:anim calcmode="lin" valueType="num">
                                      <p:cBhvr additive="base">
                                        <p:cTn id="64" dur="500" fill="hold"/>
                                        <p:tgtEl>
                                          <p:spTgt spid="594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7"/>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2" presetClass="entr" presetSubtype="4" fill="hold" grpId="0" nodeType="withEffect">
                                  <p:stCondLst>
                                    <p:cond delay="0"/>
                                  </p:stCondLst>
                                  <p:childTnLst>
                                    <p:set>
                                      <p:cBhvr>
                                        <p:cTn id="70" dur="1" fill="hold">
                                          <p:stCondLst>
                                            <p:cond delay="0"/>
                                          </p:stCondLst>
                                        </p:cTn>
                                        <p:tgtEl>
                                          <p:spTgt spid="59429"/>
                                        </p:tgtEl>
                                        <p:attrNameLst>
                                          <p:attrName>style.visibility</p:attrName>
                                        </p:attrNameLst>
                                      </p:cBhvr>
                                      <p:to>
                                        <p:strVal val="visible"/>
                                      </p:to>
                                    </p:set>
                                    <p:anim calcmode="lin" valueType="num">
                                      <p:cBhvr additive="base">
                                        <p:cTn id="71" dur="500" fill="hold"/>
                                        <p:tgtEl>
                                          <p:spTgt spid="59429"/>
                                        </p:tgtEl>
                                        <p:attrNameLst>
                                          <p:attrName>ppt_x</p:attrName>
                                        </p:attrNameLst>
                                      </p:cBhvr>
                                      <p:tavLst>
                                        <p:tav tm="0">
                                          <p:val>
                                            <p:strVal val="#ppt_x"/>
                                          </p:val>
                                        </p:tav>
                                        <p:tav tm="100000">
                                          <p:val>
                                            <p:strVal val="#ppt_x"/>
                                          </p:val>
                                        </p:tav>
                                      </p:tavLst>
                                    </p:anim>
                                    <p:anim calcmode="lin" valueType="num">
                                      <p:cBhvr additive="base">
                                        <p:cTn id="72" dur="500" fill="hold"/>
                                        <p:tgtEl>
                                          <p:spTgt spid="5942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9"/>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9430"/>
                                        </p:tgtEl>
                                        <p:attrNameLst>
                                          <p:attrName>style.visibility</p:attrName>
                                        </p:attrNameLst>
                                      </p:cBhvr>
                                      <p:to>
                                        <p:strVal val="visible"/>
                                      </p:to>
                                    </p:set>
                                    <p:anim calcmode="lin" valueType="num">
                                      <p:cBhvr additive="base">
                                        <p:cTn id="77" dur="500" fill="hold"/>
                                        <p:tgtEl>
                                          <p:spTgt spid="59430"/>
                                        </p:tgtEl>
                                        <p:attrNameLst>
                                          <p:attrName>ppt_x</p:attrName>
                                        </p:attrNameLst>
                                      </p:cBhvr>
                                      <p:tavLst>
                                        <p:tav tm="0">
                                          <p:val>
                                            <p:strVal val="#ppt_x"/>
                                          </p:val>
                                        </p:tav>
                                        <p:tav tm="100000">
                                          <p:val>
                                            <p:strVal val="#ppt_x"/>
                                          </p:val>
                                        </p:tav>
                                      </p:tavLst>
                                    </p:anim>
                                    <p:anim calcmode="lin" valueType="num">
                                      <p:cBhvr additive="base">
                                        <p:cTn id="78" dur="500" fill="hold"/>
                                        <p:tgtEl>
                                          <p:spTgt spid="5943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30"/>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ppt_x"/>
                                          </p:val>
                                        </p:tav>
                                        <p:tav tm="100000">
                                          <p:val>
                                            <p:strVal val="#ppt_x"/>
                                          </p:val>
                                        </p:tav>
                                      </p:tavLst>
                                    </p:anim>
                                    <p:anim calcmode="lin" valueType="num">
                                      <p:cBhvr additive="base">
                                        <p:cTn id="84" dur="500" fill="hold"/>
                                        <p:tgtEl>
                                          <p:spTgt spid="4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6"/>
                                        </p:tgtEl>
                                        <p:attrNameLst>
                                          <p:attrName>style.visibility</p:attrName>
                                        </p:attrNameLst>
                                      </p:cBhvr>
                                      <p:to>
                                        <p:strVal val="hidden"/>
                                      </p:to>
                                    </p:set>
                                  </p:subTnLst>
                                </p:cTn>
                              </p:par>
                              <p:par>
                                <p:cTn id="85" presetID="2" presetClass="entr" presetSubtype="4"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additive="base">
                                        <p:cTn id="93" dur="500" fill="hold"/>
                                        <p:tgtEl>
                                          <p:spTgt spid="47"/>
                                        </p:tgtEl>
                                        <p:attrNameLst>
                                          <p:attrName>ppt_x</p:attrName>
                                        </p:attrNameLst>
                                      </p:cBhvr>
                                      <p:tavLst>
                                        <p:tav tm="0">
                                          <p:val>
                                            <p:strVal val="#ppt_x"/>
                                          </p:val>
                                        </p:tav>
                                        <p:tav tm="100000">
                                          <p:val>
                                            <p:strVal val="#ppt_x"/>
                                          </p:val>
                                        </p:tav>
                                      </p:tavLst>
                                    </p:anim>
                                    <p:anim calcmode="lin" valueType="num">
                                      <p:cBhvr additive="base">
                                        <p:cTn id="94" dur="500" fill="hold"/>
                                        <p:tgtEl>
                                          <p:spTgt spid="4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7"/>
                                        </p:tgtEl>
                                        <p:attrNameLst>
                                          <p:attrName>style.visibility</p:attrName>
                                        </p:attrNameLst>
                                      </p:cBhvr>
                                      <p:to>
                                        <p:strVal val="hidden"/>
                                      </p:to>
                                    </p:set>
                                  </p:subTnLst>
                                </p:cTn>
                              </p:par>
                              <p:par>
                                <p:cTn id="95" presetID="2" presetClass="entr" presetSubtype="4"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fill="hold"/>
                                        <p:tgtEl>
                                          <p:spTgt spid="41"/>
                                        </p:tgtEl>
                                        <p:attrNameLst>
                                          <p:attrName>ppt_x</p:attrName>
                                        </p:attrNameLst>
                                      </p:cBhvr>
                                      <p:tavLst>
                                        <p:tav tm="0">
                                          <p:val>
                                            <p:strVal val="#ppt_x"/>
                                          </p:val>
                                        </p:tav>
                                        <p:tav tm="100000">
                                          <p:val>
                                            <p:strVal val="#ppt_x"/>
                                          </p:val>
                                        </p:tav>
                                      </p:tavLst>
                                    </p:anim>
                                    <p:anim calcmode="lin" valueType="num">
                                      <p:cBhvr additive="base">
                                        <p:cTn id="98" dur="500" fill="hold"/>
                                        <p:tgtEl>
                                          <p:spTgt spid="4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5" grpId="0" animBg="1"/>
      <p:bldP spid="59416" grpId="0" animBg="1"/>
      <p:bldP spid="59417" grpId="0"/>
      <p:bldP spid="59418" grpId="0"/>
      <p:bldP spid="59419" grpId="0"/>
      <p:bldP spid="59420" grpId="0"/>
      <p:bldP spid="59422" grpId="0"/>
      <p:bldP spid="59423" grpId="0"/>
      <p:bldP spid="59425" grpId="0"/>
      <p:bldP spid="59426" grpId="0"/>
      <p:bldP spid="59427" grpId="0"/>
      <p:bldP spid="59429" grpId="0"/>
      <p:bldP spid="59430" grpId="0"/>
      <p:bldP spid="43" grpId="0" animBg="1"/>
      <p:bldP spid="44" grpId="0" animBg="1"/>
      <p:bldP spid="45" grpId="0" animBg="1"/>
      <p:bldP spid="46" grpId="0" animBg="1"/>
      <p:bldP spid="47" grpId="0" animBg="1"/>
      <p:bldP spid="2"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5387"/>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0" name="Text Box 38">
            <a:extLst>
              <a:ext uri="{FF2B5EF4-FFF2-40B4-BE49-F238E27FC236}">
                <a16:creationId xmlns:a16="http://schemas.microsoft.com/office/drawing/2014/main" id="{D1DADAB7-0DED-42C5-8E48-128A9039F989}"/>
              </a:ext>
            </a:extLst>
          </p:cNvPr>
          <p:cNvSpPr txBox="1">
            <a:spLocks noChangeArrowheads="1"/>
          </p:cNvSpPr>
          <p:nvPr/>
        </p:nvSpPr>
        <p:spPr bwMode="auto">
          <a:xfrm>
            <a:off x="5012679" y="4201645"/>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C 6 e</a:t>
            </a:r>
            <a:r>
              <a:rPr lang="en-US" altLang="en-US" sz="2000" baseline="30000" dirty="0"/>
              <a:t>-</a:t>
            </a:r>
            <a:endParaRPr lang="en-US" altLang="en-US" sz="2000" dirty="0"/>
          </a:p>
        </p:txBody>
      </p:sp>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39</a:t>
            </a:fld>
            <a:endParaRPr lang="en-US" altLang="en-US" dirty="0"/>
          </a:p>
        </p:txBody>
      </p:sp>
      <p:sp>
        <p:nvSpPr>
          <p:cNvPr id="28" name="Text Box 1051">
            <a:extLst>
              <a:ext uri="{FF2B5EF4-FFF2-40B4-BE49-F238E27FC236}">
                <a16:creationId xmlns:a16="http://schemas.microsoft.com/office/drawing/2014/main" id="{80026E9D-83C8-4881-9888-C4FF561FA03E}"/>
              </a:ext>
            </a:extLst>
          </p:cNvPr>
          <p:cNvSpPr txBox="1">
            <a:spLocks noChangeArrowheads="1"/>
          </p:cNvSpPr>
          <p:nvPr/>
        </p:nvSpPr>
        <p:spPr bwMode="auto">
          <a:xfrm>
            <a:off x="152400" y="425946"/>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cs typeface="Arial" panose="020B0604020202020204" pitchFamily="34" charset="0"/>
              </a:rPr>
              <a:t>The most stable arrangement of electrons in subshells is the one with the greatest number of parallel spins (</a:t>
            </a:r>
            <a:r>
              <a:rPr lang="en-US" altLang="en-US" sz="2200" b="1" i="1" dirty="0">
                <a:cs typeface="Arial" panose="020B0604020202020204" pitchFamily="34" charset="0"/>
              </a:rPr>
              <a:t>Hund</a:t>
            </a:r>
            <a:r>
              <a:rPr lang="ja-JP" altLang="en-US" sz="2200" b="1" i="1" dirty="0">
                <a:cs typeface="Arial" panose="020B0604020202020204" pitchFamily="34" charset="0"/>
              </a:rPr>
              <a:t>’</a:t>
            </a:r>
            <a:r>
              <a:rPr lang="en-US" altLang="ja-JP" sz="2200" b="1" i="1" dirty="0">
                <a:cs typeface="Arial" panose="020B0604020202020204" pitchFamily="34" charset="0"/>
              </a:rPr>
              <a:t>s rule</a:t>
            </a:r>
            <a:r>
              <a:rPr lang="en-US" altLang="ja-JP" sz="2200" dirty="0">
                <a:cs typeface="Arial" panose="020B0604020202020204" pitchFamily="34" charset="0"/>
              </a:rPr>
              <a:t>)</a:t>
            </a:r>
            <a:r>
              <a:rPr lang="en-US" altLang="ja-JP" sz="2200" b="1" i="1" dirty="0">
                <a:cs typeface="Arial" panose="020B0604020202020204" pitchFamily="34" charset="0"/>
              </a:rPr>
              <a:t>.</a:t>
            </a:r>
            <a:endParaRPr lang="en-US" altLang="en-US" sz="2200" b="1" i="1" dirty="0">
              <a:cs typeface="Arial" panose="020B0604020202020204" pitchFamily="34" charset="0"/>
            </a:endParaRPr>
          </a:p>
        </p:txBody>
      </p:sp>
      <p:sp>
        <p:nvSpPr>
          <p:cNvPr id="30" name="Text Box 1054">
            <a:extLst>
              <a:ext uri="{FF2B5EF4-FFF2-40B4-BE49-F238E27FC236}">
                <a16:creationId xmlns:a16="http://schemas.microsoft.com/office/drawing/2014/main" id="{EBEEF703-BFC1-48C2-A50E-406609020EAF}"/>
              </a:ext>
            </a:extLst>
          </p:cNvPr>
          <p:cNvSpPr txBox="1">
            <a:spLocks noChangeArrowheads="1"/>
          </p:cNvSpPr>
          <p:nvPr/>
        </p:nvSpPr>
        <p:spPr bwMode="auto">
          <a:xfrm>
            <a:off x="5943600" y="4203608"/>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2</a:t>
            </a:r>
            <a:endParaRPr lang="en-US" altLang="en-US" sz="2000" dirty="0"/>
          </a:p>
        </p:txBody>
      </p:sp>
      <p:sp>
        <p:nvSpPr>
          <p:cNvPr id="31" name="Text Box 1055">
            <a:extLst>
              <a:ext uri="{FF2B5EF4-FFF2-40B4-BE49-F238E27FC236}">
                <a16:creationId xmlns:a16="http://schemas.microsoft.com/office/drawing/2014/main" id="{C95C4462-249E-4D8F-8FEF-E8FD27A64DEE}"/>
              </a:ext>
            </a:extLst>
          </p:cNvPr>
          <p:cNvSpPr txBox="1">
            <a:spLocks noChangeArrowheads="1"/>
          </p:cNvSpPr>
          <p:nvPr/>
        </p:nvSpPr>
        <p:spPr bwMode="auto">
          <a:xfrm>
            <a:off x="5012679" y="3855202"/>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N 7 e</a:t>
            </a:r>
            <a:r>
              <a:rPr lang="en-US" altLang="en-US" sz="2000" baseline="30000" dirty="0"/>
              <a:t>-</a:t>
            </a:r>
          </a:p>
        </p:txBody>
      </p:sp>
      <p:sp>
        <p:nvSpPr>
          <p:cNvPr id="32" name="Text Box 1057">
            <a:extLst>
              <a:ext uri="{FF2B5EF4-FFF2-40B4-BE49-F238E27FC236}">
                <a16:creationId xmlns:a16="http://schemas.microsoft.com/office/drawing/2014/main" id="{91BE4E89-1D62-4985-A4F9-AF810B03C724}"/>
              </a:ext>
            </a:extLst>
          </p:cNvPr>
          <p:cNvSpPr txBox="1">
            <a:spLocks noChangeArrowheads="1"/>
          </p:cNvSpPr>
          <p:nvPr/>
        </p:nvSpPr>
        <p:spPr bwMode="auto">
          <a:xfrm>
            <a:off x="5943600" y="3857556"/>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3</a:t>
            </a:r>
            <a:endParaRPr lang="en-US" altLang="en-US" sz="2000" dirty="0"/>
          </a:p>
        </p:txBody>
      </p:sp>
      <p:sp>
        <p:nvSpPr>
          <p:cNvPr id="33" name="Text Box 1058">
            <a:extLst>
              <a:ext uri="{FF2B5EF4-FFF2-40B4-BE49-F238E27FC236}">
                <a16:creationId xmlns:a16="http://schemas.microsoft.com/office/drawing/2014/main" id="{4F3FA678-9DA5-4073-A952-F7C204C57CC1}"/>
              </a:ext>
            </a:extLst>
          </p:cNvPr>
          <p:cNvSpPr txBox="1">
            <a:spLocks noChangeArrowheads="1"/>
          </p:cNvSpPr>
          <p:nvPr/>
        </p:nvSpPr>
        <p:spPr bwMode="auto">
          <a:xfrm>
            <a:off x="4999855" y="3508759"/>
            <a:ext cx="867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O 8 e</a:t>
            </a:r>
            <a:r>
              <a:rPr lang="en-US" altLang="en-US" sz="2000" baseline="30000" dirty="0"/>
              <a:t>-</a:t>
            </a:r>
            <a:endParaRPr lang="en-US" altLang="en-US" sz="2000" dirty="0"/>
          </a:p>
        </p:txBody>
      </p:sp>
      <p:sp>
        <p:nvSpPr>
          <p:cNvPr id="34" name="Text Box 1059">
            <a:extLst>
              <a:ext uri="{FF2B5EF4-FFF2-40B4-BE49-F238E27FC236}">
                <a16:creationId xmlns:a16="http://schemas.microsoft.com/office/drawing/2014/main" id="{83AB7F90-348A-46F3-9644-65E228C2B609}"/>
              </a:ext>
            </a:extLst>
          </p:cNvPr>
          <p:cNvSpPr txBox="1">
            <a:spLocks noChangeArrowheads="1"/>
          </p:cNvSpPr>
          <p:nvPr/>
        </p:nvSpPr>
        <p:spPr bwMode="auto">
          <a:xfrm>
            <a:off x="5943600" y="3511504"/>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4</a:t>
            </a:r>
            <a:endParaRPr lang="en-US" altLang="en-US" sz="2000" dirty="0"/>
          </a:p>
        </p:txBody>
      </p:sp>
      <p:sp>
        <p:nvSpPr>
          <p:cNvPr id="35" name="Text Box 1062">
            <a:extLst>
              <a:ext uri="{FF2B5EF4-FFF2-40B4-BE49-F238E27FC236}">
                <a16:creationId xmlns:a16="http://schemas.microsoft.com/office/drawing/2014/main" id="{A4090A5C-E0A2-4ADF-A884-7EF912B58919}"/>
              </a:ext>
            </a:extLst>
          </p:cNvPr>
          <p:cNvSpPr txBox="1">
            <a:spLocks noChangeArrowheads="1"/>
          </p:cNvSpPr>
          <p:nvPr/>
        </p:nvSpPr>
        <p:spPr bwMode="auto">
          <a:xfrm>
            <a:off x="5041533" y="3162316"/>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F 9 e</a:t>
            </a:r>
            <a:r>
              <a:rPr lang="en-US" altLang="en-US" sz="2000" baseline="30000" dirty="0"/>
              <a:t>-</a:t>
            </a:r>
            <a:endParaRPr lang="en-US" altLang="en-US" sz="2000" dirty="0"/>
          </a:p>
        </p:txBody>
      </p:sp>
      <p:sp>
        <p:nvSpPr>
          <p:cNvPr id="36" name="Text Box 1063">
            <a:extLst>
              <a:ext uri="{FF2B5EF4-FFF2-40B4-BE49-F238E27FC236}">
                <a16:creationId xmlns:a16="http://schemas.microsoft.com/office/drawing/2014/main" id="{AECA45B0-EC13-4C72-9612-CCE856A62008}"/>
              </a:ext>
            </a:extLst>
          </p:cNvPr>
          <p:cNvSpPr txBox="1">
            <a:spLocks noChangeArrowheads="1"/>
          </p:cNvSpPr>
          <p:nvPr/>
        </p:nvSpPr>
        <p:spPr bwMode="auto">
          <a:xfrm>
            <a:off x="5943600" y="3165452"/>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5</a:t>
            </a:r>
            <a:endParaRPr lang="en-US" altLang="en-US" sz="2000" dirty="0"/>
          </a:p>
        </p:txBody>
      </p:sp>
      <p:sp>
        <p:nvSpPr>
          <p:cNvPr id="37" name="Text Box 1065">
            <a:extLst>
              <a:ext uri="{FF2B5EF4-FFF2-40B4-BE49-F238E27FC236}">
                <a16:creationId xmlns:a16="http://schemas.microsoft.com/office/drawing/2014/main" id="{BF7A2400-10D1-4D1A-8878-17F181874D98}"/>
              </a:ext>
            </a:extLst>
          </p:cNvPr>
          <p:cNvSpPr txBox="1">
            <a:spLocks noChangeArrowheads="1"/>
          </p:cNvSpPr>
          <p:nvPr/>
        </p:nvSpPr>
        <p:spPr bwMode="auto">
          <a:xfrm>
            <a:off x="4727344" y="2819400"/>
            <a:ext cx="1140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Ne 10 e</a:t>
            </a:r>
            <a:r>
              <a:rPr lang="en-US" altLang="en-US" sz="2000" baseline="30000" dirty="0"/>
              <a:t>-</a:t>
            </a:r>
            <a:endParaRPr lang="en-US" altLang="en-US" sz="2000" dirty="0"/>
          </a:p>
        </p:txBody>
      </p:sp>
      <p:sp>
        <p:nvSpPr>
          <p:cNvPr id="38" name="Text Box 1066">
            <a:extLst>
              <a:ext uri="{FF2B5EF4-FFF2-40B4-BE49-F238E27FC236}">
                <a16:creationId xmlns:a16="http://schemas.microsoft.com/office/drawing/2014/main" id="{D2F24278-2A70-4977-8BBA-674392176C82}"/>
              </a:ext>
            </a:extLst>
          </p:cNvPr>
          <p:cNvSpPr txBox="1">
            <a:spLocks noChangeArrowheads="1"/>
          </p:cNvSpPr>
          <p:nvPr/>
        </p:nvSpPr>
        <p:spPr bwMode="auto">
          <a:xfrm>
            <a:off x="5943454" y="2819400"/>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6</a:t>
            </a:r>
            <a:endParaRPr lang="en-US" altLang="en-US" sz="2000" dirty="0"/>
          </a:p>
        </p:txBody>
      </p:sp>
      <p:sp>
        <p:nvSpPr>
          <p:cNvPr id="43"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581400"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24">
            <a:extLst>
              <a:ext uri="{FF2B5EF4-FFF2-40B4-BE49-F238E27FC236}">
                <a16:creationId xmlns:a16="http://schemas.microsoft.com/office/drawing/2014/main" id="{B4F070B0-1919-4226-9E4F-FD40F44C1C1E}"/>
              </a:ext>
            </a:extLst>
          </p:cNvPr>
          <p:cNvSpPr>
            <a:spLocks noChangeShapeType="1"/>
          </p:cNvSpPr>
          <p:nvPr/>
        </p:nvSpPr>
        <p:spPr bwMode="auto">
          <a:xfrm>
            <a:off x="3671888"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948112"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24">
            <a:extLst>
              <a:ext uri="{FF2B5EF4-FFF2-40B4-BE49-F238E27FC236}">
                <a16:creationId xmlns:a16="http://schemas.microsoft.com/office/drawing/2014/main" id="{B4F070B0-1919-4226-9E4F-FD40F44C1C1E}"/>
              </a:ext>
            </a:extLst>
          </p:cNvPr>
          <p:cNvSpPr>
            <a:spLocks noChangeShapeType="1"/>
          </p:cNvSpPr>
          <p:nvPr/>
        </p:nvSpPr>
        <p:spPr bwMode="auto">
          <a:xfrm>
            <a:off x="4038600"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4329112"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24">
            <a:extLst>
              <a:ext uri="{FF2B5EF4-FFF2-40B4-BE49-F238E27FC236}">
                <a16:creationId xmlns:a16="http://schemas.microsoft.com/office/drawing/2014/main" id="{B4F070B0-1919-4226-9E4F-FD40F44C1C1E}"/>
              </a:ext>
            </a:extLst>
          </p:cNvPr>
          <p:cNvSpPr>
            <a:spLocks noChangeShapeType="1"/>
          </p:cNvSpPr>
          <p:nvPr/>
        </p:nvSpPr>
        <p:spPr bwMode="auto">
          <a:xfrm>
            <a:off x="4419600"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3215917" y="0"/>
            <a:ext cx="27121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a:solidFill>
                  <a:srgbClr val="0070C0"/>
                </a:solidFill>
              </a:rPr>
              <a:t>Hund</a:t>
            </a:r>
            <a:r>
              <a:rPr lang="ja-JP" altLang="en-US" sz="3200" b="1" dirty="0">
                <a:solidFill>
                  <a:srgbClr val="0070C0"/>
                </a:solidFill>
              </a:rPr>
              <a:t>’</a:t>
            </a:r>
            <a:r>
              <a:rPr lang="en-US" altLang="ja-JP" sz="3200" b="1" dirty="0">
                <a:solidFill>
                  <a:srgbClr val="0070C0"/>
                </a:solidFill>
              </a:rPr>
              <a:t>s Rule</a:t>
            </a:r>
            <a:endParaRPr lang="en-US" altLang="en-US" sz="3200" b="1" dirty="0">
              <a:solidFill>
                <a:srgbClr val="0070C0"/>
              </a:solidFill>
            </a:endParaRPr>
          </a:p>
        </p:txBody>
      </p:sp>
    </p:spTree>
    <p:extLst>
      <p:ext uri="{BB962C8B-B14F-4D97-AF65-F5344CB8AC3E}">
        <p14:creationId xmlns:p14="http://schemas.microsoft.com/office/powerpoint/2010/main" val="3634904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430"/>
                                        </p:tgtEl>
                                        <p:attrNameLst>
                                          <p:attrName>style.visibility</p:attrName>
                                        </p:attrNameLst>
                                      </p:cBhvr>
                                      <p:to>
                                        <p:strVal val="visible"/>
                                      </p:to>
                                    </p:set>
                                    <p:anim calcmode="lin" valueType="num">
                                      <p:cBhvr additive="base">
                                        <p:cTn id="7" dur="500" fill="hold"/>
                                        <p:tgtEl>
                                          <p:spTgt spid="59430"/>
                                        </p:tgtEl>
                                        <p:attrNameLst>
                                          <p:attrName>ppt_x</p:attrName>
                                        </p:attrNameLst>
                                      </p:cBhvr>
                                      <p:tavLst>
                                        <p:tav tm="0">
                                          <p:val>
                                            <p:strVal val="1+#ppt_w/2"/>
                                          </p:val>
                                        </p:tav>
                                        <p:tav tm="100000">
                                          <p:val>
                                            <p:strVal val="#ppt_x"/>
                                          </p:val>
                                        </p:tav>
                                      </p:tavLst>
                                    </p:anim>
                                    <p:anim calcmode="lin" valueType="num">
                                      <p:cBhvr additive="base">
                                        <p:cTn id="8" dur="500" fill="hold"/>
                                        <p:tgtEl>
                                          <p:spTgt spid="594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943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1+#ppt_w/2"/>
                                          </p:val>
                                        </p:tav>
                                        <p:tav tm="100000">
                                          <p:val>
                                            <p:strVal val="#ppt_x"/>
                                          </p:val>
                                        </p:tav>
                                      </p:tavLst>
                                    </p:anim>
                                    <p:anim calcmode="lin" valueType="num">
                                      <p:cBhvr additive="base">
                                        <p:cTn id="66"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1+#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1+#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0" grpId="0"/>
      <p:bldP spid="30" grpId="0"/>
      <p:bldP spid="31" grpId="0"/>
      <p:bldP spid="32" grpId="0"/>
      <p:bldP spid="33" grpId="0"/>
      <p:bldP spid="34" grpId="0"/>
      <p:bldP spid="35" grpId="0"/>
      <p:bldP spid="36" grpId="0"/>
      <p:bldP spid="37" grpId="0"/>
      <p:bldP spid="38" grpId="0"/>
      <p:bldP spid="46" grpId="0" animBg="1"/>
      <p:bldP spid="47" grpId="0" animBg="1"/>
      <p:bldP spid="48" grpId="0" animBg="1"/>
      <p:bldP spid="51"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80A09D5-E3E5-425E-A7EF-3A8FF0D1C5D7}"/>
              </a:ext>
            </a:extLst>
          </p:cNvPr>
          <p:cNvSpPr>
            <a:spLocks noGrp="1"/>
          </p:cNvSpPr>
          <p:nvPr>
            <p:ph type="sldNum" sz="quarter" idx="4"/>
          </p:nvPr>
        </p:nvSpPr>
        <p:spPr/>
        <p:txBody>
          <a:bodyPr/>
          <a:lstStyle/>
          <a:p>
            <a:fld id="{E61124D7-3D3F-409D-95D2-103C22DF228D}"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282677" y="379093"/>
            <a:ext cx="8670823" cy="1563355"/>
          </a:xfrm>
          <a:prstGeom prst="rect">
            <a:avLst/>
          </a:prstGeom>
        </p:spPr>
      </p:pic>
      <p:pic>
        <p:nvPicPr>
          <p:cNvPr id="7" name="Picture 6"/>
          <p:cNvPicPr>
            <a:picLocks noChangeAspect="1"/>
          </p:cNvPicPr>
          <p:nvPr/>
        </p:nvPicPr>
        <p:blipFill rotWithShape="1">
          <a:blip r:embed="rId4"/>
          <a:srcRect l="1692" t="1818" r="618"/>
          <a:stretch/>
        </p:blipFill>
        <p:spPr>
          <a:xfrm>
            <a:off x="342900" y="1584911"/>
            <a:ext cx="8572500" cy="3939589"/>
          </a:xfrm>
          <a:prstGeom prst="rect">
            <a:avLst/>
          </a:prstGeom>
        </p:spPr>
      </p:pic>
    </p:spTree>
    <p:extLst>
      <p:ext uri="{BB962C8B-B14F-4D97-AF65-F5344CB8AC3E}">
        <p14:creationId xmlns:p14="http://schemas.microsoft.com/office/powerpoint/2010/main" val="882582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056262"/>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62250" y="527107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Line 24">
            <a:extLst>
              <a:ext uri="{FF2B5EF4-FFF2-40B4-BE49-F238E27FC236}">
                <a16:creationId xmlns:a16="http://schemas.microsoft.com/office/drawing/2014/main" id="{B4F070B0-1919-4226-9E4F-FD40F44C1C1E}"/>
              </a:ext>
            </a:extLst>
          </p:cNvPr>
          <p:cNvSpPr>
            <a:spLocks noChangeShapeType="1"/>
          </p:cNvSpPr>
          <p:nvPr/>
        </p:nvSpPr>
        <p:spPr bwMode="auto">
          <a:xfrm>
            <a:off x="2852738" y="527107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7" name="Text Box 25">
            <a:extLst>
              <a:ext uri="{FF2B5EF4-FFF2-40B4-BE49-F238E27FC236}">
                <a16:creationId xmlns:a16="http://schemas.microsoft.com/office/drawing/2014/main" id="{3FE0BBE7-87A1-4E16-BB72-2B64168AA955}"/>
              </a:ext>
            </a:extLst>
          </p:cNvPr>
          <p:cNvSpPr txBox="1">
            <a:spLocks noChangeArrowheads="1"/>
          </p:cNvSpPr>
          <p:nvPr/>
        </p:nvSpPr>
        <p:spPr bwMode="auto">
          <a:xfrm>
            <a:off x="5031729" y="5794739"/>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H 1 e</a:t>
            </a:r>
            <a:r>
              <a:rPr lang="en-US" altLang="en-US" sz="2000" baseline="30000" dirty="0"/>
              <a:t>-</a:t>
            </a:r>
            <a:endParaRPr lang="en-US" altLang="en-US" sz="2000" dirty="0"/>
          </a:p>
        </p:txBody>
      </p:sp>
      <p:sp>
        <p:nvSpPr>
          <p:cNvPr id="59418" name="Text Box 26">
            <a:extLst>
              <a:ext uri="{FF2B5EF4-FFF2-40B4-BE49-F238E27FC236}">
                <a16:creationId xmlns:a16="http://schemas.microsoft.com/office/drawing/2014/main" id="{69C22587-AF43-40D4-A745-138204A69CFE}"/>
              </a:ext>
            </a:extLst>
          </p:cNvPr>
          <p:cNvSpPr txBox="1">
            <a:spLocks noChangeArrowheads="1"/>
          </p:cNvSpPr>
          <p:nvPr/>
        </p:nvSpPr>
        <p:spPr bwMode="auto">
          <a:xfrm>
            <a:off x="5962650" y="579473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1</a:t>
            </a:r>
            <a:endParaRPr lang="en-US" altLang="en-US" sz="2000" dirty="0"/>
          </a:p>
        </p:txBody>
      </p:sp>
      <p:sp>
        <p:nvSpPr>
          <p:cNvPr id="59419" name="Text Box 27">
            <a:extLst>
              <a:ext uri="{FF2B5EF4-FFF2-40B4-BE49-F238E27FC236}">
                <a16:creationId xmlns:a16="http://schemas.microsoft.com/office/drawing/2014/main" id="{D0FF560B-742D-4444-9E16-0B6E3700AC44}"/>
              </a:ext>
            </a:extLst>
          </p:cNvPr>
          <p:cNvSpPr txBox="1">
            <a:spLocks noChangeArrowheads="1"/>
          </p:cNvSpPr>
          <p:nvPr/>
        </p:nvSpPr>
        <p:spPr bwMode="auto">
          <a:xfrm>
            <a:off x="4889061" y="5448292"/>
            <a:ext cx="997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He 2 e</a:t>
            </a:r>
            <a:r>
              <a:rPr lang="en-US" altLang="en-US" sz="2000" baseline="30000" dirty="0"/>
              <a:t>-</a:t>
            </a:r>
          </a:p>
        </p:txBody>
      </p:sp>
      <p:sp>
        <p:nvSpPr>
          <p:cNvPr id="59420" name="Text Box 28">
            <a:extLst>
              <a:ext uri="{FF2B5EF4-FFF2-40B4-BE49-F238E27FC236}">
                <a16:creationId xmlns:a16="http://schemas.microsoft.com/office/drawing/2014/main" id="{8DA3176E-6269-47AB-8D43-9ED7E93D99E7}"/>
              </a:ext>
            </a:extLst>
          </p:cNvPr>
          <p:cNvSpPr txBox="1">
            <a:spLocks noChangeArrowheads="1"/>
          </p:cNvSpPr>
          <p:nvPr/>
        </p:nvSpPr>
        <p:spPr bwMode="auto">
          <a:xfrm>
            <a:off x="5962650" y="5448691"/>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endParaRPr lang="en-US" altLang="en-US" sz="2000" dirty="0"/>
          </a:p>
        </p:txBody>
      </p:sp>
      <p:sp>
        <p:nvSpPr>
          <p:cNvPr id="59422" name="Text Box 30">
            <a:extLst>
              <a:ext uri="{FF2B5EF4-FFF2-40B4-BE49-F238E27FC236}">
                <a16:creationId xmlns:a16="http://schemas.microsoft.com/office/drawing/2014/main" id="{34B8DB7E-A7F4-4159-B858-918C318FC383}"/>
              </a:ext>
            </a:extLst>
          </p:cNvPr>
          <p:cNvSpPr txBox="1">
            <a:spLocks noChangeArrowheads="1"/>
          </p:cNvSpPr>
          <p:nvPr/>
        </p:nvSpPr>
        <p:spPr bwMode="auto">
          <a:xfrm>
            <a:off x="5017301" y="5101849"/>
            <a:ext cx="869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Li 3 e</a:t>
            </a:r>
            <a:r>
              <a:rPr lang="en-US" altLang="en-US" sz="2000" baseline="30000" dirty="0"/>
              <a:t>-</a:t>
            </a:r>
            <a:endParaRPr lang="en-US" altLang="en-US" sz="2000" dirty="0"/>
          </a:p>
        </p:txBody>
      </p:sp>
      <p:sp>
        <p:nvSpPr>
          <p:cNvPr id="59423" name="Text Box 31">
            <a:extLst>
              <a:ext uri="{FF2B5EF4-FFF2-40B4-BE49-F238E27FC236}">
                <a16:creationId xmlns:a16="http://schemas.microsoft.com/office/drawing/2014/main" id="{2FEA44D4-3133-4B94-8CD8-617759005BB9}"/>
              </a:ext>
            </a:extLst>
          </p:cNvPr>
          <p:cNvSpPr txBox="1">
            <a:spLocks noChangeArrowheads="1"/>
          </p:cNvSpPr>
          <p:nvPr/>
        </p:nvSpPr>
        <p:spPr bwMode="auto">
          <a:xfrm>
            <a:off x="5962650" y="5102639"/>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1</a:t>
            </a:r>
            <a:endParaRPr lang="en-US" altLang="en-US" sz="2000" dirty="0"/>
          </a:p>
        </p:txBody>
      </p:sp>
      <p:sp>
        <p:nvSpPr>
          <p:cNvPr id="59425" name="Text Box 33">
            <a:extLst>
              <a:ext uri="{FF2B5EF4-FFF2-40B4-BE49-F238E27FC236}">
                <a16:creationId xmlns:a16="http://schemas.microsoft.com/office/drawing/2014/main" id="{2B718EEC-ECB8-44A2-AC89-2E3771FFDB23}"/>
              </a:ext>
            </a:extLst>
          </p:cNvPr>
          <p:cNvSpPr txBox="1">
            <a:spLocks noChangeArrowheads="1"/>
          </p:cNvSpPr>
          <p:nvPr/>
        </p:nvSpPr>
        <p:spPr bwMode="auto">
          <a:xfrm>
            <a:off x="4903489" y="4755406"/>
            <a:ext cx="982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Be 4 e</a:t>
            </a:r>
            <a:r>
              <a:rPr lang="en-US" altLang="en-US" sz="2000" baseline="30000" dirty="0"/>
              <a:t>-</a:t>
            </a:r>
            <a:endParaRPr lang="en-US" altLang="en-US" sz="2000" dirty="0"/>
          </a:p>
        </p:txBody>
      </p:sp>
      <p:sp>
        <p:nvSpPr>
          <p:cNvPr id="59426" name="Text Box 34">
            <a:extLst>
              <a:ext uri="{FF2B5EF4-FFF2-40B4-BE49-F238E27FC236}">
                <a16:creationId xmlns:a16="http://schemas.microsoft.com/office/drawing/2014/main" id="{0786C821-A288-41AF-8F33-A64B02673208}"/>
              </a:ext>
            </a:extLst>
          </p:cNvPr>
          <p:cNvSpPr txBox="1">
            <a:spLocks noChangeArrowheads="1"/>
          </p:cNvSpPr>
          <p:nvPr/>
        </p:nvSpPr>
        <p:spPr bwMode="auto">
          <a:xfrm>
            <a:off x="5962650" y="4756587"/>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endParaRPr lang="en-US" altLang="en-US" sz="2000" dirty="0"/>
          </a:p>
        </p:txBody>
      </p:sp>
      <p:sp>
        <p:nvSpPr>
          <p:cNvPr id="59427" name="Text Box 35">
            <a:extLst>
              <a:ext uri="{FF2B5EF4-FFF2-40B4-BE49-F238E27FC236}">
                <a16:creationId xmlns:a16="http://schemas.microsoft.com/office/drawing/2014/main" id="{DC16AD93-FE23-4399-9E1A-3ABCE9CD3EAD}"/>
              </a:ext>
            </a:extLst>
          </p:cNvPr>
          <p:cNvSpPr txBox="1">
            <a:spLocks noChangeArrowheads="1"/>
          </p:cNvSpPr>
          <p:nvPr/>
        </p:nvSpPr>
        <p:spPr bwMode="auto">
          <a:xfrm>
            <a:off x="5046155" y="440896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B 5 e</a:t>
            </a:r>
            <a:r>
              <a:rPr lang="en-US" altLang="en-US" sz="2000" baseline="30000" dirty="0"/>
              <a:t>-</a:t>
            </a:r>
            <a:endParaRPr lang="en-US" altLang="en-US" sz="2000" dirty="0"/>
          </a:p>
        </p:txBody>
      </p:sp>
      <p:sp>
        <p:nvSpPr>
          <p:cNvPr id="59429" name="Text Box 37">
            <a:extLst>
              <a:ext uri="{FF2B5EF4-FFF2-40B4-BE49-F238E27FC236}">
                <a16:creationId xmlns:a16="http://schemas.microsoft.com/office/drawing/2014/main" id="{B900B394-1BAB-4BDD-9B95-0AC368667B1D}"/>
              </a:ext>
            </a:extLst>
          </p:cNvPr>
          <p:cNvSpPr txBox="1">
            <a:spLocks noChangeArrowheads="1"/>
          </p:cNvSpPr>
          <p:nvPr/>
        </p:nvSpPr>
        <p:spPr bwMode="auto">
          <a:xfrm>
            <a:off x="5962650" y="4410535"/>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1</a:t>
            </a:r>
            <a:endParaRPr lang="en-US" altLang="en-US" sz="2000" dirty="0"/>
          </a:p>
        </p:txBody>
      </p:sp>
      <p:sp>
        <p:nvSpPr>
          <p:cNvPr id="59430" name="Text Box 38">
            <a:extLst>
              <a:ext uri="{FF2B5EF4-FFF2-40B4-BE49-F238E27FC236}">
                <a16:creationId xmlns:a16="http://schemas.microsoft.com/office/drawing/2014/main" id="{D1DADAB7-0DED-42C5-8E48-128A9039F989}"/>
              </a:ext>
            </a:extLst>
          </p:cNvPr>
          <p:cNvSpPr txBox="1">
            <a:spLocks noChangeArrowheads="1"/>
          </p:cNvSpPr>
          <p:nvPr/>
        </p:nvSpPr>
        <p:spPr bwMode="auto">
          <a:xfrm>
            <a:off x="5031729" y="4062520"/>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C 6 e</a:t>
            </a:r>
            <a:r>
              <a:rPr lang="en-US" altLang="en-US" sz="2000" baseline="30000" dirty="0"/>
              <a:t>-</a:t>
            </a:r>
            <a:endParaRPr lang="en-US" altLang="en-US" sz="2000" dirty="0"/>
          </a:p>
        </p:txBody>
      </p:sp>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40</a:t>
            </a:fld>
            <a:endParaRPr lang="en-US" altLang="en-US" dirty="0"/>
          </a:p>
        </p:txBody>
      </p:sp>
      <p:sp>
        <p:nvSpPr>
          <p:cNvPr id="28" name="Text Box 1051">
            <a:extLst>
              <a:ext uri="{FF2B5EF4-FFF2-40B4-BE49-F238E27FC236}">
                <a16:creationId xmlns:a16="http://schemas.microsoft.com/office/drawing/2014/main" id="{80026E9D-83C8-4881-9888-C4FF561FA03E}"/>
              </a:ext>
            </a:extLst>
          </p:cNvPr>
          <p:cNvSpPr txBox="1">
            <a:spLocks noChangeArrowheads="1"/>
          </p:cNvSpPr>
          <p:nvPr/>
        </p:nvSpPr>
        <p:spPr bwMode="auto">
          <a:xfrm>
            <a:off x="1333500" y="329625"/>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200" b="1" dirty="0" err="1">
                <a:solidFill>
                  <a:srgbClr val="0070C0"/>
                </a:solidFill>
              </a:rPr>
              <a:t>Aufbau</a:t>
            </a:r>
            <a:r>
              <a:rPr lang="en-US" altLang="en-US" sz="3200" b="1" dirty="0">
                <a:solidFill>
                  <a:srgbClr val="0070C0"/>
                </a:solidFill>
              </a:rPr>
              <a:t> Principle + Hund</a:t>
            </a:r>
            <a:r>
              <a:rPr lang="ja-JP" altLang="en-US" sz="3200" b="1" dirty="0">
                <a:solidFill>
                  <a:srgbClr val="0070C0"/>
                </a:solidFill>
              </a:rPr>
              <a:t>’</a:t>
            </a:r>
            <a:r>
              <a:rPr lang="en-US" altLang="ja-JP" sz="3200" b="1" dirty="0">
                <a:solidFill>
                  <a:srgbClr val="0070C0"/>
                </a:solidFill>
              </a:rPr>
              <a:t>s Rule</a:t>
            </a:r>
            <a:endParaRPr lang="en-US" altLang="en-US" sz="3200" b="1" dirty="0">
              <a:solidFill>
                <a:srgbClr val="0070C0"/>
              </a:solidFill>
            </a:endParaRPr>
          </a:p>
        </p:txBody>
      </p:sp>
      <p:sp>
        <p:nvSpPr>
          <p:cNvPr id="30" name="Text Box 1054">
            <a:extLst>
              <a:ext uri="{FF2B5EF4-FFF2-40B4-BE49-F238E27FC236}">
                <a16:creationId xmlns:a16="http://schemas.microsoft.com/office/drawing/2014/main" id="{EBEEF703-BFC1-48C2-A50E-406609020EAF}"/>
              </a:ext>
            </a:extLst>
          </p:cNvPr>
          <p:cNvSpPr txBox="1">
            <a:spLocks noChangeArrowheads="1"/>
          </p:cNvSpPr>
          <p:nvPr/>
        </p:nvSpPr>
        <p:spPr bwMode="auto">
          <a:xfrm>
            <a:off x="5962650" y="4064483"/>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2</a:t>
            </a:r>
            <a:endParaRPr lang="en-US" altLang="en-US" sz="2000" dirty="0"/>
          </a:p>
        </p:txBody>
      </p:sp>
      <p:sp>
        <p:nvSpPr>
          <p:cNvPr id="31" name="Text Box 1055">
            <a:extLst>
              <a:ext uri="{FF2B5EF4-FFF2-40B4-BE49-F238E27FC236}">
                <a16:creationId xmlns:a16="http://schemas.microsoft.com/office/drawing/2014/main" id="{C95C4462-249E-4D8F-8FEF-E8FD27A64DEE}"/>
              </a:ext>
            </a:extLst>
          </p:cNvPr>
          <p:cNvSpPr txBox="1">
            <a:spLocks noChangeArrowheads="1"/>
          </p:cNvSpPr>
          <p:nvPr/>
        </p:nvSpPr>
        <p:spPr bwMode="auto">
          <a:xfrm>
            <a:off x="5031729" y="3716077"/>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N 7 e</a:t>
            </a:r>
            <a:r>
              <a:rPr lang="en-US" altLang="en-US" sz="2000" baseline="30000" dirty="0"/>
              <a:t>-</a:t>
            </a:r>
          </a:p>
        </p:txBody>
      </p:sp>
      <p:sp>
        <p:nvSpPr>
          <p:cNvPr id="32" name="Text Box 1057">
            <a:extLst>
              <a:ext uri="{FF2B5EF4-FFF2-40B4-BE49-F238E27FC236}">
                <a16:creationId xmlns:a16="http://schemas.microsoft.com/office/drawing/2014/main" id="{91BE4E89-1D62-4985-A4F9-AF810B03C724}"/>
              </a:ext>
            </a:extLst>
          </p:cNvPr>
          <p:cNvSpPr txBox="1">
            <a:spLocks noChangeArrowheads="1"/>
          </p:cNvSpPr>
          <p:nvPr/>
        </p:nvSpPr>
        <p:spPr bwMode="auto">
          <a:xfrm>
            <a:off x="5962650" y="3718431"/>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3</a:t>
            </a:r>
            <a:endParaRPr lang="en-US" altLang="en-US" sz="2000" dirty="0"/>
          </a:p>
        </p:txBody>
      </p:sp>
      <p:sp>
        <p:nvSpPr>
          <p:cNvPr id="33" name="Text Box 1058">
            <a:extLst>
              <a:ext uri="{FF2B5EF4-FFF2-40B4-BE49-F238E27FC236}">
                <a16:creationId xmlns:a16="http://schemas.microsoft.com/office/drawing/2014/main" id="{4F3FA678-9DA5-4073-A952-F7C204C57CC1}"/>
              </a:ext>
            </a:extLst>
          </p:cNvPr>
          <p:cNvSpPr txBox="1">
            <a:spLocks noChangeArrowheads="1"/>
          </p:cNvSpPr>
          <p:nvPr/>
        </p:nvSpPr>
        <p:spPr bwMode="auto">
          <a:xfrm>
            <a:off x="5018905" y="3369634"/>
            <a:ext cx="867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O 8 e</a:t>
            </a:r>
            <a:r>
              <a:rPr lang="en-US" altLang="en-US" sz="2000" baseline="30000" dirty="0"/>
              <a:t>-</a:t>
            </a:r>
            <a:endParaRPr lang="en-US" altLang="en-US" sz="2000" dirty="0"/>
          </a:p>
        </p:txBody>
      </p:sp>
      <p:sp>
        <p:nvSpPr>
          <p:cNvPr id="34" name="Text Box 1059">
            <a:extLst>
              <a:ext uri="{FF2B5EF4-FFF2-40B4-BE49-F238E27FC236}">
                <a16:creationId xmlns:a16="http://schemas.microsoft.com/office/drawing/2014/main" id="{83AB7F90-348A-46F3-9644-65E228C2B609}"/>
              </a:ext>
            </a:extLst>
          </p:cNvPr>
          <p:cNvSpPr txBox="1">
            <a:spLocks noChangeArrowheads="1"/>
          </p:cNvSpPr>
          <p:nvPr/>
        </p:nvSpPr>
        <p:spPr bwMode="auto">
          <a:xfrm>
            <a:off x="5962650" y="3372379"/>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4</a:t>
            </a:r>
            <a:endParaRPr lang="en-US" altLang="en-US" sz="2000" dirty="0"/>
          </a:p>
        </p:txBody>
      </p:sp>
      <p:sp>
        <p:nvSpPr>
          <p:cNvPr id="35" name="Text Box 1062">
            <a:extLst>
              <a:ext uri="{FF2B5EF4-FFF2-40B4-BE49-F238E27FC236}">
                <a16:creationId xmlns:a16="http://schemas.microsoft.com/office/drawing/2014/main" id="{A4090A5C-E0A2-4ADF-A884-7EF912B58919}"/>
              </a:ext>
            </a:extLst>
          </p:cNvPr>
          <p:cNvSpPr txBox="1">
            <a:spLocks noChangeArrowheads="1"/>
          </p:cNvSpPr>
          <p:nvPr/>
        </p:nvSpPr>
        <p:spPr bwMode="auto">
          <a:xfrm>
            <a:off x="5060583" y="3023191"/>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F 9 e</a:t>
            </a:r>
            <a:r>
              <a:rPr lang="en-US" altLang="en-US" sz="2000" baseline="30000" dirty="0"/>
              <a:t>-</a:t>
            </a:r>
            <a:endParaRPr lang="en-US" altLang="en-US" sz="2000" dirty="0"/>
          </a:p>
        </p:txBody>
      </p:sp>
      <p:sp>
        <p:nvSpPr>
          <p:cNvPr id="36" name="Text Box 1063">
            <a:extLst>
              <a:ext uri="{FF2B5EF4-FFF2-40B4-BE49-F238E27FC236}">
                <a16:creationId xmlns:a16="http://schemas.microsoft.com/office/drawing/2014/main" id="{AECA45B0-EC13-4C72-9612-CCE856A62008}"/>
              </a:ext>
            </a:extLst>
          </p:cNvPr>
          <p:cNvSpPr txBox="1">
            <a:spLocks noChangeArrowheads="1"/>
          </p:cNvSpPr>
          <p:nvPr/>
        </p:nvSpPr>
        <p:spPr bwMode="auto">
          <a:xfrm>
            <a:off x="5962650" y="3026327"/>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5</a:t>
            </a:r>
            <a:endParaRPr lang="en-US" altLang="en-US" sz="2000" dirty="0"/>
          </a:p>
        </p:txBody>
      </p:sp>
      <p:sp>
        <p:nvSpPr>
          <p:cNvPr id="37" name="Text Box 1065">
            <a:extLst>
              <a:ext uri="{FF2B5EF4-FFF2-40B4-BE49-F238E27FC236}">
                <a16:creationId xmlns:a16="http://schemas.microsoft.com/office/drawing/2014/main" id="{BF7A2400-10D1-4D1A-8878-17F181874D98}"/>
              </a:ext>
            </a:extLst>
          </p:cNvPr>
          <p:cNvSpPr txBox="1">
            <a:spLocks noChangeArrowheads="1"/>
          </p:cNvSpPr>
          <p:nvPr/>
        </p:nvSpPr>
        <p:spPr bwMode="auto">
          <a:xfrm>
            <a:off x="4746394" y="2680275"/>
            <a:ext cx="1140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Ne 10 e</a:t>
            </a:r>
            <a:r>
              <a:rPr lang="en-US" altLang="en-US" sz="2000" baseline="30000" dirty="0"/>
              <a:t>-</a:t>
            </a:r>
            <a:endParaRPr lang="en-US" altLang="en-US" sz="2000" dirty="0"/>
          </a:p>
        </p:txBody>
      </p:sp>
      <p:sp>
        <p:nvSpPr>
          <p:cNvPr id="38" name="Text Box 1066">
            <a:extLst>
              <a:ext uri="{FF2B5EF4-FFF2-40B4-BE49-F238E27FC236}">
                <a16:creationId xmlns:a16="http://schemas.microsoft.com/office/drawing/2014/main" id="{D2F24278-2A70-4977-8BBA-674392176C82}"/>
              </a:ext>
            </a:extLst>
          </p:cNvPr>
          <p:cNvSpPr txBox="1">
            <a:spLocks noChangeArrowheads="1"/>
          </p:cNvSpPr>
          <p:nvPr/>
        </p:nvSpPr>
        <p:spPr bwMode="auto">
          <a:xfrm>
            <a:off x="5962504" y="2680275"/>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a:t>1s</a:t>
            </a:r>
            <a:r>
              <a:rPr lang="en-US" altLang="en-US" sz="2000" baseline="30000" dirty="0"/>
              <a:t>2</a:t>
            </a:r>
            <a:r>
              <a:rPr lang="en-US" altLang="en-US" sz="2000" dirty="0"/>
              <a:t>2s</a:t>
            </a:r>
            <a:r>
              <a:rPr lang="en-US" altLang="en-US" sz="2000" baseline="30000" dirty="0"/>
              <a:t>2</a:t>
            </a:r>
            <a:r>
              <a:rPr lang="en-US" altLang="en-US" sz="2000" dirty="0"/>
              <a:t>2p</a:t>
            </a:r>
            <a:r>
              <a:rPr lang="en-US" altLang="en-US" sz="2000" baseline="30000" dirty="0"/>
              <a:t>6</a:t>
            </a:r>
            <a:endParaRPr lang="en-US" altLang="en-US" sz="2000" dirty="0"/>
          </a:p>
        </p:txBody>
      </p:sp>
      <p:sp>
        <p:nvSpPr>
          <p:cNvPr id="43"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62250" y="360532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4">
            <a:extLst>
              <a:ext uri="{FF2B5EF4-FFF2-40B4-BE49-F238E27FC236}">
                <a16:creationId xmlns:a16="http://schemas.microsoft.com/office/drawing/2014/main" id="{B4F070B0-1919-4226-9E4F-FD40F44C1C1E}"/>
              </a:ext>
            </a:extLst>
          </p:cNvPr>
          <p:cNvSpPr>
            <a:spLocks noChangeShapeType="1"/>
          </p:cNvSpPr>
          <p:nvPr/>
        </p:nvSpPr>
        <p:spPr bwMode="auto">
          <a:xfrm>
            <a:off x="2852738" y="360532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600450"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24">
            <a:extLst>
              <a:ext uri="{FF2B5EF4-FFF2-40B4-BE49-F238E27FC236}">
                <a16:creationId xmlns:a16="http://schemas.microsoft.com/office/drawing/2014/main" id="{B4F070B0-1919-4226-9E4F-FD40F44C1C1E}"/>
              </a:ext>
            </a:extLst>
          </p:cNvPr>
          <p:cNvSpPr>
            <a:spLocks noChangeShapeType="1"/>
          </p:cNvSpPr>
          <p:nvPr/>
        </p:nvSpPr>
        <p:spPr bwMode="auto">
          <a:xfrm>
            <a:off x="3690938"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967162"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24">
            <a:extLst>
              <a:ext uri="{FF2B5EF4-FFF2-40B4-BE49-F238E27FC236}">
                <a16:creationId xmlns:a16="http://schemas.microsoft.com/office/drawing/2014/main" id="{B4F070B0-1919-4226-9E4F-FD40F44C1C1E}"/>
              </a:ext>
            </a:extLst>
          </p:cNvPr>
          <p:cNvSpPr>
            <a:spLocks noChangeShapeType="1"/>
          </p:cNvSpPr>
          <p:nvPr/>
        </p:nvSpPr>
        <p:spPr bwMode="auto">
          <a:xfrm>
            <a:off x="4057650"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4348162"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24">
            <a:extLst>
              <a:ext uri="{FF2B5EF4-FFF2-40B4-BE49-F238E27FC236}">
                <a16:creationId xmlns:a16="http://schemas.microsoft.com/office/drawing/2014/main" id="{B4F070B0-1919-4226-9E4F-FD40F44C1C1E}"/>
              </a:ext>
            </a:extLst>
          </p:cNvPr>
          <p:cNvSpPr>
            <a:spLocks noChangeShapeType="1"/>
          </p:cNvSpPr>
          <p:nvPr/>
        </p:nvSpPr>
        <p:spPr bwMode="auto">
          <a:xfrm>
            <a:off x="4438650"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6474679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15">
            <a:extLst>
              <a:ext uri="{FF2B5EF4-FFF2-40B4-BE49-F238E27FC236}">
                <a16:creationId xmlns:a16="http://schemas.microsoft.com/office/drawing/2014/main" id="{B28C1A7D-9927-494A-8BD8-8AD4E3DD5132}"/>
              </a:ext>
            </a:extLst>
          </p:cNvPr>
          <p:cNvSpPr txBox="1">
            <a:spLocks noChangeArrowheads="1"/>
          </p:cNvSpPr>
          <p:nvPr/>
        </p:nvSpPr>
        <p:spPr bwMode="auto">
          <a:xfrm>
            <a:off x="165121" y="131802"/>
            <a:ext cx="88137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000" b="1" dirty="0">
                <a:solidFill>
                  <a:srgbClr val="0070C0"/>
                </a:solidFill>
              </a:rPr>
              <a:t>Order of Orbitals (filling) in Multi-electron Atom</a:t>
            </a:r>
          </a:p>
        </p:txBody>
      </p:sp>
      <p:sp>
        <p:nvSpPr>
          <p:cNvPr id="52240" name="Text Box 16">
            <a:extLst>
              <a:ext uri="{FF2B5EF4-FFF2-40B4-BE49-F238E27FC236}">
                <a16:creationId xmlns:a16="http://schemas.microsoft.com/office/drawing/2014/main" id="{D86CEFB8-30D0-4429-917B-BE509DBB4796}"/>
              </a:ext>
            </a:extLst>
          </p:cNvPr>
          <p:cNvSpPr txBox="1">
            <a:spLocks noChangeArrowheads="1"/>
          </p:cNvSpPr>
          <p:nvPr/>
        </p:nvSpPr>
        <p:spPr bwMode="auto">
          <a:xfrm>
            <a:off x="590550" y="5562600"/>
            <a:ext cx="796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1s &lt; 2s &lt; 2p &lt; 3s &lt; 3p &lt; 4s &lt; 3d &lt; 4p &lt; 5s &lt; 4d &lt; 5p &lt; 6s</a:t>
            </a:r>
          </a:p>
        </p:txBody>
      </p:sp>
      <p:pic>
        <p:nvPicPr>
          <p:cNvPr id="21509" name="Picture 19">
            <a:extLst>
              <a:ext uri="{FF2B5EF4-FFF2-40B4-BE49-F238E27FC236}">
                <a16:creationId xmlns:a16="http://schemas.microsoft.com/office/drawing/2014/main" id="{97975075-9677-4A26-A7A1-9161BF33C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732128"/>
            <a:ext cx="4676775"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03D6D6D-97B9-49BE-A3D3-03FC8F44716B}"/>
              </a:ext>
            </a:extLst>
          </p:cNvPr>
          <p:cNvSpPr>
            <a:spLocks noGrp="1"/>
          </p:cNvSpPr>
          <p:nvPr>
            <p:ph type="sldNum" sz="quarter" idx="12"/>
          </p:nvPr>
        </p:nvSpPr>
        <p:spPr/>
        <p:txBody>
          <a:bodyPr/>
          <a:lstStyle/>
          <a:p>
            <a:fld id="{92C4FA15-A759-439B-8419-B0A805F95547}" type="slidenum">
              <a:rPr lang="en-US" altLang="en-US" smtClean="0"/>
              <a:pPr/>
              <a:t>41</a:t>
            </a:fld>
            <a:endParaRPr lang="en-US" altLang="en-US" dirty="0"/>
          </a:p>
        </p:txBody>
      </p:sp>
    </p:spTree>
    <p:extLst>
      <p:ext uri="{BB962C8B-B14F-4D97-AF65-F5344CB8AC3E}">
        <p14:creationId xmlns:p14="http://schemas.microsoft.com/office/powerpoint/2010/main" val="47949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240"/>
                                        </p:tgtEl>
                                        <p:attrNameLst>
                                          <p:attrName>style.visibility</p:attrName>
                                        </p:attrNameLst>
                                      </p:cBhvr>
                                      <p:to>
                                        <p:strVal val="visible"/>
                                      </p:to>
                                    </p:set>
                                    <p:anim calcmode="lin" valueType="num">
                                      <p:cBhvr>
                                        <p:cTn id="7" dur="1000" fill="hold"/>
                                        <p:tgtEl>
                                          <p:spTgt spid="52240"/>
                                        </p:tgtEl>
                                        <p:attrNameLst>
                                          <p:attrName>ppt_w</p:attrName>
                                        </p:attrNameLst>
                                      </p:cBhvr>
                                      <p:tavLst>
                                        <p:tav tm="0">
                                          <p:val>
                                            <p:fltVal val="0"/>
                                          </p:val>
                                        </p:tav>
                                        <p:tav tm="100000">
                                          <p:val>
                                            <p:strVal val="#ppt_w"/>
                                          </p:val>
                                        </p:tav>
                                      </p:tavLst>
                                    </p:anim>
                                    <p:anim calcmode="lin" valueType="num">
                                      <p:cBhvr>
                                        <p:cTn id="8" dur="1000" fill="hold"/>
                                        <p:tgtEl>
                                          <p:spTgt spid="522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a:extLst>
              <a:ext uri="{FF2B5EF4-FFF2-40B4-BE49-F238E27FC236}">
                <a16:creationId xmlns:a16="http://schemas.microsoft.com/office/drawing/2014/main" id="{0E800BFC-527B-4D05-A55E-498A3EEC7B88}"/>
              </a:ext>
            </a:extLst>
          </p:cNvPr>
          <p:cNvSpPr txBox="1">
            <a:spLocks noChangeArrowheads="1"/>
          </p:cNvSpPr>
          <p:nvPr/>
        </p:nvSpPr>
        <p:spPr bwMode="auto">
          <a:xfrm>
            <a:off x="304800" y="368300"/>
            <a:ext cx="8534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600" b="1" i="1" dirty="0"/>
              <a:t>Electron configuration</a:t>
            </a:r>
            <a:r>
              <a:rPr lang="en-US" altLang="en-US" sz="2600" dirty="0"/>
              <a:t> is how the electrons are distributed among the various atomic orbitals in an atom.</a:t>
            </a:r>
            <a:endParaRPr lang="en-US" altLang="en-US" sz="2600" b="1" i="1" dirty="0"/>
          </a:p>
        </p:txBody>
      </p:sp>
      <p:sp>
        <p:nvSpPr>
          <p:cNvPr id="63491" name="Text Box 3">
            <a:extLst>
              <a:ext uri="{FF2B5EF4-FFF2-40B4-BE49-F238E27FC236}">
                <a16:creationId xmlns:a16="http://schemas.microsoft.com/office/drawing/2014/main" id="{6F90899D-6AB3-4B61-AE23-1CB280A19D87}"/>
              </a:ext>
            </a:extLst>
          </p:cNvPr>
          <p:cNvSpPr txBox="1">
            <a:spLocks noChangeArrowheads="1"/>
          </p:cNvSpPr>
          <p:nvPr/>
        </p:nvSpPr>
        <p:spPr bwMode="auto">
          <a:xfrm>
            <a:off x="4114800" y="2309813"/>
            <a:ext cx="8435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dirty="0"/>
              <a:t>1s</a:t>
            </a:r>
            <a:r>
              <a:rPr lang="en-US" altLang="en-US" sz="3600" baseline="30000" dirty="0"/>
              <a:t>1</a:t>
            </a:r>
            <a:endParaRPr lang="en-US" altLang="en-US" sz="3600" dirty="0"/>
          </a:p>
        </p:txBody>
      </p:sp>
      <p:grpSp>
        <p:nvGrpSpPr>
          <p:cNvPr id="2" name="Group 10">
            <a:extLst>
              <a:ext uri="{FF2B5EF4-FFF2-40B4-BE49-F238E27FC236}">
                <a16:creationId xmlns:a16="http://schemas.microsoft.com/office/drawing/2014/main" id="{63FFD884-24EE-4D81-921B-4ACEC1756088}"/>
              </a:ext>
            </a:extLst>
          </p:cNvPr>
          <p:cNvGrpSpPr>
            <a:grpSpLocks/>
          </p:cNvGrpSpPr>
          <p:nvPr/>
        </p:nvGrpSpPr>
        <p:grpSpPr bwMode="auto">
          <a:xfrm>
            <a:off x="1435100" y="2819401"/>
            <a:ext cx="2873375" cy="998538"/>
            <a:chOff x="878" y="1579"/>
            <a:chExt cx="1810" cy="629"/>
          </a:xfrm>
        </p:grpSpPr>
        <p:sp>
          <p:nvSpPr>
            <p:cNvPr id="22547" name="Text Box 4">
              <a:extLst>
                <a:ext uri="{FF2B5EF4-FFF2-40B4-BE49-F238E27FC236}">
                  <a16:creationId xmlns:a16="http://schemas.microsoft.com/office/drawing/2014/main" id="{4EFBF708-4C8B-4714-8110-15597B4E2C99}"/>
                </a:ext>
              </a:extLst>
            </p:cNvPr>
            <p:cNvSpPr txBox="1">
              <a:spLocks noChangeArrowheads="1"/>
            </p:cNvSpPr>
            <p:nvPr/>
          </p:nvSpPr>
          <p:spPr bwMode="auto">
            <a:xfrm>
              <a:off x="878" y="1685"/>
              <a:ext cx="164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u="sng" dirty="0">
                  <a:solidFill>
                    <a:srgbClr val="FF0000"/>
                  </a:solidFill>
                </a:rPr>
                <a:t>principal quantum</a:t>
              </a:r>
            </a:p>
            <a:p>
              <a:pPr algn="ctr"/>
              <a:r>
                <a:rPr lang="en-US" altLang="en-US" u="sng" dirty="0">
                  <a:solidFill>
                    <a:srgbClr val="FF0000"/>
                  </a:solidFill>
                </a:rPr>
                <a:t>number </a:t>
              </a:r>
              <a:r>
                <a:rPr lang="en-US" altLang="en-US" b="1" i="1" u="sng" dirty="0">
                  <a:solidFill>
                    <a:srgbClr val="FF0000"/>
                  </a:solidFill>
                </a:rPr>
                <a:t>n</a:t>
              </a:r>
              <a:endParaRPr lang="en-US" altLang="en-US" b="1" u="sng" dirty="0">
                <a:solidFill>
                  <a:srgbClr val="FF0000"/>
                </a:solidFill>
              </a:endParaRPr>
            </a:p>
          </p:txBody>
        </p:sp>
        <p:sp>
          <p:nvSpPr>
            <p:cNvPr id="22548" name="Line 7">
              <a:extLst>
                <a:ext uri="{FF2B5EF4-FFF2-40B4-BE49-F238E27FC236}">
                  <a16:creationId xmlns:a16="http://schemas.microsoft.com/office/drawing/2014/main" id="{60C12675-1735-43E1-91B7-BB118EBF1617}"/>
                </a:ext>
              </a:extLst>
            </p:cNvPr>
            <p:cNvSpPr>
              <a:spLocks noChangeShapeType="1"/>
            </p:cNvSpPr>
            <p:nvPr/>
          </p:nvSpPr>
          <p:spPr bwMode="auto">
            <a:xfrm flipV="1">
              <a:off x="2448" y="1579"/>
              <a:ext cx="24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a:extLst>
              <a:ext uri="{FF2B5EF4-FFF2-40B4-BE49-F238E27FC236}">
                <a16:creationId xmlns:a16="http://schemas.microsoft.com/office/drawing/2014/main" id="{239E9C09-7E89-4B1A-9FDA-92CA21F6529E}"/>
              </a:ext>
            </a:extLst>
          </p:cNvPr>
          <p:cNvGrpSpPr>
            <a:grpSpLocks/>
          </p:cNvGrpSpPr>
          <p:nvPr/>
        </p:nvGrpSpPr>
        <p:grpSpPr bwMode="auto">
          <a:xfrm>
            <a:off x="4724400" y="2819399"/>
            <a:ext cx="3206750" cy="990599"/>
            <a:chOff x="2976" y="1584"/>
            <a:chExt cx="2020" cy="624"/>
          </a:xfrm>
        </p:grpSpPr>
        <p:sp>
          <p:nvSpPr>
            <p:cNvPr id="22545" name="Text Box 5">
              <a:extLst>
                <a:ext uri="{FF2B5EF4-FFF2-40B4-BE49-F238E27FC236}">
                  <a16:creationId xmlns:a16="http://schemas.microsoft.com/office/drawing/2014/main" id="{802AD68B-2403-4E40-ACFF-F2B4A22596BF}"/>
                </a:ext>
              </a:extLst>
            </p:cNvPr>
            <p:cNvSpPr txBox="1">
              <a:spLocks noChangeArrowheads="1"/>
            </p:cNvSpPr>
            <p:nvPr/>
          </p:nvSpPr>
          <p:spPr bwMode="auto">
            <a:xfrm>
              <a:off x="3208" y="1685"/>
              <a:ext cx="17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u="sng" dirty="0">
                  <a:solidFill>
                    <a:srgbClr val="FF0000"/>
                  </a:solidFill>
                </a:rPr>
                <a:t>angular momentum</a:t>
              </a:r>
            </a:p>
            <a:p>
              <a:pPr algn="ctr"/>
              <a:r>
                <a:rPr lang="en-US" altLang="en-US" u="sng" dirty="0">
                  <a:solidFill>
                    <a:srgbClr val="FF0000"/>
                  </a:solidFill>
                </a:rPr>
                <a:t>quantum number </a:t>
              </a:r>
              <a:r>
                <a:rPr lang="en-US" altLang="en-US" b="1" i="1" u="sng" dirty="0">
                  <a:solidFill>
                    <a:srgbClr val="FF0000"/>
                  </a:solidFill>
                </a:rPr>
                <a:t>l</a:t>
              </a:r>
              <a:endParaRPr lang="en-US" altLang="en-US" b="1" u="sng" dirty="0">
                <a:solidFill>
                  <a:srgbClr val="FF0000"/>
                </a:solidFill>
              </a:endParaRPr>
            </a:p>
          </p:txBody>
        </p:sp>
        <p:sp>
          <p:nvSpPr>
            <p:cNvPr id="22546" name="Line 8">
              <a:extLst>
                <a:ext uri="{FF2B5EF4-FFF2-40B4-BE49-F238E27FC236}">
                  <a16:creationId xmlns:a16="http://schemas.microsoft.com/office/drawing/2014/main" id="{C67F2A69-CC20-473B-BA34-B853CF4856F8}"/>
                </a:ext>
              </a:extLst>
            </p:cNvPr>
            <p:cNvSpPr>
              <a:spLocks noChangeShapeType="1"/>
            </p:cNvSpPr>
            <p:nvPr/>
          </p:nvSpPr>
          <p:spPr bwMode="auto">
            <a:xfrm flipH="1" flipV="1">
              <a:off x="2976" y="1584"/>
              <a:ext cx="24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4" name="Group 12">
            <a:extLst>
              <a:ext uri="{FF2B5EF4-FFF2-40B4-BE49-F238E27FC236}">
                <a16:creationId xmlns:a16="http://schemas.microsoft.com/office/drawing/2014/main" id="{8866FE9F-EE37-437B-93DF-733CA78883C6}"/>
              </a:ext>
            </a:extLst>
          </p:cNvPr>
          <p:cNvGrpSpPr>
            <a:grpSpLocks/>
          </p:cNvGrpSpPr>
          <p:nvPr/>
        </p:nvGrpSpPr>
        <p:grpSpPr bwMode="auto">
          <a:xfrm>
            <a:off x="4822825" y="1616076"/>
            <a:ext cx="3651250" cy="830263"/>
            <a:chOff x="3072" y="864"/>
            <a:chExt cx="2300" cy="523"/>
          </a:xfrm>
        </p:grpSpPr>
        <p:sp>
          <p:nvSpPr>
            <p:cNvPr id="22543" name="Text Box 6">
              <a:extLst>
                <a:ext uri="{FF2B5EF4-FFF2-40B4-BE49-F238E27FC236}">
                  <a16:creationId xmlns:a16="http://schemas.microsoft.com/office/drawing/2014/main" id="{C2CDAB6A-3193-4F0E-AD38-4B6C98866FD2}"/>
                </a:ext>
              </a:extLst>
            </p:cNvPr>
            <p:cNvSpPr txBox="1">
              <a:spLocks noChangeArrowheads="1"/>
            </p:cNvSpPr>
            <p:nvPr/>
          </p:nvSpPr>
          <p:spPr bwMode="auto">
            <a:xfrm>
              <a:off x="3206" y="864"/>
              <a:ext cx="21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u="sng" dirty="0">
                  <a:solidFill>
                    <a:srgbClr val="FF0000"/>
                  </a:solidFill>
                </a:rPr>
                <a:t>number of electrons</a:t>
              </a:r>
            </a:p>
            <a:p>
              <a:pPr algn="ctr"/>
              <a:r>
                <a:rPr lang="en-US" altLang="en-US" u="sng" dirty="0">
                  <a:solidFill>
                    <a:srgbClr val="FF0000"/>
                  </a:solidFill>
                </a:rPr>
                <a:t>in the orbital or subshell</a:t>
              </a:r>
            </a:p>
          </p:txBody>
        </p:sp>
        <p:sp>
          <p:nvSpPr>
            <p:cNvPr id="22544" name="Line 9">
              <a:extLst>
                <a:ext uri="{FF2B5EF4-FFF2-40B4-BE49-F238E27FC236}">
                  <a16:creationId xmlns:a16="http://schemas.microsoft.com/office/drawing/2014/main" id="{834883B8-2B5D-4D0F-902E-4EA1CF82DB70}"/>
                </a:ext>
              </a:extLst>
            </p:cNvPr>
            <p:cNvSpPr>
              <a:spLocks noChangeShapeType="1"/>
            </p:cNvSpPr>
            <p:nvPr/>
          </p:nvSpPr>
          <p:spPr bwMode="auto">
            <a:xfrm flipH="1">
              <a:off x="3072" y="1056"/>
              <a:ext cx="24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3501" name="Text Box 13">
            <a:extLst>
              <a:ext uri="{FF2B5EF4-FFF2-40B4-BE49-F238E27FC236}">
                <a16:creationId xmlns:a16="http://schemas.microsoft.com/office/drawing/2014/main" id="{2C9D3426-E86B-4E96-A471-956AC021515C}"/>
              </a:ext>
            </a:extLst>
          </p:cNvPr>
          <p:cNvSpPr txBox="1">
            <a:spLocks noChangeArrowheads="1"/>
          </p:cNvSpPr>
          <p:nvPr/>
        </p:nvSpPr>
        <p:spPr bwMode="auto">
          <a:xfrm>
            <a:off x="3165475" y="4433888"/>
            <a:ext cx="2813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b="1" i="1" dirty="0"/>
              <a:t>Orbital diagram</a:t>
            </a:r>
          </a:p>
        </p:txBody>
      </p:sp>
      <p:sp>
        <p:nvSpPr>
          <p:cNvPr id="63502" name="Text Box 14">
            <a:extLst>
              <a:ext uri="{FF2B5EF4-FFF2-40B4-BE49-F238E27FC236}">
                <a16:creationId xmlns:a16="http://schemas.microsoft.com/office/drawing/2014/main" id="{DEC3FDB7-5A67-47D5-9B9E-CE5DE977189F}"/>
              </a:ext>
            </a:extLst>
          </p:cNvPr>
          <p:cNvSpPr txBox="1">
            <a:spLocks noChangeArrowheads="1"/>
          </p:cNvSpPr>
          <p:nvPr/>
        </p:nvSpPr>
        <p:spPr bwMode="auto">
          <a:xfrm>
            <a:off x="3657600" y="5094287"/>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H</a:t>
            </a:r>
          </a:p>
        </p:txBody>
      </p:sp>
      <p:grpSp>
        <p:nvGrpSpPr>
          <p:cNvPr id="5" name="Group 19">
            <a:extLst>
              <a:ext uri="{FF2B5EF4-FFF2-40B4-BE49-F238E27FC236}">
                <a16:creationId xmlns:a16="http://schemas.microsoft.com/office/drawing/2014/main" id="{26772DE3-C6E8-4B77-B2F9-D10025AE8AD8}"/>
              </a:ext>
            </a:extLst>
          </p:cNvPr>
          <p:cNvGrpSpPr>
            <a:grpSpLocks/>
          </p:cNvGrpSpPr>
          <p:nvPr/>
        </p:nvGrpSpPr>
        <p:grpSpPr bwMode="auto">
          <a:xfrm>
            <a:off x="5105400" y="5029200"/>
            <a:ext cx="619125" cy="1030287"/>
            <a:chOff x="3398" y="3312"/>
            <a:chExt cx="390" cy="649"/>
          </a:xfrm>
        </p:grpSpPr>
        <p:sp>
          <p:nvSpPr>
            <p:cNvPr id="22539" name="Text Box 15">
              <a:extLst>
                <a:ext uri="{FF2B5EF4-FFF2-40B4-BE49-F238E27FC236}">
                  <a16:creationId xmlns:a16="http://schemas.microsoft.com/office/drawing/2014/main" id="{BFF17A4A-4B19-4719-86A6-CBA106C29AFD}"/>
                </a:ext>
              </a:extLst>
            </p:cNvPr>
            <p:cNvSpPr txBox="1">
              <a:spLocks noChangeArrowheads="1"/>
            </p:cNvSpPr>
            <p:nvPr/>
          </p:nvSpPr>
          <p:spPr bwMode="auto">
            <a:xfrm>
              <a:off x="3398" y="3673"/>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1s</a:t>
              </a:r>
              <a:r>
                <a:rPr lang="en-US" altLang="en-US" baseline="30000"/>
                <a:t>1</a:t>
              </a:r>
              <a:endParaRPr lang="en-US" altLang="en-US"/>
            </a:p>
          </p:txBody>
        </p:sp>
        <p:grpSp>
          <p:nvGrpSpPr>
            <p:cNvPr id="22540" name="Group 18">
              <a:extLst>
                <a:ext uri="{FF2B5EF4-FFF2-40B4-BE49-F238E27FC236}">
                  <a16:creationId xmlns:a16="http://schemas.microsoft.com/office/drawing/2014/main" id="{623AA7E7-E6DC-45C8-BA05-999ABF7858E7}"/>
                </a:ext>
              </a:extLst>
            </p:cNvPr>
            <p:cNvGrpSpPr>
              <a:grpSpLocks/>
            </p:cNvGrpSpPr>
            <p:nvPr/>
          </p:nvGrpSpPr>
          <p:grpSpPr bwMode="auto">
            <a:xfrm>
              <a:off x="3425" y="3312"/>
              <a:ext cx="336" cy="384"/>
              <a:chOff x="3408" y="3312"/>
              <a:chExt cx="336" cy="384"/>
            </a:xfrm>
          </p:grpSpPr>
          <p:sp>
            <p:nvSpPr>
              <p:cNvPr id="22541" name="Rectangle 16">
                <a:extLst>
                  <a:ext uri="{FF2B5EF4-FFF2-40B4-BE49-F238E27FC236}">
                    <a16:creationId xmlns:a16="http://schemas.microsoft.com/office/drawing/2014/main" id="{2D694BDC-DE67-4F05-AE60-E7CDE748F287}"/>
                  </a:ext>
                </a:extLst>
              </p:cNvPr>
              <p:cNvSpPr>
                <a:spLocks noChangeArrowheads="1"/>
              </p:cNvSpPr>
              <p:nvPr/>
            </p:nvSpPr>
            <p:spPr bwMode="auto">
              <a:xfrm>
                <a:off x="3408" y="3312"/>
                <a:ext cx="336" cy="38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ar-SA" altLang="en-US"/>
              </a:p>
            </p:txBody>
          </p:sp>
          <p:sp>
            <p:nvSpPr>
              <p:cNvPr id="22542" name="Line 17">
                <a:extLst>
                  <a:ext uri="{FF2B5EF4-FFF2-40B4-BE49-F238E27FC236}">
                    <a16:creationId xmlns:a16="http://schemas.microsoft.com/office/drawing/2014/main" id="{19541F62-F269-4A8E-B204-746939EE8734}"/>
                  </a:ext>
                </a:extLst>
              </p:cNvPr>
              <p:cNvSpPr>
                <a:spLocks noChangeShapeType="1"/>
              </p:cNvSpPr>
              <p:nvPr/>
            </p:nvSpPr>
            <p:spPr bwMode="auto">
              <a:xfrm flipV="1">
                <a:off x="3552" y="3360"/>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6" name="Slide Number Placeholder 5">
            <a:extLst>
              <a:ext uri="{FF2B5EF4-FFF2-40B4-BE49-F238E27FC236}">
                <a16:creationId xmlns:a16="http://schemas.microsoft.com/office/drawing/2014/main" id="{F97E45A7-952B-4DD6-B7D7-9BB50AA9B4D2}"/>
              </a:ext>
            </a:extLst>
          </p:cNvPr>
          <p:cNvSpPr>
            <a:spLocks noGrp="1"/>
          </p:cNvSpPr>
          <p:nvPr>
            <p:ph type="sldNum" sz="quarter" idx="12"/>
          </p:nvPr>
        </p:nvSpPr>
        <p:spPr/>
        <p:txBody>
          <a:bodyPr/>
          <a:lstStyle/>
          <a:p>
            <a:fld id="{F5F445C0-5B55-49C2-8BBC-135AC4075542}" type="slidenum">
              <a:rPr lang="en-US" altLang="en-US" smtClean="0"/>
              <a:pPr/>
              <a:t>42</a:t>
            </a:fld>
            <a:endParaRPr lang="en-US" altLang="en-US" dirty="0"/>
          </a:p>
        </p:txBody>
      </p:sp>
    </p:spTree>
    <p:extLst>
      <p:ext uri="{BB962C8B-B14F-4D97-AF65-F5344CB8AC3E}">
        <p14:creationId xmlns:p14="http://schemas.microsoft.com/office/powerpoint/2010/main" val="347506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500" fill="hold"/>
                                        <p:tgtEl>
                                          <p:spTgt spid="63491"/>
                                        </p:tgtEl>
                                        <p:attrNameLst>
                                          <p:attrName>ppt_w</p:attrName>
                                        </p:attrNameLst>
                                      </p:cBhvr>
                                      <p:tavLst>
                                        <p:tav tm="0">
                                          <p:val>
                                            <p:fltVal val="0"/>
                                          </p:val>
                                        </p:tav>
                                        <p:tav tm="100000">
                                          <p:val>
                                            <p:strVal val="#ppt_w"/>
                                          </p:val>
                                        </p:tav>
                                      </p:tavLst>
                                    </p:anim>
                                    <p:anim calcmode="lin" valueType="num">
                                      <p:cBhvr>
                                        <p:cTn id="8" dur="500" fill="hold"/>
                                        <p:tgtEl>
                                          <p:spTgt spid="6349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501"/>
                                        </p:tgtEl>
                                        <p:attrNameLst>
                                          <p:attrName>style.visibility</p:attrName>
                                        </p:attrNameLst>
                                      </p:cBhvr>
                                      <p:to>
                                        <p:strVal val="visible"/>
                                      </p:to>
                                    </p:set>
                                    <p:anim calcmode="lin" valueType="num">
                                      <p:cBhvr additive="base">
                                        <p:cTn id="31" dur="500" fill="hold"/>
                                        <p:tgtEl>
                                          <p:spTgt spid="63501"/>
                                        </p:tgtEl>
                                        <p:attrNameLst>
                                          <p:attrName>ppt_x</p:attrName>
                                        </p:attrNameLst>
                                      </p:cBhvr>
                                      <p:tavLst>
                                        <p:tav tm="0">
                                          <p:val>
                                            <p:strVal val="0-#ppt_w/2"/>
                                          </p:val>
                                        </p:tav>
                                        <p:tav tm="100000">
                                          <p:val>
                                            <p:strVal val="#ppt_x"/>
                                          </p:val>
                                        </p:tav>
                                      </p:tavLst>
                                    </p:anim>
                                    <p:anim calcmode="lin" valueType="num">
                                      <p:cBhvr additive="base">
                                        <p:cTn id="32" dur="500" fill="hold"/>
                                        <p:tgtEl>
                                          <p:spTgt spid="6350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502"/>
                                        </p:tgtEl>
                                        <p:attrNameLst>
                                          <p:attrName>style.visibility</p:attrName>
                                        </p:attrNameLst>
                                      </p:cBhvr>
                                      <p:to>
                                        <p:strVal val="visible"/>
                                      </p:to>
                                    </p:set>
                                    <p:anim calcmode="lin" valueType="num">
                                      <p:cBhvr additive="base">
                                        <p:cTn id="37" dur="500" fill="hold"/>
                                        <p:tgtEl>
                                          <p:spTgt spid="63502"/>
                                        </p:tgtEl>
                                        <p:attrNameLst>
                                          <p:attrName>ppt_x</p:attrName>
                                        </p:attrNameLst>
                                      </p:cBhvr>
                                      <p:tavLst>
                                        <p:tav tm="0">
                                          <p:val>
                                            <p:strVal val="0-#ppt_w/2"/>
                                          </p:val>
                                        </p:tav>
                                        <p:tav tm="100000">
                                          <p:val>
                                            <p:strVal val="#ppt_x"/>
                                          </p:val>
                                        </p:tav>
                                      </p:tavLst>
                                    </p:anim>
                                    <p:anim calcmode="lin" valueType="num">
                                      <p:cBhvr additive="base">
                                        <p:cTn id="38" dur="500" fill="hold"/>
                                        <p:tgtEl>
                                          <p:spTgt spid="6350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P spid="63501" grpId="0" autoUpdateAnimBg="0"/>
      <p:bldP spid="6350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97E03D8D-824E-4700-9A85-AF4BBB69D90E}"/>
              </a:ext>
            </a:extLst>
          </p:cNvPr>
          <p:cNvSpPr txBox="1">
            <a:spLocks noChangeArrowheads="1"/>
          </p:cNvSpPr>
          <p:nvPr/>
        </p:nvSpPr>
        <p:spPr bwMode="auto">
          <a:xfrm>
            <a:off x="381000" y="268288"/>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1474D2"/>
                </a:solidFill>
              </a:rPr>
              <a:t>What is the electron configuration of Mg?</a:t>
            </a:r>
          </a:p>
        </p:txBody>
      </p:sp>
      <p:sp>
        <p:nvSpPr>
          <p:cNvPr id="61445" name="Text Box 5">
            <a:extLst>
              <a:ext uri="{FF2B5EF4-FFF2-40B4-BE49-F238E27FC236}">
                <a16:creationId xmlns:a16="http://schemas.microsoft.com/office/drawing/2014/main" id="{76B935D7-97E8-4CF2-B860-3588A5A21E96}"/>
              </a:ext>
            </a:extLst>
          </p:cNvPr>
          <p:cNvSpPr txBox="1">
            <a:spLocks noChangeArrowheads="1"/>
          </p:cNvSpPr>
          <p:nvPr/>
        </p:nvSpPr>
        <p:spPr bwMode="auto">
          <a:xfrm>
            <a:off x="1219200" y="72548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Mg  12 electrons</a:t>
            </a:r>
          </a:p>
        </p:txBody>
      </p:sp>
      <p:sp>
        <p:nvSpPr>
          <p:cNvPr id="61446" name="Text Box 6">
            <a:extLst>
              <a:ext uri="{FF2B5EF4-FFF2-40B4-BE49-F238E27FC236}">
                <a16:creationId xmlns:a16="http://schemas.microsoft.com/office/drawing/2014/main" id="{9740BECA-6E8A-4328-AD38-74E24ED5294C}"/>
              </a:ext>
            </a:extLst>
          </p:cNvPr>
          <p:cNvSpPr txBox="1">
            <a:spLocks noChangeArrowheads="1"/>
          </p:cNvSpPr>
          <p:nvPr/>
        </p:nvSpPr>
        <p:spPr bwMode="auto">
          <a:xfrm>
            <a:off x="1219200" y="1271059"/>
            <a:ext cx="396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1s &lt; 2s &lt; 2p &lt; 3s &lt; 3p &lt; 4s </a:t>
            </a:r>
          </a:p>
        </p:txBody>
      </p:sp>
      <p:sp>
        <p:nvSpPr>
          <p:cNvPr id="61447" name="Text Box 7">
            <a:extLst>
              <a:ext uri="{FF2B5EF4-FFF2-40B4-BE49-F238E27FC236}">
                <a16:creationId xmlns:a16="http://schemas.microsoft.com/office/drawing/2014/main" id="{26218314-67A6-4179-8933-F1E6B2E1B400}"/>
              </a:ext>
            </a:extLst>
          </p:cNvPr>
          <p:cNvSpPr txBox="1">
            <a:spLocks noChangeArrowheads="1"/>
          </p:cNvSpPr>
          <p:nvPr/>
        </p:nvSpPr>
        <p:spPr bwMode="auto">
          <a:xfrm>
            <a:off x="1219200" y="1804459"/>
            <a:ext cx="202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solidFill>
                  <a:srgbClr val="FF0000"/>
                </a:solidFill>
              </a:rPr>
              <a:t>1s</a:t>
            </a:r>
            <a:r>
              <a:rPr lang="en-US" altLang="en-US" b="1" u="sng" baseline="30000" dirty="0">
                <a:solidFill>
                  <a:srgbClr val="FF0000"/>
                </a:solidFill>
              </a:rPr>
              <a:t>2</a:t>
            </a:r>
            <a:r>
              <a:rPr lang="en-US" altLang="en-US" b="1" u="sng" dirty="0">
                <a:solidFill>
                  <a:srgbClr val="FF0000"/>
                </a:solidFill>
              </a:rPr>
              <a:t>2s</a:t>
            </a:r>
            <a:r>
              <a:rPr lang="en-US" altLang="en-US" b="1" u="sng" baseline="30000" dirty="0">
                <a:solidFill>
                  <a:srgbClr val="FF0000"/>
                </a:solidFill>
              </a:rPr>
              <a:t>2</a:t>
            </a:r>
            <a:r>
              <a:rPr lang="en-US" altLang="en-US" b="1" u="sng" dirty="0">
                <a:solidFill>
                  <a:srgbClr val="FF0000"/>
                </a:solidFill>
              </a:rPr>
              <a:t>2p</a:t>
            </a:r>
            <a:r>
              <a:rPr lang="en-US" altLang="en-US" b="1" u="sng" baseline="30000" dirty="0">
                <a:solidFill>
                  <a:srgbClr val="FF0000"/>
                </a:solidFill>
              </a:rPr>
              <a:t>6</a:t>
            </a:r>
            <a:r>
              <a:rPr lang="en-US" altLang="en-US" b="1" u="sng" dirty="0">
                <a:solidFill>
                  <a:srgbClr val="FF0000"/>
                </a:solidFill>
              </a:rPr>
              <a:t>3s</a:t>
            </a:r>
            <a:r>
              <a:rPr lang="en-US" altLang="en-US" b="1" u="sng" baseline="30000" dirty="0">
                <a:solidFill>
                  <a:srgbClr val="FF0000"/>
                </a:solidFill>
              </a:rPr>
              <a:t>2</a:t>
            </a:r>
            <a:endParaRPr lang="en-US" altLang="en-US" b="1" u="sng" dirty="0">
              <a:solidFill>
                <a:srgbClr val="FF0000"/>
              </a:solidFill>
            </a:endParaRPr>
          </a:p>
        </p:txBody>
      </p:sp>
      <p:sp>
        <p:nvSpPr>
          <p:cNvPr id="61448" name="Text Box 8">
            <a:extLst>
              <a:ext uri="{FF2B5EF4-FFF2-40B4-BE49-F238E27FC236}">
                <a16:creationId xmlns:a16="http://schemas.microsoft.com/office/drawing/2014/main" id="{27FCE6F7-D07B-45F1-A877-63CE306CAFD7}"/>
              </a:ext>
            </a:extLst>
          </p:cNvPr>
          <p:cNvSpPr txBox="1">
            <a:spLocks noChangeArrowheads="1"/>
          </p:cNvSpPr>
          <p:nvPr/>
        </p:nvSpPr>
        <p:spPr bwMode="auto">
          <a:xfrm>
            <a:off x="3429000" y="1804459"/>
            <a:ext cx="391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 + 2 + 6 + 2 = 12 electrons</a:t>
            </a:r>
          </a:p>
        </p:txBody>
      </p:sp>
      <p:sp>
        <p:nvSpPr>
          <p:cNvPr id="61450" name="Text Box 10">
            <a:extLst>
              <a:ext uri="{FF2B5EF4-FFF2-40B4-BE49-F238E27FC236}">
                <a16:creationId xmlns:a16="http://schemas.microsoft.com/office/drawing/2014/main" id="{F2F517DA-E5C2-48FD-8BE7-40B5CBCDC99B}"/>
              </a:ext>
            </a:extLst>
          </p:cNvPr>
          <p:cNvSpPr txBox="1">
            <a:spLocks noChangeArrowheads="1"/>
          </p:cNvSpPr>
          <p:nvPr/>
        </p:nvSpPr>
        <p:spPr bwMode="auto">
          <a:xfrm>
            <a:off x="1219200" y="2362200"/>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Abbreviated as [Ne]3s</a:t>
            </a:r>
            <a:r>
              <a:rPr lang="en-US" altLang="en-US" baseline="30000" dirty="0"/>
              <a:t>2</a:t>
            </a:r>
            <a:endParaRPr lang="en-US" altLang="en-US" dirty="0"/>
          </a:p>
        </p:txBody>
      </p:sp>
      <p:sp>
        <p:nvSpPr>
          <p:cNvPr id="61451" name="Text Box 11">
            <a:extLst>
              <a:ext uri="{FF2B5EF4-FFF2-40B4-BE49-F238E27FC236}">
                <a16:creationId xmlns:a16="http://schemas.microsoft.com/office/drawing/2014/main" id="{DCAD1B3D-7978-4905-8C2D-FDEEC13DE381}"/>
              </a:ext>
            </a:extLst>
          </p:cNvPr>
          <p:cNvSpPr txBox="1">
            <a:spLocks noChangeArrowheads="1"/>
          </p:cNvSpPr>
          <p:nvPr/>
        </p:nvSpPr>
        <p:spPr bwMode="auto">
          <a:xfrm>
            <a:off x="4724400" y="2362200"/>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[Ne] 1s</a:t>
            </a:r>
            <a:r>
              <a:rPr lang="en-US" altLang="en-US" baseline="30000" dirty="0"/>
              <a:t>2</a:t>
            </a:r>
            <a:r>
              <a:rPr lang="en-US" altLang="en-US" dirty="0"/>
              <a:t>2s</a:t>
            </a:r>
            <a:r>
              <a:rPr lang="en-US" altLang="en-US" baseline="30000" dirty="0"/>
              <a:t>2</a:t>
            </a:r>
            <a:r>
              <a:rPr lang="en-US" altLang="en-US" dirty="0"/>
              <a:t>2p</a:t>
            </a:r>
            <a:r>
              <a:rPr lang="en-US" altLang="en-US" baseline="30000" dirty="0"/>
              <a:t>6</a:t>
            </a:r>
            <a:endParaRPr lang="en-US" altLang="en-US" dirty="0"/>
          </a:p>
        </p:txBody>
      </p:sp>
      <p:sp>
        <p:nvSpPr>
          <p:cNvPr id="61453" name="Text Box 13">
            <a:extLst>
              <a:ext uri="{FF2B5EF4-FFF2-40B4-BE49-F238E27FC236}">
                <a16:creationId xmlns:a16="http://schemas.microsoft.com/office/drawing/2014/main" id="{421B77EA-88E3-42F8-97F3-F3FA79B8F388}"/>
              </a:ext>
            </a:extLst>
          </p:cNvPr>
          <p:cNvSpPr txBox="1">
            <a:spLocks noChangeArrowheads="1"/>
          </p:cNvSpPr>
          <p:nvPr/>
        </p:nvSpPr>
        <p:spPr bwMode="auto">
          <a:xfrm>
            <a:off x="457200" y="30480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1474D2"/>
                </a:solidFill>
              </a:rPr>
              <a:t>What are the possible quantum numbers for the last (outermost) electron in Cl?</a:t>
            </a:r>
          </a:p>
        </p:txBody>
      </p:sp>
      <p:sp>
        <p:nvSpPr>
          <p:cNvPr id="61455" name="Text Box 15">
            <a:extLst>
              <a:ext uri="{FF2B5EF4-FFF2-40B4-BE49-F238E27FC236}">
                <a16:creationId xmlns:a16="http://schemas.microsoft.com/office/drawing/2014/main" id="{93AB9BAC-62D5-48C2-8139-F50041325A54}"/>
              </a:ext>
            </a:extLst>
          </p:cNvPr>
          <p:cNvSpPr txBox="1">
            <a:spLocks noChangeArrowheads="1"/>
          </p:cNvSpPr>
          <p:nvPr/>
        </p:nvSpPr>
        <p:spPr bwMode="auto">
          <a:xfrm>
            <a:off x="1219200" y="38862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Cl  17 electrons</a:t>
            </a:r>
          </a:p>
        </p:txBody>
      </p:sp>
      <p:sp>
        <p:nvSpPr>
          <p:cNvPr id="61456" name="Text Box 16">
            <a:extLst>
              <a:ext uri="{FF2B5EF4-FFF2-40B4-BE49-F238E27FC236}">
                <a16:creationId xmlns:a16="http://schemas.microsoft.com/office/drawing/2014/main" id="{25BE8CF3-28E0-480A-9B98-C06AFB8FD65E}"/>
              </a:ext>
            </a:extLst>
          </p:cNvPr>
          <p:cNvSpPr txBox="1">
            <a:spLocks noChangeArrowheads="1"/>
          </p:cNvSpPr>
          <p:nvPr/>
        </p:nvSpPr>
        <p:spPr bwMode="auto">
          <a:xfrm>
            <a:off x="3881437" y="3886200"/>
            <a:ext cx="396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1s &lt; 2s &lt; 2p &lt; 3s &lt; 3p &lt; 4s </a:t>
            </a:r>
          </a:p>
        </p:txBody>
      </p:sp>
      <p:sp>
        <p:nvSpPr>
          <p:cNvPr id="61457" name="Text Box 17">
            <a:extLst>
              <a:ext uri="{FF2B5EF4-FFF2-40B4-BE49-F238E27FC236}">
                <a16:creationId xmlns:a16="http://schemas.microsoft.com/office/drawing/2014/main" id="{BF3938A1-6CBC-4152-9601-8B61E37E6F64}"/>
              </a:ext>
            </a:extLst>
          </p:cNvPr>
          <p:cNvSpPr txBox="1">
            <a:spLocks noChangeArrowheads="1"/>
          </p:cNvSpPr>
          <p:nvPr/>
        </p:nvSpPr>
        <p:spPr bwMode="auto">
          <a:xfrm>
            <a:off x="1219200" y="4432829"/>
            <a:ext cx="239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1s</a:t>
            </a:r>
            <a:r>
              <a:rPr lang="en-US" altLang="en-US" baseline="30000" dirty="0"/>
              <a:t>2</a:t>
            </a:r>
            <a:r>
              <a:rPr lang="en-US" altLang="en-US" dirty="0"/>
              <a:t>2s</a:t>
            </a:r>
            <a:r>
              <a:rPr lang="en-US" altLang="en-US" baseline="30000" dirty="0"/>
              <a:t>2</a:t>
            </a:r>
            <a:r>
              <a:rPr lang="en-US" altLang="en-US" dirty="0"/>
              <a:t>2p</a:t>
            </a:r>
            <a:r>
              <a:rPr lang="en-US" altLang="en-US" baseline="30000" dirty="0"/>
              <a:t>6</a:t>
            </a:r>
            <a:r>
              <a:rPr lang="en-US" altLang="en-US" dirty="0"/>
              <a:t>3s</a:t>
            </a:r>
            <a:r>
              <a:rPr lang="en-US" altLang="en-US" baseline="30000" dirty="0"/>
              <a:t>2</a:t>
            </a:r>
            <a:r>
              <a:rPr lang="en-US" altLang="en-US" dirty="0"/>
              <a:t>3p</a:t>
            </a:r>
            <a:r>
              <a:rPr lang="en-US" altLang="en-US" baseline="30000" dirty="0"/>
              <a:t>5</a:t>
            </a:r>
            <a:endParaRPr lang="en-US" altLang="en-US" dirty="0"/>
          </a:p>
        </p:txBody>
      </p:sp>
      <p:sp>
        <p:nvSpPr>
          <p:cNvPr id="61458" name="Text Box 18">
            <a:extLst>
              <a:ext uri="{FF2B5EF4-FFF2-40B4-BE49-F238E27FC236}">
                <a16:creationId xmlns:a16="http://schemas.microsoft.com/office/drawing/2014/main" id="{0EF83EFC-C53E-4B79-9C6C-136DC0006379}"/>
              </a:ext>
            </a:extLst>
          </p:cNvPr>
          <p:cNvSpPr txBox="1">
            <a:spLocks noChangeArrowheads="1"/>
          </p:cNvSpPr>
          <p:nvPr/>
        </p:nvSpPr>
        <p:spPr bwMode="auto">
          <a:xfrm>
            <a:off x="3886200" y="4419600"/>
            <a:ext cx="442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 + 2 + 6 + 2 + 5 = 17 electrons</a:t>
            </a:r>
          </a:p>
        </p:txBody>
      </p:sp>
      <p:sp>
        <p:nvSpPr>
          <p:cNvPr id="61459" name="Text Box 19">
            <a:extLst>
              <a:ext uri="{FF2B5EF4-FFF2-40B4-BE49-F238E27FC236}">
                <a16:creationId xmlns:a16="http://schemas.microsoft.com/office/drawing/2014/main" id="{E80AB353-B70B-49FB-8185-C908A7433D4F}"/>
              </a:ext>
            </a:extLst>
          </p:cNvPr>
          <p:cNvSpPr txBox="1">
            <a:spLocks noChangeArrowheads="1"/>
          </p:cNvSpPr>
          <p:nvPr/>
        </p:nvSpPr>
        <p:spPr bwMode="auto">
          <a:xfrm>
            <a:off x="1219200" y="4979458"/>
            <a:ext cx="4600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Last electron added to </a:t>
            </a:r>
            <a:r>
              <a:rPr lang="en-US" altLang="en-US" b="1" dirty="0"/>
              <a:t>3p</a:t>
            </a:r>
            <a:r>
              <a:rPr lang="en-US" altLang="en-US" dirty="0"/>
              <a:t> orbital</a:t>
            </a:r>
          </a:p>
        </p:txBody>
      </p:sp>
      <p:sp>
        <p:nvSpPr>
          <p:cNvPr id="61460" name="Text Box 20">
            <a:extLst>
              <a:ext uri="{FF2B5EF4-FFF2-40B4-BE49-F238E27FC236}">
                <a16:creationId xmlns:a16="http://schemas.microsoft.com/office/drawing/2014/main" id="{7E3E54E5-DE3D-4100-BFEB-4422482521BD}"/>
              </a:ext>
            </a:extLst>
          </p:cNvPr>
          <p:cNvSpPr txBox="1">
            <a:spLocks noChangeArrowheads="1"/>
          </p:cNvSpPr>
          <p:nvPr/>
        </p:nvSpPr>
        <p:spPr bwMode="auto">
          <a:xfrm>
            <a:off x="1219200" y="5526088"/>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a:solidFill>
                  <a:srgbClr val="FF0000"/>
                </a:solidFill>
              </a:rPr>
              <a:t>n = </a:t>
            </a:r>
            <a:r>
              <a:rPr lang="en-US" altLang="en-US" b="1" u="sng" dirty="0">
                <a:solidFill>
                  <a:srgbClr val="FF0000"/>
                </a:solidFill>
              </a:rPr>
              <a:t>3</a:t>
            </a:r>
          </a:p>
        </p:txBody>
      </p:sp>
      <p:sp>
        <p:nvSpPr>
          <p:cNvPr id="61461" name="Text Box 21">
            <a:extLst>
              <a:ext uri="{FF2B5EF4-FFF2-40B4-BE49-F238E27FC236}">
                <a16:creationId xmlns:a16="http://schemas.microsoft.com/office/drawing/2014/main" id="{85716092-0CFB-4E80-80F3-9B1684374F86}"/>
              </a:ext>
            </a:extLst>
          </p:cNvPr>
          <p:cNvSpPr txBox="1">
            <a:spLocks noChangeArrowheads="1"/>
          </p:cNvSpPr>
          <p:nvPr/>
        </p:nvSpPr>
        <p:spPr bwMode="auto">
          <a:xfrm>
            <a:off x="2473854" y="5526088"/>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u="sng" dirty="0">
                <a:solidFill>
                  <a:srgbClr val="FF0000"/>
                </a:solidFill>
              </a:rPr>
              <a:t>l</a:t>
            </a:r>
            <a:r>
              <a:rPr lang="en-US" altLang="en-US" u="sng" dirty="0">
                <a:solidFill>
                  <a:srgbClr val="FF0000"/>
                </a:solidFill>
              </a:rPr>
              <a:t> = </a:t>
            </a:r>
            <a:r>
              <a:rPr lang="en-US" altLang="en-US" b="1" u="sng" dirty="0">
                <a:solidFill>
                  <a:srgbClr val="FF0000"/>
                </a:solidFill>
              </a:rPr>
              <a:t>1</a:t>
            </a:r>
          </a:p>
        </p:txBody>
      </p:sp>
      <p:sp>
        <p:nvSpPr>
          <p:cNvPr id="61462" name="Text Box 22">
            <a:extLst>
              <a:ext uri="{FF2B5EF4-FFF2-40B4-BE49-F238E27FC236}">
                <a16:creationId xmlns:a16="http://schemas.microsoft.com/office/drawing/2014/main" id="{96250441-56A3-490D-98C4-E8FB29C1A79E}"/>
              </a:ext>
            </a:extLst>
          </p:cNvPr>
          <p:cNvSpPr txBox="1">
            <a:spLocks noChangeArrowheads="1"/>
          </p:cNvSpPr>
          <p:nvPr/>
        </p:nvSpPr>
        <p:spPr bwMode="auto">
          <a:xfrm>
            <a:off x="3626908" y="5526088"/>
            <a:ext cx="2337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a:solidFill>
                  <a:srgbClr val="FF0000"/>
                </a:solidFill>
              </a:rPr>
              <a:t>m</a:t>
            </a:r>
            <a:r>
              <a:rPr lang="en-US" altLang="en-US" i="1" u="sng" baseline="-25000" dirty="0">
                <a:solidFill>
                  <a:srgbClr val="FF0000"/>
                </a:solidFill>
              </a:rPr>
              <a:t>l</a:t>
            </a:r>
            <a:r>
              <a:rPr lang="en-US" altLang="en-US" u="sng" baseline="-25000" dirty="0">
                <a:solidFill>
                  <a:srgbClr val="FF0000"/>
                </a:solidFill>
              </a:rPr>
              <a:t> </a:t>
            </a:r>
            <a:r>
              <a:rPr lang="en-US" altLang="en-US" u="sng" dirty="0">
                <a:solidFill>
                  <a:srgbClr val="FF0000"/>
                </a:solidFill>
              </a:rPr>
              <a:t>= </a:t>
            </a:r>
            <a:r>
              <a:rPr lang="en-US" altLang="en-US" b="1" u="sng" dirty="0">
                <a:solidFill>
                  <a:srgbClr val="FF0000"/>
                </a:solidFill>
              </a:rPr>
              <a:t>-1, 0, or +1</a:t>
            </a:r>
          </a:p>
        </p:txBody>
      </p:sp>
      <p:sp>
        <p:nvSpPr>
          <p:cNvPr id="61463" name="Text Box 23">
            <a:extLst>
              <a:ext uri="{FF2B5EF4-FFF2-40B4-BE49-F238E27FC236}">
                <a16:creationId xmlns:a16="http://schemas.microsoft.com/office/drawing/2014/main" id="{9859EB44-99F1-46EF-9588-E2C8DDD51C8B}"/>
              </a:ext>
            </a:extLst>
          </p:cNvPr>
          <p:cNvSpPr txBox="1">
            <a:spLocks noChangeArrowheads="1"/>
          </p:cNvSpPr>
          <p:nvPr/>
        </p:nvSpPr>
        <p:spPr bwMode="auto">
          <a:xfrm>
            <a:off x="6294437" y="5526088"/>
            <a:ext cx="1986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err="1">
                <a:solidFill>
                  <a:srgbClr val="FF0000"/>
                </a:solidFill>
              </a:rPr>
              <a:t>m</a:t>
            </a:r>
            <a:r>
              <a:rPr lang="en-US" altLang="en-US" u="sng" baseline="-25000" dirty="0" err="1">
                <a:solidFill>
                  <a:srgbClr val="FF0000"/>
                </a:solidFill>
              </a:rPr>
              <a:t>s</a:t>
            </a:r>
            <a:r>
              <a:rPr lang="en-US" altLang="en-US" u="sng" dirty="0">
                <a:solidFill>
                  <a:srgbClr val="FF0000"/>
                </a:solidFill>
              </a:rPr>
              <a:t> = </a:t>
            </a:r>
            <a:r>
              <a:rPr lang="en-US" altLang="en-US" b="1" u="sng" dirty="0">
                <a:solidFill>
                  <a:srgbClr val="FF0000"/>
                </a:solidFill>
                <a:cs typeface="Arial" panose="020B0604020202020204" pitchFamily="34" charset="0"/>
              </a:rPr>
              <a:t>½ or -½</a:t>
            </a:r>
          </a:p>
        </p:txBody>
      </p:sp>
      <p:sp>
        <p:nvSpPr>
          <p:cNvPr id="2" name="Slide Number Placeholder 1">
            <a:extLst>
              <a:ext uri="{FF2B5EF4-FFF2-40B4-BE49-F238E27FC236}">
                <a16:creationId xmlns:a16="http://schemas.microsoft.com/office/drawing/2014/main" id="{CC95A0CC-FD1C-4599-9B35-108538AE74AC}"/>
              </a:ext>
            </a:extLst>
          </p:cNvPr>
          <p:cNvSpPr>
            <a:spLocks noGrp="1"/>
          </p:cNvSpPr>
          <p:nvPr>
            <p:ph type="sldNum" sz="quarter" idx="12"/>
          </p:nvPr>
        </p:nvSpPr>
        <p:spPr/>
        <p:txBody>
          <a:bodyPr/>
          <a:lstStyle/>
          <a:p>
            <a:fld id="{F5F445C0-5B55-49C2-8BBC-135AC4075542}" type="slidenum">
              <a:rPr lang="en-US" altLang="en-US" smtClean="0"/>
              <a:pPr/>
              <a:t>43</a:t>
            </a:fld>
            <a:endParaRPr lang="en-US" altLang="en-US" dirty="0"/>
          </a:p>
        </p:txBody>
      </p:sp>
    </p:spTree>
    <p:extLst>
      <p:ext uri="{BB962C8B-B14F-4D97-AF65-F5344CB8AC3E}">
        <p14:creationId xmlns:p14="http://schemas.microsoft.com/office/powerpoint/2010/main" val="1239089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0-#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additive="base">
                                        <p:cTn id="13" dur="500" fill="hold"/>
                                        <p:tgtEl>
                                          <p:spTgt spid="61446"/>
                                        </p:tgtEl>
                                        <p:attrNameLst>
                                          <p:attrName>ppt_x</p:attrName>
                                        </p:attrNameLst>
                                      </p:cBhvr>
                                      <p:tavLst>
                                        <p:tav tm="0">
                                          <p:val>
                                            <p:strVal val="0-#ppt_w/2"/>
                                          </p:val>
                                        </p:tav>
                                        <p:tav tm="100000">
                                          <p:val>
                                            <p:strVal val="#ppt_x"/>
                                          </p:val>
                                        </p:tav>
                                      </p:tavLst>
                                    </p:anim>
                                    <p:anim calcmode="lin" valueType="num">
                                      <p:cBhvr additive="base">
                                        <p:cTn id="14"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7"/>
                                        </p:tgtEl>
                                        <p:attrNameLst>
                                          <p:attrName>style.visibility</p:attrName>
                                        </p:attrNameLst>
                                      </p:cBhvr>
                                      <p:to>
                                        <p:strVal val="visible"/>
                                      </p:to>
                                    </p:set>
                                    <p:anim calcmode="lin" valueType="num">
                                      <p:cBhvr additive="base">
                                        <p:cTn id="19" dur="500" fill="hold"/>
                                        <p:tgtEl>
                                          <p:spTgt spid="61447"/>
                                        </p:tgtEl>
                                        <p:attrNameLst>
                                          <p:attrName>ppt_x</p:attrName>
                                        </p:attrNameLst>
                                      </p:cBhvr>
                                      <p:tavLst>
                                        <p:tav tm="0">
                                          <p:val>
                                            <p:strVal val="0-#ppt_w/2"/>
                                          </p:val>
                                        </p:tav>
                                        <p:tav tm="100000">
                                          <p:val>
                                            <p:strVal val="#ppt_x"/>
                                          </p:val>
                                        </p:tav>
                                      </p:tavLst>
                                    </p:anim>
                                    <p:anim calcmode="lin" valueType="num">
                                      <p:cBhvr additive="base">
                                        <p:cTn id="20" dur="5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48"/>
                                        </p:tgtEl>
                                        <p:attrNameLst>
                                          <p:attrName>style.visibility</p:attrName>
                                        </p:attrNameLst>
                                      </p:cBhvr>
                                      <p:to>
                                        <p:strVal val="visible"/>
                                      </p:to>
                                    </p:set>
                                    <p:anim calcmode="lin" valueType="num">
                                      <p:cBhvr additive="base">
                                        <p:cTn id="25" dur="500" fill="hold"/>
                                        <p:tgtEl>
                                          <p:spTgt spid="61448"/>
                                        </p:tgtEl>
                                        <p:attrNameLst>
                                          <p:attrName>ppt_x</p:attrName>
                                        </p:attrNameLst>
                                      </p:cBhvr>
                                      <p:tavLst>
                                        <p:tav tm="0">
                                          <p:val>
                                            <p:strVal val="1+#ppt_w/2"/>
                                          </p:val>
                                        </p:tav>
                                        <p:tav tm="100000">
                                          <p:val>
                                            <p:strVal val="#ppt_x"/>
                                          </p:val>
                                        </p:tav>
                                      </p:tavLst>
                                    </p:anim>
                                    <p:anim calcmode="lin" valueType="num">
                                      <p:cBhvr additive="base">
                                        <p:cTn id="26" dur="500" fill="hold"/>
                                        <p:tgtEl>
                                          <p:spTgt spid="6144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50"/>
                                        </p:tgtEl>
                                        <p:attrNameLst>
                                          <p:attrName>style.visibility</p:attrName>
                                        </p:attrNameLst>
                                      </p:cBhvr>
                                      <p:to>
                                        <p:strVal val="visible"/>
                                      </p:to>
                                    </p:set>
                                    <p:anim calcmode="lin" valueType="num">
                                      <p:cBhvr additive="base">
                                        <p:cTn id="31" dur="500" fill="hold"/>
                                        <p:tgtEl>
                                          <p:spTgt spid="61450"/>
                                        </p:tgtEl>
                                        <p:attrNameLst>
                                          <p:attrName>ppt_x</p:attrName>
                                        </p:attrNameLst>
                                      </p:cBhvr>
                                      <p:tavLst>
                                        <p:tav tm="0">
                                          <p:val>
                                            <p:strVal val="0-#ppt_w/2"/>
                                          </p:val>
                                        </p:tav>
                                        <p:tav tm="100000">
                                          <p:val>
                                            <p:strVal val="#ppt_x"/>
                                          </p:val>
                                        </p:tav>
                                      </p:tavLst>
                                    </p:anim>
                                    <p:anim calcmode="lin" valueType="num">
                                      <p:cBhvr additive="base">
                                        <p:cTn id="32" dur="500" fill="hold"/>
                                        <p:tgtEl>
                                          <p:spTgt spid="614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1451"/>
                                        </p:tgtEl>
                                        <p:attrNameLst>
                                          <p:attrName>style.visibility</p:attrName>
                                        </p:attrNameLst>
                                      </p:cBhvr>
                                      <p:to>
                                        <p:strVal val="visible"/>
                                      </p:to>
                                    </p:set>
                                    <p:anim calcmode="lin" valueType="num">
                                      <p:cBhvr additive="base">
                                        <p:cTn id="37" dur="500" fill="hold"/>
                                        <p:tgtEl>
                                          <p:spTgt spid="61451"/>
                                        </p:tgtEl>
                                        <p:attrNameLst>
                                          <p:attrName>ppt_x</p:attrName>
                                        </p:attrNameLst>
                                      </p:cBhvr>
                                      <p:tavLst>
                                        <p:tav tm="0">
                                          <p:val>
                                            <p:strVal val="1+#ppt_w/2"/>
                                          </p:val>
                                        </p:tav>
                                        <p:tav tm="100000">
                                          <p:val>
                                            <p:strVal val="#ppt_x"/>
                                          </p:val>
                                        </p:tav>
                                      </p:tavLst>
                                    </p:anim>
                                    <p:anim calcmode="lin" valueType="num">
                                      <p:cBhvr additive="base">
                                        <p:cTn id="38" dur="500" fill="hold"/>
                                        <p:tgtEl>
                                          <p:spTgt spid="6145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1453">
                                            <p:txEl>
                                              <p:pRg st="0" end="0"/>
                                            </p:txEl>
                                          </p:spTgt>
                                        </p:tgtEl>
                                        <p:attrNameLst>
                                          <p:attrName>style.visibility</p:attrName>
                                        </p:attrNameLst>
                                      </p:cBhvr>
                                      <p:to>
                                        <p:strVal val="visible"/>
                                      </p:to>
                                    </p:set>
                                    <p:anim calcmode="lin" valueType="num">
                                      <p:cBhvr additive="base">
                                        <p:cTn id="43" dur="500" fill="hold"/>
                                        <p:tgtEl>
                                          <p:spTgt spid="6145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55"/>
                                        </p:tgtEl>
                                        <p:attrNameLst>
                                          <p:attrName>style.visibility</p:attrName>
                                        </p:attrNameLst>
                                      </p:cBhvr>
                                      <p:to>
                                        <p:strVal val="visible"/>
                                      </p:to>
                                    </p:set>
                                    <p:anim calcmode="lin" valueType="num">
                                      <p:cBhvr additive="base">
                                        <p:cTn id="49" dur="500" fill="hold"/>
                                        <p:tgtEl>
                                          <p:spTgt spid="61455"/>
                                        </p:tgtEl>
                                        <p:attrNameLst>
                                          <p:attrName>ppt_x</p:attrName>
                                        </p:attrNameLst>
                                      </p:cBhvr>
                                      <p:tavLst>
                                        <p:tav tm="0">
                                          <p:val>
                                            <p:strVal val="0-#ppt_w/2"/>
                                          </p:val>
                                        </p:tav>
                                        <p:tav tm="100000">
                                          <p:val>
                                            <p:strVal val="#ppt_x"/>
                                          </p:val>
                                        </p:tav>
                                      </p:tavLst>
                                    </p:anim>
                                    <p:anim calcmode="lin" valueType="num">
                                      <p:cBhvr additive="base">
                                        <p:cTn id="50" dur="500" fill="hold"/>
                                        <p:tgtEl>
                                          <p:spTgt spid="6145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1456"/>
                                        </p:tgtEl>
                                        <p:attrNameLst>
                                          <p:attrName>style.visibility</p:attrName>
                                        </p:attrNameLst>
                                      </p:cBhvr>
                                      <p:to>
                                        <p:strVal val="visible"/>
                                      </p:to>
                                    </p:set>
                                    <p:anim calcmode="lin" valueType="num">
                                      <p:cBhvr additive="base">
                                        <p:cTn id="55" dur="500" fill="hold"/>
                                        <p:tgtEl>
                                          <p:spTgt spid="61456"/>
                                        </p:tgtEl>
                                        <p:attrNameLst>
                                          <p:attrName>ppt_x</p:attrName>
                                        </p:attrNameLst>
                                      </p:cBhvr>
                                      <p:tavLst>
                                        <p:tav tm="0">
                                          <p:val>
                                            <p:strVal val="1+#ppt_w/2"/>
                                          </p:val>
                                        </p:tav>
                                        <p:tav tm="100000">
                                          <p:val>
                                            <p:strVal val="#ppt_x"/>
                                          </p:val>
                                        </p:tav>
                                      </p:tavLst>
                                    </p:anim>
                                    <p:anim calcmode="lin" valueType="num">
                                      <p:cBhvr additive="base">
                                        <p:cTn id="56" dur="500" fill="hold"/>
                                        <p:tgtEl>
                                          <p:spTgt spid="6145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457"/>
                                        </p:tgtEl>
                                        <p:attrNameLst>
                                          <p:attrName>style.visibility</p:attrName>
                                        </p:attrNameLst>
                                      </p:cBhvr>
                                      <p:to>
                                        <p:strVal val="visible"/>
                                      </p:to>
                                    </p:set>
                                    <p:anim calcmode="lin" valueType="num">
                                      <p:cBhvr additive="base">
                                        <p:cTn id="61" dur="500" fill="hold"/>
                                        <p:tgtEl>
                                          <p:spTgt spid="61457"/>
                                        </p:tgtEl>
                                        <p:attrNameLst>
                                          <p:attrName>ppt_x</p:attrName>
                                        </p:attrNameLst>
                                      </p:cBhvr>
                                      <p:tavLst>
                                        <p:tav tm="0">
                                          <p:val>
                                            <p:strVal val="0-#ppt_w/2"/>
                                          </p:val>
                                        </p:tav>
                                        <p:tav tm="100000">
                                          <p:val>
                                            <p:strVal val="#ppt_x"/>
                                          </p:val>
                                        </p:tav>
                                      </p:tavLst>
                                    </p:anim>
                                    <p:anim calcmode="lin" valueType="num">
                                      <p:cBhvr additive="base">
                                        <p:cTn id="62" dur="500" fill="hold"/>
                                        <p:tgtEl>
                                          <p:spTgt spid="6145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1458"/>
                                        </p:tgtEl>
                                        <p:attrNameLst>
                                          <p:attrName>style.visibility</p:attrName>
                                        </p:attrNameLst>
                                      </p:cBhvr>
                                      <p:to>
                                        <p:strVal val="visible"/>
                                      </p:to>
                                    </p:set>
                                    <p:anim calcmode="lin" valueType="num">
                                      <p:cBhvr additive="base">
                                        <p:cTn id="67" dur="500" fill="hold"/>
                                        <p:tgtEl>
                                          <p:spTgt spid="61458"/>
                                        </p:tgtEl>
                                        <p:attrNameLst>
                                          <p:attrName>ppt_x</p:attrName>
                                        </p:attrNameLst>
                                      </p:cBhvr>
                                      <p:tavLst>
                                        <p:tav tm="0">
                                          <p:val>
                                            <p:strVal val="1+#ppt_w/2"/>
                                          </p:val>
                                        </p:tav>
                                        <p:tav tm="100000">
                                          <p:val>
                                            <p:strVal val="#ppt_x"/>
                                          </p:val>
                                        </p:tav>
                                      </p:tavLst>
                                    </p:anim>
                                    <p:anim calcmode="lin" valueType="num">
                                      <p:cBhvr additive="base">
                                        <p:cTn id="68" dur="500" fill="hold"/>
                                        <p:tgtEl>
                                          <p:spTgt spid="6145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459"/>
                                        </p:tgtEl>
                                        <p:attrNameLst>
                                          <p:attrName>style.visibility</p:attrName>
                                        </p:attrNameLst>
                                      </p:cBhvr>
                                      <p:to>
                                        <p:strVal val="visible"/>
                                      </p:to>
                                    </p:set>
                                    <p:anim calcmode="lin" valueType="num">
                                      <p:cBhvr additive="base">
                                        <p:cTn id="73" dur="500" fill="hold"/>
                                        <p:tgtEl>
                                          <p:spTgt spid="61459"/>
                                        </p:tgtEl>
                                        <p:attrNameLst>
                                          <p:attrName>ppt_x</p:attrName>
                                        </p:attrNameLst>
                                      </p:cBhvr>
                                      <p:tavLst>
                                        <p:tav tm="0">
                                          <p:val>
                                            <p:strVal val="0-#ppt_w/2"/>
                                          </p:val>
                                        </p:tav>
                                        <p:tav tm="100000">
                                          <p:val>
                                            <p:strVal val="#ppt_x"/>
                                          </p:val>
                                        </p:tav>
                                      </p:tavLst>
                                    </p:anim>
                                    <p:anim calcmode="lin" valueType="num">
                                      <p:cBhvr additive="base">
                                        <p:cTn id="74" dur="500" fill="hold"/>
                                        <p:tgtEl>
                                          <p:spTgt spid="6145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1460"/>
                                        </p:tgtEl>
                                        <p:attrNameLst>
                                          <p:attrName>style.visibility</p:attrName>
                                        </p:attrNameLst>
                                      </p:cBhvr>
                                      <p:to>
                                        <p:strVal val="visible"/>
                                      </p:to>
                                    </p:set>
                                    <p:anim calcmode="lin" valueType="num">
                                      <p:cBhvr additive="base">
                                        <p:cTn id="79" dur="500" fill="hold"/>
                                        <p:tgtEl>
                                          <p:spTgt spid="61460"/>
                                        </p:tgtEl>
                                        <p:attrNameLst>
                                          <p:attrName>ppt_x</p:attrName>
                                        </p:attrNameLst>
                                      </p:cBhvr>
                                      <p:tavLst>
                                        <p:tav tm="0">
                                          <p:val>
                                            <p:strVal val="0-#ppt_w/2"/>
                                          </p:val>
                                        </p:tav>
                                        <p:tav tm="100000">
                                          <p:val>
                                            <p:strVal val="#ppt_x"/>
                                          </p:val>
                                        </p:tav>
                                      </p:tavLst>
                                    </p:anim>
                                    <p:anim calcmode="lin" valueType="num">
                                      <p:cBhvr additive="base">
                                        <p:cTn id="80" dur="500" fill="hold"/>
                                        <p:tgtEl>
                                          <p:spTgt spid="6146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1461"/>
                                        </p:tgtEl>
                                        <p:attrNameLst>
                                          <p:attrName>style.visibility</p:attrName>
                                        </p:attrNameLst>
                                      </p:cBhvr>
                                      <p:to>
                                        <p:strVal val="visible"/>
                                      </p:to>
                                    </p:set>
                                    <p:anim calcmode="lin" valueType="num">
                                      <p:cBhvr additive="base">
                                        <p:cTn id="85" dur="500" fill="hold"/>
                                        <p:tgtEl>
                                          <p:spTgt spid="61461"/>
                                        </p:tgtEl>
                                        <p:attrNameLst>
                                          <p:attrName>ppt_x</p:attrName>
                                        </p:attrNameLst>
                                      </p:cBhvr>
                                      <p:tavLst>
                                        <p:tav tm="0">
                                          <p:val>
                                            <p:strVal val="1+#ppt_w/2"/>
                                          </p:val>
                                        </p:tav>
                                        <p:tav tm="100000">
                                          <p:val>
                                            <p:strVal val="#ppt_x"/>
                                          </p:val>
                                        </p:tav>
                                      </p:tavLst>
                                    </p:anim>
                                    <p:anim calcmode="lin" valueType="num">
                                      <p:cBhvr additive="base">
                                        <p:cTn id="86" dur="500" fill="hold"/>
                                        <p:tgtEl>
                                          <p:spTgt spid="6146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61462"/>
                                        </p:tgtEl>
                                        <p:attrNameLst>
                                          <p:attrName>style.visibility</p:attrName>
                                        </p:attrNameLst>
                                      </p:cBhvr>
                                      <p:to>
                                        <p:strVal val="visible"/>
                                      </p:to>
                                    </p:set>
                                    <p:anim calcmode="lin" valueType="num">
                                      <p:cBhvr additive="base">
                                        <p:cTn id="91" dur="500" fill="hold"/>
                                        <p:tgtEl>
                                          <p:spTgt spid="61462"/>
                                        </p:tgtEl>
                                        <p:attrNameLst>
                                          <p:attrName>ppt_x</p:attrName>
                                        </p:attrNameLst>
                                      </p:cBhvr>
                                      <p:tavLst>
                                        <p:tav tm="0">
                                          <p:val>
                                            <p:strVal val="1+#ppt_w/2"/>
                                          </p:val>
                                        </p:tav>
                                        <p:tav tm="100000">
                                          <p:val>
                                            <p:strVal val="#ppt_x"/>
                                          </p:val>
                                        </p:tav>
                                      </p:tavLst>
                                    </p:anim>
                                    <p:anim calcmode="lin" valueType="num">
                                      <p:cBhvr additive="base">
                                        <p:cTn id="92" dur="500" fill="hold"/>
                                        <p:tgtEl>
                                          <p:spTgt spid="61462"/>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61463"/>
                                        </p:tgtEl>
                                        <p:attrNameLst>
                                          <p:attrName>style.visibility</p:attrName>
                                        </p:attrNameLst>
                                      </p:cBhvr>
                                      <p:to>
                                        <p:strVal val="visible"/>
                                      </p:to>
                                    </p:set>
                                    <p:anim calcmode="lin" valueType="num">
                                      <p:cBhvr additive="base">
                                        <p:cTn id="97" dur="500" fill="hold"/>
                                        <p:tgtEl>
                                          <p:spTgt spid="61463"/>
                                        </p:tgtEl>
                                        <p:attrNameLst>
                                          <p:attrName>ppt_x</p:attrName>
                                        </p:attrNameLst>
                                      </p:cBhvr>
                                      <p:tavLst>
                                        <p:tav tm="0">
                                          <p:val>
                                            <p:strVal val="1+#ppt_w/2"/>
                                          </p:val>
                                        </p:tav>
                                        <p:tav tm="100000">
                                          <p:val>
                                            <p:strVal val="#ppt_x"/>
                                          </p:val>
                                        </p:tav>
                                      </p:tavLst>
                                    </p:anim>
                                    <p:anim calcmode="lin" valueType="num">
                                      <p:cBhvr additive="base">
                                        <p:cTn id="98" dur="500" fill="hold"/>
                                        <p:tgtEl>
                                          <p:spTgt spid="61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6" grpId="0" autoUpdateAnimBg="0"/>
      <p:bldP spid="61447" grpId="0" autoUpdateAnimBg="0"/>
      <p:bldP spid="61448" grpId="0" autoUpdateAnimBg="0"/>
      <p:bldP spid="61450" grpId="0" autoUpdateAnimBg="0"/>
      <p:bldP spid="61451" grpId="0" autoUpdateAnimBg="0"/>
      <p:bldP spid="61455" grpId="0" autoUpdateAnimBg="0"/>
      <p:bldP spid="61456" grpId="0" autoUpdateAnimBg="0"/>
      <p:bldP spid="61457" grpId="0" autoUpdateAnimBg="0"/>
      <p:bldP spid="61458" grpId="0" autoUpdateAnimBg="0"/>
      <p:bldP spid="61459" grpId="0" autoUpdateAnimBg="0"/>
      <p:bldP spid="61460" grpId="0" autoUpdateAnimBg="0"/>
      <p:bldP spid="61461" grpId="0" autoUpdateAnimBg="0"/>
      <p:bldP spid="61462" grpId="0" autoUpdateAnimBg="0"/>
      <p:bldP spid="614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0070C0"/>
                </a:solidFill>
              </a:rPr>
              <a:t>Electromagnetic Spectrum</a:t>
            </a:r>
          </a:p>
        </p:txBody>
      </p:sp>
      <p:pic>
        <p:nvPicPr>
          <p:cNvPr id="13" name="Picture 12" descr="Within the electromagnetic spectrum, wavelength ranges from 10^-3 nm to 10^13 nm, and frequency ranges from 10^30 Hz to 10^4 Hz.">
            <a:extLst>
              <a:ext uri="{FF2B5EF4-FFF2-40B4-BE49-F238E27FC236}">
                <a16:creationId xmlns:a16="http://schemas.microsoft.com/office/drawing/2014/main" id="{A9813CA1-B754-4BEF-AC40-659D77360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349" y="1562100"/>
            <a:ext cx="7180565" cy="4521535"/>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1" name="Text Placeholder 10">
            <a:extLst>
              <a:ext uri="{FF2B5EF4-FFF2-40B4-BE49-F238E27FC236}">
                <a16:creationId xmlns:a16="http://schemas.microsoft.com/office/drawing/2014/main" id="{308E3C62-828E-492F-80DF-D290600BF0A8}"/>
              </a:ext>
            </a:extLst>
          </p:cNvPr>
          <p:cNvSpPr>
            <a:spLocks noGrp="1"/>
          </p:cNvSpPr>
          <p:nvPr>
            <p:ph type="body" sz="quarter" idx="23"/>
          </p:nvPr>
        </p:nvSpPr>
        <p:spPr/>
        <p:txBody>
          <a:bodyPr/>
          <a:lstStyle/>
          <a:p>
            <a:r>
              <a:rPr lang="en-GB" sz="800" dirty="0"/>
              <a:t>a: (X ray): Ted Kinsman/Science Source</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5</a:t>
            </a:fld>
            <a:endParaRPr lang="en-US" dirty="0"/>
          </a:p>
        </p:txBody>
      </p:sp>
    </p:spTree>
    <p:extLst>
      <p:ext uri="{BB962C8B-B14F-4D97-AF65-F5344CB8AC3E}">
        <p14:creationId xmlns:p14="http://schemas.microsoft.com/office/powerpoint/2010/main" val="74186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0634-478A-4166-92C2-EE413A1BB52E}"/>
              </a:ext>
            </a:extLst>
          </p:cNvPr>
          <p:cNvSpPr>
            <a:spLocks noGrp="1"/>
          </p:cNvSpPr>
          <p:nvPr>
            <p:ph type="title"/>
          </p:nvPr>
        </p:nvSpPr>
        <p:spPr>
          <a:xfrm>
            <a:off x="647700" y="190500"/>
            <a:ext cx="7848600" cy="1043940"/>
          </a:xfrm>
        </p:spPr>
        <p:txBody>
          <a:bodyPr>
            <a:noAutofit/>
          </a:bodyPr>
          <a:lstStyle/>
          <a:p>
            <a:r>
              <a:rPr lang="en-US" sz="3000" dirty="0">
                <a:solidFill>
                  <a:srgbClr val="0070C0"/>
                </a:solidFill>
              </a:rPr>
              <a:t>“Photoelectric Effect” Solved by Einstein in 1905</a:t>
            </a:r>
          </a:p>
        </p:txBody>
      </p:sp>
      <p:sp>
        <p:nvSpPr>
          <p:cNvPr id="3" name="Content Placeholder 2">
            <a:extLst>
              <a:ext uri="{FF2B5EF4-FFF2-40B4-BE49-F238E27FC236}">
                <a16:creationId xmlns:a16="http://schemas.microsoft.com/office/drawing/2014/main" id="{B3972594-43A4-43BF-B3AC-C59F21E59325}"/>
              </a:ext>
            </a:extLst>
          </p:cNvPr>
          <p:cNvSpPr>
            <a:spLocks noGrp="1"/>
          </p:cNvSpPr>
          <p:nvPr>
            <p:ph sz="quarter" idx="11"/>
          </p:nvPr>
        </p:nvSpPr>
        <p:spPr>
          <a:xfrm>
            <a:off x="381000" y="1444752"/>
            <a:ext cx="5753100" cy="4613148"/>
          </a:xfrm>
        </p:spPr>
        <p:txBody>
          <a:bodyPr/>
          <a:lstStyle/>
          <a:p>
            <a:pPr>
              <a:spcBef>
                <a:spcPts val="0"/>
              </a:spcBef>
              <a:buNone/>
              <a:tabLst>
                <a:tab pos="1028700" algn="l"/>
              </a:tabLst>
            </a:pPr>
            <a:r>
              <a:rPr lang="en-US" sz="2400" b="1" dirty="0"/>
              <a:t>Light has both:</a:t>
            </a:r>
          </a:p>
          <a:p>
            <a:pPr marL="457200" indent="-457200">
              <a:spcBef>
                <a:spcPts val="0"/>
              </a:spcBef>
              <a:buFont typeface="+mj-lt"/>
              <a:buAutoNum type="arabicPeriod"/>
              <a:tabLst>
                <a:tab pos="1028700" algn="l"/>
              </a:tabLst>
            </a:pPr>
            <a:r>
              <a:rPr lang="en-US" sz="2400" b="1" dirty="0"/>
              <a:t>wave nature</a:t>
            </a:r>
          </a:p>
          <a:p>
            <a:pPr marL="457200" indent="-457200">
              <a:spcBef>
                <a:spcPts val="0"/>
              </a:spcBef>
              <a:spcAft>
                <a:spcPts val="1200"/>
              </a:spcAft>
              <a:buFont typeface="+mj-lt"/>
              <a:buAutoNum type="arabicPeriod"/>
              <a:tabLst>
                <a:tab pos="1028700" algn="l"/>
              </a:tabLst>
            </a:pPr>
            <a:r>
              <a:rPr lang="en-US" sz="2400" b="1" dirty="0"/>
              <a:t>particle nature</a:t>
            </a:r>
          </a:p>
          <a:p>
            <a:pPr marL="0" indent="0">
              <a:spcAft>
                <a:spcPts val="1200"/>
              </a:spcAft>
              <a:buNone/>
            </a:pPr>
            <a:r>
              <a:rPr lang="en-US" sz="2400" b="1" i="1" dirty="0"/>
              <a:t>Photon</a:t>
            </a:r>
            <a:r>
              <a:rPr lang="en-US" sz="2400" dirty="0"/>
              <a:t> is a “particle” of light</a:t>
            </a:r>
          </a:p>
          <a:p>
            <a:pPr algn="ctr">
              <a:spcAft>
                <a:spcPts val="1800"/>
              </a:spcAft>
            </a:pPr>
            <a:r>
              <a:rPr lang="en-US" sz="2400" i="1" dirty="0" err="1"/>
              <a:t>h</a:t>
            </a:r>
            <a:r>
              <a:rPr lang="en-US" sz="2400" dirty="0" err="1"/>
              <a:t>v</a:t>
            </a:r>
            <a:r>
              <a:rPr lang="en-US" sz="2400" i="1" dirty="0"/>
              <a:t>  = </a:t>
            </a:r>
            <a:r>
              <a:rPr lang="en-US" sz="2400" dirty="0"/>
              <a:t>KE + W</a:t>
            </a:r>
            <a:br>
              <a:rPr lang="en-US" sz="2400" dirty="0"/>
            </a:br>
            <a:r>
              <a:rPr lang="en-GB" dirty="0"/>
              <a:t>E = </a:t>
            </a:r>
            <a:r>
              <a:rPr lang="en-GB" i="1" dirty="0" err="1"/>
              <a:t>h</a:t>
            </a:r>
            <a:r>
              <a:rPr lang="en-GB" dirty="0" err="1"/>
              <a:t>v</a:t>
            </a:r>
            <a:r>
              <a:rPr lang="en-GB" dirty="0"/>
              <a:t>       </a:t>
            </a:r>
            <a:br>
              <a:rPr lang="en-GB" dirty="0"/>
            </a:br>
            <a:r>
              <a:rPr lang="en-GB" sz="2000" i="1" dirty="0"/>
              <a:t>h</a:t>
            </a:r>
            <a:r>
              <a:rPr lang="en-GB" sz="2000" i="1" baseline="-25000" dirty="0"/>
              <a:t> Planck constant</a:t>
            </a:r>
            <a:r>
              <a:rPr lang="en-GB" sz="2000" dirty="0"/>
              <a:t>=  </a:t>
            </a:r>
            <a:r>
              <a:rPr lang="nl-NL" sz="2000" dirty="0"/>
              <a:t>6.626 070 15 x 10</a:t>
            </a:r>
            <a:r>
              <a:rPr lang="nl-NL" sz="2000" baseline="30000" dirty="0"/>
              <a:t>-34</a:t>
            </a:r>
            <a:r>
              <a:rPr lang="nl-NL" sz="2000" dirty="0"/>
              <a:t> J Hz</a:t>
            </a:r>
            <a:r>
              <a:rPr lang="nl-NL" sz="2000" baseline="30000" dirty="0"/>
              <a:t>-1</a:t>
            </a:r>
            <a:br>
              <a:rPr lang="nl-NL" sz="2000" baseline="30000" dirty="0"/>
            </a:br>
            <a:br>
              <a:rPr lang="nl-NL" sz="2000" baseline="30000" dirty="0"/>
            </a:br>
            <a:r>
              <a:rPr lang="en-US" sz="2400" dirty="0"/>
              <a:t>where v is the frequency, and </a:t>
            </a:r>
            <a:r>
              <a:rPr lang="en-US" sz="2400" i="1" dirty="0"/>
              <a:t>W</a:t>
            </a:r>
            <a:r>
              <a:rPr lang="en-US" sz="2400" dirty="0"/>
              <a:t> is the work function and depends how strongly electrons are held in the metal.</a:t>
            </a:r>
          </a:p>
        </p:txBody>
      </p:sp>
      <p:pic>
        <p:nvPicPr>
          <p:cNvPr id="13" name="Picture 12" descr="Einstein conducted several experiments to elucidate the properties of light. In one set of experiments, light was incident on a thin sheet of metal.">
            <a:extLst>
              <a:ext uri="{FF2B5EF4-FFF2-40B4-BE49-F238E27FC236}">
                <a16:creationId xmlns:a16="http://schemas.microsoft.com/office/drawing/2014/main" id="{E354A815-C61D-42C4-A981-7C8D92CB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876" y="1243493"/>
            <a:ext cx="2087424" cy="4733874"/>
          </a:xfrm>
          <a:prstGeom prst="rect">
            <a:avLst/>
          </a:prstGeom>
        </p:spPr>
      </p:pic>
      <p:sp>
        <p:nvSpPr>
          <p:cNvPr id="10" name="Text Placeholder 9">
            <a:extLst>
              <a:ext uri="{FF2B5EF4-FFF2-40B4-BE49-F238E27FC236}">
                <a16:creationId xmlns:a16="http://schemas.microsoft.com/office/drawing/2014/main" id="{5A1598A8-0DFF-4E62-9CE6-F5429B980844}"/>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99067E16-8587-444B-A6AF-8EC1C7786DE4}"/>
              </a:ext>
            </a:extLst>
          </p:cNvPr>
          <p:cNvSpPr>
            <a:spLocks noGrp="1"/>
          </p:cNvSpPr>
          <p:nvPr>
            <p:ph type="sldNum" sz="quarter" idx="4"/>
          </p:nvPr>
        </p:nvSpPr>
        <p:spPr/>
        <p:txBody>
          <a:bodyPr/>
          <a:lstStyle/>
          <a:p>
            <a:fld id="{E61124D7-3D3F-409D-95D2-103C22DF228D}" type="slidenum">
              <a:rPr lang="en-US" smtClean="0"/>
              <a:pPr/>
              <a:t>6</a:t>
            </a:fld>
            <a:endParaRPr lang="en-US" dirty="0"/>
          </a:p>
        </p:txBody>
      </p:sp>
    </p:spTree>
    <p:extLst>
      <p:ext uri="{BB962C8B-B14F-4D97-AF65-F5344CB8AC3E}">
        <p14:creationId xmlns:p14="http://schemas.microsoft.com/office/powerpoint/2010/main" val="135207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1CF97D6-07C2-4D0D-BE3C-1330B9305557}"/>
              </a:ext>
            </a:extLst>
          </p:cNvPr>
          <p:cNvSpPr>
            <a:spLocks noGrp="1"/>
          </p:cNvSpPr>
          <p:nvPr>
            <p:ph type="sldNum" sz="quarter" idx="4"/>
          </p:nvPr>
        </p:nvSpPr>
        <p:spPr/>
        <p:txBody>
          <a:bodyPr/>
          <a:lstStyle/>
          <a:p>
            <a:fld id="{E61124D7-3D3F-409D-95D2-103C22DF228D}" type="slidenum">
              <a:rPr lang="en-US" smtClean="0"/>
              <a:pPr/>
              <a:t>7</a:t>
            </a:fld>
            <a:endParaRPr lang="en-US" dirty="0"/>
          </a:p>
        </p:txBody>
      </p:sp>
      <p:pic>
        <p:nvPicPr>
          <p:cNvPr id="14" name="Picture 13"/>
          <p:cNvPicPr>
            <a:picLocks noChangeAspect="1"/>
          </p:cNvPicPr>
          <p:nvPr/>
        </p:nvPicPr>
        <p:blipFill>
          <a:blip r:embed="rId3"/>
          <a:stretch>
            <a:fillRect/>
          </a:stretch>
        </p:blipFill>
        <p:spPr>
          <a:xfrm>
            <a:off x="440950" y="381000"/>
            <a:ext cx="8322050" cy="5710237"/>
          </a:xfrm>
          <a:prstGeom prst="rect">
            <a:avLst/>
          </a:prstGeom>
        </p:spPr>
      </p:pic>
    </p:spTree>
    <p:extLst>
      <p:ext uri="{BB962C8B-B14F-4D97-AF65-F5344CB8AC3E}">
        <p14:creationId xmlns:p14="http://schemas.microsoft.com/office/powerpoint/2010/main" val="418352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1CF97D6-07C2-4D0D-BE3C-1330B9305557}"/>
              </a:ext>
            </a:extLst>
          </p:cNvPr>
          <p:cNvSpPr>
            <a:spLocks noGrp="1"/>
          </p:cNvSpPr>
          <p:nvPr>
            <p:ph type="sldNum" sz="quarter" idx="4"/>
          </p:nvPr>
        </p:nvSpPr>
        <p:spPr/>
        <p:txBody>
          <a:bodyPr/>
          <a:lstStyle/>
          <a:p>
            <a:fld id="{E61124D7-3D3F-409D-95D2-103C22DF228D}" type="slidenum">
              <a:rPr lang="en-US" smtClean="0"/>
              <a:pPr/>
              <a:t>8</a:t>
            </a:fld>
            <a:endParaRPr lang="en-US" dirty="0"/>
          </a:p>
        </p:txBody>
      </p:sp>
      <p:pic>
        <p:nvPicPr>
          <p:cNvPr id="11" name="Picture 10"/>
          <p:cNvPicPr>
            <a:picLocks noChangeAspect="1"/>
          </p:cNvPicPr>
          <p:nvPr/>
        </p:nvPicPr>
        <p:blipFill>
          <a:blip r:embed="rId3"/>
          <a:stretch>
            <a:fillRect/>
          </a:stretch>
        </p:blipFill>
        <p:spPr>
          <a:xfrm>
            <a:off x="504280" y="2895600"/>
            <a:ext cx="8310700" cy="3238500"/>
          </a:xfrm>
          <a:prstGeom prst="rect">
            <a:avLst/>
          </a:prstGeom>
        </p:spPr>
      </p:pic>
      <p:pic>
        <p:nvPicPr>
          <p:cNvPr id="13" name="Picture 12"/>
          <p:cNvPicPr>
            <a:picLocks noChangeAspect="1"/>
          </p:cNvPicPr>
          <p:nvPr/>
        </p:nvPicPr>
        <p:blipFill rotWithShape="1">
          <a:blip r:embed="rId4"/>
          <a:srcRect b="54839"/>
          <a:stretch/>
        </p:blipFill>
        <p:spPr>
          <a:xfrm>
            <a:off x="489039" y="436685"/>
            <a:ext cx="8401779" cy="1811215"/>
          </a:xfrm>
          <a:prstGeom prst="rect">
            <a:avLst/>
          </a:prstGeom>
        </p:spPr>
      </p:pic>
      <p:pic>
        <p:nvPicPr>
          <p:cNvPr id="15" name="Picture 14"/>
          <p:cNvPicPr>
            <a:picLocks noChangeAspect="1"/>
          </p:cNvPicPr>
          <p:nvPr/>
        </p:nvPicPr>
        <p:blipFill rotWithShape="1">
          <a:blip r:embed="rId4"/>
          <a:srcRect l="2421" t="80149" r="-2421" b="-1999"/>
          <a:stretch/>
        </p:blipFill>
        <p:spPr>
          <a:xfrm>
            <a:off x="561684" y="2184595"/>
            <a:ext cx="8544216" cy="914400"/>
          </a:xfrm>
          <a:prstGeom prst="rect">
            <a:avLst/>
          </a:prstGeom>
        </p:spPr>
      </p:pic>
    </p:spTree>
    <p:extLst>
      <p:ext uri="{BB962C8B-B14F-4D97-AF65-F5344CB8AC3E}">
        <p14:creationId xmlns:p14="http://schemas.microsoft.com/office/powerpoint/2010/main" val="241693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a:xfrm>
            <a:off x="76200" y="190500"/>
            <a:ext cx="8839200" cy="1043940"/>
          </a:xfrm>
        </p:spPr>
        <p:txBody>
          <a:bodyPr>
            <a:noAutofit/>
          </a:bodyPr>
          <a:lstStyle/>
          <a:p>
            <a:r>
              <a:rPr lang="en-US" sz="3300" b="1" dirty="0">
                <a:solidFill>
                  <a:srgbClr val="0070C0"/>
                </a:solidFill>
              </a:rPr>
              <a:t>Line Emission Spectrum of Hydrogen Atoms</a:t>
            </a:r>
          </a:p>
        </p:txBody>
      </p:sp>
      <p:pic>
        <p:nvPicPr>
          <p:cNvPr id="9" name="Picture 8" descr="The emission spectrum of hydrogen can be observed from a hydrogen lamp.">
            <a:extLst>
              <a:ext uri="{FF2B5EF4-FFF2-40B4-BE49-F238E27FC236}">
                <a16:creationId xmlns:a16="http://schemas.microsoft.com/office/drawing/2014/main" id="{489389FD-9309-4BE6-BD6B-752C993EE149}"/>
              </a:ext>
            </a:extLst>
          </p:cNvPr>
          <p:cNvPicPr>
            <a:picLocks noChangeAspect="1"/>
          </p:cNvPicPr>
          <p:nvPr/>
        </p:nvPicPr>
        <p:blipFill>
          <a:blip r:embed="rId3"/>
          <a:stretch>
            <a:fillRect/>
          </a:stretch>
        </p:blipFill>
        <p:spPr>
          <a:xfrm>
            <a:off x="1104900" y="1447800"/>
            <a:ext cx="6934200" cy="4494523"/>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9</a:t>
            </a:fld>
            <a:endParaRPr lang="en-US" dirty="0"/>
          </a:p>
        </p:txBody>
      </p:sp>
    </p:spTree>
    <p:extLst>
      <p:ext uri="{BB962C8B-B14F-4D97-AF65-F5344CB8AC3E}">
        <p14:creationId xmlns:p14="http://schemas.microsoft.com/office/powerpoint/2010/main" val="1223087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D8ED0-3B22-43E9-9D54-18380F9022E2}">
  <ds:schemaRefs>
    <ds:schemaRef ds:uri="http://schemas.microsoft.com/sharepoint/v3/contenttype/forms"/>
  </ds:schemaRefs>
</ds:datastoreItem>
</file>

<file path=customXml/itemProps2.xml><?xml version="1.0" encoding="utf-8"?>
<ds:datastoreItem xmlns:ds="http://schemas.openxmlformats.org/officeDocument/2006/customXml" ds:itemID="{BA19D39C-E218-4C22-A429-E043ECA41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9BE9BA-A682-4E33-A00B-60FD1A3B863B}">
  <ds:schemaRefs>
    <ds:schemaRef ds:uri="http://purl.org/dc/dcmitype/"/>
    <ds:schemaRef ds:uri="http://schemas.microsoft.com/office/infopath/2007/PartnerControls"/>
    <ds:schemaRef ds:uri="http://purl.org/dc/terms/"/>
    <ds:schemaRef ds:uri="2343ed19-8a93-4788-96ed-edb304ede95a"/>
    <ds:schemaRef ds:uri="http://schemas.microsoft.com/office/2006/documentManagement/types"/>
    <ds:schemaRef ds:uri="http://purl.org/dc/elements/1.1/"/>
    <ds:schemaRef ds:uri="http://schemas.openxmlformats.org/package/2006/metadata/core-properties"/>
    <ds:schemaRef ds:uri="91ab924b-58b3-436d-bb0d-cd35bb1cdd5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16654</TotalTime>
  <Words>1556</Words>
  <Application>Microsoft Office PowerPoint</Application>
  <PresentationFormat>On-screen Show (4:3)</PresentationFormat>
  <Paragraphs>296</Paragraphs>
  <Slides>43</Slides>
  <Notes>24</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43</vt:i4>
      </vt:variant>
    </vt:vector>
  </HeadingPairs>
  <TitlesOfParts>
    <vt:vector size="53" baseType="lpstr">
      <vt:lpstr>Arial</vt:lpstr>
      <vt:lpstr>Calibri (Body)</vt:lpstr>
      <vt:lpstr>Symbol</vt:lpstr>
      <vt:lpstr>Times New Roman</vt:lpstr>
      <vt:lpstr>1_Title Slides Master</vt:lpstr>
      <vt:lpstr>CONTENT PLACEHOLDER</vt:lpstr>
      <vt:lpstr>ClosingMaster</vt:lpstr>
      <vt:lpstr>1_APPENDIX CONTENT</vt:lpstr>
      <vt:lpstr>2_APPENDIX CONTENT</vt:lpstr>
      <vt:lpstr>Equation</vt:lpstr>
      <vt:lpstr>Chapter 7</vt:lpstr>
      <vt:lpstr>Properties of Waves</vt:lpstr>
      <vt:lpstr>Light as a Wave</vt:lpstr>
      <vt:lpstr>PowerPoint Presentation</vt:lpstr>
      <vt:lpstr>Electromagnetic Spectrum</vt:lpstr>
      <vt:lpstr>“Photoelectric Effect” Solved by Einstein in 1905</vt:lpstr>
      <vt:lpstr>PowerPoint Presentation</vt:lpstr>
      <vt:lpstr>PowerPoint Presentation</vt:lpstr>
      <vt:lpstr>Line Emission Spectrum of Hydrogen Atoms</vt:lpstr>
      <vt:lpstr>Emission Spectra of Some Elements</vt:lpstr>
      <vt:lpstr>Bohr’s Model of the Atom (1913)</vt:lpstr>
      <vt:lpstr>Quantized Energy</vt:lpstr>
      <vt:lpstr>Energy Transitions of the Hydrogen Atom</vt:lpstr>
      <vt:lpstr>Hydrogen Atom Emission Series</vt:lpstr>
      <vt:lpstr>PowerPoint Presentation</vt:lpstr>
      <vt:lpstr>PowerPoint Presentation</vt:lpstr>
      <vt:lpstr>Quantization of Electron Energy</vt:lpstr>
      <vt:lpstr>PowerPoint Presentation</vt:lpstr>
      <vt:lpstr>PowerPoint Presentation</vt:lpstr>
      <vt:lpstr>Schrodinger Wave Equation 1</vt:lpstr>
      <vt:lpstr>Schrodinger Wave Equation 2</vt:lpstr>
      <vt:lpstr>Schrodinger Wave Equation 3</vt:lpstr>
      <vt:lpstr>PowerPoint Presentation</vt:lpstr>
      <vt:lpstr>PowerPoint Presentation</vt:lpstr>
      <vt:lpstr>Schrodinger Wave Equation 4</vt:lpstr>
      <vt:lpstr>PowerPoint Presentation</vt:lpstr>
      <vt:lpstr>PowerPoint Presentation</vt:lpstr>
      <vt:lpstr>Schrodinger Wave Equation 5</vt:lpstr>
      <vt:lpstr>PowerPoint Presentation</vt:lpstr>
      <vt:lpstr>PowerPoint Presentation</vt:lpstr>
      <vt:lpstr>PowerPoint Presentation</vt:lpstr>
      <vt:lpstr>PowerPoint Presentation</vt:lpstr>
      <vt:lpstr>Paramagnetism and Diamagnetism</vt:lpstr>
      <vt:lpstr>PowerPoint Presentation</vt:lpstr>
      <vt:lpstr>Outermost subshell being filled with electrons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Quantum Theory and the Electronic Structure of Atoms</dc:title>
  <dc:subject/>
  <dc:creator>MHE</dc:creator>
  <cp:keywords>PPT</cp:keywords>
  <cp:lastModifiedBy>Huda Alsaeedi</cp:lastModifiedBy>
  <cp:revision>3015</cp:revision>
  <dcterms:created xsi:type="dcterms:W3CDTF">2008-10-22T16:53:51Z</dcterms:created>
  <dcterms:modified xsi:type="dcterms:W3CDTF">2023-09-30T15:48:43Z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