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60" r:id="rId4"/>
    <p:sldId id="271" r:id="rId5"/>
    <p:sldId id="272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73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67"/>
    <p:restoredTop sz="94623"/>
  </p:normalViewPr>
  <p:slideViewPr>
    <p:cSldViewPr snapToGrid="0" snapToObjects="1">
      <p:cViewPr varScale="1">
        <p:scale>
          <a:sx n="86" d="100"/>
          <a:sy n="86" d="100"/>
        </p:scale>
        <p:origin x="224" y="1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2F0A8-BA5B-B44E-ADCD-9590E3AC774F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B562B-C2D0-8F41-942C-4B0AEEE4B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4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9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6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65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2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3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3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2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0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9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4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4509-A5F1-CF4A-AAE3-693748A6D389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FB5C6-C183-4344-A3BC-1A1E2904E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0983" y="2367256"/>
            <a:ext cx="576991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Group </a:t>
            </a:r>
            <a:r>
              <a:rPr lang="en-US" sz="54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13 </a:t>
            </a:r>
          </a:p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54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Boron Family </a:t>
            </a:r>
          </a:p>
        </p:txBody>
      </p:sp>
    </p:spTree>
    <p:extLst>
      <p:ext uri="{BB962C8B-B14F-4D97-AF65-F5344CB8AC3E}">
        <p14:creationId xmlns:p14="http://schemas.microsoft.com/office/powerpoint/2010/main" val="184075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122" y="474603"/>
            <a:ext cx="116383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Bauxite ore is turned into alumina (Al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) using the Bayer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process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Hall discovered that if you add Na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AlF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to alumina (Al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) that the melting temperature decreased from 2050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 to 950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An electrochemical cell can then be used to extract the Al(s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pPr marL="457200" indent="-457200">
              <a:buFont typeface="Arial" charset="0"/>
              <a:buChar char="•"/>
            </a:pP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Cathode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Reaction: Al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melt)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+ 3e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Al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</a:t>
            </a: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Anode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Reaction: 2O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2-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(melt)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C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(gr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)         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CO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2(g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4e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Overall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4Al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3+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melt)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+ 6O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2-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(melt)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3C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(gr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4Al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+ 3CO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494106" y="3284375"/>
            <a:ext cx="100770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6494106" y="4183224"/>
            <a:ext cx="100770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150359" y="5194040"/>
            <a:ext cx="100770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335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138" y="399958"/>
            <a:ext cx="1165704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 current of 1 A must flow for 80 h to produce 27 g of Al about enough for 2 soft drink cans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If recycled Al is used then the energy consumption drops to less than 5% of the original energy need to extract Al from bauxite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The energy that we are throwing away when we discard an aluminum can is equivalent to burning the amount of gasoline that would fill half the can </a:t>
            </a:r>
          </a:p>
          <a:p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65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587" y="258537"/>
            <a:ext cx="1163395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Compounds of </a:t>
            </a:r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Boron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 smtClean="0"/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Boronic Acid (H</a:t>
            </a:r>
            <a:r>
              <a:rPr lang="en-US" sz="3200" baseline="-25000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BO</a:t>
            </a:r>
            <a:r>
              <a:rPr lang="en-US" sz="3200" baseline="-25000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</a:p>
          <a:p>
            <a:endParaRPr lang="en-US" sz="3200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Toxic to bacteria, insects, and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humans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Used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as an mild antiseptic and pesticide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Has an incomplete octet so forms bonds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by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accepting lone pairs of electrons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Forms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reaction between borane and water </a:t>
            </a:r>
          </a:p>
          <a:p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6(g)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+ 6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i="1" baseline="-25000" dirty="0" smtClean="0">
                <a:latin typeface="Times New Roman" charset="0"/>
                <a:ea typeface="Times New Roman" charset="0"/>
                <a:cs typeface="Times New Roman" charset="0"/>
              </a:rPr>
              <a:t>l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)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2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3(aq)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+ 3H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i="1" baseline="-25000" dirty="0" smtClean="0">
                <a:latin typeface="Times New Roman" charset="0"/>
                <a:ea typeface="Times New Roman" charset="0"/>
                <a:cs typeface="Times New Roman" charset="0"/>
              </a:rPr>
              <a:t>l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   </a:t>
            </a:r>
            <a:endParaRPr lang="en-US" sz="3200" baseline="-250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279538" y="5411754"/>
            <a:ext cx="100770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8509519" y="1848832"/>
            <a:ext cx="2948472" cy="35629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Properties: </a:t>
            </a:r>
            <a:endParaRPr lang="en-US" sz="3200" b="1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b="1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White</a:t>
            </a:r>
            <a: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Solid</a:t>
            </a:r>
            <a:b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Melts at </a:t>
            </a:r>
            <a:r>
              <a:rPr lang="en-US" sz="32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171ºC </a:t>
            </a:r>
            <a:r>
              <a:rPr lang="en-US" sz="32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Lewis Acid </a:t>
            </a:r>
          </a:p>
        </p:txBody>
      </p:sp>
    </p:spTree>
    <p:extLst>
      <p:ext uri="{BB962C8B-B14F-4D97-AF65-F5344CB8AC3E}">
        <p14:creationId xmlns:p14="http://schemas.microsoft.com/office/powerpoint/2010/main" val="107951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998" y="859943"/>
            <a:ext cx="1176866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Diborane is an important reagent in organic chemistry. The gas reacts with unsaturated hydrocarbons (those containing double or triple carbon-carbon bonds) to form alkyl boranes. For example, diborane reacts with propene: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3994" y="3297093"/>
            <a:ext cx="96023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6 (</a:t>
            </a:r>
            <a:r>
              <a:rPr lang="de-DE" sz="3200" baseline="-25000" dirty="0" err="1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 + 6 CH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=CHCH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3(</a:t>
            </a:r>
            <a:r>
              <a:rPr lang="de-DE" sz="3200" baseline="-25000" dirty="0" err="1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              2 B(CH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CH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CH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3(</a:t>
            </a:r>
            <a:r>
              <a:rPr lang="de-DE" sz="3200" i="1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l</a:t>
            </a:r>
            <a:r>
              <a:rPr lang="de-DE" sz="32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de-DE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de-DE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430066" y="3589480"/>
            <a:ext cx="100770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3998" y="275168"/>
            <a:ext cx="26821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Alkyl Boranes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2508" y="4256916"/>
            <a:ext cx="1174015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The product of this </a:t>
            </a:r>
            <a:r>
              <a:rPr lang="en-US" sz="3200" i="1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hydroboration </a:t>
            </a:r>
            <a:r>
              <a:rPr lang="en-US" sz="320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reaction can be reacted with a carboxylic acid to give a saturated hydrocarbon, with hydrogen peroxide to give an alcohol, or with chromic acid to give a ketone or a carboxylic acid </a:t>
            </a:r>
            <a:endParaRPr lang="en-US" sz="320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606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919" y="277199"/>
            <a:ext cx="115779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Compounds of </a:t>
            </a:r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Aluminum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Aluminum oxide 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(Al</a:t>
            </a:r>
            <a:r>
              <a:rPr lang="en-US" sz="3200" b="1" baseline="-250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="1" baseline="-250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endParaRPr lang="en-US" sz="32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ommonly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know as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alumina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Variety of crystal structures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Many forms are important ceramic materials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Some impure forms of alumina are ruby (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Cr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3+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sapphire (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Fe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and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Ti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4+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and topaz (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Fe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3+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Amphoteric 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057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7134" y="314520"/>
            <a:ext cx="1154738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Common </a:t>
            </a:r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Reactions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Reaction with Halogens </a:t>
            </a:r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              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X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is group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17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molecule,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 Tl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gives TlX as well but no TlI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2M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+3X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 2MX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endParaRPr lang="en-US" sz="32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Reactions </a:t>
            </a:r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with O </a:t>
            </a:r>
            <a:endParaRPr lang="en-US" sz="32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4M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+ 3O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2M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endParaRPr lang="en-US" sz="32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Reactions </a:t>
            </a:r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with N </a:t>
            </a:r>
            <a:endParaRPr lang="en-US" sz="32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2M +N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2MN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76669" y="2612571"/>
            <a:ext cx="123164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276669" y="4519127"/>
            <a:ext cx="123164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29069" y="6463004"/>
            <a:ext cx="123164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489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6767" y="448069"/>
            <a:ext cx="1139578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Reactions with the ions </a:t>
            </a:r>
            <a:endParaRPr lang="en-US" sz="32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2M + 6H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            2M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+ 3H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2M + 2OH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+ 6H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       2M(OH)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+ 3H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900196" y="1716833"/>
            <a:ext cx="123164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3956179" y="2239347"/>
            <a:ext cx="123164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22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864" y="295861"/>
            <a:ext cx="53931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Group 13: The Boron Family </a:t>
            </a:r>
          </a:p>
        </p:txBody>
      </p:sp>
      <p:sp>
        <p:nvSpPr>
          <p:cNvPr id="3" name="Rectangle 2"/>
          <p:cNvSpPr/>
          <p:nvPr/>
        </p:nvSpPr>
        <p:spPr>
          <a:xfrm>
            <a:off x="387864" y="1671841"/>
            <a:ext cx="6945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Electron configuration is ns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np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(n is the period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number) </a:t>
            </a:r>
          </a:p>
          <a:p>
            <a:pPr marL="457200" indent="-457200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Boron and aluminum almost always have an oxidation number of +3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The heavier elements of the group are more likely to keep their </a:t>
            </a:r>
            <a:r>
              <a:rPr lang="en-US" sz="3200" i="1" dirty="0">
                <a:latin typeface="Times New Roman" charset="0"/>
                <a:ea typeface="Times New Roman" charset="0"/>
                <a:cs typeface="Times New Roman" charset="0"/>
              </a:rPr>
              <a:t>s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electrons and can have oxidation numbers of +1 or +3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177" y="588248"/>
            <a:ext cx="1295400" cy="577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7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66" y="1330570"/>
            <a:ext cx="11838528" cy="31124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4866" y="290117"/>
            <a:ext cx="83915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charset="0"/>
                <a:ea typeface="Times New Roman" charset="0"/>
                <a:cs typeface="Times New Roman" charset="0"/>
              </a:rPr>
              <a:t>Properties </a:t>
            </a:r>
            <a:r>
              <a:rPr lang="en-US" sz="3600" dirty="0" smtClean="0">
                <a:latin typeface="Times New Roman" charset="0"/>
                <a:ea typeface="Times New Roman" charset="0"/>
                <a:cs typeface="Times New Roman" charset="0"/>
              </a:rPr>
              <a:t>of Group 13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259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998" y="449072"/>
            <a:ext cx="1171786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Boron exhibits mostly nonmetallic behavior and is classified as a semimetal, whereas the other members of Group 13 are metals.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But even the metals have no simple pattern in melting points, although their boiling points do show a decreasing trend as the mass of the elements increases.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The reason for this lack of order is that each element in the group is organized a different way in the solid phase.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94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999" y="201136"/>
            <a:ext cx="1180253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It is in Group 13 that we first encounter elements possessing more than one oxidation state.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Aluminum has the +3 oxidation state, whether the bonding is ionic or covalent.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However, gallium, indium, and thallium have a second oxidation state of +1.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For gallium and indium, the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+3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state predominates, whereas the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+1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state is most common for thallium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306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6273" y="202554"/>
            <a:ext cx="17514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Boron B </a:t>
            </a:r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737" y="494941"/>
            <a:ext cx="4002414" cy="40024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6273" y="1121603"/>
            <a:ext cx="7537727" cy="5345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Boron is the only element in Group 13 that is not classified as a metal.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It is </a:t>
            </a:r>
            <a:r>
              <a:rPr lang="en-US" sz="32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classified it as a semimetal.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element can be obtained from its oxide by heating with a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reactive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metal such as magnesium: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3(s)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3Mg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i="1" baseline="-25000" dirty="0" smtClean="0">
                <a:latin typeface="Times New Roman" charset="0"/>
                <a:ea typeface="Times New Roman" charset="0"/>
                <a:cs typeface="Times New Roman" charset="0"/>
              </a:rPr>
              <a:t>l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</a:t>
            </a:r>
            <a:r>
              <a:rPr lang="ar-SA" sz="3200" dirty="0" smtClean="0">
                <a:latin typeface="Times New Roman" charset="0"/>
                <a:ea typeface="Times New Roman" charset="0"/>
                <a:cs typeface="Times New Roman" charset="0"/>
              </a:rPr>
              <a:t> 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2B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(s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+ 3MgO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(s)</a:t>
            </a:r>
            <a:b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</a:br>
            <a:endParaRPr lang="en-US" sz="3200" baseline="-25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magnesium oxide can be removed by reaction with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acid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33800" y="4983674"/>
            <a:ext cx="89746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riangle 8"/>
          <p:cNvSpPr/>
          <p:nvPr/>
        </p:nvSpPr>
        <p:spPr>
          <a:xfrm>
            <a:off x="3923701" y="4654421"/>
            <a:ext cx="362869" cy="237066"/>
          </a:xfrm>
          <a:prstGeom prst="triangl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539" y="277360"/>
            <a:ext cx="737265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High ionization energy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Forms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covalent bonds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Small atomic radius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Boron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has only three valence electrons, so any boron compound that has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simple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covalent bonding will be electron deficient with respect to the octet rule. Thus, we saw that the simplest boron hydride dimerizes to give B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, in which there are two hydridic bridge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bonds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277360"/>
            <a:ext cx="3901373" cy="231481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89333" y="2592174"/>
            <a:ext cx="40495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Electron-pair arrangement </a:t>
            </a:r>
          </a:p>
          <a:p>
            <a:r>
              <a:rPr lang="en-US" sz="28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in diborane, B</a:t>
            </a:r>
            <a:r>
              <a:rPr lang="en-US" sz="28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28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2800" baseline="-250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28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2" y="3816789"/>
            <a:ext cx="3901374" cy="18834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89332" y="5700211"/>
            <a:ext cx="293221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Geometry of the </a:t>
            </a:r>
          </a:p>
          <a:p>
            <a:r>
              <a:rPr lang="en-US" sz="2800" dirty="0" smtClean="0">
                <a:effectLst/>
                <a:latin typeface="Times New Roman" charset="0"/>
                <a:ea typeface="Times New Roman" charset="0"/>
                <a:cs typeface="Times New Roman" charset="0"/>
              </a:rPr>
              <a:t>diborane molecule 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459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4089" y="560037"/>
            <a:ext cx="113584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Elemental boron exists in variety of different structures, one of the more common ones being B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12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Because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of the three dimensional network formed by the bonds, boron is very hard and when incorporated in plastics, forms a material that is stiffer than steel yet lighter than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aluminum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About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35 percent of boron production is used in the manufacture of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borosilicate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glass.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26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517" y="202555"/>
            <a:ext cx="26675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Aluminum Al </a:t>
            </a:r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5517" y="1517600"/>
            <a:ext cx="73269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Most abundant metallic element in the Earth’s crust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Low density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Strong metal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Amphoteric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Excellent electrical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conductor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Commercial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source of aluminum is bauxite (Al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·xH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O where x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ranges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from 1 to 3)</a:t>
            </a:r>
            <a:b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962" y="1517600"/>
            <a:ext cx="3492500" cy="349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50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824</Words>
  <Application>Microsoft Macintosh PowerPoint</Application>
  <PresentationFormat>Widescreen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Fahad Alharthi</dc:creator>
  <cp:lastModifiedBy>Fahad Alharthi</cp:lastModifiedBy>
  <cp:revision>19</cp:revision>
  <dcterms:created xsi:type="dcterms:W3CDTF">2017-10-28T18:20:55Z</dcterms:created>
  <dcterms:modified xsi:type="dcterms:W3CDTF">2017-10-31T09:58:32Z</dcterms:modified>
</cp:coreProperties>
</file>