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  <p:sldMasterId id="2147484238" r:id="rId5"/>
    <p:sldMasterId id="2147484224" r:id="rId6"/>
    <p:sldMasterId id="2147484236" r:id="rId7"/>
    <p:sldMasterId id="2147484220" r:id="rId8"/>
  </p:sldMasterIdLst>
  <p:notesMasterIdLst>
    <p:notesMasterId r:id="rId53"/>
  </p:notesMasterIdLst>
  <p:handoutMasterIdLst>
    <p:handoutMasterId r:id="rId54"/>
  </p:handoutMasterIdLst>
  <p:sldIdLst>
    <p:sldId id="695" r:id="rId9"/>
    <p:sldId id="770" r:id="rId10"/>
    <p:sldId id="258" r:id="rId11"/>
    <p:sldId id="259" r:id="rId12"/>
    <p:sldId id="260" r:id="rId13"/>
    <p:sldId id="281" r:id="rId14"/>
    <p:sldId id="278" r:id="rId15"/>
    <p:sldId id="282" r:id="rId16"/>
    <p:sldId id="279" r:id="rId17"/>
    <p:sldId id="280" r:id="rId18"/>
    <p:sldId id="287" r:id="rId19"/>
    <p:sldId id="283" r:id="rId20"/>
    <p:sldId id="858" r:id="rId21"/>
    <p:sldId id="859" r:id="rId22"/>
    <p:sldId id="261" r:id="rId23"/>
    <p:sldId id="262" r:id="rId24"/>
    <p:sldId id="263" r:id="rId25"/>
    <p:sldId id="265" r:id="rId26"/>
    <p:sldId id="264" r:id="rId27"/>
    <p:sldId id="284" r:id="rId28"/>
    <p:sldId id="291" r:id="rId29"/>
    <p:sldId id="290" r:id="rId30"/>
    <p:sldId id="266" r:id="rId31"/>
    <p:sldId id="267" r:id="rId32"/>
    <p:sldId id="292" r:id="rId33"/>
    <p:sldId id="296" r:id="rId34"/>
    <p:sldId id="272" r:id="rId35"/>
    <p:sldId id="273" r:id="rId36"/>
    <p:sldId id="293" r:id="rId37"/>
    <p:sldId id="275" r:id="rId38"/>
    <p:sldId id="294" r:id="rId39"/>
    <p:sldId id="295" r:id="rId40"/>
    <p:sldId id="288" r:id="rId41"/>
    <p:sldId id="274" r:id="rId42"/>
    <p:sldId id="811" r:id="rId43"/>
    <p:sldId id="812" r:id="rId44"/>
    <p:sldId id="816" r:id="rId45"/>
    <p:sldId id="817" r:id="rId46"/>
    <p:sldId id="819" r:id="rId47"/>
    <p:sldId id="823" r:id="rId48"/>
    <p:sldId id="829" r:id="rId49"/>
    <p:sldId id="860" r:id="rId50"/>
    <p:sldId id="845" r:id="rId51"/>
    <p:sldId id="847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C8F9C759-C68A-4B63-897E-58D3590AB052}">
          <p14:sldIdLst>
            <p14:sldId id="695"/>
            <p14:sldId id="770"/>
            <p14:sldId id="258"/>
            <p14:sldId id="259"/>
            <p14:sldId id="260"/>
            <p14:sldId id="281"/>
            <p14:sldId id="278"/>
            <p14:sldId id="282"/>
            <p14:sldId id="279"/>
            <p14:sldId id="280"/>
            <p14:sldId id="287"/>
            <p14:sldId id="283"/>
            <p14:sldId id="858"/>
            <p14:sldId id="859"/>
            <p14:sldId id="261"/>
            <p14:sldId id="262"/>
            <p14:sldId id="263"/>
            <p14:sldId id="265"/>
            <p14:sldId id="264"/>
            <p14:sldId id="284"/>
            <p14:sldId id="291"/>
            <p14:sldId id="290"/>
            <p14:sldId id="266"/>
            <p14:sldId id="267"/>
            <p14:sldId id="292"/>
            <p14:sldId id="296"/>
            <p14:sldId id="272"/>
            <p14:sldId id="273"/>
            <p14:sldId id="293"/>
            <p14:sldId id="275"/>
            <p14:sldId id="294"/>
            <p14:sldId id="295"/>
            <p14:sldId id="288"/>
            <p14:sldId id="274"/>
            <p14:sldId id="811"/>
            <p14:sldId id="812"/>
            <p14:sldId id="816"/>
            <p14:sldId id="817"/>
            <p14:sldId id="819"/>
            <p14:sldId id="823"/>
            <p14:sldId id="829"/>
            <p14:sldId id="860"/>
            <p14:sldId id="845"/>
            <p14:sldId id="8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ik Singh" initials="RS" lastIdx="1" clrIdx="0">
    <p:extLst>
      <p:ext uri="{19B8F6BF-5375-455C-9EA6-DF929625EA0E}">
        <p15:presenceInfo xmlns:p15="http://schemas.microsoft.com/office/powerpoint/2012/main" userId="19636505a2df86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F81BD"/>
    <a:srgbClr val="E9EDF4"/>
    <a:srgbClr val="D0D8E8"/>
    <a:srgbClr val="C50500"/>
    <a:srgbClr val="1474D2"/>
    <a:srgbClr val="00ACEE"/>
    <a:srgbClr val="3AB119"/>
    <a:srgbClr val="FFFFFF"/>
    <a:srgbClr val="4B7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36" autoAdjust="0"/>
    <p:restoredTop sz="93673" autoAdjust="0"/>
  </p:normalViewPr>
  <p:slideViewPr>
    <p:cSldViewPr>
      <p:cViewPr>
        <p:scale>
          <a:sx n="70" d="100"/>
          <a:sy n="70" d="100"/>
        </p:scale>
        <p:origin x="1258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130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8DBE4-AFEF-452A-AB0E-EC5D5B21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55D87-2098-41E6-9CAB-1AB13F7A2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B3C0-C726-4CE7-BDF8-1C1D99B0EBB6}" type="datetimeFigureOut">
              <a:rPr lang="en-IN" smtClean="0"/>
              <a:t>13-08-2023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A7A9D-9331-4823-8F6A-7A055D5561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D850-6175-422C-86F9-7736BE47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CA67-E1B0-4E67-9222-8F681AA498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8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0DCA12-2123-4DC2-99E4-D065727C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DE53BE-BA17-4C5C-8004-97201C641F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700" y="1257300"/>
            <a:ext cx="4191000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36D15-815C-4900-B9AD-142C8A1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828801"/>
            <a:ext cx="4191000" cy="121920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1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EDA5-9F9B-4B20-B1C8-7D8B84B56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200400"/>
            <a:ext cx="4191000" cy="19812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7ACBBC-84D7-45E1-B6B7-29B45C22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6159137"/>
            <a:ext cx="3048000" cy="228600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Long Copyright 12">
            <a:extLst>
              <a:ext uri="{FF2B5EF4-FFF2-40B4-BE49-F238E27FC236}">
                <a16:creationId xmlns:a16="http://schemas.microsoft.com/office/drawing/2014/main" id="{12AEC8B7-AC39-45DE-AC4C-1E17FBE25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8" y="609600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518821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4483923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136771" y="5467290"/>
            <a:ext cx="287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www.mheducation.com</a:t>
            </a:r>
          </a:p>
        </p:txBody>
      </p:sp>
    </p:spTree>
    <p:extLst>
      <p:ext uri="{BB962C8B-B14F-4D97-AF65-F5344CB8AC3E}">
        <p14:creationId xmlns:p14="http://schemas.microsoft.com/office/powerpoint/2010/main" val="22265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68" y="2542901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70176-B51D-4FD0-9F24-9411F49B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198000"/>
            <a:ext cx="8460000" cy="81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Appendix Title - Text Alternative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CFBE1A-8155-4B68-803A-1CB4404DB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800" y="1079864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A9D907-A1B3-4E65-A793-5004CBDB4B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001" y="1410789"/>
            <a:ext cx="8459999" cy="4876800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Calibri (Body)"/>
              </a:defRPr>
            </a:lvl2pPr>
            <a:lvl3pPr>
              <a:defRPr sz="2100">
                <a:latin typeface="Calibri (Body)"/>
              </a:defRPr>
            </a:lvl3pPr>
            <a:lvl4pPr>
              <a:defRPr sz="2100">
                <a:latin typeface="Calibri (Body)"/>
              </a:defRPr>
            </a:lvl4pPr>
            <a:lvl5pPr>
              <a:defRPr sz="2100">
                <a:latin typeface="Calibri (Body)"/>
              </a:defRPr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013BC-66C3-4B7A-8117-CDC3C96C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800" y="6363790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0DFC02-B5BF-4E3D-9424-EDA2AFA3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1"/>
            <a:ext cx="8458200" cy="67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4" name="Image Identifier 1">
            <a:extLst>
              <a:ext uri="{FF2B5EF4-FFF2-40B4-BE49-F238E27FC236}">
                <a16:creationId xmlns:a16="http://schemas.microsoft.com/office/drawing/2014/main" id="{06B6FD09-21E6-4C44-B034-2825B085D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1AB556-A79C-4FDF-BD73-C1AB72D959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1933303"/>
            <a:ext cx="4078224" cy="4315968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Identifier 2">
            <a:extLst>
              <a:ext uri="{FF2B5EF4-FFF2-40B4-BE49-F238E27FC236}">
                <a16:creationId xmlns:a16="http://schemas.microsoft.com/office/drawing/2014/main" id="{8126F7C8-57F8-404E-8B7F-DFB94AEB33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514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441BC-54C7-474E-887C-32AF8F737FA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22876" y="1932432"/>
            <a:ext cx="4078224" cy="4315968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Return to main slide Link 2">
            <a:extLst>
              <a:ext uri="{FF2B5EF4-FFF2-40B4-BE49-F238E27FC236}">
                <a16:creationId xmlns:a16="http://schemas.microsoft.com/office/drawing/2014/main" id="{B9537776-81D3-4405-934B-44873072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528" y="6348550"/>
            <a:ext cx="2980944" cy="228600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IN" dirty="0"/>
              <a:t>Return to parent-slide containing images.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284C0-4081-4237-9F98-BFAFDF88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675-1123-456C-92D5-8BE7919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C861EA-7850-4CBF-AD83-10A60B4B56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9D6C29-4088-40E8-94E5-74C4D85E1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35A5C5-88D3-4116-8850-C9EAB25E5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BF8EF7-B5A2-4CC3-A947-B7895EF35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BA67C0-819B-4352-A431-519BF9EEA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2D822E-0FFD-464D-9C0C-6490AE3390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267200"/>
            <a:ext cx="3238500" cy="4270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C95F63-CA5D-4CA1-98CB-08DABADFD0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AADDFD-EC7B-4C7C-A464-D4C1C6D736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A6C16B3-3F3A-47E4-8AE4-9BA0920E3E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800" y="1417638"/>
            <a:ext cx="3238500" cy="4111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36C7E8-F50A-4ED9-80DB-7BA0F6044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D15027B-24FA-4556-9A45-280661C7C1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578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B2404C-4CA1-409D-9254-3F5B0B6447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578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A43C2D5-7965-4699-9115-EF94253FB59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578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4183AA2-22FF-48DF-BF16-D60DE71B5E2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257800" y="42672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FD9D1859-0BD9-406B-9241-6553AE7AC83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578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3pPr>
              <a:defRPr/>
            </a:lvl3pPr>
          </a:lstStyle>
          <a:p>
            <a:pPr lvl="0"/>
            <a:endParaRPr lang="en-IN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92903F4-77E8-4071-8A2D-24F363B71DA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2578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25043A-3AB4-4D24-9839-649B1BC848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3500" y="6324600"/>
            <a:ext cx="2819400" cy="182563"/>
          </a:xfr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Access the text alternative link, if needed.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CAB91-015B-43F7-85B9-43D7766D7F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67300" y="6362700"/>
            <a:ext cx="3238500" cy="1905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AB614-B516-4222-9888-6876166534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4200" y="6685440"/>
            <a:ext cx="5181600" cy="122238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F6772-0062-47AE-B853-5A2C44C5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646" y="152400"/>
            <a:ext cx="8458708" cy="10820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46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6154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8B454B-997E-49CD-A336-0FE21549A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116DD9-289C-4737-A56E-E02B69F13F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559566-3339-4DEC-BB50-1AC692F0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t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B05385-2F34-4459-9B62-D0B2EAC9C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E808B9-A5C5-489C-ACFA-E3F1EFFB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C92B52-2552-4AA8-8CA5-1E8C84C04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‹#›</a:t>
            </a:fld>
            <a:endParaRPr lang="en-US" altLang="en-SA" dirty="0"/>
          </a:p>
        </p:txBody>
      </p:sp>
    </p:spTree>
    <p:extLst>
      <p:ext uri="{BB962C8B-B14F-4D97-AF65-F5344CB8AC3E}">
        <p14:creationId xmlns:p14="http://schemas.microsoft.com/office/powerpoint/2010/main" val="282361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76CCE-7252-45FD-A8DF-0EC680AB9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5009F3-46AC-485D-AEF4-53367EB07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4024DF-F77B-41F7-9646-25F1268B8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B217-3C7A-4CDE-882B-30B1AFA8626B}" type="slidenum">
              <a:rPr lang="en-US" altLang="en-SA"/>
              <a:pPr>
                <a:defRPr/>
              </a:pPr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16114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447"/>
            <a:ext cx="999514" cy="999514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590427" y="169652"/>
            <a:ext cx="3544947" cy="338554"/>
          </a:xfrm>
          <a:prstGeom prst="rect">
            <a:avLst/>
          </a:prstGeom>
          <a:noFill/>
        </p:spPr>
        <p:txBody>
          <a:bodyPr wrap="square" lIns="28575" rIns="28575" rtlCol="0">
            <a:spAutoFit/>
          </a:bodyPr>
          <a:lstStyle/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lang="en-US" sz="1600" spc="25" baseline="6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lang="en-US" sz="1600" spc="25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8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2641" indent="-171450" algn="l" defTabSz="6858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45281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34171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760F-4E54-46BE-8849-B50AFDB66025}"/>
              </a:ext>
            </a:extLst>
          </p:cNvPr>
          <p:cNvSpPr/>
          <p:nvPr userDrawn="1"/>
        </p:nvSpPr>
        <p:spPr>
          <a:xfrm>
            <a:off x="0" y="0"/>
            <a:ext cx="9144000" cy="124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088"/>
            <a:ext cx="8229600" cy="10533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229600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15659" y="6629400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AA463-C160-4968-BDB2-1F1A838D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ort Copyright">
            <a:extLst>
              <a:ext uri="{FF2B5EF4-FFF2-40B4-BE49-F238E27FC236}">
                <a16:creationId xmlns:a16="http://schemas.microsoft.com/office/drawing/2014/main" id="{C4EA929C-8B3A-47EE-A144-CD170BF5C573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1E05C-F140-4900-8B6F-52FB9B5E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1088"/>
            <a:ext cx="8458200" cy="88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51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47596980-9045-416C-92B4-DF65D03978A1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2DC18-9209-4208-966E-90049E15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8.wmf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1.wmf"/><Relationship Id="rId3" Type="http://schemas.openxmlformats.org/officeDocument/2006/relationships/image" Target="../media/image52.jpeg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png"/><Relationship Id="rId4" Type="http://schemas.openxmlformats.org/officeDocument/2006/relationships/image" Target="../media/image6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97073-446A-4074-85C6-8CD2462D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766705"/>
            <a:ext cx="4191000" cy="12192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2C7A-79A3-4916-8FBD-52F6771AD7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874694"/>
            <a:ext cx="4191000" cy="7620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4CCBDF-70AB-45DF-AB5D-FC2D317F25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3169368"/>
            <a:ext cx="4191001" cy="27948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82FE-2ED4-42F2-A797-3D1B5E0B4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699" y="4876800"/>
            <a:ext cx="4191001" cy="190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ThamKC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/Getty Images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E19EADF-39F6-441E-97CA-2E767E836BE3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264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34528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34171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51435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391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026">
            <a:extLst>
              <a:ext uri="{FF2B5EF4-FFF2-40B4-BE49-F238E27FC236}">
                <a16:creationId xmlns:a16="http://schemas.microsoft.com/office/drawing/2014/main" id="{76A6CB40-C15C-4F0B-A837-5E1012C1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705" y="76200"/>
            <a:ext cx="4960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F81BD"/>
                </a:solidFill>
                <a:latin typeface="Arial" panose="020B0604020202020204" pitchFamily="34" charset="0"/>
              </a:rPr>
              <a:t>Work Done on the System</a:t>
            </a:r>
          </a:p>
        </p:txBody>
      </p:sp>
      <p:sp>
        <p:nvSpPr>
          <p:cNvPr id="11268" name="Text Box 1033">
            <a:extLst>
              <a:ext uri="{FF2B5EF4-FFF2-40B4-BE49-F238E27FC236}">
                <a16:creationId xmlns:a16="http://schemas.microsoft.com/office/drawing/2014/main" id="{1DF74D0D-8C1B-4703-B9E7-5287FA86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762000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F x d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sp>
        <p:nvSpPr>
          <p:cNvPr id="26634" name="Text Box 1034">
            <a:extLst>
              <a:ext uri="{FF2B5EF4-FFF2-40B4-BE49-F238E27FC236}">
                <a16:creationId xmlns:a16="http://schemas.microsoft.com/office/drawing/2014/main" id="{CAADAFF4-D3D5-4D70-8107-EE9E2880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296988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r>
              <a:rPr lang="en-US" altLang="en-US" sz="2400" b="0">
                <a:latin typeface="Arial" panose="020B0604020202020204" pitchFamily="34" charset="0"/>
              </a:rPr>
              <a:t> = -</a:t>
            </a:r>
            <a:r>
              <a:rPr lang="en-US" altLang="en-US" sz="2400" b="0" i="1">
                <a:latin typeface="Arial" panose="020B0604020202020204" pitchFamily="34" charset="0"/>
              </a:rPr>
              <a:t>P </a:t>
            </a:r>
            <a:r>
              <a:rPr lang="en-US" altLang="en-US" sz="2400" b="0" i="1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V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grpSp>
        <p:nvGrpSpPr>
          <p:cNvPr id="2" name="Group 1040">
            <a:extLst>
              <a:ext uri="{FF2B5EF4-FFF2-40B4-BE49-F238E27FC236}">
                <a16:creationId xmlns:a16="http://schemas.microsoft.com/office/drawing/2014/main" id="{F899541E-64E0-4169-91AA-9E935727176F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1752600"/>
            <a:ext cx="3702050" cy="836613"/>
            <a:chOff x="96" y="1248"/>
            <a:chExt cx="2332" cy="527"/>
          </a:xfrm>
        </p:grpSpPr>
        <p:sp>
          <p:nvSpPr>
            <p:cNvPr id="11286" name="Text Box 1035">
              <a:extLst>
                <a:ext uri="{FF2B5EF4-FFF2-40B4-BE49-F238E27FC236}">
                  <a16:creationId xmlns:a16="http://schemas.microsoft.com/office/drawing/2014/main" id="{BBDC724D-FB48-4C38-8FAA-1B5C64D8B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latin typeface="Arial" panose="020B0604020202020204" pitchFamily="34" charset="0"/>
                </a:rPr>
                <a:t>P x V =     x d</a:t>
              </a:r>
              <a:r>
                <a:rPr lang="en-US" altLang="en-US" sz="2400" b="0" i="1" baseline="30000">
                  <a:latin typeface="Arial" panose="020B0604020202020204" pitchFamily="34" charset="0"/>
                </a:rPr>
                <a:t>3</a:t>
              </a:r>
              <a:r>
                <a:rPr lang="en-US" altLang="en-US" sz="2400" b="0" i="1">
                  <a:latin typeface="Arial" panose="020B0604020202020204" pitchFamily="34" charset="0"/>
                </a:rPr>
                <a:t> = F x d = w</a:t>
              </a:r>
            </a:p>
          </p:txBody>
        </p:sp>
        <p:grpSp>
          <p:nvGrpSpPr>
            <p:cNvPr id="11287" name="Group 1039">
              <a:extLst>
                <a:ext uri="{FF2B5EF4-FFF2-40B4-BE49-F238E27FC236}">
                  <a16:creationId xmlns:a16="http://schemas.microsoft.com/office/drawing/2014/main" id="{DE3548CD-9BF9-4751-8122-DBE18D517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1288" name="Text Box 1036">
                <a:extLst>
                  <a:ext uri="{FF2B5EF4-FFF2-40B4-BE49-F238E27FC236}">
                    <a16:creationId xmlns:a16="http://schemas.microsoft.com/office/drawing/2014/main" id="{4B4C7BD1-7365-46FE-B874-5F72E2C358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11289" name="Text Box 1037">
                <a:extLst>
                  <a:ext uri="{FF2B5EF4-FFF2-40B4-BE49-F238E27FC236}">
                    <a16:creationId xmlns:a16="http://schemas.microsoft.com/office/drawing/2014/main" id="{82150F1F-4ABF-4028-82DF-0CEDD27E2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d</a:t>
                </a:r>
                <a:r>
                  <a:rPr lang="en-US" altLang="en-US" sz="2400" b="0" i="1" baseline="30000">
                    <a:latin typeface="Arial" panose="020B0604020202020204" pitchFamily="34" charset="0"/>
                  </a:rPr>
                  <a:t>2</a:t>
                </a:r>
                <a:endParaRPr lang="en-US" altLang="en-US" sz="2400" b="0" i="1"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Line 1038">
                <a:extLst>
                  <a:ext uri="{FF2B5EF4-FFF2-40B4-BE49-F238E27FC236}">
                    <a16:creationId xmlns:a16="http://schemas.microsoft.com/office/drawing/2014/main" id="{8EDC0F5D-B68E-47F9-AE58-54D7148B5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048">
            <a:extLst>
              <a:ext uri="{FF2B5EF4-FFF2-40B4-BE49-F238E27FC236}">
                <a16:creationId xmlns:a16="http://schemas.microsoft.com/office/drawing/2014/main" id="{451C53A6-A414-4EB0-8385-2BC009C67DF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14400"/>
            <a:ext cx="1393825" cy="1412875"/>
            <a:chOff x="4586" y="720"/>
            <a:chExt cx="878" cy="890"/>
          </a:xfrm>
        </p:grpSpPr>
        <p:sp>
          <p:nvSpPr>
            <p:cNvPr id="11283" name="Text Box 1044">
              <a:extLst>
                <a:ext uri="{FF2B5EF4-FFF2-40B4-BE49-F238E27FC236}">
                  <a16:creationId xmlns:a16="http://schemas.microsoft.com/office/drawing/2014/main" id="{B788E9AA-19BB-47E5-A7E2-32C7A82F4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V &gt; 0</a:t>
              </a:r>
            </a:p>
          </p:txBody>
        </p:sp>
        <p:sp>
          <p:nvSpPr>
            <p:cNvPr id="11284" name="Text Box 1045">
              <a:extLst>
                <a:ext uri="{FF2B5EF4-FFF2-40B4-BE49-F238E27FC236}">
                  <a16:creationId xmlns:a16="http://schemas.microsoft.com/office/drawing/2014/main" id="{9980A4BE-1BD9-4374-88EF-0D765C019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latin typeface="Arial" panose="020B0604020202020204" pitchFamily="34" charset="0"/>
                </a:rPr>
                <a:t>-P</a:t>
              </a:r>
              <a:r>
                <a:rPr lang="en-US" altLang="en-US" sz="2400" b="0" i="1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V &lt; 0</a:t>
              </a:r>
            </a:p>
          </p:txBody>
        </p:sp>
        <p:sp>
          <p:nvSpPr>
            <p:cNvPr id="11285" name="Text Box 1046">
              <a:extLst>
                <a:ext uri="{FF2B5EF4-FFF2-40B4-BE49-F238E27FC236}">
                  <a16:creationId xmlns:a16="http://schemas.microsoft.com/office/drawing/2014/main" id="{1A1B7C9E-B993-47CA-8FBB-24A20C76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>
                  <a:latin typeface="Arial" panose="020B0604020202020204" pitchFamily="34" charset="0"/>
                </a:rPr>
                <a:t>w</a:t>
              </a:r>
              <a:r>
                <a:rPr lang="en-US" altLang="en-US" sz="2400" b="0" i="1" baseline="-25000">
                  <a:latin typeface="Arial" panose="020B0604020202020204" pitchFamily="34" charset="0"/>
                </a:rPr>
                <a:t>sys</a:t>
              </a:r>
              <a:r>
                <a:rPr lang="en-US" altLang="en-US" sz="2400" b="0">
                  <a:latin typeface="Arial" panose="020B0604020202020204" pitchFamily="34" charset="0"/>
                </a:rPr>
                <a:t> &lt; 0</a:t>
              </a:r>
              <a:endParaRPr lang="en-US" altLang="en-US" sz="2400" b="0" i="1">
                <a:latin typeface="Arial" panose="020B0604020202020204" pitchFamily="34" charset="0"/>
              </a:endParaRPr>
            </a:p>
          </p:txBody>
        </p:sp>
      </p:grpSp>
      <p:sp>
        <p:nvSpPr>
          <p:cNvPr id="26650" name="Text Box 1050">
            <a:extLst>
              <a:ext uri="{FF2B5EF4-FFF2-40B4-BE49-F238E27FC236}">
                <a16:creationId xmlns:a16="http://schemas.microsoft.com/office/drawing/2014/main" id="{5A03C5E9-7A73-4A9E-860F-08FA3F8A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" y="3360737"/>
            <a:ext cx="2366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Work is not a state function. </a:t>
            </a:r>
          </a:p>
        </p:txBody>
      </p:sp>
      <p:grpSp>
        <p:nvGrpSpPr>
          <p:cNvPr id="5" name="Group 1057">
            <a:extLst>
              <a:ext uri="{FF2B5EF4-FFF2-40B4-BE49-F238E27FC236}">
                <a16:creationId xmlns:a16="http://schemas.microsoft.com/office/drawing/2014/main" id="{3D3209D3-B484-4B7B-B5D4-D69246A1BA76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4267200"/>
            <a:ext cx="2892425" cy="523876"/>
            <a:chOff x="95" y="3216"/>
            <a:chExt cx="1822" cy="330"/>
          </a:xfrm>
        </p:grpSpPr>
        <p:sp>
          <p:nvSpPr>
            <p:cNvPr id="11279" name="Text Box 1053">
              <a:extLst>
                <a:ext uri="{FF2B5EF4-FFF2-40B4-BE49-F238E27FC236}">
                  <a16:creationId xmlns:a16="http://schemas.microsoft.com/office/drawing/2014/main" id="{8DBB9D7D-9A7E-4735-AD70-4DFDCBBC1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" y="3216"/>
              <a:ext cx="18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0" i="1" dirty="0" err="1">
                  <a:latin typeface="Symbol" panose="05050102010706020507" pitchFamily="18" charset="2"/>
                </a:rPr>
                <a:t>D</a:t>
              </a:r>
              <a:r>
                <a:rPr lang="en-US" altLang="en-US" sz="2800" b="0" i="1" dirty="0" err="1">
                  <a:latin typeface="Arial" panose="020B0604020202020204" pitchFamily="34" charset="0"/>
                </a:rPr>
                <a:t>w</a:t>
              </a:r>
              <a:r>
                <a:rPr lang="en-US" altLang="en-US" sz="28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800" b="0" i="1" dirty="0" err="1">
                  <a:latin typeface="Arial" panose="020B0604020202020204" pitchFamily="34" charset="0"/>
                </a:rPr>
                <a:t>w</a:t>
              </a:r>
              <a:r>
                <a:rPr lang="en-US" altLang="en-US" sz="28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8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800" b="0" i="1" dirty="0" err="1">
                  <a:latin typeface="Arial" panose="020B0604020202020204" pitchFamily="34" charset="0"/>
                </a:rPr>
                <a:t>w</a:t>
              </a:r>
              <a:r>
                <a:rPr lang="en-US" altLang="en-US" sz="28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800" b="0" i="1" dirty="0">
                <a:latin typeface="Arial" panose="020B0604020202020204" pitchFamily="34" charset="0"/>
              </a:endParaRPr>
            </a:p>
          </p:txBody>
        </p:sp>
        <p:grpSp>
          <p:nvGrpSpPr>
            <p:cNvPr id="11280" name="Group 1056">
              <a:extLst>
                <a:ext uri="{FF2B5EF4-FFF2-40B4-BE49-F238E27FC236}">
                  <a16:creationId xmlns:a16="http://schemas.microsoft.com/office/drawing/2014/main" id="{1700B75D-A07F-4A48-AADF-87B371C85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" y="3327"/>
              <a:ext cx="115" cy="116"/>
              <a:chOff x="465" y="3823"/>
              <a:chExt cx="115" cy="116"/>
            </a:xfrm>
          </p:grpSpPr>
          <p:sp>
            <p:nvSpPr>
              <p:cNvPr id="11281" name="Line 1054">
                <a:extLst>
                  <a:ext uri="{FF2B5EF4-FFF2-40B4-BE49-F238E27FC236}">
                    <a16:creationId xmlns:a16="http://schemas.microsoft.com/office/drawing/2014/main" id="{DBF8A0D9-EA05-4FED-8AF6-42DA70249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" y="3824"/>
                <a:ext cx="115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1055">
                <a:extLst>
                  <a:ext uri="{FF2B5EF4-FFF2-40B4-BE49-F238E27FC236}">
                    <a16:creationId xmlns:a16="http://schemas.microsoft.com/office/drawing/2014/main" id="{DB9C72A0-D510-4166-B96F-94E6504B3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" y="3823"/>
                <a:ext cx="115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6659" name="Text Box 1059">
            <a:extLst>
              <a:ext uri="{FF2B5EF4-FFF2-40B4-BE49-F238E27FC236}">
                <a16:creationId xmlns:a16="http://schemas.microsoft.com/office/drawing/2014/main" id="{A3161E1F-77E1-4EE2-97A2-9F4A7195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2" y="48768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initial</a:t>
            </a:r>
          </a:p>
        </p:txBody>
      </p:sp>
      <p:sp>
        <p:nvSpPr>
          <p:cNvPr id="26660" name="Text Box 1060">
            <a:extLst>
              <a:ext uri="{FF2B5EF4-FFF2-40B4-BE49-F238E27FC236}">
                <a16:creationId xmlns:a16="http://schemas.microsoft.com/office/drawing/2014/main" id="{741F7AAE-97FB-4F1A-B1DE-40E07CA6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2" y="4876800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final</a:t>
            </a:r>
          </a:p>
        </p:txBody>
      </p:sp>
      <p:pic>
        <p:nvPicPr>
          <p:cNvPr id="26661" name="Picture 1061" descr="06_05">
            <a:extLst>
              <a:ext uri="{FF2B5EF4-FFF2-40B4-BE49-F238E27FC236}">
                <a16:creationId xmlns:a16="http://schemas.microsoft.com/office/drawing/2014/main" id="{06BD75E4-685A-4589-94F2-BB5FFEF1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>
            <a:fillRect/>
          </a:stretch>
        </p:blipFill>
        <p:spPr bwMode="auto">
          <a:xfrm>
            <a:off x="3438525" y="2565400"/>
            <a:ext cx="55530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6">
            <a:extLst>
              <a:ext uri="{FF2B5EF4-FFF2-40B4-BE49-F238E27FC236}">
                <a16:creationId xmlns:a16="http://schemas.microsoft.com/office/drawing/2014/main" id="{05B29530-9935-4196-B7DF-4B2FC6C0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864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units for work done by or on a gas are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liters atmospheres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9DF4114C-656E-4E66-93E7-F1115E18C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513" y="5924550"/>
            <a:ext cx="2380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atm = 101.3 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3A456-47DF-41F0-9C5B-70D7638E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10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utoUpdateAnimBg="0"/>
      <p:bldP spid="26650" grpId="0"/>
      <p:bldP spid="26659" grpId="0"/>
      <p:bldP spid="26660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F437DCE6-DA1E-4E79-9B60-CA6B7CF1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04800"/>
            <a:ext cx="8474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lang="en-US" altLang="en-US" sz="2400" b="0" dirty="0" err="1">
                <a:solidFill>
                  <a:srgbClr val="376092"/>
                </a:solidFill>
                <a:latin typeface="Arial" panose="020B0604020202020204" pitchFamily="34" charset="0"/>
              </a:rPr>
              <a:t>atm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AA94678D-55EC-4401-9502-6D09A36B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05009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 </a:t>
            </a: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B239005-CAD2-4330-8A64-E3AC92AA4CB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608266"/>
            <a:ext cx="4427538" cy="461963"/>
            <a:chOff x="230" y="1787"/>
            <a:chExt cx="2789" cy="291"/>
          </a:xfrm>
        </p:grpSpPr>
        <p:sp>
          <p:nvSpPr>
            <p:cNvPr id="12310" name="Text Box 5">
              <a:extLst>
                <a:ext uri="{FF2B5EF4-FFF2-40B4-BE49-F238E27FC236}">
                  <a16:creationId xmlns:a16="http://schemas.microsoft.com/office/drawing/2014/main" id="{2852ECDC-4AA3-4F58-9DA4-AE269FFE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(a) </a:t>
              </a:r>
            </a:p>
          </p:txBody>
        </p:sp>
        <p:sp>
          <p:nvSpPr>
            <p:cNvPr id="12311" name="Text Box 7">
              <a:extLst>
                <a:ext uri="{FF2B5EF4-FFF2-40B4-BE49-F238E27FC236}">
                  <a16:creationId xmlns:a16="http://schemas.microsoft.com/office/drawing/2014/main" id="{EDCD9726-4EB3-4955-82E7-499C6755C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24" name="Text Box 8">
            <a:extLst>
              <a:ext uri="{FF2B5EF4-FFF2-40B4-BE49-F238E27FC236}">
                <a16:creationId xmlns:a16="http://schemas.microsoft.com/office/drawing/2014/main" id="{B9EC1854-DA61-496B-8F4F-5139053B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0826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0 atm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9F0DCF37-2C99-4021-B939-C090C05B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567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-0 atm x 3.8 L = 0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=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joules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78EED428-43E4-4020-B24A-A8D6AAC84B10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4191000"/>
            <a:ext cx="4416425" cy="457200"/>
            <a:chOff x="230" y="1787"/>
            <a:chExt cx="2782" cy="288"/>
          </a:xfrm>
        </p:grpSpPr>
        <p:sp>
          <p:nvSpPr>
            <p:cNvPr id="12308" name="Text Box 12">
              <a:extLst>
                <a:ext uri="{FF2B5EF4-FFF2-40B4-BE49-F238E27FC236}">
                  <a16:creationId xmlns:a16="http://schemas.microsoft.com/office/drawing/2014/main" id="{CDAC7195-DFCA-40F2-992F-5388B2FA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(b) </a:t>
              </a:r>
            </a:p>
          </p:txBody>
        </p:sp>
        <p:sp>
          <p:nvSpPr>
            <p:cNvPr id="12309" name="Text Box 13">
              <a:extLst>
                <a:ext uri="{FF2B5EF4-FFF2-40B4-BE49-F238E27FC236}">
                  <a16:creationId xmlns:a16="http://schemas.microsoft.com/office/drawing/2014/main" id="{7BA3DF84-C080-45FA-BA3B-EE78D9E8D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30" name="Text Box 14">
            <a:extLst>
              <a:ext uri="{FF2B5EF4-FFF2-40B4-BE49-F238E27FC236}">
                <a16:creationId xmlns:a16="http://schemas.microsoft.com/office/drawing/2014/main" id="{C246D262-9E86-43D5-B2B2-95D030CF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3.7 atm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C73B6DC5-B8A8-4663-BF0B-AEF25211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60" y="4800600"/>
            <a:ext cx="505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-3.7 atm x 3.8 L = -14.1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41195A96-3EFF-4C6F-BFF6-A57DE73F49FB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5295903"/>
            <a:ext cx="4027490" cy="817563"/>
            <a:chOff x="2000" y="3528"/>
            <a:chExt cx="2537" cy="515"/>
          </a:xfrm>
        </p:grpSpPr>
        <p:sp>
          <p:nvSpPr>
            <p:cNvPr id="12302" name="Text Box 16">
              <a:extLst>
                <a:ext uri="{FF2B5EF4-FFF2-40B4-BE49-F238E27FC236}">
                  <a16:creationId xmlns:a16="http://schemas.microsoft.com/office/drawing/2014/main" id="{4F3A8F60-9F2B-4B62-8273-760425CC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3625"/>
              <a:ext cx="17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Arial" panose="020B0604020202020204" pitchFamily="34" charset="0"/>
                </a:rPr>
                <a:t>w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-14.1 L </a:t>
              </a: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• atm x 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grpSp>
          <p:nvGrpSpPr>
            <p:cNvPr id="12303" name="Group 20">
              <a:extLst>
                <a:ext uri="{FF2B5EF4-FFF2-40B4-BE49-F238E27FC236}">
                  <a16:creationId xmlns:a16="http://schemas.microsoft.com/office/drawing/2014/main" id="{9EA940AC-C74C-44C4-AA6E-563E2B847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" y="3528"/>
              <a:ext cx="877" cy="515"/>
              <a:chOff x="4307" y="3433"/>
              <a:chExt cx="877" cy="515"/>
            </a:xfrm>
          </p:grpSpPr>
          <p:sp>
            <p:nvSpPr>
              <p:cNvPr id="12305" name="Text Box 17">
                <a:extLst>
                  <a:ext uri="{FF2B5EF4-FFF2-40B4-BE49-F238E27FC236}">
                    <a16:creationId xmlns:a16="http://schemas.microsoft.com/office/drawing/2014/main" id="{383C3D89-5F54-4BC4-9BAB-D5794584A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101.3 J</a:t>
                </a:r>
              </a:p>
            </p:txBody>
          </p:sp>
          <p:sp>
            <p:nvSpPr>
              <p:cNvPr id="12306" name="Text Box 18">
                <a:extLst>
                  <a:ext uri="{FF2B5EF4-FFF2-40B4-BE49-F238E27FC236}">
                    <a16:creationId xmlns:a16="http://schemas.microsoft.com/office/drawing/2014/main" id="{8018A225-6F2E-4552-B157-C6F26C2A6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7" y="3657"/>
                <a:ext cx="8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L </a:t>
                </a:r>
                <a:r>
                  <a:rPr lang="en-US" alt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• atm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7" name="Line 19">
                <a:extLst>
                  <a:ext uri="{FF2B5EF4-FFF2-40B4-BE49-F238E27FC236}">
                    <a16:creationId xmlns:a16="http://schemas.microsoft.com/office/drawing/2014/main" id="{82C6E2DD-EBA3-4D46-BBF3-F01CFAE0B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3696"/>
                <a:ext cx="7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4839" name="Line 23">
            <a:extLst>
              <a:ext uri="{FF2B5EF4-FFF2-40B4-BE49-F238E27FC236}">
                <a16:creationId xmlns:a16="http://schemas.microsoft.com/office/drawing/2014/main" id="{B5B514C5-19F6-46A0-A091-EA8F265EC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54864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ADFCB1B1-6A50-45F6-81BB-F6D628897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150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F7EAEF0-215D-4E81-B054-B6F86091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2" y="5480304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latin typeface="Arial" panose="020B0604020202020204" pitchFamily="34" charset="0"/>
              </a:rPr>
              <a:t>-1430 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13AC-2257-40A8-A0A6-1D57B6E9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11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4" grpId="0" autoUpdateAnimBg="0"/>
      <p:bldP spid="34825" grpId="0" autoUpdateAnimBg="0"/>
      <p:bldP spid="34830" grpId="0" autoUpdateAnimBg="0"/>
      <p:bldP spid="34831" grpId="0" autoUpdateAnimBg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A36BE404-0DD5-4A72-84FC-FE37944C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96" y="152400"/>
            <a:ext cx="7694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</a:rPr>
              <a:t>Enthalpy and the First Law of Thermodynamics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39077E7-5288-4782-ADF5-096CDC30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8382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E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q</a:t>
            </a:r>
            <a:r>
              <a:rPr lang="en-US" altLang="en-US" sz="2400" b="0">
                <a:latin typeface="Arial" panose="020B0604020202020204" pitchFamily="34" charset="0"/>
              </a:rPr>
              <a:t> + </a:t>
            </a: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1BCA4E5-77DF-46A1-B76E-CC39137C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322513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 </a:t>
            </a:r>
            <a:r>
              <a:rPr lang="en-US" altLang="en-US" sz="2400" b="0" dirty="0">
                <a:latin typeface="Arial" panose="020B0604020202020204" pitchFamily="34" charset="0"/>
              </a:rPr>
              <a:t>-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805744C-43F2-41D9-B9E7-980A8397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280670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 </a:t>
            </a:r>
            <a:r>
              <a:rPr lang="en-US" altLang="en-US" sz="2400" b="0" dirty="0">
                <a:latin typeface="Arial" panose="020B0604020202020204" pitchFamily="34" charset="0"/>
              </a:rPr>
              <a:t>+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B8BD0E1-F8F6-4D24-8D00-1AB70A84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1839913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and </a:t>
            </a: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23F83858-AE6C-4499-B449-579CE60F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303338"/>
            <a:ext cx="487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At constant pressure: </a:t>
            </a:r>
          </a:p>
        </p:txBody>
      </p:sp>
      <p:pic>
        <p:nvPicPr>
          <p:cNvPr id="29712" name="Picture 16" descr="06_05">
            <a:extLst>
              <a:ext uri="{FF2B5EF4-FFF2-40B4-BE49-F238E27FC236}">
                <a16:creationId xmlns:a16="http://schemas.microsoft.com/office/drawing/2014/main" id="{E43A4204-DF3E-4DF1-8CDE-AD106C1D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1066800" y="3276600"/>
            <a:ext cx="7086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1CC3F-99EA-40EB-86CA-383D53A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12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4" grpId="0" autoUpdateAnimBg="0"/>
      <p:bldP spid="29701" grpId="0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F437DCE6-DA1E-4E79-9B60-CA6B7CF1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04800"/>
            <a:ext cx="8474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lang="en-US" altLang="en-US" sz="2400" b="0" dirty="0" err="1">
                <a:solidFill>
                  <a:srgbClr val="376092"/>
                </a:solidFill>
                <a:latin typeface="Arial" panose="020B0604020202020204" pitchFamily="34" charset="0"/>
              </a:rPr>
              <a:t>atm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AA94678D-55EC-4401-9502-6D09A36B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05009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 </a:t>
            </a: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3B239005-CAD2-4330-8A64-E3AC92AA4CB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608266"/>
            <a:ext cx="4427538" cy="461963"/>
            <a:chOff x="230" y="1787"/>
            <a:chExt cx="2789" cy="291"/>
          </a:xfrm>
        </p:grpSpPr>
        <p:sp>
          <p:nvSpPr>
            <p:cNvPr id="12310" name="Text Box 5">
              <a:extLst>
                <a:ext uri="{FF2B5EF4-FFF2-40B4-BE49-F238E27FC236}">
                  <a16:creationId xmlns:a16="http://schemas.microsoft.com/office/drawing/2014/main" id="{2852ECDC-4AA3-4F58-9DA4-AE269FFE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(a) </a:t>
              </a:r>
            </a:p>
          </p:txBody>
        </p:sp>
        <p:sp>
          <p:nvSpPr>
            <p:cNvPr id="12311" name="Text Box 7">
              <a:extLst>
                <a:ext uri="{FF2B5EF4-FFF2-40B4-BE49-F238E27FC236}">
                  <a16:creationId xmlns:a16="http://schemas.microsoft.com/office/drawing/2014/main" id="{EDCD9726-4EB3-4955-82E7-499C6755C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24" name="Text Box 8">
            <a:extLst>
              <a:ext uri="{FF2B5EF4-FFF2-40B4-BE49-F238E27FC236}">
                <a16:creationId xmlns:a16="http://schemas.microsoft.com/office/drawing/2014/main" id="{B9EC1854-DA61-496B-8F4F-5139053BE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08263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0 atm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9F0DCF37-2C99-4021-B939-C090C05B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5676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-0 atm x 3.8 L = 0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=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joules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78EED428-43E4-4020-B24A-A8D6AAC84B10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4191000"/>
            <a:ext cx="4416425" cy="457200"/>
            <a:chOff x="230" y="1787"/>
            <a:chExt cx="2782" cy="288"/>
          </a:xfrm>
        </p:grpSpPr>
        <p:sp>
          <p:nvSpPr>
            <p:cNvPr id="12308" name="Text Box 12">
              <a:extLst>
                <a:ext uri="{FF2B5EF4-FFF2-40B4-BE49-F238E27FC236}">
                  <a16:creationId xmlns:a16="http://schemas.microsoft.com/office/drawing/2014/main" id="{CDAC7195-DFCA-40F2-992F-5388B2FA9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(b) </a:t>
              </a:r>
            </a:p>
          </p:txBody>
        </p:sp>
        <p:sp>
          <p:nvSpPr>
            <p:cNvPr id="12309" name="Text Box 13">
              <a:extLst>
                <a:ext uri="{FF2B5EF4-FFF2-40B4-BE49-F238E27FC236}">
                  <a16:creationId xmlns:a16="http://schemas.microsoft.com/office/drawing/2014/main" id="{7BA3DF84-C080-45FA-BA3B-EE78D9E8D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5.4 L – 1.6 L = 3.8 L</a:t>
              </a:r>
            </a:p>
          </p:txBody>
        </p:sp>
      </p:grpSp>
      <p:sp>
        <p:nvSpPr>
          <p:cNvPr id="34830" name="Text Box 14">
            <a:extLst>
              <a:ext uri="{FF2B5EF4-FFF2-40B4-BE49-F238E27FC236}">
                <a16:creationId xmlns:a16="http://schemas.microsoft.com/office/drawing/2014/main" id="{C246D262-9E86-43D5-B2B2-95D030CFA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Arial" panose="020B0604020202020204" pitchFamily="34" charset="0"/>
              </a:rPr>
              <a:t> = 3.7 atm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C73B6DC5-B8A8-4663-BF0B-AEF25211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760" y="4800600"/>
            <a:ext cx="505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-3.7 atm x 3.8 L = -14.1 L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• atm 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41195A96-3EFF-4C6F-BFF6-A57DE73F49FB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5295903"/>
            <a:ext cx="4027490" cy="817563"/>
            <a:chOff x="2000" y="3528"/>
            <a:chExt cx="2537" cy="515"/>
          </a:xfrm>
        </p:grpSpPr>
        <p:sp>
          <p:nvSpPr>
            <p:cNvPr id="12302" name="Text Box 16">
              <a:extLst>
                <a:ext uri="{FF2B5EF4-FFF2-40B4-BE49-F238E27FC236}">
                  <a16:creationId xmlns:a16="http://schemas.microsoft.com/office/drawing/2014/main" id="{4F3A8F60-9F2B-4B62-8273-760425CC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" y="3625"/>
              <a:ext cx="17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Arial" panose="020B0604020202020204" pitchFamily="34" charset="0"/>
                </a:rPr>
                <a:t>w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-14.1 L </a:t>
              </a: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• atm x 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grpSp>
          <p:nvGrpSpPr>
            <p:cNvPr id="12303" name="Group 20">
              <a:extLst>
                <a:ext uri="{FF2B5EF4-FFF2-40B4-BE49-F238E27FC236}">
                  <a16:creationId xmlns:a16="http://schemas.microsoft.com/office/drawing/2014/main" id="{9EA940AC-C74C-44C4-AA6E-563E2B847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0" y="3528"/>
              <a:ext cx="877" cy="515"/>
              <a:chOff x="4307" y="3433"/>
              <a:chExt cx="877" cy="515"/>
            </a:xfrm>
          </p:grpSpPr>
          <p:sp>
            <p:nvSpPr>
              <p:cNvPr id="12305" name="Text Box 17">
                <a:extLst>
                  <a:ext uri="{FF2B5EF4-FFF2-40B4-BE49-F238E27FC236}">
                    <a16:creationId xmlns:a16="http://schemas.microsoft.com/office/drawing/2014/main" id="{383C3D89-5F54-4BC4-9BAB-D5794584A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101.3 J</a:t>
                </a:r>
              </a:p>
            </p:txBody>
          </p:sp>
          <p:sp>
            <p:nvSpPr>
              <p:cNvPr id="12306" name="Text Box 18">
                <a:extLst>
                  <a:ext uri="{FF2B5EF4-FFF2-40B4-BE49-F238E27FC236}">
                    <a16:creationId xmlns:a16="http://schemas.microsoft.com/office/drawing/2014/main" id="{8018A225-6F2E-4552-B157-C6F26C2A6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7" y="3657"/>
                <a:ext cx="8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L </a:t>
                </a:r>
                <a:r>
                  <a:rPr lang="en-US" alt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• atm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7" name="Line 19">
                <a:extLst>
                  <a:ext uri="{FF2B5EF4-FFF2-40B4-BE49-F238E27FC236}">
                    <a16:creationId xmlns:a16="http://schemas.microsoft.com/office/drawing/2014/main" id="{82C6E2DD-EBA3-4D46-BBF3-F01CFAE0B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" y="3696"/>
                <a:ext cx="7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4839" name="Line 23">
            <a:extLst>
              <a:ext uri="{FF2B5EF4-FFF2-40B4-BE49-F238E27FC236}">
                <a16:creationId xmlns:a16="http://schemas.microsoft.com/office/drawing/2014/main" id="{B5B514C5-19F6-46A0-A091-EA8F265EC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54864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>
            <a:extLst>
              <a:ext uri="{FF2B5EF4-FFF2-40B4-BE49-F238E27FC236}">
                <a16:creationId xmlns:a16="http://schemas.microsoft.com/office/drawing/2014/main" id="{ADFCB1B1-6A50-45F6-81BB-F6D628897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15000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8F7EAEF0-215D-4E81-B054-B6F86091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2" y="5480304"/>
            <a:ext cx="149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latin typeface="Arial" panose="020B0604020202020204" pitchFamily="34" charset="0"/>
              </a:rPr>
              <a:t>-1430 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13AC-2257-40A8-A0A6-1D57B6E9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13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4" grpId="0" autoUpdateAnimBg="0"/>
      <p:bldP spid="34825" grpId="0" autoUpdateAnimBg="0"/>
      <p:bldP spid="34830" grpId="0" autoUpdateAnimBg="0"/>
      <p:bldP spid="34831" grpId="0" autoUpdateAnimBg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A36BE404-0DD5-4A72-84FC-FE37944C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2" y="152400"/>
            <a:ext cx="8273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76092"/>
                </a:solidFill>
                <a:latin typeface="Arial" panose="020B0604020202020204" pitchFamily="34" charset="0"/>
              </a:rPr>
              <a:t>Enthalpy and the First Law of Thermodynamics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39077E7-5288-4782-ADF5-096CDC30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8382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E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q</a:t>
            </a:r>
            <a:r>
              <a:rPr lang="en-US" altLang="en-US" sz="2400" b="0">
                <a:latin typeface="Arial" panose="020B0604020202020204" pitchFamily="34" charset="0"/>
              </a:rPr>
              <a:t> + </a:t>
            </a:r>
            <a:r>
              <a:rPr lang="en-US" altLang="en-US" sz="2400" b="0" i="1">
                <a:latin typeface="Arial" panose="020B0604020202020204" pitchFamily="34" charset="0"/>
              </a:rPr>
              <a:t>w</a:t>
            </a:r>
            <a:endParaRPr lang="en-US" altLang="en-US" sz="2400" b="0">
              <a:latin typeface="Arial" panose="020B0604020202020204" pitchFamily="34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A1BCA4E5-77DF-46A1-B76E-CC39137C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322513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 </a:t>
            </a:r>
            <a:r>
              <a:rPr lang="en-US" altLang="en-US" sz="2400" b="0" dirty="0">
                <a:latin typeface="Arial" panose="020B0604020202020204" pitchFamily="34" charset="0"/>
              </a:rPr>
              <a:t>-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F805744C-43F2-41D9-B9E7-980A8397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280670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 </a:t>
            </a:r>
            <a:r>
              <a:rPr lang="en-US" altLang="en-US" sz="2400" b="0" dirty="0">
                <a:latin typeface="Arial" panose="020B0604020202020204" pitchFamily="34" charset="0"/>
              </a:rPr>
              <a:t>+ 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B8BD0E1-F8F6-4D24-8D00-1AB70A84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1839913"/>
            <a:ext cx="304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and </a:t>
            </a:r>
            <a:r>
              <a:rPr lang="en-US" altLang="en-US" sz="2400" b="0" i="1" dirty="0">
                <a:latin typeface="Arial" panose="020B0604020202020204" pitchFamily="34" charset="0"/>
              </a:rPr>
              <a:t>w</a:t>
            </a:r>
            <a:r>
              <a:rPr lang="en-US" altLang="en-US" sz="2400" b="0" dirty="0">
                <a:latin typeface="Arial" panose="020B0604020202020204" pitchFamily="34" charset="0"/>
              </a:rPr>
              <a:t> = -</a:t>
            </a:r>
            <a:r>
              <a:rPr lang="en-US" altLang="en-US" sz="2400" b="0" i="1" dirty="0">
                <a:latin typeface="Arial" panose="020B0604020202020204" pitchFamily="34" charset="0"/>
              </a:rPr>
              <a:t>P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V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23F83858-AE6C-4499-B449-579CE60F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303338"/>
            <a:ext cx="487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At constant pressure: </a:t>
            </a:r>
          </a:p>
        </p:txBody>
      </p:sp>
      <p:pic>
        <p:nvPicPr>
          <p:cNvPr id="29712" name="Picture 16" descr="06_05">
            <a:extLst>
              <a:ext uri="{FF2B5EF4-FFF2-40B4-BE49-F238E27FC236}">
                <a16:creationId xmlns:a16="http://schemas.microsoft.com/office/drawing/2014/main" id="{E43A4204-DF3E-4DF1-8CDE-AD106C1D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1066800" y="3276600"/>
            <a:ext cx="70866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1CC3F-99EA-40EB-86CA-383D53AE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2" grpId="0" autoUpdateAnimBg="0"/>
      <p:bldP spid="29704" grpId="0" autoUpdateAnimBg="0"/>
      <p:bldP spid="29701" grpId="0"/>
      <p:bldP spid="297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524596D8-A017-459D-97F6-23B8B5CA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236537"/>
            <a:ext cx="8634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Enthalpy (H)</a:t>
            </a:r>
            <a:r>
              <a:rPr lang="en-US" altLang="en-US" sz="2400" b="0" dirty="0">
                <a:latin typeface="Arial" panose="020B0604020202020204" pitchFamily="34" charset="0"/>
              </a:rPr>
              <a:t> is used to quantify the heat flow into or out of a system in a process that occurs at constant pressure.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9859674-58EC-4D15-A980-D6DA2447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066800"/>
            <a:ext cx="547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Symbol" panose="05050102010706020507" pitchFamily="18" charset="2"/>
              </a:rPr>
              <a:t>D</a:t>
            </a:r>
            <a:r>
              <a:rPr lang="en-US" altLang="en-US" sz="2800" b="0" i="1">
                <a:latin typeface="Arial" panose="020B0604020202020204" pitchFamily="34" charset="0"/>
              </a:rPr>
              <a:t>H</a:t>
            </a:r>
            <a:r>
              <a:rPr lang="en-US" altLang="en-US" sz="2800" b="0">
                <a:latin typeface="Arial" panose="020B0604020202020204" pitchFamily="34" charset="0"/>
              </a:rPr>
              <a:t> = </a:t>
            </a:r>
            <a:r>
              <a:rPr lang="en-US" altLang="en-US" sz="2800" b="0" i="1">
                <a:latin typeface="Arial" panose="020B0604020202020204" pitchFamily="34" charset="0"/>
              </a:rPr>
              <a:t>H</a:t>
            </a:r>
            <a:r>
              <a:rPr lang="en-US" altLang="en-US" sz="2800" b="0">
                <a:latin typeface="Arial" panose="020B0604020202020204" pitchFamily="34" charset="0"/>
              </a:rPr>
              <a:t> (products) – </a:t>
            </a:r>
            <a:r>
              <a:rPr lang="en-US" altLang="en-US" sz="2800" b="0" i="1">
                <a:latin typeface="Arial" panose="020B0604020202020204" pitchFamily="34" charset="0"/>
              </a:rPr>
              <a:t>H</a:t>
            </a:r>
            <a:r>
              <a:rPr lang="en-US" altLang="en-US" sz="2800" b="0">
                <a:latin typeface="Arial" panose="020B0604020202020204" pitchFamily="34" charset="0"/>
              </a:rPr>
              <a:t> (reactants)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70E0329C-2991-46B9-BB35-FFF6C783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600200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000" b="0">
                <a:latin typeface="Arial" panose="020B0604020202020204" pitchFamily="34" charset="0"/>
              </a:rPr>
              <a:t>heat given off or absorbed during a reaction </a:t>
            </a:r>
            <a:r>
              <a:rPr lang="en-US" altLang="en-US" sz="2000">
                <a:latin typeface="Arial" panose="020B0604020202020204" pitchFamily="34" charset="0"/>
              </a:rPr>
              <a:t>at constant pressure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2A9464DA-FBA2-4BBB-BFA8-302AD71F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5486400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 baseline="-25000">
                <a:latin typeface="Arial" panose="020B0604020202020204" pitchFamily="34" charset="0"/>
              </a:rPr>
              <a:t>products </a:t>
            </a:r>
            <a:r>
              <a:rPr lang="en-US" altLang="en-US" sz="2400" b="0">
                <a:latin typeface="Arial" panose="020B0604020202020204" pitchFamily="34" charset="0"/>
              </a:rPr>
              <a:t>&lt; 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 baseline="-25000">
                <a:latin typeface="Arial" panose="020B0604020202020204" pitchFamily="34" charset="0"/>
              </a:rPr>
              <a:t>reactants</a:t>
            </a:r>
            <a:endParaRPr lang="en-US" altLang="en-US" sz="2400" b="0" i="1">
              <a:latin typeface="Arial" panose="020B0604020202020204" pitchFamily="34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6EBA4491-2F20-4128-B584-CEE5E454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02325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&lt; 0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A2D870F4-EABE-4166-A63E-37A106BF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8640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 err="1">
                <a:latin typeface="Arial" panose="020B0604020202020204" pitchFamily="34" charset="0"/>
              </a:rPr>
              <a:t>H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products</a:t>
            </a:r>
            <a:r>
              <a:rPr lang="en-US" altLang="en-US" sz="2400" b="0" baseline="-25000" dirty="0">
                <a:latin typeface="Arial" panose="020B0604020202020204" pitchFamily="34" charset="0"/>
              </a:rPr>
              <a:t> </a:t>
            </a:r>
            <a:r>
              <a:rPr lang="en-US" altLang="en-US" sz="2400" b="0" dirty="0">
                <a:latin typeface="Arial" panose="020B0604020202020204" pitchFamily="34" charset="0"/>
              </a:rPr>
              <a:t>&gt;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H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reactants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C2B28038-790A-4355-B9FA-EF12A0EE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2" y="5902325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&gt; 0</a:t>
            </a:r>
          </a:p>
        </p:txBody>
      </p:sp>
      <p:pic>
        <p:nvPicPr>
          <p:cNvPr id="7181" name="Picture 13">
            <a:extLst>
              <a:ext uri="{FF2B5EF4-FFF2-40B4-BE49-F238E27FC236}">
                <a16:creationId xmlns:a16="http://schemas.microsoft.com/office/drawing/2014/main" id="{04F935C5-8A6C-4A7C-90AE-AAC2D7FF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36788"/>
            <a:ext cx="3405188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45A2CD96-3742-4666-B347-C38B8DF8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6150"/>
            <a:ext cx="411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48E95-CC65-48A2-96B5-4F92BF9E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>
            <a:extLst>
              <a:ext uri="{FF2B5EF4-FFF2-40B4-BE49-F238E27FC236}">
                <a16:creationId xmlns:a16="http://schemas.microsoft.com/office/drawing/2014/main" id="{673F2429-8913-468E-A8C2-701EEB14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4F633A4-A2C1-41C2-8CFE-5CBD14AB2194}"/>
              </a:ext>
            </a:extLst>
          </p:cNvPr>
          <p:cNvGrpSpPr>
            <a:grpSpLocks/>
          </p:cNvGrpSpPr>
          <p:nvPr/>
        </p:nvGrpSpPr>
        <p:grpSpPr bwMode="auto">
          <a:xfrm>
            <a:off x="2128837" y="5638806"/>
            <a:ext cx="5594350" cy="474663"/>
            <a:chOff x="1495" y="3648"/>
            <a:chExt cx="3524" cy="299"/>
          </a:xfrm>
        </p:grpSpPr>
        <p:grpSp>
          <p:nvGrpSpPr>
            <p:cNvPr id="15373" name="Group 9">
              <a:extLst>
                <a:ext uri="{FF2B5EF4-FFF2-40B4-BE49-F238E27FC236}">
                  <a16:creationId xmlns:a16="http://schemas.microsoft.com/office/drawing/2014/main" id="{0C696023-90A9-4DFB-A96E-EFC8A909E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" y="3656"/>
              <a:ext cx="1708" cy="291"/>
              <a:chOff x="1019" y="3504"/>
              <a:chExt cx="1708" cy="291"/>
            </a:xfrm>
          </p:grpSpPr>
          <p:sp>
            <p:nvSpPr>
              <p:cNvPr id="15375" name="Line 6">
                <a:extLst>
                  <a:ext uri="{FF2B5EF4-FFF2-40B4-BE49-F238E27FC236}">
                    <a16:creationId xmlns:a16="http://schemas.microsoft.com/office/drawing/2014/main" id="{A927D327-5F88-4F68-BFCE-E702C0E37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Text Box 7">
                <a:extLst>
                  <a:ext uri="{FF2B5EF4-FFF2-40B4-BE49-F238E27FC236}">
                    <a16:creationId xmlns:a16="http://schemas.microsoft.com/office/drawing/2014/main" id="{D0D4FCCB-22FA-455A-A0DC-D76360C63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" y="3504"/>
                <a:ext cx="170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74" name="Text Box 10">
              <a:extLst>
                <a:ext uri="{FF2B5EF4-FFF2-40B4-BE49-F238E27FC236}">
                  <a16:creationId xmlns:a16="http://schemas.microsoft.com/office/drawing/2014/main" id="{D5C808A2-5CC5-4DAC-9DE6-12CD6FA94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6.01 kJ/mol</a:t>
              </a:r>
            </a:p>
          </p:txBody>
        </p:sp>
      </p:grpSp>
      <p:sp>
        <p:nvSpPr>
          <p:cNvPr id="8203" name="Text Box 11">
            <a:extLst>
              <a:ext uri="{FF2B5EF4-FFF2-40B4-BE49-F238E27FC236}">
                <a16:creationId xmlns:a16="http://schemas.microsoft.com/office/drawing/2014/main" id="{D19F69DE-AC45-45B1-8B69-7444203B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3716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u="sng">
                <a:latin typeface="Arial" panose="020B0604020202020204" pitchFamily="34" charset="0"/>
              </a:rPr>
              <a:t>Is </a:t>
            </a:r>
            <a:r>
              <a:rPr lang="en-US" altLang="en-US" sz="2400" b="0" u="sng">
                <a:latin typeface="Symbol" panose="05050102010706020507" pitchFamily="18" charset="2"/>
              </a:rPr>
              <a:t>D</a:t>
            </a:r>
            <a:r>
              <a:rPr lang="en-US" altLang="en-US" sz="2400" b="0" i="1" u="sng">
                <a:latin typeface="Arial" panose="020B0604020202020204" pitchFamily="34" charset="0"/>
              </a:rPr>
              <a:t>H</a:t>
            </a:r>
            <a:r>
              <a:rPr lang="en-US" altLang="en-US" sz="2400" b="0" u="sng">
                <a:latin typeface="Arial" panose="020B0604020202020204" pitchFamily="34" charset="0"/>
              </a:rPr>
              <a:t> negative or positive?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C331C631-0669-4B9B-A016-3866FBB7F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33045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System absorbs heat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2A8908B9-BBF0-461B-AA4C-E808A6F6E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854325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Endothermic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CE7AF44C-5F70-48E9-ADAF-D89158A6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3782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&gt; 0</a:t>
            </a:r>
          </a:p>
        </p:txBody>
      </p:sp>
      <p:sp>
        <p:nvSpPr>
          <p:cNvPr id="15369" name="Rectangle 15">
            <a:extLst>
              <a:ext uri="{FF2B5EF4-FFF2-40B4-BE49-F238E27FC236}">
                <a16:creationId xmlns:a16="http://schemas.microsoft.com/office/drawing/2014/main" id="{5FE741C8-6A91-464F-8F5F-C3BFB4A7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7B59FADE-4688-4FE1-A57C-FBF99020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711700"/>
            <a:ext cx="740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6.01 kJ are absorbed for every 1 mole of ice that melts at 0</a:t>
            </a:r>
            <a:r>
              <a:rPr lang="en-US" altLang="en-US" sz="2400" b="0" baseline="30000">
                <a:latin typeface="Arial" panose="020B0604020202020204" pitchFamily="34" charset="0"/>
              </a:rPr>
              <a:t>0</a:t>
            </a:r>
            <a:r>
              <a:rPr lang="en-US" altLang="en-US" sz="2400" b="0">
                <a:latin typeface="Arial" panose="020B0604020202020204" pitchFamily="34" charset="0"/>
              </a:rPr>
              <a:t>C and 1 atm.</a:t>
            </a:r>
          </a:p>
        </p:txBody>
      </p:sp>
      <p:sp>
        <p:nvSpPr>
          <p:cNvPr id="8210" name="Oval 18">
            <a:extLst>
              <a:ext uri="{FF2B5EF4-FFF2-40B4-BE49-F238E27FC236}">
                <a16:creationId xmlns:a16="http://schemas.microsoft.com/office/drawing/2014/main" id="{82918B61-7DD5-4EA5-9F4F-FE73027D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813" y="5584825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15372" name="Picture 22">
            <a:extLst>
              <a:ext uri="{FF2B5EF4-FFF2-40B4-BE49-F238E27FC236}">
                <a16:creationId xmlns:a16="http://schemas.microsoft.com/office/drawing/2014/main" id="{BAEB7BCF-2821-43E1-A8C4-ECE24A5B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1513"/>
            <a:ext cx="39385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2D523-A3EA-42DC-9D91-EABEC0FB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 autoUpdateAnimBg="0"/>
      <p:bldP spid="8205" grpId="0" autoUpdateAnimBg="0"/>
      <p:bldP spid="8206" grpId="0" autoUpdateAnimBg="0"/>
      <p:bldP spid="8208" grpId="0" autoUpdateAnimBg="0"/>
      <p:bldP spid="82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>
            <a:extLst>
              <a:ext uri="{FF2B5EF4-FFF2-40B4-BE49-F238E27FC236}">
                <a16:creationId xmlns:a16="http://schemas.microsoft.com/office/drawing/2014/main" id="{8D194984-EB5F-4864-974E-F7682E9F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3D762E77-66BF-49C3-BCC8-9FE88842860F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5626106"/>
            <a:ext cx="8142288" cy="474663"/>
            <a:chOff x="274" y="3688"/>
            <a:chExt cx="5129" cy="299"/>
          </a:xfrm>
        </p:grpSpPr>
        <p:grpSp>
          <p:nvGrpSpPr>
            <p:cNvPr id="16397" name="Group 18">
              <a:extLst>
                <a:ext uri="{FF2B5EF4-FFF2-40B4-BE49-F238E27FC236}">
                  <a16:creationId xmlns:a16="http://schemas.microsoft.com/office/drawing/2014/main" id="{6A9A983F-7C9E-4389-9404-1A002B373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" y="3696"/>
              <a:ext cx="3279" cy="291"/>
              <a:chOff x="292" y="3888"/>
              <a:chExt cx="3279" cy="291"/>
            </a:xfrm>
          </p:grpSpPr>
          <p:sp>
            <p:nvSpPr>
              <p:cNvPr id="16399" name="Line 6">
                <a:extLst>
                  <a:ext uri="{FF2B5EF4-FFF2-40B4-BE49-F238E27FC236}">
                    <a16:creationId xmlns:a16="http://schemas.microsoft.com/office/drawing/2014/main" id="{9984F24D-3A81-4748-A262-56D6B7E91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Text Box 7">
                <a:extLst>
                  <a:ext uri="{FF2B5EF4-FFF2-40B4-BE49-F238E27FC236}">
                    <a16:creationId xmlns:a16="http://schemas.microsoft.com/office/drawing/2014/main" id="{E7FC456A-EE84-4EA1-BDB1-2B7025519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" y="3888"/>
                <a:ext cx="32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CH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 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+ 2O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CO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g)</a:t>
                </a:r>
                <a:r>
                  <a:rPr lang="en-US" altLang="en-US" sz="2400" b="0" i="1" dirty="0">
                    <a:latin typeface="Arial" panose="020B0604020202020204" pitchFamily="34" charset="0"/>
                  </a:rPr>
                  <a:t> + 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2H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398" name="Text Box 8">
              <a:extLst>
                <a:ext uri="{FF2B5EF4-FFF2-40B4-BE49-F238E27FC236}">
                  <a16:creationId xmlns:a16="http://schemas.microsoft.com/office/drawing/2014/main" id="{DF2D5EBB-B16A-430E-8B57-04335EAF6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-890.4 kJ/mol</a:t>
              </a:r>
            </a:p>
          </p:txBody>
        </p:sp>
      </p:grpSp>
      <p:sp>
        <p:nvSpPr>
          <p:cNvPr id="9225" name="Text Box 9">
            <a:extLst>
              <a:ext uri="{FF2B5EF4-FFF2-40B4-BE49-F238E27FC236}">
                <a16:creationId xmlns:a16="http://schemas.microsoft.com/office/drawing/2014/main" id="{495E4209-49D9-4219-BD60-54ABA117F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13716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u="sng">
                <a:latin typeface="Arial" panose="020B0604020202020204" pitchFamily="34" charset="0"/>
              </a:rPr>
              <a:t>Is </a:t>
            </a:r>
            <a:r>
              <a:rPr lang="en-US" altLang="en-US" sz="2400" b="0" u="sng">
                <a:latin typeface="Symbol" panose="05050102010706020507" pitchFamily="18" charset="2"/>
              </a:rPr>
              <a:t>D</a:t>
            </a:r>
            <a:r>
              <a:rPr lang="en-US" altLang="en-US" sz="2400" b="0" i="1" u="sng">
                <a:latin typeface="Arial" panose="020B0604020202020204" pitchFamily="34" charset="0"/>
              </a:rPr>
              <a:t>H</a:t>
            </a:r>
            <a:r>
              <a:rPr lang="en-US" altLang="en-US" sz="2400" b="0" u="sng">
                <a:latin typeface="Arial" panose="020B0604020202020204" pitchFamily="34" charset="0"/>
              </a:rPr>
              <a:t> negative or positive?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C466014E-F6E9-43E5-9E68-3F0900A61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3622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System gives off heat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C4E2349C-96D4-4638-BEE1-4B9DDDF24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28448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Exothermic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FC68BEE2-874D-4BF1-BAD9-6F23D4AC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33528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</a:t>
            </a:r>
            <a:r>
              <a:rPr lang="en-US" altLang="en-US" sz="2400" b="0">
                <a:latin typeface="Arial" panose="020B0604020202020204" pitchFamily="34" charset="0"/>
              </a:rPr>
              <a:t> &lt; 0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1F759268-D0CE-48FB-B5EE-D8029729F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572000"/>
            <a:ext cx="740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890.4 kJ are released for every 1 mole of methane that is combusted at 25</a:t>
            </a:r>
            <a:r>
              <a:rPr lang="en-US" altLang="en-US" sz="2400" b="0" baseline="30000">
                <a:latin typeface="Arial" panose="020B0604020202020204" pitchFamily="34" charset="0"/>
              </a:rPr>
              <a:t>0</a:t>
            </a:r>
            <a:r>
              <a:rPr lang="en-US" altLang="en-US" sz="2400" b="0">
                <a:latin typeface="Arial" panose="020B0604020202020204" pitchFamily="34" charset="0"/>
              </a:rPr>
              <a:t>C and 1 atm.</a:t>
            </a:r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09423579-D431-48D6-8B49-1121D752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524500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6395" name="Rectangle 13">
            <a:extLst>
              <a:ext uri="{FF2B5EF4-FFF2-40B4-BE49-F238E27FC236}">
                <a16:creationId xmlns:a16="http://schemas.microsoft.com/office/drawing/2014/main" id="{15E2F481-09A5-4EDF-B313-48566254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19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16396" name="Picture 21">
            <a:extLst>
              <a:ext uri="{FF2B5EF4-FFF2-40B4-BE49-F238E27FC236}">
                <a16:creationId xmlns:a16="http://schemas.microsoft.com/office/drawing/2014/main" id="{70D0B796-8509-4AC7-9958-CB68C880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4863"/>
            <a:ext cx="43434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4A696-B680-4D1D-ABD9-9DE55646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17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 autoUpdateAnimBg="0"/>
      <p:bldP spid="9227" grpId="0" autoUpdateAnimBg="0"/>
      <p:bldP spid="9228" grpId="0" autoUpdateAnimBg="0"/>
      <p:bldP spid="9230" grpId="0" autoUpdateAnimBg="0"/>
      <p:bldP spid="92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FEC3B2-41C1-4759-BC19-390C528481E5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1984375"/>
            <a:ext cx="5665787" cy="469900"/>
            <a:chOff x="1450" y="3648"/>
            <a:chExt cx="3569" cy="296"/>
          </a:xfrm>
        </p:grpSpPr>
        <p:grpSp>
          <p:nvGrpSpPr>
            <p:cNvPr id="17428" name="Group 3">
              <a:extLst>
                <a:ext uri="{FF2B5EF4-FFF2-40B4-BE49-F238E27FC236}">
                  <a16:creationId xmlns:a16="http://schemas.microsoft.com/office/drawing/2014/main" id="{94D5A7B3-3ED9-4663-B113-254436C6E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7430" name="Line 4">
                <a:extLst>
                  <a:ext uri="{FF2B5EF4-FFF2-40B4-BE49-F238E27FC236}">
                    <a16:creationId xmlns:a16="http://schemas.microsoft.com/office/drawing/2014/main" id="{70C82928-DEB5-43E1-B5B9-4A66B5FE0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Text Box 5">
                <a:extLst>
                  <a:ext uri="{FF2B5EF4-FFF2-40B4-BE49-F238E27FC236}">
                    <a16:creationId xmlns:a16="http://schemas.microsoft.com/office/drawing/2014/main" id="{1779D2A8-CBEF-4A6E-B097-4F4411E1AC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9" name="Text Box 6">
              <a:extLst>
                <a:ext uri="{FF2B5EF4-FFF2-40B4-BE49-F238E27FC236}">
                  <a16:creationId xmlns:a16="http://schemas.microsoft.com/office/drawing/2014/main" id="{7E0DC9B8-83C1-4213-9529-45C94F288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6.01 kJ/mol</a:t>
              </a:r>
            </a:p>
          </p:txBody>
        </p:sp>
      </p:grpSp>
      <p:sp>
        <p:nvSpPr>
          <p:cNvPr id="17412" name="Text Box 7">
            <a:extLst>
              <a:ext uri="{FF2B5EF4-FFF2-40B4-BE49-F238E27FC236}">
                <a16:creationId xmlns:a16="http://schemas.microsoft.com/office/drawing/2014/main" id="{EDBCDEF7-E1FC-47BE-999F-B5D63F27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858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</a:rPr>
              <a:t>The stoichiometric coefficients always refer to the number of moles of a substance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E1810CD8-5E06-4396-BC4A-DA0B743B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CA1649BA-7C11-4C45-BBE5-9BF541A3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</a:rPr>
              <a:t>If you reverse a reaction, the sign of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changes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467DF0A6-1E6A-4D38-852A-9D5D1D89D5FD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3367088"/>
            <a:ext cx="5784850" cy="519112"/>
            <a:chOff x="1450" y="3619"/>
            <a:chExt cx="3644" cy="327"/>
          </a:xfrm>
        </p:grpSpPr>
        <p:grpSp>
          <p:nvGrpSpPr>
            <p:cNvPr id="17424" name="Group 11">
              <a:extLst>
                <a:ext uri="{FF2B5EF4-FFF2-40B4-BE49-F238E27FC236}">
                  <a16:creationId xmlns:a16="http://schemas.microsoft.com/office/drawing/2014/main" id="{D5CD76A4-4347-47D6-9FED-A69263432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7426" name="Line 12">
                <a:extLst>
                  <a:ext uri="{FF2B5EF4-FFF2-40B4-BE49-F238E27FC236}">
                    <a16:creationId xmlns:a16="http://schemas.microsoft.com/office/drawing/2014/main" id="{931AED11-AD88-468E-87B0-C07A0A62C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13">
                <a:extLst>
                  <a:ext uri="{FF2B5EF4-FFF2-40B4-BE49-F238E27FC236}">
                    <a16:creationId xmlns:a16="http://schemas.microsoft.com/office/drawing/2014/main" id="{5E1CC421-84D4-4060-9A48-F70734FAE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5" name="Text Box 14">
              <a:extLst>
                <a:ext uri="{FF2B5EF4-FFF2-40B4-BE49-F238E27FC236}">
                  <a16:creationId xmlns:a16="http://schemas.microsoft.com/office/drawing/2014/main" id="{D4A549B8-925C-4594-ABBA-F1E478915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</a:t>
              </a:r>
              <a:r>
                <a:rPr lang="en-US" altLang="en-US" sz="2800" b="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6.01</a:t>
              </a:r>
              <a:r>
                <a:rPr lang="en-US" altLang="en-US" sz="2400" b="0">
                  <a:latin typeface="Arial" panose="020B0604020202020204" pitchFamily="34" charset="0"/>
                </a:rPr>
                <a:t> kJ/mol</a:t>
              </a:r>
            </a:p>
          </p:txBody>
        </p:sp>
      </p:grpSp>
      <p:sp>
        <p:nvSpPr>
          <p:cNvPr id="11279" name="Text Box 15">
            <a:extLst>
              <a:ext uri="{FF2B5EF4-FFF2-40B4-BE49-F238E27FC236}">
                <a16:creationId xmlns:a16="http://schemas.microsoft.com/office/drawing/2014/main" id="{CEBC7DD1-9834-41EA-AAE2-4706CF27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8307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</a:rPr>
              <a:t>If you multiply both sides of the equation by a factor </a:t>
            </a:r>
            <a:r>
              <a:rPr lang="en-US" altLang="en-US" sz="2400" b="0" i="1" dirty="0">
                <a:latin typeface="Arial" panose="020B0604020202020204" pitchFamily="34" charset="0"/>
              </a:rPr>
              <a:t>n</a:t>
            </a:r>
            <a:r>
              <a:rPr lang="en-US" altLang="en-US" sz="2400" b="0" dirty="0">
                <a:latin typeface="Arial" panose="020B0604020202020204" pitchFamily="34" charset="0"/>
              </a:rPr>
              <a:t>, then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H</a:t>
            </a:r>
            <a:r>
              <a:rPr lang="en-US" altLang="en-US" sz="2400" b="0" dirty="0">
                <a:latin typeface="Arial" panose="020B0604020202020204" pitchFamily="34" charset="0"/>
              </a:rPr>
              <a:t> must change by the same factor </a:t>
            </a:r>
            <a:r>
              <a:rPr lang="en-US" altLang="en-US" sz="2400" b="0" i="1" dirty="0">
                <a:latin typeface="Arial" panose="020B0604020202020204" pitchFamily="34" charset="0"/>
              </a:rPr>
              <a:t>n</a:t>
            </a:r>
            <a:r>
              <a:rPr lang="en-US" altLang="en-US" sz="2400" b="0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6988E419-C1A5-483F-8A2A-983BA9B02727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5245100"/>
            <a:ext cx="6688138" cy="469900"/>
            <a:chOff x="1344" y="3648"/>
            <a:chExt cx="4213" cy="296"/>
          </a:xfrm>
        </p:grpSpPr>
        <p:grpSp>
          <p:nvGrpSpPr>
            <p:cNvPr id="17420" name="Group 17">
              <a:extLst>
                <a:ext uri="{FF2B5EF4-FFF2-40B4-BE49-F238E27FC236}">
                  <a16:creationId xmlns:a16="http://schemas.microsoft.com/office/drawing/2014/main" id="{B4073DD2-6925-4562-B87C-95C0632C08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17422" name="Line 18">
                <a:extLst>
                  <a:ext uri="{FF2B5EF4-FFF2-40B4-BE49-F238E27FC236}">
                    <a16:creationId xmlns:a16="http://schemas.microsoft.com/office/drawing/2014/main" id="{2F72684D-AF36-4132-BAC2-2786604C6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Text Box 19">
                <a:extLst>
                  <a:ext uri="{FF2B5EF4-FFF2-40B4-BE49-F238E27FC236}">
                    <a16:creationId xmlns:a16="http://schemas.microsoft.com/office/drawing/2014/main" id="{EC18150F-8E36-402C-90CF-152C63770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2H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       2H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1" name="Text Box 20">
              <a:extLst>
                <a:ext uri="{FF2B5EF4-FFF2-40B4-BE49-F238E27FC236}">
                  <a16:creationId xmlns:a16="http://schemas.microsoft.com/office/drawing/2014/main" id="{217C68B2-EF17-4636-8E7B-A61752291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2 x </a:t>
              </a:r>
              <a:r>
                <a:rPr lang="en-US" altLang="en-US" sz="2400" b="0">
                  <a:latin typeface="Arial" panose="020B0604020202020204" pitchFamily="34" charset="0"/>
                </a:rPr>
                <a:t>6.01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 b="0">
                  <a:latin typeface="Arial" panose="020B0604020202020204" pitchFamily="34" charset="0"/>
                </a:rPr>
                <a:t>= 12.0 kJ</a:t>
              </a:r>
            </a:p>
          </p:txBody>
        </p:sp>
      </p:grpSp>
      <p:sp>
        <p:nvSpPr>
          <p:cNvPr id="11286" name="Oval 22">
            <a:extLst>
              <a:ext uri="{FF2B5EF4-FFF2-40B4-BE49-F238E27FC236}">
                <a16:creationId xmlns:a16="http://schemas.microsoft.com/office/drawing/2014/main" id="{3693C86D-2F24-4574-AFB8-CAB413C6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751" y="3502024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1287" name="Oval 23">
            <a:extLst>
              <a:ext uri="{FF2B5EF4-FFF2-40B4-BE49-F238E27FC236}">
                <a16:creationId xmlns:a16="http://schemas.microsoft.com/office/drawing/2014/main" id="{34392143-F513-4BC0-9DCA-5D9B7996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082" y="3502024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E7F5C-4716-446C-9786-0AF1FE84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79" grpId="0" autoUpdateAnimBg="0"/>
      <p:bldP spid="11286" grpId="0" animBg="1"/>
      <p:bldP spid="112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6541340-CCB4-4166-A6B2-0E2D162125A1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1984375"/>
            <a:ext cx="5699124" cy="466725"/>
            <a:chOff x="1429" y="3648"/>
            <a:chExt cx="3590" cy="294"/>
          </a:xfrm>
        </p:grpSpPr>
        <p:grpSp>
          <p:nvGrpSpPr>
            <p:cNvPr id="18471" name="Group 4">
              <a:extLst>
                <a:ext uri="{FF2B5EF4-FFF2-40B4-BE49-F238E27FC236}">
                  <a16:creationId xmlns:a16="http://schemas.microsoft.com/office/drawing/2014/main" id="{BFE4101D-96EB-47E7-BA88-E0C2C779A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9" y="3654"/>
              <a:ext cx="1798" cy="288"/>
              <a:chOff x="953" y="3502"/>
              <a:chExt cx="1798" cy="288"/>
            </a:xfrm>
          </p:grpSpPr>
          <p:sp>
            <p:nvSpPr>
              <p:cNvPr id="18473" name="Line 5">
                <a:extLst>
                  <a:ext uri="{FF2B5EF4-FFF2-40B4-BE49-F238E27FC236}">
                    <a16:creationId xmlns:a16="http://schemas.microsoft.com/office/drawing/2014/main" id="{5B722D90-275E-4106-B266-E81724578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Text Box 6">
                <a:extLst>
                  <a:ext uri="{FF2B5EF4-FFF2-40B4-BE49-F238E27FC236}">
                    <a16:creationId xmlns:a16="http://schemas.microsoft.com/office/drawing/2014/main" id="{29F86BCF-94A6-406D-AC9C-6A2F38C78F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" y="3502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s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72" name="Text Box 7">
              <a:extLst>
                <a:ext uri="{FF2B5EF4-FFF2-40B4-BE49-F238E27FC236}">
                  <a16:creationId xmlns:a16="http://schemas.microsoft.com/office/drawing/2014/main" id="{22B5549C-593B-40A3-BA7B-DDEFCFA94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6.01 kJ/mol</a:t>
              </a:r>
            </a:p>
          </p:txBody>
        </p:sp>
      </p:grpSp>
      <p:sp>
        <p:nvSpPr>
          <p:cNvPr id="18436" name="Text Box 8">
            <a:extLst>
              <a:ext uri="{FF2B5EF4-FFF2-40B4-BE49-F238E27FC236}">
                <a16:creationId xmlns:a16="http://schemas.microsoft.com/office/drawing/2014/main" id="{7E0FB080-788D-44D6-BEE4-E2F1A647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068389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The physical states of all reactants and products must be specified in thermochemical equations.</a:t>
            </a: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96B8AA95-AC97-4FF3-BA7D-E774411A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17" y="76200"/>
            <a:ext cx="5149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Thermochemical Equations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858396CD-6BF8-4895-A6AD-0631A85B8D41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2578106"/>
            <a:ext cx="5703889" cy="474663"/>
            <a:chOff x="1426" y="3648"/>
            <a:chExt cx="3593" cy="299"/>
          </a:xfrm>
        </p:grpSpPr>
        <p:grpSp>
          <p:nvGrpSpPr>
            <p:cNvPr id="18467" name="Group 29">
              <a:extLst>
                <a:ext uri="{FF2B5EF4-FFF2-40B4-BE49-F238E27FC236}">
                  <a16:creationId xmlns:a16="http://schemas.microsoft.com/office/drawing/2014/main" id="{C6EE01DD-4064-444D-8BA1-70162669A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6" y="3656"/>
              <a:ext cx="1877" cy="291"/>
              <a:chOff x="950" y="3504"/>
              <a:chExt cx="1877" cy="291"/>
            </a:xfrm>
          </p:grpSpPr>
          <p:sp>
            <p:nvSpPr>
              <p:cNvPr id="18469" name="Line 30">
                <a:extLst>
                  <a:ext uri="{FF2B5EF4-FFF2-40B4-BE49-F238E27FC236}">
                    <a16:creationId xmlns:a16="http://schemas.microsoft.com/office/drawing/2014/main" id="{40AFA8B9-4095-4CEE-8935-01379FFA3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Text Box 31">
                <a:extLst>
                  <a:ext uri="{FF2B5EF4-FFF2-40B4-BE49-F238E27FC236}">
                    <a16:creationId xmlns:a16="http://schemas.microsoft.com/office/drawing/2014/main" id="{A546CC9C-BF9F-4F3B-8B1C-0B3A92A1E2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" y="3504"/>
                <a:ext cx="18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l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          H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O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)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68" name="Text Box 32">
              <a:extLst>
                <a:ext uri="{FF2B5EF4-FFF2-40B4-BE49-F238E27FC236}">
                  <a16:creationId xmlns:a16="http://schemas.microsoft.com/office/drawing/2014/main" id="{B83950E1-4088-4CBD-847D-4028EA632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>
                  <a:latin typeface="Arial" panose="020B0604020202020204" pitchFamily="34" charset="0"/>
                </a:rPr>
                <a:t>H </a:t>
              </a:r>
              <a:r>
                <a:rPr lang="en-US" altLang="en-US" sz="2400" b="0">
                  <a:latin typeface="Arial" panose="020B0604020202020204" pitchFamily="34" charset="0"/>
                </a:rPr>
                <a:t>= 44.0 kJ/mol</a:t>
              </a: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F0E7F5FF-5091-4CE3-8D8E-E84966981F2B}"/>
              </a:ext>
            </a:extLst>
          </p:cNvPr>
          <p:cNvGrpSpPr>
            <a:grpSpLocks/>
          </p:cNvGrpSpPr>
          <p:nvPr/>
        </p:nvGrpSpPr>
        <p:grpSpPr bwMode="auto">
          <a:xfrm>
            <a:off x="2692400" y="2667000"/>
            <a:ext cx="2184400" cy="381000"/>
            <a:chOff x="1696" y="1680"/>
            <a:chExt cx="1376" cy="240"/>
          </a:xfrm>
        </p:grpSpPr>
        <p:sp>
          <p:nvSpPr>
            <p:cNvPr id="18465" name="Oval 33">
              <a:extLst>
                <a:ext uri="{FF2B5EF4-FFF2-40B4-BE49-F238E27FC236}">
                  <a16:creationId xmlns:a16="http://schemas.microsoft.com/office/drawing/2014/main" id="{0A93A8CF-634A-4A8C-B78C-F48EC3CB3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8466" name="Oval 34">
              <a:extLst>
                <a:ext uri="{FF2B5EF4-FFF2-40B4-BE49-F238E27FC236}">
                  <a16:creationId xmlns:a16="http://schemas.microsoft.com/office/drawing/2014/main" id="{35BCADA7-4904-449B-9085-12DDD5937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99CAD20E-84E6-46A9-A256-3DC3D180441D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2070100"/>
            <a:ext cx="2146300" cy="381000"/>
            <a:chOff x="1696" y="1680"/>
            <a:chExt cx="1352" cy="240"/>
          </a:xfrm>
        </p:grpSpPr>
        <p:sp>
          <p:nvSpPr>
            <p:cNvPr id="18463" name="Oval 37">
              <a:extLst>
                <a:ext uri="{FF2B5EF4-FFF2-40B4-BE49-F238E27FC236}">
                  <a16:creationId xmlns:a16="http://schemas.microsoft.com/office/drawing/2014/main" id="{264A2465-D894-4637-BFAE-F823C5A26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8464" name="Oval 38">
              <a:extLst>
                <a:ext uri="{FF2B5EF4-FFF2-40B4-BE49-F238E27FC236}">
                  <a16:creationId xmlns:a16="http://schemas.microsoft.com/office/drawing/2014/main" id="{2255EEB9-8EC2-4032-9D3D-E09137F95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0280" name="Text Box 40">
            <a:extLst>
              <a:ext uri="{FF2B5EF4-FFF2-40B4-BE49-F238E27FC236}">
                <a16:creationId xmlns:a16="http://schemas.microsoft.com/office/drawing/2014/main" id="{BB4CE84D-B472-4A67-97CC-FDCE9EC9F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3400425"/>
            <a:ext cx="6705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How much heat is evolved when 266 g of white phosphorus (P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) burn in air:</a:t>
            </a:r>
          </a:p>
        </p:txBody>
      </p:sp>
      <p:grpSp>
        <p:nvGrpSpPr>
          <p:cNvPr id="8" name="Group 45">
            <a:extLst>
              <a:ext uri="{FF2B5EF4-FFF2-40B4-BE49-F238E27FC236}">
                <a16:creationId xmlns:a16="http://schemas.microsoft.com/office/drawing/2014/main" id="{2CF0641A-1D25-47E0-BB3E-4A2B41A48AB8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4191000"/>
            <a:ext cx="6972300" cy="457200"/>
            <a:chOff x="692" y="2592"/>
            <a:chExt cx="4392" cy="288"/>
          </a:xfrm>
        </p:grpSpPr>
        <p:sp>
          <p:nvSpPr>
            <p:cNvPr id="18461" name="Text Box 43">
              <a:extLst>
                <a:ext uri="{FF2B5EF4-FFF2-40B4-BE49-F238E27FC236}">
                  <a16:creationId xmlns:a16="http://schemas.microsoft.com/office/drawing/2014/main" id="{2AF4FE10-6C88-462F-8C79-7604DB4B1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" y="2592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+ 5O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P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10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= -3013 kJ/mol</a:t>
              </a:r>
              <a:endParaRPr lang="en-US" altLang="en-US" sz="20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2" name="Line 44">
              <a:extLst>
                <a:ext uri="{FF2B5EF4-FFF2-40B4-BE49-F238E27FC236}">
                  <a16:creationId xmlns:a16="http://schemas.microsoft.com/office/drawing/2014/main" id="{90C6529C-F094-4CF8-B327-D89F01F1D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" y="2784"/>
              <a:ext cx="384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10286" name="Text Box 46">
            <a:extLst>
              <a:ext uri="{FF2B5EF4-FFF2-40B4-BE49-F238E27FC236}">
                <a16:creationId xmlns:a16="http://schemas.microsoft.com/office/drawing/2014/main" id="{516AE647-4245-4D21-BC64-AC978FBEF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93668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266 g P</a:t>
            </a:r>
            <a:r>
              <a:rPr lang="en-US" altLang="en-US" sz="2400" b="0" baseline="-25000" dirty="0">
                <a:latin typeface="Arial" panose="020B0604020202020204" pitchFamily="34" charset="0"/>
              </a:rPr>
              <a:t>4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grpSp>
        <p:nvGrpSpPr>
          <p:cNvPr id="9" name="Group 57">
            <a:extLst>
              <a:ext uri="{FF2B5EF4-FFF2-40B4-BE49-F238E27FC236}">
                <a16:creationId xmlns:a16="http://schemas.microsoft.com/office/drawing/2014/main" id="{C40B67AC-15D8-43D8-9247-FDB322B5B016}"/>
              </a:ext>
            </a:extLst>
          </p:cNvPr>
          <p:cNvGrpSpPr>
            <a:grpSpLocks/>
          </p:cNvGrpSpPr>
          <p:nvPr/>
        </p:nvGrpSpPr>
        <p:grpSpPr bwMode="auto">
          <a:xfrm>
            <a:off x="2301875" y="5100635"/>
            <a:ext cx="1895475" cy="919163"/>
            <a:chOff x="1216" y="3357"/>
            <a:chExt cx="1194" cy="579"/>
          </a:xfrm>
        </p:grpSpPr>
        <p:grpSp>
          <p:nvGrpSpPr>
            <p:cNvPr id="18456" name="Group 53">
              <a:extLst>
                <a:ext uri="{FF2B5EF4-FFF2-40B4-BE49-F238E27FC236}">
                  <a16:creationId xmlns:a16="http://schemas.microsoft.com/office/drawing/2014/main" id="{6A97A14E-CB5D-4C9B-A408-028D0B933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3357"/>
              <a:ext cx="1018" cy="579"/>
              <a:chOff x="1584" y="3628"/>
              <a:chExt cx="1018" cy="579"/>
            </a:xfrm>
          </p:grpSpPr>
          <p:sp>
            <p:nvSpPr>
              <p:cNvPr id="18458" name="Text Box 47">
                <a:extLst>
                  <a:ext uri="{FF2B5EF4-FFF2-40B4-BE49-F238E27FC236}">
                    <a16:creationId xmlns:a16="http://schemas.microsoft.com/office/drawing/2014/main" id="{E2E4A18C-8320-4824-965F-D911FD1696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5" y="3628"/>
                <a:ext cx="8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mol P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9" name="Text Box 48">
                <a:extLst>
                  <a:ext uri="{FF2B5EF4-FFF2-40B4-BE49-F238E27FC236}">
                    <a16:creationId xmlns:a16="http://schemas.microsoft.com/office/drawing/2014/main" id="{4CF8FF1F-B237-480D-8B96-9F9D74AE0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3916"/>
                <a:ext cx="10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123.9 g P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60" name="Line 51">
                <a:extLst>
                  <a:ext uri="{FF2B5EF4-FFF2-40B4-BE49-F238E27FC236}">
                    <a16:creationId xmlns:a16="http://schemas.microsoft.com/office/drawing/2014/main" id="{7C32A6F0-DAA2-4FC4-9EE3-5E133D281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9" y="3919"/>
                <a:ext cx="8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7" name="Text Box 55">
              <a:extLst>
                <a:ext uri="{FF2B5EF4-FFF2-40B4-BE49-F238E27FC236}">
                  <a16:creationId xmlns:a16="http://schemas.microsoft.com/office/drawing/2014/main" id="{4C62A70C-FC0C-4E81-8BA9-71DDB1159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" y="34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1" name="Group 58">
            <a:extLst>
              <a:ext uri="{FF2B5EF4-FFF2-40B4-BE49-F238E27FC236}">
                <a16:creationId xmlns:a16="http://schemas.microsoft.com/office/drawing/2014/main" id="{324E62DD-D98F-4365-8600-C923B6D2F8D2}"/>
              </a:ext>
            </a:extLst>
          </p:cNvPr>
          <p:cNvGrpSpPr>
            <a:grpSpLocks/>
          </p:cNvGrpSpPr>
          <p:nvPr/>
        </p:nvGrpSpPr>
        <p:grpSpPr bwMode="auto">
          <a:xfrm>
            <a:off x="4117974" y="5105398"/>
            <a:ext cx="1616076" cy="990601"/>
            <a:chOff x="2992" y="3449"/>
            <a:chExt cx="1018" cy="624"/>
          </a:xfrm>
        </p:grpSpPr>
        <p:grpSp>
          <p:nvGrpSpPr>
            <p:cNvPr id="18451" name="Group 54">
              <a:extLst>
                <a:ext uri="{FF2B5EF4-FFF2-40B4-BE49-F238E27FC236}">
                  <a16:creationId xmlns:a16="http://schemas.microsoft.com/office/drawing/2014/main" id="{5593771D-69AB-4F62-832E-DE2369721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3449"/>
              <a:ext cx="876" cy="624"/>
              <a:chOff x="3134" y="3449"/>
              <a:chExt cx="876" cy="624"/>
            </a:xfrm>
          </p:grpSpPr>
          <p:sp>
            <p:nvSpPr>
              <p:cNvPr id="18453" name="Text Box 49">
                <a:extLst>
                  <a:ext uri="{FF2B5EF4-FFF2-40B4-BE49-F238E27FC236}">
                    <a16:creationId xmlns:a16="http://schemas.microsoft.com/office/drawing/2014/main" id="{8FB59F2E-F4B0-44F0-BD69-78E0D42AE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" y="3449"/>
                <a:ext cx="8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en-US" sz="2400" b="0" dirty="0">
                    <a:latin typeface="Arial" panose="020B0604020202020204" pitchFamily="34" charset="0"/>
                  </a:rPr>
                  <a:t>-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3013 kJ</a:t>
                </a:r>
              </a:p>
            </p:txBody>
          </p:sp>
          <p:sp>
            <p:nvSpPr>
              <p:cNvPr id="18454" name="Text Box 50">
                <a:extLst>
                  <a:ext uri="{FF2B5EF4-FFF2-40B4-BE49-F238E27FC236}">
                    <a16:creationId xmlns:a16="http://schemas.microsoft.com/office/drawing/2014/main" id="{C057B79C-9FB8-46D2-A276-2D982FEFC0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5" y="3782"/>
                <a:ext cx="8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 mol P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4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5" name="Line 52">
                <a:extLst>
                  <a:ext uri="{FF2B5EF4-FFF2-40B4-BE49-F238E27FC236}">
                    <a16:creationId xmlns:a16="http://schemas.microsoft.com/office/drawing/2014/main" id="{32F420DB-BE18-470E-BFA0-0EA117CFC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7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52" name="Text Box 56">
              <a:extLst>
                <a:ext uri="{FF2B5EF4-FFF2-40B4-BE49-F238E27FC236}">
                  <a16:creationId xmlns:a16="http://schemas.microsoft.com/office/drawing/2014/main" id="{0A2F484C-2F88-462F-B1E2-4B8EE4B36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0299" name="Text Box 59">
            <a:extLst>
              <a:ext uri="{FF2B5EF4-FFF2-40B4-BE49-F238E27FC236}">
                <a16:creationId xmlns:a16="http://schemas.microsoft.com/office/drawing/2014/main" id="{52459D6B-8979-4CEE-9A85-94C0D267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976" y="5329535"/>
            <a:ext cx="2297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ar-SA" altLang="en-US" sz="2400" b="0" dirty="0">
                <a:latin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</a:rPr>
              <a:t>6470 kJ/mol</a:t>
            </a:r>
          </a:p>
        </p:txBody>
      </p:sp>
      <p:sp>
        <p:nvSpPr>
          <p:cNvPr id="10300" name="Line 60">
            <a:extLst>
              <a:ext uri="{FF2B5EF4-FFF2-40B4-BE49-F238E27FC236}">
                <a16:creationId xmlns:a16="http://schemas.microsoft.com/office/drawing/2014/main" id="{EAD9DE34-78DF-4142-A0B3-C60CC9419B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410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Line 61">
            <a:extLst>
              <a:ext uri="{FF2B5EF4-FFF2-40B4-BE49-F238E27FC236}">
                <a16:creationId xmlns:a16="http://schemas.microsoft.com/office/drawing/2014/main" id="{ADB5A060-BDEE-4931-882F-8BE261743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4562" y="5638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Line 62">
            <a:extLst>
              <a:ext uri="{FF2B5EF4-FFF2-40B4-BE49-F238E27FC236}">
                <a16:creationId xmlns:a16="http://schemas.microsoft.com/office/drawing/2014/main" id="{70C45085-A2FB-4D6D-AB2D-AFB96706A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181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63">
            <a:extLst>
              <a:ext uri="{FF2B5EF4-FFF2-40B4-BE49-F238E27FC236}">
                <a16:creationId xmlns:a16="http://schemas.microsoft.com/office/drawing/2014/main" id="{A0C405B1-BD35-40C9-905E-851CDDE97D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7150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746CA-CE9D-4A94-9146-57A7BA2A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19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" grpId="0"/>
      <p:bldP spid="10286" grpId="0" autoUpdateAnimBg="0"/>
      <p:bldP spid="102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9474C0-7318-4443-8673-B8CD3932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DB73BF-7404-4336-B23A-AA055E5DC5D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0550" y="1444752"/>
            <a:ext cx="7962900" cy="4727448"/>
          </a:xfrm>
        </p:spPr>
        <p:txBody>
          <a:bodyPr/>
          <a:lstStyle/>
          <a:p>
            <a:r>
              <a:rPr lang="en-US" b="1" i="1" dirty="0"/>
              <a:t>Energy</a:t>
            </a:r>
            <a:r>
              <a:rPr lang="en-US" dirty="0"/>
              <a:t> is the capacity to do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Radiant energy</a:t>
            </a:r>
            <a:r>
              <a:rPr lang="en-US" dirty="0"/>
              <a:t> comes from the sun and is earth’s primary energy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Thermal energy</a:t>
            </a:r>
            <a:r>
              <a:rPr lang="en-US" dirty="0"/>
              <a:t> is the energy associated with the random motion of atoms and molecules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Chemical energy</a:t>
            </a:r>
            <a:r>
              <a:rPr lang="en-US" dirty="0"/>
              <a:t> is the energy stored within the bonds of chemical substances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Nuclear energy</a:t>
            </a:r>
            <a:r>
              <a:rPr lang="en-US" dirty="0"/>
              <a:t> is the energy stored within the collection of neutrons and protons in the atom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i="1" dirty="0"/>
              <a:t>Potential energy</a:t>
            </a:r>
            <a:r>
              <a:rPr lang="en-US" dirty="0"/>
              <a:t> is the energy available by virtue of an object’s position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787EDD-2595-466B-A271-AD65CB2A0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0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DF0926C0-E80E-4F3D-85DB-F2679311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63" y="101025"/>
            <a:ext cx="531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A Comparison of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 and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E</a:t>
            </a:r>
          </a:p>
        </p:txBody>
      </p: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2E1E2786-9F2F-4459-8149-DE9C7A52084F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38200"/>
            <a:ext cx="8831262" cy="457200"/>
            <a:chOff x="123" y="454"/>
            <a:chExt cx="5563" cy="288"/>
          </a:xfrm>
        </p:grpSpPr>
        <p:sp>
          <p:nvSpPr>
            <p:cNvPr id="19469" name="Text Box 3">
              <a:extLst>
                <a:ext uri="{FF2B5EF4-FFF2-40B4-BE49-F238E27FC236}">
                  <a16:creationId xmlns:a16="http://schemas.microsoft.com/office/drawing/2014/main" id="{A2D1905D-2279-4136-AD67-80AF97613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" y="454"/>
              <a:ext cx="55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2Na (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+ 2H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O (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       2NaOH (</a:t>
              </a:r>
              <a:r>
                <a:rPr lang="en-US" altLang="en-US" sz="2400" b="0" i="1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+ H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 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 = -367.5 kJ/</a:t>
              </a:r>
              <a:r>
                <a:rPr lang="en-US" altLang="en-US" sz="24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mol</a:t>
              </a:r>
              <a:endPara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70" name="Line 4">
              <a:extLst>
                <a:ext uri="{FF2B5EF4-FFF2-40B4-BE49-F238E27FC236}">
                  <a16:creationId xmlns:a16="http://schemas.microsoft.com/office/drawing/2014/main" id="{705E4FF2-6136-4462-B33A-C18691C84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0" name="Text Box 6">
            <a:extLst>
              <a:ext uri="{FF2B5EF4-FFF2-40B4-BE49-F238E27FC236}">
                <a16:creationId xmlns:a16="http://schemas.microsoft.com/office/drawing/2014/main" id="{D84327C7-F20D-4C35-A92B-9A58A27EE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12875"/>
            <a:ext cx="227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E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H </a:t>
            </a:r>
            <a:r>
              <a:rPr lang="en-US" altLang="en-US" sz="2400" b="0">
                <a:latin typeface="Arial" panose="020B0604020202020204" pitchFamily="34" charset="0"/>
              </a:rPr>
              <a:t>- </a:t>
            </a:r>
            <a:r>
              <a:rPr lang="en-US" altLang="en-US" sz="2400" b="0" i="1">
                <a:latin typeface="Arial" panose="020B0604020202020204" pitchFamily="34" charset="0"/>
              </a:rPr>
              <a:t>P</a:t>
            </a: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V 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6E4E2F47-F386-4DD8-80A5-7582B2DE8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1425575"/>
            <a:ext cx="519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At 25 </a:t>
            </a:r>
            <a:r>
              <a:rPr lang="en-US" altLang="en-US" sz="2400" b="0" baseline="30000" dirty="0" err="1">
                <a:latin typeface="Arial" panose="020B0604020202020204" pitchFamily="34" charset="0"/>
              </a:rPr>
              <a:t>o</a:t>
            </a:r>
            <a:r>
              <a:rPr lang="en-US" altLang="en-US" sz="2400" b="0" dirty="0" err="1">
                <a:latin typeface="Arial" panose="020B0604020202020204" pitchFamily="34" charset="0"/>
              </a:rPr>
              <a:t>C</a:t>
            </a:r>
            <a:r>
              <a:rPr lang="en-US" altLang="en-US" sz="2400" b="0" dirty="0">
                <a:latin typeface="Arial" panose="020B0604020202020204" pitchFamily="34" charset="0"/>
              </a:rPr>
              <a:t>, 1 mole H</a:t>
            </a:r>
            <a:r>
              <a:rPr lang="en-US" altLang="en-US" sz="2400" b="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b="0" dirty="0">
                <a:latin typeface="Arial" panose="020B0604020202020204" pitchFamily="34" charset="0"/>
              </a:rPr>
              <a:t> = 24.5 L at 1 </a:t>
            </a:r>
            <a:r>
              <a:rPr lang="en-US" altLang="en-US" sz="2400" b="0" dirty="0" err="1">
                <a:latin typeface="Arial" panose="020B0604020202020204" pitchFamily="34" charset="0"/>
              </a:rPr>
              <a:t>atm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C85EA205-6A6E-45B7-9027-E2983471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003425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P</a:t>
            </a:r>
            <a:r>
              <a:rPr lang="en-US" altLang="en-US" sz="2400" b="0" i="1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V</a:t>
            </a:r>
            <a:r>
              <a:rPr lang="en-US" altLang="en-US" sz="2400" b="0">
                <a:latin typeface="Arial" panose="020B0604020202020204" pitchFamily="34" charset="0"/>
              </a:rPr>
              <a:t> = 1 atm x 24.5 L = 2.5 kJ</a:t>
            </a:r>
            <a:endParaRPr lang="en-US" altLang="en-US" sz="2400" b="0" i="1">
              <a:latin typeface="Arial" panose="020B0604020202020204" pitchFamily="34" charset="0"/>
            </a:endParaRP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18F273C-9A5E-4B46-8E57-D116C977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632075"/>
            <a:ext cx="6801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-367.5 kJ/mol – 2.5 kJ/mol = </a:t>
            </a:r>
            <a:r>
              <a:rPr lang="en-US" altLang="en-US" sz="2400" dirty="0">
                <a:latin typeface="Arial" panose="020B0604020202020204" pitchFamily="34" charset="0"/>
              </a:rPr>
              <a:t>-370 kJ/mol</a:t>
            </a:r>
          </a:p>
        </p:txBody>
      </p:sp>
      <p:pic>
        <p:nvPicPr>
          <p:cNvPr id="31759" name="Picture 15" descr="06_p237">
            <a:extLst>
              <a:ext uri="{FF2B5EF4-FFF2-40B4-BE49-F238E27FC236}">
                <a16:creationId xmlns:a16="http://schemas.microsoft.com/office/drawing/2014/main" id="{03FEF03A-8B11-4F17-9D8D-388BE0A4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1316038" y="4102100"/>
            <a:ext cx="1908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>
            <a:extLst>
              <a:ext uri="{FF2B5EF4-FFF2-40B4-BE49-F238E27FC236}">
                <a16:creationId xmlns:a16="http://schemas.microsoft.com/office/drawing/2014/main" id="{4BD068F2-A5F7-468B-B718-7EE67496D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02100"/>
            <a:ext cx="17414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>
            <a:extLst>
              <a:ext uri="{FF2B5EF4-FFF2-40B4-BE49-F238E27FC236}">
                <a16:creationId xmlns:a16="http://schemas.microsoft.com/office/drawing/2014/main" id="{D8C3001E-3F6C-44D4-AB4D-388014AE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873500"/>
            <a:ext cx="1906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476FBAF8-B221-41F6-946A-2407DD66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200400"/>
            <a:ext cx="872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b="0" i="1" dirty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="0" i="1" dirty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altLang="en-US" sz="2000" b="0" i="1" dirty="0">
                <a:solidFill>
                  <a:srgbClr val="00B050"/>
                </a:solidFill>
                <a:latin typeface="TimesLTStd-Roman"/>
              </a:rPr>
              <a:t>is smaller than </a:t>
            </a:r>
            <a:r>
              <a:rPr lang="en-US" altLang="en-US" sz="2000" b="0" dirty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000" b="0" i="1" dirty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altLang="en-US" sz="2000" b="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used to do gas expansion work, so less heat is evolved.</a:t>
            </a:r>
            <a:endParaRPr lang="en-US" altLang="en-US" sz="2000" b="0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64E0C-2F56-4BFF-ADBE-832AAB5E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20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utoUpdateAnimBg="0"/>
      <p:bldP spid="31753" grpId="0" autoUpdateAnimBg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DB6A040-FE8E-4927-9B26-1FA3AA01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1219200"/>
            <a:ext cx="85629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To calculate the internal energy change of a gaseous reaction is to assume ideal gas behavior and constant temperature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6FD034E-314B-4774-9231-01324D929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37655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">
            <a:extLst>
              <a:ext uri="{FF2B5EF4-FFF2-40B4-BE49-F238E27FC236}">
                <a16:creationId xmlns:a16="http://schemas.microsoft.com/office/drawing/2014/main" id="{BD2B3856-C3C2-4FD8-91DF-416F7FFF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760" y="76200"/>
            <a:ext cx="531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A Comparison of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</a:rPr>
              <a:t> and </a:t>
            </a:r>
            <a:r>
              <a:rPr lang="en-US" altLang="en-US" i="1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i="1" dirty="0">
                <a:solidFill>
                  <a:srgbClr val="37609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F9AE77-B681-46F3-B087-838AA8CA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21</a:t>
            </a:fld>
            <a:endParaRPr lang="en-US" altLang="en-S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26FA1-7266-49E5-BE05-F5B0B32D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22</a:t>
            </a:fld>
            <a:endParaRPr lang="en-US" altLang="en-S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A6DD7-109E-4778-92F2-5132F54BE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" y="102931"/>
            <a:ext cx="9144000" cy="2063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12E93-38E3-445C-B4CF-36021B42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" y="2057400"/>
            <a:ext cx="9144000" cy="38350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>
            <a:extLst>
              <a:ext uri="{FF2B5EF4-FFF2-40B4-BE49-F238E27FC236}">
                <a16:creationId xmlns:a16="http://schemas.microsoft.com/office/drawing/2014/main" id="{01485CB7-A3EC-4A0C-A853-8B4DB43A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200" b="0" dirty="0">
                <a:latin typeface="Arial" panose="020B0604020202020204" pitchFamily="34" charset="0"/>
              </a:rPr>
              <a:t>The </a:t>
            </a:r>
            <a:r>
              <a:rPr lang="en-US" altLang="en-US" sz="2200" i="1" dirty="0">
                <a:latin typeface="Arial" panose="020B0604020202020204" pitchFamily="34" charset="0"/>
              </a:rPr>
              <a:t>specific heat</a:t>
            </a:r>
            <a:r>
              <a:rPr lang="en-US" altLang="en-US" sz="2200" b="0" dirty="0">
                <a:latin typeface="Arial" panose="020B0604020202020204" pitchFamily="34" charset="0"/>
              </a:rPr>
              <a:t> (</a:t>
            </a:r>
            <a:r>
              <a:rPr lang="en-US" altLang="en-US" sz="2200" i="1" dirty="0">
                <a:latin typeface="Arial" panose="020B0604020202020204" pitchFamily="34" charset="0"/>
              </a:rPr>
              <a:t>s</a:t>
            </a:r>
            <a:r>
              <a:rPr lang="en-US" altLang="en-US" sz="2200" b="0" dirty="0">
                <a:latin typeface="Arial" panose="020B0604020202020204" pitchFamily="34" charset="0"/>
              </a:rPr>
              <a:t>) of a substance is the amount of heat (</a:t>
            </a:r>
            <a:r>
              <a:rPr lang="en-US" altLang="en-US" sz="2200" b="0" i="1" dirty="0">
                <a:latin typeface="Arial" panose="020B0604020202020204" pitchFamily="34" charset="0"/>
              </a:rPr>
              <a:t>q</a:t>
            </a:r>
            <a:r>
              <a:rPr lang="en-US" altLang="en-US" sz="2200" b="0" dirty="0">
                <a:latin typeface="Arial" panose="020B0604020202020204" pitchFamily="34" charset="0"/>
              </a:rPr>
              <a:t>) required to raise the temperature of </a:t>
            </a:r>
            <a:r>
              <a:rPr lang="en-US" altLang="en-US" sz="2200" dirty="0">
                <a:latin typeface="Arial" panose="020B0604020202020204" pitchFamily="34" charset="0"/>
              </a:rPr>
              <a:t>one gram</a:t>
            </a:r>
            <a:r>
              <a:rPr lang="en-US" altLang="en-US" sz="2200" b="0" dirty="0">
                <a:latin typeface="Arial" panose="020B0604020202020204" pitchFamily="34" charset="0"/>
              </a:rPr>
              <a:t> of the substance by </a:t>
            </a:r>
            <a:r>
              <a:rPr lang="en-US" altLang="en-US" sz="2200" dirty="0">
                <a:latin typeface="Arial" panose="020B0604020202020204" pitchFamily="34" charset="0"/>
              </a:rPr>
              <a:t>one degree</a:t>
            </a:r>
            <a:r>
              <a:rPr lang="en-US" altLang="en-US" sz="2200" b="0" dirty="0">
                <a:latin typeface="Arial" panose="020B0604020202020204" pitchFamily="34" charset="0"/>
              </a:rPr>
              <a:t> Celsius.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307D45E6-8FD9-4DD4-BD8D-1ED5D9C2A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8686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200" b="0" dirty="0">
                <a:latin typeface="Arial" panose="020B0604020202020204" pitchFamily="34" charset="0"/>
              </a:rPr>
              <a:t>The </a:t>
            </a:r>
            <a:r>
              <a:rPr lang="en-US" altLang="en-US" sz="2200" i="1" dirty="0">
                <a:latin typeface="Arial" panose="020B0604020202020204" pitchFamily="34" charset="0"/>
              </a:rPr>
              <a:t>heat capacity</a:t>
            </a:r>
            <a:r>
              <a:rPr lang="en-US" altLang="en-US" sz="2200" b="0" dirty="0">
                <a:latin typeface="Arial" panose="020B0604020202020204" pitchFamily="34" charset="0"/>
              </a:rPr>
              <a:t> (</a:t>
            </a:r>
            <a:r>
              <a:rPr lang="en-US" altLang="en-US" sz="2200" i="1" dirty="0">
                <a:latin typeface="Arial" panose="020B0604020202020204" pitchFamily="34" charset="0"/>
              </a:rPr>
              <a:t>C</a:t>
            </a:r>
            <a:r>
              <a:rPr lang="en-US" altLang="en-US" sz="2200" b="0" dirty="0">
                <a:latin typeface="Arial" panose="020B0604020202020204" pitchFamily="34" charset="0"/>
              </a:rPr>
              <a:t>) of a substance is the amount of heat (</a:t>
            </a:r>
            <a:r>
              <a:rPr lang="en-US" altLang="en-US" sz="2200" b="0" i="1" dirty="0">
                <a:latin typeface="Arial" panose="020B0604020202020204" pitchFamily="34" charset="0"/>
              </a:rPr>
              <a:t>q</a:t>
            </a:r>
            <a:r>
              <a:rPr lang="en-US" altLang="en-US" sz="2200" b="0" dirty="0">
                <a:latin typeface="Arial" panose="020B0604020202020204" pitchFamily="34" charset="0"/>
              </a:rPr>
              <a:t>) required to raise the temperature of </a:t>
            </a:r>
            <a:r>
              <a:rPr lang="en-US" altLang="en-US" sz="2200" dirty="0">
                <a:latin typeface="Arial" panose="020B0604020202020204" pitchFamily="34" charset="0"/>
              </a:rPr>
              <a:t>a given quantity</a:t>
            </a:r>
            <a:r>
              <a:rPr lang="en-US" altLang="en-US" sz="2200" b="0" dirty="0">
                <a:latin typeface="Arial" panose="020B0604020202020204" pitchFamily="34" charset="0"/>
              </a:rPr>
              <a:t> (</a:t>
            </a:r>
            <a:r>
              <a:rPr lang="en-US" altLang="en-US" sz="2200" b="0" i="1" dirty="0">
                <a:latin typeface="Arial" panose="020B0604020202020204" pitchFamily="34" charset="0"/>
              </a:rPr>
              <a:t>m</a:t>
            </a:r>
            <a:r>
              <a:rPr lang="en-US" altLang="en-US" sz="2200" b="0" dirty="0">
                <a:latin typeface="Arial" panose="020B0604020202020204" pitchFamily="34" charset="0"/>
              </a:rPr>
              <a:t>) of the substance by </a:t>
            </a:r>
            <a:r>
              <a:rPr lang="en-US" altLang="en-US" sz="2200" dirty="0">
                <a:latin typeface="Arial" panose="020B0604020202020204" pitchFamily="34" charset="0"/>
              </a:rPr>
              <a:t>one degree</a:t>
            </a:r>
            <a:r>
              <a:rPr lang="en-US" altLang="en-US" sz="2200" b="0" dirty="0">
                <a:latin typeface="Arial" panose="020B0604020202020204" pitchFamily="34" charset="0"/>
              </a:rPr>
              <a:t> Celsius.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8F1A595-CCFD-46BD-8D89-8E54EED5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473" y="2923159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C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m x s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7A1508CD-12D0-4348-A363-FA2180935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16909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u="sng">
                <a:latin typeface="Arial" panose="020B0604020202020204" pitchFamily="34" charset="0"/>
              </a:rPr>
              <a:t>Heat (</a:t>
            </a:r>
            <a:r>
              <a:rPr lang="en-US" altLang="en-US" sz="2400" b="0" i="1" u="sng">
                <a:latin typeface="Arial" panose="020B0604020202020204" pitchFamily="34" charset="0"/>
              </a:rPr>
              <a:t>q</a:t>
            </a:r>
            <a:r>
              <a:rPr lang="en-US" altLang="en-US" sz="2400" b="0" u="sng">
                <a:latin typeface="Arial" panose="020B0604020202020204" pitchFamily="34" charset="0"/>
              </a:rPr>
              <a:t>) absorbed or released: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EDFB3706-790E-4B83-92C7-B37D3F9E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4390009"/>
            <a:ext cx="2052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m x s x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2B6F8AC5-0277-4584-943E-3E6C1C7C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4923409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q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C x </a:t>
            </a: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774861F2-FEF3-416D-8913-531323D1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5456809"/>
            <a:ext cx="210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latin typeface="Arial" panose="020B0604020202020204" pitchFamily="34" charset="0"/>
              </a:rPr>
              <a:t>t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final</a:t>
            </a:r>
            <a:r>
              <a:rPr lang="en-US" altLang="en-US" sz="2400" b="0" dirty="0">
                <a:latin typeface="Arial" panose="020B0604020202020204" pitchFamily="34" charset="0"/>
              </a:rPr>
              <a:t> -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initial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  <p:sp>
        <p:nvSpPr>
          <p:cNvPr id="22538" name="Rectangle 12">
            <a:extLst>
              <a:ext uri="{FF2B5EF4-FFF2-40B4-BE49-F238E27FC236}">
                <a16:creationId xmlns:a16="http://schemas.microsoft.com/office/drawing/2014/main" id="{44E43D6F-2CF2-41CE-A84C-84D05C03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895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12306" name="Picture 18">
            <a:extLst>
              <a:ext uri="{FF2B5EF4-FFF2-40B4-BE49-F238E27FC236}">
                <a16:creationId xmlns:a16="http://schemas.microsoft.com/office/drawing/2014/main" id="{B5939CC6-A650-4863-8231-D016043B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20988"/>
            <a:ext cx="214471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7AF52-7851-4162-B008-32AAA128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23</a:t>
            </a:fld>
            <a:endParaRPr lang="en-US" altLang="en-SA" dirty="0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74861F2-FEF3-416D-8913-531323D1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604" y="5481935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  <a:r>
              <a:rPr lang="en-US" altLang="en-US" sz="2400" b="0" dirty="0">
                <a:latin typeface="Arial" panose="020B0604020202020204" pitchFamily="34" charset="0"/>
              </a:rPr>
              <a:t> : in </a:t>
            </a:r>
            <a:r>
              <a:rPr lang="en-US" altLang="en-US" sz="2400" b="0" baseline="30000" dirty="0" err="1">
                <a:latin typeface="Arial" panose="020B0604020202020204" pitchFamily="34" charset="0"/>
              </a:rPr>
              <a:t>o</a:t>
            </a:r>
            <a:r>
              <a:rPr lang="en-US" altLang="en-US" sz="2400" b="0" dirty="0" err="1">
                <a:latin typeface="Arial" panose="020B0604020202020204" pitchFamily="34" charset="0"/>
              </a:rPr>
              <a:t>C</a:t>
            </a: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193D7FE1-B98A-4BCD-8DE0-33EC14DD0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7675"/>
            <a:ext cx="8181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How much heat is given off when an 869 g iron bar cools from 94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C to 5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C?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21E2241-277D-42E9-8844-567C7102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219200"/>
            <a:ext cx="3531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solidFill>
                  <a:srgbClr val="376092"/>
                </a:solidFill>
                <a:latin typeface="Arial" panose="020B0604020202020204" pitchFamily="34" charset="0"/>
              </a:rPr>
              <a:t>(s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 of Fe = 0.444 J/g </a:t>
            </a:r>
            <a:r>
              <a: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baseline="3000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dirty="0" err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0" i="1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C51E930-A377-40B1-A4BB-82D27515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19300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t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final</a:t>
            </a:r>
            <a:r>
              <a:rPr lang="en-US" altLang="en-US" sz="2400" b="0" dirty="0">
                <a:latin typeface="Arial" panose="020B0604020202020204" pitchFamily="34" charset="0"/>
              </a:rPr>
              <a:t> –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0" baseline="-25000" dirty="0" err="1">
                <a:latin typeface="Arial" panose="020B0604020202020204" pitchFamily="34" charset="0"/>
              </a:rPr>
              <a:t>initial</a:t>
            </a:r>
            <a:r>
              <a:rPr lang="en-US" altLang="en-US" sz="2400" b="0" dirty="0">
                <a:latin typeface="Arial" panose="020B0604020202020204" pitchFamily="34" charset="0"/>
              </a:rPr>
              <a:t> = 5</a:t>
            </a:r>
            <a:r>
              <a:rPr lang="en-US" altLang="en-US" sz="2400" b="0" baseline="30000" dirty="0"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</a:rPr>
              <a:t>C – 94</a:t>
            </a:r>
            <a:r>
              <a:rPr lang="en-US" altLang="en-US" sz="2400" b="0" baseline="30000" dirty="0"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</a:rPr>
              <a:t>C = -89</a:t>
            </a:r>
            <a:r>
              <a:rPr lang="en-US" altLang="en-US" sz="2400" b="0" baseline="30000" dirty="0">
                <a:latin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B9FEA96B-762C-4D31-A372-C1EE1A77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>
                <a:latin typeface="Arial" panose="020B0604020202020204" pitchFamily="34" charset="0"/>
              </a:rPr>
              <a:t>q</a:t>
            </a:r>
            <a:r>
              <a:rPr lang="en-US" altLang="en-US" sz="2400" b="0">
                <a:latin typeface="Arial" panose="020B0604020202020204" pitchFamily="34" charset="0"/>
              </a:rPr>
              <a:t> = </a:t>
            </a:r>
            <a:r>
              <a:rPr lang="en-US" altLang="en-US" sz="2400" b="0" i="1">
                <a:latin typeface="Arial" panose="020B0604020202020204" pitchFamily="34" charset="0"/>
              </a:rPr>
              <a:t>ms</a:t>
            </a:r>
            <a:r>
              <a:rPr lang="en-US" altLang="en-US" sz="2400" b="0">
                <a:latin typeface="Symbol" panose="05050102010706020507" pitchFamily="18" charset="2"/>
              </a:rPr>
              <a:t>D</a:t>
            </a:r>
            <a:r>
              <a:rPr lang="en-US" altLang="en-US" sz="2400" b="0" i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44D9C34D-CE11-404F-ACC3-CD6C4090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79700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869 g x 0.444 J/g 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 -89</a:t>
            </a:r>
            <a:r>
              <a:rPr lang="en-US" altLang="en-US" sz="24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B2D1FB63-D53F-46E2-ABE4-FD8F38BFE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679700"/>
            <a:ext cx="175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= </a:t>
            </a:r>
            <a:r>
              <a:rPr lang="en-US" altLang="en-US" sz="2400" dirty="0">
                <a:latin typeface="Arial" panose="020B0604020202020204" pitchFamily="34" charset="0"/>
              </a:rPr>
              <a:t>-34,000 J</a:t>
            </a:r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21C53E6C-9B09-4D8F-875D-04E5CFD6D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FB70D4F7-52DC-42FE-8195-A3BC88B7D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4700" y="27686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ED90D1CA-8575-4D09-8AD6-B7852BB294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6200" y="27305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1AAA0572-A626-4AA8-AADD-39FA6D35E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7305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8" name="Picture 16" descr="cha56011_ma0607">
            <a:extLst>
              <a:ext uri="{FF2B5EF4-FFF2-40B4-BE49-F238E27FC236}">
                <a16:creationId xmlns:a16="http://schemas.microsoft.com/office/drawing/2014/main" id="{04AB3C33-CD93-4250-8DD3-89974081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7" y="3340100"/>
            <a:ext cx="1901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9C78E-5D2B-4163-AC0F-EC326A32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25A1F-97C6-45E6-9ABA-5289CB8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25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EABEA-5507-4B02-B0A3-D2583D39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63940"/>
            <a:ext cx="9067800" cy="43241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A992F4D1-0846-4EE0-A910-D125E1011853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195888"/>
            <a:ext cx="1855788" cy="534987"/>
            <a:chOff x="854" y="3670"/>
            <a:chExt cx="1169" cy="337"/>
          </a:xfrm>
        </p:grpSpPr>
        <p:sp>
          <p:nvSpPr>
            <p:cNvPr id="25617" name="Text Box 12">
              <a:extLst>
                <a:ext uri="{FF2B5EF4-FFF2-40B4-BE49-F238E27FC236}">
                  <a16:creationId xmlns:a16="http://schemas.microsoft.com/office/drawing/2014/main" id="{BEB964C2-20B1-49E1-A061-24964EA243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0">
                  <a:latin typeface="Arial" panose="020B0604020202020204" pitchFamily="34" charset="0"/>
                </a:rPr>
                <a:t> (O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) = 0</a:t>
              </a:r>
            </a:p>
          </p:txBody>
        </p:sp>
        <p:sp>
          <p:nvSpPr>
            <p:cNvPr id="25618" name="Text Box 13">
              <a:extLst>
                <a:ext uri="{FF2B5EF4-FFF2-40B4-BE49-F238E27FC236}">
                  <a16:creationId xmlns:a16="http://schemas.microsoft.com/office/drawing/2014/main" id="{6D92449E-A422-47C6-83BE-6ABD1FC2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0BEA5F76-C0DE-4820-AA15-6E7F734F3068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5722938"/>
            <a:ext cx="3160712" cy="534987"/>
            <a:chOff x="854" y="3670"/>
            <a:chExt cx="1991" cy="337"/>
          </a:xfrm>
        </p:grpSpPr>
        <p:sp>
          <p:nvSpPr>
            <p:cNvPr id="25615" name="Text Box 16">
              <a:extLst>
                <a:ext uri="{FF2B5EF4-FFF2-40B4-BE49-F238E27FC236}">
                  <a16:creationId xmlns:a16="http://schemas.microsoft.com/office/drawing/2014/main" id="{676DA4F7-392B-4FF7-BBFD-E2CEC3DF1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0">
                  <a:latin typeface="Arial" panose="020B0604020202020204" pitchFamily="34" charset="0"/>
                </a:rPr>
                <a:t> (O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3</a:t>
              </a:r>
              <a:r>
                <a:rPr lang="en-US" altLang="en-US" sz="2400" b="0">
                  <a:latin typeface="Arial" panose="020B0604020202020204" pitchFamily="34" charset="0"/>
                </a:rPr>
                <a:t>) = 142 kJ/mol</a:t>
              </a:r>
            </a:p>
          </p:txBody>
        </p:sp>
        <p:sp>
          <p:nvSpPr>
            <p:cNvPr id="25616" name="Text Box 17">
              <a:extLst>
                <a:ext uri="{FF2B5EF4-FFF2-40B4-BE49-F238E27FC236}">
                  <a16:creationId xmlns:a16="http://schemas.microsoft.com/office/drawing/2014/main" id="{F7DC8FF5-3815-46C7-B95D-E24A04890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8FA52D98-52E0-4627-98B5-D76B14DFAC2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159375"/>
            <a:ext cx="3111499" cy="534988"/>
            <a:chOff x="854" y="3670"/>
            <a:chExt cx="1960" cy="337"/>
          </a:xfrm>
        </p:grpSpPr>
        <p:sp>
          <p:nvSpPr>
            <p:cNvPr id="25613" name="Text Box 19">
              <a:extLst>
                <a:ext uri="{FF2B5EF4-FFF2-40B4-BE49-F238E27FC236}">
                  <a16:creationId xmlns:a16="http://schemas.microsoft.com/office/drawing/2014/main" id="{0C98F307-2C75-4126-8598-CBA620A82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1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(C, graphite)  = 0</a:t>
              </a:r>
            </a:p>
          </p:txBody>
        </p:sp>
        <p:sp>
          <p:nvSpPr>
            <p:cNvPr id="25614" name="Text Box 20">
              <a:extLst>
                <a:ext uri="{FF2B5EF4-FFF2-40B4-BE49-F238E27FC236}">
                  <a16:creationId xmlns:a16="http://schemas.microsoft.com/office/drawing/2014/main" id="{09AEB189-4A56-4B5C-902D-15FF2F840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5C2289BC-8A6B-4014-A054-1EA8E611163D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703888"/>
            <a:ext cx="4456113" cy="534987"/>
            <a:chOff x="854" y="3670"/>
            <a:chExt cx="2807" cy="337"/>
          </a:xfrm>
        </p:grpSpPr>
        <p:sp>
          <p:nvSpPr>
            <p:cNvPr id="25611" name="Text Box 22">
              <a:extLst>
                <a:ext uri="{FF2B5EF4-FFF2-40B4-BE49-F238E27FC236}">
                  <a16:creationId xmlns:a16="http://schemas.microsoft.com/office/drawing/2014/main" id="{1842BA9C-02D9-46BD-916B-B930A81BF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(C, diamond) = 1.90 kJ/mol</a:t>
              </a:r>
            </a:p>
          </p:txBody>
        </p:sp>
        <p:sp>
          <p:nvSpPr>
            <p:cNvPr id="25612" name="Text Box 23">
              <a:extLst>
                <a:ext uri="{FF2B5EF4-FFF2-40B4-BE49-F238E27FC236}">
                  <a16:creationId xmlns:a16="http://schemas.microsoft.com/office/drawing/2014/main" id="{8D0BDF9B-DA61-4014-B9F1-C6A788844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25607" name="Rectangle 2">
            <a:extLst>
              <a:ext uri="{FF2B5EF4-FFF2-40B4-BE49-F238E27FC236}">
                <a16:creationId xmlns:a16="http://schemas.microsoft.com/office/drawing/2014/main" id="{5DA93337-0CDC-468B-B21E-EBC1DF69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76092"/>
                </a:solidFill>
                <a:latin typeface="Arial" panose="020B0604020202020204" pitchFamily="34" charset="0"/>
              </a:rPr>
              <a:t>Standard Enthalpy of Formation and Reaction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91B44-145C-4F4C-8032-A74F9C1552BB}"/>
              </a:ext>
            </a:extLst>
          </p:cNvPr>
          <p:cNvSpPr txBox="1"/>
          <p:nvPr/>
        </p:nvSpPr>
        <p:spPr>
          <a:xfrm>
            <a:off x="115888" y="685800"/>
            <a:ext cx="8836025" cy="449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0" dirty="0"/>
              <a:t>Because there is no way to measure the absolute value of the enthalpy of a substance, must I measure the enthalpy change for every reaction of interest?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0" dirty="0"/>
              <a:t>Establish an arbitrary scale with the </a:t>
            </a:r>
            <a:r>
              <a:rPr lang="en-US" altLang="en-US" sz="2200" dirty="0"/>
              <a:t>standard enthalpy of formation</a:t>
            </a:r>
            <a:r>
              <a:rPr lang="en-US" altLang="en-US" sz="2200" b="0" dirty="0"/>
              <a:t> (</a:t>
            </a:r>
            <a:r>
              <a:rPr lang="en-US" altLang="en-US" sz="2200" b="0" dirty="0">
                <a:latin typeface="Symbol" panose="05050102010706020507" pitchFamily="18" charset="2"/>
              </a:rPr>
              <a:t>D</a:t>
            </a:r>
            <a:r>
              <a:rPr lang="en-US" altLang="en-US" sz="2200" b="0" dirty="0"/>
              <a:t>H</a:t>
            </a:r>
            <a:r>
              <a:rPr lang="en-US" altLang="en-US" sz="2200" b="0" baseline="30000" dirty="0"/>
              <a:t>0</a:t>
            </a:r>
            <a:r>
              <a:rPr lang="en-US" altLang="en-US" sz="2200" b="0" dirty="0"/>
              <a:t>) as a reference point for all enthalpy expressions.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i="1" dirty="0"/>
              <a:t>Standard enthalpy of formation</a:t>
            </a:r>
            <a:r>
              <a:rPr lang="en-US" altLang="en-US" sz="2200" b="0" dirty="0"/>
              <a:t> (</a:t>
            </a:r>
            <a:r>
              <a:rPr lang="en-US" altLang="en-US" sz="2200" b="0" dirty="0">
                <a:latin typeface="Symbol" panose="05050102010706020507" pitchFamily="18" charset="2"/>
              </a:rPr>
              <a:t>D</a:t>
            </a:r>
            <a:r>
              <a:rPr lang="en-US" altLang="en-US" sz="2200" b="0" dirty="0"/>
              <a:t>H</a:t>
            </a:r>
            <a:r>
              <a:rPr lang="en-US" altLang="en-US" sz="2200" b="0" baseline="30000" dirty="0"/>
              <a:t>0</a:t>
            </a:r>
            <a:r>
              <a:rPr lang="en-US" altLang="en-US" sz="2200" b="0" dirty="0"/>
              <a:t>) is the heat change that results when </a:t>
            </a:r>
            <a:r>
              <a:rPr lang="en-US" altLang="en-US" sz="2200" dirty="0"/>
              <a:t>one mole</a:t>
            </a:r>
            <a:r>
              <a:rPr lang="en-US" altLang="en-US" sz="2200" b="0" dirty="0"/>
              <a:t> of a compound is formed from its </a:t>
            </a:r>
            <a:r>
              <a:rPr lang="en-US" altLang="en-US" sz="2200" dirty="0"/>
              <a:t>elements</a:t>
            </a:r>
            <a:r>
              <a:rPr lang="en-US" altLang="en-US" sz="2200" b="0" dirty="0"/>
              <a:t> at a pressure of 1 atm.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 b="0" dirty="0"/>
              <a:t>The standard enthalpy of formation of any element in its most stable form is zero.</a:t>
            </a:r>
            <a:endParaRPr lang="en-US" altLang="en-US" b="0" dirty="0"/>
          </a:p>
        </p:txBody>
      </p:sp>
      <p:sp>
        <p:nvSpPr>
          <p:cNvPr id="25609" name="Text Box 6">
            <a:extLst>
              <a:ext uri="{FF2B5EF4-FFF2-40B4-BE49-F238E27FC236}">
                <a16:creationId xmlns:a16="http://schemas.microsoft.com/office/drawing/2014/main" id="{90048CC4-8FAA-433C-B47E-A3CD8F53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5146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5610" name="Text Box 6">
            <a:extLst>
              <a:ext uri="{FF2B5EF4-FFF2-40B4-BE49-F238E27FC236}">
                <a16:creationId xmlns:a16="http://schemas.microsoft.com/office/drawing/2014/main" id="{E64A241A-FB7A-4A2A-B659-6F6B3547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00400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F1CEF-09F6-410D-AFA1-9F10A3B8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>
            <a:extLst>
              <a:ext uri="{FF2B5EF4-FFF2-40B4-BE49-F238E27FC236}">
                <a16:creationId xmlns:a16="http://schemas.microsoft.com/office/drawing/2014/main" id="{074B3423-97BD-46ED-A180-026E3315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pic>
        <p:nvPicPr>
          <p:cNvPr id="26628" name="Picture 9">
            <a:extLst>
              <a:ext uri="{FF2B5EF4-FFF2-40B4-BE49-F238E27FC236}">
                <a16:creationId xmlns:a16="http://schemas.microsoft.com/office/drawing/2014/main" id="{C3204B48-8734-4A71-9B82-283E26BED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"/>
          <a:stretch/>
        </p:blipFill>
        <p:spPr bwMode="auto">
          <a:xfrm>
            <a:off x="1371600" y="0"/>
            <a:ext cx="6615113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633C9-6CAB-4A1E-A81E-EDCF6DFF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27</a:t>
            </a:fld>
            <a:endParaRPr lang="en-US" altLang="en-S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6">
            <a:extLst>
              <a:ext uri="{FF2B5EF4-FFF2-40B4-BE49-F238E27FC236}">
                <a16:creationId xmlns:a16="http://schemas.microsoft.com/office/drawing/2014/main" id="{1352822A-6E77-448A-8433-F8E10613E0EB}"/>
              </a:ext>
            </a:extLst>
          </p:cNvPr>
          <p:cNvGrpSpPr>
            <a:grpSpLocks/>
          </p:cNvGrpSpPr>
          <p:nvPr/>
        </p:nvGrpSpPr>
        <p:grpSpPr bwMode="auto">
          <a:xfrm>
            <a:off x="376238" y="381000"/>
            <a:ext cx="8615363" cy="822325"/>
            <a:chOff x="237" y="240"/>
            <a:chExt cx="5427" cy="518"/>
          </a:xfrm>
        </p:grpSpPr>
        <p:sp>
          <p:nvSpPr>
            <p:cNvPr id="27697" name="Text Box 3">
              <a:extLst>
                <a:ext uri="{FF2B5EF4-FFF2-40B4-BE49-F238E27FC236}">
                  <a16:creationId xmlns:a16="http://schemas.microsoft.com/office/drawing/2014/main" id="{C05A3DEA-CF10-4487-A452-B8A00F9C2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" y="240"/>
              <a:ext cx="542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The </a:t>
              </a:r>
              <a:r>
                <a:rPr lang="en-US" altLang="en-US" sz="2400" dirty="0">
                  <a:latin typeface="Arial" panose="020B0604020202020204" pitchFamily="34" charset="0"/>
                </a:rPr>
                <a:t>standard enthalpy of reaction</a:t>
              </a:r>
              <a:r>
                <a:rPr lang="en-US" altLang="en-US" sz="2400" b="0" dirty="0">
                  <a:latin typeface="Arial" panose="020B0604020202020204" pitchFamily="34" charset="0"/>
                </a:rPr>
                <a:t> (</a:t>
              </a: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    </a:t>
              </a:r>
              <a:r>
                <a:rPr lang="en-US" altLang="en-US" sz="2400" b="0" dirty="0">
                  <a:latin typeface="Arial" panose="020B0604020202020204" pitchFamily="34" charset="0"/>
                </a:rPr>
                <a:t>) is the enthalpy of a reaction carried out at 1 atm.</a:t>
              </a:r>
            </a:p>
          </p:txBody>
        </p:sp>
        <p:sp>
          <p:nvSpPr>
            <p:cNvPr id="27698" name="Text Box 5">
              <a:extLst>
                <a:ext uri="{FF2B5EF4-FFF2-40B4-BE49-F238E27FC236}">
                  <a16:creationId xmlns:a16="http://schemas.microsoft.com/office/drawing/2014/main" id="{21E1B2C3-C229-45A4-9BD7-0CF58918B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276BA5FE-9464-48E9-8441-3D7C4E811B46}"/>
              </a:ext>
            </a:extLst>
          </p:cNvPr>
          <p:cNvGrpSpPr>
            <a:grpSpLocks/>
          </p:cNvGrpSpPr>
          <p:nvPr/>
        </p:nvGrpSpPr>
        <p:grpSpPr bwMode="auto">
          <a:xfrm>
            <a:off x="3041301" y="1460500"/>
            <a:ext cx="3227387" cy="457200"/>
            <a:chOff x="1990" y="1177"/>
            <a:chExt cx="2033" cy="288"/>
          </a:xfrm>
        </p:grpSpPr>
        <p:sp>
          <p:nvSpPr>
            <p:cNvPr id="27695" name="Text Box 7">
              <a:extLst>
                <a:ext uri="{FF2B5EF4-FFF2-40B4-BE49-F238E27FC236}">
                  <a16:creationId xmlns:a16="http://schemas.microsoft.com/office/drawing/2014/main" id="{D9BF5371-5A7A-411D-B934-C61FEFDC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 err="1">
                  <a:latin typeface="Arial" panose="020B0604020202020204" pitchFamily="34" charset="0"/>
                </a:rPr>
                <a:t>a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A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b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B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 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c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C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d</a:t>
              </a:r>
              <a:r>
                <a:rPr lang="en-US" altLang="en-US" sz="2400" b="0" dirty="0" err="1">
                  <a:latin typeface="Arial" panose="020B0604020202020204" pitchFamily="34" charset="0"/>
                </a:rPr>
                <a:t>D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sp>
          <p:nvSpPr>
            <p:cNvPr id="27696" name="Line 8">
              <a:extLst>
                <a:ext uri="{FF2B5EF4-FFF2-40B4-BE49-F238E27FC236}">
                  <a16:creationId xmlns:a16="http://schemas.microsoft.com/office/drawing/2014/main" id="{A8FBC734-9A14-4722-BE00-24FDFD328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0">
            <a:extLst>
              <a:ext uri="{FF2B5EF4-FFF2-40B4-BE49-F238E27FC236}">
                <a16:creationId xmlns:a16="http://schemas.microsoft.com/office/drawing/2014/main" id="{4BB42D91-64AE-402D-8DFF-B6330C52BF1C}"/>
              </a:ext>
            </a:extLst>
          </p:cNvPr>
          <p:cNvGrpSpPr>
            <a:grpSpLocks/>
          </p:cNvGrpSpPr>
          <p:nvPr/>
        </p:nvGrpSpPr>
        <p:grpSpPr bwMode="auto">
          <a:xfrm>
            <a:off x="824357" y="2918777"/>
            <a:ext cx="7661275" cy="547688"/>
            <a:chOff x="406" y="1440"/>
            <a:chExt cx="4826" cy="345"/>
          </a:xfrm>
        </p:grpSpPr>
        <p:grpSp>
          <p:nvGrpSpPr>
            <p:cNvPr id="27672" name="Group 12">
              <a:extLst>
                <a:ext uri="{FF2B5EF4-FFF2-40B4-BE49-F238E27FC236}">
                  <a16:creationId xmlns:a16="http://schemas.microsoft.com/office/drawing/2014/main" id="{DD8143DA-AE17-47FD-B866-9E92F2258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27693" name="Text Box 10">
                <a:extLst>
                  <a:ext uri="{FF2B5EF4-FFF2-40B4-BE49-F238E27FC236}">
                    <a16:creationId xmlns:a16="http://schemas.microsoft.com/office/drawing/2014/main" id="{4AB4E590-A21D-488B-ADC3-295E2635A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27694" name="Text Box 11">
                <a:extLst>
                  <a:ext uri="{FF2B5EF4-FFF2-40B4-BE49-F238E27FC236}">
                    <a16:creationId xmlns:a16="http://schemas.microsoft.com/office/drawing/2014/main" id="{ECAE5939-44A3-470B-AF00-D93D58DEB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7673" name="Group 13">
              <a:extLst>
                <a:ext uri="{FF2B5EF4-FFF2-40B4-BE49-F238E27FC236}">
                  <a16:creationId xmlns:a16="http://schemas.microsoft.com/office/drawing/2014/main" id="{A0D47D04-3732-42C8-B230-CD7D0BEF4A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27691" name="Text Box 14">
                <a:extLst>
                  <a:ext uri="{FF2B5EF4-FFF2-40B4-BE49-F238E27FC236}">
                    <a16:creationId xmlns:a16="http://schemas.microsoft.com/office/drawing/2014/main" id="{9A978C18-3E2B-45EB-BFC0-0BB6CFC7A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d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(D)</a:t>
                </a:r>
              </a:p>
            </p:txBody>
          </p:sp>
          <p:sp>
            <p:nvSpPr>
              <p:cNvPr id="27692" name="Text Box 15">
                <a:extLst>
                  <a:ext uri="{FF2B5EF4-FFF2-40B4-BE49-F238E27FC236}">
                    <a16:creationId xmlns:a16="http://schemas.microsoft.com/office/drawing/2014/main" id="{70877DAD-55DC-4570-9F74-194522E74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grpSp>
          <p:nvGrpSpPr>
            <p:cNvPr id="27674" name="Group 16">
              <a:extLst>
                <a:ext uri="{FF2B5EF4-FFF2-40B4-BE49-F238E27FC236}">
                  <a16:creationId xmlns:a16="http://schemas.microsoft.com/office/drawing/2014/main" id="{08453A56-AADA-45AC-837B-AE5B07034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27689" name="Text Box 17">
                <a:extLst>
                  <a:ext uri="{FF2B5EF4-FFF2-40B4-BE49-F238E27FC236}">
                    <a16:creationId xmlns:a16="http://schemas.microsoft.com/office/drawing/2014/main" id="{0FDAE98E-9E88-4041-B6B7-6EEBE9130C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c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(C)</a:t>
                </a:r>
              </a:p>
            </p:txBody>
          </p:sp>
          <p:sp>
            <p:nvSpPr>
              <p:cNvPr id="27690" name="Text Box 18">
                <a:extLst>
                  <a:ext uri="{FF2B5EF4-FFF2-40B4-BE49-F238E27FC236}">
                    <a16:creationId xmlns:a16="http://schemas.microsoft.com/office/drawing/2014/main" id="{53FB56FA-A4ED-45AC-ACAE-65F9104E79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75" name="Text Box 25">
              <a:extLst>
                <a:ext uri="{FF2B5EF4-FFF2-40B4-BE49-F238E27FC236}">
                  <a16:creationId xmlns:a16="http://schemas.microsoft.com/office/drawing/2014/main" id="{3CD0E202-EF6A-4076-BA5F-D17A1A1B1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7676" name="Text Box 26">
              <a:extLst>
                <a:ext uri="{FF2B5EF4-FFF2-40B4-BE49-F238E27FC236}">
                  <a16:creationId xmlns:a16="http://schemas.microsoft.com/office/drawing/2014/main" id="{6F196CBE-BA56-4AD5-81C1-5A9B446C5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7677" name="Text Box 27">
              <a:extLst>
                <a:ext uri="{FF2B5EF4-FFF2-40B4-BE49-F238E27FC236}">
                  <a16:creationId xmlns:a16="http://schemas.microsoft.com/office/drawing/2014/main" id="{C3213D9C-28B3-4401-BDBE-A585FB914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78" name="Text Box 28">
              <a:extLst>
                <a:ext uri="{FF2B5EF4-FFF2-40B4-BE49-F238E27FC236}">
                  <a16:creationId xmlns:a16="http://schemas.microsoft.com/office/drawing/2014/main" id="{10D48F2C-2ABB-4CCD-93CE-F32735E46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27679" name="Text Box 29">
              <a:extLst>
                <a:ext uri="{FF2B5EF4-FFF2-40B4-BE49-F238E27FC236}">
                  <a16:creationId xmlns:a16="http://schemas.microsoft.com/office/drawing/2014/main" id="{5EA197E8-679D-41A8-9786-FB758A44A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  <p:grpSp>
          <p:nvGrpSpPr>
            <p:cNvPr id="27680" name="Group 30">
              <a:extLst>
                <a:ext uri="{FF2B5EF4-FFF2-40B4-BE49-F238E27FC236}">
                  <a16:creationId xmlns:a16="http://schemas.microsoft.com/office/drawing/2014/main" id="{E4CF2221-0153-4C7B-B86E-6D3811EB4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7687" name="Text Box 31">
                <a:extLst>
                  <a:ext uri="{FF2B5EF4-FFF2-40B4-BE49-F238E27FC236}">
                    <a16:creationId xmlns:a16="http://schemas.microsoft.com/office/drawing/2014/main" id="{6F7B77EF-91AA-4D28-A435-6182BCB7C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b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(B)</a:t>
                </a:r>
              </a:p>
            </p:txBody>
          </p:sp>
          <p:sp>
            <p:nvSpPr>
              <p:cNvPr id="27688" name="Text Box 32">
                <a:extLst>
                  <a:ext uri="{FF2B5EF4-FFF2-40B4-BE49-F238E27FC236}">
                    <a16:creationId xmlns:a16="http://schemas.microsoft.com/office/drawing/2014/main" id="{0F08DE9C-E76E-4F59-B0C0-3BFEDAF5F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grpSp>
          <p:nvGrpSpPr>
            <p:cNvPr id="27681" name="Group 33">
              <a:extLst>
                <a:ext uri="{FF2B5EF4-FFF2-40B4-BE49-F238E27FC236}">
                  <a16:creationId xmlns:a16="http://schemas.microsoft.com/office/drawing/2014/main" id="{D82124EC-831A-4F9D-AD2E-C8E8CAD6F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685" name="Text Box 34">
                <a:extLst>
                  <a:ext uri="{FF2B5EF4-FFF2-40B4-BE49-F238E27FC236}">
                    <a16:creationId xmlns:a16="http://schemas.microsoft.com/office/drawing/2014/main" id="{AFCE35A3-8E0E-42CC-82D5-2A1F2721B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a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(A)</a:t>
                </a:r>
              </a:p>
            </p:txBody>
          </p:sp>
          <p:sp>
            <p:nvSpPr>
              <p:cNvPr id="27686" name="Text Box 35">
                <a:extLst>
                  <a:ext uri="{FF2B5EF4-FFF2-40B4-BE49-F238E27FC236}">
                    <a16:creationId xmlns:a16="http://schemas.microsoft.com/office/drawing/2014/main" id="{A9BAD9E2-7F35-40BE-A6D6-2D9B1C2F3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82" name="Text Box 36">
              <a:extLst>
                <a:ext uri="{FF2B5EF4-FFF2-40B4-BE49-F238E27FC236}">
                  <a16:creationId xmlns:a16="http://schemas.microsoft.com/office/drawing/2014/main" id="{EAAC86CC-E788-4C6C-A5F7-F6D761BEF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7683" name="Text Box 37">
              <a:extLst>
                <a:ext uri="{FF2B5EF4-FFF2-40B4-BE49-F238E27FC236}">
                  <a16:creationId xmlns:a16="http://schemas.microsoft.com/office/drawing/2014/main" id="{8BEA57B5-3C86-492E-9E54-CE0022C8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7684" name="Text Box 38">
              <a:extLst>
                <a:ext uri="{FF2B5EF4-FFF2-40B4-BE49-F238E27FC236}">
                  <a16:creationId xmlns:a16="http://schemas.microsoft.com/office/drawing/2014/main" id="{7A9AEF75-1A76-4E83-9E31-8B6B25C18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EE939BCD-4ADF-44B7-A15F-5887AFF66F30}"/>
              </a:ext>
            </a:extLst>
          </p:cNvPr>
          <p:cNvGrpSpPr>
            <a:grpSpLocks/>
          </p:cNvGrpSpPr>
          <p:nvPr/>
        </p:nvGrpSpPr>
        <p:grpSpPr bwMode="auto">
          <a:xfrm>
            <a:off x="824357" y="2145982"/>
            <a:ext cx="6454775" cy="544513"/>
            <a:chOff x="1198" y="2056"/>
            <a:chExt cx="4066" cy="343"/>
          </a:xfrm>
        </p:grpSpPr>
        <p:grpSp>
          <p:nvGrpSpPr>
            <p:cNvPr id="27657" name="Group 39">
              <a:extLst>
                <a:ext uri="{FF2B5EF4-FFF2-40B4-BE49-F238E27FC236}">
                  <a16:creationId xmlns:a16="http://schemas.microsoft.com/office/drawing/2014/main" id="{006CE504-838A-408D-A461-74923EAA2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7670" name="Text Box 40">
                <a:extLst>
                  <a:ext uri="{FF2B5EF4-FFF2-40B4-BE49-F238E27FC236}">
                    <a16:creationId xmlns:a16="http://schemas.microsoft.com/office/drawing/2014/main" id="{0316EE2D-1489-469A-806B-B7082C32C9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1" name="Text Box 41">
                <a:extLst>
                  <a:ext uri="{FF2B5EF4-FFF2-40B4-BE49-F238E27FC236}">
                    <a16:creationId xmlns:a16="http://schemas.microsoft.com/office/drawing/2014/main" id="{60829028-421C-42D3-A379-2DF391209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7658" name="Group 45">
              <a:extLst>
                <a:ext uri="{FF2B5EF4-FFF2-40B4-BE49-F238E27FC236}">
                  <a16:creationId xmlns:a16="http://schemas.microsoft.com/office/drawing/2014/main" id="{CCBECA40-787B-4A13-A938-603F26576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7668" name="Text Box 46">
                <a:extLst>
                  <a:ext uri="{FF2B5EF4-FFF2-40B4-BE49-F238E27FC236}">
                    <a16:creationId xmlns:a16="http://schemas.microsoft.com/office/drawing/2014/main" id="{2DFDAF5F-E0F5-447E-9016-6D9E1D8E1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 dirty="0">
                    <a:latin typeface="Arial" panose="020B0604020202020204" pitchFamily="34" charset="0"/>
                  </a:rPr>
                  <a:t>n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(products)</a:t>
                </a:r>
              </a:p>
            </p:txBody>
          </p:sp>
          <p:sp>
            <p:nvSpPr>
              <p:cNvPr id="27669" name="Text Box 47">
                <a:extLst>
                  <a:ext uri="{FF2B5EF4-FFF2-40B4-BE49-F238E27FC236}">
                    <a16:creationId xmlns:a16="http://schemas.microsoft.com/office/drawing/2014/main" id="{886AA164-67B3-4435-930B-B20F00EF5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59" name="Text Box 48">
              <a:extLst>
                <a:ext uri="{FF2B5EF4-FFF2-40B4-BE49-F238E27FC236}">
                  <a16:creationId xmlns:a16="http://schemas.microsoft.com/office/drawing/2014/main" id="{3866E82C-59FF-47DB-B131-3BF5FB7AE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7660" name="Text Box 49">
              <a:extLst>
                <a:ext uri="{FF2B5EF4-FFF2-40B4-BE49-F238E27FC236}">
                  <a16:creationId xmlns:a16="http://schemas.microsoft.com/office/drawing/2014/main" id="{278B8EFD-6D53-488E-985C-B11721D38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7661" name="Text Box 52">
              <a:extLst>
                <a:ext uri="{FF2B5EF4-FFF2-40B4-BE49-F238E27FC236}">
                  <a16:creationId xmlns:a16="http://schemas.microsoft.com/office/drawing/2014/main" id="{8A6BA9D2-768E-4A07-A7F1-5870664E1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27662" name="Group 53">
              <a:extLst>
                <a:ext uri="{FF2B5EF4-FFF2-40B4-BE49-F238E27FC236}">
                  <a16:creationId xmlns:a16="http://schemas.microsoft.com/office/drawing/2014/main" id="{9DF2715A-BFAB-46B2-92EA-E8C4F8FE0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7666" name="Text Box 54">
                <a:extLst>
                  <a:ext uri="{FF2B5EF4-FFF2-40B4-BE49-F238E27FC236}">
                    <a16:creationId xmlns:a16="http://schemas.microsoft.com/office/drawing/2014/main" id="{F9B5601E-357F-4046-959C-44FA2528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 dirty="0">
                    <a:latin typeface="Arial" panose="020B0604020202020204" pitchFamily="34" charset="0"/>
                  </a:rPr>
                  <a:t>m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(reactants)</a:t>
                </a:r>
              </a:p>
            </p:txBody>
          </p:sp>
          <p:sp>
            <p:nvSpPr>
              <p:cNvPr id="27667" name="Text Box 55">
                <a:extLst>
                  <a:ext uri="{FF2B5EF4-FFF2-40B4-BE49-F238E27FC236}">
                    <a16:creationId xmlns:a16="http://schemas.microsoft.com/office/drawing/2014/main" id="{1C7A3CB1-A5B4-46F0-8749-BD05DFD42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8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7663" name="Text Box 56">
              <a:extLst>
                <a:ext uri="{FF2B5EF4-FFF2-40B4-BE49-F238E27FC236}">
                  <a16:creationId xmlns:a16="http://schemas.microsoft.com/office/drawing/2014/main" id="{5FE2BFFA-0BFA-47A5-8753-D8856807C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7664" name="Text Box 57">
              <a:extLst>
                <a:ext uri="{FF2B5EF4-FFF2-40B4-BE49-F238E27FC236}">
                  <a16:creationId xmlns:a16="http://schemas.microsoft.com/office/drawing/2014/main" id="{499C12E5-340C-4BB1-834A-B22AC4CD9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7665" name="Text Box 58">
              <a:extLst>
                <a:ext uri="{FF2B5EF4-FFF2-40B4-BE49-F238E27FC236}">
                  <a16:creationId xmlns:a16="http://schemas.microsoft.com/office/drawing/2014/main" id="{7A66F353-B938-437C-BC82-0CEBACA90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19519" name="Text Box 63">
            <a:extLst>
              <a:ext uri="{FF2B5EF4-FFF2-40B4-BE49-F238E27FC236}">
                <a16:creationId xmlns:a16="http://schemas.microsoft.com/office/drawing/2014/main" id="{7BBD5918-8940-404D-8774-1FB8948E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Hess’s Law:</a:t>
            </a:r>
            <a:r>
              <a:rPr lang="en-US" altLang="en-US" sz="2400" b="0" dirty="0">
                <a:latin typeface="Arial" panose="020B0604020202020204" pitchFamily="34" charset="0"/>
              </a:rPr>
              <a:t>  When reactants are converted to products, the change in enthalpy is the same whether the reaction takes place in one step or in a series of steps.</a:t>
            </a:r>
          </a:p>
        </p:txBody>
      </p:sp>
      <p:sp>
        <p:nvSpPr>
          <p:cNvPr id="19520" name="Text Box 64">
            <a:extLst>
              <a:ext uri="{FF2B5EF4-FFF2-40B4-BE49-F238E27FC236}">
                <a16:creationId xmlns:a16="http://schemas.microsoft.com/office/drawing/2014/main" id="{3B269C73-E53A-46BF-92EA-5FE74F48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(Enthalpy is a state function.  It doesn’t matter how you get there, only where you start and end)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FC667C-F880-4054-A13B-D3683668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28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9" grpId="0" animBg="1" autoUpdateAnimBg="0"/>
      <p:bldP spid="1952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BAF51C4F-1B1F-4805-9F7C-28E4C56B8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27" y="101025"/>
            <a:ext cx="3554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7B25E-5C45-43DF-AAB8-2A314A52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324225"/>
            <a:ext cx="6750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7F1561-90A5-42F3-B4B2-FE6EE952C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518025"/>
            <a:ext cx="67452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19E740-4D65-4224-B1B4-FF917BE8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334000"/>
            <a:ext cx="6718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8">
            <a:extLst>
              <a:ext uri="{FF2B5EF4-FFF2-40B4-BE49-F238E27FC236}">
                <a16:creationId xmlns:a16="http://schemas.microsoft.com/office/drawing/2014/main" id="{02E8E5C9-36A0-4CC4-BAB9-90DA95DD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9" y="815975"/>
            <a:ext cx="85344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Suppose we want to know the enthalpy of formation of carbon dioxide. 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We must measure the enthalpy of the reaction when carbon (graphite) and molecular oxygen in their standard states are converted to carbon dioxide in its standard state:</a:t>
            </a:r>
          </a:p>
        </p:txBody>
      </p:sp>
      <p:grpSp>
        <p:nvGrpSpPr>
          <p:cNvPr id="11" name="Group 59">
            <a:extLst>
              <a:ext uri="{FF2B5EF4-FFF2-40B4-BE49-F238E27FC236}">
                <a16:creationId xmlns:a16="http://schemas.microsoft.com/office/drawing/2014/main" id="{6B281413-0D4F-49A1-87B7-AB2FEEC9C290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3857625"/>
            <a:ext cx="6478588" cy="547688"/>
            <a:chOff x="1198" y="2056"/>
            <a:chExt cx="4081" cy="345"/>
          </a:xfrm>
        </p:grpSpPr>
        <p:grpSp>
          <p:nvGrpSpPr>
            <p:cNvPr id="28680" name="Group 39">
              <a:extLst>
                <a:ext uri="{FF2B5EF4-FFF2-40B4-BE49-F238E27FC236}">
                  <a16:creationId xmlns:a16="http://schemas.microsoft.com/office/drawing/2014/main" id="{726F9CBE-DBA3-43C3-B385-922E404BD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" y="2061"/>
              <a:ext cx="576" cy="331"/>
              <a:chOff x="278" y="2086"/>
              <a:chExt cx="576" cy="331"/>
            </a:xfrm>
          </p:grpSpPr>
          <p:sp>
            <p:nvSpPr>
              <p:cNvPr id="28693" name="Text Box 40">
                <a:extLst>
                  <a:ext uri="{FF2B5EF4-FFF2-40B4-BE49-F238E27FC236}">
                    <a16:creationId xmlns:a16="http://schemas.microsoft.com/office/drawing/2014/main" id="{E27286A6-2610-49C3-80D2-FB02CBA5B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28694" name="Text Box 41">
                <a:extLst>
                  <a:ext uri="{FF2B5EF4-FFF2-40B4-BE49-F238E27FC236}">
                    <a16:creationId xmlns:a16="http://schemas.microsoft.com/office/drawing/2014/main" id="{3262D8D8-EBB4-4656-B1EB-0B1B6ED36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8681" name="Group 45">
              <a:extLst>
                <a:ext uri="{FF2B5EF4-FFF2-40B4-BE49-F238E27FC236}">
                  <a16:creationId xmlns:a16="http://schemas.microsoft.com/office/drawing/2014/main" id="{EBD0F51A-4907-4346-9C36-F48B86815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2062"/>
              <a:ext cx="1482" cy="339"/>
              <a:chOff x="747" y="3670"/>
              <a:chExt cx="1482" cy="339"/>
            </a:xfrm>
          </p:grpSpPr>
          <p:sp>
            <p:nvSpPr>
              <p:cNvPr id="28691" name="Text Box 46">
                <a:extLst>
                  <a:ext uri="{FF2B5EF4-FFF2-40B4-BE49-F238E27FC236}">
                    <a16:creationId xmlns:a16="http://schemas.microsoft.com/office/drawing/2014/main" id="{F2D43311-52F7-4F7B-8BE6-E83782CC8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n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(products)</a:t>
                </a:r>
              </a:p>
            </p:txBody>
          </p:sp>
          <p:sp>
            <p:nvSpPr>
              <p:cNvPr id="28692" name="Text Box 47">
                <a:extLst>
                  <a:ext uri="{FF2B5EF4-FFF2-40B4-BE49-F238E27FC236}">
                    <a16:creationId xmlns:a16="http://schemas.microsoft.com/office/drawing/2014/main" id="{CB0767BA-3A18-496B-A2C1-618F2EF81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8682" name="Text Box 48">
              <a:extLst>
                <a:ext uri="{FF2B5EF4-FFF2-40B4-BE49-F238E27FC236}">
                  <a16:creationId xmlns:a16="http://schemas.microsoft.com/office/drawing/2014/main" id="{68B6C5F3-E6AB-4E24-9BCD-79341C1E5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8683" name="Text Box 49">
              <a:extLst>
                <a:ext uri="{FF2B5EF4-FFF2-40B4-BE49-F238E27FC236}">
                  <a16:creationId xmlns:a16="http://schemas.microsoft.com/office/drawing/2014/main" id="{C2B32843-DAAB-4840-8539-933498F4C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8684" name="Text Box 52">
              <a:extLst>
                <a:ext uri="{FF2B5EF4-FFF2-40B4-BE49-F238E27FC236}">
                  <a16:creationId xmlns:a16="http://schemas.microsoft.com/office/drawing/2014/main" id="{BABE6E78-9FA8-4731-B17F-567F09859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28685" name="Group 53">
              <a:extLst>
                <a:ext uri="{FF2B5EF4-FFF2-40B4-BE49-F238E27FC236}">
                  <a16:creationId xmlns:a16="http://schemas.microsoft.com/office/drawing/2014/main" id="{B226F103-A42E-4625-934F-645F5E313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056"/>
              <a:ext cx="1589" cy="339"/>
              <a:chOff x="747" y="3670"/>
              <a:chExt cx="1589" cy="339"/>
            </a:xfrm>
          </p:grpSpPr>
          <p:sp>
            <p:nvSpPr>
              <p:cNvPr id="28689" name="Text Box 54">
                <a:extLst>
                  <a:ext uri="{FF2B5EF4-FFF2-40B4-BE49-F238E27FC236}">
                    <a16:creationId xmlns:a16="http://schemas.microsoft.com/office/drawing/2014/main" id="{88393EEA-5B7F-4451-9C66-DD9B76E98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m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(reactants)</a:t>
                </a:r>
              </a:p>
            </p:txBody>
          </p:sp>
          <p:sp>
            <p:nvSpPr>
              <p:cNvPr id="28690" name="Text Box 55">
                <a:extLst>
                  <a:ext uri="{FF2B5EF4-FFF2-40B4-BE49-F238E27FC236}">
                    <a16:creationId xmlns:a16="http://schemas.microsoft.com/office/drawing/2014/main" id="{262990C0-C05E-4FE2-8894-F1AB159CE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" y="3776"/>
                <a:ext cx="1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8686" name="Text Box 56">
              <a:extLst>
                <a:ext uri="{FF2B5EF4-FFF2-40B4-BE49-F238E27FC236}">
                  <a16:creationId xmlns:a16="http://schemas.microsoft.com/office/drawing/2014/main" id="{1CB60362-7257-42C9-8162-5D978D658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8687" name="Text Box 57">
              <a:extLst>
                <a:ext uri="{FF2B5EF4-FFF2-40B4-BE49-F238E27FC236}">
                  <a16:creationId xmlns:a16="http://schemas.microsoft.com/office/drawing/2014/main" id="{40700AB7-C292-4DB5-A7E5-714EF29D6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8688" name="Text Box 58">
              <a:extLst>
                <a:ext uri="{FF2B5EF4-FFF2-40B4-BE49-F238E27FC236}">
                  <a16:creationId xmlns:a16="http://schemas.microsoft.com/office/drawing/2014/main" id="{9E0920EA-0718-49C5-9DBF-46EE18B21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23897-3AB3-4426-BBB7-D2F0A4EC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29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8B85923-EBD9-46F0-8B51-C2746852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405933"/>
            <a:ext cx="718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Heat</a:t>
            </a:r>
            <a:r>
              <a:rPr lang="en-US" altLang="en-US" sz="2400" b="0" dirty="0">
                <a:latin typeface="Arial" panose="020B0604020202020204" pitchFamily="34" charset="0"/>
              </a:rPr>
              <a:t> is the transfer of </a:t>
            </a:r>
            <a:r>
              <a:rPr lang="en-US" altLang="en-US" sz="2400" dirty="0">
                <a:latin typeface="Arial" panose="020B0604020202020204" pitchFamily="34" charset="0"/>
              </a:rPr>
              <a:t>thermal energy</a:t>
            </a:r>
            <a:r>
              <a:rPr lang="en-US" altLang="en-US" sz="2400" b="0" dirty="0">
                <a:latin typeface="Arial" panose="020B0604020202020204" pitchFamily="34" charset="0"/>
              </a:rPr>
              <a:t> between two bodies that are at different temperatures.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AF7E59F2-071E-4400-BB10-2D6BED9DE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91" y="76200"/>
            <a:ext cx="69717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4F81BD"/>
                </a:solidFill>
                <a:latin typeface="Arial" panose="020B0604020202020204" pitchFamily="34" charset="0"/>
              </a:rPr>
              <a:t>Energy Changes in Chemical Reactions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A60E3AFE-16AF-4000-9F78-D474CF1F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3616860"/>
            <a:ext cx="734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Temperature</a:t>
            </a:r>
            <a:r>
              <a:rPr lang="en-US" altLang="en-US" sz="2400" b="0" dirty="0">
                <a:latin typeface="Arial" panose="020B0604020202020204" pitchFamily="34" charset="0"/>
              </a:rPr>
              <a:t> is a measure of the </a:t>
            </a:r>
            <a:r>
              <a:rPr lang="en-US" altLang="en-US" sz="2400" dirty="0">
                <a:latin typeface="Arial" panose="020B0604020202020204" pitchFamily="34" charset="0"/>
              </a:rPr>
              <a:t>thermal energy</a:t>
            </a:r>
            <a:r>
              <a:rPr lang="en-US" altLang="en-US" sz="2400" b="0" dirty="0">
                <a:latin typeface="Arial" panose="020B0604020202020204" pitchFamily="34" charset="0"/>
              </a:rPr>
              <a:t>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CFBEAB0-50A6-4CAB-ACD7-B24653BD2BF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698413"/>
            <a:ext cx="4495800" cy="457200"/>
            <a:chOff x="864" y="2592"/>
            <a:chExt cx="2832" cy="288"/>
          </a:xfrm>
        </p:grpSpPr>
        <p:sp>
          <p:nvSpPr>
            <p:cNvPr id="4106" name="Text Box 6">
              <a:extLst>
                <a:ext uri="{FF2B5EF4-FFF2-40B4-BE49-F238E27FC236}">
                  <a16:creationId xmlns:a16="http://schemas.microsoft.com/office/drawing/2014/main" id="{94664CF7-0A13-4584-914F-6108512C4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592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Temperature = Thermal Energy</a:t>
              </a:r>
            </a:p>
          </p:txBody>
        </p:sp>
        <p:sp>
          <p:nvSpPr>
            <p:cNvPr id="4107" name="Line 7">
              <a:extLst>
                <a:ext uri="{FF2B5EF4-FFF2-40B4-BE49-F238E27FC236}">
                  <a16:creationId xmlns:a16="http://schemas.microsoft.com/office/drawing/2014/main" id="{C0FE3FA3-A7AE-423E-BC7D-7EA9013F7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6" y="2645"/>
              <a:ext cx="8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8">
              <a:extLst>
                <a:ext uri="{FF2B5EF4-FFF2-40B4-BE49-F238E27FC236}">
                  <a16:creationId xmlns:a16="http://schemas.microsoft.com/office/drawing/2014/main" id="{EEDAAFD2-B61A-4CD2-8E45-3CAB5D018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6" y="2646"/>
              <a:ext cx="8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16" name="Picture 20">
            <a:extLst>
              <a:ext uri="{FF2B5EF4-FFF2-40B4-BE49-F238E27FC236}">
                <a16:creationId xmlns:a16="http://schemas.microsoft.com/office/drawing/2014/main" id="{5D400B8B-BDBA-4F81-80C8-48C5786C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600200"/>
            <a:ext cx="6969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2">
            <a:extLst>
              <a:ext uri="{FF2B5EF4-FFF2-40B4-BE49-F238E27FC236}">
                <a16:creationId xmlns:a16="http://schemas.microsoft.com/office/drawing/2014/main" id="{4640BA05-0F29-4FED-A43B-F5E62371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95006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Thermochemistry</a:t>
            </a:r>
            <a:r>
              <a:rPr lang="en-US" altLang="en-US" sz="2400" b="0" dirty="0">
                <a:latin typeface="Arial" panose="020B0604020202020204" pitchFamily="34" charset="0"/>
              </a:rPr>
              <a:t> is the study of heat change in chemical reactions.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10E65-06DD-4004-9E0A-3CF45AD3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>
            <a:extLst>
              <a:ext uri="{FF2B5EF4-FFF2-40B4-BE49-F238E27FC236}">
                <a16:creationId xmlns:a16="http://schemas.microsoft.com/office/drawing/2014/main" id="{362B3733-7B5B-4EB3-BCF4-F115B826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8" y="228600"/>
            <a:ext cx="85979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Benzene (C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6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5BFB7AEA-9C82-4A3D-9D4B-E2580ED2A43B}"/>
              </a:ext>
            </a:extLst>
          </p:cNvPr>
          <p:cNvGrpSpPr>
            <a:grpSpLocks/>
          </p:cNvGrpSpPr>
          <p:nvPr/>
        </p:nvGrpSpPr>
        <p:grpSpPr bwMode="auto">
          <a:xfrm>
            <a:off x="1346200" y="2439988"/>
            <a:ext cx="6299200" cy="457200"/>
            <a:chOff x="710" y="1513"/>
            <a:chExt cx="3968" cy="288"/>
          </a:xfrm>
        </p:grpSpPr>
        <p:sp>
          <p:nvSpPr>
            <p:cNvPr id="29750" name="Text Box 4">
              <a:extLst>
                <a:ext uri="{FF2B5EF4-FFF2-40B4-BE49-F238E27FC236}">
                  <a16:creationId xmlns:a16="http://schemas.microsoft.com/office/drawing/2014/main" id="{D6624152-689D-45ED-AFE4-AA3A5DCEC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2C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+ 15O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  12CO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+ 6H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O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9751" name="Line 5">
              <a:extLst>
                <a:ext uri="{FF2B5EF4-FFF2-40B4-BE49-F238E27FC236}">
                  <a16:creationId xmlns:a16="http://schemas.microsoft.com/office/drawing/2014/main" id="{7A07090A-BDF4-410E-8304-7A16E4D55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9FCBA7D-966D-4F78-919B-7FEBE7FC290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6629400" cy="544512"/>
            <a:chOff x="1088" y="2056"/>
            <a:chExt cx="4176" cy="343"/>
          </a:xfrm>
        </p:grpSpPr>
        <p:grpSp>
          <p:nvGrpSpPr>
            <p:cNvPr id="29735" name="Group 8">
              <a:extLst>
                <a:ext uri="{FF2B5EF4-FFF2-40B4-BE49-F238E27FC236}">
                  <a16:creationId xmlns:a16="http://schemas.microsoft.com/office/drawing/2014/main" id="{0AA3A7EA-D4EE-4799-84B4-356AD0482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2061"/>
              <a:ext cx="574" cy="329"/>
              <a:chOff x="168" y="2086"/>
              <a:chExt cx="574" cy="329"/>
            </a:xfrm>
          </p:grpSpPr>
          <p:sp>
            <p:nvSpPr>
              <p:cNvPr id="29748" name="Text Box 9">
                <a:extLst>
                  <a:ext uri="{FF2B5EF4-FFF2-40B4-BE49-F238E27FC236}">
                    <a16:creationId xmlns:a16="http://schemas.microsoft.com/office/drawing/2014/main" id="{A5C1B153-2402-4FCC-9477-18B3E6E255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49" name="Text Box 10">
                <a:extLst>
                  <a:ext uri="{FF2B5EF4-FFF2-40B4-BE49-F238E27FC236}">
                    <a16:creationId xmlns:a16="http://schemas.microsoft.com/office/drawing/2014/main" id="{42A57C1E-698F-4B6E-9080-18610880C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 err="1">
                    <a:latin typeface="Arial" panose="020B0604020202020204" pitchFamily="34" charset="0"/>
                  </a:rPr>
                  <a:t>rxn</a:t>
                </a:r>
                <a:endParaRPr lang="en-US" altLang="en-US" sz="1800" b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36" name="Group 11">
              <a:extLst>
                <a:ext uri="{FF2B5EF4-FFF2-40B4-BE49-F238E27FC236}">
                  <a16:creationId xmlns:a16="http://schemas.microsoft.com/office/drawing/2014/main" id="{B80270B3-1106-4220-88C4-19366691B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9746" name="Text Box 12">
                <a:extLst>
                  <a:ext uri="{FF2B5EF4-FFF2-40B4-BE49-F238E27FC236}">
                    <a16:creationId xmlns:a16="http://schemas.microsoft.com/office/drawing/2014/main" id="{D59257B1-CB0E-4B26-8B1E-DA3A774B7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 dirty="0">
                    <a:latin typeface="Arial" panose="020B0604020202020204" pitchFamily="34" charset="0"/>
                  </a:rPr>
                  <a:t>n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(products)</a:t>
                </a:r>
              </a:p>
            </p:txBody>
          </p:sp>
          <p:sp>
            <p:nvSpPr>
              <p:cNvPr id="29747" name="Text Box 13">
                <a:extLst>
                  <a:ext uri="{FF2B5EF4-FFF2-40B4-BE49-F238E27FC236}">
                    <a16:creationId xmlns:a16="http://schemas.microsoft.com/office/drawing/2014/main" id="{E680689B-2067-45FD-8D03-F468E7254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37" name="Text Box 14">
              <a:extLst>
                <a:ext uri="{FF2B5EF4-FFF2-40B4-BE49-F238E27FC236}">
                  <a16:creationId xmlns:a16="http://schemas.microsoft.com/office/drawing/2014/main" id="{3A4AA561-D132-42D9-B8C3-F59D23B39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9738" name="Text Box 15">
              <a:extLst>
                <a:ext uri="{FF2B5EF4-FFF2-40B4-BE49-F238E27FC236}">
                  <a16:creationId xmlns:a16="http://schemas.microsoft.com/office/drawing/2014/main" id="{89119A3B-D37C-4098-B632-48612A91D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9739" name="Text Box 16">
              <a:extLst>
                <a:ext uri="{FF2B5EF4-FFF2-40B4-BE49-F238E27FC236}">
                  <a16:creationId xmlns:a16="http://schemas.microsoft.com/office/drawing/2014/main" id="{46B77E7E-58EB-4FE3-9703-36F79A061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grpSp>
          <p:nvGrpSpPr>
            <p:cNvPr id="29740" name="Group 17">
              <a:extLst>
                <a:ext uri="{FF2B5EF4-FFF2-40B4-BE49-F238E27FC236}">
                  <a16:creationId xmlns:a16="http://schemas.microsoft.com/office/drawing/2014/main" id="{2B291BA6-B011-4C59-9493-0F4D9C6DD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9744" name="Text Box 18">
                <a:extLst>
                  <a:ext uri="{FF2B5EF4-FFF2-40B4-BE49-F238E27FC236}">
                    <a16:creationId xmlns:a16="http://schemas.microsoft.com/office/drawing/2014/main" id="{AB86725C-EA83-44C1-A328-4CC8BADF5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i="1">
                    <a:latin typeface="Arial" panose="020B0604020202020204" pitchFamily="34" charset="0"/>
                  </a:rPr>
                  <a:t>m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(reactants)</a:t>
                </a:r>
              </a:p>
            </p:txBody>
          </p:sp>
          <p:sp>
            <p:nvSpPr>
              <p:cNvPr id="29745" name="Text Box 19">
                <a:extLst>
                  <a:ext uri="{FF2B5EF4-FFF2-40B4-BE49-F238E27FC236}">
                    <a16:creationId xmlns:a16="http://schemas.microsoft.com/office/drawing/2014/main" id="{5E1F00EB-BE4C-4E7B-A5E1-1132D4793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9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41" name="Text Box 20">
              <a:extLst>
                <a:ext uri="{FF2B5EF4-FFF2-40B4-BE49-F238E27FC236}">
                  <a16:creationId xmlns:a16="http://schemas.microsoft.com/office/drawing/2014/main" id="{8A09AA13-E055-4FF9-AC7E-A16D86B59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2400" b="0">
                <a:latin typeface="Arial" panose="020B0604020202020204" pitchFamily="34" charset="0"/>
              </a:endParaRPr>
            </a:p>
          </p:txBody>
        </p:sp>
        <p:sp>
          <p:nvSpPr>
            <p:cNvPr id="29742" name="Text Box 21">
              <a:extLst>
                <a:ext uri="{FF2B5EF4-FFF2-40B4-BE49-F238E27FC236}">
                  <a16:creationId xmlns:a16="http://schemas.microsoft.com/office/drawing/2014/main" id="{1D37DD28-AB62-410B-995C-0BFFA1083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29743" name="Text Box 22">
              <a:extLst>
                <a:ext uri="{FF2B5EF4-FFF2-40B4-BE49-F238E27FC236}">
                  <a16:creationId xmlns:a16="http://schemas.microsoft.com/office/drawing/2014/main" id="{72D79D41-BA4B-40A9-AB9C-4EEA57207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1AA98C3F-81A0-4A09-86C7-A187EDEC7D47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733800"/>
            <a:ext cx="7416800" cy="539750"/>
            <a:chOff x="544" y="2112"/>
            <a:chExt cx="4672" cy="340"/>
          </a:xfrm>
        </p:grpSpPr>
        <p:grpSp>
          <p:nvGrpSpPr>
            <p:cNvPr id="29716" name="Group 24">
              <a:extLst>
                <a:ext uri="{FF2B5EF4-FFF2-40B4-BE49-F238E27FC236}">
                  <a16:creationId xmlns:a16="http://schemas.microsoft.com/office/drawing/2014/main" id="{872046CF-99B5-4757-86DF-DB6F6BCBB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29733" name="Text Box 25">
                <a:extLst>
                  <a:ext uri="{FF2B5EF4-FFF2-40B4-BE49-F238E27FC236}">
                    <a16:creationId xmlns:a16="http://schemas.microsoft.com/office/drawing/2014/main" id="{C395C9CD-33EF-42AE-8131-F7DD8C46C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endParaRPr lang="en-US" altLang="en-US" sz="2400" b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734" name="Text Box 26">
                <a:extLst>
                  <a:ext uri="{FF2B5EF4-FFF2-40B4-BE49-F238E27FC236}">
                    <a16:creationId xmlns:a16="http://schemas.microsoft.com/office/drawing/2014/main" id="{B765A8A6-E29B-4ED8-8034-33846FB31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grpSp>
          <p:nvGrpSpPr>
            <p:cNvPr id="29717" name="Group 49">
              <a:extLst>
                <a:ext uri="{FF2B5EF4-FFF2-40B4-BE49-F238E27FC236}">
                  <a16:creationId xmlns:a16="http://schemas.microsoft.com/office/drawing/2014/main" id="{0E9BB32F-5D38-430F-A3DC-E17AD1E9E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29731" name="Text Box 28">
                <a:extLst>
                  <a:ext uri="{FF2B5EF4-FFF2-40B4-BE49-F238E27FC236}">
                    <a16:creationId xmlns:a16="http://schemas.microsoft.com/office/drawing/2014/main" id="{E0D251CA-410A-4B6B-B5EB-F4E020827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6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O)</a:t>
                </a:r>
              </a:p>
            </p:txBody>
          </p:sp>
          <p:sp>
            <p:nvSpPr>
              <p:cNvPr id="29732" name="Text Box 29">
                <a:extLst>
                  <a:ext uri="{FF2B5EF4-FFF2-40B4-BE49-F238E27FC236}">
                    <a16:creationId xmlns:a16="http://schemas.microsoft.com/office/drawing/2014/main" id="{0415187A-245F-4441-8C7B-00F9E6E7B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grpSp>
          <p:nvGrpSpPr>
            <p:cNvPr id="29718" name="Group 48">
              <a:extLst>
                <a:ext uri="{FF2B5EF4-FFF2-40B4-BE49-F238E27FC236}">
                  <a16:creationId xmlns:a16="http://schemas.microsoft.com/office/drawing/2014/main" id="{F7FABACC-0239-4B4A-9D27-E68AF3B5D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29729" name="Text Box 31">
                <a:extLst>
                  <a:ext uri="{FF2B5EF4-FFF2-40B4-BE49-F238E27FC236}">
                    <a16:creationId xmlns:a16="http://schemas.microsoft.com/office/drawing/2014/main" id="{842D2B45-99C7-4619-9242-308A5D04D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latin typeface="Arial" panose="020B0604020202020204" pitchFamily="34" charset="0"/>
                  </a:rPr>
                  <a:t>12</a:t>
                </a:r>
                <a:r>
                  <a:rPr lang="en-US" altLang="en-US" sz="2400" b="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 dirty="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 (CO</a:t>
                </a:r>
                <a:r>
                  <a:rPr lang="en-US" altLang="en-US" sz="2400" b="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 dirty="0"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9730" name="Text Box 32">
                <a:extLst>
                  <a:ext uri="{FF2B5EF4-FFF2-40B4-BE49-F238E27FC236}">
                    <a16:creationId xmlns:a16="http://schemas.microsoft.com/office/drawing/2014/main" id="{13D7F9A2-1619-47C1-BC9D-1C7FCA6C6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 dirty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19" name="Text Box 33">
              <a:extLst>
                <a:ext uri="{FF2B5EF4-FFF2-40B4-BE49-F238E27FC236}">
                  <a16:creationId xmlns:a16="http://schemas.microsoft.com/office/drawing/2014/main" id="{F1CD51A8-601C-48D0-AF52-FFA52EBB1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9720" name="Text Box 34">
              <a:extLst>
                <a:ext uri="{FF2B5EF4-FFF2-40B4-BE49-F238E27FC236}">
                  <a16:creationId xmlns:a16="http://schemas.microsoft.com/office/drawing/2014/main" id="{9A4691D2-8845-4104-985D-8F2C69EC9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9721" name="Text Box 35">
              <a:extLst>
                <a:ext uri="{FF2B5EF4-FFF2-40B4-BE49-F238E27FC236}">
                  <a16:creationId xmlns:a16="http://schemas.microsoft.com/office/drawing/2014/main" id="{87D34380-8280-4C6C-9E93-6928B5BCF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9722" name="Text Box 36">
              <a:extLst>
                <a:ext uri="{FF2B5EF4-FFF2-40B4-BE49-F238E27FC236}">
                  <a16:creationId xmlns:a16="http://schemas.microsoft.com/office/drawing/2014/main" id="{C5BE9B24-EB38-4F3B-A7F3-A89F4182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29723" name="Text Box 37">
              <a:extLst>
                <a:ext uri="{FF2B5EF4-FFF2-40B4-BE49-F238E27FC236}">
                  <a16:creationId xmlns:a16="http://schemas.microsoft.com/office/drawing/2014/main" id="{B57FA109-07E3-4160-AD0E-1BD94D53F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" y="2114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-</a:t>
              </a:r>
            </a:p>
          </p:txBody>
        </p:sp>
        <p:grpSp>
          <p:nvGrpSpPr>
            <p:cNvPr id="29724" name="Group 47">
              <a:extLst>
                <a:ext uri="{FF2B5EF4-FFF2-40B4-BE49-F238E27FC236}">
                  <a16:creationId xmlns:a16="http://schemas.microsoft.com/office/drawing/2014/main" id="{8B3BA232-BA4E-402A-92DC-A23680526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29727" name="Text Box 42">
                <a:extLst>
                  <a:ext uri="{FF2B5EF4-FFF2-40B4-BE49-F238E27FC236}">
                    <a16:creationId xmlns:a16="http://schemas.microsoft.com/office/drawing/2014/main" id="{1799E23B-0299-481B-AC44-4CEC86A18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(C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6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29728" name="Text Box 43">
                <a:extLst>
                  <a:ext uri="{FF2B5EF4-FFF2-40B4-BE49-F238E27FC236}">
                    <a16:creationId xmlns:a16="http://schemas.microsoft.com/office/drawing/2014/main" id="{8659475B-E1C5-49F2-888D-EBA2DCCEF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f</a:t>
                </a:r>
              </a:p>
            </p:txBody>
          </p:sp>
        </p:grpSp>
        <p:sp>
          <p:nvSpPr>
            <p:cNvPr id="29725" name="Text Box 44">
              <a:extLst>
                <a:ext uri="{FF2B5EF4-FFF2-40B4-BE49-F238E27FC236}">
                  <a16:creationId xmlns:a16="http://schemas.microsoft.com/office/drawing/2014/main" id="{0F86E309-FEEA-4526-BE6D-FC3084101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[</a:t>
              </a:r>
            </a:p>
          </p:txBody>
        </p:sp>
        <p:sp>
          <p:nvSpPr>
            <p:cNvPr id="29726" name="Text Box 46">
              <a:extLst>
                <a:ext uri="{FF2B5EF4-FFF2-40B4-BE49-F238E27FC236}">
                  <a16:creationId xmlns:a16="http://schemas.microsoft.com/office/drawing/2014/main" id="{9A39D7D2-88F4-4492-B402-D6E8657C8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]</a:t>
              </a:r>
            </a:p>
          </p:txBody>
        </p:sp>
      </p:grpSp>
      <p:grpSp>
        <p:nvGrpSpPr>
          <p:cNvPr id="12" name="Group 65">
            <a:extLst>
              <a:ext uri="{FF2B5EF4-FFF2-40B4-BE49-F238E27FC236}">
                <a16:creationId xmlns:a16="http://schemas.microsoft.com/office/drawing/2014/main" id="{B590D211-9C62-4ECB-B60B-A4AD07344952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4419600"/>
            <a:ext cx="8420102" cy="533400"/>
            <a:chOff x="544" y="2544"/>
            <a:chExt cx="5304" cy="336"/>
          </a:xfrm>
        </p:grpSpPr>
        <p:grpSp>
          <p:nvGrpSpPr>
            <p:cNvPr id="29711" name="Group 51">
              <a:extLst>
                <a:ext uri="{FF2B5EF4-FFF2-40B4-BE49-F238E27FC236}">
                  <a16:creationId xmlns:a16="http://schemas.microsoft.com/office/drawing/2014/main" id="{9B0E6C35-39FD-4EDA-A45A-78EF73B23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29714" name="Text Box 52">
                <a:extLst>
                  <a:ext uri="{FF2B5EF4-FFF2-40B4-BE49-F238E27FC236}">
                    <a16:creationId xmlns:a16="http://schemas.microsoft.com/office/drawing/2014/main" id="{B9BAAF40-18F3-40F7-B938-91163E856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endParaRPr lang="en-US" altLang="en-US" sz="2400" b="0">
                  <a:latin typeface="Arial" panose="020B0604020202020204" pitchFamily="34" charset="0"/>
                </a:endParaRPr>
              </a:p>
            </p:txBody>
          </p:sp>
          <p:sp>
            <p:nvSpPr>
              <p:cNvPr id="29715" name="Text Box 53">
                <a:extLst>
                  <a:ext uri="{FF2B5EF4-FFF2-40B4-BE49-F238E27FC236}">
                    <a16:creationId xmlns:a16="http://schemas.microsoft.com/office/drawing/2014/main" id="{B79E7B45-3046-44B4-AE73-8CBE79CBD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latin typeface="Arial" panose="020B0604020202020204" pitchFamily="34" charset="0"/>
                  </a:rPr>
                  <a:t>rxn</a:t>
                </a:r>
              </a:p>
            </p:txBody>
          </p:sp>
        </p:grpSp>
        <p:sp>
          <p:nvSpPr>
            <p:cNvPr id="29712" name="Text Box 54">
              <a:extLst>
                <a:ext uri="{FF2B5EF4-FFF2-40B4-BE49-F238E27FC236}">
                  <a16:creationId xmlns:a16="http://schemas.microsoft.com/office/drawing/2014/main" id="{B7E0E655-E22C-4D8F-A586-FB5EDB4EE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29713" name="Text Box 56">
              <a:extLst>
                <a:ext uri="{FF2B5EF4-FFF2-40B4-BE49-F238E27FC236}">
                  <a16:creationId xmlns:a16="http://schemas.microsoft.com/office/drawing/2014/main" id="{B0F2A889-89FB-440D-91E0-5948FC2F0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2544"/>
              <a:ext cx="45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[ 12 x -393.5 + 6 x -285.8 ] - [ 2 x 49.04 ] = -5946 kJ</a:t>
              </a:r>
            </a:p>
          </p:txBody>
        </p:sp>
      </p:grpSp>
      <p:sp>
        <p:nvSpPr>
          <p:cNvPr id="21562" name="Oval 58">
            <a:extLst>
              <a:ext uri="{FF2B5EF4-FFF2-40B4-BE49-F238E27FC236}">
                <a16:creationId xmlns:a16="http://schemas.microsoft.com/office/drawing/2014/main" id="{8681FBB7-231A-4815-A7B2-AD1CA1A1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14" name="Group 64">
            <a:extLst>
              <a:ext uri="{FF2B5EF4-FFF2-40B4-BE49-F238E27FC236}">
                <a16:creationId xmlns:a16="http://schemas.microsoft.com/office/drawing/2014/main" id="{37B5BC5D-4A03-454B-87E8-2EB55DA8F321}"/>
              </a:ext>
            </a:extLst>
          </p:cNvPr>
          <p:cNvGrpSpPr>
            <a:grpSpLocks/>
          </p:cNvGrpSpPr>
          <p:nvPr/>
        </p:nvGrpSpPr>
        <p:grpSpPr bwMode="auto">
          <a:xfrm>
            <a:off x="2308224" y="5105400"/>
            <a:ext cx="4473576" cy="874712"/>
            <a:chOff x="912" y="3120"/>
            <a:chExt cx="2818" cy="551"/>
          </a:xfrm>
        </p:grpSpPr>
        <p:grpSp>
          <p:nvGrpSpPr>
            <p:cNvPr id="29706" name="Group 62">
              <a:extLst>
                <a:ext uri="{FF2B5EF4-FFF2-40B4-BE49-F238E27FC236}">
                  <a16:creationId xmlns:a16="http://schemas.microsoft.com/office/drawing/2014/main" id="{3FAA5F27-F0B9-4CD8-906E-F97C33379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29708" name="Text Box 59">
                <a:extLst>
                  <a:ext uri="{FF2B5EF4-FFF2-40B4-BE49-F238E27FC236}">
                    <a16:creationId xmlns:a16="http://schemas.microsoft.com/office/drawing/2014/main" id="{59A26F11-5929-4E92-99D7-16488F731B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-5946 kJ</a:t>
                </a:r>
              </a:p>
            </p:txBody>
          </p:sp>
          <p:sp>
            <p:nvSpPr>
              <p:cNvPr id="29709" name="Text Box 60">
                <a:extLst>
                  <a:ext uri="{FF2B5EF4-FFF2-40B4-BE49-F238E27FC236}">
                    <a16:creationId xmlns:a16="http://schemas.microsoft.com/office/drawing/2014/main" id="{CDA2901F-64EF-44AC-917F-C9DE111B55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2 mol</a:t>
                </a:r>
              </a:p>
            </p:txBody>
          </p:sp>
          <p:sp>
            <p:nvSpPr>
              <p:cNvPr id="29710" name="Line 61">
                <a:extLst>
                  <a:ext uri="{FF2B5EF4-FFF2-40B4-BE49-F238E27FC236}">
                    <a16:creationId xmlns:a16="http://schemas.microsoft.com/office/drawing/2014/main" id="{0EA15315-B44B-41C5-8DB2-7A27CCCAA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7" name="Text Box 63">
              <a:extLst>
                <a:ext uri="{FF2B5EF4-FFF2-40B4-BE49-F238E27FC236}">
                  <a16:creationId xmlns:a16="http://schemas.microsoft.com/office/drawing/2014/main" id="{5B9DBE08-DEA1-4D3B-843B-9D3D6D697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248"/>
              <a:ext cx="19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= </a:t>
              </a:r>
              <a:r>
                <a:rPr lang="en-US" altLang="en-US" sz="2400" dirty="0">
                  <a:latin typeface="Arial" panose="020B0604020202020204" pitchFamily="34" charset="0"/>
                </a:rPr>
                <a:t>- 2973 kJ/mol C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6</a:t>
              </a:r>
              <a:r>
                <a:rPr lang="en-US" altLang="en-US" sz="2400" dirty="0"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6</a:t>
              </a: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E5215-259D-4963-8064-E828801E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30</a:t>
            </a:fld>
            <a:endParaRPr lang="en-US" altLang="en-SA" dirty="0"/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24BC00C0-654C-40D1-969C-A8430EB8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21" y="1745987"/>
            <a:ext cx="387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 (CO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) = -393.5 kJ/mol</a:t>
            </a:r>
          </a:p>
        </p:txBody>
      </p:sp>
      <p:sp>
        <p:nvSpPr>
          <p:cNvPr id="57" name="Text Box 32">
            <a:extLst>
              <a:ext uri="{FF2B5EF4-FFF2-40B4-BE49-F238E27FC236}">
                <a16:creationId xmlns:a16="http://schemas.microsoft.com/office/drawing/2014/main" id="{BBAB245D-2564-4E69-849E-1B3E899E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15" y="1924133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8" name="Text Box 31">
            <a:extLst>
              <a:ext uri="{FF2B5EF4-FFF2-40B4-BE49-F238E27FC236}">
                <a16:creationId xmlns:a16="http://schemas.microsoft.com/office/drawing/2014/main" id="{79B37E5B-BD45-4966-B076-621A187F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221" y="1745987"/>
            <a:ext cx="387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37609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="0" baseline="30000" dirty="0">
                <a:solidFill>
                  <a:srgbClr val="376092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 (H</a:t>
            </a:r>
            <a:r>
              <a:rPr lang="en-US" altLang="en-US" sz="2400" b="0" baseline="-25000" dirty="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0" dirty="0">
                <a:solidFill>
                  <a:srgbClr val="376092"/>
                </a:solidFill>
                <a:latin typeface="Arial" panose="020B0604020202020204" pitchFamily="34" charset="0"/>
              </a:rPr>
              <a:t>O) = -285.8 kJ/mol</a:t>
            </a:r>
          </a:p>
        </p:txBody>
      </p:sp>
      <p:sp>
        <p:nvSpPr>
          <p:cNvPr id="59" name="Text Box 32">
            <a:extLst>
              <a:ext uri="{FF2B5EF4-FFF2-40B4-BE49-F238E27FC236}">
                <a16:creationId xmlns:a16="http://schemas.microsoft.com/office/drawing/2014/main" id="{C6B44E18-00EB-4EC5-9A67-8D33DC92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525" y="191634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8572EF8E-BD06-4A43-9C39-F9D26A5D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593" y="76200"/>
            <a:ext cx="63023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Indirect Method (Hess’s Law)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850F97C-1F69-4442-9F1C-4669C43C3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389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Many compounds </a:t>
            </a:r>
            <a:r>
              <a:rPr lang="en-US" altLang="en-US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be directly synthesized from their elements.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reaction proceeds too slowly, or side reactions produce substances other than the desired compound.</a:t>
            </a: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25EAC4C8-0831-4CDE-A50E-74ED74C0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13138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i="1" dirty="0">
                <a:solidFill>
                  <a:srgbClr val="0070C0"/>
                </a:solidFill>
                <a:latin typeface="Arial" panose="020B0604020202020204" pitchFamily="34" charset="0"/>
              </a:rPr>
              <a:t>Hess’s Law:</a:t>
            </a:r>
            <a:r>
              <a:rPr lang="en-US" altLang="en-US" sz="2400" b="0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0" dirty="0">
                <a:latin typeface="Arial" panose="020B0604020202020204" pitchFamily="34" charset="0"/>
              </a:rPr>
              <a:t>When reactants are converted to products, the change in enthalpy is the same whether the reaction takes place in one step or in a series of steps…</a:t>
            </a:r>
          </a:p>
        </p:txBody>
      </p:sp>
      <p:sp>
        <p:nvSpPr>
          <p:cNvPr id="7" name="Text Box 64">
            <a:extLst>
              <a:ext uri="{FF2B5EF4-FFF2-40B4-BE49-F238E27FC236}">
                <a16:creationId xmlns:a16="http://schemas.microsoft.com/office/drawing/2014/main" id="{8BAC7A80-14BA-465E-93F9-81FD7C239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029200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(Enthalpy is a state function.  It doesn’t matter how you get there, only where you start and end)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21264B-4665-46FF-BC52-7FE9D07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31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C029D-7CAB-48BA-88AC-219BC57CF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038225"/>
            <a:ext cx="41671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6599D-A16D-4855-9F37-1FF62BF96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019425"/>
            <a:ext cx="8188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BCE1C-7DF2-43A6-AB4A-D40F70572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4238625"/>
            <a:ext cx="8156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CE937-B63D-4B29-95CB-D9AED713F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153025"/>
            <a:ext cx="81565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01E69B68-FEDE-4A48-ACE4-C68303DD5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76200"/>
            <a:ext cx="8248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Let’s say we are interested in the standard enthalpy of formation of carbon monoxide (CO).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AD7B1-B995-4EB0-9041-351F89E8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543050"/>
            <a:ext cx="8470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However, burning graphite also produces some carbon dioxide (CO</a:t>
            </a:r>
            <a:r>
              <a:rPr lang="en-US" alt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), so we cannot measure the enthalpy change for CO directly.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must employ an </a:t>
            </a:r>
            <a:r>
              <a:rPr lang="en-US" altLang="en-US" sz="2000" b="0" u="sng" dirty="0">
                <a:latin typeface="Arial" panose="020B0604020202020204" pitchFamily="34" charset="0"/>
                <a:cs typeface="Arial" panose="020B0604020202020204" pitchFamily="34" charset="0"/>
              </a:rPr>
              <a:t>indirect route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based on Hess’s law.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It is possible to carry out the following two separate reactions: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CF1B0A-3335-4485-8E5F-5B36589E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3705225"/>
            <a:ext cx="425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First, we reverse Equation (b) to 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F77A6-38CC-4EEE-A6D2-8970DD8E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4619625"/>
            <a:ext cx="5381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Arial" panose="020B0604020202020204" pitchFamily="34" charset="0"/>
                <a:cs typeface="Arial" panose="020B0604020202020204" pitchFamily="34" charset="0"/>
              </a:rPr>
              <a:t>we carry out the operation (a) + (c) and obtain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C492A-3903-4CA8-9452-1F1A1E82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FB217-3C7A-4CDE-882B-30B1AFA8626B}" type="slidenum">
              <a:rPr lang="en-US" altLang="en-SA" smtClean="0"/>
              <a:pPr>
                <a:defRPr/>
              </a:pPr>
              <a:t>32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6F474DF2-60EE-4359-81E8-981A76CEE674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2780" name="Text Box 6">
              <a:extLst>
                <a:ext uri="{FF2B5EF4-FFF2-40B4-BE49-F238E27FC236}">
                  <a16:creationId xmlns:a16="http://schemas.microsoft.com/office/drawing/2014/main" id="{20AB962C-D861-4C2C-AC33-0D7CE8A0B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panose="020B0604020202020204" pitchFamily="34" charset="0"/>
                </a:rPr>
                <a:t>C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(graphite)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+ 1/2O</a:t>
              </a:r>
              <a:r>
                <a:rPr lang="en-US" altLang="en-US" sz="20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         CO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endParaRPr lang="en-US" altLang="en-US" sz="2000" b="0" dirty="0">
                <a:latin typeface="Arial" panose="020B0604020202020204" pitchFamily="34" charset="0"/>
              </a:endParaRPr>
            </a:p>
          </p:txBody>
        </p:sp>
        <p:sp>
          <p:nvSpPr>
            <p:cNvPr id="32781" name="Line 18">
              <a:extLst>
                <a:ext uri="{FF2B5EF4-FFF2-40B4-BE49-F238E27FC236}">
                  <a16:creationId xmlns:a16="http://schemas.microsoft.com/office/drawing/2014/main" id="{FC73D2AF-1470-4401-A09C-C3FA0A8F8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2F5ABC24-96CD-4E4A-839A-698339D3EDA5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2778" name="Text Box 10">
              <a:extLst>
                <a:ext uri="{FF2B5EF4-FFF2-40B4-BE49-F238E27FC236}">
                  <a16:creationId xmlns:a16="http://schemas.microsoft.com/office/drawing/2014/main" id="{FA95895B-56D3-4494-B5D7-7E5A58BC3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Arial" panose="020B0604020202020204" pitchFamily="34" charset="0"/>
                </a:rPr>
                <a:t>CO </a:t>
              </a:r>
              <a:r>
                <a:rPr lang="en-US" altLang="en-US" sz="1800" b="0">
                  <a:latin typeface="Arial" panose="020B0604020202020204" pitchFamily="34" charset="0"/>
                </a:rPr>
                <a:t>(</a:t>
              </a:r>
              <a:r>
                <a:rPr lang="en-US" altLang="en-US" sz="1800" b="0" i="1">
                  <a:latin typeface="Arial" panose="020B0604020202020204" pitchFamily="34" charset="0"/>
                </a:rPr>
                <a:t>g</a:t>
              </a:r>
              <a:r>
                <a:rPr lang="en-US" altLang="en-US" sz="1800" b="0">
                  <a:latin typeface="Arial" panose="020B0604020202020204" pitchFamily="34" charset="0"/>
                </a:rPr>
                <a:t>)</a:t>
              </a:r>
              <a:r>
                <a:rPr lang="en-US" altLang="en-US" sz="2000" b="0">
                  <a:latin typeface="Arial" panose="020B0604020202020204" pitchFamily="34" charset="0"/>
                </a:rPr>
                <a:t> + 1/2O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 b="0">
                  <a:latin typeface="Arial" panose="020B0604020202020204" pitchFamily="34" charset="0"/>
                </a:rPr>
                <a:t> </a:t>
              </a:r>
              <a:r>
                <a:rPr lang="en-US" altLang="en-US" sz="1800" b="0">
                  <a:latin typeface="Arial" panose="020B0604020202020204" pitchFamily="34" charset="0"/>
                </a:rPr>
                <a:t>(</a:t>
              </a:r>
              <a:r>
                <a:rPr lang="en-US" altLang="en-US" sz="1800" b="0" i="1">
                  <a:latin typeface="Arial" panose="020B0604020202020204" pitchFamily="34" charset="0"/>
                </a:rPr>
                <a:t>g</a:t>
              </a:r>
              <a:r>
                <a:rPr lang="en-US" altLang="en-US" sz="1800" b="0">
                  <a:latin typeface="Arial" panose="020B0604020202020204" pitchFamily="34" charset="0"/>
                </a:rPr>
                <a:t>)</a:t>
              </a:r>
              <a:r>
                <a:rPr lang="en-US" altLang="en-US" sz="2000" b="0">
                  <a:latin typeface="Arial" panose="020B0604020202020204" pitchFamily="34" charset="0"/>
                </a:rPr>
                <a:t>          CO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000" b="0">
                  <a:latin typeface="Arial" panose="020B0604020202020204" pitchFamily="34" charset="0"/>
                </a:rPr>
                <a:t> </a:t>
              </a:r>
              <a:r>
                <a:rPr lang="en-US" altLang="en-US" sz="1800" b="0">
                  <a:latin typeface="Arial" panose="020B0604020202020204" pitchFamily="34" charset="0"/>
                </a:rPr>
                <a:t>(</a:t>
              </a:r>
              <a:r>
                <a:rPr lang="en-US" altLang="en-US" sz="1800" b="0" i="1">
                  <a:latin typeface="Arial" panose="020B0604020202020204" pitchFamily="34" charset="0"/>
                </a:rPr>
                <a:t>g</a:t>
              </a:r>
              <a:r>
                <a:rPr lang="en-US" altLang="en-US" sz="18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2779" name="Line 19">
              <a:extLst>
                <a:ext uri="{FF2B5EF4-FFF2-40B4-BE49-F238E27FC236}">
                  <a16:creationId xmlns:a16="http://schemas.microsoft.com/office/drawing/2014/main" id="{911094F7-2A3F-47C6-AD53-A8314031C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191B8F72-05C3-4917-970A-93900792E758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2775" name="Text Box 14">
              <a:extLst>
                <a:ext uri="{FF2B5EF4-FFF2-40B4-BE49-F238E27FC236}">
                  <a16:creationId xmlns:a16="http://schemas.microsoft.com/office/drawing/2014/main" id="{3411034A-316D-4FA9-9C5A-1BC6ED1DD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panose="020B0604020202020204" pitchFamily="34" charset="0"/>
                </a:rPr>
                <a:t>C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(graphite)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+ O</a:t>
              </a:r>
              <a:r>
                <a:rPr lang="en-US" altLang="en-US" sz="20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r>
                <a:rPr lang="en-US" altLang="en-US" sz="2000" b="0" dirty="0">
                  <a:latin typeface="Arial" panose="020B0604020202020204" pitchFamily="34" charset="0"/>
                </a:rPr>
                <a:t>          CO</a:t>
              </a:r>
              <a:r>
                <a:rPr lang="en-US" altLang="en-US" sz="20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 </a:t>
              </a:r>
              <a:r>
                <a:rPr lang="en-US" altLang="en-US" sz="1800" b="0" dirty="0">
                  <a:latin typeface="Arial" panose="020B0604020202020204" pitchFamily="34" charset="0"/>
                </a:rPr>
                <a:t>(</a:t>
              </a:r>
              <a:r>
                <a:rPr lang="en-US" altLang="en-US" sz="18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1800" b="0" dirty="0">
                  <a:latin typeface="Arial" panose="020B0604020202020204" pitchFamily="34" charset="0"/>
                </a:rPr>
                <a:t>)</a:t>
              </a:r>
              <a:endParaRPr lang="en-US" altLang="en-US" sz="2000" b="0" dirty="0">
                <a:latin typeface="Arial" panose="020B0604020202020204" pitchFamily="34" charset="0"/>
              </a:endParaRPr>
            </a:p>
          </p:txBody>
        </p:sp>
        <p:sp>
          <p:nvSpPr>
            <p:cNvPr id="32776" name="Line 17">
              <a:extLst>
                <a:ext uri="{FF2B5EF4-FFF2-40B4-BE49-F238E27FC236}">
                  <a16:creationId xmlns:a16="http://schemas.microsoft.com/office/drawing/2014/main" id="{27BB61A0-1554-4433-945D-AF6F9CBBB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20">
              <a:extLst>
                <a:ext uri="{FF2B5EF4-FFF2-40B4-BE49-F238E27FC236}">
                  <a16:creationId xmlns:a16="http://schemas.microsoft.com/office/drawing/2014/main" id="{03DB388D-7099-4A7F-93AD-E36816357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74" name="Picture 25">
            <a:extLst>
              <a:ext uri="{FF2B5EF4-FFF2-40B4-BE49-F238E27FC236}">
                <a16:creationId xmlns:a16="http://schemas.microsoft.com/office/drawing/2014/main" id="{F687B8CF-5284-4745-8338-6CE5B286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7448"/>
            <a:ext cx="3862206" cy="533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73C3A-6B1C-4D79-A60E-8C1E3F02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33</a:t>
            </a:fld>
            <a:endParaRPr lang="en-US" altLang="en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449D2067-2B21-4B10-B13E-FA1A858D1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524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376092"/>
                </a:solidFill>
                <a:latin typeface="Arial" panose="020B0604020202020204" pitchFamily="34" charset="0"/>
              </a:rPr>
              <a:t>Calculate the standard enthalpy of formation of CS</a:t>
            </a:r>
            <a:r>
              <a:rPr lang="en-US" altLang="en-US" sz="2400" b="0" baseline="-25000">
                <a:solidFill>
                  <a:srgbClr val="37609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0">
                <a:solidFill>
                  <a:srgbClr val="376092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400" b="0" i="1">
                <a:solidFill>
                  <a:srgbClr val="376092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="0">
                <a:solidFill>
                  <a:srgbClr val="376092"/>
                </a:solidFill>
                <a:latin typeface="Arial" panose="020B0604020202020204" pitchFamily="34" charset="0"/>
              </a:rPr>
              <a:t>) given that:</a:t>
            </a:r>
          </a:p>
        </p:txBody>
      </p:sp>
      <p:grpSp>
        <p:nvGrpSpPr>
          <p:cNvPr id="33796" name="Group 22">
            <a:extLst>
              <a:ext uri="{FF2B5EF4-FFF2-40B4-BE49-F238E27FC236}">
                <a16:creationId xmlns:a16="http://schemas.microsoft.com/office/drawing/2014/main" id="{442BCCEE-3C90-4A51-BA15-01D29EC8F104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660400"/>
            <a:ext cx="8786816" cy="496888"/>
            <a:chOff x="576" y="864"/>
            <a:chExt cx="5535" cy="313"/>
          </a:xfrm>
        </p:grpSpPr>
        <p:sp>
          <p:nvSpPr>
            <p:cNvPr id="33846" name="Text Box 5">
              <a:extLst>
                <a:ext uri="{FF2B5EF4-FFF2-40B4-BE49-F238E27FC236}">
                  <a16:creationId xmlns:a16="http://schemas.microsoft.com/office/drawing/2014/main" id="{E8D1A283-A11C-45A5-80AC-111BA3744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864"/>
              <a:ext cx="55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(graphite)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CO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		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solidFill>
                    <a:srgbClr val="37609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= -393.5 kJ/mol</a:t>
              </a:r>
            </a:p>
          </p:txBody>
        </p:sp>
        <p:sp>
          <p:nvSpPr>
            <p:cNvPr id="33847" name="Text Box 6">
              <a:extLst>
                <a:ext uri="{FF2B5EF4-FFF2-40B4-BE49-F238E27FC236}">
                  <a16:creationId xmlns:a16="http://schemas.microsoft.com/office/drawing/2014/main" id="{A18133FD-8FBB-405A-928E-68F62F8D8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4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48" name="Line 7">
              <a:extLst>
                <a:ext uri="{FF2B5EF4-FFF2-40B4-BE49-F238E27FC236}">
                  <a16:creationId xmlns:a16="http://schemas.microsoft.com/office/drawing/2014/main" id="{C030FFC9-62EE-470F-ACD8-56E71D2F8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" y="1026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</p:grpSp>
      <p:grpSp>
        <p:nvGrpSpPr>
          <p:cNvPr id="33797" name="Group 21">
            <a:extLst>
              <a:ext uri="{FF2B5EF4-FFF2-40B4-BE49-F238E27FC236}">
                <a16:creationId xmlns:a16="http://schemas.microsoft.com/office/drawing/2014/main" id="{473433D8-17E8-4CEE-9973-D4843A38D9FD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155700"/>
            <a:ext cx="8786817" cy="496888"/>
            <a:chOff x="576" y="1176"/>
            <a:chExt cx="5535" cy="313"/>
          </a:xfrm>
        </p:grpSpPr>
        <p:sp>
          <p:nvSpPr>
            <p:cNvPr id="33843" name="Text Box 10">
              <a:extLst>
                <a:ext uri="{FF2B5EF4-FFF2-40B4-BE49-F238E27FC236}">
                  <a16:creationId xmlns:a16="http://schemas.microsoft.com/office/drawing/2014/main" id="{22FC06E9-14DC-4309-BE65-005673355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176"/>
              <a:ext cx="55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(rhombic)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SO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		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solidFill>
                    <a:srgbClr val="37609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= -296.1 kJ/mol</a:t>
              </a:r>
            </a:p>
          </p:txBody>
        </p:sp>
        <p:sp>
          <p:nvSpPr>
            <p:cNvPr id="33844" name="Text Box 11">
              <a:extLst>
                <a:ext uri="{FF2B5EF4-FFF2-40B4-BE49-F238E27FC236}">
                  <a16:creationId xmlns:a16="http://schemas.microsoft.com/office/drawing/2014/main" id="{18EE9016-5207-4768-99B7-81D084F77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5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45" name="Line 12">
              <a:extLst>
                <a:ext uri="{FF2B5EF4-FFF2-40B4-BE49-F238E27FC236}">
                  <a16:creationId xmlns:a16="http://schemas.microsoft.com/office/drawing/2014/main" id="{BF98958B-617B-41DA-8250-07DE602C0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0" y="1338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376092"/>
                </a:solidFill>
              </a:endParaRPr>
            </a:p>
          </p:txBody>
        </p:sp>
      </p:grpSp>
      <p:grpSp>
        <p:nvGrpSpPr>
          <p:cNvPr id="33798" name="Group 20">
            <a:extLst>
              <a:ext uri="{FF2B5EF4-FFF2-40B4-BE49-F238E27FC236}">
                <a16:creationId xmlns:a16="http://schemas.microsoft.com/office/drawing/2014/main" id="{A89E6F5A-264F-4D95-8A42-3860E525D1E2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651000"/>
            <a:ext cx="8786813" cy="496888"/>
            <a:chOff x="576" y="1488"/>
            <a:chExt cx="5535" cy="313"/>
          </a:xfrm>
        </p:grpSpPr>
        <p:sp>
          <p:nvSpPr>
            <p:cNvPr id="33840" name="Text Box 16">
              <a:extLst>
                <a:ext uri="{FF2B5EF4-FFF2-40B4-BE49-F238E27FC236}">
                  <a16:creationId xmlns:a16="http://schemas.microsoft.com/office/drawing/2014/main" id="{F57093A0-7982-431F-A848-2D6CD1BF2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88"/>
              <a:ext cx="55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CS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+ 3O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       CO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+ 2SO</a:t>
              </a:r>
              <a:r>
                <a:rPr lang="en-US" altLang="en-US" sz="2400" b="0" baseline="-25000" dirty="0">
                  <a:solidFill>
                    <a:srgbClr val="376092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solidFill>
                    <a:srgbClr val="376092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	 </a:t>
              </a:r>
              <a:r>
                <a:rPr lang="en-US" altLang="en-US" sz="2400" b="0" dirty="0">
                  <a:solidFill>
                    <a:srgbClr val="376092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solidFill>
                    <a:srgbClr val="376092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solidFill>
                    <a:srgbClr val="376092"/>
                  </a:solidFill>
                  <a:latin typeface="Arial" panose="020B0604020202020204" pitchFamily="34" charset="0"/>
                </a:rPr>
                <a:t>   = -1072  kJ/mol</a:t>
              </a:r>
            </a:p>
          </p:txBody>
        </p:sp>
        <p:sp>
          <p:nvSpPr>
            <p:cNvPr id="33841" name="Text Box 17">
              <a:extLst>
                <a:ext uri="{FF2B5EF4-FFF2-40B4-BE49-F238E27FC236}">
                  <a16:creationId xmlns:a16="http://schemas.microsoft.com/office/drawing/2014/main" id="{13FCAF9D-1383-452F-BD13-1F956E8AA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57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solidFill>
                    <a:srgbClr val="376092"/>
                  </a:solidFill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solidFill>
                  <a:srgbClr val="37609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842" name="Line 18">
              <a:extLst>
                <a:ext uri="{FF2B5EF4-FFF2-40B4-BE49-F238E27FC236}">
                  <a16:creationId xmlns:a16="http://schemas.microsoft.com/office/drawing/2014/main" id="{FE3AEAF7-AF67-4F18-9407-FE47D2FA7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650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solidFill>
                  <a:srgbClr val="376092"/>
                </a:solidFill>
              </a:endParaRPr>
            </a:p>
          </p:txBody>
        </p:sp>
      </p:grpSp>
      <p:sp>
        <p:nvSpPr>
          <p:cNvPr id="20503" name="Text Box 23">
            <a:extLst>
              <a:ext uri="{FF2B5EF4-FFF2-40B4-BE49-F238E27FC236}">
                <a16:creationId xmlns:a16="http://schemas.microsoft.com/office/drawing/2014/main" id="{E03FF33B-C41A-404A-919D-F41CC0FB5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135188"/>
            <a:ext cx="6407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dirty="0">
                <a:latin typeface="Arial" panose="020B0604020202020204" pitchFamily="34" charset="0"/>
              </a:rPr>
              <a:t>1. Write the enthalpy of formation reaction for CS</a:t>
            </a:r>
            <a:r>
              <a:rPr lang="en-US" altLang="en-US" sz="2200" b="0" baseline="-25000" dirty="0">
                <a:latin typeface="Arial" panose="020B0604020202020204" pitchFamily="34" charset="0"/>
              </a:rPr>
              <a:t>2</a:t>
            </a:r>
            <a:endParaRPr lang="en-US" altLang="en-US" sz="2200" b="0" dirty="0">
              <a:latin typeface="Arial" panose="020B0604020202020204" pitchFamily="34" charset="0"/>
            </a:endParaRP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CE18327B-9ED9-4911-8534-910D8B722079}"/>
              </a:ext>
            </a:extLst>
          </p:cNvPr>
          <p:cNvGrpSpPr>
            <a:grpSpLocks/>
          </p:cNvGrpSpPr>
          <p:nvPr/>
        </p:nvGrpSpPr>
        <p:grpSpPr bwMode="auto">
          <a:xfrm>
            <a:off x="1938338" y="2641600"/>
            <a:ext cx="4941887" cy="457200"/>
            <a:chOff x="614" y="2953"/>
            <a:chExt cx="3113" cy="288"/>
          </a:xfrm>
        </p:grpSpPr>
        <p:sp>
          <p:nvSpPr>
            <p:cNvPr id="33838" name="Text Box 24">
              <a:extLst>
                <a:ext uri="{FF2B5EF4-FFF2-40B4-BE49-F238E27FC236}">
                  <a16:creationId xmlns:a16="http://schemas.microsoft.com/office/drawing/2014/main" id="{381C12E9-1832-4163-888D-183FBBD0B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953"/>
              <a:ext cx="3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C</a:t>
              </a:r>
              <a:r>
                <a:rPr lang="en-US" altLang="en-US" sz="2000" b="0">
                  <a:latin typeface="Arial" panose="020B0604020202020204" pitchFamily="34" charset="0"/>
                </a:rPr>
                <a:t>(graphite)</a:t>
              </a:r>
              <a:r>
                <a:rPr lang="en-US" altLang="en-US" sz="2400" b="0">
                  <a:latin typeface="Arial" panose="020B0604020202020204" pitchFamily="34" charset="0"/>
                </a:rPr>
                <a:t> + 2S</a:t>
              </a:r>
              <a:r>
                <a:rPr lang="en-US" altLang="en-US" sz="2000" b="0">
                  <a:latin typeface="Arial" panose="020B0604020202020204" pitchFamily="34" charset="0"/>
                </a:rPr>
                <a:t>(rhombic)</a:t>
              </a:r>
              <a:r>
                <a:rPr lang="en-US" altLang="en-US" sz="2400" b="0">
                  <a:latin typeface="Arial" panose="020B0604020202020204" pitchFamily="34" charset="0"/>
                </a:rPr>
                <a:t>          CS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3839" name="Line 25">
              <a:extLst>
                <a:ext uri="{FF2B5EF4-FFF2-40B4-BE49-F238E27FC236}">
                  <a16:creationId xmlns:a16="http://schemas.microsoft.com/office/drawing/2014/main" id="{D5EB40C8-AC41-40AE-AC45-EC5C60AE6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3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7" name="Text Box 27">
            <a:extLst>
              <a:ext uri="{FF2B5EF4-FFF2-40B4-BE49-F238E27FC236}">
                <a16:creationId xmlns:a16="http://schemas.microsoft.com/office/drawing/2014/main" id="{7F6BF068-3D76-44C4-AE1E-B27C8FB9D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327400"/>
            <a:ext cx="72977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>
                <a:latin typeface="Arial" panose="020B0604020202020204" pitchFamily="34" charset="0"/>
              </a:rPr>
              <a:t>2. Add the given rxns so that the result is the desired rxn.</a:t>
            </a:r>
          </a:p>
        </p:txBody>
      </p:sp>
      <p:grpSp>
        <p:nvGrpSpPr>
          <p:cNvPr id="6" name="Group 49">
            <a:extLst>
              <a:ext uri="{FF2B5EF4-FFF2-40B4-BE49-F238E27FC236}">
                <a16:creationId xmlns:a16="http://schemas.microsoft.com/office/drawing/2014/main" id="{9EF928C9-A162-4AE8-92C5-085A3363B33A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3897313"/>
            <a:ext cx="7912100" cy="496887"/>
            <a:chOff x="425" y="2999"/>
            <a:chExt cx="4984" cy="313"/>
          </a:xfrm>
        </p:grpSpPr>
        <p:sp>
          <p:nvSpPr>
            <p:cNvPr id="33834" name="Text Box 30">
              <a:extLst>
                <a:ext uri="{FF2B5EF4-FFF2-40B4-BE49-F238E27FC236}">
                  <a16:creationId xmlns:a16="http://schemas.microsoft.com/office/drawing/2014/main" id="{9F7A7ADB-384A-455B-BA74-CF21057F0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" y="308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rxn</a:t>
              </a:r>
            </a:p>
          </p:txBody>
        </p:sp>
        <p:grpSp>
          <p:nvGrpSpPr>
            <p:cNvPr id="33835" name="Group 34">
              <a:extLst>
                <a:ext uri="{FF2B5EF4-FFF2-40B4-BE49-F238E27FC236}">
                  <a16:creationId xmlns:a16="http://schemas.microsoft.com/office/drawing/2014/main" id="{A8CB526D-90B2-46F4-A314-6D58DE518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" y="2999"/>
              <a:ext cx="4984" cy="291"/>
              <a:chOff x="624" y="3191"/>
              <a:chExt cx="4984" cy="291"/>
            </a:xfrm>
          </p:grpSpPr>
          <p:sp>
            <p:nvSpPr>
              <p:cNvPr id="33836" name="Text Box 29">
                <a:extLst>
                  <a:ext uri="{FF2B5EF4-FFF2-40B4-BE49-F238E27FC236}">
                    <a16:creationId xmlns:a16="http://schemas.microsoft.com/office/drawing/2014/main" id="{68DBBA49-F601-4781-A17B-7A1D07A8E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191"/>
                <a:ext cx="49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>
                    <a:latin typeface="Arial" panose="020B0604020202020204" pitchFamily="34" charset="0"/>
                  </a:rPr>
                  <a:t>C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(graphite)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+ O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       CO</a:t>
                </a:r>
                <a:r>
                  <a:rPr lang="en-US" altLang="en-US" sz="2400" b="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(</a:t>
                </a:r>
                <a:r>
                  <a:rPr lang="en-US" altLang="en-US" sz="2000" b="0" i="1">
                    <a:latin typeface="Arial" panose="020B0604020202020204" pitchFamily="34" charset="0"/>
                  </a:rPr>
                  <a:t>g</a:t>
                </a:r>
                <a:r>
                  <a:rPr lang="en-US" altLang="en-US" sz="2000" b="0">
                    <a:latin typeface="Arial" panose="020B0604020202020204" pitchFamily="34" charset="0"/>
                  </a:rPr>
                  <a:t>)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  </a:t>
                </a:r>
                <a:r>
                  <a:rPr lang="en-US" altLang="en-US" sz="2400" b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H</a:t>
                </a:r>
                <a:r>
                  <a:rPr lang="en-US" altLang="en-US" sz="2400" b="0" baseline="30000">
                    <a:latin typeface="Arial" panose="020B0604020202020204" pitchFamily="34" charset="0"/>
                  </a:rPr>
                  <a:t>0</a:t>
                </a:r>
                <a:r>
                  <a:rPr lang="en-US" altLang="en-US" sz="2400" b="0">
                    <a:latin typeface="Arial" panose="020B0604020202020204" pitchFamily="34" charset="0"/>
                  </a:rPr>
                  <a:t>   = -393.5 kJ/mol</a:t>
                </a:r>
              </a:p>
            </p:txBody>
          </p:sp>
          <p:sp>
            <p:nvSpPr>
              <p:cNvPr id="33837" name="Line 31">
                <a:extLst>
                  <a:ext uri="{FF2B5EF4-FFF2-40B4-BE49-F238E27FC236}">
                    <a16:creationId xmlns:a16="http://schemas.microsoft.com/office/drawing/2014/main" id="{2E8AC464-0A97-49AC-A85F-111B864B0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8" y="3353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2" name="Oval 32">
            <a:extLst>
              <a:ext uri="{FF2B5EF4-FFF2-40B4-BE49-F238E27FC236}">
                <a16:creationId xmlns:a16="http://schemas.microsoft.com/office/drawing/2014/main" id="{8CAC6D7F-0BE3-4F1F-92E8-B14AC1B22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2589341"/>
            <a:ext cx="1447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513" name="Oval 33">
            <a:extLst>
              <a:ext uri="{FF2B5EF4-FFF2-40B4-BE49-F238E27FC236}">
                <a16:creationId xmlns:a16="http://schemas.microsoft.com/office/drawing/2014/main" id="{BEE3A9DB-C822-4075-B9BB-2E9BE4B0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3908267"/>
            <a:ext cx="1447800" cy="52736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515" name="Oval 35">
            <a:extLst>
              <a:ext uri="{FF2B5EF4-FFF2-40B4-BE49-F238E27FC236}">
                <a16:creationId xmlns:a16="http://schemas.microsoft.com/office/drawing/2014/main" id="{A0BE08AD-876E-49FD-81D7-786C8D908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2565400"/>
            <a:ext cx="1574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8" name="Group 55">
            <a:extLst>
              <a:ext uri="{FF2B5EF4-FFF2-40B4-BE49-F238E27FC236}">
                <a16:creationId xmlns:a16="http://schemas.microsoft.com/office/drawing/2014/main" id="{2A9F9A55-8CDA-4909-8006-F49CC3A62C5A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4354513"/>
            <a:ext cx="8620125" cy="496887"/>
            <a:chOff x="104" y="2951"/>
            <a:chExt cx="5430" cy="313"/>
          </a:xfrm>
        </p:grpSpPr>
        <p:sp>
          <p:nvSpPr>
            <p:cNvPr id="33831" name="Text Box 37">
              <a:extLst>
                <a:ext uri="{FF2B5EF4-FFF2-40B4-BE49-F238E27FC236}">
                  <a16:creationId xmlns:a16="http://schemas.microsoft.com/office/drawing/2014/main" id="{3A49DE07-20CC-48AE-86CE-105B4CD52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" y="2951"/>
              <a:ext cx="54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2S</a:t>
              </a:r>
              <a:r>
                <a:rPr lang="en-US" altLang="en-US" sz="2000" b="0">
                  <a:latin typeface="Arial" panose="020B0604020202020204" pitchFamily="34" charset="0"/>
                </a:rPr>
                <a:t>(rhombic)</a:t>
              </a:r>
              <a:r>
                <a:rPr lang="en-US" altLang="en-US" sz="2400" b="0">
                  <a:latin typeface="Arial" panose="020B0604020202020204" pitchFamily="34" charset="0"/>
                </a:rPr>
                <a:t> + 2O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2SO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</a:t>
              </a:r>
              <a:r>
                <a:rPr lang="en-US" altLang="en-US" sz="2400" b="0">
                  <a:latin typeface="Symbol" panose="05050102010706020507" pitchFamily="18" charset="2"/>
                </a:rPr>
                <a:t>D</a:t>
              </a: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>
                  <a:latin typeface="Arial" panose="020B0604020202020204" pitchFamily="34" charset="0"/>
                </a:rPr>
                <a:t>0</a:t>
              </a:r>
              <a:r>
                <a:rPr lang="en-US" altLang="en-US" sz="2400" b="0">
                  <a:latin typeface="Arial" panose="020B0604020202020204" pitchFamily="34" charset="0"/>
                </a:rPr>
                <a:t>   = -296.1 kJ/mol </a:t>
              </a:r>
              <a:r>
                <a:rPr lang="en-US" altLang="en-US" sz="2400" b="0">
                  <a:solidFill>
                    <a:srgbClr val="FF0000"/>
                  </a:solidFill>
                  <a:latin typeface="Arial" panose="020B0604020202020204" pitchFamily="34" charset="0"/>
                </a:rPr>
                <a:t>x 2</a:t>
              </a:r>
            </a:p>
          </p:txBody>
        </p:sp>
        <p:sp>
          <p:nvSpPr>
            <p:cNvPr id="33832" name="Text Box 38">
              <a:extLst>
                <a:ext uri="{FF2B5EF4-FFF2-40B4-BE49-F238E27FC236}">
                  <a16:creationId xmlns:a16="http://schemas.microsoft.com/office/drawing/2014/main" id="{ECE53E19-5B3D-4C67-B0F8-5945BC8E3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303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Arial" panose="020B0604020202020204" pitchFamily="34" charset="0"/>
                </a:rPr>
                <a:t>rxn</a:t>
              </a:r>
            </a:p>
          </p:txBody>
        </p:sp>
        <p:sp>
          <p:nvSpPr>
            <p:cNvPr id="33833" name="Line 39">
              <a:extLst>
                <a:ext uri="{FF2B5EF4-FFF2-40B4-BE49-F238E27FC236}">
                  <a16:creationId xmlns:a16="http://schemas.microsoft.com/office/drawing/2014/main" id="{3168234A-AB81-4792-B2D5-AB1EF3790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" y="311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1" name="Oval 41">
            <a:extLst>
              <a:ext uri="{FF2B5EF4-FFF2-40B4-BE49-F238E27FC236}">
                <a16:creationId xmlns:a16="http://schemas.microsoft.com/office/drawing/2014/main" id="{DE0AE7CB-E76D-4577-83A2-CCD4EB7D8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9" y="4320858"/>
            <a:ext cx="1588453" cy="60959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522" name="Oval 42">
            <a:extLst>
              <a:ext uri="{FF2B5EF4-FFF2-40B4-BE49-F238E27FC236}">
                <a16:creationId xmlns:a16="http://schemas.microsoft.com/office/drawing/2014/main" id="{EAA6D6C5-CE8E-4C04-B6BA-F2E9C25B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89" y="2566987"/>
            <a:ext cx="9906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9" name="Group 47">
            <a:extLst>
              <a:ext uri="{FF2B5EF4-FFF2-40B4-BE49-F238E27FC236}">
                <a16:creationId xmlns:a16="http://schemas.microsoft.com/office/drawing/2014/main" id="{CFD23F84-F8B6-40F6-8C13-1B19A6AB7D11}"/>
              </a:ext>
            </a:extLst>
          </p:cNvPr>
          <p:cNvGrpSpPr>
            <a:grpSpLocks/>
          </p:cNvGrpSpPr>
          <p:nvPr/>
        </p:nvGrpSpPr>
        <p:grpSpPr bwMode="auto">
          <a:xfrm>
            <a:off x="479425" y="4887913"/>
            <a:ext cx="8664575" cy="496887"/>
            <a:chOff x="576" y="3552"/>
            <a:chExt cx="5458" cy="313"/>
          </a:xfrm>
        </p:grpSpPr>
        <p:sp>
          <p:nvSpPr>
            <p:cNvPr id="33828" name="Text Box 44">
              <a:extLst>
                <a:ext uri="{FF2B5EF4-FFF2-40B4-BE49-F238E27FC236}">
                  <a16:creationId xmlns:a16="http://schemas.microsoft.com/office/drawing/2014/main" id="{CB2417AB-F818-4AFC-922D-F2E6623CD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552"/>
              <a:ext cx="54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CO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+ 2SO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  CS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l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+ 3O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g</a:t>
              </a:r>
              <a:r>
                <a:rPr lang="en-US" altLang="en-US" sz="2000" b="0" dirty="0">
                  <a:latin typeface="Arial" panose="020B0604020202020204" pitchFamily="34" charset="0"/>
                </a:rPr>
                <a:t>)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</a:t>
              </a: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= </a:t>
              </a:r>
              <a:r>
                <a:rPr lang="en-US" altLang="en-US" sz="2400" b="0" dirty="0">
                  <a:solidFill>
                    <a:srgbClr val="FF0000"/>
                  </a:solidFill>
                  <a:latin typeface="Arial" panose="020B0604020202020204" pitchFamily="34" charset="0"/>
                </a:rPr>
                <a:t>+1072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kJ/mol</a:t>
              </a:r>
            </a:p>
          </p:txBody>
        </p:sp>
        <p:sp>
          <p:nvSpPr>
            <p:cNvPr id="33829" name="Text Box 45">
              <a:extLst>
                <a:ext uri="{FF2B5EF4-FFF2-40B4-BE49-F238E27FC236}">
                  <a16:creationId xmlns:a16="http://schemas.microsoft.com/office/drawing/2014/main" id="{143A1A86-437A-45DC-AE56-4ABC18D69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8" y="363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latin typeface="Arial" panose="020B0604020202020204" pitchFamily="34" charset="0"/>
              </a:endParaRPr>
            </a:p>
          </p:txBody>
        </p:sp>
        <p:sp>
          <p:nvSpPr>
            <p:cNvPr id="33830" name="Line 46">
              <a:extLst>
                <a:ext uri="{FF2B5EF4-FFF2-40B4-BE49-F238E27FC236}">
                  <a16:creationId xmlns:a16="http://schemas.microsoft.com/office/drawing/2014/main" id="{05B6CA48-E6E3-4577-ADC6-75B686DBF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71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8" name="Oval 48">
            <a:extLst>
              <a:ext uri="{FF2B5EF4-FFF2-40B4-BE49-F238E27FC236}">
                <a16:creationId xmlns:a16="http://schemas.microsoft.com/office/drawing/2014/main" id="{310A4AA5-1606-4882-A800-27B3A887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4927600"/>
            <a:ext cx="990600" cy="4254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0" name="Group 52">
            <a:extLst>
              <a:ext uri="{FF2B5EF4-FFF2-40B4-BE49-F238E27FC236}">
                <a16:creationId xmlns:a16="http://schemas.microsoft.com/office/drawing/2014/main" id="{D420571C-C2AF-4701-946F-9F2451DE0BA5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4876800"/>
            <a:ext cx="8915400" cy="508000"/>
            <a:chOff x="96" y="3280"/>
            <a:chExt cx="5616" cy="320"/>
          </a:xfrm>
        </p:grpSpPr>
        <p:sp>
          <p:nvSpPr>
            <p:cNvPr id="33826" name="Line 50">
              <a:extLst>
                <a:ext uri="{FF2B5EF4-FFF2-40B4-BE49-F238E27FC236}">
                  <a16:creationId xmlns:a16="http://schemas.microsoft.com/office/drawing/2014/main" id="{27433B8A-F7E2-4973-9054-84FDB00E8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600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51">
              <a:extLst>
                <a:ext uri="{FF2B5EF4-FFF2-40B4-BE49-F238E27FC236}">
                  <a16:creationId xmlns:a16="http://schemas.microsoft.com/office/drawing/2014/main" id="{946430E0-A096-40E7-82CD-ABCE73BC7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28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1" name="Group 71">
            <a:extLst>
              <a:ext uri="{FF2B5EF4-FFF2-40B4-BE49-F238E27FC236}">
                <a16:creationId xmlns:a16="http://schemas.microsoft.com/office/drawing/2014/main" id="{20CFAE78-337A-4E6B-B37D-F59CEBEA6B47}"/>
              </a:ext>
            </a:extLst>
          </p:cNvPr>
          <p:cNvGrpSpPr>
            <a:grpSpLocks/>
          </p:cNvGrpSpPr>
          <p:nvPr/>
        </p:nvGrpSpPr>
        <p:grpSpPr bwMode="auto">
          <a:xfrm>
            <a:off x="2384425" y="3937000"/>
            <a:ext cx="381000" cy="838200"/>
            <a:chOff x="1488" y="2688"/>
            <a:chExt cx="240" cy="528"/>
          </a:xfrm>
        </p:grpSpPr>
        <p:sp>
          <p:nvSpPr>
            <p:cNvPr id="33824" name="Line 56">
              <a:extLst>
                <a:ext uri="{FF2B5EF4-FFF2-40B4-BE49-F238E27FC236}">
                  <a16:creationId xmlns:a16="http://schemas.microsoft.com/office/drawing/2014/main" id="{B46A8D93-345B-4263-AB5F-1D0125682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57">
              <a:extLst>
                <a:ext uri="{FF2B5EF4-FFF2-40B4-BE49-F238E27FC236}">
                  <a16:creationId xmlns:a16="http://schemas.microsoft.com/office/drawing/2014/main" id="{8A7EB1B7-310D-4E15-AB7F-C8530036B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8" name="Line 58">
            <a:extLst>
              <a:ext uri="{FF2B5EF4-FFF2-40B4-BE49-F238E27FC236}">
                <a16:creationId xmlns:a16="http://schemas.microsoft.com/office/drawing/2014/main" id="{749DC2C2-D340-4B35-918E-1AC2167F6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4927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Line 59">
            <a:extLst>
              <a:ext uri="{FF2B5EF4-FFF2-40B4-BE49-F238E27FC236}">
                <a16:creationId xmlns:a16="http://schemas.microsoft.com/office/drawing/2014/main" id="{66B4555A-5410-4CD1-AD75-6E72D100C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825" y="4927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Line 60">
            <a:extLst>
              <a:ext uri="{FF2B5EF4-FFF2-40B4-BE49-F238E27FC236}">
                <a16:creationId xmlns:a16="http://schemas.microsoft.com/office/drawing/2014/main" id="{C4F6282E-F8B1-4F0D-ACD0-207BDD866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825" y="39370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Line 61">
            <a:extLst>
              <a:ext uri="{FF2B5EF4-FFF2-40B4-BE49-F238E27FC236}">
                <a16:creationId xmlns:a16="http://schemas.microsoft.com/office/drawing/2014/main" id="{F892E501-AA52-43F7-B6BC-7DB0673B8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9625" y="4927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Line 62">
            <a:extLst>
              <a:ext uri="{FF2B5EF4-FFF2-40B4-BE49-F238E27FC236}">
                <a16:creationId xmlns:a16="http://schemas.microsoft.com/office/drawing/2014/main" id="{AE8C4D02-9764-4200-9041-2B4A95686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3225" y="4419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id="{F1CF7306-B382-4386-B7D1-8A9635701A81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5384800"/>
            <a:ext cx="4941888" cy="457200"/>
            <a:chOff x="614" y="2953"/>
            <a:chExt cx="3113" cy="288"/>
          </a:xfrm>
        </p:grpSpPr>
        <p:sp>
          <p:nvSpPr>
            <p:cNvPr id="33822" name="Text Box 65">
              <a:extLst>
                <a:ext uri="{FF2B5EF4-FFF2-40B4-BE49-F238E27FC236}">
                  <a16:creationId xmlns:a16="http://schemas.microsoft.com/office/drawing/2014/main" id="{BE9EDC86-E43D-4C45-822E-BBD8AD05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2953"/>
              <a:ext cx="3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C</a:t>
              </a:r>
              <a:r>
                <a:rPr lang="en-US" altLang="en-US" sz="2000" b="0">
                  <a:latin typeface="Arial" panose="020B0604020202020204" pitchFamily="34" charset="0"/>
                </a:rPr>
                <a:t>(graphite)</a:t>
              </a:r>
              <a:r>
                <a:rPr lang="en-US" altLang="en-US" sz="2400" b="0">
                  <a:latin typeface="Arial" panose="020B0604020202020204" pitchFamily="34" charset="0"/>
                </a:rPr>
                <a:t> + 2S</a:t>
              </a:r>
              <a:r>
                <a:rPr lang="en-US" altLang="en-US" sz="2000" b="0">
                  <a:latin typeface="Arial" panose="020B0604020202020204" pitchFamily="34" charset="0"/>
                </a:rPr>
                <a:t>(rhombic)</a:t>
              </a:r>
              <a:r>
                <a:rPr lang="en-US" altLang="en-US" sz="2400" b="0">
                  <a:latin typeface="Arial" panose="020B0604020202020204" pitchFamily="34" charset="0"/>
                </a:rPr>
                <a:t>          CS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3823" name="Line 66">
              <a:extLst>
                <a:ext uri="{FF2B5EF4-FFF2-40B4-BE49-F238E27FC236}">
                  <a16:creationId xmlns:a16="http://schemas.microsoft.com/office/drawing/2014/main" id="{EAE82AF2-0024-4188-97D4-EBCDAE49D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3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9">
            <a:extLst>
              <a:ext uri="{FF2B5EF4-FFF2-40B4-BE49-F238E27FC236}">
                <a16:creationId xmlns:a16="http://schemas.microsoft.com/office/drawing/2014/main" id="{6D466B97-6295-40C2-838C-C8C210B51380}"/>
              </a:ext>
            </a:extLst>
          </p:cNvPr>
          <p:cNvGrpSpPr>
            <a:grpSpLocks/>
          </p:cNvGrpSpPr>
          <p:nvPr/>
        </p:nvGrpSpPr>
        <p:grpSpPr bwMode="auto">
          <a:xfrm>
            <a:off x="1123949" y="5813425"/>
            <a:ext cx="7154864" cy="498475"/>
            <a:chOff x="1806" y="3966"/>
            <a:chExt cx="4507" cy="314"/>
          </a:xfrm>
        </p:grpSpPr>
        <p:sp>
          <p:nvSpPr>
            <p:cNvPr id="33820" name="Text Box 67">
              <a:extLst>
                <a:ext uri="{FF2B5EF4-FFF2-40B4-BE49-F238E27FC236}">
                  <a16:creationId xmlns:a16="http://schemas.microsoft.com/office/drawing/2014/main" id="{5C5B0CA4-D8B7-4267-AE7F-0E7D5A36D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" y="3966"/>
              <a:ext cx="450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0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= -393.5 + (2 x -296.1) + 1072 = </a:t>
              </a:r>
              <a:r>
                <a:rPr lang="en-US" altLang="en-US" sz="2400" dirty="0">
                  <a:latin typeface="Arial" panose="020B0604020202020204" pitchFamily="34" charset="0"/>
                </a:rPr>
                <a:t>86.3 kJ/mol</a:t>
              </a:r>
            </a:p>
          </p:txBody>
        </p:sp>
        <p:sp>
          <p:nvSpPr>
            <p:cNvPr id="33821" name="Text Box 68">
              <a:extLst>
                <a:ext uri="{FF2B5EF4-FFF2-40B4-BE49-F238E27FC236}">
                  <a16:creationId xmlns:a16="http://schemas.microsoft.com/office/drawing/2014/main" id="{82FDFB40-BF5F-4622-B8D1-B17B6E9FA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404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err="1">
                  <a:latin typeface="Arial" panose="020B0604020202020204" pitchFamily="34" charset="0"/>
                </a:rPr>
                <a:t>rxn</a:t>
              </a:r>
              <a:endParaRPr lang="en-US" altLang="en-US" sz="1800" b="0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EBC41-0350-4784-BC5E-5B49ADF5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34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utoUpdateAnimBg="0"/>
      <p:bldP spid="20507" grpId="0" autoUpdateAnimBg="0"/>
      <p:bldP spid="20512" grpId="0" animBg="1"/>
      <p:bldP spid="20513" grpId="0" animBg="1"/>
      <p:bldP spid="20515" grpId="0" animBg="1"/>
      <p:bldP spid="20521" grpId="0" animBg="1"/>
      <p:bldP spid="20522" grpId="0" animBg="1"/>
      <p:bldP spid="205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4499B2-8FE7-48B4-A587-3F60FEAE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Constant-Volume Calorimetry</a:t>
            </a:r>
          </a:p>
        </p:txBody>
      </p:sp>
      <p:pic>
        <p:nvPicPr>
          <p:cNvPr id="24" name="Picture 23" descr="A constant-volume calorimeter is also known as a bomb calorimeter.">
            <a:extLst>
              <a:ext uri="{FF2B5EF4-FFF2-40B4-BE49-F238E27FC236}">
                <a16:creationId xmlns:a16="http://schemas.microsoft.com/office/drawing/2014/main" id="{88774D5B-B375-485D-8E32-CEE615274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8401"/>
            <a:ext cx="3692525" cy="348118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B9E081-9E81-4041-B557-315EDBFA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5108448"/>
            <a:ext cx="3276600" cy="492252"/>
          </a:xfrm>
        </p:spPr>
        <p:txBody>
          <a:bodyPr>
            <a:normAutofit/>
          </a:bodyPr>
          <a:lstStyle/>
          <a:p>
            <a:r>
              <a:rPr lang="en-US" dirty="0"/>
              <a:t>No heat enters or leaves!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091BE7B-CC1B-40D7-9BDA-AF3A706FC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71221"/>
              </p:ext>
            </p:extLst>
          </p:nvPr>
        </p:nvGraphicFramePr>
        <p:xfrm>
          <a:off x="5299075" y="1460849"/>
          <a:ext cx="281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5" imgW="2438280" imgH="355320" progId="Equation.DSMT4">
                  <p:embed/>
                </p:oleObj>
              </mc:Choice>
              <mc:Fallback>
                <p:oleObj name="Equation" r:id="rId5" imgW="2438280" imgH="3553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1460849"/>
                        <a:ext cx="28130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CD3975-7DF7-45B6-860B-3553FFFA3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00273"/>
              </p:ext>
            </p:extLst>
          </p:nvPr>
        </p:nvGraphicFramePr>
        <p:xfrm>
          <a:off x="5308600" y="2022475"/>
          <a:ext cx="8588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7" imgW="761760" imgH="355320" progId="Equation.DSMT4">
                  <p:embed/>
                </p:oleObj>
              </mc:Choice>
              <mc:Fallback>
                <p:oleObj name="Equation" r:id="rId7" imgW="761760" imgH="355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73448A1-8ACC-4378-88FE-0398B2586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8600" y="2022475"/>
                        <a:ext cx="858838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64D0B00-BF65-42ED-A29E-485582830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67792"/>
              </p:ext>
            </p:extLst>
          </p:nvPr>
        </p:nvGraphicFramePr>
        <p:xfrm>
          <a:off x="5330595" y="2466860"/>
          <a:ext cx="2365605" cy="396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9" imgW="2273040" imgH="380880" progId="Equation.DSMT4">
                  <p:embed/>
                </p:oleObj>
              </mc:Choice>
              <mc:Fallback>
                <p:oleObj name="Equation" r:id="rId9" imgW="227304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6604559-5F8B-4206-B3FD-BAFA293B9E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0595" y="2466860"/>
                        <a:ext cx="2365605" cy="396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633019C-B674-42FC-A383-C41C6EF830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32919"/>
              </p:ext>
            </p:extLst>
          </p:nvPr>
        </p:nvGraphicFramePr>
        <p:xfrm>
          <a:off x="5199853" y="2951454"/>
          <a:ext cx="1810547" cy="3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11" imgW="1739880" imgH="330120" progId="Equation.DSMT4">
                  <p:embed/>
                </p:oleObj>
              </mc:Choice>
              <mc:Fallback>
                <p:oleObj name="Equation" r:id="rId11" imgW="173988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2BE224-0856-4DDD-A1B4-0871FA3AB8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99853" y="2951454"/>
                        <a:ext cx="1810547" cy="34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84FBBF9-F0C7-4B64-8B96-20BD6A45B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95214"/>
              </p:ext>
            </p:extLst>
          </p:nvPr>
        </p:nvGraphicFramePr>
        <p:xfrm>
          <a:off x="5157971" y="3511203"/>
          <a:ext cx="1928629" cy="3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13" imgW="1765080" imgH="330120" progId="Equation.DSMT4">
                  <p:embed/>
                </p:oleObj>
              </mc:Choice>
              <mc:Fallback>
                <p:oleObj name="Equation" r:id="rId13" imgW="1765080" imgH="3301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5D8F53C-D9F2-4A7C-812B-8CD581391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57971" y="3511203"/>
                        <a:ext cx="1928629" cy="36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C4891-F3AC-4F40-8629-47E48632CA9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05400" y="4308348"/>
            <a:ext cx="3238500" cy="492252"/>
          </a:xfrm>
        </p:spPr>
        <p:txBody>
          <a:bodyPr>
            <a:noAutofit/>
          </a:bodyPr>
          <a:lstStyle/>
          <a:p>
            <a:r>
              <a:rPr lang="en-US" dirty="0"/>
              <a:t>Reaction at Constant V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C656CB2-0904-4832-B9ED-5A4DB5FC7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9255"/>
              </p:ext>
            </p:extLst>
          </p:nvPr>
        </p:nvGraphicFramePr>
        <p:xfrm>
          <a:off x="5794552" y="4953000"/>
          <a:ext cx="1120420" cy="36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15" imgW="1002960" imgH="330120" progId="Equation.DSMT4">
                  <p:embed/>
                </p:oleObj>
              </mc:Choice>
              <mc:Fallback>
                <p:oleObj name="Equation" r:id="rId15" imgW="1002960" imgH="3301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552" y="4953000"/>
                        <a:ext cx="1120420" cy="364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D621B7D-BB7E-4DDC-BA4D-1ED723696D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10265"/>
              </p:ext>
            </p:extLst>
          </p:nvPr>
        </p:nvGraphicFramePr>
        <p:xfrm>
          <a:off x="5791200" y="5402002"/>
          <a:ext cx="1097294" cy="36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Equation" r:id="rId17" imgW="1002960" imgH="330120" progId="Equation.DSMT4">
                  <p:embed/>
                </p:oleObj>
              </mc:Choice>
              <mc:Fallback>
                <p:oleObj name="Equation" r:id="rId17" imgW="1002960" imgH="3301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F0C313C-0891-4A0D-A397-901B5D240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91200" y="5402002"/>
                        <a:ext cx="1097294" cy="36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DA0B014-2EBD-4554-B9A1-E5D158AD66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972326-32E4-4C0D-AA40-B746A0B2F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30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 hidden="1">
            <a:extLst>
              <a:ext uri="{FF2B5EF4-FFF2-40B4-BE49-F238E27FC236}">
                <a16:creationId xmlns:a16="http://schemas.microsoft.com/office/drawing/2014/main" id="{499B4C88-DD31-4668-BA95-03C3A101A5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 hidden="1">
            <a:extLst>
              <a:ext uri="{FF2B5EF4-FFF2-40B4-BE49-F238E27FC236}">
                <a16:creationId xmlns:a16="http://schemas.microsoft.com/office/drawing/2014/main" id="{00EE920A-9778-4D16-B312-0803773EE5B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435BB7-336C-461A-A1CE-E38A9BCBE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8776"/>
          <a:stretch/>
        </p:blipFill>
        <p:spPr>
          <a:xfrm>
            <a:off x="1219201" y="68443"/>
            <a:ext cx="7110550" cy="1570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35113"/>
          <a:stretch/>
        </p:blipFill>
        <p:spPr>
          <a:xfrm>
            <a:off x="1219200" y="1638300"/>
            <a:ext cx="711055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0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BFD34B-DB3C-4DA7-B5A9-863DCE0A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in Action: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952D94-1A63-476F-B739-526E3A2D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450" y="1219200"/>
            <a:ext cx="5981700" cy="536448"/>
          </a:xfrm>
        </p:spPr>
        <p:txBody>
          <a:bodyPr/>
          <a:lstStyle/>
          <a:p>
            <a:r>
              <a:rPr lang="en-US" dirty="0"/>
              <a:t>Fuel Values of Foods and Other Substances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D2B7973-19D9-48F0-8818-73F7D6F45F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78922"/>
              </p:ext>
            </p:extLst>
          </p:nvPr>
        </p:nvGraphicFramePr>
        <p:xfrm>
          <a:off x="831850" y="1863725"/>
          <a:ext cx="721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7213320" imgH="380880" progId="Equation.DSMT4">
                  <p:embed/>
                </p:oleObj>
              </mc:Choice>
              <mc:Fallback>
                <p:oleObj name="Equation" r:id="rId3" imgW="72133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850" y="1863725"/>
                        <a:ext cx="7213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C7E61F-E4B6-4AD1-B44B-5B6D94D516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24200" y="2362200"/>
            <a:ext cx="2971800" cy="1291949"/>
          </a:xfrm>
        </p:spPr>
        <p:txBody>
          <a:bodyPr>
            <a:normAutofit/>
          </a:bodyPr>
          <a:lstStyle/>
          <a:p>
            <a:r>
              <a:rPr lang="es-ES" sz="2000" dirty="0"/>
              <a:t>1 cal = 4.184 J</a:t>
            </a:r>
          </a:p>
          <a:p>
            <a:r>
              <a:rPr lang="es-ES" sz="2000" dirty="0"/>
              <a:t>1 </a:t>
            </a:r>
            <a:r>
              <a:rPr lang="es-ES" sz="2000" dirty="0" smtClean="0"/>
              <a:t>cal </a:t>
            </a:r>
            <a:r>
              <a:rPr lang="es-ES" sz="2000" dirty="0"/>
              <a:t>= 1000 cal = 4184 J</a:t>
            </a:r>
          </a:p>
          <a:p>
            <a:r>
              <a:rPr lang="en-US" sz="2000" b="1" dirty="0"/>
              <a:t>Fuel Values of Foods</a:t>
            </a:r>
          </a:p>
        </p:txBody>
      </p:sp>
      <p:pic>
        <p:nvPicPr>
          <p:cNvPr id="3" name="Picture 2" descr="Table divided into 2 columns summarizes fuel values of foods and other substances.">
            <a:extLst>
              <a:ext uri="{FF2B5EF4-FFF2-40B4-BE49-F238E27FC236}">
                <a16:creationId xmlns:a16="http://schemas.microsoft.com/office/drawing/2014/main" id="{22495566-ABAC-4FEF-9053-281F3C80F3D5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343" y="3654149"/>
            <a:ext cx="2885314" cy="259425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22D718-AE3E-4400-A72B-E08E7D0EBC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9C43F-D54B-4B93-AAA3-522E272AE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6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338EFA-D6BD-473B-93AB-1C69F3BB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Constant-Pressure Calorimetry</a:t>
            </a:r>
          </a:p>
        </p:txBody>
      </p:sp>
      <p:pic>
        <p:nvPicPr>
          <p:cNvPr id="15" name="Picture 14" descr="A constant-pressure calorimeter is often composed of two stacked styrofoam cups with a lid.">
            <a:extLst>
              <a:ext uri="{FF2B5EF4-FFF2-40B4-BE49-F238E27FC236}">
                <a16:creationId xmlns:a16="http://schemas.microsoft.com/office/drawing/2014/main" id="{668B6C82-029E-409D-AB98-C4315B98C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05833"/>
            <a:ext cx="2171700" cy="38519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44229B-00E9-4F7A-B7F7-439ABBAD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5448300"/>
            <a:ext cx="3276600" cy="498348"/>
          </a:xfrm>
        </p:spPr>
        <p:txBody>
          <a:bodyPr/>
          <a:lstStyle/>
          <a:p>
            <a:r>
              <a:rPr lang="en-US" dirty="0"/>
              <a:t>No heat enters or leaves!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BE6DDE0-E18E-48AA-BBA2-8C6A8C888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1570"/>
              </p:ext>
            </p:extLst>
          </p:nvPr>
        </p:nvGraphicFramePr>
        <p:xfrm>
          <a:off x="5394325" y="1460500"/>
          <a:ext cx="2622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Equation" r:id="rId4" imgW="2273040" imgH="355320" progId="Equation.DSMT4">
                  <p:embed/>
                </p:oleObj>
              </mc:Choice>
              <mc:Fallback>
                <p:oleObj name="Equation" r:id="rId4" imgW="2273040" imgH="3553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0F25DFF-4783-43A8-98AF-75472747B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1460500"/>
                        <a:ext cx="2622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D9BE606-655E-42F2-89C9-BFA69C910B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91243"/>
              </p:ext>
            </p:extLst>
          </p:nvPr>
        </p:nvGraphicFramePr>
        <p:xfrm>
          <a:off x="5400675" y="2005013"/>
          <a:ext cx="857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Equation" r:id="rId6" imgW="761760" imgH="355320" progId="Equation.DSMT4">
                  <p:embed/>
                </p:oleObj>
              </mc:Choice>
              <mc:Fallback>
                <p:oleObj name="Equation" r:id="rId6" imgW="761760" imgH="3553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663F3D-BA5A-47C9-81AF-F711DDC0B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0675" y="2005013"/>
                        <a:ext cx="8572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E5BCA6B-C1C0-4886-8051-BB0715C6B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96967"/>
              </p:ext>
            </p:extLst>
          </p:nvPr>
        </p:nvGraphicFramePr>
        <p:xfrm>
          <a:off x="5416550" y="2466975"/>
          <a:ext cx="2193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Equation" r:id="rId8" imgW="2108160" imgH="380880" progId="Equation.DSMT4">
                  <p:embed/>
                </p:oleObj>
              </mc:Choice>
              <mc:Fallback>
                <p:oleObj name="Equation" r:id="rId8" imgW="210816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0580249-7B9A-41DE-A886-5F335F7CF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6550" y="2466975"/>
                        <a:ext cx="21939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EA46118-3DEA-4398-84DF-A270E79B30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023191"/>
              </p:ext>
            </p:extLst>
          </p:nvPr>
        </p:nvGraphicFramePr>
        <p:xfrm>
          <a:off x="5295900" y="3041388"/>
          <a:ext cx="1810547" cy="34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10" imgW="1739880" imgH="330120" progId="Equation.DSMT4">
                  <p:embed/>
                </p:oleObj>
              </mc:Choice>
              <mc:Fallback>
                <p:oleObj name="Equation" r:id="rId10" imgW="1739880" imgH="3301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D60A1D-03F5-4A1D-A1CF-C6851FD61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95900" y="3041388"/>
                        <a:ext cx="1810547" cy="343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8C4030-A3E0-41E2-826F-9F939F35C8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43500" y="3806952"/>
            <a:ext cx="3048000" cy="460248"/>
          </a:xfrm>
        </p:spPr>
        <p:txBody>
          <a:bodyPr/>
          <a:lstStyle/>
          <a:p>
            <a:r>
              <a:rPr lang="en-US" dirty="0"/>
              <a:t>Reaction at Constant </a:t>
            </a:r>
            <a:r>
              <a:rPr lang="en-US" i="1" dirty="0"/>
              <a:t>P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CD7FEB4-BED8-4A83-A99B-510E11F915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92698"/>
              </p:ext>
            </p:extLst>
          </p:nvPr>
        </p:nvGraphicFramePr>
        <p:xfrm>
          <a:off x="5922962" y="4442587"/>
          <a:ext cx="1181100" cy="38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12" imgW="1002960" imgH="330120" progId="Equation.DSMT4">
                  <p:embed/>
                </p:oleObj>
              </mc:Choice>
              <mc:Fallback>
                <p:oleObj name="Equation" r:id="rId12" imgW="1002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22962" y="4442587"/>
                        <a:ext cx="1181100" cy="388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9592D2-29BD-418C-886C-30DDA8F14D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4" name="Text Placeholder 13" hidden="1">
            <a:extLst>
              <a:ext uri="{FF2B5EF4-FFF2-40B4-BE49-F238E27FC236}">
                <a16:creationId xmlns:a16="http://schemas.microsoft.com/office/drawing/2014/main" id="{BA7A88B3-16F6-457E-881F-A0ADDB9E24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720BC-1481-4DE6-97E9-F3ADF208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2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18C01D-82C3-4EA3-B65E-E9D3C6FB6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-38100"/>
            <a:ext cx="799147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57300"/>
            <a:ext cx="80200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B57A716-4D5C-4254-8CE5-3F5C4DC9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The </a:t>
            </a:r>
            <a:r>
              <a:rPr lang="en-US" altLang="en-US" sz="2400" b="1" i="1" dirty="0">
                <a:latin typeface="Arial" panose="020B0604020202020204" pitchFamily="34" charset="0"/>
              </a:rPr>
              <a:t>system</a:t>
            </a:r>
            <a:r>
              <a:rPr lang="en-US" altLang="en-US" sz="2400" b="0" dirty="0">
                <a:latin typeface="Arial" panose="020B0604020202020204" pitchFamily="34" charset="0"/>
              </a:rPr>
              <a:t> is the specific part of the universe that is of interest in the study.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D47579E-7503-4FB8-BC2E-35FFADB0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2228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open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37C04F5F-F39C-43DB-B53E-CB90457E0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5603875"/>
            <a:ext cx="221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mass &amp; energy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6DCEA14-BA33-4C14-9F41-8FD940EAF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597525"/>
            <a:ext cx="174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Exchange: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7849CDC-5ED9-4A68-9346-29A7122A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2212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closed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45FA005C-A895-48BE-9E96-E6EDA20D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063" y="5602288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951E0D38-590D-43DF-A4E4-4AC2F17A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25" y="5221288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isolated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D2283EBC-C9AD-4BB7-83E5-B7573EC2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5602288"/>
            <a:ext cx="118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nothing</a:t>
            </a:r>
          </a:p>
        </p:txBody>
      </p:sp>
      <p:pic>
        <p:nvPicPr>
          <p:cNvPr id="5144" name="Picture 24">
            <a:extLst>
              <a:ext uri="{FF2B5EF4-FFF2-40B4-BE49-F238E27FC236}">
                <a16:creationId xmlns:a16="http://schemas.microsoft.com/office/drawing/2014/main" id="{450639E4-B647-4CB3-BCD3-4F0EC4AD5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044700"/>
            <a:ext cx="20335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>
            <a:extLst>
              <a:ext uri="{FF2B5EF4-FFF2-40B4-BE49-F238E27FC236}">
                <a16:creationId xmlns:a16="http://schemas.microsoft.com/office/drawing/2014/main" id="{B0603304-27B3-4909-8E47-20F6CDAF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039938"/>
            <a:ext cx="192881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>
            <a:extLst>
              <a:ext uri="{FF2B5EF4-FFF2-40B4-BE49-F238E27FC236}">
                <a16:creationId xmlns:a16="http://schemas.microsoft.com/office/drawing/2014/main" id="{3D2504A2-1269-43B4-8762-1067DEC5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978025"/>
            <a:ext cx="21018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22194941-C7AE-4B5F-A08E-35ECDE13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77938"/>
            <a:ext cx="7677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are the rest of the universe outside the system.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350CA-C78B-47C2-8104-96E6384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E14D-28D1-4816-A816-124CC034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Heats of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B636-D743-4C0B-AAD6-7C2C193D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7652"/>
            <a:ext cx="7581900" cy="803148"/>
          </a:xfrm>
        </p:spPr>
        <p:txBody>
          <a:bodyPr>
            <a:normAutofit/>
          </a:bodyPr>
          <a:lstStyle/>
          <a:p>
            <a:r>
              <a:rPr lang="en-US" sz="2200" b="1" dirty="0"/>
              <a:t>Table 6.3</a:t>
            </a:r>
            <a:r>
              <a:rPr lang="en-US" sz="2200" dirty="0"/>
              <a:t> Heats of Some Typical Reactions Measured at Constant Pressure</a:t>
            </a:r>
          </a:p>
        </p:txBody>
      </p:sp>
      <p:pic>
        <p:nvPicPr>
          <p:cNvPr id="9" name="Picture 8" descr="Table divided into 3 columns summarizes heats of some typical reactions measured at constant pressure.">
            <a:extLst>
              <a:ext uri="{FF2B5EF4-FFF2-40B4-BE49-F238E27FC236}">
                <a16:creationId xmlns:a16="http://schemas.microsoft.com/office/drawing/2014/main" id="{0679F51F-B956-41B6-A922-2ECB337B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0264"/>
            <a:ext cx="8191500" cy="235328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633840-4A64-49E3-A26C-979A06D678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973760-21CA-4294-B466-354399ED3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10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4BD107-7BAD-4BEB-BDF5-DBB8C47EA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972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1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4BD107-7BAD-4BEB-BDF5-DBB8C47EA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71500"/>
            <a:ext cx="79629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4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1C1E-3CD3-40B5-8463-72538AF2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Enthalpy of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C8004-5218-4A48-A06F-8CA71FB4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4752"/>
            <a:ext cx="7162800" cy="1069848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i="1" dirty="0"/>
              <a:t>enthalpy of solution </a:t>
            </a:r>
            <a:r>
              <a:rPr lang="en-US" sz="2000" dirty="0"/>
              <a:t>(</a:t>
            </a:r>
            <a:r>
              <a:rPr lang="en-US" sz="2000" b="1" dirty="0"/>
              <a:t>Δ</a:t>
            </a:r>
            <a:r>
              <a:rPr lang="nl-NL" sz="2000" b="1" i="1" dirty="0">
                <a:sym typeface="Symbol"/>
              </a:rPr>
              <a:t>H</a:t>
            </a:r>
            <a:r>
              <a:rPr lang="nl-NL" sz="100" i="1" dirty="0">
                <a:sym typeface="Symbol"/>
              </a:rPr>
              <a:t> </a:t>
            </a:r>
            <a:r>
              <a:rPr lang="nl-NL" sz="2000" b="1" baseline="-25000" dirty="0">
                <a:sym typeface="Symbol"/>
              </a:rPr>
              <a:t>soln</a:t>
            </a:r>
            <a:r>
              <a:rPr lang="en-US" sz="2000" dirty="0"/>
              <a:t>) is the heat generated or absorbed when a certain amount of solute dissolves in a certain amount of solvent.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B5094F-84EC-4277-B8E4-D83F7B850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86603"/>
              </p:ext>
            </p:extLst>
          </p:nvPr>
        </p:nvGraphicFramePr>
        <p:xfrm>
          <a:off x="3092237" y="2540352"/>
          <a:ext cx="2717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3" imgW="2717640" imgH="355320" progId="Equation.DSMT4">
                  <p:embed/>
                </p:oleObj>
              </mc:Choice>
              <mc:Fallback>
                <p:oleObj name="Equation" r:id="rId3" imgW="27176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2237" y="2540352"/>
                        <a:ext cx="27178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6FEC-F86C-45C4-809A-6BC883A45A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04161" y="3548767"/>
            <a:ext cx="4815840" cy="489833"/>
          </a:xfrm>
        </p:spPr>
        <p:txBody>
          <a:bodyPr>
            <a:noAutofit/>
          </a:bodyPr>
          <a:lstStyle/>
          <a:p>
            <a:r>
              <a:rPr lang="en-US" sz="1600" b="1" dirty="0"/>
              <a:t>Table 6.5  </a:t>
            </a:r>
            <a:r>
              <a:rPr lang="en-US" sz="1600" dirty="0"/>
              <a:t>Heats of Solution of Some Ionic Compounds</a:t>
            </a:r>
          </a:p>
        </p:txBody>
      </p:sp>
      <p:pic>
        <p:nvPicPr>
          <p:cNvPr id="10" name="Picture 9" descr="Table divided into 2 columns summarizes heats of solution of some ionic compounds.">
            <a:extLst>
              <a:ext uri="{FF2B5EF4-FFF2-40B4-BE49-F238E27FC236}">
                <a16:creationId xmlns:a16="http://schemas.microsoft.com/office/drawing/2014/main" id="{4B77C623-C1DB-42EE-A1FD-E14D2CF15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924652"/>
            <a:ext cx="2958674" cy="239689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64DACA-B1A1-4202-B868-CEC19A0DE3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4700" y="6400799"/>
            <a:ext cx="2514600" cy="200025"/>
          </a:xfrm>
        </p:spPr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F83E4-1F4F-4F92-8B59-4C172CF35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10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45B1AF-B1DE-4F83-AC30-CE8E287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0140"/>
          </a:xfrm>
        </p:spPr>
        <p:txBody>
          <a:bodyPr/>
          <a:lstStyle/>
          <a:p>
            <a:r>
              <a:rPr lang="en-US" dirty="0"/>
              <a:t>The Solution Process for NaCl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E50C32-E309-4764-B43D-336E3243C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273887"/>
              </p:ext>
            </p:extLst>
          </p:nvPr>
        </p:nvGraphicFramePr>
        <p:xfrm>
          <a:off x="2076450" y="6070280"/>
          <a:ext cx="4991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3" imgW="4991040" imgH="330120" progId="Equation.DSMT4">
                  <p:embed/>
                </p:oleObj>
              </mc:Choice>
              <mc:Fallback>
                <p:oleObj name="Equation" r:id="rId3" imgW="4991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450" y="6070280"/>
                        <a:ext cx="4991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E7F908-4C5A-4550-9DD1-20D565C4D0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2" name="Text Placeholder 11" hidden="1">
            <a:extLst>
              <a:ext uri="{FF2B5EF4-FFF2-40B4-BE49-F238E27FC236}">
                <a16:creationId xmlns:a16="http://schemas.microsoft.com/office/drawing/2014/main" id="{4A9C55A3-4B20-4067-8A42-5FFC5D6699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A5588B-87E2-4D5A-8901-BF8D2D12E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94" y="904988"/>
            <a:ext cx="7477411" cy="50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A4E029FB-57B7-42CB-B3F3-E1E4BAD3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6355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Exothermic</a:t>
            </a:r>
            <a:r>
              <a:rPr lang="en-US" altLang="en-US" sz="2400" i="1" dirty="0">
                <a:latin typeface="Arial" panose="020B0604020202020204" pitchFamily="34" charset="0"/>
              </a:rPr>
              <a:t> process</a:t>
            </a:r>
            <a:r>
              <a:rPr lang="en-US" altLang="en-US" sz="2400" b="0" dirty="0">
                <a:latin typeface="Arial" panose="020B0604020202020204" pitchFamily="34" charset="0"/>
              </a:rPr>
              <a:t> is any process that gives off heat – transfers thermal energy from the system to the surroundings.  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32E1490-A528-4DEE-B74F-EC4AAB8A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56711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Endothermic</a:t>
            </a:r>
            <a:r>
              <a:rPr lang="en-US" altLang="en-US" sz="2400" i="1" dirty="0">
                <a:latin typeface="Arial" panose="020B0604020202020204" pitchFamily="34" charset="0"/>
              </a:rPr>
              <a:t> process</a:t>
            </a:r>
            <a:r>
              <a:rPr lang="en-US" altLang="en-US" sz="2400" b="0" dirty="0">
                <a:latin typeface="Arial" panose="020B0604020202020204" pitchFamily="34" charset="0"/>
              </a:rPr>
              <a:t> is any process in which heat has to be supplied to the system from the surroundings.  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2C86A36-67C2-4543-A573-C02DAD1497F1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1538288"/>
            <a:ext cx="5340350" cy="457200"/>
            <a:chOff x="1214" y="889"/>
            <a:chExt cx="3364" cy="288"/>
          </a:xfrm>
        </p:grpSpPr>
        <p:sp>
          <p:nvSpPr>
            <p:cNvPr id="6159" name="Text Box 4">
              <a:extLst>
                <a:ext uri="{FF2B5EF4-FFF2-40B4-BE49-F238E27FC236}">
                  <a16:creationId xmlns:a16="http://schemas.microsoft.com/office/drawing/2014/main" id="{FCFE87B3-CDA8-4B07-A2CD-66EB7BBD0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2H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2H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energy</a:t>
              </a:r>
            </a:p>
          </p:txBody>
        </p:sp>
        <p:sp>
          <p:nvSpPr>
            <p:cNvPr id="6160" name="Line 5">
              <a:extLst>
                <a:ext uri="{FF2B5EF4-FFF2-40B4-BE49-F238E27FC236}">
                  <a16:creationId xmlns:a16="http://schemas.microsoft.com/office/drawing/2014/main" id="{0F5F7CDB-C843-4386-AB04-A8CE55E0B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B5884560-E244-448C-A45C-17D7ABD128C3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2336800"/>
            <a:ext cx="4148138" cy="457200"/>
            <a:chOff x="1574" y="1472"/>
            <a:chExt cx="2613" cy="288"/>
          </a:xfrm>
        </p:grpSpPr>
        <p:sp>
          <p:nvSpPr>
            <p:cNvPr id="6157" name="Text Box 6">
              <a:extLst>
                <a:ext uri="{FF2B5EF4-FFF2-40B4-BE49-F238E27FC236}">
                  <a16:creationId xmlns:a16="http://schemas.microsoft.com/office/drawing/2014/main" id="{C274E584-7B47-4261-A666-0BF844988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energy</a:t>
              </a:r>
            </a:p>
          </p:txBody>
        </p:sp>
        <p:sp>
          <p:nvSpPr>
            <p:cNvPr id="6158" name="Line 7">
              <a:extLst>
                <a:ext uri="{FF2B5EF4-FFF2-40B4-BE49-F238E27FC236}">
                  <a16:creationId xmlns:a16="http://schemas.microsoft.com/office/drawing/2014/main" id="{58EDD4A8-9AFA-47FA-8055-5C33D5244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161AC7F5-93AD-4B36-A2FF-BE8AD4C2787C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4713288"/>
            <a:ext cx="5440363" cy="457200"/>
            <a:chOff x="1182" y="3001"/>
            <a:chExt cx="3427" cy="288"/>
          </a:xfrm>
        </p:grpSpPr>
        <p:sp>
          <p:nvSpPr>
            <p:cNvPr id="6155" name="Text Box 10">
              <a:extLst>
                <a:ext uri="{FF2B5EF4-FFF2-40B4-BE49-F238E27FC236}">
                  <a16:creationId xmlns:a16="http://schemas.microsoft.com/office/drawing/2014/main" id="{52F00373-0C76-4137-9819-750AE7134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energy + 2HgO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s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2Hg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+ O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g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6156" name="Line 11">
              <a:extLst>
                <a:ext uri="{FF2B5EF4-FFF2-40B4-BE49-F238E27FC236}">
                  <a16:creationId xmlns:a16="http://schemas.microsoft.com/office/drawing/2014/main" id="{4E099FE1-1432-4484-A55F-86DF770F5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A4DB5702-0F13-4CE4-B752-EB7F81B7A8FC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5486400"/>
            <a:ext cx="4133850" cy="457200"/>
            <a:chOff x="1677" y="3552"/>
            <a:chExt cx="2604" cy="288"/>
          </a:xfrm>
        </p:grpSpPr>
        <p:sp>
          <p:nvSpPr>
            <p:cNvPr id="6153" name="Line 13">
              <a:extLst>
                <a:ext uri="{FF2B5EF4-FFF2-40B4-BE49-F238E27FC236}">
                  <a16:creationId xmlns:a16="http://schemas.microsoft.com/office/drawing/2014/main" id="{FA1EC026-7411-4156-A10E-1B6BA1682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Text Box 15">
              <a:extLst>
                <a:ext uri="{FF2B5EF4-FFF2-40B4-BE49-F238E27FC236}">
                  <a16:creationId xmlns:a16="http://schemas.microsoft.com/office/drawing/2014/main" id="{0BA7ECAC-0C2B-443F-834C-8C7CDD984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latin typeface="Arial" panose="020B0604020202020204" pitchFamily="34" charset="0"/>
                </a:rPr>
                <a:t>energy + 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s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r>
                <a:rPr lang="en-US" altLang="en-US" sz="2400" b="0">
                  <a:latin typeface="Arial" panose="020B0604020202020204" pitchFamily="34" charset="0"/>
                </a:rPr>
                <a:t>          H</a:t>
              </a:r>
              <a:r>
                <a:rPr lang="en-US" altLang="en-US" sz="2400" b="0" baseline="-25000">
                  <a:latin typeface="Arial" panose="020B0604020202020204" pitchFamily="34" charset="0"/>
                </a:rPr>
                <a:t>2</a:t>
              </a:r>
              <a:r>
                <a:rPr lang="en-US" altLang="en-US" sz="2400" b="0">
                  <a:latin typeface="Arial" panose="020B0604020202020204" pitchFamily="34" charset="0"/>
                </a:rPr>
                <a:t>O </a:t>
              </a:r>
              <a:r>
                <a:rPr lang="en-US" altLang="en-US" sz="2000" b="0">
                  <a:latin typeface="Arial" panose="020B0604020202020204" pitchFamily="34" charset="0"/>
                </a:rPr>
                <a:t>(</a:t>
              </a:r>
              <a:r>
                <a:rPr lang="en-US" altLang="en-US" sz="2000" b="0" i="1">
                  <a:latin typeface="Arial" panose="020B0604020202020204" pitchFamily="34" charset="0"/>
                </a:rPr>
                <a:t>l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  <a:endParaRPr lang="en-US" altLang="en-US" sz="2400" b="0">
                <a:latin typeface="Arial" panose="020B0604020202020204" pitchFamily="34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7FABC-9C52-4FEC-9A4E-EF7D0854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>
            <a:extLst>
              <a:ext uri="{FF2B5EF4-FFF2-40B4-BE49-F238E27FC236}">
                <a16:creationId xmlns:a16="http://schemas.microsoft.com/office/drawing/2014/main" id="{49F8F0B8-1D69-4B8C-BE11-BD79DCEA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28775"/>
            <a:ext cx="51768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DAB921BA-9041-46A3-B91C-3045CF1A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25600"/>
            <a:ext cx="42386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9">
            <a:extLst>
              <a:ext uri="{FF2B5EF4-FFF2-40B4-BE49-F238E27FC236}">
                <a16:creationId xmlns:a16="http://schemas.microsoft.com/office/drawing/2014/main" id="{A45F0870-E1A9-4C9E-9509-805E04F6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50" y="76200"/>
            <a:ext cx="81451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4F81BD"/>
                </a:solidFill>
                <a:latin typeface="Arial" panose="020B0604020202020204" pitchFamily="34" charset="0"/>
              </a:rPr>
              <a:t>Schematic of Exothermic and Endothermic Processes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3B0DF-EEFC-4225-957F-CA63931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>
            <a:extLst>
              <a:ext uri="{FF2B5EF4-FFF2-40B4-BE49-F238E27FC236}">
                <a16:creationId xmlns:a16="http://schemas.microsoft.com/office/drawing/2014/main" id="{881C73E9-5902-4374-9A81-B50C4C278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Thermodynamics</a:t>
            </a:r>
            <a:r>
              <a:rPr lang="en-US" altLang="en-US" sz="2200" b="0" dirty="0">
                <a:latin typeface="Arial" panose="020B0604020202020204" pitchFamily="34" charset="0"/>
              </a:rPr>
              <a:t> is the scientific study of the interconversion of heat and other kinds of energy.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C491C2E-FC3E-47E4-AAB1-01E3C5E6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1263"/>
            <a:ext cx="868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State functions</a:t>
            </a:r>
            <a:r>
              <a:rPr lang="en-US" altLang="en-US" sz="2200" b="1" dirty="0">
                <a:latin typeface="Arial" panose="020B0604020202020204" pitchFamily="34" charset="0"/>
              </a:rPr>
              <a:t> </a:t>
            </a:r>
            <a:r>
              <a:rPr lang="en-US" altLang="en-US" sz="2200" b="0" dirty="0">
                <a:latin typeface="Arial" panose="020B0604020202020204" pitchFamily="34" charset="0"/>
              </a:rPr>
              <a:t>are properties that are determined by the state of the system, regardless of how that condition was achieved.</a:t>
            </a:r>
            <a:endParaRPr lang="en-US" altLang="en-US" sz="2200" i="1" dirty="0">
              <a:latin typeface="Arial" panose="020B0604020202020204" pitchFamily="34" charset="0"/>
            </a:endParaRPr>
          </a:p>
        </p:txBody>
      </p:sp>
      <p:pic>
        <p:nvPicPr>
          <p:cNvPr id="24581" name="Picture 5" descr="cha56011_0609">
            <a:extLst>
              <a:ext uri="{FF2B5EF4-FFF2-40B4-BE49-F238E27FC236}">
                <a16:creationId xmlns:a16="http://schemas.microsoft.com/office/drawing/2014/main" id="{7B413EFC-E9E4-47AD-A37B-9C94CA8D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334963" y="2590800"/>
            <a:ext cx="5505919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F5DEC333-5AFD-4E7A-A115-300F9E92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410200"/>
            <a:ext cx="6492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Potential energy of </a:t>
            </a:r>
            <a:r>
              <a:rPr lang="en-US" altLang="en-US" sz="2400" b="0" dirty="0">
                <a:solidFill>
                  <a:srgbClr val="4F81BD"/>
                </a:solidFill>
                <a:latin typeface="Arial" panose="020B0604020202020204" pitchFamily="34" charset="0"/>
              </a:rPr>
              <a:t>hiker 1</a:t>
            </a:r>
            <a:r>
              <a:rPr lang="en-US" altLang="en-US" sz="2400" b="0" dirty="0">
                <a:latin typeface="Arial" panose="020B0604020202020204" pitchFamily="34" charset="0"/>
              </a:rPr>
              <a:t> and </a:t>
            </a: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</a:rPr>
              <a:t>hiker 2</a:t>
            </a:r>
            <a:r>
              <a:rPr lang="en-US" altLang="en-US" sz="2400" b="0" dirty="0">
                <a:latin typeface="Arial" panose="020B0604020202020204" pitchFamily="34" charset="0"/>
              </a:rPr>
              <a:t> is the same even though they took different paths.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A932DEA3-A2EB-4088-A3C5-CCA80E70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955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energy, pressure, volume, temperature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A4C42493-682F-44CE-8B6E-7E9CF130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2895600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Symbol" panose="05050102010706020507" pitchFamily="18" charset="2"/>
              </a:rPr>
              <a:t>D</a:t>
            </a:r>
            <a:r>
              <a:rPr lang="en-US" altLang="en-US" sz="2400" b="0" i="1" dirty="0">
                <a:latin typeface="Arial" panose="020B0604020202020204" pitchFamily="34" charset="0"/>
              </a:rPr>
              <a:t>E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final</a:t>
            </a:r>
            <a:r>
              <a:rPr lang="en-US" altLang="en-US" sz="2400" b="0" dirty="0">
                <a:latin typeface="Arial" panose="020B0604020202020204" pitchFamily="34" charset="0"/>
              </a:rPr>
              <a:t> - 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initial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06E8EE77-FCA2-4EA1-B6A3-80F464C0C38D}"/>
              </a:ext>
            </a:extLst>
          </p:cNvPr>
          <p:cNvGrpSpPr>
            <a:grpSpLocks/>
          </p:cNvGrpSpPr>
          <p:nvPr/>
        </p:nvGrpSpPr>
        <p:grpSpPr bwMode="auto">
          <a:xfrm>
            <a:off x="6107112" y="3448050"/>
            <a:ext cx="2427288" cy="1657350"/>
            <a:chOff x="3751" y="1980"/>
            <a:chExt cx="1529" cy="1044"/>
          </a:xfrm>
        </p:grpSpPr>
        <p:sp>
          <p:nvSpPr>
            <p:cNvPr id="8202" name="Text Box 11">
              <a:extLst>
                <a:ext uri="{FF2B5EF4-FFF2-40B4-BE49-F238E27FC236}">
                  <a16:creationId xmlns:a16="http://schemas.microsoft.com/office/drawing/2014/main" id="{9F3E5EF1-C360-4F64-9C24-0C57640A5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" y="1980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P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P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4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P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sp>
          <p:nvSpPr>
            <p:cNvPr id="8203" name="Text Box 12">
              <a:extLst>
                <a:ext uri="{FF2B5EF4-FFF2-40B4-BE49-F238E27FC236}">
                  <a16:creationId xmlns:a16="http://schemas.microsoft.com/office/drawing/2014/main" id="{8DE92C9E-B561-4AA9-B10B-CF40B07C3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" y="235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V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V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4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V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  <p:sp>
          <p:nvSpPr>
            <p:cNvPr id="8204" name="Text Box 13">
              <a:extLst>
                <a:ext uri="{FF2B5EF4-FFF2-40B4-BE49-F238E27FC236}">
                  <a16:creationId xmlns:a16="http://schemas.microsoft.com/office/drawing/2014/main" id="{F6254B38-A975-412A-9DBD-44167207D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1" y="2736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i="1" dirty="0">
                  <a:latin typeface="Symbol" panose="05050102010706020507" pitchFamily="18" charset="2"/>
                </a:rPr>
                <a:t>D</a:t>
              </a:r>
              <a:r>
                <a:rPr lang="en-US" altLang="en-US" sz="2400" b="0" i="1" dirty="0">
                  <a:latin typeface="Arial" panose="020B0604020202020204" pitchFamily="34" charset="0"/>
                </a:rPr>
                <a:t>T</a:t>
              </a:r>
              <a:r>
                <a:rPr lang="en-US" altLang="en-US" sz="2400" b="0" dirty="0">
                  <a:latin typeface="Arial" panose="020B0604020202020204" pitchFamily="34" charset="0"/>
                </a:rPr>
                <a:t> =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final</a:t>
              </a:r>
              <a:r>
                <a:rPr lang="en-US" altLang="en-US" sz="2400" b="0" dirty="0">
                  <a:latin typeface="Arial" panose="020B0604020202020204" pitchFamily="34" charset="0"/>
                </a:rPr>
                <a:t> - </a:t>
              </a:r>
              <a:r>
                <a:rPr lang="en-US" altLang="en-US" sz="2400" b="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400" b="0" i="1" baseline="-25000" dirty="0" err="1">
                  <a:latin typeface="Arial" panose="020B0604020202020204" pitchFamily="34" charset="0"/>
                </a:rPr>
                <a:t>initial</a:t>
              </a:r>
              <a:endParaRPr lang="en-US" altLang="en-US" sz="2400" b="0" i="1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FAF93-5A63-4079-BF25-4307960E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7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4" grpId="0" autoUpdateAnimBg="0"/>
      <p:bldP spid="245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DCE3F94E-7159-462D-921F-6715AB40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5925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" panose="020B0604020202020204" pitchFamily="34" charset="0"/>
              </a:rPr>
              <a:t>First law of thermodynamics</a:t>
            </a:r>
            <a:r>
              <a:rPr lang="en-US" altLang="en-US" sz="2800" b="0">
                <a:latin typeface="Arial" panose="020B0604020202020204" pitchFamily="34" charset="0"/>
              </a:rPr>
              <a:t> – energy can be converted from one form to another but cannot be created or destroyed.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9C80A2C0-0485-472D-A805-0695067F7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74838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system</a:t>
            </a:r>
            <a:r>
              <a:rPr lang="en-US" altLang="en-US" sz="2400" b="0" dirty="0">
                <a:latin typeface="Arial" panose="020B0604020202020204" pitchFamily="34" charset="0"/>
              </a:rPr>
              <a:t> + </a:t>
            </a: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surroundings</a:t>
            </a:r>
            <a:r>
              <a:rPr lang="en-US" altLang="en-US" sz="2400" b="0" dirty="0">
                <a:latin typeface="Arial" panose="020B0604020202020204" pitchFamily="34" charset="0"/>
              </a:rPr>
              <a:t> = 0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CD796F10-531A-4B8D-8B90-7754172E0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34315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832848A8-86B2-475F-B0CF-70EF3FDD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43200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system</a:t>
            </a:r>
            <a:r>
              <a:rPr lang="en-US" altLang="en-US" sz="2400" b="0" dirty="0">
                <a:latin typeface="Arial" panose="020B0604020202020204" pitchFamily="34" charset="0"/>
              </a:rPr>
              <a:t> = </a:t>
            </a:r>
            <a:r>
              <a:rPr lang="en-US" altLang="en-US" sz="2400" b="0" i="1" dirty="0">
                <a:latin typeface="Arial" panose="020B0604020202020204" pitchFamily="34" charset="0"/>
              </a:rPr>
              <a:t>-</a:t>
            </a:r>
            <a:r>
              <a:rPr lang="en-US" altLang="en-US" sz="2400" b="0" i="1" dirty="0" err="1">
                <a:latin typeface="Symbol" panose="05050102010706020507" pitchFamily="18" charset="2"/>
              </a:rPr>
              <a:t>D</a:t>
            </a:r>
            <a:r>
              <a:rPr lang="en-US" altLang="en-US" sz="2400" b="0" i="1" dirty="0" err="1">
                <a:latin typeface="Arial" panose="020B0604020202020204" pitchFamily="34" charset="0"/>
              </a:rPr>
              <a:t>E</a:t>
            </a:r>
            <a:r>
              <a:rPr lang="en-US" altLang="en-US" sz="2400" b="0" i="1" baseline="-25000" dirty="0" err="1">
                <a:latin typeface="Arial" panose="020B0604020202020204" pitchFamily="34" charset="0"/>
              </a:rPr>
              <a:t>surroundings</a:t>
            </a:r>
            <a:endParaRPr lang="en-US" altLang="en-US" sz="2400" b="0" i="1" dirty="0">
              <a:latin typeface="Arial" panose="020B0604020202020204" pitchFamily="34" charset="0"/>
            </a:endParaRPr>
          </a:p>
        </p:txBody>
      </p:sp>
      <p:pic>
        <p:nvPicPr>
          <p:cNvPr id="28681" name="Picture 9" descr="06_tap232">
            <a:extLst>
              <a:ext uri="{FF2B5EF4-FFF2-40B4-BE49-F238E27FC236}">
                <a16:creationId xmlns:a16="http://schemas.microsoft.com/office/drawing/2014/main" id="{41E0BF08-8648-4C0C-AC69-5B92D644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2501" r="28438"/>
          <a:stretch>
            <a:fillRect/>
          </a:stretch>
        </p:blipFill>
        <p:spPr bwMode="auto">
          <a:xfrm>
            <a:off x="404813" y="1981200"/>
            <a:ext cx="2035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9CE2BD9-B33F-4BBF-8210-899780B3FCE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810000"/>
            <a:ext cx="4214813" cy="457200"/>
            <a:chOff x="1910" y="2809"/>
            <a:chExt cx="2655" cy="288"/>
          </a:xfrm>
        </p:grpSpPr>
        <p:sp>
          <p:nvSpPr>
            <p:cNvPr id="9230" name="Text Box 10">
              <a:extLst>
                <a:ext uri="{FF2B5EF4-FFF2-40B4-BE49-F238E27FC236}">
                  <a16:creationId xmlns:a16="http://schemas.microsoft.com/office/drawing/2014/main" id="{FE56EC8F-F38F-4996-94D2-15E682AC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0" y="2809"/>
              <a:ext cx="2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latin typeface="Arial" panose="020B0604020202020204" pitchFamily="34" charset="0"/>
                </a:rPr>
                <a:t>C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3</a:t>
              </a:r>
              <a:r>
                <a:rPr lang="en-US" altLang="en-US" sz="2400" b="0" dirty="0">
                  <a:latin typeface="Arial" panose="020B0604020202020204" pitchFamily="34" charset="0"/>
                </a:rPr>
                <a:t>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8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+ 5O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       3CO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 + 4H</a:t>
              </a:r>
              <a:r>
                <a:rPr lang="en-US" altLang="en-US" sz="2400" b="0" baseline="-25000" dirty="0">
                  <a:latin typeface="Arial" panose="020B0604020202020204" pitchFamily="34" charset="0"/>
                </a:rPr>
                <a:t>2</a:t>
              </a:r>
              <a:r>
                <a:rPr lang="en-US" altLang="en-US" sz="2400" b="0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9231" name="Line 11">
              <a:extLst>
                <a:ext uri="{FF2B5EF4-FFF2-40B4-BE49-F238E27FC236}">
                  <a16:creationId xmlns:a16="http://schemas.microsoft.com/office/drawing/2014/main" id="{A3F1B6D6-50A2-4A22-BCFC-207BE139C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296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Text Box 13">
            <a:extLst>
              <a:ext uri="{FF2B5EF4-FFF2-40B4-BE49-F238E27FC236}">
                <a16:creationId xmlns:a16="http://schemas.microsoft.com/office/drawing/2014/main" id="{29AF0324-9D78-4EC6-81F1-6799CEF16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43400"/>
            <a:ext cx="425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Arial" panose="020B0604020202020204" pitchFamily="34" charset="0"/>
              </a:rPr>
              <a:t>Exothermic chemical reaction!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4E2DA7B3-22ED-4349-895A-93414FAC57C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34000"/>
            <a:ext cx="8991600" cy="803275"/>
            <a:chOff x="96" y="3561"/>
            <a:chExt cx="5664" cy="506"/>
          </a:xfrm>
        </p:grpSpPr>
        <p:sp>
          <p:nvSpPr>
            <p:cNvPr id="9227" name="Text Box 14">
              <a:extLst>
                <a:ext uri="{FF2B5EF4-FFF2-40B4-BE49-F238E27FC236}">
                  <a16:creationId xmlns:a16="http://schemas.microsoft.com/office/drawing/2014/main" id="{6E1A15D7-60E1-4164-B2C7-32E8BD159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61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latin typeface="Arial" panose="020B0604020202020204" pitchFamily="34" charset="0"/>
                </a:rPr>
                <a:t>Chemical energy </a:t>
              </a:r>
              <a:r>
                <a:rPr lang="en-US" altLang="en-US" sz="2000" dirty="0">
                  <a:latin typeface="Arial" panose="020B0604020202020204" pitchFamily="34" charset="0"/>
                </a:rPr>
                <a:t>lost</a:t>
              </a:r>
              <a:r>
                <a:rPr lang="en-US" altLang="en-US" sz="2000" b="0" dirty="0">
                  <a:latin typeface="Arial" panose="020B0604020202020204" pitchFamily="34" charset="0"/>
                </a:rPr>
                <a:t> by combustion </a:t>
              </a:r>
              <a:r>
                <a:rPr lang="en-US" altLang="en-US" sz="2000" dirty="0">
                  <a:latin typeface="Arial" panose="020B0604020202020204" pitchFamily="34" charset="0"/>
                </a:rPr>
                <a:t>=</a:t>
              </a:r>
              <a:r>
                <a:rPr lang="en-US" altLang="en-US" sz="2000" b="0" dirty="0">
                  <a:latin typeface="Arial" panose="020B0604020202020204" pitchFamily="34" charset="0"/>
                </a:rPr>
                <a:t> Energy </a:t>
              </a:r>
              <a:r>
                <a:rPr lang="en-US" altLang="en-US" sz="2000" dirty="0">
                  <a:latin typeface="Arial" panose="020B0604020202020204" pitchFamily="34" charset="0"/>
                </a:rPr>
                <a:t>gained</a:t>
              </a:r>
              <a:r>
                <a:rPr lang="en-US" altLang="en-US" sz="2000" b="0" dirty="0">
                  <a:latin typeface="Arial" panose="020B0604020202020204" pitchFamily="34" charset="0"/>
                </a:rPr>
                <a:t> by the surroundings</a:t>
              </a:r>
            </a:p>
          </p:txBody>
        </p:sp>
        <p:sp>
          <p:nvSpPr>
            <p:cNvPr id="9228" name="Text Box 19">
              <a:extLst>
                <a:ext uri="{FF2B5EF4-FFF2-40B4-BE49-F238E27FC236}">
                  <a16:creationId xmlns:a16="http://schemas.microsoft.com/office/drawing/2014/main" id="{331AF390-7A02-454A-AF6F-93F89079B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3817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i="1" dirty="0">
                  <a:latin typeface="Arial" panose="020B0604020202020204" pitchFamily="34" charset="0"/>
                </a:rPr>
                <a:t>system</a:t>
              </a:r>
            </a:p>
          </p:txBody>
        </p:sp>
        <p:sp>
          <p:nvSpPr>
            <p:cNvPr id="9229" name="Text Box 20">
              <a:extLst>
                <a:ext uri="{FF2B5EF4-FFF2-40B4-BE49-F238E27FC236}">
                  <a16:creationId xmlns:a16="http://schemas.microsoft.com/office/drawing/2014/main" id="{5658A682-5BA6-4D2C-93D4-0D4DB58AF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7" y="3778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i="1" dirty="0">
                  <a:latin typeface="Arial" panose="020B0604020202020204" pitchFamily="34" charset="0"/>
                </a:rPr>
                <a:t>surroundings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7FB5-FEEC-4AE1-A9B4-3E227B9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autoUpdateAnimBg="0"/>
      <p:bldP spid="28680" grpId="0" autoUpdateAnimBg="0"/>
      <p:bldP spid="286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EB9A5998-E115-4DCF-96D9-99235053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006" y="162580"/>
            <a:ext cx="6655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Another form of the </a:t>
            </a:r>
            <a:r>
              <a:rPr lang="en-US" altLang="en-US" sz="2800" i="1" dirty="0">
                <a:solidFill>
                  <a:srgbClr val="4F81BD"/>
                </a:solidFill>
                <a:latin typeface="Arial" panose="020B0604020202020204" pitchFamily="34" charset="0"/>
              </a:rPr>
              <a:t>First Law</a:t>
            </a:r>
            <a:r>
              <a:rPr lang="en-US" altLang="en-US" sz="2800" dirty="0">
                <a:solidFill>
                  <a:srgbClr val="4F81BD"/>
                </a:solidFill>
                <a:latin typeface="Arial" panose="020B0604020202020204" pitchFamily="34" charset="0"/>
              </a:rPr>
              <a:t> for </a:t>
            </a:r>
            <a:r>
              <a:rPr lang="en-US" altLang="en-US" sz="2800" dirty="0" err="1">
                <a:solidFill>
                  <a:srgbClr val="4F81BD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dirty="0" err="1">
                <a:solidFill>
                  <a:srgbClr val="4F81BD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800" baseline="-25000" dirty="0" err="1">
                <a:solidFill>
                  <a:srgbClr val="4F81BD"/>
                </a:solidFill>
                <a:latin typeface="Arial" panose="020B0604020202020204" pitchFamily="34" charset="0"/>
              </a:rPr>
              <a:t>system</a:t>
            </a:r>
            <a:endParaRPr lang="en-US" altLang="en-US" sz="2800" dirty="0">
              <a:solidFill>
                <a:srgbClr val="4F81BD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523C3EEF-B6D1-4609-BC56-031BE6B3E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01713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latin typeface="Arial" panose="020B0604020202020204" pitchFamily="34" charset="0"/>
              </a:rPr>
              <a:t>E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i="1" dirty="0">
                <a:latin typeface="Arial" panose="020B0604020202020204" pitchFamily="34" charset="0"/>
              </a:rPr>
              <a:t>q</a:t>
            </a:r>
            <a:r>
              <a:rPr lang="en-US" altLang="en-US" sz="2400" dirty="0">
                <a:latin typeface="Arial" panose="020B0604020202020204" pitchFamily="34" charset="0"/>
              </a:rPr>
              <a:t> + </a:t>
            </a:r>
            <a:r>
              <a:rPr lang="en-US" altLang="en-US" sz="2400" i="1" dirty="0">
                <a:latin typeface="Arial" panose="020B0604020202020204" pitchFamily="34" charset="0"/>
              </a:rPr>
              <a:t>w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344AC13A-8E98-4BFD-92B0-84828286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447800"/>
            <a:ext cx="6072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>
                <a:latin typeface="Symbol" panose="05050102010706020507" pitchFamily="18" charset="2"/>
              </a:rPr>
              <a:t>D</a:t>
            </a:r>
            <a:r>
              <a:rPr lang="en-US" altLang="en-US" sz="2200" b="0" i="1">
                <a:latin typeface="Arial" panose="020B0604020202020204" pitchFamily="34" charset="0"/>
              </a:rPr>
              <a:t>E </a:t>
            </a:r>
            <a:r>
              <a:rPr lang="en-US" altLang="en-US" sz="2200" b="0">
                <a:latin typeface="Arial" panose="020B0604020202020204" pitchFamily="34" charset="0"/>
              </a:rPr>
              <a:t>is the change in internal energy of a system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D437EA67-3633-440B-9956-73B8035A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930400"/>
            <a:ext cx="8350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latin typeface="Arial" panose="020B0604020202020204" pitchFamily="34" charset="0"/>
              </a:rPr>
              <a:t>q</a:t>
            </a:r>
            <a:r>
              <a:rPr lang="en-US" altLang="en-US" sz="2200" b="0">
                <a:latin typeface="Arial" panose="020B0604020202020204" pitchFamily="34" charset="0"/>
              </a:rPr>
              <a:t> is the heat exchange between the system and the surroundings</a:t>
            </a:r>
            <a:endParaRPr lang="en-US" altLang="en-US" sz="2200" b="0" i="1">
              <a:latin typeface="Arial" panose="020B0604020202020204" pitchFamily="34" charset="0"/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8F850DC5-4429-4442-8610-1B6B177C4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2413000"/>
            <a:ext cx="5256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 dirty="0">
                <a:latin typeface="Arial" panose="020B0604020202020204" pitchFamily="34" charset="0"/>
              </a:rPr>
              <a:t>w</a:t>
            </a:r>
            <a:r>
              <a:rPr lang="en-US" altLang="en-US" sz="2200" b="0" dirty="0">
                <a:latin typeface="Arial" panose="020B0604020202020204" pitchFamily="34" charset="0"/>
              </a:rPr>
              <a:t> is the work done on (or by) the system</a:t>
            </a:r>
            <a:endParaRPr lang="en-US" altLang="en-US" sz="2200" b="0" i="1" dirty="0">
              <a:latin typeface="Arial" panose="020B0604020202020204" pitchFamily="34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BC9738D0-D03E-4FB4-A3E6-5086543E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95600"/>
            <a:ext cx="87328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0" i="1">
                <a:latin typeface="Arial" panose="020B0604020202020204" pitchFamily="34" charset="0"/>
              </a:rPr>
              <a:t>w</a:t>
            </a:r>
            <a:r>
              <a:rPr lang="en-US" altLang="en-US" sz="2200" b="0">
                <a:latin typeface="Arial" panose="020B0604020202020204" pitchFamily="34" charset="0"/>
              </a:rPr>
              <a:t> = -</a:t>
            </a:r>
            <a:r>
              <a:rPr lang="en-US" altLang="en-US" sz="2200" b="0" i="1">
                <a:latin typeface="Arial" panose="020B0604020202020204" pitchFamily="34" charset="0"/>
              </a:rPr>
              <a:t>P</a:t>
            </a:r>
            <a:r>
              <a:rPr lang="en-US" altLang="en-US" sz="2200" b="0" i="1">
                <a:latin typeface="Symbol" panose="05050102010706020507" pitchFamily="18" charset="2"/>
              </a:rPr>
              <a:t>D</a:t>
            </a:r>
            <a:r>
              <a:rPr lang="en-US" altLang="en-US" sz="2200" b="0" i="1">
                <a:latin typeface="Arial" panose="020B0604020202020204" pitchFamily="34" charset="0"/>
              </a:rPr>
              <a:t>V</a:t>
            </a:r>
            <a:r>
              <a:rPr lang="en-US" altLang="en-US" sz="2200" b="0">
                <a:latin typeface="Arial" panose="020B0604020202020204" pitchFamily="34" charset="0"/>
              </a:rPr>
              <a:t>  when a gas expands against a constant external pressure</a:t>
            </a:r>
            <a:endParaRPr lang="en-US" altLang="en-US" sz="2200" b="0" i="1">
              <a:latin typeface="Arial" panose="020B0604020202020204" pitchFamily="34" charset="0"/>
            </a:endParaRPr>
          </a:p>
        </p:txBody>
      </p:sp>
      <p:pic>
        <p:nvPicPr>
          <p:cNvPr id="25615" name="Picture 15">
            <a:extLst>
              <a:ext uri="{FF2B5EF4-FFF2-40B4-BE49-F238E27FC236}">
                <a16:creationId xmlns:a16="http://schemas.microsoft.com/office/drawing/2014/main" id="{383B482F-3215-4FB7-A712-7E245140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71875"/>
            <a:ext cx="8458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90673-BAB8-4D18-B2B8-95499C71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B806-7990-4CD7-966E-19CA9D0EE531}" type="slidenum">
              <a:rPr lang="en-US" altLang="en-SA" smtClean="0"/>
              <a:pPr>
                <a:defRPr/>
              </a:pPr>
              <a:t>9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 autoUpdateAnimBg="0"/>
      <p:bldP spid="25606" grpId="0" autoUpdateAnimBg="0"/>
      <p:bldP spid="25607" grpId="0" autoUpdateAnimBg="0"/>
      <p:bldP spid="2560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125&quot;&gt;&lt;/object&gt;&lt;object type=&quot;2&quot; unique_id=&quot;10126&quot;&gt;&lt;object type=&quot;3&quot; unique_id=&quot;10127&quot;&gt;&lt;property id=&quot;20148&quot; value=&quot;5&quot;/&gt;&lt;property id=&quot;20300&quot; value=&quot;Slide 1 - &amp;quot;Chapter 3: Federalism&amp;quot;&quot;/&gt;&lt;property id=&quot;20307&quot; value=&quot;269&quot;/&gt;&lt;/object&gt;&lt;object type=&quot;3&quot; unique_id=&quot;10128&quot;&gt;&lt;property id=&quot;20148&quot; value=&quot;5&quot;/&gt;&lt;property id=&quot;20300&quot; value=&quot;Slide 2 - &amp;quot;Federalism&amp;quot;&quot;/&gt;&lt;property id=&quot;20307&quot; value=&quot;270&quot;/&gt;&lt;/object&gt;&lt;object type=&quot;3&quot; unique_id=&quot;10129&quot;&gt;&lt;property id=&quot;20148&quot; value=&quot;5&quot;/&gt;&lt;property id=&quot;20300&quot; value=&quot;Slide 9 - &amp;quot;Federalism&amp;quot;&quot;/&gt;&lt;property id=&quot;20307&quot; value=&quot;298&quot;/&gt;&lt;/object&gt;&lt;object type=&quot;3&quot; unique_id=&quot;10130&quot;&gt;&lt;property id=&quot;20148&quot; value=&quot;5&quot;/&gt;&lt;property id=&quot;20300&quot; value=&quot;Slide 10 - &amp;quot;Federalism&amp;quot;&quot;/&gt;&lt;property id=&quot;20307&quot; value=&quot;299&quot;/&gt;&lt;/object&gt;&lt;object type=&quot;3&quot; unique_id=&quot;10133&quot;&gt;&lt;property id=&quot;20148&quot; value=&quot;5&quot;/&gt;&lt;property id=&quot;20300&quot; value=&quot;Slide 11 - &amp;quot;Constitutional Distribution &amp;#x0D;&amp;#x0A;of Authority&amp;quot;&quot;/&gt;&lt;property id=&quot;20307&quot; value=&quot;271&quot;/&gt;&lt;/object&gt;&lt;object type=&quot;3&quot; unique_id=&quot;10138&quot;&gt;&lt;property id=&quot;20148&quot; value=&quot;5&quot;/&gt;&lt;property id=&quot;20300&quot; value=&quot;Slide 20 - &amp;quot;The Supreme Court’s Interpretation of the Constitution’s Distribution of Authority&amp;quot;&quot;/&gt;&lt;property id=&quot;20307&quot; value=&quot;288&quot;/&gt;&lt;/object&gt;&lt;object type=&quot;3&quot; unique_id=&quot;10140&quot;&gt;&lt;property id=&quot;20148&quot; value=&quot;5&quot;/&gt;&lt;property id=&quot;20300&quot; value=&quot;Slide 26 - &amp;quot;Evolution of the Federal System&amp;quot;&quot;/&gt;&lt;property id=&quot;20307&quot; value=&quot;295&quot;/&gt;&lt;/object&gt;&lt;object type=&quot;3&quot; unique_id=&quot;10141&quot;&gt;&lt;property id=&quot;20148&quot; value=&quot;5&quot;/&gt;&lt;property id=&quot;20300&quot; value=&quot;Slide 31 - &amp;quot;Federalism&amp;quot;&quot;/&gt;&lt;property id=&quot;20307&quot; value=&quot;300&quot;/&gt;&lt;/object&gt;&lt;object type=&quot;3&quot; unique_id=&quot;10142&quot;&gt;&lt;property id=&quot;20148&quot; value=&quot;5&quot;/&gt;&lt;property id=&quot;20300&quot; value=&quot;Slide 32 - &amp;quot;Constitutional Amendments and the Evolution of Federalism&amp;quot;&quot;/&gt;&lt;property id=&quot;20307&quot; value=&quot;272&quot;/&gt;&lt;/object&gt;&lt;object type=&quot;3&quot; unique_id=&quot;10143&quot;&gt;&lt;property id=&quot;20148&quot; value=&quot;5&quot;/&gt;&lt;property id=&quot;20300&quot; value=&quot;Slide 35 - &amp;quot;Further Evolutionary Landmarks: &amp;#x0D;&amp;#x0A;Grants-in-Aid&amp;quot;&quot;/&gt;&lt;property id=&quot;20307&quot; value=&quot;289&quot;/&gt;&lt;/object&gt;&lt;object type=&quot;3&quot; unique_id=&quot;10145&quot;&gt;&lt;property id=&quot;20148&quot; value=&quot;5&quot;/&gt;&lt;property id=&quot;20300&quot; value=&quot;Slide 3 - &amp;quot;Unitary System&amp;quot;&quot;/&gt;&lt;property id=&quot;20307&quot; value=&quot;301&quot;/&gt;&lt;/object&gt;&lt;object type=&quot;3&quot; unique_id=&quot;10146&quot;&gt;&lt;property id=&quot;20148&quot; value=&quot;5&quot;/&gt;&lt;property id=&quot;20300&quot; value=&quot;Slide 4 - &amp;quot;&amp;#x0D;&amp;#x0A;Confederal System&amp;#x0D;&amp;#x0A;&amp;quot;&quot;/&gt;&lt;property id=&quot;20307&quot; value=&quot;302&quot;/&gt;&lt;/object&gt;&lt;object type=&quot;3&quot; unique_id=&quot;10147&quot;&gt;&lt;property id=&quot;20148&quot; value=&quot;5&quot;/&gt;&lt;property id=&quot;20300&quot; value=&quot;Slide 5 - &amp;quot;&amp;#x0D;&amp;#x0A;Federal System&amp;#x0D;&amp;#x0A;&amp;quot;&quot;/&gt;&lt;property id=&quot;20307&quot; value=&quot;303&quot;/&gt;&lt;/object&gt;&lt;object type=&quot;3&quot; unique_id=&quot;10148&quot;&gt;&lt;property id=&quot;20148&quot; value=&quot;5&quot;/&gt;&lt;property id=&quot;20300&quot; value=&quot;Slide 7 - &amp;quot;What a Federal System Means for Citizens&amp;quot;&quot;/&gt;&lt;property id=&quot;20307&quot; value=&quot;304&quot;/&gt;&lt;/object&gt;&lt;object type=&quot;3&quot; unique_id=&quot;10149&quot;&gt;&lt;property id=&quot;20148&quot; value=&quot;5&quot;/&gt;&lt;property id=&quot;20300&quot; value=&quot;Slide 12 - &amp;quot;&amp;#x0D;&amp;#x0A;Concurrent Sovereign Authority&amp;#x0D;&amp;#x0A;&amp;quot;&quot;/&gt;&lt;property id=&quot;20307&quot; value=&quot;305&quot;/&gt;&lt;/object&gt;&lt;object type=&quot;3&quot; unique_id=&quot;10150&quot;&gt;&lt;property id=&quot;20148&quot; value=&quot;5&quot;/&gt;&lt;property id=&quot;20300&quot; value=&quot;Slide 14 - &amp;quot;&amp;#x0D;&amp;#x0A;National Sovereignty&amp;#x0D;&amp;#x0A;&amp;quot;&quot;/&gt;&lt;property id=&quot;20307&quot; value=&quot;307&quot;/&gt;&lt;/object&gt;&lt;object type=&quot;3&quot; unique_id=&quot;10151&quot;&gt;&lt;property id=&quot;20148&quot; value=&quot;5&quot;/&gt;&lt;property id=&quot;20300&quot; value=&quot;Slide 16 - &amp;quot;&amp;#x0D;&amp;#x0A;The Supremacy Clause&amp;#x0D;&amp;#x0A;&amp;quot;&quot;/&gt;&lt;property id=&quot;20307&quot; value=&quot;306&quot;/&gt;&lt;/object&gt;&lt;object type=&quot;3&quot; unique_id=&quot;10152&quot;&gt;&lt;property id=&quot;20148&quot; value=&quot;5&quot;/&gt;&lt;property id=&quot;20300&quot; value=&quot;Slide 17 - &amp;quot;&amp;#x0D;&amp;#x0A;National Treaties &amp;#x0D;&amp;#x0A;with Indian Nations&amp;#x0D;&amp;#x0A;&amp;quot;&quot;/&gt;&lt;property id=&quot;20307&quot; value=&quot;308&quot;/&gt;&lt;/object&gt;&lt;object type=&quot;3&quot; unique_id=&quot;10153&quot;&gt;&lt;property id=&quot;20148&quot; value=&quot;5&quot;/&gt;&lt;property id=&quot;20300&quot; value=&quot;Slide 18 - &amp;quot;&amp;#x0D;&amp;#x0A;State Sovereignty&amp;#x0D;&amp;#x0A;&amp;quot;&quot;/&gt;&lt;property id=&quot;20307&quot; value=&quot;309&quot;/&gt;&lt;/object&gt;&lt;object type=&quot;3&quot; unique_id=&quot;10154&quot;&gt;&lt;property id=&quot;20148&quot; value=&quot;5&quot;/&gt;&lt;property id=&quot;20300&quot; value=&quot;Slide 21 - &amp;quot;&amp;#x0D;&amp;#x0A;The Power to &amp;#x0D;&amp;#x0A;Regulate Commerce&amp;#x0D;&amp;#x0A;&amp;quot;&quot;/&gt;&lt;property id=&quot;20307&quot; value=&quot;311&quot;/&gt;&lt;/object&gt;&lt;object type=&quot;3&quot; unique_id=&quot;10155&quot;&gt;&lt;property id=&quot;20148&quot; value=&quot;5&quot;/&gt;&lt;property id=&quot;20300&quot; value=&quot;Slide 22 - &amp;quot;&amp;#x0D;&amp;#x0A;The Power to Provide for the General Welfare&amp;#x0D;&amp;#x0A;&amp;quot;&quot;/&gt;&lt;property id=&quot;20307&quot; value=&quot;310&quot;/&gt;&lt;/object&gt;&lt;object type=&quot;3&quot; unique_id=&quot;10156&quot;&gt;&lt;property id=&quot;20148&quot; value=&quot;5&quot;/&gt;&lt;property id=&quot;20300&quot; value=&quot;Slide 24 - &amp;quot;&amp;#x0D;&amp;#x0A;State-to-State Obligations: Horizontal Federalism&amp;#x0D;&amp;#x0A;&amp;quot;&quot;/&gt;&lt;property id=&quot;20307&quot; value=&quot;312&quot;/&gt;&lt;/object&gt;&lt;object type=&quot;3&quot; unique_id=&quot;10157&quot;&gt;&lt;property id=&quot;20148&quot; value=&quot;5&quot;/&gt;&lt;property id=&quot;20300&quot; value=&quot;Slide 25 - &amp;quot;&amp;#x0D;&amp;#x0A;Judicial Federalism&amp;#x0D;&amp;#x0A;&amp;quot;&quot;/&gt;&lt;property id=&quot;20307&quot; value=&quot;313&quot;/&gt;&lt;/object&gt;&lt;object type=&quot;3&quot; unique_id=&quot;10158&quot;&gt;&lt;property id=&quot;20148&quot; value=&quot;5&quot;/&gt;&lt;property id=&quot;20300&quot; value=&quot;Slide 27 - &amp;quot;&amp;#x0D;&amp;#x0A;Dual Federalism&amp;#x0D;&amp;#x0A;&amp;quot;&quot;/&gt;&lt;property id=&quot;20307&quot; value=&quot;314&quot;/&gt;&lt;/object&gt;&lt;object type=&quot;3&quot; unique_id=&quot;10159&quot;&gt;&lt;property id=&quot;20148&quot; value=&quot;5&quot;/&gt;&lt;property id=&quot;20300&quot; value=&quot;Slide 28 - &amp;quot;&amp;#x0D;&amp;#x0A;Cooperative Federalism&amp;#x0D;&amp;#x0A;&amp;quot;&quot;/&gt;&lt;property id=&quot;20307&quot; value=&quot;315&quot;/&gt;&lt;/object&gt;&lt;object type=&quot;3&quot; unique_id=&quot;10160&quot;&gt;&lt;property id=&quot;20148&quot; value=&quot;5&quot;/&gt;&lt;property id=&quot;20300&quot; value=&quot;Slide 29 - &amp;quot;&amp;#x0D;&amp;#x0A;Centralized Federalism&amp;#x0D;&amp;#x0A;&amp;quot;&quot;/&gt;&lt;property id=&quot;20307&quot; value=&quot;316&quot;/&gt;&lt;/object&gt;&lt;object type=&quot;3&quot; unique_id=&quot;10161&quot;&gt;&lt;property id=&quot;20148&quot; value=&quot;5&quot;/&gt;&lt;property id=&quot;20300&quot; value=&quot;Slide 30 - &amp;quot;&amp;#x0D;&amp;#x0A;Conflicted Federalism&amp;#x0D;&amp;#x0A;&amp;quot;&quot;/&gt;&lt;property id=&quot;20307&quot; value=&quot;317&quot;/&gt;&lt;/object&gt;&lt;object type=&quot;3&quot; unique_id=&quot;10162&quot;&gt;&lt;property id=&quot;20148&quot; value=&quot;5&quot;/&gt;&lt;property id=&quot;20300&quot; value=&quot;Slide 36 - &amp;quot;&amp;#x0D;&amp;#x0A;Categorical Grants&amp;#x0D;&amp;#x0A;&amp;quot;&quot;/&gt;&lt;property id=&quot;20307&quot; value=&quot;319&quot;/&gt;&lt;/object&gt;&lt;object type=&quot;3&quot; unique_id=&quot;10163&quot;&gt;&lt;property id=&quot;20148&quot; value=&quot;5&quot;/&gt;&lt;property id=&quot;20300&quot; value=&quot;Slide 37 - &amp;quot;&amp;#x0D;&amp;#x0A;Block Grants&amp;#x0D;&amp;#x0A;&amp;quot;&quot;/&gt;&lt;property id=&quot;20307&quot; value=&quot;318&quot;/&gt;&lt;/object&gt;&lt;object type=&quot;3&quot; unique_id=&quot;10165&quot;&gt;&lt;property id=&quot;20148&quot; value=&quot;5&quot;/&gt;&lt;property id=&quot;20300&quot; value=&quot;Slide 39 - &amp;quot;&amp;#x0D;&amp;#x0A;Preemption&amp;#x0D;&amp;#x0A;&amp;quot;&quot;/&gt;&lt;property id=&quot;20307&quot; value=&quot;320&quot;/&gt;&lt;/object&gt;&lt;object type=&quot;3&quot; unique_id=&quot;10166&quot;&gt;&lt;property id=&quot;20148&quot; value=&quot;5&quot;/&gt;&lt;property id=&quot;20300&quot; value=&quot;Slide 38 - &amp;quot;Mandates&amp;quot;&quot;/&gt;&lt;property id=&quot;20307&quot; value=&quot;322&quot;/&gt;&lt;/object&gt;&lt;object type=&quot;3&quot; unique_id=&quot;10168&quot;&gt;&lt;property id=&quot;20148&quot; value=&quot;5&quot;/&gt;&lt;property id=&quot;20300&quot; value=&quot;Slide 41 - &amp;quot;Today’s Federalism&amp;quot;&quot;/&gt;&lt;property id=&quot;20307&quot; value=&quot;324&quot;/&gt;&lt;/object&gt;&lt;object type=&quot;3&quot; unique_id=&quot;10461&quot;&gt;&lt;property id=&quot;20148&quot; value=&quot;5&quot;/&gt;&lt;property id=&quot;20300&quot; value=&quot;Slide 6&quot;/&gt;&lt;property id=&quot;20307&quot; value=&quot;325&quot;/&gt;&lt;/object&gt;&lt;object type=&quot;3&quot; unique_id=&quot;10462&quot;&gt;&lt;property id=&quot;20148&quot; value=&quot;5&quot;/&gt;&lt;property id=&quot;20300&quot; value=&quot;Slide 8&quot;/&gt;&lt;property id=&quot;20307&quot; value=&quot;326&quot;/&gt;&lt;/object&gt;&lt;object type=&quot;3&quot; unique_id=&quot;10463&quot;&gt;&lt;property id=&quot;20148&quot; value=&quot;5&quot;/&gt;&lt;property id=&quot;20300&quot; value=&quot;Slide 13&quot;/&gt;&lt;property id=&quot;20307&quot; value=&quot;327&quot;/&gt;&lt;/object&gt;&lt;object type=&quot;3&quot; unique_id=&quot;10464&quot;&gt;&lt;property id=&quot;20148&quot; value=&quot;5&quot;/&gt;&lt;property id=&quot;20300&quot; value=&quot;Slide 15&quot;/&gt;&lt;property id=&quot;20307&quot; value=&quot;328&quot;/&gt;&lt;/object&gt;&lt;object type=&quot;3&quot; unique_id=&quot;10465&quot;&gt;&lt;property id=&quot;20148&quot; value=&quot;5&quot;/&gt;&lt;property id=&quot;20300&quot; value=&quot;Slide 19&quot;/&gt;&lt;property id=&quot;20307&quot; value=&quot;329&quot;/&gt;&lt;/object&gt;&lt;object type=&quot;3&quot; unique_id=&quot;10466&quot;&gt;&lt;property id=&quot;20148&quot; value=&quot;5&quot;/&gt;&lt;property id=&quot;20300&quot; value=&quot;Slide 23&quot;/&gt;&lt;property id=&quot;20307&quot; value=&quot;330&quot;/&gt;&lt;/object&gt;&lt;object type=&quot;3&quot; unique_id=&quot;10467&quot;&gt;&lt;property id=&quot;20148&quot; value=&quot;5&quot;/&gt;&lt;property id=&quot;20300&quot; value=&quot;Slide 33 - &amp;quot;Constitutional Amendments and the Evolution of Federalism&amp;quot;&quot;/&gt;&lt;property id=&quot;20307&quot; value=&quot;331&quot;/&gt;&lt;/object&gt;&lt;object type=&quot;3&quot; unique_id=&quot;10468&quot;&gt;&lt;property id=&quot;20148&quot; value=&quot;5&quot;/&gt;&lt;property id=&quot;20300&quot; value=&quot;Slide 34 - &amp;quot;Federal Grants-in-Aid to State and Local Governments (in millions of dollars)&amp;quot;&quot;/&gt;&lt;property id=&quot;20307&quot; value=&quot;332&quot;/&gt;&lt;/object&gt;&lt;object type=&quot;3&quot; unique_id=&quot;10469&quot;&gt;&lt;property id=&quot;20148&quot; value=&quot;5&quot;/&gt;&lt;property id=&quot;20300&quot; value=&quot;Slide 40 - &amp;quot;&amp;#x0D;&amp;#x0A;Preemption&amp;#x0D;&amp;#x0A;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CONTENT PLACEHOLD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1_APPENDIX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 CONTENT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4EFF880BA234F9740311115ACF210" ma:contentTypeVersion="13" ma:contentTypeDescription="Create a new document." ma:contentTypeScope="" ma:versionID="23fd932d8fcc16390408206baa53981e">
  <xsd:schema xmlns:xsd="http://www.w3.org/2001/XMLSchema" xmlns:xs="http://www.w3.org/2001/XMLSchema" xmlns:p="http://schemas.microsoft.com/office/2006/metadata/properties" xmlns:ns2="2343ed19-8a93-4788-96ed-edb304ede95a" xmlns:ns3="91ab924b-58b3-436d-bb0d-cd35bb1cdd5e" targetNamespace="http://schemas.microsoft.com/office/2006/metadata/properties" ma:root="true" ma:fieldsID="ae1e0f6783ce72e1d921636c7a1e5508" ns2:_="" ns3:_="">
    <xsd:import namespace="2343ed19-8a93-4788-96ed-edb304ede95a"/>
    <xsd:import namespace="91ab924b-58b3-436d-bb0d-cd35bb1cd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d19-8a93-4788-96ed-edb304ed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924b-58b3-436d-bb0d-cd35bb1cd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E4BEF-00E8-4B45-911A-32723BA2ACE5}">
  <ds:schemaRefs>
    <ds:schemaRef ds:uri="http://purl.org/dc/terms/"/>
    <ds:schemaRef ds:uri="http://schemas.openxmlformats.org/package/2006/metadata/core-properties"/>
    <ds:schemaRef ds:uri="91ab924b-58b3-436d-bb0d-cd35bb1cdd5e"/>
    <ds:schemaRef ds:uri="http://purl.org/dc/dcmitype/"/>
    <ds:schemaRef ds:uri="http://schemas.microsoft.com/office/infopath/2007/PartnerControls"/>
    <ds:schemaRef ds:uri="2343ed19-8a93-4788-96ed-edb304ede9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7C9EDA-E130-4222-A9D4-B79E0A941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3ed19-8a93-4788-96ed-edb304ede95a"/>
    <ds:schemaRef ds:uri="91ab924b-58b3-436d-bb0d-cd35bb1cd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8BF8FA-3A3B-4028-A39B-0F8D365729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2016_HarrisonADNtx5</Template>
  <TotalTime>17126</TotalTime>
  <Words>2588</Words>
  <Application>Microsoft Office PowerPoint</Application>
  <PresentationFormat>On-screen Show (4:3)</PresentationFormat>
  <Paragraphs>387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Calibri</vt:lpstr>
      <vt:lpstr>Calibri (Body)</vt:lpstr>
      <vt:lpstr>Symbol</vt:lpstr>
      <vt:lpstr>Times New Roman</vt:lpstr>
      <vt:lpstr>TimesLTStd-Italic</vt:lpstr>
      <vt:lpstr>TimesLTStd-Roman</vt:lpstr>
      <vt:lpstr>1_Title Slides Master</vt:lpstr>
      <vt:lpstr>CONTENT PLACEHOLDER</vt:lpstr>
      <vt:lpstr>ClosingMaster</vt:lpstr>
      <vt:lpstr>1_APPENDIX CONTENT</vt:lpstr>
      <vt:lpstr>2_APPENDIX CONTENT</vt:lpstr>
      <vt:lpstr>Equation</vt:lpstr>
      <vt:lpstr>Chapter 6</vt:lpstr>
      <vt:lpstr>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Constant-Volume Calorimetry</vt:lpstr>
      <vt:lpstr>PowerPoint Presentation</vt:lpstr>
      <vt:lpstr>Chemistry in Action:</vt:lpstr>
      <vt:lpstr>Constant-Pressure Calorimetry</vt:lpstr>
      <vt:lpstr>PowerPoint Presentation</vt:lpstr>
      <vt:lpstr>Some Heats of Reaction</vt:lpstr>
      <vt:lpstr>PowerPoint Presentation</vt:lpstr>
      <vt:lpstr>PowerPoint Presentation</vt:lpstr>
      <vt:lpstr>Enthalpy of Solution</vt:lpstr>
      <vt:lpstr>The Solution Process for NaCl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Thermochemistry</dc:title>
  <dc:subject/>
  <dc:creator>MHE</dc:creator>
  <cp:keywords>PPT</cp:keywords>
  <cp:lastModifiedBy>Riyadh Alshammari</cp:lastModifiedBy>
  <cp:revision>2914</cp:revision>
  <dcterms:created xsi:type="dcterms:W3CDTF">2008-10-22T16:53:51Z</dcterms:created>
  <dcterms:modified xsi:type="dcterms:W3CDTF">2023-08-13T19:21:06Z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0x01010011A4EFF880BA234F9740311115ACF210</vt:lpwstr>
  </property>
</Properties>
</file>