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4"/>
    <p:sldMasterId id="2147484238" r:id="rId5"/>
    <p:sldMasterId id="2147484224" r:id="rId6"/>
    <p:sldMasterId id="2147484236" r:id="rId7"/>
    <p:sldMasterId id="2147484220" r:id="rId8"/>
  </p:sldMasterIdLst>
  <p:notesMasterIdLst>
    <p:notesMasterId r:id="rId62"/>
  </p:notesMasterIdLst>
  <p:handoutMasterIdLst>
    <p:handoutMasterId r:id="rId63"/>
  </p:handoutMasterIdLst>
  <p:sldIdLst>
    <p:sldId id="695" r:id="rId9"/>
    <p:sldId id="258" r:id="rId10"/>
    <p:sldId id="282" r:id="rId11"/>
    <p:sldId id="259" r:id="rId12"/>
    <p:sldId id="260" r:id="rId13"/>
    <p:sldId id="261" r:id="rId14"/>
    <p:sldId id="307" r:id="rId15"/>
    <p:sldId id="779" r:id="rId16"/>
    <p:sldId id="781" r:id="rId17"/>
    <p:sldId id="264" r:id="rId18"/>
    <p:sldId id="265" r:id="rId19"/>
    <p:sldId id="266" r:id="rId20"/>
    <p:sldId id="268" r:id="rId21"/>
    <p:sldId id="269" r:id="rId22"/>
    <p:sldId id="271" r:id="rId23"/>
    <p:sldId id="270" r:id="rId24"/>
    <p:sldId id="291" r:id="rId25"/>
    <p:sldId id="302" r:id="rId26"/>
    <p:sldId id="292" r:id="rId27"/>
    <p:sldId id="272" r:id="rId28"/>
    <p:sldId id="273" r:id="rId29"/>
    <p:sldId id="304" r:id="rId30"/>
    <p:sldId id="274" r:id="rId31"/>
    <p:sldId id="275" r:id="rId32"/>
    <p:sldId id="308" r:id="rId33"/>
    <p:sldId id="309" r:id="rId34"/>
    <p:sldId id="305" r:id="rId35"/>
    <p:sldId id="276" r:id="rId36"/>
    <p:sldId id="294" r:id="rId37"/>
    <p:sldId id="313" r:id="rId38"/>
    <p:sldId id="314" r:id="rId39"/>
    <p:sldId id="311" r:id="rId40"/>
    <p:sldId id="315" r:id="rId41"/>
    <p:sldId id="277" r:id="rId42"/>
    <p:sldId id="278" r:id="rId43"/>
    <p:sldId id="279" r:id="rId44"/>
    <p:sldId id="280" r:id="rId45"/>
    <p:sldId id="281" r:id="rId46"/>
    <p:sldId id="296" r:id="rId47"/>
    <p:sldId id="312" r:id="rId48"/>
    <p:sldId id="306" r:id="rId49"/>
    <p:sldId id="283" r:id="rId50"/>
    <p:sldId id="284" r:id="rId51"/>
    <p:sldId id="285" r:id="rId52"/>
    <p:sldId id="286" r:id="rId53"/>
    <p:sldId id="287" r:id="rId54"/>
    <p:sldId id="782" r:id="rId55"/>
    <p:sldId id="783" r:id="rId56"/>
    <p:sldId id="288" r:id="rId57"/>
    <p:sldId id="301" r:id="rId58"/>
    <p:sldId id="289" r:id="rId59"/>
    <p:sldId id="290" r:id="rId60"/>
    <p:sldId id="295" r:id="rId61"/>
  </p:sldIdLst>
  <p:sldSz cx="9144000" cy="6858000" type="screen4x3"/>
  <p:notesSz cx="6858000" cy="9144000"/>
  <p:custDataLst>
    <p:tags r:id="rId6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C8F9C759-C68A-4B63-897E-58D3590AB052}">
          <p14:sldIdLst>
            <p14:sldId id="695"/>
            <p14:sldId id="258"/>
            <p14:sldId id="282"/>
            <p14:sldId id="259"/>
            <p14:sldId id="260"/>
            <p14:sldId id="261"/>
            <p14:sldId id="307"/>
            <p14:sldId id="779"/>
            <p14:sldId id="781"/>
            <p14:sldId id="264"/>
            <p14:sldId id="265"/>
            <p14:sldId id="266"/>
            <p14:sldId id="268"/>
            <p14:sldId id="269"/>
            <p14:sldId id="271"/>
            <p14:sldId id="270"/>
            <p14:sldId id="291"/>
            <p14:sldId id="302"/>
            <p14:sldId id="292"/>
            <p14:sldId id="272"/>
            <p14:sldId id="273"/>
            <p14:sldId id="304"/>
            <p14:sldId id="274"/>
            <p14:sldId id="275"/>
            <p14:sldId id="308"/>
            <p14:sldId id="309"/>
            <p14:sldId id="305"/>
            <p14:sldId id="276"/>
            <p14:sldId id="294"/>
            <p14:sldId id="313"/>
            <p14:sldId id="314"/>
            <p14:sldId id="311"/>
            <p14:sldId id="315"/>
            <p14:sldId id="277"/>
            <p14:sldId id="278"/>
            <p14:sldId id="279"/>
            <p14:sldId id="280"/>
            <p14:sldId id="281"/>
            <p14:sldId id="296"/>
            <p14:sldId id="312"/>
            <p14:sldId id="306"/>
            <p14:sldId id="283"/>
            <p14:sldId id="284"/>
            <p14:sldId id="285"/>
            <p14:sldId id="286"/>
            <p14:sldId id="287"/>
            <p14:sldId id="782"/>
            <p14:sldId id="783"/>
            <p14:sldId id="288"/>
            <p14:sldId id="301"/>
            <p14:sldId id="289"/>
            <p14:sldId id="290"/>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ik Singh" initials="RS" lastIdx="2" clrIdx="0">
    <p:extLst>
      <p:ext uri="{19B8F6BF-5375-455C-9EA6-DF929625EA0E}">
        <p15:presenceInfo xmlns:p15="http://schemas.microsoft.com/office/powerpoint/2012/main" userId="19636505a2df86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3B5"/>
    <a:srgbClr val="376092"/>
    <a:srgbClr val="C6625F"/>
    <a:srgbClr val="E9EDF4"/>
    <a:srgbClr val="D0D8E8"/>
    <a:srgbClr val="4F81BD"/>
    <a:srgbClr val="C50500"/>
    <a:srgbClr val="1474D2"/>
    <a:srgbClr val="00ACEE"/>
    <a:srgbClr val="3AB1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18" autoAdjust="0"/>
    <p:restoredTop sz="86392" autoAdjust="0"/>
  </p:normalViewPr>
  <p:slideViewPr>
    <p:cSldViewPr>
      <p:cViewPr varScale="1">
        <p:scale>
          <a:sx n="113" d="100"/>
          <a:sy n="113" d="100"/>
        </p:scale>
        <p:origin x="1236" y="102"/>
      </p:cViewPr>
      <p:guideLst>
        <p:guide orient="horz" pos="2160"/>
        <p:guide pos="2880"/>
      </p:guideLst>
    </p:cSldViewPr>
  </p:slideViewPr>
  <p:outlineViewPr>
    <p:cViewPr>
      <p:scale>
        <a:sx n="33" d="100"/>
        <a:sy n="33" d="100"/>
      </p:scale>
      <p:origin x="0" y="-6129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8DBE4-AFEF-452A-AB0E-EC5D5B21E7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C755D87-2098-41E6-9CAB-1AB13F7A27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2B3C0-C726-4CE7-BDF8-1C1D99B0EBB6}" type="datetimeFigureOut">
              <a:rPr lang="en-IN" smtClean="0"/>
              <a:t>17-08-2023</a:t>
            </a:fld>
            <a:endParaRPr lang="en-IN"/>
          </a:p>
        </p:txBody>
      </p:sp>
      <p:sp>
        <p:nvSpPr>
          <p:cNvPr id="4" name="Footer Placeholder 3">
            <a:extLst>
              <a:ext uri="{FF2B5EF4-FFF2-40B4-BE49-F238E27FC236}">
                <a16:creationId xmlns:a16="http://schemas.microsoft.com/office/drawing/2014/main" id="{90DA7A9D-9331-4823-8F6A-7A055D5561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0A8D850-6175-422C-86F9-7736BE47C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34CA67-E1B0-4E67-9222-8F681AA4983E}" type="slidenum">
              <a:rPr lang="en-IN" smtClean="0"/>
              <a:t>‹#›</a:t>
            </a:fld>
            <a:endParaRPr lang="en-IN"/>
          </a:p>
        </p:txBody>
      </p:sp>
    </p:spTree>
    <p:extLst>
      <p:ext uri="{BB962C8B-B14F-4D97-AF65-F5344CB8AC3E}">
        <p14:creationId xmlns:p14="http://schemas.microsoft.com/office/powerpoint/2010/main" val="40628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0DCA12-2123-4DC2-99E4-D065727CEC39}" type="slidenum">
              <a:rPr lang="en-US"/>
              <a:pPr>
                <a:defRPr/>
              </a:pPr>
              <a:t>‹#›</a:t>
            </a:fld>
            <a:endParaRPr lang="en-US"/>
          </a:p>
        </p:txBody>
      </p:sp>
    </p:spTree>
    <p:extLst>
      <p:ext uri="{BB962C8B-B14F-4D97-AF65-F5344CB8AC3E}">
        <p14:creationId xmlns:p14="http://schemas.microsoft.com/office/powerpoint/2010/main" val="92965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a:t>
            </a:fld>
            <a:endParaRPr lang="en-US"/>
          </a:p>
        </p:txBody>
      </p:sp>
    </p:spTree>
    <p:extLst>
      <p:ext uri="{BB962C8B-B14F-4D97-AF65-F5344CB8AC3E}">
        <p14:creationId xmlns:p14="http://schemas.microsoft.com/office/powerpoint/2010/main" val="134175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8</a:t>
            </a:fld>
            <a:endParaRPr lang="en-US"/>
          </a:p>
        </p:txBody>
      </p:sp>
    </p:spTree>
    <p:extLst>
      <p:ext uri="{BB962C8B-B14F-4D97-AF65-F5344CB8AC3E}">
        <p14:creationId xmlns:p14="http://schemas.microsoft.com/office/powerpoint/2010/main" val="306078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9</a:t>
            </a:fld>
            <a:endParaRPr lang="en-US"/>
          </a:p>
        </p:txBody>
      </p:sp>
    </p:spTree>
    <p:extLst>
      <p:ext uri="{BB962C8B-B14F-4D97-AF65-F5344CB8AC3E}">
        <p14:creationId xmlns:p14="http://schemas.microsoft.com/office/powerpoint/2010/main" val="212646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DE53BE-BA17-4C5C-8004-97201C641FA2}"/>
              </a:ext>
            </a:extLst>
          </p:cNvPr>
          <p:cNvSpPr>
            <a:spLocks noGrp="1"/>
          </p:cNvSpPr>
          <p:nvPr>
            <p:ph type="pic" sz="quarter" idx="14"/>
          </p:nvPr>
        </p:nvSpPr>
        <p:spPr>
          <a:xfrm>
            <a:off x="266700" y="1257300"/>
            <a:ext cx="4191000" cy="48387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2" name="Title 1">
            <a:extLst>
              <a:ext uri="{FF2B5EF4-FFF2-40B4-BE49-F238E27FC236}">
                <a16:creationId xmlns:a16="http://schemas.microsoft.com/office/drawing/2014/main" id="{3FB36D15-815C-4900-B9AD-142C8A13A133}"/>
              </a:ext>
            </a:extLst>
          </p:cNvPr>
          <p:cNvSpPr>
            <a:spLocks noGrp="1"/>
          </p:cNvSpPr>
          <p:nvPr>
            <p:ph type="title"/>
          </p:nvPr>
        </p:nvSpPr>
        <p:spPr>
          <a:xfrm>
            <a:off x="4686300" y="1828801"/>
            <a:ext cx="4191000" cy="1219200"/>
          </a:xfrm>
          <a:prstGeom prst="rect">
            <a:avLst/>
          </a:prstGeom>
        </p:spPr>
        <p:txBody>
          <a:bodyPr anchor="ctr"/>
          <a:lstStyle>
            <a:lvl1pPr algn="ctr">
              <a:defRPr sz="4000" b="0" i="1">
                <a:latin typeface="Times New Roman" panose="02020603050405020304" pitchFamily="18" charset="0"/>
                <a:cs typeface="Times New Roman" panose="02020603050405020304" pitchFamily="18" charset="0"/>
              </a:defRPr>
            </a:lvl1pPr>
          </a:lstStyle>
          <a:p>
            <a:endParaRPr lang="en-US" dirty="0"/>
          </a:p>
        </p:txBody>
      </p:sp>
      <p:sp>
        <p:nvSpPr>
          <p:cNvPr id="4" name="Content Placeholder 3">
            <a:extLst>
              <a:ext uri="{FF2B5EF4-FFF2-40B4-BE49-F238E27FC236}">
                <a16:creationId xmlns:a16="http://schemas.microsoft.com/office/drawing/2014/main" id="{39BBEDA5-9F9B-4B20-B1C8-7D8B84B56A29}"/>
              </a:ext>
            </a:extLst>
          </p:cNvPr>
          <p:cNvSpPr>
            <a:spLocks noGrp="1"/>
          </p:cNvSpPr>
          <p:nvPr>
            <p:ph sz="quarter" idx="13"/>
          </p:nvPr>
        </p:nvSpPr>
        <p:spPr>
          <a:xfrm>
            <a:off x="4686300" y="3200400"/>
            <a:ext cx="4191000" cy="1981200"/>
          </a:xfrm>
          <a:prstGeom prst="rect">
            <a:avLst/>
          </a:prstGeom>
        </p:spPr>
        <p:txBody>
          <a:bodyPr anchor="ctr"/>
          <a:lstStyle>
            <a:lvl1pPr algn="ctr">
              <a:defRPr sz="3600">
                <a:latin typeface="Times New Roman" panose="02020603050405020304" pitchFamily="18" charset="0"/>
                <a:cs typeface="Times New Roman" panose="02020603050405020304" pitchFamily="18" charset="0"/>
              </a:defRPr>
            </a:lvl1pPr>
            <a:lvl2pPr>
              <a:defRPr sz="4000"/>
            </a:lvl2pPr>
            <a:lvl3pPr>
              <a:defRPr sz="4000"/>
            </a:lvl3pPr>
            <a:lvl4pPr>
              <a:defRPr sz="4000"/>
            </a:lvl4pPr>
            <a:lvl5pPr>
              <a:defRPr sz="4000"/>
            </a:lvl5pPr>
          </a:lstStyle>
          <a:p>
            <a:pPr lvl="0"/>
            <a:endParaRPr lang="en-US" dirty="0"/>
          </a:p>
        </p:txBody>
      </p:sp>
      <p:sp>
        <p:nvSpPr>
          <p:cNvPr id="11" name="Text Placeholder 10">
            <a:extLst>
              <a:ext uri="{FF2B5EF4-FFF2-40B4-BE49-F238E27FC236}">
                <a16:creationId xmlns:a16="http://schemas.microsoft.com/office/drawing/2014/main" id="{3E7ACBBC-84D7-45E1-B6B7-29B45C22D838}"/>
              </a:ext>
            </a:extLst>
          </p:cNvPr>
          <p:cNvSpPr>
            <a:spLocks noGrp="1"/>
          </p:cNvSpPr>
          <p:nvPr>
            <p:ph type="body" sz="quarter" idx="15"/>
          </p:nvPr>
        </p:nvSpPr>
        <p:spPr>
          <a:xfrm>
            <a:off x="762000" y="6159137"/>
            <a:ext cx="3048000" cy="228600"/>
          </a:xfrm>
          <a:prstGeom prst="rect">
            <a:avLst/>
          </a:prstGeom>
        </p:spPr>
        <p:txBody>
          <a:bodyPr anchor="t"/>
          <a:lstStyle>
            <a:lvl1pPr algn="ctr">
              <a:defRPr sz="8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
        <p:nvSpPr>
          <p:cNvPr id="17" name="Long Copyright 12">
            <a:extLst>
              <a:ext uri="{FF2B5EF4-FFF2-40B4-BE49-F238E27FC236}">
                <a16:creationId xmlns:a16="http://schemas.microsoft.com/office/drawing/2014/main" id="{12AEC8B7-AC39-45DE-AC4C-1E17FBE25A61}"/>
              </a:ext>
            </a:extLst>
          </p:cNvPr>
          <p:cNvSpPr>
            <a:spLocks noGrp="1"/>
          </p:cNvSpPr>
          <p:nvPr>
            <p:ph type="body" sz="quarter" idx="12"/>
          </p:nvPr>
        </p:nvSpPr>
        <p:spPr>
          <a:xfrm>
            <a:off x="0" y="6477000"/>
            <a:ext cx="9144000" cy="381000"/>
          </a:xfrm>
          <a:prstGeom prst="rect">
            <a:avLst/>
          </a:prstGeom>
        </p:spPr>
        <p:txBody>
          <a:bodyPr anchor="ctr"/>
          <a:lstStyle>
            <a:lvl1pPr algn="ctr">
              <a:defRPr sz="800">
                <a:latin typeface="Times New Roman" panose="02020603050405020304" pitchFamily="18" charset="0"/>
                <a:cs typeface="Times New Roman" panose="02020603050405020304" pitchFamily="18" charset="0"/>
              </a:defRPr>
            </a:lvl1pPr>
            <a:lvl2pPr algn="ctr">
              <a:defRPr sz="800">
                <a:latin typeface="Times New Roman" panose="02020603050405020304" pitchFamily="18" charset="0"/>
                <a:cs typeface="Times New Roman" panose="02020603050405020304" pitchFamily="18" charset="0"/>
              </a:defRPr>
            </a:lvl2pPr>
            <a:lvl3pPr algn="ctr">
              <a:defRPr sz="800">
                <a:latin typeface="Times New Roman" panose="02020603050405020304" pitchFamily="18" charset="0"/>
                <a:cs typeface="Times New Roman" panose="02020603050405020304" pitchFamily="18" charset="0"/>
              </a:defRPr>
            </a:lvl3pPr>
            <a:lvl4pPr algn="ctr">
              <a:defRPr sz="800">
                <a:latin typeface="Times New Roman" panose="02020603050405020304" pitchFamily="18" charset="0"/>
                <a:cs typeface="Times New Roman" panose="02020603050405020304" pitchFamily="18" charset="0"/>
              </a:defRPr>
            </a:lvl4pPr>
            <a:lvl5pPr algn="ctr">
              <a:defRPr sz="800">
                <a:latin typeface="Times New Roman" panose="02020603050405020304" pitchFamily="18" charset="0"/>
                <a:cs typeface="Times New Roman" panose="02020603050405020304" pitchFamily="18" charset="0"/>
              </a:defRPr>
            </a:lvl5pPr>
          </a:lstStyle>
          <a:p>
            <a:pPr lvl="0"/>
            <a:endParaRPr lang="en-US" dirty="0"/>
          </a:p>
        </p:txBody>
      </p:sp>
    </p:spTree>
    <p:extLst>
      <p:ext uri="{BB962C8B-B14F-4D97-AF65-F5344CB8AC3E}">
        <p14:creationId xmlns:p14="http://schemas.microsoft.com/office/powerpoint/2010/main" val="11542509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8" y="609600"/>
            <a:ext cx="2292103"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518821"/>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4483923"/>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14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136771" y="5467290"/>
            <a:ext cx="28704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5" name="Text Placeholder 4">
            <a:extLst>
              <a:ext uri="{FF2B5EF4-FFF2-40B4-BE49-F238E27FC236}">
                <a16:creationId xmlns:a16="http://schemas.microsoft.com/office/drawing/2014/main" id="{5D8F42E2-CCF1-4CC4-BFF9-DD453097F90D}"/>
              </a:ext>
            </a:extLst>
          </p:cNvPr>
          <p:cNvSpPr>
            <a:spLocks noGrp="1"/>
          </p:cNvSpPr>
          <p:nvPr>
            <p:ph type="body" sz="quarter" idx="10"/>
          </p:nvPr>
        </p:nvSpPr>
        <p:spPr>
          <a:xfrm>
            <a:off x="0" y="6478588"/>
            <a:ext cx="9144000" cy="400050"/>
          </a:xfrm>
          <a:prstGeom prst="rect">
            <a:avLst/>
          </a:prstGeom>
        </p:spPr>
        <p:txBody>
          <a:bodyPr anchor="ctr"/>
          <a:lstStyle>
            <a:lvl1pPr>
              <a:defRPr sz="9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222656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 section ">
    <p:spTree>
      <p:nvGrpSpPr>
        <p:cNvPr id="1" name=""/>
        <p:cNvGrpSpPr/>
        <p:nvPr/>
      </p:nvGrpSpPr>
      <p:grpSpPr>
        <a:xfrm>
          <a:off x="0" y="0"/>
          <a:ext cx="0" cy="0"/>
          <a:chOff x="0" y="0"/>
          <a:chExt cx="0" cy="0"/>
        </a:xfrm>
      </p:grpSpPr>
      <p:sp>
        <p:nvSpPr>
          <p:cNvPr id="2" name="Title 1"/>
          <p:cNvSpPr>
            <a:spLocks noGrp="1"/>
          </p:cNvSpPr>
          <p:nvPr>
            <p:ph type="ctrTitle"/>
          </p:nvPr>
        </p:nvSpPr>
        <p:spPr>
          <a:xfrm>
            <a:off x="864868" y="2542901"/>
            <a:ext cx="7048500" cy="1470025"/>
          </a:xfrm>
          <a:prstGeom prst="rect">
            <a:avLst/>
          </a:prstGeom>
        </p:spPr>
        <p:txBody>
          <a:bodyPr/>
          <a:lstStyle>
            <a:lvl1pPr algn="l">
              <a:defRPr sz="3600" b="1">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E8570176-B51D-4FD0-9F24-9411F49B65D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32212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000" y="198000"/>
            <a:ext cx="8460000" cy="810000"/>
          </a:xfrm>
          <a:prstGeom prst="rect">
            <a:avLst/>
          </a:prstGeom>
        </p:spPr>
        <p:txBody>
          <a:bodyPr anchor="ctr">
            <a:noAutofit/>
          </a:bodyPr>
          <a:lstStyle>
            <a:lvl1pPr algn="ctr" defTabSz="685800" rtl="0" eaLnBrk="1" latinLnBrk="0" hangingPunct="1">
              <a:spcBef>
                <a:spcPct val="0"/>
              </a:spcBef>
              <a:buNone/>
              <a:defRPr lang="en-US" sz="28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2">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3064800" y="1079864"/>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3">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342001" y="1410789"/>
            <a:ext cx="8459999" cy="4876800"/>
          </a:xfrm>
        </p:spPr>
        <p:txBody>
          <a:bodyPr>
            <a:noAutofit/>
          </a:bodyPr>
          <a:lstStyle>
            <a:lvl1pPr>
              <a:defRPr sz="2000">
                <a:latin typeface="Times New Roman" panose="02020603050405020304" pitchFamily="18" charset="0"/>
                <a:cs typeface="Times New Roman" panose="02020603050405020304" pitchFamily="18" charset="0"/>
              </a:defRPr>
            </a:lvl1pPr>
            <a:lvl2pPr>
              <a:defRPr sz="2100">
                <a:latin typeface="Calibri (Body)"/>
              </a:defRPr>
            </a:lvl2pPr>
            <a:lvl3pPr>
              <a:defRPr sz="2100">
                <a:latin typeface="Calibri (Body)"/>
              </a:defRPr>
            </a:lvl3pPr>
            <a:lvl4pPr>
              <a:defRPr sz="2100">
                <a:latin typeface="Calibri (Body)"/>
              </a:defRPr>
            </a:lvl4pPr>
            <a:lvl5pPr>
              <a:defRPr sz="2100">
                <a:latin typeface="Calibri (Body)"/>
              </a:defRPr>
            </a:lvl5pPr>
          </a:lstStyle>
          <a:p>
            <a:pPr lvl="0"/>
            <a:r>
              <a:rPr lang="en-US" dirty="0"/>
              <a:t>Slide Content</a:t>
            </a:r>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3064800" y="6363790"/>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8" name="Slide Number Placeholder 5">
            <a:extLst>
              <a:ext uri="{FF2B5EF4-FFF2-40B4-BE49-F238E27FC236}">
                <a16:creationId xmlns:a16="http://schemas.microsoft.com/office/drawing/2014/main" id="{E70DFC02-B5BF-4E3D-9424-EDA2AFA3E7E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4839849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1"/>
            <a:ext cx="8458200" cy="678611"/>
          </a:xfrm>
          <a:prstGeom prst="rect">
            <a:avLst/>
          </a:prstGeom>
        </p:spPr>
        <p:txBody>
          <a:bodyPr vert="horz" lIns="91440" tIns="45720" rIns="91440" bIns="45720" rtlCol="0" anchor="ctr">
            <a:noAutofit/>
          </a:bodyPr>
          <a:lstStyle>
            <a:lvl1pPr>
              <a:lnSpc>
                <a:spcPct val="90000"/>
              </a:lnSpc>
              <a:defRPr lang="en-US" sz="28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9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sz="20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spcBef>
                <a:spcPts val="576"/>
              </a:spcBef>
              <a:defRPr sz="2000">
                <a:latin typeface="Times New Roman" panose="02020603050405020304" pitchFamily="18" charset="0"/>
                <a:cs typeface="Times New Roman" panose="02020603050405020304" pitchFamily="18" charset="0"/>
              </a:defRPr>
            </a:lvl1pPr>
            <a:lvl2pPr>
              <a:spcBef>
                <a:spcPts val="576"/>
              </a:spcBef>
              <a:defRPr sz="2000">
                <a:latin typeface="Times New Roman" panose="02020603050405020304" pitchFamily="18" charset="0"/>
                <a:cs typeface="Times New Roman" panose="02020603050405020304" pitchFamily="18" charset="0"/>
              </a:defRPr>
            </a:lvl2pPr>
            <a:lvl3pPr>
              <a:spcBef>
                <a:spcPts val="576"/>
              </a:spcBef>
              <a:defRPr sz="2000">
                <a:latin typeface="Times New Roman" panose="02020603050405020304" pitchFamily="18" charset="0"/>
                <a:cs typeface="Times New Roman" panose="02020603050405020304" pitchFamily="18" charset="0"/>
              </a:defRPr>
            </a:lvl3pPr>
            <a:lvl4pPr>
              <a:spcBef>
                <a:spcPts val="576"/>
              </a:spcBef>
              <a:defRPr sz="2000">
                <a:latin typeface="Times New Roman" panose="02020603050405020304" pitchFamily="18" charset="0"/>
                <a:cs typeface="Times New Roman" panose="02020603050405020304" pitchFamily="18" charset="0"/>
              </a:defRPr>
            </a:lvl4pPr>
            <a:lvl5pPr>
              <a:spcBef>
                <a:spcPts val="576"/>
              </a:spcBef>
              <a:defRPr sz="2000">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48550"/>
            <a:ext cx="2980944" cy="228600"/>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1" name="Slide Number Placeholder 5">
            <a:extLst>
              <a:ext uri="{FF2B5EF4-FFF2-40B4-BE49-F238E27FC236}">
                <a16:creationId xmlns:a16="http://schemas.microsoft.com/office/drawing/2014/main" id="{71D284C0-4081-4237-9F98-BFAFDF88745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905695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laceholder">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14300"/>
            <a:ext cx="8229600" cy="1120140"/>
          </a:xfrm>
          <a:prstGeom prst="rect">
            <a:avLst/>
          </a:prstGeom>
          <a:noFill/>
        </p:spPr>
        <p:txBody>
          <a:bodyPr anchor="ctr">
            <a:normAutofit/>
          </a:bodyPr>
          <a:lstStyle>
            <a:lvl1pPr algn="ctr"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8" name="Content Placeholder 2">
            <a:extLst>
              <a:ext uri="{FF2B5EF4-FFF2-40B4-BE49-F238E27FC236}">
                <a16:creationId xmlns:a16="http://schemas.microsoft.com/office/drawing/2014/main" id="{FC2D5312-27D6-4AFF-A813-1C42A05AC2CA}"/>
              </a:ext>
            </a:extLst>
          </p:cNvPr>
          <p:cNvSpPr>
            <a:spLocks noGrp="1"/>
          </p:cNvSpPr>
          <p:nvPr>
            <p:ph sz="quarter" idx="20" hasCustomPrompt="1"/>
          </p:nvPr>
        </p:nvSpPr>
        <p:spPr>
          <a:xfrm>
            <a:off x="457200" y="1444752"/>
            <a:ext cx="8229600" cy="4727448"/>
          </a:xfrm>
        </p:spPr>
        <p:txBody>
          <a:bodyPr>
            <a:normAutofit/>
          </a:bodyPr>
          <a:lstStyle>
            <a:lvl1pPr>
              <a:spcBef>
                <a:spcPts val="576"/>
              </a:spcBef>
              <a:spcAft>
                <a:spcPts val="0"/>
              </a:spcAft>
              <a:defRPr sz="2400">
                <a:solidFill>
                  <a:schemeClr val="tx1"/>
                </a:solidFill>
                <a:latin typeface="Times New Roman" panose="02020603050405020304" pitchFamily="18" charset="0"/>
                <a:cs typeface="Times New Roman" panose="02020603050405020304" pitchFamily="18" charset="0"/>
              </a:defRPr>
            </a:lvl1pPr>
            <a:lvl2pPr marL="347472" indent="-347472">
              <a:spcBef>
                <a:spcPts val="576"/>
              </a:spcBef>
              <a:spcAft>
                <a:spcPts val="0"/>
              </a:spcAft>
              <a:defRPr sz="2000">
                <a:solidFill>
                  <a:schemeClr val="tx1"/>
                </a:solidFill>
                <a:latin typeface="Times New Roman" panose="02020603050405020304" pitchFamily="18" charset="0"/>
                <a:cs typeface="Times New Roman" panose="02020603050405020304" pitchFamily="18" charset="0"/>
              </a:defRPr>
            </a:lvl2pPr>
            <a:lvl3pPr>
              <a:spcBef>
                <a:spcPts val="0"/>
              </a:spcBef>
              <a:spcAft>
                <a:spcPts val="1200"/>
              </a:spcAft>
              <a:defRPr sz="2000">
                <a:latin typeface="Calibri (Body)"/>
                <a:cs typeface="Times New Roman" panose="02020603050405020304" pitchFamily="18" charset="0"/>
              </a:defRPr>
            </a:lvl3pPr>
            <a:lvl4pPr>
              <a:spcBef>
                <a:spcPts val="0"/>
              </a:spcBef>
              <a:spcAft>
                <a:spcPts val="1200"/>
              </a:spcAft>
              <a:defRPr sz="1800">
                <a:latin typeface="Calibri (Body)"/>
                <a:cs typeface="Times New Roman" panose="02020603050405020304" pitchFamily="18" charset="0"/>
              </a:defRPr>
            </a:lvl4pPr>
            <a:lvl5pPr>
              <a:spcBef>
                <a:spcPts val="0"/>
              </a:spcBef>
              <a:spcAft>
                <a:spcPts val="1200"/>
              </a:spcAft>
              <a:defRPr sz="1600">
                <a:latin typeface="Calibri (Body)"/>
                <a:cs typeface="Times New Roman" panose="02020603050405020304" pitchFamily="18" charset="0"/>
              </a:defRPr>
            </a:lvl5pPr>
          </a:lstStyle>
          <a:p>
            <a:pPr lvl="0"/>
            <a:r>
              <a:rPr lang="en-US" dirty="0"/>
              <a:t>Slide Content</a:t>
            </a:r>
          </a:p>
          <a:p>
            <a:pPr lvl="1"/>
            <a:r>
              <a:rPr lang="en-US" dirty="0"/>
              <a:t>Second level</a:t>
            </a:r>
          </a:p>
        </p:txBody>
      </p:sp>
      <p:sp>
        <p:nvSpPr>
          <p:cNvPr id="5" name="Text Placeholder 4">
            <a:extLst>
              <a:ext uri="{FF2B5EF4-FFF2-40B4-BE49-F238E27FC236}">
                <a16:creationId xmlns:a16="http://schemas.microsoft.com/office/drawing/2014/main" id="{A9C18561-DC1D-4315-9FAC-C384E2555272}"/>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BDFC4EDC-1BAA-4C20-89C3-9D5BBD9F1B73}"/>
              </a:ext>
            </a:extLst>
          </p:cNvPr>
          <p:cNvSpPr>
            <a:spLocks noGrp="1"/>
          </p:cNvSpPr>
          <p:nvPr>
            <p:ph type="body" sz="quarter" idx="23"/>
          </p:nvPr>
        </p:nvSpPr>
        <p:spPr>
          <a:xfrm>
            <a:off x="1447800" y="6646956"/>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3FE7DF9-AB7C-4227-9BC0-4BA20BFAAA4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86492598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675-1123-456C-92D5-8BE79199260F}"/>
              </a:ext>
            </a:extLst>
          </p:cNvPr>
          <p:cNvSpPr>
            <a:spLocks noGrp="1"/>
          </p:cNvSpPr>
          <p:nvPr>
            <p:ph type="title"/>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17" name="Content Placeholder 16">
            <a:extLst>
              <a:ext uri="{FF2B5EF4-FFF2-40B4-BE49-F238E27FC236}">
                <a16:creationId xmlns:a16="http://schemas.microsoft.com/office/drawing/2014/main" id="{0CC861EA-7850-4CBF-AD83-10A60B4B56B8}"/>
              </a:ext>
            </a:extLst>
          </p:cNvPr>
          <p:cNvSpPr>
            <a:spLocks noGrp="1"/>
          </p:cNvSpPr>
          <p:nvPr>
            <p:ph sz="quarter" idx="11"/>
          </p:nvPr>
        </p:nvSpPr>
        <p:spPr>
          <a:xfrm>
            <a:off x="457200" y="1447800"/>
            <a:ext cx="3238500" cy="3810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19" name="Content Placeholder 18">
            <a:extLst>
              <a:ext uri="{FF2B5EF4-FFF2-40B4-BE49-F238E27FC236}">
                <a16:creationId xmlns:a16="http://schemas.microsoft.com/office/drawing/2014/main" id="{C19D6C29-4088-40E8-94E5-74C4D85E1922}"/>
              </a:ext>
            </a:extLst>
          </p:cNvPr>
          <p:cNvSpPr>
            <a:spLocks noGrp="1"/>
          </p:cNvSpPr>
          <p:nvPr>
            <p:ph sz="quarter" idx="12"/>
          </p:nvPr>
        </p:nvSpPr>
        <p:spPr>
          <a:xfrm>
            <a:off x="457200" y="19351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1" name="Content Placeholder 20">
            <a:extLst>
              <a:ext uri="{FF2B5EF4-FFF2-40B4-BE49-F238E27FC236}">
                <a16:creationId xmlns:a16="http://schemas.microsoft.com/office/drawing/2014/main" id="{E835A5C5-88D3-4116-8850-C9EAB25E5369}"/>
              </a:ext>
            </a:extLst>
          </p:cNvPr>
          <p:cNvSpPr>
            <a:spLocks noGrp="1"/>
          </p:cNvSpPr>
          <p:nvPr>
            <p:ph sz="quarter" idx="13"/>
          </p:nvPr>
        </p:nvSpPr>
        <p:spPr>
          <a:xfrm>
            <a:off x="457200" y="25447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3" name="Content Placeholder 22">
            <a:extLst>
              <a:ext uri="{FF2B5EF4-FFF2-40B4-BE49-F238E27FC236}">
                <a16:creationId xmlns:a16="http://schemas.microsoft.com/office/drawing/2014/main" id="{4EBF8EF7-B5A2-4CC3-A947-B7895EF35F0A}"/>
              </a:ext>
            </a:extLst>
          </p:cNvPr>
          <p:cNvSpPr>
            <a:spLocks noGrp="1"/>
          </p:cNvSpPr>
          <p:nvPr>
            <p:ph sz="quarter" idx="14"/>
          </p:nvPr>
        </p:nvSpPr>
        <p:spPr>
          <a:xfrm>
            <a:off x="457200" y="31543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5" name="Content Placeholder 24">
            <a:extLst>
              <a:ext uri="{FF2B5EF4-FFF2-40B4-BE49-F238E27FC236}">
                <a16:creationId xmlns:a16="http://schemas.microsoft.com/office/drawing/2014/main" id="{69BA67C0-819B-4352-A431-519BF9EEA9D9}"/>
              </a:ext>
            </a:extLst>
          </p:cNvPr>
          <p:cNvSpPr>
            <a:spLocks noGrp="1"/>
          </p:cNvSpPr>
          <p:nvPr>
            <p:ph sz="quarter" idx="15"/>
          </p:nvPr>
        </p:nvSpPr>
        <p:spPr>
          <a:xfrm>
            <a:off x="457200" y="3763963"/>
            <a:ext cx="3238500"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7" name="Content Placeholder 26">
            <a:extLst>
              <a:ext uri="{FF2B5EF4-FFF2-40B4-BE49-F238E27FC236}">
                <a16:creationId xmlns:a16="http://schemas.microsoft.com/office/drawing/2014/main" id="{182D822E-0FFD-464D-9C0C-6490AE33907F}"/>
              </a:ext>
            </a:extLst>
          </p:cNvPr>
          <p:cNvSpPr>
            <a:spLocks noGrp="1"/>
          </p:cNvSpPr>
          <p:nvPr>
            <p:ph sz="quarter" idx="16"/>
          </p:nvPr>
        </p:nvSpPr>
        <p:spPr>
          <a:xfrm>
            <a:off x="457200" y="4267200"/>
            <a:ext cx="3238500" cy="42703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9" name="Content Placeholder 28">
            <a:extLst>
              <a:ext uri="{FF2B5EF4-FFF2-40B4-BE49-F238E27FC236}">
                <a16:creationId xmlns:a16="http://schemas.microsoft.com/office/drawing/2014/main" id="{FCC95F63-CA5D-4CA1-98CB-08DABADFD04A}"/>
              </a:ext>
            </a:extLst>
          </p:cNvPr>
          <p:cNvSpPr>
            <a:spLocks noGrp="1"/>
          </p:cNvSpPr>
          <p:nvPr>
            <p:ph sz="quarter" idx="17"/>
          </p:nvPr>
        </p:nvSpPr>
        <p:spPr>
          <a:xfrm>
            <a:off x="457200" y="4770438"/>
            <a:ext cx="3238500" cy="48736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1" name="Content Placeholder 30">
            <a:extLst>
              <a:ext uri="{FF2B5EF4-FFF2-40B4-BE49-F238E27FC236}">
                <a16:creationId xmlns:a16="http://schemas.microsoft.com/office/drawing/2014/main" id="{BEAADDFD-EC7B-4C7C-A464-D4C1C6D736AA}"/>
              </a:ext>
            </a:extLst>
          </p:cNvPr>
          <p:cNvSpPr>
            <a:spLocks noGrp="1"/>
          </p:cNvSpPr>
          <p:nvPr>
            <p:ph sz="quarter" idx="18"/>
          </p:nvPr>
        </p:nvSpPr>
        <p:spPr>
          <a:xfrm>
            <a:off x="457200" y="5410200"/>
            <a:ext cx="3238500" cy="60960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3" name="Content Placeholder 32">
            <a:extLst>
              <a:ext uri="{FF2B5EF4-FFF2-40B4-BE49-F238E27FC236}">
                <a16:creationId xmlns:a16="http://schemas.microsoft.com/office/drawing/2014/main" id="{7A6C16B3-3F3A-47E4-8AE4-9BA0920E3EBB}"/>
              </a:ext>
            </a:extLst>
          </p:cNvPr>
          <p:cNvSpPr>
            <a:spLocks noGrp="1"/>
          </p:cNvSpPr>
          <p:nvPr>
            <p:ph sz="quarter" idx="19"/>
          </p:nvPr>
        </p:nvSpPr>
        <p:spPr>
          <a:xfrm>
            <a:off x="5257800" y="1417638"/>
            <a:ext cx="3238500" cy="411162"/>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5" name="Content Placeholder 34">
            <a:extLst>
              <a:ext uri="{FF2B5EF4-FFF2-40B4-BE49-F238E27FC236}">
                <a16:creationId xmlns:a16="http://schemas.microsoft.com/office/drawing/2014/main" id="{EC36C7E8-F50A-4ED9-80DB-7BA0F6044750}"/>
              </a:ext>
            </a:extLst>
          </p:cNvPr>
          <p:cNvSpPr>
            <a:spLocks noGrp="1"/>
          </p:cNvSpPr>
          <p:nvPr>
            <p:ph sz="quarter" idx="20"/>
          </p:nvPr>
        </p:nvSpPr>
        <p:spPr>
          <a:xfrm>
            <a:off x="5257800" y="19351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7" name="Content Placeholder 36">
            <a:extLst>
              <a:ext uri="{FF2B5EF4-FFF2-40B4-BE49-F238E27FC236}">
                <a16:creationId xmlns:a16="http://schemas.microsoft.com/office/drawing/2014/main" id="{4D15027B-24FA-4556-9A45-280661C7C1BF}"/>
              </a:ext>
            </a:extLst>
          </p:cNvPr>
          <p:cNvSpPr>
            <a:spLocks noGrp="1"/>
          </p:cNvSpPr>
          <p:nvPr>
            <p:ph sz="quarter" idx="21"/>
          </p:nvPr>
        </p:nvSpPr>
        <p:spPr>
          <a:xfrm>
            <a:off x="5257800" y="25447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9" name="Content Placeholder 38">
            <a:extLst>
              <a:ext uri="{FF2B5EF4-FFF2-40B4-BE49-F238E27FC236}">
                <a16:creationId xmlns:a16="http://schemas.microsoft.com/office/drawing/2014/main" id="{12B2404C-4CA1-409D-9254-3F5B0B644780}"/>
              </a:ext>
            </a:extLst>
          </p:cNvPr>
          <p:cNvSpPr>
            <a:spLocks noGrp="1"/>
          </p:cNvSpPr>
          <p:nvPr>
            <p:ph sz="quarter" idx="22"/>
          </p:nvPr>
        </p:nvSpPr>
        <p:spPr>
          <a:xfrm>
            <a:off x="5257800" y="31543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1" name="Content Placeholder 40">
            <a:extLst>
              <a:ext uri="{FF2B5EF4-FFF2-40B4-BE49-F238E27FC236}">
                <a16:creationId xmlns:a16="http://schemas.microsoft.com/office/drawing/2014/main" id="{2A43C2D5-7965-4699-9115-EF94253FB591}"/>
              </a:ext>
            </a:extLst>
          </p:cNvPr>
          <p:cNvSpPr>
            <a:spLocks noGrp="1"/>
          </p:cNvSpPr>
          <p:nvPr>
            <p:ph sz="quarter" idx="23"/>
          </p:nvPr>
        </p:nvSpPr>
        <p:spPr>
          <a:xfrm>
            <a:off x="5257800" y="3763963"/>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3" name="Content Placeholder 42">
            <a:extLst>
              <a:ext uri="{FF2B5EF4-FFF2-40B4-BE49-F238E27FC236}">
                <a16:creationId xmlns:a16="http://schemas.microsoft.com/office/drawing/2014/main" id="{24183AA2-22FF-48DF-BF16-D60DE71B5E24}"/>
              </a:ext>
            </a:extLst>
          </p:cNvPr>
          <p:cNvSpPr>
            <a:spLocks noGrp="1"/>
          </p:cNvSpPr>
          <p:nvPr>
            <p:ph sz="quarter" idx="24"/>
          </p:nvPr>
        </p:nvSpPr>
        <p:spPr>
          <a:xfrm>
            <a:off x="5257800" y="4267200"/>
            <a:ext cx="3238500" cy="381000"/>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5" name="Content Placeholder 44">
            <a:extLst>
              <a:ext uri="{FF2B5EF4-FFF2-40B4-BE49-F238E27FC236}">
                <a16:creationId xmlns:a16="http://schemas.microsoft.com/office/drawing/2014/main" id="{FD9D1859-0BD9-406B-9241-6553AE7AC831}"/>
              </a:ext>
            </a:extLst>
          </p:cNvPr>
          <p:cNvSpPr>
            <a:spLocks noGrp="1"/>
          </p:cNvSpPr>
          <p:nvPr>
            <p:ph sz="quarter" idx="25"/>
          </p:nvPr>
        </p:nvSpPr>
        <p:spPr>
          <a:xfrm>
            <a:off x="5257800" y="4770438"/>
            <a:ext cx="3238500" cy="487362"/>
          </a:xfrm>
        </p:spPr>
        <p:txBody>
          <a:bodyPr>
            <a:noAutofit/>
          </a:bodyPr>
          <a:lstStyle>
            <a:lvl1pPr>
              <a:defRPr sz="2400">
                <a:latin typeface="Times New Roman" panose="02020603050405020304" pitchFamily="18" charset="0"/>
                <a:cs typeface="Times New Roman" panose="02020603050405020304" pitchFamily="18" charset="0"/>
              </a:defRPr>
            </a:lvl1pPr>
            <a:lvl3pPr>
              <a:defRPr/>
            </a:lvl3pPr>
          </a:lstStyle>
          <a:p>
            <a:pPr lvl="0"/>
            <a:endParaRPr lang="en-IN" dirty="0"/>
          </a:p>
        </p:txBody>
      </p:sp>
      <p:sp>
        <p:nvSpPr>
          <p:cNvPr id="47" name="Content Placeholder 46">
            <a:extLst>
              <a:ext uri="{FF2B5EF4-FFF2-40B4-BE49-F238E27FC236}">
                <a16:creationId xmlns:a16="http://schemas.microsoft.com/office/drawing/2014/main" id="{592903F4-77E8-4071-8A2D-24F363B71DA2}"/>
              </a:ext>
            </a:extLst>
          </p:cNvPr>
          <p:cNvSpPr>
            <a:spLocks noGrp="1"/>
          </p:cNvSpPr>
          <p:nvPr>
            <p:ph sz="quarter" idx="26"/>
          </p:nvPr>
        </p:nvSpPr>
        <p:spPr>
          <a:xfrm>
            <a:off x="5257800" y="5410200"/>
            <a:ext cx="3238500" cy="609600"/>
          </a:xfrm>
        </p:spPr>
        <p:txBody>
          <a:bodyPr>
            <a:norm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53" name="Text Placeholder 52">
            <a:extLst>
              <a:ext uri="{FF2B5EF4-FFF2-40B4-BE49-F238E27FC236}">
                <a16:creationId xmlns:a16="http://schemas.microsoft.com/office/drawing/2014/main" id="{D525043A-3AB4-4D24-9839-649B1BC84859}"/>
              </a:ext>
            </a:extLst>
          </p:cNvPr>
          <p:cNvSpPr>
            <a:spLocks noGrp="1"/>
          </p:cNvSpPr>
          <p:nvPr>
            <p:ph type="body" sz="quarter" idx="29" hasCustomPrompt="1"/>
          </p:nvPr>
        </p:nvSpPr>
        <p:spPr>
          <a:xfrm>
            <a:off x="1333500" y="6324600"/>
            <a:ext cx="2819400" cy="182563"/>
          </a:xfrm>
        </p:spPr>
        <p:txBody>
          <a:bodyPr anchor="ct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US" dirty="0"/>
              <a:t>Access the text alternative link, if needed.</a:t>
            </a:r>
            <a:endParaRPr lang="en-IN" dirty="0"/>
          </a:p>
        </p:txBody>
      </p:sp>
      <p:sp>
        <p:nvSpPr>
          <p:cNvPr id="4" name="Text Placeholder 3">
            <a:extLst>
              <a:ext uri="{FF2B5EF4-FFF2-40B4-BE49-F238E27FC236}">
                <a16:creationId xmlns:a16="http://schemas.microsoft.com/office/drawing/2014/main" id="{2E7CAB91-015B-43F7-85B9-43D7766D7F98}"/>
              </a:ext>
            </a:extLst>
          </p:cNvPr>
          <p:cNvSpPr>
            <a:spLocks noGrp="1"/>
          </p:cNvSpPr>
          <p:nvPr>
            <p:ph type="body" sz="quarter" idx="30"/>
          </p:nvPr>
        </p:nvSpPr>
        <p:spPr>
          <a:xfrm>
            <a:off x="5067300" y="6362700"/>
            <a:ext cx="3238500" cy="1905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6" name="Text Placeholder 5">
            <a:extLst>
              <a:ext uri="{FF2B5EF4-FFF2-40B4-BE49-F238E27FC236}">
                <a16:creationId xmlns:a16="http://schemas.microsoft.com/office/drawing/2014/main" id="{817AB614-B516-4222-9888-6876166534A5}"/>
              </a:ext>
            </a:extLst>
          </p:cNvPr>
          <p:cNvSpPr>
            <a:spLocks noGrp="1"/>
          </p:cNvSpPr>
          <p:nvPr>
            <p:ph type="body" sz="quarter" idx="31"/>
          </p:nvPr>
        </p:nvSpPr>
        <p:spPr>
          <a:xfrm>
            <a:off x="3124200" y="6685440"/>
            <a:ext cx="5181600" cy="122238"/>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24" name="Slide Number Placeholder 5">
            <a:extLst>
              <a:ext uri="{FF2B5EF4-FFF2-40B4-BE49-F238E27FC236}">
                <a16:creationId xmlns:a16="http://schemas.microsoft.com/office/drawing/2014/main" id="{CF2F6772-0062-47AE-B853-5A2C44C55DF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98412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7200" y="257176"/>
            <a:ext cx="8229600" cy="977264"/>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7200" y="1444752"/>
            <a:ext cx="8229600" cy="2362200"/>
          </a:xfrm>
          <a:prstGeom prst="rect">
            <a:avLst/>
          </a:prstGeom>
        </p:spPr>
        <p:txBody>
          <a:bodyPr>
            <a:normAutofit/>
          </a:bodyPr>
          <a:lstStyle>
            <a:lvl1pPr marL="0" indent="0">
              <a:spcBef>
                <a:spcPts val="900"/>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900"/>
              </a:spcBef>
              <a:spcAft>
                <a:spcPts val="0"/>
              </a:spcAft>
              <a:buClr>
                <a:schemeClr val="tx1"/>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7200" y="3806952"/>
            <a:ext cx="8229600" cy="2362200"/>
          </a:xfrm>
          <a:prstGeom prst="rect">
            <a:avLst/>
          </a:prstGeom>
        </p:spPr>
        <p:txBody>
          <a:bodyPr>
            <a:normAutofit/>
          </a:bodyPr>
          <a:lstStyle>
            <a:lvl1pPr marL="0" indent="0" algn="l" defTabSz="685800" rtl="0" eaLnBrk="1" latinLnBrk="0" hangingPunct="1">
              <a:lnSpc>
                <a:spcPct val="100000"/>
              </a:lnSpc>
              <a:spcBef>
                <a:spcPts val="900"/>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900"/>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0B103AAA-410F-4165-AD7C-EECD573FC088}"/>
              </a:ext>
            </a:extLst>
          </p:cNvPr>
          <p:cNvSpPr>
            <a:spLocks noGrp="1"/>
          </p:cNvSpPr>
          <p:nvPr>
            <p:ph type="body" sz="quarter" idx="22" hasCustomPrompt="1"/>
          </p:nvPr>
        </p:nvSpPr>
        <p:spPr>
          <a:xfrm>
            <a:off x="1562100" y="636270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5C05DB38-781F-4C4A-B40E-096BF9A1CD12}"/>
              </a:ext>
            </a:extLst>
          </p:cNvPr>
          <p:cNvSpPr>
            <a:spLocks noGrp="1"/>
          </p:cNvSpPr>
          <p:nvPr>
            <p:ph type="body" sz="quarter" idx="23"/>
          </p:nvPr>
        </p:nvSpPr>
        <p:spPr>
          <a:xfrm>
            <a:off x="5791200" y="6400799"/>
            <a:ext cx="2514600" cy="200025"/>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5" name="Text Placeholder 4">
            <a:extLst>
              <a:ext uri="{FF2B5EF4-FFF2-40B4-BE49-F238E27FC236}">
                <a16:creationId xmlns:a16="http://schemas.microsoft.com/office/drawing/2014/main" id="{F0753F8A-57FF-4CF1-83B7-431C451D239D}"/>
              </a:ext>
            </a:extLst>
          </p:cNvPr>
          <p:cNvSpPr>
            <a:spLocks noGrp="1"/>
          </p:cNvSpPr>
          <p:nvPr>
            <p:ph type="body" sz="quarter" idx="24"/>
          </p:nvPr>
        </p:nvSpPr>
        <p:spPr>
          <a:xfrm>
            <a:off x="3490912" y="6662831"/>
            <a:ext cx="5043488" cy="168275"/>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9" name="Slide Number Placeholder 5">
            <a:extLst>
              <a:ext uri="{FF2B5EF4-FFF2-40B4-BE49-F238E27FC236}">
                <a16:creationId xmlns:a16="http://schemas.microsoft.com/office/drawing/2014/main" id="{512CBD2A-4C50-4838-A6B1-F7006A3BA984}"/>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84644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0967-209A-4B3B-B239-1C550861A07E}"/>
              </a:ext>
            </a:extLst>
          </p:cNvPr>
          <p:cNvSpPr>
            <a:spLocks noGrp="1"/>
          </p:cNvSpPr>
          <p:nvPr>
            <p:ph type="title"/>
          </p:nvPr>
        </p:nvSpPr>
        <p:spPr>
          <a:xfrm>
            <a:off x="457200" y="114300"/>
            <a:ext cx="8228096" cy="1120140"/>
          </a:xfrm>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4" name="Content Placeholder 2">
            <a:extLst>
              <a:ext uri="{FF2B5EF4-FFF2-40B4-BE49-F238E27FC236}">
                <a16:creationId xmlns:a16="http://schemas.microsoft.com/office/drawing/2014/main" id="{0BC2592B-391F-429D-AA80-BB067C42BA57}"/>
              </a:ext>
            </a:extLst>
          </p:cNvPr>
          <p:cNvSpPr>
            <a:spLocks noGrp="1"/>
          </p:cNvSpPr>
          <p:nvPr>
            <p:ph idx="1" hasCustomPrompt="1"/>
          </p:nvPr>
        </p:nvSpPr>
        <p:spPr>
          <a:xfrm>
            <a:off x="457200" y="1444752"/>
            <a:ext cx="8229600" cy="16002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5" name="Content Placeholder 3">
            <a:extLst>
              <a:ext uri="{FF2B5EF4-FFF2-40B4-BE49-F238E27FC236}">
                <a16:creationId xmlns:a16="http://schemas.microsoft.com/office/drawing/2014/main" id="{FD7B10A1-A690-4118-B8C0-D5B100569A32}"/>
              </a:ext>
            </a:extLst>
          </p:cNvPr>
          <p:cNvSpPr>
            <a:spLocks noGrp="1"/>
          </p:cNvSpPr>
          <p:nvPr>
            <p:ph idx="13" hasCustomPrompt="1"/>
          </p:nvPr>
        </p:nvSpPr>
        <p:spPr>
          <a:xfrm>
            <a:off x="457200" y="3146311"/>
            <a:ext cx="8229600"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6" name="Content Placeholder 3">
            <a:extLst>
              <a:ext uri="{FF2B5EF4-FFF2-40B4-BE49-F238E27FC236}">
                <a16:creationId xmlns:a16="http://schemas.microsoft.com/office/drawing/2014/main" id="{7E870F0C-3217-4F50-B505-7937F1D8CD43}"/>
              </a:ext>
            </a:extLst>
          </p:cNvPr>
          <p:cNvSpPr>
            <a:spLocks noGrp="1"/>
          </p:cNvSpPr>
          <p:nvPr>
            <p:ph idx="14" hasCustomPrompt="1"/>
          </p:nvPr>
        </p:nvSpPr>
        <p:spPr>
          <a:xfrm>
            <a:off x="457200" y="4695470"/>
            <a:ext cx="8228096"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3</a:t>
            </a:r>
          </a:p>
          <a:p>
            <a:pPr lvl="1"/>
            <a:r>
              <a:rPr lang="en-US" dirty="0"/>
              <a:t>Second level</a:t>
            </a:r>
          </a:p>
        </p:txBody>
      </p:sp>
      <p:sp>
        <p:nvSpPr>
          <p:cNvPr id="9" name="Text Placeholder 4">
            <a:extLst>
              <a:ext uri="{FF2B5EF4-FFF2-40B4-BE49-F238E27FC236}">
                <a16:creationId xmlns:a16="http://schemas.microsoft.com/office/drawing/2014/main" id="{5AE256BA-E5FA-4523-AB7A-C1B31494E2E4}"/>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1" name="Text Placeholder 2">
            <a:extLst>
              <a:ext uri="{FF2B5EF4-FFF2-40B4-BE49-F238E27FC236}">
                <a16:creationId xmlns:a16="http://schemas.microsoft.com/office/drawing/2014/main" id="{0E9A0C31-B043-430D-B28E-EA0B4E66532C}"/>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A57DB28-B48C-4EAE-836F-686F1B369A0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29881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342646" y="152400"/>
            <a:ext cx="8458708" cy="1082040"/>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342646" y="1524000"/>
            <a:ext cx="4075200" cy="48006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2900"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726154" y="1524000"/>
            <a:ext cx="4075200" cy="48006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2900"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3E8B454B-997E-49CD-A336-0FE21549A8F6}"/>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2" name="Text Placeholder 2">
            <a:extLst>
              <a:ext uri="{FF2B5EF4-FFF2-40B4-BE49-F238E27FC236}">
                <a16:creationId xmlns:a16="http://schemas.microsoft.com/office/drawing/2014/main" id="{F1116DD9-289C-4737-A56E-E02B69F13F17}"/>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9" name="Slide Number Placeholder 5">
            <a:extLst>
              <a:ext uri="{FF2B5EF4-FFF2-40B4-BE49-F238E27FC236}">
                <a16:creationId xmlns:a16="http://schemas.microsoft.com/office/drawing/2014/main" id="{DF559566-3339-4DEC-BB50-1AC692F0B4F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3493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7200" y="190500"/>
            <a:ext cx="8229600" cy="1043940"/>
          </a:xfrm>
          <a:prstGeom prst="rect">
            <a:avLst/>
          </a:prstGeom>
          <a:noFill/>
        </p:spPr>
        <p:txBody>
          <a:bodyPr vert="horz" lIns="91440" tIns="45720" rIns="91440" bIns="45720" rtlCol="0" anchor="ctr">
            <a:normAutofit/>
          </a:bodyPr>
          <a:lstStyle>
            <a:lvl1pPr algn="ctr" defTabSz="685800" rtl="0" eaLnBrk="1" latinLnBrk="0" hangingPunct="1">
              <a:spcBef>
                <a:spcPct val="0"/>
              </a:spcBef>
              <a:buNone/>
              <a:defRPr lang="en-US" sz="36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7200" y="1444752"/>
            <a:ext cx="8229600" cy="530352"/>
          </a:xfrm>
        </p:spPr>
        <p:txBody>
          <a:bodyPr>
            <a:noAutofit/>
          </a:bodyPr>
          <a:lstStyle>
            <a:lvl1pPr>
              <a:spcBef>
                <a:spcPts val="576"/>
              </a:spcBef>
              <a:spcAft>
                <a:spcPts val="0"/>
              </a:spcAft>
              <a:defRPr sz="2400">
                <a:latin typeface="Times New Roman" panose="02020603050405020304" pitchFamily="18" charset="0"/>
                <a:cs typeface="Times New Roman" panose="02020603050405020304" pitchFamily="18" charset="0"/>
              </a:defRPr>
            </a:lvl1pPr>
            <a:lvl2pPr>
              <a:defRPr sz="2400">
                <a:latin typeface="Calibri (Body)"/>
              </a:defRPr>
            </a:lvl2pPr>
            <a:lvl3pPr>
              <a:defRPr sz="2400">
                <a:latin typeface="Calibri (Body)"/>
              </a:defRPr>
            </a:lvl3pPr>
            <a:lvl4pPr>
              <a:defRPr sz="2400">
                <a:latin typeface="Calibri (Body)"/>
              </a:defRPr>
            </a:lvl4pPr>
            <a:lvl5pPr>
              <a:defRPr sz="2400">
                <a:latin typeface="Calibri (Body)"/>
              </a:defRPr>
            </a:lvl5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7200" y="2109806"/>
            <a:ext cx="8229600" cy="530352"/>
          </a:xfrm>
        </p:spPr>
        <p:txBody>
          <a:bodyPr>
            <a:noAutofit/>
          </a:bodyPr>
          <a:lstStyle>
            <a:lvl1pPr>
              <a:spcBef>
                <a:spcPts val="576"/>
              </a:spcBef>
              <a:spcAft>
                <a:spcPts val="0"/>
              </a:spcAf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7200" y="2774860"/>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7200" y="3439914"/>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7200" y="4104968"/>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7200" y="4770022"/>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7200" y="5435077"/>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7</a:t>
            </a:r>
          </a:p>
        </p:txBody>
      </p:sp>
      <p:sp>
        <p:nvSpPr>
          <p:cNvPr id="3" name="Text Placeholder 2">
            <a:extLst>
              <a:ext uri="{FF2B5EF4-FFF2-40B4-BE49-F238E27FC236}">
                <a16:creationId xmlns:a16="http://schemas.microsoft.com/office/drawing/2014/main" id="{FE55FD81-C6A5-4CBE-89C6-D6C0603123AD}"/>
              </a:ext>
            </a:extLst>
          </p:cNvPr>
          <p:cNvSpPr>
            <a:spLocks noGrp="1"/>
          </p:cNvSpPr>
          <p:nvPr>
            <p:ph type="body" sz="quarter" idx="18"/>
          </p:nvPr>
        </p:nvSpPr>
        <p:spPr>
          <a:xfrm>
            <a:off x="3009900" y="6286500"/>
            <a:ext cx="3124200" cy="2286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12" name="Text Placeholder 2">
            <a:extLst>
              <a:ext uri="{FF2B5EF4-FFF2-40B4-BE49-F238E27FC236}">
                <a16:creationId xmlns:a16="http://schemas.microsoft.com/office/drawing/2014/main" id="{3619478D-379B-4CBE-BBC0-EE5CD33AA1FD}"/>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5" name="Slide Number Placeholder 5">
            <a:extLst>
              <a:ext uri="{FF2B5EF4-FFF2-40B4-BE49-F238E27FC236}">
                <a16:creationId xmlns:a16="http://schemas.microsoft.com/office/drawing/2014/main" id="{64DF94FD-EA9F-44A4-8DE0-6BAC7E32EB56}"/>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8590136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0D2F2E-FF0D-4CA0-B587-5526A6D50DB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C8013D9-22BD-4DC0-B299-9742F32EB7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74FD0D2-9928-4038-8413-4B229DDCC992}"/>
              </a:ext>
            </a:extLst>
          </p:cNvPr>
          <p:cNvSpPr>
            <a:spLocks noGrp="1" noChangeArrowheads="1"/>
          </p:cNvSpPr>
          <p:nvPr>
            <p:ph type="sldNum" sz="quarter" idx="12"/>
          </p:nvPr>
        </p:nvSpPr>
        <p:spPr>
          <a:ln/>
        </p:spPr>
        <p:txBody>
          <a:bodyPr anchor="ctr"/>
          <a:lstStyle>
            <a:lvl1pPr>
              <a:defRPr sz="900" b="1"/>
            </a:lvl1pPr>
          </a:lstStyle>
          <a:p>
            <a:pPr>
              <a:defRPr/>
            </a:pPr>
            <a:fld id="{FE59D228-BDAD-4861-BBEA-2F34BE7847B1}" type="slidenum">
              <a:rPr lang="en-US" altLang="en-US" smtClean="0"/>
              <a:pPr>
                <a:defRPr/>
              </a:pPr>
              <a:t>‹#›</a:t>
            </a:fld>
            <a:endParaRPr lang="en-US" altLang="en-US" dirty="0"/>
          </a:p>
        </p:txBody>
      </p:sp>
    </p:spTree>
    <p:extLst>
      <p:ext uri="{BB962C8B-B14F-4D97-AF65-F5344CB8AC3E}">
        <p14:creationId xmlns:p14="http://schemas.microsoft.com/office/powerpoint/2010/main" val="216461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3174242-83E0-4B55-8D50-5B690E3F31D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85DAC44-56B2-4226-8744-79FAD140AA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2BD9EF-7054-4C79-A376-DBF62FD9F57E}"/>
              </a:ext>
            </a:extLst>
          </p:cNvPr>
          <p:cNvSpPr>
            <a:spLocks noGrp="1" noChangeArrowheads="1"/>
          </p:cNvSpPr>
          <p:nvPr>
            <p:ph type="sldNum" sz="quarter" idx="12"/>
          </p:nvPr>
        </p:nvSpPr>
        <p:spPr>
          <a:ln/>
        </p:spPr>
        <p:txBody>
          <a:bodyPr anchor="ctr"/>
          <a:lstStyle>
            <a:lvl1pPr>
              <a:defRPr sz="900" b="1"/>
            </a:lvl1pPr>
          </a:lstStyle>
          <a:p>
            <a:pPr>
              <a:defRPr/>
            </a:pPr>
            <a:fld id="{EED5F603-B431-40D7-A264-AA7547752D80}" type="slidenum">
              <a:rPr lang="en-US" altLang="en-US" smtClean="0"/>
              <a:pPr>
                <a:defRPr/>
              </a:pPr>
              <a:t>‹#›</a:t>
            </a:fld>
            <a:endParaRPr lang="en-US" altLang="en-US" dirty="0"/>
          </a:p>
        </p:txBody>
      </p:sp>
    </p:spTree>
    <p:extLst>
      <p:ext uri="{BB962C8B-B14F-4D97-AF65-F5344CB8AC3E}">
        <p14:creationId xmlns:p14="http://schemas.microsoft.com/office/powerpoint/2010/main" val="3976046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61447"/>
            <a:ext cx="999514" cy="999514"/>
          </a:xfrm>
          <a:prstGeom prst="rect">
            <a:avLst/>
          </a:prstGeom>
        </p:spPr>
      </p:pic>
      <p:sp>
        <p:nvSpPr>
          <p:cNvPr id="9" name="MGH Tagline">
            <a:extLst>
              <a:ext uri="{FF2B5EF4-FFF2-40B4-BE49-F238E27FC236}">
                <a16:creationId xmlns:a16="http://schemas.microsoft.com/office/drawing/2014/main" id="{70E12349-CEA7-4006-B6E3-3E283BDBD258}"/>
              </a:ext>
            </a:extLst>
          </p:cNvPr>
          <p:cNvSpPr txBox="1"/>
          <p:nvPr userDrawn="1"/>
        </p:nvSpPr>
        <p:spPr>
          <a:xfrm>
            <a:off x="5590427" y="169652"/>
            <a:ext cx="3544947" cy="338554"/>
          </a:xfrm>
          <a:prstGeom prst="rect">
            <a:avLst/>
          </a:prstGeom>
          <a:noFill/>
        </p:spPr>
        <p:txBody>
          <a:bodyPr wrap="square" lIns="28575" rIns="28575" rtlCol="0">
            <a:spAutoFit/>
          </a:bodyPr>
          <a:lstStyle/>
          <a:p>
            <a:pPr marL="0" marR="0" lvl="0" indent="0" algn="l" defTabSz="571500" rtl="0" eaLnBrk="1" fontAlgn="auto" latinLnBrk="0" hangingPunct="1">
              <a:lnSpc>
                <a:spcPct val="100000"/>
              </a:lnSpc>
              <a:spcBef>
                <a:spcPts val="0"/>
              </a:spcBef>
              <a:spcAft>
                <a:spcPts val="0"/>
              </a:spcAft>
              <a:buClrTx/>
              <a:buSzTx/>
              <a:buFontTx/>
              <a:buNone/>
              <a:tabLst/>
              <a:defRPr/>
            </a:pPr>
            <a:r>
              <a:rPr lang="en-US" sz="1600" spc="25"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600" spc="25"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25"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8"/>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50">
              <a:latin typeface="Calibri (Body)"/>
              <a:cs typeface="Times New Roman" panose="02020603050405020304" pitchFamily="18" charset="0"/>
            </a:endParaRPr>
          </a:p>
        </p:txBody>
      </p:sp>
    </p:spTree>
    <p:extLst>
      <p:ext uri="{BB962C8B-B14F-4D97-AF65-F5344CB8AC3E}">
        <p14:creationId xmlns:p14="http://schemas.microsoft.com/office/powerpoint/2010/main" val="106794975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sz="1050" kern="1200" baseline="0">
          <a:solidFill>
            <a:schemeClr val="tx2"/>
          </a:solidFill>
          <a:latin typeface="+mn-lt"/>
          <a:ea typeface="+mn-ea"/>
          <a:cs typeface="+mn-cs"/>
        </a:defRPr>
      </a:lvl1pPr>
      <a:lvl2pPr marL="172641" indent="-171450" algn="l" defTabSz="685800" rtl="0" eaLnBrk="1" latinLnBrk="0" hangingPunct="1">
        <a:lnSpc>
          <a:spcPct val="100000"/>
        </a:lnSpc>
        <a:spcBef>
          <a:spcPts val="600"/>
        </a:spcBef>
        <a:buClrTx/>
        <a:buFont typeface="Arial" panose="020B0604020202020204" pitchFamily="34" charset="0"/>
        <a:buChar char="•"/>
        <a:defRPr sz="1500" kern="1200">
          <a:solidFill>
            <a:schemeClr val="tx2"/>
          </a:solidFill>
          <a:latin typeface="+mn-lt"/>
          <a:ea typeface="+mn-ea"/>
          <a:cs typeface="+mn-cs"/>
        </a:defRPr>
      </a:lvl2pPr>
      <a:lvl3pPr marL="345281" indent="-171450" algn="l" defTabSz="685800" rtl="0" eaLnBrk="1" latinLnBrk="0" hangingPunct="1">
        <a:lnSpc>
          <a:spcPct val="100000"/>
        </a:lnSpc>
        <a:spcBef>
          <a:spcPts val="600"/>
        </a:spcBef>
        <a:buFont typeface="Arial" panose="020B0604020202020204" pitchFamily="34" charset="0"/>
        <a:buChar char="•"/>
        <a:defRPr sz="1350" kern="1200">
          <a:solidFill>
            <a:schemeClr val="tx2"/>
          </a:solidFill>
          <a:latin typeface="+mn-lt"/>
          <a:ea typeface="+mn-ea"/>
          <a:cs typeface="+mn-cs"/>
        </a:defRPr>
      </a:lvl3pPr>
      <a:lvl4pPr marL="34171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4pPr>
      <a:lvl5pPr marL="51435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59760F-4E54-46BE-8849-B50AFDB66025}"/>
              </a:ext>
            </a:extLst>
          </p:cNvPr>
          <p:cNvSpPr/>
          <p:nvPr userDrawn="1"/>
        </p:nvSpPr>
        <p:spPr>
          <a:xfrm>
            <a:off x="0" y="0"/>
            <a:ext cx="9144000" cy="124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81088"/>
            <a:ext cx="8229600" cy="1053352"/>
          </a:xfrm>
          <a:prstGeom prst="rect">
            <a:avLst/>
          </a:prstGeom>
          <a:noFill/>
          <a:ln w="28575">
            <a:noFill/>
          </a:ln>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444752"/>
            <a:ext cx="8229600" cy="51023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15659" y="6629400"/>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9" name="Slide Number Placeholder 5">
            <a:extLst>
              <a:ext uri="{FF2B5EF4-FFF2-40B4-BE49-F238E27FC236}">
                <a16:creationId xmlns:a16="http://schemas.microsoft.com/office/drawing/2014/main" id="{486AA463-C160-4968-BDB2-1F1A838D5BC9}"/>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49362906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Lst>
  <p:hf hdr="0" ftr="0" dt="0"/>
  <p:txStyles>
    <p:titleStyle>
      <a:lvl1pPr algn="ctr" defTabSz="685800" rtl="0" eaLnBrk="1" latinLnBrk="0" hangingPunct="1">
        <a:lnSpc>
          <a:spcPct val="100000"/>
        </a:lnSpc>
        <a:spcBef>
          <a:spcPct val="0"/>
        </a:spcBef>
        <a:buNone/>
        <a:defRPr sz="3600" b="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0"/>
        </a:spcBef>
        <a:spcAft>
          <a:spcPts val="1200"/>
        </a:spcAft>
        <a:buFont typeface="Arial" panose="020B0604020202020204" pitchFamily="34" charset="0"/>
        <a:buChar char="•"/>
        <a:defRPr sz="2400" kern="1200">
          <a:solidFill>
            <a:schemeClr val="tx2"/>
          </a:solidFill>
          <a:latin typeface="+mn-lt"/>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653841"/>
      </p:ext>
    </p:extLst>
  </p:cSld>
  <p:clrMap bg1="lt1" tx1="dk1" bg2="lt2" tx2="dk2" accent1="accent1" accent2="accent2" accent3="accent3" accent4="accent4" accent5="accent5" accent6="accent6" hlink="hlink" folHlink="folHlink"/>
  <p:sldLayoutIdLst>
    <p:sldLayoutId id="214748422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hort Copyright">
            <a:extLst>
              <a:ext uri="{FF2B5EF4-FFF2-40B4-BE49-F238E27FC236}">
                <a16:creationId xmlns:a16="http://schemas.microsoft.com/office/drawing/2014/main" id="{C4EA929C-8B3A-47EE-A144-CD170BF5C573}"/>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7" name="Slide Number Placeholder 5">
            <a:extLst>
              <a:ext uri="{FF2B5EF4-FFF2-40B4-BE49-F238E27FC236}">
                <a16:creationId xmlns:a16="http://schemas.microsoft.com/office/drawing/2014/main" id="{0D11E05C-F140-4900-8B6F-52FB9B5E589B}"/>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60563851"/>
      </p:ext>
    </p:extLst>
  </p:cSld>
  <p:clrMap bg1="lt1" tx1="dk1" bg2="lt2" tx2="dk2" accent1="accent1" accent2="accent2" accent3="accent3" accent4="accent4" accent5="accent5" accent6="accent6" hlink="hlink" folHlink="folHlink"/>
  <p:sldLayoutIdLst>
    <p:sldLayoutId id="214748423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81088"/>
            <a:ext cx="8458200" cy="889975"/>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51269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Short Copyright">
            <a:extLst>
              <a:ext uri="{FF2B5EF4-FFF2-40B4-BE49-F238E27FC236}">
                <a16:creationId xmlns:a16="http://schemas.microsoft.com/office/drawing/2014/main" id="{47596980-9045-416C-92B4-DF65D03978A1}"/>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8" name="Slide Number Placeholder 5">
            <a:extLst>
              <a:ext uri="{FF2B5EF4-FFF2-40B4-BE49-F238E27FC236}">
                <a16:creationId xmlns:a16="http://schemas.microsoft.com/office/drawing/2014/main" id="{E522DC18-9209-4208-966E-90049E150FDD}"/>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825530628"/>
      </p:ext>
    </p:extLst>
  </p:cSld>
  <p:clrMap bg1="lt1" tx1="dk1" bg2="lt2" tx2="dk2" accent1="accent1" accent2="accent2" accent3="accent3" accent4="accent4" accent5="accent5" accent6="accent6" hlink="hlink" folHlink="folHlink"/>
  <p:sldLayoutIdLst>
    <p:sldLayoutId id="2147484221" r:id="rId1"/>
    <p:sldLayoutId id="2147484222" r:id="rId2"/>
  </p:sldLayoutIdLst>
  <p:hf hdr="0" ftr="0" dt="0"/>
  <p:txStyles>
    <p:titleStyle>
      <a:lvl1pPr algn="l"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6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576"/>
        </a:spcBef>
        <a:spcAft>
          <a:spcPts val="6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97073-446A-4074-85C6-8CD2462D9E14}"/>
              </a:ext>
            </a:extLst>
          </p:cNvPr>
          <p:cNvSpPr>
            <a:spLocks noGrp="1"/>
          </p:cNvSpPr>
          <p:nvPr>
            <p:ph type="title"/>
          </p:nvPr>
        </p:nvSpPr>
        <p:spPr>
          <a:xfrm>
            <a:off x="4473800" y="4039387"/>
            <a:ext cx="4191000" cy="1219200"/>
          </a:xfrm>
        </p:spPr>
        <p:txBody>
          <a:bodyPr/>
          <a:lstStyle/>
          <a:p>
            <a:r>
              <a:rPr lang="en-US" sz="3200" dirty="0">
                <a:latin typeface="Times New Roman" panose="02020603050405020304" pitchFamily="18" charset="0"/>
                <a:cs typeface="Times New Roman" panose="02020603050405020304" pitchFamily="18" charset="0"/>
              </a:rPr>
              <a:t>Chapter 5</a:t>
            </a:r>
          </a:p>
        </p:txBody>
      </p:sp>
      <p:sp>
        <p:nvSpPr>
          <p:cNvPr id="4" name="Content Placeholder 3">
            <a:extLst>
              <a:ext uri="{FF2B5EF4-FFF2-40B4-BE49-F238E27FC236}">
                <a16:creationId xmlns:a16="http://schemas.microsoft.com/office/drawing/2014/main" id="{0B192C7A-79A3-4916-8FBD-52F6771AD749}"/>
              </a:ext>
            </a:extLst>
          </p:cNvPr>
          <p:cNvSpPr>
            <a:spLocks noGrp="1"/>
          </p:cNvSpPr>
          <p:nvPr>
            <p:ph sz="quarter" idx="13"/>
          </p:nvPr>
        </p:nvSpPr>
        <p:spPr>
          <a:xfrm>
            <a:off x="4572000" y="1447800"/>
            <a:ext cx="4191000" cy="1981200"/>
          </a:xfrm>
        </p:spPr>
        <p:txBody>
          <a:bodyPr/>
          <a:lstStyle/>
          <a:p>
            <a:r>
              <a:rPr lang="en-US" sz="4800" b="1" dirty="0">
                <a:latin typeface="Times New Roman" panose="02020603050405020304" pitchFamily="18" charset="0"/>
                <a:cs typeface="Times New Roman" panose="02020603050405020304" pitchFamily="18" charset="0"/>
              </a:rPr>
              <a:t>Gases</a:t>
            </a:r>
            <a:endParaRPr lang="en-US" b="1" dirty="0">
              <a:latin typeface="Times New Roman" panose="02020603050405020304" pitchFamily="18" charset="0"/>
              <a:cs typeface="Times New Roman" panose="02020603050405020304" pitchFamily="18" charset="0"/>
            </a:endParaRPr>
          </a:p>
        </p:txBody>
      </p:sp>
      <p:pic>
        <p:nvPicPr>
          <p:cNvPr id="7" name="Picture 6" descr="water vapor image of mars.">
            <a:extLst>
              <a:ext uri="{FF2B5EF4-FFF2-40B4-BE49-F238E27FC236}">
                <a16:creationId xmlns:a16="http://schemas.microsoft.com/office/drawing/2014/main" id="{95941EED-9945-4114-A60C-172F4C523543}"/>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99" y="1269645"/>
            <a:ext cx="4120342" cy="4440275"/>
          </a:xfrm>
          <a:prstGeom prst="rect">
            <a:avLst/>
          </a:prstGeom>
        </p:spPr>
      </p:pic>
      <p:sp>
        <p:nvSpPr>
          <p:cNvPr id="5" name="Text Placeholder 4">
            <a:extLst>
              <a:ext uri="{FF2B5EF4-FFF2-40B4-BE49-F238E27FC236}">
                <a16:creationId xmlns:a16="http://schemas.microsoft.com/office/drawing/2014/main" id="{48B382FE-2ED4-42F2-A797-3D1B5E0B428E}"/>
              </a:ext>
            </a:extLst>
          </p:cNvPr>
          <p:cNvSpPr>
            <a:spLocks noGrp="1"/>
          </p:cNvSpPr>
          <p:nvPr>
            <p:ph type="body" sz="quarter" idx="15"/>
          </p:nvPr>
        </p:nvSpPr>
        <p:spPr>
          <a:xfrm>
            <a:off x="876070" y="5709920"/>
            <a:ext cx="3048000" cy="228600"/>
          </a:xfrm>
        </p:spPr>
        <p:txBody>
          <a:bodyPr/>
          <a:lstStyle/>
          <a:p>
            <a:r>
              <a:rPr lang="en-US" dirty="0">
                <a:latin typeface="Times New Roman" panose="02020603050405020304" pitchFamily="18" charset="0"/>
                <a:cs typeface="Times New Roman" panose="02020603050405020304" pitchFamily="18" charset="0"/>
              </a:rPr>
              <a:t>Source: </a:t>
            </a:r>
            <a:r>
              <a:rPr lang="en-US" dirty="0" err="1">
                <a:latin typeface="Times New Roman" panose="02020603050405020304" pitchFamily="18" charset="0"/>
                <a:cs typeface="Times New Roman" panose="02020603050405020304" pitchFamily="18" charset="0"/>
              </a:rPr>
              <a:t>STSci</a:t>
            </a:r>
            <a:r>
              <a:rPr lang="en-US" dirty="0">
                <a:latin typeface="Times New Roman" panose="02020603050405020304" pitchFamily="18" charset="0"/>
                <a:cs typeface="Times New Roman" panose="02020603050405020304" pitchFamily="18" charset="0"/>
              </a:rPr>
              <a:t>/NASA</a:t>
            </a:r>
          </a:p>
        </p:txBody>
      </p:sp>
      <p:sp>
        <p:nvSpPr>
          <p:cNvPr id="9" name="Footer Placeholder 5">
            <a:extLst>
              <a:ext uri="{FF2B5EF4-FFF2-40B4-BE49-F238E27FC236}">
                <a16:creationId xmlns:a16="http://schemas.microsoft.com/office/drawing/2014/main" id="{CE19EADF-39F6-441E-97CA-2E767E836BE3}"/>
              </a:ext>
            </a:extLst>
          </p:cNvPr>
          <p:cNvSpPr txBox="1">
            <a:spLocks/>
          </p:cNvSpPr>
          <p:nvPr/>
        </p:nvSpPr>
        <p:spPr>
          <a:xfrm>
            <a:off x="0" y="6477000"/>
            <a:ext cx="9144000" cy="381000"/>
          </a:xfrm>
          <a:prstGeom prst="rect">
            <a:avLst/>
          </a:prstGeom>
        </p:spPr>
        <p:txBody>
          <a:bodyPr anchor="ctr"/>
          <a:lstStyle>
            <a:lvl1pPr marL="0" marR="0" indent="0" algn="ctr" defTabSz="685800" rtl="0" eaLnBrk="1" fontAlgn="auto" latinLnBrk="0" hangingPunct="1">
              <a:lnSpc>
                <a:spcPct val="100000"/>
              </a:lnSpc>
              <a:spcBef>
                <a:spcPts val="900"/>
              </a:spcBef>
              <a:spcAft>
                <a:spcPts val="0"/>
              </a:spcAft>
              <a:buClrTx/>
              <a:buSzTx/>
              <a:buFont typeface="Arial" panose="020B0604020202020204" pitchFamily="34" charset="0"/>
              <a:buNone/>
              <a:tabLst/>
              <a:defRPr sz="800" kern="1200" baseline="0">
                <a:solidFill>
                  <a:schemeClr val="tx2"/>
                </a:solidFill>
                <a:latin typeface="Times New Roman" panose="02020603050405020304" pitchFamily="18" charset="0"/>
                <a:ea typeface="+mn-ea"/>
                <a:cs typeface="Times New Roman" panose="02020603050405020304" pitchFamily="18" charset="0"/>
              </a:defRPr>
            </a:lvl1pPr>
            <a:lvl2pPr marL="172641" indent="-171450" algn="ctr" defTabSz="685800" rtl="0" eaLnBrk="1" latinLnBrk="0" hangingPunct="1">
              <a:lnSpc>
                <a:spcPct val="100000"/>
              </a:lnSpc>
              <a:spcBef>
                <a:spcPts val="600"/>
              </a:spcBef>
              <a:buClrTx/>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2pPr>
            <a:lvl3pPr marL="345281" indent="-171450" algn="ctr" defTabSz="685800" rtl="0" eaLnBrk="1" latinLnBrk="0" hangingPunct="1">
              <a:lnSpc>
                <a:spcPct val="100000"/>
              </a:lnSpc>
              <a:spcBef>
                <a:spcPts val="600"/>
              </a:spcBef>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3pPr>
            <a:lvl4pPr marL="34171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4pPr>
            <a:lvl5pPr marL="51435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Copyright 2022 © McGraw Hill LLC. All rights reserved. No reproduction or distribution without the prior written consent of McGraw Hill LLC.</a:t>
            </a:r>
          </a:p>
        </p:txBody>
      </p:sp>
    </p:spTree>
    <p:extLst>
      <p:ext uri="{BB962C8B-B14F-4D97-AF65-F5344CB8AC3E}">
        <p14:creationId xmlns:p14="http://schemas.microsoft.com/office/powerpoint/2010/main" val="2391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6351C201-D8D9-4E63-9854-F253E48C71A9}"/>
              </a:ext>
            </a:extLst>
          </p:cNvPr>
          <p:cNvSpPr txBox="1">
            <a:spLocks noChangeArrowheads="1"/>
          </p:cNvSpPr>
          <p:nvPr/>
        </p:nvSpPr>
        <p:spPr bwMode="auto">
          <a:xfrm>
            <a:off x="1828800" y="4648200"/>
            <a:ext cx="1374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a:latin typeface="Arial" panose="020B0604020202020204" pitchFamily="34" charset="0"/>
              </a:rPr>
              <a:t> </a:t>
            </a:r>
            <a:r>
              <a:rPr lang="en-US" altLang="en-US" sz="2800">
                <a:latin typeface="Symbol" panose="05050102010706020507" pitchFamily="18" charset="2"/>
              </a:rPr>
              <a:t>a</a:t>
            </a:r>
            <a:r>
              <a:rPr lang="en-US" altLang="en-US" sz="2800">
                <a:latin typeface="Arial" panose="020B0604020202020204" pitchFamily="34" charset="0"/>
              </a:rPr>
              <a:t> 1/</a:t>
            </a:r>
            <a:r>
              <a:rPr lang="en-US" altLang="en-US" sz="2800" i="1">
                <a:latin typeface="Arial" panose="020B0604020202020204" pitchFamily="34" charset="0"/>
              </a:rPr>
              <a:t>V</a:t>
            </a:r>
          </a:p>
        </p:txBody>
      </p:sp>
      <p:sp>
        <p:nvSpPr>
          <p:cNvPr id="11268" name="Text Box 4">
            <a:extLst>
              <a:ext uri="{FF2B5EF4-FFF2-40B4-BE49-F238E27FC236}">
                <a16:creationId xmlns:a16="http://schemas.microsoft.com/office/drawing/2014/main" id="{1ADCB503-820A-4205-A8D1-3B7A36E8A1DE}"/>
              </a:ext>
            </a:extLst>
          </p:cNvPr>
          <p:cNvSpPr txBox="1">
            <a:spLocks noChangeArrowheads="1"/>
          </p:cNvSpPr>
          <p:nvPr/>
        </p:nvSpPr>
        <p:spPr bwMode="auto">
          <a:xfrm>
            <a:off x="1125538" y="5186363"/>
            <a:ext cx="2782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a:latin typeface="Arial" panose="020B0604020202020204" pitchFamily="34" charset="0"/>
              </a:rPr>
              <a:t> = constant</a:t>
            </a:r>
          </a:p>
        </p:txBody>
      </p:sp>
      <p:sp>
        <p:nvSpPr>
          <p:cNvPr id="11269" name="Text Box 5">
            <a:extLst>
              <a:ext uri="{FF2B5EF4-FFF2-40B4-BE49-F238E27FC236}">
                <a16:creationId xmlns:a16="http://schemas.microsoft.com/office/drawing/2014/main" id="{6C78B62A-8CBC-45F4-97F6-5E9E75AC2E62}"/>
              </a:ext>
            </a:extLst>
          </p:cNvPr>
          <p:cNvSpPr txBox="1">
            <a:spLocks noChangeArrowheads="1"/>
          </p:cNvSpPr>
          <p:nvPr/>
        </p:nvSpPr>
        <p:spPr bwMode="auto">
          <a:xfrm>
            <a:off x="1103313" y="5719763"/>
            <a:ext cx="2824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1</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baseline="-25000">
                <a:latin typeface="Arial" panose="020B0604020202020204" pitchFamily="34" charset="0"/>
              </a:rPr>
              <a:t>1</a:t>
            </a:r>
            <a:r>
              <a:rPr lang="en-US" altLang="en-US" sz="2800">
                <a:latin typeface="Arial" panose="020B0604020202020204" pitchFamily="34" charset="0"/>
              </a:rPr>
              <a:t> = </a:t>
            </a:r>
            <a:r>
              <a:rPr lang="en-US" altLang="en-US" sz="2800" i="1">
                <a:latin typeface="Arial" panose="020B0604020202020204" pitchFamily="34" charset="0"/>
              </a:rPr>
              <a:t>P</a:t>
            </a:r>
            <a:r>
              <a:rPr lang="en-US" altLang="en-US" sz="2800" baseline="-25000">
                <a:latin typeface="Arial" panose="020B0604020202020204" pitchFamily="34" charset="0"/>
              </a:rPr>
              <a:t>2</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baseline="-25000">
                <a:latin typeface="Arial" panose="020B0604020202020204" pitchFamily="34" charset="0"/>
              </a:rPr>
              <a:t>2</a:t>
            </a:r>
            <a:endParaRPr lang="en-US" altLang="en-US" sz="2800">
              <a:latin typeface="Arial" panose="020B0604020202020204" pitchFamily="34" charset="0"/>
            </a:endParaRPr>
          </a:p>
        </p:txBody>
      </p:sp>
      <p:sp>
        <p:nvSpPr>
          <p:cNvPr id="10245" name="Text Box 13">
            <a:extLst>
              <a:ext uri="{FF2B5EF4-FFF2-40B4-BE49-F238E27FC236}">
                <a16:creationId xmlns:a16="http://schemas.microsoft.com/office/drawing/2014/main" id="{144D7BE7-D8BF-466B-915D-49C8776C8DB8}"/>
              </a:ext>
            </a:extLst>
          </p:cNvPr>
          <p:cNvSpPr txBox="1">
            <a:spLocks noChangeArrowheads="1"/>
          </p:cNvSpPr>
          <p:nvPr/>
        </p:nvSpPr>
        <p:spPr bwMode="auto">
          <a:xfrm>
            <a:off x="3352800" y="179100"/>
            <a:ext cx="25370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Boyle’s Law</a:t>
            </a:r>
          </a:p>
        </p:txBody>
      </p:sp>
      <p:sp>
        <p:nvSpPr>
          <p:cNvPr id="11273" name="Text Box 9">
            <a:extLst>
              <a:ext uri="{FF2B5EF4-FFF2-40B4-BE49-F238E27FC236}">
                <a16:creationId xmlns:a16="http://schemas.microsoft.com/office/drawing/2014/main" id="{E1A572C7-F93E-4ADF-8DE6-6BCB1515DBC3}"/>
              </a:ext>
            </a:extLst>
          </p:cNvPr>
          <p:cNvSpPr txBox="1">
            <a:spLocks noChangeArrowheads="1"/>
          </p:cNvSpPr>
          <p:nvPr/>
        </p:nvSpPr>
        <p:spPr bwMode="auto">
          <a:xfrm>
            <a:off x="5029200" y="5035550"/>
            <a:ext cx="3965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Constant temperature</a:t>
            </a:r>
          </a:p>
          <a:p>
            <a:pPr>
              <a:spcBef>
                <a:spcPct val="0"/>
              </a:spcBef>
              <a:buFontTx/>
              <a:buNone/>
            </a:pPr>
            <a:r>
              <a:rPr lang="en-US" altLang="en-US" sz="2800">
                <a:latin typeface="Arial" panose="020B0604020202020204" pitchFamily="34" charset="0"/>
              </a:rPr>
              <a:t>Constant amount of gas</a:t>
            </a:r>
          </a:p>
        </p:txBody>
      </p:sp>
      <p:pic>
        <p:nvPicPr>
          <p:cNvPr id="11280" name="Picture 16">
            <a:extLst>
              <a:ext uri="{FF2B5EF4-FFF2-40B4-BE49-F238E27FC236}">
                <a16:creationId xmlns:a16="http://schemas.microsoft.com/office/drawing/2014/main" id="{9D32226A-DD8D-4925-B2A0-FD423CC7B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6763"/>
            <a:ext cx="86868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DA4EF0D-5546-4E01-B793-EDA4B318FE9C}"/>
              </a:ext>
            </a:extLst>
          </p:cNvPr>
          <p:cNvSpPr>
            <a:spLocks noGrp="1"/>
          </p:cNvSpPr>
          <p:nvPr>
            <p:ph type="sldNum" sz="quarter" idx="12"/>
          </p:nvPr>
        </p:nvSpPr>
        <p:spPr/>
        <p:txBody>
          <a:bodyPr/>
          <a:lstStyle/>
          <a:p>
            <a:pPr>
              <a:defRPr/>
            </a:pPr>
            <a:fld id="{FE59D228-BDAD-4861-BBEA-2F34BE7847B1}" type="slidenum">
              <a:rPr lang="en-US" altLang="en-US" smtClean="0"/>
              <a:pPr>
                <a:defRPr/>
              </a:pPr>
              <a:t>10</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280"/>
                                        </p:tgtEl>
                                        <p:attrNameLst>
                                          <p:attrName>style.visibility</p:attrName>
                                        </p:attrNameLst>
                                      </p:cBhvr>
                                      <p:to>
                                        <p:strVal val="visible"/>
                                      </p:to>
                                    </p:set>
                                    <p:anim calcmode="lin" valueType="num">
                                      <p:cBhvr>
                                        <p:cTn id="7" dur="1000" fill="hold"/>
                                        <p:tgtEl>
                                          <p:spTgt spid="11280"/>
                                        </p:tgtEl>
                                        <p:attrNameLst>
                                          <p:attrName>ppt_w</p:attrName>
                                        </p:attrNameLst>
                                      </p:cBhvr>
                                      <p:tavLst>
                                        <p:tav tm="0">
                                          <p:val>
                                            <p:strVal val="#ppt_w*0.70"/>
                                          </p:val>
                                        </p:tav>
                                        <p:tav tm="100000">
                                          <p:val>
                                            <p:strVal val="#ppt_w"/>
                                          </p:val>
                                        </p:tav>
                                      </p:tavLst>
                                    </p:anim>
                                    <p:anim calcmode="lin" valueType="num">
                                      <p:cBhvr>
                                        <p:cTn id="8" dur="1000" fill="hold"/>
                                        <p:tgtEl>
                                          <p:spTgt spid="11280"/>
                                        </p:tgtEl>
                                        <p:attrNameLst>
                                          <p:attrName>ppt_h</p:attrName>
                                        </p:attrNameLst>
                                      </p:cBhvr>
                                      <p:tavLst>
                                        <p:tav tm="0">
                                          <p:val>
                                            <p:strVal val="#ppt_h"/>
                                          </p:val>
                                        </p:tav>
                                        <p:tav tm="100000">
                                          <p:val>
                                            <p:strVal val="#ppt_h"/>
                                          </p:val>
                                        </p:tav>
                                      </p:tavLst>
                                    </p:anim>
                                    <p:animEffect transition="in" filter="fade">
                                      <p:cBhvr>
                                        <p:cTn id="9" dur="1000"/>
                                        <p:tgtEl>
                                          <p:spTgt spid="112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11273">
                                            <p:txEl>
                                              <p:pRg st="0" end="0"/>
                                            </p:txEl>
                                          </p:spTgt>
                                        </p:tgtEl>
                                        <p:attrNameLst>
                                          <p:attrName>style.visibility</p:attrName>
                                        </p:attrNameLst>
                                      </p:cBhvr>
                                      <p:to>
                                        <p:strVal val="visible"/>
                                      </p:to>
                                    </p:set>
                                    <p:anim calcmode="lin" valueType="num">
                                      <p:cBhvr additive="base">
                                        <p:cTn id="14" dur="500" fill="hold"/>
                                        <p:tgtEl>
                                          <p:spTgt spid="1127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12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11273">
                                            <p:txEl>
                                              <p:pRg st="1" end="1"/>
                                            </p:txEl>
                                          </p:spTgt>
                                        </p:tgtEl>
                                        <p:attrNameLst>
                                          <p:attrName>style.visibility</p:attrName>
                                        </p:attrNameLst>
                                      </p:cBhvr>
                                      <p:to>
                                        <p:strVal val="visible"/>
                                      </p:to>
                                    </p:set>
                                    <p:anim calcmode="lin" valueType="num">
                                      <p:cBhvr additive="base">
                                        <p:cTn id="20" dur="500" fill="hold"/>
                                        <p:tgtEl>
                                          <p:spTgt spid="11273">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12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1267"/>
                                        </p:tgtEl>
                                        <p:attrNameLst>
                                          <p:attrName>style.visibility</p:attrName>
                                        </p:attrNameLst>
                                      </p:cBhvr>
                                      <p:to>
                                        <p:strVal val="visible"/>
                                      </p:to>
                                    </p:set>
                                    <p:anim calcmode="lin" valueType="num">
                                      <p:cBhvr additive="base">
                                        <p:cTn id="26" dur="500" fill="hold"/>
                                        <p:tgtEl>
                                          <p:spTgt spid="11267"/>
                                        </p:tgtEl>
                                        <p:attrNameLst>
                                          <p:attrName>ppt_x</p:attrName>
                                        </p:attrNameLst>
                                      </p:cBhvr>
                                      <p:tavLst>
                                        <p:tav tm="0">
                                          <p:val>
                                            <p:strVal val="0-#ppt_w/2"/>
                                          </p:val>
                                        </p:tav>
                                        <p:tav tm="100000">
                                          <p:val>
                                            <p:strVal val="#ppt_x"/>
                                          </p:val>
                                        </p:tav>
                                      </p:tavLst>
                                    </p:anim>
                                    <p:anim calcmode="lin" valueType="num">
                                      <p:cBhvr additive="base">
                                        <p:cTn id="27"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268"/>
                                        </p:tgtEl>
                                        <p:attrNameLst>
                                          <p:attrName>style.visibility</p:attrName>
                                        </p:attrNameLst>
                                      </p:cBhvr>
                                      <p:to>
                                        <p:strVal val="visible"/>
                                      </p:to>
                                    </p:set>
                                    <p:anim calcmode="lin" valueType="num">
                                      <p:cBhvr additive="base">
                                        <p:cTn id="32" dur="500" fill="hold"/>
                                        <p:tgtEl>
                                          <p:spTgt spid="11268"/>
                                        </p:tgtEl>
                                        <p:attrNameLst>
                                          <p:attrName>ppt_x</p:attrName>
                                        </p:attrNameLst>
                                      </p:cBhvr>
                                      <p:tavLst>
                                        <p:tav tm="0">
                                          <p:val>
                                            <p:strVal val="0-#ppt_w/2"/>
                                          </p:val>
                                        </p:tav>
                                        <p:tav tm="100000">
                                          <p:val>
                                            <p:strVal val="#ppt_x"/>
                                          </p:val>
                                        </p:tav>
                                      </p:tavLst>
                                    </p:anim>
                                    <p:anim calcmode="lin" valueType="num">
                                      <p:cBhvr additive="base">
                                        <p:cTn id="33"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1269"/>
                                        </p:tgtEl>
                                        <p:attrNameLst>
                                          <p:attrName>style.visibility</p:attrName>
                                        </p:attrNameLst>
                                      </p:cBhvr>
                                      <p:to>
                                        <p:strVal val="visible"/>
                                      </p:to>
                                    </p:set>
                                    <p:anim calcmode="lin" valueType="num">
                                      <p:cBhvr additive="base">
                                        <p:cTn id="38" dur="500" fill="hold"/>
                                        <p:tgtEl>
                                          <p:spTgt spid="11269"/>
                                        </p:tgtEl>
                                        <p:attrNameLst>
                                          <p:attrName>ppt_x</p:attrName>
                                        </p:attrNameLst>
                                      </p:cBhvr>
                                      <p:tavLst>
                                        <p:tav tm="0">
                                          <p:val>
                                            <p:strVal val="0-#ppt_w/2"/>
                                          </p:val>
                                        </p:tav>
                                        <p:tav tm="100000">
                                          <p:val>
                                            <p:strVal val="#ppt_x"/>
                                          </p:val>
                                        </p:tav>
                                      </p:tavLst>
                                    </p:anim>
                                    <p:anim calcmode="lin" valueType="num">
                                      <p:cBhvr additive="base">
                                        <p:cTn id="39"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a:extLst>
              <a:ext uri="{FF2B5EF4-FFF2-40B4-BE49-F238E27FC236}">
                <a16:creationId xmlns:a16="http://schemas.microsoft.com/office/drawing/2014/main" id="{66448A75-922C-406A-9B98-01D530692E5A}"/>
              </a:ext>
            </a:extLst>
          </p:cNvPr>
          <p:cNvSpPr txBox="1">
            <a:spLocks noChangeArrowheads="1"/>
          </p:cNvSpPr>
          <p:nvPr/>
        </p:nvSpPr>
        <p:spPr bwMode="auto">
          <a:xfrm>
            <a:off x="276225" y="454025"/>
            <a:ext cx="85026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A sample of chlorine gas occupies a volume of 946 mL at a pressure of 726 mmHg.  What is the pressure of the gas (in mmHg) if the volume is reduced at constant temperature to 154 mL?</a:t>
            </a:r>
          </a:p>
        </p:txBody>
      </p:sp>
      <p:sp>
        <p:nvSpPr>
          <p:cNvPr id="12292" name="Text Box 4">
            <a:extLst>
              <a:ext uri="{FF2B5EF4-FFF2-40B4-BE49-F238E27FC236}">
                <a16:creationId xmlns:a16="http://schemas.microsoft.com/office/drawing/2014/main" id="{932C2598-DDE6-479B-ADC1-DE5F3F8E916C}"/>
              </a:ext>
            </a:extLst>
          </p:cNvPr>
          <p:cNvSpPr txBox="1">
            <a:spLocks noChangeArrowheads="1"/>
          </p:cNvSpPr>
          <p:nvPr/>
        </p:nvSpPr>
        <p:spPr bwMode="auto">
          <a:xfrm>
            <a:off x="3159125" y="2719388"/>
            <a:ext cx="2824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1</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baseline="-25000">
                <a:latin typeface="Arial" panose="020B0604020202020204" pitchFamily="34" charset="0"/>
              </a:rPr>
              <a:t>1</a:t>
            </a:r>
            <a:r>
              <a:rPr lang="en-US" altLang="en-US" sz="2800">
                <a:latin typeface="Arial" panose="020B0604020202020204" pitchFamily="34" charset="0"/>
              </a:rPr>
              <a:t> = </a:t>
            </a:r>
            <a:r>
              <a:rPr lang="en-US" altLang="en-US" sz="2800" i="1">
                <a:latin typeface="Arial" panose="020B0604020202020204" pitchFamily="34" charset="0"/>
              </a:rPr>
              <a:t>P</a:t>
            </a:r>
            <a:r>
              <a:rPr lang="en-US" altLang="en-US" sz="2800" baseline="-25000">
                <a:latin typeface="Arial" panose="020B0604020202020204" pitchFamily="34" charset="0"/>
              </a:rPr>
              <a:t>2</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baseline="-25000">
                <a:latin typeface="Arial" panose="020B0604020202020204" pitchFamily="34" charset="0"/>
              </a:rPr>
              <a:t>2</a:t>
            </a:r>
            <a:endParaRPr lang="en-US" altLang="en-US" sz="2800">
              <a:latin typeface="Arial" panose="020B0604020202020204" pitchFamily="34" charset="0"/>
            </a:endParaRPr>
          </a:p>
        </p:txBody>
      </p:sp>
      <p:sp>
        <p:nvSpPr>
          <p:cNvPr id="12293" name="Text Box 5">
            <a:extLst>
              <a:ext uri="{FF2B5EF4-FFF2-40B4-BE49-F238E27FC236}">
                <a16:creationId xmlns:a16="http://schemas.microsoft.com/office/drawing/2014/main" id="{ADCEC667-F56C-47F6-B52E-D9AAB45F7B98}"/>
              </a:ext>
            </a:extLst>
          </p:cNvPr>
          <p:cNvSpPr txBox="1">
            <a:spLocks noChangeArrowheads="1"/>
          </p:cNvSpPr>
          <p:nvPr/>
        </p:nvSpPr>
        <p:spPr bwMode="auto">
          <a:xfrm>
            <a:off x="1824038" y="3335338"/>
            <a:ext cx="2703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1</a:t>
            </a:r>
            <a:r>
              <a:rPr lang="en-US" altLang="en-US" sz="2800">
                <a:latin typeface="Arial" panose="020B0604020202020204" pitchFamily="34" charset="0"/>
              </a:rPr>
              <a:t> = 726 mmHg</a:t>
            </a:r>
            <a:endParaRPr lang="en-US" altLang="en-US" sz="2800" baseline="-25000">
              <a:latin typeface="Arial" panose="020B0604020202020204" pitchFamily="34" charset="0"/>
            </a:endParaRPr>
          </a:p>
        </p:txBody>
      </p:sp>
      <p:sp>
        <p:nvSpPr>
          <p:cNvPr id="12294" name="Text Box 6">
            <a:extLst>
              <a:ext uri="{FF2B5EF4-FFF2-40B4-BE49-F238E27FC236}">
                <a16:creationId xmlns:a16="http://schemas.microsoft.com/office/drawing/2014/main" id="{7340B726-325D-4558-B6B3-1AF5E270B521}"/>
              </a:ext>
            </a:extLst>
          </p:cNvPr>
          <p:cNvSpPr txBox="1">
            <a:spLocks noChangeArrowheads="1"/>
          </p:cNvSpPr>
          <p:nvPr/>
        </p:nvSpPr>
        <p:spPr bwMode="auto">
          <a:xfrm>
            <a:off x="1824038" y="4008438"/>
            <a:ext cx="2149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a:t>
            </a:r>
            <a:r>
              <a:rPr lang="en-US" altLang="en-US" sz="2800">
                <a:latin typeface="Arial" panose="020B0604020202020204" pitchFamily="34" charset="0"/>
              </a:rPr>
              <a:t> = 946 mL</a:t>
            </a:r>
            <a:endParaRPr lang="en-US" altLang="en-US" sz="2800" baseline="-25000">
              <a:latin typeface="Arial" panose="020B0604020202020204" pitchFamily="34" charset="0"/>
            </a:endParaRPr>
          </a:p>
        </p:txBody>
      </p:sp>
      <p:sp>
        <p:nvSpPr>
          <p:cNvPr id="12295" name="Text Box 7">
            <a:extLst>
              <a:ext uri="{FF2B5EF4-FFF2-40B4-BE49-F238E27FC236}">
                <a16:creationId xmlns:a16="http://schemas.microsoft.com/office/drawing/2014/main" id="{8775E3A4-F65C-4CA7-86E2-BE6427CAD389}"/>
              </a:ext>
            </a:extLst>
          </p:cNvPr>
          <p:cNvSpPr txBox="1">
            <a:spLocks noChangeArrowheads="1"/>
          </p:cNvSpPr>
          <p:nvPr/>
        </p:nvSpPr>
        <p:spPr bwMode="auto">
          <a:xfrm>
            <a:off x="5165725" y="3336925"/>
            <a:ext cx="1158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2</a:t>
            </a:r>
            <a:r>
              <a:rPr lang="en-US" altLang="en-US" sz="2800">
                <a:latin typeface="Arial" panose="020B0604020202020204" pitchFamily="34" charset="0"/>
              </a:rPr>
              <a:t> = ?</a:t>
            </a:r>
            <a:endParaRPr lang="en-US" altLang="en-US" sz="2800" baseline="-25000">
              <a:latin typeface="Arial" panose="020B0604020202020204" pitchFamily="34" charset="0"/>
            </a:endParaRPr>
          </a:p>
        </p:txBody>
      </p:sp>
      <p:sp>
        <p:nvSpPr>
          <p:cNvPr id="12296" name="Text Box 8">
            <a:extLst>
              <a:ext uri="{FF2B5EF4-FFF2-40B4-BE49-F238E27FC236}">
                <a16:creationId xmlns:a16="http://schemas.microsoft.com/office/drawing/2014/main" id="{40B2D354-2252-4647-B68E-EFB310423049}"/>
              </a:ext>
            </a:extLst>
          </p:cNvPr>
          <p:cNvSpPr txBox="1">
            <a:spLocks noChangeArrowheads="1"/>
          </p:cNvSpPr>
          <p:nvPr/>
        </p:nvSpPr>
        <p:spPr bwMode="auto">
          <a:xfrm>
            <a:off x="5165725" y="4010025"/>
            <a:ext cx="2149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r>
              <a:rPr lang="en-US" altLang="en-US" sz="2800">
                <a:latin typeface="Arial" panose="020B0604020202020204" pitchFamily="34" charset="0"/>
              </a:rPr>
              <a:t> = 154 mL</a:t>
            </a:r>
            <a:endParaRPr lang="en-US" altLang="en-US" sz="2800" baseline="-25000">
              <a:latin typeface="Arial" panose="020B0604020202020204" pitchFamily="34" charset="0"/>
            </a:endParaRPr>
          </a:p>
        </p:txBody>
      </p:sp>
      <p:sp>
        <p:nvSpPr>
          <p:cNvPr id="12297" name="Text Box 9">
            <a:extLst>
              <a:ext uri="{FF2B5EF4-FFF2-40B4-BE49-F238E27FC236}">
                <a16:creationId xmlns:a16="http://schemas.microsoft.com/office/drawing/2014/main" id="{88DB07CA-7800-4C4F-87D8-4941277F3D7C}"/>
              </a:ext>
            </a:extLst>
          </p:cNvPr>
          <p:cNvSpPr txBox="1">
            <a:spLocks noChangeArrowheads="1"/>
          </p:cNvSpPr>
          <p:nvPr/>
        </p:nvSpPr>
        <p:spPr bwMode="auto">
          <a:xfrm>
            <a:off x="365125" y="5222875"/>
            <a:ext cx="960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2</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2" name="Group 15">
            <a:extLst>
              <a:ext uri="{FF2B5EF4-FFF2-40B4-BE49-F238E27FC236}">
                <a16:creationId xmlns:a16="http://schemas.microsoft.com/office/drawing/2014/main" id="{23DFA6E6-9B38-468F-9328-6160B08339EF}"/>
              </a:ext>
            </a:extLst>
          </p:cNvPr>
          <p:cNvGrpSpPr>
            <a:grpSpLocks/>
          </p:cNvGrpSpPr>
          <p:nvPr/>
        </p:nvGrpSpPr>
        <p:grpSpPr bwMode="auto">
          <a:xfrm>
            <a:off x="1244600" y="4967288"/>
            <a:ext cx="1301750" cy="1052512"/>
            <a:chOff x="1536" y="2928"/>
            <a:chExt cx="820" cy="663"/>
          </a:xfrm>
        </p:grpSpPr>
        <p:sp>
          <p:nvSpPr>
            <p:cNvPr id="11284" name="Text Box 12">
              <a:extLst>
                <a:ext uri="{FF2B5EF4-FFF2-40B4-BE49-F238E27FC236}">
                  <a16:creationId xmlns:a16="http://schemas.microsoft.com/office/drawing/2014/main" id="{A3ED3599-41AF-463D-AA69-7DDF958E9DFE}"/>
                </a:ext>
              </a:extLst>
            </p:cNvPr>
            <p:cNvSpPr txBox="1">
              <a:spLocks noChangeArrowheads="1"/>
            </p:cNvSpPr>
            <p:nvPr/>
          </p:nvSpPr>
          <p:spPr bwMode="auto">
            <a:xfrm>
              <a:off x="1536" y="2928"/>
              <a:ext cx="8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1</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baseline="-25000">
                  <a:latin typeface="Arial" panose="020B0604020202020204" pitchFamily="34" charset="0"/>
                </a:rPr>
                <a:t>1</a:t>
              </a:r>
              <a:endParaRPr lang="en-US" altLang="en-US" sz="2800" i="1">
                <a:latin typeface="Arial" panose="020B0604020202020204" pitchFamily="34" charset="0"/>
              </a:endParaRPr>
            </a:p>
          </p:txBody>
        </p:sp>
        <p:sp>
          <p:nvSpPr>
            <p:cNvPr id="11285" name="Line 13">
              <a:extLst>
                <a:ext uri="{FF2B5EF4-FFF2-40B4-BE49-F238E27FC236}">
                  <a16:creationId xmlns:a16="http://schemas.microsoft.com/office/drawing/2014/main" id="{8D6DEFD2-072B-4766-B5DA-34A4C78C734D}"/>
                </a:ext>
              </a:extLst>
            </p:cNvPr>
            <p:cNvSpPr>
              <a:spLocks noChangeShapeType="1"/>
            </p:cNvSpPr>
            <p:nvPr/>
          </p:nvSpPr>
          <p:spPr bwMode="auto">
            <a:xfrm>
              <a:off x="1586" y="3259"/>
              <a:ext cx="7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Text Box 14">
              <a:extLst>
                <a:ext uri="{FF2B5EF4-FFF2-40B4-BE49-F238E27FC236}">
                  <a16:creationId xmlns:a16="http://schemas.microsoft.com/office/drawing/2014/main" id="{BC381DD4-82C2-4A13-AEAD-4790A49C60D2}"/>
                </a:ext>
              </a:extLst>
            </p:cNvPr>
            <p:cNvSpPr txBox="1">
              <a:spLocks noChangeArrowheads="1"/>
            </p:cNvSpPr>
            <p:nvPr/>
          </p:nvSpPr>
          <p:spPr bwMode="auto">
            <a:xfrm>
              <a:off x="1771" y="3264"/>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endParaRPr lang="en-US" altLang="en-US" sz="2800" i="1">
                <a:latin typeface="Arial" panose="020B0604020202020204" pitchFamily="34" charset="0"/>
              </a:endParaRPr>
            </a:p>
          </p:txBody>
        </p:sp>
      </p:grpSp>
      <p:grpSp>
        <p:nvGrpSpPr>
          <p:cNvPr id="3" name="Group 20">
            <a:extLst>
              <a:ext uri="{FF2B5EF4-FFF2-40B4-BE49-F238E27FC236}">
                <a16:creationId xmlns:a16="http://schemas.microsoft.com/office/drawing/2014/main" id="{1EE16541-1A52-4372-809D-8022ADA5F304}"/>
              </a:ext>
            </a:extLst>
          </p:cNvPr>
          <p:cNvGrpSpPr>
            <a:grpSpLocks/>
          </p:cNvGrpSpPr>
          <p:nvPr/>
        </p:nvGrpSpPr>
        <p:grpSpPr bwMode="auto">
          <a:xfrm>
            <a:off x="2490788" y="4952998"/>
            <a:ext cx="3895725" cy="1003299"/>
            <a:chOff x="2049" y="2847"/>
            <a:chExt cx="2454" cy="632"/>
          </a:xfrm>
        </p:grpSpPr>
        <p:sp>
          <p:nvSpPr>
            <p:cNvPr id="11280" name="Text Box 16">
              <a:extLst>
                <a:ext uri="{FF2B5EF4-FFF2-40B4-BE49-F238E27FC236}">
                  <a16:creationId xmlns:a16="http://schemas.microsoft.com/office/drawing/2014/main" id="{64EDC78C-F7EC-41F4-843C-67D577B047B4}"/>
                </a:ext>
              </a:extLst>
            </p:cNvPr>
            <p:cNvSpPr txBox="1">
              <a:spLocks noChangeArrowheads="1"/>
            </p:cNvSpPr>
            <p:nvPr/>
          </p:nvSpPr>
          <p:spPr bwMode="auto">
            <a:xfrm>
              <a:off x="2304" y="2847"/>
              <a:ext cx="219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726 mmHg x 946 mL</a:t>
              </a:r>
            </a:p>
          </p:txBody>
        </p:sp>
        <p:sp>
          <p:nvSpPr>
            <p:cNvPr id="11281" name="Line 17">
              <a:extLst>
                <a:ext uri="{FF2B5EF4-FFF2-40B4-BE49-F238E27FC236}">
                  <a16:creationId xmlns:a16="http://schemas.microsoft.com/office/drawing/2014/main" id="{58A77267-1474-40FF-B0A9-B5785DA86DDA}"/>
                </a:ext>
              </a:extLst>
            </p:cNvPr>
            <p:cNvSpPr>
              <a:spLocks noChangeShapeType="1"/>
            </p:cNvSpPr>
            <p:nvPr/>
          </p:nvSpPr>
          <p:spPr bwMode="auto">
            <a:xfrm>
              <a:off x="2348" y="3188"/>
              <a:ext cx="21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Text Box 18">
              <a:extLst>
                <a:ext uri="{FF2B5EF4-FFF2-40B4-BE49-F238E27FC236}">
                  <a16:creationId xmlns:a16="http://schemas.microsoft.com/office/drawing/2014/main" id="{736E725A-6585-42CF-AD80-15DEE0042857}"/>
                </a:ext>
              </a:extLst>
            </p:cNvPr>
            <p:cNvSpPr txBox="1">
              <a:spLocks noChangeArrowheads="1"/>
            </p:cNvSpPr>
            <p:nvPr/>
          </p:nvSpPr>
          <p:spPr bwMode="auto">
            <a:xfrm>
              <a:off x="2972" y="3152"/>
              <a:ext cx="8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154 mL</a:t>
              </a:r>
            </a:p>
          </p:txBody>
        </p:sp>
        <p:sp>
          <p:nvSpPr>
            <p:cNvPr id="11283" name="Text Box 19">
              <a:extLst>
                <a:ext uri="{FF2B5EF4-FFF2-40B4-BE49-F238E27FC236}">
                  <a16:creationId xmlns:a16="http://schemas.microsoft.com/office/drawing/2014/main" id="{E35A6AC6-DEAF-4FC9-91FE-AD7CB0524900}"/>
                </a:ext>
              </a:extLst>
            </p:cNvPr>
            <p:cNvSpPr txBox="1">
              <a:spLocks noChangeArrowheads="1"/>
            </p:cNvSpPr>
            <p:nvPr/>
          </p:nvSpPr>
          <p:spPr bwMode="auto">
            <a:xfrm>
              <a:off x="2049" y="3017"/>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sp>
        <p:nvSpPr>
          <p:cNvPr id="12309" name="Text Box 21">
            <a:extLst>
              <a:ext uri="{FF2B5EF4-FFF2-40B4-BE49-F238E27FC236}">
                <a16:creationId xmlns:a16="http://schemas.microsoft.com/office/drawing/2014/main" id="{47759A27-9489-48A7-8BA9-F1B7856BD151}"/>
              </a:ext>
            </a:extLst>
          </p:cNvPr>
          <p:cNvSpPr txBox="1">
            <a:spLocks noChangeArrowheads="1"/>
          </p:cNvSpPr>
          <p:nvPr/>
        </p:nvSpPr>
        <p:spPr bwMode="auto">
          <a:xfrm>
            <a:off x="6367062" y="5222875"/>
            <a:ext cx="2512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a:t>
            </a:r>
            <a:r>
              <a:rPr lang="en-US" altLang="en-US" sz="2800" b="1" dirty="0">
                <a:latin typeface="Arial" panose="020B0604020202020204" pitchFamily="34" charset="0"/>
              </a:rPr>
              <a:t>4460 mmHg</a:t>
            </a:r>
          </a:p>
        </p:txBody>
      </p:sp>
      <p:sp>
        <p:nvSpPr>
          <p:cNvPr id="12310" name="Line 22">
            <a:extLst>
              <a:ext uri="{FF2B5EF4-FFF2-40B4-BE49-F238E27FC236}">
                <a16:creationId xmlns:a16="http://schemas.microsoft.com/office/drawing/2014/main" id="{65071B06-4EC5-4674-96F3-0F82AB5342ED}"/>
              </a:ext>
            </a:extLst>
          </p:cNvPr>
          <p:cNvSpPr>
            <a:spLocks noChangeShapeType="1"/>
          </p:cNvSpPr>
          <p:nvPr/>
        </p:nvSpPr>
        <p:spPr bwMode="auto">
          <a:xfrm flipV="1">
            <a:off x="5791200" y="51816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23">
            <a:extLst>
              <a:ext uri="{FF2B5EF4-FFF2-40B4-BE49-F238E27FC236}">
                <a16:creationId xmlns:a16="http://schemas.microsoft.com/office/drawing/2014/main" id="{E6790463-4046-4027-9F9A-CDCADC7378D1}"/>
              </a:ext>
            </a:extLst>
          </p:cNvPr>
          <p:cNvSpPr>
            <a:spLocks noChangeShapeType="1"/>
          </p:cNvSpPr>
          <p:nvPr/>
        </p:nvSpPr>
        <p:spPr bwMode="auto">
          <a:xfrm flipV="1">
            <a:off x="4711700" y="5627688"/>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Text Box 25">
            <a:extLst>
              <a:ext uri="{FF2B5EF4-FFF2-40B4-BE49-F238E27FC236}">
                <a16:creationId xmlns:a16="http://schemas.microsoft.com/office/drawing/2014/main" id="{0C9CBECF-243A-4149-838F-84F7AB65C683}"/>
              </a:ext>
            </a:extLst>
          </p:cNvPr>
          <p:cNvSpPr txBox="1">
            <a:spLocks noChangeArrowheads="1"/>
          </p:cNvSpPr>
          <p:nvPr/>
        </p:nvSpPr>
        <p:spPr bwMode="auto">
          <a:xfrm>
            <a:off x="3389313" y="2133600"/>
            <a:ext cx="278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 x V </a:t>
            </a:r>
            <a:r>
              <a:rPr lang="en-US" altLang="en-US" sz="2800">
                <a:latin typeface="Arial" panose="020B0604020202020204" pitchFamily="34" charset="0"/>
              </a:rPr>
              <a:t>=</a:t>
            </a:r>
            <a:r>
              <a:rPr lang="en-US" altLang="en-US" sz="2800" i="1">
                <a:latin typeface="Arial" panose="020B0604020202020204" pitchFamily="34" charset="0"/>
              </a:rPr>
              <a:t> constant</a:t>
            </a:r>
          </a:p>
        </p:txBody>
      </p:sp>
      <p:sp>
        <p:nvSpPr>
          <p:cNvPr id="6" name="Slide Number Placeholder 5">
            <a:extLst>
              <a:ext uri="{FF2B5EF4-FFF2-40B4-BE49-F238E27FC236}">
                <a16:creationId xmlns:a16="http://schemas.microsoft.com/office/drawing/2014/main" id="{1579A000-961B-4C16-A4FA-EB235C854E38}"/>
              </a:ext>
            </a:extLst>
          </p:cNvPr>
          <p:cNvSpPr>
            <a:spLocks noGrp="1"/>
          </p:cNvSpPr>
          <p:nvPr>
            <p:ph type="sldNum" sz="quarter" idx="12"/>
          </p:nvPr>
        </p:nvSpPr>
        <p:spPr/>
        <p:txBody>
          <a:bodyPr/>
          <a:lstStyle/>
          <a:p>
            <a:pPr>
              <a:defRPr/>
            </a:pPr>
            <a:fld id="{FE59D228-BDAD-4861-BBEA-2F34BE7847B1}" type="slidenum">
              <a:rPr lang="en-US" altLang="en-US" smtClean="0"/>
              <a:pPr>
                <a:defRPr/>
              </a:pPr>
              <a:t>11</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13"/>
                                        </p:tgtEl>
                                        <p:attrNameLst>
                                          <p:attrName>style.visibility</p:attrName>
                                        </p:attrNameLst>
                                      </p:cBhvr>
                                      <p:to>
                                        <p:strVal val="visible"/>
                                      </p:to>
                                    </p:set>
                                    <p:anim calcmode="lin" valueType="num">
                                      <p:cBhvr additive="base">
                                        <p:cTn id="7" dur="500" fill="hold"/>
                                        <p:tgtEl>
                                          <p:spTgt spid="12313"/>
                                        </p:tgtEl>
                                        <p:attrNameLst>
                                          <p:attrName>ppt_x</p:attrName>
                                        </p:attrNameLst>
                                      </p:cBhvr>
                                      <p:tavLst>
                                        <p:tav tm="0">
                                          <p:val>
                                            <p:strVal val="0-#ppt_w/2"/>
                                          </p:val>
                                        </p:tav>
                                        <p:tav tm="100000">
                                          <p:val>
                                            <p:strVal val="#ppt_x"/>
                                          </p:val>
                                        </p:tav>
                                      </p:tavLst>
                                    </p:anim>
                                    <p:anim calcmode="lin" valueType="num">
                                      <p:cBhvr additive="base">
                                        <p:cTn id="8" dur="500" fill="hold"/>
                                        <p:tgtEl>
                                          <p:spTgt spid="123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0-#ppt_w/2"/>
                                          </p:val>
                                        </p:tav>
                                        <p:tav tm="100000">
                                          <p:val>
                                            <p:strVal val="#ppt_x"/>
                                          </p:val>
                                        </p:tav>
                                      </p:tavLst>
                                    </p:anim>
                                    <p:anim calcmode="lin" valueType="num">
                                      <p:cBhvr additive="base">
                                        <p:cTn id="14"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0-#ppt_w/2"/>
                                          </p:val>
                                        </p:tav>
                                        <p:tav tm="100000">
                                          <p:val>
                                            <p:strVal val="#ppt_x"/>
                                          </p:val>
                                        </p:tav>
                                      </p:tavLst>
                                    </p:anim>
                                    <p:anim calcmode="lin" valueType="num">
                                      <p:cBhvr additive="base">
                                        <p:cTn id="20"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4"/>
                                        </p:tgtEl>
                                        <p:attrNameLst>
                                          <p:attrName>style.visibility</p:attrName>
                                        </p:attrNameLst>
                                      </p:cBhvr>
                                      <p:to>
                                        <p:strVal val="visible"/>
                                      </p:to>
                                    </p:set>
                                    <p:anim calcmode="lin" valueType="num">
                                      <p:cBhvr additive="base">
                                        <p:cTn id="25" dur="500" fill="hold"/>
                                        <p:tgtEl>
                                          <p:spTgt spid="12294"/>
                                        </p:tgtEl>
                                        <p:attrNameLst>
                                          <p:attrName>ppt_x</p:attrName>
                                        </p:attrNameLst>
                                      </p:cBhvr>
                                      <p:tavLst>
                                        <p:tav tm="0">
                                          <p:val>
                                            <p:strVal val="0-#ppt_w/2"/>
                                          </p:val>
                                        </p:tav>
                                        <p:tav tm="100000">
                                          <p:val>
                                            <p:strVal val="#ppt_x"/>
                                          </p:val>
                                        </p:tav>
                                      </p:tavLst>
                                    </p:anim>
                                    <p:anim calcmode="lin" valueType="num">
                                      <p:cBhvr additive="base">
                                        <p:cTn id="26"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295"/>
                                        </p:tgtEl>
                                        <p:attrNameLst>
                                          <p:attrName>style.visibility</p:attrName>
                                        </p:attrNameLst>
                                      </p:cBhvr>
                                      <p:to>
                                        <p:strVal val="visible"/>
                                      </p:to>
                                    </p:set>
                                    <p:anim calcmode="lin" valueType="num">
                                      <p:cBhvr additive="base">
                                        <p:cTn id="31" dur="500" fill="hold"/>
                                        <p:tgtEl>
                                          <p:spTgt spid="12295"/>
                                        </p:tgtEl>
                                        <p:attrNameLst>
                                          <p:attrName>ppt_x</p:attrName>
                                        </p:attrNameLst>
                                      </p:cBhvr>
                                      <p:tavLst>
                                        <p:tav tm="0">
                                          <p:val>
                                            <p:strVal val="1+#ppt_w/2"/>
                                          </p:val>
                                        </p:tav>
                                        <p:tav tm="100000">
                                          <p:val>
                                            <p:strVal val="#ppt_x"/>
                                          </p:val>
                                        </p:tav>
                                      </p:tavLst>
                                    </p:anim>
                                    <p:anim calcmode="lin" valueType="num">
                                      <p:cBhvr additive="base">
                                        <p:cTn id="32"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296"/>
                                        </p:tgtEl>
                                        <p:attrNameLst>
                                          <p:attrName>style.visibility</p:attrName>
                                        </p:attrNameLst>
                                      </p:cBhvr>
                                      <p:to>
                                        <p:strVal val="visible"/>
                                      </p:to>
                                    </p:set>
                                    <p:anim calcmode="lin" valueType="num">
                                      <p:cBhvr additive="base">
                                        <p:cTn id="37" dur="500" fill="hold"/>
                                        <p:tgtEl>
                                          <p:spTgt spid="12296"/>
                                        </p:tgtEl>
                                        <p:attrNameLst>
                                          <p:attrName>ppt_x</p:attrName>
                                        </p:attrNameLst>
                                      </p:cBhvr>
                                      <p:tavLst>
                                        <p:tav tm="0">
                                          <p:val>
                                            <p:strVal val="1+#ppt_w/2"/>
                                          </p:val>
                                        </p:tav>
                                        <p:tav tm="100000">
                                          <p:val>
                                            <p:strVal val="#ppt_x"/>
                                          </p:val>
                                        </p:tav>
                                      </p:tavLst>
                                    </p:anim>
                                    <p:anim calcmode="lin" valueType="num">
                                      <p:cBhvr additive="base">
                                        <p:cTn id="38"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7"/>
                                        </p:tgtEl>
                                        <p:attrNameLst>
                                          <p:attrName>style.visibility</p:attrName>
                                        </p:attrNameLst>
                                      </p:cBhvr>
                                      <p:to>
                                        <p:strVal val="visible"/>
                                      </p:to>
                                    </p:set>
                                    <p:anim calcmode="lin" valueType="num">
                                      <p:cBhvr additive="base">
                                        <p:cTn id="43" dur="500" fill="hold"/>
                                        <p:tgtEl>
                                          <p:spTgt spid="12297"/>
                                        </p:tgtEl>
                                        <p:attrNameLst>
                                          <p:attrName>ppt_x</p:attrName>
                                        </p:attrNameLst>
                                      </p:cBhvr>
                                      <p:tavLst>
                                        <p:tav tm="0">
                                          <p:val>
                                            <p:strVal val="0-#ppt_w/2"/>
                                          </p:val>
                                        </p:tav>
                                        <p:tav tm="100000">
                                          <p:val>
                                            <p:strVal val="#ppt_x"/>
                                          </p:val>
                                        </p:tav>
                                      </p:tavLst>
                                    </p:anim>
                                    <p:anim calcmode="lin" valueType="num">
                                      <p:cBhvr additive="base">
                                        <p:cTn id="44"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1+#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1+#ppt_w/2"/>
                                          </p:val>
                                        </p:tav>
                                        <p:tav tm="100000">
                                          <p:val>
                                            <p:strVal val="#ppt_x"/>
                                          </p:val>
                                        </p:tav>
                                      </p:tavLst>
                                    </p:anim>
                                    <p:anim calcmode="lin" valueType="num">
                                      <p:cBhvr additive="base">
                                        <p:cTn id="5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499"/>
                                          </p:stCondLst>
                                        </p:cTn>
                                        <p:tgtEl>
                                          <p:spTgt spid="123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499"/>
                                          </p:stCondLst>
                                        </p:cTn>
                                        <p:tgtEl>
                                          <p:spTgt spid="1231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2309"/>
                                        </p:tgtEl>
                                        <p:attrNameLst>
                                          <p:attrName>style.visibility</p:attrName>
                                        </p:attrNameLst>
                                      </p:cBhvr>
                                      <p:to>
                                        <p:strVal val="visible"/>
                                      </p:to>
                                    </p:set>
                                    <p:anim calcmode="lin" valueType="num">
                                      <p:cBhvr additive="base">
                                        <p:cTn id="67" dur="500" fill="hold"/>
                                        <p:tgtEl>
                                          <p:spTgt spid="12309"/>
                                        </p:tgtEl>
                                        <p:attrNameLst>
                                          <p:attrName>ppt_x</p:attrName>
                                        </p:attrNameLst>
                                      </p:cBhvr>
                                      <p:tavLst>
                                        <p:tav tm="0">
                                          <p:val>
                                            <p:strVal val="1+#ppt_w/2"/>
                                          </p:val>
                                        </p:tav>
                                        <p:tav tm="100000">
                                          <p:val>
                                            <p:strVal val="#ppt_x"/>
                                          </p:val>
                                        </p:tav>
                                      </p:tavLst>
                                    </p:anim>
                                    <p:anim calcmode="lin" valueType="num">
                                      <p:cBhvr additive="base">
                                        <p:cTn id="68" dur="500" fill="hold"/>
                                        <p:tgtEl>
                                          <p:spTgt spid="12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3" grpId="0" autoUpdateAnimBg="0"/>
      <p:bldP spid="12294" grpId="0" autoUpdateAnimBg="0"/>
      <p:bldP spid="12295" grpId="0" autoUpdateAnimBg="0"/>
      <p:bldP spid="12296" grpId="0" autoUpdateAnimBg="0"/>
      <p:bldP spid="12297" grpId="0" autoUpdateAnimBg="0"/>
      <p:bldP spid="12309" grpId="0" autoUpdateAnimBg="0"/>
      <p:bldP spid="123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F3E39E27-1453-45DC-940E-3E288098CA3C}"/>
              </a:ext>
            </a:extLst>
          </p:cNvPr>
          <p:cNvSpPr txBox="1">
            <a:spLocks noChangeArrowheads="1"/>
          </p:cNvSpPr>
          <p:nvPr/>
        </p:nvSpPr>
        <p:spPr bwMode="auto">
          <a:xfrm>
            <a:off x="2438400" y="5957887"/>
            <a:ext cx="2538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As </a:t>
            </a:r>
            <a:r>
              <a:rPr lang="en-US" altLang="en-US" sz="2800" i="1">
                <a:latin typeface="Arial" panose="020B0604020202020204" pitchFamily="34" charset="0"/>
              </a:rPr>
              <a:t>T</a:t>
            </a:r>
            <a:r>
              <a:rPr lang="en-US" altLang="en-US" sz="2800">
                <a:latin typeface="Arial" panose="020B0604020202020204" pitchFamily="34" charset="0"/>
              </a:rPr>
              <a:t> increases</a:t>
            </a:r>
          </a:p>
        </p:txBody>
      </p:sp>
      <p:sp>
        <p:nvSpPr>
          <p:cNvPr id="13316" name="Text Box 4">
            <a:extLst>
              <a:ext uri="{FF2B5EF4-FFF2-40B4-BE49-F238E27FC236}">
                <a16:creationId xmlns:a16="http://schemas.microsoft.com/office/drawing/2014/main" id="{7BC6866A-4566-48AC-9F5D-65FA4979DAE2}"/>
              </a:ext>
            </a:extLst>
          </p:cNvPr>
          <p:cNvSpPr txBox="1">
            <a:spLocks noChangeArrowheads="1"/>
          </p:cNvSpPr>
          <p:nvPr/>
        </p:nvSpPr>
        <p:spPr bwMode="auto">
          <a:xfrm>
            <a:off x="4933156" y="5957886"/>
            <a:ext cx="2044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increases</a:t>
            </a:r>
            <a:endParaRPr lang="en-US" altLang="en-US" sz="2800" i="1" dirty="0">
              <a:latin typeface="Arial" panose="020B0604020202020204" pitchFamily="34" charset="0"/>
            </a:endParaRPr>
          </a:p>
        </p:txBody>
      </p:sp>
      <p:pic>
        <p:nvPicPr>
          <p:cNvPr id="13318" name="Picture 6">
            <a:extLst>
              <a:ext uri="{FF2B5EF4-FFF2-40B4-BE49-F238E27FC236}">
                <a16:creationId xmlns:a16="http://schemas.microsoft.com/office/drawing/2014/main" id="{1749FDB2-215F-4BA0-A397-BA07F5F40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79513"/>
            <a:ext cx="274955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a:extLst>
              <a:ext uri="{FF2B5EF4-FFF2-40B4-BE49-F238E27FC236}">
                <a16:creationId xmlns:a16="http://schemas.microsoft.com/office/drawing/2014/main" id="{6B1C1E7F-3101-4804-9642-90A40FA09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09675"/>
            <a:ext cx="170021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a:extLst>
              <a:ext uri="{FF2B5EF4-FFF2-40B4-BE49-F238E27FC236}">
                <a16:creationId xmlns:a16="http://schemas.microsoft.com/office/drawing/2014/main" id="{75A1F9CC-55E9-4BFA-BE8A-794457204C99}"/>
              </a:ext>
            </a:extLst>
          </p:cNvPr>
          <p:cNvSpPr txBox="1">
            <a:spLocks noChangeArrowheads="1"/>
          </p:cNvSpPr>
          <p:nvPr/>
        </p:nvSpPr>
        <p:spPr bwMode="auto">
          <a:xfrm>
            <a:off x="188913" y="838200"/>
            <a:ext cx="8878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Variation in Gas Volume with Temperature at Constant Pressure</a:t>
            </a:r>
          </a:p>
        </p:txBody>
      </p:sp>
      <p:sp>
        <p:nvSpPr>
          <p:cNvPr id="12295" name="Text Box 12">
            <a:extLst>
              <a:ext uri="{FF2B5EF4-FFF2-40B4-BE49-F238E27FC236}">
                <a16:creationId xmlns:a16="http://schemas.microsoft.com/office/drawing/2014/main" id="{C72F0EB8-21BD-493E-AD1E-E7A9352F01E2}"/>
              </a:ext>
            </a:extLst>
          </p:cNvPr>
          <p:cNvSpPr txBox="1">
            <a:spLocks noChangeArrowheads="1"/>
          </p:cNvSpPr>
          <p:nvPr/>
        </p:nvSpPr>
        <p:spPr bwMode="auto">
          <a:xfrm>
            <a:off x="163958" y="208182"/>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ar-SA" b="1" dirty="0">
                <a:solidFill>
                  <a:srgbClr val="4F73B5"/>
                </a:solidFill>
                <a:latin typeface="Arial" panose="020B0604020202020204" pitchFamily="34" charset="0"/>
                <a:cs typeface="Arial" panose="020B0604020202020204" pitchFamily="34" charset="0"/>
              </a:rPr>
              <a:t>Charles’ &amp; Gay-Lussac’s Law</a:t>
            </a:r>
          </a:p>
        </p:txBody>
      </p:sp>
      <p:sp>
        <p:nvSpPr>
          <p:cNvPr id="4" name="Slide Number Placeholder 3">
            <a:extLst>
              <a:ext uri="{FF2B5EF4-FFF2-40B4-BE49-F238E27FC236}">
                <a16:creationId xmlns:a16="http://schemas.microsoft.com/office/drawing/2014/main" id="{D3514AC2-9FCB-4B2E-A69E-20AEB7A49AC5}"/>
              </a:ext>
            </a:extLst>
          </p:cNvPr>
          <p:cNvSpPr>
            <a:spLocks noGrp="1"/>
          </p:cNvSpPr>
          <p:nvPr>
            <p:ph type="sldNum" sz="quarter" idx="12"/>
          </p:nvPr>
        </p:nvSpPr>
        <p:spPr/>
        <p:txBody>
          <a:bodyPr/>
          <a:lstStyle/>
          <a:p>
            <a:pPr>
              <a:defRPr/>
            </a:pPr>
            <a:fld id="{FE59D228-BDAD-4861-BBEA-2F34BE7847B1}" type="slidenum">
              <a:rPr lang="en-US" altLang="en-US" smtClean="0"/>
              <a:pPr>
                <a:defRPr/>
              </a:pPr>
              <a:t>12</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1000" fill="hold"/>
                                        <p:tgtEl>
                                          <p:spTgt spid="13318"/>
                                        </p:tgtEl>
                                        <p:attrNameLst>
                                          <p:attrName>ppt_w</p:attrName>
                                        </p:attrNameLst>
                                      </p:cBhvr>
                                      <p:tavLst>
                                        <p:tav tm="0">
                                          <p:val>
                                            <p:strVal val="#ppt_w*0.70"/>
                                          </p:val>
                                        </p:tav>
                                        <p:tav tm="100000">
                                          <p:val>
                                            <p:strVal val="#ppt_w"/>
                                          </p:val>
                                        </p:tav>
                                      </p:tavLst>
                                    </p:anim>
                                    <p:anim calcmode="lin" valueType="num">
                                      <p:cBhvr>
                                        <p:cTn id="8" dur="1000" fill="hold"/>
                                        <p:tgtEl>
                                          <p:spTgt spid="13318"/>
                                        </p:tgtEl>
                                        <p:attrNameLst>
                                          <p:attrName>ppt_h</p:attrName>
                                        </p:attrNameLst>
                                      </p:cBhvr>
                                      <p:tavLst>
                                        <p:tav tm="0">
                                          <p:val>
                                            <p:strVal val="#ppt_h"/>
                                          </p:val>
                                        </p:tav>
                                        <p:tav tm="100000">
                                          <p:val>
                                            <p:strVal val="#ppt_h"/>
                                          </p:val>
                                        </p:tav>
                                      </p:tavLst>
                                    </p:anim>
                                    <p:animEffect transition="in" filter="fade">
                                      <p:cBhvr>
                                        <p:cTn id="9" dur="1000"/>
                                        <p:tgtEl>
                                          <p:spTgt spid="13318"/>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319"/>
                                        </p:tgtEl>
                                        <p:attrNameLst>
                                          <p:attrName>style.visibility</p:attrName>
                                        </p:attrNameLst>
                                      </p:cBhvr>
                                      <p:to>
                                        <p:strVal val="visible"/>
                                      </p:to>
                                    </p:set>
                                    <p:anim calcmode="lin" valueType="num">
                                      <p:cBhvr>
                                        <p:cTn id="13" dur="1000" fill="hold"/>
                                        <p:tgtEl>
                                          <p:spTgt spid="13319"/>
                                        </p:tgtEl>
                                        <p:attrNameLst>
                                          <p:attrName>ppt_w</p:attrName>
                                        </p:attrNameLst>
                                      </p:cBhvr>
                                      <p:tavLst>
                                        <p:tav tm="0">
                                          <p:val>
                                            <p:strVal val="#ppt_w*0.70"/>
                                          </p:val>
                                        </p:tav>
                                        <p:tav tm="100000">
                                          <p:val>
                                            <p:strVal val="#ppt_w"/>
                                          </p:val>
                                        </p:tav>
                                      </p:tavLst>
                                    </p:anim>
                                    <p:anim calcmode="lin" valueType="num">
                                      <p:cBhvr>
                                        <p:cTn id="14" dur="1000" fill="hold"/>
                                        <p:tgtEl>
                                          <p:spTgt spid="13319"/>
                                        </p:tgtEl>
                                        <p:attrNameLst>
                                          <p:attrName>ppt_h</p:attrName>
                                        </p:attrNameLst>
                                      </p:cBhvr>
                                      <p:tavLst>
                                        <p:tav tm="0">
                                          <p:val>
                                            <p:strVal val="#ppt_h"/>
                                          </p:val>
                                        </p:tav>
                                        <p:tav tm="100000">
                                          <p:val>
                                            <p:strVal val="#ppt_h"/>
                                          </p:val>
                                        </p:tav>
                                      </p:tavLst>
                                    </p:anim>
                                    <p:animEffect transition="in" filter="fade">
                                      <p:cBhvr>
                                        <p:cTn id="15" dur="1000"/>
                                        <p:tgtEl>
                                          <p:spTgt spid="133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315"/>
                                        </p:tgtEl>
                                        <p:attrNameLst>
                                          <p:attrName>style.visibility</p:attrName>
                                        </p:attrNameLst>
                                      </p:cBhvr>
                                      <p:to>
                                        <p:strVal val="visible"/>
                                      </p:to>
                                    </p:set>
                                    <p:anim calcmode="lin" valueType="num">
                                      <p:cBhvr additive="base">
                                        <p:cTn id="20" dur="500" fill="hold"/>
                                        <p:tgtEl>
                                          <p:spTgt spid="13315"/>
                                        </p:tgtEl>
                                        <p:attrNameLst>
                                          <p:attrName>ppt_x</p:attrName>
                                        </p:attrNameLst>
                                      </p:cBhvr>
                                      <p:tavLst>
                                        <p:tav tm="0">
                                          <p:val>
                                            <p:strVal val="0-#ppt_w/2"/>
                                          </p:val>
                                        </p:tav>
                                        <p:tav tm="100000">
                                          <p:val>
                                            <p:strVal val="#ppt_x"/>
                                          </p:val>
                                        </p:tav>
                                      </p:tavLst>
                                    </p:anim>
                                    <p:anim calcmode="lin" valueType="num">
                                      <p:cBhvr additive="base">
                                        <p:cTn id="21"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3316"/>
                                        </p:tgtEl>
                                        <p:attrNameLst>
                                          <p:attrName>style.visibility</p:attrName>
                                        </p:attrNameLst>
                                      </p:cBhvr>
                                      <p:to>
                                        <p:strVal val="visible"/>
                                      </p:to>
                                    </p:set>
                                    <p:anim calcmode="lin" valueType="num">
                                      <p:cBhvr additive="base">
                                        <p:cTn id="26" dur="500" fill="hold"/>
                                        <p:tgtEl>
                                          <p:spTgt spid="13316"/>
                                        </p:tgtEl>
                                        <p:attrNameLst>
                                          <p:attrName>ppt_x</p:attrName>
                                        </p:attrNameLst>
                                      </p:cBhvr>
                                      <p:tavLst>
                                        <p:tav tm="0">
                                          <p:val>
                                            <p:strVal val="1+#ppt_w/2"/>
                                          </p:val>
                                        </p:tav>
                                        <p:tav tm="100000">
                                          <p:val>
                                            <p:strVal val="#ppt_x"/>
                                          </p:val>
                                        </p:tav>
                                      </p:tavLst>
                                    </p:anim>
                                    <p:anim calcmode="lin" valueType="num">
                                      <p:cBhvr additive="base">
                                        <p:cTn id="27"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5" name="Picture 15">
            <a:extLst>
              <a:ext uri="{FF2B5EF4-FFF2-40B4-BE49-F238E27FC236}">
                <a16:creationId xmlns:a16="http://schemas.microsoft.com/office/drawing/2014/main" id="{00BBCE13-5E54-4F6A-8267-045CA69F0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5462588"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60DA5C53-19DC-478F-88EE-56D47B9D631A}"/>
              </a:ext>
            </a:extLst>
          </p:cNvPr>
          <p:cNvSpPr txBox="1">
            <a:spLocks noChangeArrowheads="1"/>
          </p:cNvSpPr>
          <p:nvPr/>
        </p:nvSpPr>
        <p:spPr bwMode="auto">
          <a:xfrm>
            <a:off x="152400" y="0"/>
            <a:ext cx="8839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000" b="1" dirty="0">
                <a:solidFill>
                  <a:srgbClr val="4F73B5"/>
                </a:solidFill>
                <a:latin typeface="Arial" panose="020B0604020202020204" pitchFamily="34" charset="0"/>
              </a:rPr>
              <a:t>Variation of Gas Volume with Temperature</a:t>
            </a:r>
          </a:p>
          <a:p>
            <a:pPr algn="ctr" eaLnBrk="1" hangingPunct="1">
              <a:spcBef>
                <a:spcPct val="0"/>
              </a:spcBef>
              <a:buFontTx/>
              <a:buNone/>
            </a:pPr>
            <a:r>
              <a:rPr lang="en-US" altLang="en-US" sz="3000" b="1" dirty="0">
                <a:solidFill>
                  <a:srgbClr val="4F73B5"/>
                </a:solidFill>
                <a:latin typeface="Arial" panose="020B0604020202020204" pitchFamily="34" charset="0"/>
              </a:rPr>
              <a:t>at Constant Pressure</a:t>
            </a:r>
          </a:p>
        </p:txBody>
      </p:sp>
      <p:sp>
        <p:nvSpPr>
          <p:cNvPr id="15365" name="Text Box 5">
            <a:extLst>
              <a:ext uri="{FF2B5EF4-FFF2-40B4-BE49-F238E27FC236}">
                <a16:creationId xmlns:a16="http://schemas.microsoft.com/office/drawing/2014/main" id="{EAFEC861-62EA-47EF-904B-936FCD2A1F72}"/>
              </a:ext>
            </a:extLst>
          </p:cNvPr>
          <p:cNvSpPr txBox="1">
            <a:spLocks noChangeArrowheads="1"/>
          </p:cNvSpPr>
          <p:nvPr/>
        </p:nvSpPr>
        <p:spPr bwMode="auto">
          <a:xfrm>
            <a:off x="665162" y="5018253"/>
            <a:ext cx="1058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a:t>
            </a:r>
            <a:r>
              <a:rPr lang="en-US" altLang="en-US" sz="2800" dirty="0">
                <a:latin typeface="Symbol" panose="05050102010706020507" pitchFamily="18" charset="2"/>
              </a:rPr>
              <a:t>a</a:t>
            </a:r>
            <a:r>
              <a:rPr lang="en-US" altLang="en-US" sz="2800" dirty="0">
                <a:latin typeface="Arial" panose="020B0604020202020204" pitchFamily="34" charset="0"/>
              </a:rPr>
              <a:t> </a:t>
            </a:r>
            <a:r>
              <a:rPr lang="en-US" altLang="en-US" sz="2800" i="1" dirty="0">
                <a:latin typeface="Arial" panose="020B0604020202020204" pitchFamily="34" charset="0"/>
              </a:rPr>
              <a:t>T</a:t>
            </a:r>
          </a:p>
        </p:txBody>
      </p:sp>
      <p:sp>
        <p:nvSpPr>
          <p:cNvPr id="15366" name="Text Box 6">
            <a:extLst>
              <a:ext uri="{FF2B5EF4-FFF2-40B4-BE49-F238E27FC236}">
                <a16:creationId xmlns:a16="http://schemas.microsoft.com/office/drawing/2014/main" id="{8C4EDEE0-BDF0-47C6-A1A0-12780C9D89B3}"/>
              </a:ext>
            </a:extLst>
          </p:cNvPr>
          <p:cNvSpPr txBox="1">
            <a:spLocks noChangeArrowheads="1"/>
          </p:cNvSpPr>
          <p:nvPr/>
        </p:nvSpPr>
        <p:spPr bwMode="auto">
          <a:xfrm>
            <a:off x="665162" y="5505258"/>
            <a:ext cx="2763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 constant x </a:t>
            </a:r>
            <a:r>
              <a:rPr lang="en-US" altLang="en-US" sz="2800" i="1" dirty="0">
                <a:latin typeface="Arial" panose="020B0604020202020204" pitchFamily="34" charset="0"/>
              </a:rPr>
              <a:t>T</a:t>
            </a:r>
            <a:endParaRPr lang="en-US" altLang="en-US" sz="2800" i="1" dirty="0">
              <a:solidFill>
                <a:srgbClr val="FF3300"/>
              </a:solidFill>
              <a:latin typeface="Arial" panose="020B0604020202020204" pitchFamily="34" charset="0"/>
            </a:endParaRPr>
          </a:p>
        </p:txBody>
      </p:sp>
      <p:sp>
        <p:nvSpPr>
          <p:cNvPr id="15367" name="Text Box 7">
            <a:extLst>
              <a:ext uri="{FF2B5EF4-FFF2-40B4-BE49-F238E27FC236}">
                <a16:creationId xmlns:a16="http://schemas.microsoft.com/office/drawing/2014/main" id="{7BB28C94-196E-4EBA-846D-8D812F6E3DAB}"/>
              </a:ext>
            </a:extLst>
          </p:cNvPr>
          <p:cNvSpPr txBox="1">
            <a:spLocks noChangeArrowheads="1"/>
          </p:cNvSpPr>
          <p:nvPr/>
        </p:nvSpPr>
        <p:spPr bwMode="auto">
          <a:xfrm>
            <a:off x="609600" y="6029980"/>
            <a:ext cx="2372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baseline="-25000" dirty="0">
                <a:latin typeface="Arial" panose="020B0604020202020204" pitchFamily="34" charset="0"/>
              </a:rPr>
              <a:t>1</a:t>
            </a:r>
            <a:r>
              <a:rPr lang="en-US" altLang="en-US" sz="2800" dirty="0">
                <a:latin typeface="Arial" panose="020B0604020202020204" pitchFamily="34" charset="0"/>
              </a:rPr>
              <a:t>/</a:t>
            </a:r>
            <a:r>
              <a:rPr lang="en-US" altLang="en-US" sz="2800" i="1" dirty="0">
                <a:latin typeface="Arial" panose="020B0604020202020204" pitchFamily="34" charset="0"/>
              </a:rPr>
              <a:t>T</a:t>
            </a:r>
            <a:r>
              <a:rPr lang="en-US" altLang="en-US" sz="2800" baseline="-25000" dirty="0">
                <a:latin typeface="Arial" panose="020B0604020202020204" pitchFamily="34" charset="0"/>
              </a:rPr>
              <a:t>1</a:t>
            </a:r>
            <a:r>
              <a:rPr lang="en-US" altLang="en-US" sz="2800" dirty="0">
                <a:latin typeface="Arial" panose="020B0604020202020204" pitchFamily="34" charset="0"/>
              </a:rPr>
              <a:t> = </a:t>
            </a:r>
            <a:r>
              <a:rPr lang="en-US" altLang="en-US" sz="2800" i="1" dirty="0">
                <a:latin typeface="Arial" panose="020B0604020202020204" pitchFamily="34" charset="0"/>
              </a:rPr>
              <a:t>V</a:t>
            </a:r>
            <a:r>
              <a:rPr lang="en-US" altLang="en-US" sz="2800" baseline="-25000" dirty="0">
                <a:latin typeface="Arial" panose="020B0604020202020204" pitchFamily="34" charset="0"/>
              </a:rPr>
              <a:t>2 </a:t>
            </a:r>
            <a:r>
              <a:rPr lang="en-US" altLang="en-US" sz="2800" dirty="0">
                <a:latin typeface="Arial" panose="020B0604020202020204" pitchFamily="34" charset="0"/>
              </a:rPr>
              <a:t>/</a:t>
            </a:r>
            <a:r>
              <a:rPr lang="en-US" altLang="en-US" sz="2800" i="1" dirty="0">
                <a:latin typeface="Arial" panose="020B0604020202020204" pitchFamily="34" charset="0"/>
              </a:rPr>
              <a:t>T</a:t>
            </a:r>
            <a:r>
              <a:rPr lang="en-US" altLang="en-US" sz="2800" baseline="-25000" dirty="0">
                <a:latin typeface="Arial" panose="020B0604020202020204" pitchFamily="34" charset="0"/>
              </a:rPr>
              <a:t>2</a:t>
            </a:r>
            <a:endParaRPr lang="en-US" altLang="en-US" sz="2800" i="1" dirty="0">
              <a:solidFill>
                <a:srgbClr val="FF3300"/>
              </a:solidFill>
              <a:latin typeface="Arial" panose="020B0604020202020204" pitchFamily="34" charset="0"/>
            </a:endParaRPr>
          </a:p>
        </p:txBody>
      </p:sp>
      <p:sp>
        <p:nvSpPr>
          <p:cNvPr id="15371" name="Text Box 11">
            <a:extLst>
              <a:ext uri="{FF2B5EF4-FFF2-40B4-BE49-F238E27FC236}">
                <a16:creationId xmlns:a16="http://schemas.microsoft.com/office/drawing/2014/main" id="{D31D2D1A-1442-4D4A-B301-1050BBC9EC99}"/>
              </a:ext>
            </a:extLst>
          </p:cNvPr>
          <p:cNvSpPr txBox="1">
            <a:spLocks noChangeArrowheads="1"/>
          </p:cNvSpPr>
          <p:nvPr/>
        </p:nvSpPr>
        <p:spPr bwMode="auto">
          <a:xfrm>
            <a:off x="4419600" y="5503204"/>
            <a:ext cx="33105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dirty="0">
                <a:latin typeface="Arial" panose="020B0604020202020204" pitchFamily="34" charset="0"/>
              </a:rPr>
              <a:t>T</a:t>
            </a:r>
            <a:r>
              <a:rPr lang="en-US" altLang="en-US" sz="2400" dirty="0">
                <a:latin typeface="Arial" panose="020B0604020202020204" pitchFamily="34" charset="0"/>
              </a:rPr>
              <a:t> (K) = </a:t>
            </a:r>
            <a:r>
              <a:rPr lang="en-US" altLang="en-US" sz="2400" i="1" dirty="0">
                <a:latin typeface="Arial" panose="020B0604020202020204" pitchFamily="34" charset="0"/>
              </a:rPr>
              <a:t>t</a:t>
            </a:r>
            <a:r>
              <a:rPr lang="en-US" altLang="en-US" sz="2400" dirty="0">
                <a:latin typeface="Arial" panose="020B0604020202020204" pitchFamily="34" charset="0"/>
              </a:rPr>
              <a:t> (</a:t>
            </a:r>
            <a:r>
              <a:rPr lang="en-US" altLang="en-US" sz="2400" baseline="30000" dirty="0">
                <a:latin typeface="Arial" panose="020B0604020202020204" pitchFamily="34" charset="0"/>
              </a:rPr>
              <a:t>0</a:t>
            </a:r>
            <a:r>
              <a:rPr lang="en-US" altLang="en-US" sz="2400" dirty="0">
                <a:latin typeface="Arial" panose="020B0604020202020204" pitchFamily="34" charset="0"/>
              </a:rPr>
              <a:t>C) + 273.15</a:t>
            </a:r>
            <a:r>
              <a:rPr lang="en-US" altLang="en-US" sz="2800" dirty="0"/>
              <a:t> </a:t>
            </a:r>
          </a:p>
        </p:txBody>
      </p:sp>
      <p:sp>
        <p:nvSpPr>
          <p:cNvPr id="15372" name="Text Box 12">
            <a:extLst>
              <a:ext uri="{FF2B5EF4-FFF2-40B4-BE49-F238E27FC236}">
                <a16:creationId xmlns:a16="http://schemas.microsoft.com/office/drawing/2014/main" id="{F7B11281-AC12-4AD2-B26E-3A9F9332C352}"/>
              </a:ext>
            </a:extLst>
          </p:cNvPr>
          <p:cNvSpPr txBox="1">
            <a:spLocks noChangeArrowheads="1"/>
          </p:cNvSpPr>
          <p:nvPr/>
        </p:nvSpPr>
        <p:spPr bwMode="auto">
          <a:xfrm>
            <a:off x="5638800" y="2305050"/>
            <a:ext cx="2590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dirty="0">
                <a:latin typeface="Arial" panose="020B0604020202020204" pitchFamily="34" charset="0"/>
              </a:rPr>
              <a:t>Charles’ &amp; Gay-Lussac’s Law</a:t>
            </a:r>
          </a:p>
        </p:txBody>
      </p:sp>
      <p:sp>
        <p:nvSpPr>
          <p:cNvPr id="15370" name="Text Box 10">
            <a:extLst>
              <a:ext uri="{FF2B5EF4-FFF2-40B4-BE49-F238E27FC236}">
                <a16:creationId xmlns:a16="http://schemas.microsoft.com/office/drawing/2014/main" id="{5C5B02E4-BCFA-4025-80F5-909461216911}"/>
              </a:ext>
            </a:extLst>
          </p:cNvPr>
          <p:cNvSpPr txBox="1">
            <a:spLocks noChangeArrowheads="1"/>
          </p:cNvSpPr>
          <p:nvPr/>
        </p:nvSpPr>
        <p:spPr bwMode="auto">
          <a:xfrm>
            <a:off x="4419600" y="5046977"/>
            <a:ext cx="4589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Temperature </a:t>
            </a:r>
            <a:r>
              <a:rPr lang="en-US" altLang="en-US" sz="2400" b="1" dirty="0">
                <a:latin typeface="Arial" panose="020B0604020202020204" pitchFamily="34" charset="0"/>
              </a:rPr>
              <a:t>must</a:t>
            </a:r>
            <a:r>
              <a:rPr lang="en-US" altLang="en-US" sz="2400" dirty="0">
                <a:latin typeface="Arial" panose="020B0604020202020204" pitchFamily="34" charset="0"/>
              </a:rPr>
              <a:t> be in </a:t>
            </a:r>
            <a:r>
              <a:rPr lang="en-US" altLang="en-US" sz="2400" b="1" dirty="0">
                <a:latin typeface="Arial" panose="020B0604020202020204" pitchFamily="34" charset="0"/>
              </a:rPr>
              <a:t>Kelvin</a:t>
            </a:r>
          </a:p>
        </p:txBody>
      </p:sp>
      <p:sp>
        <p:nvSpPr>
          <p:cNvPr id="4" name="Slide Number Placeholder 3">
            <a:extLst>
              <a:ext uri="{FF2B5EF4-FFF2-40B4-BE49-F238E27FC236}">
                <a16:creationId xmlns:a16="http://schemas.microsoft.com/office/drawing/2014/main" id="{A7B79DE1-0A21-4F6C-BB5F-7E1B782E1E3E}"/>
              </a:ext>
            </a:extLst>
          </p:cNvPr>
          <p:cNvSpPr>
            <a:spLocks noGrp="1"/>
          </p:cNvSpPr>
          <p:nvPr>
            <p:ph type="sldNum" sz="quarter" idx="12"/>
          </p:nvPr>
        </p:nvSpPr>
        <p:spPr/>
        <p:txBody>
          <a:bodyPr/>
          <a:lstStyle/>
          <a:p>
            <a:pPr>
              <a:defRPr/>
            </a:pPr>
            <a:fld id="{FE59D228-BDAD-4861-BBEA-2F34BE7847B1}" type="slidenum">
              <a:rPr lang="en-US" altLang="en-US" smtClean="0"/>
              <a:pPr>
                <a:defRPr/>
              </a:pPr>
              <a:t>13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372"/>
                                        </p:tgtEl>
                                        <p:attrNameLst>
                                          <p:attrName>style.visibility</p:attrName>
                                        </p:attrNameLst>
                                      </p:cBhvr>
                                      <p:to>
                                        <p:strVal val="visible"/>
                                      </p:to>
                                    </p:set>
                                    <p:anim calcmode="lin" valueType="num">
                                      <p:cBhvr additive="base">
                                        <p:cTn id="7" dur="500" fill="hold"/>
                                        <p:tgtEl>
                                          <p:spTgt spid="15372"/>
                                        </p:tgtEl>
                                        <p:attrNameLst>
                                          <p:attrName>ppt_x</p:attrName>
                                        </p:attrNameLst>
                                      </p:cBhvr>
                                      <p:tavLst>
                                        <p:tav tm="0">
                                          <p:val>
                                            <p:strVal val="1+#ppt_w/2"/>
                                          </p:val>
                                        </p:tav>
                                        <p:tav tm="100000">
                                          <p:val>
                                            <p:strVal val="#ppt_x"/>
                                          </p:val>
                                        </p:tav>
                                      </p:tavLst>
                                    </p:anim>
                                    <p:anim calcmode="lin" valueType="num">
                                      <p:cBhvr additive="base">
                                        <p:cTn id="8" dur="500" fill="hold"/>
                                        <p:tgtEl>
                                          <p:spTgt spid="1537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5" presetClass="entr" presetSubtype="0" fill="hold" nodeType="afterEffect">
                                  <p:stCondLst>
                                    <p:cond delay="0"/>
                                  </p:stCondLst>
                                  <p:childTnLst>
                                    <p:set>
                                      <p:cBhvr>
                                        <p:cTn id="11" dur="1" fill="hold">
                                          <p:stCondLst>
                                            <p:cond delay="0"/>
                                          </p:stCondLst>
                                        </p:cTn>
                                        <p:tgtEl>
                                          <p:spTgt spid="15375"/>
                                        </p:tgtEl>
                                        <p:attrNameLst>
                                          <p:attrName>style.visibility</p:attrName>
                                        </p:attrNameLst>
                                      </p:cBhvr>
                                      <p:to>
                                        <p:strVal val="visible"/>
                                      </p:to>
                                    </p:set>
                                    <p:anim calcmode="lin" valueType="num">
                                      <p:cBhvr>
                                        <p:cTn id="12" dur="1000" fill="hold"/>
                                        <p:tgtEl>
                                          <p:spTgt spid="15375"/>
                                        </p:tgtEl>
                                        <p:attrNameLst>
                                          <p:attrName>ppt_w</p:attrName>
                                        </p:attrNameLst>
                                      </p:cBhvr>
                                      <p:tavLst>
                                        <p:tav tm="0">
                                          <p:val>
                                            <p:strVal val="#ppt_w*0.70"/>
                                          </p:val>
                                        </p:tav>
                                        <p:tav tm="100000">
                                          <p:val>
                                            <p:strVal val="#ppt_w"/>
                                          </p:val>
                                        </p:tav>
                                      </p:tavLst>
                                    </p:anim>
                                    <p:anim calcmode="lin" valueType="num">
                                      <p:cBhvr>
                                        <p:cTn id="13" dur="1000" fill="hold"/>
                                        <p:tgtEl>
                                          <p:spTgt spid="15375"/>
                                        </p:tgtEl>
                                        <p:attrNameLst>
                                          <p:attrName>ppt_h</p:attrName>
                                        </p:attrNameLst>
                                      </p:cBhvr>
                                      <p:tavLst>
                                        <p:tav tm="0">
                                          <p:val>
                                            <p:strVal val="#ppt_h"/>
                                          </p:val>
                                        </p:tav>
                                        <p:tav tm="100000">
                                          <p:val>
                                            <p:strVal val="#ppt_h"/>
                                          </p:val>
                                        </p:tav>
                                      </p:tavLst>
                                    </p:anim>
                                    <p:animEffect transition="in" filter="fade">
                                      <p:cBhvr>
                                        <p:cTn id="14" dur="1000"/>
                                        <p:tgtEl>
                                          <p:spTgt spid="153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additive="base">
                                        <p:cTn id="19" dur="500" fill="hold"/>
                                        <p:tgtEl>
                                          <p:spTgt spid="15365"/>
                                        </p:tgtEl>
                                        <p:attrNameLst>
                                          <p:attrName>ppt_x</p:attrName>
                                        </p:attrNameLst>
                                      </p:cBhvr>
                                      <p:tavLst>
                                        <p:tav tm="0">
                                          <p:val>
                                            <p:strVal val="0-#ppt_w/2"/>
                                          </p:val>
                                        </p:tav>
                                        <p:tav tm="100000">
                                          <p:val>
                                            <p:strVal val="#ppt_x"/>
                                          </p:val>
                                        </p:tav>
                                      </p:tavLst>
                                    </p:anim>
                                    <p:anim calcmode="lin" valueType="num">
                                      <p:cBhvr additive="base">
                                        <p:cTn id="20"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6"/>
                                        </p:tgtEl>
                                        <p:attrNameLst>
                                          <p:attrName>style.visibility</p:attrName>
                                        </p:attrNameLst>
                                      </p:cBhvr>
                                      <p:to>
                                        <p:strVal val="visible"/>
                                      </p:to>
                                    </p:set>
                                    <p:anim calcmode="lin" valueType="num">
                                      <p:cBhvr additive="base">
                                        <p:cTn id="25" dur="500" fill="hold"/>
                                        <p:tgtEl>
                                          <p:spTgt spid="15366"/>
                                        </p:tgtEl>
                                        <p:attrNameLst>
                                          <p:attrName>ppt_x</p:attrName>
                                        </p:attrNameLst>
                                      </p:cBhvr>
                                      <p:tavLst>
                                        <p:tav tm="0">
                                          <p:val>
                                            <p:strVal val="0-#ppt_w/2"/>
                                          </p:val>
                                        </p:tav>
                                        <p:tav tm="100000">
                                          <p:val>
                                            <p:strVal val="#ppt_x"/>
                                          </p:val>
                                        </p:tav>
                                      </p:tavLst>
                                    </p:anim>
                                    <p:anim calcmode="lin" valueType="num">
                                      <p:cBhvr additive="base">
                                        <p:cTn id="26"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7"/>
                                        </p:tgtEl>
                                        <p:attrNameLst>
                                          <p:attrName>style.visibility</p:attrName>
                                        </p:attrNameLst>
                                      </p:cBhvr>
                                      <p:to>
                                        <p:strVal val="visible"/>
                                      </p:to>
                                    </p:set>
                                    <p:anim calcmode="lin" valueType="num">
                                      <p:cBhvr additive="base">
                                        <p:cTn id="31" dur="500" fill="hold"/>
                                        <p:tgtEl>
                                          <p:spTgt spid="15367"/>
                                        </p:tgtEl>
                                        <p:attrNameLst>
                                          <p:attrName>ppt_x</p:attrName>
                                        </p:attrNameLst>
                                      </p:cBhvr>
                                      <p:tavLst>
                                        <p:tav tm="0">
                                          <p:val>
                                            <p:strVal val="0-#ppt_w/2"/>
                                          </p:val>
                                        </p:tav>
                                        <p:tav tm="100000">
                                          <p:val>
                                            <p:strVal val="#ppt_x"/>
                                          </p:val>
                                        </p:tav>
                                      </p:tavLst>
                                    </p:anim>
                                    <p:anim calcmode="lin" valueType="num">
                                      <p:cBhvr additive="base">
                                        <p:cTn id="32"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370"/>
                                        </p:tgtEl>
                                        <p:attrNameLst>
                                          <p:attrName>style.visibility</p:attrName>
                                        </p:attrNameLst>
                                      </p:cBhvr>
                                      <p:to>
                                        <p:strVal val="visible"/>
                                      </p:to>
                                    </p:set>
                                    <p:anim calcmode="lin" valueType="num">
                                      <p:cBhvr additive="base">
                                        <p:cTn id="37" dur="500" fill="hold"/>
                                        <p:tgtEl>
                                          <p:spTgt spid="15370"/>
                                        </p:tgtEl>
                                        <p:attrNameLst>
                                          <p:attrName>ppt_x</p:attrName>
                                        </p:attrNameLst>
                                      </p:cBhvr>
                                      <p:tavLst>
                                        <p:tav tm="0">
                                          <p:val>
                                            <p:strVal val="1+#ppt_w/2"/>
                                          </p:val>
                                        </p:tav>
                                        <p:tav tm="100000">
                                          <p:val>
                                            <p:strVal val="#ppt_x"/>
                                          </p:val>
                                        </p:tav>
                                      </p:tavLst>
                                    </p:anim>
                                    <p:anim calcmode="lin" valueType="num">
                                      <p:cBhvr additive="base">
                                        <p:cTn id="38" dur="500" fill="hold"/>
                                        <p:tgtEl>
                                          <p:spTgt spid="15370"/>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2" presetClass="entr" presetSubtype="2" fill="hold" grpId="0" nodeType="afterEffect">
                                  <p:stCondLst>
                                    <p:cond delay="0"/>
                                  </p:stCondLst>
                                  <p:childTnLst>
                                    <p:set>
                                      <p:cBhvr>
                                        <p:cTn id="41" dur="1" fill="hold">
                                          <p:stCondLst>
                                            <p:cond delay="0"/>
                                          </p:stCondLst>
                                        </p:cTn>
                                        <p:tgtEl>
                                          <p:spTgt spid="15371"/>
                                        </p:tgtEl>
                                        <p:attrNameLst>
                                          <p:attrName>style.visibility</p:attrName>
                                        </p:attrNameLst>
                                      </p:cBhvr>
                                      <p:to>
                                        <p:strVal val="visible"/>
                                      </p:to>
                                    </p:set>
                                    <p:anim calcmode="lin" valueType="num">
                                      <p:cBhvr additive="base">
                                        <p:cTn id="42" dur="500" fill="hold"/>
                                        <p:tgtEl>
                                          <p:spTgt spid="15371"/>
                                        </p:tgtEl>
                                        <p:attrNameLst>
                                          <p:attrName>ppt_x</p:attrName>
                                        </p:attrNameLst>
                                      </p:cBhvr>
                                      <p:tavLst>
                                        <p:tav tm="0">
                                          <p:val>
                                            <p:strVal val="1+#ppt_w/2"/>
                                          </p:val>
                                        </p:tav>
                                        <p:tav tm="100000">
                                          <p:val>
                                            <p:strVal val="#ppt_x"/>
                                          </p:val>
                                        </p:tav>
                                      </p:tavLst>
                                    </p:anim>
                                    <p:anim calcmode="lin" valueType="num">
                                      <p:cBhvr additive="base">
                                        <p:cTn id="43"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6" grpId="0" autoUpdateAnimBg="0"/>
      <p:bldP spid="15367" grpId="0" autoUpdateAnimBg="0"/>
      <p:bldP spid="15371" grpId="0" autoUpdateAnimBg="0"/>
      <p:bldP spid="15372" grpId="0"/>
      <p:bldP spid="153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a:extLst>
              <a:ext uri="{FF2B5EF4-FFF2-40B4-BE49-F238E27FC236}">
                <a16:creationId xmlns:a16="http://schemas.microsoft.com/office/drawing/2014/main" id="{4E2EEEF0-43C9-486E-841E-59E4D51DC6D0}"/>
              </a:ext>
            </a:extLst>
          </p:cNvPr>
          <p:cNvSpPr txBox="1">
            <a:spLocks noChangeArrowheads="1"/>
          </p:cNvSpPr>
          <p:nvPr/>
        </p:nvSpPr>
        <p:spPr bwMode="auto">
          <a:xfrm>
            <a:off x="266700" y="484188"/>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A sample of carbon monoxide gas occupies 3.20 L at 125 </a:t>
            </a:r>
            <a:r>
              <a:rPr lang="en-US" altLang="en-US" sz="2400" baseline="30000" dirty="0">
                <a:solidFill>
                  <a:srgbClr val="4F73B5"/>
                </a:solidFill>
                <a:latin typeface="Arial" panose="020B0604020202020204" pitchFamily="34" charset="0"/>
              </a:rPr>
              <a:t>0</a:t>
            </a:r>
            <a:r>
              <a:rPr lang="en-US" altLang="en-US" sz="2400" dirty="0">
                <a:solidFill>
                  <a:srgbClr val="4F73B5"/>
                </a:solidFill>
                <a:latin typeface="Arial" panose="020B0604020202020204" pitchFamily="34" charset="0"/>
              </a:rPr>
              <a:t>C.  At what temperature will the gas occupy a volume of 1.54 L if the pressure remains constant?</a:t>
            </a:r>
          </a:p>
        </p:txBody>
      </p:sp>
      <p:sp>
        <p:nvSpPr>
          <p:cNvPr id="16389" name="Text Box 5">
            <a:extLst>
              <a:ext uri="{FF2B5EF4-FFF2-40B4-BE49-F238E27FC236}">
                <a16:creationId xmlns:a16="http://schemas.microsoft.com/office/drawing/2014/main" id="{768BF033-14C8-4BA6-8D04-876E051BC8C0}"/>
              </a:ext>
            </a:extLst>
          </p:cNvPr>
          <p:cNvSpPr txBox="1">
            <a:spLocks noChangeArrowheads="1"/>
          </p:cNvSpPr>
          <p:nvPr/>
        </p:nvSpPr>
        <p:spPr bwMode="auto">
          <a:xfrm>
            <a:off x="1600200" y="2901950"/>
            <a:ext cx="1951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a:t>
            </a:r>
            <a:r>
              <a:rPr lang="en-US" altLang="en-US" sz="2800">
                <a:latin typeface="Arial" panose="020B0604020202020204" pitchFamily="34" charset="0"/>
              </a:rPr>
              <a:t> = 3.20 L</a:t>
            </a:r>
            <a:endParaRPr lang="en-US" altLang="en-US" sz="2800" baseline="-25000">
              <a:latin typeface="Arial" panose="020B0604020202020204" pitchFamily="34" charset="0"/>
            </a:endParaRPr>
          </a:p>
        </p:txBody>
      </p:sp>
      <p:sp>
        <p:nvSpPr>
          <p:cNvPr id="16390" name="Text Box 6">
            <a:extLst>
              <a:ext uri="{FF2B5EF4-FFF2-40B4-BE49-F238E27FC236}">
                <a16:creationId xmlns:a16="http://schemas.microsoft.com/office/drawing/2014/main" id="{9FEFA25C-7139-4E86-B40D-023EE0002682}"/>
              </a:ext>
            </a:extLst>
          </p:cNvPr>
          <p:cNvSpPr txBox="1">
            <a:spLocks noChangeArrowheads="1"/>
          </p:cNvSpPr>
          <p:nvPr/>
        </p:nvSpPr>
        <p:spPr bwMode="auto">
          <a:xfrm>
            <a:off x="1600200" y="3575050"/>
            <a:ext cx="236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T</a:t>
            </a:r>
            <a:r>
              <a:rPr lang="en-US" altLang="en-US" sz="2800" baseline="-25000">
                <a:latin typeface="Arial" panose="020B0604020202020204" pitchFamily="34" charset="0"/>
              </a:rPr>
              <a:t>1</a:t>
            </a:r>
            <a:r>
              <a:rPr lang="en-US" altLang="en-US" sz="2800">
                <a:latin typeface="Arial" panose="020B0604020202020204" pitchFamily="34" charset="0"/>
              </a:rPr>
              <a:t> = 398.15 K</a:t>
            </a:r>
            <a:endParaRPr lang="en-US" altLang="en-US" sz="2800" baseline="-25000">
              <a:latin typeface="Arial" panose="020B0604020202020204" pitchFamily="34" charset="0"/>
            </a:endParaRPr>
          </a:p>
        </p:txBody>
      </p:sp>
      <p:sp>
        <p:nvSpPr>
          <p:cNvPr id="16391" name="Text Box 7">
            <a:extLst>
              <a:ext uri="{FF2B5EF4-FFF2-40B4-BE49-F238E27FC236}">
                <a16:creationId xmlns:a16="http://schemas.microsoft.com/office/drawing/2014/main" id="{1E60CA00-3988-4BC9-A040-3E102F69C703}"/>
              </a:ext>
            </a:extLst>
          </p:cNvPr>
          <p:cNvSpPr txBox="1">
            <a:spLocks noChangeArrowheads="1"/>
          </p:cNvSpPr>
          <p:nvPr/>
        </p:nvSpPr>
        <p:spPr bwMode="auto">
          <a:xfrm>
            <a:off x="5410200" y="2905125"/>
            <a:ext cx="1951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r>
              <a:rPr lang="en-US" altLang="en-US" sz="2800">
                <a:latin typeface="Arial" panose="020B0604020202020204" pitchFamily="34" charset="0"/>
              </a:rPr>
              <a:t> = 1.54 L</a:t>
            </a:r>
            <a:endParaRPr lang="en-US" altLang="en-US" sz="2800" baseline="-25000">
              <a:latin typeface="Arial" panose="020B0604020202020204" pitchFamily="34" charset="0"/>
            </a:endParaRPr>
          </a:p>
        </p:txBody>
      </p:sp>
      <p:sp>
        <p:nvSpPr>
          <p:cNvPr id="16392" name="Text Box 8">
            <a:extLst>
              <a:ext uri="{FF2B5EF4-FFF2-40B4-BE49-F238E27FC236}">
                <a16:creationId xmlns:a16="http://schemas.microsoft.com/office/drawing/2014/main" id="{F8ADE8D6-0934-43CD-8983-B994AD2A9E45}"/>
              </a:ext>
            </a:extLst>
          </p:cNvPr>
          <p:cNvSpPr txBox="1">
            <a:spLocks noChangeArrowheads="1"/>
          </p:cNvSpPr>
          <p:nvPr/>
        </p:nvSpPr>
        <p:spPr bwMode="auto">
          <a:xfrm>
            <a:off x="5419725" y="3578225"/>
            <a:ext cx="1139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dirty="0">
                <a:latin typeface="Arial" panose="020B0604020202020204" pitchFamily="34" charset="0"/>
              </a:rPr>
              <a:t>T</a:t>
            </a:r>
            <a:r>
              <a:rPr lang="en-US" altLang="en-US" sz="2800" baseline="-25000" dirty="0">
                <a:latin typeface="Arial" panose="020B0604020202020204" pitchFamily="34" charset="0"/>
              </a:rPr>
              <a:t>2</a:t>
            </a:r>
            <a:r>
              <a:rPr lang="en-US" altLang="en-US" sz="2800" dirty="0">
                <a:latin typeface="Arial" panose="020B0604020202020204" pitchFamily="34" charset="0"/>
              </a:rPr>
              <a:t> = ?</a:t>
            </a:r>
            <a:endParaRPr lang="en-US" altLang="en-US" sz="2800" baseline="-25000" dirty="0">
              <a:latin typeface="Arial" panose="020B0604020202020204" pitchFamily="34" charset="0"/>
            </a:endParaRPr>
          </a:p>
        </p:txBody>
      </p:sp>
      <p:sp>
        <p:nvSpPr>
          <p:cNvPr id="16393" name="Text Box 9">
            <a:extLst>
              <a:ext uri="{FF2B5EF4-FFF2-40B4-BE49-F238E27FC236}">
                <a16:creationId xmlns:a16="http://schemas.microsoft.com/office/drawing/2014/main" id="{E730FE0D-5883-44B8-9368-4ED0C50E1F72}"/>
              </a:ext>
            </a:extLst>
          </p:cNvPr>
          <p:cNvSpPr txBox="1">
            <a:spLocks noChangeArrowheads="1"/>
          </p:cNvSpPr>
          <p:nvPr/>
        </p:nvSpPr>
        <p:spPr bwMode="auto">
          <a:xfrm>
            <a:off x="822325" y="5208588"/>
            <a:ext cx="941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T</a:t>
            </a:r>
            <a:r>
              <a:rPr lang="en-US" altLang="en-US" sz="2800" baseline="-25000">
                <a:latin typeface="Arial" panose="020B0604020202020204" pitchFamily="34" charset="0"/>
              </a:rPr>
              <a:t>2</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2" name="Group 10">
            <a:extLst>
              <a:ext uri="{FF2B5EF4-FFF2-40B4-BE49-F238E27FC236}">
                <a16:creationId xmlns:a16="http://schemas.microsoft.com/office/drawing/2014/main" id="{AF05D272-BA06-481A-AB6B-103201430BAA}"/>
              </a:ext>
            </a:extLst>
          </p:cNvPr>
          <p:cNvGrpSpPr>
            <a:grpSpLocks/>
          </p:cNvGrpSpPr>
          <p:nvPr/>
        </p:nvGrpSpPr>
        <p:grpSpPr bwMode="auto">
          <a:xfrm>
            <a:off x="1711325" y="4953000"/>
            <a:ext cx="1282700" cy="1052513"/>
            <a:chOff x="1542" y="2928"/>
            <a:chExt cx="808" cy="663"/>
          </a:xfrm>
        </p:grpSpPr>
        <p:sp>
          <p:nvSpPr>
            <p:cNvPr id="14357" name="Text Box 11">
              <a:extLst>
                <a:ext uri="{FF2B5EF4-FFF2-40B4-BE49-F238E27FC236}">
                  <a16:creationId xmlns:a16="http://schemas.microsoft.com/office/drawing/2014/main" id="{631FED8A-3AD6-4687-82F6-AD6447C2A057}"/>
                </a:ext>
              </a:extLst>
            </p:cNvPr>
            <p:cNvSpPr txBox="1">
              <a:spLocks noChangeArrowheads="1"/>
            </p:cNvSpPr>
            <p:nvPr/>
          </p:nvSpPr>
          <p:spPr bwMode="auto">
            <a:xfrm>
              <a:off x="1542" y="2928"/>
              <a:ext cx="8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r>
                <a:rPr lang="en-US" altLang="en-US" sz="2800">
                  <a:latin typeface="Arial" panose="020B0604020202020204" pitchFamily="34" charset="0"/>
                </a:rPr>
                <a:t> x </a:t>
              </a:r>
              <a:r>
                <a:rPr lang="en-US" altLang="en-US" sz="2800" i="1">
                  <a:latin typeface="Arial" panose="020B0604020202020204" pitchFamily="34" charset="0"/>
                </a:rPr>
                <a:t>T</a:t>
              </a:r>
              <a:r>
                <a:rPr lang="en-US" altLang="en-US" sz="2800" baseline="-25000">
                  <a:latin typeface="Arial" panose="020B0604020202020204" pitchFamily="34" charset="0"/>
                </a:rPr>
                <a:t>1</a:t>
              </a:r>
              <a:endParaRPr lang="en-US" altLang="en-US" sz="2800" i="1">
                <a:latin typeface="Arial" panose="020B0604020202020204" pitchFamily="34" charset="0"/>
              </a:endParaRPr>
            </a:p>
          </p:txBody>
        </p:sp>
        <p:sp>
          <p:nvSpPr>
            <p:cNvPr id="14358" name="Line 12">
              <a:extLst>
                <a:ext uri="{FF2B5EF4-FFF2-40B4-BE49-F238E27FC236}">
                  <a16:creationId xmlns:a16="http://schemas.microsoft.com/office/drawing/2014/main" id="{23DB7CBC-B9BC-4726-8ACA-DBE6D8C7073B}"/>
                </a:ext>
              </a:extLst>
            </p:cNvPr>
            <p:cNvSpPr>
              <a:spLocks noChangeShapeType="1"/>
            </p:cNvSpPr>
            <p:nvPr/>
          </p:nvSpPr>
          <p:spPr bwMode="auto">
            <a:xfrm>
              <a:off x="1586" y="3259"/>
              <a:ext cx="7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Text Box 13">
              <a:extLst>
                <a:ext uri="{FF2B5EF4-FFF2-40B4-BE49-F238E27FC236}">
                  <a16:creationId xmlns:a16="http://schemas.microsoft.com/office/drawing/2014/main" id="{095B37E2-0B5B-4145-8249-1E7EE5DECCFC}"/>
                </a:ext>
              </a:extLst>
            </p:cNvPr>
            <p:cNvSpPr txBox="1">
              <a:spLocks noChangeArrowheads="1"/>
            </p:cNvSpPr>
            <p:nvPr/>
          </p:nvSpPr>
          <p:spPr bwMode="auto">
            <a:xfrm>
              <a:off x="1771" y="3264"/>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a:t>
              </a:r>
              <a:endParaRPr lang="en-US" altLang="en-US" sz="2800" i="1">
                <a:latin typeface="Arial" panose="020B0604020202020204" pitchFamily="34" charset="0"/>
              </a:endParaRPr>
            </a:p>
          </p:txBody>
        </p:sp>
      </p:grpSp>
      <p:grpSp>
        <p:nvGrpSpPr>
          <p:cNvPr id="3" name="Group 14">
            <a:extLst>
              <a:ext uri="{FF2B5EF4-FFF2-40B4-BE49-F238E27FC236}">
                <a16:creationId xmlns:a16="http://schemas.microsoft.com/office/drawing/2014/main" id="{8B424998-4EDD-44F7-8193-F2773B94551F}"/>
              </a:ext>
            </a:extLst>
          </p:cNvPr>
          <p:cNvGrpSpPr>
            <a:grpSpLocks/>
          </p:cNvGrpSpPr>
          <p:nvPr/>
        </p:nvGrpSpPr>
        <p:grpSpPr bwMode="auto">
          <a:xfrm>
            <a:off x="2947988" y="5016500"/>
            <a:ext cx="3827462" cy="925513"/>
            <a:chOff x="2049" y="2896"/>
            <a:chExt cx="2411" cy="583"/>
          </a:xfrm>
        </p:grpSpPr>
        <p:sp>
          <p:nvSpPr>
            <p:cNvPr id="14353" name="Text Box 15">
              <a:extLst>
                <a:ext uri="{FF2B5EF4-FFF2-40B4-BE49-F238E27FC236}">
                  <a16:creationId xmlns:a16="http://schemas.microsoft.com/office/drawing/2014/main" id="{FF271279-8AE7-4B6A-BE48-331AB252F253}"/>
                </a:ext>
              </a:extLst>
            </p:cNvPr>
            <p:cNvSpPr txBox="1">
              <a:spLocks noChangeArrowheads="1"/>
            </p:cNvSpPr>
            <p:nvPr/>
          </p:nvSpPr>
          <p:spPr bwMode="auto">
            <a:xfrm>
              <a:off x="2470" y="2896"/>
              <a:ext cx="187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1.54 L x 398.15 K</a:t>
              </a:r>
            </a:p>
          </p:txBody>
        </p:sp>
        <p:sp>
          <p:nvSpPr>
            <p:cNvPr id="14354" name="Line 16">
              <a:extLst>
                <a:ext uri="{FF2B5EF4-FFF2-40B4-BE49-F238E27FC236}">
                  <a16:creationId xmlns:a16="http://schemas.microsoft.com/office/drawing/2014/main" id="{C3270E96-BEE0-48E0-BB14-DA5288AFF270}"/>
                </a:ext>
              </a:extLst>
            </p:cNvPr>
            <p:cNvSpPr>
              <a:spLocks noChangeShapeType="1"/>
            </p:cNvSpPr>
            <p:nvPr/>
          </p:nvSpPr>
          <p:spPr bwMode="auto">
            <a:xfrm>
              <a:off x="2348" y="3188"/>
              <a:ext cx="21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Text Box 17">
              <a:extLst>
                <a:ext uri="{FF2B5EF4-FFF2-40B4-BE49-F238E27FC236}">
                  <a16:creationId xmlns:a16="http://schemas.microsoft.com/office/drawing/2014/main" id="{CA092808-3087-4AC1-B5E9-E84223BD34D9}"/>
                </a:ext>
              </a:extLst>
            </p:cNvPr>
            <p:cNvSpPr txBox="1">
              <a:spLocks noChangeArrowheads="1"/>
            </p:cNvSpPr>
            <p:nvPr/>
          </p:nvSpPr>
          <p:spPr bwMode="auto">
            <a:xfrm>
              <a:off x="3035" y="3152"/>
              <a:ext cx="7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3.20 L</a:t>
              </a:r>
            </a:p>
          </p:txBody>
        </p:sp>
        <p:sp>
          <p:nvSpPr>
            <p:cNvPr id="14356" name="Text Box 18">
              <a:extLst>
                <a:ext uri="{FF2B5EF4-FFF2-40B4-BE49-F238E27FC236}">
                  <a16:creationId xmlns:a16="http://schemas.microsoft.com/office/drawing/2014/main" id="{7191F85C-C3FE-422C-9B5E-4DFE857F2354}"/>
                </a:ext>
              </a:extLst>
            </p:cNvPr>
            <p:cNvSpPr txBox="1">
              <a:spLocks noChangeArrowheads="1"/>
            </p:cNvSpPr>
            <p:nvPr/>
          </p:nvSpPr>
          <p:spPr bwMode="auto">
            <a:xfrm>
              <a:off x="2049" y="3017"/>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sp>
        <p:nvSpPr>
          <p:cNvPr id="16403" name="Text Box 19">
            <a:extLst>
              <a:ext uri="{FF2B5EF4-FFF2-40B4-BE49-F238E27FC236}">
                <a16:creationId xmlns:a16="http://schemas.microsoft.com/office/drawing/2014/main" id="{A8FC6376-7925-4AC4-8410-F32B4063666B}"/>
              </a:ext>
            </a:extLst>
          </p:cNvPr>
          <p:cNvSpPr txBox="1">
            <a:spLocks noChangeArrowheads="1"/>
          </p:cNvSpPr>
          <p:nvPr/>
        </p:nvSpPr>
        <p:spPr bwMode="auto">
          <a:xfrm>
            <a:off x="6792072" y="5208588"/>
            <a:ext cx="14542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a:t>
            </a:r>
            <a:r>
              <a:rPr lang="en-US" altLang="en-US" sz="2800" b="1" dirty="0">
                <a:latin typeface="Arial" panose="020B0604020202020204" pitchFamily="34" charset="0"/>
              </a:rPr>
              <a:t>192 K</a:t>
            </a:r>
          </a:p>
        </p:txBody>
      </p:sp>
      <p:sp>
        <p:nvSpPr>
          <p:cNvPr id="16404" name="Line 20">
            <a:extLst>
              <a:ext uri="{FF2B5EF4-FFF2-40B4-BE49-F238E27FC236}">
                <a16:creationId xmlns:a16="http://schemas.microsoft.com/office/drawing/2014/main" id="{70BA8C61-32CD-4780-B52D-B8CB9CFAB59F}"/>
              </a:ext>
            </a:extLst>
          </p:cNvPr>
          <p:cNvSpPr>
            <a:spLocks noChangeShapeType="1"/>
          </p:cNvSpPr>
          <p:nvPr/>
        </p:nvSpPr>
        <p:spPr bwMode="auto">
          <a:xfrm flipV="1">
            <a:off x="4343400" y="52197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21">
            <a:extLst>
              <a:ext uri="{FF2B5EF4-FFF2-40B4-BE49-F238E27FC236}">
                <a16:creationId xmlns:a16="http://schemas.microsoft.com/office/drawing/2014/main" id="{4CB49325-49B5-4F1E-8B71-C664CF688598}"/>
              </a:ext>
            </a:extLst>
          </p:cNvPr>
          <p:cNvSpPr>
            <a:spLocks noChangeShapeType="1"/>
          </p:cNvSpPr>
          <p:nvPr/>
        </p:nvSpPr>
        <p:spPr bwMode="auto">
          <a:xfrm flipV="1">
            <a:off x="5257800" y="56134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Text Box 24">
            <a:extLst>
              <a:ext uri="{FF2B5EF4-FFF2-40B4-BE49-F238E27FC236}">
                <a16:creationId xmlns:a16="http://schemas.microsoft.com/office/drawing/2014/main" id="{5A811A64-3FBF-4264-8F19-D5871E5A71DD}"/>
              </a:ext>
            </a:extLst>
          </p:cNvPr>
          <p:cNvSpPr txBox="1">
            <a:spLocks noChangeArrowheads="1"/>
          </p:cNvSpPr>
          <p:nvPr/>
        </p:nvSpPr>
        <p:spPr bwMode="auto">
          <a:xfrm>
            <a:off x="3387725" y="2133600"/>
            <a:ext cx="236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 </a:t>
            </a:r>
            <a:r>
              <a:rPr lang="en-US" altLang="en-US" sz="2800">
                <a:latin typeface="Arial" panose="020B0604020202020204" pitchFamily="34" charset="0"/>
              </a:rPr>
              <a:t>/</a:t>
            </a:r>
            <a:r>
              <a:rPr lang="en-US" altLang="en-US" sz="2800" i="1">
                <a:latin typeface="Arial" panose="020B0604020202020204" pitchFamily="34" charset="0"/>
              </a:rPr>
              <a:t>T</a:t>
            </a:r>
            <a:r>
              <a:rPr lang="en-US" altLang="en-US" sz="2800" baseline="-25000">
                <a:latin typeface="Arial" panose="020B0604020202020204" pitchFamily="34" charset="0"/>
              </a:rPr>
              <a:t>1</a:t>
            </a:r>
            <a:r>
              <a:rPr lang="en-US" altLang="en-US" sz="2800">
                <a:latin typeface="Arial" panose="020B0604020202020204" pitchFamily="34" charset="0"/>
              </a:rPr>
              <a:t> = </a:t>
            </a:r>
            <a:r>
              <a:rPr lang="en-US" altLang="en-US" sz="2800" i="1">
                <a:latin typeface="Arial" panose="020B0604020202020204" pitchFamily="34" charset="0"/>
              </a:rPr>
              <a:t>V</a:t>
            </a:r>
            <a:r>
              <a:rPr lang="en-US" altLang="en-US" sz="2800" baseline="-25000">
                <a:latin typeface="Arial" panose="020B0604020202020204" pitchFamily="34" charset="0"/>
              </a:rPr>
              <a:t>2 </a:t>
            </a:r>
            <a:r>
              <a:rPr lang="en-US" altLang="en-US" sz="2800">
                <a:latin typeface="Arial" panose="020B0604020202020204" pitchFamily="34" charset="0"/>
              </a:rPr>
              <a:t>/</a:t>
            </a:r>
            <a:r>
              <a:rPr lang="en-US" altLang="en-US" sz="2800" i="1">
                <a:latin typeface="Arial" panose="020B0604020202020204" pitchFamily="34" charset="0"/>
              </a:rPr>
              <a:t>T</a:t>
            </a:r>
            <a:r>
              <a:rPr lang="en-US" altLang="en-US" sz="2800" baseline="-25000">
                <a:latin typeface="Arial" panose="020B0604020202020204" pitchFamily="34" charset="0"/>
              </a:rPr>
              <a:t>2</a:t>
            </a:r>
            <a:endParaRPr lang="en-US" altLang="en-US" sz="2800" i="1">
              <a:solidFill>
                <a:srgbClr val="FF3300"/>
              </a:solidFill>
              <a:latin typeface="Arial" panose="020B0604020202020204" pitchFamily="34" charset="0"/>
            </a:endParaRPr>
          </a:p>
        </p:txBody>
      </p:sp>
      <p:sp>
        <p:nvSpPr>
          <p:cNvPr id="16409" name="Oval 25">
            <a:extLst>
              <a:ext uri="{FF2B5EF4-FFF2-40B4-BE49-F238E27FC236}">
                <a16:creationId xmlns:a16="http://schemas.microsoft.com/office/drawing/2014/main" id="{6D204EA7-2BB1-4474-865F-33FE6C7E186C}"/>
              </a:ext>
            </a:extLst>
          </p:cNvPr>
          <p:cNvSpPr>
            <a:spLocks noChangeArrowheads="1"/>
          </p:cNvSpPr>
          <p:nvPr/>
        </p:nvSpPr>
        <p:spPr bwMode="auto">
          <a:xfrm>
            <a:off x="3551238" y="3505199"/>
            <a:ext cx="450850" cy="65881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16410" name="Text Box 26">
            <a:extLst>
              <a:ext uri="{FF2B5EF4-FFF2-40B4-BE49-F238E27FC236}">
                <a16:creationId xmlns:a16="http://schemas.microsoft.com/office/drawing/2014/main" id="{7ECDC9CD-56A8-4365-9FDC-D388B47B83E2}"/>
              </a:ext>
            </a:extLst>
          </p:cNvPr>
          <p:cNvSpPr txBox="1">
            <a:spLocks noChangeArrowheads="1"/>
          </p:cNvSpPr>
          <p:nvPr/>
        </p:nvSpPr>
        <p:spPr bwMode="auto">
          <a:xfrm>
            <a:off x="1600200" y="4281488"/>
            <a:ext cx="6164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T</a:t>
            </a:r>
            <a:r>
              <a:rPr lang="en-US" altLang="en-US" sz="2800" baseline="-25000">
                <a:latin typeface="Arial" panose="020B0604020202020204" pitchFamily="34" charset="0"/>
              </a:rPr>
              <a:t>1</a:t>
            </a:r>
            <a:r>
              <a:rPr lang="en-US" altLang="en-US" sz="2800">
                <a:latin typeface="Arial" panose="020B0604020202020204" pitchFamily="34" charset="0"/>
              </a:rPr>
              <a:t> = 125 (</a:t>
            </a:r>
            <a:r>
              <a:rPr lang="en-US" altLang="en-US" sz="2800" baseline="30000">
                <a:latin typeface="Arial" panose="020B0604020202020204" pitchFamily="34" charset="0"/>
              </a:rPr>
              <a:t>0</a:t>
            </a:r>
            <a:r>
              <a:rPr lang="en-US" altLang="en-US" sz="2800">
                <a:latin typeface="Arial" panose="020B0604020202020204" pitchFamily="34" charset="0"/>
              </a:rPr>
              <a:t>C) + 273.15 (K) = 398.15 K</a:t>
            </a:r>
            <a:endParaRPr lang="en-US" altLang="en-US" sz="2800" baseline="-25000">
              <a:latin typeface="Arial" panose="020B0604020202020204" pitchFamily="34" charset="0"/>
            </a:endParaRPr>
          </a:p>
        </p:txBody>
      </p:sp>
      <p:sp>
        <p:nvSpPr>
          <p:cNvPr id="6" name="Slide Number Placeholder 5">
            <a:extLst>
              <a:ext uri="{FF2B5EF4-FFF2-40B4-BE49-F238E27FC236}">
                <a16:creationId xmlns:a16="http://schemas.microsoft.com/office/drawing/2014/main" id="{38144042-F5E7-494C-BE36-B49205347341}"/>
              </a:ext>
            </a:extLst>
          </p:cNvPr>
          <p:cNvSpPr>
            <a:spLocks noGrp="1"/>
          </p:cNvSpPr>
          <p:nvPr>
            <p:ph type="sldNum" sz="quarter" idx="12"/>
          </p:nvPr>
        </p:nvSpPr>
        <p:spPr/>
        <p:txBody>
          <a:bodyPr/>
          <a:lstStyle/>
          <a:p>
            <a:pPr>
              <a:defRPr/>
            </a:pPr>
            <a:fld id="{FE59D228-BDAD-4861-BBEA-2F34BE7847B1}" type="slidenum">
              <a:rPr lang="en-US" altLang="en-US" smtClean="0"/>
              <a:pPr>
                <a:defRPr/>
              </a:pPr>
              <a:t>14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08"/>
                                        </p:tgtEl>
                                        <p:attrNameLst>
                                          <p:attrName>style.visibility</p:attrName>
                                        </p:attrNameLst>
                                      </p:cBhvr>
                                      <p:to>
                                        <p:strVal val="visible"/>
                                      </p:to>
                                    </p:set>
                                    <p:anim calcmode="lin" valueType="num">
                                      <p:cBhvr additive="base">
                                        <p:cTn id="7" dur="500" fill="hold"/>
                                        <p:tgtEl>
                                          <p:spTgt spid="16408"/>
                                        </p:tgtEl>
                                        <p:attrNameLst>
                                          <p:attrName>ppt_x</p:attrName>
                                        </p:attrNameLst>
                                      </p:cBhvr>
                                      <p:tavLst>
                                        <p:tav tm="0">
                                          <p:val>
                                            <p:strVal val="0-#ppt_w/2"/>
                                          </p:val>
                                        </p:tav>
                                        <p:tav tm="100000">
                                          <p:val>
                                            <p:strVal val="#ppt_x"/>
                                          </p:val>
                                        </p:tav>
                                      </p:tavLst>
                                    </p:anim>
                                    <p:anim calcmode="lin" valueType="num">
                                      <p:cBhvr additive="base">
                                        <p:cTn id="8" dur="500" fill="hold"/>
                                        <p:tgtEl>
                                          <p:spTgt spid="164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500" fill="hold"/>
                                        <p:tgtEl>
                                          <p:spTgt spid="16389"/>
                                        </p:tgtEl>
                                        <p:attrNameLst>
                                          <p:attrName>ppt_x</p:attrName>
                                        </p:attrNameLst>
                                      </p:cBhvr>
                                      <p:tavLst>
                                        <p:tav tm="0">
                                          <p:val>
                                            <p:strVal val="0-#ppt_w/2"/>
                                          </p:val>
                                        </p:tav>
                                        <p:tav tm="100000">
                                          <p:val>
                                            <p:strVal val="#ppt_x"/>
                                          </p:val>
                                        </p:tav>
                                      </p:tavLst>
                                    </p:anim>
                                    <p:anim calcmode="lin" valueType="num">
                                      <p:cBhvr additive="base">
                                        <p:cTn id="14"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391"/>
                                        </p:tgtEl>
                                        <p:attrNameLst>
                                          <p:attrName>style.visibility</p:attrName>
                                        </p:attrNameLst>
                                      </p:cBhvr>
                                      <p:to>
                                        <p:strVal val="visible"/>
                                      </p:to>
                                    </p:set>
                                    <p:anim calcmode="lin" valueType="num">
                                      <p:cBhvr additive="base">
                                        <p:cTn id="19" dur="500" fill="hold"/>
                                        <p:tgtEl>
                                          <p:spTgt spid="16391"/>
                                        </p:tgtEl>
                                        <p:attrNameLst>
                                          <p:attrName>ppt_x</p:attrName>
                                        </p:attrNameLst>
                                      </p:cBhvr>
                                      <p:tavLst>
                                        <p:tav tm="0">
                                          <p:val>
                                            <p:strVal val="1+#ppt_w/2"/>
                                          </p:val>
                                        </p:tav>
                                        <p:tav tm="100000">
                                          <p:val>
                                            <p:strVal val="#ppt_x"/>
                                          </p:val>
                                        </p:tav>
                                      </p:tavLst>
                                    </p:anim>
                                    <p:anim calcmode="lin" valueType="num">
                                      <p:cBhvr additive="base">
                                        <p:cTn id="20"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90"/>
                                        </p:tgtEl>
                                        <p:attrNameLst>
                                          <p:attrName>style.visibility</p:attrName>
                                        </p:attrNameLst>
                                      </p:cBhvr>
                                      <p:to>
                                        <p:strVal val="visible"/>
                                      </p:to>
                                    </p:set>
                                    <p:anim calcmode="lin" valueType="num">
                                      <p:cBhvr additive="base">
                                        <p:cTn id="25" dur="500" fill="hold"/>
                                        <p:tgtEl>
                                          <p:spTgt spid="16390"/>
                                        </p:tgtEl>
                                        <p:attrNameLst>
                                          <p:attrName>ppt_x</p:attrName>
                                        </p:attrNameLst>
                                      </p:cBhvr>
                                      <p:tavLst>
                                        <p:tav tm="0">
                                          <p:val>
                                            <p:strVal val="0-#ppt_w/2"/>
                                          </p:val>
                                        </p:tav>
                                        <p:tav tm="100000">
                                          <p:val>
                                            <p:strVal val="#ppt_x"/>
                                          </p:val>
                                        </p:tav>
                                      </p:tavLst>
                                    </p:anim>
                                    <p:anim calcmode="lin" valueType="num">
                                      <p:cBhvr additive="base">
                                        <p:cTn id="26"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409"/>
                                        </p:tgtEl>
                                        <p:attrNameLst>
                                          <p:attrName>style.visibility</p:attrName>
                                        </p:attrNameLst>
                                      </p:cBhvr>
                                      <p:to>
                                        <p:strVal val="visible"/>
                                      </p:to>
                                    </p:set>
                                  </p:childTnLst>
                                  <p:subTnLst>
                                    <p:set>
                                      <p:cBhvr override="childStyle">
                                        <p:cTn dur="1" fill="hold" display="0" masterRel="nextClick" afterEffect="1"/>
                                        <p:tgtEl>
                                          <p:spTgt spid="16409"/>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6392"/>
                                        </p:tgtEl>
                                        <p:attrNameLst>
                                          <p:attrName>style.visibility</p:attrName>
                                        </p:attrNameLst>
                                      </p:cBhvr>
                                      <p:to>
                                        <p:strVal val="visible"/>
                                      </p:to>
                                    </p:set>
                                    <p:anim calcmode="lin" valueType="num">
                                      <p:cBhvr additive="base">
                                        <p:cTn id="35" dur="500" fill="hold"/>
                                        <p:tgtEl>
                                          <p:spTgt spid="16392"/>
                                        </p:tgtEl>
                                        <p:attrNameLst>
                                          <p:attrName>ppt_x</p:attrName>
                                        </p:attrNameLst>
                                      </p:cBhvr>
                                      <p:tavLst>
                                        <p:tav tm="0">
                                          <p:val>
                                            <p:strVal val="1+#ppt_w/2"/>
                                          </p:val>
                                        </p:tav>
                                        <p:tav tm="100000">
                                          <p:val>
                                            <p:strVal val="#ppt_x"/>
                                          </p:val>
                                        </p:tav>
                                      </p:tavLst>
                                    </p:anim>
                                    <p:anim calcmode="lin" valueType="num">
                                      <p:cBhvr additive="base">
                                        <p:cTn id="36"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410"/>
                                        </p:tgtEl>
                                        <p:attrNameLst>
                                          <p:attrName>style.visibility</p:attrName>
                                        </p:attrNameLst>
                                      </p:cBhvr>
                                      <p:to>
                                        <p:strVal val="visible"/>
                                      </p:to>
                                    </p:set>
                                    <p:anim calcmode="lin" valueType="num">
                                      <p:cBhvr additive="base">
                                        <p:cTn id="41" dur="500" fill="hold"/>
                                        <p:tgtEl>
                                          <p:spTgt spid="16410"/>
                                        </p:tgtEl>
                                        <p:attrNameLst>
                                          <p:attrName>ppt_x</p:attrName>
                                        </p:attrNameLst>
                                      </p:cBhvr>
                                      <p:tavLst>
                                        <p:tav tm="0">
                                          <p:val>
                                            <p:strVal val="0-#ppt_w/2"/>
                                          </p:val>
                                        </p:tav>
                                        <p:tav tm="100000">
                                          <p:val>
                                            <p:strVal val="#ppt_x"/>
                                          </p:val>
                                        </p:tav>
                                      </p:tavLst>
                                    </p:anim>
                                    <p:anim calcmode="lin" valueType="num">
                                      <p:cBhvr additive="base">
                                        <p:cTn id="42" dur="500" fill="hold"/>
                                        <p:tgtEl>
                                          <p:spTgt spid="1641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6393"/>
                                        </p:tgtEl>
                                        <p:attrNameLst>
                                          <p:attrName>style.visibility</p:attrName>
                                        </p:attrNameLst>
                                      </p:cBhvr>
                                      <p:to>
                                        <p:strVal val="visible"/>
                                      </p:to>
                                    </p:set>
                                    <p:anim calcmode="lin" valueType="num">
                                      <p:cBhvr additive="base">
                                        <p:cTn id="47" dur="500" fill="hold"/>
                                        <p:tgtEl>
                                          <p:spTgt spid="16393"/>
                                        </p:tgtEl>
                                        <p:attrNameLst>
                                          <p:attrName>ppt_x</p:attrName>
                                        </p:attrNameLst>
                                      </p:cBhvr>
                                      <p:tavLst>
                                        <p:tav tm="0">
                                          <p:val>
                                            <p:strVal val="0-#ppt_w/2"/>
                                          </p:val>
                                        </p:tav>
                                        <p:tav tm="100000">
                                          <p:val>
                                            <p:strVal val="#ppt_x"/>
                                          </p:val>
                                        </p:tav>
                                      </p:tavLst>
                                    </p:anim>
                                    <p:anim calcmode="lin" valueType="num">
                                      <p:cBhvr additive="base">
                                        <p:cTn id="48"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1+#ppt_w/2"/>
                                          </p:val>
                                        </p:tav>
                                        <p:tav tm="100000">
                                          <p:val>
                                            <p:strVal val="#ppt_x"/>
                                          </p:val>
                                        </p:tav>
                                      </p:tavLst>
                                    </p:anim>
                                    <p:anim calcmode="lin" valueType="num">
                                      <p:cBhvr additive="base">
                                        <p:cTn id="5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1+#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499"/>
                                          </p:stCondLst>
                                        </p:cTn>
                                        <p:tgtEl>
                                          <p:spTgt spid="1640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499"/>
                                          </p:stCondLst>
                                        </p:cTn>
                                        <p:tgtEl>
                                          <p:spTgt spid="1640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6403"/>
                                        </p:tgtEl>
                                        <p:attrNameLst>
                                          <p:attrName>style.visibility</p:attrName>
                                        </p:attrNameLst>
                                      </p:cBhvr>
                                      <p:to>
                                        <p:strVal val="visible"/>
                                      </p:to>
                                    </p:set>
                                    <p:anim calcmode="lin" valueType="num">
                                      <p:cBhvr additive="base">
                                        <p:cTn id="71" dur="500" fill="hold"/>
                                        <p:tgtEl>
                                          <p:spTgt spid="16403"/>
                                        </p:tgtEl>
                                        <p:attrNameLst>
                                          <p:attrName>ppt_x</p:attrName>
                                        </p:attrNameLst>
                                      </p:cBhvr>
                                      <p:tavLst>
                                        <p:tav tm="0">
                                          <p:val>
                                            <p:strVal val="1+#ppt_w/2"/>
                                          </p:val>
                                        </p:tav>
                                        <p:tav tm="100000">
                                          <p:val>
                                            <p:strVal val="#ppt_x"/>
                                          </p:val>
                                        </p:tav>
                                      </p:tavLst>
                                    </p:anim>
                                    <p:anim calcmode="lin" valueType="num">
                                      <p:cBhvr additive="base">
                                        <p:cTn id="72" dur="500" fill="hold"/>
                                        <p:tgtEl>
                                          <p:spTgt spid="16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utoUpdateAnimBg="0"/>
      <p:bldP spid="16391" grpId="0" autoUpdateAnimBg="0"/>
      <p:bldP spid="16392" grpId="0" autoUpdateAnimBg="0"/>
      <p:bldP spid="16393" grpId="0" autoUpdateAnimBg="0"/>
      <p:bldP spid="16403" grpId="0" autoUpdateAnimBg="0"/>
      <p:bldP spid="16408" grpId="0" autoUpdateAnimBg="0"/>
      <p:bldP spid="16409" grpId="0" animBg="1"/>
      <p:bldP spid="164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FA52A45-E0D9-441F-9883-B3A59DE753A6}"/>
              </a:ext>
            </a:extLst>
          </p:cNvPr>
          <p:cNvSpPr>
            <a:spLocks noGrp="1" noChangeArrowheads="1"/>
          </p:cNvSpPr>
          <p:nvPr>
            <p:ph type="title"/>
          </p:nvPr>
        </p:nvSpPr>
        <p:spPr>
          <a:xfrm>
            <a:off x="533400" y="128587"/>
            <a:ext cx="8077200" cy="519113"/>
          </a:xfrm>
        </p:spPr>
        <p:txBody>
          <a:bodyPr>
            <a:normAutofit fontScale="90000"/>
          </a:bodyPr>
          <a:lstStyle/>
          <a:p>
            <a:pPr eaLnBrk="1" hangingPunct="1"/>
            <a:r>
              <a:rPr lang="en-US" altLang="en-US" sz="3200" b="1" dirty="0">
                <a:solidFill>
                  <a:srgbClr val="4F73B5"/>
                </a:solidFill>
                <a:latin typeface="Arial" panose="020B0604020202020204" pitchFamily="34" charset="0"/>
              </a:rPr>
              <a:t>Avogadro’s Law</a:t>
            </a:r>
          </a:p>
        </p:txBody>
      </p:sp>
      <p:sp>
        <p:nvSpPr>
          <p:cNvPr id="18435" name="Text Box 3">
            <a:extLst>
              <a:ext uri="{FF2B5EF4-FFF2-40B4-BE49-F238E27FC236}">
                <a16:creationId xmlns:a16="http://schemas.microsoft.com/office/drawing/2014/main" id="{C7C2E4D6-0F2E-4C0F-82B0-FA3CBB3B1669}"/>
              </a:ext>
            </a:extLst>
          </p:cNvPr>
          <p:cNvSpPr txBox="1">
            <a:spLocks noChangeArrowheads="1"/>
          </p:cNvSpPr>
          <p:nvPr/>
        </p:nvSpPr>
        <p:spPr bwMode="auto">
          <a:xfrm>
            <a:off x="304800" y="990600"/>
            <a:ext cx="4030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a:latin typeface="Arial" panose="020B0604020202020204" pitchFamily="34" charset="0"/>
              </a:rPr>
              <a:t> </a:t>
            </a:r>
            <a:r>
              <a:rPr lang="en-US" altLang="en-US" sz="2800">
                <a:latin typeface="Symbol" panose="05050102010706020507" pitchFamily="18" charset="2"/>
              </a:rPr>
              <a:t>a</a:t>
            </a:r>
            <a:r>
              <a:rPr lang="en-US" altLang="en-US" sz="2800">
                <a:latin typeface="Arial" panose="020B0604020202020204" pitchFamily="34" charset="0"/>
              </a:rPr>
              <a:t> number of moles (</a:t>
            </a:r>
            <a:r>
              <a:rPr lang="en-US" altLang="en-US" sz="2800" i="1">
                <a:latin typeface="Arial" panose="020B0604020202020204" pitchFamily="34" charset="0"/>
              </a:rPr>
              <a:t>n</a:t>
            </a:r>
            <a:r>
              <a:rPr lang="en-US" altLang="en-US" sz="2800">
                <a:latin typeface="Arial" panose="020B0604020202020204" pitchFamily="34" charset="0"/>
              </a:rPr>
              <a:t>)</a:t>
            </a:r>
          </a:p>
        </p:txBody>
      </p:sp>
      <p:sp>
        <p:nvSpPr>
          <p:cNvPr id="18436" name="Text Box 4">
            <a:extLst>
              <a:ext uri="{FF2B5EF4-FFF2-40B4-BE49-F238E27FC236}">
                <a16:creationId xmlns:a16="http://schemas.microsoft.com/office/drawing/2014/main" id="{4A84489F-72E2-4F40-B221-7D2CB0DAF31C}"/>
              </a:ext>
            </a:extLst>
          </p:cNvPr>
          <p:cNvSpPr txBox="1">
            <a:spLocks noChangeArrowheads="1"/>
          </p:cNvSpPr>
          <p:nvPr/>
        </p:nvSpPr>
        <p:spPr bwMode="auto">
          <a:xfrm>
            <a:off x="304800" y="1684338"/>
            <a:ext cx="2744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a:latin typeface="Arial" panose="020B0604020202020204" pitchFamily="34" charset="0"/>
              </a:rPr>
              <a:t> = constant x </a:t>
            </a:r>
            <a:r>
              <a:rPr lang="en-US" altLang="en-US" sz="2800" i="1">
                <a:latin typeface="Arial" panose="020B0604020202020204" pitchFamily="34" charset="0"/>
              </a:rPr>
              <a:t>n</a:t>
            </a:r>
          </a:p>
        </p:txBody>
      </p:sp>
      <p:sp>
        <p:nvSpPr>
          <p:cNvPr id="18437" name="Text Box 5">
            <a:extLst>
              <a:ext uri="{FF2B5EF4-FFF2-40B4-BE49-F238E27FC236}">
                <a16:creationId xmlns:a16="http://schemas.microsoft.com/office/drawing/2014/main" id="{74E41A88-1566-482A-86D8-9B1B85F59FEE}"/>
              </a:ext>
            </a:extLst>
          </p:cNvPr>
          <p:cNvSpPr txBox="1">
            <a:spLocks noChangeArrowheads="1"/>
          </p:cNvSpPr>
          <p:nvPr/>
        </p:nvSpPr>
        <p:spPr bwMode="auto">
          <a:xfrm>
            <a:off x="304800" y="2347913"/>
            <a:ext cx="2525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 </a:t>
            </a:r>
            <a:r>
              <a:rPr lang="en-US" altLang="en-US" sz="2800">
                <a:latin typeface="Arial" panose="020B0604020202020204" pitchFamily="34" charset="0"/>
              </a:rPr>
              <a:t>/ </a:t>
            </a:r>
            <a:r>
              <a:rPr lang="en-US" altLang="en-US" sz="2800" i="1">
                <a:latin typeface="Arial" panose="020B0604020202020204" pitchFamily="34" charset="0"/>
              </a:rPr>
              <a:t>n</a:t>
            </a:r>
            <a:r>
              <a:rPr lang="en-US" altLang="en-US" sz="2800" baseline="-25000">
                <a:latin typeface="Arial" panose="020B0604020202020204" pitchFamily="34" charset="0"/>
              </a:rPr>
              <a:t>1</a:t>
            </a:r>
            <a:r>
              <a:rPr lang="en-US" altLang="en-US" sz="2800">
                <a:latin typeface="Arial" panose="020B0604020202020204" pitchFamily="34" charset="0"/>
              </a:rPr>
              <a:t> = </a:t>
            </a:r>
            <a:r>
              <a:rPr lang="en-US" altLang="en-US" sz="2800" i="1">
                <a:latin typeface="Arial" panose="020B0604020202020204" pitchFamily="34" charset="0"/>
              </a:rPr>
              <a:t>V</a:t>
            </a:r>
            <a:r>
              <a:rPr lang="en-US" altLang="en-US" sz="2800" baseline="-25000">
                <a:latin typeface="Arial" panose="020B0604020202020204" pitchFamily="34" charset="0"/>
              </a:rPr>
              <a:t>2 </a:t>
            </a:r>
            <a:r>
              <a:rPr lang="en-US" altLang="en-US" sz="2800">
                <a:latin typeface="Arial" panose="020B0604020202020204" pitchFamily="34" charset="0"/>
              </a:rPr>
              <a:t>/ </a:t>
            </a:r>
            <a:r>
              <a:rPr lang="en-US" altLang="en-US" sz="2800" i="1">
                <a:latin typeface="Arial" panose="020B0604020202020204" pitchFamily="34" charset="0"/>
              </a:rPr>
              <a:t>n</a:t>
            </a:r>
            <a:r>
              <a:rPr lang="en-US" altLang="en-US" sz="2800" baseline="-25000">
                <a:latin typeface="Arial" panose="020B0604020202020204" pitchFamily="34" charset="0"/>
              </a:rPr>
              <a:t>2</a:t>
            </a:r>
            <a:endParaRPr lang="en-US" altLang="en-US" sz="2800">
              <a:latin typeface="Arial" panose="020B0604020202020204" pitchFamily="34" charset="0"/>
            </a:endParaRPr>
          </a:p>
        </p:txBody>
      </p:sp>
      <p:sp>
        <p:nvSpPr>
          <p:cNvPr id="18441" name="Text Box 9">
            <a:extLst>
              <a:ext uri="{FF2B5EF4-FFF2-40B4-BE49-F238E27FC236}">
                <a16:creationId xmlns:a16="http://schemas.microsoft.com/office/drawing/2014/main" id="{3F16FBBF-9CB8-4EB5-8612-AC235B745002}"/>
              </a:ext>
            </a:extLst>
          </p:cNvPr>
          <p:cNvSpPr txBox="1">
            <a:spLocks noChangeArrowheads="1"/>
          </p:cNvSpPr>
          <p:nvPr/>
        </p:nvSpPr>
        <p:spPr bwMode="auto">
          <a:xfrm>
            <a:off x="5715000" y="1692275"/>
            <a:ext cx="3133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Constant temperature</a:t>
            </a:r>
          </a:p>
          <a:p>
            <a:pPr>
              <a:spcBef>
                <a:spcPct val="0"/>
              </a:spcBef>
              <a:buFontTx/>
              <a:buNone/>
            </a:pPr>
            <a:r>
              <a:rPr lang="en-US" altLang="en-US" sz="2400" dirty="0">
                <a:latin typeface="Arial" panose="020B0604020202020204" pitchFamily="34" charset="0"/>
              </a:rPr>
              <a:t>Constant pressure</a:t>
            </a:r>
          </a:p>
        </p:txBody>
      </p:sp>
      <p:pic>
        <p:nvPicPr>
          <p:cNvPr id="18443" name="Picture 11">
            <a:extLst>
              <a:ext uri="{FF2B5EF4-FFF2-40B4-BE49-F238E27FC236}">
                <a16:creationId xmlns:a16="http://schemas.microsoft.com/office/drawing/2014/main" id="{B07274FC-8BC1-4A58-B157-4FE36A4BD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2873375"/>
            <a:ext cx="89154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95F19F9-8C98-4DD3-9975-5B4F9C6DDA32}"/>
              </a:ext>
            </a:extLst>
          </p:cNvPr>
          <p:cNvSpPr>
            <a:spLocks noGrp="1"/>
          </p:cNvSpPr>
          <p:nvPr>
            <p:ph type="sldNum" sz="quarter" idx="12"/>
          </p:nvPr>
        </p:nvSpPr>
        <p:spPr/>
        <p:txBody>
          <a:bodyPr/>
          <a:lstStyle/>
          <a:p>
            <a:pPr>
              <a:defRPr/>
            </a:pPr>
            <a:fld id="{EED5F603-B431-40D7-A264-AA7547752D80}" type="slidenum">
              <a:rPr lang="en-US" altLang="en-US" smtClean="0"/>
              <a:pPr>
                <a:defRPr/>
              </a:pPr>
              <a:t>15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 calcmode="lin" valueType="num">
                                      <p:cBhvr additive="base">
                                        <p:cTn id="7" dur="500" fill="hold"/>
                                        <p:tgtEl>
                                          <p:spTgt spid="1844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4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441">
                                            <p:txEl>
                                              <p:pRg st="1" end="1"/>
                                            </p:txEl>
                                          </p:spTgt>
                                        </p:tgtEl>
                                        <p:attrNameLst>
                                          <p:attrName>style.visibility</p:attrName>
                                        </p:attrNameLst>
                                      </p:cBhvr>
                                      <p:to>
                                        <p:strVal val="visible"/>
                                      </p:to>
                                    </p:set>
                                    <p:anim calcmode="lin" valueType="num">
                                      <p:cBhvr additive="base">
                                        <p:cTn id="11" dur="500" fill="hold"/>
                                        <p:tgtEl>
                                          <p:spTgt spid="1844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4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 calcmode="lin" valueType="num">
                                      <p:cBhvr additive="base">
                                        <p:cTn id="17" dur="500" fill="hold"/>
                                        <p:tgtEl>
                                          <p:spTgt spid="18435"/>
                                        </p:tgtEl>
                                        <p:attrNameLst>
                                          <p:attrName>ppt_x</p:attrName>
                                        </p:attrNameLst>
                                      </p:cBhvr>
                                      <p:tavLst>
                                        <p:tav tm="0">
                                          <p:val>
                                            <p:strVal val="0-#ppt_w/2"/>
                                          </p:val>
                                        </p:tav>
                                        <p:tav tm="100000">
                                          <p:val>
                                            <p:strVal val="#ppt_x"/>
                                          </p:val>
                                        </p:tav>
                                      </p:tavLst>
                                    </p:anim>
                                    <p:anim calcmode="lin" valueType="num">
                                      <p:cBhvr additive="base">
                                        <p:cTn id="1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436"/>
                                        </p:tgtEl>
                                        <p:attrNameLst>
                                          <p:attrName>style.visibility</p:attrName>
                                        </p:attrNameLst>
                                      </p:cBhvr>
                                      <p:to>
                                        <p:strVal val="visible"/>
                                      </p:to>
                                    </p:set>
                                    <p:anim calcmode="lin" valueType="num">
                                      <p:cBhvr additive="base">
                                        <p:cTn id="23" dur="500" fill="hold"/>
                                        <p:tgtEl>
                                          <p:spTgt spid="18436"/>
                                        </p:tgtEl>
                                        <p:attrNameLst>
                                          <p:attrName>ppt_x</p:attrName>
                                        </p:attrNameLst>
                                      </p:cBhvr>
                                      <p:tavLst>
                                        <p:tav tm="0">
                                          <p:val>
                                            <p:strVal val="0-#ppt_w/2"/>
                                          </p:val>
                                        </p:tav>
                                        <p:tav tm="100000">
                                          <p:val>
                                            <p:strVal val="#ppt_x"/>
                                          </p:val>
                                        </p:tav>
                                      </p:tavLst>
                                    </p:anim>
                                    <p:anim calcmode="lin" valueType="num">
                                      <p:cBhvr additive="base">
                                        <p:cTn id="24"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437"/>
                                        </p:tgtEl>
                                        <p:attrNameLst>
                                          <p:attrName>style.visibility</p:attrName>
                                        </p:attrNameLst>
                                      </p:cBhvr>
                                      <p:to>
                                        <p:strVal val="visible"/>
                                      </p:to>
                                    </p:set>
                                    <p:anim calcmode="lin" valueType="num">
                                      <p:cBhvr additive="base">
                                        <p:cTn id="29" dur="500" fill="hold"/>
                                        <p:tgtEl>
                                          <p:spTgt spid="18437"/>
                                        </p:tgtEl>
                                        <p:attrNameLst>
                                          <p:attrName>ppt_x</p:attrName>
                                        </p:attrNameLst>
                                      </p:cBhvr>
                                      <p:tavLst>
                                        <p:tav tm="0">
                                          <p:val>
                                            <p:strVal val="0-#ppt_w/2"/>
                                          </p:val>
                                        </p:tav>
                                        <p:tav tm="100000">
                                          <p:val>
                                            <p:strVal val="#ppt_x"/>
                                          </p:val>
                                        </p:tav>
                                      </p:tavLst>
                                    </p:anim>
                                    <p:anim calcmode="lin" valueType="num">
                                      <p:cBhvr additive="base">
                                        <p:cTn id="30"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18443"/>
                                        </p:tgtEl>
                                        <p:attrNameLst>
                                          <p:attrName>style.visibility</p:attrName>
                                        </p:attrNameLst>
                                      </p:cBhvr>
                                      <p:to>
                                        <p:strVal val="visible"/>
                                      </p:to>
                                    </p:set>
                                    <p:anim calcmode="lin" valueType="num">
                                      <p:cBhvr>
                                        <p:cTn id="35" dur="1000" fill="hold"/>
                                        <p:tgtEl>
                                          <p:spTgt spid="18443"/>
                                        </p:tgtEl>
                                        <p:attrNameLst>
                                          <p:attrName>ppt_w</p:attrName>
                                        </p:attrNameLst>
                                      </p:cBhvr>
                                      <p:tavLst>
                                        <p:tav tm="0">
                                          <p:val>
                                            <p:strVal val="#ppt_w*0.70"/>
                                          </p:val>
                                        </p:tav>
                                        <p:tav tm="100000">
                                          <p:val>
                                            <p:strVal val="#ppt_w"/>
                                          </p:val>
                                        </p:tav>
                                      </p:tavLst>
                                    </p:anim>
                                    <p:anim calcmode="lin" valueType="num">
                                      <p:cBhvr>
                                        <p:cTn id="36" dur="1000" fill="hold"/>
                                        <p:tgtEl>
                                          <p:spTgt spid="18443"/>
                                        </p:tgtEl>
                                        <p:attrNameLst>
                                          <p:attrName>ppt_h</p:attrName>
                                        </p:attrNameLst>
                                      </p:cBhvr>
                                      <p:tavLst>
                                        <p:tav tm="0">
                                          <p:val>
                                            <p:strVal val="#ppt_h"/>
                                          </p:val>
                                        </p:tav>
                                        <p:tav tm="100000">
                                          <p:val>
                                            <p:strVal val="#ppt_h"/>
                                          </p:val>
                                        </p:tav>
                                      </p:tavLst>
                                    </p:anim>
                                    <p:animEffect transition="in" filter="fade">
                                      <p:cBhvr>
                                        <p:cTn id="37" dur="1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5C70D885-2F32-4315-A269-F6F44AF31E39}"/>
              </a:ext>
            </a:extLst>
          </p:cNvPr>
          <p:cNvSpPr txBox="1">
            <a:spLocks noChangeArrowheads="1"/>
          </p:cNvSpPr>
          <p:nvPr/>
        </p:nvSpPr>
        <p:spPr bwMode="auto">
          <a:xfrm>
            <a:off x="228600" y="538163"/>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Ammonia burns in oxygen to form nitric oxide (NO) and water vapor.  How many volumes of NO are obtained from one volume of ammonia at the same temperature and pressure?</a:t>
            </a:r>
          </a:p>
        </p:txBody>
      </p:sp>
      <p:grpSp>
        <p:nvGrpSpPr>
          <p:cNvPr id="2" name="Group 15">
            <a:extLst>
              <a:ext uri="{FF2B5EF4-FFF2-40B4-BE49-F238E27FC236}">
                <a16:creationId xmlns:a16="http://schemas.microsoft.com/office/drawing/2014/main" id="{CD67957B-84C2-4FBE-B1AE-2957E9A6051B}"/>
              </a:ext>
            </a:extLst>
          </p:cNvPr>
          <p:cNvGrpSpPr>
            <a:grpSpLocks/>
          </p:cNvGrpSpPr>
          <p:nvPr/>
        </p:nvGrpSpPr>
        <p:grpSpPr bwMode="auto">
          <a:xfrm>
            <a:off x="2020888" y="2586038"/>
            <a:ext cx="5032375" cy="519112"/>
            <a:chOff x="1281" y="1344"/>
            <a:chExt cx="3171" cy="327"/>
          </a:xfrm>
        </p:grpSpPr>
        <p:sp>
          <p:nvSpPr>
            <p:cNvPr id="16396" name="Text Box 4">
              <a:extLst>
                <a:ext uri="{FF2B5EF4-FFF2-40B4-BE49-F238E27FC236}">
                  <a16:creationId xmlns:a16="http://schemas.microsoft.com/office/drawing/2014/main" id="{45032B1B-4126-4731-B7BD-E3747C571210}"/>
                </a:ext>
              </a:extLst>
            </p:cNvPr>
            <p:cNvSpPr txBox="1">
              <a:spLocks noChangeArrowheads="1"/>
            </p:cNvSpPr>
            <p:nvPr/>
          </p:nvSpPr>
          <p:spPr bwMode="auto">
            <a:xfrm>
              <a:off x="1281" y="1344"/>
              <a:ext cx="317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latin typeface="Arial" panose="020B0604020202020204" pitchFamily="34" charset="0"/>
                </a:rPr>
                <a:t>4NH</a:t>
              </a:r>
              <a:r>
                <a:rPr lang="en-US" altLang="en-US" sz="2800" baseline="-25000" dirty="0">
                  <a:latin typeface="Arial" panose="020B0604020202020204" pitchFamily="34" charset="0"/>
                </a:rPr>
                <a:t>3</a:t>
              </a:r>
              <a:r>
                <a:rPr lang="en-US" altLang="en-US" sz="2800" dirty="0">
                  <a:latin typeface="Arial" panose="020B0604020202020204" pitchFamily="34" charset="0"/>
                </a:rPr>
                <a:t> + 5O</a:t>
              </a:r>
              <a:r>
                <a:rPr lang="en-US" altLang="en-US" sz="2800" baseline="-25000" dirty="0">
                  <a:latin typeface="Arial" panose="020B0604020202020204" pitchFamily="34" charset="0"/>
                </a:rPr>
                <a:t>2</a:t>
              </a:r>
              <a:r>
                <a:rPr lang="en-US" altLang="en-US" sz="2800" dirty="0">
                  <a:latin typeface="Arial" panose="020B0604020202020204" pitchFamily="34" charset="0"/>
                </a:rPr>
                <a:t>          4NO + 6H</a:t>
              </a:r>
              <a:r>
                <a:rPr lang="en-US" altLang="en-US" sz="2800" baseline="-25000" dirty="0">
                  <a:latin typeface="Arial" panose="020B0604020202020204" pitchFamily="34" charset="0"/>
                </a:rPr>
                <a:t>2</a:t>
              </a:r>
              <a:r>
                <a:rPr lang="en-US" altLang="en-US" sz="2800" dirty="0">
                  <a:latin typeface="Arial" panose="020B0604020202020204" pitchFamily="34" charset="0"/>
                </a:rPr>
                <a:t>O</a:t>
              </a:r>
            </a:p>
          </p:txBody>
        </p:sp>
        <p:sp>
          <p:nvSpPr>
            <p:cNvPr id="16397" name="Line 6">
              <a:extLst>
                <a:ext uri="{FF2B5EF4-FFF2-40B4-BE49-F238E27FC236}">
                  <a16:creationId xmlns:a16="http://schemas.microsoft.com/office/drawing/2014/main" id="{96BC841B-70C4-41FA-8317-0090042FBB48}"/>
                </a:ext>
              </a:extLst>
            </p:cNvPr>
            <p:cNvSpPr>
              <a:spLocks noChangeShapeType="1"/>
            </p:cNvSpPr>
            <p:nvPr/>
          </p:nvSpPr>
          <p:spPr bwMode="auto">
            <a:xfrm>
              <a:off x="2592" y="1536"/>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0">
            <a:extLst>
              <a:ext uri="{FF2B5EF4-FFF2-40B4-BE49-F238E27FC236}">
                <a16:creationId xmlns:a16="http://schemas.microsoft.com/office/drawing/2014/main" id="{5CBD08B3-A706-4632-82AF-3A88C3D58C72}"/>
              </a:ext>
            </a:extLst>
          </p:cNvPr>
          <p:cNvGrpSpPr>
            <a:grpSpLocks/>
          </p:cNvGrpSpPr>
          <p:nvPr/>
        </p:nvGrpSpPr>
        <p:grpSpPr bwMode="auto">
          <a:xfrm>
            <a:off x="2259013" y="3514725"/>
            <a:ext cx="4587875" cy="519113"/>
            <a:chOff x="1439" y="1913"/>
            <a:chExt cx="2891" cy="327"/>
          </a:xfrm>
        </p:grpSpPr>
        <p:sp>
          <p:nvSpPr>
            <p:cNvPr id="16394" name="Text Box 8">
              <a:extLst>
                <a:ext uri="{FF2B5EF4-FFF2-40B4-BE49-F238E27FC236}">
                  <a16:creationId xmlns:a16="http://schemas.microsoft.com/office/drawing/2014/main" id="{CA807693-C40C-4595-9837-C443FCC5CCA8}"/>
                </a:ext>
              </a:extLst>
            </p:cNvPr>
            <p:cNvSpPr txBox="1">
              <a:spLocks noChangeArrowheads="1"/>
            </p:cNvSpPr>
            <p:nvPr/>
          </p:nvSpPr>
          <p:spPr bwMode="auto">
            <a:xfrm>
              <a:off x="1439" y="1913"/>
              <a:ext cx="28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mole NH</a:t>
              </a:r>
              <a:r>
                <a:rPr lang="en-US" altLang="en-US" sz="2800" baseline="-25000">
                  <a:latin typeface="Arial" panose="020B0604020202020204" pitchFamily="34" charset="0"/>
                </a:rPr>
                <a:t>3</a:t>
              </a:r>
              <a:r>
                <a:rPr lang="en-US" altLang="en-US" sz="2800">
                  <a:latin typeface="Arial" panose="020B0604020202020204" pitchFamily="34" charset="0"/>
                </a:rPr>
                <a:t>         1 mole NO</a:t>
              </a:r>
            </a:p>
          </p:txBody>
        </p:sp>
        <p:sp>
          <p:nvSpPr>
            <p:cNvPr id="16395" name="Line 9">
              <a:extLst>
                <a:ext uri="{FF2B5EF4-FFF2-40B4-BE49-F238E27FC236}">
                  <a16:creationId xmlns:a16="http://schemas.microsoft.com/office/drawing/2014/main" id="{6AA3D326-8C7E-4EB4-BCC4-F4965106A57A}"/>
                </a:ext>
              </a:extLst>
            </p:cNvPr>
            <p:cNvSpPr>
              <a:spLocks noChangeShapeType="1"/>
            </p:cNvSpPr>
            <p:nvPr/>
          </p:nvSpPr>
          <p:spPr bwMode="auto">
            <a:xfrm>
              <a:off x="2688" y="2077"/>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9" name="Text Box 11">
            <a:extLst>
              <a:ext uri="{FF2B5EF4-FFF2-40B4-BE49-F238E27FC236}">
                <a16:creationId xmlns:a16="http://schemas.microsoft.com/office/drawing/2014/main" id="{ADD4F3E8-AC46-4161-94F9-2C44F5120B57}"/>
              </a:ext>
            </a:extLst>
          </p:cNvPr>
          <p:cNvSpPr txBox="1">
            <a:spLocks noChangeArrowheads="1"/>
          </p:cNvSpPr>
          <p:nvPr/>
        </p:nvSpPr>
        <p:spPr bwMode="auto">
          <a:xfrm>
            <a:off x="2913063" y="4238625"/>
            <a:ext cx="3308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constant </a:t>
            </a:r>
            <a:r>
              <a:rPr lang="en-US" altLang="en-US" sz="2800" i="1">
                <a:latin typeface="Arial" panose="020B0604020202020204" pitchFamily="34" charset="0"/>
              </a:rPr>
              <a:t>T</a:t>
            </a:r>
            <a:r>
              <a:rPr lang="en-US" altLang="en-US" sz="2800">
                <a:latin typeface="Arial" panose="020B0604020202020204" pitchFamily="34" charset="0"/>
              </a:rPr>
              <a:t> and </a:t>
            </a:r>
            <a:r>
              <a:rPr lang="en-US" altLang="en-US" sz="2800" i="1">
                <a:latin typeface="Arial" panose="020B0604020202020204" pitchFamily="34" charset="0"/>
              </a:rPr>
              <a:t>P</a:t>
            </a:r>
            <a:endParaRPr lang="en-US" altLang="en-US" sz="2800">
              <a:latin typeface="Arial" panose="020B0604020202020204" pitchFamily="34" charset="0"/>
            </a:endParaRPr>
          </a:p>
        </p:txBody>
      </p:sp>
      <p:grpSp>
        <p:nvGrpSpPr>
          <p:cNvPr id="4" name="Group 12">
            <a:extLst>
              <a:ext uri="{FF2B5EF4-FFF2-40B4-BE49-F238E27FC236}">
                <a16:creationId xmlns:a16="http://schemas.microsoft.com/office/drawing/2014/main" id="{71234887-F5C3-472E-A1B6-7208C8BE207D}"/>
              </a:ext>
            </a:extLst>
          </p:cNvPr>
          <p:cNvGrpSpPr>
            <a:grpSpLocks/>
          </p:cNvGrpSpPr>
          <p:nvPr/>
        </p:nvGrpSpPr>
        <p:grpSpPr bwMode="auto">
          <a:xfrm>
            <a:off x="1900238" y="4962525"/>
            <a:ext cx="5343525" cy="519113"/>
            <a:chOff x="1205" y="1913"/>
            <a:chExt cx="3365" cy="327"/>
          </a:xfrm>
        </p:grpSpPr>
        <p:sp>
          <p:nvSpPr>
            <p:cNvPr id="16392" name="Text Box 13">
              <a:extLst>
                <a:ext uri="{FF2B5EF4-FFF2-40B4-BE49-F238E27FC236}">
                  <a16:creationId xmlns:a16="http://schemas.microsoft.com/office/drawing/2014/main" id="{353ACBC8-A59D-44C6-9F24-955E0C70F332}"/>
                </a:ext>
              </a:extLst>
            </p:cNvPr>
            <p:cNvSpPr txBox="1">
              <a:spLocks noChangeArrowheads="1"/>
            </p:cNvSpPr>
            <p:nvPr/>
          </p:nvSpPr>
          <p:spPr bwMode="auto">
            <a:xfrm>
              <a:off x="1205" y="1913"/>
              <a:ext cx="33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volume NH</a:t>
              </a:r>
              <a:r>
                <a:rPr lang="en-US" altLang="en-US" sz="2800" baseline="-25000">
                  <a:latin typeface="Arial" panose="020B0604020202020204" pitchFamily="34" charset="0"/>
                </a:rPr>
                <a:t>3</a:t>
              </a:r>
              <a:r>
                <a:rPr lang="en-US" altLang="en-US" sz="2800">
                  <a:latin typeface="Arial" panose="020B0604020202020204" pitchFamily="34" charset="0"/>
                </a:rPr>
                <a:t>         1 volume NO</a:t>
              </a:r>
            </a:p>
          </p:txBody>
        </p:sp>
        <p:sp>
          <p:nvSpPr>
            <p:cNvPr id="16393" name="Line 14">
              <a:extLst>
                <a:ext uri="{FF2B5EF4-FFF2-40B4-BE49-F238E27FC236}">
                  <a16:creationId xmlns:a16="http://schemas.microsoft.com/office/drawing/2014/main" id="{C1AC3651-25AE-4E62-ACBD-C56C95FFFBA9}"/>
                </a:ext>
              </a:extLst>
            </p:cNvPr>
            <p:cNvSpPr>
              <a:spLocks noChangeShapeType="1"/>
            </p:cNvSpPr>
            <p:nvPr/>
          </p:nvSpPr>
          <p:spPr bwMode="auto">
            <a:xfrm>
              <a:off x="2688" y="2077"/>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 name="Slide Number Placeholder 6">
            <a:extLst>
              <a:ext uri="{FF2B5EF4-FFF2-40B4-BE49-F238E27FC236}">
                <a16:creationId xmlns:a16="http://schemas.microsoft.com/office/drawing/2014/main" id="{57123595-13F3-4DCC-A6E6-939688D99F2C}"/>
              </a:ext>
            </a:extLst>
          </p:cNvPr>
          <p:cNvSpPr>
            <a:spLocks noGrp="1"/>
          </p:cNvSpPr>
          <p:nvPr>
            <p:ph type="sldNum" sz="quarter" idx="12"/>
          </p:nvPr>
        </p:nvSpPr>
        <p:spPr/>
        <p:txBody>
          <a:bodyPr/>
          <a:lstStyle/>
          <a:p>
            <a:pPr>
              <a:defRPr/>
            </a:pPr>
            <a:fld id="{FE59D228-BDAD-4861-BBEA-2F34BE7847B1}" type="slidenum">
              <a:rPr lang="en-US" altLang="en-US" smtClean="0"/>
              <a:pPr>
                <a:defRPr/>
              </a:pPr>
              <a:t>16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9"/>
                                        </p:tgtEl>
                                        <p:attrNameLst>
                                          <p:attrName>style.visibility</p:attrName>
                                        </p:attrNameLst>
                                      </p:cBhvr>
                                      <p:to>
                                        <p:strVal val="visible"/>
                                      </p:to>
                                    </p:set>
                                    <p:anim calcmode="lin" valueType="num">
                                      <p:cBhvr additive="base">
                                        <p:cTn id="19" dur="500" fill="hold"/>
                                        <p:tgtEl>
                                          <p:spTgt spid="17419"/>
                                        </p:tgtEl>
                                        <p:attrNameLst>
                                          <p:attrName>ppt_x</p:attrName>
                                        </p:attrNameLst>
                                      </p:cBhvr>
                                      <p:tavLst>
                                        <p:tav tm="0">
                                          <p:val>
                                            <p:strVal val="0-#ppt_w/2"/>
                                          </p:val>
                                        </p:tav>
                                        <p:tav tm="100000">
                                          <p:val>
                                            <p:strVal val="#ppt_x"/>
                                          </p:val>
                                        </p:tav>
                                      </p:tavLst>
                                    </p:anim>
                                    <p:anim calcmode="lin" valueType="num">
                                      <p:cBhvr additive="base">
                                        <p:cTn id="20"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162B2BD2-7519-4F64-BAFA-C61A34F01EB3}"/>
              </a:ext>
            </a:extLst>
          </p:cNvPr>
          <p:cNvSpPr txBox="1">
            <a:spLocks noChangeArrowheads="1"/>
          </p:cNvSpPr>
          <p:nvPr/>
        </p:nvSpPr>
        <p:spPr bwMode="auto">
          <a:xfrm>
            <a:off x="2238287" y="139125"/>
            <a:ext cx="4581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Summary of Gas Laws</a:t>
            </a:r>
          </a:p>
        </p:txBody>
      </p:sp>
      <p:sp>
        <p:nvSpPr>
          <p:cNvPr id="40966" name="Text Box 6">
            <a:extLst>
              <a:ext uri="{FF2B5EF4-FFF2-40B4-BE49-F238E27FC236}">
                <a16:creationId xmlns:a16="http://schemas.microsoft.com/office/drawing/2014/main" id="{E8F5D9C7-F809-4D29-8137-A15B057565D0}"/>
              </a:ext>
            </a:extLst>
          </p:cNvPr>
          <p:cNvSpPr txBox="1">
            <a:spLocks noChangeArrowheads="1"/>
          </p:cNvSpPr>
          <p:nvPr/>
        </p:nvSpPr>
        <p:spPr bwMode="auto">
          <a:xfrm>
            <a:off x="304800" y="990600"/>
            <a:ext cx="181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Boyle’s Law</a:t>
            </a:r>
          </a:p>
        </p:txBody>
      </p:sp>
      <p:pic>
        <p:nvPicPr>
          <p:cNvPr id="40967" name="Picture 7">
            <a:extLst>
              <a:ext uri="{FF2B5EF4-FFF2-40B4-BE49-F238E27FC236}">
                <a16:creationId xmlns:a16="http://schemas.microsoft.com/office/drawing/2014/main" id="{B9CAB985-5FF4-4C06-8CD8-2244C07BC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874520"/>
            <a:ext cx="87630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E73065C-2311-4915-A142-5AADB73B7D35}"/>
              </a:ext>
            </a:extLst>
          </p:cNvPr>
          <p:cNvSpPr>
            <a:spLocks noGrp="1"/>
          </p:cNvSpPr>
          <p:nvPr>
            <p:ph type="sldNum" sz="quarter" idx="12"/>
          </p:nvPr>
        </p:nvSpPr>
        <p:spPr/>
        <p:txBody>
          <a:bodyPr/>
          <a:lstStyle/>
          <a:p>
            <a:pPr>
              <a:defRPr/>
            </a:pPr>
            <a:fld id="{FE59D228-BDAD-4861-BBEA-2F34BE7847B1}" type="slidenum">
              <a:rPr lang="en-US" altLang="en-US" smtClean="0"/>
              <a:pPr>
                <a:defRPr/>
              </a:pPr>
              <a:t>17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0-#ppt_w/2"/>
                                          </p:val>
                                        </p:tav>
                                        <p:tav tm="100000">
                                          <p:val>
                                            <p:strVal val="#ppt_x"/>
                                          </p:val>
                                        </p:tav>
                                      </p:tavLst>
                                    </p:anim>
                                    <p:anim calcmode="lin" valueType="num">
                                      <p:cBhvr additive="base">
                                        <p:cTn id="8" dur="500" fill="hold"/>
                                        <p:tgtEl>
                                          <p:spTgt spid="40966"/>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40967"/>
                                        </p:tgtEl>
                                        <p:attrNameLst>
                                          <p:attrName>style.visibility</p:attrName>
                                        </p:attrNameLst>
                                      </p:cBhvr>
                                      <p:to>
                                        <p:strVal val="visible"/>
                                      </p:to>
                                    </p:set>
                                    <p:anim calcmode="lin" valueType="num">
                                      <p:cBhvr>
                                        <p:cTn id="11" dur="1000" fill="hold"/>
                                        <p:tgtEl>
                                          <p:spTgt spid="40967"/>
                                        </p:tgtEl>
                                        <p:attrNameLst>
                                          <p:attrName>ppt_w</p:attrName>
                                        </p:attrNameLst>
                                      </p:cBhvr>
                                      <p:tavLst>
                                        <p:tav tm="0">
                                          <p:val>
                                            <p:strVal val="#ppt_w*0.70"/>
                                          </p:val>
                                        </p:tav>
                                        <p:tav tm="100000">
                                          <p:val>
                                            <p:strVal val="#ppt_w"/>
                                          </p:val>
                                        </p:tav>
                                      </p:tavLst>
                                    </p:anim>
                                    <p:anim calcmode="lin" valueType="num">
                                      <p:cBhvr>
                                        <p:cTn id="12" dur="1000" fill="hold"/>
                                        <p:tgtEl>
                                          <p:spTgt spid="40967"/>
                                        </p:tgtEl>
                                        <p:attrNameLst>
                                          <p:attrName>ppt_h</p:attrName>
                                        </p:attrNameLst>
                                      </p:cBhvr>
                                      <p:tavLst>
                                        <p:tav tm="0">
                                          <p:val>
                                            <p:strVal val="#ppt_h"/>
                                          </p:val>
                                        </p:tav>
                                        <p:tav tm="100000">
                                          <p:val>
                                            <p:strVal val="#ppt_h"/>
                                          </p:val>
                                        </p:tav>
                                      </p:tavLst>
                                    </p:anim>
                                    <p:animEffect transition="in" filter="fade">
                                      <p:cBhvr>
                                        <p:cTn id="13" dur="10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7CA622CD-17C7-4050-ABE5-D806564E5C8A}"/>
              </a:ext>
            </a:extLst>
          </p:cNvPr>
          <p:cNvSpPr txBox="1">
            <a:spLocks noChangeArrowheads="1"/>
          </p:cNvSpPr>
          <p:nvPr/>
        </p:nvSpPr>
        <p:spPr bwMode="auto">
          <a:xfrm>
            <a:off x="273050" y="76200"/>
            <a:ext cx="188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Charles Law</a:t>
            </a:r>
          </a:p>
        </p:txBody>
      </p:sp>
      <p:pic>
        <p:nvPicPr>
          <p:cNvPr id="53252" name="Picture 4">
            <a:extLst>
              <a:ext uri="{FF2B5EF4-FFF2-40B4-BE49-F238E27FC236}">
                <a16:creationId xmlns:a16="http://schemas.microsoft.com/office/drawing/2014/main" id="{98B59694-5453-4BCE-8F91-CDFA589B5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74" y="457200"/>
            <a:ext cx="739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a:extLst>
              <a:ext uri="{FF2B5EF4-FFF2-40B4-BE49-F238E27FC236}">
                <a16:creationId xmlns:a16="http://schemas.microsoft.com/office/drawing/2014/main" id="{B618FF46-A8AE-4B00-B33D-5BA132B07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9000"/>
            <a:ext cx="74676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248F476-C4A0-4C9D-8995-B273EF544A18}"/>
              </a:ext>
            </a:extLst>
          </p:cNvPr>
          <p:cNvSpPr>
            <a:spLocks noGrp="1"/>
          </p:cNvSpPr>
          <p:nvPr>
            <p:ph type="sldNum" sz="quarter" idx="12"/>
          </p:nvPr>
        </p:nvSpPr>
        <p:spPr/>
        <p:txBody>
          <a:bodyPr/>
          <a:lstStyle/>
          <a:p>
            <a:pPr>
              <a:defRPr/>
            </a:pPr>
            <a:fld id="{FE59D228-BDAD-4861-BBEA-2F34BE7847B1}" type="slidenum">
              <a:rPr lang="en-US" altLang="en-US" smtClean="0"/>
              <a:pPr>
                <a:defRPr/>
              </a:pPr>
              <a:t>18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0-#ppt_w/2"/>
                                          </p:val>
                                        </p:tav>
                                        <p:tav tm="100000">
                                          <p:val>
                                            <p:strVal val="#ppt_x"/>
                                          </p:val>
                                        </p:tav>
                                      </p:tavLst>
                                    </p:anim>
                                    <p:anim calcmode="lin" valueType="num">
                                      <p:cBhvr additive="base">
                                        <p:cTn id="8" dur="500" fill="hold"/>
                                        <p:tgtEl>
                                          <p:spTgt spid="53250"/>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53252"/>
                                        </p:tgtEl>
                                        <p:attrNameLst>
                                          <p:attrName>style.visibility</p:attrName>
                                        </p:attrNameLst>
                                      </p:cBhvr>
                                      <p:to>
                                        <p:strVal val="visible"/>
                                      </p:to>
                                    </p:set>
                                    <p:anim calcmode="lin" valueType="num">
                                      <p:cBhvr>
                                        <p:cTn id="11" dur="1000" fill="hold"/>
                                        <p:tgtEl>
                                          <p:spTgt spid="53252"/>
                                        </p:tgtEl>
                                        <p:attrNameLst>
                                          <p:attrName>ppt_w</p:attrName>
                                        </p:attrNameLst>
                                      </p:cBhvr>
                                      <p:tavLst>
                                        <p:tav tm="0">
                                          <p:val>
                                            <p:strVal val="#ppt_w*0.70"/>
                                          </p:val>
                                        </p:tav>
                                        <p:tav tm="100000">
                                          <p:val>
                                            <p:strVal val="#ppt_w"/>
                                          </p:val>
                                        </p:tav>
                                      </p:tavLst>
                                    </p:anim>
                                    <p:anim calcmode="lin" valueType="num">
                                      <p:cBhvr>
                                        <p:cTn id="12" dur="1000" fill="hold"/>
                                        <p:tgtEl>
                                          <p:spTgt spid="53252"/>
                                        </p:tgtEl>
                                        <p:attrNameLst>
                                          <p:attrName>ppt_h</p:attrName>
                                        </p:attrNameLst>
                                      </p:cBhvr>
                                      <p:tavLst>
                                        <p:tav tm="0">
                                          <p:val>
                                            <p:strVal val="#ppt_h"/>
                                          </p:val>
                                        </p:tav>
                                        <p:tav tm="100000">
                                          <p:val>
                                            <p:strVal val="#ppt_h"/>
                                          </p:val>
                                        </p:tav>
                                      </p:tavLst>
                                    </p:anim>
                                    <p:animEffect transition="in" filter="fade">
                                      <p:cBhvr>
                                        <p:cTn id="13" dur="1000"/>
                                        <p:tgtEl>
                                          <p:spTgt spid="532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53253"/>
                                        </p:tgtEl>
                                        <p:attrNameLst>
                                          <p:attrName>style.visibility</p:attrName>
                                        </p:attrNameLst>
                                      </p:cBhvr>
                                      <p:to>
                                        <p:strVal val="visible"/>
                                      </p:to>
                                    </p:set>
                                    <p:anim calcmode="lin" valueType="num">
                                      <p:cBhvr>
                                        <p:cTn id="18" dur="1000" fill="hold"/>
                                        <p:tgtEl>
                                          <p:spTgt spid="53253"/>
                                        </p:tgtEl>
                                        <p:attrNameLst>
                                          <p:attrName>ppt_w</p:attrName>
                                        </p:attrNameLst>
                                      </p:cBhvr>
                                      <p:tavLst>
                                        <p:tav tm="0">
                                          <p:val>
                                            <p:strVal val="#ppt_w*0.70"/>
                                          </p:val>
                                        </p:tav>
                                        <p:tav tm="100000">
                                          <p:val>
                                            <p:strVal val="#ppt_w"/>
                                          </p:val>
                                        </p:tav>
                                      </p:tavLst>
                                    </p:anim>
                                    <p:anim calcmode="lin" valueType="num">
                                      <p:cBhvr>
                                        <p:cTn id="19" dur="1000" fill="hold"/>
                                        <p:tgtEl>
                                          <p:spTgt spid="53253"/>
                                        </p:tgtEl>
                                        <p:attrNameLst>
                                          <p:attrName>ppt_h</p:attrName>
                                        </p:attrNameLst>
                                      </p:cBhvr>
                                      <p:tavLst>
                                        <p:tav tm="0">
                                          <p:val>
                                            <p:strVal val="#ppt_h"/>
                                          </p:val>
                                        </p:tav>
                                        <p:tav tm="100000">
                                          <p:val>
                                            <p:strVal val="#ppt_h"/>
                                          </p:val>
                                        </p:tav>
                                      </p:tavLst>
                                    </p:anim>
                                    <p:animEffect transition="in" filter="fade">
                                      <p:cBhvr>
                                        <p:cTn id="20" dur="10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a:extLst>
              <a:ext uri="{FF2B5EF4-FFF2-40B4-BE49-F238E27FC236}">
                <a16:creationId xmlns:a16="http://schemas.microsoft.com/office/drawing/2014/main" id="{1FC92806-EE3B-4519-B7AF-18DE837093CE}"/>
              </a:ext>
            </a:extLst>
          </p:cNvPr>
          <p:cNvSpPr txBox="1">
            <a:spLocks noChangeArrowheads="1"/>
          </p:cNvSpPr>
          <p:nvPr/>
        </p:nvSpPr>
        <p:spPr bwMode="auto">
          <a:xfrm>
            <a:off x="304800" y="762000"/>
            <a:ext cx="235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Avogadro’s Law</a:t>
            </a:r>
          </a:p>
        </p:txBody>
      </p:sp>
      <p:pic>
        <p:nvPicPr>
          <p:cNvPr id="41991" name="Picture 7">
            <a:extLst>
              <a:ext uri="{FF2B5EF4-FFF2-40B4-BE49-F238E27FC236}">
                <a16:creationId xmlns:a16="http://schemas.microsoft.com/office/drawing/2014/main" id="{3BADD82E-C902-40B5-B3D9-F7F4E8E2B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82"/>
          <a:stretch>
            <a:fillRect/>
          </a:stretch>
        </p:blipFill>
        <p:spPr bwMode="auto">
          <a:xfrm>
            <a:off x="228600" y="1828800"/>
            <a:ext cx="89154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79360A3-D560-4230-B1C0-404780BDCDFD}"/>
              </a:ext>
            </a:extLst>
          </p:cNvPr>
          <p:cNvSpPr>
            <a:spLocks noGrp="1"/>
          </p:cNvSpPr>
          <p:nvPr>
            <p:ph type="sldNum" sz="quarter" idx="12"/>
          </p:nvPr>
        </p:nvSpPr>
        <p:spPr/>
        <p:txBody>
          <a:bodyPr/>
          <a:lstStyle/>
          <a:p>
            <a:pPr>
              <a:defRPr/>
            </a:pPr>
            <a:fld id="{FE59D228-BDAD-4861-BBEA-2F34BE7847B1}" type="slidenum">
              <a:rPr lang="en-US" altLang="en-US" smtClean="0"/>
              <a:pPr>
                <a:defRPr/>
              </a:pPr>
              <a:t>19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additive="base">
                                        <p:cTn id="7" dur="500" fill="hold"/>
                                        <p:tgtEl>
                                          <p:spTgt spid="41990"/>
                                        </p:tgtEl>
                                        <p:attrNameLst>
                                          <p:attrName>ppt_x</p:attrName>
                                        </p:attrNameLst>
                                      </p:cBhvr>
                                      <p:tavLst>
                                        <p:tav tm="0">
                                          <p:val>
                                            <p:strVal val="0-#ppt_w/2"/>
                                          </p:val>
                                        </p:tav>
                                        <p:tav tm="100000">
                                          <p:val>
                                            <p:strVal val="#ppt_x"/>
                                          </p:val>
                                        </p:tav>
                                      </p:tavLst>
                                    </p:anim>
                                    <p:anim calcmode="lin" valueType="num">
                                      <p:cBhvr additive="base">
                                        <p:cTn id="8" dur="500" fill="hold"/>
                                        <p:tgtEl>
                                          <p:spTgt spid="41990"/>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41991"/>
                                        </p:tgtEl>
                                        <p:attrNameLst>
                                          <p:attrName>style.visibility</p:attrName>
                                        </p:attrNameLst>
                                      </p:cBhvr>
                                      <p:to>
                                        <p:strVal val="visible"/>
                                      </p:to>
                                    </p:set>
                                    <p:anim calcmode="lin" valueType="num">
                                      <p:cBhvr>
                                        <p:cTn id="11" dur="1000" fill="hold"/>
                                        <p:tgtEl>
                                          <p:spTgt spid="41991"/>
                                        </p:tgtEl>
                                        <p:attrNameLst>
                                          <p:attrName>ppt_w</p:attrName>
                                        </p:attrNameLst>
                                      </p:cBhvr>
                                      <p:tavLst>
                                        <p:tav tm="0">
                                          <p:val>
                                            <p:strVal val="#ppt_w*0.70"/>
                                          </p:val>
                                        </p:tav>
                                        <p:tav tm="100000">
                                          <p:val>
                                            <p:strVal val="#ppt_w"/>
                                          </p:val>
                                        </p:tav>
                                      </p:tavLst>
                                    </p:anim>
                                    <p:anim calcmode="lin" valueType="num">
                                      <p:cBhvr>
                                        <p:cTn id="12" dur="1000" fill="hold"/>
                                        <p:tgtEl>
                                          <p:spTgt spid="41991"/>
                                        </p:tgtEl>
                                        <p:attrNameLst>
                                          <p:attrName>ppt_h</p:attrName>
                                        </p:attrNameLst>
                                      </p:cBhvr>
                                      <p:tavLst>
                                        <p:tav tm="0">
                                          <p:val>
                                            <p:strVal val="#ppt_h"/>
                                          </p:val>
                                        </p:tav>
                                        <p:tav tm="100000">
                                          <p:val>
                                            <p:strVal val="#ppt_h"/>
                                          </p:val>
                                        </p:tav>
                                      </p:tavLst>
                                    </p:anim>
                                    <p:animEffect transition="in" filter="fade">
                                      <p:cBhvr>
                                        <p:cTn id="13" dur="10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053CA600-0C20-4B27-9DDE-C660B5F5F8B0}"/>
              </a:ext>
            </a:extLst>
          </p:cNvPr>
          <p:cNvSpPr txBox="1">
            <a:spLocks noChangeArrowheads="1"/>
          </p:cNvSpPr>
          <p:nvPr/>
        </p:nvSpPr>
        <p:spPr bwMode="auto">
          <a:xfrm>
            <a:off x="462542" y="0"/>
            <a:ext cx="8218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solidFill>
                  <a:srgbClr val="376092"/>
                </a:solidFill>
                <a:latin typeface="Arial" panose="020B0604020202020204" pitchFamily="34" charset="0"/>
              </a:rPr>
              <a:t>Elements that exist as gases at 25</a:t>
            </a:r>
            <a:r>
              <a:rPr lang="en-US" altLang="en-US" sz="2400" b="1" baseline="30000" dirty="0">
                <a:solidFill>
                  <a:srgbClr val="376092"/>
                </a:solidFill>
                <a:latin typeface="Arial" panose="020B0604020202020204" pitchFamily="34" charset="0"/>
              </a:rPr>
              <a:t>0</a:t>
            </a:r>
            <a:r>
              <a:rPr lang="en-US" altLang="en-US" sz="2400" b="1" dirty="0">
                <a:solidFill>
                  <a:srgbClr val="376092"/>
                </a:solidFill>
                <a:latin typeface="Arial" panose="020B0604020202020204" pitchFamily="34" charset="0"/>
              </a:rPr>
              <a:t>C and 1 atmosphere</a:t>
            </a:r>
          </a:p>
        </p:txBody>
      </p:sp>
      <p:pic>
        <p:nvPicPr>
          <p:cNvPr id="4099" name="Picture 6">
            <a:extLst>
              <a:ext uri="{FF2B5EF4-FFF2-40B4-BE49-F238E27FC236}">
                <a16:creationId xmlns:a16="http://schemas.microsoft.com/office/drawing/2014/main" id="{79A197BD-2BA7-4906-8D58-CC19505A4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454025"/>
            <a:ext cx="8789987"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95C539AE-AD2D-48EA-84F5-AD8EA09BAAD8}"/>
              </a:ext>
            </a:extLst>
          </p:cNvPr>
          <p:cNvSpPr txBox="1">
            <a:spLocks noChangeArrowheads="1"/>
          </p:cNvSpPr>
          <p:nvPr/>
        </p:nvSpPr>
        <p:spPr bwMode="auto">
          <a:xfrm>
            <a:off x="207963" y="4038600"/>
            <a:ext cx="89360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200" dirty="0">
                <a:solidFill>
                  <a:srgbClr val="FF0000"/>
                </a:solidFill>
                <a:latin typeface="Arial" panose="020B0604020202020204" pitchFamily="34" charset="0"/>
                <a:cs typeface="Arial" panose="020B0604020202020204" pitchFamily="34" charset="0"/>
              </a:rPr>
              <a:t>Ionic compounds </a:t>
            </a:r>
            <a:r>
              <a:rPr lang="en-US" altLang="ar-SA" sz="2200" dirty="0">
                <a:latin typeface="Arial" panose="020B0604020202020204" pitchFamily="34" charset="0"/>
                <a:cs typeface="Arial" panose="020B0604020202020204" pitchFamily="34" charset="0"/>
              </a:rPr>
              <a:t>can not be gases at 25 </a:t>
            </a:r>
            <a:r>
              <a:rPr lang="en-US" altLang="ar-SA" sz="2200" baseline="30000" dirty="0">
                <a:latin typeface="Arial" panose="020B0604020202020204" pitchFamily="34" charset="0"/>
                <a:cs typeface="Arial" panose="020B0604020202020204" pitchFamily="34" charset="0"/>
              </a:rPr>
              <a:t>0</a:t>
            </a:r>
            <a:r>
              <a:rPr lang="en-US" altLang="ar-SA" sz="2200" dirty="0">
                <a:latin typeface="Arial" panose="020B0604020202020204" pitchFamily="34" charset="0"/>
                <a:cs typeface="Arial" panose="020B0604020202020204" pitchFamily="34" charset="0"/>
              </a:rPr>
              <a:t>C and 1 atm because of its strong ionic forces.</a:t>
            </a:r>
          </a:p>
          <a:p>
            <a:pPr eaLnBrk="1" hangingPunct="1">
              <a:spcBef>
                <a:spcPct val="0"/>
              </a:spcBef>
              <a:buFontTx/>
              <a:buNone/>
            </a:pPr>
            <a:r>
              <a:rPr lang="en-US" altLang="ar-SA" sz="2200" dirty="0">
                <a:solidFill>
                  <a:srgbClr val="FF0000"/>
                </a:solidFill>
                <a:latin typeface="Arial" panose="020B0604020202020204" pitchFamily="34" charset="0"/>
                <a:cs typeface="Arial" panose="020B0604020202020204" pitchFamily="34" charset="0"/>
              </a:rPr>
              <a:t>Molecular compounds </a:t>
            </a:r>
            <a:r>
              <a:rPr lang="en-US" altLang="ar-SA" sz="2200" dirty="0">
                <a:latin typeface="Arial" panose="020B0604020202020204" pitchFamily="34" charset="0"/>
                <a:cs typeface="Arial" panose="020B0604020202020204" pitchFamily="34" charset="0"/>
              </a:rPr>
              <a:t>at 25 </a:t>
            </a:r>
            <a:r>
              <a:rPr lang="en-US" altLang="ar-SA" sz="2200" baseline="30000" dirty="0">
                <a:latin typeface="Arial" panose="020B0604020202020204" pitchFamily="34" charset="0"/>
                <a:cs typeface="Arial" panose="020B0604020202020204" pitchFamily="34" charset="0"/>
              </a:rPr>
              <a:t>0</a:t>
            </a:r>
            <a:r>
              <a:rPr lang="en-US" altLang="ar-SA" sz="2200" dirty="0">
                <a:latin typeface="Arial" panose="020B0604020202020204" pitchFamily="34" charset="0"/>
                <a:cs typeface="Arial" panose="020B0604020202020204" pitchFamily="34" charset="0"/>
              </a:rPr>
              <a:t>C and 1 atm varies; some are gases CO, HCl and others are liquid or solid CH</a:t>
            </a:r>
            <a:r>
              <a:rPr lang="en-US" altLang="ar-SA" sz="2200" baseline="-25000" dirty="0">
                <a:latin typeface="Arial" panose="020B0604020202020204" pitchFamily="34" charset="0"/>
                <a:cs typeface="Arial" panose="020B0604020202020204" pitchFamily="34" charset="0"/>
              </a:rPr>
              <a:t>3</a:t>
            </a:r>
            <a:r>
              <a:rPr lang="en-US" altLang="ar-SA" sz="2200" dirty="0">
                <a:latin typeface="Arial" panose="020B0604020202020204" pitchFamily="34" charset="0"/>
                <a:cs typeface="Arial" panose="020B0604020202020204" pitchFamily="34" charset="0"/>
              </a:rPr>
              <a:t>OH</a:t>
            </a:r>
            <a:r>
              <a:rPr lang="en-US" altLang="ar-SA" sz="2200" i="1" dirty="0">
                <a:latin typeface="Arial" panose="020B0604020202020204" pitchFamily="34" charset="0"/>
                <a:cs typeface="Arial" panose="020B0604020202020204" pitchFamily="34" charset="0"/>
              </a:rPr>
              <a:t>(l)</a:t>
            </a:r>
            <a:endParaRPr lang="en-US" altLang="ar-SA" sz="2400" dirty="0">
              <a:latin typeface="Arial" panose="020B0604020202020204" pitchFamily="34" charset="0"/>
              <a:cs typeface="Arial" panose="020B0604020202020204" pitchFamily="34" charset="0"/>
            </a:endParaRPr>
          </a:p>
        </p:txBody>
      </p:sp>
      <p:sp>
        <p:nvSpPr>
          <p:cNvPr id="7" name="Text Box 13">
            <a:extLst>
              <a:ext uri="{FF2B5EF4-FFF2-40B4-BE49-F238E27FC236}">
                <a16:creationId xmlns:a16="http://schemas.microsoft.com/office/drawing/2014/main" id="{9910B8EF-6498-4F37-B205-8480A9B98BF2}"/>
              </a:ext>
            </a:extLst>
          </p:cNvPr>
          <p:cNvSpPr txBox="1">
            <a:spLocks noChangeArrowheads="1"/>
          </p:cNvSpPr>
          <p:nvPr/>
        </p:nvSpPr>
        <p:spPr bwMode="auto">
          <a:xfrm>
            <a:off x="3810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1" eaLnBrk="1" hangingPunct="1">
              <a:spcBef>
                <a:spcPct val="0"/>
              </a:spcBef>
              <a:buFontTx/>
              <a:buNone/>
            </a:pPr>
            <a:r>
              <a:rPr lang="en-US" altLang="ar-SA" sz="2000" i="1" dirty="0">
                <a:latin typeface="Arial" panose="020B0604020202020204" pitchFamily="34" charset="0"/>
                <a:cs typeface="Arial" panose="020B0604020202020204" pitchFamily="34" charset="0"/>
              </a:rPr>
              <a:t>No simple rule to help determine if substance is </a:t>
            </a:r>
            <a:r>
              <a:rPr lang="en-US" altLang="ar-SA" sz="2000" i="1" dirty="0">
                <a:solidFill>
                  <a:srgbClr val="FF0000"/>
                </a:solidFill>
                <a:latin typeface="Arial" panose="020B0604020202020204" pitchFamily="34" charset="0"/>
                <a:cs typeface="Arial" panose="020B0604020202020204" pitchFamily="34" charset="0"/>
              </a:rPr>
              <a:t>g</a:t>
            </a:r>
            <a:r>
              <a:rPr lang="en-US" altLang="ar-SA" sz="2000" i="1" dirty="0">
                <a:latin typeface="Arial" panose="020B0604020202020204" pitchFamily="34" charset="0"/>
                <a:cs typeface="Arial" panose="020B0604020202020204" pitchFamily="34" charset="0"/>
              </a:rPr>
              <a:t> or </a:t>
            </a:r>
            <a:r>
              <a:rPr lang="en-US" altLang="ar-SA" sz="2000" i="1" dirty="0">
                <a:solidFill>
                  <a:srgbClr val="FF0000"/>
                </a:solidFill>
                <a:latin typeface="Arial" panose="020B0604020202020204" pitchFamily="34" charset="0"/>
                <a:cs typeface="Arial" panose="020B0604020202020204" pitchFamily="34" charset="0"/>
              </a:rPr>
              <a:t>l </a:t>
            </a:r>
            <a:r>
              <a:rPr lang="en-US" altLang="ar-SA" sz="2000" i="1" dirty="0">
                <a:latin typeface="Arial" panose="020B0604020202020204" pitchFamily="34" charset="0"/>
                <a:cs typeface="Arial" panose="020B0604020202020204" pitchFamily="34" charset="0"/>
              </a:rPr>
              <a:t>or </a:t>
            </a:r>
            <a:r>
              <a:rPr lang="en-US" altLang="ar-SA" sz="2000" i="1" dirty="0">
                <a:solidFill>
                  <a:srgbClr val="FF0000"/>
                </a:solidFill>
                <a:latin typeface="Arial" panose="020B0604020202020204" pitchFamily="34" charset="0"/>
                <a:cs typeface="Arial" panose="020B0604020202020204" pitchFamily="34" charset="0"/>
              </a:rPr>
              <a:t>s</a:t>
            </a:r>
          </a:p>
        </p:txBody>
      </p:sp>
      <p:sp>
        <p:nvSpPr>
          <p:cNvPr id="8" name="Text Box 13">
            <a:extLst>
              <a:ext uri="{FF2B5EF4-FFF2-40B4-BE49-F238E27FC236}">
                <a16:creationId xmlns:a16="http://schemas.microsoft.com/office/drawing/2014/main" id="{F3F3A59F-6CFB-4A7B-9698-92CFF3122F43}"/>
              </a:ext>
            </a:extLst>
          </p:cNvPr>
          <p:cNvSpPr txBox="1">
            <a:spLocks noChangeArrowheads="1"/>
          </p:cNvSpPr>
          <p:nvPr/>
        </p:nvSpPr>
        <p:spPr bwMode="auto">
          <a:xfrm>
            <a:off x="312738" y="5835650"/>
            <a:ext cx="829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1" eaLnBrk="1" hangingPunct="1">
              <a:spcBef>
                <a:spcPct val="0"/>
              </a:spcBef>
              <a:buFontTx/>
              <a:buNone/>
            </a:pPr>
            <a:r>
              <a:rPr lang="en-US" altLang="ar-SA" sz="2000" i="1" dirty="0">
                <a:latin typeface="Arial" panose="020B0604020202020204" pitchFamily="34" charset="0"/>
                <a:cs typeface="Arial" panose="020B0604020202020204" pitchFamily="34" charset="0"/>
              </a:rPr>
              <a:t>It depends on magnitude of the </a:t>
            </a:r>
            <a:r>
              <a:rPr lang="en-US" altLang="ar-SA" sz="2000" i="1" dirty="0">
                <a:solidFill>
                  <a:srgbClr val="FF0000"/>
                </a:solidFill>
                <a:latin typeface="Arial" panose="020B0604020202020204" pitchFamily="34" charset="0"/>
                <a:cs typeface="Arial" panose="020B0604020202020204" pitchFamily="34" charset="0"/>
              </a:rPr>
              <a:t>intermolecular forces</a:t>
            </a:r>
            <a:r>
              <a:rPr lang="en-US" altLang="ar-SA" sz="2000" i="1" dirty="0">
                <a:latin typeface="Arial" panose="020B0604020202020204" pitchFamily="34" charset="0"/>
                <a:cs typeface="Arial" panose="020B0604020202020204" pitchFamily="34" charset="0"/>
              </a:rPr>
              <a:t> among molecules</a:t>
            </a:r>
          </a:p>
        </p:txBody>
      </p:sp>
      <p:sp>
        <p:nvSpPr>
          <p:cNvPr id="4" name="Slide Number Placeholder 3">
            <a:extLst>
              <a:ext uri="{FF2B5EF4-FFF2-40B4-BE49-F238E27FC236}">
                <a16:creationId xmlns:a16="http://schemas.microsoft.com/office/drawing/2014/main" id="{EBE5E81D-4570-4E65-BE93-55D554720C1B}"/>
              </a:ext>
            </a:extLst>
          </p:cNvPr>
          <p:cNvSpPr>
            <a:spLocks noGrp="1"/>
          </p:cNvSpPr>
          <p:nvPr>
            <p:ph type="sldNum" sz="quarter" idx="12"/>
          </p:nvPr>
        </p:nvSpPr>
        <p:spPr/>
        <p:txBody>
          <a:bodyPr/>
          <a:lstStyle/>
          <a:p>
            <a:pPr>
              <a:defRPr/>
            </a:pPr>
            <a:fld id="{FE59D228-BDAD-4861-BBEA-2F34BE7847B1}" type="slidenum">
              <a:rPr lang="en-US" altLang="en-US" smtClean="0"/>
              <a:pPr>
                <a:defRPr/>
              </a:pPr>
              <a:t>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a:extLst>
              <a:ext uri="{FF2B5EF4-FFF2-40B4-BE49-F238E27FC236}">
                <a16:creationId xmlns:a16="http://schemas.microsoft.com/office/drawing/2014/main" id="{A48BDEE0-F195-48AC-8D71-747644967852}"/>
              </a:ext>
            </a:extLst>
          </p:cNvPr>
          <p:cNvSpPr txBox="1">
            <a:spLocks noChangeArrowheads="1"/>
          </p:cNvSpPr>
          <p:nvPr/>
        </p:nvSpPr>
        <p:spPr bwMode="auto">
          <a:xfrm>
            <a:off x="304800" y="1752600"/>
            <a:ext cx="752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Charles’ law:  	V </a:t>
            </a:r>
            <a:r>
              <a:rPr lang="en-US" altLang="en-US" sz="2800">
                <a:latin typeface="Symbol" panose="05050102010706020507" pitchFamily="18" charset="2"/>
              </a:rPr>
              <a:t>a</a:t>
            </a:r>
            <a:r>
              <a:rPr lang="en-US" altLang="en-US" sz="2800">
                <a:latin typeface="Arial" panose="020B0604020202020204" pitchFamily="34" charset="0"/>
              </a:rPr>
              <a:t> T</a:t>
            </a:r>
            <a:r>
              <a:rPr lang="en-US" altLang="en-US" sz="2800">
                <a:latin typeface="Symbol" panose="05050102010706020507" pitchFamily="18" charset="2"/>
              </a:rPr>
              <a:t>    </a:t>
            </a:r>
            <a:r>
              <a:rPr lang="en-US" altLang="en-US" sz="2800">
                <a:latin typeface="Arial" panose="020B0604020202020204" pitchFamily="34" charset="0"/>
              </a:rPr>
              <a:t>(at constant </a:t>
            </a:r>
            <a:r>
              <a:rPr lang="en-US" altLang="en-US" sz="2800" i="1">
                <a:latin typeface="Arial" panose="020B0604020202020204" pitchFamily="34" charset="0"/>
              </a:rPr>
              <a:t>n</a:t>
            </a:r>
            <a:r>
              <a:rPr lang="en-US" altLang="en-US" sz="2800">
                <a:latin typeface="Arial" panose="020B0604020202020204" pitchFamily="34" charset="0"/>
              </a:rPr>
              <a:t> and </a:t>
            </a:r>
            <a:r>
              <a:rPr lang="en-US" altLang="en-US" sz="2800" i="1">
                <a:latin typeface="Arial" panose="020B0604020202020204" pitchFamily="34" charset="0"/>
              </a:rPr>
              <a:t>P</a:t>
            </a:r>
            <a:r>
              <a:rPr lang="en-US" altLang="en-US" sz="2800">
                <a:latin typeface="Arial" panose="020B0604020202020204" pitchFamily="34" charset="0"/>
              </a:rPr>
              <a:t>)</a:t>
            </a:r>
            <a:endParaRPr lang="en-US" altLang="en-US" sz="2800">
              <a:latin typeface="Symbol" panose="05050102010706020507" pitchFamily="18" charset="2"/>
            </a:endParaRPr>
          </a:p>
        </p:txBody>
      </p:sp>
      <p:sp>
        <p:nvSpPr>
          <p:cNvPr id="20486" name="Text Box 6">
            <a:extLst>
              <a:ext uri="{FF2B5EF4-FFF2-40B4-BE49-F238E27FC236}">
                <a16:creationId xmlns:a16="http://schemas.microsoft.com/office/drawing/2014/main" id="{17D0DEF4-CB31-40A8-80BD-E2FDFD24CFBA}"/>
              </a:ext>
            </a:extLst>
          </p:cNvPr>
          <p:cNvSpPr txBox="1">
            <a:spLocks noChangeArrowheads="1"/>
          </p:cNvSpPr>
          <p:nvPr/>
        </p:nvSpPr>
        <p:spPr bwMode="auto">
          <a:xfrm>
            <a:off x="304800" y="2452688"/>
            <a:ext cx="752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Avogadro’s law:  	V </a:t>
            </a:r>
            <a:r>
              <a:rPr lang="en-US" altLang="en-US" sz="2800">
                <a:latin typeface="Symbol" panose="05050102010706020507" pitchFamily="18" charset="2"/>
              </a:rPr>
              <a:t>a  </a:t>
            </a:r>
            <a:r>
              <a:rPr lang="en-US" altLang="en-US" sz="2800" i="1">
                <a:latin typeface="Arial" panose="020B0604020202020204" pitchFamily="34" charset="0"/>
              </a:rPr>
              <a:t>n</a:t>
            </a:r>
            <a:r>
              <a:rPr lang="en-US" altLang="en-US" sz="2800">
                <a:latin typeface="Symbol" panose="05050102010706020507" pitchFamily="18" charset="2"/>
              </a:rPr>
              <a:t>   </a:t>
            </a:r>
            <a:r>
              <a:rPr lang="en-US" altLang="en-US" sz="2800">
                <a:latin typeface="Arial" panose="020B0604020202020204" pitchFamily="34" charset="0"/>
              </a:rPr>
              <a:t>(at constant </a:t>
            </a:r>
            <a:r>
              <a:rPr lang="en-US" altLang="en-US" sz="2800" i="1">
                <a:latin typeface="Arial" panose="020B0604020202020204" pitchFamily="34" charset="0"/>
              </a:rPr>
              <a:t>P</a:t>
            </a:r>
            <a:r>
              <a:rPr lang="en-US" altLang="en-US" sz="2800">
                <a:latin typeface="Arial" panose="020B0604020202020204" pitchFamily="34" charset="0"/>
              </a:rPr>
              <a:t> and </a:t>
            </a:r>
            <a:r>
              <a:rPr lang="en-US" altLang="en-US" sz="2800" i="1">
                <a:latin typeface="Arial" panose="020B0604020202020204" pitchFamily="34" charset="0"/>
              </a:rPr>
              <a:t>T</a:t>
            </a:r>
            <a:r>
              <a:rPr lang="en-US" altLang="en-US" sz="2800">
                <a:latin typeface="Arial" panose="020B0604020202020204" pitchFamily="34" charset="0"/>
              </a:rPr>
              <a:t>)</a:t>
            </a:r>
            <a:endParaRPr lang="en-US" altLang="en-US" sz="2800">
              <a:latin typeface="Symbol" panose="05050102010706020507" pitchFamily="18" charset="2"/>
            </a:endParaRPr>
          </a:p>
        </p:txBody>
      </p:sp>
      <p:grpSp>
        <p:nvGrpSpPr>
          <p:cNvPr id="2" name="Group 11">
            <a:extLst>
              <a:ext uri="{FF2B5EF4-FFF2-40B4-BE49-F238E27FC236}">
                <a16:creationId xmlns:a16="http://schemas.microsoft.com/office/drawing/2014/main" id="{9189B2E7-D6CC-41CB-A185-72E0EDFC39DF}"/>
              </a:ext>
            </a:extLst>
          </p:cNvPr>
          <p:cNvGrpSpPr>
            <a:grpSpLocks/>
          </p:cNvGrpSpPr>
          <p:nvPr/>
        </p:nvGrpSpPr>
        <p:grpSpPr bwMode="auto">
          <a:xfrm>
            <a:off x="304800" y="838200"/>
            <a:ext cx="7548563" cy="911225"/>
            <a:chOff x="422" y="816"/>
            <a:chExt cx="4755" cy="574"/>
          </a:xfrm>
        </p:grpSpPr>
        <p:sp>
          <p:nvSpPr>
            <p:cNvPr id="20505" name="Text Box 4">
              <a:extLst>
                <a:ext uri="{FF2B5EF4-FFF2-40B4-BE49-F238E27FC236}">
                  <a16:creationId xmlns:a16="http://schemas.microsoft.com/office/drawing/2014/main" id="{1C38A30A-4A96-4610-BC02-DFB2305EB9DC}"/>
                </a:ext>
              </a:extLst>
            </p:cNvPr>
            <p:cNvSpPr txBox="1">
              <a:spLocks noChangeArrowheads="1"/>
            </p:cNvSpPr>
            <p:nvPr/>
          </p:nvSpPr>
          <p:spPr bwMode="auto">
            <a:xfrm>
              <a:off x="422" y="902"/>
              <a:ext cx="475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Boyle’s law:  	P </a:t>
              </a:r>
              <a:r>
                <a:rPr lang="en-US" altLang="en-US" sz="2800" dirty="0">
                  <a:latin typeface="Symbol" panose="05050102010706020507" pitchFamily="18" charset="2"/>
                </a:rPr>
                <a:t>a        </a:t>
              </a:r>
              <a:r>
                <a:rPr lang="en-US" altLang="en-US" sz="2800" dirty="0">
                  <a:latin typeface="Arial" panose="020B0604020202020204" pitchFamily="34" charset="0"/>
                </a:rPr>
                <a:t>(at constant </a:t>
              </a:r>
              <a:r>
                <a:rPr lang="en-US" altLang="en-US" sz="2800" i="1" dirty="0">
                  <a:latin typeface="Arial" panose="020B0604020202020204" pitchFamily="34" charset="0"/>
                </a:rPr>
                <a:t>n</a:t>
              </a:r>
              <a:r>
                <a:rPr lang="en-US" altLang="en-US" sz="2800" dirty="0">
                  <a:latin typeface="Arial" panose="020B0604020202020204" pitchFamily="34" charset="0"/>
                </a:rPr>
                <a:t> and </a:t>
              </a:r>
              <a:r>
                <a:rPr lang="en-US" altLang="en-US" sz="2800" i="1" dirty="0">
                  <a:latin typeface="Arial" panose="020B0604020202020204" pitchFamily="34" charset="0"/>
                </a:rPr>
                <a:t>T</a:t>
              </a:r>
              <a:r>
                <a:rPr lang="en-US" altLang="en-US" sz="2800" dirty="0">
                  <a:latin typeface="Arial" panose="020B0604020202020204" pitchFamily="34" charset="0"/>
                </a:rPr>
                <a:t>)</a:t>
              </a:r>
              <a:endParaRPr lang="en-US" altLang="en-US" sz="2800" dirty="0">
                <a:latin typeface="Symbol" panose="05050102010706020507" pitchFamily="18" charset="2"/>
              </a:endParaRPr>
            </a:p>
          </p:txBody>
        </p:sp>
        <p:grpSp>
          <p:nvGrpSpPr>
            <p:cNvPr id="20506" name="Group 10">
              <a:extLst>
                <a:ext uri="{FF2B5EF4-FFF2-40B4-BE49-F238E27FC236}">
                  <a16:creationId xmlns:a16="http://schemas.microsoft.com/office/drawing/2014/main" id="{27889814-9CBC-47B5-B8A9-2B36D620F9B7}"/>
                </a:ext>
              </a:extLst>
            </p:cNvPr>
            <p:cNvGrpSpPr>
              <a:grpSpLocks/>
            </p:cNvGrpSpPr>
            <p:nvPr/>
          </p:nvGrpSpPr>
          <p:grpSpPr bwMode="auto">
            <a:xfrm>
              <a:off x="2605" y="816"/>
              <a:ext cx="265" cy="574"/>
              <a:chOff x="1605" y="3209"/>
              <a:chExt cx="265" cy="574"/>
            </a:xfrm>
          </p:grpSpPr>
          <p:sp>
            <p:nvSpPr>
              <p:cNvPr id="20507" name="Text Box 7">
                <a:extLst>
                  <a:ext uri="{FF2B5EF4-FFF2-40B4-BE49-F238E27FC236}">
                    <a16:creationId xmlns:a16="http://schemas.microsoft.com/office/drawing/2014/main" id="{5591FAC4-4A3B-4D58-B04F-32E056D495A5}"/>
                  </a:ext>
                </a:extLst>
              </p:cNvPr>
              <p:cNvSpPr txBox="1">
                <a:spLocks noChangeArrowheads="1"/>
              </p:cNvSpPr>
              <p:nvPr/>
            </p:nvSpPr>
            <p:spPr bwMode="auto">
              <a:xfrm>
                <a:off x="1617" y="3209"/>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a:t>
                </a:r>
              </a:p>
            </p:txBody>
          </p:sp>
          <p:sp>
            <p:nvSpPr>
              <p:cNvPr id="20508" name="Line 8">
                <a:extLst>
                  <a:ext uri="{FF2B5EF4-FFF2-40B4-BE49-F238E27FC236}">
                    <a16:creationId xmlns:a16="http://schemas.microsoft.com/office/drawing/2014/main" id="{5E0ABD47-96CC-4302-8346-B6F19AA81245}"/>
                  </a:ext>
                </a:extLst>
              </p:cNvPr>
              <p:cNvSpPr>
                <a:spLocks noChangeShapeType="1"/>
              </p:cNvSpPr>
              <p:nvPr/>
            </p:nvSpPr>
            <p:spPr bwMode="auto">
              <a:xfrm>
                <a:off x="1630" y="3497"/>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Text Box 9">
                <a:extLst>
                  <a:ext uri="{FF2B5EF4-FFF2-40B4-BE49-F238E27FC236}">
                    <a16:creationId xmlns:a16="http://schemas.microsoft.com/office/drawing/2014/main" id="{AC5FF227-D3C2-46C5-AA85-2BB3F3CD18BD}"/>
                  </a:ext>
                </a:extLst>
              </p:cNvPr>
              <p:cNvSpPr txBox="1">
                <a:spLocks noChangeArrowheads="1"/>
              </p:cNvSpPr>
              <p:nvPr/>
            </p:nvSpPr>
            <p:spPr bwMode="auto">
              <a:xfrm>
                <a:off x="1605" y="3456"/>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V</a:t>
                </a:r>
              </a:p>
            </p:txBody>
          </p:sp>
        </p:grpSp>
      </p:grpSp>
      <p:grpSp>
        <p:nvGrpSpPr>
          <p:cNvPr id="4" name="Group 23">
            <a:extLst>
              <a:ext uri="{FF2B5EF4-FFF2-40B4-BE49-F238E27FC236}">
                <a16:creationId xmlns:a16="http://schemas.microsoft.com/office/drawing/2014/main" id="{DD9FB8DF-0461-49DF-B327-506210DD4FA6}"/>
              </a:ext>
            </a:extLst>
          </p:cNvPr>
          <p:cNvGrpSpPr>
            <a:grpSpLocks/>
          </p:cNvGrpSpPr>
          <p:nvPr/>
        </p:nvGrpSpPr>
        <p:grpSpPr bwMode="auto">
          <a:xfrm>
            <a:off x="279400" y="3189288"/>
            <a:ext cx="1387475" cy="1052512"/>
            <a:chOff x="2352" y="2256"/>
            <a:chExt cx="874" cy="663"/>
          </a:xfrm>
        </p:grpSpPr>
        <p:sp>
          <p:nvSpPr>
            <p:cNvPr id="20500" name="Text Box 12">
              <a:extLst>
                <a:ext uri="{FF2B5EF4-FFF2-40B4-BE49-F238E27FC236}">
                  <a16:creationId xmlns:a16="http://schemas.microsoft.com/office/drawing/2014/main" id="{98813181-F55D-4448-A529-7C07DA573094}"/>
                </a:ext>
              </a:extLst>
            </p:cNvPr>
            <p:cNvSpPr txBox="1">
              <a:spLocks noChangeArrowheads="1"/>
            </p:cNvSpPr>
            <p:nvPr/>
          </p:nvSpPr>
          <p:spPr bwMode="auto">
            <a:xfrm>
              <a:off x="2352" y="2398"/>
              <a:ext cx="53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a:latin typeface="Arial" panose="020B0604020202020204" pitchFamily="34" charset="0"/>
                </a:rPr>
                <a:t> </a:t>
              </a:r>
              <a:r>
                <a:rPr lang="en-US" altLang="en-US" sz="2800">
                  <a:latin typeface="Symbol" panose="05050102010706020507" pitchFamily="18" charset="2"/>
                </a:rPr>
                <a:t>a</a:t>
              </a:r>
              <a:r>
                <a:rPr lang="en-US" altLang="en-US" sz="2800">
                  <a:latin typeface="Arial" panose="020B0604020202020204" pitchFamily="34" charset="0"/>
                </a:rPr>
                <a:t> </a:t>
              </a:r>
              <a:endParaRPr lang="en-US" altLang="en-US" sz="2800" i="1">
                <a:latin typeface="Arial" panose="020B0604020202020204" pitchFamily="34" charset="0"/>
              </a:endParaRPr>
            </a:p>
          </p:txBody>
        </p:sp>
        <p:grpSp>
          <p:nvGrpSpPr>
            <p:cNvPr id="20501" name="Group 16">
              <a:extLst>
                <a:ext uri="{FF2B5EF4-FFF2-40B4-BE49-F238E27FC236}">
                  <a16:creationId xmlns:a16="http://schemas.microsoft.com/office/drawing/2014/main" id="{381E9350-FE75-4F1C-A1B0-A8EE51E98755}"/>
                </a:ext>
              </a:extLst>
            </p:cNvPr>
            <p:cNvGrpSpPr>
              <a:grpSpLocks/>
            </p:cNvGrpSpPr>
            <p:nvPr/>
          </p:nvGrpSpPr>
          <p:grpSpPr bwMode="auto">
            <a:xfrm>
              <a:off x="2848" y="2256"/>
              <a:ext cx="378" cy="663"/>
              <a:chOff x="3119" y="2777"/>
              <a:chExt cx="378" cy="663"/>
            </a:xfrm>
          </p:grpSpPr>
          <p:sp>
            <p:nvSpPr>
              <p:cNvPr id="20502" name="Text Box 13">
                <a:extLst>
                  <a:ext uri="{FF2B5EF4-FFF2-40B4-BE49-F238E27FC236}">
                    <a16:creationId xmlns:a16="http://schemas.microsoft.com/office/drawing/2014/main" id="{892137C7-C576-448B-82EC-331E4DE4DDF5}"/>
                  </a:ext>
                </a:extLst>
              </p:cNvPr>
              <p:cNvSpPr txBox="1">
                <a:spLocks noChangeArrowheads="1"/>
              </p:cNvSpPr>
              <p:nvPr/>
            </p:nvSpPr>
            <p:spPr bwMode="auto">
              <a:xfrm>
                <a:off x="3119" y="2777"/>
                <a:ext cx="3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nT</a:t>
                </a:r>
              </a:p>
            </p:txBody>
          </p:sp>
          <p:sp>
            <p:nvSpPr>
              <p:cNvPr id="20503" name="Line 14">
                <a:extLst>
                  <a:ext uri="{FF2B5EF4-FFF2-40B4-BE49-F238E27FC236}">
                    <a16:creationId xmlns:a16="http://schemas.microsoft.com/office/drawing/2014/main" id="{AEBCFE7A-072C-473C-B76C-9D456B1B264A}"/>
                  </a:ext>
                </a:extLst>
              </p:cNvPr>
              <p:cNvSpPr>
                <a:spLocks noChangeShapeType="1"/>
              </p:cNvSpPr>
              <p:nvPr/>
            </p:nvSpPr>
            <p:spPr bwMode="auto">
              <a:xfrm>
                <a:off x="3140" y="3108"/>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Text Box 15">
                <a:extLst>
                  <a:ext uri="{FF2B5EF4-FFF2-40B4-BE49-F238E27FC236}">
                    <a16:creationId xmlns:a16="http://schemas.microsoft.com/office/drawing/2014/main" id="{EBE2AE25-9364-477F-9E16-87A75E7F260E}"/>
                  </a:ext>
                </a:extLst>
              </p:cNvPr>
              <p:cNvSpPr txBox="1">
                <a:spLocks noChangeArrowheads="1"/>
              </p:cNvSpPr>
              <p:nvPr/>
            </p:nvSpPr>
            <p:spPr bwMode="auto">
              <a:xfrm>
                <a:off x="3176" y="3113"/>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grpSp>
      </p:grpSp>
      <p:grpSp>
        <p:nvGrpSpPr>
          <p:cNvPr id="6" name="Group 28">
            <a:extLst>
              <a:ext uri="{FF2B5EF4-FFF2-40B4-BE49-F238E27FC236}">
                <a16:creationId xmlns:a16="http://schemas.microsoft.com/office/drawing/2014/main" id="{ACAD54C9-2CC4-456A-AD5E-B0262D194E10}"/>
              </a:ext>
            </a:extLst>
          </p:cNvPr>
          <p:cNvGrpSpPr>
            <a:grpSpLocks/>
          </p:cNvGrpSpPr>
          <p:nvPr/>
        </p:nvGrpSpPr>
        <p:grpSpPr bwMode="auto">
          <a:xfrm>
            <a:off x="279400" y="4129088"/>
            <a:ext cx="4370388" cy="1052512"/>
            <a:chOff x="2383" y="2984"/>
            <a:chExt cx="2753" cy="663"/>
          </a:xfrm>
        </p:grpSpPr>
        <p:sp>
          <p:nvSpPr>
            <p:cNvPr id="20491" name="Text Box 18">
              <a:extLst>
                <a:ext uri="{FF2B5EF4-FFF2-40B4-BE49-F238E27FC236}">
                  <a16:creationId xmlns:a16="http://schemas.microsoft.com/office/drawing/2014/main" id="{CEA378B6-6581-4A08-8CE1-26BF9EA1B59C}"/>
                </a:ext>
              </a:extLst>
            </p:cNvPr>
            <p:cNvSpPr txBox="1">
              <a:spLocks noChangeArrowheads="1"/>
            </p:cNvSpPr>
            <p:nvPr/>
          </p:nvSpPr>
          <p:spPr bwMode="auto">
            <a:xfrm>
              <a:off x="2383" y="3129"/>
              <a:ext cx="239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 constant x        = </a:t>
              </a:r>
              <a:r>
                <a:rPr lang="en-US" altLang="en-US" sz="2800" i="1" dirty="0">
                  <a:latin typeface="Arial" panose="020B0604020202020204" pitchFamily="34" charset="0"/>
                </a:rPr>
                <a:t>R</a:t>
              </a:r>
            </a:p>
          </p:txBody>
        </p:sp>
        <p:grpSp>
          <p:nvGrpSpPr>
            <p:cNvPr id="20492" name="Group 19">
              <a:extLst>
                <a:ext uri="{FF2B5EF4-FFF2-40B4-BE49-F238E27FC236}">
                  <a16:creationId xmlns:a16="http://schemas.microsoft.com/office/drawing/2014/main" id="{11C2ED24-DF82-4E6C-A0A2-472535D6790F}"/>
                </a:ext>
              </a:extLst>
            </p:cNvPr>
            <p:cNvGrpSpPr>
              <a:grpSpLocks/>
            </p:cNvGrpSpPr>
            <p:nvPr/>
          </p:nvGrpSpPr>
          <p:grpSpPr bwMode="auto">
            <a:xfrm>
              <a:off x="4758" y="2984"/>
              <a:ext cx="378" cy="663"/>
              <a:chOff x="3119" y="2777"/>
              <a:chExt cx="378" cy="663"/>
            </a:xfrm>
          </p:grpSpPr>
          <p:sp>
            <p:nvSpPr>
              <p:cNvPr id="20497" name="Text Box 20">
                <a:extLst>
                  <a:ext uri="{FF2B5EF4-FFF2-40B4-BE49-F238E27FC236}">
                    <a16:creationId xmlns:a16="http://schemas.microsoft.com/office/drawing/2014/main" id="{8797E9BC-9E3D-44C6-82DB-EEA8791A2EB8}"/>
                  </a:ext>
                </a:extLst>
              </p:cNvPr>
              <p:cNvSpPr txBox="1">
                <a:spLocks noChangeArrowheads="1"/>
              </p:cNvSpPr>
              <p:nvPr/>
            </p:nvSpPr>
            <p:spPr bwMode="auto">
              <a:xfrm>
                <a:off x="3119" y="2777"/>
                <a:ext cx="3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nT</a:t>
                </a:r>
              </a:p>
            </p:txBody>
          </p:sp>
          <p:sp>
            <p:nvSpPr>
              <p:cNvPr id="20498" name="Line 21">
                <a:extLst>
                  <a:ext uri="{FF2B5EF4-FFF2-40B4-BE49-F238E27FC236}">
                    <a16:creationId xmlns:a16="http://schemas.microsoft.com/office/drawing/2014/main" id="{B7246F54-B7CA-470B-98B8-28402EBBEFE4}"/>
                  </a:ext>
                </a:extLst>
              </p:cNvPr>
              <p:cNvSpPr>
                <a:spLocks noChangeShapeType="1"/>
              </p:cNvSpPr>
              <p:nvPr/>
            </p:nvSpPr>
            <p:spPr bwMode="auto">
              <a:xfrm>
                <a:off x="3140" y="3108"/>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Text Box 22">
                <a:extLst>
                  <a:ext uri="{FF2B5EF4-FFF2-40B4-BE49-F238E27FC236}">
                    <a16:creationId xmlns:a16="http://schemas.microsoft.com/office/drawing/2014/main" id="{9371FB44-DFB9-402F-8492-03DC068F7608}"/>
                  </a:ext>
                </a:extLst>
              </p:cNvPr>
              <p:cNvSpPr txBox="1">
                <a:spLocks noChangeArrowheads="1"/>
              </p:cNvSpPr>
              <p:nvPr/>
            </p:nvSpPr>
            <p:spPr bwMode="auto">
              <a:xfrm>
                <a:off x="3176" y="3113"/>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grpSp>
        <p:grpSp>
          <p:nvGrpSpPr>
            <p:cNvPr id="20493" name="Group 24">
              <a:extLst>
                <a:ext uri="{FF2B5EF4-FFF2-40B4-BE49-F238E27FC236}">
                  <a16:creationId xmlns:a16="http://schemas.microsoft.com/office/drawing/2014/main" id="{ACC55912-CE57-4030-93EC-A582A855CAB9}"/>
                </a:ext>
              </a:extLst>
            </p:cNvPr>
            <p:cNvGrpSpPr>
              <a:grpSpLocks/>
            </p:cNvGrpSpPr>
            <p:nvPr/>
          </p:nvGrpSpPr>
          <p:grpSpPr bwMode="auto">
            <a:xfrm>
              <a:off x="3896" y="2984"/>
              <a:ext cx="378" cy="663"/>
              <a:chOff x="3119" y="2777"/>
              <a:chExt cx="378" cy="663"/>
            </a:xfrm>
          </p:grpSpPr>
          <p:sp>
            <p:nvSpPr>
              <p:cNvPr id="20494" name="Text Box 25">
                <a:extLst>
                  <a:ext uri="{FF2B5EF4-FFF2-40B4-BE49-F238E27FC236}">
                    <a16:creationId xmlns:a16="http://schemas.microsoft.com/office/drawing/2014/main" id="{D585A03F-5BBE-4196-BA22-447271B9D19A}"/>
                  </a:ext>
                </a:extLst>
              </p:cNvPr>
              <p:cNvSpPr txBox="1">
                <a:spLocks noChangeArrowheads="1"/>
              </p:cNvSpPr>
              <p:nvPr/>
            </p:nvSpPr>
            <p:spPr bwMode="auto">
              <a:xfrm>
                <a:off x="3119" y="2777"/>
                <a:ext cx="3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nT</a:t>
                </a:r>
              </a:p>
            </p:txBody>
          </p:sp>
          <p:sp>
            <p:nvSpPr>
              <p:cNvPr id="20495" name="Line 26">
                <a:extLst>
                  <a:ext uri="{FF2B5EF4-FFF2-40B4-BE49-F238E27FC236}">
                    <a16:creationId xmlns:a16="http://schemas.microsoft.com/office/drawing/2014/main" id="{AC0165B2-BAF1-4B57-AD81-CC7E2F97FC71}"/>
                  </a:ext>
                </a:extLst>
              </p:cNvPr>
              <p:cNvSpPr>
                <a:spLocks noChangeShapeType="1"/>
              </p:cNvSpPr>
              <p:nvPr/>
            </p:nvSpPr>
            <p:spPr bwMode="auto">
              <a:xfrm>
                <a:off x="3140" y="3108"/>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Text Box 27">
                <a:extLst>
                  <a:ext uri="{FF2B5EF4-FFF2-40B4-BE49-F238E27FC236}">
                    <a16:creationId xmlns:a16="http://schemas.microsoft.com/office/drawing/2014/main" id="{8481CA87-9757-42E9-9CB1-5CDB4D602935}"/>
                  </a:ext>
                </a:extLst>
              </p:cNvPr>
              <p:cNvSpPr txBox="1">
                <a:spLocks noChangeArrowheads="1"/>
              </p:cNvSpPr>
              <p:nvPr/>
            </p:nvSpPr>
            <p:spPr bwMode="auto">
              <a:xfrm>
                <a:off x="3176" y="3113"/>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grpSp>
      </p:grpSp>
      <p:sp>
        <p:nvSpPr>
          <p:cNvPr id="20509" name="Text Box 29">
            <a:extLst>
              <a:ext uri="{FF2B5EF4-FFF2-40B4-BE49-F238E27FC236}">
                <a16:creationId xmlns:a16="http://schemas.microsoft.com/office/drawing/2014/main" id="{10238D71-32A1-4F20-9BF4-937D0797405D}"/>
              </a:ext>
            </a:extLst>
          </p:cNvPr>
          <p:cNvSpPr txBox="1">
            <a:spLocks noChangeArrowheads="1"/>
          </p:cNvSpPr>
          <p:nvPr/>
        </p:nvSpPr>
        <p:spPr bwMode="auto">
          <a:xfrm>
            <a:off x="5113338" y="4395788"/>
            <a:ext cx="3687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R</a:t>
            </a:r>
            <a:r>
              <a:rPr lang="en-US" altLang="en-US" sz="2800">
                <a:latin typeface="Arial" panose="020B0604020202020204" pitchFamily="34" charset="0"/>
              </a:rPr>
              <a:t> is the </a:t>
            </a:r>
            <a:r>
              <a:rPr lang="en-US" altLang="en-US" sz="2800" b="1">
                <a:latin typeface="Arial" panose="020B0604020202020204" pitchFamily="34" charset="0"/>
              </a:rPr>
              <a:t>gas constant</a:t>
            </a:r>
            <a:endParaRPr lang="en-US" altLang="en-US" sz="2800" i="1">
              <a:latin typeface="Arial" panose="020B0604020202020204" pitchFamily="34" charset="0"/>
            </a:endParaRPr>
          </a:p>
        </p:txBody>
      </p:sp>
      <p:sp>
        <p:nvSpPr>
          <p:cNvPr id="20510" name="Text Box 30">
            <a:extLst>
              <a:ext uri="{FF2B5EF4-FFF2-40B4-BE49-F238E27FC236}">
                <a16:creationId xmlns:a16="http://schemas.microsoft.com/office/drawing/2014/main" id="{CBCBF291-7475-4BEF-AFA8-1B373EB89366}"/>
              </a:ext>
            </a:extLst>
          </p:cNvPr>
          <p:cNvSpPr txBox="1">
            <a:spLocks noChangeArrowheads="1"/>
          </p:cNvSpPr>
          <p:nvPr/>
        </p:nvSpPr>
        <p:spPr bwMode="auto">
          <a:xfrm>
            <a:off x="3497263" y="5334000"/>
            <a:ext cx="2157412" cy="757238"/>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274320" tIns="137160" rIns="274320" bIns="13716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PV</a:t>
            </a:r>
            <a:r>
              <a:rPr lang="en-US" altLang="en-US" sz="2800">
                <a:latin typeface="Arial" panose="020B0604020202020204" pitchFamily="34" charset="0"/>
              </a:rPr>
              <a:t> = </a:t>
            </a:r>
            <a:r>
              <a:rPr lang="en-US" altLang="en-US" sz="2800" i="1">
                <a:latin typeface="Arial" panose="020B0604020202020204" pitchFamily="34" charset="0"/>
              </a:rPr>
              <a:t>nRT</a:t>
            </a:r>
          </a:p>
        </p:txBody>
      </p:sp>
      <p:sp>
        <p:nvSpPr>
          <p:cNvPr id="8" name="Slide Number Placeholder 7">
            <a:extLst>
              <a:ext uri="{FF2B5EF4-FFF2-40B4-BE49-F238E27FC236}">
                <a16:creationId xmlns:a16="http://schemas.microsoft.com/office/drawing/2014/main" id="{217A4E51-3ACF-4233-8027-14F15CE7F6D6}"/>
              </a:ext>
            </a:extLst>
          </p:cNvPr>
          <p:cNvSpPr>
            <a:spLocks noGrp="1"/>
          </p:cNvSpPr>
          <p:nvPr>
            <p:ph type="sldNum" sz="quarter" idx="12"/>
          </p:nvPr>
        </p:nvSpPr>
        <p:spPr/>
        <p:txBody>
          <a:bodyPr/>
          <a:lstStyle/>
          <a:p>
            <a:pPr>
              <a:defRPr/>
            </a:pPr>
            <a:fld id="{EED5F603-B431-40D7-A264-AA7547752D80}" type="slidenum">
              <a:rPr lang="en-US" altLang="en-US" smtClean="0"/>
              <a:pPr>
                <a:defRPr/>
              </a:pPr>
              <a:t>20</a:t>
            </a:fld>
            <a:endParaRPr lang="en-US" altLang="en-US" dirty="0"/>
          </a:p>
        </p:txBody>
      </p:sp>
      <p:sp>
        <p:nvSpPr>
          <p:cNvPr id="5" name="Rectangle 4"/>
          <p:cNvSpPr/>
          <p:nvPr/>
        </p:nvSpPr>
        <p:spPr>
          <a:xfrm>
            <a:off x="2640182" y="184082"/>
            <a:ext cx="3871573" cy="584775"/>
          </a:xfrm>
          <a:prstGeom prst="rect">
            <a:avLst/>
          </a:prstGeom>
        </p:spPr>
        <p:txBody>
          <a:bodyPr wrap="none">
            <a:spAutoFit/>
          </a:bodyPr>
          <a:lstStyle/>
          <a:p>
            <a:r>
              <a:rPr lang="en-US" altLang="en-US" sz="3200" b="1" dirty="0">
                <a:solidFill>
                  <a:srgbClr val="4F73B5"/>
                </a:solidFill>
              </a:rPr>
              <a:t>Ideal Gas Equation</a:t>
            </a:r>
            <a:endParaRPr lang="en-US" sz="3200" dirty="0">
              <a:solidFill>
                <a:srgbClr val="4F73B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0-#ppt_w/2"/>
                                          </p:val>
                                        </p:tav>
                                        <p:tav tm="100000">
                                          <p:val>
                                            <p:strVal val="#ppt_x"/>
                                          </p:val>
                                        </p:tav>
                                      </p:tavLst>
                                    </p:anim>
                                    <p:anim calcmode="lin" valueType="num">
                                      <p:cBhvr additive="base">
                                        <p:cTn id="1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0-#ppt_w/2"/>
                                          </p:val>
                                        </p:tav>
                                        <p:tav tm="100000">
                                          <p:val>
                                            <p:strVal val="#ppt_x"/>
                                          </p:val>
                                        </p:tav>
                                      </p:tavLst>
                                    </p:anim>
                                    <p:anim calcmode="lin" valueType="num">
                                      <p:cBhvr additive="base">
                                        <p:cTn id="20"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509"/>
                                        </p:tgtEl>
                                        <p:attrNameLst>
                                          <p:attrName>style.visibility</p:attrName>
                                        </p:attrNameLst>
                                      </p:cBhvr>
                                      <p:to>
                                        <p:strVal val="visible"/>
                                      </p:to>
                                    </p:set>
                                    <p:anim calcmode="lin" valueType="num">
                                      <p:cBhvr additive="base">
                                        <p:cTn id="37" dur="500" fill="hold"/>
                                        <p:tgtEl>
                                          <p:spTgt spid="20509"/>
                                        </p:tgtEl>
                                        <p:attrNameLst>
                                          <p:attrName>ppt_x</p:attrName>
                                        </p:attrNameLst>
                                      </p:cBhvr>
                                      <p:tavLst>
                                        <p:tav tm="0">
                                          <p:val>
                                            <p:strVal val="1+#ppt_w/2"/>
                                          </p:val>
                                        </p:tav>
                                        <p:tav tm="100000">
                                          <p:val>
                                            <p:strVal val="#ppt_x"/>
                                          </p:val>
                                        </p:tav>
                                      </p:tavLst>
                                    </p:anim>
                                    <p:anim calcmode="lin" valueType="num">
                                      <p:cBhvr additive="base">
                                        <p:cTn id="38" dur="500" fill="hold"/>
                                        <p:tgtEl>
                                          <p:spTgt spid="2050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0510"/>
                                        </p:tgtEl>
                                        <p:attrNameLst>
                                          <p:attrName>style.visibility</p:attrName>
                                        </p:attrNameLst>
                                      </p:cBhvr>
                                      <p:to>
                                        <p:strVal val="visible"/>
                                      </p:to>
                                    </p:set>
                                    <p:anim calcmode="lin" valueType="num">
                                      <p:cBhvr>
                                        <p:cTn id="43" dur="500" fill="hold"/>
                                        <p:tgtEl>
                                          <p:spTgt spid="20510"/>
                                        </p:tgtEl>
                                        <p:attrNameLst>
                                          <p:attrName>ppt_w</p:attrName>
                                        </p:attrNameLst>
                                      </p:cBhvr>
                                      <p:tavLst>
                                        <p:tav tm="0">
                                          <p:val>
                                            <p:fltVal val="0"/>
                                          </p:val>
                                        </p:tav>
                                        <p:tav tm="100000">
                                          <p:val>
                                            <p:strVal val="#ppt_w"/>
                                          </p:val>
                                        </p:tav>
                                      </p:tavLst>
                                    </p:anim>
                                    <p:anim calcmode="lin" valueType="num">
                                      <p:cBhvr>
                                        <p:cTn id="44" dur="500" fill="hold"/>
                                        <p:tgtEl>
                                          <p:spTgt spid="205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P spid="20486" grpId="0" autoUpdateAnimBg="0"/>
      <p:bldP spid="20509" grpId="0" autoUpdateAnimBg="0"/>
      <p:bldP spid="2051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AA0967A3-15CB-4391-B4E8-4D64B9430CE7}"/>
              </a:ext>
            </a:extLst>
          </p:cNvPr>
          <p:cNvSpPr txBox="1">
            <a:spLocks noChangeArrowheads="1"/>
          </p:cNvSpPr>
          <p:nvPr/>
        </p:nvSpPr>
        <p:spPr bwMode="auto">
          <a:xfrm>
            <a:off x="304800" y="511175"/>
            <a:ext cx="6591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The conditions 0 </a:t>
            </a:r>
            <a:r>
              <a:rPr lang="en-US" altLang="en-US" sz="2400" baseline="30000">
                <a:latin typeface="Arial" panose="020B0604020202020204" pitchFamily="34" charset="0"/>
              </a:rPr>
              <a:t>0</a:t>
            </a:r>
            <a:r>
              <a:rPr lang="en-US" altLang="en-US" sz="2400">
                <a:latin typeface="Arial" panose="020B0604020202020204" pitchFamily="34" charset="0"/>
              </a:rPr>
              <a:t>C and 1 atm are called </a:t>
            </a:r>
            <a:br>
              <a:rPr lang="en-US" altLang="en-US" sz="2400">
                <a:latin typeface="Arial" panose="020B0604020202020204" pitchFamily="34" charset="0"/>
              </a:rPr>
            </a:br>
            <a:r>
              <a:rPr lang="en-US" altLang="en-US" sz="2400" b="1">
                <a:latin typeface="Arial" panose="020B0604020202020204" pitchFamily="34" charset="0"/>
              </a:rPr>
              <a:t>standard temperature and pressure (STP).</a:t>
            </a:r>
            <a:endParaRPr lang="en-US" altLang="en-US" sz="2400">
              <a:latin typeface="Arial" panose="020B0604020202020204" pitchFamily="34" charset="0"/>
            </a:endParaRPr>
          </a:p>
        </p:txBody>
      </p:sp>
      <p:sp>
        <p:nvSpPr>
          <p:cNvPr id="21510" name="Text Box 6">
            <a:extLst>
              <a:ext uri="{FF2B5EF4-FFF2-40B4-BE49-F238E27FC236}">
                <a16:creationId xmlns:a16="http://schemas.microsoft.com/office/drawing/2014/main" id="{96768B32-C905-43AA-9850-F4E07BDBA4BD}"/>
              </a:ext>
            </a:extLst>
          </p:cNvPr>
          <p:cNvSpPr txBox="1">
            <a:spLocks noChangeArrowheads="1"/>
          </p:cNvSpPr>
          <p:nvPr/>
        </p:nvSpPr>
        <p:spPr bwMode="auto">
          <a:xfrm>
            <a:off x="533400" y="3581400"/>
            <a:ext cx="1735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PV = nRT</a:t>
            </a:r>
          </a:p>
        </p:txBody>
      </p:sp>
      <p:grpSp>
        <p:nvGrpSpPr>
          <p:cNvPr id="2" name="Group 12">
            <a:extLst>
              <a:ext uri="{FF2B5EF4-FFF2-40B4-BE49-F238E27FC236}">
                <a16:creationId xmlns:a16="http://schemas.microsoft.com/office/drawing/2014/main" id="{66E48598-2B37-4508-B96E-4A9F8D54DBC7}"/>
              </a:ext>
            </a:extLst>
          </p:cNvPr>
          <p:cNvGrpSpPr>
            <a:grpSpLocks/>
          </p:cNvGrpSpPr>
          <p:nvPr/>
        </p:nvGrpSpPr>
        <p:grpSpPr bwMode="auto">
          <a:xfrm>
            <a:off x="533400" y="4281488"/>
            <a:ext cx="1463675" cy="987425"/>
            <a:chOff x="2342" y="1776"/>
            <a:chExt cx="922" cy="622"/>
          </a:xfrm>
        </p:grpSpPr>
        <p:sp>
          <p:nvSpPr>
            <p:cNvPr id="21519" name="Text Box 7">
              <a:extLst>
                <a:ext uri="{FF2B5EF4-FFF2-40B4-BE49-F238E27FC236}">
                  <a16:creationId xmlns:a16="http://schemas.microsoft.com/office/drawing/2014/main" id="{C7325FD7-097A-45B1-ACF5-7F8A4F46214A}"/>
                </a:ext>
              </a:extLst>
            </p:cNvPr>
            <p:cNvSpPr txBox="1">
              <a:spLocks noChangeArrowheads="1"/>
            </p:cNvSpPr>
            <p:nvPr/>
          </p:nvSpPr>
          <p:spPr bwMode="auto">
            <a:xfrm>
              <a:off x="2342" y="1913"/>
              <a:ext cx="5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R = </a:t>
              </a:r>
            </a:p>
          </p:txBody>
        </p:sp>
        <p:grpSp>
          <p:nvGrpSpPr>
            <p:cNvPr id="21520" name="Group 11">
              <a:extLst>
                <a:ext uri="{FF2B5EF4-FFF2-40B4-BE49-F238E27FC236}">
                  <a16:creationId xmlns:a16="http://schemas.microsoft.com/office/drawing/2014/main" id="{FE6CB884-00AE-481D-A4CE-15DD06E4605D}"/>
                </a:ext>
              </a:extLst>
            </p:cNvPr>
            <p:cNvGrpSpPr>
              <a:grpSpLocks/>
            </p:cNvGrpSpPr>
            <p:nvPr/>
          </p:nvGrpSpPr>
          <p:grpSpPr bwMode="auto">
            <a:xfrm>
              <a:off x="2850" y="1776"/>
              <a:ext cx="414" cy="622"/>
              <a:chOff x="3202" y="2873"/>
              <a:chExt cx="414" cy="622"/>
            </a:xfrm>
          </p:grpSpPr>
          <p:sp>
            <p:nvSpPr>
              <p:cNvPr id="21521" name="Text Box 8">
                <a:extLst>
                  <a:ext uri="{FF2B5EF4-FFF2-40B4-BE49-F238E27FC236}">
                    <a16:creationId xmlns:a16="http://schemas.microsoft.com/office/drawing/2014/main" id="{8AFC131B-DE44-4B22-BB60-600F21FEEF9F}"/>
                  </a:ext>
                </a:extLst>
              </p:cNvPr>
              <p:cNvSpPr txBox="1">
                <a:spLocks noChangeArrowheads="1"/>
              </p:cNvSpPr>
              <p:nvPr/>
            </p:nvSpPr>
            <p:spPr bwMode="auto">
              <a:xfrm>
                <a:off x="3202" y="2873"/>
                <a:ext cx="41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PV</a:t>
                </a:r>
              </a:p>
            </p:txBody>
          </p:sp>
          <p:sp>
            <p:nvSpPr>
              <p:cNvPr id="21522" name="Text Box 9">
                <a:extLst>
                  <a:ext uri="{FF2B5EF4-FFF2-40B4-BE49-F238E27FC236}">
                    <a16:creationId xmlns:a16="http://schemas.microsoft.com/office/drawing/2014/main" id="{A2A3DA2B-FD22-40AF-B846-A664BC6C99B4}"/>
                  </a:ext>
                </a:extLst>
              </p:cNvPr>
              <p:cNvSpPr txBox="1">
                <a:spLocks noChangeArrowheads="1"/>
              </p:cNvSpPr>
              <p:nvPr/>
            </p:nvSpPr>
            <p:spPr bwMode="auto">
              <a:xfrm>
                <a:off x="3220" y="3168"/>
                <a:ext cx="3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nT</a:t>
                </a:r>
              </a:p>
            </p:txBody>
          </p:sp>
          <p:sp>
            <p:nvSpPr>
              <p:cNvPr id="3" name="Line 10">
                <a:extLst>
                  <a:ext uri="{FF2B5EF4-FFF2-40B4-BE49-F238E27FC236}">
                    <a16:creationId xmlns:a16="http://schemas.microsoft.com/office/drawing/2014/main" id="{84E448A2-674F-4140-8D3A-0125009A0150}"/>
                  </a:ext>
                </a:extLst>
              </p:cNvPr>
              <p:cNvSpPr>
                <a:spLocks noChangeShapeType="1"/>
              </p:cNvSpPr>
              <p:nvPr/>
            </p:nvSpPr>
            <p:spPr bwMode="auto">
              <a:xfrm>
                <a:off x="3217" y="3184"/>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18">
            <a:extLst>
              <a:ext uri="{FF2B5EF4-FFF2-40B4-BE49-F238E27FC236}">
                <a16:creationId xmlns:a16="http://schemas.microsoft.com/office/drawing/2014/main" id="{461C7D4A-4BC5-4B49-BFE6-DADA841DAD85}"/>
              </a:ext>
            </a:extLst>
          </p:cNvPr>
          <p:cNvGrpSpPr>
            <a:grpSpLocks/>
          </p:cNvGrpSpPr>
          <p:nvPr/>
        </p:nvGrpSpPr>
        <p:grpSpPr bwMode="auto">
          <a:xfrm>
            <a:off x="2014538" y="4267200"/>
            <a:ext cx="3322637" cy="1027113"/>
            <a:chOff x="1557" y="2913"/>
            <a:chExt cx="2093" cy="647"/>
          </a:xfrm>
        </p:grpSpPr>
        <p:sp>
          <p:nvSpPr>
            <p:cNvPr id="21514" name="Text Box 13">
              <a:extLst>
                <a:ext uri="{FF2B5EF4-FFF2-40B4-BE49-F238E27FC236}">
                  <a16:creationId xmlns:a16="http://schemas.microsoft.com/office/drawing/2014/main" id="{4B9E65AD-5828-4060-B1D9-B8C1BF6106C6}"/>
                </a:ext>
              </a:extLst>
            </p:cNvPr>
            <p:cNvSpPr txBox="1">
              <a:spLocks noChangeArrowheads="1"/>
            </p:cNvSpPr>
            <p:nvPr/>
          </p:nvSpPr>
          <p:spPr bwMode="auto">
            <a:xfrm>
              <a:off x="1557" y="3065"/>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nvGrpSpPr>
            <p:cNvPr id="21515" name="Group 17">
              <a:extLst>
                <a:ext uri="{FF2B5EF4-FFF2-40B4-BE49-F238E27FC236}">
                  <a16:creationId xmlns:a16="http://schemas.microsoft.com/office/drawing/2014/main" id="{493676E2-B522-44F2-954C-905354786F03}"/>
                </a:ext>
              </a:extLst>
            </p:cNvPr>
            <p:cNvGrpSpPr>
              <a:grpSpLocks/>
            </p:cNvGrpSpPr>
            <p:nvPr/>
          </p:nvGrpSpPr>
          <p:grpSpPr bwMode="auto">
            <a:xfrm>
              <a:off x="1782" y="2913"/>
              <a:ext cx="1868" cy="647"/>
              <a:chOff x="2109" y="2873"/>
              <a:chExt cx="1868" cy="647"/>
            </a:xfrm>
          </p:grpSpPr>
          <p:sp>
            <p:nvSpPr>
              <p:cNvPr id="21516" name="Text Box 14">
                <a:extLst>
                  <a:ext uri="{FF2B5EF4-FFF2-40B4-BE49-F238E27FC236}">
                    <a16:creationId xmlns:a16="http://schemas.microsoft.com/office/drawing/2014/main" id="{73742E35-C03B-4026-93AF-4B26DD6DD353}"/>
                  </a:ext>
                </a:extLst>
              </p:cNvPr>
              <p:cNvSpPr txBox="1">
                <a:spLocks noChangeArrowheads="1"/>
              </p:cNvSpPr>
              <p:nvPr/>
            </p:nvSpPr>
            <p:spPr bwMode="auto">
              <a:xfrm>
                <a:off x="2109" y="2873"/>
                <a:ext cx="18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(1 </a:t>
                </a:r>
                <a:r>
                  <a:rPr lang="en-US" altLang="en-US" sz="2800" dirty="0" err="1">
                    <a:latin typeface="Arial" panose="020B0604020202020204" pitchFamily="34" charset="0"/>
                  </a:rPr>
                  <a:t>atm</a:t>
                </a:r>
                <a:r>
                  <a:rPr lang="en-US" altLang="en-US" sz="2800" dirty="0">
                    <a:latin typeface="Arial" panose="020B0604020202020204" pitchFamily="34" charset="0"/>
                  </a:rPr>
                  <a:t>)(22.414 L)</a:t>
                </a:r>
              </a:p>
            </p:txBody>
          </p:sp>
          <p:sp>
            <p:nvSpPr>
              <p:cNvPr id="21517" name="Text Box 15">
                <a:extLst>
                  <a:ext uri="{FF2B5EF4-FFF2-40B4-BE49-F238E27FC236}">
                    <a16:creationId xmlns:a16="http://schemas.microsoft.com/office/drawing/2014/main" id="{2E41AFC8-D223-4651-93AC-80E24E21991B}"/>
                  </a:ext>
                </a:extLst>
              </p:cNvPr>
              <p:cNvSpPr txBox="1">
                <a:spLocks noChangeArrowheads="1"/>
              </p:cNvSpPr>
              <p:nvPr/>
            </p:nvSpPr>
            <p:spPr bwMode="auto">
              <a:xfrm>
                <a:off x="2112" y="3193"/>
                <a:ext cx="18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mol)(273.15 K)</a:t>
                </a:r>
              </a:p>
            </p:txBody>
          </p:sp>
          <p:sp>
            <p:nvSpPr>
              <p:cNvPr id="21518" name="Line 16">
                <a:extLst>
                  <a:ext uri="{FF2B5EF4-FFF2-40B4-BE49-F238E27FC236}">
                    <a16:creationId xmlns:a16="http://schemas.microsoft.com/office/drawing/2014/main" id="{47B50BB7-46F5-4ED1-B1E7-D1873D4C57A0}"/>
                  </a:ext>
                </a:extLst>
              </p:cNvPr>
              <p:cNvSpPr>
                <a:spLocks noChangeShapeType="1"/>
              </p:cNvSpPr>
              <p:nvPr/>
            </p:nvSpPr>
            <p:spPr bwMode="auto">
              <a:xfrm>
                <a:off x="2179" y="3197"/>
                <a:ext cx="17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523" name="Text Box 19">
            <a:extLst>
              <a:ext uri="{FF2B5EF4-FFF2-40B4-BE49-F238E27FC236}">
                <a16:creationId xmlns:a16="http://schemas.microsoft.com/office/drawing/2014/main" id="{A27C4B28-CA3D-48D2-8298-9C47A1C0DB7F}"/>
              </a:ext>
            </a:extLst>
          </p:cNvPr>
          <p:cNvSpPr txBox="1">
            <a:spLocks noChangeArrowheads="1"/>
          </p:cNvSpPr>
          <p:nvPr/>
        </p:nvSpPr>
        <p:spPr bwMode="auto">
          <a:xfrm>
            <a:off x="533428" y="5500688"/>
            <a:ext cx="51053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800" i="1" dirty="0">
                <a:latin typeface="Arial" panose="020B0604020202020204" pitchFamily="34" charset="0"/>
              </a:rPr>
              <a:t>R</a:t>
            </a:r>
            <a:r>
              <a:rPr lang="en-US" altLang="en-US" sz="2800" dirty="0">
                <a:latin typeface="Arial" panose="020B0604020202020204" pitchFamily="34" charset="0"/>
              </a:rPr>
              <a:t> = 0.082057  L </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atm</a:t>
            </a: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mol</a:t>
            </a:r>
            <a:r>
              <a:rPr lang="en-US" altLang="en-US" sz="2800" dirty="0">
                <a:latin typeface="Arial" panose="020B0604020202020204" pitchFamily="34" charset="0"/>
                <a:cs typeface="Arial" panose="020B0604020202020204" pitchFamily="34" charset="0"/>
              </a:rPr>
              <a:t> • K</a:t>
            </a:r>
          </a:p>
        </p:txBody>
      </p:sp>
      <p:sp>
        <p:nvSpPr>
          <p:cNvPr id="21509" name="Text Box 5">
            <a:extLst>
              <a:ext uri="{FF2B5EF4-FFF2-40B4-BE49-F238E27FC236}">
                <a16:creationId xmlns:a16="http://schemas.microsoft.com/office/drawing/2014/main" id="{39332D01-32DC-4F91-A55E-8791240C9DB8}"/>
              </a:ext>
            </a:extLst>
          </p:cNvPr>
          <p:cNvSpPr txBox="1">
            <a:spLocks noChangeArrowheads="1"/>
          </p:cNvSpPr>
          <p:nvPr/>
        </p:nvSpPr>
        <p:spPr bwMode="auto">
          <a:xfrm>
            <a:off x="304800" y="2071688"/>
            <a:ext cx="5486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Experiments show that at STP, 1 mole </a:t>
            </a:r>
            <a:br>
              <a:rPr lang="en-US" altLang="en-US" sz="2400">
                <a:latin typeface="Arial" panose="020B0604020202020204" pitchFamily="34" charset="0"/>
              </a:rPr>
            </a:br>
            <a:r>
              <a:rPr lang="en-US" altLang="en-US" sz="2400">
                <a:latin typeface="Arial" panose="020B0604020202020204" pitchFamily="34" charset="0"/>
              </a:rPr>
              <a:t>of an ideal gas occupies 22.414 L.</a:t>
            </a:r>
          </a:p>
        </p:txBody>
      </p:sp>
      <p:pic>
        <p:nvPicPr>
          <p:cNvPr id="21525" name="Picture 21" descr="cha56011_0511">
            <a:extLst>
              <a:ext uri="{FF2B5EF4-FFF2-40B4-BE49-F238E27FC236}">
                <a16:creationId xmlns:a16="http://schemas.microsoft.com/office/drawing/2014/main" id="{3CD3E5B2-5318-40F7-8975-B0A9DB9A0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11" r="7065"/>
          <a:stretch>
            <a:fillRect/>
          </a:stretch>
        </p:blipFill>
        <p:spPr bwMode="auto">
          <a:xfrm>
            <a:off x="5827713" y="1673225"/>
            <a:ext cx="306863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F20EBB0A-C879-488B-8B89-5D39AA2B630C}"/>
              </a:ext>
            </a:extLst>
          </p:cNvPr>
          <p:cNvSpPr>
            <a:spLocks noGrp="1"/>
          </p:cNvSpPr>
          <p:nvPr>
            <p:ph type="sldNum" sz="quarter" idx="12"/>
          </p:nvPr>
        </p:nvSpPr>
        <p:spPr/>
        <p:txBody>
          <a:bodyPr/>
          <a:lstStyle/>
          <a:p>
            <a:pPr>
              <a:defRPr/>
            </a:pPr>
            <a:fld id="{FE59D228-BDAD-4861-BBEA-2F34BE7847B1}" type="slidenum">
              <a:rPr lang="en-US" altLang="en-US" smtClean="0"/>
              <a:pPr>
                <a:defRPr/>
              </a:pPr>
              <a:t>21</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 calcmode="lin" valueType="num">
                                      <p:cBhvr additive="base">
                                        <p:cTn id="7" dur="500" fill="hold"/>
                                        <p:tgtEl>
                                          <p:spTgt spid="215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9">
                                            <p:txEl>
                                              <p:pRg st="0" end="0"/>
                                            </p:txEl>
                                          </p:spTgt>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21525"/>
                                        </p:tgtEl>
                                        <p:attrNameLst>
                                          <p:attrName>style.visibility</p:attrName>
                                        </p:attrNameLst>
                                      </p:cBhvr>
                                      <p:to>
                                        <p:strVal val="visible"/>
                                      </p:to>
                                    </p:set>
                                    <p:anim calcmode="lin" valueType="num">
                                      <p:cBhvr>
                                        <p:cTn id="11" dur="1000" fill="hold"/>
                                        <p:tgtEl>
                                          <p:spTgt spid="21525"/>
                                        </p:tgtEl>
                                        <p:attrNameLst>
                                          <p:attrName>ppt_w</p:attrName>
                                        </p:attrNameLst>
                                      </p:cBhvr>
                                      <p:tavLst>
                                        <p:tav tm="0">
                                          <p:val>
                                            <p:strVal val="#ppt_w*0.70"/>
                                          </p:val>
                                        </p:tav>
                                        <p:tav tm="100000">
                                          <p:val>
                                            <p:strVal val="#ppt_w"/>
                                          </p:val>
                                        </p:tav>
                                      </p:tavLst>
                                    </p:anim>
                                    <p:anim calcmode="lin" valueType="num">
                                      <p:cBhvr>
                                        <p:cTn id="12" dur="1000" fill="hold"/>
                                        <p:tgtEl>
                                          <p:spTgt spid="21525"/>
                                        </p:tgtEl>
                                        <p:attrNameLst>
                                          <p:attrName>ppt_h</p:attrName>
                                        </p:attrNameLst>
                                      </p:cBhvr>
                                      <p:tavLst>
                                        <p:tav tm="0">
                                          <p:val>
                                            <p:strVal val="#ppt_h"/>
                                          </p:val>
                                        </p:tav>
                                        <p:tav tm="100000">
                                          <p:val>
                                            <p:strVal val="#ppt_h"/>
                                          </p:val>
                                        </p:tav>
                                      </p:tavLst>
                                    </p:anim>
                                    <p:animEffect transition="in" filter="fade">
                                      <p:cBhvr>
                                        <p:cTn id="13" dur="1000"/>
                                        <p:tgtEl>
                                          <p:spTgt spid="215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 calcmode="lin" valueType="num">
                                      <p:cBhvr additive="base">
                                        <p:cTn id="18" dur="500" fill="hold"/>
                                        <p:tgtEl>
                                          <p:spTgt spid="21510"/>
                                        </p:tgtEl>
                                        <p:attrNameLst>
                                          <p:attrName>ppt_x</p:attrName>
                                        </p:attrNameLst>
                                      </p:cBhvr>
                                      <p:tavLst>
                                        <p:tav tm="0">
                                          <p:val>
                                            <p:strVal val="0-#ppt_w/2"/>
                                          </p:val>
                                        </p:tav>
                                        <p:tav tm="100000">
                                          <p:val>
                                            <p:strVal val="#ppt_x"/>
                                          </p:val>
                                        </p:tav>
                                      </p:tavLst>
                                    </p:anim>
                                    <p:anim calcmode="lin" valueType="num">
                                      <p:cBhvr additive="base">
                                        <p:cTn id="19"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1523"/>
                                        </p:tgtEl>
                                        <p:attrNameLst>
                                          <p:attrName>style.visibility</p:attrName>
                                        </p:attrNameLst>
                                      </p:cBhvr>
                                      <p:to>
                                        <p:strVal val="visible"/>
                                      </p:to>
                                    </p:set>
                                    <p:anim calcmode="lin" valueType="num">
                                      <p:cBhvr additive="base">
                                        <p:cTn id="36" dur="500" fill="hold"/>
                                        <p:tgtEl>
                                          <p:spTgt spid="21523"/>
                                        </p:tgtEl>
                                        <p:attrNameLst>
                                          <p:attrName>ppt_x</p:attrName>
                                        </p:attrNameLst>
                                      </p:cBhvr>
                                      <p:tavLst>
                                        <p:tav tm="0">
                                          <p:val>
                                            <p:strVal val="0-#ppt_w/2"/>
                                          </p:val>
                                        </p:tav>
                                        <p:tav tm="100000">
                                          <p:val>
                                            <p:strVal val="#ppt_x"/>
                                          </p:val>
                                        </p:tav>
                                      </p:tavLst>
                                    </p:anim>
                                    <p:anim calcmode="lin" valueType="num">
                                      <p:cBhvr additive="base">
                                        <p:cTn id="37" dur="500" fill="hold"/>
                                        <p:tgtEl>
                                          <p:spTgt spid="215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P spid="2152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9">
            <a:extLst>
              <a:ext uri="{FF2B5EF4-FFF2-40B4-BE49-F238E27FC236}">
                <a16:creationId xmlns:a16="http://schemas.microsoft.com/office/drawing/2014/main" id="{03C96876-D4A9-4521-A7C5-62B8CFD3ABFC}"/>
              </a:ext>
            </a:extLst>
          </p:cNvPr>
          <p:cNvSpPr txBox="1">
            <a:spLocks noChangeArrowheads="1"/>
          </p:cNvSpPr>
          <p:nvPr/>
        </p:nvSpPr>
        <p:spPr bwMode="auto">
          <a:xfrm>
            <a:off x="268288" y="758825"/>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400">
                <a:latin typeface="Arial" panose="020B0604020202020204" pitchFamily="34" charset="0"/>
                <a:cs typeface="Arial" panose="020B0604020202020204" pitchFamily="34" charset="0"/>
              </a:rPr>
              <a:t>It is a hypothetical gas which follows ideal gas equation</a:t>
            </a:r>
          </a:p>
        </p:txBody>
      </p:sp>
      <p:sp>
        <p:nvSpPr>
          <p:cNvPr id="7" name="Text Box 9">
            <a:extLst>
              <a:ext uri="{FF2B5EF4-FFF2-40B4-BE49-F238E27FC236}">
                <a16:creationId xmlns:a16="http://schemas.microsoft.com/office/drawing/2014/main" id="{8FB64BA0-9F87-4C55-A66F-200D354BDB69}"/>
              </a:ext>
            </a:extLst>
          </p:cNvPr>
          <p:cNvSpPr txBox="1">
            <a:spLocks noChangeArrowheads="1"/>
          </p:cNvSpPr>
          <p:nvPr/>
        </p:nvSpPr>
        <p:spPr bwMode="auto">
          <a:xfrm>
            <a:off x="268288" y="1246188"/>
            <a:ext cx="8297862" cy="2400300"/>
          </a:xfrm>
          <a:prstGeom prst="rect">
            <a:avLst/>
          </a:prstGeom>
          <a:noFill/>
          <a:ln>
            <a:noFill/>
          </a:ln>
        </p:spPr>
        <p:txBody>
          <a:bodyPr>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l" rtl="0" eaLnBrk="1" hangingPunct="1">
              <a:lnSpc>
                <a:spcPct val="150000"/>
              </a:lnSpc>
              <a:spcBef>
                <a:spcPct val="0"/>
              </a:spcBef>
              <a:buFontTx/>
              <a:buNone/>
              <a:defRPr/>
            </a:pPr>
            <a:r>
              <a:rPr lang="en-US" altLang="ar-SA" sz="2800" dirty="0">
                <a:solidFill>
                  <a:srgbClr val="FF0000"/>
                </a:solidFill>
                <a:latin typeface="Arial" panose="020B0604020202020204" pitchFamily="34" charset="0"/>
              </a:rPr>
              <a:t>Ideal gas:</a:t>
            </a:r>
          </a:p>
          <a:p>
            <a:pPr marL="342900" indent="-342900" algn="l" rtl="0" eaLnBrk="1" hangingPunct="1">
              <a:lnSpc>
                <a:spcPct val="150000"/>
              </a:lnSpc>
              <a:spcBef>
                <a:spcPct val="0"/>
              </a:spcBef>
              <a:buFont typeface="Wingdings" panose="05000000000000000000" pitchFamily="2" charset="2"/>
              <a:buChar char="q"/>
              <a:defRPr/>
            </a:pPr>
            <a:r>
              <a:rPr lang="en-US" altLang="ar-SA" sz="2400" dirty="0">
                <a:latin typeface="Arial" panose="020B0604020202020204" pitchFamily="34" charset="0"/>
              </a:rPr>
              <a:t> don’t attract or repel one another</a:t>
            </a:r>
          </a:p>
          <a:p>
            <a:pPr marL="342900" indent="-342900" algn="l" rtl="0" eaLnBrk="1" hangingPunct="1">
              <a:lnSpc>
                <a:spcPct val="150000"/>
              </a:lnSpc>
              <a:spcBef>
                <a:spcPct val="0"/>
              </a:spcBef>
              <a:buFont typeface="Wingdings" panose="05000000000000000000" pitchFamily="2" charset="2"/>
              <a:buChar char="q"/>
              <a:defRPr/>
            </a:pPr>
            <a:r>
              <a:rPr lang="en-US" altLang="ar-SA" sz="2400" dirty="0">
                <a:latin typeface="Arial" panose="020B0604020202020204" pitchFamily="34" charset="0"/>
              </a:rPr>
              <a:t>Its volume is negligible compare to the volume of the container</a:t>
            </a:r>
          </a:p>
        </p:txBody>
      </p:sp>
      <p:sp>
        <p:nvSpPr>
          <p:cNvPr id="8" name="Text Box 9">
            <a:extLst>
              <a:ext uri="{FF2B5EF4-FFF2-40B4-BE49-F238E27FC236}">
                <a16:creationId xmlns:a16="http://schemas.microsoft.com/office/drawing/2014/main" id="{8BF9A4F5-8AB1-4BB0-A7CD-E2A0540012E8}"/>
              </a:ext>
            </a:extLst>
          </p:cNvPr>
          <p:cNvSpPr txBox="1">
            <a:spLocks noChangeArrowheads="1"/>
          </p:cNvSpPr>
          <p:nvPr/>
        </p:nvSpPr>
        <p:spPr bwMode="auto">
          <a:xfrm>
            <a:off x="569913" y="3646488"/>
            <a:ext cx="7572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ar-SA" sz="2400" i="1">
                <a:solidFill>
                  <a:srgbClr val="FF0000"/>
                </a:solidFill>
                <a:latin typeface="Arial" panose="020B0604020202020204" pitchFamily="34" charset="0"/>
                <a:cs typeface="Arial" panose="020B0604020202020204" pitchFamily="34" charset="0"/>
              </a:rPr>
              <a:t>If all variables change, we use: </a:t>
            </a:r>
          </a:p>
        </p:txBody>
      </p:sp>
      <p:grpSp>
        <p:nvGrpSpPr>
          <p:cNvPr id="9" name="Group 12">
            <a:extLst>
              <a:ext uri="{FF2B5EF4-FFF2-40B4-BE49-F238E27FC236}">
                <a16:creationId xmlns:a16="http://schemas.microsoft.com/office/drawing/2014/main" id="{75E594C8-E250-465B-AC95-C265871E55F7}"/>
              </a:ext>
            </a:extLst>
          </p:cNvPr>
          <p:cNvGrpSpPr>
            <a:grpSpLocks/>
          </p:cNvGrpSpPr>
          <p:nvPr/>
        </p:nvGrpSpPr>
        <p:grpSpPr bwMode="auto">
          <a:xfrm>
            <a:off x="1346200" y="4343400"/>
            <a:ext cx="1435100" cy="1063625"/>
            <a:chOff x="2342" y="1731"/>
            <a:chExt cx="904" cy="670"/>
          </a:xfrm>
        </p:grpSpPr>
        <p:sp>
          <p:nvSpPr>
            <p:cNvPr id="22550" name="Text Box 7">
              <a:extLst>
                <a:ext uri="{FF2B5EF4-FFF2-40B4-BE49-F238E27FC236}">
                  <a16:creationId xmlns:a16="http://schemas.microsoft.com/office/drawing/2014/main" id="{CA369EEA-00D6-4B7C-9942-DEEDE24D348B}"/>
                </a:ext>
              </a:extLst>
            </p:cNvPr>
            <p:cNvSpPr txBox="1">
              <a:spLocks noChangeArrowheads="1"/>
            </p:cNvSpPr>
            <p:nvPr/>
          </p:nvSpPr>
          <p:spPr bwMode="auto">
            <a:xfrm>
              <a:off x="2342" y="1913"/>
              <a:ext cx="36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1" eaLnBrk="1" hangingPunct="1">
                <a:spcBef>
                  <a:spcPct val="0"/>
                </a:spcBef>
                <a:buFontTx/>
                <a:buNone/>
              </a:pPr>
              <a:r>
                <a:rPr lang="en-US" altLang="ar-SA" sz="2800" i="1">
                  <a:latin typeface="Arial" panose="020B0604020202020204" pitchFamily="34" charset="0"/>
                  <a:cs typeface="Arial" panose="020B0604020202020204" pitchFamily="34" charset="0"/>
                </a:rPr>
                <a:t>= </a:t>
              </a:r>
            </a:p>
          </p:txBody>
        </p:sp>
        <p:grpSp>
          <p:nvGrpSpPr>
            <p:cNvPr id="22551" name="Group 11">
              <a:extLst>
                <a:ext uri="{FF2B5EF4-FFF2-40B4-BE49-F238E27FC236}">
                  <a16:creationId xmlns:a16="http://schemas.microsoft.com/office/drawing/2014/main" id="{DD981E91-4134-4948-ABB7-EF98CC626F20}"/>
                </a:ext>
              </a:extLst>
            </p:cNvPr>
            <p:cNvGrpSpPr>
              <a:grpSpLocks/>
            </p:cNvGrpSpPr>
            <p:nvPr/>
          </p:nvGrpSpPr>
          <p:grpSpPr bwMode="auto">
            <a:xfrm>
              <a:off x="2646" y="1731"/>
              <a:ext cx="600" cy="670"/>
              <a:chOff x="2998" y="2828"/>
              <a:chExt cx="600" cy="670"/>
            </a:xfrm>
          </p:grpSpPr>
          <p:sp>
            <p:nvSpPr>
              <p:cNvPr id="22552" name="Text Box 8">
                <a:extLst>
                  <a:ext uri="{FF2B5EF4-FFF2-40B4-BE49-F238E27FC236}">
                    <a16:creationId xmlns:a16="http://schemas.microsoft.com/office/drawing/2014/main" id="{117FF817-B53D-4C31-A76A-A9D5273B6DDB}"/>
                  </a:ext>
                </a:extLst>
              </p:cNvPr>
              <p:cNvSpPr txBox="1">
                <a:spLocks noChangeArrowheads="1"/>
              </p:cNvSpPr>
              <p:nvPr/>
            </p:nvSpPr>
            <p:spPr bwMode="auto">
              <a:xfrm>
                <a:off x="2998" y="2828"/>
                <a:ext cx="5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P</a:t>
                </a:r>
                <a:r>
                  <a:rPr lang="en-US" altLang="ar-SA" sz="2800" i="1" baseline="-30000">
                    <a:latin typeface="Arial" panose="020B0604020202020204" pitchFamily="34" charset="0"/>
                    <a:cs typeface="Arial" panose="020B0604020202020204" pitchFamily="34" charset="0"/>
                  </a:rPr>
                  <a:t>2</a:t>
                </a:r>
                <a:r>
                  <a:rPr lang="en-US" altLang="ar-SA" sz="2800" i="1">
                    <a:latin typeface="Arial" panose="020B0604020202020204" pitchFamily="34" charset="0"/>
                    <a:cs typeface="Arial" panose="020B0604020202020204" pitchFamily="34" charset="0"/>
                  </a:rPr>
                  <a:t>V</a:t>
                </a:r>
                <a:r>
                  <a:rPr lang="en-US" altLang="ar-SA" sz="2800" i="1" baseline="-30000">
                    <a:latin typeface="Arial" panose="020B0604020202020204" pitchFamily="34" charset="0"/>
                    <a:cs typeface="Arial" panose="020B0604020202020204" pitchFamily="34" charset="0"/>
                  </a:rPr>
                  <a:t>2</a:t>
                </a:r>
                <a:endParaRPr lang="en-US" altLang="ar-SA" sz="2800" i="1">
                  <a:latin typeface="Arial" panose="020B0604020202020204" pitchFamily="34" charset="0"/>
                  <a:cs typeface="Arial" panose="020B0604020202020204" pitchFamily="34" charset="0"/>
                </a:endParaRPr>
              </a:p>
            </p:txBody>
          </p:sp>
          <p:sp>
            <p:nvSpPr>
              <p:cNvPr id="22553" name="Text Box 9">
                <a:extLst>
                  <a:ext uri="{FF2B5EF4-FFF2-40B4-BE49-F238E27FC236}">
                    <a16:creationId xmlns:a16="http://schemas.microsoft.com/office/drawing/2014/main" id="{3179DE50-7110-4375-9600-AA046E208BCC}"/>
                  </a:ext>
                </a:extLst>
              </p:cNvPr>
              <p:cNvSpPr txBox="1">
                <a:spLocks noChangeArrowheads="1"/>
              </p:cNvSpPr>
              <p:nvPr/>
            </p:nvSpPr>
            <p:spPr bwMode="auto">
              <a:xfrm>
                <a:off x="3049" y="3168"/>
                <a:ext cx="54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n</a:t>
                </a:r>
                <a:r>
                  <a:rPr lang="en-US" altLang="ar-SA" sz="2800" i="1" baseline="-30000">
                    <a:latin typeface="Arial" panose="020B0604020202020204" pitchFamily="34" charset="0"/>
                    <a:cs typeface="Arial" panose="020B0604020202020204" pitchFamily="34" charset="0"/>
                  </a:rPr>
                  <a:t>2</a:t>
                </a:r>
                <a:r>
                  <a:rPr lang="en-US" altLang="ar-SA" sz="2800" i="1">
                    <a:latin typeface="Arial" panose="020B0604020202020204" pitchFamily="34" charset="0"/>
                    <a:cs typeface="Arial" panose="020B0604020202020204" pitchFamily="34" charset="0"/>
                  </a:rPr>
                  <a:t>T</a:t>
                </a:r>
                <a:r>
                  <a:rPr lang="en-US" altLang="ar-SA" sz="2800" i="1" baseline="-30000">
                    <a:latin typeface="Arial" panose="020B0604020202020204" pitchFamily="34" charset="0"/>
                    <a:cs typeface="Arial" panose="020B0604020202020204" pitchFamily="34" charset="0"/>
                  </a:rPr>
                  <a:t>2</a:t>
                </a:r>
                <a:endParaRPr lang="en-US" altLang="ar-SA" sz="2800" i="1">
                  <a:latin typeface="Arial" panose="020B0604020202020204" pitchFamily="34" charset="0"/>
                  <a:cs typeface="Arial" panose="020B0604020202020204" pitchFamily="34" charset="0"/>
                </a:endParaRPr>
              </a:p>
            </p:txBody>
          </p:sp>
          <p:sp>
            <p:nvSpPr>
              <p:cNvPr id="22554" name="Line 10">
                <a:extLst>
                  <a:ext uri="{FF2B5EF4-FFF2-40B4-BE49-F238E27FC236}">
                    <a16:creationId xmlns:a16="http://schemas.microsoft.com/office/drawing/2014/main" id="{834058AE-7A84-4D6B-9A87-BED0ECD61CB0}"/>
                  </a:ext>
                </a:extLst>
              </p:cNvPr>
              <p:cNvSpPr>
                <a:spLocks noChangeShapeType="1"/>
              </p:cNvSpPr>
              <p:nvPr/>
            </p:nvSpPr>
            <p:spPr bwMode="auto">
              <a:xfrm>
                <a:off x="3031" y="3175"/>
                <a:ext cx="49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2535" name="Group 11">
            <a:extLst>
              <a:ext uri="{FF2B5EF4-FFF2-40B4-BE49-F238E27FC236}">
                <a16:creationId xmlns:a16="http://schemas.microsoft.com/office/drawing/2014/main" id="{D8428914-B1A7-4958-A8CB-3F3177AC33A0}"/>
              </a:ext>
            </a:extLst>
          </p:cNvPr>
          <p:cNvGrpSpPr>
            <a:grpSpLocks/>
          </p:cNvGrpSpPr>
          <p:nvPr/>
        </p:nvGrpSpPr>
        <p:grpSpPr bwMode="auto">
          <a:xfrm>
            <a:off x="444500" y="4337050"/>
            <a:ext cx="928688" cy="1071563"/>
            <a:chOff x="3027" y="2823"/>
            <a:chExt cx="585" cy="675"/>
          </a:xfrm>
        </p:grpSpPr>
        <p:sp>
          <p:nvSpPr>
            <p:cNvPr id="22547" name="Text Box 8">
              <a:extLst>
                <a:ext uri="{FF2B5EF4-FFF2-40B4-BE49-F238E27FC236}">
                  <a16:creationId xmlns:a16="http://schemas.microsoft.com/office/drawing/2014/main" id="{EDC4E061-1834-4605-BD7E-41A2E38BC192}"/>
                </a:ext>
              </a:extLst>
            </p:cNvPr>
            <p:cNvSpPr txBox="1">
              <a:spLocks noChangeArrowheads="1"/>
            </p:cNvSpPr>
            <p:nvPr/>
          </p:nvSpPr>
          <p:spPr bwMode="auto">
            <a:xfrm>
              <a:off x="3027" y="2823"/>
              <a:ext cx="5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P</a:t>
              </a:r>
              <a:r>
                <a:rPr lang="en-US" altLang="ar-SA" sz="2800" i="1" baseline="-30000">
                  <a:latin typeface="Arial" panose="020B0604020202020204" pitchFamily="34" charset="0"/>
                  <a:cs typeface="Arial" panose="020B0604020202020204" pitchFamily="34" charset="0"/>
                </a:rPr>
                <a:t>1</a:t>
              </a:r>
              <a:r>
                <a:rPr lang="en-US" altLang="ar-SA" sz="2800" i="1">
                  <a:latin typeface="Arial" panose="020B0604020202020204" pitchFamily="34" charset="0"/>
                  <a:cs typeface="Arial" panose="020B0604020202020204" pitchFamily="34" charset="0"/>
                </a:rPr>
                <a:t>V</a:t>
              </a:r>
              <a:r>
                <a:rPr lang="en-US" altLang="ar-SA" sz="2800" i="1" baseline="-30000">
                  <a:latin typeface="Arial" panose="020B0604020202020204" pitchFamily="34" charset="0"/>
                  <a:cs typeface="Arial" panose="020B0604020202020204" pitchFamily="34" charset="0"/>
                </a:rPr>
                <a:t>1</a:t>
              </a:r>
              <a:endParaRPr lang="en-US" altLang="ar-SA" sz="2800" i="1">
                <a:latin typeface="Arial" panose="020B0604020202020204" pitchFamily="34" charset="0"/>
                <a:cs typeface="Arial" panose="020B0604020202020204" pitchFamily="34" charset="0"/>
              </a:endParaRPr>
            </a:p>
          </p:txBody>
        </p:sp>
        <p:sp>
          <p:nvSpPr>
            <p:cNvPr id="22548" name="Text Box 9">
              <a:extLst>
                <a:ext uri="{FF2B5EF4-FFF2-40B4-BE49-F238E27FC236}">
                  <a16:creationId xmlns:a16="http://schemas.microsoft.com/office/drawing/2014/main" id="{A92F5F45-E1DC-4EB9-9B32-E496E8ABE38B}"/>
                </a:ext>
              </a:extLst>
            </p:cNvPr>
            <p:cNvSpPr txBox="1">
              <a:spLocks noChangeArrowheads="1"/>
            </p:cNvSpPr>
            <p:nvPr/>
          </p:nvSpPr>
          <p:spPr bwMode="auto">
            <a:xfrm>
              <a:off x="3049" y="3168"/>
              <a:ext cx="54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n</a:t>
              </a:r>
              <a:r>
                <a:rPr lang="en-US" altLang="ar-SA" sz="2800" i="1" baseline="-30000">
                  <a:latin typeface="Arial" panose="020B0604020202020204" pitchFamily="34" charset="0"/>
                  <a:cs typeface="Arial" panose="020B0604020202020204" pitchFamily="34" charset="0"/>
                </a:rPr>
                <a:t>1</a:t>
              </a:r>
              <a:r>
                <a:rPr lang="en-US" altLang="ar-SA" sz="2800" i="1">
                  <a:latin typeface="Arial" panose="020B0604020202020204" pitchFamily="34" charset="0"/>
                  <a:cs typeface="Arial" panose="020B0604020202020204" pitchFamily="34" charset="0"/>
                </a:rPr>
                <a:t>T</a:t>
              </a:r>
              <a:r>
                <a:rPr lang="en-US" altLang="ar-SA" sz="2800" i="1" baseline="-30000">
                  <a:latin typeface="Arial" panose="020B0604020202020204" pitchFamily="34" charset="0"/>
                  <a:cs typeface="Arial" panose="020B0604020202020204" pitchFamily="34" charset="0"/>
                </a:rPr>
                <a:t>1</a:t>
              </a:r>
              <a:endParaRPr lang="en-US" altLang="ar-SA" sz="2800" i="1">
                <a:latin typeface="Arial" panose="020B0604020202020204" pitchFamily="34" charset="0"/>
                <a:cs typeface="Arial" panose="020B0604020202020204" pitchFamily="34" charset="0"/>
              </a:endParaRPr>
            </a:p>
          </p:txBody>
        </p:sp>
        <p:sp>
          <p:nvSpPr>
            <p:cNvPr id="22549" name="Line 10">
              <a:extLst>
                <a:ext uri="{FF2B5EF4-FFF2-40B4-BE49-F238E27FC236}">
                  <a16:creationId xmlns:a16="http://schemas.microsoft.com/office/drawing/2014/main" id="{666CE106-29E5-4A93-B034-B456464C8619}"/>
                </a:ext>
              </a:extLst>
            </p:cNvPr>
            <p:cNvSpPr>
              <a:spLocks noChangeShapeType="1"/>
            </p:cNvSpPr>
            <p:nvPr/>
          </p:nvSpPr>
          <p:spPr bwMode="auto">
            <a:xfrm>
              <a:off x="3049" y="3183"/>
              <a:ext cx="49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 name="Text Box 9">
            <a:extLst>
              <a:ext uri="{FF2B5EF4-FFF2-40B4-BE49-F238E27FC236}">
                <a16:creationId xmlns:a16="http://schemas.microsoft.com/office/drawing/2014/main" id="{2873015B-A4A1-4E77-B8A4-264FAC6B1520}"/>
              </a:ext>
            </a:extLst>
          </p:cNvPr>
          <p:cNvSpPr txBox="1">
            <a:spLocks noChangeArrowheads="1"/>
          </p:cNvSpPr>
          <p:nvPr/>
        </p:nvSpPr>
        <p:spPr bwMode="auto">
          <a:xfrm>
            <a:off x="2944813" y="4629150"/>
            <a:ext cx="337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ar-SA" sz="2400">
                <a:latin typeface="Arial" panose="020B0604020202020204" pitchFamily="34" charset="0"/>
                <a:cs typeface="Arial" panose="020B0604020202020204" pitchFamily="34" charset="0"/>
              </a:rPr>
              <a:t>In general, </a:t>
            </a:r>
            <a:r>
              <a:rPr lang="en-US" altLang="ar-SA" sz="2400" i="1">
                <a:latin typeface="Arial" panose="020B0604020202020204" pitchFamily="34" charset="0"/>
                <a:cs typeface="Arial" panose="020B0604020202020204" pitchFamily="34" charset="0"/>
              </a:rPr>
              <a:t>n</a:t>
            </a:r>
            <a:r>
              <a:rPr lang="en-US" altLang="ar-SA" sz="2400" i="1" baseline="-30000">
                <a:latin typeface="Arial" panose="020B0604020202020204" pitchFamily="34" charset="0"/>
                <a:cs typeface="Arial" panose="020B0604020202020204" pitchFamily="34" charset="0"/>
              </a:rPr>
              <a:t>1 </a:t>
            </a:r>
            <a:r>
              <a:rPr lang="en-US" altLang="ar-SA" sz="2400" i="1">
                <a:latin typeface="Arial" panose="020B0604020202020204" pitchFamily="34" charset="0"/>
                <a:cs typeface="Arial" panose="020B0604020202020204" pitchFamily="34" charset="0"/>
              </a:rPr>
              <a:t>= n</a:t>
            </a:r>
            <a:r>
              <a:rPr lang="en-US" altLang="ar-SA" sz="2400" i="1" baseline="-30000">
                <a:latin typeface="Arial" panose="020B0604020202020204" pitchFamily="34" charset="0"/>
                <a:cs typeface="Arial" panose="020B0604020202020204" pitchFamily="34" charset="0"/>
              </a:rPr>
              <a:t>2</a:t>
            </a:r>
            <a:r>
              <a:rPr lang="en-US" altLang="ar-SA" sz="2400">
                <a:latin typeface="Arial" panose="020B0604020202020204" pitchFamily="34" charset="0"/>
                <a:cs typeface="Arial" panose="020B0604020202020204" pitchFamily="34" charset="0"/>
              </a:rPr>
              <a:t> thus</a:t>
            </a:r>
          </a:p>
        </p:txBody>
      </p:sp>
      <p:grpSp>
        <p:nvGrpSpPr>
          <p:cNvPr id="29" name="Group 12">
            <a:extLst>
              <a:ext uri="{FF2B5EF4-FFF2-40B4-BE49-F238E27FC236}">
                <a16:creationId xmlns:a16="http://schemas.microsoft.com/office/drawing/2014/main" id="{21F459B2-59AE-4695-B970-DCB544E3BB7E}"/>
              </a:ext>
            </a:extLst>
          </p:cNvPr>
          <p:cNvGrpSpPr>
            <a:grpSpLocks/>
          </p:cNvGrpSpPr>
          <p:nvPr/>
        </p:nvGrpSpPr>
        <p:grpSpPr bwMode="auto">
          <a:xfrm>
            <a:off x="7378700" y="4343400"/>
            <a:ext cx="1411287" cy="1057275"/>
            <a:chOff x="2342" y="1731"/>
            <a:chExt cx="889" cy="666"/>
          </a:xfrm>
        </p:grpSpPr>
        <p:sp>
          <p:nvSpPr>
            <p:cNvPr id="22542" name="Text Box 7">
              <a:extLst>
                <a:ext uri="{FF2B5EF4-FFF2-40B4-BE49-F238E27FC236}">
                  <a16:creationId xmlns:a16="http://schemas.microsoft.com/office/drawing/2014/main" id="{52A45CB8-AE1E-451D-B6A1-50E0FD468D7D}"/>
                </a:ext>
              </a:extLst>
            </p:cNvPr>
            <p:cNvSpPr txBox="1">
              <a:spLocks noChangeArrowheads="1"/>
            </p:cNvSpPr>
            <p:nvPr/>
          </p:nvSpPr>
          <p:spPr bwMode="auto">
            <a:xfrm>
              <a:off x="2342" y="1913"/>
              <a:ext cx="36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1" eaLnBrk="1" hangingPunct="1">
                <a:spcBef>
                  <a:spcPct val="0"/>
                </a:spcBef>
                <a:buFontTx/>
                <a:buNone/>
              </a:pPr>
              <a:r>
                <a:rPr lang="en-US" altLang="ar-SA" sz="2800" i="1">
                  <a:latin typeface="Arial" panose="020B0604020202020204" pitchFamily="34" charset="0"/>
                  <a:cs typeface="Arial" panose="020B0604020202020204" pitchFamily="34" charset="0"/>
                </a:rPr>
                <a:t>= </a:t>
              </a:r>
            </a:p>
          </p:txBody>
        </p:sp>
        <p:grpSp>
          <p:nvGrpSpPr>
            <p:cNvPr id="22543" name="Group 11">
              <a:extLst>
                <a:ext uri="{FF2B5EF4-FFF2-40B4-BE49-F238E27FC236}">
                  <a16:creationId xmlns:a16="http://schemas.microsoft.com/office/drawing/2014/main" id="{D5E22ED7-0AEA-4DCD-BA71-2039C79F8277}"/>
                </a:ext>
              </a:extLst>
            </p:cNvPr>
            <p:cNvGrpSpPr>
              <a:grpSpLocks/>
            </p:cNvGrpSpPr>
            <p:nvPr/>
          </p:nvGrpSpPr>
          <p:grpSpPr bwMode="auto">
            <a:xfrm>
              <a:off x="2646" y="1731"/>
              <a:ext cx="585" cy="666"/>
              <a:chOff x="2998" y="2828"/>
              <a:chExt cx="585" cy="666"/>
            </a:xfrm>
          </p:grpSpPr>
          <p:sp>
            <p:nvSpPr>
              <p:cNvPr id="22544" name="Text Box 8">
                <a:extLst>
                  <a:ext uri="{FF2B5EF4-FFF2-40B4-BE49-F238E27FC236}">
                    <a16:creationId xmlns:a16="http://schemas.microsoft.com/office/drawing/2014/main" id="{4F00947C-5025-4A1B-A3CA-CEE8CB9F9CC1}"/>
                  </a:ext>
                </a:extLst>
              </p:cNvPr>
              <p:cNvSpPr txBox="1">
                <a:spLocks noChangeArrowheads="1"/>
              </p:cNvSpPr>
              <p:nvPr/>
            </p:nvSpPr>
            <p:spPr bwMode="auto">
              <a:xfrm>
                <a:off x="2998" y="2828"/>
                <a:ext cx="5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P</a:t>
                </a:r>
                <a:r>
                  <a:rPr lang="en-US" altLang="ar-SA" sz="2800" i="1" baseline="-30000">
                    <a:latin typeface="Arial" panose="020B0604020202020204" pitchFamily="34" charset="0"/>
                    <a:cs typeface="Arial" panose="020B0604020202020204" pitchFamily="34" charset="0"/>
                  </a:rPr>
                  <a:t>2</a:t>
                </a:r>
                <a:r>
                  <a:rPr lang="en-US" altLang="ar-SA" sz="2800" i="1">
                    <a:latin typeface="Arial" panose="020B0604020202020204" pitchFamily="34" charset="0"/>
                    <a:cs typeface="Arial" panose="020B0604020202020204" pitchFamily="34" charset="0"/>
                  </a:rPr>
                  <a:t>V</a:t>
                </a:r>
                <a:r>
                  <a:rPr lang="en-US" altLang="ar-SA" sz="2800" i="1" baseline="-30000">
                    <a:latin typeface="Arial" panose="020B0604020202020204" pitchFamily="34" charset="0"/>
                    <a:cs typeface="Arial" panose="020B0604020202020204" pitchFamily="34" charset="0"/>
                  </a:rPr>
                  <a:t>2</a:t>
                </a:r>
                <a:endParaRPr lang="en-US" altLang="ar-SA" sz="2800" i="1">
                  <a:latin typeface="Arial" panose="020B0604020202020204" pitchFamily="34" charset="0"/>
                  <a:cs typeface="Arial" panose="020B0604020202020204" pitchFamily="34" charset="0"/>
                </a:endParaRPr>
              </a:p>
            </p:txBody>
          </p:sp>
          <p:sp>
            <p:nvSpPr>
              <p:cNvPr id="22545" name="Text Box 9">
                <a:extLst>
                  <a:ext uri="{FF2B5EF4-FFF2-40B4-BE49-F238E27FC236}">
                    <a16:creationId xmlns:a16="http://schemas.microsoft.com/office/drawing/2014/main" id="{E17DEDFF-B1B8-42B0-A091-09F694CC809F}"/>
                  </a:ext>
                </a:extLst>
              </p:cNvPr>
              <p:cNvSpPr txBox="1">
                <a:spLocks noChangeArrowheads="1"/>
              </p:cNvSpPr>
              <p:nvPr/>
            </p:nvSpPr>
            <p:spPr bwMode="auto">
              <a:xfrm>
                <a:off x="3156" y="3164"/>
                <a:ext cx="33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T</a:t>
                </a:r>
                <a:r>
                  <a:rPr lang="en-US" altLang="ar-SA" sz="2800" i="1" baseline="-30000">
                    <a:latin typeface="Arial" panose="020B0604020202020204" pitchFamily="34" charset="0"/>
                    <a:cs typeface="Arial" panose="020B0604020202020204" pitchFamily="34" charset="0"/>
                  </a:rPr>
                  <a:t>2</a:t>
                </a:r>
                <a:endParaRPr lang="en-US" altLang="ar-SA" sz="2800" i="1">
                  <a:latin typeface="Arial" panose="020B0604020202020204" pitchFamily="34" charset="0"/>
                  <a:cs typeface="Arial" panose="020B0604020202020204" pitchFamily="34" charset="0"/>
                </a:endParaRPr>
              </a:p>
            </p:txBody>
          </p:sp>
          <p:sp>
            <p:nvSpPr>
              <p:cNvPr id="22546" name="Line 10">
                <a:extLst>
                  <a:ext uri="{FF2B5EF4-FFF2-40B4-BE49-F238E27FC236}">
                    <a16:creationId xmlns:a16="http://schemas.microsoft.com/office/drawing/2014/main" id="{60600AF5-BC9E-49EE-B3DE-F3C7B845E952}"/>
                  </a:ext>
                </a:extLst>
              </p:cNvPr>
              <p:cNvSpPr>
                <a:spLocks noChangeShapeType="1"/>
              </p:cNvSpPr>
              <p:nvPr/>
            </p:nvSpPr>
            <p:spPr bwMode="auto">
              <a:xfrm>
                <a:off x="3031" y="3175"/>
                <a:ext cx="49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2538" name="Group 11">
            <a:extLst>
              <a:ext uri="{FF2B5EF4-FFF2-40B4-BE49-F238E27FC236}">
                <a16:creationId xmlns:a16="http://schemas.microsoft.com/office/drawing/2014/main" id="{D60C0087-D805-4C23-99B3-5C9442D3150A}"/>
              </a:ext>
            </a:extLst>
          </p:cNvPr>
          <p:cNvGrpSpPr>
            <a:grpSpLocks/>
          </p:cNvGrpSpPr>
          <p:nvPr/>
        </p:nvGrpSpPr>
        <p:grpSpPr bwMode="auto">
          <a:xfrm>
            <a:off x="6477000" y="4337050"/>
            <a:ext cx="928687" cy="1069975"/>
            <a:chOff x="3027" y="2823"/>
            <a:chExt cx="585" cy="674"/>
          </a:xfrm>
        </p:grpSpPr>
        <p:sp>
          <p:nvSpPr>
            <p:cNvPr id="22539" name="Text Box 8">
              <a:extLst>
                <a:ext uri="{FF2B5EF4-FFF2-40B4-BE49-F238E27FC236}">
                  <a16:creationId xmlns:a16="http://schemas.microsoft.com/office/drawing/2014/main" id="{0D132F25-AD2B-4759-BBC0-98F3828BE644}"/>
                </a:ext>
              </a:extLst>
            </p:cNvPr>
            <p:cNvSpPr txBox="1">
              <a:spLocks noChangeArrowheads="1"/>
            </p:cNvSpPr>
            <p:nvPr/>
          </p:nvSpPr>
          <p:spPr bwMode="auto">
            <a:xfrm>
              <a:off x="3027" y="2823"/>
              <a:ext cx="5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P</a:t>
              </a:r>
              <a:r>
                <a:rPr lang="en-US" altLang="ar-SA" sz="2800" i="1" baseline="-30000">
                  <a:latin typeface="Arial" panose="020B0604020202020204" pitchFamily="34" charset="0"/>
                  <a:cs typeface="Arial" panose="020B0604020202020204" pitchFamily="34" charset="0"/>
                </a:rPr>
                <a:t>1</a:t>
              </a:r>
              <a:r>
                <a:rPr lang="en-US" altLang="ar-SA" sz="2800" i="1">
                  <a:latin typeface="Arial" panose="020B0604020202020204" pitchFamily="34" charset="0"/>
                  <a:cs typeface="Arial" panose="020B0604020202020204" pitchFamily="34" charset="0"/>
                </a:rPr>
                <a:t>V</a:t>
              </a:r>
              <a:r>
                <a:rPr lang="en-US" altLang="ar-SA" sz="2800" i="1" baseline="-30000">
                  <a:latin typeface="Arial" panose="020B0604020202020204" pitchFamily="34" charset="0"/>
                  <a:cs typeface="Arial" panose="020B0604020202020204" pitchFamily="34" charset="0"/>
                </a:rPr>
                <a:t>1</a:t>
              </a:r>
              <a:endParaRPr lang="en-US" altLang="ar-SA" sz="2800" i="1">
                <a:latin typeface="Arial" panose="020B0604020202020204" pitchFamily="34" charset="0"/>
                <a:cs typeface="Arial" panose="020B0604020202020204" pitchFamily="34" charset="0"/>
              </a:endParaRPr>
            </a:p>
          </p:txBody>
        </p:sp>
        <p:sp>
          <p:nvSpPr>
            <p:cNvPr id="22540" name="Text Box 9">
              <a:extLst>
                <a:ext uri="{FF2B5EF4-FFF2-40B4-BE49-F238E27FC236}">
                  <a16:creationId xmlns:a16="http://schemas.microsoft.com/office/drawing/2014/main" id="{604FE569-A0AB-4898-ABA0-5B3391B118A6}"/>
                </a:ext>
              </a:extLst>
            </p:cNvPr>
            <p:cNvSpPr txBox="1">
              <a:spLocks noChangeArrowheads="1"/>
            </p:cNvSpPr>
            <p:nvPr/>
          </p:nvSpPr>
          <p:spPr bwMode="auto">
            <a:xfrm>
              <a:off x="3157" y="3167"/>
              <a:ext cx="33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T</a:t>
              </a:r>
              <a:r>
                <a:rPr lang="en-US" altLang="ar-SA" sz="2800" i="1" baseline="-30000">
                  <a:latin typeface="Arial" panose="020B0604020202020204" pitchFamily="34" charset="0"/>
                  <a:cs typeface="Arial" panose="020B0604020202020204" pitchFamily="34" charset="0"/>
                </a:rPr>
                <a:t>1</a:t>
              </a:r>
              <a:endParaRPr lang="en-US" altLang="ar-SA" sz="2800" i="1">
                <a:latin typeface="Arial" panose="020B0604020202020204" pitchFamily="34" charset="0"/>
                <a:cs typeface="Arial" panose="020B0604020202020204" pitchFamily="34" charset="0"/>
              </a:endParaRPr>
            </a:p>
          </p:txBody>
        </p:sp>
        <p:sp>
          <p:nvSpPr>
            <p:cNvPr id="22541" name="Line 10">
              <a:extLst>
                <a:ext uri="{FF2B5EF4-FFF2-40B4-BE49-F238E27FC236}">
                  <a16:creationId xmlns:a16="http://schemas.microsoft.com/office/drawing/2014/main" id="{AE9EC9FC-6C99-4CF7-922F-0A5D779A2A2C}"/>
                </a:ext>
              </a:extLst>
            </p:cNvPr>
            <p:cNvSpPr>
              <a:spLocks noChangeShapeType="1"/>
            </p:cNvSpPr>
            <p:nvPr/>
          </p:nvSpPr>
          <p:spPr bwMode="auto">
            <a:xfrm>
              <a:off x="3049" y="3183"/>
              <a:ext cx="49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 name="Slide Number Placeholder 3">
            <a:extLst>
              <a:ext uri="{FF2B5EF4-FFF2-40B4-BE49-F238E27FC236}">
                <a16:creationId xmlns:a16="http://schemas.microsoft.com/office/drawing/2014/main" id="{52ADE6F6-48C5-495A-9051-9FC2CA4737FD}"/>
              </a:ext>
            </a:extLst>
          </p:cNvPr>
          <p:cNvSpPr>
            <a:spLocks noGrp="1"/>
          </p:cNvSpPr>
          <p:nvPr>
            <p:ph type="sldNum" sz="quarter" idx="12"/>
          </p:nvPr>
        </p:nvSpPr>
        <p:spPr/>
        <p:txBody>
          <a:bodyPr/>
          <a:lstStyle/>
          <a:p>
            <a:pPr>
              <a:defRPr/>
            </a:pPr>
            <a:fld id="{EED5F603-B431-40D7-A264-AA7547752D80}" type="slidenum">
              <a:rPr lang="en-US" altLang="en-US" smtClean="0"/>
              <a:pPr>
                <a:defRPr/>
              </a:pPr>
              <a:t>22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2538"/>
                                        </p:tgtEl>
                                        <p:attrNameLst>
                                          <p:attrName>style.visibility</p:attrName>
                                        </p:attrNameLst>
                                      </p:cBhvr>
                                      <p:to>
                                        <p:strVal val="visible"/>
                                      </p:to>
                                    </p:set>
                                    <p:animEffect transition="in" filter="fade">
                                      <p:cBhvr>
                                        <p:cTn id="26" dur="1000"/>
                                        <p:tgtEl>
                                          <p:spTgt spid="22538"/>
                                        </p:tgtEl>
                                      </p:cBhvr>
                                    </p:animEffect>
                                    <p:anim calcmode="lin" valueType="num">
                                      <p:cBhvr>
                                        <p:cTn id="27" dur="1000" fill="hold"/>
                                        <p:tgtEl>
                                          <p:spTgt spid="22538"/>
                                        </p:tgtEl>
                                        <p:attrNameLst>
                                          <p:attrName>ppt_x</p:attrName>
                                        </p:attrNameLst>
                                      </p:cBhvr>
                                      <p:tavLst>
                                        <p:tav tm="0">
                                          <p:val>
                                            <p:strVal val="#ppt_x"/>
                                          </p:val>
                                        </p:tav>
                                        <p:tav tm="100000">
                                          <p:val>
                                            <p:strVal val="#ppt_x"/>
                                          </p:val>
                                        </p:tav>
                                      </p:tavLst>
                                    </p:anim>
                                    <p:anim calcmode="lin" valueType="num">
                                      <p:cBhvr>
                                        <p:cTn id="28" dur="1000" fill="hold"/>
                                        <p:tgtEl>
                                          <p:spTgt spid="2253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id="{2500FB0B-F122-4E61-AEF3-7FD24C452F88}"/>
              </a:ext>
            </a:extLst>
          </p:cNvPr>
          <p:cNvSpPr txBox="1">
            <a:spLocks noChangeArrowheads="1"/>
          </p:cNvSpPr>
          <p:nvPr/>
        </p:nvSpPr>
        <p:spPr bwMode="auto">
          <a:xfrm>
            <a:off x="76200" y="547688"/>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What is the volume (in liters) occupied by 49.8 g of </a:t>
            </a:r>
            <a:r>
              <a:rPr lang="en-US" altLang="en-US" sz="2400" dirty="0" err="1">
                <a:solidFill>
                  <a:srgbClr val="4F73B5"/>
                </a:solidFill>
                <a:latin typeface="Arial" panose="020B0604020202020204" pitchFamily="34" charset="0"/>
              </a:rPr>
              <a:t>HCl</a:t>
            </a:r>
            <a:r>
              <a:rPr lang="en-US" altLang="en-US" sz="2400" dirty="0">
                <a:solidFill>
                  <a:srgbClr val="4F73B5"/>
                </a:solidFill>
                <a:latin typeface="Arial" panose="020B0604020202020204" pitchFamily="34" charset="0"/>
              </a:rPr>
              <a:t> at STP?</a:t>
            </a:r>
          </a:p>
        </p:txBody>
      </p:sp>
      <p:sp>
        <p:nvSpPr>
          <p:cNvPr id="22532" name="Text Box 4">
            <a:extLst>
              <a:ext uri="{FF2B5EF4-FFF2-40B4-BE49-F238E27FC236}">
                <a16:creationId xmlns:a16="http://schemas.microsoft.com/office/drawing/2014/main" id="{6A04CBB1-B196-4987-9397-4F35DDFCC41F}"/>
              </a:ext>
            </a:extLst>
          </p:cNvPr>
          <p:cNvSpPr txBox="1">
            <a:spLocks noChangeArrowheads="1"/>
          </p:cNvSpPr>
          <p:nvPr/>
        </p:nvSpPr>
        <p:spPr bwMode="auto">
          <a:xfrm>
            <a:off x="304800" y="2057400"/>
            <a:ext cx="1735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PV = </a:t>
            </a:r>
            <a:r>
              <a:rPr lang="en-US" altLang="en-US" sz="2800" i="1" dirty="0" err="1">
                <a:latin typeface="Arial" panose="020B0604020202020204" pitchFamily="34" charset="0"/>
              </a:rPr>
              <a:t>nRT</a:t>
            </a:r>
            <a:endParaRPr lang="en-US" altLang="en-US" sz="2800" i="1" dirty="0">
              <a:latin typeface="Arial" panose="020B0604020202020204" pitchFamily="34" charset="0"/>
            </a:endParaRPr>
          </a:p>
        </p:txBody>
      </p:sp>
      <p:grpSp>
        <p:nvGrpSpPr>
          <p:cNvPr id="2" name="Group 10">
            <a:extLst>
              <a:ext uri="{FF2B5EF4-FFF2-40B4-BE49-F238E27FC236}">
                <a16:creationId xmlns:a16="http://schemas.microsoft.com/office/drawing/2014/main" id="{00C3D7AD-19DE-4B8B-8E1B-925FCDB7B224}"/>
              </a:ext>
            </a:extLst>
          </p:cNvPr>
          <p:cNvGrpSpPr>
            <a:grpSpLocks/>
          </p:cNvGrpSpPr>
          <p:nvPr/>
        </p:nvGrpSpPr>
        <p:grpSpPr bwMode="auto">
          <a:xfrm>
            <a:off x="541338" y="2808288"/>
            <a:ext cx="1554162" cy="925512"/>
            <a:chOff x="653" y="1416"/>
            <a:chExt cx="979" cy="583"/>
          </a:xfrm>
        </p:grpSpPr>
        <p:sp>
          <p:nvSpPr>
            <p:cNvPr id="23585" name="Text Box 5">
              <a:extLst>
                <a:ext uri="{FF2B5EF4-FFF2-40B4-BE49-F238E27FC236}">
                  <a16:creationId xmlns:a16="http://schemas.microsoft.com/office/drawing/2014/main" id="{8395E2B1-27F2-4264-8964-09695BF7FED6}"/>
                </a:ext>
              </a:extLst>
            </p:cNvPr>
            <p:cNvSpPr txBox="1">
              <a:spLocks noChangeArrowheads="1"/>
            </p:cNvSpPr>
            <p:nvPr/>
          </p:nvSpPr>
          <p:spPr bwMode="auto">
            <a:xfrm>
              <a:off x="653" y="1529"/>
              <a:ext cx="5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 = </a:t>
              </a:r>
            </a:p>
          </p:txBody>
        </p:sp>
        <p:grpSp>
          <p:nvGrpSpPr>
            <p:cNvPr id="23586" name="Group 9">
              <a:extLst>
                <a:ext uri="{FF2B5EF4-FFF2-40B4-BE49-F238E27FC236}">
                  <a16:creationId xmlns:a16="http://schemas.microsoft.com/office/drawing/2014/main" id="{43313100-BF1E-490A-B011-65962B6D31CD}"/>
                </a:ext>
              </a:extLst>
            </p:cNvPr>
            <p:cNvGrpSpPr>
              <a:grpSpLocks/>
            </p:cNvGrpSpPr>
            <p:nvPr/>
          </p:nvGrpSpPr>
          <p:grpSpPr bwMode="auto">
            <a:xfrm>
              <a:off x="1092" y="1416"/>
              <a:ext cx="540" cy="583"/>
              <a:chOff x="1219" y="3209"/>
              <a:chExt cx="540" cy="583"/>
            </a:xfrm>
          </p:grpSpPr>
          <p:sp>
            <p:nvSpPr>
              <p:cNvPr id="23587" name="Text Box 6">
                <a:extLst>
                  <a:ext uri="{FF2B5EF4-FFF2-40B4-BE49-F238E27FC236}">
                    <a16:creationId xmlns:a16="http://schemas.microsoft.com/office/drawing/2014/main" id="{AE92FBE2-C917-4532-A10D-A2E61F336524}"/>
                  </a:ext>
                </a:extLst>
              </p:cNvPr>
              <p:cNvSpPr txBox="1">
                <a:spLocks noChangeArrowheads="1"/>
              </p:cNvSpPr>
              <p:nvPr/>
            </p:nvSpPr>
            <p:spPr bwMode="auto">
              <a:xfrm>
                <a:off x="1219" y="3209"/>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nRT</a:t>
                </a:r>
              </a:p>
            </p:txBody>
          </p:sp>
          <p:sp>
            <p:nvSpPr>
              <p:cNvPr id="23588" name="Text Box 7">
                <a:extLst>
                  <a:ext uri="{FF2B5EF4-FFF2-40B4-BE49-F238E27FC236}">
                    <a16:creationId xmlns:a16="http://schemas.microsoft.com/office/drawing/2014/main" id="{8DB18439-2E1C-4FF8-926C-0326619A5F61}"/>
                  </a:ext>
                </a:extLst>
              </p:cNvPr>
              <p:cNvSpPr txBox="1">
                <a:spLocks noChangeArrowheads="1"/>
              </p:cNvSpPr>
              <p:nvPr/>
            </p:nvSpPr>
            <p:spPr bwMode="auto">
              <a:xfrm>
                <a:off x="1356" y="3465"/>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sp>
            <p:nvSpPr>
              <p:cNvPr id="23589" name="Line 8">
                <a:extLst>
                  <a:ext uri="{FF2B5EF4-FFF2-40B4-BE49-F238E27FC236}">
                    <a16:creationId xmlns:a16="http://schemas.microsoft.com/office/drawing/2014/main" id="{72CF40DA-9FCF-4AD4-BEE2-F6B390056108}"/>
                  </a:ext>
                </a:extLst>
              </p:cNvPr>
              <p:cNvSpPr>
                <a:spLocks noChangeShapeType="1"/>
              </p:cNvSpPr>
              <p:nvPr/>
            </p:nvSpPr>
            <p:spPr bwMode="auto">
              <a:xfrm>
                <a:off x="1273" y="3501"/>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539" name="Text Box 11">
            <a:extLst>
              <a:ext uri="{FF2B5EF4-FFF2-40B4-BE49-F238E27FC236}">
                <a16:creationId xmlns:a16="http://schemas.microsoft.com/office/drawing/2014/main" id="{0BD05AEC-57CC-40B7-98A8-B908D9543D57}"/>
              </a:ext>
            </a:extLst>
          </p:cNvPr>
          <p:cNvSpPr txBox="1">
            <a:spLocks noChangeArrowheads="1"/>
          </p:cNvSpPr>
          <p:nvPr/>
        </p:nvSpPr>
        <p:spPr bwMode="auto">
          <a:xfrm>
            <a:off x="4014788" y="1309688"/>
            <a:ext cx="29892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a:latin typeface="Arial" panose="020B0604020202020204" pitchFamily="34" charset="0"/>
              </a:rPr>
              <a:t>T = 0 </a:t>
            </a:r>
            <a:r>
              <a:rPr lang="en-US" altLang="en-US" sz="2200" baseline="30000">
                <a:latin typeface="Arial" panose="020B0604020202020204" pitchFamily="34" charset="0"/>
              </a:rPr>
              <a:t>0</a:t>
            </a:r>
            <a:r>
              <a:rPr lang="en-US" altLang="en-US" sz="2200">
                <a:latin typeface="Arial" panose="020B0604020202020204" pitchFamily="34" charset="0"/>
              </a:rPr>
              <a:t>C     = 273.15 K</a:t>
            </a:r>
          </a:p>
        </p:txBody>
      </p:sp>
      <p:sp>
        <p:nvSpPr>
          <p:cNvPr id="22540" name="Text Box 12">
            <a:extLst>
              <a:ext uri="{FF2B5EF4-FFF2-40B4-BE49-F238E27FC236}">
                <a16:creationId xmlns:a16="http://schemas.microsoft.com/office/drawing/2014/main" id="{376CFCF7-F021-435D-8271-2F55B1A8FDF0}"/>
              </a:ext>
            </a:extLst>
          </p:cNvPr>
          <p:cNvSpPr txBox="1">
            <a:spLocks noChangeArrowheads="1"/>
          </p:cNvSpPr>
          <p:nvPr/>
        </p:nvSpPr>
        <p:spPr bwMode="auto">
          <a:xfrm>
            <a:off x="4038600" y="1905000"/>
            <a:ext cx="1390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a:latin typeface="Arial" panose="020B0604020202020204" pitchFamily="34" charset="0"/>
              </a:rPr>
              <a:t>P = 1 atm</a:t>
            </a:r>
          </a:p>
        </p:txBody>
      </p:sp>
      <p:grpSp>
        <p:nvGrpSpPr>
          <p:cNvPr id="4" name="Group 46">
            <a:extLst>
              <a:ext uri="{FF2B5EF4-FFF2-40B4-BE49-F238E27FC236}">
                <a16:creationId xmlns:a16="http://schemas.microsoft.com/office/drawing/2014/main" id="{4584A016-6D57-4512-B1BB-A06BBA88C6A3}"/>
              </a:ext>
            </a:extLst>
          </p:cNvPr>
          <p:cNvGrpSpPr>
            <a:grpSpLocks/>
          </p:cNvGrpSpPr>
          <p:nvPr/>
        </p:nvGrpSpPr>
        <p:grpSpPr bwMode="auto">
          <a:xfrm>
            <a:off x="4038600" y="2362200"/>
            <a:ext cx="4906963" cy="822325"/>
            <a:chOff x="2501" y="1440"/>
            <a:chExt cx="3091" cy="518"/>
          </a:xfrm>
        </p:grpSpPr>
        <p:sp>
          <p:nvSpPr>
            <p:cNvPr id="23579" name="Text Box 13">
              <a:extLst>
                <a:ext uri="{FF2B5EF4-FFF2-40B4-BE49-F238E27FC236}">
                  <a16:creationId xmlns:a16="http://schemas.microsoft.com/office/drawing/2014/main" id="{EAC0F043-6BF4-4924-B4D4-AE6241E6E6EC}"/>
                </a:ext>
              </a:extLst>
            </p:cNvPr>
            <p:cNvSpPr txBox="1">
              <a:spLocks noChangeArrowheads="1"/>
            </p:cNvSpPr>
            <p:nvPr/>
          </p:nvSpPr>
          <p:spPr bwMode="auto">
            <a:xfrm>
              <a:off x="2501" y="1544"/>
              <a:ext cx="110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dirty="0">
                  <a:latin typeface="Arial" panose="020B0604020202020204" pitchFamily="34" charset="0"/>
                </a:rPr>
                <a:t>n = 49.8 g x </a:t>
              </a:r>
            </a:p>
          </p:txBody>
        </p:sp>
        <p:grpSp>
          <p:nvGrpSpPr>
            <p:cNvPr id="23580" name="Group 45">
              <a:extLst>
                <a:ext uri="{FF2B5EF4-FFF2-40B4-BE49-F238E27FC236}">
                  <a16:creationId xmlns:a16="http://schemas.microsoft.com/office/drawing/2014/main" id="{7DC6C794-482E-46F0-8348-9412F2713290}"/>
                </a:ext>
              </a:extLst>
            </p:cNvPr>
            <p:cNvGrpSpPr>
              <a:grpSpLocks/>
            </p:cNvGrpSpPr>
            <p:nvPr/>
          </p:nvGrpSpPr>
          <p:grpSpPr bwMode="auto">
            <a:xfrm>
              <a:off x="3545" y="1440"/>
              <a:ext cx="1055" cy="518"/>
              <a:chOff x="3545" y="1440"/>
              <a:chExt cx="1055" cy="518"/>
            </a:xfrm>
          </p:grpSpPr>
          <p:sp>
            <p:nvSpPr>
              <p:cNvPr id="23582" name="Text Box 15">
                <a:extLst>
                  <a:ext uri="{FF2B5EF4-FFF2-40B4-BE49-F238E27FC236}">
                    <a16:creationId xmlns:a16="http://schemas.microsoft.com/office/drawing/2014/main" id="{DB318C3A-1C13-40B3-AB77-AFAA166FEEFA}"/>
                  </a:ext>
                </a:extLst>
              </p:cNvPr>
              <p:cNvSpPr txBox="1">
                <a:spLocks noChangeArrowheads="1"/>
              </p:cNvSpPr>
              <p:nvPr/>
            </p:nvSpPr>
            <p:spPr bwMode="auto">
              <a:xfrm>
                <a:off x="3624" y="1440"/>
                <a:ext cx="89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a:latin typeface="Arial" panose="020B0604020202020204" pitchFamily="34" charset="0"/>
                  </a:rPr>
                  <a:t>1 mol HCl</a:t>
                </a:r>
              </a:p>
            </p:txBody>
          </p:sp>
          <p:sp>
            <p:nvSpPr>
              <p:cNvPr id="23583" name="Text Box 16">
                <a:extLst>
                  <a:ext uri="{FF2B5EF4-FFF2-40B4-BE49-F238E27FC236}">
                    <a16:creationId xmlns:a16="http://schemas.microsoft.com/office/drawing/2014/main" id="{4735E165-A458-4A34-89A1-8ECEC3780F8F}"/>
                  </a:ext>
                </a:extLst>
              </p:cNvPr>
              <p:cNvSpPr txBox="1">
                <a:spLocks noChangeArrowheads="1"/>
              </p:cNvSpPr>
              <p:nvPr/>
            </p:nvSpPr>
            <p:spPr bwMode="auto">
              <a:xfrm>
                <a:off x="3545" y="1687"/>
                <a:ext cx="105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a:latin typeface="Arial" panose="020B0604020202020204" pitchFamily="34" charset="0"/>
                  </a:rPr>
                  <a:t>36.45 g HCl</a:t>
                </a:r>
              </a:p>
            </p:txBody>
          </p:sp>
          <p:sp>
            <p:nvSpPr>
              <p:cNvPr id="23584" name="Line 17">
                <a:extLst>
                  <a:ext uri="{FF2B5EF4-FFF2-40B4-BE49-F238E27FC236}">
                    <a16:creationId xmlns:a16="http://schemas.microsoft.com/office/drawing/2014/main" id="{B97C79F5-0C1A-4EF5-99F6-0A9B9967272B}"/>
                  </a:ext>
                </a:extLst>
              </p:cNvPr>
              <p:cNvSpPr>
                <a:spLocks noChangeShapeType="1"/>
              </p:cNvSpPr>
              <p:nvPr/>
            </p:nvSpPr>
            <p:spPr bwMode="auto">
              <a:xfrm>
                <a:off x="3600" y="1695"/>
                <a:ext cx="9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81" name="Text Box 19">
              <a:extLst>
                <a:ext uri="{FF2B5EF4-FFF2-40B4-BE49-F238E27FC236}">
                  <a16:creationId xmlns:a16="http://schemas.microsoft.com/office/drawing/2014/main" id="{D439D6BD-8F8F-481C-8914-DA43F3105047}"/>
                </a:ext>
              </a:extLst>
            </p:cNvPr>
            <p:cNvSpPr txBox="1">
              <a:spLocks noChangeArrowheads="1"/>
            </p:cNvSpPr>
            <p:nvPr/>
          </p:nvSpPr>
          <p:spPr bwMode="auto">
            <a:xfrm>
              <a:off x="4622" y="1544"/>
              <a:ext cx="97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 </a:t>
              </a:r>
              <a:r>
                <a:rPr lang="en-US" altLang="en-US" sz="2200">
                  <a:latin typeface="Arial" panose="020B0604020202020204" pitchFamily="34" charset="0"/>
                </a:rPr>
                <a:t>1.37</a:t>
              </a:r>
              <a:r>
                <a:rPr lang="en-US" altLang="en-US" sz="2400">
                  <a:latin typeface="Arial" panose="020B0604020202020204" pitchFamily="34" charset="0"/>
                </a:rPr>
                <a:t> </a:t>
              </a:r>
              <a:r>
                <a:rPr lang="en-US" altLang="en-US" sz="2200">
                  <a:latin typeface="Arial" panose="020B0604020202020204" pitchFamily="34" charset="0"/>
                </a:rPr>
                <a:t>mol</a:t>
              </a:r>
            </a:p>
          </p:txBody>
        </p:sp>
      </p:grpSp>
      <p:grpSp>
        <p:nvGrpSpPr>
          <p:cNvPr id="6" name="Group 44">
            <a:extLst>
              <a:ext uri="{FF2B5EF4-FFF2-40B4-BE49-F238E27FC236}">
                <a16:creationId xmlns:a16="http://schemas.microsoft.com/office/drawing/2014/main" id="{049A007E-D8C0-4400-AD85-7E07D32E5C66}"/>
              </a:ext>
            </a:extLst>
          </p:cNvPr>
          <p:cNvGrpSpPr>
            <a:grpSpLocks/>
          </p:cNvGrpSpPr>
          <p:nvPr/>
        </p:nvGrpSpPr>
        <p:grpSpPr bwMode="auto">
          <a:xfrm>
            <a:off x="558800" y="3708400"/>
            <a:ext cx="6470650" cy="1258888"/>
            <a:chOff x="352" y="2231"/>
            <a:chExt cx="4076" cy="793"/>
          </a:xfrm>
        </p:grpSpPr>
        <p:sp>
          <p:nvSpPr>
            <p:cNvPr id="23569" name="Text Box 21">
              <a:extLst>
                <a:ext uri="{FF2B5EF4-FFF2-40B4-BE49-F238E27FC236}">
                  <a16:creationId xmlns:a16="http://schemas.microsoft.com/office/drawing/2014/main" id="{9AEF4EF2-166C-40AE-8CB5-DACC88ED4EC2}"/>
                </a:ext>
              </a:extLst>
            </p:cNvPr>
            <p:cNvSpPr txBox="1">
              <a:spLocks noChangeArrowheads="1"/>
            </p:cNvSpPr>
            <p:nvPr/>
          </p:nvSpPr>
          <p:spPr bwMode="auto">
            <a:xfrm>
              <a:off x="352" y="2528"/>
              <a:ext cx="4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a:latin typeface="Arial" panose="020B0604020202020204" pitchFamily="34" charset="0"/>
                </a:rPr>
                <a:t> =</a:t>
              </a:r>
              <a:endParaRPr lang="en-US" altLang="en-US" sz="2800" i="1">
                <a:latin typeface="Arial" panose="020B0604020202020204" pitchFamily="34" charset="0"/>
              </a:endParaRPr>
            </a:p>
          </p:txBody>
        </p:sp>
        <p:grpSp>
          <p:nvGrpSpPr>
            <p:cNvPr id="23570" name="Group 43">
              <a:extLst>
                <a:ext uri="{FF2B5EF4-FFF2-40B4-BE49-F238E27FC236}">
                  <a16:creationId xmlns:a16="http://schemas.microsoft.com/office/drawing/2014/main" id="{77109A62-9181-4F98-B12B-456B56677F61}"/>
                </a:ext>
              </a:extLst>
            </p:cNvPr>
            <p:cNvGrpSpPr>
              <a:grpSpLocks/>
            </p:cNvGrpSpPr>
            <p:nvPr/>
          </p:nvGrpSpPr>
          <p:grpSpPr bwMode="auto">
            <a:xfrm>
              <a:off x="828" y="2231"/>
              <a:ext cx="3600" cy="793"/>
              <a:chOff x="828" y="2231"/>
              <a:chExt cx="3600" cy="793"/>
            </a:xfrm>
          </p:grpSpPr>
          <p:sp>
            <p:nvSpPr>
              <p:cNvPr id="23571" name="Text Box 23">
                <a:extLst>
                  <a:ext uri="{FF2B5EF4-FFF2-40B4-BE49-F238E27FC236}">
                    <a16:creationId xmlns:a16="http://schemas.microsoft.com/office/drawing/2014/main" id="{8F59DB44-C538-4E86-AE90-F32B18F62638}"/>
                  </a:ext>
                </a:extLst>
              </p:cNvPr>
              <p:cNvSpPr txBox="1">
                <a:spLocks noChangeArrowheads="1"/>
              </p:cNvSpPr>
              <p:nvPr/>
            </p:nvSpPr>
            <p:spPr bwMode="auto">
              <a:xfrm>
                <a:off x="2290" y="2697"/>
                <a:ext cx="67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atm</a:t>
                </a:r>
              </a:p>
            </p:txBody>
          </p:sp>
          <p:grpSp>
            <p:nvGrpSpPr>
              <p:cNvPr id="23572" name="Group 42">
                <a:extLst>
                  <a:ext uri="{FF2B5EF4-FFF2-40B4-BE49-F238E27FC236}">
                    <a16:creationId xmlns:a16="http://schemas.microsoft.com/office/drawing/2014/main" id="{EB70E2AE-D800-4045-8680-70AE962CEBE4}"/>
                  </a:ext>
                </a:extLst>
              </p:cNvPr>
              <p:cNvGrpSpPr>
                <a:grpSpLocks/>
              </p:cNvGrpSpPr>
              <p:nvPr/>
            </p:nvGrpSpPr>
            <p:grpSpPr bwMode="auto">
              <a:xfrm>
                <a:off x="832" y="2231"/>
                <a:ext cx="3592" cy="458"/>
                <a:chOff x="832" y="2231"/>
                <a:chExt cx="3592" cy="458"/>
              </a:xfrm>
            </p:grpSpPr>
            <p:sp>
              <p:nvSpPr>
                <p:cNvPr id="23574" name="Text Box 22">
                  <a:extLst>
                    <a:ext uri="{FF2B5EF4-FFF2-40B4-BE49-F238E27FC236}">
                      <a16:creationId xmlns:a16="http://schemas.microsoft.com/office/drawing/2014/main" id="{4487293A-631C-49D8-8048-3D6DE136F239}"/>
                    </a:ext>
                  </a:extLst>
                </p:cNvPr>
                <p:cNvSpPr txBox="1">
                  <a:spLocks noChangeArrowheads="1"/>
                </p:cNvSpPr>
                <p:nvPr/>
              </p:nvSpPr>
              <p:spPr bwMode="auto">
                <a:xfrm>
                  <a:off x="832" y="2265"/>
                  <a:ext cx="35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1.37 mol x 0.0821          x 273.15 K</a:t>
                  </a:r>
                </a:p>
              </p:txBody>
            </p:sp>
            <p:grpSp>
              <p:nvGrpSpPr>
                <p:cNvPr id="23575" name="Group 28">
                  <a:extLst>
                    <a:ext uri="{FF2B5EF4-FFF2-40B4-BE49-F238E27FC236}">
                      <a16:creationId xmlns:a16="http://schemas.microsoft.com/office/drawing/2014/main" id="{6ADA2C85-CC7C-41CC-8179-61B8EFBA7312}"/>
                    </a:ext>
                  </a:extLst>
                </p:cNvPr>
                <p:cNvGrpSpPr>
                  <a:grpSpLocks/>
                </p:cNvGrpSpPr>
                <p:nvPr/>
              </p:nvGrpSpPr>
              <p:grpSpPr bwMode="auto">
                <a:xfrm>
                  <a:off x="2704" y="2231"/>
                  <a:ext cx="537" cy="458"/>
                  <a:chOff x="3544" y="3408"/>
                  <a:chExt cx="537" cy="458"/>
                </a:xfrm>
              </p:grpSpPr>
              <p:sp>
                <p:nvSpPr>
                  <p:cNvPr id="23576" name="Text Box 24">
                    <a:extLst>
                      <a:ext uri="{FF2B5EF4-FFF2-40B4-BE49-F238E27FC236}">
                        <a16:creationId xmlns:a16="http://schemas.microsoft.com/office/drawing/2014/main" id="{59E5D28C-9065-45E9-906E-BB7236533003}"/>
                      </a:ext>
                    </a:extLst>
                  </p:cNvPr>
                  <p:cNvSpPr txBox="1">
                    <a:spLocks noChangeArrowheads="1"/>
                  </p:cNvSpPr>
                  <p:nvPr/>
                </p:nvSpPr>
                <p:spPr bwMode="auto">
                  <a:xfrm>
                    <a:off x="3549" y="3408"/>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atm</a:t>
                    </a:r>
                  </a:p>
                </p:txBody>
              </p:sp>
              <p:sp>
                <p:nvSpPr>
                  <p:cNvPr id="23577" name="Text Box 25">
                    <a:extLst>
                      <a:ext uri="{FF2B5EF4-FFF2-40B4-BE49-F238E27FC236}">
                        <a16:creationId xmlns:a16="http://schemas.microsoft.com/office/drawing/2014/main" id="{960417AE-1675-4CC2-AD66-6A3B90226DB7}"/>
                      </a:ext>
                    </a:extLst>
                  </p:cNvPr>
                  <p:cNvSpPr txBox="1">
                    <a:spLocks noChangeArrowheads="1"/>
                  </p:cNvSpPr>
                  <p:nvPr/>
                </p:nvSpPr>
                <p:spPr bwMode="auto">
                  <a:xfrm>
                    <a:off x="3544" y="3616"/>
                    <a:ext cx="5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mol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K</a:t>
                    </a:r>
                  </a:p>
                </p:txBody>
              </p:sp>
              <p:sp>
                <p:nvSpPr>
                  <p:cNvPr id="23578" name="Line 27">
                    <a:extLst>
                      <a:ext uri="{FF2B5EF4-FFF2-40B4-BE49-F238E27FC236}">
                        <a16:creationId xmlns:a16="http://schemas.microsoft.com/office/drawing/2014/main" id="{5E81F720-5A35-4C08-8E96-3BC66202C977}"/>
                      </a:ext>
                    </a:extLst>
                  </p:cNvPr>
                  <p:cNvSpPr>
                    <a:spLocks noChangeShapeType="1"/>
                  </p:cNvSpPr>
                  <p:nvPr/>
                </p:nvSpPr>
                <p:spPr bwMode="auto">
                  <a:xfrm>
                    <a:off x="3597" y="3637"/>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3573" name="Line 29">
                <a:extLst>
                  <a:ext uri="{FF2B5EF4-FFF2-40B4-BE49-F238E27FC236}">
                    <a16:creationId xmlns:a16="http://schemas.microsoft.com/office/drawing/2014/main" id="{705B4881-97F4-4BF0-B40B-4CA7A705A9D1}"/>
                  </a:ext>
                </a:extLst>
              </p:cNvPr>
              <p:cNvSpPr>
                <a:spLocks noChangeShapeType="1"/>
              </p:cNvSpPr>
              <p:nvPr/>
            </p:nvSpPr>
            <p:spPr bwMode="auto">
              <a:xfrm>
                <a:off x="828" y="2693"/>
                <a:ext cx="3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561" name="Line 33">
            <a:extLst>
              <a:ext uri="{FF2B5EF4-FFF2-40B4-BE49-F238E27FC236}">
                <a16:creationId xmlns:a16="http://schemas.microsoft.com/office/drawing/2014/main" id="{FDE5CD1D-0656-4FAC-A15D-D0BB2C70DCBE}"/>
              </a:ext>
            </a:extLst>
          </p:cNvPr>
          <p:cNvSpPr>
            <a:spLocks noChangeShapeType="1"/>
          </p:cNvSpPr>
          <p:nvPr/>
        </p:nvSpPr>
        <p:spPr bwMode="auto">
          <a:xfrm flipV="1">
            <a:off x="2133600" y="3900488"/>
            <a:ext cx="6858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Line 34">
            <a:extLst>
              <a:ext uri="{FF2B5EF4-FFF2-40B4-BE49-F238E27FC236}">
                <a16:creationId xmlns:a16="http://schemas.microsoft.com/office/drawing/2014/main" id="{3DB8FEFB-1691-4022-8A50-95F8C421DE9E}"/>
              </a:ext>
            </a:extLst>
          </p:cNvPr>
          <p:cNvSpPr>
            <a:spLocks noChangeShapeType="1"/>
          </p:cNvSpPr>
          <p:nvPr/>
        </p:nvSpPr>
        <p:spPr bwMode="auto">
          <a:xfrm flipV="1">
            <a:off x="4343400" y="4205288"/>
            <a:ext cx="4572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3" name="Line 35">
            <a:extLst>
              <a:ext uri="{FF2B5EF4-FFF2-40B4-BE49-F238E27FC236}">
                <a16:creationId xmlns:a16="http://schemas.microsoft.com/office/drawing/2014/main" id="{C1BF084F-92F7-49E8-9496-88AE4A226F50}"/>
              </a:ext>
            </a:extLst>
          </p:cNvPr>
          <p:cNvSpPr>
            <a:spLocks noChangeShapeType="1"/>
          </p:cNvSpPr>
          <p:nvPr/>
        </p:nvSpPr>
        <p:spPr bwMode="auto">
          <a:xfrm flipV="1">
            <a:off x="4800600" y="4129088"/>
            <a:ext cx="3048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4" name="Line 36">
            <a:extLst>
              <a:ext uri="{FF2B5EF4-FFF2-40B4-BE49-F238E27FC236}">
                <a16:creationId xmlns:a16="http://schemas.microsoft.com/office/drawing/2014/main" id="{82DC2630-BB03-448D-B68F-7400FC810670}"/>
              </a:ext>
            </a:extLst>
          </p:cNvPr>
          <p:cNvSpPr>
            <a:spLocks noChangeShapeType="1"/>
          </p:cNvSpPr>
          <p:nvPr/>
        </p:nvSpPr>
        <p:spPr bwMode="auto">
          <a:xfrm flipV="1">
            <a:off x="6629400" y="3900488"/>
            <a:ext cx="3810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5" name="Line 37">
            <a:extLst>
              <a:ext uri="{FF2B5EF4-FFF2-40B4-BE49-F238E27FC236}">
                <a16:creationId xmlns:a16="http://schemas.microsoft.com/office/drawing/2014/main" id="{A5B0AED7-B4ED-47CE-9E4C-387195F6B20E}"/>
              </a:ext>
            </a:extLst>
          </p:cNvPr>
          <p:cNvSpPr>
            <a:spLocks noChangeShapeType="1"/>
          </p:cNvSpPr>
          <p:nvPr/>
        </p:nvSpPr>
        <p:spPr bwMode="auto">
          <a:xfrm flipV="1">
            <a:off x="4572000" y="3824288"/>
            <a:ext cx="4572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6" name="Line 38">
            <a:extLst>
              <a:ext uri="{FF2B5EF4-FFF2-40B4-BE49-F238E27FC236}">
                <a16:creationId xmlns:a16="http://schemas.microsoft.com/office/drawing/2014/main" id="{915243C1-7819-4130-9F3B-DD87E686F309}"/>
              </a:ext>
            </a:extLst>
          </p:cNvPr>
          <p:cNvSpPr>
            <a:spLocks noChangeShapeType="1"/>
          </p:cNvSpPr>
          <p:nvPr/>
        </p:nvSpPr>
        <p:spPr bwMode="auto">
          <a:xfrm flipV="1">
            <a:off x="4038600" y="4572000"/>
            <a:ext cx="6096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7" name="Text Box 39">
            <a:extLst>
              <a:ext uri="{FF2B5EF4-FFF2-40B4-BE49-F238E27FC236}">
                <a16:creationId xmlns:a16="http://schemas.microsoft.com/office/drawing/2014/main" id="{609CC7C0-7153-42C0-B5DA-0B5675A7AEF7}"/>
              </a:ext>
            </a:extLst>
          </p:cNvPr>
          <p:cNvSpPr txBox="1">
            <a:spLocks noChangeArrowheads="1"/>
          </p:cNvSpPr>
          <p:nvPr/>
        </p:nvSpPr>
        <p:spPr bwMode="auto">
          <a:xfrm>
            <a:off x="558800" y="5272088"/>
            <a:ext cx="18517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 </a:t>
            </a:r>
            <a:r>
              <a:rPr lang="en-US" altLang="en-US" sz="2800" b="1" dirty="0">
                <a:latin typeface="Arial" panose="020B0604020202020204" pitchFamily="34" charset="0"/>
              </a:rPr>
              <a:t>30.7 L</a:t>
            </a:r>
            <a:endParaRPr lang="en-US" altLang="en-US" sz="2800" b="1" i="1" dirty="0">
              <a:latin typeface="Arial" panose="020B0604020202020204" pitchFamily="34" charset="0"/>
            </a:endParaRPr>
          </a:p>
        </p:txBody>
      </p:sp>
      <p:sp>
        <p:nvSpPr>
          <p:cNvPr id="7" name="Slide Number Placeholder 6">
            <a:extLst>
              <a:ext uri="{FF2B5EF4-FFF2-40B4-BE49-F238E27FC236}">
                <a16:creationId xmlns:a16="http://schemas.microsoft.com/office/drawing/2014/main" id="{C0D03B2D-9B79-464D-9514-3B99CE06793E}"/>
              </a:ext>
            </a:extLst>
          </p:cNvPr>
          <p:cNvSpPr>
            <a:spLocks noGrp="1"/>
          </p:cNvSpPr>
          <p:nvPr>
            <p:ph type="sldNum" sz="quarter" idx="12"/>
          </p:nvPr>
        </p:nvSpPr>
        <p:spPr/>
        <p:txBody>
          <a:bodyPr/>
          <a:lstStyle/>
          <a:p>
            <a:pPr>
              <a:defRPr/>
            </a:pPr>
            <a:fld id="{FE59D228-BDAD-4861-BBEA-2F34BE7847B1}" type="slidenum">
              <a:rPr lang="en-US" altLang="en-US" smtClean="0"/>
              <a:pPr>
                <a:defRPr/>
              </a:pPr>
              <a:t>23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 calcmode="lin" valueType="num">
                                      <p:cBhvr additive="base">
                                        <p:cTn id="7" dur="500" fill="hold"/>
                                        <p:tgtEl>
                                          <p:spTgt spid="22539"/>
                                        </p:tgtEl>
                                        <p:attrNameLst>
                                          <p:attrName>ppt_x</p:attrName>
                                        </p:attrNameLst>
                                      </p:cBhvr>
                                      <p:tavLst>
                                        <p:tav tm="0">
                                          <p:val>
                                            <p:strVal val="1+#ppt_w/2"/>
                                          </p:val>
                                        </p:tav>
                                        <p:tav tm="100000">
                                          <p:val>
                                            <p:strVal val="#ppt_x"/>
                                          </p:val>
                                        </p:tav>
                                      </p:tavLst>
                                    </p:anim>
                                    <p:anim calcmode="lin" valueType="num">
                                      <p:cBhvr additive="base">
                                        <p:cTn id="8" dur="500" fill="hold"/>
                                        <p:tgtEl>
                                          <p:spTgt spid="225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40"/>
                                        </p:tgtEl>
                                        <p:attrNameLst>
                                          <p:attrName>style.visibility</p:attrName>
                                        </p:attrNameLst>
                                      </p:cBhvr>
                                      <p:to>
                                        <p:strVal val="visible"/>
                                      </p:to>
                                    </p:set>
                                    <p:anim calcmode="lin" valueType="num">
                                      <p:cBhvr additive="base">
                                        <p:cTn id="13" dur="500" fill="hold"/>
                                        <p:tgtEl>
                                          <p:spTgt spid="22540"/>
                                        </p:tgtEl>
                                        <p:attrNameLst>
                                          <p:attrName>ppt_x</p:attrName>
                                        </p:attrNameLst>
                                      </p:cBhvr>
                                      <p:tavLst>
                                        <p:tav tm="0">
                                          <p:val>
                                            <p:strVal val="1+#ppt_w/2"/>
                                          </p:val>
                                        </p:tav>
                                        <p:tav tm="100000">
                                          <p:val>
                                            <p:strVal val="#ppt_x"/>
                                          </p:val>
                                        </p:tav>
                                      </p:tavLst>
                                    </p:anim>
                                    <p:anim calcmode="lin" valueType="num">
                                      <p:cBhvr additive="base">
                                        <p:cTn id="14" dur="500" fill="hold"/>
                                        <p:tgtEl>
                                          <p:spTgt spid="2254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2"/>
                                        </p:tgtEl>
                                        <p:attrNameLst>
                                          <p:attrName>style.visibility</p:attrName>
                                        </p:attrNameLst>
                                      </p:cBhvr>
                                      <p:to>
                                        <p:strVal val="visible"/>
                                      </p:to>
                                    </p:set>
                                    <p:anim calcmode="lin" valueType="num">
                                      <p:cBhvr additive="base">
                                        <p:cTn id="25" dur="500" fill="hold"/>
                                        <p:tgtEl>
                                          <p:spTgt spid="22532"/>
                                        </p:tgtEl>
                                        <p:attrNameLst>
                                          <p:attrName>ppt_x</p:attrName>
                                        </p:attrNameLst>
                                      </p:cBhvr>
                                      <p:tavLst>
                                        <p:tav tm="0">
                                          <p:val>
                                            <p:strVal val="0-#ppt_w/2"/>
                                          </p:val>
                                        </p:tav>
                                        <p:tav tm="100000">
                                          <p:val>
                                            <p:strVal val="#ppt_x"/>
                                          </p:val>
                                        </p:tav>
                                      </p:tavLst>
                                    </p:anim>
                                    <p:anim calcmode="lin" valueType="num">
                                      <p:cBhvr additive="base">
                                        <p:cTn id="26"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225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499"/>
                                          </p:stCondLst>
                                        </p:cTn>
                                        <p:tgtEl>
                                          <p:spTgt spid="2256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225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499"/>
                                          </p:stCondLst>
                                        </p:cTn>
                                        <p:tgtEl>
                                          <p:spTgt spid="2256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2256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499"/>
                                          </p:stCondLst>
                                        </p:cTn>
                                        <p:tgtEl>
                                          <p:spTgt spid="2256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567"/>
                                        </p:tgtEl>
                                        <p:attrNameLst>
                                          <p:attrName>style.visibility</p:attrName>
                                        </p:attrNameLst>
                                      </p:cBhvr>
                                      <p:to>
                                        <p:strVal val="visible"/>
                                      </p:to>
                                    </p:set>
                                    <p:anim calcmode="lin" valueType="num">
                                      <p:cBhvr additive="base">
                                        <p:cTn id="61" dur="500" fill="hold"/>
                                        <p:tgtEl>
                                          <p:spTgt spid="22567"/>
                                        </p:tgtEl>
                                        <p:attrNameLst>
                                          <p:attrName>ppt_x</p:attrName>
                                        </p:attrNameLst>
                                      </p:cBhvr>
                                      <p:tavLst>
                                        <p:tav tm="0">
                                          <p:val>
                                            <p:strVal val="0-#ppt_w/2"/>
                                          </p:val>
                                        </p:tav>
                                        <p:tav tm="100000">
                                          <p:val>
                                            <p:strVal val="#ppt_x"/>
                                          </p:val>
                                        </p:tav>
                                      </p:tavLst>
                                    </p:anim>
                                    <p:anim calcmode="lin" valueType="num">
                                      <p:cBhvr additive="base">
                                        <p:cTn id="62" dur="500" fill="hold"/>
                                        <p:tgtEl>
                                          <p:spTgt spid="22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P spid="22539" grpId="0" autoUpdateAnimBg="0"/>
      <p:bldP spid="22540" grpId="0" autoUpdateAnimBg="0"/>
      <p:bldP spid="2256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a:extLst>
              <a:ext uri="{FF2B5EF4-FFF2-40B4-BE49-F238E27FC236}">
                <a16:creationId xmlns:a16="http://schemas.microsoft.com/office/drawing/2014/main" id="{C8F47395-5439-4B8A-8508-5A4C85C0FDE6}"/>
              </a:ext>
            </a:extLst>
          </p:cNvPr>
          <p:cNvSpPr txBox="1">
            <a:spLocks noChangeArrowheads="1"/>
          </p:cNvSpPr>
          <p:nvPr/>
        </p:nvSpPr>
        <p:spPr bwMode="auto">
          <a:xfrm>
            <a:off x="152400" y="228600"/>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dirty="0">
                <a:solidFill>
                  <a:srgbClr val="4F73B5"/>
                </a:solidFill>
                <a:latin typeface="Arial" panose="020B0604020202020204" pitchFamily="34" charset="0"/>
              </a:rPr>
              <a:t>Argon is an inert gas used in lightbulbs to retard the vaporization of the filament.  A certain lightbulb containing argon at 1.20 </a:t>
            </a:r>
            <a:r>
              <a:rPr lang="en-US" altLang="en-US" sz="2400" dirty="0" err="1">
                <a:solidFill>
                  <a:srgbClr val="4F73B5"/>
                </a:solidFill>
                <a:latin typeface="Arial" panose="020B0604020202020204" pitchFamily="34" charset="0"/>
              </a:rPr>
              <a:t>atm</a:t>
            </a:r>
            <a:r>
              <a:rPr lang="en-US" altLang="en-US" sz="2400" dirty="0">
                <a:solidFill>
                  <a:srgbClr val="4F73B5"/>
                </a:solidFill>
                <a:latin typeface="Arial" panose="020B0604020202020204" pitchFamily="34" charset="0"/>
              </a:rPr>
              <a:t> and 18 </a:t>
            </a:r>
            <a:r>
              <a:rPr lang="en-US" altLang="en-US" sz="2400" baseline="30000" dirty="0">
                <a:solidFill>
                  <a:srgbClr val="4F73B5"/>
                </a:solidFill>
                <a:latin typeface="Arial" panose="020B0604020202020204" pitchFamily="34" charset="0"/>
              </a:rPr>
              <a:t>0</a:t>
            </a:r>
            <a:r>
              <a:rPr lang="en-US" altLang="en-US" sz="2400" dirty="0">
                <a:solidFill>
                  <a:srgbClr val="4F73B5"/>
                </a:solidFill>
                <a:latin typeface="Arial" panose="020B0604020202020204" pitchFamily="34" charset="0"/>
              </a:rPr>
              <a:t>C is heated to  85 </a:t>
            </a:r>
            <a:r>
              <a:rPr lang="en-US" altLang="en-US" sz="2400" baseline="30000" dirty="0">
                <a:solidFill>
                  <a:srgbClr val="4F73B5"/>
                </a:solidFill>
                <a:latin typeface="Arial" panose="020B0604020202020204" pitchFamily="34" charset="0"/>
              </a:rPr>
              <a:t>0</a:t>
            </a:r>
            <a:r>
              <a:rPr lang="en-US" altLang="en-US" sz="2400" dirty="0">
                <a:solidFill>
                  <a:srgbClr val="4F73B5"/>
                </a:solidFill>
                <a:latin typeface="Arial" panose="020B0604020202020204" pitchFamily="34" charset="0"/>
              </a:rPr>
              <a:t>C at constant volume.  What is the final pressure of argon in the lightbulb (in </a:t>
            </a:r>
            <a:r>
              <a:rPr lang="en-US" altLang="en-US" sz="2400" dirty="0" err="1">
                <a:solidFill>
                  <a:srgbClr val="4F73B5"/>
                </a:solidFill>
                <a:latin typeface="Arial" panose="020B0604020202020204" pitchFamily="34" charset="0"/>
              </a:rPr>
              <a:t>atm</a:t>
            </a:r>
            <a:r>
              <a:rPr lang="en-US" altLang="en-US" sz="2400" dirty="0">
                <a:solidFill>
                  <a:srgbClr val="4F73B5"/>
                </a:solidFill>
                <a:latin typeface="Arial" panose="020B0604020202020204" pitchFamily="34" charset="0"/>
              </a:rPr>
              <a:t>)?</a:t>
            </a:r>
          </a:p>
        </p:txBody>
      </p:sp>
      <p:sp>
        <p:nvSpPr>
          <p:cNvPr id="23556" name="Text Box 4">
            <a:extLst>
              <a:ext uri="{FF2B5EF4-FFF2-40B4-BE49-F238E27FC236}">
                <a16:creationId xmlns:a16="http://schemas.microsoft.com/office/drawing/2014/main" id="{424AB3AF-F828-4256-81A4-E4F539868BAA}"/>
              </a:ext>
            </a:extLst>
          </p:cNvPr>
          <p:cNvSpPr txBox="1">
            <a:spLocks noChangeArrowheads="1"/>
          </p:cNvSpPr>
          <p:nvPr/>
        </p:nvSpPr>
        <p:spPr bwMode="auto">
          <a:xfrm>
            <a:off x="474662" y="2209800"/>
            <a:ext cx="1735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PV</a:t>
            </a:r>
            <a:r>
              <a:rPr lang="en-US" altLang="en-US" sz="2800" dirty="0">
                <a:latin typeface="Arial" panose="020B0604020202020204" pitchFamily="34" charset="0"/>
              </a:rPr>
              <a:t> = </a:t>
            </a:r>
            <a:r>
              <a:rPr lang="en-US" altLang="en-US" sz="2800" i="1" dirty="0" err="1">
                <a:latin typeface="Arial" panose="020B0604020202020204" pitchFamily="34" charset="0"/>
              </a:rPr>
              <a:t>nRT</a:t>
            </a:r>
            <a:endParaRPr lang="en-US" altLang="en-US" sz="2800" i="1" dirty="0">
              <a:latin typeface="Arial" panose="020B0604020202020204" pitchFamily="34" charset="0"/>
            </a:endParaRPr>
          </a:p>
        </p:txBody>
      </p:sp>
      <p:sp>
        <p:nvSpPr>
          <p:cNvPr id="23557" name="Text Box 5">
            <a:extLst>
              <a:ext uri="{FF2B5EF4-FFF2-40B4-BE49-F238E27FC236}">
                <a16:creationId xmlns:a16="http://schemas.microsoft.com/office/drawing/2014/main" id="{DFBDA9C0-CDA0-4B30-BC71-59EAE93626D3}"/>
              </a:ext>
            </a:extLst>
          </p:cNvPr>
          <p:cNvSpPr txBox="1">
            <a:spLocks noChangeArrowheads="1"/>
          </p:cNvSpPr>
          <p:nvPr/>
        </p:nvSpPr>
        <p:spPr bwMode="auto">
          <a:xfrm>
            <a:off x="2651125" y="2198687"/>
            <a:ext cx="4083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dirty="0">
                <a:latin typeface="Arial" panose="020B0604020202020204" pitchFamily="34" charset="0"/>
              </a:rPr>
              <a:t>n, V </a:t>
            </a:r>
            <a:r>
              <a:rPr lang="en-US" altLang="en-US" sz="2800" dirty="0">
                <a:latin typeface="Arial" panose="020B0604020202020204" pitchFamily="34" charset="0"/>
              </a:rPr>
              <a:t>and</a:t>
            </a:r>
            <a:r>
              <a:rPr lang="en-US" altLang="en-US" sz="2800" i="1" dirty="0">
                <a:latin typeface="Arial" panose="020B0604020202020204" pitchFamily="34" charset="0"/>
              </a:rPr>
              <a:t> R</a:t>
            </a:r>
            <a:r>
              <a:rPr lang="en-US" altLang="en-US" sz="2800" dirty="0">
                <a:latin typeface="Arial" panose="020B0604020202020204" pitchFamily="34" charset="0"/>
              </a:rPr>
              <a:t> </a:t>
            </a:r>
            <a:r>
              <a:rPr lang="en-US" altLang="en-US" sz="2800" b="1" dirty="0">
                <a:latin typeface="Arial" panose="020B0604020202020204" pitchFamily="34" charset="0"/>
              </a:rPr>
              <a:t>are constant</a:t>
            </a:r>
            <a:endParaRPr lang="en-US" altLang="en-US" sz="2800" b="1" i="1" dirty="0">
              <a:latin typeface="Arial" panose="020B0604020202020204" pitchFamily="34" charset="0"/>
            </a:endParaRPr>
          </a:p>
        </p:txBody>
      </p:sp>
      <p:grpSp>
        <p:nvGrpSpPr>
          <p:cNvPr id="2" name="Group 24">
            <a:extLst>
              <a:ext uri="{FF2B5EF4-FFF2-40B4-BE49-F238E27FC236}">
                <a16:creationId xmlns:a16="http://schemas.microsoft.com/office/drawing/2014/main" id="{BF6DB483-EA03-4382-8DFD-1674B99028BD}"/>
              </a:ext>
            </a:extLst>
          </p:cNvPr>
          <p:cNvGrpSpPr>
            <a:grpSpLocks/>
          </p:cNvGrpSpPr>
          <p:nvPr/>
        </p:nvGrpSpPr>
        <p:grpSpPr bwMode="auto">
          <a:xfrm>
            <a:off x="341313" y="2886075"/>
            <a:ext cx="1563687" cy="923925"/>
            <a:chOff x="215" y="1962"/>
            <a:chExt cx="985" cy="582"/>
          </a:xfrm>
        </p:grpSpPr>
        <p:grpSp>
          <p:nvGrpSpPr>
            <p:cNvPr id="24615" name="Group 9">
              <a:extLst>
                <a:ext uri="{FF2B5EF4-FFF2-40B4-BE49-F238E27FC236}">
                  <a16:creationId xmlns:a16="http://schemas.microsoft.com/office/drawing/2014/main" id="{227EDA9C-8E78-45AD-9509-3ED078B6D9FE}"/>
                </a:ext>
              </a:extLst>
            </p:cNvPr>
            <p:cNvGrpSpPr>
              <a:grpSpLocks/>
            </p:cNvGrpSpPr>
            <p:nvPr/>
          </p:nvGrpSpPr>
          <p:grpSpPr bwMode="auto">
            <a:xfrm>
              <a:off x="215" y="1962"/>
              <a:ext cx="403" cy="582"/>
              <a:chOff x="279" y="2633"/>
              <a:chExt cx="403" cy="582"/>
            </a:xfrm>
          </p:grpSpPr>
          <p:sp>
            <p:nvSpPr>
              <p:cNvPr id="24622" name="Text Box 6">
                <a:extLst>
                  <a:ext uri="{FF2B5EF4-FFF2-40B4-BE49-F238E27FC236}">
                    <a16:creationId xmlns:a16="http://schemas.microsoft.com/office/drawing/2014/main" id="{BF916C53-8BA9-4479-B6B8-BABD13A16C20}"/>
                  </a:ext>
                </a:extLst>
              </p:cNvPr>
              <p:cNvSpPr txBox="1">
                <a:spLocks noChangeArrowheads="1"/>
              </p:cNvSpPr>
              <p:nvPr/>
            </p:nvSpPr>
            <p:spPr bwMode="auto">
              <a:xfrm>
                <a:off x="279" y="2633"/>
                <a:ext cx="4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err="1">
                    <a:latin typeface="Arial" panose="020B0604020202020204" pitchFamily="34" charset="0"/>
                  </a:rPr>
                  <a:t>nR</a:t>
                </a:r>
                <a:endParaRPr lang="en-US" altLang="en-US" sz="2800" i="1" dirty="0">
                  <a:latin typeface="Arial" panose="020B0604020202020204" pitchFamily="34" charset="0"/>
                </a:endParaRPr>
              </a:p>
            </p:txBody>
          </p:sp>
          <p:sp>
            <p:nvSpPr>
              <p:cNvPr id="24623" name="Text Box 7">
                <a:extLst>
                  <a:ext uri="{FF2B5EF4-FFF2-40B4-BE49-F238E27FC236}">
                    <a16:creationId xmlns:a16="http://schemas.microsoft.com/office/drawing/2014/main" id="{D9BCEA19-8E55-42F1-922D-9067615B3382}"/>
                  </a:ext>
                </a:extLst>
              </p:cNvPr>
              <p:cNvSpPr txBox="1">
                <a:spLocks noChangeArrowheads="1"/>
              </p:cNvSpPr>
              <p:nvPr/>
            </p:nvSpPr>
            <p:spPr bwMode="auto">
              <a:xfrm>
                <a:off x="304" y="2888"/>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p>
            </p:txBody>
          </p:sp>
          <p:sp>
            <p:nvSpPr>
              <p:cNvPr id="24624" name="Line 8">
                <a:extLst>
                  <a:ext uri="{FF2B5EF4-FFF2-40B4-BE49-F238E27FC236}">
                    <a16:creationId xmlns:a16="http://schemas.microsoft.com/office/drawing/2014/main" id="{6746EB52-22AB-49C7-85CB-3D106C11A0DB}"/>
                  </a:ext>
                </a:extLst>
              </p:cNvPr>
              <p:cNvSpPr>
                <a:spLocks noChangeShapeType="1"/>
              </p:cNvSpPr>
              <p:nvPr/>
            </p:nvSpPr>
            <p:spPr bwMode="auto">
              <a:xfrm>
                <a:off x="288" y="2920"/>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4616" name="Group 15">
              <a:extLst>
                <a:ext uri="{FF2B5EF4-FFF2-40B4-BE49-F238E27FC236}">
                  <a16:creationId xmlns:a16="http://schemas.microsoft.com/office/drawing/2014/main" id="{AD2E0C9C-CAFD-4A09-815E-53444EBEA78F}"/>
                </a:ext>
              </a:extLst>
            </p:cNvPr>
            <p:cNvGrpSpPr>
              <a:grpSpLocks/>
            </p:cNvGrpSpPr>
            <p:nvPr/>
          </p:nvGrpSpPr>
          <p:grpSpPr bwMode="auto">
            <a:xfrm>
              <a:off x="656" y="1969"/>
              <a:ext cx="544" cy="574"/>
              <a:chOff x="1200" y="2640"/>
              <a:chExt cx="544" cy="574"/>
            </a:xfrm>
          </p:grpSpPr>
          <p:sp>
            <p:nvSpPr>
              <p:cNvPr id="24617" name="Text Box 10">
                <a:extLst>
                  <a:ext uri="{FF2B5EF4-FFF2-40B4-BE49-F238E27FC236}">
                    <a16:creationId xmlns:a16="http://schemas.microsoft.com/office/drawing/2014/main" id="{DB9A0403-959B-493C-B29D-5726E405D073}"/>
                  </a:ext>
                </a:extLst>
              </p:cNvPr>
              <p:cNvSpPr txBox="1">
                <a:spLocks noChangeArrowheads="1"/>
              </p:cNvSpPr>
              <p:nvPr/>
            </p:nvSpPr>
            <p:spPr bwMode="auto">
              <a:xfrm>
                <a:off x="1200" y="2752"/>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a:t>
                </a:r>
              </a:p>
            </p:txBody>
          </p:sp>
          <p:grpSp>
            <p:nvGrpSpPr>
              <p:cNvPr id="24618" name="Group 14">
                <a:extLst>
                  <a:ext uri="{FF2B5EF4-FFF2-40B4-BE49-F238E27FC236}">
                    <a16:creationId xmlns:a16="http://schemas.microsoft.com/office/drawing/2014/main" id="{37ACF6A4-BA04-425D-95DE-8A615B840E82}"/>
                  </a:ext>
                </a:extLst>
              </p:cNvPr>
              <p:cNvGrpSpPr>
                <a:grpSpLocks/>
              </p:cNvGrpSpPr>
              <p:nvPr/>
            </p:nvGrpSpPr>
            <p:grpSpPr bwMode="auto">
              <a:xfrm>
                <a:off x="1456" y="2640"/>
                <a:ext cx="288" cy="574"/>
                <a:chOff x="2039" y="2633"/>
                <a:chExt cx="288" cy="574"/>
              </a:xfrm>
            </p:grpSpPr>
            <p:sp>
              <p:nvSpPr>
                <p:cNvPr id="24619" name="Text Box 11">
                  <a:extLst>
                    <a:ext uri="{FF2B5EF4-FFF2-40B4-BE49-F238E27FC236}">
                      <a16:creationId xmlns:a16="http://schemas.microsoft.com/office/drawing/2014/main" id="{8F1A70DD-21B7-4DBC-9BB3-920F23D27753}"/>
                    </a:ext>
                  </a:extLst>
                </p:cNvPr>
                <p:cNvSpPr txBox="1">
                  <a:spLocks noChangeArrowheads="1"/>
                </p:cNvSpPr>
                <p:nvPr/>
              </p:nvSpPr>
              <p:spPr bwMode="auto">
                <a:xfrm>
                  <a:off x="2062" y="2633"/>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p>
              </p:txBody>
            </p:sp>
            <p:sp>
              <p:nvSpPr>
                <p:cNvPr id="24620" name="Line 12">
                  <a:extLst>
                    <a:ext uri="{FF2B5EF4-FFF2-40B4-BE49-F238E27FC236}">
                      <a16:creationId xmlns:a16="http://schemas.microsoft.com/office/drawing/2014/main" id="{1F97C40A-86F6-4442-9F3E-9568B4CF51B7}"/>
                    </a:ext>
                  </a:extLst>
                </p:cNvPr>
                <p:cNvSpPr>
                  <a:spLocks noChangeShapeType="1"/>
                </p:cNvSpPr>
                <p:nvPr/>
              </p:nvSpPr>
              <p:spPr bwMode="auto">
                <a:xfrm>
                  <a:off x="2059" y="2920"/>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1" name="Text Box 13">
                  <a:extLst>
                    <a:ext uri="{FF2B5EF4-FFF2-40B4-BE49-F238E27FC236}">
                      <a16:creationId xmlns:a16="http://schemas.microsoft.com/office/drawing/2014/main" id="{64609D0D-0D96-472F-A0AC-5BB5719442D8}"/>
                    </a:ext>
                  </a:extLst>
                </p:cNvPr>
                <p:cNvSpPr txBox="1">
                  <a:spLocks noChangeArrowheads="1"/>
                </p:cNvSpPr>
                <p:nvPr/>
              </p:nvSpPr>
              <p:spPr bwMode="auto">
                <a:xfrm>
                  <a:off x="2039" y="2880"/>
                  <a:ext cx="2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T</a:t>
                  </a:r>
                </a:p>
              </p:txBody>
            </p:sp>
          </p:grpSp>
        </p:grpSp>
      </p:grpSp>
      <p:sp>
        <p:nvSpPr>
          <p:cNvPr id="23568" name="Text Box 16">
            <a:extLst>
              <a:ext uri="{FF2B5EF4-FFF2-40B4-BE49-F238E27FC236}">
                <a16:creationId xmlns:a16="http://schemas.microsoft.com/office/drawing/2014/main" id="{61B83A02-2933-4117-BB07-295BC80FF332}"/>
              </a:ext>
            </a:extLst>
          </p:cNvPr>
          <p:cNvSpPr txBox="1">
            <a:spLocks noChangeArrowheads="1"/>
          </p:cNvSpPr>
          <p:nvPr/>
        </p:nvSpPr>
        <p:spPr bwMode="auto">
          <a:xfrm>
            <a:off x="1947863" y="3074987"/>
            <a:ext cx="18367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constant</a:t>
            </a:r>
          </a:p>
        </p:txBody>
      </p:sp>
      <p:grpSp>
        <p:nvGrpSpPr>
          <p:cNvPr id="6" name="Group 51">
            <a:extLst>
              <a:ext uri="{FF2B5EF4-FFF2-40B4-BE49-F238E27FC236}">
                <a16:creationId xmlns:a16="http://schemas.microsoft.com/office/drawing/2014/main" id="{0129DE06-09E9-489E-A271-ED3BE8EE5B6C}"/>
              </a:ext>
            </a:extLst>
          </p:cNvPr>
          <p:cNvGrpSpPr>
            <a:grpSpLocks/>
          </p:cNvGrpSpPr>
          <p:nvPr/>
        </p:nvGrpSpPr>
        <p:grpSpPr bwMode="auto">
          <a:xfrm>
            <a:off x="457200" y="3876675"/>
            <a:ext cx="1524000" cy="1000125"/>
            <a:chOff x="296" y="2634"/>
            <a:chExt cx="960" cy="630"/>
          </a:xfrm>
        </p:grpSpPr>
        <p:grpSp>
          <p:nvGrpSpPr>
            <p:cNvPr id="24606" name="Group 33">
              <a:extLst>
                <a:ext uri="{FF2B5EF4-FFF2-40B4-BE49-F238E27FC236}">
                  <a16:creationId xmlns:a16="http://schemas.microsoft.com/office/drawing/2014/main" id="{520EED95-1B8E-46BC-8620-2D2EC89840DE}"/>
                </a:ext>
              </a:extLst>
            </p:cNvPr>
            <p:cNvGrpSpPr>
              <a:grpSpLocks/>
            </p:cNvGrpSpPr>
            <p:nvPr/>
          </p:nvGrpSpPr>
          <p:grpSpPr bwMode="auto">
            <a:xfrm>
              <a:off x="296" y="2634"/>
              <a:ext cx="350" cy="622"/>
              <a:chOff x="1344" y="2928"/>
              <a:chExt cx="350" cy="622"/>
            </a:xfrm>
          </p:grpSpPr>
          <p:sp>
            <p:nvSpPr>
              <p:cNvPr id="24612" name="Text Box 25">
                <a:extLst>
                  <a:ext uri="{FF2B5EF4-FFF2-40B4-BE49-F238E27FC236}">
                    <a16:creationId xmlns:a16="http://schemas.microsoft.com/office/drawing/2014/main" id="{54DDFB3F-CD84-4ED5-B9DD-8F31DA1811D0}"/>
                  </a:ext>
                </a:extLst>
              </p:cNvPr>
              <p:cNvSpPr txBox="1">
                <a:spLocks noChangeArrowheads="1"/>
              </p:cNvSpPr>
              <p:nvPr/>
            </p:nvSpPr>
            <p:spPr bwMode="auto">
              <a:xfrm>
                <a:off x="1344" y="2928"/>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i="1" baseline="-25000">
                    <a:latin typeface="Arial" panose="020B0604020202020204" pitchFamily="34" charset="0"/>
                  </a:rPr>
                  <a:t>1</a:t>
                </a:r>
                <a:endParaRPr lang="en-US" altLang="en-US" sz="2800" i="1">
                  <a:latin typeface="Arial" panose="020B0604020202020204" pitchFamily="34" charset="0"/>
                </a:endParaRPr>
              </a:p>
            </p:txBody>
          </p:sp>
          <p:sp>
            <p:nvSpPr>
              <p:cNvPr id="24613" name="Text Box 26">
                <a:extLst>
                  <a:ext uri="{FF2B5EF4-FFF2-40B4-BE49-F238E27FC236}">
                    <a16:creationId xmlns:a16="http://schemas.microsoft.com/office/drawing/2014/main" id="{EF9EB34A-5F99-4426-B3FA-1EC09FB9E713}"/>
                  </a:ext>
                </a:extLst>
              </p:cNvPr>
              <p:cNvSpPr txBox="1">
                <a:spLocks noChangeArrowheads="1"/>
              </p:cNvSpPr>
              <p:nvPr/>
            </p:nvSpPr>
            <p:spPr bwMode="auto">
              <a:xfrm>
                <a:off x="1350" y="3223"/>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T</a:t>
                </a:r>
                <a:r>
                  <a:rPr lang="en-US" altLang="en-US" sz="2800" i="1" baseline="-25000">
                    <a:latin typeface="Arial" panose="020B0604020202020204" pitchFamily="34" charset="0"/>
                  </a:rPr>
                  <a:t>1</a:t>
                </a:r>
                <a:endParaRPr lang="en-US" altLang="en-US" sz="2800" i="1">
                  <a:latin typeface="Arial" panose="020B0604020202020204" pitchFamily="34" charset="0"/>
                </a:endParaRPr>
              </a:p>
            </p:txBody>
          </p:sp>
          <p:sp>
            <p:nvSpPr>
              <p:cNvPr id="24614" name="Line 27">
                <a:extLst>
                  <a:ext uri="{FF2B5EF4-FFF2-40B4-BE49-F238E27FC236}">
                    <a16:creationId xmlns:a16="http://schemas.microsoft.com/office/drawing/2014/main" id="{306E72A2-412A-4E2B-AB5A-DB06B78A440C}"/>
                  </a:ext>
                </a:extLst>
              </p:cNvPr>
              <p:cNvSpPr>
                <a:spLocks noChangeShapeType="1"/>
              </p:cNvSpPr>
              <p:nvPr/>
            </p:nvSpPr>
            <p:spPr bwMode="auto">
              <a:xfrm>
                <a:off x="1375" y="3263"/>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07" name="Group 34">
              <a:extLst>
                <a:ext uri="{FF2B5EF4-FFF2-40B4-BE49-F238E27FC236}">
                  <a16:creationId xmlns:a16="http://schemas.microsoft.com/office/drawing/2014/main" id="{8A857164-9D9D-40AC-BE60-3916CC8F6C2D}"/>
                </a:ext>
              </a:extLst>
            </p:cNvPr>
            <p:cNvGrpSpPr>
              <a:grpSpLocks/>
            </p:cNvGrpSpPr>
            <p:nvPr/>
          </p:nvGrpSpPr>
          <p:grpSpPr bwMode="auto">
            <a:xfrm>
              <a:off x="906" y="2642"/>
              <a:ext cx="350" cy="622"/>
              <a:chOff x="1344" y="2928"/>
              <a:chExt cx="350" cy="622"/>
            </a:xfrm>
          </p:grpSpPr>
          <p:sp>
            <p:nvSpPr>
              <p:cNvPr id="24609" name="Text Box 35">
                <a:extLst>
                  <a:ext uri="{FF2B5EF4-FFF2-40B4-BE49-F238E27FC236}">
                    <a16:creationId xmlns:a16="http://schemas.microsoft.com/office/drawing/2014/main" id="{5BD778B4-CDC9-4577-A005-2720AEE6873D}"/>
                  </a:ext>
                </a:extLst>
              </p:cNvPr>
              <p:cNvSpPr txBox="1">
                <a:spLocks noChangeArrowheads="1"/>
              </p:cNvSpPr>
              <p:nvPr/>
            </p:nvSpPr>
            <p:spPr bwMode="auto">
              <a:xfrm>
                <a:off x="1344" y="2928"/>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i="1" baseline="-25000">
                    <a:latin typeface="Arial" panose="020B0604020202020204" pitchFamily="34" charset="0"/>
                  </a:rPr>
                  <a:t>2</a:t>
                </a:r>
                <a:endParaRPr lang="en-US" altLang="en-US" sz="2800" i="1">
                  <a:latin typeface="Arial" panose="020B0604020202020204" pitchFamily="34" charset="0"/>
                </a:endParaRPr>
              </a:p>
            </p:txBody>
          </p:sp>
          <p:sp>
            <p:nvSpPr>
              <p:cNvPr id="24610" name="Text Box 36">
                <a:extLst>
                  <a:ext uri="{FF2B5EF4-FFF2-40B4-BE49-F238E27FC236}">
                    <a16:creationId xmlns:a16="http://schemas.microsoft.com/office/drawing/2014/main" id="{ABFDFEFE-E13D-42FD-A720-EE516B91BB51}"/>
                  </a:ext>
                </a:extLst>
              </p:cNvPr>
              <p:cNvSpPr txBox="1">
                <a:spLocks noChangeArrowheads="1"/>
              </p:cNvSpPr>
              <p:nvPr/>
            </p:nvSpPr>
            <p:spPr bwMode="auto">
              <a:xfrm>
                <a:off x="1350" y="3223"/>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T</a:t>
                </a:r>
                <a:r>
                  <a:rPr lang="en-US" altLang="en-US" sz="2800" i="1" baseline="-25000">
                    <a:latin typeface="Arial" panose="020B0604020202020204" pitchFamily="34" charset="0"/>
                  </a:rPr>
                  <a:t>2</a:t>
                </a:r>
                <a:endParaRPr lang="en-US" altLang="en-US" sz="2800" i="1">
                  <a:latin typeface="Arial" panose="020B0604020202020204" pitchFamily="34" charset="0"/>
                </a:endParaRPr>
              </a:p>
            </p:txBody>
          </p:sp>
          <p:sp>
            <p:nvSpPr>
              <p:cNvPr id="24611" name="Line 37">
                <a:extLst>
                  <a:ext uri="{FF2B5EF4-FFF2-40B4-BE49-F238E27FC236}">
                    <a16:creationId xmlns:a16="http://schemas.microsoft.com/office/drawing/2014/main" id="{23ED69E5-AF3E-4AE0-8251-5BDB37C5E55B}"/>
                  </a:ext>
                </a:extLst>
              </p:cNvPr>
              <p:cNvSpPr>
                <a:spLocks noChangeShapeType="1"/>
              </p:cNvSpPr>
              <p:nvPr/>
            </p:nvSpPr>
            <p:spPr bwMode="auto">
              <a:xfrm>
                <a:off x="1375" y="3263"/>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08" name="Text Box 38">
              <a:extLst>
                <a:ext uri="{FF2B5EF4-FFF2-40B4-BE49-F238E27FC236}">
                  <a16:creationId xmlns:a16="http://schemas.microsoft.com/office/drawing/2014/main" id="{89D214DD-B07D-44BA-81A0-5E1A68E76723}"/>
                </a:ext>
              </a:extLst>
            </p:cNvPr>
            <p:cNvSpPr txBox="1">
              <a:spLocks noChangeArrowheads="1"/>
            </p:cNvSpPr>
            <p:nvPr/>
          </p:nvSpPr>
          <p:spPr bwMode="auto">
            <a:xfrm>
              <a:off x="656" y="2810"/>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grpSp>
        <p:nvGrpSpPr>
          <p:cNvPr id="9" name="Group 44">
            <a:extLst>
              <a:ext uri="{FF2B5EF4-FFF2-40B4-BE49-F238E27FC236}">
                <a16:creationId xmlns:a16="http://schemas.microsoft.com/office/drawing/2014/main" id="{FDD12303-FDA7-4A6A-862E-E42BD27571C6}"/>
              </a:ext>
            </a:extLst>
          </p:cNvPr>
          <p:cNvGrpSpPr>
            <a:grpSpLocks/>
          </p:cNvGrpSpPr>
          <p:nvPr/>
        </p:nvGrpSpPr>
        <p:grpSpPr bwMode="auto">
          <a:xfrm>
            <a:off x="4151313" y="3409950"/>
            <a:ext cx="3860800" cy="914400"/>
            <a:chOff x="2880" y="2160"/>
            <a:chExt cx="2432" cy="576"/>
          </a:xfrm>
        </p:grpSpPr>
        <p:sp>
          <p:nvSpPr>
            <p:cNvPr id="24602" name="Text Box 40">
              <a:extLst>
                <a:ext uri="{FF2B5EF4-FFF2-40B4-BE49-F238E27FC236}">
                  <a16:creationId xmlns:a16="http://schemas.microsoft.com/office/drawing/2014/main" id="{15332088-C4B2-4905-A988-D4069D53996D}"/>
                </a:ext>
              </a:extLst>
            </p:cNvPr>
            <p:cNvSpPr txBox="1">
              <a:spLocks noChangeArrowheads="1"/>
            </p:cNvSpPr>
            <p:nvPr/>
          </p:nvSpPr>
          <p:spPr bwMode="auto">
            <a:xfrm>
              <a:off x="2880" y="2160"/>
              <a:ext cx="1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latin typeface="Arial" panose="020B0604020202020204" pitchFamily="34" charset="0"/>
                </a:rPr>
                <a:t>P</a:t>
              </a:r>
              <a:r>
                <a:rPr lang="en-US" altLang="en-US" sz="2400" i="1" baseline="-25000">
                  <a:latin typeface="Arial" panose="020B0604020202020204" pitchFamily="34" charset="0"/>
                </a:rPr>
                <a:t>1</a:t>
              </a:r>
              <a:r>
                <a:rPr lang="en-US" altLang="en-US" sz="2400">
                  <a:latin typeface="Arial" panose="020B0604020202020204" pitchFamily="34" charset="0"/>
                </a:rPr>
                <a:t> = 1.20 atm</a:t>
              </a:r>
              <a:endParaRPr lang="en-US" altLang="en-US" sz="2400" i="1">
                <a:latin typeface="Arial" panose="020B0604020202020204" pitchFamily="34" charset="0"/>
              </a:endParaRPr>
            </a:p>
          </p:txBody>
        </p:sp>
        <p:sp>
          <p:nvSpPr>
            <p:cNvPr id="24603" name="Text Box 41">
              <a:extLst>
                <a:ext uri="{FF2B5EF4-FFF2-40B4-BE49-F238E27FC236}">
                  <a16:creationId xmlns:a16="http://schemas.microsoft.com/office/drawing/2014/main" id="{DA2276E7-2F0C-4F6F-B497-F884D7A9DD68}"/>
                </a:ext>
              </a:extLst>
            </p:cNvPr>
            <p:cNvSpPr txBox="1">
              <a:spLocks noChangeArrowheads="1"/>
            </p:cNvSpPr>
            <p:nvPr/>
          </p:nvSpPr>
          <p:spPr bwMode="auto">
            <a:xfrm>
              <a:off x="2880" y="2448"/>
              <a:ext cx="10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latin typeface="Arial" panose="020B0604020202020204" pitchFamily="34" charset="0"/>
                </a:rPr>
                <a:t>T</a:t>
              </a:r>
              <a:r>
                <a:rPr lang="en-US" altLang="en-US" sz="2400" i="1" baseline="-25000">
                  <a:latin typeface="Arial" panose="020B0604020202020204" pitchFamily="34" charset="0"/>
                </a:rPr>
                <a:t>1</a:t>
              </a:r>
              <a:r>
                <a:rPr lang="en-US" altLang="en-US" sz="2400" i="1">
                  <a:latin typeface="Arial" panose="020B0604020202020204" pitchFamily="34" charset="0"/>
                </a:rPr>
                <a:t> =</a:t>
              </a:r>
              <a:r>
                <a:rPr lang="en-US" altLang="en-US" sz="2400">
                  <a:latin typeface="Arial" panose="020B0604020202020204" pitchFamily="34" charset="0"/>
                </a:rPr>
                <a:t> 291 K</a:t>
              </a:r>
              <a:endParaRPr lang="en-US" altLang="en-US" sz="2400" i="1">
                <a:latin typeface="Arial" panose="020B0604020202020204" pitchFamily="34" charset="0"/>
              </a:endParaRPr>
            </a:p>
          </p:txBody>
        </p:sp>
        <p:sp>
          <p:nvSpPr>
            <p:cNvPr id="24604" name="Text Box 42">
              <a:extLst>
                <a:ext uri="{FF2B5EF4-FFF2-40B4-BE49-F238E27FC236}">
                  <a16:creationId xmlns:a16="http://schemas.microsoft.com/office/drawing/2014/main" id="{40B8E2B1-DE09-41C2-954D-4B74450D7EED}"/>
                </a:ext>
              </a:extLst>
            </p:cNvPr>
            <p:cNvSpPr txBox="1">
              <a:spLocks noChangeArrowheads="1"/>
            </p:cNvSpPr>
            <p:nvPr/>
          </p:nvSpPr>
          <p:spPr bwMode="auto">
            <a:xfrm>
              <a:off x="4288" y="2160"/>
              <a:ext cx="6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latin typeface="Arial" panose="020B0604020202020204" pitchFamily="34" charset="0"/>
                </a:rPr>
                <a:t>P</a:t>
              </a:r>
              <a:r>
                <a:rPr lang="en-US" altLang="en-US" sz="2400" i="1" baseline="-25000">
                  <a:latin typeface="Arial" panose="020B0604020202020204" pitchFamily="34" charset="0"/>
                </a:rPr>
                <a:t>2</a:t>
              </a:r>
              <a:r>
                <a:rPr lang="en-US" altLang="en-US" sz="2400">
                  <a:latin typeface="Arial" panose="020B0604020202020204" pitchFamily="34" charset="0"/>
                </a:rPr>
                <a:t> = ?</a:t>
              </a:r>
              <a:endParaRPr lang="en-US" altLang="en-US" sz="2400" i="1">
                <a:latin typeface="Arial" panose="020B0604020202020204" pitchFamily="34" charset="0"/>
              </a:endParaRPr>
            </a:p>
          </p:txBody>
        </p:sp>
        <p:sp>
          <p:nvSpPr>
            <p:cNvPr id="24605" name="Text Box 43">
              <a:extLst>
                <a:ext uri="{FF2B5EF4-FFF2-40B4-BE49-F238E27FC236}">
                  <a16:creationId xmlns:a16="http://schemas.microsoft.com/office/drawing/2014/main" id="{168A8BF6-253A-4196-A4CF-DE1BCDCA1342}"/>
                </a:ext>
              </a:extLst>
            </p:cNvPr>
            <p:cNvSpPr txBox="1">
              <a:spLocks noChangeArrowheads="1"/>
            </p:cNvSpPr>
            <p:nvPr/>
          </p:nvSpPr>
          <p:spPr bwMode="auto">
            <a:xfrm>
              <a:off x="4288" y="2448"/>
              <a:ext cx="10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latin typeface="Arial" panose="020B0604020202020204" pitchFamily="34" charset="0"/>
                </a:rPr>
                <a:t>T</a:t>
              </a:r>
              <a:r>
                <a:rPr lang="en-US" altLang="en-US" sz="2400" i="1" baseline="-25000">
                  <a:latin typeface="Arial" panose="020B0604020202020204" pitchFamily="34" charset="0"/>
                </a:rPr>
                <a:t>2</a:t>
              </a:r>
              <a:r>
                <a:rPr lang="en-US" altLang="en-US" sz="2400" i="1">
                  <a:latin typeface="Arial" panose="020B0604020202020204" pitchFamily="34" charset="0"/>
                </a:rPr>
                <a:t> =</a:t>
              </a:r>
              <a:r>
                <a:rPr lang="en-US" altLang="en-US" sz="2400">
                  <a:latin typeface="Arial" panose="020B0604020202020204" pitchFamily="34" charset="0"/>
                </a:rPr>
                <a:t> 358 K</a:t>
              </a:r>
              <a:endParaRPr lang="en-US" altLang="en-US" sz="2400" i="1">
                <a:latin typeface="Arial" panose="020B0604020202020204" pitchFamily="34" charset="0"/>
              </a:endParaRPr>
            </a:p>
          </p:txBody>
        </p:sp>
      </p:grpSp>
      <p:grpSp>
        <p:nvGrpSpPr>
          <p:cNvPr id="10" name="Group 52">
            <a:extLst>
              <a:ext uri="{FF2B5EF4-FFF2-40B4-BE49-F238E27FC236}">
                <a16:creationId xmlns:a16="http://schemas.microsoft.com/office/drawing/2014/main" id="{99B91BCF-A532-4E47-9070-3E7C6283842A}"/>
              </a:ext>
            </a:extLst>
          </p:cNvPr>
          <p:cNvGrpSpPr>
            <a:grpSpLocks/>
          </p:cNvGrpSpPr>
          <p:nvPr/>
        </p:nvGrpSpPr>
        <p:grpSpPr bwMode="auto">
          <a:xfrm>
            <a:off x="585787" y="4803775"/>
            <a:ext cx="2157413" cy="987425"/>
            <a:chOff x="329" y="3552"/>
            <a:chExt cx="1359" cy="622"/>
          </a:xfrm>
        </p:grpSpPr>
        <p:sp>
          <p:nvSpPr>
            <p:cNvPr id="24597" name="Text Box 45">
              <a:extLst>
                <a:ext uri="{FF2B5EF4-FFF2-40B4-BE49-F238E27FC236}">
                  <a16:creationId xmlns:a16="http://schemas.microsoft.com/office/drawing/2014/main" id="{A7C5B67C-3CFE-48E4-9A3D-1B599CBD4539}"/>
                </a:ext>
              </a:extLst>
            </p:cNvPr>
            <p:cNvSpPr txBox="1">
              <a:spLocks noChangeArrowheads="1"/>
            </p:cNvSpPr>
            <p:nvPr/>
          </p:nvSpPr>
          <p:spPr bwMode="auto">
            <a:xfrm>
              <a:off x="329" y="3689"/>
              <a:ext cx="10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i="1" baseline="-25000" dirty="0">
                  <a:latin typeface="Arial" panose="020B0604020202020204" pitchFamily="34" charset="0"/>
                </a:rPr>
                <a:t>2</a:t>
              </a:r>
              <a:r>
                <a:rPr lang="en-US" altLang="en-US" sz="2800" dirty="0">
                  <a:latin typeface="Arial" panose="020B0604020202020204" pitchFamily="34" charset="0"/>
                </a:rPr>
                <a:t> = </a:t>
              </a:r>
              <a:r>
                <a:rPr lang="en-US" altLang="en-US" sz="2800" i="1" dirty="0">
                  <a:latin typeface="Arial" panose="020B0604020202020204" pitchFamily="34" charset="0"/>
                </a:rPr>
                <a:t>P</a:t>
              </a:r>
              <a:r>
                <a:rPr lang="en-US" altLang="en-US" sz="2800" i="1" baseline="-25000" dirty="0">
                  <a:latin typeface="Arial" panose="020B0604020202020204" pitchFamily="34" charset="0"/>
                </a:rPr>
                <a:t>1</a:t>
              </a:r>
              <a:r>
                <a:rPr lang="en-US" altLang="en-US" sz="2800" i="1" dirty="0">
                  <a:latin typeface="Arial" panose="020B0604020202020204" pitchFamily="34" charset="0"/>
                </a:rPr>
                <a:t> x </a:t>
              </a:r>
            </a:p>
          </p:txBody>
        </p:sp>
        <p:grpSp>
          <p:nvGrpSpPr>
            <p:cNvPr id="24598" name="Group 47">
              <a:extLst>
                <a:ext uri="{FF2B5EF4-FFF2-40B4-BE49-F238E27FC236}">
                  <a16:creationId xmlns:a16="http://schemas.microsoft.com/office/drawing/2014/main" id="{055C7632-00D8-40BC-BD8B-0D5434706E23}"/>
                </a:ext>
              </a:extLst>
            </p:cNvPr>
            <p:cNvGrpSpPr>
              <a:grpSpLocks/>
            </p:cNvGrpSpPr>
            <p:nvPr/>
          </p:nvGrpSpPr>
          <p:grpSpPr bwMode="auto">
            <a:xfrm>
              <a:off x="1350" y="3552"/>
              <a:ext cx="338" cy="622"/>
              <a:chOff x="1350" y="2928"/>
              <a:chExt cx="338" cy="622"/>
            </a:xfrm>
          </p:grpSpPr>
          <p:sp>
            <p:nvSpPr>
              <p:cNvPr id="24599" name="Text Box 48">
                <a:extLst>
                  <a:ext uri="{FF2B5EF4-FFF2-40B4-BE49-F238E27FC236}">
                    <a16:creationId xmlns:a16="http://schemas.microsoft.com/office/drawing/2014/main" id="{C947119E-4855-4C36-A20B-870295F55F22}"/>
                  </a:ext>
                </a:extLst>
              </p:cNvPr>
              <p:cNvSpPr txBox="1">
                <a:spLocks noChangeArrowheads="1"/>
              </p:cNvSpPr>
              <p:nvPr/>
            </p:nvSpPr>
            <p:spPr bwMode="auto">
              <a:xfrm>
                <a:off x="1350" y="2928"/>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T</a:t>
                </a:r>
                <a:r>
                  <a:rPr lang="en-US" altLang="en-US" sz="2800" i="1" baseline="-25000">
                    <a:latin typeface="Arial" panose="020B0604020202020204" pitchFamily="34" charset="0"/>
                  </a:rPr>
                  <a:t>2</a:t>
                </a:r>
                <a:endParaRPr lang="en-US" altLang="en-US" sz="2800" i="1">
                  <a:latin typeface="Arial" panose="020B0604020202020204" pitchFamily="34" charset="0"/>
                </a:endParaRPr>
              </a:p>
            </p:txBody>
          </p:sp>
          <p:sp>
            <p:nvSpPr>
              <p:cNvPr id="24600" name="Text Box 49">
                <a:extLst>
                  <a:ext uri="{FF2B5EF4-FFF2-40B4-BE49-F238E27FC236}">
                    <a16:creationId xmlns:a16="http://schemas.microsoft.com/office/drawing/2014/main" id="{0F236155-E638-44D8-B3DD-7F851EF74628}"/>
                  </a:ext>
                </a:extLst>
              </p:cNvPr>
              <p:cNvSpPr txBox="1">
                <a:spLocks noChangeArrowheads="1"/>
              </p:cNvSpPr>
              <p:nvPr/>
            </p:nvSpPr>
            <p:spPr bwMode="auto">
              <a:xfrm>
                <a:off x="1350" y="3223"/>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T</a:t>
                </a:r>
                <a:r>
                  <a:rPr lang="en-US" altLang="en-US" sz="2800" i="1" baseline="-25000">
                    <a:latin typeface="Arial" panose="020B0604020202020204" pitchFamily="34" charset="0"/>
                  </a:rPr>
                  <a:t>1</a:t>
                </a:r>
                <a:endParaRPr lang="en-US" altLang="en-US" sz="2800" i="1">
                  <a:latin typeface="Arial" panose="020B0604020202020204" pitchFamily="34" charset="0"/>
                </a:endParaRPr>
              </a:p>
            </p:txBody>
          </p:sp>
          <p:sp>
            <p:nvSpPr>
              <p:cNvPr id="24601" name="Line 50">
                <a:extLst>
                  <a:ext uri="{FF2B5EF4-FFF2-40B4-BE49-F238E27FC236}">
                    <a16:creationId xmlns:a16="http://schemas.microsoft.com/office/drawing/2014/main" id="{AA38A188-A214-4D7D-A4EC-58DCDA9AA7DB}"/>
                  </a:ext>
                </a:extLst>
              </p:cNvPr>
              <p:cNvSpPr>
                <a:spLocks noChangeShapeType="1"/>
              </p:cNvSpPr>
              <p:nvPr/>
            </p:nvSpPr>
            <p:spPr bwMode="auto">
              <a:xfrm>
                <a:off x="1375" y="3255"/>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 name="Group 58">
            <a:extLst>
              <a:ext uri="{FF2B5EF4-FFF2-40B4-BE49-F238E27FC236}">
                <a16:creationId xmlns:a16="http://schemas.microsoft.com/office/drawing/2014/main" id="{70426544-E819-41FF-BF70-9AB29194E477}"/>
              </a:ext>
            </a:extLst>
          </p:cNvPr>
          <p:cNvGrpSpPr>
            <a:grpSpLocks/>
          </p:cNvGrpSpPr>
          <p:nvPr/>
        </p:nvGrpSpPr>
        <p:grpSpPr bwMode="auto">
          <a:xfrm>
            <a:off x="2709863" y="4864100"/>
            <a:ext cx="3233737" cy="911225"/>
            <a:chOff x="2171" y="3264"/>
            <a:chExt cx="2037" cy="574"/>
          </a:xfrm>
        </p:grpSpPr>
        <p:sp>
          <p:nvSpPr>
            <p:cNvPr id="24592" name="Text Box 53">
              <a:extLst>
                <a:ext uri="{FF2B5EF4-FFF2-40B4-BE49-F238E27FC236}">
                  <a16:creationId xmlns:a16="http://schemas.microsoft.com/office/drawing/2014/main" id="{1992B7E8-4C2B-4C78-830C-D8738067FE8C}"/>
                </a:ext>
              </a:extLst>
            </p:cNvPr>
            <p:cNvSpPr txBox="1">
              <a:spLocks noChangeArrowheads="1"/>
            </p:cNvSpPr>
            <p:nvPr/>
          </p:nvSpPr>
          <p:spPr bwMode="auto">
            <a:xfrm>
              <a:off x="2171" y="3360"/>
              <a:ext cx="141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 1.20 atm x </a:t>
              </a:r>
            </a:p>
          </p:txBody>
        </p:sp>
        <p:grpSp>
          <p:nvGrpSpPr>
            <p:cNvPr id="24593" name="Group 57">
              <a:extLst>
                <a:ext uri="{FF2B5EF4-FFF2-40B4-BE49-F238E27FC236}">
                  <a16:creationId xmlns:a16="http://schemas.microsoft.com/office/drawing/2014/main" id="{E37513CF-6CBB-4CF0-921B-FFF589CEE16E}"/>
                </a:ext>
              </a:extLst>
            </p:cNvPr>
            <p:cNvGrpSpPr>
              <a:grpSpLocks/>
            </p:cNvGrpSpPr>
            <p:nvPr/>
          </p:nvGrpSpPr>
          <p:grpSpPr bwMode="auto">
            <a:xfrm>
              <a:off x="3505" y="3264"/>
              <a:ext cx="703" cy="574"/>
              <a:chOff x="3641" y="3065"/>
              <a:chExt cx="703" cy="574"/>
            </a:xfrm>
          </p:grpSpPr>
          <p:sp>
            <p:nvSpPr>
              <p:cNvPr id="24594" name="Text Box 54">
                <a:extLst>
                  <a:ext uri="{FF2B5EF4-FFF2-40B4-BE49-F238E27FC236}">
                    <a16:creationId xmlns:a16="http://schemas.microsoft.com/office/drawing/2014/main" id="{01B38C6C-7074-4A23-BACA-6E20E4B61567}"/>
                  </a:ext>
                </a:extLst>
              </p:cNvPr>
              <p:cNvSpPr txBox="1">
                <a:spLocks noChangeArrowheads="1"/>
              </p:cNvSpPr>
              <p:nvPr/>
            </p:nvSpPr>
            <p:spPr bwMode="auto">
              <a:xfrm>
                <a:off x="3641" y="3065"/>
                <a:ext cx="7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358 K</a:t>
                </a:r>
              </a:p>
            </p:txBody>
          </p:sp>
          <p:sp>
            <p:nvSpPr>
              <p:cNvPr id="24595" name="Text Box 55">
                <a:extLst>
                  <a:ext uri="{FF2B5EF4-FFF2-40B4-BE49-F238E27FC236}">
                    <a16:creationId xmlns:a16="http://schemas.microsoft.com/office/drawing/2014/main" id="{1B285056-E94F-4E71-9C49-C8E3D1DDF527}"/>
                  </a:ext>
                </a:extLst>
              </p:cNvPr>
              <p:cNvSpPr txBox="1">
                <a:spLocks noChangeArrowheads="1"/>
              </p:cNvSpPr>
              <p:nvPr/>
            </p:nvSpPr>
            <p:spPr bwMode="auto">
              <a:xfrm>
                <a:off x="3642" y="3312"/>
                <a:ext cx="7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291 K</a:t>
                </a:r>
              </a:p>
            </p:txBody>
          </p:sp>
          <p:sp>
            <p:nvSpPr>
              <p:cNvPr id="24596" name="Line 56">
                <a:extLst>
                  <a:ext uri="{FF2B5EF4-FFF2-40B4-BE49-F238E27FC236}">
                    <a16:creationId xmlns:a16="http://schemas.microsoft.com/office/drawing/2014/main" id="{E76139DB-6697-4BD7-843C-81B904546256}"/>
                  </a:ext>
                </a:extLst>
              </p:cNvPr>
              <p:cNvSpPr>
                <a:spLocks noChangeShapeType="1"/>
              </p:cNvSpPr>
              <p:nvPr/>
            </p:nvSpPr>
            <p:spPr bwMode="auto">
              <a:xfrm>
                <a:off x="3704" y="3352"/>
                <a:ext cx="57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3611" name="Text Box 59">
            <a:extLst>
              <a:ext uri="{FF2B5EF4-FFF2-40B4-BE49-F238E27FC236}">
                <a16:creationId xmlns:a16="http://schemas.microsoft.com/office/drawing/2014/main" id="{7026F99E-42BD-4487-9A71-FFAB80C5724D}"/>
              </a:ext>
            </a:extLst>
          </p:cNvPr>
          <p:cNvSpPr txBox="1">
            <a:spLocks noChangeArrowheads="1"/>
          </p:cNvSpPr>
          <p:nvPr/>
        </p:nvSpPr>
        <p:spPr bwMode="auto">
          <a:xfrm>
            <a:off x="5880116" y="5016500"/>
            <a:ext cx="19335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a:t>
            </a:r>
            <a:r>
              <a:rPr lang="en-US" altLang="en-US" sz="2800" b="1" dirty="0">
                <a:latin typeface="Arial" panose="020B0604020202020204" pitchFamily="34" charset="0"/>
              </a:rPr>
              <a:t>1.48 </a:t>
            </a:r>
            <a:r>
              <a:rPr lang="en-US" altLang="en-US" sz="2800" b="1" dirty="0" err="1">
                <a:latin typeface="Arial" panose="020B0604020202020204" pitchFamily="34" charset="0"/>
              </a:rPr>
              <a:t>atm</a:t>
            </a:r>
            <a:endParaRPr lang="en-US" altLang="en-US" sz="2800" b="1" dirty="0">
              <a:latin typeface="Arial" panose="020B0604020202020204" pitchFamily="34" charset="0"/>
            </a:endParaRPr>
          </a:p>
        </p:txBody>
      </p:sp>
      <p:sp>
        <p:nvSpPr>
          <p:cNvPr id="23612" name="Line 60">
            <a:extLst>
              <a:ext uri="{FF2B5EF4-FFF2-40B4-BE49-F238E27FC236}">
                <a16:creationId xmlns:a16="http://schemas.microsoft.com/office/drawing/2014/main" id="{E357E108-B286-4050-9A29-104D2C187068}"/>
              </a:ext>
            </a:extLst>
          </p:cNvPr>
          <p:cNvSpPr>
            <a:spLocks noChangeShapeType="1"/>
          </p:cNvSpPr>
          <p:nvPr/>
        </p:nvSpPr>
        <p:spPr bwMode="auto">
          <a:xfrm flipV="1">
            <a:off x="5562600" y="5029200"/>
            <a:ext cx="3810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3" name="Line 61">
            <a:extLst>
              <a:ext uri="{FF2B5EF4-FFF2-40B4-BE49-F238E27FC236}">
                <a16:creationId xmlns:a16="http://schemas.microsoft.com/office/drawing/2014/main" id="{E521D9C2-50B7-4F29-8D3E-4583138F426F}"/>
              </a:ext>
            </a:extLst>
          </p:cNvPr>
          <p:cNvSpPr>
            <a:spLocks noChangeShapeType="1"/>
          </p:cNvSpPr>
          <p:nvPr/>
        </p:nvSpPr>
        <p:spPr bwMode="auto">
          <a:xfrm flipV="1">
            <a:off x="5562600" y="5410200"/>
            <a:ext cx="3810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615" name="Picture 63" descr="cha56011_ma0505">
            <a:extLst>
              <a:ext uri="{FF2B5EF4-FFF2-40B4-BE49-F238E27FC236}">
                <a16:creationId xmlns:a16="http://schemas.microsoft.com/office/drawing/2014/main" id="{243DB18D-06D8-4682-820E-72A57EAB4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10" r="11610"/>
          <a:stretch>
            <a:fillRect/>
          </a:stretch>
        </p:blipFill>
        <p:spPr bwMode="auto">
          <a:xfrm>
            <a:off x="7620000" y="1828800"/>
            <a:ext cx="1295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B27FF4BA-BE84-495D-B5D8-D77D30C4B79D}"/>
              </a:ext>
            </a:extLst>
          </p:cNvPr>
          <p:cNvSpPr>
            <a:spLocks noGrp="1"/>
          </p:cNvSpPr>
          <p:nvPr>
            <p:ph type="sldNum" sz="quarter" idx="12"/>
          </p:nvPr>
        </p:nvSpPr>
        <p:spPr/>
        <p:txBody>
          <a:bodyPr/>
          <a:lstStyle/>
          <a:p>
            <a:pPr>
              <a:defRPr/>
            </a:pPr>
            <a:fld id="{FE59D228-BDAD-4861-BBEA-2F34BE7847B1}" type="slidenum">
              <a:rPr lang="en-US" altLang="en-US" smtClean="0"/>
              <a:pPr>
                <a:defRPr/>
              </a:pPr>
              <a:t>24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3615"/>
                                        </p:tgtEl>
                                        <p:attrNameLst>
                                          <p:attrName>style.visibility</p:attrName>
                                        </p:attrNameLst>
                                      </p:cBhvr>
                                      <p:to>
                                        <p:strVal val="visible"/>
                                      </p:to>
                                    </p:set>
                                    <p:anim calcmode="lin" valueType="num">
                                      <p:cBhvr>
                                        <p:cTn id="7" dur="1000" fill="hold"/>
                                        <p:tgtEl>
                                          <p:spTgt spid="23615"/>
                                        </p:tgtEl>
                                        <p:attrNameLst>
                                          <p:attrName>ppt_w</p:attrName>
                                        </p:attrNameLst>
                                      </p:cBhvr>
                                      <p:tavLst>
                                        <p:tav tm="0">
                                          <p:val>
                                            <p:strVal val="#ppt_w*0.70"/>
                                          </p:val>
                                        </p:tav>
                                        <p:tav tm="100000">
                                          <p:val>
                                            <p:strVal val="#ppt_w"/>
                                          </p:val>
                                        </p:tav>
                                      </p:tavLst>
                                    </p:anim>
                                    <p:anim calcmode="lin" valueType="num">
                                      <p:cBhvr>
                                        <p:cTn id="8" dur="1000" fill="hold"/>
                                        <p:tgtEl>
                                          <p:spTgt spid="23615"/>
                                        </p:tgtEl>
                                        <p:attrNameLst>
                                          <p:attrName>ppt_h</p:attrName>
                                        </p:attrNameLst>
                                      </p:cBhvr>
                                      <p:tavLst>
                                        <p:tav tm="0">
                                          <p:val>
                                            <p:strVal val="#ppt_h"/>
                                          </p:val>
                                        </p:tav>
                                        <p:tav tm="100000">
                                          <p:val>
                                            <p:strVal val="#ppt_h"/>
                                          </p:val>
                                        </p:tav>
                                      </p:tavLst>
                                    </p:anim>
                                    <p:animEffect transition="in" filter="fade">
                                      <p:cBhvr>
                                        <p:cTn id="9" dur="1000"/>
                                        <p:tgtEl>
                                          <p:spTgt spid="236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3556"/>
                                        </p:tgtEl>
                                        <p:attrNameLst>
                                          <p:attrName>style.visibility</p:attrName>
                                        </p:attrNameLst>
                                      </p:cBhvr>
                                      <p:to>
                                        <p:strVal val="visible"/>
                                      </p:to>
                                    </p:set>
                                    <p:anim calcmode="lin" valueType="num">
                                      <p:cBhvr additive="base">
                                        <p:cTn id="14" dur="500" fill="hold"/>
                                        <p:tgtEl>
                                          <p:spTgt spid="23556"/>
                                        </p:tgtEl>
                                        <p:attrNameLst>
                                          <p:attrName>ppt_x</p:attrName>
                                        </p:attrNameLst>
                                      </p:cBhvr>
                                      <p:tavLst>
                                        <p:tav tm="0">
                                          <p:val>
                                            <p:strVal val="0-#ppt_w/2"/>
                                          </p:val>
                                        </p:tav>
                                        <p:tav tm="100000">
                                          <p:val>
                                            <p:strVal val="#ppt_x"/>
                                          </p:val>
                                        </p:tav>
                                      </p:tavLst>
                                    </p:anim>
                                    <p:anim calcmode="lin" valueType="num">
                                      <p:cBhvr additive="base">
                                        <p:cTn id="15"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3557"/>
                                        </p:tgtEl>
                                        <p:attrNameLst>
                                          <p:attrName>style.visibility</p:attrName>
                                        </p:attrNameLst>
                                      </p:cBhvr>
                                      <p:to>
                                        <p:strVal val="visible"/>
                                      </p:to>
                                    </p:set>
                                    <p:anim calcmode="lin" valueType="num">
                                      <p:cBhvr additive="base">
                                        <p:cTn id="20" dur="500" fill="hold"/>
                                        <p:tgtEl>
                                          <p:spTgt spid="23557"/>
                                        </p:tgtEl>
                                        <p:attrNameLst>
                                          <p:attrName>ppt_x</p:attrName>
                                        </p:attrNameLst>
                                      </p:cBhvr>
                                      <p:tavLst>
                                        <p:tav tm="0">
                                          <p:val>
                                            <p:strVal val="1+#ppt_w/2"/>
                                          </p:val>
                                        </p:tav>
                                        <p:tav tm="100000">
                                          <p:val>
                                            <p:strVal val="#ppt_x"/>
                                          </p:val>
                                        </p:tav>
                                      </p:tavLst>
                                    </p:anim>
                                    <p:anim calcmode="lin" valueType="num">
                                      <p:cBhvr additive="base">
                                        <p:cTn id="21"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3568"/>
                                        </p:tgtEl>
                                        <p:attrNameLst>
                                          <p:attrName>style.visibility</p:attrName>
                                        </p:attrNameLst>
                                      </p:cBhvr>
                                      <p:to>
                                        <p:strVal val="visible"/>
                                      </p:to>
                                    </p:set>
                                    <p:anim calcmode="lin" valueType="num">
                                      <p:cBhvr additive="base">
                                        <p:cTn id="32" dur="500" fill="hold"/>
                                        <p:tgtEl>
                                          <p:spTgt spid="23568"/>
                                        </p:tgtEl>
                                        <p:attrNameLst>
                                          <p:attrName>ppt_x</p:attrName>
                                        </p:attrNameLst>
                                      </p:cBhvr>
                                      <p:tavLst>
                                        <p:tav tm="0">
                                          <p:val>
                                            <p:strVal val="1+#ppt_w/2"/>
                                          </p:val>
                                        </p:tav>
                                        <p:tav tm="100000">
                                          <p:val>
                                            <p:strVal val="#ppt_x"/>
                                          </p:val>
                                        </p:tav>
                                      </p:tavLst>
                                    </p:anim>
                                    <p:anim calcmode="lin" valueType="num">
                                      <p:cBhvr additive="base">
                                        <p:cTn id="33"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0-#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499"/>
                                          </p:stCondLst>
                                        </p:cTn>
                                        <p:tgtEl>
                                          <p:spTgt spid="2361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499"/>
                                          </p:stCondLst>
                                        </p:cTn>
                                        <p:tgtEl>
                                          <p:spTgt spid="23613"/>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23611"/>
                                        </p:tgtEl>
                                        <p:attrNameLst>
                                          <p:attrName>style.visibility</p:attrName>
                                        </p:attrNameLst>
                                      </p:cBhvr>
                                      <p:to>
                                        <p:strVal val="visible"/>
                                      </p:to>
                                    </p:set>
                                    <p:anim calcmode="lin" valueType="num">
                                      <p:cBhvr additive="base">
                                        <p:cTn id="68" dur="500" fill="hold"/>
                                        <p:tgtEl>
                                          <p:spTgt spid="23611"/>
                                        </p:tgtEl>
                                        <p:attrNameLst>
                                          <p:attrName>ppt_x</p:attrName>
                                        </p:attrNameLst>
                                      </p:cBhvr>
                                      <p:tavLst>
                                        <p:tav tm="0">
                                          <p:val>
                                            <p:strVal val="1+#ppt_w/2"/>
                                          </p:val>
                                        </p:tav>
                                        <p:tav tm="100000">
                                          <p:val>
                                            <p:strVal val="#ppt_x"/>
                                          </p:val>
                                        </p:tav>
                                      </p:tavLst>
                                    </p:anim>
                                    <p:anim calcmode="lin" valueType="num">
                                      <p:cBhvr additive="base">
                                        <p:cTn id="69" dur="500" fill="hold"/>
                                        <p:tgtEl>
                                          <p:spTgt spid="236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7" grpId="0" autoUpdateAnimBg="0"/>
      <p:bldP spid="23568" grpId="0" autoUpdateAnimBg="0"/>
      <p:bldP spid="2361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5D0778-9B6E-4A06-98E1-47C0A9BA117D}"/>
              </a:ext>
            </a:extLst>
          </p:cNvPr>
          <p:cNvSpPr>
            <a:spLocks noGrp="1"/>
          </p:cNvSpPr>
          <p:nvPr>
            <p:ph type="sldNum" sz="quarter" idx="12"/>
          </p:nvPr>
        </p:nvSpPr>
        <p:spPr/>
        <p:txBody>
          <a:bodyPr/>
          <a:lstStyle/>
          <a:p>
            <a:pPr>
              <a:defRPr/>
            </a:pPr>
            <a:fld id="{FE59D228-BDAD-4861-BBEA-2F34BE7847B1}" type="slidenum">
              <a:rPr lang="en-US" altLang="en-US" smtClean="0"/>
              <a:pPr>
                <a:defRPr/>
              </a:pPr>
              <a:t>25</a:t>
            </a:fld>
            <a:endParaRPr lang="en-US" altLang="en-US" dirty="0"/>
          </a:p>
        </p:txBody>
      </p:sp>
      <p:pic>
        <p:nvPicPr>
          <p:cNvPr id="3" name="Picture 2">
            <a:extLst>
              <a:ext uri="{FF2B5EF4-FFF2-40B4-BE49-F238E27FC236}">
                <a16:creationId xmlns:a16="http://schemas.microsoft.com/office/drawing/2014/main" id="{1A12AF72-5DB7-4C07-A33D-0A0AB51FF604}"/>
              </a:ext>
            </a:extLst>
          </p:cNvPr>
          <p:cNvPicPr>
            <a:picLocks noChangeAspect="1"/>
          </p:cNvPicPr>
          <p:nvPr/>
        </p:nvPicPr>
        <p:blipFill>
          <a:blip r:embed="rId2"/>
          <a:stretch>
            <a:fillRect/>
          </a:stretch>
        </p:blipFill>
        <p:spPr>
          <a:xfrm>
            <a:off x="106101" y="181337"/>
            <a:ext cx="8931797" cy="2647207"/>
          </a:xfrm>
          <a:prstGeom prst="rect">
            <a:avLst/>
          </a:prstGeom>
        </p:spPr>
      </p:pic>
      <p:pic>
        <p:nvPicPr>
          <p:cNvPr id="6" name="Picture 5">
            <a:extLst>
              <a:ext uri="{FF2B5EF4-FFF2-40B4-BE49-F238E27FC236}">
                <a16:creationId xmlns:a16="http://schemas.microsoft.com/office/drawing/2014/main" id="{29466CD4-8B23-4FEF-9F07-27E9BDAA220E}"/>
              </a:ext>
            </a:extLst>
          </p:cNvPr>
          <p:cNvPicPr>
            <a:picLocks noChangeAspect="1"/>
          </p:cNvPicPr>
          <p:nvPr/>
        </p:nvPicPr>
        <p:blipFill rotWithShape="1">
          <a:blip r:embed="rId3"/>
          <a:srcRect t="3259" b="25961"/>
          <a:stretch/>
        </p:blipFill>
        <p:spPr>
          <a:xfrm>
            <a:off x="114782" y="2819400"/>
            <a:ext cx="8931797" cy="253067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2D549E-0FE2-4A9B-9A09-14DC69BF6473}"/>
              </a:ext>
            </a:extLst>
          </p:cNvPr>
          <p:cNvSpPr>
            <a:spLocks noGrp="1"/>
          </p:cNvSpPr>
          <p:nvPr>
            <p:ph type="sldNum" sz="quarter" idx="12"/>
          </p:nvPr>
        </p:nvSpPr>
        <p:spPr/>
        <p:txBody>
          <a:bodyPr/>
          <a:lstStyle/>
          <a:p>
            <a:pPr>
              <a:defRPr/>
            </a:pPr>
            <a:fld id="{FE59D228-BDAD-4861-BBEA-2F34BE7847B1}" type="slidenum">
              <a:rPr lang="en-US" altLang="en-US" smtClean="0"/>
              <a:pPr>
                <a:defRPr/>
              </a:pPr>
              <a:t>26</a:t>
            </a:fld>
            <a:endParaRPr lang="en-US" altLang="en-US" dirty="0"/>
          </a:p>
        </p:txBody>
      </p:sp>
      <p:pic>
        <p:nvPicPr>
          <p:cNvPr id="3" name="Picture 2">
            <a:extLst>
              <a:ext uri="{FF2B5EF4-FFF2-40B4-BE49-F238E27FC236}">
                <a16:creationId xmlns:a16="http://schemas.microsoft.com/office/drawing/2014/main" id="{8FC5ECD2-510B-4E5F-A43F-F68DB91360B6}"/>
              </a:ext>
            </a:extLst>
          </p:cNvPr>
          <p:cNvPicPr>
            <a:picLocks noChangeAspect="1"/>
          </p:cNvPicPr>
          <p:nvPr/>
        </p:nvPicPr>
        <p:blipFill>
          <a:blip r:embed="rId2"/>
          <a:stretch>
            <a:fillRect/>
          </a:stretch>
        </p:blipFill>
        <p:spPr>
          <a:xfrm>
            <a:off x="76200" y="152400"/>
            <a:ext cx="8915400" cy="601305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id="{B7491A6A-4C6C-49CB-AE4A-4000EF47FDB6}"/>
              </a:ext>
            </a:extLst>
          </p:cNvPr>
          <p:cNvSpPr txBox="1">
            <a:spLocks noChangeArrowheads="1"/>
          </p:cNvSpPr>
          <p:nvPr/>
        </p:nvSpPr>
        <p:spPr bwMode="auto">
          <a:xfrm>
            <a:off x="152400" y="1219200"/>
            <a:ext cx="8763000" cy="1200329"/>
          </a:xfrm>
          <a:prstGeom prst="rect">
            <a:avLst/>
          </a:prstGeom>
          <a:no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dk1"/>
          </a:fontRef>
        </p:style>
        <p:txBody>
          <a:bodyPr>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457200" indent="-457200" algn="l" rtl="0" eaLnBrk="1" hangingPunct="1">
              <a:lnSpc>
                <a:spcPct val="100000"/>
              </a:lnSpc>
              <a:spcBef>
                <a:spcPct val="0"/>
              </a:spcBef>
              <a:buFont typeface="Arial" panose="020B0604020202020204" pitchFamily="34" charset="0"/>
              <a:buAutoNum type="arabicParenR"/>
              <a:defRPr/>
            </a:pPr>
            <a:r>
              <a:rPr lang="en-US" altLang="ar-SA" sz="2400" dirty="0">
                <a:latin typeface="Arial" panose="020B0604020202020204" pitchFamily="34" charset="0"/>
              </a:rPr>
              <a:t>20.8 g of CH</a:t>
            </a:r>
            <a:r>
              <a:rPr lang="en-US" altLang="ar-SA" sz="2400" baseline="-30000" dirty="0">
                <a:latin typeface="Arial" panose="020B0604020202020204" pitchFamily="34" charset="0"/>
              </a:rPr>
              <a:t>4</a:t>
            </a:r>
            <a:r>
              <a:rPr lang="en-US" altLang="ar-SA" sz="2400" i="1" baseline="-30000" dirty="0">
                <a:latin typeface="Arial" panose="020B0604020202020204" pitchFamily="34" charset="0"/>
              </a:rPr>
              <a:t>  </a:t>
            </a:r>
            <a:r>
              <a:rPr lang="en-US" altLang="ar-SA" sz="2400" dirty="0">
                <a:latin typeface="Arial" panose="020B0604020202020204" pitchFamily="34" charset="0"/>
              </a:rPr>
              <a:t>gas was confined in 5.200 L vessel at 50 </a:t>
            </a:r>
            <a:r>
              <a:rPr lang="en-US" altLang="ar-SA" sz="2400" baseline="30000" dirty="0">
                <a:latin typeface="Arial" panose="020B0604020202020204" pitchFamily="34" charset="0"/>
              </a:rPr>
              <a:t>0</a:t>
            </a:r>
            <a:r>
              <a:rPr lang="en-US" altLang="ar-SA" sz="2400" dirty="0">
                <a:latin typeface="Arial" panose="020B0604020202020204" pitchFamily="34" charset="0"/>
              </a:rPr>
              <a:t>C. Calculate  the pressure exerted by the gas? </a:t>
            </a:r>
          </a:p>
          <a:p>
            <a:pPr algn="l" rtl="0" eaLnBrk="1" hangingPunct="1">
              <a:lnSpc>
                <a:spcPct val="100000"/>
              </a:lnSpc>
              <a:spcBef>
                <a:spcPct val="0"/>
              </a:spcBef>
              <a:buFont typeface="Arial" panose="020B0604020202020204" pitchFamily="34" charset="0"/>
              <a:buNone/>
              <a:defRPr/>
            </a:pPr>
            <a:r>
              <a:rPr lang="en-US" altLang="ar-SA" sz="2400" dirty="0">
                <a:latin typeface="Arial" panose="020B0604020202020204" pitchFamily="34" charset="0"/>
              </a:rPr>
              <a:t> </a:t>
            </a:r>
            <a:r>
              <a:rPr lang="en-US" altLang="ar-SA" sz="2400" i="1" dirty="0">
                <a:solidFill>
                  <a:schemeClr val="tx2">
                    <a:lumMod val="60000"/>
                    <a:lumOff val="40000"/>
                  </a:schemeClr>
                </a:solidFill>
                <a:latin typeface="Lucida Calligraphy" panose="03010101010101010101" pitchFamily="66" charset="0"/>
              </a:rPr>
              <a:t>M </a:t>
            </a:r>
            <a:r>
              <a:rPr lang="en-US" altLang="ar-SA" sz="2400" baseline="-25000" dirty="0">
                <a:solidFill>
                  <a:schemeClr val="tx2">
                    <a:lumMod val="60000"/>
                    <a:lumOff val="40000"/>
                  </a:schemeClr>
                </a:solidFill>
                <a:latin typeface="Arial" panose="020B0604020202020204" pitchFamily="34" charset="0"/>
              </a:rPr>
              <a:t>CH</a:t>
            </a:r>
            <a:r>
              <a:rPr lang="en-US" altLang="ar-SA" sz="2400" baseline="-54000" dirty="0">
                <a:solidFill>
                  <a:schemeClr val="tx2">
                    <a:lumMod val="60000"/>
                    <a:lumOff val="40000"/>
                  </a:schemeClr>
                </a:solidFill>
                <a:latin typeface="Arial" panose="020B0604020202020204" pitchFamily="34" charset="0"/>
              </a:rPr>
              <a:t>4</a:t>
            </a:r>
            <a:r>
              <a:rPr lang="en-US" altLang="ar-SA" sz="2400" dirty="0">
                <a:solidFill>
                  <a:schemeClr val="tx2">
                    <a:lumMod val="60000"/>
                    <a:lumOff val="40000"/>
                  </a:schemeClr>
                </a:solidFill>
                <a:latin typeface="Arial" panose="020B0604020202020204" pitchFamily="34" charset="0"/>
              </a:rPr>
              <a:t> =16.04 g mol</a:t>
            </a:r>
            <a:r>
              <a:rPr lang="en-US" altLang="ar-SA" sz="2400" baseline="30000" dirty="0">
                <a:solidFill>
                  <a:schemeClr val="tx2">
                    <a:lumMod val="60000"/>
                    <a:lumOff val="40000"/>
                  </a:schemeClr>
                </a:solidFill>
                <a:latin typeface="Arial" panose="020B0604020202020204" pitchFamily="34" charset="0"/>
              </a:rPr>
              <a:t>-1               			</a:t>
            </a:r>
            <a:r>
              <a:rPr lang="en-US" altLang="ar-SA" sz="2400" dirty="0">
                <a:solidFill>
                  <a:srgbClr val="FF0000"/>
                </a:solidFill>
                <a:latin typeface="Arial" panose="020B0604020202020204" pitchFamily="34" charset="0"/>
              </a:rPr>
              <a:t>6.529 atm</a:t>
            </a:r>
          </a:p>
        </p:txBody>
      </p:sp>
      <p:sp>
        <p:nvSpPr>
          <p:cNvPr id="4" name="Text Box 9">
            <a:extLst>
              <a:ext uri="{FF2B5EF4-FFF2-40B4-BE49-F238E27FC236}">
                <a16:creationId xmlns:a16="http://schemas.microsoft.com/office/drawing/2014/main" id="{9266D579-1D81-4C23-8C37-5D41E04481E2}"/>
              </a:ext>
            </a:extLst>
          </p:cNvPr>
          <p:cNvSpPr txBox="1">
            <a:spLocks noChangeArrowheads="1"/>
          </p:cNvSpPr>
          <p:nvPr/>
        </p:nvSpPr>
        <p:spPr bwMode="auto">
          <a:xfrm>
            <a:off x="152400" y="2806700"/>
            <a:ext cx="8763000" cy="1200329"/>
          </a:xfrm>
          <a:prstGeom prst="rect">
            <a:avLst/>
          </a:prstGeom>
          <a:no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dk1"/>
          </a:fontRef>
        </p:style>
        <p:txBody>
          <a:bodyPr>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 typeface="Arial" panose="020B0604020202020204" pitchFamily="34" charset="0"/>
              <a:buNone/>
              <a:defRPr/>
            </a:pPr>
            <a:r>
              <a:rPr lang="en-US" altLang="ar-SA" sz="2400" dirty="0">
                <a:latin typeface="Arial" panose="020B0604020202020204" pitchFamily="34" charset="0"/>
              </a:rPr>
              <a:t>2)  1.05 L balloon at 25</a:t>
            </a:r>
            <a:r>
              <a:rPr lang="en-US" altLang="ar-SA" sz="2400" baseline="30000" dirty="0">
                <a:latin typeface="Arial" panose="020B0604020202020204" pitchFamily="34" charset="0"/>
              </a:rPr>
              <a:t>0</a:t>
            </a:r>
            <a:r>
              <a:rPr lang="en-US" altLang="ar-SA" sz="2400" dirty="0">
                <a:latin typeface="Arial" panose="020B0604020202020204" pitchFamily="34" charset="0"/>
              </a:rPr>
              <a:t>C , Calculate its volume in a summer day at 50 </a:t>
            </a:r>
            <a:r>
              <a:rPr lang="en-US" altLang="ar-SA" sz="2400" baseline="30000" dirty="0">
                <a:latin typeface="Arial" panose="020B0604020202020204" pitchFamily="34" charset="0"/>
              </a:rPr>
              <a:t>0</a:t>
            </a:r>
            <a:r>
              <a:rPr lang="en-US" altLang="ar-SA" sz="2400" dirty="0">
                <a:latin typeface="Arial" panose="020B0604020202020204" pitchFamily="34" charset="0"/>
              </a:rPr>
              <a:t>C? </a:t>
            </a:r>
          </a:p>
          <a:p>
            <a:pPr algn="l" rtl="0" eaLnBrk="1" hangingPunct="1">
              <a:lnSpc>
                <a:spcPct val="100000"/>
              </a:lnSpc>
              <a:spcBef>
                <a:spcPct val="0"/>
              </a:spcBef>
              <a:buFont typeface="Arial" panose="020B0604020202020204" pitchFamily="34" charset="0"/>
              <a:buNone/>
              <a:defRPr/>
            </a:pPr>
            <a:r>
              <a:rPr lang="en-US" altLang="ar-SA" sz="2400" dirty="0">
                <a:solidFill>
                  <a:srgbClr val="FF0000"/>
                </a:solidFill>
                <a:latin typeface="Arial" panose="020B0604020202020204" pitchFamily="34" charset="0"/>
              </a:rPr>
              <a:t>							1.138 L</a:t>
            </a:r>
          </a:p>
        </p:txBody>
      </p:sp>
      <p:sp>
        <p:nvSpPr>
          <p:cNvPr id="5" name="Text Box 9">
            <a:extLst>
              <a:ext uri="{FF2B5EF4-FFF2-40B4-BE49-F238E27FC236}">
                <a16:creationId xmlns:a16="http://schemas.microsoft.com/office/drawing/2014/main" id="{53BB3897-0C07-434C-A5D9-848000C6FB10}"/>
              </a:ext>
            </a:extLst>
          </p:cNvPr>
          <p:cNvSpPr txBox="1">
            <a:spLocks noChangeArrowheads="1"/>
          </p:cNvSpPr>
          <p:nvPr/>
        </p:nvSpPr>
        <p:spPr bwMode="auto">
          <a:xfrm>
            <a:off x="152400" y="4362271"/>
            <a:ext cx="8763000" cy="1200329"/>
          </a:xfrm>
          <a:prstGeom prst="rect">
            <a:avLst/>
          </a:prstGeom>
          <a:no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dk1"/>
          </a:fontRef>
        </p:style>
        <p:txBody>
          <a:bodyPr>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 typeface="Arial" panose="020B0604020202020204" pitchFamily="34" charset="0"/>
              <a:buNone/>
              <a:defRPr/>
            </a:pPr>
            <a:r>
              <a:rPr lang="en-US" altLang="ar-SA" sz="2400" dirty="0">
                <a:latin typeface="Arial" panose="020B0604020202020204" pitchFamily="34" charset="0"/>
              </a:rPr>
              <a:t>3) Gas volume is 2.31 L at 1 atm, Calculate its pressure in mmHg when its volume becomes 7.32 L? </a:t>
            </a:r>
          </a:p>
          <a:p>
            <a:pPr algn="l" rtl="0" eaLnBrk="1" hangingPunct="1">
              <a:lnSpc>
                <a:spcPct val="100000"/>
              </a:lnSpc>
              <a:spcBef>
                <a:spcPct val="0"/>
              </a:spcBef>
              <a:buFont typeface="Arial" panose="020B0604020202020204" pitchFamily="34" charset="0"/>
              <a:buNone/>
              <a:defRPr/>
            </a:pPr>
            <a:r>
              <a:rPr lang="en-US" altLang="ar-SA" sz="2400" dirty="0">
                <a:solidFill>
                  <a:srgbClr val="FF0000"/>
                </a:solidFill>
                <a:latin typeface="Arial" panose="020B0604020202020204" pitchFamily="34" charset="0"/>
              </a:rPr>
              <a:t>							239.8 mmHg </a:t>
            </a:r>
          </a:p>
        </p:txBody>
      </p:sp>
      <p:sp>
        <p:nvSpPr>
          <p:cNvPr id="27653" name="مربع نص 5">
            <a:extLst>
              <a:ext uri="{FF2B5EF4-FFF2-40B4-BE49-F238E27FC236}">
                <a16:creationId xmlns:a16="http://schemas.microsoft.com/office/drawing/2014/main" id="{CC2FDB47-F2B3-4699-AC79-6CDED87446D5}"/>
              </a:ext>
            </a:extLst>
          </p:cNvPr>
          <p:cNvSpPr txBox="1">
            <a:spLocks noChangeArrowheads="1"/>
          </p:cNvSpPr>
          <p:nvPr/>
        </p:nvSpPr>
        <p:spPr bwMode="auto">
          <a:xfrm>
            <a:off x="36513" y="608013"/>
            <a:ext cx="153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rgbClr val="00B050"/>
                </a:solidFill>
                <a:latin typeface="Arial" panose="020B0604020202020204" pitchFamily="34" charset="0"/>
              </a:rPr>
              <a:t>Examples</a:t>
            </a:r>
            <a:endParaRPr lang="ar-SA" altLang="en-US" sz="2400">
              <a:solidFill>
                <a:srgbClr val="00B050"/>
              </a:solidFill>
              <a:latin typeface="Arial" panose="020B0604020202020204" pitchFamily="34" charset="0"/>
            </a:endParaRPr>
          </a:p>
        </p:txBody>
      </p:sp>
      <p:sp>
        <p:nvSpPr>
          <p:cNvPr id="7" name="Slide Number Placeholder 6">
            <a:extLst>
              <a:ext uri="{FF2B5EF4-FFF2-40B4-BE49-F238E27FC236}">
                <a16:creationId xmlns:a16="http://schemas.microsoft.com/office/drawing/2014/main" id="{63319985-07EF-47D3-AC12-34E562A0F5D9}"/>
              </a:ext>
            </a:extLst>
          </p:cNvPr>
          <p:cNvSpPr>
            <a:spLocks noGrp="1"/>
          </p:cNvSpPr>
          <p:nvPr>
            <p:ph type="sldNum" sz="quarter" idx="12"/>
          </p:nvPr>
        </p:nvSpPr>
        <p:spPr/>
        <p:txBody>
          <a:bodyPr/>
          <a:lstStyle/>
          <a:p>
            <a:pPr>
              <a:defRPr/>
            </a:pPr>
            <a:fld id="{FE59D228-BDAD-4861-BBEA-2F34BE7847B1}" type="slidenum">
              <a:rPr lang="en-US" altLang="en-US" smtClean="0"/>
              <a:pPr>
                <a:defRPr/>
              </a:pPr>
              <a:t>27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additive="base">
                                        <p:cTn id="3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F735DD4B-CD58-4910-B531-4D3B3A7220C1}"/>
              </a:ext>
            </a:extLst>
          </p:cNvPr>
          <p:cNvSpPr txBox="1">
            <a:spLocks noChangeArrowheads="1"/>
          </p:cNvSpPr>
          <p:nvPr/>
        </p:nvSpPr>
        <p:spPr bwMode="auto">
          <a:xfrm>
            <a:off x="2107438" y="235746"/>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dirty="0">
                <a:solidFill>
                  <a:srgbClr val="4F73B5"/>
                </a:solidFill>
                <a:latin typeface="Arial" panose="020B0604020202020204" pitchFamily="34" charset="0"/>
              </a:rPr>
              <a:t>Density (</a:t>
            </a:r>
            <a:r>
              <a:rPr lang="en-US" altLang="en-US" b="1" i="1" dirty="0">
                <a:solidFill>
                  <a:srgbClr val="4F73B5"/>
                </a:solidFill>
                <a:latin typeface="Arial" panose="020B0604020202020204" pitchFamily="34" charset="0"/>
              </a:rPr>
              <a:t>d</a:t>
            </a:r>
            <a:r>
              <a:rPr lang="en-US" altLang="en-US" b="1" dirty="0">
                <a:solidFill>
                  <a:srgbClr val="4F73B5"/>
                </a:solidFill>
                <a:latin typeface="Arial" panose="020B0604020202020204" pitchFamily="34" charset="0"/>
              </a:rPr>
              <a:t>) Calculations</a:t>
            </a:r>
          </a:p>
        </p:txBody>
      </p:sp>
      <p:grpSp>
        <p:nvGrpSpPr>
          <p:cNvPr id="2" name="Group 25">
            <a:extLst>
              <a:ext uri="{FF2B5EF4-FFF2-40B4-BE49-F238E27FC236}">
                <a16:creationId xmlns:a16="http://schemas.microsoft.com/office/drawing/2014/main" id="{3A79F37A-223B-41D2-874C-16EEEFD21CB5}"/>
              </a:ext>
            </a:extLst>
          </p:cNvPr>
          <p:cNvGrpSpPr>
            <a:grpSpLocks/>
          </p:cNvGrpSpPr>
          <p:nvPr/>
        </p:nvGrpSpPr>
        <p:grpSpPr bwMode="auto">
          <a:xfrm>
            <a:off x="457200" y="1408114"/>
            <a:ext cx="2373313" cy="920750"/>
            <a:chOff x="288" y="887"/>
            <a:chExt cx="1495" cy="580"/>
          </a:xfrm>
        </p:grpSpPr>
        <p:sp>
          <p:nvSpPr>
            <p:cNvPr id="28687" name="Text Box 3">
              <a:extLst>
                <a:ext uri="{FF2B5EF4-FFF2-40B4-BE49-F238E27FC236}">
                  <a16:creationId xmlns:a16="http://schemas.microsoft.com/office/drawing/2014/main" id="{7C250716-4D2D-4881-923A-75FA3C6505C4}"/>
                </a:ext>
              </a:extLst>
            </p:cNvPr>
            <p:cNvSpPr txBox="1">
              <a:spLocks noChangeArrowheads="1"/>
            </p:cNvSpPr>
            <p:nvPr/>
          </p:nvSpPr>
          <p:spPr bwMode="auto">
            <a:xfrm>
              <a:off x="288" y="1009"/>
              <a:ext cx="49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d = </a:t>
              </a:r>
            </a:p>
          </p:txBody>
        </p:sp>
        <p:grpSp>
          <p:nvGrpSpPr>
            <p:cNvPr id="28688" name="Group 7">
              <a:extLst>
                <a:ext uri="{FF2B5EF4-FFF2-40B4-BE49-F238E27FC236}">
                  <a16:creationId xmlns:a16="http://schemas.microsoft.com/office/drawing/2014/main" id="{D9321B7B-26A3-4585-B4CB-341A295DD73F}"/>
                </a:ext>
              </a:extLst>
            </p:cNvPr>
            <p:cNvGrpSpPr>
              <a:grpSpLocks/>
            </p:cNvGrpSpPr>
            <p:nvPr/>
          </p:nvGrpSpPr>
          <p:grpSpPr bwMode="auto">
            <a:xfrm>
              <a:off x="712" y="887"/>
              <a:ext cx="303" cy="580"/>
              <a:chOff x="1573" y="1417"/>
              <a:chExt cx="303" cy="580"/>
            </a:xfrm>
          </p:grpSpPr>
          <p:sp>
            <p:nvSpPr>
              <p:cNvPr id="28695" name="Text Box 4">
                <a:extLst>
                  <a:ext uri="{FF2B5EF4-FFF2-40B4-BE49-F238E27FC236}">
                    <a16:creationId xmlns:a16="http://schemas.microsoft.com/office/drawing/2014/main" id="{FFC4DB63-A87A-4ECF-9D16-68F72A4B57D1}"/>
                  </a:ext>
                </a:extLst>
              </p:cNvPr>
              <p:cNvSpPr txBox="1">
                <a:spLocks noChangeArrowheads="1"/>
              </p:cNvSpPr>
              <p:nvPr/>
            </p:nvSpPr>
            <p:spPr bwMode="auto">
              <a:xfrm>
                <a:off x="1573" y="1417"/>
                <a:ext cx="3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m</a:t>
                </a:r>
              </a:p>
            </p:txBody>
          </p:sp>
          <p:sp>
            <p:nvSpPr>
              <p:cNvPr id="28696" name="Text Box 5">
                <a:extLst>
                  <a:ext uri="{FF2B5EF4-FFF2-40B4-BE49-F238E27FC236}">
                    <a16:creationId xmlns:a16="http://schemas.microsoft.com/office/drawing/2014/main" id="{9C23E304-748D-4953-A37D-82CDFDAA3E52}"/>
                  </a:ext>
                </a:extLst>
              </p:cNvPr>
              <p:cNvSpPr txBox="1">
                <a:spLocks noChangeArrowheads="1"/>
              </p:cNvSpPr>
              <p:nvPr/>
            </p:nvSpPr>
            <p:spPr bwMode="auto">
              <a:xfrm>
                <a:off x="1581" y="1670"/>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p>
            </p:txBody>
          </p:sp>
          <p:sp>
            <p:nvSpPr>
              <p:cNvPr id="28697" name="Line 6">
                <a:extLst>
                  <a:ext uri="{FF2B5EF4-FFF2-40B4-BE49-F238E27FC236}">
                    <a16:creationId xmlns:a16="http://schemas.microsoft.com/office/drawing/2014/main" id="{BDAD9AB1-8926-4D2E-8A6F-E09CBE76BA56}"/>
                  </a:ext>
                </a:extLst>
              </p:cNvPr>
              <p:cNvSpPr>
                <a:spLocks noChangeShapeType="1"/>
              </p:cNvSpPr>
              <p:nvPr/>
            </p:nvSpPr>
            <p:spPr bwMode="auto">
              <a:xfrm>
                <a:off x="1581" y="1703"/>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689" name="Group 13">
              <a:extLst>
                <a:ext uri="{FF2B5EF4-FFF2-40B4-BE49-F238E27FC236}">
                  <a16:creationId xmlns:a16="http://schemas.microsoft.com/office/drawing/2014/main" id="{2FACBB8C-25B5-4898-91D9-DA2B3B914928}"/>
                </a:ext>
              </a:extLst>
            </p:cNvPr>
            <p:cNvGrpSpPr>
              <a:grpSpLocks/>
            </p:cNvGrpSpPr>
            <p:nvPr/>
          </p:nvGrpSpPr>
          <p:grpSpPr bwMode="auto">
            <a:xfrm>
              <a:off x="1047" y="887"/>
              <a:ext cx="736" cy="580"/>
              <a:chOff x="1173" y="2941"/>
              <a:chExt cx="736" cy="580"/>
            </a:xfrm>
          </p:grpSpPr>
          <p:sp>
            <p:nvSpPr>
              <p:cNvPr id="28690" name="Text Box 8">
                <a:extLst>
                  <a:ext uri="{FF2B5EF4-FFF2-40B4-BE49-F238E27FC236}">
                    <a16:creationId xmlns:a16="http://schemas.microsoft.com/office/drawing/2014/main" id="{16597234-E39B-4FD0-A8DF-C4DE019C6DCA}"/>
                  </a:ext>
                </a:extLst>
              </p:cNvPr>
              <p:cNvSpPr txBox="1">
                <a:spLocks noChangeArrowheads="1"/>
              </p:cNvSpPr>
              <p:nvPr/>
            </p:nvSpPr>
            <p:spPr bwMode="auto">
              <a:xfrm>
                <a:off x="1173" y="3063"/>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nvGrpSpPr>
              <p:cNvPr id="28691" name="Group 12">
                <a:extLst>
                  <a:ext uri="{FF2B5EF4-FFF2-40B4-BE49-F238E27FC236}">
                    <a16:creationId xmlns:a16="http://schemas.microsoft.com/office/drawing/2014/main" id="{E4162012-5A53-4267-B442-CE684C4768E4}"/>
                  </a:ext>
                </a:extLst>
              </p:cNvPr>
              <p:cNvGrpSpPr>
                <a:grpSpLocks/>
              </p:cNvGrpSpPr>
              <p:nvPr/>
            </p:nvGrpSpPr>
            <p:grpSpPr bwMode="auto">
              <a:xfrm>
                <a:off x="1384" y="2941"/>
                <a:ext cx="525" cy="580"/>
                <a:chOff x="1755" y="2908"/>
                <a:chExt cx="525" cy="580"/>
              </a:xfrm>
            </p:grpSpPr>
            <p:sp>
              <p:nvSpPr>
                <p:cNvPr id="28692" name="Text Box 9">
                  <a:extLst>
                    <a:ext uri="{FF2B5EF4-FFF2-40B4-BE49-F238E27FC236}">
                      <a16:creationId xmlns:a16="http://schemas.microsoft.com/office/drawing/2014/main" id="{6FA3885A-EA28-4B66-A95C-980A749B7308}"/>
                    </a:ext>
                  </a:extLst>
                </p:cNvPr>
                <p:cNvSpPr txBox="1">
                  <a:spLocks noChangeArrowheads="1"/>
                </p:cNvSpPr>
                <p:nvPr/>
              </p:nvSpPr>
              <p:spPr bwMode="auto">
                <a:xfrm>
                  <a:off x="1755" y="2908"/>
                  <a:ext cx="5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i="1">
                      <a:latin typeface="Lucida Calligraphy" panose="03010101010101010101" pitchFamily="66" charset="0"/>
                    </a:rPr>
                    <a:t>M</a:t>
                  </a:r>
                </a:p>
              </p:txBody>
            </p:sp>
            <p:sp>
              <p:nvSpPr>
                <p:cNvPr id="28693" name="Text Box 10">
                  <a:extLst>
                    <a:ext uri="{FF2B5EF4-FFF2-40B4-BE49-F238E27FC236}">
                      <a16:creationId xmlns:a16="http://schemas.microsoft.com/office/drawing/2014/main" id="{BC04B248-D94C-452F-82D2-71F7DE3BCDC5}"/>
                    </a:ext>
                  </a:extLst>
                </p:cNvPr>
                <p:cNvSpPr txBox="1">
                  <a:spLocks noChangeArrowheads="1"/>
                </p:cNvSpPr>
                <p:nvPr/>
              </p:nvSpPr>
              <p:spPr bwMode="auto">
                <a:xfrm>
                  <a:off x="1810" y="3161"/>
                  <a:ext cx="4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RT</a:t>
                  </a:r>
                </a:p>
              </p:txBody>
            </p:sp>
            <p:sp>
              <p:nvSpPr>
                <p:cNvPr id="28694" name="Line 11">
                  <a:extLst>
                    <a:ext uri="{FF2B5EF4-FFF2-40B4-BE49-F238E27FC236}">
                      <a16:creationId xmlns:a16="http://schemas.microsoft.com/office/drawing/2014/main" id="{D97EA1D7-927F-47D4-8643-41DBAEB4E0C7}"/>
                    </a:ext>
                  </a:extLst>
                </p:cNvPr>
                <p:cNvSpPr>
                  <a:spLocks noChangeShapeType="1"/>
                </p:cNvSpPr>
                <p:nvPr/>
              </p:nvSpPr>
              <p:spPr bwMode="auto">
                <a:xfrm>
                  <a:off x="1778" y="3194"/>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24590" name="Text Box 14">
            <a:extLst>
              <a:ext uri="{FF2B5EF4-FFF2-40B4-BE49-F238E27FC236}">
                <a16:creationId xmlns:a16="http://schemas.microsoft.com/office/drawing/2014/main" id="{95A5F3CA-7B7A-4A45-A5EC-16492C3A6444}"/>
              </a:ext>
            </a:extLst>
          </p:cNvPr>
          <p:cNvSpPr txBox="1">
            <a:spLocks noChangeArrowheads="1"/>
          </p:cNvSpPr>
          <p:nvPr/>
        </p:nvSpPr>
        <p:spPr bwMode="auto">
          <a:xfrm>
            <a:off x="3581400" y="1295400"/>
            <a:ext cx="4714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m </a:t>
            </a:r>
            <a:r>
              <a:rPr lang="en-US" altLang="en-US" sz="2800">
                <a:latin typeface="Arial" panose="020B0604020202020204" pitchFamily="34" charset="0"/>
              </a:rPr>
              <a:t>is the mass of the gas in g</a:t>
            </a:r>
          </a:p>
        </p:txBody>
      </p:sp>
      <p:sp>
        <p:nvSpPr>
          <p:cNvPr id="24591" name="Text Box 15">
            <a:extLst>
              <a:ext uri="{FF2B5EF4-FFF2-40B4-BE49-F238E27FC236}">
                <a16:creationId xmlns:a16="http://schemas.microsoft.com/office/drawing/2014/main" id="{4AEAF7AB-192B-45A9-99CC-791527DB5419}"/>
              </a:ext>
            </a:extLst>
          </p:cNvPr>
          <p:cNvSpPr txBox="1">
            <a:spLocks noChangeArrowheads="1"/>
          </p:cNvSpPr>
          <p:nvPr/>
        </p:nvSpPr>
        <p:spPr bwMode="auto">
          <a:xfrm>
            <a:off x="3581400" y="1828800"/>
            <a:ext cx="5148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Lucida Calligraphy" panose="03010101010101010101" pitchFamily="66" charset="0"/>
              </a:rPr>
              <a:t>M</a:t>
            </a:r>
            <a:r>
              <a:rPr lang="en-US" altLang="en-US" sz="2800">
                <a:latin typeface="Arial" panose="020B0604020202020204" pitchFamily="34" charset="0"/>
              </a:rPr>
              <a:t> is the molar mass of the gas</a:t>
            </a:r>
            <a:endParaRPr lang="en-US" altLang="en-US" sz="2800" i="1">
              <a:latin typeface="Arial" panose="020B0604020202020204" pitchFamily="34" charset="0"/>
            </a:endParaRPr>
          </a:p>
        </p:txBody>
      </p:sp>
      <p:sp>
        <p:nvSpPr>
          <p:cNvPr id="24592" name="Text Box 16">
            <a:extLst>
              <a:ext uri="{FF2B5EF4-FFF2-40B4-BE49-F238E27FC236}">
                <a16:creationId xmlns:a16="http://schemas.microsoft.com/office/drawing/2014/main" id="{87D43971-F8D1-4D91-BBFE-AEA1150992DD}"/>
              </a:ext>
            </a:extLst>
          </p:cNvPr>
          <p:cNvSpPr txBox="1">
            <a:spLocks noChangeArrowheads="1"/>
          </p:cNvSpPr>
          <p:nvPr/>
        </p:nvSpPr>
        <p:spPr bwMode="auto">
          <a:xfrm>
            <a:off x="152400" y="3524250"/>
            <a:ext cx="688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u="sng">
                <a:latin typeface="Arial" panose="020B0604020202020204" pitchFamily="34" charset="0"/>
              </a:rPr>
              <a:t>Molar Mass (</a:t>
            </a:r>
            <a:r>
              <a:rPr lang="en-US" altLang="en-US" sz="2800" i="1" u="sng">
                <a:latin typeface="Lucida Calligraphy" panose="03010101010101010101" pitchFamily="66" charset="0"/>
              </a:rPr>
              <a:t>M </a:t>
            </a:r>
            <a:r>
              <a:rPr lang="en-US" altLang="en-US" sz="2800" u="sng">
                <a:latin typeface="Arial" panose="020B0604020202020204" pitchFamily="34" charset="0"/>
              </a:rPr>
              <a:t>) of a Gaseous Substance</a:t>
            </a:r>
          </a:p>
        </p:txBody>
      </p:sp>
      <p:grpSp>
        <p:nvGrpSpPr>
          <p:cNvPr id="6" name="Group 26">
            <a:extLst>
              <a:ext uri="{FF2B5EF4-FFF2-40B4-BE49-F238E27FC236}">
                <a16:creationId xmlns:a16="http://schemas.microsoft.com/office/drawing/2014/main" id="{A33E3B11-498E-47C7-B291-7ABB6E392956}"/>
              </a:ext>
            </a:extLst>
          </p:cNvPr>
          <p:cNvGrpSpPr>
            <a:grpSpLocks/>
          </p:cNvGrpSpPr>
          <p:nvPr/>
        </p:nvGrpSpPr>
        <p:grpSpPr bwMode="auto">
          <a:xfrm>
            <a:off x="254000" y="4330700"/>
            <a:ext cx="1689100" cy="987425"/>
            <a:chOff x="160" y="2728"/>
            <a:chExt cx="1064" cy="622"/>
          </a:xfrm>
        </p:grpSpPr>
        <p:grpSp>
          <p:nvGrpSpPr>
            <p:cNvPr id="28682" name="Group 21">
              <a:extLst>
                <a:ext uri="{FF2B5EF4-FFF2-40B4-BE49-F238E27FC236}">
                  <a16:creationId xmlns:a16="http://schemas.microsoft.com/office/drawing/2014/main" id="{D84B7C97-21AB-4C54-915F-B60DBF73B979}"/>
                </a:ext>
              </a:extLst>
            </p:cNvPr>
            <p:cNvGrpSpPr>
              <a:grpSpLocks/>
            </p:cNvGrpSpPr>
            <p:nvPr/>
          </p:nvGrpSpPr>
          <p:grpSpPr bwMode="auto">
            <a:xfrm>
              <a:off x="684" y="2728"/>
              <a:ext cx="540" cy="622"/>
              <a:chOff x="1171" y="3401"/>
              <a:chExt cx="540" cy="622"/>
            </a:xfrm>
          </p:grpSpPr>
          <p:sp>
            <p:nvSpPr>
              <p:cNvPr id="28684" name="Text Box 18">
                <a:extLst>
                  <a:ext uri="{FF2B5EF4-FFF2-40B4-BE49-F238E27FC236}">
                    <a16:creationId xmlns:a16="http://schemas.microsoft.com/office/drawing/2014/main" id="{C1AB1BA4-BDF8-46CD-AE43-333C9DF86BF5}"/>
                  </a:ext>
                </a:extLst>
              </p:cNvPr>
              <p:cNvSpPr txBox="1">
                <a:spLocks noChangeArrowheads="1"/>
              </p:cNvSpPr>
              <p:nvPr/>
            </p:nvSpPr>
            <p:spPr bwMode="auto">
              <a:xfrm>
                <a:off x="1171" y="3401"/>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dRT</a:t>
                </a:r>
              </a:p>
            </p:txBody>
          </p:sp>
          <p:sp>
            <p:nvSpPr>
              <p:cNvPr id="28685" name="Text Box 19">
                <a:extLst>
                  <a:ext uri="{FF2B5EF4-FFF2-40B4-BE49-F238E27FC236}">
                    <a16:creationId xmlns:a16="http://schemas.microsoft.com/office/drawing/2014/main" id="{0090EBAE-FDBA-4893-9B21-DA18DAAA2D5C}"/>
                  </a:ext>
                </a:extLst>
              </p:cNvPr>
              <p:cNvSpPr txBox="1">
                <a:spLocks noChangeArrowheads="1"/>
              </p:cNvSpPr>
              <p:nvPr/>
            </p:nvSpPr>
            <p:spPr bwMode="auto">
              <a:xfrm>
                <a:off x="1308" y="3696"/>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sp>
            <p:nvSpPr>
              <p:cNvPr id="28686" name="Line 20">
                <a:extLst>
                  <a:ext uri="{FF2B5EF4-FFF2-40B4-BE49-F238E27FC236}">
                    <a16:creationId xmlns:a16="http://schemas.microsoft.com/office/drawing/2014/main" id="{D076E006-A138-4558-B309-9D6DC9150BE8}"/>
                  </a:ext>
                </a:extLst>
              </p:cNvPr>
              <p:cNvSpPr>
                <a:spLocks noChangeShapeType="1"/>
              </p:cNvSpPr>
              <p:nvPr/>
            </p:nvSpPr>
            <p:spPr bwMode="auto">
              <a:xfrm>
                <a:off x="1225" y="3712"/>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83" name="Text Box 22">
              <a:extLst>
                <a:ext uri="{FF2B5EF4-FFF2-40B4-BE49-F238E27FC236}">
                  <a16:creationId xmlns:a16="http://schemas.microsoft.com/office/drawing/2014/main" id="{2E06F14E-539F-42BD-9A0B-A15C7BBC1BBA}"/>
                </a:ext>
              </a:extLst>
            </p:cNvPr>
            <p:cNvSpPr txBox="1">
              <a:spLocks noChangeArrowheads="1"/>
            </p:cNvSpPr>
            <p:nvPr/>
          </p:nvSpPr>
          <p:spPr bwMode="auto">
            <a:xfrm>
              <a:off x="160" y="2889"/>
              <a:ext cx="5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a:latin typeface="Arial" panose="020B0604020202020204" pitchFamily="34" charset="0"/>
                </a:rPr>
                <a:t> =</a:t>
              </a:r>
              <a:endParaRPr lang="en-US" altLang="en-US" sz="2800" i="1">
                <a:latin typeface="Arial" panose="020B0604020202020204" pitchFamily="34" charset="0"/>
              </a:endParaRPr>
            </a:p>
          </p:txBody>
        </p:sp>
      </p:grpSp>
      <p:sp>
        <p:nvSpPr>
          <p:cNvPr id="24599" name="Text Box 23">
            <a:extLst>
              <a:ext uri="{FF2B5EF4-FFF2-40B4-BE49-F238E27FC236}">
                <a16:creationId xmlns:a16="http://schemas.microsoft.com/office/drawing/2014/main" id="{A20B18FD-234B-4209-9013-4DC01AE26E8C}"/>
              </a:ext>
            </a:extLst>
          </p:cNvPr>
          <p:cNvSpPr txBox="1">
            <a:spLocks noChangeArrowheads="1"/>
          </p:cNvSpPr>
          <p:nvPr/>
        </p:nvSpPr>
        <p:spPr bwMode="auto">
          <a:xfrm>
            <a:off x="3581400" y="4559300"/>
            <a:ext cx="5191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d</a:t>
            </a:r>
            <a:r>
              <a:rPr lang="en-US" altLang="en-US" sz="2800">
                <a:latin typeface="Arial" panose="020B0604020202020204" pitchFamily="34" charset="0"/>
              </a:rPr>
              <a:t> is the density of the gas in g/L</a:t>
            </a:r>
            <a:endParaRPr lang="en-US" altLang="en-US" sz="2800" i="1">
              <a:latin typeface="Arial" panose="020B0604020202020204" pitchFamily="34" charset="0"/>
            </a:endParaRPr>
          </a:p>
        </p:txBody>
      </p:sp>
      <p:sp>
        <p:nvSpPr>
          <p:cNvPr id="5" name="Slide Number Placeholder 4">
            <a:extLst>
              <a:ext uri="{FF2B5EF4-FFF2-40B4-BE49-F238E27FC236}">
                <a16:creationId xmlns:a16="http://schemas.microsoft.com/office/drawing/2014/main" id="{64F0A66A-4383-4B96-A10B-DBA4E5381C33}"/>
              </a:ext>
            </a:extLst>
          </p:cNvPr>
          <p:cNvSpPr>
            <a:spLocks noGrp="1"/>
          </p:cNvSpPr>
          <p:nvPr>
            <p:ph type="sldNum" sz="quarter" idx="12"/>
          </p:nvPr>
        </p:nvSpPr>
        <p:spPr/>
        <p:txBody>
          <a:bodyPr/>
          <a:lstStyle/>
          <a:p>
            <a:pPr>
              <a:defRPr/>
            </a:pPr>
            <a:fld id="{FE59D228-BDAD-4861-BBEA-2F34BE7847B1}" type="slidenum">
              <a:rPr lang="en-US" altLang="en-US" smtClean="0"/>
              <a:pPr>
                <a:defRPr/>
              </a:pPr>
              <a:t>28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4590"/>
                                        </p:tgtEl>
                                        <p:attrNameLst>
                                          <p:attrName>style.visibility</p:attrName>
                                        </p:attrNameLst>
                                      </p:cBhvr>
                                      <p:to>
                                        <p:strVal val="visible"/>
                                      </p:to>
                                    </p:set>
                                    <p:anim calcmode="lin" valueType="num">
                                      <p:cBhvr additive="base">
                                        <p:cTn id="14" dur="500" fill="hold"/>
                                        <p:tgtEl>
                                          <p:spTgt spid="24590"/>
                                        </p:tgtEl>
                                        <p:attrNameLst>
                                          <p:attrName>ppt_x</p:attrName>
                                        </p:attrNameLst>
                                      </p:cBhvr>
                                      <p:tavLst>
                                        <p:tav tm="0">
                                          <p:val>
                                            <p:strVal val="1+#ppt_w/2"/>
                                          </p:val>
                                        </p:tav>
                                        <p:tav tm="100000">
                                          <p:val>
                                            <p:strVal val="#ppt_x"/>
                                          </p:val>
                                        </p:tav>
                                      </p:tavLst>
                                    </p:anim>
                                    <p:anim calcmode="lin" valueType="num">
                                      <p:cBhvr additive="base">
                                        <p:cTn id="15" dur="500" fill="hold"/>
                                        <p:tgtEl>
                                          <p:spTgt spid="24590"/>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4591"/>
                                        </p:tgtEl>
                                        <p:attrNameLst>
                                          <p:attrName>style.visibility</p:attrName>
                                        </p:attrNameLst>
                                      </p:cBhvr>
                                      <p:to>
                                        <p:strVal val="visible"/>
                                      </p:to>
                                    </p:set>
                                    <p:anim calcmode="lin" valueType="num">
                                      <p:cBhvr additive="base">
                                        <p:cTn id="20" dur="500" fill="hold"/>
                                        <p:tgtEl>
                                          <p:spTgt spid="24591"/>
                                        </p:tgtEl>
                                        <p:attrNameLst>
                                          <p:attrName>ppt_x</p:attrName>
                                        </p:attrNameLst>
                                      </p:cBhvr>
                                      <p:tavLst>
                                        <p:tav tm="0">
                                          <p:val>
                                            <p:strVal val="1+#ppt_w/2"/>
                                          </p:val>
                                        </p:tav>
                                        <p:tav tm="100000">
                                          <p:val>
                                            <p:strVal val="#ppt_x"/>
                                          </p:val>
                                        </p:tav>
                                      </p:tavLst>
                                    </p:anim>
                                    <p:anim calcmode="lin" valueType="num">
                                      <p:cBhvr additive="base">
                                        <p:cTn id="21" dur="500" fill="hold"/>
                                        <p:tgtEl>
                                          <p:spTgt spid="24591"/>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4592"/>
                                        </p:tgtEl>
                                        <p:attrNameLst>
                                          <p:attrName>style.visibility</p:attrName>
                                        </p:attrNameLst>
                                      </p:cBhvr>
                                      <p:to>
                                        <p:strVal val="visible"/>
                                      </p:to>
                                    </p:set>
                                    <p:anim calcmode="lin" valueType="num">
                                      <p:cBhvr additive="base">
                                        <p:cTn id="26" dur="500" fill="hold"/>
                                        <p:tgtEl>
                                          <p:spTgt spid="24592"/>
                                        </p:tgtEl>
                                        <p:attrNameLst>
                                          <p:attrName>ppt_x</p:attrName>
                                        </p:attrNameLst>
                                      </p:cBhvr>
                                      <p:tavLst>
                                        <p:tav tm="0">
                                          <p:val>
                                            <p:strVal val="0-#ppt_w/2"/>
                                          </p:val>
                                        </p:tav>
                                        <p:tav tm="100000">
                                          <p:val>
                                            <p:strVal val="#ppt_x"/>
                                          </p:val>
                                        </p:tav>
                                      </p:tavLst>
                                    </p:anim>
                                    <p:anim calcmode="lin" valueType="num">
                                      <p:cBhvr additive="base">
                                        <p:cTn id="27" dur="500" fill="hold"/>
                                        <p:tgtEl>
                                          <p:spTgt spid="24592"/>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4599"/>
                                        </p:tgtEl>
                                        <p:attrNameLst>
                                          <p:attrName>style.visibility</p:attrName>
                                        </p:attrNameLst>
                                      </p:cBhvr>
                                      <p:to>
                                        <p:strVal val="visible"/>
                                      </p:to>
                                    </p:set>
                                    <p:anim calcmode="lin" valueType="num">
                                      <p:cBhvr additive="base">
                                        <p:cTn id="39" dur="500" fill="hold"/>
                                        <p:tgtEl>
                                          <p:spTgt spid="24599"/>
                                        </p:tgtEl>
                                        <p:attrNameLst>
                                          <p:attrName>ppt_x</p:attrName>
                                        </p:attrNameLst>
                                      </p:cBhvr>
                                      <p:tavLst>
                                        <p:tav tm="0">
                                          <p:val>
                                            <p:strVal val="1+#ppt_w/2"/>
                                          </p:val>
                                        </p:tav>
                                        <p:tav tm="100000">
                                          <p:val>
                                            <p:strVal val="#ppt_x"/>
                                          </p:val>
                                        </p:tav>
                                      </p:tavLst>
                                    </p:anim>
                                    <p:anim calcmode="lin" valueType="num">
                                      <p:cBhvr additive="base">
                                        <p:cTn id="40" dur="500" fill="hold"/>
                                        <p:tgtEl>
                                          <p:spTgt spid="245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P spid="24591" grpId="0"/>
      <p:bldP spid="24592" grpId="0"/>
      <p:bldP spid="245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a:extLst>
              <a:ext uri="{FF2B5EF4-FFF2-40B4-BE49-F238E27FC236}">
                <a16:creationId xmlns:a16="http://schemas.microsoft.com/office/drawing/2014/main" id="{CCB086C2-A4EA-401F-A827-1FAFA4EEB83B}"/>
              </a:ext>
            </a:extLst>
          </p:cNvPr>
          <p:cNvSpPr txBox="1">
            <a:spLocks noChangeArrowheads="1"/>
          </p:cNvSpPr>
          <p:nvPr/>
        </p:nvSpPr>
        <p:spPr bwMode="auto">
          <a:xfrm>
            <a:off x="533400" y="381000"/>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A 2.10-L vessel contains 4.65 g of a gas at 1.00 atm and 27.0 </a:t>
            </a:r>
            <a:r>
              <a:rPr lang="en-US" altLang="en-US" sz="2400" baseline="30000" dirty="0">
                <a:solidFill>
                  <a:srgbClr val="4F73B5"/>
                </a:solidFill>
                <a:latin typeface="Arial" panose="020B0604020202020204" pitchFamily="34" charset="0"/>
              </a:rPr>
              <a:t>0</a:t>
            </a:r>
            <a:r>
              <a:rPr lang="en-US" altLang="en-US" sz="2400" dirty="0">
                <a:solidFill>
                  <a:srgbClr val="4F73B5"/>
                </a:solidFill>
                <a:latin typeface="Arial" panose="020B0604020202020204" pitchFamily="34" charset="0"/>
              </a:rPr>
              <a:t>C. What is the molar mass of the gas?</a:t>
            </a:r>
          </a:p>
        </p:txBody>
      </p:sp>
      <p:grpSp>
        <p:nvGrpSpPr>
          <p:cNvPr id="2" name="Group 30">
            <a:extLst>
              <a:ext uri="{FF2B5EF4-FFF2-40B4-BE49-F238E27FC236}">
                <a16:creationId xmlns:a16="http://schemas.microsoft.com/office/drawing/2014/main" id="{868FD4EC-E66B-49C0-8C26-D04D9698673B}"/>
              </a:ext>
            </a:extLst>
          </p:cNvPr>
          <p:cNvGrpSpPr>
            <a:grpSpLocks/>
          </p:cNvGrpSpPr>
          <p:nvPr/>
        </p:nvGrpSpPr>
        <p:grpSpPr bwMode="auto">
          <a:xfrm>
            <a:off x="825500" y="1527175"/>
            <a:ext cx="1689100" cy="987425"/>
            <a:chOff x="3076" y="1344"/>
            <a:chExt cx="1064" cy="622"/>
          </a:xfrm>
        </p:grpSpPr>
        <p:grpSp>
          <p:nvGrpSpPr>
            <p:cNvPr id="29741" name="Group 25">
              <a:extLst>
                <a:ext uri="{FF2B5EF4-FFF2-40B4-BE49-F238E27FC236}">
                  <a16:creationId xmlns:a16="http://schemas.microsoft.com/office/drawing/2014/main" id="{98B06F65-ADF6-4AEF-BFFD-86C9DD3F731F}"/>
                </a:ext>
              </a:extLst>
            </p:cNvPr>
            <p:cNvGrpSpPr>
              <a:grpSpLocks/>
            </p:cNvGrpSpPr>
            <p:nvPr/>
          </p:nvGrpSpPr>
          <p:grpSpPr bwMode="auto">
            <a:xfrm>
              <a:off x="3600" y="1344"/>
              <a:ext cx="540" cy="622"/>
              <a:chOff x="1171" y="3401"/>
              <a:chExt cx="540" cy="622"/>
            </a:xfrm>
          </p:grpSpPr>
          <p:sp>
            <p:nvSpPr>
              <p:cNvPr id="29743" name="Text Box 26">
                <a:extLst>
                  <a:ext uri="{FF2B5EF4-FFF2-40B4-BE49-F238E27FC236}">
                    <a16:creationId xmlns:a16="http://schemas.microsoft.com/office/drawing/2014/main" id="{9C13BE1E-A3F6-40DD-92B6-96B50502453E}"/>
                  </a:ext>
                </a:extLst>
              </p:cNvPr>
              <p:cNvSpPr txBox="1">
                <a:spLocks noChangeArrowheads="1"/>
              </p:cNvSpPr>
              <p:nvPr/>
            </p:nvSpPr>
            <p:spPr bwMode="auto">
              <a:xfrm>
                <a:off x="1171" y="3401"/>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dRT</a:t>
                </a:r>
              </a:p>
            </p:txBody>
          </p:sp>
          <p:sp>
            <p:nvSpPr>
              <p:cNvPr id="29744" name="Text Box 27">
                <a:extLst>
                  <a:ext uri="{FF2B5EF4-FFF2-40B4-BE49-F238E27FC236}">
                    <a16:creationId xmlns:a16="http://schemas.microsoft.com/office/drawing/2014/main" id="{ECD6B4B0-39B5-4707-9AA8-9F8C2F18F24E}"/>
                  </a:ext>
                </a:extLst>
              </p:cNvPr>
              <p:cNvSpPr txBox="1">
                <a:spLocks noChangeArrowheads="1"/>
              </p:cNvSpPr>
              <p:nvPr/>
            </p:nvSpPr>
            <p:spPr bwMode="auto">
              <a:xfrm>
                <a:off x="1308" y="3696"/>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sp>
            <p:nvSpPr>
              <p:cNvPr id="29745" name="Line 28">
                <a:extLst>
                  <a:ext uri="{FF2B5EF4-FFF2-40B4-BE49-F238E27FC236}">
                    <a16:creationId xmlns:a16="http://schemas.microsoft.com/office/drawing/2014/main" id="{3F40F24C-46CA-4B3F-A2BB-66469DA127D2}"/>
                  </a:ext>
                </a:extLst>
              </p:cNvPr>
              <p:cNvSpPr>
                <a:spLocks noChangeShapeType="1"/>
              </p:cNvSpPr>
              <p:nvPr/>
            </p:nvSpPr>
            <p:spPr bwMode="auto">
              <a:xfrm>
                <a:off x="1225" y="3712"/>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42" name="Text Box 29">
              <a:extLst>
                <a:ext uri="{FF2B5EF4-FFF2-40B4-BE49-F238E27FC236}">
                  <a16:creationId xmlns:a16="http://schemas.microsoft.com/office/drawing/2014/main" id="{48B396FE-8A53-4A1E-8A7C-235CD3E988C1}"/>
                </a:ext>
              </a:extLst>
            </p:cNvPr>
            <p:cNvSpPr txBox="1">
              <a:spLocks noChangeArrowheads="1"/>
            </p:cNvSpPr>
            <p:nvPr/>
          </p:nvSpPr>
          <p:spPr bwMode="auto">
            <a:xfrm>
              <a:off x="3076" y="1505"/>
              <a:ext cx="5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a:latin typeface="Arial" panose="020B0604020202020204" pitchFamily="34" charset="0"/>
                </a:rPr>
                <a:t> =</a:t>
              </a:r>
              <a:endParaRPr lang="en-US" altLang="en-US" sz="2800" i="1">
                <a:latin typeface="Arial" panose="020B0604020202020204" pitchFamily="34" charset="0"/>
              </a:endParaRPr>
            </a:p>
          </p:txBody>
        </p:sp>
      </p:grpSp>
      <p:grpSp>
        <p:nvGrpSpPr>
          <p:cNvPr id="4" name="Group 36">
            <a:extLst>
              <a:ext uri="{FF2B5EF4-FFF2-40B4-BE49-F238E27FC236}">
                <a16:creationId xmlns:a16="http://schemas.microsoft.com/office/drawing/2014/main" id="{65EDEEED-36B3-4DD9-B631-CBCD1173536F}"/>
              </a:ext>
            </a:extLst>
          </p:cNvPr>
          <p:cNvGrpSpPr>
            <a:grpSpLocks/>
          </p:cNvGrpSpPr>
          <p:nvPr/>
        </p:nvGrpSpPr>
        <p:grpSpPr bwMode="auto">
          <a:xfrm>
            <a:off x="4787900" y="1576388"/>
            <a:ext cx="1154113" cy="885825"/>
            <a:chOff x="2256" y="994"/>
            <a:chExt cx="727" cy="558"/>
          </a:xfrm>
        </p:grpSpPr>
        <p:sp>
          <p:nvSpPr>
            <p:cNvPr id="29736" name="Text Box 31">
              <a:extLst>
                <a:ext uri="{FF2B5EF4-FFF2-40B4-BE49-F238E27FC236}">
                  <a16:creationId xmlns:a16="http://schemas.microsoft.com/office/drawing/2014/main" id="{9C3C7EAC-BF72-4C4D-BF6C-C3E6EB61C515}"/>
                </a:ext>
              </a:extLst>
            </p:cNvPr>
            <p:cNvSpPr txBox="1">
              <a:spLocks noChangeArrowheads="1"/>
            </p:cNvSpPr>
            <p:nvPr/>
          </p:nvSpPr>
          <p:spPr bwMode="auto">
            <a:xfrm>
              <a:off x="2256" y="1099"/>
              <a:ext cx="49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d = </a:t>
              </a:r>
            </a:p>
          </p:txBody>
        </p:sp>
        <p:grpSp>
          <p:nvGrpSpPr>
            <p:cNvPr id="29737" name="Group 32">
              <a:extLst>
                <a:ext uri="{FF2B5EF4-FFF2-40B4-BE49-F238E27FC236}">
                  <a16:creationId xmlns:a16="http://schemas.microsoft.com/office/drawing/2014/main" id="{49B9E475-5530-48C7-B29C-ED46D9A46415}"/>
                </a:ext>
              </a:extLst>
            </p:cNvPr>
            <p:cNvGrpSpPr>
              <a:grpSpLocks/>
            </p:cNvGrpSpPr>
            <p:nvPr/>
          </p:nvGrpSpPr>
          <p:grpSpPr bwMode="auto">
            <a:xfrm>
              <a:off x="2680" y="994"/>
              <a:ext cx="303" cy="558"/>
              <a:chOff x="1573" y="1433"/>
              <a:chExt cx="303" cy="558"/>
            </a:xfrm>
          </p:grpSpPr>
          <p:sp>
            <p:nvSpPr>
              <p:cNvPr id="29738" name="Text Box 33">
                <a:extLst>
                  <a:ext uri="{FF2B5EF4-FFF2-40B4-BE49-F238E27FC236}">
                    <a16:creationId xmlns:a16="http://schemas.microsoft.com/office/drawing/2014/main" id="{20B5C8E5-FC49-4934-A208-D6202ECA3667}"/>
                  </a:ext>
                </a:extLst>
              </p:cNvPr>
              <p:cNvSpPr txBox="1">
                <a:spLocks noChangeArrowheads="1"/>
              </p:cNvSpPr>
              <p:nvPr/>
            </p:nvSpPr>
            <p:spPr bwMode="auto">
              <a:xfrm>
                <a:off x="1573" y="1433"/>
                <a:ext cx="3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m</a:t>
                </a:r>
              </a:p>
            </p:txBody>
          </p:sp>
          <p:sp>
            <p:nvSpPr>
              <p:cNvPr id="29739" name="Text Box 34">
                <a:extLst>
                  <a:ext uri="{FF2B5EF4-FFF2-40B4-BE49-F238E27FC236}">
                    <a16:creationId xmlns:a16="http://schemas.microsoft.com/office/drawing/2014/main" id="{92C44056-868B-4D26-94C5-8084F08DE20A}"/>
                  </a:ext>
                </a:extLst>
              </p:cNvPr>
              <p:cNvSpPr txBox="1">
                <a:spLocks noChangeArrowheads="1"/>
              </p:cNvSpPr>
              <p:nvPr/>
            </p:nvSpPr>
            <p:spPr bwMode="auto">
              <a:xfrm>
                <a:off x="1591" y="1664"/>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p>
            </p:txBody>
          </p:sp>
          <p:sp>
            <p:nvSpPr>
              <p:cNvPr id="29740" name="Line 35">
                <a:extLst>
                  <a:ext uri="{FF2B5EF4-FFF2-40B4-BE49-F238E27FC236}">
                    <a16:creationId xmlns:a16="http://schemas.microsoft.com/office/drawing/2014/main" id="{D710BC5B-12EA-4813-BC66-BB0F3FCD3D83}"/>
                  </a:ext>
                </a:extLst>
              </p:cNvPr>
              <p:cNvSpPr>
                <a:spLocks noChangeShapeType="1"/>
              </p:cNvSpPr>
              <p:nvPr/>
            </p:nvSpPr>
            <p:spPr bwMode="auto">
              <a:xfrm>
                <a:off x="1580" y="171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42">
            <a:extLst>
              <a:ext uri="{FF2B5EF4-FFF2-40B4-BE49-F238E27FC236}">
                <a16:creationId xmlns:a16="http://schemas.microsoft.com/office/drawing/2014/main" id="{320E2179-293C-4719-A38C-40FF92A88D83}"/>
              </a:ext>
            </a:extLst>
          </p:cNvPr>
          <p:cNvGrpSpPr>
            <a:grpSpLocks/>
          </p:cNvGrpSpPr>
          <p:nvPr/>
        </p:nvGrpSpPr>
        <p:grpSpPr bwMode="auto">
          <a:xfrm>
            <a:off x="5927725" y="1582738"/>
            <a:ext cx="1311275" cy="874712"/>
            <a:chOff x="3425" y="1056"/>
            <a:chExt cx="826" cy="551"/>
          </a:xfrm>
        </p:grpSpPr>
        <p:grpSp>
          <p:nvGrpSpPr>
            <p:cNvPr id="29731" name="Group 40">
              <a:extLst>
                <a:ext uri="{FF2B5EF4-FFF2-40B4-BE49-F238E27FC236}">
                  <a16:creationId xmlns:a16="http://schemas.microsoft.com/office/drawing/2014/main" id="{817B482B-1FAF-4C5C-A95A-15EF7A425C28}"/>
                </a:ext>
              </a:extLst>
            </p:cNvPr>
            <p:cNvGrpSpPr>
              <a:grpSpLocks/>
            </p:cNvGrpSpPr>
            <p:nvPr/>
          </p:nvGrpSpPr>
          <p:grpSpPr bwMode="auto">
            <a:xfrm>
              <a:off x="3600" y="1056"/>
              <a:ext cx="651" cy="551"/>
              <a:chOff x="3030" y="1705"/>
              <a:chExt cx="651" cy="551"/>
            </a:xfrm>
          </p:grpSpPr>
          <p:sp>
            <p:nvSpPr>
              <p:cNvPr id="29733" name="Text Box 37">
                <a:extLst>
                  <a:ext uri="{FF2B5EF4-FFF2-40B4-BE49-F238E27FC236}">
                    <a16:creationId xmlns:a16="http://schemas.microsoft.com/office/drawing/2014/main" id="{AD00B72F-6775-41C3-84E8-3CD77727EDDE}"/>
                  </a:ext>
                </a:extLst>
              </p:cNvPr>
              <p:cNvSpPr txBox="1">
                <a:spLocks noChangeArrowheads="1"/>
              </p:cNvSpPr>
              <p:nvPr/>
            </p:nvSpPr>
            <p:spPr bwMode="auto">
              <a:xfrm>
                <a:off x="3031" y="1705"/>
                <a:ext cx="6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4.65 g</a:t>
                </a:r>
              </a:p>
            </p:txBody>
          </p:sp>
          <p:sp>
            <p:nvSpPr>
              <p:cNvPr id="29734" name="Line 38">
                <a:extLst>
                  <a:ext uri="{FF2B5EF4-FFF2-40B4-BE49-F238E27FC236}">
                    <a16:creationId xmlns:a16="http://schemas.microsoft.com/office/drawing/2014/main" id="{4C15A54B-D925-4954-AE1F-9571790B36C7}"/>
                  </a:ext>
                </a:extLst>
              </p:cNvPr>
              <p:cNvSpPr>
                <a:spLocks noChangeShapeType="1"/>
              </p:cNvSpPr>
              <p:nvPr/>
            </p:nvSpPr>
            <p:spPr bwMode="auto">
              <a:xfrm>
                <a:off x="3091" y="1981"/>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5" name="Text Box 39">
                <a:extLst>
                  <a:ext uri="{FF2B5EF4-FFF2-40B4-BE49-F238E27FC236}">
                    <a16:creationId xmlns:a16="http://schemas.microsoft.com/office/drawing/2014/main" id="{03A56F22-80D8-4365-A21A-7C4ED5D28AA8}"/>
                  </a:ext>
                </a:extLst>
              </p:cNvPr>
              <p:cNvSpPr txBox="1">
                <a:spLocks noChangeArrowheads="1"/>
              </p:cNvSpPr>
              <p:nvPr/>
            </p:nvSpPr>
            <p:spPr bwMode="auto">
              <a:xfrm>
                <a:off x="3030" y="1968"/>
                <a:ext cx="6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2.10 L</a:t>
                </a:r>
              </a:p>
            </p:txBody>
          </p:sp>
        </p:grpSp>
        <p:sp>
          <p:nvSpPr>
            <p:cNvPr id="29732" name="Text Box 41">
              <a:extLst>
                <a:ext uri="{FF2B5EF4-FFF2-40B4-BE49-F238E27FC236}">
                  <a16:creationId xmlns:a16="http://schemas.microsoft.com/office/drawing/2014/main" id="{011BC78D-7F4C-40D8-BD97-88D6EEE833E0}"/>
                </a:ext>
              </a:extLst>
            </p:cNvPr>
            <p:cNvSpPr txBox="1">
              <a:spLocks noChangeArrowheads="1"/>
            </p:cNvSpPr>
            <p:nvPr/>
          </p:nvSpPr>
          <p:spPr bwMode="auto">
            <a:xfrm>
              <a:off x="3425" y="1161"/>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a:t>
              </a:r>
            </a:p>
          </p:txBody>
        </p:sp>
      </p:grpSp>
      <p:grpSp>
        <p:nvGrpSpPr>
          <p:cNvPr id="8" name="Group 47">
            <a:extLst>
              <a:ext uri="{FF2B5EF4-FFF2-40B4-BE49-F238E27FC236}">
                <a16:creationId xmlns:a16="http://schemas.microsoft.com/office/drawing/2014/main" id="{35BABCF9-5F78-4AEC-8092-C9D3FACD41B9}"/>
              </a:ext>
            </a:extLst>
          </p:cNvPr>
          <p:cNvGrpSpPr>
            <a:grpSpLocks/>
          </p:cNvGrpSpPr>
          <p:nvPr/>
        </p:nvGrpSpPr>
        <p:grpSpPr bwMode="auto">
          <a:xfrm>
            <a:off x="7112000" y="1636713"/>
            <a:ext cx="1371600" cy="766762"/>
            <a:chOff x="637" y="3136"/>
            <a:chExt cx="864" cy="483"/>
          </a:xfrm>
        </p:grpSpPr>
        <p:sp>
          <p:nvSpPr>
            <p:cNvPr id="29727" name="Text Box 43">
              <a:extLst>
                <a:ext uri="{FF2B5EF4-FFF2-40B4-BE49-F238E27FC236}">
                  <a16:creationId xmlns:a16="http://schemas.microsoft.com/office/drawing/2014/main" id="{551101EF-4E0A-4B2E-B271-D0738C6C5080}"/>
                </a:ext>
              </a:extLst>
            </p:cNvPr>
            <p:cNvSpPr txBox="1">
              <a:spLocks noChangeArrowheads="1"/>
            </p:cNvSpPr>
            <p:nvPr/>
          </p:nvSpPr>
          <p:spPr bwMode="auto">
            <a:xfrm>
              <a:off x="637" y="3209"/>
              <a:ext cx="74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 </a:t>
              </a:r>
              <a:r>
                <a:rPr lang="en-US" altLang="en-US" sz="2400">
                  <a:latin typeface="Arial" panose="020B0604020202020204" pitchFamily="34" charset="0"/>
                </a:rPr>
                <a:t>2.21</a:t>
              </a:r>
              <a:r>
                <a:rPr lang="en-US" altLang="en-US" sz="2800">
                  <a:latin typeface="Arial" panose="020B0604020202020204" pitchFamily="34" charset="0"/>
                </a:rPr>
                <a:t> </a:t>
              </a:r>
            </a:p>
          </p:txBody>
        </p:sp>
        <p:sp>
          <p:nvSpPr>
            <p:cNvPr id="29728" name="Text Box 44">
              <a:extLst>
                <a:ext uri="{FF2B5EF4-FFF2-40B4-BE49-F238E27FC236}">
                  <a16:creationId xmlns:a16="http://schemas.microsoft.com/office/drawing/2014/main" id="{7A1C3B5C-CD10-4B62-B697-DDFD71042C5C}"/>
                </a:ext>
              </a:extLst>
            </p:cNvPr>
            <p:cNvSpPr txBox="1">
              <a:spLocks noChangeArrowheads="1"/>
            </p:cNvSpPr>
            <p:nvPr/>
          </p:nvSpPr>
          <p:spPr bwMode="auto">
            <a:xfrm>
              <a:off x="1296" y="3136"/>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g</a:t>
              </a:r>
            </a:p>
          </p:txBody>
        </p:sp>
        <p:sp>
          <p:nvSpPr>
            <p:cNvPr id="29729" name="Text Box 45">
              <a:extLst>
                <a:ext uri="{FF2B5EF4-FFF2-40B4-BE49-F238E27FC236}">
                  <a16:creationId xmlns:a16="http://schemas.microsoft.com/office/drawing/2014/main" id="{E5C44FA2-56A0-4ACD-A957-CC39257DF313}"/>
                </a:ext>
              </a:extLst>
            </p:cNvPr>
            <p:cNvSpPr txBox="1">
              <a:spLocks noChangeArrowheads="1"/>
            </p:cNvSpPr>
            <p:nvPr/>
          </p:nvSpPr>
          <p:spPr bwMode="auto">
            <a:xfrm>
              <a:off x="1296" y="3369"/>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L</a:t>
              </a:r>
            </a:p>
          </p:txBody>
        </p:sp>
        <p:sp>
          <p:nvSpPr>
            <p:cNvPr id="29730" name="Line 46">
              <a:extLst>
                <a:ext uri="{FF2B5EF4-FFF2-40B4-BE49-F238E27FC236}">
                  <a16:creationId xmlns:a16="http://schemas.microsoft.com/office/drawing/2014/main" id="{71B47E2F-D92B-4FF3-882A-5B3DC9138435}"/>
                </a:ext>
              </a:extLst>
            </p:cNvPr>
            <p:cNvSpPr>
              <a:spLocks noChangeShapeType="1"/>
            </p:cNvSpPr>
            <p:nvPr/>
          </p:nvSpPr>
          <p:spPr bwMode="auto">
            <a:xfrm>
              <a:off x="1302" y="3378"/>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085" name="Text Box 53">
            <a:extLst>
              <a:ext uri="{FF2B5EF4-FFF2-40B4-BE49-F238E27FC236}">
                <a16:creationId xmlns:a16="http://schemas.microsoft.com/office/drawing/2014/main" id="{565EB673-5BD0-47D4-89BF-E53B785107B0}"/>
              </a:ext>
            </a:extLst>
          </p:cNvPr>
          <p:cNvSpPr txBox="1">
            <a:spLocks noChangeArrowheads="1"/>
          </p:cNvSpPr>
          <p:nvPr/>
        </p:nvSpPr>
        <p:spPr bwMode="auto">
          <a:xfrm>
            <a:off x="825500" y="3290888"/>
            <a:ext cx="903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a:latin typeface="Arial" panose="020B0604020202020204" pitchFamily="34" charset="0"/>
              </a:rPr>
              <a:t> =</a:t>
            </a:r>
            <a:endParaRPr lang="en-US" altLang="en-US" sz="2800" i="1">
              <a:latin typeface="Arial" panose="020B0604020202020204" pitchFamily="34" charset="0"/>
            </a:endParaRPr>
          </a:p>
        </p:txBody>
      </p:sp>
      <p:grpSp>
        <p:nvGrpSpPr>
          <p:cNvPr id="9" name="Group 72">
            <a:extLst>
              <a:ext uri="{FF2B5EF4-FFF2-40B4-BE49-F238E27FC236}">
                <a16:creationId xmlns:a16="http://schemas.microsoft.com/office/drawing/2014/main" id="{13AA8DFE-B659-4417-A266-770969A23DCF}"/>
              </a:ext>
            </a:extLst>
          </p:cNvPr>
          <p:cNvGrpSpPr>
            <a:grpSpLocks/>
          </p:cNvGrpSpPr>
          <p:nvPr/>
        </p:nvGrpSpPr>
        <p:grpSpPr bwMode="auto">
          <a:xfrm>
            <a:off x="1727200" y="2765425"/>
            <a:ext cx="5715000" cy="1276350"/>
            <a:chOff x="812" y="2629"/>
            <a:chExt cx="3600" cy="804"/>
          </a:xfrm>
        </p:grpSpPr>
        <p:grpSp>
          <p:nvGrpSpPr>
            <p:cNvPr id="29715" name="Group 59">
              <a:extLst>
                <a:ext uri="{FF2B5EF4-FFF2-40B4-BE49-F238E27FC236}">
                  <a16:creationId xmlns:a16="http://schemas.microsoft.com/office/drawing/2014/main" id="{F245923E-3731-44A9-B81B-726C669EF9CF}"/>
                </a:ext>
              </a:extLst>
            </p:cNvPr>
            <p:cNvGrpSpPr>
              <a:grpSpLocks/>
            </p:cNvGrpSpPr>
            <p:nvPr/>
          </p:nvGrpSpPr>
          <p:grpSpPr bwMode="auto">
            <a:xfrm>
              <a:off x="1008" y="2629"/>
              <a:ext cx="671" cy="483"/>
              <a:chOff x="4769" y="2109"/>
              <a:chExt cx="671" cy="483"/>
            </a:xfrm>
          </p:grpSpPr>
          <p:sp>
            <p:nvSpPr>
              <p:cNvPr id="29723" name="Text Box 55">
                <a:extLst>
                  <a:ext uri="{FF2B5EF4-FFF2-40B4-BE49-F238E27FC236}">
                    <a16:creationId xmlns:a16="http://schemas.microsoft.com/office/drawing/2014/main" id="{08B542BA-F2AE-4769-B736-D113009493CA}"/>
                  </a:ext>
                </a:extLst>
              </p:cNvPr>
              <p:cNvSpPr txBox="1">
                <a:spLocks noChangeArrowheads="1"/>
              </p:cNvSpPr>
              <p:nvPr/>
            </p:nvSpPr>
            <p:spPr bwMode="auto">
              <a:xfrm>
                <a:off x="4769" y="2182"/>
                <a:ext cx="5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a:latin typeface="Arial" panose="020B0604020202020204" pitchFamily="34" charset="0"/>
                  </a:rPr>
                  <a:t>2.21</a:t>
                </a:r>
                <a:r>
                  <a:rPr lang="en-US" altLang="en-US" sz="2800">
                    <a:latin typeface="Arial" panose="020B0604020202020204" pitchFamily="34" charset="0"/>
                  </a:rPr>
                  <a:t> </a:t>
                </a:r>
              </a:p>
            </p:txBody>
          </p:sp>
          <p:sp>
            <p:nvSpPr>
              <p:cNvPr id="29724" name="Text Box 56">
                <a:extLst>
                  <a:ext uri="{FF2B5EF4-FFF2-40B4-BE49-F238E27FC236}">
                    <a16:creationId xmlns:a16="http://schemas.microsoft.com/office/drawing/2014/main" id="{7E6B4C84-3808-4E5A-9145-488DAA3FE5B8}"/>
                  </a:ext>
                </a:extLst>
              </p:cNvPr>
              <p:cNvSpPr txBox="1">
                <a:spLocks noChangeArrowheads="1"/>
              </p:cNvSpPr>
              <p:nvPr/>
            </p:nvSpPr>
            <p:spPr bwMode="auto">
              <a:xfrm>
                <a:off x="5235" y="2109"/>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g</a:t>
                </a:r>
              </a:p>
            </p:txBody>
          </p:sp>
          <p:sp>
            <p:nvSpPr>
              <p:cNvPr id="29725" name="Text Box 57">
                <a:extLst>
                  <a:ext uri="{FF2B5EF4-FFF2-40B4-BE49-F238E27FC236}">
                    <a16:creationId xmlns:a16="http://schemas.microsoft.com/office/drawing/2014/main" id="{C0024F05-850B-40F3-ACF2-8D5BA7FFADCB}"/>
                  </a:ext>
                </a:extLst>
              </p:cNvPr>
              <p:cNvSpPr txBox="1">
                <a:spLocks noChangeArrowheads="1"/>
              </p:cNvSpPr>
              <p:nvPr/>
            </p:nvSpPr>
            <p:spPr bwMode="auto">
              <a:xfrm>
                <a:off x="5235" y="234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L</a:t>
                </a:r>
              </a:p>
            </p:txBody>
          </p:sp>
          <p:sp>
            <p:nvSpPr>
              <p:cNvPr id="29726" name="Line 58">
                <a:extLst>
                  <a:ext uri="{FF2B5EF4-FFF2-40B4-BE49-F238E27FC236}">
                    <a16:creationId xmlns:a16="http://schemas.microsoft.com/office/drawing/2014/main" id="{2DE6B700-FC48-4FC4-980B-EABE8703E586}"/>
                  </a:ext>
                </a:extLst>
              </p:cNvPr>
              <p:cNvSpPr>
                <a:spLocks noChangeShapeType="1"/>
              </p:cNvSpPr>
              <p:nvPr/>
            </p:nvSpPr>
            <p:spPr bwMode="auto">
              <a:xfrm>
                <a:off x="5241" y="235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6" name="Text Box 64">
              <a:extLst>
                <a:ext uri="{FF2B5EF4-FFF2-40B4-BE49-F238E27FC236}">
                  <a16:creationId xmlns:a16="http://schemas.microsoft.com/office/drawing/2014/main" id="{A8125B76-C96D-4048-BC94-E70FBD6EC10B}"/>
                </a:ext>
              </a:extLst>
            </p:cNvPr>
            <p:cNvSpPr txBox="1">
              <a:spLocks noChangeArrowheads="1"/>
            </p:cNvSpPr>
            <p:nvPr/>
          </p:nvSpPr>
          <p:spPr bwMode="auto">
            <a:xfrm>
              <a:off x="2274" y="3106"/>
              <a:ext cx="67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atm</a:t>
              </a:r>
            </a:p>
          </p:txBody>
        </p:sp>
        <p:sp>
          <p:nvSpPr>
            <p:cNvPr id="29717" name="Text Box 66">
              <a:extLst>
                <a:ext uri="{FF2B5EF4-FFF2-40B4-BE49-F238E27FC236}">
                  <a16:creationId xmlns:a16="http://schemas.microsoft.com/office/drawing/2014/main" id="{23CFE847-20E6-4B7C-A5A1-F7343198C598}"/>
                </a:ext>
              </a:extLst>
            </p:cNvPr>
            <p:cNvSpPr txBox="1">
              <a:spLocks noChangeArrowheads="1"/>
            </p:cNvSpPr>
            <p:nvPr/>
          </p:nvSpPr>
          <p:spPr bwMode="auto">
            <a:xfrm>
              <a:off x="1677" y="2674"/>
              <a:ext cx="273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800">
                  <a:latin typeface="Arial" panose="020B0604020202020204" pitchFamily="34" charset="0"/>
                </a:rPr>
                <a:t> x 0.0821          x 300.15 K</a:t>
              </a:r>
            </a:p>
          </p:txBody>
        </p:sp>
        <p:grpSp>
          <p:nvGrpSpPr>
            <p:cNvPr id="29718" name="Group 67">
              <a:extLst>
                <a:ext uri="{FF2B5EF4-FFF2-40B4-BE49-F238E27FC236}">
                  <a16:creationId xmlns:a16="http://schemas.microsoft.com/office/drawing/2014/main" id="{51E64A75-DF28-4D31-96D7-DB25FF298450}"/>
                </a:ext>
              </a:extLst>
            </p:cNvPr>
            <p:cNvGrpSpPr>
              <a:grpSpLocks/>
            </p:cNvGrpSpPr>
            <p:nvPr/>
          </p:nvGrpSpPr>
          <p:grpSpPr bwMode="auto">
            <a:xfrm>
              <a:off x="2688" y="2640"/>
              <a:ext cx="537" cy="458"/>
              <a:chOff x="3544" y="3408"/>
              <a:chExt cx="537" cy="458"/>
            </a:xfrm>
          </p:grpSpPr>
          <p:sp>
            <p:nvSpPr>
              <p:cNvPr id="29720" name="Text Box 68">
                <a:extLst>
                  <a:ext uri="{FF2B5EF4-FFF2-40B4-BE49-F238E27FC236}">
                    <a16:creationId xmlns:a16="http://schemas.microsoft.com/office/drawing/2014/main" id="{76177198-9C23-4B2F-A508-5DECEC1DDF38}"/>
                  </a:ext>
                </a:extLst>
              </p:cNvPr>
              <p:cNvSpPr txBox="1">
                <a:spLocks noChangeArrowheads="1"/>
              </p:cNvSpPr>
              <p:nvPr/>
            </p:nvSpPr>
            <p:spPr bwMode="auto">
              <a:xfrm>
                <a:off x="3549" y="3408"/>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atm</a:t>
                </a:r>
              </a:p>
            </p:txBody>
          </p:sp>
          <p:sp>
            <p:nvSpPr>
              <p:cNvPr id="29721" name="Text Box 69">
                <a:extLst>
                  <a:ext uri="{FF2B5EF4-FFF2-40B4-BE49-F238E27FC236}">
                    <a16:creationId xmlns:a16="http://schemas.microsoft.com/office/drawing/2014/main" id="{1C33A109-8891-46C6-8C0B-EE15A8623385}"/>
                  </a:ext>
                </a:extLst>
              </p:cNvPr>
              <p:cNvSpPr txBox="1">
                <a:spLocks noChangeArrowheads="1"/>
              </p:cNvSpPr>
              <p:nvPr/>
            </p:nvSpPr>
            <p:spPr bwMode="auto">
              <a:xfrm>
                <a:off x="3544" y="3616"/>
                <a:ext cx="5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mol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K</a:t>
                </a:r>
              </a:p>
            </p:txBody>
          </p:sp>
          <p:sp>
            <p:nvSpPr>
              <p:cNvPr id="29722" name="Line 70">
                <a:extLst>
                  <a:ext uri="{FF2B5EF4-FFF2-40B4-BE49-F238E27FC236}">
                    <a16:creationId xmlns:a16="http://schemas.microsoft.com/office/drawing/2014/main" id="{82D5A159-9245-4C03-B9C8-0B5902320760}"/>
                  </a:ext>
                </a:extLst>
              </p:cNvPr>
              <p:cNvSpPr>
                <a:spLocks noChangeShapeType="1"/>
              </p:cNvSpPr>
              <p:nvPr/>
            </p:nvSpPr>
            <p:spPr bwMode="auto">
              <a:xfrm>
                <a:off x="3597" y="3637"/>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9" name="Line 71">
              <a:extLst>
                <a:ext uri="{FF2B5EF4-FFF2-40B4-BE49-F238E27FC236}">
                  <a16:creationId xmlns:a16="http://schemas.microsoft.com/office/drawing/2014/main" id="{4BACC36C-F004-4B5F-83E5-1382B84967F2}"/>
                </a:ext>
              </a:extLst>
            </p:cNvPr>
            <p:cNvSpPr>
              <a:spLocks noChangeShapeType="1"/>
            </p:cNvSpPr>
            <p:nvPr/>
          </p:nvSpPr>
          <p:spPr bwMode="auto">
            <a:xfrm>
              <a:off x="812" y="3102"/>
              <a:ext cx="3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107" name="Line 75">
            <a:extLst>
              <a:ext uri="{FF2B5EF4-FFF2-40B4-BE49-F238E27FC236}">
                <a16:creationId xmlns:a16="http://schemas.microsoft.com/office/drawing/2014/main" id="{F05ABCF0-1421-477E-A16A-6CB882FB5518}"/>
              </a:ext>
            </a:extLst>
          </p:cNvPr>
          <p:cNvSpPr>
            <a:spLocks noChangeShapeType="1"/>
          </p:cNvSpPr>
          <p:nvPr/>
        </p:nvSpPr>
        <p:spPr bwMode="auto">
          <a:xfrm flipV="1">
            <a:off x="5232400" y="3187700"/>
            <a:ext cx="3048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8" name="Line 76">
            <a:extLst>
              <a:ext uri="{FF2B5EF4-FFF2-40B4-BE49-F238E27FC236}">
                <a16:creationId xmlns:a16="http://schemas.microsoft.com/office/drawing/2014/main" id="{6A00EE3E-8585-4443-8576-F7DFB5E79FF6}"/>
              </a:ext>
            </a:extLst>
          </p:cNvPr>
          <p:cNvSpPr>
            <a:spLocks noChangeShapeType="1"/>
          </p:cNvSpPr>
          <p:nvPr/>
        </p:nvSpPr>
        <p:spPr bwMode="auto">
          <a:xfrm flipV="1">
            <a:off x="7061200" y="2959100"/>
            <a:ext cx="3810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9" name="Line 77">
            <a:extLst>
              <a:ext uri="{FF2B5EF4-FFF2-40B4-BE49-F238E27FC236}">
                <a16:creationId xmlns:a16="http://schemas.microsoft.com/office/drawing/2014/main" id="{7C067D88-EA45-4947-B81D-DE58AF4B05FA}"/>
              </a:ext>
            </a:extLst>
          </p:cNvPr>
          <p:cNvSpPr>
            <a:spLocks noChangeShapeType="1"/>
          </p:cNvSpPr>
          <p:nvPr/>
        </p:nvSpPr>
        <p:spPr bwMode="auto">
          <a:xfrm flipV="1">
            <a:off x="5003800" y="2882900"/>
            <a:ext cx="4572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0" name="Line 78">
            <a:extLst>
              <a:ext uri="{FF2B5EF4-FFF2-40B4-BE49-F238E27FC236}">
                <a16:creationId xmlns:a16="http://schemas.microsoft.com/office/drawing/2014/main" id="{54CE4624-1412-47B2-BA4D-5C8896D1040C}"/>
              </a:ext>
            </a:extLst>
          </p:cNvPr>
          <p:cNvSpPr>
            <a:spLocks noChangeShapeType="1"/>
          </p:cNvSpPr>
          <p:nvPr/>
        </p:nvSpPr>
        <p:spPr bwMode="auto">
          <a:xfrm flipV="1">
            <a:off x="4394200" y="3721100"/>
            <a:ext cx="6096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1" name="Line 79">
            <a:extLst>
              <a:ext uri="{FF2B5EF4-FFF2-40B4-BE49-F238E27FC236}">
                <a16:creationId xmlns:a16="http://schemas.microsoft.com/office/drawing/2014/main" id="{7F0C720C-0C6B-411F-9874-AB0488003D6D}"/>
              </a:ext>
            </a:extLst>
          </p:cNvPr>
          <p:cNvSpPr>
            <a:spLocks noChangeShapeType="1"/>
          </p:cNvSpPr>
          <p:nvPr/>
        </p:nvSpPr>
        <p:spPr bwMode="auto">
          <a:xfrm flipV="1">
            <a:off x="2743200" y="3200400"/>
            <a:ext cx="3048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2" name="Line 80">
            <a:extLst>
              <a:ext uri="{FF2B5EF4-FFF2-40B4-BE49-F238E27FC236}">
                <a16:creationId xmlns:a16="http://schemas.microsoft.com/office/drawing/2014/main" id="{C9CFD326-3C4F-4E67-A9B2-36E72D8A43F6}"/>
              </a:ext>
            </a:extLst>
          </p:cNvPr>
          <p:cNvSpPr>
            <a:spLocks noChangeShapeType="1"/>
          </p:cNvSpPr>
          <p:nvPr/>
        </p:nvSpPr>
        <p:spPr bwMode="auto">
          <a:xfrm flipV="1">
            <a:off x="4724400" y="2895600"/>
            <a:ext cx="3048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 name="Group 83">
            <a:extLst>
              <a:ext uri="{FF2B5EF4-FFF2-40B4-BE49-F238E27FC236}">
                <a16:creationId xmlns:a16="http://schemas.microsoft.com/office/drawing/2014/main" id="{B48D181D-BB5F-42C7-B1CD-5D4FD14063A0}"/>
              </a:ext>
            </a:extLst>
          </p:cNvPr>
          <p:cNvGrpSpPr>
            <a:grpSpLocks/>
          </p:cNvGrpSpPr>
          <p:nvPr/>
        </p:nvGrpSpPr>
        <p:grpSpPr bwMode="auto">
          <a:xfrm>
            <a:off x="825500" y="4660900"/>
            <a:ext cx="2447926" cy="520700"/>
            <a:chOff x="520" y="2936"/>
            <a:chExt cx="1542" cy="328"/>
          </a:xfrm>
        </p:grpSpPr>
        <p:sp>
          <p:nvSpPr>
            <p:cNvPr id="29713" name="Text Box 81">
              <a:extLst>
                <a:ext uri="{FF2B5EF4-FFF2-40B4-BE49-F238E27FC236}">
                  <a16:creationId xmlns:a16="http://schemas.microsoft.com/office/drawing/2014/main" id="{D195143A-9781-4B3D-8C89-D218C3B95603}"/>
                </a:ext>
              </a:extLst>
            </p:cNvPr>
            <p:cNvSpPr txBox="1">
              <a:spLocks noChangeArrowheads="1"/>
            </p:cNvSpPr>
            <p:nvPr/>
          </p:nvSpPr>
          <p:spPr bwMode="auto">
            <a:xfrm>
              <a:off x="520" y="2937"/>
              <a:ext cx="5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a:latin typeface="Arial" panose="020B0604020202020204" pitchFamily="34" charset="0"/>
                </a:rPr>
                <a:t> =</a:t>
              </a:r>
              <a:endParaRPr lang="en-US" altLang="en-US" sz="2800" i="1">
                <a:latin typeface="Arial" panose="020B0604020202020204" pitchFamily="34" charset="0"/>
              </a:endParaRPr>
            </a:p>
          </p:txBody>
        </p:sp>
        <p:sp>
          <p:nvSpPr>
            <p:cNvPr id="29714" name="Text Box 82">
              <a:extLst>
                <a:ext uri="{FF2B5EF4-FFF2-40B4-BE49-F238E27FC236}">
                  <a16:creationId xmlns:a16="http://schemas.microsoft.com/office/drawing/2014/main" id="{B3AD556E-D7D4-4C9D-8778-39F87C35B964}"/>
                </a:ext>
              </a:extLst>
            </p:cNvPr>
            <p:cNvSpPr txBox="1">
              <a:spLocks noChangeArrowheads="1"/>
            </p:cNvSpPr>
            <p:nvPr/>
          </p:nvSpPr>
          <p:spPr bwMode="auto">
            <a:xfrm>
              <a:off x="999" y="2936"/>
              <a:ext cx="10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latin typeface="Arial" panose="020B0604020202020204" pitchFamily="34" charset="0"/>
                </a:rPr>
                <a:t>54.5 g/</a:t>
              </a:r>
              <a:r>
                <a:rPr lang="en-US" altLang="en-US" sz="2400" b="1" dirty="0" err="1">
                  <a:latin typeface="Arial" panose="020B0604020202020204" pitchFamily="34" charset="0"/>
                </a:rPr>
                <a:t>mol</a:t>
              </a:r>
              <a:endParaRPr lang="en-US" altLang="en-US" sz="2400" b="1" dirty="0">
                <a:latin typeface="Arial" panose="020B0604020202020204" pitchFamily="34" charset="0"/>
              </a:endParaRPr>
            </a:p>
          </p:txBody>
        </p:sp>
      </p:grpSp>
      <p:sp>
        <p:nvSpPr>
          <p:cNvPr id="7" name="Slide Number Placeholder 6">
            <a:extLst>
              <a:ext uri="{FF2B5EF4-FFF2-40B4-BE49-F238E27FC236}">
                <a16:creationId xmlns:a16="http://schemas.microsoft.com/office/drawing/2014/main" id="{4C1339FD-AC9B-4423-A77B-9C96451BF54D}"/>
              </a:ext>
            </a:extLst>
          </p:cNvPr>
          <p:cNvSpPr>
            <a:spLocks noGrp="1"/>
          </p:cNvSpPr>
          <p:nvPr>
            <p:ph type="sldNum" sz="quarter" idx="12"/>
          </p:nvPr>
        </p:nvSpPr>
        <p:spPr/>
        <p:txBody>
          <a:bodyPr/>
          <a:lstStyle/>
          <a:p>
            <a:pPr>
              <a:defRPr/>
            </a:pPr>
            <a:fld id="{FE59D228-BDAD-4861-BBEA-2F34BE7847B1}" type="slidenum">
              <a:rPr lang="en-US" altLang="en-US" smtClean="0"/>
              <a:pPr>
                <a:defRPr/>
              </a:pPr>
              <a:t>29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85"/>
                                        </p:tgtEl>
                                        <p:attrNameLst>
                                          <p:attrName>style.visibility</p:attrName>
                                        </p:attrNameLst>
                                      </p:cBhvr>
                                      <p:to>
                                        <p:strVal val="visible"/>
                                      </p:to>
                                    </p:set>
                                    <p:anim calcmode="lin" valueType="num">
                                      <p:cBhvr additive="base">
                                        <p:cTn id="31" dur="500" fill="hold"/>
                                        <p:tgtEl>
                                          <p:spTgt spid="44085"/>
                                        </p:tgtEl>
                                        <p:attrNameLst>
                                          <p:attrName>ppt_x</p:attrName>
                                        </p:attrNameLst>
                                      </p:cBhvr>
                                      <p:tavLst>
                                        <p:tav tm="0">
                                          <p:val>
                                            <p:strVal val="0-#ppt_w/2"/>
                                          </p:val>
                                        </p:tav>
                                        <p:tav tm="100000">
                                          <p:val>
                                            <p:strVal val="#ppt_x"/>
                                          </p:val>
                                        </p:tav>
                                      </p:tavLst>
                                    </p:anim>
                                    <p:anim calcmode="lin" valueType="num">
                                      <p:cBhvr additive="base">
                                        <p:cTn id="32" dur="500" fill="hold"/>
                                        <p:tgtEl>
                                          <p:spTgt spid="4408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441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499"/>
                                          </p:stCondLst>
                                        </p:cTn>
                                        <p:tgtEl>
                                          <p:spTgt spid="4411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4410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499"/>
                                          </p:stCondLst>
                                        </p:cTn>
                                        <p:tgtEl>
                                          <p:spTgt spid="4410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4410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499"/>
                                          </p:stCondLst>
                                        </p:cTn>
                                        <p:tgtEl>
                                          <p:spTgt spid="4411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125C9943-6B0F-4D65-B65D-A4B5FE5D5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533400"/>
            <a:ext cx="8359775"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2EED5C4-AB45-4579-8049-B0FF245622A3}"/>
              </a:ext>
            </a:extLst>
          </p:cNvPr>
          <p:cNvSpPr>
            <a:spLocks noGrp="1"/>
          </p:cNvSpPr>
          <p:nvPr>
            <p:ph type="sldNum" sz="quarter" idx="12"/>
          </p:nvPr>
        </p:nvSpPr>
        <p:spPr/>
        <p:txBody>
          <a:bodyPr/>
          <a:lstStyle/>
          <a:p>
            <a:pPr>
              <a:defRPr/>
            </a:pPr>
            <a:fld id="{FE59D228-BDAD-4861-BBEA-2F34BE7847B1}" type="slidenum">
              <a:rPr lang="en-US" altLang="en-US" smtClean="0"/>
              <a:pPr>
                <a:defRPr/>
              </a:pPr>
              <a:t>3</a:t>
            </a:fld>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44A62B-6F23-4E62-B4AD-5E340729E898}"/>
              </a:ext>
            </a:extLst>
          </p:cNvPr>
          <p:cNvSpPr txBox="1"/>
          <p:nvPr/>
        </p:nvSpPr>
        <p:spPr>
          <a:xfrm>
            <a:off x="2286000" y="3198168"/>
            <a:ext cx="4572000" cy="461665"/>
          </a:xfrm>
          <a:prstGeom prst="rect">
            <a:avLst/>
          </a:prstGeom>
          <a:noFill/>
        </p:spPr>
        <p:txBody>
          <a:bodyPr wrap="square">
            <a:spAutoFit/>
          </a:bodyPr>
          <a:lstStyle/>
          <a:p>
            <a:endParaRPr lang="en-US" sz="2400" b="0" i="0" u="none" strike="noStrike" baseline="0" dirty="0">
              <a:latin typeface="Times New Roman" panose="02020603050405020304" pitchFamily="18" charset="0"/>
            </a:endParaRPr>
          </a:p>
        </p:txBody>
      </p:sp>
      <p:sp>
        <p:nvSpPr>
          <p:cNvPr id="5" name="Slide Number Placeholder 4">
            <a:extLst>
              <a:ext uri="{FF2B5EF4-FFF2-40B4-BE49-F238E27FC236}">
                <a16:creationId xmlns:a16="http://schemas.microsoft.com/office/drawing/2014/main" id="{B4E5F71D-FB88-453D-81DF-4081AE14D08C}"/>
              </a:ext>
            </a:extLst>
          </p:cNvPr>
          <p:cNvSpPr>
            <a:spLocks noGrp="1"/>
          </p:cNvSpPr>
          <p:nvPr>
            <p:ph type="sldNum" sz="quarter" idx="12"/>
          </p:nvPr>
        </p:nvSpPr>
        <p:spPr/>
        <p:txBody>
          <a:bodyPr/>
          <a:lstStyle/>
          <a:p>
            <a:pPr>
              <a:defRPr/>
            </a:pPr>
            <a:fld id="{FE59D228-BDAD-4861-BBEA-2F34BE7847B1}" type="slidenum">
              <a:rPr lang="en-US" altLang="en-US" smtClean="0"/>
              <a:pPr>
                <a:defRPr/>
              </a:pPr>
              <a:t>30</a:t>
            </a:fld>
            <a:endParaRPr lang="en-US" altLang="en-US" dirty="0"/>
          </a:p>
        </p:txBody>
      </p:sp>
      <p:pic>
        <p:nvPicPr>
          <p:cNvPr id="3" name="Picture 2">
            <a:extLst>
              <a:ext uri="{FF2B5EF4-FFF2-40B4-BE49-F238E27FC236}">
                <a16:creationId xmlns:a16="http://schemas.microsoft.com/office/drawing/2014/main" id="{5CE7CC66-526B-4A4B-9BA9-FFC250F33C79}"/>
              </a:ext>
            </a:extLst>
          </p:cNvPr>
          <p:cNvPicPr>
            <a:picLocks noChangeAspect="1"/>
          </p:cNvPicPr>
          <p:nvPr/>
        </p:nvPicPr>
        <p:blipFill>
          <a:blip r:embed="rId2"/>
          <a:stretch>
            <a:fillRect/>
          </a:stretch>
        </p:blipFill>
        <p:spPr>
          <a:xfrm>
            <a:off x="369086" y="304801"/>
            <a:ext cx="8317714" cy="4724400"/>
          </a:xfrm>
          <a:prstGeom prst="rect">
            <a:avLst/>
          </a:prstGeom>
        </p:spPr>
      </p:pic>
      <p:sp>
        <p:nvSpPr>
          <p:cNvPr id="9" name="TextBox 8">
            <a:extLst>
              <a:ext uri="{FF2B5EF4-FFF2-40B4-BE49-F238E27FC236}">
                <a16:creationId xmlns:a16="http://schemas.microsoft.com/office/drawing/2014/main" id="{53492900-EE21-4C5D-864E-A6373C99B77B}"/>
              </a:ext>
            </a:extLst>
          </p:cNvPr>
          <p:cNvSpPr txBox="1"/>
          <p:nvPr/>
        </p:nvSpPr>
        <p:spPr>
          <a:xfrm>
            <a:off x="7391400" y="4800600"/>
            <a:ext cx="1295400" cy="307777"/>
          </a:xfrm>
          <a:prstGeom prst="rect">
            <a:avLst/>
          </a:prstGeom>
          <a:noFill/>
        </p:spPr>
        <p:txBody>
          <a:bodyPr wrap="square" rtlCol="0">
            <a:spAutoFit/>
          </a:bodyPr>
          <a:lstStyle/>
          <a:p>
            <a:r>
              <a:rPr lang="en-US" sz="1400" b="0" i="1" u="none" strike="noStrike" baseline="0" dirty="0">
                <a:latin typeface="TimesLTStd-Italic"/>
              </a:rPr>
              <a:t>(Continued)</a:t>
            </a:r>
            <a:endParaRPr lang="en-US" sz="1800" dirty="0"/>
          </a:p>
        </p:txBody>
      </p:sp>
    </p:spTree>
    <p:extLst>
      <p:ext uri="{BB962C8B-B14F-4D97-AF65-F5344CB8AC3E}">
        <p14:creationId xmlns:p14="http://schemas.microsoft.com/office/powerpoint/2010/main" val="2491995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44A62B-6F23-4E62-B4AD-5E340729E898}"/>
              </a:ext>
            </a:extLst>
          </p:cNvPr>
          <p:cNvSpPr txBox="1"/>
          <p:nvPr/>
        </p:nvSpPr>
        <p:spPr>
          <a:xfrm>
            <a:off x="2286000" y="3198168"/>
            <a:ext cx="4572000" cy="461665"/>
          </a:xfrm>
          <a:prstGeom prst="rect">
            <a:avLst/>
          </a:prstGeom>
          <a:noFill/>
        </p:spPr>
        <p:txBody>
          <a:bodyPr wrap="square">
            <a:spAutoFit/>
          </a:bodyPr>
          <a:lstStyle/>
          <a:p>
            <a:endParaRPr lang="en-US" sz="2400" b="0" i="0" u="none" strike="noStrike" baseline="0" dirty="0">
              <a:latin typeface="Times New Roman" panose="02020603050405020304" pitchFamily="18" charset="0"/>
            </a:endParaRPr>
          </a:p>
        </p:txBody>
      </p:sp>
      <p:sp>
        <p:nvSpPr>
          <p:cNvPr id="6" name="Slide Number Placeholder 5">
            <a:extLst>
              <a:ext uri="{FF2B5EF4-FFF2-40B4-BE49-F238E27FC236}">
                <a16:creationId xmlns:a16="http://schemas.microsoft.com/office/drawing/2014/main" id="{D2CF24CA-4A05-4D85-ADD6-585B3C8115BB}"/>
              </a:ext>
            </a:extLst>
          </p:cNvPr>
          <p:cNvSpPr>
            <a:spLocks noGrp="1"/>
          </p:cNvSpPr>
          <p:nvPr>
            <p:ph type="sldNum" sz="quarter" idx="12"/>
          </p:nvPr>
        </p:nvSpPr>
        <p:spPr/>
        <p:txBody>
          <a:bodyPr/>
          <a:lstStyle/>
          <a:p>
            <a:pPr>
              <a:defRPr/>
            </a:pPr>
            <a:fld id="{FE59D228-BDAD-4861-BBEA-2F34BE7847B1}" type="slidenum">
              <a:rPr lang="en-US" altLang="en-US" smtClean="0"/>
              <a:pPr>
                <a:defRPr/>
              </a:pPr>
              <a:t>31</a:t>
            </a:fld>
            <a:endParaRPr lang="en-US" altLang="en-US" dirty="0"/>
          </a:p>
        </p:txBody>
      </p:sp>
      <p:pic>
        <p:nvPicPr>
          <p:cNvPr id="3" name="Picture 2">
            <a:extLst>
              <a:ext uri="{FF2B5EF4-FFF2-40B4-BE49-F238E27FC236}">
                <a16:creationId xmlns:a16="http://schemas.microsoft.com/office/drawing/2014/main" id="{C649EF9D-5DEA-44E3-8CA2-11E14976E532}"/>
              </a:ext>
            </a:extLst>
          </p:cNvPr>
          <p:cNvPicPr>
            <a:picLocks noChangeAspect="1"/>
          </p:cNvPicPr>
          <p:nvPr/>
        </p:nvPicPr>
        <p:blipFill rotWithShape="1">
          <a:blip r:embed="rId2"/>
          <a:srcRect t="980"/>
          <a:stretch/>
        </p:blipFill>
        <p:spPr>
          <a:xfrm>
            <a:off x="533400" y="29616"/>
            <a:ext cx="7924800" cy="6384822"/>
          </a:xfrm>
          <a:prstGeom prst="rect">
            <a:avLst/>
          </a:prstGeom>
        </p:spPr>
      </p:pic>
      <p:cxnSp>
        <p:nvCxnSpPr>
          <p:cNvPr id="5" name="Straight Connector 4">
            <a:extLst>
              <a:ext uri="{FF2B5EF4-FFF2-40B4-BE49-F238E27FC236}">
                <a16:creationId xmlns:a16="http://schemas.microsoft.com/office/drawing/2014/main" id="{CF28020F-1ECB-4B57-930E-CC7BA5DCD1A6}"/>
              </a:ext>
            </a:extLst>
          </p:cNvPr>
          <p:cNvCxnSpPr/>
          <p:nvPr/>
        </p:nvCxnSpPr>
        <p:spPr bwMode="auto">
          <a:xfrm>
            <a:off x="1143000" y="304800"/>
            <a:ext cx="1143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24792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474495-B1F0-44A0-B7A2-67C65FA36DC5}"/>
              </a:ext>
            </a:extLst>
          </p:cNvPr>
          <p:cNvPicPr>
            <a:picLocks noChangeAspect="1"/>
          </p:cNvPicPr>
          <p:nvPr/>
        </p:nvPicPr>
        <p:blipFill>
          <a:blip r:embed="rId2"/>
          <a:stretch>
            <a:fillRect/>
          </a:stretch>
        </p:blipFill>
        <p:spPr>
          <a:xfrm>
            <a:off x="-1" y="58608"/>
            <a:ext cx="9064951" cy="5884991"/>
          </a:xfrm>
          <a:prstGeom prst="rect">
            <a:avLst/>
          </a:prstGeom>
        </p:spPr>
      </p:pic>
      <p:sp>
        <p:nvSpPr>
          <p:cNvPr id="4" name="TextBox 3">
            <a:extLst>
              <a:ext uri="{FF2B5EF4-FFF2-40B4-BE49-F238E27FC236}">
                <a16:creationId xmlns:a16="http://schemas.microsoft.com/office/drawing/2014/main" id="{2BC83950-EB3F-43D5-A52F-0DB540635476}"/>
              </a:ext>
            </a:extLst>
          </p:cNvPr>
          <p:cNvSpPr txBox="1"/>
          <p:nvPr/>
        </p:nvSpPr>
        <p:spPr>
          <a:xfrm>
            <a:off x="7881937" y="5634334"/>
            <a:ext cx="1152525" cy="307777"/>
          </a:xfrm>
          <a:prstGeom prst="rect">
            <a:avLst/>
          </a:prstGeom>
          <a:noFill/>
        </p:spPr>
        <p:txBody>
          <a:bodyPr wrap="square" rtlCol="0">
            <a:spAutoFit/>
          </a:bodyPr>
          <a:lstStyle/>
          <a:p>
            <a:r>
              <a:rPr lang="en-US" sz="1400" b="0" i="1" u="none" strike="noStrike" baseline="0" dirty="0">
                <a:latin typeface="TimesLTStd-Italic"/>
              </a:rPr>
              <a:t>(Continued)</a:t>
            </a:r>
            <a:endParaRPr lang="en-US" sz="1800" dirty="0"/>
          </a:p>
        </p:txBody>
      </p:sp>
      <p:sp>
        <p:nvSpPr>
          <p:cNvPr id="6" name="Slide Number Placeholder 5">
            <a:extLst>
              <a:ext uri="{FF2B5EF4-FFF2-40B4-BE49-F238E27FC236}">
                <a16:creationId xmlns:a16="http://schemas.microsoft.com/office/drawing/2014/main" id="{EC5558B2-9E19-4FCF-B8B7-7D361977DFAE}"/>
              </a:ext>
            </a:extLst>
          </p:cNvPr>
          <p:cNvSpPr>
            <a:spLocks noGrp="1"/>
          </p:cNvSpPr>
          <p:nvPr>
            <p:ph type="sldNum" sz="quarter" idx="12"/>
          </p:nvPr>
        </p:nvSpPr>
        <p:spPr/>
        <p:txBody>
          <a:bodyPr/>
          <a:lstStyle/>
          <a:p>
            <a:pPr>
              <a:defRPr/>
            </a:pPr>
            <a:fld id="{FE59D228-BDAD-4861-BBEA-2F34BE7847B1}" type="slidenum">
              <a:rPr lang="en-US" altLang="en-US" smtClean="0"/>
              <a:pPr>
                <a:defRPr/>
              </a:pPr>
              <a:t>32</a:t>
            </a:fld>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FB805C-D99B-40D9-A3D7-270FE4F80048}"/>
              </a:ext>
            </a:extLst>
          </p:cNvPr>
          <p:cNvPicPr>
            <a:picLocks noChangeAspect="1"/>
          </p:cNvPicPr>
          <p:nvPr/>
        </p:nvPicPr>
        <p:blipFill>
          <a:blip r:embed="rId2"/>
          <a:stretch>
            <a:fillRect/>
          </a:stretch>
        </p:blipFill>
        <p:spPr>
          <a:xfrm>
            <a:off x="138749" y="533401"/>
            <a:ext cx="8866909" cy="5678466"/>
          </a:xfrm>
          <a:prstGeom prst="rect">
            <a:avLst/>
          </a:prstGeom>
        </p:spPr>
      </p:pic>
      <p:sp>
        <p:nvSpPr>
          <p:cNvPr id="5" name="Slide Number Placeholder 4">
            <a:extLst>
              <a:ext uri="{FF2B5EF4-FFF2-40B4-BE49-F238E27FC236}">
                <a16:creationId xmlns:a16="http://schemas.microsoft.com/office/drawing/2014/main" id="{0B972E21-EACD-40DD-A1F5-6322B6452433}"/>
              </a:ext>
            </a:extLst>
          </p:cNvPr>
          <p:cNvSpPr>
            <a:spLocks noGrp="1"/>
          </p:cNvSpPr>
          <p:nvPr>
            <p:ph type="sldNum" sz="quarter" idx="12"/>
          </p:nvPr>
        </p:nvSpPr>
        <p:spPr/>
        <p:txBody>
          <a:bodyPr/>
          <a:lstStyle/>
          <a:p>
            <a:pPr>
              <a:defRPr/>
            </a:pPr>
            <a:fld id="{FE59D228-BDAD-4861-BBEA-2F34BE7847B1}" type="slidenum">
              <a:rPr lang="en-US" altLang="en-US" smtClean="0"/>
              <a:pPr>
                <a:defRPr/>
              </a:pPr>
              <a:t>33</a:t>
            </a:fld>
            <a:endParaRPr lang="en-US" altLang="en-US" dirty="0"/>
          </a:p>
        </p:txBody>
      </p:sp>
    </p:spTree>
    <p:extLst>
      <p:ext uri="{BB962C8B-B14F-4D97-AF65-F5344CB8AC3E}">
        <p14:creationId xmlns:p14="http://schemas.microsoft.com/office/powerpoint/2010/main" val="3581099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EB811B96-DE2C-4B98-B338-353DF4C8232F}"/>
              </a:ext>
            </a:extLst>
          </p:cNvPr>
          <p:cNvSpPr txBox="1">
            <a:spLocks noChangeArrowheads="1"/>
          </p:cNvSpPr>
          <p:nvPr/>
        </p:nvSpPr>
        <p:spPr bwMode="auto">
          <a:xfrm>
            <a:off x="2676219" y="0"/>
            <a:ext cx="3805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Gas Stoichiometry</a:t>
            </a:r>
          </a:p>
        </p:txBody>
      </p:sp>
      <p:grpSp>
        <p:nvGrpSpPr>
          <p:cNvPr id="2" name="Group 78">
            <a:extLst>
              <a:ext uri="{FF2B5EF4-FFF2-40B4-BE49-F238E27FC236}">
                <a16:creationId xmlns:a16="http://schemas.microsoft.com/office/drawing/2014/main" id="{F6A304B6-4BA6-460D-8066-5A0B90C5B813}"/>
              </a:ext>
            </a:extLst>
          </p:cNvPr>
          <p:cNvGrpSpPr>
            <a:grpSpLocks/>
          </p:cNvGrpSpPr>
          <p:nvPr/>
        </p:nvGrpSpPr>
        <p:grpSpPr bwMode="auto">
          <a:xfrm>
            <a:off x="465138" y="2152651"/>
            <a:ext cx="8229600" cy="1384301"/>
            <a:chOff x="144" y="1344"/>
            <a:chExt cx="5616" cy="872"/>
          </a:xfrm>
        </p:grpSpPr>
        <p:sp>
          <p:nvSpPr>
            <p:cNvPr id="32821" name="Text Box 5">
              <a:extLst>
                <a:ext uri="{FF2B5EF4-FFF2-40B4-BE49-F238E27FC236}">
                  <a16:creationId xmlns:a16="http://schemas.microsoft.com/office/drawing/2014/main" id="{5228DC25-A5F3-4408-A784-A93FB7DA71E5}"/>
                </a:ext>
              </a:extLst>
            </p:cNvPr>
            <p:cNvSpPr txBox="1">
              <a:spLocks noChangeArrowheads="1"/>
            </p:cNvSpPr>
            <p:nvPr/>
          </p:nvSpPr>
          <p:spPr bwMode="auto">
            <a:xfrm>
              <a:off x="144" y="1344"/>
              <a:ext cx="5616"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What is the volume of CO</a:t>
              </a:r>
              <a:r>
                <a:rPr lang="en-US" altLang="en-US" sz="2400" baseline="-25000" dirty="0">
                  <a:solidFill>
                    <a:srgbClr val="4F73B5"/>
                  </a:solidFill>
                  <a:latin typeface="Arial" panose="020B0604020202020204" pitchFamily="34" charset="0"/>
                </a:rPr>
                <a:t>2</a:t>
              </a:r>
              <a:r>
                <a:rPr lang="en-US" altLang="en-US" sz="2400" dirty="0">
                  <a:solidFill>
                    <a:srgbClr val="4F73B5"/>
                  </a:solidFill>
                  <a:latin typeface="Arial" panose="020B0604020202020204" pitchFamily="34" charset="0"/>
                </a:rPr>
                <a:t> produced at 37 </a:t>
              </a:r>
              <a:r>
                <a:rPr lang="en-US" altLang="en-US" sz="2400" baseline="30000" dirty="0">
                  <a:solidFill>
                    <a:srgbClr val="4F73B5"/>
                  </a:solidFill>
                  <a:latin typeface="Arial" panose="020B0604020202020204" pitchFamily="34" charset="0"/>
                </a:rPr>
                <a:t>0</a:t>
              </a:r>
              <a:r>
                <a:rPr lang="en-US" altLang="en-US" sz="2400" dirty="0">
                  <a:solidFill>
                    <a:srgbClr val="4F73B5"/>
                  </a:solidFill>
                  <a:latin typeface="Arial" panose="020B0604020202020204" pitchFamily="34" charset="0"/>
                </a:rPr>
                <a:t>C and 1.00 atm when 5.60 g of glucose are used up in the reaction:</a:t>
              </a:r>
            </a:p>
            <a:p>
              <a:pPr algn="ctr" eaLnBrk="1" hangingPunct="1">
                <a:spcBef>
                  <a:spcPct val="50000"/>
                </a:spcBef>
                <a:buFontTx/>
                <a:buNone/>
              </a:pPr>
              <a:r>
                <a:rPr lang="en-US" altLang="en-US" sz="2400" dirty="0">
                  <a:solidFill>
                    <a:srgbClr val="4F73B5"/>
                  </a:solidFill>
                  <a:latin typeface="Arial" panose="020B0604020202020204" pitchFamily="34" charset="0"/>
                </a:rPr>
                <a:t>C</a:t>
              </a:r>
              <a:r>
                <a:rPr lang="en-US" altLang="en-US" sz="2400" baseline="-25000" dirty="0">
                  <a:solidFill>
                    <a:srgbClr val="4F73B5"/>
                  </a:solidFill>
                  <a:latin typeface="Arial" panose="020B0604020202020204" pitchFamily="34" charset="0"/>
                </a:rPr>
                <a:t>6</a:t>
              </a:r>
              <a:r>
                <a:rPr lang="en-US" altLang="en-US" sz="2400" dirty="0">
                  <a:solidFill>
                    <a:srgbClr val="4F73B5"/>
                  </a:solidFill>
                  <a:latin typeface="Arial" panose="020B0604020202020204" pitchFamily="34" charset="0"/>
                </a:rPr>
                <a:t>H</a:t>
              </a:r>
              <a:r>
                <a:rPr lang="en-US" altLang="en-US" sz="2400" baseline="-25000" dirty="0">
                  <a:solidFill>
                    <a:srgbClr val="4F73B5"/>
                  </a:solidFill>
                  <a:latin typeface="Arial" panose="020B0604020202020204" pitchFamily="34" charset="0"/>
                </a:rPr>
                <a:t>12</a:t>
              </a:r>
              <a:r>
                <a:rPr lang="en-US" altLang="en-US" sz="2400" dirty="0">
                  <a:solidFill>
                    <a:srgbClr val="4F73B5"/>
                  </a:solidFill>
                  <a:latin typeface="Arial" panose="020B0604020202020204" pitchFamily="34" charset="0"/>
                </a:rPr>
                <a:t>O</a:t>
              </a:r>
              <a:r>
                <a:rPr lang="en-US" altLang="en-US" sz="2400" baseline="-25000" dirty="0">
                  <a:solidFill>
                    <a:srgbClr val="4F73B5"/>
                  </a:solidFill>
                  <a:latin typeface="Arial" panose="020B0604020202020204" pitchFamily="34" charset="0"/>
                </a:rPr>
                <a:t>6</a:t>
              </a:r>
              <a:r>
                <a:rPr lang="en-US" altLang="en-US" sz="2400" dirty="0">
                  <a:solidFill>
                    <a:srgbClr val="4F73B5"/>
                  </a:solidFill>
                  <a:latin typeface="Arial" panose="020B0604020202020204" pitchFamily="34" charset="0"/>
                </a:rPr>
                <a:t> (</a:t>
              </a:r>
              <a:r>
                <a:rPr lang="en-US" altLang="en-US" sz="2400" i="1" dirty="0">
                  <a:solidFill>
                    <a:srgbClr val="4F73B5"/>
                  </a:solidFill>
                  <a:latin typeface="Arial" panose="020B0604020202020204" pitchFamily="34" charset="0"/>
                </a:rPr>
                <a:t>s</a:t>
              </a:r>
              <a:r>
                <a:rPr lang="en-US" altLang="en-US" sz="2400" dirty="0">
                  <a:solidFill>
                    <a:srgbClr val="4F73B5"/>
                  </a:solidFill>
                  <a:latin typeface="Arial" panose="020B0604020202020204" pitchFamily="34" charset="0"/>
                </a:rPr>
                <a:t>) + 6O</a:t>
              </a:r>
              <a:r>
                <a:rPr lang="en-US" altLang="en-US" sz="2400" baseline="-25000" dirty="0">
                  <a:solidFill>
                    <a:srgbClr val="4F73B5"/>
                  </a:solidFill>
                  <a:latin typeface="Arial" panose="020B0604020202020204" pitchFamily="34" charset="0"/>
                </a:rPr>
                <a:t>2</a:t>
              </a:r>
              <a:r>
                <a:rPr lang="en-US" altLang="en-US" sz="2400" dirty="0">
                  <a:solidFill>
                    <a:srgbClr val="4F73B5"/>
                  </a:solidFill>
                  <a:latin typeface="Arial" panose="020B0604020202020204" pitchFamily="34" charset="0"/>
                </a:rPr>
                <a:t> (</a:t>
              </a:r>
              <a:r>
                <a:rPr lang="en-US" altLang="en-US" sz="2400" i="1" dirty="0">
                  <a:solidFill>
                    <a:srgbClr val="4F73B5"/>
                  </a:solidFill>
                  <a:latin typeface="Arial" panose="020B0604020202020204" pitchFamily="34" charset="0"/>
                </a:rPr>
                <a:t>g</a:t>
              </a:r>
              <a:r>
                <a:rPr lang="en-US" altLang="en-US" sz="2400" dirty="0">
                  <a:solidFill>
                    <a:srgbClr val="4F73B5"/>
                  </a:solidFill>
                  <a:latin typeface="Arial" panose="020B0604020202020204" pitchFamily="34" charset="0"/>
                </a:rPr>
                <a:t>)           6CO</a:t>
              </a:r>
              <a:r>
                <a:rPr lang="en-US" altLang="en-US" sz="2400" baseline="-25000" dirty="0">
                  <a:solidFill>
                    <a:srgbClr val="4F73B5"/>
                  </a:solidFill>
                  <a:latin typeface="Arial" panose="020B0604020202020204" pitchFamily="34" charset="0"/>
                </a:rPr>
                <a:t>2</a:t>
              </a:r>
              <a:r>
                <a:rPr lang="en-US" altLang="en-US" sz="2400" dirty="0">
                  <a:solidFill>
                    <a:srgbClr val="4F73B5"/>
                  </a:solidFill>
                  <a:latin typeface="Arial" panose="020B0604020202020204" pitchFamily="34" charset="0"/>
                </a:rPr>
                <a:t> (</a:t>
              </a:r>
              <a:r>
                <a:rPr lang="en-US" altLang="en-US" sz="2400" i="1" dirty="0">
                  <a:solidFill>
                    <a:srgbClr val="4F73B5"/>
                  </a:solidFill>
                  <a:latin typeface="Arial" panose="020B0604020202020204" pitchFamily="34" charset="0"/>
                </a:rPr>
                <a:t>g</a:t>
              </a:r>
              <a:r>
                <a:rPr lang="en-US" altLang="en-US" sz="2400" dirty="0">
                  <a:solidFill>
                    <a:srgbClr val="4F73B5"/>
                  </a:solidFill>
                  <a:latin typeface="Arial" panose="020B0604020202020204" pitchFamily="34" charset="0"/>
                </a:rPr>
                <a:t>) + 6H</a:t>
              </a:r>
              <a:r>
                <a:rPr lang="en-US" altLang="en-US" sz="2400" baseline="-25000" dirty="0">
                  <a:solidFill>
                    <a:srgbClr val="4F73B5"/>
                  </a:solidFill>
                  <a:latin typeface="Arial" panose="020B0604020202020204" pitchFamily="34" charset="0"/>
                </a:rPr>
                <a:t>2</a:t>
              </a:r>
              <a:r>
                <a:rPr lang="en-US" altLang="en-US" sz="2400" dirty="0">
                  <a:solidFill>
                    <a:srgbClr val="4F73B5"/>
                  </a:solidFill>
                  <a:latin typeface="Arial" panose="020B0604020202020204" pitchFamily="34" charset="0"/>
                </a:rPr>
                <a:t>O (</a:t>
              </a:r>
              <a:r>
                <a:rPr lang="en-US" altLang="en-US" sz="2400" i="1" dirty="0">
                  <a:solidFill>
                    <a:srgbClr val="4F73B5"/>
                  </a:solidFill>
                  <a:latin typeface="Arial" panose="020B0604020202020204" pitchFamily="34" charset="0"/>
                </a:rPr>
                <a:t>l</a:t>
              </a:r>
              <a:r>
                <a:rPr lang="en-US" altLang="en-US" sz="2400" dirty="0">
                  <a:solidFill>
                    <a:srgbClr val="4F73B5"/>
                  </a:solidFill>
                  <a:latin typeface="Arial" panose="020B0604020202020204" pitchFamily="34" charset="0"/>
                </a:rPr>
                <a:t>)</a:t>
              </a:r>
            </a:p>
          </p:txBody>
        </p:sp>
        <p:sp>
          <p:nvSpPr>
            <p:cNvPr id="32822" name="Line 6">
              <a:extLst>
                <a:ext uri="{FF2B5EF4-FFF2-40B4-BE49-F238E27FC236}">
                  <a16:creationId xmlns:a16="http://schemas.microsoft.com/office/drawing/2014/main" id="{BA0988BE-DDD8-49B9-9DCB-5472CB3A0C53}"/>
                </a:ext>
              </a:extLst>
            </p:cNvPr>
            <p:cNvSpPr>
              <a:spLocks noChangeShapeType="1"/>
            </p:cNvSpPr>
            <p:nvPr/>
          </p:nvSpPr>
          <p:spPr bwMode="auto">
            <a:xfrm>
              <a:off x="2784" y="2072"/>
              <a:ext cx="432" cy="0"/>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grpSp>
      <p:grpSp>
        <p:nvGrpSpPr>
          <p:cNvPr id="3" name="Group 19">
            <a:extLst>
              <a:ext uri="{FF2B5EF4-FFF2-40B4-BE49-F238E27FC236}">
                <a16:creationId xmlns:a16="http://schemas.microsoft.com/office/drawing/2014/main" id="{6E6C56A2-7875-4F04-9138-915723FAC004}"/>
              </a:ext>
            </a:extLst>
          </p:cNvPr>
          <p:cNvGrpSpPr>
            <a:grpSpLocks/>
          </p:cNvGrpSpPr>
          <p:nvPr/>
        </p:nvGrpSpPr>
        <p:grpSpPr bwMode="auto">
          <a:xfrm>
            <a:off x="925513" y="3733800"/>
            <a:ext cx="7294562" cy="457200"/>
            <a:chOff x="206" y="2665"/>
            <a:chExt cx="4595" cy="288"/>
          </a:xfrm>
        </p:grpSpPr>
        <p:sp>
          <p:nvSpPr>
            <p:cNvPr id="32817" name="Text Box 15">
              <a:extLst>
                <a:ext uri="{FF2B5EF4-FFF2-40B4-BE49-F238E27FC236}">
                  <a16:creationId xmlns:a16="http://schemas.microsoft.com/office/drawing/2014/main" id="{6FFD8999-D745-4645-A56A-4E4D969D16EA}"/>
                </a:ext>
              </a:extLst>
            </p:cNvPr>
            <p:cNvSpPr txBox="1">
              <a:spLocks noChangeArrowheads="1"/>
            </p:cNvSpPr>
            <p:nvPr/>
          </p:nvSpPr>
          <p:spPr bwMode="auto">
            <a:xfrm>
              <a:off x="206" y="2665"/>
              <a:ext cx="45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g C</a:t>
              </a:r>
              <a:r>
                <a:rPr lang="en-US" altLang="en-US" sz="2400" baseline="-25000">
                  <a:latin typeface="Arial" panose="020B0604020202020204" pitchFamily="34" charset="0"/>
                </a:rPr>
                <a:t>6</a:t>
              </a:r>
              <a:r>
                <a:rPr lang="en-US" altLang="en-US" sz="2400">
                  <a:latin typeface="Arial" panose="020B0604020202020204" pitchFamily="34" charset="0"/>
                </a:rPr>
                <a:t>H</a:t>
              </a:r>
              <a:r>
                <a:rPr lang="en-US" altLang="en-US" sz="2400" baseline="-25000">
                  <a:latin typeface="Arial" panose="020B0604020202020204" pitchFamily="34" charset="0"/>
                </a:rPr>
                <a:t>12</a:t>
              </a:r>
              <a:r>
                <a:rPr lang="en-US" altLang="en-US" sz="2400">
                  <a:latin typeface="Arial" panose="020B0604020202020204" pitchFamily="34" charset="0"/>
                </a:rPr>
                <a:t>O</a:t>
              </a:r>
              <a:r>
                <a:rPr lang="en-US" altLang="en-US" sz="2400" baseline="-25000">
                  <a:latin typeface="Arial" panose="020B0604020202020204" pitchFamily="34" charset="0"/>
                </a:rPr>
                <a:t>6</a:t>
              </a:r>
              <a:r>
                <a:rPr lang="en-US" altLang="en-US" sz="2400">
                  <a:latin typeface="Arial" panose="020B0604020202020204" pitchFamily="34" charset="0"/>
                </a:rPr>
                <a:t>        mol C</a:t>
              </a:r>
              <a:r>
                <a:rPr lang="en-US" altLang="en-US" sz="2400" baseline="-25000">
                  <a:latin typeface="Arial" panose="020B0604020202020204" pitchFamily="34" charset="0"/>
                </a:rPr>
                <a:t>6</a:t>
              </a:r>
              <a:r>
                <a:rPr lang="en-US" altLang="en-US" sz="2400">
                  <a:latin typeface="Arial" panose="020B0604020202020204" pitchFamily="34" charset="0"/>
                </a:rPr>
                <a:t>H</a:t>
              </a:r>
              <a:r>
                <a:rPr lang="en-US" altLang="en-US" sz="2400" baseline="-25000">
                  <a:latin typeface="Arial" panose="020B0604020202020204" pitchFamily="34" charset="0"/>
                </a:rPr>
                <a:t>12</a:t>
              </a:r>
              <a:r>
                <a:rPr lang="en-US" altLang="en-US" sz="2400">
                  <a:latin typeface="Arial" panose="020B0604020202020204" pitchFamily="34" charset="0"/>
                </a:rPr>
                <a:t>O</a:t>
              </a:r>
              <a:r>
                <a:rPr lang="en-US" altLang="en-US" sz="2400" baseline="-25000">
                  <a:latin typeface="Arial" panose="020B0604020202020204" pitchFamily="34" charset="0"/>
                </a:rPr>
                <a:t>6</a:t>
              </a:r>
              <a:r>
                <a:rPr lang="en-US" altLang="en-US" sz="2400">
                  <a:latin typeface="Arial" panose="020B0604020202020204" pitchFamily="34" charset="0"/>
                </a:rPr>
                <a:t>        mol CO</a:t>
              </a:r>
              <a:r>
                <a:rPr lang="en-US" altLang="en-US" sz="2400" baseline="-25000">
                  <a:latin typeface="Arial" panose="020B0604020202020204" pitchFamily="34" charset="0"/>
                </a:rPr>
                <a:t>2</a:t>
              </a:r>
              <a:r>
                <a:rPr lang="en-US" altLang="en-US" sz="2400">
                  <a:latin typeface="Arial" panose="020B0604020202020204" pitchFamily="34" charset="0"/>
                </a:rPr>
                <a:t>        </a:t>
              </a:r>
              <a:r>
                <a:rPr lang="en-US" altLang="en-US" sz="2400" i="1">
                  <a:latin typeface="Arial" panose="020B0604020202020204" pitchFamily="34" charset="0"/>
                </a:rPr>
                <a:t>V</a:t>
              </a:r>
              <a:r>
                <a:rPr lang="en-US" altLang="en-US" sz="2400">
                  <a:latin typeface="Arial" panose="020B0604020202020204" pitchFamily="34" charset="0"/>
                </a:rPr>
                <a:t> CO</a:t>
              </a:r>
              <a:r>
                <a:rPr lang="en-US" altLang="en-US" sz="2400" baseline="-25000">
                  <a:latin typeface="Arial" panose="020B0604020202020204" pitchFamily="34" charset="0"/>
                </a:rPr>
                <a:t>2</a:t>
              </a:r>
            </a:p>
          </p:txBody>
        </p:sp>
        <p:sp>
          <p:nvSpPr>
            <p:cNvPr id="32818" name="Line 16">
              <a:extLst>
                <a:ext uri="{FF2B5EF4-FFF2-40B4-BE49-F238E27FC236}">
                  <a16:creationId xmlns:a16="http://schemas.microsoft.com/office/drawing/2014/main" id="{F31C3005-73C3-4799-B01A-14B5A28DBBB5}"/>
                </a:ext>
              </a:extLst>
            </p:cNvPr>
            <p:cNvSpPr>
              <a:spLocks noChangeShapeType="1"/>
            </p:cNvSpPr>
            <p:nvPr/>
          </p:nvSpPr>
          <p:spPr bwMode="auto">
            <a:xfrm>
              <a:off x="1184" y="2824"/>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19" name="Line 17">
              <a:extLst>
                <a:ext uri="{FF2B5EF4-FFF2-40B4-BE49-F238E27FC236}">
                  <a16:creationId xmlns:a16="http://schemas.microsoft.com/office/drawing/2014/main" id="{6D96F856-22CC-4614-8004-489D95CC5EE0}"/>
                </a:ext>
              </a:extLst>
            </p:cNvPr>
            <p:cNvSpPr>
              <a:spLocks noChangeShapeType="1"/>
            </p:cNvSpPr>
            <p:nvPr/>
          </p:nvSpPr>
          <p:spPr bwMode="auto">
            <a:xfrm>
              <a:off x="2680" y="2824"/>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20" name="Line 18">
              <a:extLst>
                <a:ext uri="{FF2B5EF4-FFF2-40B4-BE49-F238E27FC236}">
                  <a16:creationId xmlns:a16="http://schemas.microsoft.com/office/drawing/2014/main" id="{2D69C16C-A74F-4A93-B9D2-6C4C538D965D}"/>
                </a:ext>
              </a:extLst>
            </p:cNvPr>
            <p:cNvSpPr>
              <a:spLocks noChangeShapeType="1"/>
            </p:cNvSpPr>
            <p:nvPr/>
          </p:nvSpPr>
          <p:spPr bwMode="auto">
            <a:xfrm>
              <a:off x="3840" y="2824"/>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5621" name="Text Box 21">
            <a:extLst>
              <a:ext uri="{FF2B5EF4-FFF2-40B4-BE49-F238E27FC236}">
                <a16:creationId xmlns:a16="http://schemas.microsoft.com/office/drawing/2014/main" id="{0AAD46C1-A208-4ED6-A25C-05A8F1215DA5}"/>
              </a:ext>
            </a:extLst>
          </p:cNvPr>
          <p:cNvSpPr txBox="1">
            <a:spLocks noChangeArrowheads="1"/>
          </p:cNvSpPr>
          <p:nvPr/>
        </p:nvSpPr>
        <p:spPr bwMode="auto">
          <a:xfrm>
            <a:off x="760413" y="4602163"/>
            <a:ext cx="1892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5.60 g C</a:t>
            </a:r>
            <a:r>
              <a:rPr lang="en-US" altLang="en-US" sz="2000" baseline="-25000">
                <a:latin typeface="Arial" panose="020B0604020202020204" pitchFamily="34" charset="0"/>
              </a:rPr>
              <a:t>6</a:t>
            </a:r>
            <a:r>
              <a:rPr lang="en-US" altLang="en-US" sz="2000">
                <a:latin typeface="Arial" panose="020B0604020202020204" pitchFamily="34" charset="0"/>
              </a:rPr>
              <a:t>H</a:t>
            </a:r>
            <a:r>
              <a:rPr lang="en-US" altLang="en-US" sz="2000" baseline="-25000">
                <a:latin typeface="Arial" panose="020B0604020202020204" pitchFamily="34" charset="0"/>
              </a:rPr>
              <a:t>12</a:t>
            </a:r>
            <a:r>
              <a:rPr lang="en-US" altLang="en-US" sz="2000">
                <a:latin typeface="Arial" panose="020B0604020202020204" pitchFamily="34" charset="0"/>
              </a:rPr>
              <a:t>O</a:t>
            </a:r>
            <a:r>
              <a:rPr lang="en-US" altLang="en-US" sz="2000" baseline="-25000">
                <a:latin typeface="Arial" panose="020B0604020202020204" pitchFamily="34" charset="0"/>
              </a:rPr>
              <a:t>6</a:t>
            </a:r>
            <a:endParaRPr lang="en-US" altLang="en-US" sz="2000">
              <a:latin typeface="Arial" panose="020B0604020202020204" pitchFamily="34" charset="0"/>
            </a:endParaRPr>
          </a:p>
        </p:txBody>
      </p:sp>
      <p:grpSp>
        <p:nvGrpSpPr>
          <p:cNvPr id="4" name="Group 45">
            <a:extLst>
              <a:ext uri="{FF2B5EF4-FFF2-40B4-BE49-F238E27FC236}">
                <a16:creationId xmlns:a16="http://schemas.microsoft.com/office/drawing/2014/main" id="{F40D34E5-96A1-48EC-B41A-2A6DBC54B881}"/>
              </a:ext>
            </a:extLst>
          </p:cNvPr>
          <p:cNvGrpSpPr>
            <a:grpSpLocks/>
          </p:cNvGrpSpPr>
          <p:nvPr/>
        </p:nvGrpSpPr>
        <p:grpSpPr bwMode="auto">
          <a:xfrm>
            <a:off x="2600325" y="4424363"/>
            <a:ext cx="2033588" cy="754062"/>
            <a:chOff x="1297" y="3056"/>
            <a:chExt cx="1281" cy="475"/>
          </a:xfrm>
        </p:grpSpPr>
        <p:sp>
          <p:nvSpPr>
            <p:cNvPr id="32813" name="Text Box 23">
              <a:extLst>
                <a:ext uri="{FF2B5EF4-FFF2-40B4-BE49-F238E27FC236}">
                  <a16:creationId xmlns:a16="http://schemas.microsoft.com/office/drawing/2014/main" id="{021CCD29-8F5F-4CC5-89D9-C36D34FAB7C8}"/>
                </a:ext>
              </a:extLst>
            </p:cNvPr>
            <p:cNvSpPr txBox="1">
              <a:spLocks noChangeArrowheads="1"/>
            </p:cNvSpPr>
            <p:nvPr/>
          </p:nvSpPr>
          <p:spPr bwMode="auto">
            <a:xfrm>
              <a:off x="1430" y="3056"/>
              <a:ext cx="11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1 mol C</a:t>
              </a:r>
              <a:r>
                <a:rPr lang="en-US" altLang="en-US" sz="2000" baseline="-25000">
                  <a:latin typeface="Arial" panose="020B0604020202020204" pitchFamily="34" charset="0"/>
                </a:rPr>
                <a:t>6</a:t>
              </a:r>
              <a:r>
                <a:rPr lang="en-US" altLang="en-US" sz="2000">
                  <a:latin typeface="Arial" panose="020B0604020202020204" pitchFamily="34" charset="0"/>
                </a:rPr>
                <a:t>H</a:t>
              </a:r>
              <a:r>
                <a:rPr lang="en-US" altLang="en-US" sz="2000" baseline="-25000">
                  <a:latin typeface="Arial" panose="020B0604020202020204" pitchFamily="34" charset="0"/>
                </a:rPr>
                <a:t>12</a:t>
              </a:r>
              <a:r>
                <a:rPr lang="en-US" altLang="en-US" sz="2000">
                  <a:latin typeface="Arial" panose="020B0604020202020204" pitchFamily="34" charset="0"/>
                </a:rPr>
                <a:t>O</a:t>
              </a:r>
              <a:r>
                <a:rPr lang="en-US" altLang="en-US" sz="2000" baseline="-25000">
                  <a:latin typeface="Arial" panose="020B0604020202020204" pitchFamily="34" charset="0"/>
                </a:rPr>
                <a:t>6</a:t>
              </a:r>
            </a:p>
          </p:txBody>
        </p:sp>
        <p:sp>
          <p:nvSpPr>
            <p:cNvPr id="32814" name="Text Box 24">
              <a:extLst>
                <a:ext uri="{FF2B5EF4-FFF2-40B4-BE49-F238E27FC236}">
                  <a16:creationId xmlns:a16="http://schemas.microsoft.com/office/drawing/2014/main" id="{EFAD0162-E634-4033-9B72-921A592EB794}"/>
                </a:ext>
              </a:extLst>
            </p:cNvPr>
            <p:cNvSpPr txBox="1">
              <a:spLocks noChangeArrowheads="1"/>
            </p:cNvSpPr>
            <p:nvPr/>
          </p:nvSpPr>
          <p:spPr bwMode="auto">
            <a:xfrm>
              <a:off x="1430" y="3281"/>
              <a:ext cx="1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180 g C</a:t>
              </a:r>
              <a:r>
                <a:rPr lang="en-US" altLang="en-US" sz="2000" baseline="-25000">
                  <a:latin typeface="Arial" panose="020B0604020202020204" pitchFamily="34" charset="0"/>
                </a:rPr>
                <a:t>6</a:t>
              </a:r>
              <a:r>
                <a:rPr lang="en-US" altLang="en-US" sz="2000">
                  <a:latin typeface="Arial" panose="020B0604020202020204" pitchFamily="34" charset="0"/>
                </a:rPr>
                <a:t>H</a:t>
              </a:r>
              <a:r>
                <a:rPr lang="en-US" altLang="en-US" sz="2000" baseline="-25000">
                  <a:latin typeface="Arial" panose="020B0604020202020204" pitchFamily="34" charset="0"/>
                </a:rPr>
                <a:t>12</a:t>
              </a:r>
              <a:r>
                <a:rPr lang="en-US" altLang="en-US" sz="2000">
                  <a:latin typeface="Arial" panose="020B0604020202020204" pitchFamily="34" charset="0"/>
                </a:rPr>
                <a:t>O</a:t>
              </a:r>
              <a:r>
                <a:rPr lang="en-US" altLang="en-US" sz="2000" baseline="-25000">
                  <a:latin typeface="Arial" panose="020B0604020202020204" pitchFamily="34" charset="0"/>
                </a:rPr>
                <a:t>6</a:t>
              </a:r>
            </a:p>
          </p:txBody>
        </p:sp>
        <p:sp>
          <p:nvSpPr>
            <p:cNvPr id="32815" name="Line 25">
              <a:extLst>
                <a:ext uri="{FF2B5EF4-FFF2-40B4-BE49-F238E27FC236}">
                  <a16:creationId xmlns:a16="http://schemas.microsoft.com/office/drawing/2014/main" id="{D69A98BD-F328-4EC3-BFFF-5BF264958754}"/>
                </a:ext>
              </a:extLst>
            </p:cNvPr>
            <p:cNvSpPr>
              <a:spLocks noChangeShapeType="1"/>
            </p:cNvSpPr>
            <p:nvPr/>
          </p:nvSpPr>
          <p:spPr bwMode="auto">
            <a:xfrm>
              <a:off x="1483" y="3297"/>
              <a:ext cx="1037"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6" name="Text Box 26">
              <a:extLst>
                <a:ext uri="{FF2B5EF4-FFF2-40B4-BE49-F238E27FC236}">
                  <a16:creationId xmlns:a16="http://schemas.microsoft.com/office/drawing/2014/main" id="{E0842B5E-1969-4649-B785-16CF3925FE62}"/>
                </a:ext>
              </a:extLst>
            </p:cNvPr>
            <p:cNvSpPr txBox="1">
              <a:spLocks noChangeArrowheads="1"/>
            </p:cNvSpPr>
            <p:nvPr/>
          </p:nvSpPr>
          <p:spPr bwMode="auto">
            <a:xfrm>
              <a:off x="1297" y="316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x</a:t>
              </a:r>
            </a:p>
          </p:txBody>
        </p:sp>
      </p:grpSp>
      <p:grpSp>
        <p:nvGrpSpPr>
          <p:cNvPr id="5" name="Group 27">
            <a:extLst>
              <a:ext uri="{FF2B5EF4-FFF2-40B4-BE49-F238E27FC236}">
                <a16:creationId xmlns:a16="http://schemas.microsoft.com/office/drawing/2014/main" id="{355853E5-5BCD-4CAA-B553-AA47FC1322E6}"/>
              </a:ext>
            </a:extLst>
          </p:cNvPr>
          <p:cNvGrpSpPr>
            <a:grpSpLocks/>
          </p:cNvGrpSpPr>
          <p:nvPr/>
        </p:nvGrpSpPr>
        <p:grpSpPr bwMode="auto">
          <a:xfrm>
            <a:off x="4570413" y="4419600"/>
            <a:ext cx="2132012" cy="762000"/>
            <a:chOff x="2352" y="2632"/>
            <a:chExt cx="1343" cy="480"/>
          </a:xfrm>
        </p:grpSpPr>
        <p:sp>
          <p:nvSpPr>
            <p:cNvPr id="32809" name="Text Box 28">
              <a:extLst>
                <a:ext uri="{FF2B5EF4-FFF2-40B4-BE49-F238E27FC236}">
                  <a16:creationId xmlns:a16="http://schemas.microsoft.com/office/drawing/2014/main" id="{6EF75333-BC0B-4AFF-BA2A-9DB826CDE1C6}"/>
                </a:ext>
              </a:extLst>
            </p:cNvPr>
            <p:cNvSpPr txBox="1">
              <a:spLocks noChangeArrowheads="1"/>
            </p:cNvSpPr>
            <p:nvPr/>
          </p:nvSpPr>
          <p:spPr bwMode="auto">
            <a:xfrm>
              <a:off x="2671" y="2632"/>
              <a:ext cx="8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6 mol CO</a:t>
              </a:r>
              <a:r>
                <a:rPr lang="en-US" altLang="en-US" sz="2000" baseline="-25000">
                  <a:latin typeface="Arial" panose="020B0604020202020204" pitchFamily="34" charset="0"/>
                </a:rPr>
                <a:t>2</a:t>
              </a:r>
              <a:endParaRPr lang="en-US" altLang="en-US" sz="2000">
                <a:latin typeface="Arial" panose="020B0604020202020204" pitchFamily="34" charset="0"/>
              </a:endParaRPr>
            </a:p>
          </p:txBody>
        </p:sp>
        <p:sp>
          <p:nvSpPr>
            <p:cNvPr id="32810" name="Text Box 29">
              <a:extLst>
                <a:ext uri="{FF2B5EF4-FFF2-40B4-BE49-F238E27FC236}">
                  <a16:creationId xmlns:a16="http://schemas.microsoft.com/office/drawing/2014/main" id="{6056C1A1-D336-45A7-9DEC-51A29886E0CB}"/>
                </a:ext>
              </a:extLst>
            </p:cNvPr>
            <p:cNvSpPr txBox="1">
              <a:spLocks noChangeArrowheads="1"/>
            </p:cNvSpPr>
            <p:nvPr/>
          </p:nvSpPr>
          <p:spPr bwMode="auto">
            <a:xfrm>
              <a:off x="2556" y="2862"/>
              <a:ext cx="11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1 mol C</a:t>
              </a:r>
              <a:r>
                <a:rPr lang="en-US" altLang="en-US" sz="2000" baseline="-25000">
                  <a:latin typeface="Arial" panose="020B0604020202020204" pitchFamily="34" charset="0"/>
                </a:rPr>
                <a:t>6</a:t>
              </a:r>
              <a:r>
                <a:rPr lang="en-US" altLang="en-US" sz="2000">
                  <a:latin typeface="Arial" panose="020B0604020202020204" pitchFamily="34" charset="0"/>
                </a:rPr>
                <a:t>H</a:t>
              </a:r>
              <a:r>
                <a:rPr lang="en-US" altLang="en-US" sz="2000" baseline="-25000">
                  <a:latin typeface="Arial" panose="020B0604020202020204" pitchFamily="34" charset="0"/>
                </a:rPr>
                <a:t>12</a:t>
              </a:r>
              <a:r>
                <a:rPr lang="en-US" altLang="en-US" sz="2000">
                  <a:latin typeface="Arial" panose="020B0604020202020204" pitchFamily="34" charset="0"/>
                </a:rPr>
                <a:t>O</a:t>
              </a:r>
              <a:r>
                <a:rPr lang="en-US" altLang="en-US" sz="2000" baseline="-25000">
                  <a:latin typeface="Arial" panose="020B0604020202020204" pitchFamily="34" charset="0"/>
                </a:rPr>
                <a:t>6</a:t>
              </a:r>
            </a:p>
          </p:txBody>
        </p:sp>
        <p:sp>
          <p:nvSpPr>
            <p:cNvPr id="32811" name="Line 30">
              <a:extLst>
                <a:ext uri="{FF2B5EF4-FFF2-40B4-BE49-F238E27FC236}">
                  <a16:creationId xmlns:a16="http://schemas.microsoft.com/office/drawing/2014/main" id="{C3B9281C-F82D-48D5-B83E-4D64A6F386A4}"/>
                </a:ext>
              </a:extLst>
            </p:cNvPr>
            <p:cNvSpPr>
              <a:spLocks noChangeShapeType="1"/>
            </p:cNvSpPr>
            <p:nvPr/>
          </p:nvSpPr>
          <p:spPr bwMode="auto">
            <a:xfrm>
              <a:off x="2544" y="2880"/>
              <a:ext cx="110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2" name="Text Box 31">
              <a:extLst>
                <a:ext uri="{FF2B5EF4-FFF2-40B4-BE49-F238E27FC236}">
                  <a16:creationId xmlns:a16="http://schemas.microsoft.com/office/drawing/2014/main" id="{5EE2D6FC-1B9B-4931-ABB6-4798A59BA691}"/>
                </a:ext>
              </a:extLst>
            </p:cNvPr>
            <p:cNvSpPr txBox="1">
              <a:spLocks noChangeArrowheads="1"/>
            </p:cNvSpPr>
            <p:nvPr/>
          </p:nvSpPr>
          <p:spPr bwMode="auto">
            <a:xfrm>
              <a:off x="2352" y="274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x</a:t>
              </a:r>
            </a:p>
          </p:txBody>
        </p:sp>
      </p:grpSp>
      <p:sp>
        <p:nvSpPr>
          <p:cNvPr id="25639" name="Line 39">
            <a:extLst>
              <a:ext uri="{FF2B5EF4-FFF2-40B4-BE49-F238E27FC236}">
                <a16:creationId xmlns:a16="http://schemas.microsoft.com/office/drawing/2014/main" id="{97E90049-A987-403E-A0D2-F3D94813390E}"/>
              </a:ext>
            </a:extLst>
          </p:cNvPr>
          <p:cNvSpPr>
            <a:spLocks noChangeShapeType="1"/>
          </p:cNvSpPr>
          <p:nvPr/>
        </p:nvSpPr>
        <p:spPr bwMode="auto">
          <a:xfrm flipV="1">
            <a:off x="3198813" y="4876800"/>
            <a:ext cx="990600" cy="30480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0" name="Line 40">
            <a:extLst>
              <a:ext uri="{FF2B5EF4-FFF2-40B4-BE49-F238E27FC236}">
                <a16:creationId xmlns:a16="http://schemas.microsoft.com/office/drawing/2014/main" id="{2FE691F3-83B1-4BFC-865A-83D58B0244EC}"/>
              </a:ext>
            </a:extLst>
          </p:cNvPr>
          <p:cNvSpPr>
            <a:spLocks noChangeShapeType="1"/>
          </p:cNvSpPr>
          <p:nvPr/>
        </p:nvSpPr>
        <p:spPr bwMode="auto">
          <a:xfrm flipV="1">
            <a:off x="3198813" y="4419600"/>
            <a:ext cx="990600" cy="30480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Line 41">
            <a:extLst>
              <a:ext uri="{FF2B5EF4-FFF2-40B4-BE49-F238E27FC236}">
                <a16:creationId xmlns:a16="http://schemas.microsoft.com/office/drawing/2014/main" id="{66214BDF-8BFB-4457-A6D3-69FE9806D7A7}"/>
              </a:ext>
            </a:extLst>
          </p:cNvPr>
          <p:cNvSpPr>
            <a:spLocks noChangeShapeType="1"/>
          </p:cNvSpPr>
          <p:nvPr/>
        </p:nvSpPr>
        <p:spPr bwMode="auto">
          <a:xfrm flipV="1">
            <a:off x="1370013" y="4648200"/>
            <a:ext cx="990600" cy="30480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2" name="Line 42">
            <a:extLst>
              <a:ext uri="{FF2B5EF4-FFF2-40B4-BE49-F238E27FC236}">
                <a16:creationId xmlns:a16="http://schemas.microsoft.com/office/drawing/2014/main" id="{DE5F365C-4CB9-4632-B82B-9F50D9B4023B}"/>
              </a:ext>
            </a:extLst>
          </p:cNvPr>
          <p:cNvSpPr>
            <a:spLocks noChangeShapeType="1"/>
          </p:cNvSpPr>
          <p:nvPr/>
        </p:nvSpPr>
        <p:spPr bwMode="auto">
          <a:xfrm flipV="1">
            <a:off x="5262563" y="4876800"/>
            <a:ext cx="908050" cy="241301"/>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6" name="Text Box 46">
            <a:extLst>
              <a:ext uri="{FF2B5EF4-FFF2-40B4-BE49-F238E27FC236}">
                <a16:creationId xmlns:a16="http://schemas.microsoft.com/office/drawing/2014/main" id="{446698DF-5C38-44BF-A872-718B314CEF83}"/>
              </a:ext>
            </a:extLst>
          </p:cNvPr>
          <p:cNvSpPr txBox="1">
            <a:spLocks noChangeArrowheads="1"/>
          </p:cNvSpPr>
          <p:nvPr/>
        </p:nvSpPr>
        <p:spPr bwMode="auto">
          <a:xfrm>
            <a:off x="6627813" y="4602163"/>
            <a:ext cx="2058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 0.187 mol CO</a:t>
            </a:r>
            <a:r>
              <a:rPr lang="en-US" altLang="en-US" sz="2000" baseline="-25000">
                <a:latin typeface="Arial" panose="020B0604020202020204" pitchFamily="34" charset="0"/>
              </a:rPr>
              <a:t>2</a:t>
            </a:r>
            <a:endParaRPr lang="en-US" altLang="en-US" sz="2000">
              <a:latin typeface="Arial" panose="020B0604020202020204" pitchFamily="34" charset="0"/>
            </a:endParaRPr>
          </a:p>
        </p:txBody>
      </p:sp>
      <p:sp>
        <p:nvSpPr>
          <p:cNvPr id="25647" name="Text Box 47">
            <a:extLst>
              <a:ext uri="{FF2B5EF4-FFF2-40B4-BE49-F238E27FC236}">
                <a16:creationId xmlns:a16="http://schemas.microsoft.com/office/drawing/2014/main" id="{75476E1E-BCB0-4A0C-BE71-D5D6E9DDFA1A}"/>
              </a:ext>
            </a:extLst>
          </p:cNvPr>
          <p:cNvSpPr txBox="1">
            <a:spLocks noChangeArrowheads="1"/>
          </p:cNvSpPr>
          <p:nvPr/>
        </p:nvSpPr>
        <p:spPr bwMode="auto">
          <a:xfrm>
            <a:off x="1143000" y="5827713"/>
            <a:ext cx="64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i="1">
                <a:latin typeface="Arial" panose="020B0604020202020204" pitchFamily="34" charset="0"/>
              </a:rPr>
              <a:t>V</a:t>
            </a:r>
            <a:r>
              <a:rPr lang="en-US" altLang="en-US" sz="2000">
                <a:latin typeface="Arial" panose="020B0604020202020204" pitchFamily="34" charset="0"/>
              </a:rPr>
              <a:t> = </a:t>
            </a:r>
            <a:endParaRPr lang="en-US" altLang="en-US" sz="2000" i="1">
              <a:latin typeface="Arial" panose="020B0604020202020204" pitchFamily="34" charset="0"/>
            </a:endParaRPr>
          </a:p>
        </p:txBody>
      </p:sp>
      <p:grpSp>
        <p:nvGrpSpPr>
          <p:cNvPr id="6" name="Group 51">
            <a:extLst>
              <a:ext uri="{FF2B5EF4-FFF2-40B4-BE49-F238E27FC236}">
                <a16:creationId xmlns:a16="http://schemas.microsoft.com/office/drawing/2014/main" id="{6047879D-2A63-4E97-9DE6-86739C054747}"/>
              </a:ext>
            </a:extLst>
          </p:cNvPr>
          <p:cNvGrpSpPr>
            <a:grpSpLocks/>
          </p:cNvGrpSpPr>
          <p:nvPr/>
        </p:nvGrpSpPr>
        <p:grpSpPr bwMode="auto">
          <a:xfrm>
            <a:off x="1614488" y="5664200"/>
            <a:ext cx="665162" cy="739775"/>
            <a:chOff x="1152" y="3648"/>
            <a:chExt cx="419" cy="466"/>
          </a:xfrm>
        </p:grpSpPr>
        <p:sp>
          <p:nvSpPr>
            <p:cNvPr id="32806" name="Text Box 48">
              <a:extLst>
                <a:ext uri="{FF2B5EF4-FFF2-40B4-BE49-F238E27FC236}">
                  <a16:creationId xmlns:a16="http://schemas.microsoft.com/office/drawing/2014/main" id="{F0D78FAC-018A-4062-A8C4-57C644F89141}"/>
                </a:ext>
              </a:extLst>
            </p:cNvPr>
            <p:cNvSpPr txBox="1">
              <a:spLocks noChangeArrowheads="1"/>
            </p:cNvSpPr>
            <p:nvPr/>
          </p:nvSpPr>
          <p:spPr bwMode="auto">
            <a:xfrm>
              <a:off x="1152" y="3648"/>
              <a:ext cx="4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i="1">
                  <a:latin typeface="Arial" panose="020B0604020202020204" pitchFamily="34" charset="0"/>
                </a:rPr>
                <a:t>nRT</a:t>
              </a:r>
            </a:p>
          </p:txBody>
        </p:sp>
        <p:sp>
          <p:nvSpPr>
            <p:cNvPr id="32807" name="Text Box 49">
              <a:extLst>
                <a:ext uri="{FF2B5EF4-FFF2-40B4-BE49-F238E27FC236}">
                  <a16:creationId xmlns:a16="http://schemas.microsoft.com/office/drawing/2014/main" id="{B80D36EF-4463-4DC6-9B76-EA900E10B7FA}"/>
                </a:ext>
              </a:extLst>
            </p:cNvPr>
            <p:cNvSpPr txBox="1">
              <a:spLocks noChangeArrowheads="1"/>
            </p:cNvSpPr>
            <p:nvPr/>
          </p:nvSpPr>
          <p:spPr bwMode="auto">
            <a:xfrm>
              <a:off x="1250" y="3864"/>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i="1">
                  <a:latin typeface="Arial" panose="020B0604020202020204" pitchFamily="34" charset="0"/>
                </a:rPr>
                <a:t>P</a:t>
              </a:r>
            </a:p>
          </p:txBody>
        </p:sp>
        <p:sp>
          <p:nvSpPr>
            <p:cNvPr id="32808" name="Line 50">
              <a:extLst>
                <a:ext uri="{FF2B5EF4-FFF2-40B4-BE49-F238E27FC236}">
                  <a16:creationId xmlns:a16="http://schemas.microsoft.com/office/drawing/2014/main" id="{2F302161-44A2-41BF-87EC-F5502576CA74}"/>
                </a:ext>
              </a:extLst>
            </p:cNvPr>
            <p:cNvSpPr>
              <a:spLocks noChangeShapeType="1"/>
            </p:cNvSpPr>
            <p:nvPr/>
          </p:nvSpPr>
          <p:spPr bwMode="auto">
            <a:xfrm>
              <a:off x="1217" y="3881"/>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71">
            <a:extLst>
              <a:ext uri="{FF2B5EF4-FFF2-40B4-BE49-F238E27FC236}">
                <a16:creationId xmlns:a16="http://schemas.microsoft.com/office/drawing/2014/main" id="{33B5EBA3-06A7-48A3-AF7E-72F7CA598343}"/>
              </a:ext>
            </a:extLst>
          </p:cNvPr>
          <p:cNvGrpSpPr>
            <a:grpSpLocks/>
          </p:cNvGrpSpPr>
          <p:nvPr/>
        </p:nvGrpSpPr>
        <p:grpSpPr bwMode="auto">
          <a:xfrm>
            <a:off x="2197100" y="5334000"/>
            <a:ext cx="4827588" cy="1066800"/>
            <a:chOff x="1231" y="3456"/>
            <a:chExt cx="3041" cy="672"/>
          </a:xfrm>
        </p:grpSpPr>
        <p:grpSp>
          <p:nvGrpSpPr>
            <p:cNvPr id="32796" name="Group 61">
              <a:extLst>
                <a:ext uri="{FF2B5EF4-FFF2-40B4-BE49-F238E27FC236}">
                  <a16:creationId xmlns:a16="http://schemas.microsoft.com/office/drawing/2014/main" id="{BBEAC01E-300D-438D-86C2-8B8C092955AD}"/>
                </a:ext>
              </a:extLst>
            </p:cNvPr>
            <p:cNvGrpSpPr>
              <a:grpSpLocks/>
            </p:cNvGrpSpPr>
            <p:nvPr/>
          </p:nvGrpSpPr>
          <p:grpSpPr bwMode="auto">
            <a:xfrm>
              <a:off x="1417" y="3456"/>
              <a:ext cx="2855" cy="672"/>
              <a:chOff x="1753" y="3552"/>
              <a:chExt cx="2855" cy="672"/>
            </a:xfrm>
          </p:grpSpPr>
          <p:grpSp>
            <p:nvGrpSpPr>
              <p:cNvPr id="32798" name="Group 59">
                <a:extLst>
                  <a:ext uri="{FF2B5EF4-FFF2-40B4-BE49-F238E27FC236}">
                    <a16:creationId xmlns:a16="http://schemas.microsoft.com/office/drawing/2014/main" id="{9692F502-D860-40B8-AB09-0F894C3B15C9}"/>
                  </a:ext>
                </a:extLst>
              </p:cNvPr>
              <p:cNvGrpSpPr>
                <a:grpSpLocks/>
              </p:cNvGrpSpPr>
              <p:nvPr/>
            </p:nvGrpSpPr>
            <p:grpSpPr bwMode="auto">
              <a:xfrm>
                <a:off x="1753" y="3552"/>
                <a:ext cx="2855" cy="458"/>
                <a:chOff x="1832" y="3648"/>
                <a:chExt cx="2855" cy="458"/>
              </a:xfrm>
            </p:grpSpPr>
            <p:sp>
              <p:nvSpPr>
                <p:cNvPr id="32801" name="Text Box 52">
                  <a:extLst>
                    <a:ext uri="{FF2B5EF4-FFF2-40B4-BE49-F238E27FC236}">
                      <a16:creationId xmlns:a16="http://schemas.microsoft.com/office/drawing/2014/main" id="{83E1342D-2911-49D2-8E8B-2E53865CBA8E}"/>
                    </a:ext>
                  </a:extLst>
                </p:cNvPr>
                <p:cNvSpPr txBox="1">
                  <a:spLocks noChangeArrowheads="1"/>
                </p:cNvSpPr>
                <p:nvPr/>
              </p:nvSpPr>
              <p:spPr bwMode="auto">
                <a:xfrm>
                  <a:off x="1832" y="3744"/>
                  <a:ext cx="28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0.187 mol x 0.0821              x 310.15 K</a:t>
                  </a:r>
                </a:p>
              </p:txBody>
            </p:sp>
            <p:grpSp>
              <p:nvGrpSpPr>
                <p:cNvPr id="32802" name="Group 53">
                  <a:extLst>
                    <a:ext uri="{FF2B5EF4-FFF2-40B4-BE49-F238E27FC236}">
                      <a16:creationId xmlns:a16="http://schemas.microsoft.com/office/drawing/2014/main" id="{FD3ECC8C-E45E-4EAD-8721-E0B958218988}"/>
                    </a:ext>
                  </a:extLst>
                </p:cNvPr>
                <p:cNvGrpSpPr>
                  <a:grpSpLocks/>
                </p:cNvGrpSpPr>
                <p:nvPr/>
              </p:nvGrpSpPr>
              <p:grpSpPr bwMode="auto">
                <a:xfrm>
                  <a:off x="3264" y="3648"/>
                  <a:ext cx="537" cy="458"/>
                  <a:chOff x="3544" y="3408"/>
                  <a:chExt cx="537" cy="458"/>
                </a:xfrm>
              </p:grpSpPr>
              <p:sp>
                <p:nvSpPr>
                  <p:cNvPr id="32803" name="Text Box 54">
                    <a:extLst>
                      <a:ext uri="{FF2B5EF4-FFF2-40B4-BE49-F238E27FC236}">
                        <a16:creationId xmlns:a16="http://schemas.microsoft.com/office/drawing/2014/main" id="{09C624BE-C57F-4021-89E9-EE8E9621ED41}"/>
                      </a:ext>
                    </a:extLst>
                  </p:cNvPr>
                  <p:cNvSpPr txBox="1">
                    <a:spLocks noChangeArrowheads="1"/>
                  </p:cNvSpPr>
                  <p:nvPr/>
                </p:nvSpPr>
                <p:spPr bwMode="auto">
                  <a:xfrm>
                    <a:off x="3549" y="3408"/>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atm</a:t>
                    </a:r>
                  </a:p>
                </p:txBody>
              </p:sp>
              <p:sp>
                <p:nvSpPr>
                  <p:cNvPr id="32804" name="Text Box 55">
                    <a:extLst>
                      <a:ext uri="{FF2B5EF4-FFF2-40B4-BE49-F238E27FC236}">
                        <a16:creationId xmlns:a16="http://schemas.microsoft.com/office/drawing/2014/main" id="{E82B74B8-5072-450A-8CEE-9C2589D612AA}"/>
                      </a:ext>
                    </a:extLst>
                  </p:cNvPr>
                  <p:cNvSpPr txBox="1">
                    <a:spLocks noChangeArrowheads="1"/>
                  </p:cNvSpPr>
                  <p:nvPr/>
                </p:nvSpPr>
                <p:spPr bwMode="auto">
                  <a:xfrm>
                    <a:off x="3544" y="3616"/>
                    <a:ext cx="5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mol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K</a:t>
                    </a:r>
                  </a:p>
                </p:txBody>
              </p:sp>
              <p:sp>
                <p:nvSpPr>
                  <p:cNvPr id="32805" name="Line 56">
                    <a:extLst>
                      <a:ext uri="{FF2B5EF4-FFF2-40B4-BE49-F238E27FC236}">
                        <a16:creationId xmlns:a16="http://schemas.microsoft.com/office/drawing/2014/main" id="{2D4E48DE-7D31-4B74-A782-4917D4BAFD0B}"/>
                      </a:ext>
                    </a:extLst>
                  </p:cNvPr>
                  <p:cNvSpPr>
                    <a:spLocks noChangeShapeType="1"/>
                  </p:cNvSpPr>
                  <p:nvPr/>
                </p:nvSpPr>
                <p:spPr bwMode="auto">
                  <a:xfrm>
                    <a:off x="3597" y="3637"/>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2799" name="Line 57">
                <a:extLst>
                  <a:ext uri="{FF2B5EF4-FFF2-40B4-BE49-F238E27FC236}">
                    <a16:creationId xmlns:a16="http://schemas.microsoft.com/office/drawing/2014/main" id="{38B8652D-48A9-47EB-83AB-6181C6217503}"/>
                  </a:ext>
                </a:extLst>
              </p:cNvPr>
              <p:cNvSpPr>
                <a:spLocks noChangeShapeType="1"/>
              </p:cNvSpPr>
              <p:nvPr/>
            </p:nvSpPr>
            <p:spPr bwMode="auto">
              <a:xfrm>
                <a:off x="1824" y="3992"/>
                <a:ext cx="27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0" name="Text Box 58">
                <a:extLst>
                  <a:ext uri="{FF2B5EF4-FFF2-40B4-BE49-F238E27FC236}">
                    <a16:creationId xmlns:a16="http://schemas.microsoft.com/office/drawing/2014/main" id="{3B15D9F3-48EA-4F86-A675-643806FFC0AB}"/>
                  </a:ext>
                </a:extLst>
              </p:cNvPr>
              <p:cNvSpPr txBox="1">
                <a:spLocks noChangeArrowheads="1"/>
              </p:cNvSpPr>
              <p:nvPr/>
            </p:nvSpPr>
            <p:spPr bwMode="auto">
              <a:xfrm>
                <a:off x="2812" y="3974"/>
                <a:ext cx="7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1.00 atm</a:t>
                </a:r>
              </a:p>
            </p:txBody>
          </p:sp>
        </p:grpSp>
        <p:sp>
          <p:nvSpPr>
            <p:cNvPr id="32797" name="Text Box 60">
              <a:extLst>
                <a:ext uri="{FF2B5EF4-FFF2-40B4-BE49-F238E27FC236}">
                  <a16:creationId xmlns:a16="http://schemas.microsoft.com/office/drawing/2014/main" id="{691BEA76-784E-4E1D-BCC5-6E2F47721BD4}"/>
                </a:ext>
              </a:extLst>
            </p:cNvPr>
            <p:cNvSpPr txBox="1">
              <a:spLocks noChangeArrowheads="1"/>
            </p:cNvSpPr>
            <p:nvPr/>
          </p:nvSpPr>
          <p:spPr bwMode="auto">
            <a:xfrm>
              <a:off x="1231" y="3768"/>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a:t>
              </a:r>
            </a:p>
          </p:txBody>
        </p:sp>
      </p:grpSp>
      <p:sp>
        <p:nvSpPr>
          <p:cNvPr id="25662" name="Line 62">
            <a:extLst>
              <a:ext uri="{FF2B5EF4-FFF2-40B4-BE49-F238E27FC236}">
                <a16:creationId xmlns:a16="http://schemas.microsoft.com/office/drawing/2014/main" id="{41523E3F-2890-4435-8BFE-E165FA695C93}"/>
              </a:ext>
            </a:extLst>
          </p:cNvPr>
          <p:cNvSpPr>
            <a:spLocks noChangeShapeType="1"/>
          </p:cNvSpPr>
          <p:nvPr/>
        </p:nvSpPr>
        <p:spPr bwMode="auto">
          <a:xfrm flipV="1">
            <a:off x="3290888" y="55880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3" name="Line 63">
            <a:extLst>
              <a:ext uri="{FF2B5EF4-FFF2-40B4-BE49-F238E27FC236}">
                <a16:creationId xmlns:a16="http://schemas.microsoft.com/office/drawing/2014/main" id="{E7B98EC4-BAFE-4257-B78B-35EBA42A0E39}"/>
              </a:ext>
            </a:extLst>
          </p:cNvPr>
          <p:cNvSpPr>
            <a:spLocks noChangeShapeType="1"/>
          </p:cNvSpPr>
          <p:nvPr/>
        </p:nvSpPr>
        <p:spPr bwMode="auto">
          <a:xfrm flipV="1">
            <a:off x="4814888" y="57404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4" name="Line 64">
            <a:extLst>
              <a:ext uri="{FF2B5EF4-FFF2-40B4-BE49-F238E27FC236}">
                <a16:creationId xmlns:a16="http://schemas.microsoft.com/office/drawing/2014/main" id="{77763C0E-B46D-41AE-933E-5892B244D627}"/>
              </a:ext>
            </a:extLst>
          </p:cNvPr>
          <p:cNvSpPr>
            <a:spLocks noChangeShapeType="1"/>
          </p:cNvSpPr>
          <p:nvPr/>
        </p:nvSpPr>
        <p:spPr bwMode="auto">
          <a:xfrm flipV="1">
            <a:off x="5043488" y="54356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5" name="Line 65">
            <a:extLst>
              <a:ext uri="{FF2B5EF4-FFF2-40B4-BE49-F238E27FC236}">
                <a16:creationId xmlns:a16="http://schemas.microsoft.com/office/drawing/2014/main" id="{AA7B320D-DA56-428C-A04B-872FC7A7023B}"/>
              </a:ext>
            </a:extLst>
          </p:cNvPr>
          <p:cNvSpPr>
            <a:spLocks noChangeShapeType="1"/>
          </p:cNvSpPr>
          <p:nvPr/>
        </p:nvSpPr>
        <p:spPr bwMode="auto">
          <a:xfrm flipV="1">
            <a:off x="4814888" y="61214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6" name="Line 66">
            <a:extLst>
              <a:ext uri="{FF2B5EF4-FFF2-40B4-BE49-F238E27FC236}">
                <a16:creationId xmlns:a16="http://schemas.microsoft.com/office/drawing/2014/main" id="{E5600FB8-20BA-4DAC-81D8-F7BB07D14E9C}"/>
              </a:ext>
            </a:extLst>
          </p:cNvPr>
          <p:cNvSpPr>
            <a:spLocks noChangeShapeType="1"/>
          </p:cNvSpPr>
          <p:nvPr/>
        </p:nvSpPr>
        <p:spPr bwMode="auto">
          <a:xfrm flipV="1">
            <a:off x="5348288" y="5740400"/>
            <a:ext cx="2286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7" name="Line 67">
            <a:extLst>
              <a:ext uri="{FF2B5EF4-FFF2-40B4-BE49-F238E27FC236}">
                <a16:creationId xmlns:a16="http://schemas.microsoft.com/office/drawing/2014/main" id="{88BD11E9-8795-4357-A66F-5AD8B3595B7E}"/>
              </a:ext>
            </a:extLst>
          </p:cNvPr>
          <p:cNvSpPr>
            <a:spLocks noChangeShapeType="1"/>
          </p:cNvSpPr>
          <p:nvPr/>
        </p:nvSpPr>
        <p:spPr bwMode="auto">
          <a:xfrm flipV="1">
            <a:off x="6719888" y="5588000"/>
            <a:ext cx="2286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8" name="Text Box 68">
            <a:extLst>
              <a:ext uri="{FF2B5EF4-FFF2-40B4-BE49-F238E27FC236}">
                <a16:creationId xmlns:a16="http://schemas.microsoft.com/office/drawing/2014/main" id="{ED568FEE-D7C2-4623-8F86-A2EFF84067F4}"/>
              </a:ext>
            </a:extLst>
          </p:cNvPr>
          <p:cNvSpPr txBox="1">
            <a:spLocks noChangeArrowheads="1"/>
          </p:cNvSpPr>
          <p:nvPr/>
        </p:nvSpPr>
        <p:spPr bwMode="auto">
          <a:xfrm>
            <a:off x="7088913" y="5829300"/>
            <a:ext cx="1130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dirty="0">
                <a:latin typeface="Arial" panose="020B0604020202020204" pitchFamily="34" charset="0"/>
              </a:rPr>
              <a:t>= </a:t>
            </a:r>
            <a:r>
              <a:rPr lang="en-US" altLang="en-US" sz="2000" b="1" dirty="0">
                <a:latin typeface="Arial" panose="020B0604020202020204" pitchFamily="34" charset="0"/>
              </a:rPr>
              <a:t>4.76 L</a:t>
            </a:r>
          </a:p>
        </p:txBody>
      </p:sp>
      <p:pic>
        <p:nvPicPr>
          <p:cNvPr id="25673" name="Picture 73">
            <a:extLst>
              <a:ext uri="{FF2B5EF4-FFF2-40B4-BE49-F238E27FC236}">
                <a16:creationId xmlns:a16="http://schemas.microsoft.com/office/drawing/2014/main" id="{4B3CA609-A975-4254-BA99-BB59EDDCF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62013"/>
            <a:ext cx="16764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5" name="Picture 75">
            <a:extLst>
              <a:ext uri="{FF2B5EF4-FFF2-40B4-BE49-F238E27FC236}">
                <a16:creationId xmlns:a16="http://schemas.microsoft.com/office/drawing/2014/main" id="{F2EFAE62-AA5E-43C8-87D4-C25CBB358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68363"/>
            <a:ext cx="23622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6" name="Picture 76">
            <a:extLst>
              <a:ext uri="{FF2B5EF4-FFF2-40B4-BE49-F238E27FC236}">
                <a16:creationId xmlns:a16="http://schemas.microsoft.com/office/drawing/2014/main" id="{914E395B-607B-4372-AA6F-3D003D2D0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866775"/>
            <a:ext cx="23622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7" name="Picture 77">
            <a:extLst>
              <a:ext uri="{FF2B5EF4-FFF2-40B4-BE49-F238E27FC236}">
                <a16:creationId xmlns:a16="http://schemas.microsoft.com/office/drawing/2014/main" id="{EFCEEEB3-4913-403B-87DE-E989FB889D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887413"/>
            <a:ext cx="24384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AEC7EF66-D5FF-426F-BFC9-1C0E110FFA24}"/>
              </a:ext>
            </a:extLst>
          </p:cNvPr>
          <p:cNvSpPr>
            <a:spLocks noGrp="1"/>
          </p:cNvSpPr>
          <p:nvPr>
            <p:ph type="sldNum" sz="quarter" idx="12"/>
          </p:nvPr>
        </p:nvSpPr>
        <p:spPr/>
        <p:txBody>
          <a:bodyPr/>
          <a:lstStyle/>
          <a:p>
            <a:pPr>
              <a:defRPr/>
            </a:pPr>
            <a:fld id="{FE59D228-BDAD-4861-BBEA-2F34BE7847B1}" type="slidenum">
              <a:rPr lang="en-US" altLang="en-US" smtClean="0"/>
              <a:pPr>
                <a:defRPr/>
              </a:pPr>
              <a:t>34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5673"/>
                                        </p:tgtEl>
                                        <p:attrNameLst>
                                          <p:attrName>style.visibility</p:attrName>
                                        </p:attrNameLst>
                                      </p:cBhvr>
                                      <p:to>
                                        <p:strVal val="visible"/>
                                      </p:to>
                                    </p:set>
                                    <p:anim calcmode="lin" valueType="num">
                                      <p:cBhvr>
                                        <p:cTn id="7" dur="1000" fill="hold"/>
                                        <p:tgtEl>
                                          <p:spTgt spid="25673"/>
                                        </p:tgtEl>
                                        <p:attrNameLst>
                                          <p:attrName>ppt_w</p:attrName>
                                        </p:attrNameLst>
                                      </p:cBhvr>
                                      <p:tavLst>
                                        <p:tav tm="0">
                                          <p:val>
                                            <p:strVal val="#ppt_w*0.70"/>
                                          </p:val>
                                        </p:tav>
                                        <p:tav tm="100000">
                                          <p:val>
                                            <p:strVal val="#ppt_w"/>
                                          </p:val>
                                        </p:tav>
                                      </p:tavLst>
                                    </p:anim>
                                    <p:anim calcmode="lin" valueType="num">
                                      <p:cBhvr>
                                        <p:cTn id="8" dur="1000" fill="hold"/>
                                        <p:tgtEl>
                                          <p:spTgt spid="25673"/>
                                        </p:tgtEl>
                                        <p:attrNameLst>
                                          <p:attrName>ppt_h</p:attrName>
                                        </p:attrNameLst>
                                      </p:cBhvr>
                                      <p:tavLst>
                                        <p:tav tm="0">
                                          <p:val>
                                            <p:strVal val="#ppt_h"/>
                                          </p:val>
                                        </p:tav>
                                        <p:tav tm="100000">
                                          <p:val>
                                            <p:strVal val="#ppt_h"/>
                                          </p:val>
                                        </p:tav>
                                      </p:tavLst>
                                    </p:anim>
                                    <p:animEffect transition="in" filter="fade">
                                      <p:cBhvr>
                                        <p:cTn id="9" dur="1000"/>
                                        <p:tgtEl>
                                          <p:spTgt spid="25673"/>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25675"/>
                                        </p:tgtEl>
                                        <p:attrNameLst>
                                          <p:attrName>style.visibility</p:attrName>
                                        </p:attrNameLst>
                                      </p:cBhvr>
                                      <p:to>
                                        <p:strVal val="visible"/>
                                      </p:to>
                                    </p:set>
                                    <p:anim calcmode="lin" valueType="num">
                                      <p:cBhvr>
                                        <p:cTn id="13" dur="1000" fill="hold"/>
                                        <p:tgtEl>
                                          <p:spTgt spid="25675"/>
                                        </p:tgtEl>
                                        <p:attrNameLst>
                                          <p:attrName>ppt_w</p:attrName>
                                        </p:attrNameLst>
                                      </p:cBhvr>
                                      <p:tavLst>
                                        <p:tav tm="0">
                                          <p:val>
                                            <p:strVal val="#ppt_w*0.70"/>
                                          </p:val>
                                        </p:tav>
                                        <p:tav tm="100000">
                                          <p:val>
                                            <p:strVal val="#ppt_w"/>
                                          </p:val>
                                        </p:tav>
                                      </p:tavLst>
                                    </p:anim>
                                    <p:anim calcmode="lin" valueType="num">
                                      <p:cBhvr>
                                        <p:cTn id="14" dur="1000" fill="hold"/>
                                        <p:tgtEl>
                                          <p:spTgt spid="25675"/>
                                        </p:tgtEl>
                                        <p:attrNameLst>
                                          <p:attrName>ppt_h</p:attrName>
                                        </p:attrNameLst>
                                      </p:cBhvr>
                                      <p:tavLst>
                                        <p:tav tm="0">
                                          <p:val>
                                            <p:strVal val="#ppt_h"/>
                                          </p:val>
                                        </p:tav>
                                        <p:tav tm="100000">
                                          <p:val>
                                            <p:strVal val="#ppt_h"/>
                                          </p:val>
                                        </p:tav>
                                      </p:tavLst>
                                    </p:anim>
                                    <p:animEffect transition="in" filter="fade">
                                      <p:cBhvr>
                                        <p:cTn id="15" dur="1000"/>
                                        <p:tgtEl>
                                          <p:spTgt spid="25675"/>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25676"/>
                                        </p:tgtEl>
                                        <p:attrNameLst>
                                          <p:attrName>style.visibility</p:attrName>
                                        </p:attrNameLst>
                                      </p:cBhvr>
                                      <p:to>
                                        <p:strVal val="visible"/>
                                      </p:to>
                                    </p:set>
                                    <p:anim calcmode="lin" valueType="num">
                                      <p:cBhvr>
                                        <p:cTn id="19" dur="1000" fill="hold"/>
                                        <p:tgtEl>
                                          <p:spTgt spid="25676"/>
                                        </p:tgtEl>
                                        <p:attrNameLst>
                                          <p:attrName>ppt_w</p:attrName>
                                        </p:attrNameLst>
                                      </p:cBhvr>
                                      <p:tavLst>
                                        <p:tav tm="0">
                                          <p:val>
                                            <p:strVal val="#ppt_w*0.70"/>
                                          </p:val>
                                        </p:tav>
                                        <p:tav tm="100000">
                                          <p:val>
                                            <p:strVal val="#ppt_w"/>
                                          </p:val>
                                        </p:tav>
                                      </p:tavLst>
                                    </p:anim>
                                    <p:anim calcmode="lin" valueType="num">
                                      <p:cBhvr>
                                        <p:cTn id="20" dur="1000" fill="hold"/>
                                        <p:tgtEl>
                                          <p:spTgt spid="25676"/>
                                        </p:tgtEl>
                                        <p:attrNameLst>
                                          <p:attrName>ppt_h</p:attrName>
                                        </p:attrNameLst>
                                      </p:cBhvr>
                                      <p:tavLst>
                                        <p:tav tm="0">
                                          <p:val>
                                            <p:strVal val="#ppt_h"/>
                                          </p:val>
                                        </p:tav>
                                        <p:tav tm="100000">
                                          <p:val>
                                            <p:strVal val="#ppt_h"/>
                                          </p:val>
                                        </p:tav>
                                      </p:tavLst>
                                    </p:anim>
                                    <p:animEffect transition="in" filter="fade">
                                      <p:cBhvr>
                                        <p:cTn id="21" dur="1000"/>
                                        <p:tgtEl>
                                          <p:spTgt spid="25676"/>
                                        </p:tgtEl>
                                      </p:cBhvr>
                                    </p:animEffect>
                                  </p:childTnLst>
                                </p:cTn>
                              </p:par>
                            </p:childTnLst>
                          </p:cTn>
                        </p:par>
                        <p:par>
                          <p:cTn id="22" fill="hold" nodeType="afterGroup">
                            <p:stCondLst>
                              <p:cond delay="3000"/>
                            </p:stCondLst>
                            <p:childTnLst>
                              <p:par>
                                <p:cTn id="23" presetID="55" presetClass="entr" presetSubtype="0" fill="hold" nodeType="afterEffect">
                                  <p:stCondLst>
                                    <p:cond delay="0"/>
                                  </p:stCondLst>
                                  <p:childTnLst>
                                    <p:set>
                                      <p:cBhvr>
                                        <p:cTn id="24" dur="1" fill="hold">
                                          <p:stCondLst>
                                            <p:cond delay="0"/>
                                          </p:stCondLst>
                                        </p:cTn>
                                        <p:tgtEl>
                                          <p:spTgt spid="25677"/>
                                        </p:tgtEl>
                                        <p:attrNameLst>
                                          <p:attrName>style.visibility</p:attrName>
                                        </p:attrNameLst>
                                      </p:cBhvr>
                                      <p:to>
                                        <p:strVal val="visible"/>
                                      </p:to>
                                    </p:set>
                                    <p:anim calcmode="lin" valueType="num">
                                      <p:cBhvr>
                                        <p:cTn id="25" dur="1000" fill="hold"/>
                                        <p:tgtEl>
                                          <p:spTgt spid="25677"/>
                                        </p:tgtEl>
                                        <p:attrNameLst>
                                          <p:attrName>ppt_w</p:attrName>
                                        </p:attrNameLst>
                                      </p:cBhvr>
                                      <p:tavLst>
                                        <p:tav tm="0">
                                          <p:val>
                                            <p:strVal val="#ppt_w*0.70"/>
                                          </p:val>
                                        </p:tav>
                                        <p:tav tm="100000">
                                          <p:val>
                                            <p:strVal val="#ppt_w"/>
                                          </p:val>
                                        </p:tav>
                                      </p:tavLst>
                                    </p:anim>
                                    <p:anim calcmode="lin" valueType="num">
                                      <p:cBhvr>
                                        <p:cTn id="26" dur="1000" fill="hold"/>
                                        <p:tgtEl>
                                          <p:spTgt spid="25677"/>
                                        </p:tgtEl>
                                        <p:attrNameLst>
                                          <p:attrName>ppt_h</p:attrName>
                                        </p:attrNameLst>
                                      </p:cBhvr>
                                      <p:tavLst>
                                        <p:tav tm="0">
                                          <p:val>
                                            <p:strVal val="#ppt_h"/>
                                          </p:val>
                                        </p:tav>
                                        <p:tav tm="100000">
                                          <p:val>
                                            <p:strVal val="#ppt_h"/>
                                          </p:val>
                                        </p:tav>
                                      </p:tavLst>
                                    </p:anim>
                                    <p:animEffect transition="in" filter="fade">
                                      <p:cBhvr>
                                        <p:cTn id="27" dur="1000"/>
                                        <p:tgtEl>
                                          <p:spTgt spid="256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5621"/>
                                        </p:tgtEl>
                                        <p:attrNameLst>
                                          <p:attrName>style.visibility</p:attrName>
                                        </p:attrNameLst>
                                      </p:cBhvr>
                                      <p:to>
                                        <p:strVal val="visible"/>
                                      </p:to>
                                    </p:set>
                                    <p:anim calcmode="lin" valueType="num">
                                      <p:cBhvr additive="base">
                                        <p:cTn id="45" dur="500" fill="hold"/>
                                        <p:tgtEl>
                                          <p:spTgt spid="25621"/>
                                        </p:tgtEl>
                                        <p:attrNameLst>
                                          <p:attrName>ppt_x</p:attrName>
                                        </p:attrNameLst>
                                      </p:cBhvr>
                                      <p:tavLst>
                                        <p:tav tm="0">
                                          <p:val>
                                            <p:strVal val="0-#ppt_w/2"/>
                                          </p:val>
                                        </p:tav>
                                        <p:tav tm="100000">
                                          <p:val>
                                            <p:strVal val="#ppt_x"/>
                                          </p:val>
                                        </p:tav>
                                      </p:tavLst>
                                    </p:anim>
                                    <p:anim calcmode="lin" valueType="num">
                                      <p:cBhvr additive="base">
                                        <p:cTn id="46" dur="500" fill="hold"/>
                                        <p:tgtEl>
                                          <p:spTgt spid="25621"/>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1+#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1+#ppt_w/2"/>
                                          </p:val>
                                        </p:tav>
                                        <p:tav tm="100000">
                                          <p:val>
                                            <p:strVal val="#ppt_x"/>
                                          </p:val>
                                        </p:tav>
                                      </p:tavLst>
                                    </p:anim>
                                    <p:anim calcmode="lin" valueType="num">
                                      <p:cBhvr additive="base">
                                        <p:cTn id="5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256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499"/>
                                          </p:stCondLst>
                                        </p:cTn>
                                        <p:tgtEl>
                                          <p:spTgt spid="25639"/>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499"/>
                                          </p:stCondLst>
                                        </p:cTn>
                                        <p:tgtEl>
                                          <p:spTgt spid="2564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499"/>
                                          </p:stCondLst>
                                        </p:cTn>
                                        <p:tgtEl>
                                          <p:spTgt spid="2564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25646"/>
                                        </p:tgtEl>
                                        <p:attrNameLst>
                                          <p:attrName>style.visibility</p:attrName>
                                        </p:attrNameLst>
                                      </p:cBhvr>
                                      <p:to>
                                        <p:strVal val="visible"/>
                                      </p:to>
                                    </p:set>
                                    <p:anim calcmode="lin" valueType="num">
                                      <p:cBhvr additive="base">
                                        <p:cTn id="75" dur="500" fill="hold"/>
                                        <p:tgtEl>
                                          <p:spTgt spid="25646"/>
                                        </p:tgtEl>
                                        <p:attrNameLst>
                                          <p:attrName>ppt_x</p:attrName>
                                        </p:attrNameLst>
                                      </p:cBhvr>
                                      <p:tavLst>
                                        <p:tav tm="0">
                                          <p:val>
                                            <p:strVal val="1+#ppt_w/2"/>
                                          </p:val>
                                        </p:tav>
                                        <p:tav tm="100000">
                                          <p:val>
                                            <p:strVal val="#ppt_x"/>
                                          </p:val>
                                        </p:tav>
                                      </p:tavLst>
                                    </p:anim>
                                    <p:anim calcmode="lin" valueType="num">
                                      <p:cBhvr additive="base">
                                        <p:cTn id="76" dur="500" fill="hold"/>
                                        <p:tgtEl>
                                          <p:spTgt spid="25646"/>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5647"/>
                                        </p:tgtEl>
                                        <p:attrNameLst>
                                          <p:attrName>style.visibility</p:attrName>
                                        </p:attrNameLst>
                                      </p:cBhvr>
                                      <p:to>
                                        <p:strVal val="visible"/>
                                      </p:to>
                                    </p:set>
                                    <p:anim calcmode="lin" valueType="num">
                                      <p:cBhvr additive="base">
                                        <p:cTn id="81" dur="500" fill="hold"/>
                                        <p:tgtEl>
                                          <p:spTgt spid="25647"/>
                                        </p:tgtEl>
                                        <p:attrNameLst>
                                          <p:attrName>ppt_x</p:attrName>
                                        </p:attrNameLst>
                                      </p:cBhvr>
                                      <p:tavLst>
                                        <p:tav tm="0">
                                          <p:val>
                                            <p:strVal val="0-#ppt_w/2"/>
                                          </p:val>
                                        </p:tav>
                                        <p:tav tm="100000">
                                          <p:val>
                                            <p:strVal val="#ppt_x"/>
                                          </p:val>
                                        </p:tav>
                                      </p:tavLst>
                                    </p:anim>
                                    <p:anim calcmode="lin" valueType="num">
                                      <p:cBhvr additive="base">
                                        <p:cTn id="82" dur="500" fill="hold"/>
                                        <p:tgtEl>
                                          <p:spTgt spid="25647"/>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1+#ppt_w/2"/>
                                          </p:val>
                                        </p:tav>
                                        <p:tav tm="100000">
                                          <p:val>
                                            <p:strVal val="#ppt_x"/>
                                          </p:val>
                                        </p:tav>
                                      </p:tavLst>
                                    </p:anim>
                                    <p:anim calcmode="lin" valueType="num">
                                      <p:cBhvr additive="base">
                                        <p:cTn id="8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2" fill="hold" nodeType="click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additive="base">
                                        <p:cTn id="93" dur="500" fill="hold"/>
                                        <p:tgtEl>
                                          <p:spTgt spid="7"/>
                                        </p:tgtEl>
                                        <p:attrNameLst>
                                          <p:attrName>ppt_x</p:attrName>
                                        </p:attrNameLst>
                                      </p:cBhvr>
                                      <p:tavLst>
                                        <p:tav tm="0">
                                          <p:val>
                                            <p:strVal val="1+#ppt_w/2"/>
                                          </p:val>
                                        </p:tav>
                                        <p:tav tm="100000">
                                          <p:val>
                                            <p:strVal val="#ppt_x"/>
                                          </p:val>
                                        </p:tav>
                                      </p:tavLst>
                                    </p:anim>
                                    <p:anim calcmode="lin" valueType="num">
                                      <p:cBhvr additive="base">
                                        <p:cTn id="9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499"/>
                                          </p:stCondLst>
                                        </p:cTn>
                                        <p:tgtEl>
                                          <p:spTgt spid="2566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499"/>
                                          </p:stCondLst>
                                        </p:cTn>
                                        <p:tgtEl>
                                          <p:spTgt spid="25663"/>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499"/>
                                          </p:stCondLst>
                                        </p:cTn>
                                        <p:tgtEl>
                                          <p:spTgt spid="2566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499"/>
                                          </p:stCondLst>
                                        </p:cTn>
                                        <p:tgtEl>
                                          <p:spTgt spid="25665"/>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499"/>
                                          </p:stCondLst>
                                        </p:cTn>
                                        <p:tgtEl>
                                          <p:spTgt spid="2566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499"/>
                                          </p:stCondLst>
                                        </p:cTn>
                                        <p:tgtEl>
                                          <p:spTgt spid="25667"/>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2" fill="hold" grpId="0" nodeType="clickEffect">
                                  <p:stCondLst>
                                    <p:cond delay="0"/>
                                  </p:stCondLst>
                                  <p:childTnLst>
                                    <p:set>
                                      <p:cBhvr>
                                        <p:cTn id="116" dur="1" fill="hold">
                                          <p:stCondLst>
                                            <p:cond delay="0"/>
                                          </p:stCondLst>
                                        </p:cTn>
                                        <p:tgtEl>
                                          <p:spTgt spid="25668"/>
                                        </p:tgtEl>
                                        <p:attrNameLst>
                                          <p:attrName>style.visibility</p:attrName>
                                        </p:attrNameLst>
                                      </p:cBhvr>
                                      <p:to>
                                        <p:strVal val="visible"/>
                                      </p:to>
                                    </p:set>
                                    <p:anim calcmode="lin" valueType="num">
                                      <p:cBhvr additive="base">
                                        <p:cTn id="117" dur="500" fill="hold"/>
                                        <p:tgtEl>
                                          <p:spTgt spid="25668"/>
                                        </p:tgtEl>
                                        <p:attrNameLst>
                                          <p:attrName>ppt_x</p:attrName>
                                        </p:attrNameLst>
                                      </p:cBhvr>
                                      <p:tavLst>
                                        <p:tav tm="0">
                                          <p:val>
                                            <p:strVal val="1+#ppt_w/2"/>
                                          </p:val>
                                        </p:tav>
                                        <p:tav tm="100000">
                                          <p:val>
                                            <p:strVal val="#ppt_x"/>
                                          </p:val>
                                        </p:tav>
                                      </p:tavLst>
                                    </p:anim>
                                    <p:anim calcmode="lin" valueType="num">
                                      <p:cBhvr additive="base">
                                        <p:cTn id="118" dur="500" fill="hold"/>
                                        <p:tgtEl>
                                          <p:spTgt spid="256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1" grpId="0" autoUpdateAnimBg="0"/>
      <p:bldP spid="25646" grpId="0" autoUpdateAnimBg="0"/>
      <p:bldP spid="25647" grpId="0" autoUpdateAnimBg="0"/>
      <p:bldP spid="2566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4ECCDA42-32CD-4F8B-9AA5-6B4A3EDFAA37}"/>
              </a:ext>
            </a:extLst>
          </p:cNvPr>
          <p:cNvSpPr txBox="1">
            <a:spLocks noChangeArrowheads="1"/>
          </p:cNvSpPr>
          <p:nvPr/>
        </p:nvSpPr>
        <p:spPr bwMode="auto">
          <a:xfrm>
            <a:off x="1255713" y="177800"/>
            <a:ext cx="6661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Dalton’s Law of Partial Pressures</a:t>
            </a:r>
          </a:p>
        </p:txBody>
      </p:sp>
      <p:sp>
        <p:nvSpPr>
          <p:cNvPr id="26628" name="Text Box 4">
            <a:extLst>
              <a:ext uri="{FF2B5EF4-FFF2-40B4-BE49-F238E27FC236}">
                <a16:creationId xmlns:a16="http://schemas.microsoft.com/office/drawing/2014/main" id="{FD53C1F9-AD8D-4A93-ADD3-FE1E8B0DC7F4}"/>
              </a:ext>
            </a:extLst>
          </p:cNvPr>
          <p:cNvSpPr txBox="1">
            <a:spLocks noChangeArrowheads="1"/>
          </p:cNvSpPr>
          <p:nvPr/>
        </p:nvSpPr>
        <p:spPr bwMode="auto">
          <a:xfrm>
            <a:off x="2224088" y="9906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and </a:t>
            </a:r>
            <a:r>
              <a:rPr lang="en-US" altLang="en-US" sz="2800" i="1" dirty="0">
                <a:latin typeface="Arial" panose="020B0604020202020204" pitchFamily="34" charset="0"/>
              </a:rPr>
              <a:t>T</a:t>
            </a:r>
            <a:r>
              <a:rPr lang="en-US" altLang="en-US" sz="2800" dirty="0">
                <a:latin typeface="Arial" panose="020B0604020202020204" pitchFamily="34" charset="0"/>
              </a:rPr>
              <a:t> are </a:t>
            </a:r>
            <a:r>
              <a:rPr lang="en-US" altLang="en-US" sz="2400" b="1" dirty="0">
                <a:latin typeface="Arial" panose="020B0604020202020204" pitchFamily="34" charset="0"/>
              </a:rPr>
              <a:t>constant</a:t>
            </a:r>
            <a:endParaRPr lang="en-US" altLang="en-US" sz="2400" i="1" dirty="0">
              <a:latin typeface="Arial" panose="020B0604020202020204" pitchFamily="34" charset="0"/>
            </a:endParaRPr>
          </a:p>
        </p:txBody>
      </p:sp>
      <p:sp>
        <p:nvSpPr>
          <p:cNvPr id="26629" name="Text Box 5">
            <a:extLst>
              <a:ext uri="{FF2B5EF4-FFF2-40B4-BE49-F238E27FC236}">
                <a16:creationId xmlns:a16="http://schemas.microsoft.com/office/drawing/2014/main" id="{3E245637-4462-48AD-9867-E5D2532927C0}"/>
              </a:ext>
            </a:extLst>
          </p:cNvPr>
          <p:cNvSpPr txBox="1">
            <a:spLocks noChangeArrowheads="1"/>
          </p:cNvSpPr>
          <p:nvPr/>
        </p:nvSpPr>
        <p:spPr bwMode="auto">
          <a:xfrm>
            <a:off x="1120775" y="5257800"/>
            <a:ext cx="555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800" i="1" dirty="0">
                <a:solidFill>
                  <a:schemeClr val="bg2"/>
                </a:solidFill>
                <a:latin typeface="Arial" panose="020B0604020202020204" pitchFamily="34" charset="0"/>
              </a:rPr>
              <a:t>P</a:t>
            </a:r>
            <a:r>
              <a:rPr lang="en-US" altLang="en-US" sz="2800" baseline="-25000" dirty="0">
                <a:solidFill>
                  <a:schemeClr val="bg2"/>
                </a:solidFill>
                <a:latin typeface="Arial" panose="020B0604020202020204" pitchFamily="34" charset="0"/>
              </a:rPr>
              <a:t>1</a:t>
            </a:r>
            <a:endParaRPr lang="en-US" altLang="en-US" sz="2800" i="1" dirty="0">
              <a:solidFill>
                <a:schemeClr val="bg2"/>
              </a:solidFill>
              <a:latin typeface="Arial" panose="020B0604020202020204" pitchFamily="34" charset="0"/>
            </a:endParaRPr>
          </a:p>
        </p:txBody>
      </p:sp>
      <p:sp>
        <p:nvSpPr>
          <p:cNvPr id="26630" name="Text Box 6">
            <a:extLst>
              <a:ext uri="{FF2B5EF4-FFF2-40B4-BE49-F238E27FC236}">
                <a16:creationId xmlns:a16="http://schemas.microsoft.com/office/drawing/2014/main" id="{E412B7E5-4F01-46B4-8774-A94749A808B4}"/>
              </a:ext>
            </a:extLst>
          </p:cNvPr>
          <p:cNvSpPr txBox="1">
            <a:spLocks noChangeArrowheads="1"/>
          </p:cNvSpPr>
          <p:nvPr/>
        </p:nvSpPr>
        <p:spPr bwMode="auto">
          <a:xfrm>
            <a:off x="4270375" y="5257800"/>
            <a:ext cx="555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P</a:t>
            </a:r>
            <a:r>
              <a:rPr lang="en-US" altLang="en-US" sz="2800" baseline="-25000">
                <a:solidFill>
                  <a:srgbClr val="FF0000"/>
                </a:solidFill>
                <a:latin typeface="Arial" panose="020B0604020202020204" pitchFamily="34" charset="0"/>
              </a:rPr>
              <a:t>2</a:t>
            </a:r>
            <a:endParaRPr lang="en-US" altLang="en-US" sz="2800" i="1">
              <a:solidFill>
                <a:srgbClr val="FF0000"/>
              </a:solidFill>
              <a:latin typeface="Arial" panose="020B0604020202020204" pitchFamily="34" charset="0"/>
            </a:endParaRPr>
          </a:p>
        </p:txBody>
      </p:sp>
      <p:sp>
        <p:nvSpPr>
          <p:cNvPr id="26631" name="Text Box 7">
            <a:extLst>
              <a:ext uri="{FF2B5EF4-FFF2-40B4-BE49-F238E27FC236}">
                <a16:creationId xmlns:a16="http://schemas.microsoft.com/office/drawing/2014/main" id="{B8465272-256F-4296-BA3B-36D6BE1C448C}"/>
              </a:ext>
            </a:extLst>
          </p:cNvPr>
          <p:cNvSpPr txBox="1">
            <a:spLocks noChangeArrowheads="1"/>
          </p:cNvSpPr>
          <p:nvPr/>
        </p:nvSpPr>
        <p:spPr bwMode="auto">
          <a:xfrm>
            <a:off x="6477000" y="5257800"/>
            <a:ext cx="2398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total</a:t>
            </a:r>
            <a:r>
              <a:rPr lang="en-US" altLang="en-US" sz="2800" i="1" baseline="-25000">
                <a:latin typeface="Arial" panose="020B0604020202020204" pitchFamily="34" charset="0"/>
              </a:rPr>
              <a:t> </a:t>
            </a:r>
            <a:r>
              <a:rPr lang="en-US" altLang="en-US" sz="2800" i="1">
                <a:latin typeface="Arial" panose="020B0604020202020204" pitchFamily="34" charset="0"/>
              </a:rPr>
              <a:t>=</a:t>
            </a:r>
            <a:r>
              <a:rPr lang="en-US" altLang="en-US" sz="2800" i="1">
                <a:solidFill>
                  <a:schemeClr val="bg2"/>
                </a:solidFill>
                <a:latin typeface="Arial" panose="020B0604020202020204" pitchFamily="34" charset="0"/>
              </a:rPr>
              <a:t> P</a:t>
            </a:r>
            <a:r>
              <a:rPr lang="en-US" altLang="en-US" sz="2800" baseline="-25000">
                <a:solidFill>
                  <a:schemeClr val="bg2"/>
                </a:solidFill>
                <a:latin typeface="Arial" panose="020B0604020202020204" pitchFamily="34" charset="0"/>
              </a:rPr>
              <a:t>1</a:t>
            </a:r>
            <a:r>
              <a:rPr lang="en-US" altLang="en-US" sz="2800">
                <a:latin typeface="Arial" panose="020B0604020202020204" pitchFamily="34" charset="0"/>
              </a:rPr>
              <a:t> + </a:t>
            </a:r>
            <a:r>
              <a:rPr lang="en-US" altLang="en-US" sz="2800" i="1">
                <a:solidFill>
                  <a:srgbClr val="FF0000"/>
                </a:solidFill>
                <a:latin typeface="Arial" panose="020B0604020202020204" pitchFamily="34" charset="0"/>
              </a:rPr>
              <a:t>P</a:t>
            </a:r>
            <a:r>
              <a:rPr lang="en-US" altLang="en-US" sz="2800" baseline="-25000">
                <a:solidFill>
                  <a:srgbClr val="FF0000"/>
                </a:solidFill>
                <a:latin typeface="Arial" panose="020B0604020202020204" pitchFamily="34" charset="0"/>
              </a:rPr>
              <a:t>2</a:t>
            </a:r>
            <a:endParaRPr lang="en-US" altLang="en-US" sz="2800" i="1">
              <a:solidFill>
                <a:srgbClr val="FF0000"/>
              </a:solidFill>
              <a:latin typeface="Arial" panose="020B0604020202020204" pitchFamily="34" charset="0"/>
            </a:endParaRPr>
          </a:p>
        </p:txBody>
      </p:sp>
      <p:pic>
        <p:nvPicPr>
          <p:cNvPr id="33807" name="Picture 9">
            <a:extLst>
              <a:ext uri="{FF2B5EF4-FFF2-40B4-BE49-F238E27FC236}">
                <a16:creationId xmlns:a16="http://schemas.microsoft.com/office/drawing/2014/main" id="{2599EDB3-52C1-4AE6-AC0C-ED9635A42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831"/>
          <a:stretch>
            <a:fillRect/>
          </a:stretch>
        </p:blipFill>
        <p:spPr bwMode="auto">
          <a:xfrm>
            <a:off x="512763" y="1600200"/>
            <a:ext cx="2001837" cy="358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1">
            <a:extLst>
              <a:ext uri="{FF2B5EF4-FFF2-40B4-BE49-F238E27FC236}">
                <a16:creationId xmlns:a16="http://schemas.microsoft.com/office/drawing/2014/main" id="{E3FFCD01-E84D-4736-9C1A-EC1EEEFA07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31"/>
          <a:stretch/>
        </p:blipFill>
        <p:spPr bwMode="auto">
          <a:xfrm>
            <a:off x="5638800" y="1600200"/>
            <a:ext cx="2962275" cy="358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0">
            <a:extLst>
              <a:ext uri="{FF2B5EF4-FFF2-40B4-BE49-F238E27FC236}">
                <a16:creationId xmlns:a16="http://schemas.microsoft.com/office/drawing/2014/main" id="{B26C7542-8EA7-4F05-B7B0-F0C8F9C318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015"/>
          <a:stretch/>
        </p:blipFill>
        <p:spPr bwMode="auto">
          <a:xfrm>
            <a:off x="2593975" y="1600200"/>
            <a:ext cx="28162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CD47654B-F88A-45EF-A281-A40E94792649}"/>
              </a:ext>
            </a:extLst>
          </p:cNvPr>
          <p:cNvSpPr>
            <a:spLocks noGrp="1"/>
          </p:cNvSpPr>
          <p:nvPr>
            <p:ph type="sldNum" sz="quarter" idx="12"/>
          </p:nvPr>
        </p:nvSpPr>
        <p:spPr/>
        <p:txBody>
          <a:bodyPr/>
          <a:lstStyle/>
          <a:p>
            <a:pPr>
              <a:defRPr/>
            </a:pPr>
            <a:fld id="{FE59D228-BDAD-4861-BBEA-2F34BE7847B1}" type="slidenum">
              <a:rPr lang="en-US" altLang="en-US" smtClean="0"/>
              <a:pPr>
                <a:defRPr/>
              </a:pPr>
              <a:t>35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6629"/>
                                        </p:tgtEl>
                                        <p:attrNameLst>
                                          <p:attrName>style.visibility</p:attrName>
                                        </p:attrNameLst>
                                      </p:cBhvr>
                                      <p:to>
                                        <p:strVal val="visible"/>
                                      </p:to>
                                    </p:set>
                                    <p:anim calcmode="lin" valueType="num">
                                      <p:cBhvr>
                                        <p:cTn id="12" dur="500" fill="hold"/>
                                        <p:tgtEl>
                                          <p:spTgt spid="26629"/>
                                        </p:tgtEl>
                                        <p:attrNameLst>
                                          <p:attrName>ppt_w</p:attrName>
                                        </p:attrNameLst>
                                      </p:cBhvr>
                                      <p:tavLst>
                                        <p:tav tm="0">
                                          <p:val>
                                            <p:fltVal val="0"/>
                                          </p:val>
                                        </p:tav>
                                        <p:tav tm="100000">
                                          <p:val>
                                            <p:strVal val="#ppt_w"/>
                                          </p:val>
                                        </p:tav>
                                      </p:tavLst>
                                    </p:anim>
                                    <p:anim calcmode="lin" valueType="num">
                                      <p:cBhvr>
                                        <p:cTn id="13" dur="500" fill="hold"/>
                                        <p:tgtEl>
                                          <p:spTgt spid="26629"/>
                                        </p:tgtEl>
                                        <p:attrNameLst>
                                          <p:attrName>ppt_h</p:attrName>
                                        </p:attrNameLst>
                                      </p:cBhvr>
                                      <p:tavLst>
                                        <p:tav tm="0">
                                          <p:val>
                                            <p:fltVal val="0"/>
                                          </p:val>
                                        </p:tav>
                                        <p:tav tm="100000">
                                          <p:val>
                                            <p:strVal val="#ppt_h"/>
                                          </p:val>
                                        </p:tav>
                                      </p:tavLst>
                                    </p:anim>
                                    <p:animEffect transition="in" filter="fade">
                                      <p:cBhvr>
                                        <p:cTn id="14" dur="500"/>
                                        <p:tgtEl>
                                          <p:spTgt spid="26629"/>
                                        </p:tgtEl>
                                      </p:cBhvr>
                                    </p:animEffect>
                                  </p:childTnLst>
                                </p:cTn>
                              </p:par>
                            </p:childTnLst>
                          </p:cTn>
                        </p:par>
                        <p:par>
                          <p:cTn id="15" fill="hold" nodeType="afterGroup">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26630"/>
                                        </p:tgtEl>
                                        <p:attrNameLst>
                                          <p:attrName>style.visibility</p:attrName>
                                        </p:attrNameLst>
                                      </p:cBhvr>
                                      <p:to>
                                        <p:strVal val="visible"/>
                                      </p:to>
                                    </p:set>
                                    <p:anim calcmode="lin" valueType="num">
                                      <p:cBhvr>
                                        <p:cTn id="18" dur="500" fill="hold"/>
                                        <p:tgtEl>
                                          <p:spTgt spid="26630"/>
                                        </p:tgtEl>
                                        <p:attrNameLst>
                                          <p:attrName>ppt_w</p:attrName>
                                        </p:attrNameLst>
                                      </p:cBhvr>
                                      <p:tavLst>
                                        <p:tav tm="0">
                                          <p:val>
                                            <p:fltVal val="0"/>
                                          </p:val>
                                        </p:tav>
                                        <p:tav tm="100000">
                                          <p:val>
                                            <p:strVal val="#ppt_w"/>
                                          </p:val>
                                        </p:tav>
                                      </p:tavLst>
                                    </p:anim>
                                    <p:anim calcmode="lin" valueType="num">
                                      <p:cBhvr>
                                        <p:cTn id="19" dur="500" fill="hold"/>
                                        <p:tgtEl>
                                          <p:spTgt spid="26630"/>
                                        </p:tgtEl>
                                        <p:attrNameLst>
                                          <p:attrName>ppt_h</p:attrName>
                                        </p:attrNameLst>
                                      </p:cBhvr>
                                      <p:tavLst>
                                        <p:tav tm="0">
                                          <p:val>
                                            <p:fltVal val="0"/>
                                          </p:val>
                                        </p:tav>
                                        <p:tav tm="100000">
                                          <p:val>
                                            <p:strVal val="#ppt_h"/>
                                          </p:val>
                                        </p:tav>
                                      </p:tavLst>
                                    </p:anim>
                                    <p:animEffect transition="in" filter="fade">
                                      <p:cBhvr>
                                        <p:cTn id="20" dur="500"/>
                                        <p:tgtEl>
                                          <p:spTgt spid="26630"/>
                                        </p:tgtEl>
                                      </p:cBhvr>
                                    </p:animEffect>
                                  </p:childTnLst>
                                </p:cTn>
                              </p:par>
                            </p:childTnLst>
                          </p:cTn>
                        </p:par>
                        <p:par>
                          <p:cTn id="21" fill="hold" nodeType="afterGroup">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6631"/>
                                        </p:tgtEl>
                                        <p:attrNameLst>
                                          <p:attrName>style.visibility</p:attrName>
                                        </p:attrNameLst>
                                      </p:cBhvr>
                                      <p:to>
                                        <p:strVal val="visible"/>
                                      </p:to>
                                    </p:set>
                                    <p:anim calcmode="lin" valueType="num">
                                      <p:cBhvr>
                                        <p:cTn id="24" dur="500" fill="hold"/>
                                        <p:tgtEl>
                                          <p:spTgt spid="26631"/>
                                        </p:tgtEl>
                                        <p:attrNameLst>
                                          <p:attrName>ppt_w</p:attrName>
                                        </p:attrNameLst>
                                      </p:cBhvr>
                                      <p:tavLst>
                                        <p:tav tm="0">
                                          <p:val>
                                            <p:fltVal val="0"/>
                                          </p:val>
                                        </p:tav>
                                        <p:tav tm="100000">
                                          <p:val>
                                            <p:strVal val="#ppt_w"/>
                                          </p:val>
                                        </p:tav>
                                      </p:tavLst>
                                    </p:anim>
                                    <p:anim calcmode="lin" valueType="num">
                                      <p:cBhvr>
                                        <p:cTn id="25" dur="500" fill="hold"/>
                                        <p:tgtEl>
                                          <p:spTgt spid="26631"/>
                                        </p:tgtEl>
                                        <p:attrNameLst>
                                          <p:attrName>ppt_h</p:attrName>
                                        </p:attrNameLst>
                                      </p:cBhvr>
                                      <p:tavLst>
                                        <p:tav tm="0">
                                          <p:val>
                                            <p:fltVal val="0"/>
                                          </p:val>
                                        </p:tav>
                                        <p:tav tm="100000">
                                          <p:val>
                                            <p:strVal val="#ppt_h"/>
                                          </p:val>
                                        </p:tav>
                                      </p:tavLst>
                                    </p:anim>
                                    <p:animEffect transition="in" filter="fade">
                                      <p:cBhvr>
                                        <p:cTn id="26"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29" grpId="0"/>
      <p:bldP spid="26630" grpId="0"/>
      <p:bldP spid="266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a:extLst>
              <a:ext uri="{FF2B5EF4-FFF2-40B4-BE49-F238E27FC236}">
                <a16:creationId xmlns:a16="http://schemas.microsoft.com/office/drawing/2014/main" id="{D5370117-5CF2-4772-89DB-4153F2A98EEF}"/>
              </a:ext>
            </a:extLst>
          </p:cNvPr>
          <p:cNvSpPr txBox="1">
            <a:spLocks noChangeArrowheads="1"/>
          </p:cNvSpPr>
          <p:nvPr/>
        </p:nvSpPr>
        <p:spPr bwMode="auto">
          <a:xfrm>
            <a:off x="228600" y="2286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Consider a case in which two gases</a:t>
            </a:r>
            <a:br>
              <a:rPr lang="en-US" altLang="en-US" sz="2400">
                <a:latin typeface="Arial" panose="020B0604020202020204" pitchFamily="34" charset="0"/>
              </a:rPr>
            </a:br>
            <a:r>
              <a:rPr lang="en-US" altLang="en-US" sz="2400">
                <a:solidFill>
                  <a:srgbClr val="FF0000"/>
                </a:solidFill>
                <a:latin typeface="Arial" panose="020B0604020202020204" pitchFamily="34" charset="0"/>
              </a:rPr>
              <a:t>A</a:t>
            </a:r>
            <a:r>
              <a:rPr lang="en-US" altLang="en-US" sz="2400">
                <a:latin typeface="Arial" panose="020B0604020202020204" pitchFamily="34" charset="0"/>
              </a:rPr>
              <a:t> and </a:t>
            </a:r>
            <a:r>
              <a:rPr lang="en-US" altLang="en-US" sz="2400">
                <a:solidFill>
                  <a:schemeClr val="accent1"/>
                </a:solidFill>
                <a:latin typeface="Arial" panose="020B0604020202020204" pitchFamily="34" charset="0"/>
              </a:rPr>
              <a:t>B</a:t>
            </a:r>
            <a:r>
              <a:rPr lang="en-US" altLang="en-US" sz="2400">
                <a:latin typeface="Arial" panose="020B0604020202020204" pitchFamily="34" charset="0"/>
              </a:rPr>
              <a:t>, are in a container of volume V.</a:t>
            </a:r>
          </a:p>
        </p:txBody>
      </p:sp>
      <p:pic>
        <p:nvPicPr>
          <p:cNvPr id="34819" name="Picture 4" descr="cha56011_0514">
            <a:extLst>
              <a:ext uri="{FF2B5EF4-FFF2-40B4-BE49-F238E27FC236}">
                <a16:creationId xmlns:a16="http://schemas.microsoft.com/office/drawing/2014/main" id="{80970C06-8BC1-4BB3-B6E3-4913DD736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334" t="6172" b="6172"/>
          <a:stretch>
            <a:fillRect/>
          </a:stretch>
        </p:blipFill>
        <p:spPr bwMode="auto">
          <a:xfrm>
            <a:off x="7620000" y="23813"/>
            <a:ext cx="1419225"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5">
            <a:extLst>
              <a:ext uri="{FF2B5EF4-FFF2-40B4-BE49-F238E27FC236}">
                <a16:creationId xmlns:a16="http://schemas.microsoft.com/office/drawing/2014/main" id="{EA363086-890F-4936-A594-689660055192}"/>
              </a:ext>
            </a:extLst>
          </p:cNvPr>
          <p:cNvGrpSpPr>
            <a:grpSpLocks/>
          </p:cNvGrpSpPr>
          <p:nvPr/>
        </p:nvGrpSpPr>
        <p:grpSpPr bwMode="auto">
          <a:xfrm>
            <a:off x="461963" y="1304925"/>
            <a:ext cx="1917700" cy="1042988"/>
            <a:chOff x="363" y="822"/>
            <a:chExt cx="1208" cy="657"/>
          </a:xfrm>
        </p:grpSpPr>
        <p:sp>
          <p:nvSpPr>
            <p:cNvPr id="34852" name="Text Box 5">
              <a:extLst>
                <a:ext uri="{FF2B5EF4-FFF2-40B4-BE49-F238E27FC236}">
                  <a16:creationId xmlns:a16="http://schemas.microsoft.com/office/drawing/2014/main" id="{78565ED6-21BC-45E4-A2AC-01F9A655AF1C}"/>
                </a:ext>
              </a:extLst>
            </p:cNvPr>
            <p:cNvSpPr txBox="1">
              <a:spLocks noChangeArrowheads="1"/>
            </p:cNvSpPr>
            <p:nvPr/>
          </p:nvSpPr>
          <p:spPr bwMode="auto">
            <a:xfrm>
              <a:off x="363" y="1001"/>
              <a:ext cx="6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P</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34853" name="Group 10">
              <a:extLst>
                <a:ext uri="{FF2B5EF4-FFF2-40B4-BE49-F238E27FC236}">
                  <a16:creationId xmlns:a16="http://schemas.microsoft.com/office/drawing/2014/main" id="{42B51AE3-806F-4AD2-BFC1-84C45A1AD921}"/>
                </a:ext>
              </a:extLst>
            </p:cNvPr>
            <p:cNvGrpSpPr>
              <a:grpSpLocks/>
            </p:cNvGrpSpPr>
            <p:nvPr/>
          </p:nvGrpSpPr>
          <p:grpSpPr bwMode="auto">
            <a:xfrm>
              <a:off x="894" y="822"/>
              <a:ext cx="677" cy="657"/>
              <a:chOff x="1374" y="1110"/>
              <a:chExt cx="677" cy="657"/>
            </a:xfrm>
          </p:grpSpPr>
          <p:sp>
            <p:nvSpPr>
              <p:cNvPr id="34854" name="Text Box 6">
                <a:extLst>
                  <a:ext uri="{FF2B5EF4-FFF2-40B4-BE49-F238E27FC236}">
                    <a16:creationId xmlns:a16="http://schemas.microsoft.com/office/drawing/2014/main" id="{D9F924A7-FC9F-40DB-9A5D-83F345BA8CF7}"/>
                  </a:ext>
                </a:extLst>
              </p:cNvPr>
              <p:cNvSpPr txBox="1">
                <a:spLocks noChangeArrowheads="1"/>
              </p:cNvSpPr>
              <p:nvPr/>
            </p:nvSpPr>
            <p:spPr bwMode="auto">
              <a:xfrm>
                <a:off x="1374" y="1110"/>
                <a:ext cx="6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err="1">
                    <a:solidFill>
                      <a:srgbClr val="FF0000"/>
                    </a:solidFill>
                    <a:latin typeface="Arial" panose="020B0604020202020204" pitchFamily="34" charset="0"/>
                  </a:rPr>
                  <a:t>n</a:t>
                </a:r>
                <a:r>
                  <a:rPr lang="en-US" altLang="en-US" sz="2800" i="1" baseline="-25000" dirty="0" err="1">
                    <a:solidFill>
                      <a:srgbClr val="FF0000"/>
                    </a:solidFill>
                    <a:latin typeface="Arial" panose="020B0604020202020204" pitchFamily="34" charset="0"/>
                  </a:rPr>
                  <a:t>A</a:t>
                </a:r>
                <a:r>
                  <a:rPr lang="en-US" altLang="en-US" sz="2800" i="1" baseline="-25000" dirty="0">
                    <a:solidFill>
                      <a:srgbClr val="FF0000"/>
                    </a:solidFill>
                    <a:latin typeface="Arial" panose="020B0604020202020204" pitchFamily="34" charset="0"/>
                  </a:rPr>
                  <a:t> </a:t>
                </a:r>
                <a:r>
                  <a:rPr lang="en-US" altLang="en-US" sz="2800" dirty="0">
                    <a:latin typeface="Arial" panose="020B0604020202020204" pitchFamily="34" charset="0"/>
                  </a:rPr>
                  <a:t>RT</a:t>
                </a:r>
                <a:endParaRPr lang="en-US" altLang="en-US" sz="2800" i="1" dirty="0">
                  <a:latin typeface="Arial" panose="020B0604020202020204" pitchFamily="34" charset="0"/>
                </a:endParaRPr>
              </a:p>
            </p:txBody>
          </p:sp>
          <p:sp>
            <p:nvSpPr>
              <p:cNvPr id="34855" name="Line 7">
                <a:extLst>
                  <a:ext uri="{FF2B5EF4-FFF2-40B4-BE49-F238E27FC236}">
                    <a16:creationId xmlns:a16="http://schemas.microsoft.com/office/drawing/2014/main" id="{A01413D3-2778-43E5-95B9-FEFDC3C428F8}"/>
                  </a:ext>
                </a:extLst>
              </p:cNvPr>
              <p:cNvSpPr>
                <a:spLocks noChangeShapeType="1"/>
              </p:cNvSpPr>
              <p:nvPr/>
            </p:nvSpPr>
            <p:spPr bwMode="auto">
              <a:xfrm>
                <a:off x="1448" y="1460"/>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6" name="Text Box 8">
                <a:extLst>
                  <a:ext uri="{FF2B5EF4-FFF2-40B4-BE49-F238E27FC236}">
                    <a16:creationId xmlns:a16="http://schemas.microsoft.com/office/drawing/2014/main" id="{35F08EC9-7E19-431E-A725-01003D588DEC}"/>
                  </a:ext>
                </a:extLst>
              </p:cNvPr>
              <p:cNvSpPr txBox="1">
                <a:spLocks noChangeArrowheads="1"/>
              </p:cNvSpPr>
              <p:nvPr/>
            </p:nvSpPr>
            <p:spPr bwMode="auto">
              <a:xfrm>
                <a:off x="1580" y="1440"/>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p>
            </p:txBody>
          </p:sp>
        </p:grpSp>
      </p:grpSp>
      <p:grpSp>
        <p:nvGrpSpPr>
          <p:cNvPr id="4" name="Group 36">
            <a:extLst>
              <a:ext uri="{FF2B5EF4-FFF2-40B4-BE49-F238E27FC236}">
                <a16:creationId xmlns:a16="http://schemas.microsoft.com/office/drawing/2014/main" id="{7C111626-BDEA-4841-AB2D-89EEEC2B0C84}"/>
              </a:ext>
            </a:extLst>
          </p:cNvPr>
          <p:cNvGrpSpPr>
            <a:grpSpLocks/>
          </p:cNvGrpSpPr>
          <p:nvPr/>
        </p:nvGrpSpPr>
        <p:grpSpPr bwMode="auto">
          <a:xfrm>
            <a:off x="457200" y="2295525"/>
            <a:ext cx="1927225" cy="1057275"/>
            <a:chOff x="360" y="1446"/>
            <a:chExt cx="1214" cy="666"/>
          </a:xfrm>
        </p:grpSpPr>
        <p:sp>
          <p:nvSpPr>
            <p:cNvPr id="34847" name="Text Box 11">
              <a:extLst>
                <a:ext uri="{FF2B5EF4-FFF2-40B4-BE49-F238E27FC236}">
                  <a16:creationId xmlns:a16="http://schemas.microsoft.com/office/drawing/2014/main" id="{3745D940-11F1-4053-8AF8-5D92A108D7D2}"/>
                </a:ext>
              </a:extLst>
            </p:cNvPr>
            <p:cNvSpPr txBox="1">
              <a:spLocks noChangeArrowheads="1"/>
            </p:cNvSpPr>
            <p:nvPr/>
          </p:nvSpPr>
          <p:spPr bwMode="auto">
            <a:xfrm>
              <a:off x="360" y="1634"/>
              <a:ext cx="6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chemeClr val="accent1"/>
                  </a:solidFill>
                  <a:latin typeface="Arial" panose="020B0604020202020204" pitchFamily="34" charset="0"/>
                </a:rPr>
                <a:t>P</a:t>
              </a:r>
              <a:r>
                <a:rPr lang="en-US" altLang="en-US" sz="2800" baseline="-25000">
                  <a:solidFill>
                    <a:schemeClr val="accent1"/>
                  </a:solidFill>
                  <a:latin typeface="Arial" panose="020B0604020202020204" pitchFamily="34" charset="0"/>
                </a:rPr>
                <a:t>B</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34848" name="Group 12">
              <a:extLst>
                <a:ext uri="{FF2B5EF4-FFF2-40B4-BE49-F238E27FC236}">
                  <a16:creationId xmlns:a16="http://schemas.microsoft.com/office/drawing/2014/main" id="{3B5A19E3-D2B4-4A9F-91D4-13D0F0DCFD93}"/>
                </a:ext>
              </a:extLst>
            </p:cNvPr>
            <p:cNvGrpSpPr>
              <a:grpSpLocks/>
            </p:cNvGrpSpPr>
            <p:nvPr/>
          </p:nvGrpSpPr>
          <p:grpSpPr bwMode="auto">
            <a:xfrm>
              <a:off x="891" y="1446"/>
              <a:ext cx="683" cy="666"/>
              <a:chOff x="1374" y="1101"/>
              <a:chExt cx="683" cy="666"/>
            </a:xfrm>
          </p:grpSpPr>
          <p:sp>
            <p:nvSpPr>
              <p:cNvPr id="34849" name="Text Box 13">
                <a:extLst>
                  <a:ext uri="{FF2B5EF4-FFF2-40B4-BE49-F238E27FC236}">
                    <a16:creationId xmlns:a16="http://schemas.microsoft.com/office/drawing/2014/main" id="{71DF9C63-D256-4D58-8636-445B99797693}"/>
                  </a:ext>
                </a:extLst>
              </p:cNvPr>
              <p:cNvSpPr txBox="1">
                <a:spLocks noChangeArrowheads="1"/>
              </p:cNvSpPr>
              <p:nvPr/>
            </p:nvSpPr>
            <p:spPr bwMode="auto">
              <a:xfrm>
                <a:off x="1374" y="1101"/>
                <a:ext cx="6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err="1">
                    <a:solidFill>
                      <a:schemeClr val="accent1"/>
                    </a:solidFill>
                    <a:latin typeface="Arial" panose="020B0604020202020204" pitchFamily="34" charset="0"/>
                  </a:rPr>
                  <a:t>n</a:t>
                </a:r>
                <a:r>
                  <a:rPr lang="en-US" altLang="en-US" sz="2800" i="1" baseline="-25000" dirty="0" err="1">
                    <a:solidFill>
                      <a:schemeClr val="accent1"/>
                    </a:solidFill>
                    <a:latin typeface="Arial" panose="020B0604020202020204" pitchFamily="34" charset="0"/>
                  </a:rPr>
                  <a:t>B</a:t>
                </a:r>
                <a:r>
                  <a:rPr lang="en-US" altLang="en-US" sz="2800" i="1" baseline="-25000" dirty="0">
                    <a:solidFill>
                      <a:schemeClr val="accent1"/>
                    </a:solidFill>
                    <a:latin typeface="Arial" panose="020B0604020202020204" pitchFamily="34" charset="0"/>
                  </a:rPr>
                  <a:t> </a:t>
                </a:r>
                <a:r>
                  <a:rPr lang="en-US" altLang="en-US" sz="2800" dirty="0">
                    <a:latin typeface="Arial" panose="020B0604020202020204" pitchFamily="34" charset="0"/>
                  </a:rPr>
                  <a:t>RT</a:t>
                </a:r>
                <a:endParaRPr lang="en-US" altLang="en-US" sz="2800" i="1" dirty="0">
                  <a:latin typeface="Arial" panose="020B0604020202020204" pitchFamily="34" charset="0"/>
                </a:endParaRPr>
              </a:p>
            </p:txBody>
          </p:sp>
          <p:sp>
            <p:nvSpPr>
              <p:cNvPr id="34850" name="Line 14">
                <a:extLst>
                  <a:ext uri="{FF2B5EF4-FFF2-40B4-BE49-F238E27FC236}">
                    <a16:creationId xmlns:a16="http://schemas.microsoft.com/office/drawing/2014/main" id="{17B248D9-C09F-4C35-BBF7-9C908CA12368}"/>
                  </a:ext>
                </a:extLst>
              </p:cNvPr>
              <p:cNvSpPr>
                <a:spLocks noChangeShapeType="1"/>
              </p:cNvSpPr>
              <p:nvPr/>
            </p:nvSpPr>
            <p:spPr bwMode="auto">
              <a:xfrm>
                <a:off x="1448" y="1460"/>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1" name="Text Box 15">
                <a:extLst>
                  <a:ext uri="{FF2B5EF4-FFF2-40B4-BE49-F238E27FC236}">
                    <a16:creationId xmlns:a16="http://schemas.microsoft.com/office/drawing/2014/main" id="{A81AE960-C9EF-420C-80C9-6C0217CDA276}"/>
                  </a:ext>
                </a:extLst>
              </p:cNvPr>
              <p:cNvSpPr txBox="1">
                <a:spLocks noChangeArrowheads="1"/>
              </p:cNvSpPr>
              <p:nvPr/>
            </p:nvSpPr>
            <p:spPr bwMode="auto">
              <a:xfrm>
                <a:off x="1580" y="1440"/>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p>
            </p:txBody>
          </p:sp>
        </p:grpSp>
      </p:grpSp>
      <p:sp>
        <p:nvSpPr>
          <p:cNvPr id="27664" name="Text Box 16">
            <a:extLst>
              <a:ext uri="{FF2B5EF4-FFF2-40B4-BE49-F238E27FC236}">
                <a16:creationId xmlns:a16="http://schemas.microsoft.com/office/drawing/2014/main" id="{4263B27B-0011-4F81-9748-E906178683EE}"/>
              </a:ext>
            </a:extLst>
          </p:cNvPr>
          <p:cNvSpPr txBox="1">
            <a:spLocks noChangeArrowheads="1"/>
          </p:cNvSpPr>
          <p:nvPr/>
        </p:nvSpPr>
        <p:spPr bwMode="auto">
          <a:xfrm>
            <a:off x="2955925" y="1600200"/>
            <a:ext cx="428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solidFill>
                  <a:srgbClr val="FF0000"/>
                </a:solidFill>
                <a:latin typeface="Arial" panose="020B0604020202020204" pitchFamily="34" charset="0"/>
              </a:rPr>
              <a:t>n</a:t>
            </a:r>
            <a:r>
              <a:rPr lang="en-US" altLang="en-US" sz="2400" baseline="-25000">
                <a:solidFill>
                  <a:srgbClr val="FF0000"/>
                </a:solidFill>
                <a:latin typeface="Arial" panose="020B0604020202020204" pitchFamily="34" charset="0"/>
              </a:rPr>
              <a:t>A</a:t>
            </a:r>
            <a:r>
              <a:rPr lang="en-US" altLang="en-US" sz="2400">
                <a:latin typeface="Arial" panose="020B0604020202020204" pitchFamily="34" charset="0"/>
              </a:rPr>
              <a:t> is the number of moles of </a:t>
            </a:r>
            <a:r>
              <a:rPr lang="en-US" altLang="en-US" sz="2400">
                <a:solidFill>
                  <a:srgbClr val="FF0000"/>
                </a:solidFill>
                <a:latin typeface="Arial" panose="020B0604020202020204" pitchFamily="34" charset="0"/>
              </a:rPr>
              <a:t>A</a:t>
            </a:r>
            <a:endParaRPr lang="en-US" altLang="en-US" sz="2400" i="1">
              <a:solidFill>
                <a:srgbClr val="FF0000"/>
              </a:solidFill>
              <a:latin typeface="Arial" panose="020B0604020202020204" pitchFamily="34" charset="0"/>
            </a:endParaRPr>
          </a:p>
        </p:txBody>
      </p:sp>
      <p:sp>
        <p:nvSpPr>
          <p:cNvPr id="27665" name="Text Box 17">
            <a:extLst>
              <a:ext uri="{FF2B5EF4-FFF2-40B4-BE49-F238E27FC236}">
                <a16:creationId xmlns:a16="http://schemas.microsoft.com/office/drawing/2014/main" id="{E1A2C097-3685-4E5D-ACC6-E27E8335BE47}"/>
              </a:ext>
            </a:extLst>
          </p:cNvPr>
          <p:cNvSpPr txBox="1">
            <a:spLocks noChangeArrowheads="1"/>
          </p:cNvSpPr>
          <p:nvPr/>
        </p:nvSpPr>
        <p:spPr bwMode="auto">
          <a:xfrm>
            <a:off x="2955925" y="2590800"/>
            <a:ext cx="428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solidFill>
                  <a:schemeClr val="accent1"/>
                </a:solidFill>
                <a:latin typeface="Arial" panose="020B0604020202020204" pitchFamily="34" charset="0"/>
              </a:rPr>
              <a:t>n</a:t>
            </a:r>
            <a:r>
              <a:rPr lang="en-US" altLang="en-US" sz="2400" baseline="-25000">
                <a:solidFill>
                  <a:schemeClr val="accent1"/>
                </a:solidFill>
                <a:latin typeface="Arial" panose="020B0604020202020204" pitchFamily="34" charset="0"/>
              </a:rPr>
              <a:t>B</a:t>
            </a:r>
            <a:r>
              <a:rPr lang="en-US" altLang="en-US" sz="2400">
                <a:latin typeface="Arial" panose="020B0604020202020204" pitchFamily="34" charset="0"/>
              </a:rPr>
              <a:t> is the number of moles of </a:t>
            </a:r>
            <a:r>
              <a:rPr lang="en-US" altLang="en-US" sz="2400">
                <a:solidFill>
                  <a:schemeClr val="accent1"/>
                </a:solidFill>
                <a:latin typeface="Arial" panose="020B0604020202020204" pitchFamily="34" charset="0"/>
              </a:rPr>
              <a:t>B</a:t>
            </a:r>
            <a:endParaRPr lang="en-US" altLang="en-US" sz="2400" i="1">
              <a:solidFill>
                <a:schemeClr val="accent1"/>
              </a:solidFill>
              <a:latin typeface="Arial" panose="020B0604020202020204" pitchFamily="34" charset="0"/>
            </a:endParaRPr>
          </a:p>
        </p:txBody>
      </p:sp>
      <p:sp>
        <p:nvSpPr>
          <p:cNvPr id="27666" name="Text Box 18">
            <a:extLst>
              <a:ext uri="{FF2B5EF4-FFF2-40B4-BE49-F238E27FC236}">
                <a16:creationId xmlns:a16="http://schemas.microsoft.com/office/drawing/2014/main" id="{48D9AFC2-CEB2-48C2-B3D7-779186F03C11}"/>
              </a:ext>
            </a:extLst>
          </p:cNvPr>
          <p:cNvSpPr txBox="1">
            <a:spLocks noChangeArrowheads="1"/>
          </p:cNvSpPr>
          <p:nvPr/>
        </p:nvSpPr>
        <p:spPr bwMode="auto">
          <a:xfrm>
            <a:off x="469900" y="3519488"/>
            <a:ext cx="2171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T</a:t>
            </a:r>
            <a:r>
              <a:rPr lang="en-US" altLang="en-US" sz="2800">
                <a:latin typeface="Arial" panose="020B0604020202020204" pitchFamily="34" charset="0"/>
              </a:rPr>
              <a:t> = </a:t>
            </a:r>
            <a:r>
              <a:rPr lang="en-US" altLang="en-US" sz="2800" i="1">
                <a:solidFill>
                  <a:srgbClr val="FF0000"/>
                </a:solidFill>
                <a:latin typeface="Arial" panose="020B0604020202020204" pitchFamily="34" charset="0"/>
              </a:rPr>
              <a:t>P</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r>
              <a:rPr lang="en-US" altLang="en-US" sz="2800" i="1">
                <a:solidFill>
                  <a:schemeClr val="accent1"/>
                </a:solidFill>
                <a:latin typeface="Arial" panose="020B0604020202020204" pitchFamily="34" charset="0"/>
              </a:rPr>
              <a:t>P</a:t>
            </a:r>
            <a:r>
              <a:rPr lang="en-US" altLang="en-US" sz="2800" baseline="-25000">
                <a:solidFill>
                  <a:schemeClr val="accent1"/>
                </a:solidFill>
                <a:latin typeface="Arial" panose="020B0604020202020204" pitchFamily="34" charset="0"/>
              </a:rPr>
              <a:t>B</a:t>
            </a:r>
            <a:endParaRPr lang="en-US" altLang="en-US" sz="2800" i="1">
              <a:solidFill>
                <a:schemeClr val="accent1"/>
              </a:solidFill>
              <a:latin typeface="Arial" panose="020B0604020202020204" pitchFamily="34" charset="0"/>
            </a:endParaRPr>
          </a:p>
        </p:txBody>
      </p:sp>
      <p:grpSp>
        <p:nvGrpSpPr>
          <p:cNvPr id="6" name="Group 24">
            <a:extLst>
              <a:ext uri="{FF2B5EF4-FFF2-40B4-BE49-F238E27FC236}">
                <a16:creationId xmlns:a16="http://schemas.microsoft.com/office/drawing/2014/main" id="{1AC4BD10-684D-4A8B-B7EF-79E1E3106527}"/>
              </a:ext>
            </a:extLst>
          </p:cNvPr>
          <p:cNvGrpSpPr>
            <a:grpSpLocks/>
          </p:cNvGrpSpPr>
          <p:nvPr/>
        </p:nvGrpSpPr>
        <p:grpSpPr bwMode="auto">
          <a:xfrm>
            <a:off x="2955925" y="3252788"/>
            <a:ext cx="2154237" cy="1001712"/>
            <a:chOff x="1563" y="3136"/>
            <a:chExt cx="1357" cy="631"/>
          </a:xfrm>
        </p:grpSpPr>
        <p:sp>
          <p:nvSpPr>
            <p:cNvPr id="34842" name="Text Box 19">
              <a:extLst>
                <a:ext uri="{FF2B5EF4-FFF2-40B4-BE49-F238E27FC236}">
                  <a16:creationId xmlns:a16="http://schemas.microsoft.com/office/drawing/2014/main" id="{3ECF4955-D53B-4DA6-9D06-378B10CF7090}"/>
                </a:ext>
              </a:extLst>
            </p:cNvPr>
            <p:cNvSpPr txBox="1">
              <a:spLocks noChangeArrowheads="1"/>
            </p:cNvSpPr>
            <p:nvPr/>
          </p:nvSpPr>
          <p:spPr bwMode="auto">
            <a:xfrm>
              <a:off x="1563" y="3305"/>
              <a:ext cx="6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X</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34843" name="Group 23">
              <a:extLst>
                <a:ext uri="{FF2B5EF4-FFF2-40B4-BE49-F238E27FC236}">
                  <a16:creationId xmlns:a16="http://schemas.microsoft.com/office/drawing/2014/main" id="{4E1A1C37-3AA1-4C4D-ACD7-96182A9440E5}"/>
                </a:ext>
              </a:extLst>
            </p:cNvPr>
            <p:cNvGrpSpPr>
              <a:grpSpLocks/>
            </p:cNvGrpSpPr>
            <p:nvPr/>
          </p:nvGrpSpPr>
          <p:grpSpPr bwMode="auto">
            <a:xfrm>
              <a:off x="2097" y="3136"/>
              <a:ext cx="823" cy="631"/>
              <a:chOff x="2873" y="2969"/>
              <a:chExt cx="823" cy="631"/>
            </a:xfrm>
          </p:grpSpPr>
          <p:sp>
            <p:nvSpPr>
              <p:cNvPr id="34844" name="Text Box 20">
                <a:extLst>
                  <a:ext uri="{FF2B5EF4-FFF2-40B4-BE49-F238E27FC236}">
                    <a16:creationId xmlns:a16="http://schemas.microsoft.com/office/drawing/2014/main" id="{035A08CE-1029-43FD-9697-B6CE2660D7B0}"/>
                  </a:ext>
                </a:extLst>
              </p:cNvPr>
              <p:cNvSpPr txBox="1">
                <a:spLocks noChangeArrowheads="1"/>
              </p:cNvSpPr>
              <p:nvPr/>
            </p:nvSpPr>
            <p:spPr bwMode="auto">
              <a:xfrm>
                <a:off x="3113" y="2969"/>
                <a:ext cx="3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n</a:t>
                </a:r>
                <a:r>
                  <a:rPr lang="en-US" altLang="en-US" sz="2800" baseline="-25000">
                    <a:solidFill>
                      <a:srgbClr val="FF0000"/>
                    </a:solidFill>
                    <a:latin typeface="Arial" panose="020B0604020202020204" pitchFamily="34" charset="0"/>
                  </a:rPr>
                  <a:t>A</a:t>
                </a:r>
                <a:endParaRPr lang="en-US" altLang="en-US" sz="2800" i="1">
                  <a:solidFill>
                    <a:srgbClr val="FF0000"/>
                  </a:solidFill>
                  <a:latin typeface="Arial" panose="020B0604020202020204" pitchFamily="34" charset="0"/>
                </a:endParaRPr>
              </a:p>
            </p:txBody>
          </p:sp>
          <p:sp>
            <p:nvSpPr>
              <p:cNvPr id="34845" name="Text Box 21">
                <a:extLst>
                  <a:ext uri="{FF2B5EF4-FFF2-40B4-BE49-F238E27FC236}">
                    <a16:creationId xmlns:a16="http://schemas.microsoft.com/office/drawing/2014/main" id="{4DB7A8F9-674C-460E-B472-D9EF430CEAF4}"/>
                  </a:ext>
                </a:extLst>
              </p:cNvPr>
              <p:cNvSpPr txBox="1">
                <a:spLocks noChangeArrowheads="1"/>
              </p:cNvSpPr>
              <p:nvPr/>
            </p:nvSpPr>
            <p:spPr bwMode="auto">
              <a:xfrm>
                <a:off x="2873" y="3273"/>
                <a:ext cx="82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n</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r>
                  <a:rPr lang="en-US" altLang="en-US" sz="2800" i="1">
                    <a:solidFill>
                      <a:schemeClr val="accent1"/>
                    </a:solidFill>
                    <a:latin typeface="Arial" panose="020B0604020202020204" pitchFamily="34" charset="0"/>
                  </a:rPr>
                  <a:t>n</a:t>
                </a:r>
                <a:r>
                  <a:rPr lang="en-US" altLang="en-US" sz="2800" baseline="-25000">
                    <a:solidFill>
                      <a:schemeClr val="accent1"/>
                    </a:solidFill>
                    <a:latin typeface="Arial" panose="020B0604020202020204" pitchFamily="34" charset="0"/>
                  </a:rPr>
                  <a:t>B</a:t>
                </a:r>
                <a:endParaRPr lang="en-US" altLang="en-US" sz="2800" i="1">
                  <a:solidFill>
                    <a:schemeClr val="accent1"/>
                  </a:solidFill>
                  <a:latin typeface="Arial" panose="020B0604020202020204" pitchFamily="34" charset="0"/>
                </a:endParaRPr>
              </a:p>
            </p:txBody>
          </p:sp>
          <p:sp>
            <p:nvSpPr>
              <p:cNvPr id="34846" name="Line 22">
                <a:extLst>
                  <a:ext uri="{FF2B5EF4-FFF2-40B4-BE49-F238E27FC236}">
                    <a16:creationId xmlns:a16="http://schemas.microsoft.com/office/drawing/2014/main" id="{67166350-85D8-4DB3-BA7C-C40EA97AD09C}"/>
                  </a:ext>
                </a:extLst>
              </p:cNvPr>
              <p:cNvSpPr>
                <a:spLocks noChangeShapeType="1"/>
              </p:cNvSpPr>
              <p:nvPr/>
            </p:nvSpPr>
            <p:spPr bwMode="auto">
              <a:xfrm>
                <a:off x="2877" y="3312"/>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 name="Group 25">
            <a:extLst>
              <a:ext uri="{FF2B5EF4-FFF2-40B4-BE49-F238E27FC236}">
                <a16:creationId xmlns:a16="http://schemas.microsoft.com/office/drawing/2014/main" id="{81DE8758-6713-4BFB-AB65-9E9607DC7C22}"/>
              </a:ext>
            </a:extLst>
          </p:cNvPr>
          <p:cNvGrpSpPr>
            <a:grpSpLocks/>
          </p:cNvGrpSpPr>
          <p:nvPr/>
        </p:nvGrpSpPr>
        <p:grpSpPr bwMode="auto">
          <a:xfrm>
            <a:off x="5694363" y="3251200"/>
            <a:ext cx="2154237" cy="1001713"/>
            <a:chOff x="1563" y="3136"/>
            <a:chExt cx="1357" cy="631"/>
          </a:xfrm>
        </p:grpSpPr>
        <p:sp>
          <p:nvSpPr>
            <p:cNvPr id="34837" name="Text Box 26">
              <a:extLst>
                <a:ext uri="{FF2B5EF4-FFF2-40B4-BE49-F238E27FC236}">
                  <a16:creationId xmlns:a16="http://schemas.microsoft.com/office/drawing/2014/main" id="{43502163-6C2A-4224-861D-83772EB33E24}"/>
                </a:ext>
              </a:extLst>
            </p:cNvPr>
            <p:cNvSpPr txBox="1">
              <a:spLocks noChangeArrowheads="1"/>
            </p:cNvSpPr>
            <p:nvPr/>
          </p:nvSpPr>
          <p:spPr bwMode="auto">
            <a:xfrm>
              <a:off x="1563" y="3305"/>
              <a:ext cx="6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chemeClr val="accent1"/>
                  </a:solidFill>
                  <a:latin typeface="Arial" panose="020B0604020202020204" pitchFamily="34" charset="0"/>
                </a:rPr>
                <a:t>X</a:t>
              </a:r>
              <a:r>
                <a:rPr lang="en-US" altLang="en-US" sz="2800" baseline="-25000">
                  <a:solidFill>
                    <a:schemeClr val="accent1"/>
                  </a:solidFill>
                  <a:latin typeface="Arial" panose="020B0604020202020204" pitchFamily="34" charset="0"/>
                </a:rPr>
                <a:t>B</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34838" name="Group 27">
              <a:extLst>
                <a:ext uri="{FF2B5EF4-FFF2-40B4-BE49-F238E27FC236}">
                  <a16:creationId xmlns:a16="http://schemas.microsoft.com/office/drawing/2014/main" id="{5D770EA1-9193-46DC-A409-653EC808F50A}"/>
                </a:ext>
              </a:extLst>
            </p:cNvPr>
            <p:cNvGrpSpPr>
              <a:grpSpLocks/>
            </p:cNvGrpSpPr>
            <p:nvPr/>
          </p:nvGrpSpPr>
          <p:grpSpPr bwMode="auto">
            <a:xfrm>
              <a:off x="2097" y="3136"/>
              <a:ext cx="823" cy="631"/>
              <a:chOff x="2873" y="2969"/>
              <a:chExt cx="823" cy="631"/>
            </a:xfrm>
          </p:grpSpPr>
          <p:sp>
            <p:nvSpPr>
              <p:cNvPr id="34839" name="Text Box 28">
                <a:extLst>
                  <a:ext uri="{FF2B5EF4-FFF2-40B4-BE49-F238E27FC236}">
                    <a16:creationId xmlns:a16="http://schemas.microsoft.com/office/drawing/2014/main" id="{B90D1299-29A7-4FE5-873A-F592971E0EDE}"/>
                  </a:ext>
                </a:extLst>
              </p:cNvPr>
              <p:cNvSpPr txBox="1">
                <a:spLocks noChangeArrowheads="1"/>
              </p:cNvSpPr>
              <p:nvPr/>
            </p:nvSpPr>
            <p:spPr bwMode="auto">
              <a:xfrm>
                <a:off x="3113" y="2969"/>
                <a:ext cx="3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chemeClr val="accent1"/>
                    </a:solidFill>
                    <a:latin typeface="Arial" panose="020B0604020202020204" pitchFamily="34" charset="0"/>
                  </a:rPr>
                  <a:t>n</a:t>
                </a:r>
                <a:r>
                  <a:rPr lang="en-US" altLang="en-US" sz="2800" baseline="-25000">
                    <a:solidFill>
                      <a:schemeClr val="accent1"/>
                    </a:solidFill>
                    <a:latin typeface="Arial" panose="020B0604020202020204" pitchFamily="34" charset="0"/>
                  </a:rPr>
                  <a:t>B</a:t>
                </a:r>
                <a:endParaRPr lang="en-US" altLang="en-US" sz="2800" i="1">
                  <a:solidFill>
                    <a:schemeClr val="accent1"/>
                  </a:solidFill>
                  <a:latin typeface="Arial" panose="020B0604020202020204" pitchFamily="34" charset="0"/>
                </a:endParaRPr>
              </a:p>
            </p:txBody>
          </p:sp>
          <p:sp>
            <p:nvSpPr>
              <p:cNvPr id="34840" name="Text Box 29">
                <a:extLst>
                  <a:ext uri="{FF2B5EF4-FFF2-40B4-BE49-F238E27FC236}">
                    <a16:creationId xmlns:a16="http://schemas.microsoft.com/office/drawing/2014/main" id="{E4286F55-50F1-4941-9947-DA5AABF8C7CD}"/>
                  </a:ext>
                </a:extLst>
              </p:cNvPr>
              <p:cNvSpPr txBox="1">
                <a:spLocks noChangeArrowheads="1"/>
              </p:cNvSpPr>
              <p:nvPr/>
            </p:nvSpPr>
            <p:spPr bwMode="auto">
              <a:xfrm>
                <a:off x="2873" y="3273"/>
                <a:ext cx="82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n</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r>
                  <a:rPr lang="en-US" altLang="en-US" sz="2800" i="1">
                    <a:solidFill>
                      <a:schemeClr val="accent1"/>
                    </a:solidFill>
                    <a:latin typeface="Arial" panose="020B0604020202020204" pitchFamily="34" charset="0"/>
                  </a:rPr>
                  <a:t>n</a:t>
                </a:r>
                <a:r>
                  <a:rPr lang="en-US" altLang="en-US" sz="2800" baseline="-25000">
                    <a:solidFill>
                      <a:schemeClr val="accent1"/>
                    </a:solidFill>
                    <a:latin typeface="Arial" panose="020B0604020202020204" pitchFamily="34" charset="0"/>
                  </a:rPr>
                  <a:t>B</a:t>
                </a:r>
                <a:endParaRPr lang="en-US" altLang="en-US" sz="2800" i="1">
                  <a:solidFill>
                    <a:schemeClr val="accent1"/>
                  </a:solidFill>
                  <a:latin typeface="Arial" panose="020B0604020202020204" pitchFamily="34" charset="0"/>
                </a:endParaRPr>
              </a:p>
            </p:txBody>
          </p:sp>
          <p:sp>
            <p:nvSpPr>
              <p:cNvPr id="34841" name="Line 30">
                <a:extLst>
                  <a:ext uri="{FF2B5EF4-FFF2-40B4-BE49-F238E27FC236}">
                    <a16:creationId xmlns:a16="http://schemas.microsoft.com/office/drawing/2014/main" id="{6AA60C25-C482-4146-A6DF-43825F3B5C4B}"/>
                  </a:ext>
                </a:extLst>
              </p:cNvPr>
              <p:cNvSpPr>
                <a:spLocks noChangeShapeType="1"/>
              </p:cNvSpPr>
              <p:nvPr/>
            </p:nvSpPr>
            <p:spPr bwMode="auto">
              <a:xfrm>
                <a:off x="2877" y="3312"/>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7679" name="Text Box 31">
            <a:extLst>
              <a:ext uri="{FF2B5EF4-FFF2-40B4-BE49-F238E27FC236}">
                <a16:creationId xmlns:a16="http://schemas.microsoft.com/office/drawing/2014/main" id="{042CB9E2-4ABC-4D53-B9EF-BDF5E8C183A5}"/>
              </a:ext>
            </a:extLst>
          </p:cNvPr>
          <p:cNvSpPr txBox="1">
            <a:spLocks noChangeArrowheads="1"/>
          </p:cNvSpPr>
          <p:nvPr/>
        </p:nvSpPr>
        <p:spPr bwMode="auto">
          <a:xfrm>
            <a:off x="495300" y="4510088"/>
            <a:ext cx="1833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P</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r>
              <a:rPr lang="en-US" altLang="en-US" sz="2800" i="1">
                <a:solidFill>
                  <a:srgbClr val="FF0000"/>
                </a:solidFill>
                <a:latin typeface="Arial" panose="020B0604020202020204" pitchFamily="34" charset="0"/>
              </a:rPr>
              <a:t>X</a:t>
            </a:r>
            <a:r>
              <a:rPr lang="en-US" altLang="en-US" sz="2800" baseline="-25000">
                <a:solidFill>
                  <a:srgbClr val="FF0000"/>
                </a:solidFill>
                <a:latin typeface="Arial" panose="020B0604020202020204" pitchFamily="34" charset="0"/>
              </a:rPr>
              <a:t>A</a:t>
            </a:r>
            <a:r>
              <a:rPr lang="en-US" altLang="en-US" sz="2800" baseline="-25000">
                <a:latin typeface="Arial" panose="020B0604020202020204" pitchFamily="34" charset="0"/>
              </a:rPr>
              <a:t> </a:t>
            </a:r>
            <a:r>
              <a:rPr lang="en-US" altLang="en-US" sz="2800" i="1">
                <a:latin typeface="Arial" panose="020B0604020202020204" pitchFamily="34" charset="0"/>
              </a:rPr>
              <a:t>P</a:t>
            </a:r>
            <a:r>
              <a:rPr lang="en-US" altLang="en-US" sz="2800" baseline="-25000">
                <a:latin typeface="Arial" panose="020B0604020202020204" pitchFamily="34" charset="0"/>
              </a:rPr>
              <a:t>T</a:t>
            </a:r>
            <a:endParaRPr lang="en-US" altLang="en-US" sz="2800" i="1">
              <a:latin typeface="Arial" panose="020B0604020202020204" pitchFamily="34" charset="0"/>
            </a:endParaRPr>
          </a:p>
        </p:txBody>
      </p:sp>
      <p:sp>
        <p:nvSpPr>
          <p:cNvPr id="27680" name="Text Box 32">
            <a:extLst>
              <a:ext uri="{FF2B5EF4-FFF2-40B4-BE49-F238E27FC236}">
                <a16:creationId xmlns:a16="http://schemas.microsoft.com/office/drawing/2014/main" id="{2692E602-47C2-4EE9-BB3D-10256850C9CF}"/>
              </a:ext>
            </a:extLst>
          </p:cNvPr>
          <p:cNvSpPr txBox="1">
            <a:spLocks noChangeArrowheads="1"/>
          </p:cNvSpPr>
          <p:nvPr/>
        </p:nvSpPr>
        <p:spPr bwMode="auto">
          <a:xfrm>
            <a:off x="2955925" y="4510088"/>
            <a:ext cx="1833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chemeClr val="accent1"/>
                </a:solidFill>
                <a:latin typeface="Arial" panose="020B0604020202020204" pitchFamily="34" charset="0"/>
              </a:rPr>
              <a:t>P</a:t>
            </a:r>
            <a:r>
              <a:rPr lang="en-US" altLang="en-US" sz="2800" baseline="-25000">
                <a:solidFill>
                  <a:schemeClr val="accent1"/>
                </a:solidFill>
                <a:latin typeface="Arial" panose="020B0604020202020204" pitchFamily="34" charset="0"/>
              </a:rPr>
              <a:t>B</a:t>
            </a:r>
            <a:r>
              <a:rPr lang="en-US" altLang="en-US" sz="2800">
                <a:latin typeface="Arial" panose="020B0604020202020204" pitchFamily="34" charset="0"/>
              </a:rPr>
              <a:t> = </a:t>
            </a:r>
            <a:r>
              <a:rPr lang="en-US" altLang="en-US" sz="2800" i="1">
                <a:solidFill>
                  <a:schemeClr val="accent1"/>
                </a:solidFill>
                <a:latin typeface="Arial" panose="020B0604020202020204" pitchFamily="34" charset="0"/>
              </a:rPr>
              <a:t>X</a:t>
            </a:r>
            <a:r>
              <a:rPr lang="en-US" altLang="en-US" sz="2800" baseline="-25000">
                <a:solidFill>
                  <a:schemeClr val="accent1"/>
                </a:solidFill>
                <a:latin typeface="Arial" panose="020B0604020202020204" pitchFamily="34" charset="0"/>
              </a:rPr>
              <a:t>B</a:t>
            </a:r>
            <a:r>
              <a:rPr lang="en-US" altLang="en-US" sz="2800" baseline="-25000">
                <a:latin typeface="Arial" panose="020B0604020202020204" pitchFamily="34" charset="0"/>
              </a:rPr>
              <a:t> </a:t>
            </a:r>
            <a:r>
              <a:rPr lang="en-US" altLang="en-US" sz="2800" i="1">
                <a:latin typeface="Arial" panose="020B0604020202020204" pitchFamily="34" charset="0"/>
              </a:rPr>
              <a:t>P</a:t>
            </a:r>
            <a:r>
              <a:rPr lang="en-US" altLang="en-US" sz="2800" baseline="-25000">
                <a:latin typeface="Arial" panose="020B0604020202020204" pitchFamily="34" charset="0"/>
              </a:rPr>
              <a:t>T</a:t>
            </a:r>
            <a:endParaRPr lang="en-US" altLang="en-US" sz="2800" i="1">
              <a:latin typeface="Arial" panose="020B0604020202020204" pitchFamily="34" charset="0"/>
            </a:endParaRPr>
          </a:p>
        </p:txBody>
      </p:sp>
      <p:sp>
        <p:nvSpPr>
          <p:cNvPr id="27681" name="Text Box 33">
            <a:extLst>
              <a:ext uri="{FF2B5EF4-FFF2-40B4-BE49-F238E27FC236}">
                <a16:creationId xmlns:a16="http://schemas.microsoft.com/office/drawing/2014/main" id="{35BEC961-0FC2-42C9-9861-3808905369D6}"/>
              </a:ext>
            </a:extLst>
          </p:cNvPr>
          <p:cNvSpPr txBox="1">
            <a:spLocks noChangeArrowheads="1"/>
          </p:cNvSpPr>
          <p:nvPr/>
        </p:nvSpPr>
        <p:spPr bwMode="auto">
          <a:xfrm>
            <a:off x="1447800" y="5304631"/>
            <a:ext cx="2043113" cy="757238"/>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274320" tIns="137160" rIns="274320" bIns="13716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i="1" baseline="-25000" dirty="0">
                <a:latin typeface="Arial" panose="020B0604020202020204" pitchFamily="34" charset="0"/>
              </a:rPr>
              <a:t>i</a:t>
            </a:r>
            <a:r>
              <a:rPr lang="en-US" altLang="en-US" sz="2800" dirty="0">
                <a:latin typeface="Arial" panose="020B0604020202020204" pitchFamily="34" charset="0"/>
              </a:rPr>
              <a:t> = </a:t>
            </a:r>
            <a:r>
              <a:rPr lang="en-US" altLang="en-US" sz="2800" i="1" dirty="0">
                <a:latin typeface="Arial" panose="020B0604020202020204" pitchFamily="34" charset="0"/>
              </a:rPr>
              <a:t>X</a:t>
            </a:r>
            <a:r>
              <a:rPr lang="en-US" altLang="en-US" sz="2800" i="1" baseline="-25000" dirty="0">
                <a:latin typeface="Arial" panose="020B0604020202020204" pitchFamily="34" charset="0"/>
              </a:rPr>
              <a:t>i</a:t>
            </a:r>
            <a:r>
              <a:rPr lang="en-US" altLang="en-US" sz="2800" baseline="-25000" dirty="0">
                <a:latin typeface="Arial" panose="020B0604020202020204" pitchFamily="34" charset="0"/>
              </a:rPr>
              <a:t> </a:t>
            </a:r>
            <a:r>
              <a:rPr lang="en-US" altLang="en-US" sz="2800" i="1" dirty="0">
                <a:latin typeface="Arial" panose="020B0604020202020204" pitchFamily="34" charset="0"/>
              </a:rPr>
              <a:t>P</a:t>
            </a:r>
            <a:r>
              <a:rPr lang="en-US" altLang="en-US" sz="2800" baseline="-25000" dirty="0">
                <a:latin typeface="Arial" panose="020B0604020202020204" pitchFamily="34" charset="0"/>
              </a:rPr>
              <a:t>T</a:t>
            </a:r>
            <a:endParaRPr lang="en-US" altLang="en-US" sz="2800" i="1" dirty="0">
              <a:latin typeface="Arial" panose="020B0604020202020204" pitchFamily="34" charset="0"/>
            </a:endParaRPr>
          </a:p>
        </p:txBody>
      </p:sp>
      <p:grpSp>
        <p:nvGrpSpPr>
          <p:cNvPr id="10" name="Group 42">
            <a:extLst>
              <a:ext uri="{FF2B5EF4-FFF2-40B4-BE49-F238E27FC236}">
                <a16:creationId xmlns:a16="http://schemas.microsoft.com/office/drawing/2014/main" id="{D266AD2C-7E7A-45B1-8733-77D2DE9A6F6B}"/>
              </a:ext>
            </a:extLst>
          </p:cNvPr>
          <p:cNvGrpSpPr>
            <a:grpSpLocks/>
          </p:cNvGrpSpPr>
          <p:nvPr/>
        </p:nvGrpSpPr>
        <p:grpSpPr bwMode="auto">
          <a:xfrm>
            <a:off x="4419600" y="5181600"/>
            <a:ext cx="3381375" cy="914400"/>
            <a:chOff x="1854" y="3384"/>
            <a:chExt cx="2130" cy="576"/>
          </a:xfrm>
        </p:grpSpPr>
        <p:sp>
          <p:nvSpPr>
            <p:cNvPr id="34832" name="Text Box 37">
              <a:extLst>
                <a:ext uri="{FF2B5EF4-FFF2-40B4-BE49-F238E27FC236}">
                  <a16:creationId xmlns:a16="http://schemas.microsoft.com/office/drawing/2014/main" id="{95B97334-EAF2-4209-87C3-34A184AC8BCB}"/>
                </a:ext>
              </a:extLst>
            </p:cNvPr>
            <p:cNvSpPr txBox="1">
              <a:spLocks noChangeArrowheads="1"/>
            </p:cNvSpPr>
            <p:nvPr/>
          </p:nvSpPr>
          <p:spPr bwMode="auto">
            <a:xfrm>
              <a:off x="1854" y="3552"/>
              <a:ext cx="19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i="1" dirty="0">
                  <a:latin typeface="Arial" panose="020B0604020202020204" pitchFamily="34" charset="0"/>
                </a:rPr>
                <a:t>mole fraction (X</a:t>
              </a:r>
              <a:r>
                <a:rPr lang="en-US" altLang="en-US" sz="2400" b="1" i="1" baseline="-25000" dirty="0">
                  <a:latin typeface="Arial" panose="020B0604020202020204" pitchFamily="34" charset="0"/>
                </a:rPr>
                <a:t>i </a:t>
              </a:r>
              <a:r>
                <a:rPr lang="en-US" altLang="en-US" sz="2400" b="1" i="1" dirty="0">
                  <a:latin typeface="Arial" panose="020B0604020202020204" pitchFamily="34" charset="0"/>
                </a:rPr>
                <a:t>) = </a:t>
              </a:r>
            </a:p>
          </p:txBody>
        </p:sp>
        <p:grpSp>
          <p:nvGrpSpPr>
            <p:cNvPr id="34833" name="Group 41">
              <a:extLst>
                <a:ext uri="{FF2B5EF4-FFF2-40B4-BE49-F238E27FC236}">
                  <a16:creationId xmlns:a16="http://schemas.microsoft.com/office/drawing/2014/main" id="{E11F29A4-30BB-4961-AAFC-9AADE7AFFAFE}"/>
                </a:ext>
              </a:extLst>
            </p:cNvPr>
            <p:cNvGrpSpPr>
              <a:grpSpLocks/>
            </p:cNvGrpSpPr>
            <p:nvPr/>
          </p:nvGrpSpPr>
          <p:grpSpPr bwMode="auto">
            <a:xfrm>
              <a:off x="3683" y="3384"/>
              <a:ext cx="301" cy="576"/>
              <a:chOff x="3763" y="3448"/>
              <a:chExt cx="301" cy="576"/>
            </a:xfrm>
          </p:grpSpPr>
          <p:sp>
            <p:nvSpPr>
              <p:cNvPr id="34834" name="Text Box 38">
                <a:extLst>
                  <a:ext uri="{FF2B5EF4-FFF2-40B4-BE49-F238E27FC236}">
                    <a16:creationId xmlns:a16="http://schemas.microsoft.com/office/drawing/2014/main" id="{98A169EB-4A40-493D-8018-7238E6ACF560}"/>
                  </a:ext>
                </a:extLst>
              </p:cNvPr>
              <p:cNvSpPr txBox="1">
                <a:spLocks noChangeArrowheads="1"/>
              </p:cNvSpPr>
              <p:nvPr/>
            </p:nvSpPr>
            <p:spPr bwMode="auto">
              <a:xfrm>
                <a:off x="3788" y="3448"/>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dirty="0" err="1">
                    <a:latin typeface="Arial" panose="020B0604020202020204" pitchFamily="34" charset="0"/>
                  </a:rPr>
                  <a:t>n</a:t>
                </a:r>
                <a:r>
                  <a:rPr lang="en-US" altLang="en-US" sz="2400" i="1" baseline="-25000" dirty="0" err="1">
                    <a:latin typeface="Arial" panose="020B0604020202020204" pitchFamily="34" charset="0"/>
                  </a:rPr>
                  <a:t>i</a:t>
                </a:r>
                <a:endParaRPr lang="en-US" altLang="en-US" sz="2400" i="1" dirty="0">
                  <a:latin typeface="Arial" panose="020B0604020202020204" pitchFamily="34" charset="0"/>
                </a:endParaRPr>
              </a:p>
            </p:txBody>
          </p:sp>
          <p:sp>
            <p:nvSpPr>
              <p:cNvPr id="34835" name="Text Box 39">
                <a:extLst>
                  <a:ext uri="{FF2B5EF4-FFF2-40B4-BE49-F238E27FC236}">
                    <a16:creationId xmlns:a16="http://schemas.microsoft.com/office/drawing/2014/main" id="{1CED696F-939D-481E-82D2-E999F720AE29}"/>
                  </a:ext>
                </a:extLst>
              </p:cNvPr>
              <p:cNvSpPr txBox="1">
                <a:spLocks noChangeArrowheads="1"/>
              </p:cNvSpPr>
              <p:nvPr/>
            </p:nvSpPr>
            <p:spPr bwMode="auto">
              <a:xfrm>
                <a:off x="3763" y="3736"/>
                <a:ext cx="3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latin typeface="Arial" panose="020B0604020202020204" pitchFamily="34" charset="0"/>
                  </a:rPr>
                  <a:t>n</a:t>
                </a:r>
                <a:r>
                  <a:rPr lang="en-US" altLang="en-US" sz="2400" i="1" baseline="-25000">
                    <a:latin typeface="Arial" panose="020B0604020202020204" pitchFamily="34" charset="0"/>
                  </a:rPr>
                  <a:t>T</a:t>
                </a:r>
                <a:endParaRPr lang="en-US" altLang="en-US" sz="2400" i="1">
                  <a:latin typeface="Arial" panose="020B0604020202020204" pitchFamily="34" charset="0"/>
                </a:endParaRPr>
              </a:p>
            </p:txBody>
          </p:sp>
          <p:sp>
            <p:nvSpPr>
              <p:cNvPr id="34836" name="Line 40">
                <a:extLst>
                  <a:ext uri="{FF2B5EF4-FFF2-40B4-BE49-F238E27FC236}">
                    <a16:creationId xmlns:a16="http://schemas.microsoft.com/office/drawing/2014/main" id="{2B1FA7B4-BD2C-4782-A72D-1390C99C078C}"/>
                  </a:ext>
                </a:extLst>
              </p:cNvPr>
              <p:cNvSpPr>
                <a:spLocks noChangeShapeType="1"/>
              </p:cNvSpPr>
              <p:nvPr/>
            </p:nvSpPr>
            <p:spPr bwMode="auto">
              <a:xfrm>
                <a:off x="3817" y="3764"/>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7" name="Slide Number Placeholder 6">
            <a:extLst>
              <a:ext uri="{FF2B5EF4-FFF2-40B4-BE49-F238E27FC236}">
                <a16:creationId xmlns:a16="http://schemas.microsoft.com/office/drawing/2014/main" id="{05648CD2-0F30-4533-9482-DD6E122CE780}"/>
              </a:ext>
            </a:extLst>
          </p:cNvPr>
          <p:cNvSpPr>
            <a:spLocks noGrp="1"/>
          </p:cNvSpPr>
          <p:nvPr>
            <p:ph type="sldNum" sz="quarter" idx="12"/>
          </p:nvPr>
        </p:nvSpPr>
        <p:spPr/>
        <p:txBody>
          <a:bodyPr/>
          <a:lstStyle/>
          <a:p>
            <a:pPr>
              <a:defRPr/>
            </a:pPr>
            <a:fld id="{FE59D228-BDAD-4861-BBEA-2F34BE7847B1}" type="slidenum">
              <a:rPr lang="en-US" altLang="en-US" smtClean="0"/>
              <a:pPr>
                <a:defRPr/>
              </a:pPr>
              <a:t>36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664"/>
                                        </p:tgtEl>
                                        <p:attrNameLst>
                                          <p:attrName>style.visibility</p:attrName>
                                        </p:attrNameLst>
                                      </p:cBhvr>
                                      <p:to>
                                        <p:strVal val="visible"/>
                                      </p:to>
                                    </p:set>
                                    <p:anim calcmode="lin" valueType="num">
                                      <p:cBhvr additive="base">
                                        <p:cTn id="13" dur="500" fill="hold"/>
                                        <p:tgtEl>
                                          <p:spTgt spid="27664"/>
                                        </p:tgtEl>
                                        <p:attrNameLst>
                                          <p:attrName>ppt_x</p:attrName>
                                        </p:attrNameLst>
                                      </p:cBhvr>
                                      <p:tavLst>
                                        <p:tav tm="0">
                                          <p:val>
                                            <p:strVal val="1+#ppt_w/2"/>
                                          </p:val>
                                        </p:tav>
                                        <p:tav tm="100000">
                                          <p:val>
                                            <p:strVal val="#ppt_x"/>
                                          </p:val>
                                        </p:tav>
                                      </p:tavLst>
                                    </p:anim>
                                    <p:anim calcmode="lin" valueType="num">
                                      <p:cBhvr additive="base">
                                        <p:cTn id="14" dur="500" fill="hold"/>
                                        <p:tgtEl>
                                          <p:spTgt spid="276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665"/>
                                        </p:tgtEl>
                                        <p:attrNameLst>
                                          <p:attrName>style.visibility</p:attrName>
                                        </p:attrNameLst>
                                      </p:cBhvr>
                                      <p:to>
                                        <p:strVal val="visible"/>
                                      </p:to>
                                    </p:set>
                                    <p:anim calcmode="lin" valueType="num">
                                      <p:cBhvr additive="base">
                                        <p:cTn id="25" dur="500" fill="hold"/>
                                        <p:tgtEl>
                                          <p:spTgt spid="27665"/>
                                        </p:tgtEl>
                                        <p:attrNameLst>
                                          <p:attrName>ppt_x</p:attrName>
                                        </p:attrNameLst>
                                      </p:cBhvr>
                                      <p:tavLst>
                                        <p:tav tm="0">
                                          <p:val>
                                            <p:strVal val="1+#ppt_w/2"/>
                                          </p:val>
                                        </p:tav>
                                        <p:tav tm="100000">
                                          <p:val>
                                            <p:strVal val="#ppt_x"/>
                                          </p:val>
                                        </p:tav>
                                      </p:tavLst>
                                    </p:anim>
                                    <p:anim calcmode="lin" valueType="num">
                                      <p:cBhvr additive="base">
                                        <p:cTn id="26" dur="500" fill="hold"/>
                                        <p:tgtEl>
                                          <p:spTgt spid="2766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66"/>
                                        </p:tgtEl>
                                        <p:attrNameLst>
                                          <p:attrName>style.visibility</p:attrName>
                                        </p:attrNameLst>
                                      </p:cBhvr>
                                      <p:to>
                                        <p:strVal val="visible"/>
                                      </p:to>
                                    </p:set>
                                    <p:anim calcmode="lin" valueType="num">
                                      <p:cBhvr additive="base">
                                        <p:cTn id="31" dur="500" fill="hold"/>
                                        <p:tgtEl>
                                          <p:spTgt spid="27666"/>
                                        </p:tgtEl>
                                        <p:attrNameLst>
                                          <p:attrName>ppt_x</p:attrName>
                                        </p:attrNameLst>
                                      </p:cBhvr>
                                      <p:tavLst>
                                        <p:tav tm="0">
                                          <p:val>
                                            <p:strVal val="0-#ppt_w/2"/>
                                          </p:val>
                                        </p:tav>
                                        <p:tav tm="100000">
                                          <p:val>
                                            <p:strVal val="#ppt_x"/>
                                          </p:val>
                                        </p:tav>
                                      </p:tavLst>
                                    </p:anim>
                                    <p:anim calcmode="lin" valueType="num">
                                      <p:cBhvr additive="base">
                                        <p:cTn id="32" dur="500" fill="hold"/>
                                        <p:tgtEl>
                                          <p:spTgt spid="2766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79"/>
                                        </p:tgtEl>
                                        <p:attrNameLst>
                                          <p:attrName>style.visibility</p:attrName>
                                        </p:attrNameLst>
                                      </p:cBhvr>
                                      <p:to>
                                        <p:strVal val="visible"/>
                                      </p:to>
                                    </p:set>
                                    <p:anim calcmode="lin" valueType="num">
                                      <p:cBhvr additive="base">
                                        <p:cTn id="49" dur="500" fill="hold"/>
                                        <p:tgtEl>
                                          <p:spTgt spid="27679"/>
                                        </p:tgtEl>
                                        <p:attrNameLst>
                                          <p:attrName>ppt_x</p:attrName>
                                        </p:attrNameLst>
                                      </p:cBhvr>
                                      <p:tavLst>
                                        <p:tav tm="0">
                                          <p:val>
                                            <p:strVal val="0-#ppt_w/2"/>
                                          </p:val>
                                        </p:tav>
                                        <p:tav tm="100000">
                                          <p:val>
                                            <p:strVal val="#ppt_x"/>
                                          </p:val>
                                        </p:tav>
                                      </p:tavLst>
                                    </p:anim>
                                    <p:anim calcmode="lin" valueType="num">
                                      <p:cBhvr additive="base">
                                        <p:cTn id="50" dur="500" fill="hold"/>
                                        <p:tgtEl>
                                          <p:spTgt spid="2767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7680"/>
                                        </p:tgtEl>
                                        <p:attrNameLst>
                                          <p:attrName>style.visibility</p:attrName>
                                        </p:attrNameLst>
                                      </p:cBhvr>
                                      <p:to>
                                        <p:strVal val="visible"/>
                                      </p:to>
                                    </p:set>
                                    <p:anim calcmode="lin" valueType="num">
                                      <p:cBhvr additive="base">
                                        <p:cTn id="55" dur="500" fill="hold"/>
                                        <p:tgtEl>
                                          <p:spTgt spid="27680"/>
                                        </p:tgtEl>
                                        <p:attrNameLst>
                                          <p:attrName>ppt_x</p:attrName>
                                        </p:attrNameLst>
                                      </p:cBhvr>
                                      <p:tavLst>
                                        <p:tav tm="0">
                                          <p:val>
                                            <p:strVal val="1+#ppt_w/2"/>
                                          </p:val>
                                        </p:tav>
                                        <p:tav tm="100000">
                                          <p:val>
                                            <p:strVal val="#ppt_x"/>
                                          </p:val>
                                        </p:tav>
                                      </p:tavLst>
                                    </p:anim>
                                    <p:anim calcmode="lin" valueType="num">
                                      <p:cBhvr additive="base">
                                        <p:cTn id="56" dur="500" fill="hold"/>
                                        <p:tgtEl>
                                          <p:spTgt spid="27680"/>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7681"/>
                                        </p:tgtEl>
                                        <p:attrNameLst>
                                          <p:attrName>style.visibility</p:attrName>
                                        </p:attrNameLst>
                                      </p:cBhvr>
                                      <p:to>
                                        <p:strVal val="visible"/>
                                      </p:to>
                                    </p:set>
                                    <p:anim calcmode="lin" valueType="num">
                                      <p:cBhvr>
                                        <p:cTn id="61" dur="500" fill="hold"/>
                                        <p:tgtEl>
                                          <p:spTgt spid="27681"/>
                                        </p:tgtEl>
                                        <p:attrNameLst>
                                          <p:attrName>ppt_w</p:attrName>
                                        </p:attrNameLst>
                                      </p:cBhvr>
                                      <p:tavLst>
                                        <p:tav tm="0">
                                          <p:val>
                                            <p:fltVal val="0"/>
                                          </p:val>
                                        </p:tav>
                                        <p:tav tm="100000">
                                          <p:val>
                                            <p:strVal val="#ppt_w"/>
                                          </p:val>
                                        </p:tav>
                                      </p:tavLst>
                                    </p:anim>
                                    <p:anim calcmode="lin" valueType="num">
                                      <p:cBhvr>
                                        <p:cTn id="62" dur="500" fill="hold"/>
                                        <p:tgtEl>
                                          <p:spTgt spid="27681"/>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1+#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utoUpdateAnimBg="0"/>
      <p:bldP spid="27665" grpId="0" autoUpdateAnimBg="0"/>
      <p:bldP spid="27666" grpId="0" autoUpdateAnimBg="0"/>
      <p:bldP spid="27679" grpId="0" autoUpdateAnimBg="0"/>
      <p:bldP spid="27680" grpId="0" autoUpdateAnimBg="0"/>
      <p:bldP spid="27681"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id="{AD8D7696-B130-4017-BFF3-483B5DFBC297}"/>
              </a:ext>
            </a:extLst>
          </p:cNvPr>
          <p:cNvSpPr txBox="1">
            <a:spLocks noChangeArrowheads="1"/>
          </p:cNvSpPr>
          <p:nvPr/>
        </p:nvSpPr>
        <p:spPr bwMode="auto">
          <a:xfrm>
            <a:off x="228600" y="38100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A sample of natural gas contains 8.24 moles of CH</a:t>
            </a:r>
            <a:r>
              <a:rPr lang="en-US" altLang="en-US" sz="2400" baseline="-25000" dirty="0">
                <a:solidFill>
                  <a:srgbClr val="4F73B5"/>
                </a:solidFill>
                <a:latin typeface="Arial" panose="020B0604020202020204" pitchFamily="34" charset="0"/>
              </a:rPr>
              <a:t>4</a:t>
            </a:r>
            <a:r>
              <a:rPr lang="en-US" altLang="en-US" sz="2400" dirty="0">
                <a:solidFill>
                  <a:srgbClr val="4F73B5"/>
                </a:solidFill>
                <a:latin typeface="Arial" panose="020B0604020202020204" pitchFamily="34" charset="0"/>
              </a:rPr>
              <a:t>, 0.421 moles of C</a:t>
            </a:r>
            <a:r>
              <a:rPr lang="en-US" altLang="en-US" sz="2400" baseline="-25000" dirty="0">
                <a:solidFill>
                  <a:srgbClr val="4F73B5"/>
                </a:solidFill>
                <a:latin typeface="Arial" panose="020B0604020202020204" pitchFamily="34" charset="0"/>
              </a:rPr>
              <a:t>2</a:t>
            </a:r>
            <a:r>
              <a:rPr lang="en-US" altLang="en-US" sz="2400" dirty="0">
                <a:solidFill>
                  <a:srgbClr val="4F73B5"/>
                </a:solidFill>
                <a:latin typeface="Arial" panose="020B0604020202020204" pitchFamily="34" charset="0"/>
              </a:rPr>
              <a:t>H</a:t>
            </a:r>
            <a:r>
              <a:rPr lang="en-US" altLang="en-US" sz="2400" baseline="-25000" dirty="0">
                <a:solidFill>
                  <a:srgbClr val="4F73B5"/>
                </a:solidFill>
                <a:latin typeface="Arial" panose="020B0604020202020204" pitchFamily="34" charset="0"/>
              </a:rPr>
              <a:t>6</a:t>
            </a:r>
            <a:r>
              <a:rPr lang="en-US" altLang="en-US" sz="2400" dirty="0">
                <a:solidFill>
                  <a:srgbClr val="4F73B5"/>
                </a:solidFill>
                <a:latin typeface="Arial" panose="020B0604020202020204" pitchFamily="34" charset="0"/>
              </a:rPr>
              <a:t>, and 0.116 moles of C</a:t>
            </a:r>
            <a:r>
              <a:rPr lang="en-US" altLang="en-US" sz="2400" baseline="-25000" dirty="0">
                <a:solidFill>
                  <a:srgbClr val="4F73B5"/>
                </a:solidFill>
                <a:latin typeface="Arial" panose="020B0604020202020204" pitchFamily="34" charset="0"/>
              </a:rPr>
              <a:t>3</a:t>
            </a:r>
            <a:r>
              <a:rPr lang="en-US" altLang="en-US" sz="2400" dirty="0">
                <a:solidFill>
                  <a:srgbClr val="4F73B5"/>
                </a:solidFill>
                <a:latin typeface="Arial" panose="020B0604020202020204" pitchFamily="34" charset="0"/>
              </a:rPr>
              <a:t>H</a:t>
            </a:r>
            <a:r>
              <a:rPr lang="en-US" altLang="en-US" sz="2400" baseline="-25000" dirty="0">
                <a:solidFill>
                  <a:srgbClr val="4F73B5"/>
                </a:solidFill>
                <a:latin typeface="Arial" panose="020B0604020202020204" pitchFamily="34" charset="0"/>
              </a:rPr>
              <a:t>8</a:t>
            </a:r>
            <a:r>
              <a:rPr lang="en-US" altLang="en-US" sz="2400" dirty="0">
                <a:solidFill>
                  <a:srgbClr val="4F73B5"/>
                </a:solidFill>
                <a:latin typeface="Arial" panose="020B0604020202020204" pitchFamily="34" charset="0"/>
              </a:rPr>
              <a:t>.  If the total pressure of the gases is 1.37 </a:t>
            </a:r>
            <a:r>
              <a:rPr lang="en-US" altLang="en-US" sz="2400" dirty="0" err="1">
                <a:solidFill>
                  <a:srgbClr val="4F73B5"/>
                </a:solidFill>
                <a:latin typeface="Arial" panose="020B0604020202020204" pitchFamily="34" charset="0"/>
              </a:rPr>
              <a:t>atm</a:t>
            </a:r>
            <a:r>
              <a:rPr lang="en-US" altLang="en-US" sz="2400" dirty="0">
                <a:solidFill>
                  <a:srgbClr val="4F73B5"/>
                </a:solidFill>
                <a:latin typeface="Arial" panose="020B0604020202020204" pitchFamily="34" charset="0"/>
              </a:rPr>
              <a:t>, what is the partial pressure of propane (C</a:t>
            </a:r>
            <a:r>
              <a:rPr lang="en-US" altLang="en-US" sz="2400" baseline="-25000" dirty="0">
                <a:solidFill>
                  <a:srgbClr val="4F73B5"/>
                </a:solidFill>
                <a:latin typeface="Arial" panose="020B0604020202020204" pitchFamily="34" charset="0"/>
              </a:rPr>
              <a:t>3</a:t>
            </a:r>
            <a:r>
              <a:rPr lang="en-US" altLang="en-US" sz="2400" dirty="0">
                <a:solidFill>
                  <a:srgbClr val="4F73B5"/>
                </a:solidFill>
                <a:latin typeface="Arial" panose="020B0604020202020204" pitchFamily="34" charset="0"/>
              </a:rPr>
              <a:t>H</a:t>
            </a:r>
            <a:r>
              <a:rPr lang="en-US" altLang="en-US" sz="2400" baseline="-25000" dirty="0">
                <a:solidFill>
                  <a:srgbClr val="4F73B5"/>
                </a:solidFill>
                <a:latin typeface="Arial" panose="020B0604020202020204" pitchFamily="34" charset="0"/>
              </a:rPr>
              <a:t>8</a:t>
            </a:r>
            <a:r>
              <a:rPr lang="en-US" altLang="en-US" sz="2400" dirty="0">
                <a:solidFill>
                  <a:srgbClr val="4F73B5"/>
                </a:solidFill>
                <a:latin typeface="Arial" panose="020B0604020202020204" pitchFamily="34" charset="0"/>
              </a:rPr>
              <a:t>)?</a:t>
            </a:r>
          </a:p>
        </p:txBody>
      </p:sp>
      <p:sp>
        <p:nvSpPr>
          <p:cNvPr id="28676" name="Text Box 4">
            <a:extLst>
              <a:ext uri="{FF2B5EF4-FFF2-40B4-BE49-F238E27FC236}">
                <a16:creationId xmlns:a16="http://schemas.microsoft.com/office/drawing/2014/main" id="{AA575967-ECEB-4A0E-9945-CC6CAE3C6079}"/>
              </a:ext>
            </a:extLst>
          </p:cNvPr>
          <p:cNvSpPr txBox="1">
            <a:spLocks noChangeArrowheads="1"/>
          </p:cNvSpPr>
          <p:nvPr/>
        </p:nvSpPr>
        <p:spPr bwMode="auto">
          <a:xfrm>
            <a:off x="609600" y="2438400"/>
            <a:ext cx="19859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tIns="137160" rIns="274320" bIns="13716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i="1" baseline="-25000">
                <a:latin typeface="Arial" panose="020B0604020202020204" pitchFamily="34" charset="0"/>
              </a:rPr>
              <a:t>i</a:t>
            </a:r>
            <a:r>
              <a:rPr lang="en-US" altLang="en-US" sz="2800">
                <a:latin typeface="Arial" panose="020B0604020202020204" pitchFamily="34" charset="0"/>
              </a:rPr>
              <a:t> = </a:t>
            </a:r>
            <a:r>
              <a:rPr lang="en-US" altLang="en-US" sz="2800" i="1">
                <a:latin typeface="Arial" panose="020B0604020202020204" pitchFamily="34" charset="0"/>
              </a:rPr>
              <a:t>X</a:t>
            </a:r>
            <a:r>
              <a:rPr lang="en-US" altLang="en-US" sz="2800" i="1" baseline="-25000">
                <a:latin typeface="Arial" panose="020B0604020202020204" pitchFamily="34" charset="0"/>
              </a:rPr>
              <a:t>i</a:t>
            </a:r>
            <a:r>
              <a:rPr lang="en-US" altLang="en-US" sz="2800" baseline="-25000">
                <a:latin typeface="Arial" panose="020B0604020202020204" pitchFamily="34" charset="0"/>
              </a:rPr>
              <a:t> </a:t>
            </a:r>
            <a:r>
              <a:rPr lang="en-US" altLang="en-US" sz="2800" i="1">
                <a:latin typeface="Arial" panose="020B0604020202020204" pitchFamily="34" charset="0"/>
              </a:rPr>
              <a:t>P</a:t>
            </a:r>
            <a:r>
              <a:rPr lang="en-US" altLang="en-US" sz="2800" baseline="-25000">
                <a:latin typeface="Arial" panose="020B0604020202020204" pitchFamily="34" charset="0"/>
              </a:rPr>
              <a:t>T</a:t>
            </a:r>
            <a:endParaRPr lang="en-US" altLang="en-US" sz="2800" i="1">
              <a:latin typeface="Arial" panose="020B0604020202020204" pitchFamily="34" charset="0"/>
            </a:endParaRPr>
          </a:p>
        </p:txBody>
      </p:sp>
      <p:sp>
        <p:nvSpPr>
          <p:cNvPr id="28677" name="Text Box 5">
            <a:extLst>
              <a:ext uri="{FF2B5EF4-FFF2-40B4-BE49-F238E27FC236}">
                <a16:creationId xmlns:a16="http://schemas.microsoft.com/office/drawing/2014/main" id="{FDF6678E-66C7-4BA7-8A41-7A199201A512}"/>
              </a:ext>
            </a:extLst>
          </p:cNvPr>
          <p:cNvSpPr txBox="1">
            <a:spLocks noChangeArrowheads="1"/>
          </p:cNvSpPr>
          <p:nvPr/>
        </p:nvSpPr>
        <p:spPr bwMode="auto">
          <a:xfrm>
            <a:off x="762000" y="3521075"/>
            <a:ext cx="1716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X</a:t>
            </a:r>
            <a:r>
              <a:rPr lang="en-US" altLang="en-US" sz="2800" baseline="-25000">
                <a:latin typeface="Arial" panose="020B0604020202020204" pitchFamily="34" charset="0"/>
              </a:rPr>
              <a:t>propane</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2" name="Group 9">
            <a:extLst>
              <a:ext uri="{FF2B5EF4-FFF2-40B4-BE49-F238E27FC236}">
                <a16:creationId xmlns:a16="http://schemas.microsoft.com/office/drawing/2014/main" id="{96347E1B-4D5C-4001-B73F-6AAE31321991}"/>
              </a:ext>
            </a:extLst>
          </p:cNvPr>
          <p:cNvGrpSpPr>
            <a:grpSpLocks/>
          </p:cNvGrpSpPr>
          <p:nvPr/>
        </p:nvGrpSpPr>
        <p:grpSpPr bwMode="auto">
          <a:xfrm>
            <a:off x="2413000" y="3279775"/>
            <a:ext cx="3657600" cy="987425"/>
            <a:chOff x="1488" y="2489"/>
            <a:chExt cx="2304" cy="622"/>
          </a:xfrm>
        </p:grpSpPr>
        <p:sp>
          <p:nvSpPr>
            <p:cNvPr id="35851" name="Text Box 6">
              <a:extLst>
                <a:ext uri="{FF2B5EF4-FFF2-40B4-BE49-F238E27FC236}">
                  <a16:creationId xmlns:a16="http://schemas.microsoft.com/office/drawing/2014/main" id="{1D61C80C-F0AD-4314-A27A-A76FCDE4E38F}"/>
                </a:ext>
              </a:extLst>
            </p:cNvPr>
            <p:cNvSpPr txBox="1">
              <a:spLocks noChangeArrowheads="1"/>
            </p:cNvSpPr>
            <p:nvPr/>
          </p:nvSpPr>
          <p:spPr bwMode="auto">
            <a:xfrm>
              <a:off x="2301" y="2489"/>
              <a:ext cx="6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0.116</a:t>
              </a:r>
            </a:p>
          </p:txBody>
        </p:sp>
        <p:sp>
          <p:nvSpPr>
            <p:cNvPr id="35852" name="Text Box 7">
              <a:extLst>
                <a:ext uri="{FF2B5EF4-FFF2-40B4-BE49-F238E27FC236}">
                  <a16:creationId xmlns:a16="http://schemas.microsoft.com/office/drawing/2014/main" id="{DADA59B4-401B-442F-9EC5-48D330B22436}"/>
                </a:ext>
              </a:extLst>
            </p:cNvPr>
            <p:cNvSpPr txBox="1">
              <a:spLocks noChangeArrowheads="1"/>
            </p:cNvSpPr>
            <p:nvPr/>
          </p:nvSpPr>
          <p:spPr bwMode="auto">
            <a:xfrm>
              <a:off x="1546" y="2784"/>
              <a:ext cx="21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8.24 + 0.421 + 0.116</a:t>
              </a:r>
            </a:p>
          </p:txBody>
        </p:sp>
        <p:sp>
          <p:nvSpPr>
            <p:cNvPr id="35853" name="Line 8">
              <a:extLst>
                <a:ext uri="{FF2B5EF4-FFF2-40B4-BE49-F238E27FC236}">
                  <a16:creationId xmlns:a16="http://schemas.microsoft.com/office/drawing/2014/main" id="{D71A35D5-F381-42F8-A163-6425CB5A900F}"/>
                </a:ext>
              </a:extLst>
            </p:cNvPr>
            <p:cNvSpPr>
              <a:spLocks noChangeShapeType="1"/>
            </p:cNvSpPr>
            <p:nvPr/>
          </p:nvSpPr>
          <p:spPr bwMode="auto">
            <a:xfrm>
              <a:off x="1488" y="2800"/>
              <a:ext cx="23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82" name="Text Box 10">
            <a:extLst>
              <a:ext uri="{FF2B5EF4-FFF2-40B4-BE49-F238E27FC236}">
                <a16:creationId xmlns:a16="http://schemas.microsoft.com/office/drawing/2014/main" id="{E9A6E609-CFEE-4B82-9ED7-7E79CD455989}"/>
              </a:ext>
            </a:extLst>
          </p:cNvPr>
          <p:cNvSpPr txBox="1">
            <a:spLocks noChangeArrowheads="1"/>
          </p:cNvSpPr>
          <p:nvPr/>
        </p:nvSpPr>
        <p:spPr bwMode="auto">
          <a:xfrm>
            <a:off x="2971800" y="2527300"/>
            <a:ext cx="2359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T</a:t>
            </a:r>
            <a:r>
              <a:rPr lang="en-US" altLang="en-US" sz="2800">
                <a:latin typeface="Arial" panose="020B0604020202020204" pitchFamily="34" charset="0"/>
              </a:rPr>
              <a:t> = 1.37 atm</a:t>
            </a:r>
            <a:endParaRPr lang="en-US" altLang="en-US" sz="2800" i="1">
              <a:latin typeface="Arial" panose="020B0604020202020204" pitchFamily="34" charset="0"/>
            </a:endParaRPr>
          </a:p>
        </p:txBody>
      </p:sp>
      <p:sp>
        <p:nvSpPr>
          <p:cNvPr id="28683" name="Text Box 11">
            <a:extLst>
              <a:ext uri="{FF2B5EF4-FFF2-40B4-BE49-F238E27FC236}">
                <a16:creationId xmlns:a16="http://schemas.microsoft.com/office/drawing/2014/main" id="{9093C4F0-CF64-40E2-AED6-363FD24E6C65}"/>
              </a:ext>
            </a:extLst>
          </p:cNvPr>
          <p:cNvSpPr txBox="1">
            <a:spLocks noChangeArrowheads="1"/>
          </p:cNvSpPr>
          <p:nvPr/>
        </p:nvSpPr>
        <p:spPr bwMode="auto">
          <a:xfrm>
            <a:off x="6161088" y="3517900"/>
            <a:ext cx="1581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 0.0132</a:t>
            </a:r>
          </a:p>
        </p:txBody>
      </p:sp>
      <p:sp>
        <p:nvSpPr>
          <p:cNvPr id="28684" name="Text Box 12">
            <a:extLst>
              <a:ext uri="{FF2B5EF4-FFF2-40B4-BE49-F238E27FC236}">
                <a16:creationId xmlns:a16="http://schemas.microsoft.com/office/drawing/2014/main" id="{6305C10B-6E8B-4ACF-92EB-692E4E6FBF81}"/>
              </a:ext>
            </a:extLst>
          </p:cNvPr>
          <p:cNvSpPr txBox="1">
            <a:spLocks noChangeArrowheads="1"/>
          </p:cNvSpPr>
          <p:nvPr/>
        </p:nvSpPr>
        <p:spPr bwMode="auto">
          <a:xfrm>
            <a:off x="762000" y="4572000"/>
            <a:ext cx="4567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propane</a:t>
            </a:r>
            <a:r>
              <a:rPr lang="en-US" altLang="en-US" sz="2800">
                <a:latin typeface="Arial" panose="020B0604020202020204" pitchFamily="34" charset="0"/>
              </a:rPr>
              <a:t> = 0.0132 x 1.37 atm</a:t>
            </a:r>
            <a:endParaRPr lang="en-US" altLang="en-US" sz="2800" i="1">
              <a:latin typeface="Arial" panose="020B0604020202020204" pitchFamily="34" charset="0"/>
            </a:endParaRPr>
          </a:p>
        </p:txBody>
      </p:sp>
      <p:sp>
        <p:nvSpPr>
          <p:cNvPr id="28685" name="Text Box 13">
            <a:extLst>
              <a:ext uri="{FF2B5EF4-FFF2-40B4-BE49-F238E27FC236}">
                <a16:creationId xmlns:a16="http://schemas.microsoft.com/office/drawing/2014/main" id="{890266C8-A3FB-4050-ACF9-EC494BE3DEA8}"/>
              </a:ext>
            </a:extLst>
          </p:cNvPr>
          <p:cNvSpPr txBox="1">
            <a:spLocks noChangeArrowheads="1"/>
          </p:cNvSpPr>
          <p:nvPr/>
        </p:nvSpPr>
        <p:spPr bwMode="auto">
          <a:xfrm>
            <a:off x="5189204" y="4572000"/>
            <a:ext cx="2334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a:t>
            </a:r>
            <a:r>
              <a:rPr lang="en-US" altLang="en-US" sz="2800" b="1" dirty="0">
                <a:latin typeface="Arial" panose="020B0604020202020204" pitchFamily="34" charset="0"/>
              </a:rPr>
              <a:t>0.0181 </a:t>
            </a:r>
            <a:r>
              <a:rPr lang="en-US" altLang="en-US" sz="2800" b="1" dirty="0" err="1">
                <a:latin typeface="Arial" panose="020B0604020202020204" pitchFamily="34" charset="0"/>
              </a:rPr>
              <a:t>atm</a:t>
            </a:r>
            <a:endParaRPr lang="en-US" altLang="en-US" sz="2800" b="1" dirty="0">
              <a:latin typeface="Arial" panose="020B0604020202020204" pitchFamily="34" charset="0"/>
            </a:endParaRPr>
          </a:p>
        </p:txBody>
      </p:sp>
      <p:sp>
        <p:nvSpPr>
          <p:cNvPr id="5" name="Slide Number Placeholder 4">
            <a:extLst>
              <a:ext uri="{FF2B5EF4-FFF2-40B4-BE49-F238E27FC236}">
                <a16:creationId xmlns:a16="http://schemas.microsoft.com/office/drawing/2014/main" id="{19E8CBE6-4577-4C07-B030-D92D6A5AFFB5}"/>
              </a:ext>
            </a:extLst>
          </p:cNvPr>
          <p:cNvSpPr>
            <a:spLocks noGrp="1"/>
          </p:cNvSpPr>
          <p:nvPr>
            <p:ph type="sldNum" sz="quarter" idx="12"/>
          </p:nvPr>
        </p:nvSpPr>
        <p:spPr/>
        <p:txBody>
          <a:bodyPr/>
          <a:lstStyle/>
          <a:p>
            <a:pPr>
              <a:defRPr/>
            </a:pPr>
            <a:fld id="{FE59D228-BDAD-4861-BBEA-2F34BE7847B1}" type="slidenum">
              <a:rPr lang="en-US" altLang="en-US" smtClean="0"/>
              <a:pPr>
                <a:defRPr/>
              </a:pPr>
              <a:t>37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0-#ppt_w/2"/>
                                          </p:val>
                                        </p:tav>
                                        <p:tav tm="100000">
                                          <p:val>
                                            <p:strVal val="#ppt_x"/>
                                          </p:val>
                                        </p:tav>
                                      </p:tavLst>
                                    </p:anim>
                                    <p:anim calcmode="lin" valueType="num">
                                      <p:cBhvr additive="base">
                                        <p:cTn id="8"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82"/>
                                        </p:tgtEl>
                                        <p:attrNameLst>
                                          <p:attrName>style.visibility</p:attrName>
                                        </p:attrNameLst>
                                      </p:cBhvr>
                                      <p:to>
                                        <p:strVal val="visible"/>
                                      </p:to>
                                    </p:set>
                                    <p:anim calcmode="lin" valueType="num">
                                      <p:cBhvr additive="base">
                                        <p:cTn id="13" dur="500" fill="hold"/>
                                        <p:tgtEl>
                                          <p:spTgt spid="28682"/>
                                        </p:tgtEl>
                                        <p:attrNameLst>
                                          <p:attrName>ppt_x</p:attrName>
                                        </p:attrNameLst>
                                      </p:cBhvr>
                                      <p:tavLst>
                                        <p:tav tm="0">
                                          <p:val>
                                            <p:strVal val="1+#ppt_w/2"/>
                                          </p:val>
                                        </p:tav>
                                        <p:tav tm="100000">
                                          <p:val>
                                            <p:strVal val="#ppt_x"/>
                                          </p:val>
                                        </p:tav>
                                      </p:tavLst>
                                    </p:anim>
                                    <p:anim calcmode="lin" valueType="num">
                                      <p:cBhvr additive="base">
                                        <p:cTn id="14" dur="500" fill="hold"/>
                                        <p:tgtEl>
                                          <p:spTgt spid="2868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7"/>
                                        </p:tgtEl>
                                        <p:attrNameLst>
                                          <p:attrName>style.visibility</p:attrName>
                                        </p:attrNameLst>
                                      </p:cBhvr>
                                      <p:to>
                                        <p:strVal val="visible"/>
                                      </p:to>
                                    </p:set>
                                    <p:anim calcmode="lin" valueType="num">
                                      <p:cBhvr additive="base">
                                        <p:cTn id="19" dur="500" fill="hold"/>
                                        <p:tgtEl>
                                          <p:spTgt spid="28677"/>
                                        </p:tgtEl>
                                        <p:attrNameLst>
                                          <p:attrName>ppt_x</p:attrName>
                                        </p:attrNameLst>
                                      </p:cBhvr>
                                      <p:tavLst>
                                        <p:tav tm="0">
                                          <p:val>
                                            <p:strVal val="0-#ppt_w/2"/>
                                          </p:val>
                                        </p:tav>
                                        <p:tav tm="100000">
                                          <p:val>
                                            <p:strVal val="#ppt_x"/>
                                          </p:val>
                                        </p:tav>
                                      </p:tavLst>
                                    </p:anim>
                                    <p:anim calcmode="lin" valueType="num">
                                      <p:cBhvr additive="base">
                                        <p:cTn id="20"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8683"/>
                                        </p:tgtEl>
                                        <p:attrNameLst>
                                          <p:attrName>style.visibility</p:attrName>
                                        </p:attrNameLst>
                                      </p:cBhvr>
                                      <p:to>
                                        <p:strVal val="visible"/>
                                      </p:to>
                                    </p:set>
                                    <p:anim calcmode="lin" valueType="num">
                                      <p:cBhvr additive="base">
                                        <p:cTn id="31" dur="500" fill="hold"/>
                                        <p:tgtEl>
                                          <p:spTgt spid="28683"/>
                                        </p:tgtEl>
                                        <p:attrNameLst>
                                          <p:attrName>ppt_x</p:attrName>
                                        </p:attrNameLst>
                                      </p:cBhvr>
                                      <p:tavLst>
                                        <p:tav tm="0">
                                          <p:val>
                                            <p:strVal val="1+#ppt_w/2"/>
                                          </p:val>
                                        </p:tav>
                                        <p:tav tm="100000">
                                          <p:val>
                                            <p:strVal val="#ppt_x"/>
                                          </p:val>
                                        </p:tav>
                                      </p:tavLst>
                                    </p:anim>
                                    <p:anim calcmode="lin" valueType="num">
                                      <p:cBhvr additive="base">
                                        <p:cTn id="32" dur="500" fill="hold"/>
                                        <p:tgtEl>
                                          <p:spTgt spid="2868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684"/>
                                        </p:tgtEl>
                                        <p:attrNameLst>
                                          <p:attrName>style.visibility</p:attrName>
                                        </p:attrNameLst>
                                      </p:cBhvr>
                                      <p:to>
                                        <p:strVal val="visible"/>
                                      </p:to>
                                    </p:set>
                                    <p:anim calcmode="lin" valueType="num">
                                      <p:cBhvr additive="base">
                                        <p:cTn id="37" dur="500" fill="hold"/>
                                        <p:tgtEl>
                                          <p:spTgt spid="28684"/>
                                        </p:tgtEl>
                                        <p:attrNameLst>
                                          <p:attrName>ppt_x</p:attrName>
                                        </p:attrNameLst>
                                      </p:cBhvr>
                                      <p:tavLst>
                                        <p:tav tm="0">
                                          <p:val>
                                            <p:strVal val="0-#ppt_w/2"/>
                                          </p:val>
                                        </p:tav>
                                        <p:tav tm="100000">
                                          <p:val>
                                            <p:strVal val="#ppt_x"/>
                                          </p:val>
                                        </p:tav>
                                      </p:tavLst>
                                    </p:anim>
                                    <p:anim calcmode="lin" valueType="num">
                                      <p:cBhvr additive="base">
                                        <p:cTn id="38" dur="500" fill="hold"/>
                                        <p:tgtEl>
                                          <p:spTgt spid="2868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8685"/>
                                        </p:tgtEl>
                                        <p:attrNameLst>
                                          <p:attrName>style.visibility</p:attrName>
                                        </p:attrNameLst>
                                      </p:cBhvr>
                                      <p:to>
                                        <p:strVal val="visible"/>
                                      </p:to>
                                    </p:set>
                                    <p:anim calcmode="lin" valueType="num">
                                      <p:cBhvr additive="base">
                                        <p:cTn id="43" dur="500" fill="hold"/>
                                        <p:tgtEl>
                                          <p:spTgt spid="28685"/>
                                        </p:tgtEl>
                                        <p:attrNameLst>
                                          <p:attrName>ppt_x</p:attrName>
                                        </p:attrNameLst>
                                      </p:cBhvr>
                                      <p:tavLst>
                                        <p:tav tm="0">
                                          <p:val>
                                            <p:strVal val="1+#ppt_w/2"/>
                                          </p:val>
                                        </p:tav>
                                        <p:tav tm="100000">
                                          <p:val>
                                            <p:strVal val="#ppt_x"/>
                                          </p:val>
                                        </p:tav>
                                      </p:tavLst>
                                    </p:anim>
                                    <p:anim calcmode="lin" valueType="num">
                                      <p:cBhvr additive="base">
                                        <p:cTn id="44" dur="500" fill="hold"/>
                                        <p:tgtEl>
                                          <p:spTgt spid="286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P spid="28677" grpId="0" autoUpdateAnimBg="0"/>
      <p:bldP spid="28682" grpId="0" autoUpdateAnimBg="0"/>
      <p:bldP spid="28683" grpId="0" autoUpdateAnimBg="0"/>
      <p:bldP spid="28684" grpId="0" autoUpdateAnimBg="0"/>
      <p:bldP spid="2868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A65B9B5F-B37A-4251-893E-CC2D69272F0C}"/>
              </a:ext>
            </a:extLst>
          </p:cNvPr>
          <p:cNvGrpSpPr>
            <a:grpSpLocks/>
          </p:cNvGrpSpPr>
          <p:nvPr/>
        </p:nvGrpSpPr>
        <p:grpSpPr bwMode="auto">
          <a:xfrm>
            <a:off x="2481263" y="5562600"/>
            <a:ext cx="4173537" cy="396875"/>
            <a:chOff x="48" y="3552"/>
            <a:chExt cx="2629" cy="250"/>
          </a:xfrm>
        </p:grpSpPr>
        <p:sp>
          <p:nvSpPr>
            <p:cNvPr id="36874" name="Text Box 3">
              <a:extLst>
                <a:ext uri="{FF2B5EF4-FFF2-40B4-BE49-F238E27FC236}">
                  <a16:creationId xmlns:a16="http://schemas.microsoft.com/office/drawing/2014/main" id="{6A39CA3E-CA12-41D0-94B3-DCB32148220E}"/>
                </a:ext>
              </a:extLst>
            </p:cNvPr>
            <p:cNvSpPr txBox="1">
              <a:spLocks noChangeArrowheads="1"/>
            </p:cNvSpPr>
            <p:nvPr/>
          </p:nvSpPr>
          <p:spPr bwMode="auto">
            <a:xfrm>
              <a:off x="48" y="3552"/>
              <a:ext cx="26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2KClO</a:t>
              </a:r>
              <a:r>
                <a:rPr lang="en-US" altLang="en-US" sz="2000" baseline="-25000">
                  <a:latin typeface="Arial" panose="020B0604020202020204" pitchFamily="34" charset="0"/>
                </a:rPr>
                <a:t>3</a:t>
              </a:r>
              <a:r>
                <a:rPr lang="en-US" altLang="en-US" sz="2000">
                  <a:latin typeface="Arial" panose="020B0604020202020204" pitchFamily="34" charset="0"/>
                </a:rPr>
                <a:t> (</a:t>
              </a:r>
              <a:r>
                <a:rPr lang="en-US" altLang="en-US" sz="2000" i="1">
                  <a:latin typeface="Arial" panose="020B0604020202020204" pitchFamily="34" charset="0"/>
                </a:rPr>
                <a:t>s</a:t>
              </a:r>
              <a:r>
                <a:rPr lang="en-US" altLang="en-US" sz="2000">
                  <a:latin typeface="Arial" panose="020B0604020202020204" pitchFamily="34" charset="0"/>
                </a:rPr>
                <a:t>)           2KCl (</a:t>
              </a:r>
              <a:r>
                <a:rPr lang="en-US" altLang="en-US" sz="2000" i="1">
                  <a:latin typeface="Arial" panose="020B0604020202020204" pitchFamily="34" charset="0"/>
                </a:rPr>
                <a:t>s</a:t>
              </a:r>
              <a:r>
                <a:rPr lang="en-US" altLang="en-US" sz="2000">
                  <a:latin typeface="Arial" panose="020B0604020202020204" pitchFamily="34" charset="0"/>
                </a:rPr>
                <a:t>) + 3O</a:t>
              </a:r>
              <a:r>
                <a:rPr lang="en-US" altLang="en-US" sz="2000" baseline="-25000">
                  <a:latin typeface="Arial" panose="020B0604020202020204" pitchFamily="34" charset="0"/>
                </a:rPr>
                <a:t>2</a:t>
              </a:r>
              <a:r>
                <a:rPr lang="en-US" altLang="en-US" sz="2000">
                  <a:latin typeface="Arial" panose="020B0604020202020204" pitchFamily="34" charset="0"/>
                </a:rPr>
                <a:t> (</a:t>
              </a:r>
              <a:r>
                <a:rPr lang="en-US" altLang="en-US" sz="2000" i="1">
                  <a:latin typeface="Arial" panose="020B0604020202020204" pitchFamily="34" charset="0"/>
                </a:rPr>
                <a:t>g</a:t>
              </a:r>
              <a:r>
                <a:rPr lang="en-US" altLang="en-US" sz="2000">
                  <a:latin typeface="Arial" panose="020B0604020202020204" pitchFamily="34" charset="0"/>
                </a:rPr>
                <a:t>)</a:t>
              </a:r>
            </a:p>
          </p:txBody>
        </p:sp>
        <p:sp>
          <p:nvSpPr>
            <p:cNvPr id="36875" name="Line 4">
              <a:extLst>
                <a:ext uri="{FF2B5EF4-FFF2-40B4-BE49-F238E27FC236}">
                  <a16:creationId xmlns:a16="http://schemas.microsoft.com/office/drawing/2014/main" id="{441455BD-6DD0-4623-89D7-A92BF52B4FCE}"/>
                </a:ext>
              </a:extLst>
            </p:cNvPr>
            <p:cNvSpPr>
              <a:spLocks noChangeShapeType="1"/>
            </p:cNvSpPr>
            <p:nvPr/>
          </p:nvSpPr>
          <p:spPr bwMode="auto">
            <a:xfrm>
              <a:off x="920" y="3680"/>
              <a:ext cx="3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a:extLst>
              <a:ext uri="{FF2B5EF4-FFF2-40B4-BE49-F238E27FC236}">
                <a16:creationId xmlns:a16="http://schemas.microsoft.com/office/drawing/2014/main" id="{8F775196-5AD9-44B4-BC9B-2052B8D4E5C5}"/>
              </a:ext>
            </a:extLst>
          </p:cNvPr>
          <p:cNvGrpSpPr>
            <a:grpSpLocks/>
          </p:cNvGrpSpPr>
          <p:nvPr/>
        </p:nvGrpSpPr>
        <p:grpSpPr bwMode="auto">
          <a:xfrm>
            <a:off x="3389313" y="5883275"/>
            <a:ext cx="2274887" cy="552450"/>
            <a:chOff x="293" y="3817"/>
            <a:chExt cx="1433" cy="348"/>
          </a:xfrm>
        </p:grpSpPr>
        <p:sp>
          <p:nvSpPr>
            <p:cNvPr id="36871" name="Text Box 8">
              <a:extLst>
                <a:ext uri="{FF2B5EF4-FFF2-40B4-BE49-F238E27FC236}">
                  <a16:creationId xmlns:a16="http://schemas.microsoft.com/office/drawing/2014/main" id="{265856CF-9013-4D8D-A765-7BA2C4B59734}"/>
                </a:ext>
              </a:extLst>
            </p:cNvPr>
            <p:cNvSpPr txBox="1">
              <a:spLocks noChangeArrowheads="1"/>
            </p:cNvSpPr>
            <p:nvPr/>
          </p:nvSpPr>
          <p:spPr bwMode="auto">
            <a:xfrm>
              <a:off x="293" y="3817"/>
              <a:ext cx="1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latin typeface="Arial" panose="020B0604020202020204" pitchFamily="34" charset="0"/>
                </a:rPr>
                <a:t>P</a:t>
              </a:r>
              <a:r>
                <a:rPr lang="en-US" altLang="en-US" sz="2400" baseline="-25000">
                  <a:latin typeface="Arial" panose="020B0604020202020204" pitchFamily="34" charset="0"/>
                </a:rPr>
                <a:t>T</a:t>
              </a:r>
              <a:r>
                <a:rPr lang="en-US" altLang="en-US" sz="2400">
                  <a:latin typeface="Arial" panose="020B0604020202020204" pitchFamily="34" charset="0"/>
                </a:rPr>
                <a:t> = </a:t>
              </a:r>
              <a:r>
                <a:rPr lang="en-US" altLang="en-US" sz="2400" i="1">
                  <a:latin typeface="Arial" panose="020B0604020202020204" pitchFamily="34" charset="0"/>
                </a:rPr>
                <a:t>P</a:t>
              </a:r>
              <a:r>
                <a:rPr lang="en-US" altLang="en-US" sz="2400" baseline="-25000">
                  <a:latin typeface="Arial" panose="020B0604020202020204" pitchFamily="34" charset="0"/>
                </a:rPr>
                <a:t>O   </a:t>
              </a:r>
              <a:r>
                <a:rPr lang="en-US" altLang="en-US" sz="2400">
                  <a:latin typeface="Arial" panose="020B0604020202020204" pitchFamily="34" charset="0"/>
                </a:rPr>
                <a:t>+ </a:t>
              </a:r>
              <a:r>
                <a:rPr lang="en-US" altLang="en-US" sz="2400" i="1">
                  <a:latin typeface="Arial" panose="020B0604020202020204" pitchFamily="34" charset="0"/>
                </a:rPr>
                <a:t>P</a:t>
              </a:r>
              <a:r>
                <a:rPr lang="en-US" altLang="en-US" sz="2400" baseline="-25000">
                  <a:latin typeface="Arial" panose="020B0604020202020204" pitchFamily="34" charset="0"/>
                </a:rPr>
                <a:t>H  O</a:t>
              </a:r>
              <a:endParaRPr lang="en-US" altLang="en-US" sz="2400">
                <a:latin typeface="Arial" panose="020B0604020202020204" pitchFamily="34" charset="0"/>
              </a:endParaRPr>
            </a:p>
          </p:txBody>
        </p:sp>
        <p:sp>
          <p:nvSpPr>
            <p:cNvPr id="36872" name="Text Box 9">
              <a:extLst>
                <a:ext uri="{FF2B5EF4-FFF2-40B4-BE49-F238E27FC236}">
                  <a16:creationId xmlns:a16="http://schemas.microsoft.com/office/drawing/2014/main" id="{4113AC36-8B86-4CB1-8DC7-7397E51C911D}"/>
                </a:ext>
              </a:extLst>
            </p:cNvPr>
            <p:cNvSpPr txBox="1">
              <a:spLocks noChangeArrowheads="1"/>
            </p:cNvSpPr>
            <p:nvPr/>
          </p:nvSpPr>
          <p:spPr bwMode="auto">
            <a:xfrm>
              <a:off x="943" y="399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rPr>
                <a:t>2</a:t>
              </a:r>
            </a:p>
          </p:txBody>
        </p:sp>
        <p:sp>
          <p:nvSpPr>
            <p:cNvPr id="36873" name="Text Box 10">
              <a:extLst>
                <a:ext uri="{FF2B5EF4-FFF2-40B4-BE49-F238E27FC236}">
                  <a16:creationId xmlns:a16="http://schemas.microsoft.com/office/drawing/2014/main" id="{A4BB6322-8B9D-4922-99B1-04818122D898}"/>
                </a:ext>
              </a:extLst>
            </p:cNvPr>
            <p:cNvSpPr txBox="1">
              <a:spLocks noChangeArrowheads="1"/>
            </p:cNvSpPr>
            <p:nvPr/>
          </p:nvSpPr>
          <p:spPr bwMode="auto">
            <a:xfrm>
              <a:off x="1439" y="399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rPr>
                <a:t>2</a:t>
              </a:r>
            </a:p>
          </p:txBody>
        </p:sp>
      </p:grpSp>
      <p:pic>
        <p:nvPicPr>
          <p:cNvPr id="29710" name="Picture 14">
            <a:extLst>
              <a:ext uri="{FF2B5EF4-FFF2-40B4-BE49-F238E27FC236}">
                <a16:creationId xmlns:a16="http://schemas.microsoft.com/office/drawing/2014/main" id="{081B1C33-959F-42CA-86FD-F03C8A567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99"/>
          <a:stretch>
            <a:fillRect/>
          </a:stretch>
        </p:blipFill>
        <p:spPr bwMode="auto">
          <a:xfrm>
            <a:off x="1066800" y="834695"/>
            <a:ext cx="7086600" cy="472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16">
            <a:extLst>
              <a:ext uri="{FF2B5EF4-FFF2-40B4-BE49-F238E27FC236}">
                <a16:creationId xmlns:a16="http://schemas.microsoft.com/office/drawing/2014/main" id="{BD00A08B-AABC-4F7E-9C4B-9EF920ADD56F}"/>
              </a:ext>
            </a:extLst>
          </p:cNvPr>
          <p:cNvSpPr txBox="1">
            <a:spLocks noChangeArrowheads="1"/>
          </p:cNvSpPr>
          <p:nvPr/>
        </p:nvSpPr>
        <p:spPr bwMode="auto">
          <a:xfrm>
            <a:off x="1766200" y="24825"/>
            <a:ext cx="5611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Collecting a Gas over Water</a:t>
            </a:r>
          </a:p>
        </p:txBody>
      </p:sp>
      <p:sp>
        <p:nvSpPr>
          <p:cNvPr id="6" name="Slide Number Placeholder 5">
            <a:extLst>
              <a:ext uri="{FF2B5EF4-FFF2-40B4-BE49-F238E27FC236}">
                <a16:creationId xmlns:a16="http://schemas.microsoft.com/office/drawing/2014/main" id="{9D267593-982E-4232-B372-F8C6083A17BB}"/>
              </a:ext>
            </a:extLst>
          </p:cNvPr>
          <p:cNvSpPr>
            <a:spLocks noGrp="1"/>
          </p:cNvSpPr>
          <p:nvPr>
            <p:ph type="sldNum" sz="quarter" idx="12"/>
          </p:nvPr>
        </p:nvSpPr>
        <p:spPr/>
        <p:txBody>
          <a:bodyPr/>
          <a:lstStyle/>
          <a:p>
            <a:pPr>
              <a:defRPr/>
            </a:pPr>
            <a:fld id="{FE59D228-BDAD-4861-BBEA-2F34BE7847B1}" type="slidenum">
              <a:rPr lang="en-US" altLang="en-US" smtClean="0"/>
              <a:pPr>
                <a:defRPr/>
              </a:pPr>
              <a:t>38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9710"/>
                                        </p:tgtEl>
                                        <p:attrNameLst>
                                          <p:attrName>style.visibility</p:attrName>
                                        </p:attrNameLst>
                                      </p:cBhvr>
                                      <p:to>
                                        <p:strVal val="visible"/>
                                      </p:to>
                                    </p:set>
                                    <p:anim calcmode="lin" valueType="num">
                                      <p:cBhvr>
                                        <p:cTn id="7" dur="1000" fill="hold"/>
                                        <p:tgtEl>
                                          <p:spTgt spid="29710"/>
                                        </p:tgtEl>
                                        <p:attrNameLst>
                                          <p:attrName>ppt_w</p:attrName>
                                        </p:attrNameLst>
                                      </p:cBhvr>
                                      <p:tavLst>
                                        <p:tav tm="0">
                                          <p:val>
                                            <p:strVal val="#ppt_w*0.70"/>
                                          </p:val>
                                        </p:tav>
                                        <p:tav tm="100000">
                                          <p:val>
                                            <p:strVal val="#ppt_w"/>
                                          </p:val>
                                        </p:tav>
                                      </p:tavLst>
                                    </p:anim>
                                    <p:anim calcmode="lin" valueType="num">
                                      <p:cBhvr>
                                        <p:cTn id="8" dur="1000" fill="hold"/>
                                        <p:tgtEl>
                                          <p:spTgt spid="29710"/>
                                        </p:tgtEl>
                                        <p:attrNameLst>
                                          <p:attrName>ppt_h</p:attrName>
                                        </p:attrNameLst>
                                      </p:cBhvr>
                                      <p:tavLst>
                                        <p:tav tm="0">
                                          <p:val>
                                            <p:strVal val="#ppt_h"/>
                                          </p:val>
                                        </p:tav>
                                        <p:tav tm="100000">
                                          <p:val>
                                            <p:strVal val="#ppt_h"/>
                                          </p:val>
                                        </p:tav>
                                      </p:tavLst>
                                    </p:anim>
                                    <p:animEffect transition="in" filter="fade">
                                      <p:cBhvr>
                                        <p:cTn id="9" dur="1000"/>
                                        <p:tgtEl>
                                          <p:spTgt spid="297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9" name="Picture 9">
            <a:extLst>
              <a:ext uri="{FF2B5EF4-FFF2-40B4-BE49-F238E27FC236}">
                <a16:creationId xmlns:a16="http://schemas.microsoft.com/office/drawing/2014/main" id="{E6E7C193-313A-4B88-9044-2CBA63FD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73" y="533400"/>
            <a:ext cx="1991900" cy="618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0">
            <a:extLst>
              <a:ext uri="{FF2B5EF4-FFF2-40B4-BE49-F238E27FC236}">
                <a16:creationId xmlns:a16="http://schemas.microsoft.com/office/drawing/2014/main" id="{22F16D3C-56F9-412B-86C6-14D6033A3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43960"/>
            <a:ext cx="5029200" cy="432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11">
            <a:extLst>
              <a:ext uri="{FF2B5EF4-FFF2-40B4-BE49-F238E27FC236}">
                <a16:creationId xmlns:a16="http://schemas.microsoft.com/office/drawing/2014/main" id="{FF778620-90ED-47CD-B5E6-AC079CEEF610}"/>
              </a:ext>
            </a:extLst>
          </p:cNvPr>
          <p:cNvSpPr txBox="1">
            <a:spLocks noChangeArrowheads="1"/>
          </p:cNvSpPr>
          <p:nvPr/>
        </p:nvSpPr>
        <p:spPr bwMode="auto">
          <a:xfrm>
            <a:off x="1723560" y="76200"/>
            <a:ext cx="56968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4F73B5"/>
                </a:solidFill>
                <a:latin typeface="Arial" panose="020B0604020202020204" pitchFamily="34" charset="0"/>
              </a:rPr>
              <a:t>Vapor of Water and Temperature</a:t>
            </a:r>
          </a:p>
        </p:txBody>
      </p:sp>
      <p:sp>
        <p:nvSpPr>
          <p:cNvPr id="4" name="Slide Number Placeholder 3">
            <a:extLst>
              <a:ext uri="{FF2B5EF4-FFF2-40B4-BE49-F238E27FC236}">
                <a16:creationId xmlns:a16="http://schemas.microsoft.com/office/drawing/2014/main" id="{3F00BB21-96DE-45AD-8210-15FC56DEED39}"/>
              </a:ext>
            </a:extLst>
          </p:cNvPr>
          <p:cNvSpPr>
            <a:spLocks noGrp="1"/>
          </p:cNvSpPr>
          <p:nvPr>
            <p:ph type="sldNum" sz="quarter" idx="12"/>
          </p:nvPr>
        </p:nvSpPr>
        <p:spPr/>
        <p:txBody>
          <a:bodyPr/>
          <a:lstStyle/>
          <a:p>
            <a:pPr>
              <a:defRPr/>
            </a:pPr>
            <a:fld id="{FE59D228-BDAD-4861-BBEA-2F34BE7847B1}" type="slidenum">
              <a:rPr lang="en-US" altLang="en-US" smtClean="0"/>
              <a:pPr>
                <a:defRPr/>
              </a:pPr>
              <a:t>39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46090"/>
                                        </p:tgtEl>
                                        <p:attrNameLst>
                                          <p:attrName>style.visibility</p:attrName>
                                        </p:attrNameLst>
                                      </p:cBhvr>
                                      <p:to>
                                        <p:strVal val="visible"/>
                                      </p:to>
                                    </p:set>
                                    <p:anim calcmode="lin" valueType="num">
                                      <p:cBhvr>
                                        <p:cTn id="7" dur="1000" fill="hold"/>
                                        <p:tgtEl>
                                          <p:spTgt spid="46090"/>
                                        </p:tgtEl>
                                        <p:attrNameLst>
                                          <p:attrName>ppt_w</p:attrName>
                                        </p:attrNameLst>
                                      </p:cBhvr>
                                      <p:tavLst>
                                        <p:tav tm="0">
                                          <p:val>
                                            <p:strVal val="#ppt_w*0.70"/>
                                          </p:val>
                                        </p:tav>
                                        <p:tav tm="100000">
                                          <p:val>
                                            <p:strVal val="#ppt_w"/>
                                          </p:val>
                                        </p:tav>
                                      </p:tavLst>
                                    </p:anim>
                                    <p:anim calcmode="lin" valueType="num">
                                      <p:cBhvr>
                                        <p:cTn id="8" dur="1000" fill="hold"/>
                                        <p:tgtEl>
                                          <p:spTgt spid="46090"/>
                                        </p:tgtEl>
                                        <p:attrNameLst>
                                          <p:attrName>ppt_h</p:attrName>
                                        </p:attrNameLst>
                                      </p:cBhvr>
                                      <p:tavLst>
                                        <p:tav tm="0">
                                          <p:val>
                                            <p:strVal val="#ppt_h"/>
                                          </p:val>
                                        </p:tav>
                                        <p:tav tm="100000">
                                          <p:val>
                                            <p:strVal val="#ppt_h"/>
                                          </p:val>
                                        </p:tav>
                                      </p:tavLst>
                                    </p:anim>
                                    <p:animEffect transition="in" filter="fade">
                                      <p:cBhvr>
                                        <p:cTn id="9" dur="1000"/>
                                        <p:tgtEl>
                                          <p:spTgt spid="46090"/>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46089"/>
                                        </p:tgtEl>
                                        <p:attrNameLst>
                                          <p:attrName>style.visibility</p:attrName>
                                        </p:attrNameLst>
                                      </p:cBhvr>
                                      <p:to>
                                        <p:strVal val="visible"/>
                                      </p:to>
                                    </p:set>
                                    <p:anim calcmode="lin" valueType="num">
                                      <p:cBhvr>
                                        <p:cTn id="13" dur="1000" fill="hold"/>
                                        <p:tgtEl>
                                          <p:spTgt spid="46089"/>
                                        </p:tgtEl>
                                        <p:attrNameLst>
                                          <p:attrName>ppt_w</p:attrName>
                                        </p:attrNameLst>
                                      </p:cBhvr>
                                      <p:tavLst>
                                        <p:tav tm="0">
                                          <p:val>
                                            <p:strVal val="#ppt_w*0.70"/>
                                          </p:val>
                                        </p:tav>
                                        <p:tav tm="100000">
                                          <p:val>
                                            <p:strVal val="#ppt_w"/>
                                          </p:val>
                                        </p:tav>
                                      </p:tavLst>
                                    </p:anim>
                                    <p:anim calcmode="lin" valueType="num">
                                      <p:cBhvr>
                                        <p:cTn id="14" dur="1000" fill="hold"/>
                                        <p:tgtEl>
                                          <p:spTgt spid="46089"/>
                                        </p:tgtEl>
                                        <p:attrNameLst>
                                          <p:attrName>ppt_h</p:attrName>
                                        </p:attrNameLst>
                                      </p:cBhvr>
                                      <p:tavLst>
                                        <p:tav tm="0">
                                          <p:val>
                                            <p:strVal val="#ppt_h"/>
                                          </p:val>
                                        </p:tav>
                                        <p:tav tm="100000">
                                          <p:val>
                                            <p:strVal val="#ppt_h"/>
                                          </p:val>
                                        </p:tav>
                                      </p:tavLst>
                                    </p:anim>
                                    <p:animEffect transition="in" filter="fade">
                                      <p:cBhvr>
                                        <p:cTn id="15" dur="1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8F649A70-D28A-466B-B30E-1B93B5C3D34A}"/>
              </a:ext>
            </a:extLst>
          </p:cNvPr>
          <p:cNvSpPr txBox="1">
            <a:spLocks noChangeArrowheads="1"/>
          </p:cNvSpPr>
          <p:nvPr/>
        </p:nvSpPr>
        <p:spPr bwMode="auto">
          <a:xfrm>
            <a:off x="381000" y="887413"/>
            <a:ext cx="83820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pPr>
            <a:r>
              <a:rPr lang="en-US" altLang="en-US" sz="2400" dirty="0">
                <a:latin typeface="Arial" panose="020B0604020202020204" pitchFamily="34" charset="0"/>
              </a:rPr>
              <a:t>Gases assume the volume and shape of their containers.</a:t>
            </a:r>
          </a:p>
          <a:p>
            <a:pPr eaLnBrk="1" hangingPunct="1">
              <a:spcBef>
                <a:spcPct val="50000"/>
              </a:spcBef>
            </a:pPr>
            <a:r>
              <a:rPr lang="en-US" altLang="en-US" sz="2400" dirty="0">
                <a:latin typeface="Arial" panose="020B0604020202020204" pitchFamily="34" charset="0"/>
              </a:rPr>
              <a:t>Gases are the most compressible state of matter.</a:t>
            </a:r>
          </a:p>
          <a:p>
            <a:pPr eaLnBrk="1" hangingPunct="1">
              <a:spcBef>
                <a:spcPct val="50000"/>
              </a:spcBef>
            </a:pPr>
            <a:r>
              <a:rPr lang="en-US" altLang="en-US" sz="2400" dirty="0">
                <a:latin typeface="Arial" panose="020B0604020202020204" pitchFamily="34" charset="0"/>
              </a:rPr>
              <a:t>Gases will mix evenly and completely when confined to the same container.</a:t>
            </a:r>
          </a:p>
          <a:p>
            <a:pPr eaLnBrk="1" hangingPunct="1">
              <a:spcBef>
                <a:spcPct val="50000"/>
              </a:spcBef>
            </a:pPr>
            <a:r>
              <a:rPr lang="en-US" altLang="en-US" sz="2400" dirty="0">
                <a:latin typeface="Arial" panose="020B0604020202020204" pitchFamily="34" charset="0"/>
              </a:rPr>
              <a:t>Gases have much lower densities than liquids and solids.</a:t>
            </a:r>
          </a:p>
        </p:txBody>
      </p:sp>
      <p:pic>
        <p:nvPicPr>
          <p:cNvPr id="5123" name="Picture 3" descr="cha56011_ma0501">
            <a:extLst>
              <a:ext uri="{FF2B5EF4-FFF2-40B4-BE49-F238E27FC236}">
                <a16:creationId xmlns:a16="http://schemas.microsoft.com/office/drawing/2014/main" id="{AC99DA6B-4F49-4632-872D-F18085EA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31" b="5263"/>
          <a:stretch>
            <a:fillRect/>
          </a:stretch>
        </p:blipFill>
        <p:spPr bwMode="auto">
          <a:xfrm>
            <a:off x="3519487" y="3497474"/>
            <a:ext cx="2105025" cy="251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6">
            <a:extLst>
              <a:ext uri="{FF2B5EF4-FFF2-40B4-BE49-F238E27FC236}">
                <a16:creationId xmlns:a16="http://schemas.microsoft.com/office/drawing/2014/main" id="{1E2C1FC5-BF43-47EE-BB3D-2AE8A2277C2C}"/>
              </a:ext>
            </a:extLst>
          </p:cNvPr>
          <p:cNvSpPr txBox="1">
            <a:spLocks noChangeArrowheads="1"/>
          </p:cNvSpPr>
          <p:nvPr/>
        </p:nvSpPr>
        <p:spPr bwMode="auto">
          <a:xfrm>
            <a:off x="1189504" y="173038"/>
            <a:ext cx="67649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376092"/>
                </a:solidFill>
                <a:latin typeface="Arial" panose="020B0604020202020204" pitchFamily="34" charset="0"/>
              </a:rPr>
              <a:t>Physical Characteristics of Gases</a:t>
            </a:r>
          </a:p>
        </p:txBody>
      </p:sp>
      <p:sp>
        <p:nvSpPr>
          <p:cNvPr id="5127" name="Text Box 7">
            <a:extLst>
              <a:ext uri="{FF2B5EF4-FFF2-40B4-BE49-F238E27FC236}">
                <a16:creationId xmlns:a16="http://schemas.microsoft.com/office/drawing/2014/main" id="{19AE6C71-8104-4EFA-8D73-E28906D27EB2}"/>
              </a:ext>
            </a:extLst>
          </p:cNvPr>
          <p:cNvSpPr txBox="1">
            <a:spLocks noChangeArrowheads="1"/>
          </p:cNvSpPr>
          <p:nvPr/>
        </p:nvSpPr>
        <p:spPr bwMode="auto">
          <a:xfrm>
            <a:off x="3906838" y="6015038"/>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NO</a:t>
            </a:r>
            <a:r>
              <a:rPr lang="en-US" altLang="en-US" sz="2400" baseline="-25000">
                <a:latin typeface="Arial" panose="020B0604020202020204" pitchFamily="34" charset="0"/>
              </a:rPr>
              <a:t>2</a:t>
            </a:r>
            <a:r>
              <a:rPr lang="en-US" altLang="en-US" sz="2400">
                <a:latin typeface="Arial" panose="020B0604020202020204" pitchFamily="34" charset="0"/>
              </a:rPr>
              <a:t> gas</a:t>
            </a:r>
          </a:p>
        </p:txBody>
      </p:sp>
      <p:sp>
        <p:nvSpPr>
          <p:cNvPr id="4" name="Slide Number Placeholder 3">
            <a:extLst>
              <a:ext uri="{FF2B5EF4-FFF2-40B4-BE49-F238E27FC236}">
                <a16:creationId xmlns:a16="http://schemas.microsoft.com/office/drawing/2014/main" id="{53D768B2-6635-4FEA-BD14-E4930521DC68}"/>
              </a:ext>
            </a:extLst>
          </p:cNvPr>
          <p:cNvSpPr>
            <a:spLocks noGrp="1"/>
          </p:cNvSpPr>
          <p:nvPr>
            <p:ph type="sldNum" sz="quarter" idx="12"/>
          </p:nvPr>
        </p:nvSpPr>
        <p:spPr/>
        <p:txBody>
          <a:bodyPr/>
          <a:lstStyle/>
          <a:p>
            <a:pPr>
              <a:defRPr/>
            </a:pPr>
            <a:fld id="{FE59D228-BDAD-4861-BBEA-2F34BE7847B1}" type="slidenum">
              <a:rPr lang="en-US" altLang="en-US" smtClean="0"/>
              <a:pPr>
                <a:defRPr/>
              </a:pPr>
              <a:t>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anim calcmode="lin" valueType="num">
                                      <p:cBhvr additive="base">
                                        <p:cTn id="11" dur="500" fill="hold"/>
                                        <p:tgtEl>
                                          <p:spTgt spid="512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anim calcmode="lin" valueType="num">
                                      <p:cBhvr additive="base">
                                        <p:cTn id="15" dur="500" fill="hold"/>
                                        <p:tgtEl>
                                          <p:spTgt spid="512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2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 calcmode="lin" valueType="num">
                                      <p:cBhvr additive="base">
                                        <p:cTn id="19" dur="500" fill="hold"/>
                                        <p:tgtEl>
                                          <p:spTgt spid="512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2">
                                            <p:txEl>
                                              <p:pRg st="3" end="3"/>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55" presetClass="entr" presetSubtype="0" fill="hold" nodeType="afterEffect">
                                  <p:stCondLst>
                                    <p:cond delay="0"/>
                                  </p:stCondLst>
                                  <p:childTnLst>
                                    <p:set>
                                      <p:cBhvr>
                                        <p:cTn id="23" dur="1" fill="hold">
                                          <p:stCondLst>
                                            <p:cond delay="0"/>
                                          </p:stCondLst>
                                        </p:cTn>
                                        <p:tgtEl>
                                          <p:spTgt spid="5123"/>
                                        </p:tgtEl>
                                        <p:attrNameLst>
                                          <p:attrName>style.visibility</p:attrName>
                                        </p:attrNameLst>
                                      </p:cBhvr>
                                      <p:to>
                                        <p:strVal val="visible"/>
                                      </p:to>
                                    </p:set>
                                    <p:anim calcmode="lin" valueType="num">
                                      <p:cBhvr>
                                        <p:cTn id="24" dur="1000" fill="hold"/>
                                        <p:tgtEl>
                                          <p:spTgt spid="5123"/>
                                        </p:tgtEl>
                                        <p:attrNameLst>
                                          <p:attrName>ppt_w</p:attrName>
                                        </p:attrNameLst>
                                      </p:cBhvr>
                                      <p:tavLst>
                                        <p:tav tm="0">
                                          <p:val>
                                            <p:strVal val="#ppt_w*0.70"/>
                                          </p:val>
                                        </p:tav>
                                        <p:tav tm="100000">
                                          <p:val>
                                            <p:strVal val="#ppt_w"/>
                                          </p:val>
                                        </p:tav>
                                      </p:tavLst>
                                    </p:anim>
                                    <p:anim calcmode="lin" valueType="num">
                                      <p:cBhvr>
                                        <p:cTn id="25" dur="1000" fill="hold"/>
                                        <p:tgtEl>
                                          <p:spTgt spid="5123"/>
                                        </p:tgtEl>
                                        <p:attrNameLst>
                                          <p:attrName>ppt_h</p:attrName>
                                        </p:attrNameLst>
                                      </p:cBhvr>
                                      <p:tavLst>
                                        <p:tav tm="0">
                                          <p:val>
                                            <p:strVal val="#ppt_h"/>
                                          </p:val>
                                        </p:tav>
                                        <p:tav tm="100000">
                                          <p:val>
                                            <p:strVal val="#ppt_h"/>
                                          </p:val>
                                        </p:tav>
                                      </p:tavLst>
                                    </p:anim>
                                    <p:animEffect transition="in" filter="fade">
                                      <p:cBhvr>
                                        <p:cTn id="26" dur="1000"/>
                                        <p:tgtEl>
                                          <p:spTgt spid="5123"/>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5127"/>
                                        </p:tgtEl>
                                        <p:attrNameLst>
                                          <p:attrName>style.visibility</p:attrName>
                                        </p:attrNameLst>
                                      </p:cBhvr>
                                      <p:to>
                                        <p:strVal val="visible"/>
                                      </p:to>
                                    </p:set>
                                    <p:anim calcmode="lin" valueType="num">
                                      <p:cBhvr>
                                        <p:cTn id="29" dur="500" fill="hold"/>
                                        <p:tgtEl>
                                          <p:spTgt spid="5127"/>
                                        </p:tgtEl>
                                        <p:attrNameLst>
                                          <p:attrName>ppt_w</p:attrName>
                                        </p:attrNameLst>
                                      </p:cBhvr>
                                      <p:tavLst>
                                        <p:tav tm="0">
                                          <p:val>
                                            <p:fltVal val="0"/>
                                          </p:val>
                                        </p:tav>
                                        <p:tav tm="100000">
                                          <p:val>
                                            <p:strVal val="#ppt_w"/>
                                          </p:val>
                                        </p:tav>
                                      </p:tavLst>
                                    </p:anim>
                                    <p:anim calcmode="lin" valueType="num">
                                      <p:cBhvr>
                                        <p:cTn id="30" dur="500" fill="hold"/>
                                        <p:tgtEl>
                                          <p:spTgt spid="5127"/>
                                        </p:tgtEl>
                                        <p:attrNameLst>
                                          <p:attrName>ppt_h</p:attrName>
                                        </p:attrNameLst>
                                      </p:cBhvr>
                                      <p:tavLst>
                                        <p:tav tm="0">
                                          <p:val>
                                            <p:fltVal val="0"/>
                                          </p:val>
                                        </p:tav>
                                        <p:tav tm="100000">
                                          <p:val>
                                            <p:strVal val="#ppt_h"/>
                                          </p:val>
                                        </p:tav>
                                      </p:tavLst>
                                    </p:anim>
                                    <p:animEffect transition="in" filter="fade">
                                      <p:cBhvr>
                                        <p:cTn id="31"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autoUpdateAnimBg="0"/>
      <p:bldP spid="51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6459BF-0399-497C-8C0B-9B83382C16C9}"/>
              </a:ext>
            </a:extLst>
          </p:cNvPr>
          <p:cNvSpPr>
            <a:spLocks noGrp="1"/>
          </p:cNvSpPr>
          <p:nvPr>
            <p:ph type="sldNum" sz="quarter" idx="12"/>
          </p:nvPr>
        </p:nvSpPr>
        <p:spPr/>
        <p:txBody>
          <a:bodyPr/>
          <a:lstStyle/>
          <a:p>
            <a:pPr>
              <a:defRPr/>
            </a:pPr>
            <a:fld id="{FE59D228-BDAD-4861-BBEA-2F34BE7847B1}" type="slidenum">
              <a:rPr lang="en-US" altLang="en-US" smtClean="0"/>
              <a:pPr>
                <a:defRPr/>
              </a:pPr>
              <a:t>40</a:t>
            </a:fld>
            <a:endParaRPr lang="en-US" altLang="en-US" dirty="0"/>
          </a:p>
        </p:txBody>
      </p:sp>
      <p:grpSp>
        <p:nvGrpSpPr>
          <p:cNvPr id="2" name="Group 1"/>
          <p:cNvGrpSpPr/>
          <p:nvPr/>
        </p:nvGrpSpPr>
        <p:grpSpPr>
          <a:xfrm>
            <a:off x="228600" y="0"/>
            <a:ext cx="8610600" cy="6435297"/>
            <a:chOff x="457199" y="97850"/>
            <a:chExt cx="8229601" cy="6150550"/>
          </a:xfrm>
        </p:grpSpPr>
        <p:pic>
          <p:nvPicPr>
            <p:cNvPr id="3" name="Picture 2">
              <a:extLst>
                <a:ext uri="{FF2B5EF4-FFF2-40B4-BE49-F238E27FC236}">
                  <a16:creationId xmlns:a16="http://schemas.microsoft.com/office/drawing/2014/main" id="{C58B601B-4CEA-4098-8D4B-026F21FB34AF}"/>
                </a:ext>
              </a:extLst>
            </p:cNvPr>
            <p:cNvPicPr>
              <a:picLocks noChangeAspect="1"/>
            </p:cNvPicPr>
            <p:nvPr/>
          </p:nvPicPr>
          <p:blipFill>
            <a:blip r:embed="rId2"/>
            <a:stretch>
              <a:fillRect/>
            </a:stretch>
          </p:blipFill>
          <p:spPr>
            <a:xfrm>
              <a:off x="457199" y="97850"/>
              <a:ext cx="8229601" cy="1730950"/>
            </a:xfrm>
            <a:prstGeom prst="rect">
              <a:avLst/>
            </a:prstGeom>
          </p:spPr>
        </p:pic>
        <p:pic>
          <p:nvPicPr>
            <p:cNvPr id="6" name="Picture 5">
              <a:extLst>
                <a:ext uri="{FF2B5EF4-FFF2-40B4-BE49-F238E27FC236}">
                  <a16:creationId xmlns:a16="http://schemas.microsoft.com/office/drawing/2014/main" id="{0F329466-4CF2-4FD7-AC8C-007338A397E6}"/>
                </a:ext>
              </a:extLst>
            </p:cNvPr>
            <p:cNvPicPr>
              <a:picLocks noChangeAspect="1"/>
            </p:cNvPicPr>
            <p:nvPr/>
          </p:nvPicPr>
          <p:blipFill rotWithShape="1">
            <a:blip r:embed="rId3"/>
            <a:srcRect t="2698" b="82293"/>
            <a:stretch/>
          </p:blipFill>
          <p:spPr>
            <a:xfrm>
              <a:off x="457199" y="1795169"/>
              <a:ext cx="8229601" cy="847761"/>
            </a:xfrm>
            <a:prstGeom prst="rect">
              <a:avLst/>
            </a:prstGeom>
          </p:spPr>
        </p:pic>
        <p:pic>
          <p:nvPicPr>
            <p:cNvPr id="8" name="Picture 7">
              <a:extLst>
                <a:ext uri="{FF2B5EF4-FFF2-40B4-BE49-F238E27FC236}">
                  <a16:creationId xmlns:a16="http://schemas.microsoft.com/office/drawing/2014/main" id="{DA85AF30-EC6A-4A27-8103-ADE3BFB50CE1}"/>
                </a:ext>
              </a:extLst>
            </p:cNvPr>
            <p:cNvPicPr>
              <a:picLocks noChangeAspect="1"/>
            </p:cNvPicPr>
            <p:nvPr/>
          </p:nvPicPr>
          <p:blipFill rotWithShape="1">
            <a:blip r:embed="rId3"/>
            <a:srcRect t="21585" b="74368"/>
            <a:stretch/>
          </p:blipFill>
          <p:spPr>
            <a:xfrm>
              <a:off x="457199" y="2642930"/>
              <a:ext cx="8229601" cy="228600"/>
            </a:xfrm>
            <a:prstGeom prst="rect">
              <a:avLst/>
            </a:prstGeom>
          </p:spPr>
        </p:pic>
        <p:pic>
          <p:nvPicPr>
            <p:cNvPr id="9" name="Picture 8">
              <a:extLst>
                <a:ext uri="{FF2B5EF4-FFF2-40B4-BE49-F238E27FC236}">
                  <a16:creationId xmlns:a16="http://schemas.microsoft.com/office/drawing/2014/main" id="{DF976B1F-3AFE-46A2-A416-59A420C05028}"/>
                </a:ext>
              </a:extLst>
            </p:cNvPr>
            <p:cNvPicPr>
              <a:picLocks noChangeAspect="1"/>
            </p:cNvPicPr>
            <p:nvPr/>
          </p:nvPicPr>
          <p:blipFill rotWithShape="1">
            <a:blip r:embed="rId3"/>
            <a:srcRect t="29679" b="48175"/>
            <a:stretch/>
          </p:blipFill>
          <p:spPr>
            <a:xfrm>
              <a:off x="457199" y="2871531"/>
              <a:ext cx="8229601" cy="1250890"/>
            </a:xfrm>
            <a:prstGeom prst="rect">
              <a:avLst/>
            </a:prstGeom>
          </p:spPr>
        </p:pic>
        <p:pic>
          <p:nvPicPr>
            <p:cNvPr id="10" name="Picture 9">
              <a:extLst>
                <a:ext uri="{FF2B5EF4-FFF2-40B4-BE49-F238E27FC236}">
                  <a16:creationId xmlns:a16="http://schemas.microsoft.com/office/drawing/2014/main" id="{257CA6B0-4046-4402-94A9-1D8258B91192}"/>
                </a:ext>
              </a:extLst>
            </p:cNvPr>
            <p:cNvPicPr>
              <a:picLocks noChangeAspect="1"/>
            </p:cNvPicPr>
            <p:nvPr/>
          </p:nvPicPr>
          <p:blipFill rotWithShape="1">
            <a:blip r:embed="rId3"/>
            <a:srcRect t="69355"/>
            <a:stretch/>
          </p:blipFill>
          <p:spPr>
            <a:xfrm>
              <a:off x="457199" y="4517450"/>
              <a:ext cx="8229601" cy="1730950"/>
            </a:xfrm>
            <a:prstGeom prst="rect">
              <a:avLst/>
            </a:prstGeom>
          </p:spPr>
        </p:pic>
        <p:pic>
          <p:nvPicPr>
            <p:cNvPr id="11" name="Picture 10">
              <a:extLst>
                <a:ext uri="{FF2B5EF4-FFF2-40B4-BE49-F238E27FC236}">
                  <a16:creationId xmlns:a16="http://schemas.microsoft.com/office/drawing/2014/main" id="{406B7E6C-2AB5-4C4A-8B11-81E49D430D08}"/>
                </a:ext>
              </a:extLst>
            </p:cNvPr>
            <p:cNvPicPr>
              <a:picLocks noChangeAspect="1"/>
            </p:cNvPicPr>
            <p:nvPr/>
          </p:nvPicPr>
          <p:blipFill rotWithShape="1">
            <a:blip r:embed="rId3"/>
            <a:srcRect t="57413" b="34492"/>
            <a:stretch/>
          </p:blipFill>
          <p:spPr>
            <a:xfrm>
              <a:off x="457199" y="4122421"/>
              <a:ext cx="8229601" cy="457200"/>
            </a:xfrm>
            <a:prstGeom prst="rect">
              <a:avLst/>
            </a:prstGeom>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E0780A70-F09B-42AA-A6BA-2960F2584B98}"/>
              </a:ext>
            </a:extLst>
          </p:cNvPr>
          <p:cNvSpPr txBox="1">
            <a:spLocks noChangeArrowheads="1"/>
          </p:cNvSpPr>
          <p:nvPr/>
        </p:nvSpPr>
        <p:spPr bwMode="auto">
          <a:xfrm>
            <a:off x="457200" y="381000"/>
            <a:ext cx="8305800" cy="2123658"/>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defRPr/>
            </a:pPr>
            <a:r>
              <a:rPr lang="en-US" altLang="ar-SA" sz="2400" dirty="0">
                <a:solidFill>
                  <a:srgbClr val="4F73B5"/>
                </a:solidFill>
                <a:latin typeface="Arial" panose="020B0604020202020204" pitchFamily="34" charset="0"/>
                <a:cs typeface="Arial" panose="020B0604020202020204" pitchFamily="34" charset="0"/>
              </a:rPr>
              <a:t>Calculate the mass of Zn</a:t>
            </a:r>
            <a:r>
              <a:rPr lang="en-US" altLang="ar-SA" sz="2400" baseline="-25000" dirty="0">
                <a:solidFill>
                  <a:srgbClr val="4F73B5"/>
                </a:solidFill>
                <a:latin typeface="Arial" panose="020B0604020202020204" pitchFamily="34" charset="0"/>
                <a:cs typeface="Arial" panose="020B0604020202020204" pitchFamily="34" charset="0"/>
              </a:rPr>
              <a:t>(s)</a:t>
            </a:r>
            <a:r>
              <a:rPr lang="en-US" altLang="ar-SA" sz="2400" dirty="0">
                <a:solidFill>
                  <a:srgbClr val="4F73B5"/>
                </a:solidFill>
                <a:latin typeface="Arial" panose="020B0604020202020204" pitchFamily="34" charset="0"/>
                <a:cs typeface="Arial" panose="020B0604020202020204" pitchFamily="34" charset="0"/>
              </a:rPr>
              <a:t> used to produce H</a:t>
            </a:r>
            <a:r>
              <a:rPr lang="en-US" altLang="ar-SA" sz="2400" baseline="-25000" dirty="0">
                <a:solidFill>
                  <a:srgbClr val="4F73B5"/>
                </a:solidFill>
                <a:latin typeface="Arial" panose="020B0604020202020204" pitchFamily="34" charset="0"/>
                <a:cs typeface="Arial" panose="020B0604020202020204" pitchFamily="34" charset="0"/>
              </a:rPr>
              <a:t>2(g) </a:t>
            </a:r>
            <a:r>
              <a:rPr lang="en-US" altLang="ar-SA" sz="2400" dirty="0">
                <a:solidFill>
                  <a:srgbClr val="4F73B5"/>
                </a:solidFill>
                <a:latin typeface="Arial" panose="020B0604020202020204" pitchFamily="34" charset="0"/>
                <a:cs typeface="Arial" panose="020B0604020202020204" pitchFamily="34" charset="0"/>
              </a:rPr>
              <a:t>over water at 25.0</a:t>
            </a:r>
            <a:r>
              <a:rPr lang="en-US" altLang="ar-SA" sz="2400" baseline="30000" dirty="0">
                <a:solidFill>
                  <a:srgbClr val="4F73B5"/>
                </a:solidFill>
                <a:latin typeface="Arial" panose="020B0604020202020204" pitchFamily="34" charset="0"/>
                <a:cs typeface="Arial" panose="020B0604020202020204" pitchFamily="34" charset="0"/>
              </a:rPr>
              <a:t>0</a:t>
            </a:r>
            <a:r>
              <a:rPr lang="en-US" altLang="ar-SA" sz="2400" dirty="0">
                <a:solidFill>
                  <a:srgbClr val="4F73B5"/>
                </a:solidFill>
                <a:latin typeface="Arial" panose="020B0604020202020204" pitchFamily="34" charset="0"/>
                <a:cs typeface="Arial" panose="020B0604020202020204" pitchFamily="34" charset="0"/>
              </a:rPr>
              <a:t>C  in a 7.80 L vessel and  pressure 0.980 atm knowing that  </a:t>
            </a:r>
            <a:r>
              <a:rPr lang="en-US" altLang="ar-SA" sz="2400" i="1" dirty="0">
                <a:solidFill>
                  <a:srgbClr val="4F73B5"/>
                </a:solidFill>
                <a:latin typeface="Arial" panose="020B0604020202020204" pitchFamily="34" charset="0"/>
                <a:cs typeface="Arial" panose="020B0604020202020204" pitchFamily="34" charset="0"/>
              </a:rPr>
              <a:t>p</a:t>
            </a:r>
            <a:r>
              <a:rPr lang="en-US" altLang="ar-SA" sz="1800" i="1" baseline="-25000" dirty="0">
                <a:solidFill>
                  <a:srgbClr val="4F73B5"/>
                </a:solidFill>
                <a:latin typeface="Arial" panose="020B0604020202020204" pitchFamily="34" charset="0"/>
                <a:cs typeface="Arial" panose="020B0604020202020204" pitchFamily="34" charset="0"/>
              </a:rPr>
              <a:t>H</a:t>
            </a:r>
            <a:r>
              <a:rPr lang="en-US" altLang="ar-SA" sz="1800" i="1" baseline="-44000" dirty="0">
                <a:solidFill>
                  <a:srgbClr val="4F73B5"/>
                </a:solidFill>
                <a:latin typeface="Arial" panose="020B0604020202020204" pitchFamily="34" charset="0"/>
                <a:cs typeface="Arial" panose="020B0604020202020204" pitchFamily="34" charset="0"/>
              </a:rPr>
              <a:t>2</a:t>
            </a:r>
            <a:r>
              <a:rPr lang="en-US" altLang="ar-SA" sz="1800" i="1" baseline="-25000" dirty="0">
                <a:solidFill>
                  <a:srgbClr val="4F73B5"/>
                </a:solidFill>
                <a:latin typeface="Arial" panose="020B0604020202020204" pitchFamily="34" charset="0"/>
                <a:cs typeface="Arial" panose="020B0604020202020204" pitchFamily="34" charset="0"/>
              </a:rPr>
              <a:t>O</a:t>
            </a:r>
            <a:r>
              <a:rPr lang="en-US" altLang="ar-SA" sz="2400" i="1" dirty="0">
                <a:solidFill>
                  <a:srgbClr val="4F73B5"/>
                </a:solidFill>
                <a:latin typeface="Arial" panose="020B0604020202020204" pitchFamily="34" charset="0"/>
                <a:cs typeface="Arial" panose="020B0604020202020204" pitchFamily="34" charset="0"/>
              </a:rPr>
              <a:t> = 23.8 mmHg </a:t>
            </a:r>
            <a:r>
              <a:rPr lang="en-US" altLang="ar-SA" sz="2400" dirty="0">
                <a:solidFill>
                  <a:srgbClr val="4F73B5"/>
                </a:solidFill>
                <a:latin typeface="Arial" panose="020B0604020202020204" pitchFamily="34" charset="0"/>
                <a:cs typeface="Arial" panose="020B0604020202020204" pitchFamily="34" charset="0"/>
              </a:rPr>
              <a:t>according to the following equation: </a:t>
            </a:r>
          </a:p>
          <a:p>
            <a:pPr eaLnBrk="1" hangingPunct="1">
              <a:spcBef>
                <a:spcPct val="50000"/>
              </a:spcBef>
              <a:buFontTx/>
              <a:buNone/>
              <a:defRPr/>
            </a:pPr>
            <a:r>
              <a:rPr lang="en-US" altLang="ar-SA" sz="2400" dirty="0">
                <a:solidFill>
                  <a:srgbClr val="4F73B5"/>
                </a:solidFill>
                <a:latin typeface="Arial" panose="020B0604020202020204" pitchFamily="34" charset="0"/>
                <a:cs typeface="Arial" panose="020B0604020202020204" pitchFamily="34" charset="0"/>
              </a:rPr>
              <a:t>Zn</a:t>
            </a:r>
            <a:r>
              <a:rPr lang="en-US" altLang="ar-SA" sz="2400" baseline="-25000" dirty="0">
                <a:solidFill>
                  <a:srgbClr val="4F73B5"/>
                </a:solidFill>
                <a:latin typeface="Arial" panose="020B0604020202020204" pitchFamily="34" charset="0"/>
                <a:cs typeface="Arial" panose="020B0604020202020204" pitchFamily="34" charset="0"/>
              </a:rPr>
              <a:t>(</a:t>
            </a:r>
            <a:r>
              <a:rPr lang="en-US" altLang="ar-SA" sz="2400" i="1" baseline="-25000" dirty="0">
                <a:solidFill>
                  <a:srgbClr val="4F73B5"/>
                </a:solidFill>
                <a:latin typeface="Arial" panose="020B0604020202020204" pitchFamily="34" charset="0"/>
                <a:cs typeface="Arial" panose="020B0604020202020204" pitchFamily="34" charset="0"/>
              </a:rPr>
              <a:t>s</a:t>
            </a:r>
            <a:r>
              <a:rPr lang="en-US" altLang="ar-SA" sz="2400" baseline="-25000" dirty="0">
                <a:solidFill>
                  <a:srgbClr val="4F73B5"/>
                </a:solidFill>
                <a:latin typeface="Arial" panose="020B0604020202020204" pitchFamily="34" charset="0"/>
                <a:cs typeface="Arial" panose="020B0604020202020204" pitchFamily="34" charset="0"/>
              </a:rPr>
              <a:t>)</a:t>
            </a:r>
            <a:r>
              <a:rPr lang="en-US" altLang="ar-SA" sz="2400" dirty="0">
                <a:solidFill>
                  <a:srgbClr val="4F73B5"/>
                </a:solidFill>
                <a:latin typeface="Arial" panose="020B0604020202020204" pitchFamily="34" charset="0"/>
                <a:cs typeface="Arial" panose="020B0604020202020204" pitchFamily="34" charset="0"/>
              </a:rPr>
              <a:t> + 2HCl</a:t>
            </a:r>
            <a:r>
              <a:rPr lang="en-US" altLang="ar-SA" sz="2400" baseline="-25000" dirty="0">
                <a:solidFill>
                  <a:srgbClr val="4F73B5"/>
                </a:solidFill>
                <a:latin typeface="Arial" panose="020B0604020202020204" pitchFamily="34" charset="0"/>
                <a:cs typeface="Arial" panose="020B0604020202020204" pitchFamily="34" charset="0"/>
              </a:rPr>
              <a:t>(g)</a:t>
            </a:r>
            <a:r>
              <a:rPr lang="en-US" altLang="ar-SA" sz="2400" dirty="0">
                <a:solidFill>
                  <a:srgbClr val="4F73B5"/>
                </a:solidFill>
                <a:latin typeface="Arial" panose="020B0604020202020204" pitchFamily="34" charset="0"/>
                <a:cs typeface="Arial" panose="020B0604020202020204" pitchFamily="34" charset="0"/>
              </a:rPr>
              <a:t>             ZnCl</a:t>
            </a:r>
            <a:r>
              <a:rPr lang="en-US" altLang="ar-SA" sz="2400" baseline="-25000" dirty="0">
                <a:solidFill>
                  <a:srgbClr val="4F73B5"/>
                </a:solidFill>
                <a:latin typeface="Arial" panose="020B0604020202020204" pitchFamily="34" charset="0"/>
                <a:cs typeface="Arial" panose="020B0604020202020204" pitchFamily="34" charset="0"/>
              </a:rPr>
              <a:t>2(</a:t>
            </a:r>
            <a:r>
              <a:rPr lang="en-US" altLang="ar-SA" sz="2400" baseline="-25000" dirty="0" err="1">
                <a:solidFill>
                  <a:srgbClr val="4F73B5"/>
                </a:solidFill>
                <a:latin typeface="Arial" panose="020B0604020202020204" pitchFamily="34" charset="0"/>
                <a:cs typeface="Arial" panose="020B0604020202020204" pitchFamily="34" charset="0"/>
              </a:rPr>
              <a:t>aq</a:t>
            </a:r>
            <a:r>
              <a:rPr lang="en-US" altLang="ar-SA" sz="2400" baseline="-25000" dirty="0">
                <a:solidFill>
                  <a:srgbClr val="4F73B5"/>
                </a:solidFill>
                <a:latin typeface="Arial" panose="020B0604020202020204" pitchFamily="34" charset="0"/>
                <a:cs typeface="Arial" panose="020B0604020202020204" pitchFamily="34" charset="0"/>
              </a:rPr>
              <a:t>) </a:t>
            </a:r>
            <a:r>
              <a:rPr lang="en-US" altLang="ar-SA" sz="2400" dirty="0">
                <a:solidFill>
                  <a:srgbClr val="4F73B5"/>
                </a:solidFill>
                <a:latin typeface="Arial" panose="020B0604020202020204" pitchFamily="34" charset="0"/>
                <a:cs typeface="Arial" panose="020B0604020202020204" pitchFamily="34" charset="0"/>
              </a:rPr>
              <a:t>+ H</a:t>
            </a:r>
            <a:r>
              <a:rPr lang="en-US" altLang="ar-SA" sz="2400" baseline="-25000" dirty="0">
                <a:solidFill>
                  <a:srgbClr val="4F73B5"/>
                </a:solidFill>
                <a:latin typeface="Arial" panose="020B0604020202020204" pitchFamily="34" charset="0"/>
                <a:cs typeface="Arial" panose="020B0604020202020204" pitchFamily="34" charset="0"/>
              </a:rPr>
              <a:t>2(g)</a:t>
            </a:r>
            <a:endParaRPr lang="en-US" altLang="ar-SA" sz="2400" dirty="0">
              <a:solidFill>
                <a:srgbClr val="4F73B5"/>
              </a:solidFill>
              <a:latin typeface="Arial" panose="020B0604020202020204" pitchFamily="34" charset="0"/>
              <a:cs typeface="Arial" panose="020B0604020202020204" pitchFamily="34" charset="0"/>
            </a:endParaRPr>
          </a:p>
        </p:txBody>
      </p:sp>
      <p:sp>
        <p:nvSpPr>
          <p:cNvPr id="39939" name="Line 6">
            <a:extLst>
              <a:ext uri="{FF2B5EF4-FFF2-40B4-BE49-F238E27FC236}">
                <a16:creationId xmlns:a16="http://schemas.microsoft.com/office/drawing/2014/main" id="{66A5F95D-12CF-4E89-8805-129103C9EAB7}"/>
              </a:ext>
            </a:extLst>
          </p:cNvPr>
          <p:cNvSpPr>
            <a:spLocks noChangeShapeType="1"/>
          </p:cNvSpPr>
          <p:nvPr/>
        </p:nvSpPr>
        <p:spPr bwMode="auto">
          <a:xfrm>
            <a:off x="2590800" y="2286000"/>
            <a:ext cx="685800" cy="0"/>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9" name="مستطيل 8">
            <a:extLst>
              <a:ext uri="{FF2B5EF4-FFF2-40B4-BE49-F238E27FC236}">
                <a16:creationId xmlns:a16="http://schemas.microsoft.com/office/drawing/2014/main" id="{D5D6124C-6AAB-4A48-B5E8-6E5E4BBCF583}"/>
              </a:ext>
            </a:extLst>
          </p:cNvPr>
          <p:cNvSpPr/>
          <p:nvPr/>
        </p:nvSpPr>
        <p:spPr>
          <a:xfrm>
            <a:off x="3700463" y="5334000"/>
            <a:ext cx="1873250" cy="461963"/>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a:spAutoFit/>
          </a:bodyPr>
          <a:lstStyle/>
          <a:p>
            <a:pPr algn="ctr" eaLnBrk="1" hangingPunct="1">
              <a:defRPr/>
            </a:pPr>
            <a:r>
              <a:rPr lang="en-US" altLang="ar-SA" i="1" dirty="0" err="1">
                <a:solidFill>
                  <a:srgbClr val="C00000"/>
                </a:solidFill>
                <a:latin typeface="Arial" panose="020B0604020202020204" pitchFamily="34" charset="0"/>
              </a:rPr>
              <a:t>m</a:t>
            </a:r>
            <a:r>
              <a:rPr lang="en-US" altLang="ar-SA" sz="1400" i="1" baseline="-25000" dirty="0" err="1">
                <a:solidFill>
                  <a:srgbClr val="C00000"/>
                </a:solidFill>
                <a:latin typeface="Arial" panose="020B0604020202020204" pitchFamily="34" charset="0"/>
              </a:rPr>
              <a:t>Zn</a:t>
            </a:r>
            <a:r>
              <a:rPr lang="en-US" altLang="ar-SA" i="1" dirty="0">
                <a:solidFill>
                  <a:srgbClr val="C00000"/>
                </a:solidFill>
                <a:latin typeface="Arial" panose="020B0604020202020204" pitchFamily="34" charset="0"/>
              </a:rPr>
              <a:t> = 19.8 g </a:t>
            </a:r>
            <a:endParaRPr lang="en-US" dirty="0">
              <a:solidFill>
                <a:srgbClr val="C00000"/>
              </a:solidFill>
            </a:endParaRPr>
          </a:p>
        </p:txBody>
      </p:sp>
      <p:sp>
        <p:nvSpPr>
          <p:cNvPr id="5" name="Slide Number Placeholder 4">
            <a:extLst>
              <a:ext uri="{FF2B5EF4-FFF2-40B4-BE49-F238E27FC236}">
                <a16:creationId xmlns:a16="http://schemas.microsoft.com/office/drawing/2014/main" id="{4FDAA830-D1CC-45D3-A0CC-F3EA340CD450}"/>
              </a:ext>
            </a:extLst>
          </p:cNvPr>
          <p:cNvSpPr>
            <a:spLocks noGrp="1"/>
          </p:cNvSpPr>
          <p:nvPr>
            <p:ph type="sldNum" sz="quarter" idx="12"/>
          </p:nvPr>
        </p:nvSpPr>
        <p:spPr/>
        <p:txBody>
          <a:bodyPr/>
          <a:lstStyle/>
          <a:p>
            <a:pPr>
              <a:defRPr/>
            </a:pPr>
            <a:fld id="{FE59D228-BDAD-4861-BBEA-2F34BE7847B1}" type="slidenum">
              <a:rPr lang="en-US" altLang="en-US" smtClean="0"/>
              <a:pPr>
                <a:defRPr/>
              </a:pPr>
              <a:t>41</a:t>
            </a:fld>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6C3B08D8-B83F-43FB-83B4-753DC51C37B2}"/>
              </a:ext>
            </a:extLst>
          </p:cNvPr>
          <p:cNvSpPr txBox="1">
            <a:spLocks noChangeArrowheads="1"/>
          </p:cNvSpPr>
          <p:nvPr/>
        </p:nvSpPr>
        <p:spPr bwMode="auto">
          <a:xfrm>
            <a:off x="1122178" y="152400"/>
            <a:ext cx="68996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Kinetic Molecular Theory of Gases</a:t>
            </a:r>
          </a:p>
        </p:txBody>
      </p:sp>
      <p:sp>
        <p:nvSpPr>
          <p:cNvPr id="31747" name="Text Box 3">
            <a:extLst>
              <a:ext uri="{FF2B5EF4-FFF2-40B4-BE49-F238E27FC236}">
                <a16:creationId xmlns:a16="http://schemas.microsoft.com/office/drawing/2014/main" id="{BE41F9F1-85DC-48C9-A5EA-1B2642D844E1}"/>
              </a:ext>
            </a:extLst>
          </p:cNvPr>
          <p:cNvSpPr txBox="1">
            <a:spLocks noChangeArrowheads="1"/>
          </p:cNvSpPr>
          <p:nvPr/>
        </p:nvSpPr>
        <p:spPr bwMode="auto">
          <a:xfrm>
            <a:off x="152400" y="844550"/>
            <a:ext cx="87630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AutoNum type="arabicPeriod"/>
            </a:pPr>
            <a:r>
              <a:rPr lang="en-US" altLang="en-US" sz="2300" dirty="0">
                <a:latin typeface="Arial" panose="020B0604020202020204" pitchFamily="34" charset="0"/>
              </a:rPr>
              <a:t>A gas is composed of molecules that are separated from each other by </a:t>
            </a:r>
            <a:r>
              <a:rPr lang="en-US" altLang="en-US" sz="2300" b="1" dirty="0">
                <a:latin typeface="Arial" panose="020B0604020202020204" pitchFamily="34" charset="0"/>
              </a:rPr>
              <a:t>distances</a:t>
            </a:r>
            <a:r>
              <a:rPr lang="en-US" altLang="en-US" sz="2300" dirty="0">
                <a:latin typeface="Arial" panose="020B0604020202020204" pitchFamily="34" charset="0"/>
              </a:rPr>
              <a:t> far greater than their own dimensions.  The molecules can be considered to be </a:t>
            </a:r>
            <a:r>
              <a:rPr lang="en-US" altLang="en-US" sz="2300" b="1" i="1" dirty="0">
                <a:latin typeface="Arial" panose="020B0604020202020204" pitchFamily="34" charset="0"/>
              </a:rPr>
              <a:t>points</a:t>
            </a:r>
            <a:r>
              <a:rPr lang="en-US" altLang="en-US" sz="2300" dirty="0">
                <a:latin typeface="Arial" panose="020B0604020202020204" pitchFamily="34" charset="0"/>
              </a:rPr>
              <a:t>; that is, they possess mass but have </a:t>
            </a:r>
            <a:r>
              <a:rPr lang="en-US" altLang="en-US" sz="2300" b="1" dirty="0">
                <a:latin typeface="Arial" panose="020B0604020202020204" pitchFamily="34" charset="0"/>
              </a:rPr>
              <a:t>negligible volume</a:t>
            </a:r>
            <a:r>
              <a:rPr lang="en-US" altLang="en-US" sz="2300" dirty="0">
                <a:latin typeface="Arial" panose="020B0604020202020204" pitchFamily="34" charset="0"/>
              </a:rPr>
              <a:t>.</a:t>
            </a:r>
          </a:p>
          <a:p>
            <a:pPr eaLnBrk="1" hangingPunct="1">
              <a:spcBef>
                <a:spcPct val="50000"/>
              </a:spcBef>
              <a:buFontTx/>
              <a:buAutoNum type="arabicPeriod"/>
            </a:pPr>
            <a:r>
              <a:rPr lang="en-US" altLang="en-US" sz="2300" dirty="0">
                <a:latin typeface="Arial" panose="020B0604020202020204" pitchFamily="34" charset="0"/>
              </a:rPr>
              <a:t>Gas molecules are in constant motion in </a:t>
            </a:r>
            <a:r>
              <a:rPr lang="en-US" altLang="en-US" sz="2300" b="1" dirty="0">
                <a:latin typeface="Arial" panose="020B0604020202020204" pitchFamily="34" charset="0"/>
              </a:rPr>
              <a:t>random directions</a:t>
            </a:r>
            <a:r>
              <a:rPr lang="en-US" altLang="en-US" sz="2300" dirty="0">
                <a:latin typeface="Arial" panose="020B0604020202020204" pitchFamily="34" charset="0"/>
              </a:rPr>
              <a:t>, and they frequently collide with one another.  </a:t>
            </a:r>
            <a:r>
              <a:rPr lang="en-US" altLang="en-US" sz="2300" b="1" dirty="0">
                <a:latin typeface="Arial" panose="020B0604020202020204" pitchFamily="34" charset="0"/>
              </a:rPr>
              <a:t>Collisions</a:t>
            </a:r>
            <a:r>
              <a:rPr lang="en-US" altLang="en-US" sz="2300" dirty="0">
                <a:latin typeface="Arial" panose="020B0604020202020204" pitchFamily="34" charset="0"/>
              </a:rPr>
              <a:t> among molecules are perfectly elastic.</a:t>
            </a:r>
          </a:p>
          <a:p>
            <a:pPr eaLnBrk="1" hangingPunct="1">
              <a:spcBef>
                <a:spcPct val="50000"/>
              </a:spcBef>
              <a:buFontTx/>
              <a:buAutoNum type="arabicPeriod"/>
            </a:pPr>
            <a:r>
              <a:rPr lang="en-US" altLang="en-US" sz="2300" dirty="0">
                <a:latin typeface="Arial" panose="020B0604020202020204" pitchFamily="34" charset="0"/>
              </a:rPr>
              <a:t>Gas molecules exert </a:t>
            </a:r>
            <a:r>
              <a:rPr lang="en-US" altLang="en-US" sz="2300" b="1" dirty="0">
                <a:latin typeface="Arial" panose="020B0604020202020204" pitchFamily="34" charset="0"/>
              </a:rPr>
              <a:t>neither attractive nor repulsive</a:t>
            </a:r>
            <a:r>
              <a:rPr lang="en-US" altLang="en-US" sz="2300" dirty="0">
                <a:latin typeface="Arial" panose="020B0604020202020204" pitchFamily="34" charset="0"/>
              </a:rPr>
              <a:t> forces on one another.</a:t>
            </a:r>
          </a:p>
          <a:p>
            <a:pPr eaLnBrk="1" hangingPunct="1">
              <a:spcBef>
                <a:spcPct val="50000"/>
              </a:spcBef>
              <a:buFontTx/>
              <a:buAutoNum type="arabicPeriod"/>
            </a:pPr>
            <a:r>
              <a:rPr lang="en-US" altLang="en-US" sz="2300" dirty="0">
                <a:latin typeface="Arial" panose="020B0604020202020204" pitchFamily="34" charset="0"/>
              </a:rPr>
              <a:t>The average kinetic energy of the molecules is proportional to the temperature of the gas in kelvins.  Any two gases at the same temperature will have the same average kinetic energy</a:t>
            </a:r>
          </a:p>
        </p:txBody>
      </p:sp>
      <p:grpSp>
        <p:nvGrpSpPr>
          <p:cNvPr id="2" name="Group 8">
            <a:extLst>
              <a:ext uri="{FF2B5EF4-FFF2-40B4-BE49-F238E27FC236}">
                <a16:creationId xmlns:a16="http://schemas.microsoft.com/office/drawing/2014/main" id="{7D088462-40DD-4A45-97D2-4493992F26EA}"/>
              </a:ext>
            </a:extLst>
          </p:cNvPr>
          <p:cNvGrpSpPr>
            <a:grpSpLocks/>
          </p:cNvGrpSpPr>
          <p:nvPr/>
        </p:nvGrpSpPr>
        <p:grpSpPr bwMode="auto">
          <a:xfrm>
            <a:off x="3666331" y="5867400"/>
            <a:ext cx="1811338" cy="457200"/>
            <a:chOff x="2169" y="3817"/>
            <a:chExt cx="1141" cy="288"/>
          </a:xfrm>
        </p:grpSpPr>
        <p:sp>
          <p:nvSpPr>
            <p:cNvPr id="40966" name="Text Box 5">
              <a:extLst>
                <a:ext uri="{FF2B5EF4-FFF2-40B4-BE49-F238E27FC236}">
                  <a16:creationId xmlns:a16="http://schemas.microsoft.com/office/drawing/2014/main" id="{18FB285A-4440-4D16-9404-DE1C463AEBCB}"/>
                </a:ext>
              </a:extLst>
            </p:cNvPr>
            <p:cNvSpPr txBox="1">
              <a:spLocks noChangeArrowheads="1"/>
            </p:cNvSpPr>
            <p:nvPr/>
          </p:nvSpPr>
          <p:spPr bwMode="auto">
            <a:xfrm>
              <a:off x="2169" y="3817"/>
              <a:ext cx="11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KE = ½ </a:t>
              </a:r>
              <a:r>
                <a:rPr lang="en-US" altLang="en-US" sz="2400" i="1" dirty="0">
                  <a:latin typeface="Arial" panose="020B0604020202020204" pitchFamily="34" charset="0"/>
                </a:rPr>
                <a:t>mu</a:t>
              </a:r>
              <a:r>
                <a:rPr lang="en-US" altLang="en-US" sz="2400" i="1" baseline="30000" dirty="0">
                  <a:latin typeface="Arial" panose="020B0604020202020204" pitchFamily="34" charset="0"/>
                </a:rPr>
                <a:t>2</a:t>
              </a:r>
              <a:endParaRPr lang="en-US" altLang="en-US" sz="2400" dirty="0">
                <a:latin typeface="Arial" panose="020B0604020202020204" pitchFamily="34" charset="0"/>
              </a:endParaRPr>
            </a:p>
          </p:txBody>
        </p:sp>
        <p:sp>
          <p:nvSpPr>
            <p:cNvPr id="40967" name="Line 6">
              <a:extLst>
                <a:ext uri="{FF2B5EF4-FFF2-40B4-BE49-F238E27FC236}">
                  <a16:creationId xmlns:a16="http://schemas.microsoft.com/office/drawing/2014/main" id="{E98155C1-F6CF-4799-9C0B-6B77B6E35A23}"/>
                </a:ext>
              </a:extLst>
            </p:cNvPr>
            <p:cNvSpPr>
              <a:spLocks noChangeShapeType="1"/>
            </p:cNvSpPr>
            <p:nvPr/>
          </p:nvSpPr>
          <p:spPr bwMode="auto">
            <a:xfrm>
              <a:off x="2208" y="3840"/>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7">
              <a:extLst>
                <a:ext uri="{FF2B5EF4-FFF2-40B4-BE49-F238E27FC236}">
                  <a16:creationId xmlns:a16="http://schemas.microsoft.com/office/drawing/2014/main" id="{56820FF0-1885-41F8-99D1-8EC5E28D999D}"/>
                </a:ext>
              </a:extLst>
            </p:cNvPr>
            <p:cNvSpPr>
              <a:spLocks noChangeShapeType="1"/>
            </p:cNvSpPr>
            <p:nvPr/>
          </p:nvSpPr>
          <p:spPr bwMode="auto">
            <a:xfrm>
              <a:off x="3120" y="38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 name="Slide Number Placeholder 4">
            <a:extLst>
              <a:ext uri="{FF2B5EF4-FFF2-40B4-BE49-F238E27FC236}">
                <a16:creationId xmlns:a16="http://schemas.microsoft.com/office/drawing/2014/main" id="{6956E2F8-9C2A-4C4A-9529-20AA8B3C92CA}"/>
              </a:ext>
            </a:extLst>
          </p:cNvPr>
          <p:cNvSpPr>
            <a:spLocks noGrp="1"/>
          </p:cNvSpPr>
          <p:nvPr>
            <p:ph type="sldNum" sz="quarter" idx="12"/>
          </p:nvPr>
        </p:nvSpPr>
        <p:spPr/>
        <p:txBody>
          <a:bodyPr/>
          <a:lstStyle/>
          <a:p>
            <a:pPr>
              <a:defRPr/>
            </a:pPr>
            <a:fld id="{FE59D228-BDAD-4861-BBEA-2F34BE7847B1}" type="slidenum">
              <a:rPr lang="en-US" altLang="en-US" smtClean="0"/>
              <a:pPr>
                <a:defRPr/>
              </a:pPr>
              <a:t>42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DCAF5C70-9F87-4EE6-BB43-14F869FBE976}"/>
              </a:ext>
            </a:extLst>
          </p:cNvPr>
          <p:cNvSpPr txBox="1">
            <a:spLocks noChangeArrowheads="1"/>
          </p:cNvSpPr>
          <p:nvPr/>
        </p:nvSpPr>
        <p:spPr bwMode="auto">
          <a:xfrm>
            <a:off x="1543767" y="152400"/>
            <a:ext cx="60564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Kinetic theory of gases and …</a:t>
            </a:r>
          </a:p>
        </p:txBody>
      </p:sp>
      <p:sp>
        <p:nvSpPr>
          <p:cNvPr id="32771" name="Text Box 3">
            <a:extLst>
              <a:ext uri="{FF2B5EF4-FFF2-40B4-BE49-F238E27FC236}">
                <a16:creationId xmlns:a16="http://schemas.microsoft.com/office/drawing/2014/main" id="{CE78A9BF-AC75-4C1E-BC42-6E58A7C05696}"/>
              </a:ext>
            </a:extLst>
          </p:cNvPr>
          <p:cNvSpPr txBox="1">
            <a:spLocks noChangeArrowheads="1"/>
          </p:cNvSpPr>
          <p:nvPr/>
        </p:nvSpPr>
        <p:spPr bwMode="auto">
          <a:xfrm>
            <a:off x="152400" y="838200"/>
            <a:ext cx="8686800"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800" dirty="0">
                <a:latin typeface="Arial" panose="020B0604020202020204" pitchFamily="34" charset="0"/>
              </a:rPr>
              <a:t>Compressibility of Gases</a:t>
            </a:r>
          </a:p>
          <a:p>
            <a:pPr eaLnBrk="1" hangingPunct="1">
              <a:spcBef>
                <a:spcPct val="50000"/>
              </a:spcBef>
            </a:pPr>
            <a:r>
              <a:rPr lang="en-US" altLang="en-US" sz="2800" dirty="0">
                <a:latin typeface="Arial" panose="020B0604020202020204" pitchFamily="34" charset="0"/>
              </a:rPr>
              <a:t>Boyle’s Law</a:t>
            </a:r>
          </a:p>
          <a:p>
            <a:pPr lvl="2" eaLnBrk="1" hangingPunct="1">
              <a:spcBef>
                <a:spcPct val="5000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collision rate with wall</a:t>
            </a:r>
          </a:p>
          <a:p>
            <a:pPr lvl="2" eaLnBrk="1" hangingPunct="1">
              <a:lnSpc>
                <a:spcPct val="60000"/>
              </a:lnSpc>
              <a:spcBef>
                <a:spcPct val="50000"/>
              </a:spcBef>
              <a:buFontTx/>
              <a:buNone/>
            </a:pPr>
            <a:r>
              <a:rPr lang="en-US" altLang="en-US" dirty="0">
                <a:latin typeface="Arial" panose="020B0604020202020204" pitchFamily="34" charset="0"/>
              </a:rPr>
              <a:t>Collision rate </a:t>
            </a:r>
            <a:r>
              <a:rPr lang="en-US" altLang="en-US" dirty="0">
                <a:latin typeface="Symbol" panose="05050102010706020507" pitchFamily="18" charset="2"/>
              </a:rPr>
              <a:t>a</a:t>
            </a:r>
            <a:r>
              <a:rPr lang="en-US" altLang="en-US" dirty="0">
                <a:latin typeface="Arial" panose="020B0604020202020204" pitchFamily="34" charset="0"/>
              </a:rPr>
              <a:t> number density</a:t>
            </a:r>
          </a:p>
          <a:p>
            <a:pPr lvl="2" eaLnBrk="1" hangingPunct="1">
              <a:lnSpc>
                <a:spcPct val="60000"/>
              </a:lnSpc>
              <a:spcBef>
                <a:spcPct val="50000"/>
              </a:spcBef>
              <a:buFontTx/>
              <a:buNone/>
            </a:pPr>
            <a:r>
              <a:rPr lang="en-US" altLang="en-US" dirty="0">
                <a:latin typeface="Arial" panose="020B0604020202020204" pitchFamily="34" charset="0"/>
              </a:rPr>
              <a:t>Number density </a:t>
            </a:r>
            <a:r>
              <a:rPr lang="en-US" altLang="en-US" dirty="0">
                <a:latin typeface="Symbol" panose="05050102010706020507" pitchFamily="18" charset="2"/>
              </a:rPr>
              <a:t>a</a:t>
            </a:r>
            <a:r>
              <a:rPr lang="en-US" altLang="en-US" dirty="0">
                <a:latin typeface="Arial" panose="020B0604020202020204" pitchFamily="34" charset="0"/>
              </a:rPr>
              <a:t> 1/</a:t>
            </a:r>
            <a:r>
              <a:rPr lang="en-US" altLang="en-US" i="1" dirty="0">
                <a:latin typeface="Arial" panose="020B0604020202020204" pitchFamily="34" charset="0"/>
              </a:rPr>
              <a:t>V</a:t>
            </a:r>
          </a:p>
          <a:p>
            <a:pPr lvl="2" eaLnBrk="1" hangingPunct="1">
              <a:lnSpc>
                <a:spcPct val="60000"/>
              </a:lnSpc>
              <a:spcBef>
                <a:spcPct val="5000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1/</a:t>
            </a:r>
            <a:r>
              <a:rPr lang="en-US" altLang="en-US" i="1" dirty="0">
                <a:latin typeface="Arial" panose="020B0604020202020204" pitchFamily="34" charset="0"/>
              </a:rPr>
              <a:t>V</a:t>
            </a:r>
          </a:p>
          <a:p>
            <a:pPr eaLnBrk="1" hangingPunct="1">
              <a:spcBef>
                <a:spcPct val="50000"/>
              </a:spcBef>
            </a:pPr>
            <a:r>
              <a:rPr lang="en-US" altLang="en-US" sz="2800" dirty="0">
                <a:latin typeface="Arial" panose="020B0604020202020204" pitchFamily="34" charset="0"/>
              </a:rPr>
              <a:t>Charles’ Law</a:t>
            </a:r>
          </a:p>
          <a:p>
            <a:pPr lvl="2" eaLnBrk="1" hangingPunct="1">
              <a:lnSpc>
                <a:spcPct val="70000"/>
              </a:lnSpc>
              <a:spcBef>
                <a:spcPct val="5000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collision rate with wall</a:t>
            </a:r>
          </a:p>
          <a:p>
            <a:pPr lvl="2" eaLnBrk="1" hangingPunct="1">
              <a:lnSpc>
                <a:spcPct val="70000"/>
              </a:lnSpc>
              <a:spcBef>
                <a:spcPct val="50000"/>
              </a:spcBef>
              <a:buFontTx/>
              <a:buNone/>
            </a:pPr>
            <a:r>
              <a:rPr lang="en-US" altLang="en-US" dirty="0">
                <a:latin typeface="Arial" panose="020B0604020202020204" pitchFamily="34" charset="0"/>
              </a:rPr>
              <a:t>Collision rate </a:t>
            </a:r>
            <a:r>
              <a:rPr lang="en-US" altLang="en-US" dirty="0">
                <a:latin typeface="Symbol" panose="05050102010706020507" pitchFamily="18" charset="2"/>
              </a:rPr>
              <a:t>a</a:t>
            </a:r>
            <a:r>
              <a:rPr lang="en-US" altLang="en-US" dirty="0">
                <a:latin typeface="Arial" panose="020B0604020202020204" pitchFamily="34" charset="0"/>
              </a:rPr>
              <a:t> average kinetic energy of gas molecules</a:t>
            </a:r>
          </a:p>
          <a:p>
            <a:pPr lvl="2" eaLnBrk="1" hangingPunct="1">
              <a:lnSpc>
                <a:spcPct val="70000"/>
              </a:lnSpc>
              <a:spcBef>
                <a:spcPct val="50000"/>
              </a:spcBef>
              <a:buFontTx/>
              <a:buNone/>
            </a:pPr>
            <a:r>
              <a:rPr lang="en-US" altLang="en-US" dirty="0">
                <a:latin typeface="Arial" panose="020B0604020202020204" pitchFamily="34" charset="0"/>
              </a:rPr>
              <a:t>Average kinetic energy </a:t>
            </a:r>
            <a:r>
              <a:rPr lang="en-US" altLang="en-US" dirty="0">
                <a:latin typeface="Symbol" panose="05050102010706020507" pitchFamily="18" charset="2"/>
              </a:rPr>
              <a:t>a</a:t>
            </a:r>
            <a:r>
              <a:rPr lang="en-US" altLang="en-US" dirty="0">
                <a:latin typeface="Arial" panose="020B0604020202020204" pitchFamily="34" charset="0"/>
              </a:rPr>
              <a:t> </a:t>
            </a:r>
            <a:r>
              <a:rPr lang="en-US" altLang="en-US" i="1" dirty="0">
                <a:latin typeface="Arial" panose="020B0604020202020204" pitchFamily="34" charset="0"/>
              </a:rPr>
              <a:t>T</a:t>
            </a:r>
          </a:p>
          <a:p>
            <a:pPr lvl="2" eaLnBrk="1" hangingPunct="1">
              <a:lnSpc>
                <a:spcPct val="70000"/>
              </a:lnSpc>
              <a:spcBef>
                <a:spcPct val="5000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a:t>
            </a:r>
            <a:r>
              <a:rPr lang="en-US" altLang="en-US" i="1" dirty="0">
                <a:latin typeface="Arial" panose="020B0604020202020204" pitchFamily="34" charset="0"/>
              </a:rPr>
              <a:t>T</a:t>
            </a:r>
          </a:p>
        </p:txBody>
      </p:sp>
      <p:sp>
        <p:nvSpPr>
          <p:cNvPr id="4" name="Slide Number Placeholder 3">
            <a:extLst>
              <a:ext uri="{FF2B5EF4-FFF2-40B4-BE49-F238E27FC236}">
                <a16:creationId xmlns:a16="http://schemas.microsoft.com/office/drawing/2014/main" id="{71DF478E-FEBC-488F-8229-0FA1291CC55C}"/>
              </a:ext>
            </a:extLst>
          </p:cNvPr>
          <p:cNvSpPr>
            <a:spLocks noGrp="1"/>
          </p:cNvSpPr>
          <p:nvPr>
            <p:ph type="sldNum" sz="quarter" idx="12"/>
          </p:nvPr>
        </p:nvSpPr>
        <p:spPr/>
        <p:txBody>
          <a:bodyPr/>
          <a:lstStyle/>
          <a:p>
            <a:pPr>
              <a:defRPr/>
            </a:pPr>
            <a:fld id="{FE59D228-BDAD-4861-BBEA-2F34BE7847B1}" type="slidenum">
              <a:rPr lang="en-US" altLang="en-US" smtClean="0"/>
              <a:pPr>
                <a:defRPr/>
              </a:pPr>
              <a:t>43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7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EF84D8BA-6C44-4949-A81D-08C3EFAC6D30}"/>
              </a:ext>
            </a:extLst>
          </p:cNvPr>
          <p:cNvSpPr txBox="1">
            <a:spLocks noChangeArrowheads="1"/>
          </p:cNvSpPr>
          <p:nvPr/>
        </p:nvSpPr>
        <p:spPr bwMode="auto">
          <a:xfrm>
            <a:off x="1543767" y="165100"/>
            <a:ext cx="60564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Kinetic theory of gases and …</a:t>
            </a:r>
          </a:p>
        </p:txBody>
      </p:sp>
      <p:sp>
        <p:nvSpPr>
          <p:cNvPr id="33795" name="Text Box 3">
            <a:extLst>
              <a:ext uri="{FF2B5EF4-FFF2-40B4-BE49-F238E27FC236}">
                <a16:creationId xmlns:a16="http://schemas.microsoft.com/office/drawing/2014/main" id="{48EFBF24-B6CA-4A24-8D96-E5FB6DC06865}"/>
              </a:ext>
            </a:extLst>
          </p:cNvPr>
          <p:cNvSpPr txBox="1">
            <a:spLocks noChangeArrowheads="1"/>
          </p:cNvSpPr>
          <p:nvPr/>
        </p:nvSpPr>
        <p:spPr bwMode="auto">
          <a:xfrm>
            <a:off x="152400" y="838200"/>
            <a:ext cx="8686800" cy="457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800" dirty="0">
                <a:latin typeface="Arial" panose="020B0604020202020204" pitchFamily="34" charset="0"/>
              </a:rPr>
              <a:t>Avogadro’s Law</a:t>
            </a:r>
          </a:p>
          <a:p>
            <a:pPr marL="914400" lvl="2" indent="0" eaLnBrk="1" hangingPunct="1">
              <a:lnSpc>
                <a:spcPct val="110000"/>
              </a:lnSpc>
              <a:spcBef>
                <a:spcPts val="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collision rate with wall</a:t>
            </a:r>
          </a:p>
          <a:p>
            <a:pPr marL="914400" lvl="2" indent="0" eaLnBrk="1" hangingPunct="1">
              <a:lnSpc>
                <a:spcPct val="110000"/>
              </a:lnSpc>
              <a:spcBef>
                <a:spcPts val="0"/>
              </a:spcBef>
              <a:buFontTx/>
              <a:buNone/>
            </a:pPr>
            <a:r>
              <a:rPr lang="en-US" altLang="en-US" dirty="0">
                <a:latin typeface="Arial" panose="020B0604020202020204" pitchFamily="34" charset="0"/>
              </a:rPr>
              <a:t>Collision rate </a:t>
            </a:r>
            <a:r>
              <a:rPr lang="en-US" altLang="en-US" dirty="0">
                <a:latin typeface="Symbol" panose="05050102010706020507" pitchFamily="18" charset="2"/>
              </a:rPr>
              <a:t>a</a:t>
            </a:r>
            <a:r>
              <a:rPr lang="en-US" altLang="en-US" dirty="0">
                <a:latin typeface="Arial" panose="020B0604020202020204" pitchFamily="34" charset="0"/>
              </a:rPr>
              <a:t> number density</a:t>
            </a:r>
          </a:p>
          <a:p>
            <a:pPr marL="914400" lvl="2" indent="0" eaLnBrk="1" hangingPunct="1">
              <a:lnSpc>
                <a:spcPct val="110000"/>
              </a:lnSpc>
              <a:spcBef>
                <a:spcPts val="0"/>
              </a:spcBef>
              <a:buFontTx/>
              <a:buNone/>
            </a:pPr>
            <a:r>
              <a:rPr lang="en-US" altLang="en-US" dirty="0">
                <a:latin typeface="Arial" panose="020B0604020202020204" pitchFamily="34" charset="0"/>
              </a:rPr>
              <a:t>Number density </a:t>
            </a:r>
            <a:r>
              <a:rPr lang="en-US" altLang="en-US" dirty="0">
                <a:latin typeface="Symbol" panose="05050102010706020507" pitchFamily="18" charset="2"/>
              </a:rPr>
              <a:t>a</a:t>
            </a:r>
            <a:r>
              <a:rPr lang="en-US" altLang="en-US" dirty="0">
                <a:latin typeface="Arial" panose="020B0604020202020204" pitchFamily="34" charset="0"/>
              </a:rPr>
              <a:t> </a:t>
            </a:r>
            <a:r>
              <a:rPr lang="en-US" altLang="en-US" i="1" dirty="0">
                <a:latin typeface="Arial" panose="020B0604020202020204" pitchFamily="34" charset="0"/>
              </a:rPr>
              <a:t>n</a:t>
            </a:r>
          </a:p>
          <a:p>
            <a:pPr marL="914400" lvl="2" indent="0" eaLnBrk="1" hangingPunct="1">
              <a:lnSpc>
                <a:spcPct val="110000"/>
              </a:lnSpc>
              <a:spcBef>
                <a:spcPts val="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a:t>
            </a:r>
            <a:r>
              <a:rPr lang="en-US" altLang="en-US" i="1" dirty="0">
                <a:latin typeface="Arial" panose="020B0604020202020204" pitchFamily="34" charset="0"/>
              </a:rPr>
              <a:t>n</a:t>
            </a:r>
          </a:p>
          <a:p>
            <a:pPr eaLnBrk="1" hangingPunct="1">
              <a:spcBef>
                <a:spcPct val="50000"/>
              </a:spcBef>
            </a:pPr>
            <a:r>
              <a:rPr lang="en-US" altLang="en-US" sz="2800" dirty="0">
                <a:latin typeface="Arial" panose="020B0604020202020204" pitchFamily="34" charset="0"/>
              </a:rPr>
              <a:t>Dalton’s Law of Partial Pressures</a:t>
            </a:r>
          </a:p>
          <a:p>
            <a:pPr lvl="2" eaLnBrk="1" hangingPunct="1">
              <a:lnSpc>
                <a:spcPct val="110000"/>
              </a:lnSpc>
              <a:spcBef>
                <a:spcPct val="50000"/>
              </a:spcBef>
              <a:buFontTx/>
              <a:buNone/>
            </a:pPr>
            <a:r>
              <a:rPr lang="en-US" altLang="en-US" dirty="0">
                <a:latin typeface="Arial" panose="020B0604020202020204" pitchFamily="34" charset="0"/>
              </a:rPr>
              <a:t>Molecules do not attract or repel one another</a:t>
            </a:r>
          </a:p>
          <a:p>
            <a:pPr marL="914400" lvl="2" indent="0" eaLnBrk="1" hangingPunct="1">
              <a:lnSpc>
                <a:spcPct val="110000"/>
              </a:lnSpc>
              <a:spcBef>
                <a:spcPts val="0"/>
              </a:spcBef>
              <a:buFontTx/>
              <a:buNone/>
            </a:pPr>
            <a:r>
              <a:rPr lang="en-US" altLang="en-US" i="1" dirty="0">
                <a:latin typeface="Arial" panose="020B0604020202020204" pitchFamily="34" charset="0"/>
              </a:rPr>
              <a:t>P</a:t>
            </a:r>
            <a:r>
              <a:rPr lang="en-US" altLang="en-US" dirty="0">
                <a:latin typeface="Arial" panose="020B0604020202020204" pitchFamily="34" charset="0"/>
              </a:rPr>
              <a:t> exerted by one type of molecule is unaffected by the presence of another gas</a:t>
            </a:r>
          </a:p>
          <a:p>
            <a:pPr marL="914400" lvl="2" indent="0" eaLnBrk="1" hangingPunct="1">
              <a:lnSpc>
                <a:spcPct val="110000"/>
              </a:lnSpc>
              <a:spcBef>
                <a:spcPts val="0"/>
              </a:spcBef>
              <a:buFontTx/>
              <a:buNone/>
            </a:pPr>
            <a:r>
              <a:rPr lang="en-US" altLang="en-US" i="1" dirty="0" err="1">
                <a:latin typeface="Arial" panose="020B0604020202020204" pitchFamily="34" charset="0"/>
              </a:rPr>
              <a:t>P</a:t>
            </a:r>
            <a:r>
              <a:rPr lang="en-US" altLang="en-US" baseline="-25000" dirty="0" err="1">
                <a:latin typeface="Arial" panose="020B0604020202020204" pitchFamily="34" charset="0"/>
              </a:rPr>
              <a:t>total</a:t>
            </a:r>
            <a:r>
              <a:rPr lang="en-US" altLang="en-US" dirty="0">
                <a:latin typeface="Arial" panose="020B0604020202020204" pitchFamily="34" charset="0"/>
              </a:rPr>
              <a:t> = </a:t>
            </a:r>
            <a:r>
              <a:rPr lang="en-US" altLang="en-US" dirty="0" err="1">
                <a:latin typeface="Symbol" panose="05050102010706020507" pitchFamily="18" charset="2"/>
              </a:rPr>
              <a:t>S</a:t>
            </a:r>
            <a:r>
              <a:rPr lang="en-US" altLang="en-US" i="1" dirty="0" err="1">
                <a:latin typeface="Arial" panose="020B0604020202020204" pitchFamily="34" charset="0"/>
              </a:rPr>
              <a:t>P</a:t>
            </a:r>
            <a:r>
              <a:rPr lang="en-US" altLang="en-US" baseline="-25000" dirty="0" err="1">
                <a:latin typeface="Arial" panose="020B0604020202020204" pitchFamily="34" charset="0"/>
              </a:rPr>
              <a:t>i</a:t>
            </a:r>
            <a:endParaRPr lang="en-US" altLang="en-US" i="1" dirty="0">
              <a:latin typeface="Arial" panose="020B0604020202020204" pitchFamily="34" charset="0"/>
            </a:endParaRPr>
          </a:p>
        </p:txBody>
      </p:sp>
      <p:sp>
        <p:nvSpPr>
          <p:cNvPr id="4" name="Slide Number Placeholder 3">
            <a:extLst>
              <a:ext uri="{FF2B5EF4-FFF2-40B4-BE49-F238E27FC236}">
                <a16:creationId xmlns:a16="http://schemas.microsoft.com/office/drawing/2014/main" id="{E001A273-6AA6-456C-ACB7-8AA3C91BF6B5}"/>
              </a:ext>
            </a:extLst>
          </p:cNvPr>
          <p:cNvSpPr>
            <a:spLocks noGrp="1"/>
          </p:cNvSpPr>
          <p:nvPr>
            <p:ph type="sldNum" sz="quarter" idx="12"/>
          </p:nvPr>
        </p:nvSpPr>
        <p:spPr/>
        <p:txBody>
          <a:bodyPr/>
          <a:lstStyle/>
          <a:p>
            <a:pPr>
              <a:defRPr/>
            </a:pPr>
            <a:fld id="{FE59D228-BDAD-4861-BBEA-2F34BE7847B1}" type="slidenum">
              <a:rPr lang="en-US" altLang="en-US" smtClean="0"/>
              <a:pPr>
                <a:defRPr/>
              </a:pPr>
              <a:t>44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3CDC8DFA-0B35-4371-8931-E97979A291EB}"/>
              </a:ext>
            </a:extLst>
          </p:cNvPr>
          <p:cNvSpPr txBox="1">
            <a:spLocks noChangeArrowheads="1"/>
          </p:cNvSpPr>
          <p:nvPr/>
        </p:nvSpPr>
        <p:spPr bwMode="auto">
          <a:xfrm>
            <a:off x="0" y="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000" b="1" dirty="0">
                <a:solidFill>
                  <a:srgbClr val="4F73B5"/>
                </a:solidFill>
                <a:latin typeface="Arial" panose="020B0604020202020204" pitchFamily="34" charset="0"/>
              </a:rPr>
              <a:t>Apparatus for Studying </a:t>
            </a:r>
            <a:br>
              <a:rPr lang="en-US" altLang="en-US" sz="3000" b="1" dirty="0">
                <a:solidFill>
                  <a:srgbClr val="4F73B5"/>
                </a:solidFill>
                <a:latin typeface="Arial" panose="020B0604020202020204" pitchFamily="34" charset="0"/>
              </a:rPr>
            </a:br>
            <a:r>
              <a:rPr lang="en-US" altLang="en-US" sz="3000" b="1" dirty="0">
                <a:solidFill>
                  <a:srgbClr val="4F73B5"/>
                </a:solidFill>
                <a:latin typeface="Arial" panose="020B0604020202020204" pitchFamily="34" charset="0"/>
              </a:rPr>
              <a:t>Molecular Speed Distribution</a:t>
            </a:r>
          </a:p>
        </p:txBody>
      </p:sp>
      <p:pic>
        <p:nvPicPr>
          <p:cNvPr id="44035" name="Picture 5">
            <a:extLst>
              <a:ext uri="{FF2B5EF4-FFF2-40B4-BE49-F238E27FC236}">
                <a16:creationId xmlns:a16="http://schemas.microsoft.com/office/drawing/2014/main" id="{12ED8A78-AD62-4D1F-BEDA-3A5BA163F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915400" cy="408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39E52AC-1311-4BAE-8822-4F0C61F6B86D}"/>
              </a:ext>
            </a:extLst>
          </p:cNvPr>
          <p:cNvSpPr>
            <a:spLocks noGrp="1"/>
          </p:cNvSpPr>
          <p:nvPr>
            <p:ph type="sldNum" sz="quarter" idx="12"/>
          </p:nvPr>
        </p:nvSpPr>
        <p:spPr/>
        <p:txBody>
          <a:bodyPr/>
          <a:lstStyle/>
          <a:p>
            <a:pPr>
              <a:defRPr/>
            </a:pPr>
            <a:fld id="{FE59D228-BDAD-4861-BBEA-2F34BE7847B1}" type="slidenum">
              <a:rPr lang="en-US" altLang="en-US" smtClean="0"/>
              <a:pPr>
                <a:defRPr/>
              </a:pPr>
              <a:t>45</a:t>
            </a:fld>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4" name="Picture 24">
            <a:extLst>
              <a:ext uri="{FF2B5EF4-FFF2-40B4-BE49-F238E27FC236}">
                <a16:creationId xmlns:a16="http://schemas.microsoft.com/office/drawing/2014/main" id="{03D8673C-F5B3-4787-95D5-5E60B43B9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667000"/>
            <a:ext cx="434340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3">
            <a:extLst>
              <a:ext uri="{FF2B5EF4-FFF2-40B4-BE49-F238E27FC236}">
                <a16:creationId xmlns:a16="http://schemas.microsoft.com/office/drawing/2014/main" id="{17132917-DE96-424B-BDDF-1C6CF1A28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28588"/>
            <a:ext cx="4414837"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3">
            <a:extLst>
              <a:ext uri="{FF2B5EF4-FFF2-40B4-BE49-F238E27FC236}">
                <a16:creationId xmlns:a16="http://schemas.microsoft.com/office/drawing/2014/main" id="{87E880A2-76B9-4AA5-AE46-41E9CB15B8EB}"/>
              </a:ext>
            </a:extLst>
          </p:cNvPr>
          <p:cNvSpPr txBox="1">
            <a:spLocks noChangeArrowheads="1"/>
          </p:cNvSpPr>
          <p:nvPr/>
        </p:nvSpPr>
        <p:spPr bwMode="auto">
          <a:xfrm>
            <a:off x="66497" y="3657600"/>
            <a:ext cx="45817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The distribution of speeds</a:t>
            </a:r>
          </a:p>
          <a:p>
            <a:pPr algn="ctr" eaLnBrk="1" hangingPunct="1">
              <a:spcBef>
                <a:spcPct val="0"/>
              </a:spcBef>
              <a:buFontTx/>
              <a:buNone/>
            </a:pPr>
            <a:r>
              <a:rPr lang="en-US" altLang="en-US" sz="2400" dirty="0">
                <a:latin typeface="Arial" panose="020B0604020202020204" pitchFamily="34" charset="0"/>
              </a:rPr>
              <a:t>for nitrogen gas molecules</a:t>
            </a:r>
          </a:p>
          <a:p>
            <a:pPr algn="ctr" eaLnBrk="1" hangingPunct="1">
              <a:spcBef>
                <a:spcPct val="0"/>
              </a:spcBef>
              <a:buFontTx/>
              <a:buNone/>
            </a:pPr>
            <a:r>
              <a:rPr lang="en-US" altLang="en-US" sz="2400" dirty="0">
                <a:latin typeface="Arial" panose="020B0604020202020204" pitchFamily="34" charset="0"/>
              </a:rPr>
              <a:t>at three </a:t>
            </a:r>
            <a:r>
              <a:rPr lang="en-US" altLang="en-US" sz="2400" b="1" dirty="0">
                <a:latin typeface="Arial" panose="020B0604020202020204" pitchFamily="34" charset="0"/>
              </a:rPr>
              <a:t>different</a:t>
            </a:r>
            <a:r>
              <a:rPr lang="en-US" altLang="en-US" sz="2400" dirty="0">
                <a:latin typeface="Arial" panose="020B0604020202020204" pitchFamily="34" charset="0"/>
              </a:rPr>
              <a:t> </a:t>
            </a:r>
            <a:r>
              <a:rPr lang="en-US" altLang="en-US" sz="2400" b="1" dirty="0">
                <a:latin typeface="Arial" panose="020B0604020202020204" pitchFamily="34" charset="0"/>
              </a:rPr>
              <a:t>temperatures</a:t>
            </a:r>
          </a:p>
        </p:txBody>
      </p:sp>
      <p:sp>
        <p:nvSpPr>
          <p:cNvPr id="35844" name="Oval 4">
            <a:extLst>
              <a:ext uri="{FF2B5EF4-FFF2-40B4-BE49-F238E27FC236}">
                <a16:creationId xmlns:a16="http://schemas.microsoft.com/office/drawing/2014/main" id="{C344075E-399E-47EA-B321-E332C56EFBD7}"/>
              </a:ext>
            </a:extLst>
          </p:cNvPr>
          <p:cNvSpPr>
            <a:spLocks noChangeArrowheads="1"/>
          </p:cNvSpPr>
          <p:nvPr/>
        </p:nvSpPr>
        <p:spPr bwMode="auto">
          <a:xfrm>
            <a:off x="1236980" y="380047"/>
            <a:ext cx="7620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35845" name="Oval 5">
            <a:extLst>
              <a:ext uri="{FF2B5EF4-FFF2-40B4-BE49-F238E27FC236}">
                <a16:creationId xmlns:a16="http://schemas.microsoft.com/office/drawing/2014/main" id="{DC241916-A9ED-4B46-98EB-A344763F40EB}"/>
              </a:ext>
            </a:extLst>
          </p:cNvPr>
          <p:cNvSpPr>
            <a:spLocks noChangeArrowheads="1"/>
          </p:cNvSpPr>
          <p:nvPr/>
        </p:nvSpPr>
        <p:spPr bwMode="auto">
          <a:xfrm>
            <a:off x="1665287" y="1308100"/>
            <a:ext cx="7620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35846" name="Oval 6">
            <a:extLst>
              <a:ext uri="{FF2B5EF4-FFF2-40B4-BE49-F238E27FC236}">
                <a16:creationId xmlns:a16="http://schemas.microsoft.com/office/drawing/2014/main" id="{76650D0D-FBA6-43F9-A9D4-9FDE935D31D7}"/>
              </a:ext>
            </a:extLst>
          </p:cNvPr>
          <p:cNvSpPr>
            <a:spLocks noChangeArrowheads="1"/>
          </p:cNvSpPr>
          <p:nvPr/>
        </p:nvSpPr>
        <p:spPr bwMode="auto">
          <a:xfrm>
            <a:off x="2590800" y="1854994"/>
            <a:ext cx="7620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35848" name="Text Box 8">
            <a:extLst>
              <a:ext uri="{FF2B5EF4-FFF2-40B4-BE49-F238E27FC236}">
                <a16:creationId xmlns:a16="http://schemas.microsoft.com/office/drawing/2014/main" id="{76837E4F-658D-40AB-B121-98BB1BD3AEE3}"/>
              </a:ext>
            </a:extLst>
          </p:cNvPr>
          <p:cNvSpPr txBox="1">
            <a:spLocks noChangeArrowheads="1"/>
          </p:cNvSpPr>
          <p:nvPr/>
        </p:nvSpPr>
        <p:spPr bwMode="auto">
          <a:xfrm>
            <a:off x="5204128" y="1371600"/>
            <a:ext cx="37112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The distribution of speeds</a:t>
            </a:r>
          </a:p>
          <a:p>
            <a:pPr algn="ctr" eaLnBrk="1" hangingPunct="1">
              <a:spcBef>
                <a:spcPct val="0"/>
              </a:spcBef>
              <a:buFontTx/>
              <a:buNone/>
            </a:pPr>
            <a:r>
              <a:rPr lang="en-US" altLang="en-US" sz="2400" dirty="0">
                <a:latin typeface="Arial" panose="020B0604020202020204" pitchFamily="34" charset="0"/>
              </a:rPr>
              <a:t>of three </a:t>
            </a:r>
            <a:r>
              <a:rPr lang="en-US" altLang="en-US" sz="2400" b="1" dirty="0">
                <a:latin typeface="Arial" panose="020B0604020202020204" pitchFamily="34" charset="0"/>
              </a:rPr>
              <a:t>different</a:t>
            </a:r>
            <a:r>
              <a:rPr lang="en-US" altLang="en-US" sz="2400" dirty="0">
                <a:latin typeface="Arial" panose="020B0604020202020204" pitchFamily="34" charset="0"/>
              </a:rPr>
              <a:t> </a:t>
            </a:r>
            <a:r>
              <a:rPr lang="en-US" altLang="en-US" sz="2400" b="1" dirty="0">
                <a:latin typeface="Arial" panose="020B0604020202020204" pitchFamily="34" charset="0"/>
              </a:rPr>
              <a:t>gases</a:t>
            </a:r>
          </a:p>
          <a:p>
            <a:pPr algn="ctr" eaLnBrk="1" hangingPunct="1">
              <a:spcBef>
                <a:spcPct val="0"/>
              </a:spcBef>
              <a:buFontTx/>
              <a:buNone/>
            </a:pPr>
            <a:r>
              <a:rPr lang="en-US" altLang="en-US" sz="2400" dirty="0">
                <a:latin typeface="Arial" panose="020B0604020202020204" pitchFamily="34" charset="0"/>
              </a:rPr>
              <a:t>at the same temperature</a:t>
            </a:r>
          </a:p>
        </p:txBody>
      </p:sp>
      <p:sp>
        <p:nvSpPr>
          <p:cNvPr id="35849" name="Oval 9">
            <a:extLst>
              <a:ext uri="{FF2B5EF4-FFF2-40B4-BE49-F238E27FC236}">
                <a16:creationId xmlns:a16="http://schemas.microsoft.com/office/drawing/2014/main" id="{A04AC3BA-4928-47FD-8D91-EAAE0820B3F3}"/>
              </a:ext>
            </a:extLst>
          </p:cNvPr>
          <p:cNvSpPr>
            <a:spLocks noChangeArrowheads="1"/>
          </p:cNvSpPr>
          <p:nvPr/>
        </p:nvSpPr>
        <p:spPr bwMode="auto">
          <a:xfrm>
            <a:off x="5715000" y="2819400"/>
            <a:ext cx="12192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35850" name="Oval 10">
            <a:extLst>
              <a:ext uri="{FF2B5EF4-FFF2-40B4-BE49-F238E27FC236}">
                <a16:creationId xmlns:a16="http://schemas.microsoft.com/office/drawing/2014/main" id="{6243F04F-7ACF-4EDC-B548-18ABCF6D053E}"/>
              </a:ext>
            </a:extLst>
          </p:cNvPr>
          <p:cNvSpPr>
            <a:spLocks noChangeArrowheads="1"/>
          </p:cNvSpPr>
          <p:nvPr/>
        </p:nvSpPr>
        <p:spPr bwMode="auto">
          <a:xfrm>
            <a:off x="6038088" y="3792537"/>
            <a:ext cx="12192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35851" name="Oval 11">
            <a:extLst>
              <a:ext uri="{FF2B5EF4-FFF2-40B4-BE49-F238E27FC236}">
                <a16:creationId xmlns:a16="http://schemas.microsoft.com/office/drawing/2014/main" id="{1F38FDC2-0891-4F1C-8C5D-F2A1EE045C67}"/>
              </a:ext>
            </a:extLst>
          </p:cNvPr>
          <p:cNvSpPr>
            <a:spLocks noChangeArrowheads="1"/>
          </p:cNvSpPr>
          <p:nvPr/>
        </p:nvSpPr>
        <p:spPr bwMode="auto">
          <a:xfrm>
            <a:off x="7010400" y="4606925"/>
            <a:ext cx="12192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grpSp>
        <p:nvGrpSpPr>
          <p:cNvPr id="2" name="Group 22">
            <a:extLst>
              <a:ext uri="{FF2B5EF4-FFF2-40B4-BE49-F238E27FC236}">
                <a16:creationId xmlns:a16="http://schemas.microsoft.com/office/drawing/2014/main" id="{53648DCF-3D22-4FA9-9A72-893553BC566C}"/>
              </a:ext>
            </a:extLst>
          </p:cNvPr>
          <p:cNvGrpSpPr>
            <a:grpSpLocks/>
          </p:cNvGrpSpPr>
          <p:nvPr/>
        </p:nvGrpSpPr>
        <p:grpSpPr bwMode="auto">
          <a:xfrm>
            <a:off x="1008062" y="5105400"/>
            <a:ext cx="2344738" cy="963613"/>
            <a:chOff x="402" y="3408"/>
            <a:chExt cx="1477" cy="607"/>
          </a:xfrm>
        </p:grpSpPr>
        <p:sp>
          <p:nvSpPr>
            <p:cNvPr id="45070" name="Text Box 14">
              <a:extLst>
                <a:ext uri="{FF2B5EF4-FFF2-40B4-BE49-F238E27FC236}">
                  <a16:creationId xmlns:a16="http://schemas.microsoft.com/office/drawing/2014/main" id="{57C0427F-35F6-4242-B5DD-4CF89CFC6C42}"/>
                </a:ext>
              </a:extLst>
            </p:cNvPr>
            <p:cNvSpPr txBox="1">
              <a:spLocks noChangeArrowheads="1"/>
            </p:cNvSpPr>
            <p:nvPr/>
          </p:nvSpPr>
          <p:spPr bwMode="auto">
            <a:xfrm>
              <a:off x="402" y="3552"/>
              <a:ext cx="7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u</a:t>
              </a:r>
              <a:r>
                <a:rPr lang="en-US" altLang="en-US" sz="2800" baseline="-25000">
                  <a:latin typeface="Arial" panose="020B0604020202020204" pitchFamily="34" charset="0"/>
                </a:rPr>
                <a:t>rms</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45071" name="Group 21">
              <a:extLst>
                <a:ext uri="{FF2B5EF4-FFF2-40B4-BE49-F238E27FC236}">
                  <a16:creationId xmlns:a16="http://schemas.microsoft.com/office/drawing/2014/main" id="{4C56E09D-8AA8-481F-9EAD-B6BA121A6BAE}"/>
                </a:ext>
              </a:extLst>
            </p:cNvPr>
            <p:cNvGrpSpPr>
              <a:grpSpLocks/>
            </p:cNvGrpSpPr>
            <p:nvPr/>
          </p:nvGrpSpPr>
          <p:grpSpPr bwMode="auto">
            <a:xfrm>
              <a:off x="1056" y="3408"/>
              <a:ext cx="823" cy="607"/>
              <a:chOff x="1192" y="3416"/>
              <a:chExt cx="823" cy="607"/>
            </a:xfrm>
          </p:grpSpPr>
          <p:sp>
            <p:nvSpPr>
              <p:cNvPr id="45072" name="Text Box 15">
                <a:extLst>
                  <a:ext uri="{FF2B5EF4-FFF2-40B4-BE49-F238E27FC236}">
                    <a16:creationId xmlns:a16="http://schemas.microsoft.com/office/drawing/2014/main" id="{AE934E06-E299-4CE4-88F7-4A9393809D08}"/>
                  </a:ext>
                </a:extLst>
              </p:cNvPr>
              <p:cNvSpPr txBox="1">
                <a:spLocks noChangeArrowheads="1"/>
              </p:cNvSpPr>
              <p:nvPr/>
            </p:nvSpPr>
            <p:spPr bwMode="auto">
              <a:xfrm>
                <a:off x="1459" y="3449"/>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3</a:t>
                </a:r>
                <a:r>
                  <a:rPr lang="en-US" altLang="en-US" sz="2800" i="1" dirty="0">
                    <a:latin typeface="Arial" panose="020B0604020202020204" pitchFamily="34" charset="0"/>
                  </a:rPr>
                  <a:t>RT</a:t>
                </a:r>
                <a:endParaRPr lang="en-US" altLang="en-US" sz="2800" dirty="0">
                  <a:latin typeface="Arial" panose="020B0604020202020204" pitchFamily="34" charset="0"/>
                </a:endParaRPr>
              </a:p>
            </p:txBody>
          </p:sp>
          <p:sp>
            <p:nvSpPr>
              <p:cNvPr id="45073" name="Text Box 16">
                <a:extLst>
                  <a:ext uri="{FF2B5EF4-FFF2-40B4-BE49-F238E27FC236}">
                    <a16:creationId xmlns:a16="http://schemas.microsoft.com/office/drawing/2014/main" id="{6E49B49F-68BB-4F1B-B73C-A631BB4A6D37}"/>
                  </a:ext>
                </a:extLst>
              </p:cNvPr>
              <p:cNvSpPr txBox="1">
                <a:spLocks noChangeArrowheads="1"/>
              </p:cNvSpPr>
              <p:nvPr/>
            </p:nvSpPr>
            <p:spPr bwMode="auto">
              <a:xfrm>
                <a:off x="1485" y="3696"/>
                <a:ext cx="3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p>
            </p:txBody>
          </p:sp>
          <p:sp>
            <p:nvSpPr>
              <p:cNvPr id="45074" name="Line 17">
                <a:extLst>
                  <a:ext uri="{FF2B5EF4-FFF2-40B4-BE49-F238E27FC236}">
                    <a16:creationId xmlns:a16="http://schemas.microsoft.com/office/drawing/2014/main" id="{019DFB0C-76A6-42ED-A070-C230505DA452}"/>
                  </a:ext>
                </a:extLst>
              </p:cNvPr>
              <p:cNvSpPr>
                <a:spLocks noChangeShapeType="1"/>
              </p:cNvSpPr>
              <p:nvPr/>
            </p:nvSpPr>
            <p:spPr bwMode="auto">
              <a:xfrm>
                <a:off x="1513" y="3736"/>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5075" name="Group 20">
                <a:extLst>
                  <a:ext uri="{FF2B5EF4-FFF2-40B4-BE49-F238E27FC236}">
                    <a16:creationId xmlns:a16="http://schemas.microsoft.com/office/drawing/2014/main" id="{47760416-06EC-4DC1-88D2-7601A1A406D8}"/>
                  </a:ext>
                </a:extLst>
              </p:cNvPr>
              <p:cNvGrpSpPr>
                <a:grpSpLocks/>
              </p:cNvGrpSpPr>
              <p:nvPr/>
            </p:nvGrpSpPr>
            <p:grpSpPr bwMode="auto">
              <a:xfrm>
                <a:off x="1192" y="3416"/>
                <a:ext cx="823" cy="576"/>
                <a:chOff x="3425" y="74"/>
                <a:chExt cx="823" cy="576"/>
              </a:xfrm>
            </p:grpSpPr>
            <p:sp>
              <p:nvSpPr>
                <p:cNvPr id="45076" name="Text Box 18">
                  <a:extLst>
                    <a:ext uri="{FF2B5EF4-FFF2-40B4-BE49-F238E27FC236}">
                      <a16:creationId xmlns:a16="http://schemas.microsoft.com/office/drawing/2014/main" id="{0C2891A6-CFDE-474F-94BB-C196F48855EB}"/>
                    </a:ext>
                  </a:extLst>
                </p:cNvPr>
                <p:cNvSpPr txBox="1">
                  <a:spLocks noChangeArrowheads="1"/>
                </p:cNvSpPr>
                <p:nvPr/>
              </p:nvSpPr>
              <p:spPr bwMode="auto">
                <a:xfrm>
                  <a:off x="3425" y="74"/>
                  <a:ext cx="3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5400">
                      <a:latin typeface="Arial" panose="020B0604020202020204" pitchFamily="34" charset="0"/>
                      <a:sym typeface="Symbol" panose="05050102010706020507" pitchFamily="18" charset="2"/>
                    </a:rPr>
                    <a:t></a:t>
                  </a:r>
                  <a:endParaRPr lang="en-US" altLang="en-US" sz="5400">
                    <a:latin typeface="Arial" panose="020B0604020202020204" pitchFamily="34" charset="0"/>
                  </a:endParaRPr>
                </a:p>
              </p:txBody>
            </p:sp>
            <p:sp>
              <p:nvSpPr>
                <p:cNvPr id="45077" name="Line 19">
                  <a:extLst>
                    <a:ext uri="{FF2B5EF4-FFF2-40B4-BE49-F238E27FC236}">
                      <a16:creationId xmlns:a16="http://schemas.microsoft.com/office/drawing/2014/main" id="{19F82721-2582-4815-9F8A-77DB7538A108}"/>
                    </a:ext>
                  </a:extLst>
                </p:cNvPr>
                <p:cNvSpPr>
                  <a:spLocks noChangeShapeType="1"/>
                </p:cNvSpPr>
                <p:nvPr/>
              </p:nvSpPr>
              <p:spPr bwMode="auto">
                <a:xfrm>
                  <a:off x="3720" y="144"/>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5" name="Slide Number Placeholder 4">
            <a:extLst>
              <a:ext uri="{FF2B5EF4-FFF2-40B4-BE49-F238E27FC236}">
                <a16:creationId xmlns:a16="http://schemas.microsoft.com/office/drawing/2014/main" id="{CF6A9694-491E-46B3-AED7-6524B6D3ACE3}"/>
              </a:ext>
            </a:extLst>
          </p:cNvPr>
          <p:cNvSpPr>
            <a:spLocks noGrp="1"/>
          </p:cNvSpPr>
          <p:nvPr>
            <p:ph type="sldNum" sz="quarter" idx="12"/>
          </p:nvPr>
        </p:nvSpPr>
        <p:spPr/>
        <p:txBody>
          <a:bodyPr/>
          <a:lstStyle/>
          <a:p>
            <a:pPr>
              <a:defRPr/>
            </a:pPr>
            <a:fld id="{FE59D228-BDAD-4861-BBEA-2F34BE7847B1}" type="slidenum">
              <a:rPr lang="en-US" altLang="en-US" smtClean="0"/>
              <a:pPr>
                <a:defRPr/>
              </a:pPr>
              <a:t>46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4"/>
                                        </p:tgtEl>
                                        <p:attrNameLst>
                                          <p:attrName>style.visibility</p:attrName>
                                        </p:attrNameLst>
                                      </p:cBhvr>
                                      <p:to>
                                        <p:strVal val="visible"/>
                                      </p:to>
                                    </p:set>
                                  </p:childTnLst>
                                  <p:subTnLst>
                                    <p:set>
                                      <p:cBhvr override="childStyle">
                                        <p:cTn dur="1" fill="hold" display="0" masterRel="nextClick" afterEffect="1"/>
                                        <p:tgtEl>
                                          <p:spTgt spid="3584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5"/>
                                        </p:tgtEl>
                                        <p:attrNameLst>
                                          <p:attrName>style.visibility</p:attrName>
                                        </p:attrNameLst>
                                      </p:cBhvr>
                                      <p:to>
                                        <p:strVal val="visible"/>
                                      </p:to>
                                    </p:set>
                                  </p:childTnLst>
                                  <p:subTnLst>
                                    <p:set>
                                      <p:cBhvr override="childStyle">
                                        <p:cTn dur="1" fill="hold" display="0" masterRel="nextClick" afterEffect="1"/>
                                        <p:tgtEl>
                                          <p:spTgt spid="3584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6"/>
                                        </p:tgtEl>
                                        <p:attrNameLst>
                                          <p:attrName>style.visibility</p:attrName>
                                        </p:attrNameLst>
                                      </p:cBhvr>
                                      <p:to>
                                        <p:strVal val="visible"/>
                                      </p:to>
                                    </p:set>
                                  </p:childTnLst>
                                  <p:subTnLst>
                                    <p:set>
                                      <p:cBhvr override="childStyle">
                                        <p:cTn dur="1" fill="hold" display="0" masterRel="nextClick" afterEffect="1"/>
                                        <p:tgtEl>
                                          <p:spTgt spid="35846"/>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8"/>
                                        </p:tgtEl>
                                        <p:attrNameLst>
                                          <p:attrName>style.visibility</p:attrName>
                                        </p:attrNameLst>
                                      </p:cBhvr>
                                      <p:to>
                                        <p:strVal val="visible"/>
                                      </p:to>
                                    </p:set>
                                    <p:anim calcmode="lin" valueType="num">
                                      <p:cBhvr additive="base">
                                        <p:cTn id="19" dur="500" fill="hold"/>
                                        <p:tgtEl>
                                          <p:spTgt spid="35848"/>
                                        </p:tgtEl>
                                        <p:attrNameLst>
                                          <p:attrName>ppt_x</p:attrName>
                                        </p:attrNameLst>
                                      </p:cBhvr>
                                      <p:tavLst>
                                        <p:tav tm="0">
                                          <p:val>
                                            <p:strVal val="1+#ppt_w/2"/>
                                          </p:val>
                                        </p:tav>
                                        <p:tav tm="100000">
                                          <p:val>
                                            <p:strVal val="#ppt_x"/>
                                          </p:val>
                                        </p:tav>
                                      </p:tavLst>
                                    </p:anim>
                                    <p:anim calcmode="lin" valueType="num">
                                      <p:cBhvr additive="base">
                                        <p:cTn id="20" dur="500" fill="hold"/>
                                        <p:tgtEl>
                                          <p:spTgt spid="35848"/>
                                        </p:tgtEl>
                                        <p:attrNameLst>
                                          <p:attrName>ppt_y</p:attrName>
                                        </p:attrNameLst>
                                      </p:cBhvr>
                                      <p:tavLst>
                                        <p:tav tm="0">
                                          <p:val>
                                            <p:strVal val="#ppt_y"/>
                                          </p:val>
                                        </p:tav>
                                        <p:tav tm="100000">
                                          <p:val>
                                            <p:strVal val="#ppt_y"/>
                                          </p:val>
                                        </p:tav>
                                      </p:tavLst>
                                    </p:anim>
                                  </p:childTnLst>
                                </p:cTn>
                              </p:par>
                              <p:par>
                                <p:cTn id="21" presetID="55" presetClass="entr" presetSubtype="0" fill="hold" nodeType="withEffect">
                                  <p:stCondLst>
                                    <p:cond delay="0"/>
                                  </p:stCondLst>
                                  <p:childTnLst>
                                    <p:set>
                                      <p:cBhvr>
                                        <p:cTn id="22" dur="1" fill="hold">
                                          <p:stCondLst>
                                            <p:cond delay="0"/>
                                          </p:stCondLst>
                                        </p:cTn>
                                        <p:tgtEl>
                                          <p:spTgt spid="35864"/>
                                        </p:tgtEl>
                                        <p:attrNameLst>
                                          <p:attrName>style.visibility</p:attrName>
                                        </p:attrNameLst>
                                      </p:cBhvr>
                                      <p:to>
                                        <p:strVal val="visible"/>
                                      </p:to>
                                    </p:set>
                                    <p:anim calcmode="lin" valueType="num">
                                      <p:cBhvr>
                                        <p:cTn id="23" dur="1000" fill="hold"/>
                                        <p:tgtEl>
                                          <p:spTgt spid="35864"/>
                                        </p:tgtEl>
                                        <p:attrNameLst>
                                          <p:attrName>ppt_w</p:attrName>
                                        </p:attrNameLst>
                                      </p:cBhvr>
                                      <p:tavLst>
                                        <p:tav tm="0">
                                          <p:val>
                                            <p:strVal val="#ppt_w*0.70"/>
                                          </p:val>
                                        </p:tav>
                                        <p:tav tm="100000">
                                          <p:val>
                                            <p:strVal val="#ppt_w"/>
                                          </p:val>
                                        </p:tav>
                                      </p:tavLst>
                                    </p:anim>
                                    <p:anim calcmode="lin" valueType="num">
                                      <p:cBhvr>
                                        <p:cTn id="24" dur="1000" fill="hold"/>
                                        <p:tgtEl>
                                          <p:spTgt spid="35864"/>
                                        </p:tgtEl>
                                        <p:attrNameLst>
                                          <p:attrName>ppt_h</p:attrName>
                                        </p:attrNameLst>
                                      </p:cBhvr>
                                      <p:tavLst>
                                        <p:tav tm="0">
                                          <p:val>
                                            <p:strVal val="#ppt_h"/>
                                          </p:val>
                                        </p:tav>
                                        <p:tav tm="100000">
                                          <p:val>
                                            <p:strVal val="#ppt_h"/>
                                          </p:val>
                                        </p:tav>
                                      </p:tavLst>
                                    </p:anim>
                                    <p:animEffect transition="in" filter="fade">
                                      <p:cBhvr>
                                        <p:cTn id="25" dur="1000"/>
                                        <p:tgtEl>
                                          <p:spTgt spid="358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5849"/>
                                        </p:tgtEl>
                                        <p:attrNameLst>
                                          <p:attrName>style.visibility</p:attrName>
                                        </p:attrNameLst>
                                      </p:cBhvr>
                                      <p:to>
                                        <p:strVal val="visible"/>
                                      </p:to>
                                    </p:set>
                                  </p:childTnLst>
                                  <p:subTnLst>
                                    <p:set>
                                      <p:cBhvr override="childStyle">
                                        <p:cTn dur="1" fill="hold" display="0" masterRel="nextClick" afterEffect="1"/>
                                        <p:tgtEl>
                                          <p:spTgt spid="35849"/>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5850"/>
                                        </p:tgtEl>
                                        <p:attrNameLst>
                                          <p:attrName>style.visibility</p:attrName>
                                        </p:attrNameLst>
                                      </p:cBhvr>
                                      <p:to>
                                        <p:strVal val="visible"/>
                                      </p:to>
                                    </p:set>
                                  </p:childTnLst>
                                  <p:subTnLst>
                                    <p:set>
                                      <p:cBhvr override="childStyle">
                                        <p:cTn dur="1" fill="hold" display="0" masterRel="nextClick" afterEffect="1"/>
                                        <p:tgtEl>
                                          <p:spTgt spid="35850"/>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5851"/>
                                        </p:tgtEl>
                                        <p:attrNameLst>
                                          <p:attrName>style.visibility</p:attrName>
                                        </p:attrNameLst>
                                      </p:cBhvr>
                                      <p:to>
                                        <p:strVal val="visible"/>
                                      </p:to>
                                    </p:set>
                                  </p:childTnLst>
                                  <p:subTnLst>
                                    <p:set>
                                      <p:cBhvr override="childStyle">
                                        <p:cTn dur="1" fill="hold" display="0" masterRel="nextClick" afterEffect="1"/>
                                        <p:tgtEl>
                                          <p:spTgt spid="35851"/>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P spid="35846" grpId="0" animBg="1"/>
      <p:bldP spid="35848" grpId="0"/>
      <p:bldP spid="35849" grpId="0" animBg="1"/>
      <p:bldP spid="35850" grpId="0" animBg="1"/>
      <p:bldP spid="3585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59D228-BDAD-4861-BBEA-2F34BE7847B1}" type="slidenum">
              <a:rPr lang="en-US" altLang="en-US" smtClean="0"/>
              <a:pPr>
                <a:defRPr/>
              </a:pPr>
              <a:t>47</a:t>
            </a:fld>
            <a:endParaRPr lang="en-US" altLang="en-US" dirty="0"/>
          </a:p>
        </p:txBody>
      </p:sp>
      <p:pic>
        <p:nvPicPr>
          <p:cNvPr id="3" name="Picture 2"/>
          <p:cNvPicPr>
            <a:picLocks noChangeAspect="1"/>
          </p:cNvPicPr>
          <p:nvPr/>
        </p:nvPicPr>
        <p:blipFill>
          <a:blip r:embed="rId2"/>
          <a:stretch>
            <a:fillRect/>
          </a:stretch>
        </p:blipFill>
        <p:spPr>
          <a:xfrm>
            <a:off x="152400" y="10668"/>
            <a:ext cx="8831981" cy="6659033"/>
          </a:xfrm>
          <a:prstGeom prst="rect">
            <a:avLst/>
          </a:prstGeom>
        </p:spPr>
      </p:pic>
      <p:sp>
        <p:nvSpPr>
          <p:cNvPr id="4" name="TextBox 3"/>
          <p:cNvSpPr txBox="1"/>
          <p:nvPr/>
        </p:nvSpPr>
        <p:spPr>
          <a:xfrm>
            <a:off x="7239000" y="6284745"/>
            <a:ext cx="1333500" cy="307777"/>
          </a:xfrm>
          <a:prstGeom prst="rect">
            <a:avLst/>
          </a:prstGeom>
          <a:noFill/>
        </p:spPr>
        <p:txBody>
          <a:bodyPr wrap="square" rtlCol="1">
            <a:spAutoFit/>
          </a:bodyPr>
          <a:lstStyle/>
          <a:p>
            <a:r>
              <a:rPr lang="en-US" sz="1400" i="1" dirty="0"/>
              <a:t>Continue .. </a:t>
            </a:r>
            <a:endParaRPr lang="ar-SA" sz="1400" i="1" dirty="0"/>
          </a:p>
        </p:txBody>
      </p:sp>
    </p:spTree>
    <p:extLst>
      <p:ext uri="{BB962C8B-B14F-4D97-AF65-F5344CB8AC3E}">
        <p14:creationId xmlns:p14="http://schemas.microsoft.com/office/powerpoint/2010/main" val="2756232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59D228-BDAD-4861-BBEA-2F34BE7847B1}" type="slidenum">
              <a:rPr lang="en-US" altLang="en-US" smtClean="0"/>
              <a:pPr>
                <a:defRPr/>
              </a:pPr>
              <a:t>48</a:t>
            </a:fld>
            <a:endParaRPr lang="en-US" altLang="en-US" dirty="0"/>
          </a:p>
        </p:txBody>
      </p:sp>
      <p:pic>
        <p:nvPicPr>
          <p:cNvPr id="3" name="Picture 2"/>
          <p:cNvPicPr>
            <a:picLocks noChangeAspect="1"/>
          </p:cNvPicPr>
          <p:nvPr/>
        </p:nvPicPr>
        <p:blipFill>
          <a:blip r:embed="rId2"/>
          <a:stretch>
            <a:fillRect/>
          </a:stretch>
        </p:blipFill>
        <p:spPr>
          <a:xfrm>
            <a:off x="342900" y="1562100"/>
            <a:ext cx="8472487" cy="2339859"/>
          </a:xfrm>
          <a:prstGeom prst="rect">
            <a:avLst/>
          </a:prstGeom>
        </p:spPr>
      </p:pic>
    </p:spTree>
    <p:extLst>
      <p:ext uri="{BB962C8B-B14F-4D97-AF65-F5344CB8AC3E}">
        <p14:creationId xmlns:p14="http://schemas.microsoft.com/office/powerpoint/2010/main" val="919467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15B63B69-30D8-4A96-9BF3-FAEE3A696F53}"/>
              </a:ext>
            </a:extLst>
          </p:cNvPr>
          <p:cNvSpPr txBox="1">
            <a:spLocks noChangeArrowheads="1"/>
          </p:cNvSpPr>
          <p:nvPr/>
        </p:nvSpPr>
        <p:spPr bwMode="auto">
          <a:xfrm>
            <a:off x="190500" y="228600"/>
            <a:ext cx="876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latin typeface="Arial" panose="020B0604020202020204" pitchFamily="34" charset="0"/>
              </a:rPr>
              <a:t>Gas diffusion</a:t>
            </a:r>
            <a:r>
              <a:rPr lang="en-US" altLang="en-US" sz="2400">
                <a:latin typeface="Arial" panose="020B0604020202020204" pitchFamily="34" charset="0"/>
              </a:rPr>
              <a:t> is the gradual mixing of molecules of one gas with molecules of another by virtue of their kinetic properties.</a:t>
            </a:r>
            <a:endParaRPr lang="en-US" altLang="en-US" sz="2400" b="1">
              <a:latin typeface="Arial" panose="020B0604020202020204" pitchFamily="34" charset="0"/>
            </a:endParaRPr>
          </a:p>
        </p:txBody>
      </p:sp>
      <p:pic>
        <p:nvPicPr>
          <p:cNvPr id="36867" name="Picture 3" descr="cha56011_0519">
            <a:extLst>
              <a:ext uri="{FF2B5EF4-FFF2-40B4-BE49-F238E27FC236}">
                <a16:creationId xmlns:a16="http://schemas.microsoft.com/office/drawing/2014/main" id="{72221BED-8DE7-4A38-9FE6-3F2144094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84275"/>
            <a:ext cx="32004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cha56011_0520">
            <a:extLst>
              <a:ext uri="{FF2B5EF4-FFF2-40B4-BE49-F238E27FC236}">
                <a16:creationId xmlns:a16="http://schemas.microsoft.com/office/drawing/2014/main" id="{87E93D5E-9A89-4D6B-BB2A-6E8386CF4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963" y="2098675"/>
            <a:ext cx="50292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a:extLst>
              <a:ext uri="{FF2B5EF4-FFF2-40B4-BE49-F238E27FC236}">
                <a16:creationId xmlns:a16="http://schemas.microsoft.com/office/drawing/2014/main" id="{7039D0BD-BB70-4F72-B1C1-F0F5B1B8C546}"/>
              </a:ext>
            </a:extLst>
          </p:cNvPr>
          <p:cNvSpPr txBox="1">
            <a:spLocks noChangeArrowheads="1"/>
          </p:cNvSpPr>
          <p:nvPr/>
        </p:nvSpPr>
        <p:spPr bwMode="auto">
          <a:xfrm>
            <a:off x="4419600" y="4333875"/>
            <a:ext cx="1550988"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NH</a:t>
            </a:r>
            <a:r>
              <a:rPr lang="en-US" altLang="en-US" sz="2800" baseline="-25000" dirty="0">
                <a:latin typeface="Arial" panose="020B0604020202020204" pitchFamily="34" charset="0"/>
              </a:rPr>
              <a:t>3</a:t>
            </a:r>
          </a:p>
          <a:p>
            <a:pPr algn="ctr" eaLnBrk="1" hangingPunct="1">
              <a:spcBef>
                <a:spcPct val="0"/>
              </a:spcBef>
              <a:buFontTx/>
              <a:buNone/>
            </a:pPr>
            <a:r>
              <a:rPr lang="en-US" altLang="en-US" sz="2800" dirty="0">
                <a:latin typeface="Arial" panose="020B0604020202020204" pitchFamily="34" charset="0"/>
              </a:rPr>
              <a:t>17 g/mol</a:t>
            </a:r>
          </a:p>
        </p:txBody>
      </p:sp>
      <p:sp>
        <p:nvSpPr>
          <p:cNvPr id="36871" name="Text Box 7">
            <a:extLst>
              <a:ext uri="{FF2B5EF4-FFF2-40B4-BE49-F238E27FC236}">
                <a16:creationId xmlns:a16="http://schemas.microsoft.com/office/drawing/2014/main" id="{4A8700F2-E5C4-41C0-9ADE-39CF569AF878}"/>
              </a:ext>
            </a:extLst>
          </p:cNvPr>
          <p:cNvSpPr txBox="1">
            <a:spLocks noChangeArrowheads="1"/>
          </p:cNvSpPr>
          <p:nvPr/>
        </p:nvSpPr>
        <p:spPr bwMode="auto">
          <a:xfrm>
            <a:off x="6705600" y="4333875"/>
            <a:ext cx="1550988"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HCl</a:t>
            </a:r>
            <a:endParaRPr lang="en-US" altLang="en-US" sz="2800" baseline="-25000">
              <a:latin typeface="Arial" panose="020B0604020202020204" pitchFamily="34" charset="0"/>
            </a:endParaRPr>
          </a:p>
          <a:p>
            <a:pPr algn="ctr" eaLnBrk="1" hangingPunct="1">
              <a:spcBef>
                <a:spcPct val="0"/>
              </a:spcBef>
              <a:buFontTx/>
              <a:buNone/>
            </a:pPr>
            <a:r>
              <a:rPr lang="en-US" altLang="en-US" sz="2800">
                <a:latin typeface="Arial" panose="020B0604020202020204" pitchFamily="34" charset="0"/>
              </a:rPr>
              <a:t>36 g/mol</a:t>
            </a:r>
          </a:p>
        </p:txBody>
      </p:sp>
      <p:grpSp>
        <p:nvGrpSpPr>
          <p:cNvPr id="2" name="Group 10">
            <a:extLst>
              <a:ext uri="{FF2B5EF4-FFF2-40B4-BE49-F238E27FC236}">
                <a16:creationId xmlns:a16="http://schemas.microsoft.com/office/drawing/2014/main" id="{C32E173F-88FC-4A2C-BEB0-5A8640F1CA2E}"/>
              </a:ext>
            </a:extLst>
          </p:cNvPr>
          <p:cNvGrpSpPr>
            <a:grpSpLocks/>
          </p:cNvGrpSpPr>
          <p:nvPr/>
        </p:nvGrpSpPr>
        <p:grpSpPr bwMode="auto">
          <a:xfrm>
            <a:off x="6096000" y="2362200"/>
            <a:ext cx="1524000" cy="609600"/>
            <a:chOff x="3648" y="1584"/>
            <a:chExt cx="960" cy="384"/>
          </a:xfrm>
        </p:grpSpPr>
        <p:sp>
          <p:nvSpPr>
            <p:cNvPr id="46102" name="Oval 9">
              <a:extLst>
                <a:ext uri="{FF2B5EF4-FFF2-40B4-BE49-F238E27FC236}">
                  <a16:creationId xmlns:a16="http://schemas.microsoft.com/office/drawing/2014/main" id="{F76151A8-6A16-4CC6-ADC0-E6BF28677238}"/>
                </a:ext>
              </a:extLst>
            </p:cNvPr>
            <p:cNvSpPr>
              <a:spLocks noChangeArrowheads="1"/>
            </p:cNvSpPr>
            <p:nvPr/>
          </p:nvSpPr>
          <p:spPr bwMode="auto">
            <a:xfrm>
              <a:off x="3648" y="1584"/>
              <a:ext cx="960" cy="38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46103" name="Text Box 8">
              <a:extLst>
                <a:ext uri="{FF2B5EF4-FFF2-40B4-BE49-F238E27FC236}">
                  <a16:creationId xmlns:a16="http://schemas.microsoft.com/office/drawing/2014/main" id="{200DC8FB-B738-4B59-AF93-15F87D1460FE}"/>
                </a:ext>
              </a:extLst>
            </p:cNvPr>
            <p:cNvSpPr txBox="1">
              <a:spLocks noChangeArrowheads="1"/>
            </p:cNvSpPr>
            <p:nvPr/>
          </p:nvSpPr>
          <p:spPr bwMode="auto">
            <a:xfrm>
              <a:off x="3759" y="1612"/>
              <a:ext cx="73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NH</a:t>
              </a:r>
              <a:r>
                <a:rPr lang="en-US" altLang="en-US" sz="2800" baseline="-25000">
                  <a:latin typeface="Arial" panose="020B0604020202020204" pitchFamily="34" charset="0"/>
                </a:rPr>
                <a:t>4</a:t>
              </a:r>
              <a:r>
                <a:rPr lang="en-US" altLang="en-US" sz="2800">
                  <a:latin typeface="Arial" panose="020B0604020202020204" pitchFamily="34" charset="0"/>
                </a:rPr>
                <a:t>Cl</a:t>
              </a:r>
            </a:p>
          </p:txBody>
        </p:sp>
      </p:grpSp>
      <p:grpSp>
        <p:nvGrpSpPr>
          <p:cNvPr id="3" name="Group 31">
            <a:extLst>
              <a:ext uri="{FF2B5EF4-FFF2-40B4-BE49-F238E27FC236}">
                <a16:creationId xmlns:a16="http://schemas.microsoft.com/office/drawing/2014/main" id="{3E35DA21-A1CF-402A-8AEE-DB28ACED6E83}"/>
              </a:ext>
            </a:extLst>
          </p:cNvPr>
          <p:cNvGrpSpPr>
            <a:grpSpLocks/>
          </p:cNvGrpSpPr>
          <p:nvPr/>
        </p:nvGrpSpPr>
        <p:grpSpPr bwMode="auto">
          <a:xfrm>
            <a:off x="719138" y="4151313"/>
            <a:ext cx="2066925" cy="1311275"/>
            <a:chOff x="2784" y="816"/>
            <a:chExt cx="1301" cy="826"/>
          </a:xfrm>
        </p:grpSpPr>
        <p:grpSp>
          <p:nvGrpSpPr>
            <p:cNvPr id="46091" name="Group 11">
              <a:extLst>
                <a:ext uri="{FF2B5EF4-FFF2-40B4-BE49-F238E27FC236}">
                  <a16:creationId xmlns:a16="http://schemas.microsoft.com/office/drawing/2014/main" id="{EF7649D1-2FCB-4E0C-80FE-FB4EFB837D65}"/>
                </a:ext>
              </a:extLst>
            </p:cNvPr>
            <p:cNvGrpSpPr>
              <a:grpSpLocks/>
            </p:cNvGrpSpPr>
            <p:nvPr/>
          </p:nvGrpSpPr>
          <p:grpSpPr bwMode="auto">
            <a:xfrm>
              <a:off x="2784" y="899"/>
              <a:ext cx="252" cy="599"/>
              <a:chOff x="826" y="1753"/>
              <a:chExt cx="252" cy="599"/>
            </a:xfrm>
          </p:grpSpPr>
          <p:sp>
            <p:nvSpPr>
              <p:cNvPr id="46099" name="Text Box 12">
                <a:extLst>
                  <a:ext uri="{FF2B5EF4-FFF2-40B4-BE49-F238E27FC236}">
                    <a16:creationId xmlns:a16="http://schemas.microsoft.com/office/drawing/2014/main" id="{12D9B6A7-6D96-48DA-BF5F-B40803E6499A}"/>
                  </a:ext>
                </a:extLst>
              </p:cNvPr>
              <p:cNvSpPr txBox="1">
                <a:spLocks noChangeArrowheads="1"/>
              </p:cNvSpPr>
              <p:nvPr/>
            </p:nvSpPr>
            <p:spPr bwMode="auto">
              <a:xfrm>
                <a:off x="827" y="1753"/>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r</a:t>
                </a:r>
                <a:r>
                  <a:rPr lang="en-US" altLang="en-US" sz="2400" baseline="-25000">
                    <a:latin typeface="Arial" panose="020B0604020202020204" pitchFamily="34" charset="0"/>
                  </a:rPr>
                  <a:t>1</a:t>
                </a:r>
                <a:endParaRPr lang="en-US" altLang="en-US" sz="2400">
                  <a:latin typeface="Arial" panose="020B0604020202020204" pitchFamily="34" charset="0"/>
                </a:endParaRPr>
              </a:p>
            </p:txBody>
          </p:sp>
          <p:sp>
            <p:nvSpPr>
              <p:cNvPr id="46100" name="Text Box 13">
                <a:extLst>
                  <a:ext uri="{FF2B5EF4-FFF2-40B4-BE49-F238E27FC236}">
                    <a16:creationId xmlns:a16="http://schemas.microsoft.com/office/drawing/2014/main" id="{7A5AEC16-4E31-47F9-9D15-E7B9A6D20D05}"/>
                  </a:ext>
                </a:extLst>
              </p:cNvPr>
              <p:cNvSpPr txBox="1">
                <a:spLocks noChangeArrowheads="1"/>
              </p:cNvSpPr>
              <p:nvPr/>
            </p:nvSpPr>
            <p:spPr bwMode="auto">
              <a:xfrm>
                <a:off x="826" y="2064"/>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r</a:t>
                </a:r>
                <a:r>
                  <a:rPr lang="en-US" altLang="en-US" sz="2400" baseline="-25000">
                    <a:latin typeface="Arial" panose="020B0604020202020204" pitchFamily="34" charset="0"/>
                  </a:rPr>
                  <a:t>2</a:t>
                </a:r>
                <a:endParaRPr lang="en-US" altLang="en-US" sz="2400">
                  <a:latin typeface="Arial" panose="020B0604020202020204" pitchFamily="34" charset="0"/>
                </a:endParaRPr>
              </a:p>
            </p:txBody>
          </p:sp>
          <p:sp>
            <p:nvSpPr>
              <p:cNvPr id="46101" name="Line 14">
                <a:extLst>
                  <a:ext uri="{FF2B5EF4-FFF2-40B4-BE49-F238E27FC236}">
                    <a16:creationId xmlns:a16="http://schemas.microsoft.com/office/drawing/2014/main" id="{F5E9FD84-F4C7-4BDF-B6F7-4E1C18A8A996}"/>
                  </a:ext>
                </a:extLst>
              </p:cNvPr>
              <p:cNvSpPr>
                <a:spLocks noChangeShapeType="1"/>
              </p:cNvSpPr>
              <p:nvPr/>
            </p:nvSpPr>
            <p:spPr bwMode="auto">
              <a:xfrm>
                <a:off x="856" y="2052"/>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092" name="Group 20">
              <a:extLst>
                <a:ext uri="{FF2B5EF4-FFF2-40B4-BE49-F238E27FC236}">
                  <a16:creationId xmlns:a16="http://schemas.microsoft.com/office/drawing/2014/main" id="{48B3523A-D290-4C8F-9EF5-01D1CA5D2B3F}"/>
                </a:ext>
              </a:extLst>
            </p:cNvPr>
            <p:cNvGrpSpPr>
              <a:grpSpLocks/>
            </p:cNvGrpSpPr>
            <p:nvPr/>
          </p:nvGrpSpPr>
          <p:grpSpPr bwMode="auto">
            <a:xfrm>
              <a:off x="3609" y="876"/>
              <a:ext cx="462" cy="651"/>
              <a:chOff x="3081" y="2268"/>
              <a:chExt cx="462" cy="651"/>
            </a:xfrm>
          </p:grpSpPr>
          <p:sp>
            <p:nvSpPr>
              <p:cNvPr id="46096" name="Text Box 21">
                <a:extLst>
                  <a:ext uri="{FF2B5EF4-FFF2-40B4-BE49-F238E27FC236}">
                    <a16:creationId xmlns:a16="http://schemas.microsoft.com/office/drawing/2014/main" id="{B3B0DEE0-1691-4569-B217-651B55B6E456}"/>
                  </a:ext>
                </a:extLst>
              </p:cNvPr>
              <p:cNvSpPr txBox="1">
                <a:spLocks noChangeArrowheads="1"/>
              </p:cNvSpPr>
              <p:nvPr/>
            </p:nvSpPr>
            <p:spPr bwMode="auto">
              <a:xfrm>
                <a:off x="3082" y="2268"/>
                <a:ext cx="4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i="1" baseline="-25000">
                    <a:latin typeface="Arial" panose="020B0604020202020204" pitchFamily="34" charset="0"/>
                  </a:rPr>
                  <a:t>2</a:t>
                </a:r>
                <a:endParaRPr lang="en-US" altLang="en-US" sz="2800" i="1">
                  <a:latin typeface="Lucida Calligraphy" panose="03010101010101010101" pitchFamily="66" charset="0"/>
                </a:endParaRPr>
              </a:p>
            </p:txBody>
          </p:sp>
          <p:sp>
            <p:nvSpPr>
              <p:cNvPr id="46097" name="Text Box 22">
                <a:extLst>
                  <a:ext uri="{FF2B5EF4-FFF2-40B4-BE49-F238E27FC236}">
                    <a16:creationId xmlns:a16="http://schemas.microsoft.com/office/drawing/2014/main" id="{42DAC857-66D6-4118-B303-E6C38135DC07}"/>
                  </a:ext>
                </a:extLst>
              </p:cNvPr>
              <p:cNvSpPr txBox="1">
                <a:spLocks noChangeArrowheads="1"/>
              </p:cNvSpPr>
              <p:nvPr/>
            </p:nvSpPr>
            <p:spPr bwMode="auto">
              <a:xfrm>
                <a:off x="3081" y="2592"/>
                <a:ext cx="4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i="1" baseline="-25000">
                    <a:latin typeface="Arial" panose="020B0604020202020204" pitchFamily="34" charset="0"/>
                  </a:rPr>
                  <a:t>1</a:t>
                </a:r>
                <a:endParaRPr lang="en-US" altLang="en-US" sz="2800" i="1">
                  <a:latin typeface="Lucida Calligraphy" panose="03010101010101010101" pitchFamily="66" charset="0"/>
                </a:endParaRPr>
              </a:p>
            </p:txBody>
          </p:sp>
          <p:sp>
            <p:nvSpPr>
              <p:cNvPr id="46098" name="Line 23">
                <a:extLst>
                  <a:ext uri="{FF2B5EF4-FFF2-40B4-BE49-F238E27FC236}">
                    <a16:creationId xmlns:a16="http://schemas.microsoft.com/office/drawing/2014/main" id="{CC2DCDA6-E4AE-4660-A7BA-29E9540F548A}"/>
                  </a:ext>
                </a:extLst>
              </p:cNvPr>
              <p:cNvSpPr>
                <a:spLocks noChangeShapeType="1"/>
              </p:cNvSpPr>
              <p:nvPr/>
            </p:nvSpPr>
            <p:spPr bwMode="auto">
              <a:xfrm>
                <a:off x="3096" y="2594"/>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093" name="Text Box 25">
              <a:extLst>
                <a:ext uri="{FF2B5EF4-FFF2-40B4-BE49-F238E27FC236}">
                  <a16:creationId xmlns:a16="http://schemas.microsoft.com/office/drawing/2014/main" id="{BD6CDC90-1E07-4C48-AEBC-C4BD597DF50C}"/>
                </a:ext>
              </a:extLst>
            </p:cNvPr>
            <p:cNvSpPr txBox="1">
              <a:spLocks noChangeArrowheads="1"/>
            </p:cNvSpPr>
            <p:nvPr/>
          </p:nvSpPr>
          <p:spPr bwMode="auto">
            <a:xfrm>
              <a:off x="3216" y="816"/>
              <a:ext cx="46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8000">
                  <a:latin typeface="Arial" panose="020B0604020202020204" pitchFamily="34" charset="0"/>
                  <a:sym typeface="Symbol" panose="05050102010706020507" pitchFamily="18" charset="2"/>
                </a:rPr>
                <a:t></a:t>
              </a:r>
              <a:endParaRPr lang="en-US" altLang="en-US" sz="8000">
                <a:latin typeface="Arial" panose="020B0604020202020204" pitchFamily="34" charset="0"/>
              </a:endParaRPr>
            </a:p>
          </p:txBody>
        </p:sp>
        <p:sp>
          <p:nvSpPr>
            <p:cNvPr id="46094" name="Line 26">
              <a:extLst>
                <a:ext uri="{FF2B5EF4-FFF2-40B4-BE49-F238E27FC236}">
                  <a16:creationId xmlns:a16="http://schemas.microsoft.com/office/drawing/2014/main" id="{4853E9FB-11F3-4370-9C7D-311F80EB40D7}"/>
                </a:ext>
              </a:extLst>
            </p:cNvPr>
            <p:cNvSpPr>
              <a:spLocks noChangeShapeType="1"/>
            </p:cNvSpPr>
            <p:nvPr/>
          </p:nvSpPr>
          <p:spPr bwMode="auto">
            <a:xfrm>
              <a:off x="3605" y="878"/>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Text Box 27">
              <a:extLst>
                <a:ext uri="{FF2B5EF4-FFF2-40B4-BE49-F238E27FC236}">
                  <a16:creationId xmlns:a16="http://schemas.microsoft.com/office/drawing/2014/main" id="{7D7AE4A0-0BCC-4BC9-BCF3-2CD073C4BC77}"/>
                </a:ext>
              </a:extLst>
            </p:cNvPr>
            <p:cNvSpPr txBox="1">
              <a:spLocks noChangeArrowheads="1"/>
            </p:cNvSpPr>
            <p:nvPr/>
          </p:nvSpPr>
          <p:spPr bwMode="auto">
            <a:xfrm>
              <a:off x="3026" y="1066"/>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a:t>
              </a:r>
            </a:p>
          </p:txBody>
        </p:sp>
      </p:grpSp>
      <p:sp>
        <p:nvSpPr>
          <p:cNvPr id="36893" name="Text Box 29">
            <a:extLst>
              <a:ext uri="{FF2B5EF4-FFF2-40B4-BE49-F238E27FC236}">
                <a16:creationId xmlns:a16="http://schemas.microsoft.com/office/drawing/2014/main" id="{09237F0D-7E93-4AEA-B8E5-0939D58F03BA}"/>
              </a:ext>
            </a:extLst>
          </p:cNvPr>
          <p:cNvSpPr txBox="1">
            <a:spLocks noChangeArrowheads="1"/>
          </p:cNvSpPr>
          <p:nvPr/>
        </p:nvSpPr>
        <p:spPr bwMode="auto">
          <a:xfrm>
            <a:off x="633413" y="3048000"/>
            <a:ext cx="2185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molecular path</a:t>
            </a:r>
          </a:p>
        </p:txBody>
      </p:sp>
      <p:sp>
        <p:nvSpPr>
          <p:cNvPr id="6" name="Slide Number Placeholder 5">
            <a:extLst>
              <a:ext uri="{FF2B5EF4-FFF2-40B4-BE49-F238E27FC236}">
                <a16:creationId xmlns:a16="http://schemas.microsoft.com/office/drawing/2014/main" id="{F719BA00-6A92-4975-B5C4-5F4476E381D5}"/>
              </a:ext>
            </a:extLst>
          </p:cNvPr>
          <p:cNvSpPr>
            <a:spLocks noGrp="1"/>
          </p:cNvSpPr>
          <p:nvPr>
            <p:ph type="sldNum" sz="quarter" idx="12"/>
          </p:nvPr>
        </p:nvSpPr>
        <p:spPr/>
        <p:txBody>
          <a:bodyPr/>
          <a:lstStyle/>
          <a:p>
            <a:pPr>
              <a:defRPr/>
            </a:pPr>
            <a:fld id="{FE59D228-BDAD-4861-BBEA-2F34BE7847B1}" type="slidenum">
              <a:rPr lang="en-US" altLang="en-US" smtClean="0"/>
              <a:pPr>
                <a:defRPr/>
              </a:pPr>
              <a:t>49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500" fill="hold"/>
                                        <p:tgtEl>
                                          <p:spTgt spid="36867"/>
                                        </p:tgtEl>
                                        <p:attrNameLst>
                                          <p:attrName>ppt_w</p:attrName>
                                        </p:attrNameLst>
                                      </p:cBhvr>
                                      <p:tavLst>
                                        <p:tav tm="0">
                                          <p:val>
                                            <p:fltVal val="0"/>
                                          </p:val>
                                        </p:tav>
                                        <p:tav tm="100000">
                                          <p:val>
                                            <p:strVal val="#ppt_w"/>
                                          </p:val>
                                        </p:tav>
                                      </p:tavLst>
                                    </p:anim>
                                    <p:anim calcmode="lin" valueType="num">
                                      <p:cBhvr>
                                        <p:cTn id="8" dur="500" fill="hold"/>
                                        <p:tgtEl>
                                          <p:spTgt spid="36867"/>
                                        </p:tgtEl>
                                        <p:attrNameLst>
                                          <p:attrName>ppt_h</p:attrName>
                                        </p:attrNameLst>
                                      </p:cBhvr>
                                      <p:tavLst>
                                        <p:tav tm="0">
                                          <p:val>
                                            <p:fltVal val="0"/>
                                          </p:val>
                                        </p:tav>
                                        <p:tav tm="100000">
                                          <p:val>
                                            <p:strVal val="#ppt_h"/>
                                          </p:val>
                                        </p:tav>
                                      </p:tavLst>
                                    </p:anim>
                                    <p:animEffect transition="in" filter="fade">
                                      <p:cBhvr>
                                        <p:cTn id="9" dur="500"/>
                                        <p:tgtEl>
                                          <p:spTgt spid="3686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6893"/>
                                        </p:tgtEl>
                                        <p:attrNameLst>
                                          <p:attrName>style.visibility</p:attrName>
                                        </p:attrNameLst>
                                      </p:cBhvr>
                                      <p:to>
                                        <p:strVal val="visible"/>
                                      </p:to>
                                    </p:set>
                                    <p:anim calcmode="lin" valueType="num">
                                      <p:cBhvr>
                                        <p:cTn id="12" dur="500" fill="hold"/>
                                        <p:tgtEl>
                                          <p:spTgt spid="36893"/>
                                        </p:tgtEl>
                                        <p:attrNameLst>
                                          <p:attrName>ppt_w</p:attrName>
                                        </p:attrNameLst>
                                      </p:cBhvr>
                                      <p:tavLst>
                                        <p:tav tm="0">
                                          <p:val>
                                            <p:fltVal val="0"/>
                                          </p:val>
                                        </p:tav>
                                        <p:tav tm="100000">
                                          <p:val>
                                            <p:strVal val="#ppt_w"/>
                                          </p:val>
                                        </p:tav>
                                      </p:tavLst>
                                    </p:anim>
                                    <p:anim calcmode="lin" valueType="num">
                                      <p:cBhvr>
                                        <p:cTn id="13" dur="500" fill="hold"/>
                                        <p:tgtEl>
                                          <p:spTgt spid="36893"/>
                                        </p:tgtEl>
                                        <p:attrNameLst>
                                          <p:attrName>ppt_h</p:attrName>
                                        </p:attrNameLst>
                                      </p:cBhvr>
                                      <p:tavLst>
                                        <p:tav tm="0">
                                          <p:val>
                                            <p:fltVal val="0"/>
                                          </p:val>
                                        </p:tav>
                                        <p:tav tm="100000">
                                          <p:val>
                                            <p:strVal val="#ppt_h"/>
                                          </p:val>
                                        </p:tav>
                                      </p:tavLst>
                                    </p:anim>
                                    <p:animEffect transition="in" filter="fade">
                                      <p:cBhvr>
                                        <p:cTn id="14" dur="500"/>
                                        <p:tgtEl>
                                          <p:spTgt spid="368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p:cTn id="19" dur="1000" fill="hold"/>
                                        <p:tgtEl>
                                          <p:spTgt spid="36869"/>
                                        </p:tgtEl>
                                        <p:attrNameLst>
                                          <p:attrName>ppt_w</p:attrName>
                                        </p:attrNameLst>
                                      </p:cBhvr>
                                      <p:tavLst>
                                        <p:tav tm="0">
                                          <p:val>
                                            <p:strVal val="#ppt_w*0.70"/>
                                          </p:val>
                                        </p:tav>
                                        <p:tav tm="100000">
                                          <p:val>
                                            <p:strVal val="#ppt_w"/>
                                          </p:val>
                                        </p:tav>
                                      </p:tavLst>
                                    </p:anim>
                                    <p:anim calcmode="lin" valueType="num">
                                      <p:cBhvr>
                                        <p:cTn id="20" dur="1000" fill="hold"/>
                                        <p:tgtEl>
                                          <p:spTgt spid="36869"/>
                                        </p:tgtEl>
                                        <p:attrNameLst>
                                          <p:attrName>ppt_h</p:attrName>
                                        </p:attrNameLst>
                                      </p:cBhvr>
                                      <p:tavLst>
                                        <p:tav tm="0">
                                          <p:val>
                                            <p:strVal val="#ppt_h"/>
                                          </p:val>
                                        </p:tav>
                                        <p:tav tm="100000">
                                          <p:val>
                                            <p:strVal val="#ppt_h"/>
                                          </p:val>
                                        </p:tav>
                                      </p:tavLst>
                                    </p:anim>
                                    <p:animEffect transition="in" filter="fade">
                                      <p:cBhvr>
                                        <p:cTn id="21" dur="1000"/>
                                        <p:tgtEl>
                                          <p:spTgt spid="368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687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499"/>
                                          </p:stCondLst>
                                        </p:cTn>
                                        <p:tgtEl>
                                          <p:spTgt spid="3687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autoUpdateAnimBg="0"/>
      <p:bldP spid="36871" grpId="0" animBg="1" autoUpdateAnimBg="0"/>
      <p:bldP spid="368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Text Box 13">
            <a:extLst>
              <a:ext uri="{FF2B5EF4-FFF2-40B4-BE49-F238E27FC236}">
                <a16:creationId xmlns:a16="http://schemas.microsoft.com/office/drawing/2014/main" id="{4E80F3CC-D6AC-4C39-9C9D-007494A2623A}"/>
              </a:ext>
            </a:extLst>
          </p:cNvPr>
          <p:cNvSpPr txBox="1">
            <a:spLocks noChangeArrowheads="1"/>
          </p:cNvSpPr>
          <p:nvPr/>
        </p:nvSpPr>
        <p:spPr bwMode="auto">
          <a:xfrm>
            <a:off x="1100931" y="3124200"/>
            <a:ext cx="2522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u="sng" dirty="0">
                <a:latin typeface="Arial" panose="020B0604020202020204" pitchFamily="34" charset="0"/>
              </a:rPr>
              <a:t>Units of Pressure</a:t>
            </a:r>
          </a:p>
        </p:txBody>
      </p:sp>
      <p:sp>
        <p:nvSpPr>
          <p:cNvPr id="7182" name="Text Box 14">
            <a:extLst>
              <a:ext uri="{FF2B5EF4-FFF2-40B4-BE49-F238E27FC236}">
                <a16:creationId xmlns:a16="http://schemas.microsoft.com/office/drawing/2014/main" id="{4BA380E9-BECA-4027-A6B5-12B3C3B4DD10}"/>
              </a:ext>
            </a:extLst>
          </p:cNvPr>
          <p:cNvSpPr txBox="1">
            <a:spLocks noChangeArrowheads="1"/>
          </p:cNvSpPr>
          <p:nvPr/>
        </p:nvSpPr>
        <p:spPr bwMode="auto">
          <a:xfrm>
            <a:off x="228600" y="3962400"/>
            <a:ext cx="426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latin typeface="Arial" panose="020B0604020202020204" pitchFamily="34" charset="0"/>
              </a:rPr>
              <a:t>1 pascal (Pa) = 1 N/m</a:t>
            </a:r>
            <a:r>
              <a:rPr lang="en-US" altLang="en-US" sz="2400" baseline="30000" dirty="0">
                <a:latin typeface="Arial" panose="020B0604020202020204" pitchFamily="34" charset="0"/>
              </a:rPr>
              <a:t>2</a:t>
            </a:r>
            <a:endParaRPr lang="en-US" altLang="en-US" sz="2400" dirty="0">
              <a:latin typeface="Arial" panose="020B0604020202020204" pitchFamily="34" charset="0"/>
            </a:endParaRPr>
          </a:p>
          <a:p>
            <a:pPr eaLnBrk="1" hangingPunct="1">
              <a:spcBef>
                <a:spcPct val="50000"/>
              </a:spcBef>
              <a:buFontTx/>
              <a:buNone/>
            </a:pPr>
            <a:r>
              <a:rPr lang="en-US" altLang="en-US" sz="2400" dirty="0">
                <a:latin typeface="Arial" panose="020B0604020202020204" pitchFamily="34" charset="0"/>
              </a:rPr>
              <a:t>1 atm = 760 mmHg = 760 torr</a:t>
            </a:r>
          </a:p>
          <a:p>
            <a:pPr eaLnBrk="1" hangingPunct="1">
              <a:spcBef>
                <a:spcPct val="50000"/>
              </a:spcBef>
              <a:buFontTx/>
              <a:buNone/>
            </a:pPr>
            <a:r>
              <a:rPr lang="en-US" altLang="en-US" sz="2400" dirty="0">
                <a:latin typeface="Arial" panose="020B0604020202020204" pitchFamily="34" charset="0"/>
              </a:rPr>
              <a:t>1 atm = 101,325 Pa</a:t>
            </a:r>
          </a:p>
        </p:txBody>
      </p:sp>
      <p:sp>
        <p:nvSpPr>
          <p:cNvPr id="7172" name="Text Box 8">
            <a:extLst>
              <a:ext uri="{FF2B5EF4-FFF2-40B4-BE49-F238E27FC236}">
                <a16:creationId xmlns:a16="http://schemas.microsoft.com/office/drawing/2014/main" id="{F098AB86-32D2-4C2B-842C-555F5208D9B6}"/>
              </a:ext>
            </a:extLst>
          </p:cNvPr>
          <p:cNvSpPr txBox="1">
            <a:spLocks noChangeArrowheads="1"/>
          </p:cNvSpPr>
          <p:nvPr/>
        </p:nvSpPr>
        <p:spPr bwMode="auto">
          <a:xfrm>
            <a:off x="700088" y="790575"/>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Pressure = </a:t>
            </a:r>
          </a:p>
        </p:txBody>
      </p:sp>
      <p:grpSp>
        <p:nvGrpSpPr>
          <p:cNvPr id="7173" name="Group 11">
            <a:extLst>
              <a:ext uri="{FF2B5EF4-FFF2-40B4-BE49-F238E27FC236}">
                <a16:creationId xmlns:a16="http://schemas.microsoft.com/office/drawing/2014/main" id="{124419C8-7BD8-406B-BF6C-2FE761C17435}"/>
              </a:ext>
            </a:extLst>
          </p:cNvPr>
          <p:cNvGrpSpPr>
            <a:grpSpLocks/>
          </p:cNvGrpSpPr>
          <p:nvPr/>
        </p:nvGrpSpPr>
        <p:grpSpPr bwMode="auto">
          <a:xfrm>
            <a:off x="2681288" y="561975"/>
            <a:ext cx="1095375" cy="892175"/>
            <a:chOff x="1488" y="1110"/>
            <a:chExt cx="690" cy="562"/>
          </a:xfrm>
        </p:grpSpPr>
        <p:sp>
          <p:nvSpPr>
            <p:cNvPr id="7177" name="Text Box 5">
              <a:extLst>
                <a:ext uri="{FF2B5EF4-FFF2-40B4-BE49-F238E27FC236}">
                  <a16:creationId xmlns:a16="http://schemas.microsoft.com/office/drawing/2014/main" id="{24A5FE33-0BE9-4FF4-9AD8-7DCFF2EC7967}"/>
                </a:ext>
              </a:extLst>
            </p:cNvPr>
            <p:cNvSpPr txBox="1">
              <a:spLocks noChangeArrowheads="1"/>
            </p:cNvSpPr>
            <p:nvPr/>
          </p:nvSpPr>
          <p:spPr bwMode="auto">
            <a:xfrm>
              <a:off x="1488" y="1110"/>
              <a:ext cx="6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Force</a:t>
              </a:r>
            </a:p>
          </p:txBody>
        </p:sp>
        <p:sp>
          <p:nvSpPr>
            <p:cNvPr id="7178" name="Text Box 6">
              <a:extLst>
                <a:ext uri="{FF2B5EF4-FFF2-40B4-BE49-F238E27FC236}">
                  <a16:creationId xmlns:a16="http://schemas.microsoft.com/office/drawing/2014/main" id="{AE0365D5-C130-49AF-87AF-C3FBE934F4F2}"/>
                </a:ext>
              </a:extLst>
            </p:cNvPr>
            <p:cNvSpPr txBox="1">
              <a:spLocks noChangeArrowheads="1"/>
            </p:cNvSpPr>
            <p:nvPr/>
          </p:nvSpPr>
          <p:spPr bwMode="auto">
            <a:xfrm>
              <a:off x="1523" y="1345"/>
              <a:ext cx="5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Area</a:t>
              </a:r>
            </a:p>
          </p:txBody>
        </p:sp>
        <p:sp>
          <p:nvSpPr>
            <p:cNvPr id="7179" name="Line 9">
              <a:extLst>
                <a:ext uri="{FF2B5EF4-FFF2-40B4-BE49-F238E27FC236}">
                  <a16:creationId xmlns:a16="http://schemas.microsoft.com/office/drawing/2014/main" id="{8A889741-21B2-46C0-8FC7-26E4EB740E8B}"/>
                </a:ext>
              </a:extLst>
            </p:cNvPr>
            <p:cNvSpPr>
              <a:spLocks noChangeShapeType="1"/>
            </p:cNvSpPr>
            <p:nvPr/>
          </p:nvSpPr>
          <p:spPr bwMode="auto">
            <a:xfrm>
              <a:off x="1506" y="1405"/>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97" name="Text Box 29">
            <a:extLst>
              <a:ext uri="{FF2B5EF4-FFF2-40B4-BE49-F238E27FC236}">
                <a16:creationId xmlns:a16="http://schemas.microsoft.com/office/drawing/2014/main" id="{010F9548-39BA-429A-A416-BF65E174516E}"/>
              </a:ext>
            </a:extLst>
          </p:cNvPr>
          <p:cNvSpPr txBox="1">
            <a:spLocks noChangeArrowheads="1"/>
          </p:cNvSpPr>
          <p:nvPr/>
        </p:nvSpPr>
        <p:spPr bwMode="auto">
          <a:xfrm>
            <a:off x="638969" y="1857375"/>
            <a:ext cx="3446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(force = mass x acceleration)</a:t>
            </a:r>
          </a:p>
        </p:txBody>
      </p:sp>
      <p:pic>
        <p:nvPicPr>
          <p:cNvPr id="7199" name="Picture 31">
            <a:extLst>
              <a:ext uri="{FF2B5EF4-FFF2-40B4-BE49-F238E27FC236}">
                <a16:creationId xmlns:a16="http://schemas.microsoft.com/office/drawing/2014/main" id="{6BAC95B4-5D9F-4862-9FB3-2BF8756C8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412" y="381000"/>
            <a:ext cx="4243388"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663096A-AB73-48E4-9472-70978EA7834F}"/>
              </a:ext>
            </a:extLst>
          </p:cNvPr>
          <p:cNvSpPr>
            <a:spLocks noGrp="1"/>
          </p:cNvSpPr>
          <p:nvPr>
            <p:ph type="sldNum" sz="quarter" idx="12"/>
          </p:nvPr>
        </p:nvSpPr>
        <p:spPr/>
        <p:txBody>
          <a:bodyPr/>
          <a:lstStyle/>
          <a:p>
            <a:pPr>
              <a:defRPr/>
            </a:pPr>
            <a:fld id="{FE59D228-BDAD-4861-BBEA-2F34BE7847B1}" type="slidenum">
              <a:rPr lang="en-US" altLang="en-US" smtClean="0">
                <a:solidFill>
                  <a:schemeClr val="tx1"/>
                </a:solidFill>
              </a:rPr>
              <a:pPr>
                <a:defRPr/>
              </a:pPr>
              <a:t>5</a:t>
            </a:fld>
            <a:endParaRPr lang="en-US" alt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199"/>
                                        </p:tgtEl>
                                        <p:attrNameLst>
                                          <p:attrName>style.visibility</p:attrName>
                                        </p:attrNameLst>
                                      </p:cBhvr>
                                      <p:to>
                                        <p:strVal val="visible"/>
                                      </p:to>
                                    </p:set>
                                    <p:anim calcmode="lin" valueType="num">
                                      <p:cBhvr>
                                        <p:cTn id="7" dur="1000" fill="hold"/>
                                        <p:tgtEl>
                                          <p:spTgt spid="7199"/>
                                        </p:tgtEl>
                                        <p:attrNameLst>
                                          <p:attrName>ppt_w</p:attrName>
                                        </p:attrNameLst>
                                      </p:cBhvr>
                                      <p:tavLst>
                                        <p:tav tm="0">
                                          <p:val>
                                            <p:strVal val="#ppt_w*0.70"/>
                                          </p:val>
                                        </p:tav>
                                        <p:tav tm="100000">
                                          <p:val>
                                            <p:strVal val="#ppt_w"/>
                                          </p:val>
                                        </p:tav>
                                      </p:tavLst>
                                    </p:anim>
                                    <p:anim calcmode="lin" valueType="num">
                                      <p:cBhvr>
                                        <p:cTn id="8" dur="1000" fill="hold"/>
                                        <p:tgtEl>
                                          <p:spTgt spid="7199"/>
                                        </p:tgtEl>
                                        <p:attrNameLst>
                                          <p:attrName>ppt_h</p:attrName>
                                        </p:attrNameLst>
                                      </p:cBhvr>
                                      <p:tavLst>
                                        <p:tav tm="0">
                                          <p:val>
                                            <p:strVal val="#ppt_h"/>
                                          </p:val>
                                        </p:tav>
                                        <p:tav tm="100000">
                                          <p:val>
                                            <p:strVal val="#ppt_h"/>
                                          </p:val>
                                        </p:tav>
                                      </p:tavLst>
                                    </p:anim>
                                    <p:animEffect transition="in" filter="fade">
                                      <p:cBhvr>
                                        <p:cTn id="9" dur="1000"/>
                                        <p:tgtEl>
                                          <p:spTgt spid="71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197"/>
                                        </p:tgtEl>
                                        <p:attrNameLst>
                                          <p:attrName>style.visibility</p:attrName>
                                        </p:attrNameLst>
                                      </p:cBhvr>
                                      <p:to>
                                        <p:strVal val="visible"/>
                                      </p:to>
                                    </p:set>
                                    <p:anim calcmode="lin" valueType="num">
                                      <p:cBhvr additive="base">
                                        <p:cTn id="14" dur="500" fill="hold"/>
                                        <p:tgtEl>
                                          <p:spTgt spid="7197"/>
                                        </p:tgtEl>
                                        <p:attrNameLst>
                                          <p:attrName>ppt_x</p:attrName>
                                        </p:attrNameLst>
                                      </p:cBhvr>
                                      <p:tavLst>
                                        <p:tav tm="0">
                                          <p:val>
                                            <p:strVal val="0-#ppt_w/2"/>
                                          </p:val>
                                        </p:tav>
                                        <p:tav tm="100000">
                                          <p:val>
                                            <p:strVal val="#ppt_x"/>
                                          </p:val>
                                        </p:tav>
                                      </p:tavLst>
                                    </p:anim>
                                    <p:anim calcmode="lin" valueType="num">
                                      <p:cBhvr additive="base">
                                        <p:cTn id="15" dur="500" fill="hold"/>
                                        <p:tgtEl>
                                          <p:spTgt spid="7197"/>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181"/>
                                        </p:tgtEl>
                                        <p:attrNameLst>
                                          <p:attrName>style.visibility</p:attrName>
                                        </p:attrNameLst>
                                      </p:cBhvr>
                                      <p:to>
                                        <p:strVal val="visible"/>
                                      </p:to>
                                    </p:set>
                                    <p:anim calcmode="lin" valueType="num">
                                      <p:cBhvr additive="base">
                                        <p:cTn id="20" dur="500" fill="hold"/>
                                        <p:tgtEl>
                                          <p:spTgt spid="7181"/>
                                        </p:tgtEl>
                                        <p:attrNameLst>
                                          <p:attrName>ppt_x</p:attrName>
                                        </p:attrNameLst>
                                      </p:cBhvr>
                                      <p:tavLst>
                                        <p:tav tm="0">
                                          <p:val>
                                            <p:strVal val="0-#ppt_w/2"/>
                                          </p:val>
                                        </p:tav>
                                        <p:tav tm="100000">
                                          <p:val>
                                            <p:strVal val="#ppt_x"/>
                                          </p:val>
                                        </p:tav>
                                      </p:tavLst>
                                    </p:anim>
                                    <p:anim calcmode="lin" valueType="num">
                                      <p:cBhvr additive="base">
                                        <p:cTn id="21" dur="500" fill="hold"/>
                                        <p:tgtEl>
                                          <p:spTgt spid="718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7182">
                                            <p:txEl>
                                              <p:pRg st="0" end="0"/>
                                            </p:txEl>
                                          </p:spTgt>
                                        </p:tgtEl>
                                        <p:attrNameLst>
                                          <p:attrName>style.visibility</p:attrName>
                                        </p:attrNameLst>
                                      </p:cBhvr>
                                      <p:to>
                                        <p:strVal val="visible"/>
                                      </p:to>
                                    </p:set>
                                    <p:anim calcmode="lin" valueType="num">
                                      <p:cBhvr additive="base">
                                        <p:cTn id="24" dur="500" fill="hold"/>
                                        <p:tgtEl>
                                          <p:spTgt spid="7182">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182">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182">
                                            <p:txEl>
                                              <p:pRg st="1" end="1"/>
                                            </p:txEl>
                                          </p:spTgt>
                                        </p:tgtEl>
                                        <p:attrNameLst>
                                          <p:attrName>style.visibility</p:attrName>
                                        </p:attrNameLst>
                                      </p:cBhvr>
                                      <p:to>
                                        <p:strVal val="visible"/>
                                      </p:to>
                                    </p:set>
                                    <p:anim calcmode="lin" valueType="num">
                                      <p:cBhvr additive="base">
                                        <p:cTn id="28" dur="500" fill="hold"/>
                                        <p:tgtEl>
                                          <p:spTgt spid="7182">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7182">
                                            <p:txEl>
                                              <p:pRg st="1" end="1"/>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7182">
                                            <p:txEl>
                                              <p:pRg st="2" end="2"/>
                                            </p:txEl>
                                          </p:spTgt>
                                        </p:tgtEl>
                                        <p:attrNameLst>
                                          <p:attrName>style.visibility</p:attrName>
                                        </p:attrNameLst>
                                      </p:cBhvr>
                                      <p:to>
                                        <p:strVal val="visible"/>
                                      </p:to>
                                    </p:set>
                                    <p:anim calcmode="lin" valueType="num">
                                      <p:cBhvr additive="base">
                                        <p:cTn id="32" dur="500" fill="hold"/>
                                        <p:tgtEl>
                                          <p:spTgt spid="7182">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18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utoUpdateAnimBg="0"/>
      <p:bldP spid="7182" grpId="0" uiExpand="1" build="p" autoUpdateAnimBg="0"/>
      <p:bldP spid="719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626072F3-2E83-468E-B47B-DC816BBDF916}"/>
              </a:ext>
            </a:extLst>
          </p:cNvPr>
          <p:cNvSpPr txBox="1">
            <a:spLocks noChangeArrowheads="1"/>
          </p:cNvSpPr>
          <p:nvPr/>
        </p:nvSpPr>
        <p:spPr bwMode="auto">
          <a:xfrm>
            <a:off x="190500" y="133350"/>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latin typeface="Arial" panose="020B0604020202020204" pitchFamily="34" charset="0"/>
              </a:rPr>
              <a:t>Gas effusion</a:t>
            </a:r>
            <a:r>
              <a:rPr lang="en-US" altLang="en-US" sz="2400" dirty="0">
                <a:latin typeface="Arial" panose="020B0604020202020204" pitchFamily="34" charset="0"/>
              </a:rPr>
              <a:t> is the process by which gas under pressure escapes from one compartment of a container to another by passing through a small opening.</a:t>
            </a:r>
            <a:endParaRPr lang="en-US" altLang="en-US" sz="2400" b="1" dirty="0">
              <a:latin typeface="Arial" panose="020B0604020202020204" pitchFamily="34" charset="0"/>
            </a:endParaRPr>
          </a:p>
        </p:txBody>
      </p:sp>
      <p:grpSp>
        <p:nvGrpSpPr>
          <p:cNvPr id="2" name="Group 60">
            <a:extLst>
              <a:ext uri="{FF2B5EF4-FFF2-40B4-BE49-F238E27FC236}">
                <a16:creationId xmlns:a16="http://schemas.microsoft.com/office/drawing/2014/main" id="{CA771843-E8D8-4A87-B9C8-37E94CF91568}"/>
              </a:ext>
            </a:extLst>
          </p:cNvPr>
          <p:cNvGrpSpPr>
            <a:grpSpLocks/>
          </p:cNvGrpSpPr>
          <p:nvPr/>
        </p:nvGrpSpPr>
        <p:grpSpPr bwMode="auto">
          <a:xfrm>
            <a:off x="4859338" y="1920875"/>
            <a:ext cx="2813050" cy="1311275"/>
            <a:chOff x="3214" y="1094"/>
            <a:chExt cx="1771" cy="826"/>
          </a:xfrm>
        </p:grpSpPr>
        <p:sp>
          <p:nvSpPr>
            <p:cNvPr id="47126" name="Text Box 26">
              <a:extLst>
                <a:ext uri="{FF2B5EF4-FFF2-40B4-BE49-F238E27FC236}">
                  <a16:creationId xmlns:a16="http://schemas.microsoft.com/office/drawing/2014/main" id="{C24A4017-E58E-4EFF-BEE1-E1616653CF3E}"/>
                </a:ext>
              </a:extLst>
            </p:cNvPr>
            <p:cNvSpPr txBox="1">
              <a:spLocks noChangeArrowheads="1"/>
            </p:cNvSpPr>
            <p:nvPr/>
          </p:nvSpPr>
          <p:spPr bwMode="auto">
            <a:xfrm>
              <a:off x="3472" y="134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a:t>
              </a:r>
            </a:p>
          </p:txBody>
        </p:sp>
        <p:grpSp>
          <p:nvGrpSpPr>
            <p:cNvPr id="47127" name="Group 20">
              <a:extLst>
                <a:ext uri="{FF2B5EF4-FFF2-40B4-BE49-F238E27FC236}">
                  <a16:creationId xmlns:a16="http://schemas.microsoft.com/office/drawing/2014/main" id="{0D7A3DB6-C33F-4C4E-8AC4-1D376945F23C}"/>
                </a:ext>
              </a:extLst>
            </p:cNvPr>
            <p:cNvGrpSpPr>
              <a:grpSpLocks/>
            </p:cNvGrpSpPr>
            <p:nvPr/>
          </p:nvGrpSpPr>
          <p:grpSpPr bwMode="auto">
            <a:xfrm>
              <a:off x="3214" y="1177"/>
              <a:ext cx="252" cy="599"/>
              <a:chOff x="826" y="1753"/>
              <a:chExt cx="252" cy="599"/>
            </a:xfrm>
          </p:grpSpPr>
          <p:sp>
            <p:nvSpPr>
              <p:cNvPr id="47139" name="Text Box 11">
                <a:extLst>
                  <a:ext uri="{FF2B5EF4-FFF2-40B4-BE49-F238E27FC236}">
                    <a16:creationId xmlns:a16="http://schemas.microsoft.com/office/drawing/2014/main" id="{D19F4560-B2F4-4775-9E67-E4C38F5259B6}"/>
                  </a:ext>
                </a:extLst>
              </p:cNvPr>
              <p:cNvSpPr txBox="1">
                <a:spLocks noChangeArrowheads="1"/>
              </p:cNvSpPr>
              <p:nvPr/>
            </p:nvSpPr>
            <p:spPr bwMode="auto">
              <a:xfrm>
                <a:off x="827" y="1753"/>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r</a:t>
                </a:r>
                <a:r>
                  <a:rPr lang="en-US" altLang="en-US" sz="2400" baseline="-25000">
                    <a:latin typeface="Arial" panose="020B0604020202020204" pitchFamily="34" charset="0"/>
                  </a:rPr>
                  <a:t>1</a:t>
                </a:r>
                <a:endParaRPr lang="en-US" altLang="en-US" sz="2400">
                  <a:latin typeface="Arial" panose="020B0604020202020204" pitchFamily="34" charset="0"/>
                </a:endParaRPr>
              </a:p>
            </p:txBody>
          </p:sp>
          <p:sp>
            <p:nvSpPr>
              <p:cNvPr id="47140" name="Text Box 12">
                <a:extLst>
                  <a:ext uri="{FF2B5EF4-FFF2-40B4-BE49-F238E27FC236}">
                    <a16:creationId xmlns:a16="http://schemas.microsoft.com/office/drawing/2014/main" id="{C2C7459A-3266-4557-BCF5-EA43C835BD13}"/>
                  </a:ext>
                </a:extLst>
              </p:cNvPr>
              <p:cNvSpPr txBox="1">
                <a:spLocks noChangeArrowheads="1"/>
              </p:cNvSpPr>
              <p:nvPr/>
            </p:nvSpPr>
            <p:spPr bwMode="auto">
              <a:xfrm>
                <a:off x="826" y="2064"/>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r</a:t>
                </a:r>
                <a:r>
                  <a:rPr lang="en-US" altLang="en-US" sz="2400" baseline="-25000">
                    <a:latin typeface="Arial" panose="020B0604020202020204" pitchFamily="34" charset="0"/>
                  </a:rPr>
                  <a:t>2</a:t>
                </a:r>
                <a:endParaRPr lang="en-US" altLang="en-US" sz="2400">
                  <a:latin typeface="Arial" panose="020B0604020202020204" pitchFamily="34" charset="0"/>
                </a:endParaRPr>
              </a:p>
            </p:txBody>
          </p:sp>
          <p:sp>
            <p:nvSpPr>
              <p:cNvPr id="47141" name="Line 17">
                <a:extLst>
                  <a:ext uri="{FF2B5EF4-FFF2-40B4-BE49-F238E27FC236}">
                    <a16:creationId xmlns:a16="http://schemas.microsoft.com/office/drawing/2014/main" id="{0F672FBD-8C10-4906-A35A-4FAC95E860C1}"/>
                  </a:ext>
                </a:extLst>
              </p:cNvPr>
              <p:cNvSpPr>
                <a:spLocks noChangeShapeType="1"/>
              </p:cNvSpPr>
              <p:nvPr/>
            </p:nvSpPr>
            <p:spPr bwMode="auto">
              <a:xfrm>
                <a:off x="856" y="2052"/>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28" name="Group 21">
              <a:extLst>
                <a:ext uri="{FF2B5EF4-FFF2-40B4-BE49-F238E27FC236}">
                  <a16:creationId xmlns:a16="http://schemas.microsoft.com/office/drawing/2014/main" id="{5048A60B-62A2-4015-8354-94660C9415E4}"/>
                </a:ext>
              </a:extLst>
            </p:cNvPr>
            <p:cNvGrpSpPr>
              <a:grpSpLocks/>
            </p:cNvGrpSpPr>
            <p:nvPr/>
          </p:nvGrpSpPr>
          <p:grpSpPr bwMode="auto">
            <a:xfrm>
              <a:off x="3684" y="1174"/>
              <a:ext cx="241" cy="599"/>
              <a:chOff x="2076" y="1897"/>
              <a:chExt cx="241" cy="599"/>
            </a:xfrm>
          </p:grpSpPr>
          <p:sp>
            <p:nvSpPr>
              <p:cNvPr id="47136" name="Text Box 13">
                <a:extLst>
                  <a:ext uri="{FF2B5EF4-FFF2-40B4-BE49-F238E27FC236}">
                    <a16:creationId xmlns:a16="http://schemas.microsoft.com/office/drawing/2014/main" id="{AA633840-52DE-4E9B-BA2B-D31192A1EA84}"/>
                  </a:ext>
                </a:extLst>
              </p:cNvPr>
              <p:cNvSpPr txBox="1">
                <a:spLocks noChangeArrowheads="1"/>
              </p:cNvSpPr>
              <p:nvPr/>
            </p:nvSpPr>
            <p:spPr bwMode="auto">
              <a:xfrm>
                <a:off x="2077" y="1897"/>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t</a:t>
                </a:r>
                <a:r>
                  <a:rPr lang="en-US" altLang="en-US" sz="2400" baseline="-25000">
                    <a:latin typeface="Arial" panose="020B0604020202020204" pitchFamily="34" charset="0"/>
                  </a:rPr>
                  <a:t>2</a:t>
                </a:r>
                <a:endParaRPr lang="en-US" altLang="en-US" sz="2400">
                  <a:latin typeface="Arial" panose="020B0604020202020204" pitchFamily="34" charset="0"/>
                </a:endParaRPr>
              </a:p>
            </p:txBody>
          </p:sp>
          <p:sp>
            <p:nvSpPr>
              <p:cNvPr id="47137" name="Text Box 14">
                <a:extLst>
                  <a:ext uri="{FF2B5EF4-FFF2-40B4-BE49-F238E27FC236}">
                    <a16:creationId xmlns:a16="http://schemas.microsoft.com/office/drawing/2014/main" id="{40A7103C-A2F3-4354-B8FE-D484D4C933EC}"/>
                  </a:ext>
                </a:extLst>
              </p:cNvPr>
              <p:cNvSpPr txBox="1">
                <a:spLocks noChangeArrowheads="1"/>
              </p:cNvSpPr>
              <p:nvPr/>
            </p:nvSpPr>
            <p:spPr bwMode="auto">
              <a:xfrm>
                <a:off x="2076" y="220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t</a:t>
                </a:r>
                <a:r>
                  <a:rPr lang="en-US" altLang="en-US" sz="2400" baseline="-25000">
                    <a:latin typeface="Arial" panose="020B0604020202020204" pitchFamily="34" charset="0"/>
                  </a:rPr>
                  <a:t>1</a:t>
                </a:r>
                <a:endParaRPr lang="en-US" altLang="en-US" sz="2400">
                  <a:latin typeface="Arial" panose="020B0604020202020204" pitchFamily="34" charset="0"/>
                </a:endParaRPr>
              </a:p>
            </p:txBody>
          </p:sp>
          <p:sp>
            <p:nvSpPr>
              <p:cNvPr id="47138" name="Line 18">
                <a:extLst>
                  <a:ext uri="{FF2B5EF4-FFF2-40B4-BE49-F238E27FC236}">
                    <a16:creationId xmlns:a16="http://schemas.microsoft.com/office/drawing/2014/main" id="{1609CACD-F184-4F88-BF83-02C488E18616}"/>
                  </a:ext>
                </a:extLst>
              </p:cNvPr>
              <p:cNvSpPr>
                <a:spLocks noChangeShapeType="1"/>
              </p:cNvSpPr>
              <p:nvPr/>
            </p:nvSpPr>
            <p:spPr bwMode="auto">
              <a:xfrm>
                <a:off x="2101" y="2196"/>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29" name="Group 22">
              <a:extLst>
                <a:ext uri="{FF2B5EF4-FFF2-40B4-BE49-F238E27FC236}">
                  <a16:creationId xmlns:a16="http://schemas.microsoft.com/office/drawing/2014/main" id="{CE2992D0-524D-43C1-A2AD-68C9B60875B5}"/>
                </a:ext>
              </a:extLst>
            </p:cNvPr>
            <p:cNvGrpSpPr>
              <a:grpSpLocks/>
            </p:cNvGrpSpPr>
            <p:nvPr/>
          </p:nvGrpSpPr>
          <p:grpSpPr bwMode="auto">
            <a:xfrm>
              <a:off x="4505" y="1154"/>
              <a:ext cx="462" cy="651"/>
              <a:chOff x="3081" y="2268"/>
              <a:chExt cx="462" cy="651"/>
            </a:xfrm>
          </p:grpSpPr>
          <p:sp>
            <p:nvSpPr>
              <p:cNvPr id="47133" name="Text Box 15">
                <a:extLst>
                  <a:ext uri="{FF2B5EF4-FFF2-40B4-BE49-F238E27FC236}">
                    <a16:creationId xmlns:a16="http://schemas.microsoft.com/office/drawing/2014/main" id="{9929C105-F618-4661-A737-E8E04750BC3A}"/>
                  </a:ext>
                </a:extLst>
              </p:cNvPr>
              <p:cNvSpPr txBox="1">
                <a:spLocks noChangeArrowheads="1"/>
              </p:cNvSpPr>
              <p:nvPr/>
            </p:nvSpPr>
            <p:spPr bwMode="auto">
              <a:xfrm>
                <a:off x="3082" y="2268"/>
                <a:ext cx="4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i="1" baseline="-25000">
                    <a:latin typeface="Arial" panose="020B0604020202020204" pitchFamily="34" charset="0"/>
                  </a:rPr>
                  <a:t>2</a:t>
                </a:r>
                <a:endParaRPr lang="en-US" altLang="en-US" sz="2800" i="1">
                  <a:latin typeface="Lucida Calligraphy" panose="03010101010101010101" pitchFamily="66" charset="0"/>
                </a:endParaRPr>
              </a:p>
            </p:txBody>
          </p:sp>
          <p:sp>
            <p:nvSpPr>
              <p:cNvPr id="47134" name="Text Box 16">
                <a:extLst>
                  <a:ext uri="{FF2B5EF4-FFF2-40B4-BE49-F238E27FC236}">
                    <a16:creationId xmlns:a16="http://schemas.microsoft.com/office/drawing/2014/main" id="{B8EB35D4-9DB7-4118-991F-4F6631423DBA}"/>
                  </a:ext>
                </a:extLst>
              </p:cNvPr>
              <p:cNvSpPr txBox="1">
                <a:spLocks noChangeArrowheads="1"/>
              </p:cNvSpPr>
              <p:nvPr/>
            </p:nvSpPr>
            <p:spPr bwMode="auto">
              <a:xfrm>
                <a:off x="3081" y="2592"/>
                <a:ext cx="4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i="1" baseline="-25000">
                    <a:latin typeface="Arial" panose="020B0604020202020204" pitchFamily="34" charset="0"/>
                  </a:rPr>
                  <a:t>1</a:t>
                </a:r>
                <a:endParaRPr lang="en-US" altLang="en-US" sz="2800" i="1">
                  <a:latin typeface="Lucida Calligraphy" panose="03010101010101010101" pitchFamily="66" charset="0"/>
                </a:endParaRPr>
              </a:p>
            </p:txBody>
          </p:sp>
          <p:sp>
            <p:nvSpPr>
              <p:cNvPr id="47135" name="Line 19">
                <a:extLst>
                  <a:ext uri="{FF2B5EF4-FFF2-40B4-BE49-F238E27FC236}">
                    <a16:creationId xmlns:a16="http://schemas.microsoft.com/office/drawing/2014/main" id="{B5058CA4-C5E7-4A5D-8B5B-6D4A257DD368}"/>
                  </a:ext>
                </a:extLst>
              </p:cNvPr>
              <p:cNvSpPr>
                <a:spLocks noChangeShapeType="1"/>
              </p:cNvSpPr>
              <p:nvPr/>
            </p:nvSpPr>
            <p:spPr bwMode="auto">
              <a:xfrm>
                <a:off x="3096" y="2594"/>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30" name="Text Box 23">
              <a:extLst>
                <a:ext uri="{FF2B5EF4-FFF2-40B4-BE49-F238E27FC236}">
                  <a16:creationId xmlns:a16="http://schemas.microsoft.com/office/drawing/2014/main" id="{DA2C42E9-E14F-426B-95E3-2ADB9C3C6B46}"/>
                </a:ext>
              </a:extLst>
            </p:cNvPr>
            <p:cNvSpPr txBox="1">
              <a:spLocks noChangeArrowheads="1"/>
            </p:cNvSpPr>
            <p:nvPr/>
          </p:nvSpPr>
          <p:spPr bwMode="auto">
            <a:xfrm>
              <a:off x="4116" y="1094"/>
              <a:ext cx="46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8000">
                  <a:latin typeface="Arial" panose="020B0604020202020204" pitchFamily="34" charset="0"/>
                  <a:sym typeface="Symbol" panose="05050102010706020507" pitchFamily="18" charset="2"/>
                </a:rPr>
                <a:t></a:t>
              </a:r>
              <a:endParaRPr lang="en-US" altLang="en-US" sz="8000">
                <a:latin typeface="Arial" panose="020B0604020202020204" pitchFamily="34" charset="0"/>
              </a:endParaRPr>
            </a:p>
          </p:txBody>
        </p:sp>
        <p:sp>
          <p:nvSpPr>
            <p:cNvPr id="47131" name="Line 24">
              <a:extLst>
                <a:ext uri="{FF2B5EF4-FFF2-40B4-BE49-F238E27FC236}">
                  <a16:creationId xmlns:a16="http://schemas.microsoft.com/office/drawing/2014/main" id="{DE8EDF9D-740C-4C05-A350-2A3432272ED3}"/>
                </a:ext>
              </a:extLst>
            </p:cNvPr>
            <p:cNvSpPr>
              <a:spLocks noChangeShapeType="1"/>
            </p:cNvSpPr>
            <p:nvPr/>
          </p:nvSpPr>
          <p:spPr bwMode="auto">
            <a:xfrm>
              <a:off x="4505" y="1161"/>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Text Box 27">
              <a:extLst>
                <a:ext uri="{FF2B5EF4-FFF2-40B4-BE49-F238E27FC236}">
                  <a16:creationId xmlns:a16="http://schemas.microsoft.com/office/drawing/2014/main" id="{093774B7-0853-4A01-8BD6-04FE4F9B9796}"/>
                </a:ext>
              </a:extLst>
            </p:cNvPr>
            <p:cNvSpPr txBox="1">
              <a:spLocks noChangeArrowheads="1"/>
            </p:cNvSpPr>
            <p:nvPr/>
          </p:nvSpPr>
          <p:spPr bwMode="auto">
            <a:xfrm>
              <a:off x="3936" y="134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a:t>
              </a:r>
            </a:p>
          </p:txBody>
        </p:sp>
      </p:grpSp>
      <p:sp>
        <p:nvSpPr>
          <p:cNvPr id="51230" name="Text Box 30">
            <a:extLst>
              <a:ext uri="{FF2B5EF4-FFF2-40B4-BE49-F238E27FC236}">
                <a16:creationId xmlns:a16="http://schemas.microsoft.com/office/drawing/2014/main" id="{5E4978C7-066A-4484-ABD1-39F40E6F8CA1}"/>
              </a:ext>
            </a:extLst>
          </p:cNvPr>
          <p:cNvSpPr txBox="1">
            <a:spLocks noChangeArrowheads="1"/>
          </p:cNvSpPr>
          <p:nvPr/>
        </p:nvSpPr>
        <p:spPr bwMode="auto">
          <a:xfrm>
            <a:off x="190501" y="3733800"/>
            <a:ext cx="8724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376092"/>
                </a:solidFill>
                <a:latin typeface="Arial" panose="020B0604020202020204" pitchFamily="34" charset="0"/>
              </a:rPr>
              <a:t>Nickel forms a gaseous compound of the formula Ni(CO)</a:t>
            </a:r>
            <a:r>
              <a:rPr lang="en-US" altLang="en-US" sz="2400" baseline="-25000" dirty="0">
                <a:solidFill>
                  <a:srgbClr val="376092"/>
                </a:solidFill>
                <a:latin typeface="Arial" panose="020B0604020202020204" pitchFamily="34" charset="0"/>
              </a:rPr>
              <a:t>x</a:t>
            </a:r>
            <a:r>
              <a:rPr lang="en-US" altLang="en-US" sz="2400" dirty="0">
                <a:solidFill>
                  <a:srgbClr val="376092"/>
                </a:solidFill>
                <a:latin typeface="Arial" panose="020B0604020202020204" pitchFamily="34" charset="0"/>
              </a:rPr>
              <a:t> What is the value of </a:t>
            </a:r>
            <a:r>
              <a:rPr lang="en-US" altLang="en-US" sz="2400" i="1" dirty="0">
                <a:solidFill>
                  <a:srgbClr val="376092"/>
                </a:solidFill>
                <a:latin typeface="Arial" panose="020B0604020202020204" pitchFamily="34" charset="0"/>
              </a:rPr>
              <a:t>x</a:t>
            </a:r>
            <a:r>
              <a:rPr lang="en-US" altLang="en-US" sz="2400" dirty="0">
                <a:solidFill>
                  <a:srgbClr val="376092"/>
                </a:solidFill>
                <a:latin typeface="Arial" panose="020B0604020202020204" pitchFamily="34" charset="0"/>
              </a:rPr>
              <a:t> given that under the same conditions methane (CH</a:t>
            </a:r>
            <a:r>
              <a:rPr lang="en-US" altLang="en-US" sz="2400" baseline="-25000" dirty="0">
                <a:solidFill>
                  <a:srgbClr val="376092"/>
                </a:solidFill>
                <a:latin typeface="Arial" panose="020B0604020202020204" pitchFamily="34" charset="0"/>
              </a:rPr>
              <a:t>4</a:t>
            </a:r>
            <a:r>
              <a:rPr lang="en-US" altLang="en-US" sz="2400" dirty="0">
                <a:solidFill>
                  <a:srgbClr val="376092"/>
                </a:solidFill>
                <a:latin typeface="Arial" panose="020B0604020202020204" pitchFamily="34" charset="0"/>
              </a:rPr>
              <a:t>) effuses 3.3 times faster than the compound?</a:t>
            </a:r>
          </a:p>
        </p:txBody>
      </p:sp>
      <p:sp>
        <p:nvSpPr>
          <p:cNvPr id="51232" name="Text Box 32">
            <a:extLst>
              <a:ext uri="{FF2B5EF4-FFF2-40B4-BE49-F238E27FC236}">
                <a16:creationId xmlns:a16="http://schemas.microsoft.com/office/drawing/2014/main" id="{CCA673CA-3541-4E64-9E11-D912790E1BB1}"/>
              </a:ext>
            </a:extLst>
          </p:cNvPr>
          <p:cNvSpPr txBox="1">
            <a:spLocks noChangeArrowheads="1"/>
          </p:cNvSpPr>
          <p:nvPr/>
        </p:nvSpPr>
        <p:spPr bwMode="auto">
          <a:xfrm>
            <a:off x="266894" y="5214937"/>
            <a:ext cx="170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r</a:t>
            </a:r>
            <a:r>
              <a:rPr lang="en-US" altLang="en-US" sz="2400" baseline="-25000" dirty="0">
                <a:latin typeface="Arial" panose="020B0604020202020204" pitchFamily="34" charset="0"/>
              </a:rPr>
              <a:t>1</a:t>
            </a:r>
            <a:r>
              <a:rPr lang="en-US" altLang="en-US" sz="2400" dirty="0">
                <a:latin typeface="Arial" panose="020B0604020202020204" pitchFamily="34" charset="0"/>
              </a:rPr>
              <a:t> = 3.3 x r</a:t>
            </a:r>
            <a:r>
              <a:rPr lang="en-US" altLang="en-US" sz="2400" baseline="-25000" dirty="0">
                <a:latin typeface="Arial" panose="020B0604020202020204" pitchFamily="34" charset="0"/>
              </a:rPr>
              <a:t>2</a:t>
            </a:r>
            <a:endParaRPr lang="en-US" altLang="en-US" sz="2400" dirty="0">
              <a:latin typeface="Arial" panose="020B0604020202020204" pitchFamily="34" charset="0"/>
            </a:endParaRPr>
          </a:p>
        </p:txBody>
      </p:sp>
      <p:sp>
        <p:nvSpPr>
          <p:cNvPr id="51233" name="Text Box 33">
            <a:extLst>
              <a:ext uri="{FF2B5EF4-FFF2-40B4-BE49-F238E27FC236}">
                <a16:creationId xmlns:a16="http://schemas.microsoft.com/office/drawing/2014/main" id="{BF1E543A-C29A-408A-B213-9784C4A99981}"/>
              </a:ext>
            </a:extLst>
          </p:cNvPr>
          <p:cNvSpPr txBox="1">
            <a:spLocks noChangeArrowheads="1"/>
          </p:cNvSpPr>
          <p:nvPr/>
        </p:nvSpPr>
        <p:spPr bwMode="auto">
          <a:xfrm>
            <a:off x="196850" y="5925662"/>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dirty="0">
                <a:latin typeface="Lucida Calligraphy" panose="03010101010101010101" pitchFamily="66" charset="0"/>
              </a:rPr>
              <a:t>M</a:t>
            </a:r>
            <a:r>
              <a:rPr lang="en-US" altLang="en-US" sz="2400" baseline="-25000" dirty="0">
                <a:latin typeface="Arial" panose="020B0604020202020204" pitchFamily="34" charset="0"/>
              </a:rPr>
              <a:t>1</a:t>
            </a:r>
            <a:r>
              <a:rPr lang="en-US" altLang="en-US" sz="2400" dirty="0">
                <a:latin typeface="Arial" panose="020B0604020202020204" pitchFamily="34" charset="0"/>
              </a:rPr>
              <a:t> = 16 g/mol</a:t>
            </a:r>
            <a:endParaRPr lang="en-US" altLang="en-US" sz="2400" i="1" dirty="0">
              <a:latin typeface="Arial" panose="020B0604020202020204" pitchFamily="34" charset="0"/>
            </a:endParaRPr>
          </a:p>
        </p:txBody>
      </p:sp>
      <p:grpSp>
        <p:nvGrpSpPr>
          <p:cNvPr id="6" name="Group 51">
            <a:extLst>
              <a:ext uri="{FF2B5EF4-FFF2-40B4-BE49-F238E27FC236}">
                <a16:creationId xmlns:a16="http://schemas.microsoft.com/office/drawing/2014/main" id="{06D4C15D-05AB-4818-B80C-2D09EFFBE453}"/>
              </a:ext>
            </a:extLst>
          </p:cNvPr>
          <p:cNvGrpSpPr>
            <a:grpSpLocks/>
          </p:cNvGrpSpPr>
          <p:nvPr/>
        </p:nvGrpSpPr>
        <p:grpSpPr bwMode="auto">
          <a:xfrm>
            <a:off x="2328069" y="5023852"/>
            <a:ext cx="2806700" cy="838049"/>
            <a:chOff x="2246" y="3126"/>
            <a:chExt cx="1768" cy="569"/>
          </a:xfrm>
        </p:grpSpPr>
        <p:sp>
          <p:nvSpPr>
            <p:cNvPr id="47117" name="Text Box 34">
              <a:extLst>
                <a:ext uri="{FF2B5EF4-FFF2-40B4-BE49-F238E27FC236}">
                  <a16:creationId xmlns:a16="http://schemas.microsoft.com/office/drawing/2014/main" id="{594969F5-F077-47A2-8547-13ADFDEADF02}"/>
                </a:ext>
              </a:extLst>
            </p:cNvPr>
            <p:cNvSpPr txBox="1">
              <a:spLocks noChangeArrowheads="1"/>
            </p:cNvSpPr>
            <p:nvPr/>
          </p:nvSpPr>
          <p:spPr bwMode="auto">
            <a:xfrm>
              <a:off x="2246" y="3304"/>
              <a:ext cx="6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dirty="0">
                  <a:latin typeface="Lucida Calligraphy" panose="03010101010101010101" pitchFamily="66" charset="0"/>
                </a:rPr>
                <a:t>M</a:t>
              </a:r>
              <a:r>
                <a:rPr lang="en-US" altLang="en-US" sz="2400" baseline="-25000" dirty="0">
                  <a:latin typeface="Arial" panose="020B0604020202020204" pitchFamily="34" charset="0"/>
                </a:rPr>
                <a:t>2</a:t>
              </a:r>
              <a:r>
                <a:rPr lang="en-US" altLang="en-US" sz="2400" dirty="0">
                  <a:latin typeface="Arial" panose="020B0604020202020204" pitchFamily="34" charset="0"/>
                </a:rPr>
                <a:t> = </a:t>
              </a:r>
            </a:p>
          </p:txBody>
        </p:sp>
        <p:grpSp>
          <p:nvGrpSpPr>
            <p:cNvPr id="47118" name="Group 35">
              <a:extLst>
                <a:ext uri="{FF2B5EF4-FFF2-40B4-BE49-F238E27FC236}">
                  <a16:creationId xmlns:a16="http://schemas.microsoft.com/office/drawing/2014/main" id="{881C5608-AD09-47F2-818F-322F280706D8}"/>
                </a:ext>
              </a:extLst>
            </p:cNvPr>
            <p:cNvGrpSpPr>
              <a:grpSpLocks/>
            </p:cNvGrpSpPr>
            <p:nvPr/>
          </p:nvGrpSpPr>
          <p:grpSpPr bwMode="auto">
            <a:xfrm>
              <a:off x="3012" y="3145"/>
              <a:ext cx="252" cy="531"/>
              <a:chOff x="826" y="1753"/>
              <a:chExt cx="252" cy="531"/>
            </a:xfrm>
          </p:grpSpPr>
          <p:sp>
            <p:nvSpPr>
              <p:cNvPr id="47123" name="Text Box 36">
                <a:extLst>
                  <a:ext uri="{FF2B5EF4-FFF2-40B4-BE49-F238E27FC236}">
                    <a16:creationId xmlns:a16="http://schemas.microsoft.com/office/drawing/2014/main" id="{6E45BCC7-ADD7-4829-8F8C-2E735C66EA9D}"/>
                  </a:ext>
                </a:extLst>
              </p:cNvPr>
              <p:cNvSpPr txBox="1">
                <a:spLocks noChangeArrowheads="1"/>
              </p:cNvSpPr>
              <p:nvPr/>
            </p:nvSpPr>
            <p:spPr bwMode="auto">
              <a:xfrm>
                <a:off x="827" y="1753"/>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r</a:t>
                </a:r>
                <a:r>
                  <a:rPr lang="en-US" altLang="en-US" sz="2400" baseline="-25000">
                    <a:latin typeface="Arial" panose="020B0604020202020204" pitchFamily="34" charset="0"/>
                  </a:rPr>
                  <a:t>1</a:t>
                </a:r>
                <a:endParaRPr lang="en-US" altLang="en-US" sz="2400">
                  <a:latin typeface="Arial" panose="020B0604020202020204" pitchFamily="34" charset="0"/>
                </a:endParaRPr>
              </a:p>
            </p:txBody>
          </p:sp>
          <p:sp>
            <p:nvSpPr>
              <p:cNvPr id="47124" name="Text Box 37">
                <a:extLst>
                  <a:ext uri="{FF2B5EF4-FFF2-40B4-BE49-F238E27FC236}">
                    <a16:creationId xmlns:a16="http://schemas.microsoft.com/office/drawing/2014/main" id="{E66C01CB-41D1-4980-907D-E230D24566A3}"/>
                  </a:ext>
                </a:extLst>
              </p:cNvPr>
              <p:cNvSpPr txBox="1">
                <a:spLocks noChangeArrowheads="1"/>
              </p:cNvSpPr>
              <p:nvPr/>
            </p:nvSpPr>
            <p:spPr bwMode="auto">
              <a:xfrm>
                <a:off x="826" y="1996"/>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r</a:t>
                </a:r>
                <a:r>
                  <a:rPr lang="en-US" altLang="en-US" sz="2400" baseline="-25000" dirty="0">
                    <a:latin typeface="Arial" panose="020B0604020202020204" pitchFamily="34" charset="0"/>
                  </a:rPr>
                  <a:t>2</a:t>
                </a:r>
                <a:endParaRPr lang="en-US" altLang="en-US" sz="2400" dirty="0">
                  <a:latin typeface="Arial" panose="020B0604020202020204" pitchFamily="34" charset="0"/>
                </a:endParaRPr>
              </a:p>
            </p:txBody>
          </p:sp>
          <p:sp>
            <p:nvSpPr>
              <p:cNvPr id="47125" name="Line 38">
                <a:extLst>
                  <a:ext uri="{FF2B5EF4-FFF2-40B4-BE49-F238E27FC236}">
                    <a16:creationId xmlns:a16="http://schemas.microsoft.com/office/drawing/2014/main" id="{31ABB2CE-AC93-4225-8288-FE6A5426DDEA}"/>
                  </a:ext>
                </a:extLst>
              </p:cNvPr>
              <p:cNvSpPr>
                <a:spLocks noChangeShapeType="1"/>
              </p:cNvSpPr>
              <p:nvPr/>
            </p:nvSpPr>
            <p:spPr bwMode="auto">
              <a:xfrm>
                <a:off x="856" y="2052"/>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19" name="Text Box 39">
              <a:extLst>
                <a:ext uri="{FF2B5EF4-FFF2-40B4-BE49-F238E27FC236}">
                  <a16:creationId xmlns:a16="http://schemas.microsoft.com/office/drawing/2014/main" id="{0689A0BE-1C85-4B24-8149-A71164F62E1B}"/>
                </a:ext>
              </a:extLst>
            </p:cNvPr>
            <p:cNvSpPr txBox="1">
              <a:spLocks noChangeArrowheads="1"/>
            </p:cNvSpPr>
            <p:nvPr/>
          </p:nvSpPr>
          <p:spPr bwMode="auto">
            <a:xfrm>
              <a:off x="2847" y="3131"/>
              <a:ext cx="24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800" dirty="0">
                  <a:latin typeface="Arial" panose="020B0604020202020204" pitchFamily="34" charset="0"/>
                </a:rPr>
                <a:t>(</a:t>
              </a:r>
            </a:p>
          </p:txBody>
        </p:sp>
        <p:sp>
          <p:nvSpPr>
            <p:cNvPr id="47120" name="Text Box 40">
              <a:extLst>
                <a:ext uri="{FF2B5EF4-FFF2-40B4-BE49-F238E27FC236}">
                  <a16:creationId xmlns:a16="http://schemas.microsoft.com/office/drawing/2014/main" id="{5A100500-14F5-407F-8EC3-2E4DBF87B102}"/>
                </a:ext>
              </a:extLst>
            </p:cNvPr>
            <p:cNvSpPr txBox="1">
              <a:spLocks noChangeArrowheads="1"/>
            </p:cNvSpPr>
            <p:nvPr/>
          </p:nvSpPr>
          <p:spPr bwMode="auto">
            <a:xfrm>
              <a:off x="3174" y="3126"/>
              <a:ext cx="24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800" dirty="0">
                  <a:latin typeface="Arial" panose="020B0604020202020204" pitchFamily="34" charset="0"/>
                </a:rPr>
                <a:t>)</a:t>
              </a:r>
            </a:p>
          </p:txBody>
        </p:sp>
        <p:sp>
          <p:nvSpPr>
            <p:cNvPr id="47121" name="Text Box 41">
              <a:extLst>
                <a:ext uri="{FF2B5EF4-FFF2-40B4-BE49-F238E27FC236}">
                  <a16:creationId xmlns:a16="http://schemas.microsoft.com/office/drawing/2014/main" id="{0672074C-D240-445B-8A6F-9F908A865874}"/>
                </a:ext>
              </a:extLst>
            </p:cNvPr>
            <p:cNvSpPr txBox="1">
              <a:spLocks noChangeArrowheads="1"/>
            </p:cNvSpPr>
            <p:nvPr/>
          </p:nvSpPr>
          <p:spPr bwMode="auto">
            <a:xfrm>
              <a:off x="3312" y="3172"/>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2</a:t>
              </a:r>
            </a:p>
          </p:txBody>
        </p:sp>
        <p:sp>
          <p:nvSpPr>
            <p:cNvPr id="47122" name="Text Box 42">
              <a:extLst>
                <a:ext uri="{FF2B5EF4-FFF2-40B4-BE49-F238E27FC236}">
                  <a16:creationId xmlns:a16="http://schemas.microsoft.com/office/drawing/2014/main" id="{F8407284-7A0D-4E7F-BB34-7FB56F854DE3}"/>
                </a:ext>
              </a:extLst>
            </p:cNvPr>
            <p:cNvSpPr txBox="1">
              <a:spLocks noChangeArrowheads="1"/>
            </p:cNvSpPr>
            <p:nvPr/>
          </p:nvSpPr>
          <p:spPr bwMode="auto">
            <a:xfrm>
              <a:off x="3456" y="3290"/>
              <a:ext cx="5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x </a:t>
              </a:r>
              <a:r>
                <a:rPr lang="en-US" altLang="en-US" sz="2400" i="1" dirty="0">
                  <a:latin typeface="Lucida Calligraphy" panose="03010101010101010101" pitchFamily="66" charset="0"/>
                </a:rPr>
                <a:t>M</a:t>
              </a:r>
              <a:r>
                <a:rPr lang="en-US" altLang="en-US" sz="2400" baseline="-25000" dirty="0">
                  <a:latin typeface="Arial" panose="020B0604020202020204" pitchFamily="34" charset="0"/>
                </a:rPr>
                <a:t>1</a:t>
              </a:r>
            </a:p>
          </p:txBody>
        </p:sp>
      </p:grpSp>
      <p:sp>
        <p:nvSpPr>
          <p:cNvPr id="51252" name="Text Box 52">
            <a:extLst>
              <a:ext uri="{FF2B5EF4-FFF2-40B4-BE49-F238E27FC236}">
                <a16:creationId xmlns:a16="http://schemas.microsoft.com/office/drawing/2014/main" id="{B2DC4597-D6F7-4591-A869-C569CAF5FE6C}"/>
              </a:ext>
            </a:extLst>
          </p:cNvPr>
          <p:cNvSpPr txBox="1">
            <a:spLocks noChangeArrowheads="1"/>
          </p:cNvSpPr>
          <p:nvPr/>
        </p:nvSpPr>
        <p:spPr bwMode="auto">
          <a:xfrm>
            <a:off x="2941638" y="5925662"/>
            <a:ext cx="304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 (3.3)</a:t>
            </a:r>
            <a:r>
              <a:rPr lang="en-US" altLang="en-US" sz="2400" baseline="30000" dirty="0">
                <a:latin typeface="Arial" panose="020B0604020202020204" pitchFamily="34" charset="0"/>
              </a:rPr>
              <a:t>2</a:t>
            </a:r>
            <a:r>
              <a:rPr lang="en-US" altLang="en-US" sz="2400" dirty="0">
                <a:latin typeface="Arial" panose="020B0604020202020204" pitchFamily="34" charset="0"/>
              </a:rPr>
              <a:t> x 16 = 174.2 </a:t>
            </a:r>
          </a:p>
        </p:txBody>
      </p:sp>
      <p:sp>
        <p:nvSpPr>
          <p:cNvPr id="51253" name="Text Box 53">
            <a:extLst>
              <a:ext uri="{FF2B5EF4-FFF2-40B4-BE49-F238E27FC236}">
                <a16:creationId xmlns:a16="http://schemas.microsoft.com/office/drawing/2014/main" id="{634AD426-5E08-4582-B852-B7596AA86944}"/>
              </a:ext>
            </a:extLst>
          </p:cNvPr>
          <p:cNvSpPr txBox="1">
            <a:spLocks noChangeArrowheads="1"/>
          </p:cNvSpPr>
          <p:nvPr/>
        </p:nvSpPr>
        <p:spPr bwMode="auto">
          <a:xfrm>
            <a:off x="5834062" y="5212556"/>
            <a:ext cx="3233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58.7 + </a:t>
            </a:r>
            <a:r>
              <a:rPr lang="en-US" altLang="en-US" sz="2400" dirty="0">
                <a:solidFill>
                  <a:srgbClr val="FF0000"/>
                </a:solidFill>
                <a:latin typeface="Arial" panose="020B0604020202020204" pitchFamily="34" charset="0"/>
              </a:rPr>
              <a:t>(</a:t>
            </a:r>
            <a:r>
              <a:rPr lang="en-US" altLang="en-US" sz="2400" i="1" dirty="0">
                <a:latin typeface="Arial" panose="020B0604020202020204" pitchFamily="34" charset="0"/>
              </a:rPr>
              <a:t>x </a:t>
            </a:r>
            <a:r>
              <a:rPr lang="en-US" altLang="en-US" sz="2400" dirty="0">
                <a:latin typeface="Arial" panose="020B0604020202020204" pitchFamily="34" charset="0"/>
                <a:cs typeface="Arial" panose="020B0604020202020204" pitchFamily="34" charset="0"/>
              </a:rPr>
              <a:t>• 28</a:t>
            </a:r>
            <a:r>
              <a:rPr lang="en-US" altLang="en-US" sz="2400" dirty="0">
                <a:solidFill>
                  <a:srgbClr val="FF0000"/>
                </a:solidFill>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 174.2</a:t>
            </a:r>
            <a:endParaRPr lang="en-US" altLang="en-US" sz="2400" dirty="0">
              <a:latin typeface="Arial" panose="020B0604020202020204" pitchFamily="34" charset="0"/>
            </a:endParaRPr>
          </a:p>
        </p:txBody>
      </p:sp>
      <p:sp>
        <p:nvSpPr>
          <p:cNvPr id="51254" name="Text Box 54">
            <a:extLst>
              <a:ext uri="{FF2B5EF4-FFF2-40B4-BE49-F238E27FC236}">
                <a16:creationId xmlns:a16="http://schemas.microsoft.com/office/drawing/2014/main" id="{01A320F9-ACD6-4691-9D69-8020466C42D8}"/>
              </a:ext>
            </a:extLst>
          </p:cNvPr>
          <p:cNvSpPr txBox="1">
            <a:spLocks noChangeArrowheads="1"/>
          </p:cNvSpPr>
          <p:nvPr/>
        </p:nvSpPr>
        <p:spPr bwMode="auto">
          <a:xfrm>
            <a:off x="6224229" y="5943600"/>
            <a:ext cx="162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dirty="0">
                <a:latin typeface="Arial" panose="020B0604020202020204" pitchFamily="34" charset="0"/>
              </a:rPr>
              <a:t>x</a:t>
            </a:r>
            <a:r>
              <a:rPr lang="en-US" altLang="en-US" sz="2400" dirty="0">
                <a:latin typeface="Arial" panose="020B0604020202020204" pitchFamily="34" charset="0"/>
              </a:rPr>
              <a:t> = 4.1 </a:t>
            </a:r>
            <a:r>
              <a:rPr lang="en-US" altLang="en-US" sz="2400" dirty="0">
                <a:latin typeface="Arial" panose="020B0604020202020204" pitchFamily="34" charset="0"/>
                <a:cs typeface="Arial" panose="020B0604020202020204" pitchFamily="34" charset="0"/>
              </a:rPr>
              <a:t>~ 4</a:t>
            </a:r>
            <a:endParaRPr lang="en-US" altLang="en-US" sz="2400" i="1" dirty="0">
              <a:latin typeface="Arial" panose="020B0604020202020204" pitchFamily="34" charset="0"/>
            </a:endParaRPr>
          </a:p>
        </p:txBody>
      </p:sp>
      <p:pic>
        <p:nvPicPr>
          <p:cNvPr id="51257" name="Picture 57">
            <a:extLst>
              <a:ext uri="{FF2B5EF4-FFF2-40B4-BE49-F238E27FC236}">
                <a16:creationId xmlns:a16="http://schemas.microsoft.com/office/drawing/2014/main" id="{12EDE0BA-4D18-4C36-952C-971F259C9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04" y="1367384"/>
            <a:ext cx="2797631" cy="236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76F6679-F756-4AF0-BD94-15D594F4A301}"/>
              </a:ext>
            </a:extLst>
          </p:cNvPr>
          <p:cNvSpPr>
            <a:spLocks noGrp="1"/>
          </p:cNvSpPr>
          <p:nvPr>
            <p:ph type="sldNum" sz="quarter" idx="12"/>
          </p:nvPr>
        </p:nvSpPr>
        <p:spPr/>
        <p:txBody>
          <a:bodyPr/>
          <a:lstStyle/>
          <a:p>
            <a:pPr>
              <a:defRPr/>
            </a:pPr>
            <a:fld id="{FE59D228-BDAD-4861-BBEA-2F34BE7847B1}" type="slidenum">
              <a:rPr lang="en-US" altLang="en-US" smtClean="0"/>
              <a:pPr>
                <a:defRPr/>
              </a:pPr>
              <a:t>50</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51257"/>
                                        </p:tgtEl>
                                        <p:attrNameLst>
                                          <p:attrName>style.visibility</p:attrName>
                                        </p:attrNameLst>
                                      </p:cBhvr>
                                      <p:to>
                                        <p:strVal val="visible"/>
                                      </p:to>
                                    </p:set>
                                    <p:anim calcmode="lin" valueType="num">
                                      <p:cBhvr>
                                        <p:cTn id="7" dur="1000" fill="hold"/>
                                        <p:tgtEl>
                                          <p:spTgt spid="51257"/>
                                        </p:tgtEl>
                                        <p:attrNameLst>
                                          <p:attrName>ppt_w</p:attrName>
                                        </p:attrNameLst>
                                      </p:cBhvr>
                                      <p:tavLst>
                                        <p:tav tm="0">
                                          <p:val>
                                            <p:strVal val="#ppt_w*0.70"/>
                                          </p:val>
                                        </p:tav>
                                        <p:tav tm="100000">
                                          <p:val>
                                            <p:strVal val="#ppt_w"/>
                                          </p:val>
                                        </p:tav>
                                      </p:tavLst>
                                    </p:anim>
                                    <p:anim calcmode="lin" valueType="num">
                                      <p:cBhvr>
                                        <p:cTn id="8" dur="1000" fill="hold"/>
                                        <p:tgtEl>
                                          <p:spTgt spid="51257"/>
                                        </p:tgtEl>
                                        <p:attrNameLst>
                                          <p:attrName>ppt_h</p:attrName>
                                        </p:attrNameLst>
                                      </p:cBhvr>
                                      <p:tavLst>
                                        <p:tav tm="0">
                                          <p:val>
                                            <p:strVal val="#ppt_h"/>
                                          </p:val>
                                        </p:tav>
                                        <p:tav tm="100000">
                                          <p:val>
                                            <p:strVal val="#ppt_h"/>
                                          </p:val>
                                        </p:tav>
                                      </p:tavLst>
                                    </p:anim>
                                    <p:animEffect transition="in" filter="fade">
                                      <p:cBhvr>
                                        <p:cTn id="9" dur="1000"/>
                                        <p:tgtEl>
                                          <p:spTgt spid="5125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1230"/>
                                        </p:tgtEl>
                                        <p:attrNameLst>
                                          <p:attrName>style.visibility</p:attrName>
                                        </p:attrNameLst>
                                      </p:cBhvr>
                                      <p:to>
                                        <p:strVal val="visible"/>
                                      </p:to>
                                    </p:set>
                                    <p:anim calcmode="lin" valueType="num">
                                      <p:cBhvr additive="base">
                                        <p:cTn id="20" dur="500" fill="hold"/>
                                        <p:tgtEl>
                                          <p:spTgt spid="51230"/>
                                        </p:tgtEl>
                                        <p:attrNameLst>
                                          <p:attrName>ppt_x</p:attrName>
                                        </p:attrNameLst>
                                      </p:cBhvr>
                                      <p:tavLst>
                                        <p:tav tm="0">
                                          <p:val>
                                            <p:strVal val="0-#ppt_w/2"/>
                                          </p:val>
                                        </p:tav>
                                        <p:tav tm="100000">
                                          <p:val>
                                            <p:strVal val="#ppt_x"/>
                                          </p:val>
                                        </p:tav>
                                      </p:tavLst>
                                    </p:anim>
                                    <p:anim calcmode="lin" valueType="num">
                                      <p:cBhvr additive="base">
                                        <p:cTn id="21" dur="500" fill="hold"/>
                                        <p:tgtEl>
                                          <p:spTgt spid="51230"/>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1232"/>
                                        </p:tgtEl>
                                        <p:attrNameLst>
                                          <p:attrName>style.visibility</p:attrName>
                                        </p:attrNameLst>
                                      </p:cBhvr>
                                      <p:to>
                                        <p:strVal val="visible"/>
                                      </p:to>
                                    </p:set>
                                    <p:anim calcmode="lin" valueType="num">
                                      <p:cBhvr additive="base">
                                        <p:cTn id="26" dur="500" fill="hold"/>
                                        <p:tgtEl>
                                          <p:spTgt spid="51232"/>
                                        </p:tgtEl>
                                        <p:attrNameLst>
                                          <p:attrName>ppt_x</p:attrName>
                                        </p:attrNameLst>
                                      </p:cBhvr>
                                      <p:tavLst>
                                        <p:tav tm="0">
                                          <p:val>
                                            <p:strVal val="0-#ppt_w/2"/>
                                          </p:val>
                                        </p:tav>
                                        <p:tav tm="100000">
                                          <p:val>
                                            <p:strVal val="#ppt_x"/>
                                          </p:val>
                                        </p:tav>
                                      </p:tavLst>
                                    </p:anim>
                                    <p:anim calcmode="lin" valueType="num">
                                      <p:cBhvr additive="base">
                                        <p:cTn id="27" dur="500" fill="hold"/>
                                        <p:tgtEl>
                                          <p:spTgt spid="51232"/>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1233"/>
                                        </p:tgtEl>
                                        <p:attrNameLst>
                                          <p:attrName>style.visibility</p:attrName>
                                        </p:attrNameLst>
                                      </p:cBhvr>
                                      <p:to>
                                        <p:strVal val="visible"/>
                                      </p:to>
                                    </p:set>
                                    <p:anim calcmode="lin" valueType="num">
                                      <p:cBhvr additive="base">
                                        <p:cTn id="32" dur="500" fill="hold"/>
                                        <p:tgtEl>
                                          <p:spTgt spid="51233"/>
                                        </p:tgtEl>
                                        <p:attrNameLst>
                                          <p:attrName>ppt_x</p:attrName>
                                        </p:attrNameLst>
                                      </p:cBhvr>
                                      <p:tavLst>
                                        <p:tav tm="0">
                                          <p:val>
                                            <p:strVal val="0-#ppt_w/2"/>
                                          </p:val>
                                        </p:tav>
                                        <p:tav tm="100000">
                                          <p:val>
                                            <p:strVal val="#ppt_x"/>
                                          </p:val>
                                        </p:tav>
                                      </p:tavLst>
                                    </p:anim>
                                    <p:anim calcmode="lin" valueType="num">
                                      <p:cBhvr additive="base">
                                        <p:cTn id="33" dur="500" fill="hold"/>
                                        <p:tgtEl>
                                          <p:spTgt spid="51233"/>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1252"/>
                                        </p:tgtEl>
                                        <p:attrNameLst>
                                          <p:attrName>style.visibility</p:attrName>
                                        </p:attrNameLst>
                                      </p:cBhvr>
                                      <p:to>
                                        <p:strVal val="visible"/>
                                      </p:to>
                                    </p:set>
                                    <p:anim calcmode="lin" valueType="num">
                                      <p:cBhvr additive="base">
                                        <p:cTn id="44" dur="500" fill="hold"/>
                                        <p:tgtEl>
                                          <p:spTgt spid="51252"/>
                                        </p:tgtEl>
                                        <p:attrNameLst>
                                          <p:attrName>ppt_x</p:attrName>
                                        </p:attrNameLst>
                                      </p:cBhvr>
                                      <p:tavLst>
                                        <p:tav tm="0">
                                          <p:val>
                                            <p:strVal val="1+#ppt_w/2"/>
                                          </p:val>
                                        </p:tav>
                                        <p:tav tm="100000">
                                          <p:val>
                                            <p:strVal val="#ppt_x"/>
                                          </p:val>
                                        </p:tav>
                                      </p:tavLst>
                                    </p:anim>
                                    <p:anim calcmode="lin" valueType="num">
                                      <p:cBhvr additive="base">
                                        <p:cTn id="45" dur="500" fill="hold"/>
                                        <p:tgtEl>
                                          <p:spTgt spid="51252"/>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51253"/>
                                        </p:tgtEl>
                                        <p:attrNameLst>
                                          <p:attrName>style.visibility</p:attrName>
                                        </p:attrNameLst>
                                      </p:cBhvr>
                                      <p:to>
                                        <p:strVal val="visible"/>
                                      </p:to>
                                    </p:set>
                                    <p:anim calcmode="lin" valueType="num">
                                      <p:cBhvr additive="base">
                                        <p:cTn id="50" dur="500" fill="hold"/>
                                        <p:tgtEl>
                                          <p:spTgt spid="51253"/>
                                        </p:tgtEl>
                                        <p:attrNameLst>
                                          <p:attrName>ppt_x</p:attrName>
                                        </p:attrNameLst>
                                      </p:cBhvr>
                                      <p:tavLst>
                                        <p:tav tm="0">
                                          <p:val>
                                            <p:strVal val="1+#ppt_w/2"/>
                                          </p:val>
                                        </p:tav>
                                        <p:tav tm="100000">
                                          <p:val>
                                            <p:strVal val="#ppt_x"/>
                                          </p:val>
                                        </p:tav>
                                      </p:tavLst>
                                    </p:anim>
                                    <p:anim calcmode="lin" valueType="num">
                                      <p:cBhvr additive="base">
                                        <p:cTn id="51" dur="500" fill="hold"/>
                                        <p:tgtEl>
                                          <p:spTgt spid="51253"/>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51254"/>
                                        </p:tgtEl>
                                        <p:attrNameLst>
                                          <p:attrName>style.visibility</p:attrName>
                                        </p:attrNameLst>
                                      </p:cBhvr>
                                      <p:to>
                                        <p:strVal val="visible"/>
                                      </p:to>
                                    </p:set>
                                    <p:anim calcmode="lin" valueType="num">
                                      <p:cBhvr additive="base">
                                        <p:cTn id="56" dur="500" fill="hold"/>
                                        <p:tgtEl>
                                          <p:spTgt spid="51254"/>
                                        </p:tgtEl>
                                        <p:attrNameLst>
                                          <p:attrName>ppt_x</p:attrName>
                                        </p:attrNameLst>
                                      </p:cBhvr>
                                      <p:tavLst>
                                        <p:tav tm="0">
                                          <p:val>
                                            <p:strVal val="1+#ppt_w/2"/>
                                          </p:val>
                                        </p:tav>
                                        <p:tav tm="100000">
                                          <p:val>
                                            <p:strVal val="#ppt_x"/>
                                          </p:val>
                                        </p:tav>
                                      </p:tavLst>
                                    </p:anim>
                                    <p:anim calcmode="lin" valueType="num">
                                      <p:cBhvr additive="base">
                                        <p:cTn id="57" dur="500" fill="hold"/>
                                        <p:tgtEl>
                                          <p:spTgt spid="51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0" grpId="0"/>
      <p:bldP spid="51232" grpId="0" autoUpdateAnimBg="0"/>
      <p:bldP spid="51233" grpId="0" autoUpdateAnimBg="0"/>
      <p:bldP spid="51252" grpId="0" autoUpdateAnimBg="0"/>
      <p:bldP spid="51253" grpId="0" autoUpdateAnimBg="0"/>
      <p:bldP spid="5125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5" name="Picture 17">
            <a:extLst>
              <a:ext uri="{FF2B5EF4-FFF2-40B4-BE49-F238E27FC236}">
                <a16:creationId xmlns:a16="http://schemas.microsoft.com/office/drawing/2014/main" id="{BC22D3F3-0234-4FE5-A65C-2B0089AFF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24000"/>
            <a:ext cx="556260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a:extLst>
              <a:ext uri="{FF2B5EF4-FFF2-40B4-BE49-F238E27FC236}">
                <a16:creationId xmlns:a16="http://schemas.microsoft.com/office/drawing/2014/main" id="{7C7BD97F-FF3D-490B-A08A-F8F63AAC8E94}"/>
              </a:ext>
            </a:extLst>
          </p:cNvPr>
          <p:cNvSpPr txBox="1">
            <a:spLocks noChangeArrowheads="1"/>
          </p:cNvSpPr>
          <p:nvPr/>
        </p:nvSpPr>
        <p:spPr bwMode="auto">
          <a:xfrm>
            <a:off x="1487488" y="152400"/>
            <a:ext cx="6194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376092"/>
                </a:solidFill>
                <a:latin typeface="Arial" panose="020B0604020202020204" pitchFamily="34" charset="0"/>
              </a:rPr>
              <a:t>Deviations from Ideal Behavior</a:t>
            </a:r>
          </a:p>
        </p:txBody>
      </p:sp>
      <p:sp>
        <p:nvSpPr>
          <p:cNvPr id="37892" name="Text Box 4">
            <a:extLst>
              <a:ext uri="{FF2B5EF4-FFF2-40B4-BE49-F238E27FC236}">
                <a16:creationId xmlns:a16="http://schemas.microsoft.com/office/drawing/2014/main" id="{12AD2AA8-B77A-4403-9935-A6EC25AE5815}"/>
              </a:ext>
            </a:extLst>
          </p:cNvPr>
          <p:cNvSpPr txBox="1">
            <a:spLocks noChangeArrowheads="1"/>
          </p:cNvSpPr>
          <p:nvPr/>
        </p:nvSpPr>
        <p:spPr bwMode="auto">
          <a:xfrm>
            <a:off x="254000" y="2209800"/>
            <a:ext cx="317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mole of ideal gas</a:t>
            </a:r>
          </a:p>
        </p:txBody>
      </p:sp>
      <p:sp>
        <p:nvSpPr>
          <p:cNvPr id="37899" name="Text Box 11">
            <a:extLst>
              <a:ext uri="{FF2B5EF4-FFF2-40B4-BE49-F238E27FC236}">
                <a16:creationId xmlns:a16="http://schemas.microsoft.com/office/drawing/2014/main" id="{BDAA37A7-96E3-41CA-B7FE-69B2F45DBAA3}"/>
              </a:ext>
            </a:extLst>
          </p:cNvPr>
          <p:cNvSpPr txBox="1">
            <a:spLocks noChangeArrowheads="1"/>
          </p:cNvSpPr>
          <p:nvPr/>
        </p:nvSpPr>
        <p:spPr bwMode="auto">
          <a:xfrm>
            <a:off x="973138" y="2819400"/>
            <a:ext cx="1735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PV</a:t>
            </a:r>
            <a:r>
              <a:rPr lang="en-US" altLang="en-US" sz="2800">
                <a:latin typeface="Arial" panose="020B0604020202020204" pitchFamily="34" charset="0"/>
              </a:rPr>
              <a:t> = </a:t>
            </a:r>
            <a:r>
              <a:rPr lang="en-US" altLang="en-US" sz="2800" i="1">
                <a:latin typeface="Arial" panose="020B0604020202020204" pitchFamily="34" charset="0"/>
              </a:rPr>
              <a:t>nRT</a:t>
            </a:r>
          </a:p>
        </p:txBody>
      </p:sp>
      <p:grpSp>
        <p:nvGrpSpPr>
          <p:cNvPr id="2" name="Group 13">
            <a:extLst>
              <a:ext uri="{FF2B5EF4-FFF2-40B4-BE49-F238E27FC236}">
                <a16:creationId xmlns:a16="http://schemas.microsoft.com/office/drawing/2014/main" id="{177ABF40-8627-42F2-83CF-3F8D0BB5F60B}"/>
              </a:ext>
            </a:extLst>
          </p:cNvPr>
          <p:cNvGrpSpPr>
            <a:grpSpLocks/>
          </p:cNvGrpSpPr>
          <p:nvPr/>
        </p:nvGrpSpPr>
        <p:grpSpPr bwMode="auto">
          <a:xfrm>
            <a:off x="584200" y="3341688"/>
            <a:ext cx="2514600" cy="925512"/>
            <a:chOff x="288" y="1577"/>
            <a:chExt cx="1584" cy="583"/>
          </a:xfrm>
        </p:grpSpPr>
        <p:grpSp>
          <p:nvGrpSpPr>
            <p:cNvPr id="48138" name="Group 5">
              <a:extLst>
                <a:ext uri="{FF2B5EF4-FFF2-40B4-BE49-F238E27FC236}">
                  <a16:creationId xmlns:a16="http://schemas.microsoft.com/office/drawing/2014/main" id="{296DE077-5AB9-4DD1-810B-DB7DF23E5CB5}"/>
                </a:ext>
              </a:extLst>
            </p:cNvPr>
            <p:cNvGrpSpPr>
              <a:grpSpLocks/>
            </p:cNvGrpSpPr>
            <p:nvPr/>
          </p:nvGrpSpPr>
          <p:grpSpPr bwMode="auto">
            <a:xfrm>
              <a:off x="288" y="1577"/>
              <a:ext cx="913" cy="583"/>
              <a:chOff x="665" y="1416"/>
              <a:chExt cx="913" cy="583"/>
            </a:xfrm>
          </p:grpSpPr>
          <p:sp>
            <p:nvSpPr>
              <p:cNvPr id="48140" name="Text Box 6">
                <a:extLst>
                  <a:ext uri="{FF2B5EF4-FFF2-40B4-BE49-F238E27FC236}">
                    <a16:creationId xmlns:a16="http://schemas.microsoft.com/office/drawing/2014/main" id="{C0729A2F-C632-4B39-9ADD-2CDA13C9BDE2}"/>
                  </a:ext>
                </a:extLst>
              </p:cNvPr>
              <p:cNvSpPr txBox="1">
                <a:spLocks noChangeArrowheads="1"/>
              </p:cNvSpPr>
              <p:nvPr/>
            </p:nvSpPr>
            <p:spPr bwMode="auto">
              <a:xfrm>
                <a:off x="665" y="1529"/>
                <a:ext cx="49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 = </a:t>
                </a:r>
              </a:p>
            </p:txBody>
          </p:sp>
          <p:grpSp>
            <p:nvGrpSpPr>
              <p:cNvPr id="48141" name="Group 7">
                <a:extLst>
                  <a:ext uri="{FF2B5EF4-FFF2-40B4-BE49-F238E27FC236}">
                    <a16:creationId xmlns:a16="http://schemas.microsoft.com/office/drawing/2014/main" id="{854A260D-BAF7-4408-96CD-F04DB342F0FC}"/>
                  </a:ext>
                </a:extLst>
              </p:cNvPr>
              <p:cNvGrpSpPr>
                <a:grpSpLocks/>
              </p:cNvGrpSpPr>
              <p:nvPr/>
            </p:nvGrpSpPr>
            <p:grpSpPr bwMode="auto">
              <a:xfrm>
                <a:off x="1146" y="1416"/>
                <a:ext cx="432" cy="583"/>
                <a:chOff x="1273" y="3209"/>
                <a:chExt cx="432" cy="583"/>
              </a:xfrm>
            </p:grpSpPr>
            <p:sp>
              <p:nvSpPr>
                <p:cNvPr id="48142" name="Text Box 8">
                  <a:extLst>
                    <a:ext uri="{FF2B5EF4-FFF2-40B4-BE49-F238E27FC236}">
                      <a16:creationId xmlns:a16="http://schemas.microsoft.com/office/drawing/2014/main" id="{983D9A94-AA8C-493D-B671-A4F6F0394CE0}"/>
                    </a:ext>
                  </a:extLst>
                </p:cNvPr>
                <p:cNvSpPr txBox="1">
                  <a:spLocks noChangeArrowheads="1"/>
                </p:cNvSpPr>
                <p:nvPr/>
              </p:nvSpPr>
              <p:spPr bwMode="auto">
                <a:xfrm>
                  <a:off x="1282" y="3209"/>
                  <a:ext cx="41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PV</a:t>
                  </a:r>
                </a:p>
              </p:txBody>
            </p:sp>
            <p:sp>
              <p:nvSpPr>
                <p:cNvPr id="48143" name="Text Box 9">
                  <a:extLst>
                    <a:ext uri="{FF2B5EF4-FFF2-40B4-BE49-F238E27FC236}">
                      <a16:creationId xmlns:a16="http://schemas.microsoft.com/office/drawing/2014/main" id="{5B9FFC46-2196-4069-B425-1E537EB41BC1}"/>
                    </a:ext>
                  </a:extLst>
                </p:cNvPr>
                <p:cNvSpPr txBox="1">
                  <a:spLocks noChangeArrowheads="1"/>
                </p:cNvSpPr>
                <p:nvPr/>
              </p:nvSpPr>
              <p:spPr bwMode="auto">
                <a:xfrm>
                  <a:off x="1282" y="3465"/>
                  <a:ext cx="4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RT</a:t>
                  </a:r>
                </a:p>
              </p:txBody>
            </p:sp>
            <p:sp>
              <p:nvSpPr>
                <p:cNvPr id="48144" name="Line 10">
                  <a:extLst>
                    <a:ext uri="{FF2B5EF4-FFF2-40B4-BE49-F238E27FC236}">
                      <a16:creationId xmlns:a16="http://schemas.microsoft.com/office/drawing/2014/main" id="{7FAF6810-5187-43E6-B9EA-7AE645BC511B}"/>
                    </a:ext>
                  </a:extLst>
                </p:cNvPr>
                <p:cNvSpPr>
                  <a:spLocks noChangeShapeType="1"/>
                </p:cNvSpPr>
                <p:nvPr/>
              </p:nvSpPr>
              <p:spPr bwMode="auto">
                <a:xfrm>
                  <a:off x="1273" y="3501"/>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8139" name="Text Box 12">
              <a:extLst>
                <a:ext uri="{FF2B5EF4-FFF2-40B4-BE49-F238E27FC236}">
                  <a16:creationId xmlns:a16="http://schemas.microsoft.com/office/drawing/2014/main" id="{B9455225-B364-492D-A40C-738CAD67D911}"/>
                </a:ext>
              </a:extLst>
            </p:cNvPr>
            <p:cNvSpPr txBox="1">
              <a:spLocks noChangeArrowheads="1"/>
            </p:cNvSpPr>
            <p:nvPr/>
          </p:nvSpPr>
          <p:spPr bwMode="auto">
            <a:xfrm>
              <a:off x="1251" y="1688"/>
              <a:ext cx="6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 1.0</a:t>
              </a:r>
            </a:p>
          </p:txBody>
        </p:sp>
      </p:grpSp>
      <p:sp>
        <p:nvSpPr>
          <p:cNvPr id="37903" name="Text Box 15">
            <a:extLst>
              <a:ext uri="{FF2B5EF4-FFF2-40B4-BE49-F238E27FC236}">
                <a16:creationId xmlns:a16="http://schemas.microsoft.com/office/drawing/2014/main" id="{EA98E013-F9D0-4B1F-8787-B860031B44C4}"/>
              </a:ext>
            </a:extLst>
          </p:cNvPr>
          <p:cNvSpPr txBox="1">
            <a:spLocks noChangeArrowheads="1"/>
          </p:cNvSpPr>
          <p:nvPr/>
        </p:nvSpPr>
        <p:spPr bwMode="auto">
          <a:xfrm>
            <a:off x="4911725" y="2438400"/>
            <a:ext cx="2936875"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Repulsive Forces</a:t>
            </a:r>
          </a:p>
        </p:txBody>
      </p:sp>
      <p:sp>
        <p:nvSpPr>
          <p:cNvPr id="37904" name="Text Box 16">
            <a:extLst>
              <a:ext uri="{FF2B5EF4-FFF2-40B4-BE49-F238E27FC236}">
                <a16:creationId xmlns:a16="http://schemas.microsoft.com/office/drawing/2014/main" id="{A8031A81-C543-4025-8703-D6F7D18C6774}"/>
              </a:ext>
            </a:extLst>
          </p:cNvPr>
          <p:cNvSpPr txBox="1">
            <a:spLocks noChangeArrowheads="1"/>
          </p:cNvSpPr>
          <p:nvPr/>
        </p:nvSpPr>
        <p:spPr bwMode="auto">
          <a:xfrm>
            <a:off x="4953000" y="4129088"/>
            <a:ext cx="2854325"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Attractive Forces</a:t>
            </a:r>
          </a:p>
        </p:txBody>
      </p:sp>
      <p:sp>
        <p:nvSpPr>
          <p:cNvPr id="5" name="Slide Number Placeholder 4">
            <a:extLst>
              <a:ext uri="{FF2B5EF4-FFF2-40B4-BE49-F238E27FC236}">
                <a16:creationId xmlns:a16="http://schemas.microsoft.com/office/drawing/2014/main" id="{D1B2D6B7-CB45-45EA-9A26-B16D55763EE3}"/>
              </a:ext>
            </a:extLst>
          </p:cNvPr>
          <p:cNvSpPr>
            <a:spLocks noGrp="1"/>
          </p:cNvSpPr>
          <p:nvPr>
            <p:ph type="sldNum" sz="quarter" idx="12"/>
          </p:nvPr>
        </p:nvSpPr>
        <p:spPr/>
        <p:txBody>
          <a:bodyPr/>
          <a:lstStyle/>
          <a:p>
            <a:pPr>
              <a:defRPr/>
            </a:pPr>
            <a:fld id="{FE59D228-BDAD-4861-BBEA-2F34BE7847B1}" type="slidenum">
              <a:rPr lang="en-US" altLang="en-US" smtClean="0"/>
              <a:pPr>
                <a:defRPr/>
              </a:pPr>
              <a:t>51</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0-#ppt_w/2"/>
                                          </p:val>
                                        </p:tav>
                                        <p:tav tm="100000">
                                          <p:val>
                                            <p:strVal val="#ppt_x"/>
                                          </p:val>
                                        </p:tav>
                                      </p:tavLst>
                                    </p:anim>
                                    <p:anim calcmode="lin" valueType="num">
                                      <p:cBhvr additive="base">
                                        <p:cTn id="8"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9"/>
                                        </p:tgtEl>
                                        <p:attrNameLst>
                                          <p:attrName>style.visibility</p:attrName>
                                        </p:attrNameLst>
                                      </p:cBhvr>
                                      <p:to>
                                        <p:strVal val="visible"/>
                                      </p:to>
                                    </p:set>
                                    <p:anim calcmode="lin" valueType="num">
                                      <p:cBhvr additive="base">
                                        <p:cTn id="13" dur="500" fill="hold"/>
                                        <p:tgtEl>
                                          <p:spTgt spid="37899"/>
                                        </p:tgtEl>
                                        <p:attrNameLst>
                                          <p:attrName>ppt_x</p:attrName>
                                        </p:attrNameLst>
                                      </p:cBhvr>
                                      <p:tavLst>
                                        <p:tav tm="0">
                                          <p:val>
                                            <p:strVal val="0-#ppt_w/2"/>
                                          </p:val>
                                        </p:tav>
                                        <p:tav tm="100000">
                                          <p:val>
                                            <p:strVal val="#ppt_x"/>
                                          </p:val>
                                        </p:tav>
                                      </p:tavLst>
                                    </p:anim>
                                    <p:anim calcmode="lin" valueType="num">
                                      <p:cBhvr additive="base">
                                        <p:cTn id="14" dur="500" fill="hold"/>
                                        <p:tgtEl>
                                          <p:spTgt spid="378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55" presetClass="entr" presetSubtype="0" fill="hold" nodeType="afterEffect">
                                  <p:stCondLst>
                                    <p:cond delay="0"/>
                                  </p:stCondLst>
                                  <p:childTnLst>
                                    <p:set>
                                      <p:cBhvr>
                                        <p:cTn id="23" dur="1" fill="hold">
                                          <p:stCondLst>
                                            <p:cond delay="0"/>
                                          </p:stCondLst>
                                        </p:cTn>
                                        <p:tgtEl>
                                          <p:spTgt spid="37905"/>
                                        </p:tgtEl>
                                        <p:attrNameLst>
                                          <p:attrName>style.visibility</p:attrName>
                                        </p:attrNameLst>
                                      </p:cBhvr>
                                      <p:to>
                                        <p:strVal val="visible"/>
                                      </p:to>
                                    </p:set>
                                    <p:anim calcmode="lin" valueType="num">
                                      <p:cBhvr>
                                        <p:cTn id="24" dur="1000" fill="hold"/>
                                        <p:tgtEl>
                                          <p:spTgt spid="37905"/>
                                        </p:tgtEl>
                                        <p:attrNameLst>
                                          <p:attrName>ppt_w</p:attrName>
                                        </p:attrNameLst>
                                      </p:cBhvr>
                                      <p:tavLst>
                                        <p:tav tm="0">
                                          <p:val>
                                            <p:strVal val="#ppt_w*0.70"/>
                                          </p:val>
                                        </p:tav>
                                        <p:tav tm="100000">
                                          <p:val>
                                            <p:strVal val="#ppt_w"/>
                                          </p:val>
                                        </p:tav>
                                      </p:tavLst>
                                    </p:anim>
                                    <p:anim calcmode="lin" valueType="num">
                                      <p:cBhvr>
                                        <p:cTn id="25" dur="1000" fill="hold"/>
                                        <p:tgtEl>
                                          <p:spTgt spid="37905"/>
                                        </p:tgtEl>
                                        <p:attrNameLst>
                                          <p:attrName>ppt_h</p:attrName>
                                        </p:attrNameLst>
                                      </p:cBhvr>
                                      <p:tavLst>
                                        <p:tav tm="0">
                                          <p:val>
                                            <p:strVal val="#ppt_h"/>
                                          </p:val>
                                        </p:tav>
                                        <p:tav tm="100000">
                                          <p:val>
                                            <p:strVal val="#ppt_h"/>
                                          </p:val>
                                        </p:tav>
                                      </p:tavLst>
                                    </p:anim>
                                    <p:animEffect transition="in" filter="fade">
                                      <p:cBhvr>
                                        <p:cTn id="26" dur="1000"/>
                                        <p:tgtEl>
                                          <p:spTgt spid="379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904"/>
                                        </p:tgtEl>
                                        <p:attrNameLst>
                                          <p:attrName>style.visibility</p:attrName>
                                        </p:attrNameLst>
                                      </p:cBhvr>
                                      <p:to>
                                        <p:strVal val="visible"/>
                                      </p:to>
                                    </p:set>
                                    <p:anim calcmode="lin" valueType="num">
                                      <p:cBhvr>
                                        <p:cTn id="31" dur="500" fill="hold"/>
                                        <p:tgtEl>
                                          <p:spTgt spid="37904"/>
                                        </p:tgtEl>
                                        <p:attrNameLst>
                                          <p:attrName>ppt_w</p:attrName>
                                        </p:attrNameLst>
                                      </p:cBhvr>
                                      <p:tavLst>
                                        <p:tav tm="0">
                                          <p:val>
                                            <p:fltVal val="0"/>
                                          </p:val>
                                        </p:tav>
                                        <p:tav tm="100000">
                                          <p:val>
                                            <p:strVal val="#ppt_w"/>
                                          </p:val>
                                        </p:tav>
                                      </p:tavLst>
                                    </p:anim>
                                    <p:anim calcmode="lin" valueType="num">
                                      <p:cBhvr>
                                        <p:cTn id="32" dur="500" fill="hold"/>
                                        <p:tgtEl>
                                          <p:spTgt spid="3790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7903"/>
                                        </p:tgtEl>
                                        <p:attrNameLst>
                                          <p:attrName>style.visibility</p:attrName>
                                        </p:attrNameLst>
                                      </p:cBhvr>
                                      <p:to>
                                        <p:strVal val="visible"/>
                                      </p:to>
                                    </p:set>
                                    <p:anim calcmode="lin" valueType="num">
                                      <p:cBhvr>
                                        <p:cTn id="37" dur="500" fill="hold"/>
                                        <p:tgtEl>
                                          <p:spTgt spid="37903"/>
                                        </p:tgtEl>
                                        <p:attrNameLst>
                                          <p:attrName>ppt_w</p:attrName>
                                        </p:attrNameLst>
                                      </p:cBhvr>
                                      <p:tavLst>
                                        <p:tav tm="0">
                                          <p:val>
                                            <p:fltVal val="0"/>
                                          </p:val>
                                        </p:tav>
                                        <p:tav tm="100000">
                                          <p:val>
                                            <p:strVal val="#ppt_w"/>
                                          </p:val>
                                        </p:tav>
                                      </p:tavLst>
                                    </p:anim>
                                    <p:anim calcmode="lin" valueType="num">
                                      <p:cBhvr>
                                        <p:cTn id="38" dur="500" fill="hold"/>
                                        <p:tgtEl>
                                          <p:spTgt spid="379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P spid="37899" grpId="0" autoUpdateAnimBg="0"/>
      <p:bldP spid="37903" grpId="0" animBg="1" autoUpdateAnimBg="0"/>
      <p:bldP spid="37904"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a:extLst>
              <a:ext uri="{FF2B5EF4-FFF2-40B4-BE49-F238E27FC236}">
                <a16:creationId xmlns:a16="http://schemas.microsoft.com/office/drawing/2014/main" id="{CE6DCE45-3933-49C1-B65C-DBF854121FDB}"/>
              </a:ext>
            </a:extLst>
          </p:cNvPr>
          <p:cNvSpPr txBox="1">
            <a:spLocks noChangeArrowheads="1"/>
          </p:cNvSpPr>
          <p:nvPr/>
        </p:nvSpPr>
        <p:spPr bwMode="auto">
          <a:xfrm>
            <a:off x="177800" y="268288"/>
            <a:ext cx="884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Effect of intermolecular forces on the pressure exerted by a gas.</a:t>
            </a:r>
          </a:p>
        </p:txBody>
      </p:sp>
      <p:pic>
        <p:nvPicPr>
          <p:cNvPr id="38917" name="Picture 5">
            <a:extLst>
              <a:ext uri="{FF2B5EF4-FFF2-40B4-BE49-F238E27FC236}">
                <a16:creationId xmlns:a16="http://schemas.microsoft.com/office/drawing/2014/main" id="{475971A3-159D-425B-8D42-D6971F97E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838200"/>
            <a:ext cx="377031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BE5EE1A-45DF-46B6-A6CB-1055E885C5B0}"/>
              </a:ext>
            </a:extLst>
          </p:cNvPr>
          <p:cNvSpPr>
            <a:spLocks noGrp="1"/>
          </p:cNvSpPr>
          <p:nvPr>
            <p:ph type="sldNum" sz="quarter" idx="12"/>
          </p:nvPr>
        </p:nvSpPr>
        <p:spPr/>
        <p:txBody>
          <a:bodyPr/>
          <a:lstStyle/>
          <a:p>
            <a:pPr>
              <a:defRPr/>
            </a:pPr>
            <a:fld id="{FE59D228-BDAD-4861-BBEA-2F34BE7847B1}" type="slidenum">
              <a:rPr lang="en-US" altLang="en-US" smtClean="0"/>
              <a:pPr>
                <a:defRPr/>
              </a:pPr>
              <a:t>52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1000" fill="hold"/>
                                        <p:tgtEl>
                                          <p:spTgt spid="38917"/>
                                        </p:tgtEl>
                                        <p:attrNameLst>
                                          <p:attrName>ppt_w</p:attrName>
                                        </p:attrNameLst>
                                      </p:cBhvr>
                                      <p:tavLst>
                                        <p:tav tm="0">
                                          <p:val>
                                            <p:strVal val="#ppt_w*0.70"/>
                                          </p:val>
                                        </p:tav>
                                        <p:tav tm="100000">
                                          <p:val>
                                            <p:strVal val="#ppt_w"/>
                                          </p:val>
                                        </p:tav>
                                      </p:tavLst>
                                    </p:anim>
                                    <p:anim calcmode="lin" valueType="num">
                                      <p:cBhvr>
                                        <p:cTn id="8" dur="1000" fill="hold"/>
                                        <p:tgtEl>
                                          <p:spTgt spid="38917"/>
                                        </p:tgtEl>
                                        <p:attrNameLst>
                                          <p:attrName>ppt_h</p:attrName>
                                        </p:attrNameLst>
                                      </p:cBhvr>
                                      <p:tavLst>
                                        <p:tav tm="0">
                                          <p:val>
                                            <p:strVal val="#ppt_h"/>
                                          </p:val>
                                        </p:tav>
                                        <p:tav tm="100000">
                                          <p:val>
                                            <p:strVal val="#ppt_h"/>
                                          </p:val>
                                        </p:tav>
                                      </p:tavLst>
                                    </p:anim>
                                    <p:animEffect transition="in" filter="fade">
                                      <p:cBhvr>
                                        <p:cTn id="9" dur="1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a:extLst>
              <a:ext uri="{FF2B5EF4-FFF2-40B4-BE49-F238E27FC236}">
                <a16:creationId xmlns:a16="http://schemas.microsoft.com/office/drawing/2014/main" id="{4504FB48-3025-42E4-85F6-08BC4A967407}"/>
              </a:ext>
            </a:extLst>
          </p:cNvPr>
          <p:cNvSpPr txBox="1">
            <a:spLocks noChangeArrowheads="1"/>
          </p:cNvSpPr>
          <p:nvPr/>
        </p:nvSpPr>
        <p:spPr bwMode="auto">
          <a:xfrm>
            <a:off x="304800" y="1631950"/>
            <a:ext cx="41989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i="1">
                <a:latin typeface="Arial" panose="020B0604020202020204" pitchFamily="34" charset="0"/>
              </a:rPr>
              <a:t>Van der Waals equation</a:t>
            </a:r>
          </a:p>
          <a:p>
            <a:pPr algn="ctr" eaLnBrk="1" hangingPunct="1">
              <a:spcBef>
                <a:spcPct val="0"/>
              </a:spcBef>
              <a:buFontTx/>
              <a:buNone/>
            </a:pPr>
            <a:r>
              <a:rPr lang="en-US" altLang="en-US" sz="2800">
                <a:latin typeface="Arial" panose="020B0604020202020204" pitchFamily="34" charset="0"/>
              </a:rPr>
              <a:t>nonideal gas</a:t>
            </a:r>
          </a:p>
        </p:txBody>
      </p:sp>
      <p:sp>
        <p:nvSpPr>
          <p:cNvPr id="45060" name="Text Box 4">
            <a:extLst>
              <a:ext uri="{FF2B5EF4-FFF2-40B4-BE49-F238E27FC236}">
                <a16:creationId xmlns:a16="http://schemas.microsoft.com/office/drawing/2014/main" id="{E0BC441A-C365-4225-BEE3-34F30E5ABCFC}"/>
              </a:ext>
            </a:extLst>
          </p:cNvPr>
          <p:cNvSpPr txBox="1">
            <a:spLocks noChangeArrowheads="1"/>
          </p:cNvSpPr>
          <p:nvPr/>
        </p:nvSpPr>
        <p:spPr bwMode="auto">
          <a:xfrm>
            <a:off x="447675" y="3048000"/>
            <a:ext cx="3957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a:latin typeface="Arial" panose="020B0604020202020204" pitchFamily="34" charset="0"/>
              </a:rPr>
              <a:t> +         (</a:t>
            </a:r>
            <a:r>
              <a:rPr lang="en-US" altLang="en-US" sz="2800" i="1">
                <a:latin typeface="Arial" panose="020B0604020202020204" pitchFamily="34" charset="0"/>
              </a:rPr>
              <a:t>V</a:t>
            </a:r>
            <a:r>
              <a:rPr lang="en-US" altLang="en-US" sz="2800">
                <a:latin typeface="Arial" panose="020B0604020202020204" pitchFamily="34" charset="0"/>
              </a:rPr>
              <a:t> – </a:t>
            </a:r>
            <a:r>
              <a:rPr lang="en-US" altLang="en-US" sz="2800" i="1">
                <a:latin typeface="Arial" panose="020B0604020202020204" pitchFamily="34" charset="0"/>
              </a:rPr>
              <a:t>nb</a:t>
            </a:r>
            <a:r>
              <a:rPr lang="en-US" altLang="en-US" sz="2800">
                <a:latin typeface="Arial" panose="020B0604020202020204" pitchFamily="34" charset="0"/>
              </a:rPr>
              <a:t>) = </a:t>
            </a:r>
            <a:r>
              <a:rPr lang="en-US" altLang="en-US" sz="2800" i="1">
                <a:latin typeface="Arial" panose="020B0604020202020204" pitchFamily="34" charset="0"/>
              </a:rPr>
              <a:t>nRT</a:t>
            </a:r>
          </a:p>
        </p:txBody>
      </p:sp>
      <p:grpSp>
        <p:nvGrpSpPr>
          <p:cNvPr id="2" name="Group 8">
            <a:extLst>
              <a:ext uri="{FF2B5EF4-FFF2-40B4-BE49-F238E27FC236}">
                <a16:creationId xmlns:a16="http://schemas.microsoft.com/office/drawing/2014/main" id="{8920C5D7-B528-4EE6-863F-65C03DFFEF29}"/>
              </a:ext>
            </a:extLst>
          </p:cNvPr>
          <p:cNvGrpSpPr>
            <a:grpSpLocks/>
          </p:cNvGrpSpPr>
          <p:nvPr/>
        </p:nvGrpSpPr>
        <p:grpSpPr bwMode="auto">
          <a:xfrm>
            <a:off x="1106488" y="2882900"/>
            <a:ext cx="715962" cy="889000"/>
            <a:chOff x="1704" y="3360"/>
            <a:chExt cx="451" cy="560"/>
          </a:xfrm>
        </p:grpSpPr>
        <p:sp>
          <p:nvSpPr>
            <p:cNvPr id="50191" name="Text Box 5">
              <a:extLst>
                <a:ext uri="{FF2B5EF4-FFF2-40B4-BE49-F238E27FC236}">
                  <a16:creationId xmlns:a16="http://schemas.microsoft.com/office/drawing/2014/main" id="{6E01BBD2-2226-487D-AC5F-EE616076D139}"/>
                </a:ext>
              </a:extLst>
            </p:cNvPr>
            <p:cNvSpPr txBox="1">
              <a:spLocks noChangeArrowheads="1"/>
            </p:cNvSpPr>
            <p:nvPr/>
          </p:nvSpPr>
          <p:spPr bwMode="auto">
            <a:xfrm>
              <a:off x="1704" y="3360"/>
              <a:ext cx="4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an</a:t>
              </a:r>
              <a:r>
                <a:rPr lang="en-US" altLang="en-US" sz="2800" baseline="30000">
                  <a:latin typeface="Arial" panose="020B0604020202020204" pitchFamily="34" charset="0"/>
                </a:rPr>
                <a:t>2</a:t>
              </a:r>
              <a:endParaRPr lang="en-US" altLang="en-US" sz="2800">
                <a:latin typeface="Arial" panose="020B0604020202020204" pitchFamily="34" charset="0"/>
              </a:endParaRPr>
            </a:p>
          </p:txBody>
        </p:sp>
        <p:sp>
          <p:nvSpPr>
            <p:cNvPr id="50192" name="Text Box 6">
              <a:extLst>
                <a:ext uri="{FF2B5EF4-FFF2-40B4-BE49-F238E27FC236}">
                  <a16:creationId xmlns:a16="http://schemas.microsoft.com/office/drawing/2014/main" id="{EC7795E3-4BAE-42A1-9564-64D0E3279CD3}"/>
                </a:ext>
              </a:extLst>
            </p:cNvPr>
            <p:cNvSpPr txBox="1">
              <a:spLocks noChangeArrowheads="1"/>
            </p:cNvSpPr>
            <p:nvPr/>
          </p:nvSpPr>
          <p:spPr bwMode="auto">
            <a:xfrm>
              <a:off x="1754" y="3593"/>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30000">
                  <a:latin typeface="Arial" panose="020B0604020202020204" pitchFamily="34" charset="0"/>
                </a:rPr>
                <a:t>2</a:t>
              </a:r>
              <a:endParaRPr lang="en-US" altLang="en-US" sz="2800">
                <a:latin typeface="Arial" panose="020B0604020202020204" pitchFamily="34" charset="0"/>
              </a:endParaRPr>
            </a:p>
          </p:txBody>
        </p:sp>
        <p:sp>
          <p:nvSpPr>
            <p:cNvPr id="50193" name="Line 7">
              <a:extLst>
                <a:ext uri="{FF2B5EF4-FFF2-40B4-BE49-F238E27FC236}">
                  <a16:creationId xmlns:a16="http://schemas.microsoft.com/office/drawing/2014/main" id="{D8201BA3-EAE0-4218-B4EA-DEE470770A7C}"/>
                </a:ext>
              </a:extLst>
            </p:cNvPr>
            <p:cNvSpPr>
              <a:spLocks noChangeShapeType="1"/>
            </p:cNvSpPr>
            <p:nvPr/>
          </p:nvSpPr>
          <p:spPr bwMode="auto">
            <a:xfrm>
              <a:off x="1785" y="3640"/>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5065" name="Text Box 9">
            <a:extLst>
              <a:ext uri="{FF2B5EF4-FFF2-40B4-BE49-F238E27FC236}">
                <a16:creationId xmlns:a16="http://schemas.microsoft.com/office/drawing/2014/main" id="{CFFCE273-9408-4C6D-AE7F-89195B16AA83}"/>
              </a:ext>
            </a:extLst>
          </p:cNvPr>
          <p:cNvSpPr txBox="1">
            <a:spLocks noChangeArrowheads="1"/>
          </p:cNvSpPr>
          <p:nvPr/>
        </p:nvSpPr>
        <p:spPr bwMode="auto">
          <a:xfrm>
            <a:off x="228600" y="2895600"/>
            <a:ext cx="369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a:latin typeface="Arial" panose="020B0604020202020204" pitchFamily="34" charset="0"/>
              </a:rPr>
              <a:t>(</a:t>
            </a:r>
          </a:p>
        </p:txBody>
      </p:sp>
      <p:sp>
        <p:nvSpPr>
          <p:cNvPr id="45067" name="Text Box 11">
            <a:extLst>
              <a:ext uri="{FF2B5EF4-FFF2-40B4-BE49-F238E27FC236}">
                <a16:creationId xmlns:a16="http://schemas.microsoft.com/office/drawing/2014/main" id="{C920A0C5-CB0D-4D45-8B80-DE035C6862EE}"/>
              </a:ext>
            </a:extLst>
          </p:cNvPr>
          <p:cNvSpPr txBox="1">
            <a:spLocks noChangeArrowheads="1"/>
          </p:cNvSpPr>
          <p:nvPr/>
        </p:nvSpPr>
        <p:spPr bwMode="auto">
          <a:xfrm>
            <a:off x="1676400" y="2895600"/>
            <a:ext cx="369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a:latin typeface="Arial" panose="020B0604020202020204" pitchFamily="34" charset="0"/>
              </a:rPr>
              <a:t>)</a:t>
            </a:r>
          </a:p>
        </p:txBody>
      </p:sp>
      <p:grpSp>
        <p:nvGrpSpPr>
          <p:cNvPr id="3" name="Group 17">
            <a:extLst>
              <a:ext uri="{FF2B5EF4-FFF2-40B4-BE49-F238E27FC236}">
                <a16:creationId xmlns:a16="http://schemas.microsoft.com/office/drawing/2014/main" id="{4DDFE719-D4D7-4129-AF6A-BC0CD862DF7A}"/>
              </a:ext>
            </a:extLst>
          </p:cNvPr>
          <p:cNvGrpSpPr>
            <a:grpSpLocks/>
          </p:cNvGrpSpPr>
          <p:nvPr/>
        </p:nvGrpSpPr>
        <p:grpSpPr bwMode="auto">
          <a:xfrm>
            <a:off x="576263" y="3657600"/>
            <a:ext cx="1241425" cy="871538"/>
            <a:chOff x="1688" y="1872"/>
            <a:chExt cx="782" cy="549"/>
          </a:xfrm>
        </p:grpSpPr>
        <p:sp>
          <p:nvSpPr>
            <p:cNvPr id="50189" name="Text Box 13">
              <a:extLst>
                <a:ext uri="{FF2B5EF4-FFF2-40B4-BE49-F238E27FC236}">
                  <a16:creationId xmlns:a16="http://schemas.microsoft.com/office/drawing/2014/main" id="{549AB8B5-3032-49A7-803B-DAC6BB04D140}"/>
                </a:ext>
              </a:extLst>
            </p:cNvPr>
            <p:cNvSpPr txBox="1">
              <a:spLocks noChangeArrowheads="1"/>
            </p:cNvSpPr>
            <p:nvPr/>
          </p:nvSpPr>
          <p:spPr bwMode="auto">
            <a:xfrm rot="5400000">
              <a:off x="1962" y="1749"/>
              <a:ext cx="23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a:latin typeface="Arial" panose="020B0604020202020204" pitchFamily="34" charset="0"/>
                </a:rPr>
                <a:t>}</a:t>
              </a:r>
            </a:p>
          </p:txBody>
        </p:sp>
        <p:sp>
          <p:nvSpPr>
            <p:cNvPr id="50190" name="Text Box 15">
              <a:extLst>
                <a:ext uri="{FF2B5EF4-FFF2-40B4-BE49-F238E27FC236}">
                  <a16:creationId xmlns:a16="http://schemas.microsoft.com/office/drawing/2014/main" id="{616DF308-47A9-4619-8852-46E0AFCEBD1B}"/>
                </a:ext>
              </a:extLst>
            </p:cNvPr>
            <p:cNvSpPr txBox="1">
              <a:spLocks noChangeArrowheads="1"/>
            </p:cNvSpPr>
            <p:nvPr/>
          </p:nvSpPr>
          <p:spPr bwMode="auto">
            <a:xfrm>
              <a:off x="1688" y="1979"/>
              <a:ext cx="7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corrected</a:t>
              </a:r>
            </a:p>
            <a:p>
              <a:pPr algn="ctr" eaLnBrk="1" hangingPunct="1">
                <a:spcBef>
                  <a:spcPct val="0"/>
                </a:spcBef>
                <a:buFontTx/>
                <a:buNone/>
              </a:pPr>
              <a:r>
                <a:rPr lang="en-US" altLang="en-US" sz="2000">
                  <a:latin typeface="Arial" panose="020B0604020202020204" pitchFamily="34" charset="0"/>
                </a:rPr>
                <a:t>pressure</a:t>
              </a:r>
            </a:p>
          </p:txBody>
        </p:sp>
      </p:grpSp>
      <p:grpSp>
        <p:nvGrpSpPr>
          <p:cNvPr id="4" name="Group 18">
            <a:extLst>
              <a:ext uri="{FF2B5EF4-FFF2-40B4-BE49-F238E27FC236}">
                <a16:creationId xmlns:a16="http://schemas.microsoft.com/office/drawing/2014/main" id="{F7DEBA8E-D82A-4BAC-BF5E-7ED92F66021F}"/>
              </a:ext>
            </a:extLst>
          </p:cNvPr>
          <p:cNvGrpSpPr>
            <a:grpSpLocks/>
          </p:cNvGrpSpPr>
          <p:nvPr/>
        </p:nvGrpSpPr>
        <p:grpSpPr bwMode="auto">
          <a:xfrm>
            <a:off x="2100263" y="3657600"/>
            <a:ext cx="1241425" cy="914400"/>
            <a:chOff x="2640" y="1872"/>
            <a:chExt cx="782" cy="576"/>
          </a:xfrm>
        </p:grpSpPr>
        <p:sp>
          <p:nvSpPr>
            <p:cNvPr id="50187" name="Text Box 14">
              <a:extLst>
                <a:ext uri="{FF2B5EF4-FFF2-40B4-BE49-F238E27FC236}">
                  <a16:creationId xmlns:a16="http://schemas.microsoft.com/office/drawing/2014/main" id="{3D12DC32-BB84-4BEF-8D01-6B89FEBCD5D9}"/>
                </a:ext>
              </a:extLst>
            </p:cNvPr>
            <p:cNvSpPr txBox="1">
              <a:spLocks noChangeArrowheads="1"/>
            </p:cNvSpPr>
            <p:nvPr/>
          </p:nvSpPr>
          <p:spPr bwMode="auto">
            <a:xfrm rot="5400000">
              <a:off x="2914" y="1749"/>
              <a:ext cx="23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a:latin typeface="Arial" panose="020B0604020202020204" pitchFamily="34" charset="0"/>
                </a:rPr>
                <a:t>}</a:t>
              </a:r>
            </a:p>
          </p:txBody>
        </p:sp>
        <p:sp>
          <p:nvSpPr>
            <p:cNvPr id="50188" name="Text Box 16">
              <a:extLst>
                <a:ext uri="{FF2B5EF4-FFF2-40B4-BE49-F238E27FC236}">
                  <a16:creationId xmlns:a16="http://schemas.microsoft.com/office/drawing/2014/main" id="{43F5C4BF-5D7A-4A2E-94EB-0F44A6669743}"/>
                </a:ext>
              </a:extLst>
            </p:cNvPr>
            <p:cNvSpPr txBox="1">
              <a:spLocks noChangeArrowheads="1"/>
            </p:cNvSpPr>
            <p:nvPr/>
          </p:nvSpPr>
          <p:spPr bwMode="auto">
            <a:xfrm>
              <a:off x="2640" y="2006"/>
              <a:ext cx="7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corrected</a:t>
              </a:r>
            </a:p>
            <a:p>
              <a:pPr algn="ctr" eaLnBrk="1" hangingPunct="1">
                <a:spcBef>
                  <a:spcPct val="0"/>
                </a:spcBef>
                <a:buFontTx/>
                <a:buNone/>
              </a:pPr>
              <a:r>
                <a:rPr lang="en-US" altLang="en-US" sz="2000">
                  <a:latin typeface="Arial" panose="020B0604020202020204" pitchFamily="34" charset="0"/>
                </a:rPr>
                <a:t>volume</a:t>
              </a:r>
            </a:p>
          </p:txBody>
        </p:sp>
      </p:grpSp>
      <p:pic>
        <p:nvPicPr>
          <p:cNvPr id="45079" name="Picture 23">
            <a:extLst>
              <a:ext uri="{FF2B5EF4-FFF2-40B4-BE49-F238E27FC236}">
                <a16:creationId xmlns:a16="http://schemas.microsoft.com/office/drawing/2014/main" id="{17DD15AB-8C64-46B5-BC57-24645E24D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013" y="133350"/>
            <a:ext cx="2744787"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388AFAC4-B8BB-4C45-8258-34E0537BE900}"/>
              </a:ext>
            </a:extLst>
          </p:cNvPr>
          <p:cNvSpPr>
            <a:spLocks noGrp="1"/>
          </p:cNvSpPr>
          <p:nvPr>
            <p:ph type="sldNum" sz="quarter" idx="12"/>
          </p:nvPr>
        </p:nvSpPr>
        <p:spPr/>
        <p:txBody>
          <a:bodyPr/>
          <a:lstStyle/>
          <a:p>
            <a:pPr>
              <a:defRPr/>
            </a:pPr>
            <a:fld id="{FE59D228-BDAD-4861-BBEA-2F34BE7847B1}" type="slidenum">
              <a:rPr lang="en-US" altLang="en-US" smtClean="0"/>
              <a:pPr>
                <a:defRPr/>
              </a:pPr>
              <a:t>53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animEffect transition="in" filter="fade">
                                      <p:cBhvr>
                                        <p:cTn id="9" dur="500"/>
                                        <p:tgtEl>
                                          <p:spTgt spid="45060"/>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5065"/>
                                        </p:tgtEl>
                                        <p:attrNameLst>
                                          <p:attrName>style.visibility</p:attrName>
                                        </p:attrNameLst>
                                      </p:cBhvr>
                                      <p:to>
                                        <p:strVal val="visible"/>
                                      </p:to>
                                    </p:set>
                                    <p:anim calcmode="lin" valueType="num">
                                      <p:cBhvr>
                                        <p:cTn id="17" dur="500" fill="hold"/>
                                        <p:tgtEl>
                                          <p:spTgt spid="45065"/>
                                        </p:tgtEl>
                                        <p:attrNameLst>
                                          <p:attrName>ppt_w</p:attrName>
                                        </p:attrNameLst>
                                      </p:cBhvr>
                                      <p:tavLst>
                                        <p:tav tm="0">
                                          <p:val>
                                            <p:fltVal val="0"/>
                                          </p:val>
                                        </p:tav>
                                        <p:tav tm="100000">
                                          <p:val>
                                            <p:strVal val="#ppt_w"/>
                                          </p:val>
                                        </p:tav>
                                      </p:tavLst>
                                    </p:anim>
                                    <p:anim calcmode="lin" valueType="num">
                                      <p:cBhvr>
                                        <p:cTn id="18" dur="500" fill="hold"/>
                                        <p:tgtEl>
                                          <p:spTgt spid="45065"/>
                                        </p:tgtEl>
                                        <p:attrNameLst>
                                          <p:attrName>ppt_h</p:attrName>
                                        </p:attrNameLst>
                                      </p:cBhvr>
                                      <p:tavLst>
                                        <p:tav tm="0">
                                          <p:val>
                                            <p:fltVal val="0"/>
                                          </p:val>
                                        </p:tav>
                                        <p:tav tm="100000">
                                          <p:val>
                                            <p:strVal val="#ppt_h"/>
                                          </p:val>
                                        </p:tav>
                                      </p:tavLst>
                                    </p:anim>
                                    <p:animEffect transition="in" filter="fade">
                                      <p:cBhvr>
                                        <p:cTn id="19" dur="500"/>
                                        <p:tgtEl>
                                          <p:spTgt spid="4506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5067"/>
                                        </p:tgtEl>
                                        <p:attrNameLst>
                                          <p:attrName>style.visibility</p:attrName>
                                        </p:attrNameLst>
                                      </p:cBhvr>
                                      <p:to>
                                        <p:strVal val="visible"/>
                                      </p:to>
                                    </p:set>
                                    <p:anim calcmode="lin" valueType="num">
                                      <p:cBhvr>
                                        <p:cTn id="22" dur="500" fill="hold"/>
                                        <p:tgtEl>
                                          <p:spTgt spid="45067"/>
                                        </p:tgtEl>
                                        <p:attrNameLst>
                                          <p:attrName>ppt_w</p:attrName>
                                        </p:attrNameLst>
                                      </p:cBhvr>
                                      <p:tavLst>
                                        <p:tav tm="0">
                                          <p:val>
                                            <p:fltVal val="0"/>
                                          </p:val>
                                        </p:tav>
                                        <p:tav tm="100000">
                                          <p:val>
                                            <p:strVal val="#ppt_w"/>
                                          </p:val>
                                        </p:tav>
                                      </p:tavLst>
                                    </p:anim>
                                    <p:anim calcmode="lin" valueType="num">
                                      <p:cBhvr>
                                        <p:cTn id="23" dur="500" fill="hold"/>
                                        <p:tgtEl>
                                          <p:spTgt spid="45067"/>
                                        </p:tgtEl>
                                        <p:attrNameLst>
                                          <p:attrName>ppt_h</p:attrName>
                                        </p:attrNameLst>
                                      </p:cBhvr>
                                      <p:tavLst>
                                        <p:tav tm="0">
                                          <p:val>
                                            <p:fltVal val="0"/>
                                          </p:val>
                                        </p:tav>
                                        <p:tav tm="100000">
                                          <p:val>
                                            <p:strVal val="#ppt_h"/>
                                          </p:val>
                                        </p:tav>
                                      </p:tavLst>
                                    </p:anim>
                                    <p:animEffect transition="in" filter="fade">
                                      <p:cBhvr>
                                        <p:cTn id="24" dur="500"/>
                                        <p:tgtEl>
                                          <p:spTgt spid="4506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childTnLst>
                                </p:cTn>
                              </p:par>
                            </p:childTnLst>
                          </p:cTn>
                        </p:par>
                        <p:par>
                          <p:cTn id="37" fill="hold" nodeType="afterGroup">
                            <p:stCondLst>
                              <p:cond delay="500"/>
                            </p:stCondLst>
                            <p:childTnLst>
                              <p:par>
                                <p:cTn id="38" presetID="55" presetClass="entr" presetSubtype="0" fill="hold" nodeType="afterEffect">
                                  <p:stCondLst>
                                    <p:cond delay="0"/>
                                  </p:stCondLst>
                                  <p:childTnLst>
                                    <p:set>
                                      <p:cBhvr>
                                        <p:cTn id="39" dur="1" fill="hold">
                                          <p:stCondLst>
                                            <p:cond delay="0"/>
                                          </p:stCondLst>
                                        </p:cTn>
                                        <p:tgtEl>
                                          <p:spTgt spid="45079"/>
                                        </p:tgtEl>
                                        <p:attrNameLst>
                                          <p:attrName>style.visibility</p:attrName>
                                        </p:attrNameLst>
                                      </p:cBhvr>
                                      <p:to>
                                        <p:strVal val="visible"/>
                                      </p:to>
                                    </p:set>
                                    <p:anim calcmode="lin" valueType="num">
                                      <p:cBhvr>
                                        <p:cTn id="40" dur="1000" fill="hold"/>
                                        <p:tgtEl>
                                          <p:spTgt spid="45079"/>
                                        </p:tgtEl>
                                        <p:attrNameLst>
                                          <p:attrName>ppt_w</p:attrName>
                                        </p:attrNameLst>
                                      </p:cBhvr>
                                      <p:tavLst>
                                        <p:tav tm="0">
                                          <p:val>
                                            <p:strVal val="#ppt_w*0.70"/>
                                          </p:val>
                                        </p:tav>
                                        <p:tav tm="100000">
                                          <p:val>
                                            <p:strVal val="#ppt_w"/>
                                          </p:val>
                                        </p:tav>
                                      </p:tavLst>
                                    </p:anim>
                                    <p:anim calcmode="lin" valueType="num">
                                      <p:cBhvr>
                                        <p:cTn id="41" dur="1000" fill="hold"/>
                                        <p:tgtEl>
                                          <p:spTgt spid="45079"/>
                                        </p:tgtEl>
                                        <p:attrNameLst>
                                          <p:attrName>ppt_h</p:attrName>
                                        </p:attrNameLst>
                                      </p:cBhvr>
                                      <p:tavLst>
                                        <p:tav tm="0">
                                          <p:val>
                                            <p:strVal val="#ppt_h"/>
                                          </p:val>
                                        </p:tav>
                                        <p:tav tm="100000">
                                          <p:val>
                                            <p:strVal val="#ppt_h"/>
                                          </p:val>
                                        </p:tav>
                                      </p:tavLst>
                                    </p:anim>
                                    <p:animEffect transition="in" filter="fade">
                                      <p:cBhvr>
                                        <p:cTn id="42" dur="1000"/>
                                        <p:tgtEl>
                                          <p:spTgt spid="45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5" grpId="0"/>
      <p:bldP spid="450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a:extLst>
              <a:ext uri="{FF2B5EF4-FFF2-40B4-BE49-F238E27FC236}">
                <a16:creationId xmlns:a16="http://schemas.microsoft.com/office/drawing/2014/main" id="{AEC719C6-E315-42A6-871D-0C99EBABB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7271"/>
            <a:ext cx="4343400" cy="599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2">
            <a:extLst>
              <a:ext uri="{FF2B5EF4-FFF2-40B4-BE49-F238E27FC236}">
                <a16:creationId xmlns:a16="http://schemas.microsoft.com/office/drawing/2014/main" id="{0229CB25-1EF7-412E-AF79-CF70399EAB0B}"/>
              </a:ext>
            </a:extLst>
          </p:cNvPr>
          <p:cNvSpPr txBox="1">
            <a:spLocks noChangeArrowheads="1"/>
          </p:cNvSpPr>
          <p:nvPr/>
        </p:nvSpPr>
        <p:spPr bwMode="auto">
          <a:xfrm>
            <a:off x="0" y="1233357"/>
            <a:ext cx="4381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indent="-274320" eaLnBrk="1" hangingPunct="1">
              <a:lnSpc>
                <a:spcPct val="150000"/>
              </a:lnSpc>
              <a:spcBef>
                <a:spcPct val="50000"/>
              </a:spcBef>
            </a:pPr>
            <a:r>
              <a:rPr lang="en-US" altLang="ar-SA" sz="2400" dirty="0">
                <a:latin typeface="Arial" panose="020B0604020202020204" pitchFamily="34" charset="0"/>
                <a:cs typeface="Arial" panose="020B0604020202020204" pitchFamily="34" charset="0"/>
              </a:rPr>
              <a:t>The result of weight of the column of air above it.</a:t>
            </a:r>
          </a:p>
          <a:p>
            <a:pPr indent="-274320" eaLnBrk="1" hangingPunct="1">
              <a:lnSpc>
                <a:spcPct val="150000"/>
              </a:lnSpc>
              <a:spcBef>
                <a:spcPct val="50000"/>
              </a:spcBef>
            </a:pPr>
            <a:r>
              <a:rPr lang="en-US" altLang="ar-SA" sz="2400" dirty="0">
                <a:latin typeface="Arial" panose="020B0604020202020204" pitchFamily="34" charset="0"/>
                <a:cs typeface="Arial" panose="020B0604020202020204" pitchFamily="34" charset="0"/>
              </a:rPr>
              <a:t>Act on all directions (not down word only) </a:t>
            </a:r>
          </a:p>
          <a:p>
            <a:pPr indent="-274320" eaLnBrk="1" hangingPunct="1">
              <a:lnSpc>
                <a:spcPct val="150000"/>
              </a:lnSpc>
              <a:spcBef>
                <a:spcPct val="50000"/>
              </a:spcBef>
            </a:pPr>
            <a:r>
              <a:rPr lang="en-US" altLang="ar-SA" sz="2400" dirty="0">
                <a:latin typeface="Arial" panose="020B0604020202020204" pitchFamily="34" charset="0"/>
                <a:cs typeface="Arial" panose="020B0604020202020204" pitchFamily="34" charset="0"/>
              </a:rPr>
              <a:t>Depends on location, T, Weather conditions</a:t>
            </a:r>
          </a:p>
        </p:txBody>
      </p:sp>
      <p:sp>
        <p:nvSpPr>
          <p:cNvPr id="4" name="Slide Number Placeholder 3">
            <a:extLst>
              <a:ext uri="{FF2B5EF4-FFF2-40B4-BE49-F238E27FC236}">
                <a16:creationId xmlns:a16="http://schemas.microsoft.com/office/drawing/2014/main" id="{E948B5EB-565C-44BA-BFA9-4297A075B70F}"/>
              </a:ext>
            </a:extLst>
          </p:cNvPr>
          <p:cNvSpPr>
            <a:spLocks noGrp="1"/>
          </p:cNvSpPr>
          <p:nvPr>
            <p:ph type="sldNum" sz="quarter" idx="12"/>
          </p:nvPr>
        </p:nvSpPr>
        <p:spPr/>
        <p:txBody>
          <a:bodyPr/>
          <a:lstStyle/>
          <a:p>
            <a:pPr>
              <a:defRPr/>
            </a:pPr>
            <a:fld id="{FE59D228-BDAD-4861-BBEA-2F34BE7847B1}" type="slidenum">
              <a:rPr lang="en-US" altLang="en-US" smtClean="0"/>
              <a:pPr>
                <a:defRPr/>
              </a:pPr>
              <a:t>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8BDC5B-FDBC-4244-9F36-9AC4CF1E7A1B}"/>
              </a:ext>
            </a:extLst>
          </p:cNvPr>
          <p:cNvSpPr>
            <a:spLocks noGrp="1"/>
          </p:cNvSpPr>
          <p:nvPr>
            <p:ph type="sldNum" sz="quarter" idx="12"/>
          </p:nvPr>
        </p:nvSpPr>
        <p:spPr/>
        <p:txBody>
          <a:bodyPr/>
          <a:lstStyle/>
          <a:p>
            <a:pPr>
              <a:defRPr/>
            </a:pPr>
            <a:fld id="{FE59D228-BDAD-4861-BBEA-2F34BE7847B1}" type="slidenum">
              <a:rPr lang="en-US" altLang="en-US" smtClean="0"/>
              <a:pPr>
                <a:defRPr/>
              </a:pPr>
              <a:t>7</a:t>
            </a:fld>
            <a:endParaRPr lang="en-US" altLang="en-US" dirty="0"/>
          </a:p>
        </p:txBody>
      </p:sp>
      <p:pic>
        <p:nvPicPr>
          <p:cNvPr id="3" name="Picture 2">
            <a:extLst>
              <a:ext uri="{FF2B5EF4-FFF2-40B4-BE49-F238E27FC236}">
                <a16:creationId xmlns:a16="http://schemas.microsoft.com/office/drawing/2014/main" id="{B1D1D996-08D0-4597-94FD-82C883DCF497}"/>
              </a:ext>
            </a:extLst>
          </p:cNvPr>
          <p:cNvPicPr>
            <a:picLocks noChangeAspect="1"/>
          </p:cNvPicPr>
          <p:nvPr/>
        </p:nvPicPr>
        <p:blipFill rotWithShape="1">
          <a:blip r:embed="rId2"/>
          <a:srcRect t="508" b="65931"/>
          <a:stretch/>
        </p:blipFill>
        <p:spPr>
          <a:xfrm>
            <a:off x="76200" y="0"/>
            <a:ext cx="8859838" cy="1742688"/>
          </a:xfrm>
          <a:prstGeom prst="rect">
            <a:avLst/>
          </a:prstGeom>
        </p:spPr>
      </p:pic>
      <p:pic>
        <p:nvPicPr>
          <p:cNvPr id="7" name="Picture 6">
            <a:extLst>
              <a:ext uri="{FF2B5EF4-FFF2-40B4-BE49-F238E27FC236}">
                <a16:creationId xmlns:a16="http://schemas.microsoft.com/office/drawing/2014/main" id="{C570B163-F2EE-4DC1-8C7B-EB9EDA8D3AE0}"/>
              </a:ext>
            </a:extLst>
          </p:cNvPr>
          <p:cNvPicPr>
            <a:picLocks noChangeAspect="1"/>
          </p:cNvPicPr>
          <p:nvPr/>
        </p:nvPicPr>
        <p:blipFill rotWithShape="1">
          <a:blip r:embed="rId2"/>
          <a:srcRect t="67397" b="2433"/>
          <a:stretch/>
        </p:blipFill>
        <p:spPr>
          <a:xfrm>
            <a:off x="76200" y="1710006"/>
            <a:ext cx="8859838" cy="1566594"/>
          </a:xfrm>
          <a:prstGeom prst="rect">
            <a:avLst/>
          </a:prstGeom>
        </p:spPr>
      </p:pic>
      <p:pic>
        <p:nvPicPr>
          <p:cNvPr id="6" name="Picture 5">
            <a:extLst>
              <a:ext uri="{FF2B5EF4-FFF2-40B4-BE49-F238E27FC236}">
                <a16:creationId xmlns:a16="http://schemas.microsoft.com/office/drawing/2014/main" id="{B100B86E-5771-4878-8D73-38BCCC609527}"/>
              </a:ext>
            </a:extLst>
          </p:cNvPr>
          <p:cNvPicPr>
            <a:picLocks noChangeAspect="1"/>
          </p:cNvPicPr>
          <p:nvPr/>
        </p:nvPicPr>
        <p:blipFill rotWithShape="1">
          <a:blip r:embed="rId3"/>
          <a:srcRect b="77858"/>
          <a:stretch/>
        </p:blipFill>
        <p:spPr>
          <a:xfrm>
            <a:off x="75234" y="3352800"/>
            <a:ext cx="8858873" cy="1242893"/>
          </a:xfrm>
          <a:prstGeom prst="rect">
            <a:avLst/>
          </a:prstGeom>
        </p:spPr>
      </p:pic>
      <p:pic>
        <p:nvPicPr>
          <p:cNvPr id="10" name="Picture 9">
            <a:extLst>
              <a:ext uri="{FF2B5EF4-FFF2-40B4-BE49-F238E27FC236}">
                <a16:creationId xmlns:a16="http://schemas.microsoft.com/office/drawing/2014/main" id="{029E0F0D-0723-4270-B579-5B0BFB70FCF1}"/>
              </a:ext>
            </a:extLst>
          </p:cNvPr>
          <p:cNvPicPr>
            <a:picLocks noChangeAspect="1"/>
          </p:cNvPicPr>
          <p:nvPr/>
        </p:nvPicPr>
        <p:blipFill rotWithShape="1">
          <a:blip r:embed="rId3"/>
          <a:srcRect t="67419" b="1"/>
          <a:stretch/>
        </p:blipFill>
        <p:spPr>
          <a:xfrm>
            <a:off x="75234" y="4572000"/>
            <a:ext cx="8858873" cy="182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1C70-94C0-4CFA-819E-6C76B8C145D6}"/>
              </a:ext>
            </a:extLst>
          </p:cNvPr>
          <p:cNvSpPr>
            <a:spLocks noGrp="1"/>
          </p:cNvSpPr>
          <p:nvPr>
            <p:ph type="title"/>
          </p:nvPr>
        </p:nvSpPr>
        <p:spPr/>
        <p:txBody>
          <a:bodyPr>
            <a:noAutofit/>
          </a:bodyPr>
          <a:lstStyle/>
          <a:p>
            <a:r>
              <a:rPr lang="en-US" dirty="0"/>
              <a:t>Manometers Used to Measure Gas Pressures</a:t>
            </a:r>
          </a:p>
        </p:txBody>
      </p:sp>
      <p:sp>
        <p:nvSpPr>
          <p:cNvPr id="3" name="Content Placeholder 2">
            <a:extLst>
              <a:ext uri="{FF2B5EF4-FFF2-40B4-BE49-F238E27FC236}">
                <a16:creationId xmlns:a16="http://schemas.microsoft.com/office/drawing/2014/main" id="{586864F1-9609-47D5-B585-9EA7E4D3A8B5}"/>
              </a:ext>
            </a:extLst>
          </p:cNvPr>
          <p:cNvSpPr>
            <a:spLocks noGrp="1"/>
          </p:cNvSpPr>
          <p:nvPr>
            <p:ph idx="1"/>
          </p:nvPr>
        </p:nvSpPr>
        <p:spPr>
          <a:xfrm>
            <a:off x="457200" y="1981200"/>
            <a:ext cx="3733800" cy="1120140"/>
          </a:xfrm>
        </p:spPr>
        <p:txBody>
          <a:bodyPr>
            <a:normAutofit/>
          </a:bodyPr>
          <a:lstStyle/>
          <a:p>
            <a:pPr defTabSz="342900"/>
            <a:r>
              <a:rPr lang="en-US" dirty="0"/>
              <a:t>a)	</a:t>
            </a:r>
            <a:r>
              <a:rPr lang="en-US" sz="2400" dirty="0"/>
              <a:t>Closed tube</a:t>
            </a:r>
          </a:p>
          <a:p>
            <a:pPr defTabSz="342900"/>
            <a:r>
              <a:rPr lang="en-US" dirty="0"/>
              <a:t>b)	</a:t>
            </a:r>
            <a:r>
              <a:rPr lang="en-US" sz="2400" dirty="0"/>
              <a:t>Open tube</a:t>
            </a:r>
            <a:endParaRPr lang="en-US" sz="2400" dirty="0">
              <a:hlinkClick r:id="rId3" action="ppaction://hlinksldjump"/>
            </a:endParaRPr>
          </a:p>
        </p:txBody>
      </p:sp>
      <p:pic>
        <p:nvPicPr>
          <p:cNvPr id="13" name="Picture 12" descr="Manometers can be used to measure the pressure of a gas sample. The two types of manometers are closed-tube and open-tube.">
            <a:extLst>
              <a:ext uri="{FF2B5EF4-FFF2-40B4-BE49-F238E27FC236}">
                <a16:creationId xmlns:a16="http://schemas.microsoft.com/office/drawing/2014/main" id="{5AA9077D-C4AE-43DC-8B26-3C8ED65F4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897913"/>
            <a:ext cx="4932268" cy="3717495"/>
          </a:xfrm>
          <a:prstGeom prst="rect">
            <a:avLst/>
          </a:prstGeom>
        </p:spPr>
      </p:pic>
      <p:sp>
        <p:nvSpPr>
          <p:cNvPr id="16" name="Text Placeholder 15">
            <a:extLst>
              <a:ext uri="{FF2B5EF4-FFF2-40B4-BE49-F238E27FC236}">
                <a16:creationId xmlns:a16="http://schemas.microsoft.com/office/drawing/2014/main" id="{045011F3-0175-4F98-9087-4054F4349C3A}"/>
              </a:ext>
            </a:extLst>
          </p:cNvPr>
          <p:cNvSpPr>
            <a:spLocks noGrp="1"/>
          </p:cNvSpPr>
          <p:nvPr>
            <p:ph type="body" sz="quarter" idx="22"/>
          </p:nvPr>
        </p:nvSpPr>
        <p:spPr/>
        <p:txBody>
          <a:bodyPr/>
          <a:lstStyle/>
          <a:p>
            <a:r>
              <a:rPr lang="en-US" dirty="0">
                <a:hlinkClick r:id="" action="ppaction://noaction"/>
              </a:rPr>
              <a:t>Access the text alternative for slide images.</a:t>
            </a:r>
            <a:endParaRPr lang="en-US" dirty="0"/>
          </a:p>
        </p:txBody>
      </p:sp>
      <p:sp>
        <p:nvSpPr>
          <p:cNvPr id="8" name="Slide Number Placeholder 7">
            <a:extLst>
              <a:ext uri="{FF2B5EF4-FFF2-40B4-BE49-F238E27FC236}">
                <a16:creationId xmlns:a16="http://schemas.microsoft.com/office/drawing/2014/main" id="{C30EAF16-EE48-46ED-9422-3A6C7C9CA6FA}"/>
              </a:ext>
            </a:extLst>
          </p:cNvPr>
          <p:cNvSpPr>
            <a:spLocks noGrp="1"/>
          </p:cNvSpPr>
          <p:nvPr>
            <p:ph type="sldNum" sz="quarter" idx="4"/>
          </p:nvPr>
        </p:nvSpPr>
        <p:spPr/>
        <p:txBody>
          <a:bodyPr/>
          <a:lstStyle/>
          <a:p>
            <a:fld id="{E61124D7-3D3F-409D-95D2-103C22DF228D}" type="slidenum">
              <a:rPr lang="en-US" smtClean="0"/>
              <a:pPr/>
              <a:t>8</a:t>
            </a:fld>
            <a:endParaRPr lang="en-US" dirty="0"/>
          </a:p>
        </p:txBody>
      </p:sp>
    </p:spTree>
    <p:extLst>
      <p:ext uri="{BB962C8B-B14F-4D97-AF65-F5344CB8AC3E}">
        <p14:creationId xmlns:p14="http://schemas.microsoft.com/office/powerpoint/2010/main" val="204438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1C70-94C0-4CFA-819E-6C76B8C145D6}"/>
              </a:ext>
            </a:extLst>
          </p:cNvPr>
          <p:cNvSpPr>
            <a:spLocks noGrp="1"/>
          </p:cNvSpPr>
          <p:nvPr>
            <p:ph type="title"/>
          </p:nvPr>
        </p:nvSpPr>
        <p:spPr/>
        <p:txBody>
          <a:bodyPr>
            <a:noAutofit/>
          </a:bodyPr>
          <a:lstStyle/>
          <a:p>
            <a:r>
              <a:rPr lang="en-US" dirty="0"/>
              <a:t>Apparatus for Studying the Relationship Between Pressure and Volume of a Gas</a:t>
            </a:r>
          </a:p>
        </p:txBody>
      </p:sp>
      <p:pic>
        <p:nvPicPr>
          <p:cNvPr id="9" name="Picture 8" descr="A large U-tube can be used to measure the relationship between volume and pressure.">
            <a:extLst>
              <a:ext uri="{FF2B5EF4-FFF2-40B4-BE49-F238E27FC236}">
                <a16:creationId xmlns:a16="http://schemas.microsoft.com/office/drawing/2014/main" id="{5FD8C3F6-86DD-4DF5-901A-1CC76B241404}"/>
              </a:ext>
            </a:extLst>
          </p:cNvPr>
          <p:cNvPicPr>
            <a:picLocks noChangeAspect="1"/>
          </p:cNvPicPr>
          <p:nvPr/>
        </p:nvPicPr>
        <p:blipFill>
          <a:blip r:embed="rId3"/>
          <a:stretch>
            <a:fillRect/>
          </a:stretch>
        </p:blipFill>
        <p:spPr>
          <a:xfrm>
            <a:off x="4000500" y="1714500"/>
            <a:ext cx="4414165" cy="3811067"/>
          </a:xfrm>
          <a:prstGeom prst="rect">
            <a:avLst/>
          </a:prstGeom>
        </p:spPr>
      </p:pic>
      <p:sp>
        <p:nvSpPr>
          <p:cNvPr id="16" name="Text Placeholder 15">
            <a:extLst>
              <a:ext uri="{FF2B5EF4-FFF2-40B4-BE49-F238E27FC236}">
                <a16:creationId xmlns:a16="http://schemas.microsoft.com/office/drawing/2014/main" id="{045011F3-0175-4F98-9087-4054F4349C3A}"/>
              </a:ext>
            </a:extLst>
          </p:cNvPr>
          <p:cNvSpPr>
            <a:spLocks noGrp="1"/>
          </p:cNvSpPr>
          <p:nvPr>
            <p:ph type="body" sz="quarter" idx="22"/>
          </p:nvPr>
        </p:nvSpPr>
        <p:spPr/>
        <p:txBody>
          <a:bodyPr/>
          <a:lstStyle/>
          <a:p>
            <a:r>
              <a:rPr lang="en-US" dirty="0">
                <a:hlinkClick r:id="" action="ppaction://noaction"/>
              </a:rPr>
              <a:t>Access the text alternative for slide images.</a:t>
            </a:r>
            <a:endParaRPr lang="en-US" dirty="0"/>
          </a:p>
        </p:txBody>
      </p:sp>
      <p:sp>
        <p:nvSpPr>
          <p:cNvPr id="8" name="Slide Number Placeholder 7">
            <a:extLst>
              <a:ext uri="{FF2B5EF4-FFF2-40B4-BE49-F238E27FC236}">
                <a16:creationId xmlns:a16="http://schemas.microsoft.com/office/drawing/2014/main" id="{C30EAF16-EE48-46ED-9422-3A6C7C9CA6FA}"/>
              </a:ext>
            </a:extLst>
          </p:cNvPr>
          <p:cNvSpPr>
            <a:spLocks noGrp="1"/>
          </p:cNvSpPr>
          <p:nvPr>
            <p:ph type="sldNum" sz="quarter" idx="4"/>
          </p:nvPr>
        </p:nvSpPr>
        <p:spPr/>
        <p:txBody>
          <a:bodyPr/>
          <a:lstStyle/>
          <a:p>
            <a:fld id="{E61124D7-3D3F-409D-95D2-103C22DF228D}" type="slidenum">
              <a:rPr lang="en-US" smtClean="0"/>
              <a:pPr/>
              <a:t>9</a:t>
            </a:fld>
            <a:endParaRPr lang="en-US" dirty="0"/>
          </a:p>
        </p:txBody>
      </p:sp>
      <p:sp>
        <p:nvSpPr>
          <p:cNvPr id="3" name="Rectangle 2">
            <a:extLst>
              <a:ext uri="{FF2B5EF4-FFF2-40B4-BE49-F238E27FC236}">
                <a16:creationId xmlns:a16="http://schemas.microsoft.com/office/drawing/2014/main" id="{9061E626-3B8D-4758-A2E9-795CF653AA86}"/>
              </a:ext>
            </a:extLst>
          </p:cNvPr>
          <p:cNvSpPr/>
          <p:nvPr/>
        </p:nvSpPr>
        <p:spPr>
          <a:xfrm>
            <a:off x="342900" y="2327371"/>
            <a:ext cx="3443489" cy="3139321"/>
          </a:xfrm>
          <a:prstGeom prst="rect">
            <a:avLst/>
          </a:prstGeom>
        </p:spPr>
        <p:txBody>
          <a:bodyPr wrap="square">
            <a:spAutoFit/>
          </a:bodyPr>
          <a:lstStyle/>
          <a:p>
            <a:pPr marL="285750" indent="-285750">
              <a:buFont typeface="Arial" panose="020B0604020202020204" pitchFamily="34" charset="0"/>
              <a:buChar char="•"/>
            </a:pPr>
            <a:r>
              <a:rPr lang="en-US" dirty="0"/>
              <a:t>A gas sample is placed into a closed-end tube, and mercury is added.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 more mercury is added to the tube, the pressure increases, and the volume of the gas sample decreases.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Thus, pressure and volume are inversely related.</a:t>
            </a:r>
          </a:p>
        </p:txBody>
      </p:sp>
    </p:spTree>
    <p:extLst>
      <p:ext uri="{BB962C8B-B14F-4D97-AF65-F5344CB8AC3E}">
        <p14:creationId xmlns:p14="http://schemas.microsoft.com/office/powerpoint/2010/main" val="13624055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SECTOMILLISECCONVERTED" val="1"/>
  <p:tag name="MMPROD_UIDATA" val="&lt;database version=&quot;6.0&quot;&gt;&lt;object type=&quot;1&quot; unique_id=&quot;10001&quot;&gt;&lt;object type=&quot;8&quot; unique_id=&quot;10125&quot;&gt;&lt;/object&gt;&lt;object type=&quot;2&quot; unique_id=&quot;10126&quot;&gt;&lt;object type=&quot;3&quot; unique_id=&quot;10127&quot;&gt;&lt;property id=&quot;20148&quot; value=&quot;5&quot;/&gt;&lt;property id=&quot;20300&quot; value=&quot;Slide 1 - &amp;quot;Chapter 3: Federalism&amp;quot;&quot;/&gt;&lt;property id=&quot;20307&quot; value=&quot;269&quot;/&gt;&lt;/object&gt;&lt;object type=&quot;3&quot; unique_id=&quot;10128&quot;&gt;&lt;property id=&quot;20148&quot; value=&quot;5&quot;/&gt;&lt;property id=&quot;20300&quot; value=&quot;Slide 2 - &amp;quot;Federalism&amp;quot;&quot;/&gt;&lt;property id=&quot;20307&quot; value=&quot;270&quot;/&gt;&lt;/object&gt;&lt;object type=&quot;3&quot; unique_id=&quot;10129&quot;&gt;&lt;property id=&quot;20148&quot; value=&quot;5&quot;/&gt;&lt;property id=&quot;20300&quot; value=&quot;Slide 9 - &amp;quot;Federalism&amp;quot;&quot;/&gt;&lt;property id=&quot;20307&quot; value=&quot;298&quot;/&gt;&lt;/object&gt;&lt;object type=&quot;3&quot; unique_id=&quot;10130&quot;&gt;&lt;property id=&quot;20148&quot; value=&quot;5&quot;/&gt;&lt;property id=&quot;20300&quot; value=&quot;Slide 10 - &amp;quot;Federalism&amp;quot;&quot;/&gt;&lt;property id=&quot;20307&quot; value=&quot;299&quot;/&gt;&lt;/object&gt;&lt;object type=&quot;3&quot; unique_id=&quot;10133&quot;&gt;&lt;property id=&quot;20148&quot; value=&quot;5&quot;/&gt;&lt;property id=&quot;20300&quot; value=&quot;Slide 11 - &amp;quot;Constitutional Distribution &amp;#x0D;&amp;#x0A;of Authority&amp;quot;&quot;/&gt;&lt;property id=&quot;20307&quot; value=&quot;271&quot;/&gt;&lt;/object&gt;&lt;object type=&quot;3&quot; unique_id=&quot;10138&quot;&gt;&lt;property id=&quot;20148&quot; value=&quot;5&quot;/&gt;&lt;property id=&quot;20300&quot; value=&quot;Slide 20 - &amp;quot;The Supreme Court’s Interpretation of the Constitution’s Distribution of Authority&amp;quot;&quot;/&gt;&lt;property id=&quot;20307&quot; value=&quot;288&quot;/&gt;&lt;/object&gt;&lt;object type=&quot;3&quot; unique_id=&quot;10140&quot;&gt;&lt;property id=&quot;20148&quot; value=&quot;5&quot;/&gt;&lt;property id=&quot;20300&quot; value=&quot;Slide 26 - &amp;quot;Evolution of the Federal System&amp;quot;&quot;/&gt;&lt;property id=&quot;20307&quot; value=&quot;295&quot;/&gt;&lt;/object&gt;&lt;object type=&quot;3&quot; unique_id=&quot;10141&quot;&gt;&lt;property id=&quot;20148&quot; value=&quot;5&quot;/&gt;&lt;property id=&quot;20300&quot; value=&quot;Slide 31 - &amp;quot;Federalism&amp;quot;&quot;/&gt;&lt;property id=&quot;20307&quot; value=&quot;300&quot;/&gt;&lt;/object&gt;&lt;object type=&quot;3&quot; unique_id=&quot;10142&quot;&gt;&lt;property id=&quot;20148&quot; value=&quot;5&quot;/&gt;&lt;property id=&quot;20300&quot; value=&quot;Slide 32 - &amp;quot;Constitutional Amendments and the Evolution of Federalism&amp;quot;&quot;/&gt;&lt;property id=&quot;20307&quot; value=&quot;272&quot;/&gt;&lt;/object&gt;&lt;object type=&quot;3&quot; unique_id=&quot;10143&quot;&gt;&lt;property id=&quot;20148&quot; value=&quot;5&quot;/&gt;&lt;property id=&quot;20300&quot; value=&quot;Slide 35 - &amp;quot;Further Evolutionary Landmarks: &amp;#x0D;&amp;#x0A;Grants-in-Aid&amp;quot;&quot;/&gt;&lt;property id=&quot;20307&quot; value=&quot;289&quot;/&gt;&lt;/object&gt;&lt;object type=&quot;3&quot; unique_id=&quot;10145&quot;&gt;&lt;property id=&quot;20148&quot; value=&quot;5&quot;/&gt;&lt;property id=&quot;20300&quot; value=&quot;Slide 3 - &amp;quot;Unitary System&amp;quot;&quot;/&gt;&lt;property id=&quot;20307&quot; value=&quot;301&quot;/&gt;&lt;/object&gt;&lt;object type=&quot;3&quot; unique_id=&quot;10146&quot;&gt;&lt;property id=&quot;20148&quot; value=&quot;5&quot;/&gt;&lt;property id=&quot;20300&quot; value=&quot;Slide 4 - &amp;quot;&amp;#x0D;&amp;#x0A;Confederal System&amp;#x0D;&amp;#x0A;&amp;quot;&quot;/&gt;&lt;property id=&quot;20307&quot; value=&quot;302&quot;/&gt;&lt;/object&gt;&lt;object type=&quot;3&quot; unique_id=&quot;10147&quot;&gt;&lt;property id=&quot;20148&quot; value=&quot;5&quot;/&gt;&lt;property id=&quot;20300&quot; value=&quot;Slide 5 - &amp;quot;&amp;#x0D;&amp;#x0A;Federal System&amp;#x0D;&amp;#x0A;&amp;quot;&quot;/&gt;&lt;property id=&quot;20307&quot; value=&quot;303&quot;/&gt;&lt;/object&gt;&lt;object type=&quot;3&quot; unique_id=&quot;10148&quot;&gt;&lt;property id=&quot;20148&quot; value=&quot;5&quot;/&gt;&lt;property id=&quot;20300&quot; value=&quot;Slide 7 - &amp;quot;What a Federal System Means for Citizens&amp;quot;&quot;/&gt;&lt;property id=&quot;20307&quot; value=&quot;304&quot;/&gt;&lt;/object&gt;&lt;object type=&quot;3&quot; unique_id=&quot;10149&quot;&gt;&lt;property id=&quot;20148&quot; value=&quot;5&quot;/&gt;&lt;property id=&quot;20300&quot; value=&quot;Slide 12 - &amp;quot;&amp;#x0D;&amp;#x0A;Concurrent Sovereign Authority&amp;#x0D;&amp;#x0A;&amp;quot;&quot;/&gt;&lt;property id=&quot;20307&quot; value=&quot;305&quot;/&gt;&lt;/object&gt;&lt;object type=&quot;3&quot; unique_id=&quot;10150&quot;&gt;&lt;property id=&quot;20148&quot; value=&quot;5&quot;/&gt;&lt;property id=&quot;20300&quot; value=&quot;Slide 14 - &amp;quot;&amp;#x0D;&amp;#x0A;National Sovereignty&amp;#x0D;&amp;#x0A;&amp;quot;&quot;/&gt;&lt;property id=&quot;20307&quot; value=&quot;307&quot;/&gt;&lt;/object&gt;&lt;object type=&quot;3&quot; unique_id=&quot;10151&quot;&gt;&lt;property id=&quot;20148&quot; value=&quot;5&quot;/&gt;&lt;property id=&quot;20300&quot; value=&quot;Slide 16 - &amp;quot;&amp;#x0D;&amp;#x0A;The Supremacy Clause&amp;#x0D;&amp;#x0A;&amp;quot;&quot;/&gt;&lt;property id=&quot;20307&quot; value=&quot;306&quot;/&gt;&lt;/object&gt;&lt;object type=&quot;3&quot; unique_id=&quot;10152&quot;&gt;&lt;property id=&quot;20148&quot; value=&quot;5&quot;/&gt;&lt;property id=&quot;20300&quot; value=&quot;Slide 17 - &amp;quot;&amp;#x0D;&amp;#x0A;National Treaties &amp;#x0D;&amp;#x0A;with Indian Nations&amp;#x0D;&amp;#x0A;&amp;quot;&quot;/&gt;&lt;property id=&quot;20307&quot; value=&quot;308&quot;/&gt;&lt;/object&gt;&lt;object type=&quot;3&quot; unique_id=&quot;10153&quot;&gt;&lt;property id=&quot;20148&quot; value=&quot;5&quot;/&gt;&lt;property id=&quot;20300&quot; value=&quot;Slide 18 - &amp;quot;&amp;#x0D;&amp;#x0A;State Sovereignty&amp;#x0D;&amp;#x0A;&amp;quot;&quot;/&gt;&lt;property id=&quot;20307&quot; value=&quot;309&quot;/&gt;&lt;/object&gt;&lt;object type=&quot;3&quot; unique_id=&quot;10154&quot;&gt;&lt;property id=&quot;20148&quot; value=&quot;5&quot;/&gt;&lt;property id=&quot;20300&quot; value=&quot;Slide 21 - &amp;quot;&amp;#x0D;&amp;#x0A;The Power to &amp;#x0D;&amp;#x0A;Regulate Commerce&amp;#x0D;&amp;#x0A;&amp;quot;&quot;/&gt;&lt;property id=&quot;20307&quot; value=&quot;311&quot;/&gt;&lt;/object&gt;&lt;object type=&quot;3&quot; unique_id=&quot;10155&quot;&gt;&lt;property id=&quot;20148&quot; value=&quot;5&quot;/&gt;&lt;property id=&quot;20300&quot; value=&quot;Slide 22 - &amp;quot;&amp;#x0D;&amp;#x0A;The Power to Provide for the General Welfare&amp;#x0D;&amp;#x0A;&amp;quot;&quot;/&gt;&lt;property id=&quot;20307&quot; value=&quot;310&quot;/&gt;&lt;/object&gt;&lt;object type=&quot;3&quot; unique_id=&quot;10156&quot;&gt;&lt;property id=&quot;20148&quot; value=&quot;5&quot;/&gt;&lt;property id=&quot;20300&quot; value=&quot;Slide 24 - &amp;quot;&amp;#x0D;&amp;#x0A;State-to-State Obligations: Horizontal Federalism&amp;#x0D;&amp;#x0A;&amp;quot;&quot;/&gt;&lt;property id=&quot;20307&quot; value=&quot;312&quot;/&gt;&lt;/object&gt;&lt;object type=&quot;3&quot; unique_id=&quot;10157&quot;&gt;&lt;property id=&quot;20148&quot; value=&quot;5&quot;/&gt;&lt;property id=&quot;20300&quot; value=&quot;Slide 25 - &amp;quot;&amp;#x0D;&amp;#x0A;Judicial Federalism&amp;#x0D;&amp;#x0A;&amp;quot;&quot;/&gt;&lt;property id=&quot;20307&quot; value=&quot;313&quot;/&gt;&lt;/object&gt;&lt;object type=&quot;3&quot; unique_id=&quot;10158&quot;&gt;&lt;property id=&quot;20148&quot; value=&quot;5&quot;/&gt;&lt;property id=&quot;20300&quot; value=&quot;Slide 27 - &amp;quot;&amp;#x0D;&amp;#x0A;Dual Federalism&amp;#x0D;&amp;#x0A;&amp;quot;&quot;/&gt;&lt;property id=&quot;20307&quot; value=&quot;314&quot;/&gt;&lt;/object&gt;&lt;object type=&quot;3&quot; unique_id=&quot;10159&quot;&gt;&lt;property id=&quot;20148&quot; value=&quot;5&quot;/&gt;&lt;property id=&quot;20300&quot; value=&quot;Slide 28 - &amp;quot;&amp;#x0D;&amp;#x0A;Cooperative Federalism&amp;#x0D;&amp;#x0A;&amp;quot;&quot;/&gt;&lt;property id=&quot;20307&quot; value=&quot;315&quot;/&gt;&lt;/object&gt;&lt;object type=&quot;3&quot; unique_id=&quot;10160&quot;&gt;&lt;property id=&quot;20148&quot; value=&quot;5&quot;/&gt;&lt;property id=&quot;20300&quot; value=&quot;Slide 29 - &amp;quot;&amp;#x0D;&amp;#x0A;Centralized Federalism&amp;#x0D;&amp;#x0A;&amp;quot;&quot;/&gt;&lt;property id=&quot;20307&quot; value=&quot;316&quot;/&gt;&lt;/object&gt;&lt;object type=&quot;3&quot; unique_id=&quot;10161&quot;&gt;&lt;property id=&quot;20148&quot; value=&quot;5&quot;/&gt;&lt;property id=&quot;20300&quot; value=&quot;Slide 30 - &amp;quot;&amp;#x0D;&amp;#x0A;Conflicted Federalism&amp;#x0D;&amp;#x0A;&amp;quot;&quot;/&gt;&lt;property id=&quot;20307&quot; value=&quot;317&quot;/&gt;&lt;/object&gt;&lt;object type=&quot;3&quot; unique_id=&quot;10162&quot;&gt;&lt;property id=&quot;20148&quot; value=&quot;5&quot;/&gt;&lt;property id=&quot;20300&quot; value=&quot;Slide 36 - &amp;quot;&amp;#x0D;&amp;#x0A;Categorical Grants&amp;#x0D;&amp;#x0A;&amp;quot;&quot;/&gt;&lt;property id=&quot;20307&quot; value=&quot;319&quot;/&gt;&lt;/object&gt;&lt;object type=&quot;3&quot; unique_id=&quot;10163&quot;&gt;&lt;property id=&quot;20148&quot; value=&quot;5&quot;/&gt;&lt;property id=&quot;20300&quot; value=&quot;Slide 37 - &amp;quot;&amp;#x0D;&amp;#x0A;Block Grants&amp;#x0D;&amp;#x0A;&amp;quot;&quot;/&gt;&lt;property id=&quot;20307&quot; value=&quot;318&quot;/&gt;&lt;/object&gt;&lt;object type=&quot;3&quot; unique_id=&quot;10165&quot;&gt;&lt;property id=&quot;20148&quot; value=&quot;5&quot;/&gt;&lt;property id=&quot;20300&quot; value=&quot;Slide 39 - &amp;quot;&amp;#x0D;&amp;#x0A;Preemption&amp;#x0D;&amp;#x0A;&amp;quot;&quot;/&gt;&lt;property id=&quot;20307&quot; value=&quot;320&quot;/&gt;&lt;/object&gt;&lt;object type=&quot;3&quot; unique_id=&quot;10166&quot;&gt;&lt;property id=&quot;20148&quot; value=&quot;5&quot;/&gt;&lt;property id=&quot;20300&quot; value=&quot;Slide 38 - &amp;quot;Mandates&amp;quot;&quot;/&gt;&lt;property id=&quot;20307&quot; value=&quot;322&quot;/&gt;&lt;/object&gt;&lt;object type=&quot;3&quot; unique_id=&quot;10168&quot;&gt;&lt;property id=&quot;20148&quot; value=&quot;5&quot;/&gt;&lt;property id=&quot;20300&quot; value=&quot;Slide 41 - &amp;quot;Today’s Federalism&amp;quot;&quot;/&gt;&lt;property id=&quot;20307&quot; value=&quot;324&quot;/&gt;&lt;/object&gt;&lt;object type=&quot;3&quot; unique_id=&quot;10461&quot;&gt;&lt;property id=&quot;20148&quot; value=&quot;5&quot;/&gt;&lt;property id=&quot;20300&quot; value=&quot;Slide 6&quot;/&gt;&lt;property id=&quot;20307&quot; value=&quot;325&quot;/&gt;&lt;/object&gt;&lt;object type=&quot;3&quot; unique_id=&quot;10462&quot;&gt;&lt;property id=&quot;20148&quot; value=&quot;5&quot;/&gt;&lt;property id=&quot;20300&quot; value=&quot;Slide 8&quot;/&gt;&lt;property id=&quot;20307&quot; value=&quot;326&quot;/&gt;&lt;/object&gt;&lt;object type=&quot;3&quot; unique_id=&quot;10463&quot;&gt;&lt;property id=&quot;20148&quot; value=&quot;5&quot;/&gt;&lt;property id=&quot;20300&quot; value=&quot;Slide 13&quot;/&gt;&lt;property id=&quot;20307&quot; value=&quot;327&quot;/&gt;&lt;/object&gt;&lt;object type=&quot;3&quot; unique_id=&quot;10464&quot;&gt;&lt;property id=&quot;20148&quot; value=&quot;5&quot;/&gt;&lt;property id=&quot;20300&quot; value=&quot;Slide 15&quot;/&gt;&lt;property id=&quot;20307&quot; value=&quot;328&quot;/&gt;&lt;/object&gt;&lt;object type=&quot;3&quot; unique_id=&quot;10465&quot;&gt;&lt;property id=&quot;20148&quot; value=&quot;5&quot;/&gt;&lt;property id=&quot;20300&quot; value=&quot;Slide 19&quot;/&gt;&lt;property id=&quot;20307&quot; value=&quot;329&quot;/&gt;&lt;/object&gt;&lt;object type=&quot;3&quot; unique_id=&quot;10466&quot;&gt;&lt;property id=&quot;20148&quot; value=&quot;5&quot;/&gt;&lt;property id=&quot;20300&quot; value=&quot;Slide 23&quot;/&gt;&lt;property id=&quot;20307&quot; value=&quot;330&quot;/&gt;&lt;/object&gt;&lt;object type=&quot;3&quot; unique_id=&quot;10467&quot;&gt;&lt;property id=&quot;20148&quot; value=&quot;5&quot;/&gt;&lt;property id=&quot;20300&quot; value=&quot;Slide 33 - &amp;quot;Constitutional Amendments and the Evolution of Federalism&amp;quot;&quot;/&gt;&lt;property id=&quot;20307&quot; value=&quot;331&quot;/&gt;&lt;/object&gt;&lt;object type=&quot;3&quot; unique_id=&quot;10468&quot;&gt;&lt;property id=&quot;20148&quot; value=&quot;5&quot;/&gt;&lt;property id=&quot;20300&quot; value=&quot;Slide 34 - &amp;quot;Federal Grants-in-Aid to State and Local Governments (in millions of dollars)&amp;quot;&quot;/&gt;&lt;property id=&quot;20307&quot; value=&quot;332&quot;/&gt;&lt;/object&gt;&lt;object type=&quot;3&quot; unique_id=&quot;10469&quot;&gt;&lt;property id=&quot;20148&quot; value=&quot;5&quot;/&gt;&lt;property id=&quot;20300&quot; value=&quot;Slide 40 - &amp;quot;&amp;#x0D;&amp;#x0A;Preemption&amp;#x0D;&amp;#x0A;&amp;quot;&quot;/&gt;&lt;property id=&quot;20307&quot; value=&quot;333&quot;/&gt;&lt;/object&gt;&lt;/object&gt;&lt;/object&gt;&lt;/database&gt;"/>
</p:tagLst>
</file>

<file path=ppt/theme/theme1.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1_APPENDIX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A4EFF880BA234F9740311115ACF210" ma:contentTypeVersion="13" ma:contentTypeDescription="Create a new document." ma:contentTypeScope="" ma:versionID="23fd932d8fcc16390408206baa53981e">
  <xsd:schema xmlns:xsd="http://www.w3.org/2001/XMLSchema" xmlns:xs="http://www.w3.org/2001/XMLSchema" xmlns:p="http://schemas.microsoft.com/office/2006/metadata/properties" xmlns:ns2="2343ed19-8a93-4788-96ed-edb304ede95a" xmlns:ns3="91ab924b-58b3-436d-bb0d-cd35bb1cdd5e" targetNamespace="http://schemas.microsoft.com/office/2006/metadata/properties" ma:root="true" ma:fieldsID="ae1e0f6783ce72e1d921636c7a1e5508" ns2:_="" ns3:_="">
    <xsd:import namespace="2343ed19-8a93-4788-96ed-edb304ede95a"/>
    <xsd:import namespace="91ab924b-58b3-436d-bb0d-cd35bb1cdd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3ed19-8a93-4788-96ed-edb304ede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ab924b-58b3-436d-bb0d-cd35bb1cdd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2F0B15-113C-4859-88E9-DDACEA47CB64}">
  <ds:schemaRefs>
    <ds:schemaRef ds:uri="http://schemas.microsoft.com/sharepoint/v3/contenttype/forms"/>
  </ds:schemaRefs>
</ds:datastoreItem>
</file>

<file path=customXml/itemProps2.xml><?xml version="1.0" encoding="utf-8"?>
<ds:datastoreItem xmlns:ds="http://schemas.openxmlformats.org/officeDocument/2006/customXml" ds:itemID="{A1BF3166-22C0-42CD-9DD5-66AE0FF21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3ed19-8a93-4788-96ed-edb304ede95a"/>
    <ds:schemaRef ds:uri="91ab924b-58b3-436d-bb0d-cd35bb1cd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43F6F4-88B0-4B9D-84AB-1F071C83C979}">
  <ds:schemaRefs>
    <ds:schemaRef ds:uri="http://purl.org/dc/elements/1.1/"/>
    <ds:schemaRef ds:uri="http://schemas.microsoft.com/office/2006/metadata/properties"/>
    <ds:schemaRef ds:uri="http://purl.org/dc/terms/"/>
    <ds:schemaRef ds:uri="91ab924b-58b3-436d-bb0d-cd35bb1cdd5e"/>
    <ds:schemaRef ds:uri="http://schemas.microsoft.com/office/2006/documentManagement/types"/>
    <ds:schemaRef ds:uri="http://schemas.microsoft.com/office/infopath/2007/PartnerControls"/>
    <ds:schemaRef ds:uri="2343ed19-8a93-4788-96ed-edb304ede95a"/>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2016_HarrisonADNtx5</Template>
  <TotalTime>15370</TotalTime>
  <Words>2156</Words>
  <Application>Microsoft Office PowerPoint</Application>
  <PresentationFormat>On-screen Show (4:3)</PresentationFormat>
  <Paragraphs>448</Paragraphs>
  <Slides>53</Slides>
  <Notes>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53</vt:i4>
      </vt:variant>
    </vt:vector>
  </HeadingPairs>
  <TitlesOfParts>
    <vt:vector size="65" baseType="lpstr">
      <vt:lpstr>Arial</vt:lpstr>
      <vt:lpstr>Calibri (Body)</vt:lpstr>
      <vt:lpstr>Lucida Calligraphy</vt:lpstr>
      <vt:lpstr>Symbol</vt:lpstr>
      <vt:lpstr>Times New Roman</vt:lpstr>
      <vt:lpstr>TimesLTStd-Italic</vt:lpstr>
      <vt:lpstr>Wingdings</vt:lpstr>
      <vt:lpstr>1_Title Slides Master</vt:lpstr>
      <vt:lpstr>CONTENT PLACEHOLDER</vt:lpstr>
      <vt:lpstr>ClosingMaster</vt:lpstr>
      <vt:lpstr>1_APPENDIX CONTENT</vt:lpstr>
      <vt:lpstr>2_APPENDIX CONTENT</vt:lpstr>
      <vt:lpstr>Chapter 5</vt:lpstr>
      <vt:lpstr>PowerPoint Presentation</vt:lpstr>
      <vt:lpstr>PowerPoint Presentation</vt:lpstr>
      <vt:lpstr>PowerPoint Presentation</vt:lpstr>
      <vt:lpstr>PowerPoint Presentation</vt:lpstr>
      <vt:lpstr>PowerPoint Presentation</vt:lpstr>
      <vt:lpstr>PowerPoint Presentation</vt:lpstr>
      <vt:lpstr>Manometers Used to Measure Gas Pressures</vt:lpstr>
      <vt:lpstr>Apparatus for Studying the Relationship Between Pressure and Volume of a Gas</vt:lpstr>
      <vt:lpstr>PowerPoint Presentation</vt:lpstr>
      <vt:lpstr>PowerPoint Presentation</vt:lpstr>
      <vt:lpstr>PowerPoint Presentation</vt:lpstr>
      <vt:lpstr>PowerPoint Presentation</vt:lpstr>
      <vt:lpstr>PowerPoint Presentation</vt:lpstr>
      <vt:lpstr>Avogadro’s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Gases</dc:title>
  <dc:subject/>
  <dc:creator>MHE</dc:creator>
  <cp:keywords>PPT</cp:keywords>
  <cp:lastModifiedBy>Seham Alanazi</cp:lastModifiedBy>
  <cp:revision>2710</cp:revision>
  <dcterms:created xsi:type="dcterms:W3CDTF">2008-10-22T16:53:51Z</dcterms:created>
  <dcterms:modified xsi:type="dcterms:W3CDTF">2023-08-17T19:19:32Z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0x01010011A4EFF880BA234F9740311115ACF210</vt:lpwstr>
  </property>
</Properties>
</file>