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5"/>
    <p:restoredTop sz="94611"/>
  </p:normalViewPr>
  <p:slideViewPr>
    <p:cSldViewPr snapToGrid="0" snapToObjects="1">
      <p:cViewPr varScale="1">
        <p:scale>
          <a:sx n="62" d="100"/>
          <a:sy n="62" d="100"/>
        </p:scale>
        <p:origin x="-9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D5545-55FF-5247-97C8-DE57F3521399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6B67-644B-9D48-8D8F-CEB3B18FA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88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ABA38-C4F7-4A34-9397-B8DC2CBD169A}" type="slidenum">
              <a:rPr lang="en-GB"/>
              <a:pPr/>
              <a:t>25</a:t>
            </a:fld>
            <a:endParaRPr lang="en-GB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1C9C0-752C-4566-912F-923303CA7F84}" type="slidenum">
              <a:rPr lang="en-GB"/>
              <a:pPr/>
              <a:t>26</a:t>
            </a:fld>
            <a:endParaRPr lang="en-GB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0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555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2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5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42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31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7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26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9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22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0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9D8-B673-D540-9F08-939AB20BFDC3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C829-C16C-764E-B629-3874951D6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04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445" y="2423241"/>
            <a:ext cx="545572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Group </a:t>
            </a:r>
            <a:r>
              <a:rPr lang="en-US" sz="5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5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Alkali Metals</a:t>
            </a:r>
          </a:p>
        </p:txBody>
      </p:sp>
    </p:spTree>
    <p:extLst>
      <p:ext uri="{BB962C8B-B14F-4D97-AF65-F5344CB8AC3E}">
        <p14:creationId xmlns="" xmlns:p14="http://schemas.microsoft.com/office/powerpoint/2010/main" val="155896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49" y="236770"/>
            <a:ext cx="11766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These properties mean that the alkali metals are different to typical metals. However, alkali metals do also share some properties with typical metals:</a:t>
            </a:r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are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good conductors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of heat and electricity.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are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shiny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. This is only seen when alkali metals are freshly cut.</a:t>
            </a:r>
          </a:p>
        </p:txBody>
      </p:sp>
    </p:spTree>
    <p:extLst>
      <p:ext uri="{BB962C8B-B14F-4D97-AF65-F5344CB8AC3E}">
        <p14:creationId xmlns="" xmlns:p14="http://schemas.microsoft.com/office/powerpoint/2010/main" val="165327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9972" y="98333"/>
            <a:ext cx="11721873" cy="6654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x-none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Reactions and Reactivity: </a:t>
            </a:r>
          </a:p>
          <a:p>
            <a:endParaRPr lang="en-GB" altLang="x-none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How do the alkali metals react with oxygen? </a:t>
            </a: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All alkali metals react with oxygen in the air to form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metal oxides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. This produces a layer of dull oxide on the surface of the metal, called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tarnish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speed with which alkali metals react with oxygen in the air increases going down the group:</a:t>
            </a: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lithium – tarnishes slowly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sodium – tarnishes quickly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potassium – tarnishes very quickly.</a:t>
            </a: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4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94" y="138700"/>
            <a:ext cx="118249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Why are alkali metals stored in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oil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oil prevents them from reacting with oxygen and tarnishing.</a:t>
            </a: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reaction between an alkali metal and oxygen is an example of an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oxidation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reaction:</a:t>
            </a: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Alkali metal + Oxygen              Alkali metal oxide (M</a:t>
            </a:r>
            <a:r>
              <a:rPr lang="en-GB" altLang="x-none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O)</a:t>
            </a:r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54759" y="3377682"/>
            <a:ext cx="1026367" cy="186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72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444" y="319302"/>
            <a:ext cx="11563739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All the alkali metals react vigorously with water.  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reaction with water becomes more vigorous as you go down the group.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It is an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exothermic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reaction as it releases a lot of heat.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reaction produces a gas that ignites a lighted splint with a squeaky pop. </a:t>
            </a:r>
          </a:p>
          <a:p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2Na</a:t>
            </a:r>
            <a:r>
              <a:rPr lang="en-GB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(s) </a:t>
            </a:r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+ 2H</a:t>
            </a:r>
            <a:r>
              <a:rPr lang="en-GB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GB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(l)</a:t>
            </a:r>
            <a:r>
              <a:rPr lang="en-GB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2NaOH</a:t>
            </a:r>
            <a:r>
              <a:rPr lang="en-GB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(aq) </a:t>
            </a:r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+ H</a:t>
            </a:r>
            <a:r>
              <a:rPr lang="en-GB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2(g)</a:t>
            </a:r>
          </a:p>
          <a:p>
            <a:endParaRPr lang="en-GB" sz="3200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The alkali metals are all too easily oxidized to be found in their free state in nature. </a:t>
            </a:r>
          </a:p>
          <a:p>
            <a:r>
              <a:rPr lang="en-GB" sz="3200" dirty="0" smtClean="0">
                <a:latin typeface="Times New Roman" charset="0"/>
                <a:ea typeface="Times New Roman" charset="0"/>
                <a:cs typeface="Times New Roman" charset="0"/>
              </a:rPr>
              <a:t>Great reducing agents.</a:t>
            </a:r>
          </a:p>
          <a:p>
            <a:endParaRPr lang="en-GB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84376" y="4068146"/>
            <a:ext cx="1212979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313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12" y="183892"/>
            <a:ext cx="9946433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How does electron structure affect reactivity?</a:t>
            </a:r>
          </a:p>
          <a:p>
            <a:endParaRPr lang="en-GB" altLang="x-none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reactivity of alkali metals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increases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going down the group. What is the reason for this?</a:t>
            </a:r>
          </a:p>
          <a:p>
            <a:endParaRPr lang="en-GB" sz="2400" dirty="0"/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atoms of each element get larger going down the group.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This means that the outer shell electron gets further away from the nucleus and is shielded by more electron shells.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further an electron is from the positive nucleus, the easier it can be lost in reactions.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This is why the reactivity of the alkali metals increases going down group 1.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6" y="757853"/>
            <a:ext cx="1481623" cy="5253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21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93" y="193626"/>
            <a:ext cx="1175035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Compounds of Lithium </a:t>
            </a:r>
            <a:endParaRPr lang="en-US" sz="3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Lithium differs slightly from the other element in the group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Small size if the Li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cation</a:t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Strong polarizing power</a:t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Forms bonds with highly covalent character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Ceramics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Lubricants</a:t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Medicine (lithium carbonate (treatment for bipolar disorder)) </a:t>
            </a:r>
          </a:p>
        </p:txBody>
      </p:sp>
    </p:spTree>
    <p:extLst>
      <p:ext uri="{BB962C8B-B14F-4D97-AF65-F5344CB8AC3E}">
        <p14:creationId xmlns="" xmlns:p14="http://schemas.microsoft.com/office/powerpoint/2010/main" val="68680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8" y="133310"/>
            <a:ext cx="117690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Compounds of Sodium 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Importance of Sodium compound: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Low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cost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High solubility in water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NaCl (Sodium Chloride commonly know as table salt) </a:t>
            </a: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Methods of Obtaining NaCl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Mined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as rock salt which is a deposit of sodium chloride left as ancient oceans evaporated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Obtained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from the evaporation of brine (sea water) </a:t>
            </a:r>
          </a:p>
        </p:txBody>
      </p:sp>
      <p:sp>
        <p:nvSpPr>
          <p:cNvPr id="3" name="Rectangle 2"/>
          <p:cNvSpPr/>
          <p:nvPr/>
        </p:nvSpPr>
        <p:spPr>
          <a:xfrm>
            <a:off x="8602824" y="671804"/>
            <a:ext cx="3191069" cy="1847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White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Solid 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salt </a:t>
            </a:r>
          </a:p>
        </p:txBody>
      </p:sp>
    </p:spTree>
    <p:extLst>
      <p:ext uri="{BB962C8B-B14F-4D97-AF65-F5344CB8AC3E}">
        <p14:creationId xmlns="" xmlns:p14="http://schemas.microsoft.com/office/powerpoint/2010/main" val="40079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95" y="339022"/>
            <a:ext cx="117752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Electrolytic production of chlorine and sodium hydroxide from brine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2Na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ar-SA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aq)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+ 2Cl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(aq)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2H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ar-SA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ar-SA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+ 2OH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(aq)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+H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+ 2Na</a:t>
            </a:r>
            <a:r>
              <a:rPr 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ar-SA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78691" y="2593910"/>
            <a:ext cx="9703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609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57" y="333183"/>
            <a:ext cx="116918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NaOH (Sodium Hydroxide commonly know as lye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Methods of Obtaining NaOH Electrolysis of brine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Inexpensive starting material for the production of other sodium salts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4163" y="3582954"/>
            <a:ext cx="3265713" cy="3004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Soft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waxy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White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Corrosive solid</a:t>
            </a: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79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6" y="173991"/>
            <a:ext cx="1176901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Sodium 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Hydrogen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Carbonate</a:t>
            </a:r>
            <a:r>
              <a:rPr lang="ar-SA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NaHCO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ar-SA" sz="3200" b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</a:p>
          <a:p>
            <a:endParaRPr lang="ar-SA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Sodium Bicarbonate) commonly called baking soda)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How baking soda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works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hydrogen carbonate reacts with a weak acid (HA) that is present in the batter (sour milk, buttermilk, lemon juice, vinegar.....)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HCO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(aq)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HA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aq) </a:t>
            </a:r>
            <a:r>
              <a:rPr lang="ar-SA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32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(g)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(l)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+CO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endParaRPr lang="ar-SA" sz="3200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produced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causes the batter to rise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Baking powder contains a solid weak acid as well as the hydrogen carbonate therefore CO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2(g)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released when water is added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26971" y="4460034"/>
            <a:ext cx="10263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56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809" y="146572"/>
            <a:ext cx="117210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1: The Alkali Metals</a:t>
            </a:r>
          </a:p>
          <a:p>
            <a:r>
              <a:rPr lang="en-US" sz="3200" b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elements in group 1, on the left of the periodic table, are called the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x-none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alkali metals</a:t>
            </a:r>
            <a:r>
              <a:rPr lang="en-GB" altLang="x-none" sz="3200" b="0" dirty="0" smtClean="0">
                <a:solidFill>
                  <a:srgbClr val="010066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These metals are all very reactive and are 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rarely found in nature in their elemental 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form.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Properties: </a:t>
            </a:r>
            <a:endParaRPr lang="en-US" sz="32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Soft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Lustrous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metals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Electron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configuration is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ns1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(n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the period number)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Classified as metals </a:t>
            </a: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Group 207"/>
          <p:cNvGraphicFramePr>
            <a:graphicFrameLocks noGrp="1"/>
          </p:cNvGraphicFramePr>
          <p:nvPr/>
        </p:nvGraphicFramePr>
        <p:xfrm>
          <a:off x="10187940" y="1718137"/>
          <a:ext cx="1047750" cy="4922520"/>
        </p:xfrm>
        <a:graphic>
          <a:graphicData uri="http://schemas.openxmlformats.org/drawingml/2006/table">
            <a:tbl>
              <a:tblPr/>
              <a:tblGrid>
                <a:gridCol w="1047750"/>
              </a:tblGrid>
              <a:tr h="82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1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2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2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Rb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1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Cs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82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545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16" y="222103"/>
            <a:ext cx="116757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Compounds of Potassium </a:t>
            </a:r>
            <a:endParaRPr lang="ar-SA" sz="32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More expensive than Na compounds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Similar properties to Na compounds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Less hygroscopic (water absorbing than corresponding Na compounds)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Principle mineral source of K is KCl·MgCl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·6H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 and KCl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Potassium Nitrate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(KNO</a:t>
            </a:r>
            <a:r>
              <a:rPr lang="en-US" sz="32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ar-SA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Used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to facilitate the ignition of matches by releasing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when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heated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2KNO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∆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2KNO 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(s)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2(g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83363" y="6568751"/>
            <a:ext cx="110101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147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0" y="217152"/>
            <a:ext cx="1156373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Common Reactions </a:t>
            </a:r>
            <a:endParaRPr lang="ar-SA" sz="32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Reaction with Halogens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2M +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ar-SA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2MX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is any group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7A molecule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Reactions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with Oxygen </a:t>
            </a: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4Li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2Li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Need excess Oxygen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2Na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     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ar-SA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= K, Rb, or Cs </a:t>
            </a:r>
          </a:p>
          <a:p>
            <a:r>
              <a:rPr lang="ar-SA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40767" y="1978090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074506" y="3965103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74506" y="4472626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79240" y="4961490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74506" y="5908369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240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45" y="272248"/>
            <a:ext cx="91751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Reaction with H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2M + 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2MH </a:t>
            </a:r>
            <a:endParaRPr lang="ar-SA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Reaction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6Li + N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2Li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N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Li only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Reaction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with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Water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2M + 2H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2MOH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+ 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ar-SA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r-SA" sz="32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Reaction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with Ions </a:t>
            </a:r>
          </a:p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2M + 2H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ar-SA" sz="32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2M</a:t>
            </a:r>
            <a:r>
              <a:rPr lang="en-US" sz="3200" baseline="30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+ H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49149" y="1104123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525485" y="2559699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25485" y="4033936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25485" y="5520461"/>
            <a:ext cx="13249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65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99" y="167026"/>
            <a:ext cx="471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Diagonal relationships </a:t>
            </a:r>
            <a:endParaRPr lang="en-US" sz="3600" b="1" dirty="0"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598" y="1422067"/>
            <a:ext cx="11860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first member of a group is often a bit different.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We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typically find that its chemistry is more like that of the chemistry of the second member of the next main group than like that of its own group. </a:t>
            </a:r>
            <a:endParaRPr lang="en-US" sz="3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7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16" y="215151"/>
            <a:ext cx="117054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Diagonal relationships </a:t>
            </a:r>
            <a:endParaRPr lang="en-US" sz="36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Example: Li and Mg </a:t>
            </a:r>
            <a:endParaRPr lang="en-US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Wingdings" charset="2"/>
              <a:buChar char="Ø"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Li is in many ways more like Mg than like the other alkali metals: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Li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the only alkali metal to form a nitride, whereas this is a typical reaction for the alkaline earth metals.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number of lithium compounds are much less soluble in water than the corresponding compounds of the other alkali metals (e.g. lithium phosphate).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Li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decomposes to Li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 and CO</a:t>
            </a:r>
            <a:r>
              <a:rPr lang="en-US" sz="32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like the alkaline earth metal carbonates, but the other alkali metal carbonates are thermally stable. </a:t>
            </a:r>
            <a:endParaRPr lang="en-US" sz="32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54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228601"/>
            <a:ext cx="10566400" cy="4111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Group 1 – The alkali metals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6985000" y="88048"/>
          <a:ext cx="4998726" cy="2133600"/>
        </p:xfrm>
        <a:graphic>
          <a:graphicData uri="http://schemas.openxmlformats.org/drawingml/2006/table">
            <a:tbl>
              <a:tblPr/>
              <a:tblGrid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  <a:gridCol w="277707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399" name="Text Box 207"/>
          <p:cNvSpPr txBox="1">
            <a:spLocks noChangeArrowheads="1"/>
          </p:cNvSpPr>
          <p:nvPr/>
        </p:nvSpPr>
        <p:spPr bwMode="auto">
          <a:xfrm>
            <a:off x="0" y="1390651"/>
            <a:ext cx="584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1)  These metals all have ___ electron in their outer shell</a:t>
            </a:r>
          </a:p>
        </p:txBody>
      </p:sp>
      <p:sp>
        <p:nvSpPr>
          <p:cNvPr id="8400" name="Text Box 208"/>
          <p:cNvSpPr txBox="1">
            <a:spLocks noChangeArrowheads="1"/>
          </p:cNvSpPr>
          <p:nvPr/>
        </p:nvSpPr>
        <p:spPr bwMode="auto">
          <a:xfrm>
            <a:off x="0" y="81915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Some facts…</a:t>
            </a:r>
          </a:p>
        </p:txBody>
      </p:sp>
      <p:sp>
        <p:nvSpPr>
          <p:cNvPr id="8401" name="Text Box 209"/>
          <p:cNvSpPr txBox="1">
            <a:spLocks noChangeArrowheads="1"/>
          </p:cNvSpPr>
          <p:nvPr/>
        </p:nvSpPr>
        <p:spPr bwMode="auto">
          <a:xfrm>
            <a:off x="-76200" y="260985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2)  Reactivity increases as you go _______ the group.  This is because the electrons are further away from the _______ every time a _____ is added, so they are given up more easily.</a:t>
            </a:r>
          </a:p>
        </p:txBody>
      </p:sp>
      <p:sp>
        <p:nvSpPr>
          <p:cNvPr id="8402" name="Text Box 210"/>
          <p:cNvSpPr txBox="1">
            <a:spLocks noChangeArrowheads="1"/>
          </p:cNvSpPr>
          <p:nvPr/>
        </p:nvSpPr>
        <p:spPr bwMode="auto">
          <a:xfrm>
            <a:off x="0" y="3981451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3)  They all react with water to form an alkali (hence their name) and __________,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403" name="Text Box 211"/>
          <p:cNvSpPr txBox="1">
            <a:spLocks noChangeArrowheads="1"/>
          </p:cNvSpPr>
          <p:nvPr/>
        </p:nvSpPr>
        <p:spPr bwMode="auto">
          <a:xfrm>
            <a:off x="939800" y="6153151"/>
            <a:ext cx="10414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Comic Sans MS" pitchFamily="66" charset="0"/>
              </a:rPr>
              <a:t>Words</a:t>
            </a:r>
            <a:r>
              <a:rPr lang="en-GB" sz="2400">
                <a:latin typeface="Comic Sans MS" pitchFamily="66" charset="0"/>
              </a:rPr>
              <a:t> – down, one, shell, hydrogen, nucleus</a:t>
            </a:r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0" y="4933957"/>
            <a:ext cx="12192002" cy="1016002"/>
            <a:chOff x="0" y="3108"/>
            <a:chExt cx="5760" cy="640"/>
          </a:xfrm>
        </p:grpSpPr>
        <p:sp>
          <p:nvSpPr>
            <p:cNvPr id="8405" name="Text Box 213"/>
            <p:cNvSpPr txBox="1">
              <a:spLocks noChangeArrowheads="1"/>
            </p:cNvSpPr>
            <p:nvPr/>
          </p:nvSpPr>
          <p:spPr bwMode="auto">
            <a:xfrm>
              <a:off x="0" y="3108"/>
              <a:ext cx="5760" cy="6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dirty="0">
                  <a:latin typeface="Comic Sans MS" pitchFamily="66" charset="0"/>
                </a:rPr>
                <a:t>Potassium + water       </a:t>
              </a:r>
              <a:r>
                <a:rPr lang="ar-EG" sz="2400" dirty="0" smtClean="0">
                  <a:latin typeface="Comic Sans MS" pitchFamily="66" charset="0"/>
                </a:rPr>
                <a:t>            </a:t>
              </a:r>
              <a:r>
                <a:rPr lang="en-GB" sz="2400" dirty="0" smtClean="0">
                  <a:latin typeface="Comic Sans MS" pitchFamily="66" charset="0"/>
                </a:rPr>
                <a:t>       </a:t>
              </a:r>
              <a:r>
                <a:rPr lang="en-GB" sz="2400" dirty="0">
                  <a:latin typeface="Comic Sans MS" pitchFamily="66" charset="0"/>
                </a:rPr>
                <a:t>potassium hydroxide + hydrogen</a:t>
              </a:r>
            </a:p>
            <a:p>
              <a:pPr algn="ctr">
                <a:spcBef>
                  <a:spcPct val="50000"/>
                </a:spcBef>
              </a:pPr>
              <a:r>
                <a:rPr lang="en-GB" sz="2400" dirty="0" smtClean="0">
                  <a:latin typeface="Comic Sans MS" pitchFamily="66" charset="0"/>
                </a:rPr>
                <a:t>2K</a:t>
              </a:r>
              <a:r>
                <a:rPr lang="en-GB" sz="2400" baseline="-25000" dirty="0" smtClean="0">
                  <a:latin typeface="Comic Sans MS" pitchFamily="66" charset="0"/>
                </a:rPr>
                <a:t>(s</a:t>
              </a:r>
              <a:r>
                <a:rPr lang="en-GB" sz="2400" baseline="-25000" dirty="0">
                  <a:latin typeface="Comic Sans MS" pitchFamily="66" charset="0"/>
                </a:rPr>
                <a:t>)</a:t>
              </a:r>
              <a:r>
                <a:rPr lang="en-GB" sz="2400" dirty="0">
                  <a:latin typeface="Comic Sans MS" pitchFamily="66" charset="0"/>
                </a:rPr>
                <a:t>     +   </a:t>
              </a:r>
              <a:r>
                <a:rPr lang="ar-EG" sz="2400" dirty="0" smtClean="0">
                  <a:latin typeface="Comic Sans MS" pitchFamily="66" charset="0"/>
                </a:rPr>
                <a:t> </a:t>
              </a:r>
              <a:r>
                <a:rPr lang="en-GB" sz="2400" dirty="0" smtClean="0">
                  <a:latin typeface="Comic Sans MS" pitchFamily="66" charset="0"/>
                </a:rPr>
                <a:t>2H</a:t>
              </a:r>
              <a:r>
                <a:rPr lang="en-GB" sz="2400" baseline="-25000" dirty="0" smtClean="0">
                  <a:latin typeface="Comic Sans MS" pitchFamily="66" charset="0"/>
                </a:rPr>
                <a:t>2</a:t>
              </a:r>
              <a:r>
                <a:rPr lang="en-GB" sz="2400" dirty="0" smtClean="0">
                  <a:latin typeface="Comic Sans MS" pitchFamily="66" charset="0"/>
                </a:rPr>
                <a:t>O</a:t>
              </a:r>
              <a:r>
                <a:rPr lang="en-GB" sz="2400" baseline="-25000" dirty="0" smtClean="0">
                  <a:latin typeface="Comic Sans MS" pitchFamily="66" charset="0"/>
                </a:rPr>
                <a:t>(l</a:t>
              </a:r>
              <a:r>
                <a:rPr lang="en-GB" sz="2400" baseline="-25000" dirty="0">
                  <a:latin typeface="Comic Sans MS" pitchFamily="66" charset="0"/>
                </a:rPr>
                <a:t>)</a:t>
              </a:r>
              <a:r>
                <a:rPr lang="en-GB" sz="2400" dirty="0">
                  <a:latin typeface="Comic Sans MS" pitchFamily="66" charset="0"/>
                </a:rPr>
                <a:t> </a:t>
              </a:r>
              <a:r>
                <a:rPr lang="ar-EG" sz="2400" dirty="0" smtClean="0">
                  <a:latin typeface="Comic Sans MS" pitchFamily="66" charset="0"/>
                </a:rPr>
                <a:t>             </a:t>
              </a:r>
              <a:r>
                <a:rPr lang="en-GB" sz="2400" dirty="0" smtClean="0">
                  <a:latin typeface="Comic Sans MS" pitchFamily="66" charset="0"/>
                </a:rPr>
                <a:t>               </a:t>
              </a:r>
              <a:r>
                <a:rPr lang="en-GB" sz="2400" dirty="0">
                  <a:latin typeface="Comic Sans MS" pitchFamily="66" charset="0"/>
                </a:rPr>
                <a:t>2KOH</a:t>
              </a:r>
              <a:r>
                <a:rPr lang="en-GB" sz="2400" baseline="-25000" dirty="0">
                  <a:latin typeface="Comic Sans MS" pitchFamily="66" charset="0"/>
                </a:rPr>
                <a:t>(</a:t>
              </a:r>
              <a:r>
                <a:rPr lang="en-GB" sz="2400" baseline="-25000" dirty="0" err="1">
                  <a:latin typeface="Comic Sans MS" pitchFamily="66" charset="0"/>
                </a:rPr>
                <a:t>aq</a:t>
              </a:r>
              <a:r>
                <a:rPr lang="en-GB" sz="2400" baseline="-25000" dirty="0">
                  <a:latin typeface="Comic Sans MS" pitchFamily="66" charset="0"/>
                </a:rPr>
                <a:t>)</a:t>
              </a:r>
              <a:r>
                <a:rPr lang="en-GB" sz="2400" dirty="0">
                  <a:latin typeface="Comic Sans MS" pitchFamily="66" charset="0"/>
                </a:rPr>
                <a:t>            +         H</a:t>
              </a:r>
              <a:r>
                <a:rPr lang="en-GB" sz="2400" baseline="-25000" dirty="0">
                  <a:latin typeface="Comic Sans MS" pitchFamily="66" charset="0"/>
                </a:rPr>
                <a:t>2(g</a:t>
              </a:r>
              <a:r>
                <a:rPr lang="en-GB" sz="2400" baseline="-25000" dirty="0" smtClean="0">
                  <a:latin typeface="Comic Sans MS" pitchFamily="66" charset="0"/>
                </a:rPr>
                <a:t>)</a:t>
              </a:r>
              <a:r>
                <a:rPr lang="ar-EG" sz="2400" baseline="-25000" dirty="0" smtClean="0">
                  <a:latin typeface="Comic Sans MS" pitchFamily="66" charset="0"/>
                </a:rPr>
                <a:t>         </a:t>
              </a:r>
              <a:endParaRPr lang="en-GB" sz="2400" baseline="-25000" dirty="0">
                <a:latin typeface="Comic Sans MS" pitchFamily="66" charset="0"/>
              </a:endParaRPr>
            </a:p>
          </p:txBody>
        </p:sp>
        <p:sp>
          <p:nvSpPr>
            <p:cNvPr id="8406" name="Line 214"/>
            <p:cNvSpPr>
              <a:spLocks noChangeShapeType="1"/>
            </p:cNvSpPr>
            <p:nvPr/>
          </p:nvSpPr>
          <p:spPr bwMode="auto">
            <a:xfrm>
              <a:off x="2064" y="3252"/>
              <a:ext cx="69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r>
                <a:rPr lang="ar-EG" dirty="0" smtClean="0"/>
                <a:t>      </a:t>
              </a:r>
              <a:endParaRPr lang="en-US" dirty="0"/>
            </a:p>
          </p:txBody>
        </p:sp>
        <p:sp>
          <p:nvSpPr>
            <p:cNvPr id="8407" name="Line 215"/>
            <p:cNvSpPr>
              <a:spLocks noChangeShapeType="1"/>
            </p:cNvSpPr>
            <p:nvPr/>
          </p:nvSpPr>
          <p:spPr bwMode="auto">
            <a:xfrm>
              <a:off x="2278" y="3588"/>
              <a:ext cx="69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" grpId="0" autoUpdateAnimBg="0"/>
      <p:bldP spid="8401" grpId="0" autoUpdateAnimBg="0"/>
      <p:bldP spid="8402" grpId="0" autoUpdateAnimBg="0"/>
      <p:bldP spid="840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/>
              <a:t>Plenary 1.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75360"/>
            <a:ext cx="10515600" cy="5699760"/>
          </a:xfrm>
        </p:spPr>
        <p:txBody>
          <a:bodyPr>
            <a:normAutofit/>
          </a:bodyPr>
          <a:lstStyle/>
          <a:p>
            <a:r>
              <a:rPr lang="en-GB" dirty="0"/>
              <a:t>Predict</a:t>
            </a:r>
          </a:p>
          <a:p>
            <a:r>
              <a:rPr lang="en-GB" dirty="0"/>
              <a:t>What would happen if rubidium was added to water.</a:t>
            </a:r>
          </a:p>
          <a:p>
            <a:r>
              <a:rPr lang="en-GB" dirty="0"/>
              <a:t>1. how fast will it react?</a:t>
            </a:r>
          </a:p>
          <a:p>
            <a:r>
              <a:rPr lang="en-GB" dirty="0"/>
              <a:t>2. Will it be endothermic or exothermic?</a:t>
            </a:r>
          </a:p>
          <a:p>
            <a:r>
              <a:rPr lang="en-GB" dirty="0"/>
              <a:t>3. What gas will be formed?</a:t>
            </a:r>
          </a:p>
          <a:p>
            <a:r>
              <a:rPr lang="en-GB" dirty="0"/>
              <a:t>4. What would be the word </a:t>
            </a:r>
            <a:r>
              <a:rPr lang="en-GB" dirty="0" smtClean="0"/>
              <a:t>equation</a:t>
            </a:r>
            <a:endParaRPr lang="ar-EG" dirty="0" smtClean="0"/>
          </a:p>
          <a:p>
            <a:r>
              <a:rPr lang="en-GB" dirty="0" smtClean="0"/>
              <a:t>What would happen if caesium was added to water.</a:t>
            </a:r>
          </a:p>
          <a:p>
            <a:r>
              <a:rPr lang="en-GB" dirty="0" smtClean="0"/>
              <a:t>1. how fast will it react?</a:t>
            </a:r>
          </a:p>
          <a:p>
            <a:r>
              <a:rPr lang="en-GB" dirty="0" smtClean="0"/>
              <a:t>2. Will it be endothermic or exothermic?</a:t>
            </a:r>
          </a:p>
          <a:p>
            <a:r>
              <a:rPr lang="en-GB" dirty="0" smtClean="0"/>
              <a:t>3. What gas will be formed?</a:t>
            </a:r>
          </a:p>
          <a:p>
            <a:r>
              <a:rPr lang="en-GB" dirty="0" smtClean="0"/>
              <a:t>4. What would be the word equation?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17" y="1113204"/>
            <a:ext cx="11315213" cy="4369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217" y="280429"/>
            <a:ext cx="6532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Some information </a:t>
            </a:r>
            <a:r>
              <a:rPr lang="en-GB" altLang="x-none" sz="3200" smtClean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GB" altLang="x-none" sz="3200">
                <a:latin typeface="Times New Roman" charset="0"/>
                <a:ea typeface="Times New Roman" charset="0"/>
                <a:cs typeface="Times New Roman" charset="0"/>
              </a:rPr>
              <a:t>group 1 </a:t>
            </a:r>
            <a:r>
              <a:rPr lang="en-GB" altLang="x-none" sz="3200" smtClean="0">
                <a:latin typeface="Times New Roman" charset="0"/>
                <a:ea typeface="Times New Roman" charset="0"/>
                <a:cs typeface="Times New Roman" charset="0"/>
              </a:rPr>
              <a:t>elements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035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Alkali metals under 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4" b="8779"/>
          <a:stretch/>
        </p:blipFill>
        <p:spPr bwMode="auto">
          <a:xfrm>
            <a:off x="7512537" y="489465"/>
            <a:ext cx="4446587" cy="2056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444" y="396160"/>
            <a:ext cx="6879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6600"/>
              </a:buClr>
              <a:buFont typeface="Wingdings" charset="2"/>
              <a:buNone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alkali metals are so reactive that, as elements, they have to be stored in  </a:t>
            </a:r>
            <a:b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oil. This stops them reacting with oxygen in the air.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alkali metals are unlike most other metals, which are usually hard and dense.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444" y="3647535"/>
            <a:ext cx="11579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6600"/>
              </a:buClr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Alkali metals are soft enough to be cut with a knife, and the most common alkali metals, lithium, sodium and potassium, all float on water. The elements in group 1 also react with water and form alkaline compounds. This is why they are called alkali metals.</a:t>
            </a:r>
          </a:p>
        </p:txBody>
      </p:sp>
    </p:spTree>
    <p:extLst>
      <p:ext uri="{BB962C8B-B14F-4D97-AF65-F5344CB8AC3E}">
        <p14:creationId xmlns="" xmlns:p14="http://schemas.microsoft.com/office/powerpoint/2010/main" val="20133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8632" y="203265"/>
            <a:ext cx="7633575" cy="6402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x-none" sz="3200" b="1" dirty="0" smtClean="0">
                <a:latin typeface="Times New Roman" charset="0"/>
                <a:ea typeface="Times New Roman" charset="0"/>
                <a:cs typeface="Times New Roman" charset="0"/>
              </a:rPr>
              <a:t>What is the electron structure of alkali metals?</a:t>
            </a: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alkali metals all have </a:t>
            </a:r>
            <a:r>
              <a:rPr lang="en-GB" altLang="x-none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one electron</a:t>
            </a:r>
            <a:r>
              <a:rPr lang="en-GB" altLang="x-none" sz="3200" b="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in their outer shell.</a:t>
            </a:r>
          </a:p>
          <a:p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This means that: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are found in group 1of the periodic table. 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have similar physical and chemical properties.</a:t>
            </a:r>
          </a:p>
          <a:p>
            <a:pPr marL="457200" indent="-457200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can readily lose the outer shell electron to form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positive ions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with a +1 charge and a full outer shell.</a:t>
            </a: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8117633" y="1243305"/>
            <a:ext cx="1033462" cy="1130300"/>
            <a:chOff x="3295" y="922"/>
            <a:chExt cx="651" cy="712"/>
          </a:xfrm>
        </p:grpSpPr>
        <p:sp>
          <p:nvSpPr>
            <p:cNvPr id="6" name="Oval 102"/>
            <p:cNvSpPr>
              <a:spLocks noChangeAspect="1" noChangeArrowheads="1"/>
            </p:cNvSpPr>
            <p:nvPr/>
          </p:nvSpPr>
          <p:spPr bwMode="auto">
            <a:xfrm>
              <a:off x="3295" y="983"/>
              <a:ext cx="651" cy="6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3"/>
            <p:cNvSpPr>
              <a:spLocks noChangeAspect="1" noChangeArrowheads="1"/>
            </p:cNvSpPr>
            <p:nvPr/>
          </p:nvSpPr>
          <p:spPr bwMode="auto">
            <a:xfrm>
              <a:off x="3429" y="1115"/>
              <a:ext cx="385" cy="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4" descr="electr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" y="922"/>
              <a:ext cx="144" cy="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5" descr="nucle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1094"/>
              <a:ext cx="426" cy="4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106"/>
            <p:cNvSpPr>
              <a:spLocks noChangeAspect="1" noChangeArrowheads="1"/>
            </p:cNvSpPr>
            <p:nvPr/>
          </p:nvSpPr>
          <p:spPr bwMode="auto">
            <a:xfrm>
              <a:off x="3570" y="1438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7"/>
            <p:cNvSpPr>
              <a:spLocks noChangeAspect="1" noChangeArrowheads="1"/>
            </p:cNvSpPr>
            <p:nvPr/>
          </p:nvSpPr>
          <p:spPr bwMode="auto">
            <a:xfrm>
              <a:off x="3570" y="1067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434995" y="1394686"/>
            <a:ext cx="1377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x-none" sz="2400">
                <a:latin typeface="Times New Roman" charset="0"/>
                <a:ea typeface="Times New Roman" charset="0"/>
                <a:cs typeface="Times New Roman" charset="0"/>
              </a:rPr>
              <a:t>lithium</a:t>
            </a:r>
          </a:p>
          <a:p>
            <a:pPr>
              <a:spcBef>
                <a:spcPct val="0"/>
              </a:spcBef>
            </a:pPr>
            <a:r>
              <a:rPr lang="en-GB" altLang="x-none" sz="2400" dirty="0">
                <a:latin typeface="Times New Roman" charset="0"/>
                <a:ea typeface="Times New Roman" charset="0"/>
                <a:cs typeface="Times New Roman" charset="0"/>
              </a:rPr>
              <a:t>2,1</a:t>
            </a:r>
          </a:p>
        </p:txBody>
      </p: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8117633" y="2795880"/>
            <a:ext cx="1457325" cy="1554162"/>
            <a:chOff x="3161" y="1705"/>
            <a:chExt cx="918" cy="979"/>
          </a:xfrm>
        </p:grpSpPr>
        <p:sp>
          <p:nvSpPr>
            <p:cNvPr id="14" name="Oval 86"/>
            <p:cNvSpPr>
              <a:spLocks noChangeAspect="1" noChangeArrowheads="1"/>
            </p:cNvSpPr>
            <p:nvPr/>
          </p:nvSpPr>
          <p:spPr bwMode="auto">
            <a:xfrm>
              <a:off x="3161" y="1766"/>
              <a:ext cx="918" cy="9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7"/>
            <p:cNvSpPr>
              <a:spLocks noChangeAspect="1" noChangeArrowheads="1"/>
            </p:cNvSpPr>
            <p:nvPr/>
          </p:nvSpPr>
          <p:spPr bwMode="auto">
            <a:xfrm>
              <a:off x="3293" y="1911"/>
              <a:ext cx="652" cy="6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8"/>
            <p:cNvSpPr>
              <a:spLocks noChangeAspect="1" noChangeArrowheads="1"/>
            </p:cNvSpPr>
            <p:nvPr/>
          </p:nvSpPr>
          <p:spPr bwMode="auto">
            <a:xfrm>
              <a:off x="3427" y="2044"/>
              <a:ext cx="386" cy="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89"/>
            <p:cNvSpPr>
              <a:spLocks noChangeAspect="1" noChangeArrowheads="1"/>
            </p:cNvSpPr>
            <p:nvPr/>
          </p:nvSpPr>
          <p:spPr bwMode="auto">
            <a:xfrm>
              <a:off x="3879" y="2117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0"/>
            <p:cNvSpPr>
              <a:spLocks noChangeAspect="1" noChangeArrowheads="1"/>
            </p:cNvSpPr>
            <p:nvPr/>
          </p:nvSpPr>
          <p:spPr bwMode="auto">
            <a:xfrm>
              <a:off x="3495" y="1869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1"/>
            <p:cNvSpPr>
              <a:spLocks noChangeAspect="1" noChangeArrowheads="1"/>
            </p:cNvSpPr>
            <p:nvPr/>
          </p:nvSpPr>
          <p:spPr bwMode="auto">
            <a:xfrm>
              <a:off x="3642" y="2501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2"/>
            <p:cNvSpPr>
              <a:spLocks noChangeAspect="1" noChangeArrowheads="1"/>
            </p:cNvSpPr>
            <p:nvPr/>
          </p:nvSpPr>
          <p:spPr bwMode="auto">
            <a:xfrm>
              <a:off x="3879" y="2253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3"/>
            <p:cNvSpPr>
              <a:spLocks noChangeAspect="1" noChangeArrowheads="1"/>
            </p:cNvSpPr>
            <p:nvPr/>
          </p:nvSpPr>
          <p:spPr bwMode="auto">
            <a:xfrm>
              <a:off x="3642" y="1869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94"/>
            <p:cNvSpPr>
              <a:spLocks noChangeAspect="1" noChangeArrowheads="1"/>
            </p:cNvSpPr>
            <p:nvPr/>
          </p:nvSpPr>
          <p:spPr bwMode="auto">
            <a:xfrm>
              <a:off x="3249" y="2253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95"/>
            <p:cNvSpPr>
              <a:spLocks noChangeAspect="1" noChangeArrowheads="1"/>
            </p:cNvSpPr>
            <p:nvPr/>
          </p:nvSpPr>
          <p:spPr bwMode="auto">
            <a:xfrm>
              <a:off x="3249" y="2117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96"/>
            <p:cNvSpPr>
              <a:spLocks noChangeAspect="1" noChangeArrowheads="1"/>
            </p:cNvSpPr>
            <p:nvPr/>
          </p:nvSpPr>
          <p:spPr bwMode="auto">
            <a:xfrm>
              <a:off x="3495" y="2501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7" descr="electr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1705"/>
              <a:ext cx="144" cy="1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8" descr="nucle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2024"/>
              <a:ext cx="420" cy="4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99"/>
            <p:cNvSpPr>
              <a:spLocks noChangeAspect="1" noChangeArrowheads="1"/>
            </p:cNvSpPr>
            <p:nvPr/>
          </p:nvSpPr>
          <p:spPr bwMode="auto">
            <a:xfrm>
              <a:off x="3569" y="1996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00"/>
            <p:cNvSpPr>
              <a:spLocks noChangeAspect="1" noChangeArrowheads="1"/>
            </p:cNvSpPr>
            <p:nvPr/>
          </p:nvSpPr>
          <p:spPr bwMode="auto">
            <a:xfrm>
              <a:off x="3569" y="2367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11"/>
          <p:cNvGrpSpPr>
            <a:grpSpLocks/>
          </p:cNvGrpSpPr>
          <p:nvPr/>
        </p:nvGrpSpPr>
        <p:grpSpPr bwMode="auto">
          <a:xfrm>
            <a:off x="8117633" y="4526255"/>
            <a:ext cx="1795463" cy="1897063"/>
            <a:chOff x="3054" y="2756"/>
            <a:chExt cx="1131" cy="1195"/>
          </a:xfrm>
        </p:grpSpPr>
        <p:sp>
          <p:nvSpPr>
            <p:cNvPr id="30" name="Oval 60"/>
            <p:cNvSpPr>
              <a:spLocks noChangeAspect="1" noChangeArrowheads="1"/>
            </p:cNvSpPr>
            <p:nvPr/>
          </p:nvSpPr>
          <p:spPr bwMode="auto">
            <a:xfrm>
              <a:off x="3054" y="2820"/>
              <a:ext cx="1131" cy="11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61"/>
            <p:cNvSpPr>
              <a:spLocks noChangeAspect="1" noChangeArrowheads="1"/>
            </p:cNvSpPr>
            <p:nvPr/>
          </p:nvSpPr>
          <p:spPr bwMode="auto">
            <a:xfrm>
              <a:off x="3184" y="2950"/>
              <a:ext cx="871" cy="8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62"/>
            <p:cNvSpPr>
              <a:spLocks noChangeAspect="1" noChangeArrowheads="1"/>
            </p:cNvSpPr>
            <p:nvPr/>
          </p:nvSpPr>
          <p:spPr bwMode="auto">
            <a:xfrm>
              <a:off x="3310" y="3087"/>
              <a:ext cx="618" cy="6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63"/>
            <p:cNvSpPr>
              <a:spLocks noChangeAspect="1" noChangeArrowheads="1"/>
            </p:cNvSpPr>
            <p:nvPr/>
          </p:nvSpPr>
          <p:spPr bwMode="auto">
            <a:xfrm>
              <a:off x="3436" y="3212"/>
              <a:ext cx="367" cy="36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4"/>
            <p:cNvSpPr>
              <a:spLocks noChangeAspect="1" noChangeArrowheads="1"/>
            </p:cNvSpPr>
            <p:nvPr/>
          </p:nvSpPr>
          <p:spPr bwMode="auto">
            <a:xfrm>
              <a:off x="3865" y="3283"/>
              <a:ext cx="100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5"/>
            <p:cNvSpPr>
              <a:spLocks noChangeAspect="1" noChangeArrowheads="1"/>
            </p:cNvSpPr>
            <p:nvPr/>
          </p:nvSpPr>
          <p:spPr bwMode="auto">
            <a:xfrm>
              <a:off x="3501" y="3047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66"/>
            <p:cNvSpPr>
              <a:spLocks noChangeAspect="1" noChangeArrowheads="1"/>
            </p:cNvSpPr>
            <p:nvPr/>
          </p:nvSpPr>
          <p:spPr bwMode="auto">
            <a:xfrm>
              <a:off x="3640" y="3647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67"/>
            <p:cNvSpPr>
              <a:spLocks noChangeAspect="1" noChangeArrowheads="1"/>
            </p:cNvSpPr>
            <p:nvPr/>
          </p:nvSpPr>
          <p:spPr bwMode="auto">
            <a:xfrm>
              <a:off x="3865" y="3412"/>
              <a:ext cx="100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8"/>
            <p:cNvSpPr>
              <a:spLocks noChangeAspect="1" noChangeArrowheads="1"/>
            </p:cNvSpPr>
            <p:nvPr/>
          </p:nvSpPr>
          <p:spPr bwMode="auto">
            <a:xfrm>
              <a:off x="3640" y="3047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9"/>
            <p:cNvSpPr>
              <a:spLocks noChangeAspect="1" noChangeArrowheads="1"/>
            </p:cNvSpPr>
            <p:nvPr/>
          </p:nvSpPr>
          <p:spPr bwMode="auto">
            <a:xfrm>
              <a:off x="3268" y="3412"/>
              <a:ext cx="99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70"/>
            <p:cNvSpPr>
              <a:spLocks noChangeAspect="1" noChangeArrowheads="1"/>
            </p:cNvSpPr>
            <p:nvPr/>
          </p:nvSpPr>
          <p:spPr bwMode="auto">
            <a:xfrm>
              <a:off x="3268" y="3283"/>
              <a:ext cx="99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71"/>
            <p:cNvSpPr>
              <a:spLocks noChangeAspect="1" noChangeArrowheads="1"/>
            </p:cNvSpPr>
            <p:nvPr/>
          </p:nvSpPr>
          <p:spPr bwMode="auto">
            <a:xfrm>
              <a:off x="3501" y="3647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72"/>
            <p:cNvSpPr>
              <a:spLocks noChangeAspect="1" noChangeArrowheads="1"/>
            </p:cNvSpPr>
            <p:nvPr/>
          </p:nvSpPr>
          <p:spPr bwMode="auto">
            <a:xfrm>
              <a:off x="3501" y="2905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73"/>
            <p:cNvSpPr>
              <a:spLocks noChangeAspect="1" noChangeArrowheads="1"/>
            </p:cNvSpPr>
            <p:nvPr/>
          </p:nvSpPr>
          <p:spPr bwMode="auto">
            <a:xfrm>
              <a:off x="3640" y="2905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74"/>
            <p:cNvSpPr>
              <a:spLocks noChangeAspect="1" noChangeArrowheads="1"/>
            </p:cNvSpPr>
            <p:nvPr/>
          </p:nvSpPr>
          <p:spPr bwMode="auto">
            <a:xfrm>
              <a:off x="3998" y="3283"/>
              <a:ext cx="100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5"/>
            <p:cNvSpPr>
              <a:spLocks noChangeAspect="1" noChangeArrowheads="1"/>
            </p:cNvSpPr>
            <p:nvPr/>
          </p:nvSpPr>
          <p:spPr bwMode="auto">
            <a:xfrm>
              <a:off x="3998" y="3412"/>
              <a:ext cx="100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6"/>
            <p:cNvSpPr>
              <a:spLocks noChangeAspect="1" noChangeArrowheads="1"/>
            </p:cNvSpPr>
            <p:nvPr/>
          </p:nvSpPr>
          <p:spPr bwMode="auto">
            <a:xfrm>
              <a:off x="3140" y="3283"/>
              <a:ext cx="98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7"/>
            <p:cNvSpPr>
              <a:spLocks noChangeAspect="1" noChangeArrowheads="1"/>
            </p:cNvSpPr>
            <p:nvPr/>
          </p:nvSpPr>
          <p:spPr bwMode="auto">
            <a:xfrm>
              <a:off x="3140" y="3412"/>
              <a:ext cx="98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8"/>
            <p:cNvSpPr>
              <a:spLocks noChangeAspect="1" noChangeArrowheads="1"/>
            </p:cNvSpPr>
            <p:nvPr/>
          </p:nvSpPr>
          <p:spPr bwMode="auto">
            <a:xfrm>
              <a:off x="3501" y="3762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9"/>
            <p:cNvSpPr>
              <a:spLocks noChangeAspect="1" noChangeArrowheads="1"/>
            </p:cNvSpPr>
            <p:nvPr/>
          </p:nvSpPr>
          <p:spPr bwMode="auto">
            <a:xfrm>
              <a:off x="3640" y="3762"/>
              <a:ext cx="99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80" descr="electr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2756"/>
              <a:ext cx="137" cy="1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1" descr="nucle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319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82"/>
            <p:cNvSpPr>
              <a:spLocks noChangeAspect="1" noChangeArrowheads="1"/>
            </p:cNvSpPr>
            <p:nvPr/>
          </p:nvSpPr>
          <p:spPr bwMode="auto">
            <a:xfrm>
              <a:off x="3571" y="3167"/>
              <a:ext cx="100" cy="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3"/>
            <p:cNvSpPr>
              <a:spLocks noChangeAspect="1" noChangeArrowheads="1"/>
            </p:cNvSpPr>
            <p:nvPr/>
          </p:nvSpPr>
          <p:spPr bwMode="auto">
            <a:xfrm>
              <a:off x="3571" y="3520"/>
              <a:ext cx="100" cy="9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0407214" y="2846679"/>
            <a:ext cx="1433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x-none" sz="2400" dirty="0">
                <a:latin typeface="Times New Roman" charset="0"/>
                <a:ea typeface="Times New Roman" charset="0"/>
                <a:cs typeface="Times New Roman" charset="0"/>
              </a:rPr>
              <a:t>sodium</a:t>
            </a:r>
          </a:p>
          <a:p>
            <a:pPr>
              <a:spcBef>
                <a:spcPct val="0"/>
              </a:spcBef>
            </a:pPr>
            <a:r>
              <a:rPr lang="en-GB" altLang="x-none" sz="2400" dirty="0">
                <a:latin typeface="Times New Roman" charset="0"/>
                <a:ea typeface="Times New Roman" charset="0"/>
                <a:cs typeface="Times New Roman" charset="0"/>
              </a:rPr>
              <a:t>2,8,1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434995" y="4795937"/>
            <a:ext cx="171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x-none" sz="2400" dirty="0">
                <a:latin typeface="Times New Roman" charset="0"/>
                <a:ea typeface="Times New Roman" charset="0"/>
                <a:cs typeface="Times New Roman" charset="0"/>
              </a:rPr>
              <a:t>potassium</a:t>
            </a:r>
          </a:p>
          <a:p>
            <a:pPr>
              <a:spcBef>
                <a:spcPct val="0"/>
              </a:spcBef>
            </a:pPr>
            <a:r>
              <a:rPr lang="en-GB" altLang="x-none" sz="2400" dirty="0">
                <a:latin typeface="Times New Roman" charset="0"/>
                <a:ea typeface="Times New Roman" charset="0"/>
                <a:cs typeface="Times New Roman" charset="0"/>
              </a:rPr>
              <a:t>2,8,8,1</a:t>
            </a:r>
          </a:p>
        </p:txBody>
      </p:sp>
    </p:spTree>
    <p:extLst>
      <p:ext uri="{BB962C8B-B14F-4D97-AF65-F5344CB8AC3E}">
        <p14:creationId xmlns="" xmlns:p14="http://schemas.microsoft.com/office/powerpoint/2010/main" val="87092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7295" y="296571"/>
            <a:ext cx="11628566" cy="3043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x-none" sz="3200" b="1" dirty="0" smtClean="0">
                <a:latin typeface="Times New Roman" charset="0"/>
                <a:ea typeface="Times New Roman" charset="0"/>
                <a:cs typeface="Times New Roman" charset="0"/>
              </a:rPr>
              <a:t>How do you identify alkali metals?</a:t>
            </a:r>
          </a:p>
          <a:p>
            <a:endParaRPr lang="en-GB" altLang="x-none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The different alkali metals in group 1 can be identified by a flame test.</a:t>
            </a: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69" y="3041909"/>
            <a:ext cx="7982297" cy="2761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5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956" y="221926"/>
            <a:ext cx="11732997" cy="487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x-none" sz="3200" b="1" dirty="0" smtClean="0">
                <a:latin typeface="Times New Roman" charset="0"/>
                <a:ea typeface="Times New Roman" charset="0"/>
                <a:cs typeface="Times New Roman" charset="0"/>
              </a:rPr>
              <a:t>What are the properties of the alkali metals?</a:t>
            </a:r>
          </a:p>
          <a:p>
            <a:endParaRPr lang="en-GB" altLang="x-none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characteristic properties of the alkali metals are:</a:t>
            </a:r>
          </a:p>
          <a:p>
            <a:pPr algn="just"/>
            <a:endParaRPr lang="en-GB" altLang="x-none" sz="3200" b="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are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soft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and can be cut by a knife. Softness increases going down the group.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have a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low density. 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Lithium, sodium and potassium float on water.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alkali metals generally become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more dense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going down the group, but the trend is not perfect because potassium is less dense than sodium.</a:t>
            </a:r>
          </a:p>
          <a:p>
            <a:endParaRPr lang="en-GB" altLang="x-none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altLang="x-none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0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567" y="239875"/>
            <a:ext cx="117612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x-none" sz="3200" b="1" dirty="0" smtClean="0">
                <a:latin typeface="Times New Roman" charset="0"/>
                <a:ea typeface="Times New Roman" charset="0"/>
                <a:cs typeface="Times New Roman" charset="0"/>
              </a:rPr>
              <a:t>What are the properties of the alkali metals?</a:t>
            </a:r>
          </a:p>
          <a:p>
            <a:pPr algn="just"/>
            <a:endParaRPr lang="en-GB" altLang="x-none" sz="32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They have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low melting and boiling points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/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melting points and boiling points of alkali metals 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decrease 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going down the group.</a:t>
            </a:r>
            <a:endParaRPr lang="en-GB" altLang="x-none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The melting and boiling points decrease going down group 1 because the atoms get larger. In each metallic structure</a:t>
            </a:r>
            <a:r>
              <a:rPr lang="en-GB" altLang="x-none" sz="32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GB" altLang="x-none" sz="3200" b="0" dirty="0" smtClean="0">
                <a:latin typeface="Times New Roman" charset="0"/>
                <a:ea typeface="Times New Roman" charset="0"/>
                <a:cs typeface="Times New Roman" charset="0"/>
              </a:rPr>
              <a:t> the attraction between the positive metal ions and the delocalized sea of electrons gets weaker and so they become easier to melt, and to boil.</a:t>
            </a:r>
          </a:p>
        </p:txBody>
      </p:sp>
    </p:spTree>
    <p:extLst>
      <p:ext uri="{BB962C8B-B14F-4D97-AF65-F5344CB8AC3E}">
        <p14:creationId xmlns="" xmlns:p14="http://schemas.microsoft.com/office/powerpoint/2010/main" val="29752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257" y="123092"/>
            <a:ext cx="6450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Properties </a:t>
            </a:r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sz="3200" smtClean="0">
                <a:latin typeface="Times New Roman" charset="0"/>
                <a:ea typeface="Times New Roman" charset="0"/>
                <a:cs typeface="Times New Roman" charset="0"/>
              </a:rPr>
              <a:t>Alkali Metals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901297"/>
            <a:ext cx="11450097" cy="4256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497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1313</Words>
  <Application>Microsoft Macintosh PowerPoint</Application>
  <PresentationFormat>Custom</PresentationFormat>
  <Paragraphs>219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Group 1 – The alkali metals</vt:lpstr>
      <vt:lpstr>Plenary 1.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Alharthi</dc:creator>
  <cp:lastModifiedBy>adel</cp:lastModifiedBy>
  <cp:revision>8</cp:revision>
  <dcterms:created xsi:type="dcterms:W3CDTF">2017-10-14T10:43:57Z</dcterms:created>
  <dcterms:modified xsi:type="dcterms:W3CDTF">2019-01-30T22:19:58Z</dcterms:modified>
</cp:coreProperties>
</file>