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66"/>
  </p:notesMasterIdLst>
  <p:handoutMasterIdLst>
    <p:handoutMasterId r:id="rId67"/>
  </p:handoutMasterIdLst>
  <p:sldIdLst>
    <p:sldId id="695" r:id="rId9"/>
    <p:sldId id="874" r:id="rId10"/>
    <p:sldId id="772" r:id="rId11"/>
    <p:sldId id="699" r:id="rId12"/>
    <p:sldId id="773" r:id="rId13"/>
    <p:sldId id="774" r:id="rId14"/>
    <p:sldId id="775" r:id="rId15"/>
    <p:sldId id="776" r:id="rId16"/>
    <p:sldId id="777" r:id="rId17"/>
    <p:sldId id="778" r:id="rId18"/>
    <p:sldId id="779" r:id="rId19"/>
    <p:sldId id="783" r:id="rId20"/>
    <p:sldId id="884" r:id="rId21"/>
    <p:sldId id="885" r:id="rId22"/>
    <p:sldId id="752" r:id="rId23"/>
    <p:sldId id="789" r:id="rId24"/>
    <p:sldId id="790" r:id="rId25"/>
    <p:sldId id="883" r:id="rId26"/>
    <p:sldId id="792" r:id="rId27"/>
    <p:sldId id="700" r:id="rId28"/>
    <p:sldId id="793" r:id="rId29"/>
    <p:sldId id="875" r:id="rId30"/>
    <p:sldId id="794" r:id="rId31"/>
    <p:sldId id="880" r:id="rId32"/>
    <p:sldId id="798" r:id="rId33"/>
    <p:sldId id="799" r:id="rId34"/>
    <p:sldId id="801" r:id="rId35"/>
    <p:sldId id="802" r:id="rId36"/>
    <p:sldId id="803" r:id="rId37"/>
    <p:sldId id="860" r:id="rId38"/>
    <p:sldId id="771" r:id="rId39"/>
    <p:sldId id="806" r:id="rId40"/>
    <p:sldId id="807" r:id="rId41"/>
    <p:sldId id="808" r:id="rId42"/>
    <p:sldId id="809" r:id="rId43"/>
    <p:sldId id="813" r:id="rId44"/>
    <p:sldId id="814" r:id="rId45"/>
    <p:sldId id="815" r:id="rId46"/>
    <p:sldId id="816" r:id="rId47"/>
    <p:sldId id="817" r:id="rId48"/>
    <p:sldId id="819" r:id="rId49"/>
    <p:sldId id="820" r:id="rId50"/>
    <p:sldId id="821" r:id="rId51"/>
    <p:sldId id="824" r:id="rId52"/>
    <p:sldId id="825" r:id="rId53"/>
    <p:sldId id="826" r:id="rId54"/>
    <p:sldId id="827" r:id="rId55"/>
    <p:sldId id="831" r:id="rId56"/>
    <p:sldId id="834" r:id="rId57"/>
    <p:sldId id="835" r:id="rId58"/>
    <p:sldId id="839" r:id="rId59"/>
    <p:sldId id="840" r:id="rId60"/>
    <p:sldId id="844" r:id="rId61"/>
    <p:sldId id="845" r:id="rId62"/>
    <p:sldId id="846" r:id="rId63"/>
    <p:sldId id="849" r:id="rId64"/>
    <p:sldId id="853" r:id="rId65"/>
  </p:sldIdLst>
  <p:sldSz cx="9144000" cy="6858000" type="screen4x3"/>
  <p:notesSz cx="6858000" cy="9144000"/>
  <p:custDataLst>
    <p:tags r:id="rId6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874"/>
            <p14:sldId id="772"/>
            <p14:sldId id="699"/>
            <p14:sldId id="773"/>
            <p14:sldId id="774"/>
            <p14:sldId id="775"/>
            <p14:sldId id="776"/>
            <p14:sldId id="777"/>
            <p14:sldId id="778"/>
            <p14:sldId id="779"/>
            <p14:sldId id="783"/>
            <p14:sldId id="884"/>
            <p14:sldId id="885"/>
            <p14:sldId id="752"/>
            <p14:sldId id="789"/>
            <p14:sldId id="790"/>
            <p14:sldId id="883"/>
            <p14:sldId id="792"/>
            <p14:sldId id="700"/>
            <p14:sldId id="793"/>
            <p14:sldId id="875"/>
            <p14:sldId id="794"/>
            <p14:sldId id="880"/>
            <p14:sldId id="798"/>
            <p14:sldId id="799"/>
            <p14:sldId id="801"/>
            <p14:sldId id="802"/>
            <p14:sldId id="803"/>
            <p14:sldId id="860"/>
            <p14:sldId id="771"/>
            <p14:sldId id="806"/>
            <p14:sldId id="807"/>
            <p14:sldId id="808"/>
            <p14:sldId id="809"/>
            <p14:sldId id="813"/>
            <p14:sldId id="814"/>
            <p14:sldId id="815"/>
            <p14:sldId id="816"/>
            <p14:sldId id="817"/>
            <p14:sldId id="819"/>
            <p14:sldId id="820"/>
            <p14:sldId id="821"/>
            <p14:sldId id="824"/>
            <p14:sldId id="825"/>
            <p14:sldId id="826"/>
            <p14:sldId id="827"/>
            <p14:sldId id="831"/>
            <p14:sldId id="834"/>
            <p14:sldId id="835"/>
            <p14:sldId id="839"/>
            <p14:sldId id="840"/>
            <p14:sldId id="844"/>
            <p14:sldId id="845"/>
            <p14:sldId id="846"/>
            <p14:sldId id="849"/>
            <p14:sldId id="8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1"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C72BD"/>
    <a:srgbClr val="4F81BD"/>
    <a:srgbClr val="617A98"/>
    <a:srgbClr val="E9EDF4"/>
    <a:srgbClr val="D0D8E8"/>
    <a:srgbClr val="376092"/>
    <a:srgbClr val="C50500"/>
    <a:srgbClr val="1474D2"/>
    <a:srgbClr val="00A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5" autoAdjust="0"/>
    <p:restoredTop sz="94737" autoAdjust="0"/>
  </p:normalViewPr>
  <p:slideViewPr>
    <p:cSldViewPr>
      <p:cViewPr varScale="1">
        <p:scale>
          <a:sx n="113" d="100"/>
          <a:sy n="113" d="100"/>
        </p:scale>
        <p:origin x="1152" y="102"/>
      </p:cViewPr>
      <p:guideLst>
        <p:guide orient="horz" pos="2160"/>
        <p:guide pos="2880"/>
      </p:guideLst>
    </p:cSldViewPr>
  </p:slideViewPr>
  <p:outlineViewPr>
    <p:cViewPr>
      <p:scale>
        <a:sx n="33" d="100"/>
        <a:sy n="33" d="100"/>
      </p:scale>
      <p:origin x="0" y="-10939"/>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5" d="100"/>
          <a:sy n="55" d="100"/>
        </p:scale>
        <p:origin x="2130" y="90"/>
      </p:cViewPr>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17-08-2023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18</a:t>
            </a:fld>
            <a:endParaRPr lang="en-US"/>
          </a:p>
        </p:txBody>
      </p:sp>
    </p:spTree>
    <p:extLst>
      <p:ext uri="{BB962C8B-B14F-4D97-AF65-F5344CB8AC3E}">
        <p14:creationId xmlns:p14="http://schemas.microsoft.com/office/powerpoint/2010/main" val="116987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24</a:t>
            </a:fld>
            <a:endParaRPr lang="en-US"/>
          </a:p>
        </p:txBody>
      </p:sp>
    </p:spTree>
    <p:extLst>
      <p:ext uri="{BB962C8B-B14F-4D97-AF65-F5344CB8AC3E}">
        <p14:creationId xmlns:p14="http://schemas.microsoft.com/office/powerpoint/2010/main" val="228087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31</a:t>
            </a:fld>
            <a:endParaRPr lang="en-US"/>
          </a:p>
        </p:txBody>
      </p:sp>
    </p:spTree>
    <p:extLst>
      <p:ext uri="{BB962C8B-B14F-4D97-AF65-F5344CB8AC3E}">
        <p14:creationId xmlns:p14="http://schemas.microsoft.com/office/powerpoint/2010/main" val="149275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762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3124200" y="6362700"/>
            <a:ext cx="1485900" cy="182563"/>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11">
            <a:extLst>
              <a:ext uri="{FF2B5EF4-FFF2-40B4-BE49-F238E27FC236}">
                <a16:creationId xmlns:a16="http://schemas.microsoft.com/office/drawing/2014/main" id="{2756FAB3-D270-4EA5-AB90-341DE3523181}"/>
              </a:ext>
            </a:extLst>
          </p:cNvPr>
          <p:cNvSpPr>
            <a:spLocks noGrp="1"/>
          </p:cNvSpPr>
          <p:nvPr>
            <p:ph type="body" sz="quarter" idx="31"/>
          </p:nvPr>
        </p:nvSpPr>
        <p:spPr>
          <a:xfrm>
            <a:off x="2286000" y="6545263"/>
            <a:ext cx="6210300" cy="274637"/>
          </a:xfrm>
        </p:spPr>
        <p:txBody>
          <a:bodyPr>
            <a:normAutofit/>
          </a:bodyPr>
          <a:lstStyle>
            <a:lvl1pPr algn="r">
              <a:defRPr sz="800"/>
            </a:lvl1pPr>
          </a:lstStyle>
          <a:p>
            <a:pPr lvl="0"/>
            <a:endParaRPr lang="en-IN" dirty="0"/>
          </a:p>
        </p:txBody>
      </p:sp>
      <p:sp>
        <p:nvSpPr>
          <p:cNvPr id="32" name="Slide Number Placeholder 5">
            <a:extLst>
              <a:ext uri="{FF2B5EF4-FFF2-40B4-BE49-F238E27FC236}">
                <a16:creationId xmlns:a16="http://schemas.microsoft.com/office/drawing/2014/main" id="{6FB03C34-7A90-4569-A1B7-62DF9C6A6FD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762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3086100" y="6368075"/>
            <a:ext cx="1485900" cy="182563"/>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697C9DCC-ECD8-47D6-954B-ED6EC1151181}"/>
              </a:ext>
            </a:extLst>
          </p:cNvPr>
          <p:cNvSpPr>
            <a:spLocks noGrp="1"/>
          </p:cNvSpPr>
          <p:nvPr>
            <p:ph type="body" sz="quarter" idx="31"/>
          </p:nvPr>
        </p:nvSpPr>
        <p:spPr>
          <a:xfrm>
            <a:off x="4876800" y="6286500"/>
            <a:ext cx="1638300" cy="314212"/>
          </a:xfrm>
        </p:spPr>
        <p:txBody>
          <a:bodyPr anchor="ctr">
            <a:normAutofit/>
          </a:bodyPr>
          <a:lstStyle>
            <a:lvl1pPr algn="ctr">
              <a:defRPr sz="900"/>
            </a:lvl1pPr>
          </a:lstStyle>
          <a:p>
            <a:pPr lvl="0"/>
            <a:endParaRPr lang="en-IN" dirty="0"/>
          </a:p>
        </p:txBody>
      </p:sp>
      <p:sp>
        <p:nvSpPr>
          <p:cNvPr id="8" name="Text Placeholder 7">
            <a:extLst>
              <a:ext uri="{FF2B5EF4-FFF2-40B4-BE49-F238E27FC236}">
                <a16:creationId xmlns:a16="http://schemas.microsoft.com/office/drawing/2014/main" id="{F16CDC41-D5F9-4311-8A5C-81959C5A6AD7}"/>
              </a:ext>
            </a:extLst>
          </p:cNvPr>
          <p:cNvSpPr>
            <a:spLocks noGrp="1"/>
          </p:cNvSpPr>
          <p:nvPr>
            <p:ph type="body" sz="quarter" idx="32"/>
          </p:nvPr>
        </p:nvSpPr>
        <p:spPr>
          <a:xfrm>
            <a:off x="6819900" y="6286500"/>
            <a:ext cx="1676400" cy="314325"/>
          </a:xfrm>
        </p:spPr>
        <p:txBody>
          <a:bodyPr anchor="ctr">
            <a:normAutofit/>
          </a:bodyPr>
          <a:lstStyle>
            <a:lvl1pPr algn="ctr">
              <a:defRPr sz="900"/>
            </a:lvl1pPr>
          </a:lstStyle>
          <a:p>
            <a:pPr lvl="0"/>
            <a:endParaRPr lang="en-IN" dirty="0"/>
          </a:p>
        </p:txBody>
      </p:sp>
      <p:sp>
        <p:nvSpPr>
          <p:cNvPr id="10" name="Text Placeholder 9">
            <a:extLst>
              <a:ext uri="{FF2B5EF4-FFF2-40B4-BE49-F238E27FC236}">
                <a16:creationId xmlns:a16="http://schemas.microsoft.com/office/drawing/2014/main" id="{2CCFE48A-B663-4A10-908B-8150CCD0EBB6}"/>
              </a:ext>
            </a:extLst>
          </p:cNvPr>
          <p:cNvSpPr>
            <a:spLocks noGrp="1"/>
          </p:cNvSpPr>
          <p:nvPr>
            <p:ph type="body" sz="quarter" idx="33"/>
          </p:nvPr>
        </p:nvSpPr>
        <p:spPr>
          <a:xfrm>
            <a:off x="2705100" y="6630987"/>
            <a:ext cx="5410200" cy="188913"/>
          </a:xfrm>
        </p:spPr>
        <p:txBody>
          <a:bodyPr>
            <a:noAutofit/>
          </a:bodyPr>
          <a:lstStyle>
            <a:lvl1pPr algn="r">
              <a:defRPr sz="800"/>
            </a:lvl1pPr>
          </a:lstStyle>
          <a:p>
            <a:pPr lvl="0"/>
            <a:endParaRPr lang="en-IN" dirty="0"/>
          </a:p>
        </p:txBody>
      </p:sp>
      <p:sp>
        <p:nvSpPr>
          <p:cNvPr id="30" name="Slide Number Placeholder 5">
            <a:extLst>
              <a:ext uri="{FF2B5EF4-FFF2-40B4-BE49-F238E27FC236}">
                <a16:creationId xmlns:a16="http://schemas.microsoft.com/office/drawing/2014/main" id="{8FC19760-3DD4-43A7-9D71-E81D816548CE}"/>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778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4" name="Text Placeholder 3">
            <a:extLst>
              <a:ext uri="{FF2B5EF4-FFF2-40B4-BE49-F238E27FC236}">
                <a16:creationId xmlns:a16="http://schemas.microsoft.com/office/drawing/2014/main" id="{10DECC8A-2349-4D49-9EF8-8F8ADC19D2F9}"/>
              </a:ext>
            </a:extLst>
          </p:cNvPr>
          <p:cNvSpPr>
            <a:spLocks noGrp="1"/>
          </p:cNvSpPr>
          <p:nvPr>
            <p:ph type="body" sz="quarter" idx="14" hasCustomPrompt="1"/>
          </p:nvPr>
        </p:nvSpPr>
        <p:spPr>
          <a:xfrm>
            <a:off x="685800" y="6286500"/>
            <a:ext cx="1981200" cy="314325"/>
          </a:xfrm>
        </p:spPr>
        <p:txBody>
          <a:bodyPr anchor="ctr">
            <a:normAutofit/>
          </a:bodyPr>
          <a:lstStyle>
            <a:lvl1pPr algn="ctr">
              <a:defRPr sz="900"/>
            </a:lvl1pPr>
          </a:lstStyle>
          <a:p>
            <a:pPr lvl="0"/>
            <a:r>
              <a:rPr lang="en-GB" dirty="0"/>
              <a:t>Add text alternative link, if needed.</a:t>
            </a:r>
          </a:p>
        </p:txBody>
      </p:sp>
      <p:sp>
        <p:nvSpPr>
          <p:cNvPr id="7" name="Text Placeholder 6">
            <a:extLst>
              <a:ext uri="{FF2B5EF4-FFF2-40B4-BE49-F238E27FC236}">
                <a16:creationId xmlns:a16="http://schemas.microsoft.com/office/drawing/2014/main" id="{4070684C-69A5-41F3-A2E9-926763E74510}"/>
              </a:ext>
            </a:extLst>
          </p:cNvPr>
          <p:cNvSpPr>
            <a:spLocks noGrp="1"/>
          </p:cNvSpPr>
          <p:nvPr>
            <p:ph type="body" sz="quarter" idx="15"/>
          </p:nvPr>
        </p:nvSpPr>
        <p:spPr>
          <a:xfrm>
            <a:off x="2781300" y="6286500"/>
            <a:ext cx="2209800" cy="314325"/>
          </a:xfrm>
        </p:spPr>
        <p:txBody>
          <a:bodyPr anchor="ctr">
            <a:noAutofit/>
          </a:bodyPr>
          <a:lstStyle>
            <a:lvl1pPr algn="ctr">
              <a:defRPr sz="900">
                <a:latin typeface="Times New Roman" panose="02020603050405020304" pitchFamily="18" charset="0"/>
                <a:cs typeface="Times New Roman" panose="02020603050405020304" pitchFamily="18" charset="0"/>
              </a:defRPr>
            </a:lvl1pPr>
            <a:lvl2pPr algn="ctr">
              <a:defRPr sz="900">
                <a:latin typeface="Times New Roman" panose="02020603050405020304" pitchFamily="18" charset="0"/>
                <a:cs typeface="Times New Roman" panose="02020603050405020304" pitchFamily="18" charset="0"/>
              </a:defRPr>
            </a:lvl2pPr>
            <a:lvl3pPr algn="ctr">
              <a:defRPr sz="900">
                <a:latin typeface="Times New Roman" panose="02020603050405020304" pitchFamily="18" charset="0"/>
                <a:cs typeface="Times New Roman" panose="02020603050405020304" pitchFamily="18" charset="0"/>
              </a:defRPr>
            </a:lvl3pPr>
            <a:lvl4pPr algn="ctr">
              <a:defRPr sz="900">
                <a:latin typeface="Times New Roman" panose="02020603050405020304" pitchFamily="18" charset="0"/>
                <a:cs typeface="Times New Roman" panose="02020603050405020304" pitchFamily="18" charset="0"/>
              </a:defRPr>
            </a:lvl4pPr>
            <a:lvl5pPr algn="ctr">
              <a:defRPr sz="900">
                <a:latin typeface="Times New Roman" panose="02020603050405020304" pitchFamily="18" charset="0"/>
                <a:cs typeface="Times New Roman" panose="02020603050405020304" pitchFamily="18" charset="0"/>
              </a:defRPr>
            </a:lvl5pPr>
          </a:lstStyle>
          <a:p>
            <a:pPr lvl="0"/>
            <a:endParaRPr lang="en-IN" dirty="0"/>
          </a:p>
        </p:txBody>
      </p:sp>
      <p:sp>
        <p:nvSpPr>
          <p:cNvPr id="11" name="Text Placeholder 10">
            <a:extLst>
              <a:ext uri="{FF2B5EF4-FFF2-40B4-BE49-F238E27FC236}">
                <a16:creationId xmlns:a16="http://schemas.microsoft.com/office/drawing/2014/main" id="{3BA6EB72-FDD8-4F81-AB58-F03DCCF818D9}"/>
              </a:ext>
            </a:extLst>
          </p:cNvPr>
          <p:cNvSpPr>
            <a:spLocks noGrp="1"/>
          </p:cNvSpPr>
          <p:nvPr>
            <p:ph type="body" sz="quarter" idx="16"/>
          </p:nvPr>
        </p:nvSpPr>
        <p:spPr>
          <a:xfrm>
            <a:off x="5111931" y="6286499"/>
            <a:ext cx="2133600" cy="314325"/>
          </a:xfrm>
        </p:spPr>
        <p:txBody>
          <a:bodyPr anchor="ctr">
            <a:normAutofit/>
          </a:bodyPr>
          <a:lstStyle>
            <a:lvl1pPr algn="ctr">
              <a:defRPr sz="900"/>
            </a:lvl1pPr>
          </a:lstStyle>
          <a:p>
            <a:pPr lvl="0"/>
            <a:endParaRPr lang="en-IN" dirty="0"/>
          </a:p>
        </p:txBody>
      </p:sp>
      <p:sp>
        <p:nvSpPr>
          <p:cNvPr id="13" name="Text Placeholder 12">
            <a:extLst>
              <a:ext uri="{FF2B5EF4-FFF2-40B4-BE49-F238E27FC236}">
                <a16:creationId xmlns:a16="http://schemas.microsoft.com/office/drawing/2014/main" id="{D57088C1-9A4F-4456-B8D0-221690E3E586}"/>
              </a:ext>
            </a:extLst>
          </p:cNvPr>
          <p:cNvSpPr>
            <a:spLocks noGrp="1"/>
          </p:cNvSpPr>
          <p:nvPr>
            <p:ph type="body" sz="quarter" idx="17"/>
          </p:nvPr>
        </p:nvSpPr>
        <p:spPr>
          <a:xfrm>
            <a:off x="7245531" y="6286501"/>
            <a:ext cx="1441269" cy="314324"/>
          </a:xfrm>
        </p:spPr>
        <p:txBody>
          <a:bodyPr anchor="ctr">
            <a:normAutofit/>
          </a:bodyPr>
          <a:lstStyle>
            <a:lvl1pPr algn="ctr">
              <a:defRPr sz="900"/>
            </a:lvl1pPr>
            <a:lvl2pPr algn="ctr">
              <a:defRPr/>
            </a:lvl2pPr>
            <a:lvl3pPr algn="ctr">
              <a:defRPr/>
            </a:lvl3pPr>
            <a:lvl4pPr algn="ctr">
              <a:defRPr/>
            </a:lvl4pPr>
            <a:lvl5pPr algn="ctr">
              <a:defRPr/>
            </a:lvl5pPr>
          </a:lstStyle>
          <a:p>
            <a:pPr lvl="0"/>
            <a:endParaRPr lang="en-IN" dirty="0"/>
          </a:p>
        </p:txBody>
      </p:sp>
      <p:sp>
        <p:nvSpPr>
          <p:cNvPr id="15" name="Text Placeholder 14">
            <a:extLst>
              <a:ext uri="{FF2B5EF4-FFF2-40B4-BE49-F238E27FC236}">
                <a16:creationId xmlns:a16="http://schemas.microsoft.com/office/drawing/2014/main" id="{D4946DEE-5567-40E8-921A-1FC0430A5AA1}"/>
              </a:ext>
            </a:extLst>
          </p:cNvPr>
          <p:cNvSpPr>
            <a:spLocks noGrp="1"/>
          </p:cNvSpPr>
          <p:nvPr>
            <p:ph type="body" sz="quarter" idx="18"/>
          </p:nvPr>
        </p:nvSpPr>
        <p:spPr>
          <a:xfrm>
            <a:off x="2590800" y="6600825"/>
            <a:ext cx="5867400" cy="257175"/>
          </a:xfrm>
        </p:spPr>
        <p:txBody>
          <a:bodyPr>
            <a:normAutofit/>
          </a:bodyPr>
          <a:lstStyle>
            <a:lvl1pPr algn="r">
              <a:defRPr sz="800"/>
            </a:lvl1pPr>
          </a:lstStyle>
          <a:p>
            <a:pPr lvl="0"/>
            <a:endParaRPr lang="en-IN" dirty="0"/>
          </a:p>
        </p:txBody>
      </p:sp>
      <p:sp>
        <p:nvSpPr>
          <p:cNvPr id="19" name="Slide Number Placeholder 5">
            <a:extLst>
              <a:ext uri="{FF2B5EF4-FFF2-40B4-BE49-F238E27FC236}">
                <a16:creationId xmlns:a16="http://schemas.microsoft.com/office/drawing/2014/main" id="{9003402A-2298-4CF4-A8EA-4CF790FEA6E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96365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6" r:id="rId3"/>
    <p:sldLayoutId id="2147484241" r:id="rId4"/>
    <p:sldLayoutId id="2147484245" r:id="rId5"/>
    <p:sldLayoutId id="2147484242" r:id="rId6"/>
    <p:sldLayoutId id="2147484243" r:id="rId7"/>
    <p:sldLayoutId id="2147484244" r:id="rId8"/>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xml"/><Relationship Id="rId7"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17.bin"/><Relationship Id="rId18" Type="http://schemas.openxmlformats.org/officeDocument/2006/relationships/image" Target="../media/image40.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37.wmf"/><Relationship Id="rId17" Type="http://schemas.openxmlformats.org/officeDocument/2006/relationships/oleObject" Target="../embeddings/oleObject19.bin"/><Relationship Id="rId2" Type="http://schemas.openxmlformats.org/officeDocument/2006/relationships/slideLayout" Target="../slideLayouts/slideLayout3.xml"/><Relationship Id="rId16" Type="http://schemas.openxmlformats.org/officeDocument/2006/relationships/image" Target="../media/image39.wmf"/><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5.bin"/><Relationship Id="rId14" Type="http://schemas.openxmlformats.org/officeDocument/2006/relationships/image" Target="../media/image3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45.wmf"/></Relationships>
</file>

<file path=ppt/slides/_rels/slide2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25.bin"/><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51.wmf"/><Relationship Id="rId5" Type="http://schemas.openxmlformats.org/officeDocument/2006/relationships/oleObject" Target="../embeddings/oleObject28.bin"/><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54.wmf"/><Relationship Id="rId5" Type="http://schemas.openxmlformats.org/officeDocument/2006/relationships/oleObject" Target="../embeddings/oleObject31.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8.wmf"/><Relationship Id="rId5" Type="http://schemas.openxmlformats.org/officeDocument/2006/relationships/oleObject" Target="../embeddings/oleObject35.bin"/><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62.jpeg"/><Relationship Id="rId7" Type="http://schemas.openxmlformats.org/officeDocument/2006/relationships/image" Target="../media/image60.e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image" Target="../media/image59.emf"/><Relationship Id="rId4" Type="http://schemas.openxmlformats.org/officeDocument/2006/relationships/oleObject" Target="../embeddings/oleObject36.bin"/><Relationship Id="rId9" Type="http://schemas.openxmlformats.org/officeDocument/2006/relationships/image" Target="../media/image61.wmf"/></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66.wmf"/><Relationship Id="rId5" Type="http://schemas.openxmlformats.org/officeDocument/2006/relationships/oleObject" Target="../embeddings/oleObject40.bin"/><Relationship Id="rId4" Type="http://schemas.openxmlformats.org/officeDocument/2006/relationships/image" Target="../media/image6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68.wmf"/><Relationship Id="rId5" Type="http://schemas.openxmlformats.org/officeDocument/2006/relationships/oleObject" Target="../embeddings/oleObject42.bin"/><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70.wmf"/><Relationship Id="rId5" Type="http://schemas.openxmlformats.org/officeDocument/2006/relationships/oleObject" Target="../embeddings/oleObject44.bin"/><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45.bin"/><Relationship Id="rId7"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80.jpg"/><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79.wmf"/><Relationship Id="rId5" Type="http://schemas.openxmlformats.org/officeDocument/2006/relationships/oleObject" Target="../embeddings/oleObject48.bin"/><Relationship Id="rId4" Type="http://schemas.openxmlformats.org/officeDocument/2006/relationships/image" Target="../media/image78.wmf"/></Relationships>
</file>

<file path=ppt/slides/_rels/slide39.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82.wmf"/><Relationship Id="rId5" Type="http://schemas.openxmlformats.org/officeDocument/2006/relationships/oleObject" Target="../embeddings/oleObject50.bin"/><Relationship Id="rId4" Type="http://schemas.openxmlformats.org/officeDocument/2006/relationships/image" Target="../media/image8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3.xml"/><Relationship Id="rId1" Type="http://schemas.openxmlformats.org/officeDocument/2006/relationships/vmlDrawing" Target="../drawings/vmlDrawing20.vml"/><Relationship Id="rId6" Type="http://schemas.openxmlformats.org/officeDocument/2006/relationships/image" Target="../media/image88.png"/><Relationship Id="rId5" Type="http://schemas.openxmlformats.org/officeDocument/2006/relationships/image" Target="../media/image86.wmf"/><Relationship Id="rId4" Type="http://schemas.openxmlformats.org/officeDocument/2006/relationships/oleObject" Target="../embeddings/oleObject52.bin"/></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94.wmf"/></Relationships>
</file>

<file path=ppt/slides/_rels/slide4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image" Target="../media/image98.wmf"/><Relationship Id="rId4" Type="http://schemas.openxmlformats.org/officeDocument/2006/relationships/oleObject" Target="../embeddings/oleObject5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4.xml"/><Relationship Id="rId4" Type="http://schemas.openxmlformats.org/officeDocument/2006/relationships/image" Target="../media/image104.jpe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109.wmf"/><Relationship Id="rId5" Type="http://schemas.openxmlformats.org/officeDocument/2006/relationships/oleObject" Target="../embeddings/oleObject56.bin"/><Relationship Id="rId4" Type="http://schemas.openxmlformats.org/officeDocument/2006/relationships/image" Target="../media/image111.jpeg"/></Relationships>
</file>

<file path=ppt/slides/_rels/slide5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image" Target="../media/image16.png"/><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Chapter 4</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4686300" y="3009900"/>
            <a:ext cx="3962400" cy="1981200"/>
          </a:xfrm>
        </p:spPr>
        <p:txBody>
          <a:bodyPr/>
          <a:lstStyle/>
          <a:p>
            <a:r>
              <a:rPr lang="en-US" dirty="0">
                <a:latin typeface="Times New Roman" panose="02020603050405020304" pitchFamily="18" charset="0"/>
                <a:cs typeface="Times New Roman" panose="02020603050405020304" pitchFamily="18" charset="0"/>
              </a:rPr>
              <a:t>Reactions in Aqueous Solutions</a:t>
            </a:r>
          </a:p>
        </p:txBody>
      </p:sp>
      <p:pic>
        <p:nvPicPr>
          <p:cNvPr id="10" name="Picture 9" descr="By varying the size and concentration of quantum dots in solution, chemists can tune the emission of different colors of light.">
            <a:extLst>
              <a:ext uri="{FF2B5EF4-FFF2-40B4-BE49-F238E27FC236}">
                <a16:creationId xmlns:a16="http://schemas.microsoft.com/office/drawing/2014/main" id="{063D8315-B399-4E41-84B9-04DB12C95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47900"/>
            <a:ext cx="4330849" cy="2514599"/>
          </a:xfrm>
          <a:prstGeom prst="rect">
            <a:avLst/>
          </a:prstGeom>
        </p:spPr>
      </p:pic>
      <p:sp>
        <p:nvSpPr>
          <p:cNvPr id="5" name="Text Placeholder 4">
            <a:extLst>
              <a:ext uri="{FF2B5EF4-FFF2-40B4-BE49-F238E27FC236}">
                <a16:creationId xmlns:a16="http://schemas.microsoft.com/office/drawing/2014/main" id="{48B382FE-2ED4-42F2-A797-3D1B5E0B428E}"/>
              </a:ext>
            </a:extLst>
          </p:cNvPr>
          <p:cNvSpPr>
            <a:spLocks noGrp="1"/>
          </p:cNvSpPr>
          <p:nvPr>
            <p:ph type="body" sz="quarter" idx="15"/>
          </p:nvPr>
        </p:nvSpPr>
        <p:spPr>
          <a:xfrm>
            <a:off x="800100" y="4800600"/>
            <a:ext cx="3048000" cy="228600"/>
          </a:xfrm>
        </p:spPr>
        <p:txBody>
          <a:bodyPr/>
          <a:lstStyle/>
          <a:p>
            <a:r>
              <a:rPr lang="en-US" dirty="0">
                <a:latin typeface="Times New Roman" panose="02020603050405020304" pitchFamily="18" charset="0"/>
                <a:cs typeface="Times New Roman" panose="02020603050405020304" pitchFamily="18" charset="0"/>
              </a:rPr>
              <a:t>SPL/Science Source</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Solubility</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333500"/>
            <a:ext cx="8228096" cy="993648"/>
          </a:xfrm>
        </p:spPr>
        <p:txBody>
          <a:bodyPr>
            <a:noAutofit/>
          </a:bodyPr>
          <a:lstStyle/>
          <a:p>
            <a:r>
              <a:rPr lang="en-GB" b="1" i="1" dirty="0"/>
              <a:t>Solubility</a:t>
            </a:r>
            <a:r>
              <a:rPr lang="en-GB" dirty="0"/>
              <a:t> is the maximum amount of solute that will dissolve in a given quantity of solvent at a specific temperature.</a:t>
            </a:r>
          </a:p>
        </p:txBody>
      </p:sp>
      <p:sp>
        <p:nvSpPr>
          <p:cNvPr id="9" name="Content Placeholder 3">
            <a:extLst>
              <a:ext uri="{FF2B5EF4-FFF2-40B4-BE49-F238E27FC236}">
                <a16:creationId xmlns:a16="http://schemas.microsoft.com/office/drawing/2014/main" id="{9A65FA53-9678-4B1E-8B89-C907179D6C08}"/>
              </a:ext>
            </a:extLst>
          </p:cNvPr>
          <p:cNvSpPr>
            <a:spLocks noGrp="1"/>
          </p:cNvSpPr>
          <p:nvPr>
            <p:ph idx="13" hasCustomPrompt="1"/>
          </p:nvPr>
        </p:nvSpPr>
        <p:spPr>
          <a:xfrm>
            <a:off x="457199" y="2171700"/>
            <a:ext cx="7239000" cy="358889"/>
          </a:xfrm>
          <a:prstGeom prst="rect">
            <a:avLst/>
          </a:prstGeom>
        </p:spPr>
        <p:txBody>
          <a:bodyPr>
            <a:normAutofit lnSpcReduction="10000"/>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GB" sz="1800" b="1" dirty="0"/>
              <a:t>Table 4.2</a:t>
            </a:r>
            <a:r>
              <a:rPr lang="en-GB" sz="1800" dirty="0"/>
              <a:t> Solubility Rules for Common Ionic Compounds in Water at 25°C</a:t>
            </a:r>
            <a:endParaRPr lang="en-US" sz="1800" dirty="0"/>
          </a:p>
        </p:txBody>
      </p:sp>
      <p:pic>
        <p:nvPicPr>
          <p:cNvPr id="10" name="Picture 9" descr="Table divided into 2 columns summarizes soluble and insoluble compounds with insoluble and soluble exceptions.">
            <a:extLst>
              <a:ext uri="{FF2B5EF4-FFF2-40B4-BE49-F238E27FC236}">
                <a16:creationId xmlns:a16="http://schemas.microsoft.com/office/drawing/2014/main" id="{8387D26B-AAA9-425B-A4EF-05C381EE993D}"/>
              </a:ext>
            </a:extLst>
          </p:cNvPr>
          <p:cNvPicPr>
            <a:picLocks noChangeAspect="1"/>
          </p:cNvPicPr>
          <p:nvPr/>
        </p:nvPicPr>
        <p:blipFill>
          <a:blip r:embed="rId2"/>
          <a:stretch>
            <a:fillRect/>
          </a:stretch>
        </p:blipFill>
        <p:spPr>
          <a:xfrm>
            <a:off x="929324" y="2598074"/>
            <a:ext cx="7285351" cy="3993226"/>
          </a:xfrm>
          <a:prstGeom prst="rect">
            <a:avLst/>
          </a:prstGeom>
        </p:spPr>
      </p:pic>
      <p:sp>
        <p:nvSpPr>
          <p:cNvPr id="7" name="Text Placeholder 4">
            <a:extLst>
              <a:ext uri="{FF2B5EF4-FFF2-40B4-BE49-F238E27FC236}">
                <a16:creationId xmlns:a16="http://schemas.microsoft.com/office/drawing/2014/main" id="{2F56DD6F-C06F-479F-B1C1-918BFF8714FA}"/>
              </a:ext>
            </a:extLst>
          </p:cNvPr>
          <p:cNvSpPr>
            <a:spLocks noGrp="1"/>
          </p:cNvSpPr>
          <p:nvPr>
            <p:ph type="body" sz="quarter" idx="22" hasCustomPrompt="1"/>
          </p:nvPr>
        </p:nvSpPr>
        <p:spPr>
          <a:xfrm>
            <a:off x="3429000" y="6597331"/>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241786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69A8-E9D2-4F80-8A03-CA039A204DDD}"/>
              </a:ext>
            </a:extLst>
          </p:cNvPr>
          <p:cNvSpPr>
            <a:spLocks noGrp="1"/>
          </p:cNvSpPr>
          <p:nvPr>
            <p:ph type="title"/>
          </p:nvPr>
        </p:nvSpPr>
        <p:spPr/>
        <p:txBody>
          <a:bodyPr/>
          <a:lstStyle/>
          <a:p>
            <a:r>
              <a:rPr lang="en-IN" dirty="0"/>
              <a:t>Examples of Insoluble Compounds</a:t>
            </a:r>
          </a:p>
        </p:txBody>
      </p:sp>
      <p:pic>
        <p:nvPicPr>
          <p:cNvPr id="24" name="Picture 23" descr="Several ionic compounds are solid in aqueous solution.&#10;Cadmium sulfide is an orange solid in water, and lead(II) sulfide is a black solid. Even though both compounds have sulfide anions, the colors of the compounds are different.&#10;Nickel(II) hydroxide is a green solid, while aluminum hydroxide is a white solid. While both compounds have hydroxide ions, the presence of different metal cations affects the color of the solid.">
            <a:extLst>
              <a:ext uri="{FF2B5EF4-FFF2-40B4-BE49-F238E27FC236}">
                <a16:creationId xmlns:a16="http://schemas.microsoft.com/office/drawing/2014/main" id="{B6AAF10C-C651-449D-BBC4-5CC741148E19}"/>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905490"/>
            <a:ext cx="5890602" cy="3352310"/>
          </a:xfrm>
          <a:prstGeom prst="rect">
            <a:avLst/>
          </a:prstGeom>
        </p:spPr>
      </p:pic>
      <p:sp>
        <p:nvSpPr>
          <p:cNvPr id="3" name="Content Placeholder 2">
            <a:extLst>
              <a:ext uri="{FF2B5EF4-FFF2-40B4-BE49-F238E27FC236}">
                <a16:creationId xmlns:a16="http://schemas.microsoft.com/office/drawing/2014/main" id="{31D4E3F3-BCA4-4782-9CB9-415D7DE00FB3}"/>
              </a:ext>
            </a:extLst>
          </p:cNvPr>
          <p:cNvSpPr>
            <a:spLocks noGrp="1"/>
          </p:cNvSpPr>
          <p:nvPr>
            <p:ph sz="quarter" idx="11"/>
          </p:nvPr>
        </p:nvSpPr>
        <p:spPr>
          <a:xfrm>
            <a:off x="2590800" y="5566569"/>
            <a:ext cx="685800" cy="296863"/>
          </a:xfrm>
        </p:spPr>
        <p:txBody>
          <a:bodyPr/>
          <a:lstStyle/>
          <a:p>
            <a:r>
              <a:rPr lang="en-IN" sz="2000" dirty="0" err="1"/>
              <a:t>CdS</a:t>
            </a:r>
            <a:endParaRPr lang="en-IN" sz="2000" dirty="0"/>
          </a:p>
        </p:txBody>
      </p:sp>
      <p:sp>
        <p:nvSpPr>
          <p:cNvPr id="4" name="Content Placeholder 3">
            <a:extLst>
              <a:ext uri="{FF2B5EF4-FFF2-40B4-BE49-F238E27FC236}">
                <a16:creationId xmlns:a16="http://schemas.microsoft.com/office/drawing/2014/main" id="{41470E61-53B5-40C6-B50C-11B2F19613EB}"/>
              </a:ext>
            </a:extLst>
          </p:cNvPr>
          <p:cNvSpPr>
            <a:spLocks noGrp="1"/>
          </p:cNvSpPr>
          <p:nvPr>
            <p:ph sz="quarter" idx="12"/>
          </p:nvPr>
        </p:nvSpPr>
        <p:spPr>
          <a:xfrm>
            <a:off x="3657600" y="5577682"/>
            <a:ext cx="685800" cy="274637"/>
          </a:xfrm>
        </p:spPr>
        <p:txBody>
          <a:bodyPr/>
          <a:lstStyle/>
          <a:p>
            <a:r>
              <a:rPr lang="en-IN" sz="2000" dirty="0"/>
              <a:t>Pbs</a:t>
            </a:r>
          </a:p>
        </p:txBody>
      </p:sp>
      <p:sp>
        <p:nvSpPr>
          <p:cNvPr id="10" name="Content Placeholder 20">
            <a:extLst>
              <a:ext uri="{FF2B5EF4-FFF2-40B4-BE49-F238E27FC236}">
                <a16:creationId xmlns:a16="http://schemas.microsoft.com/office/drawing/2014/main" id="{76B0B247-5FE5-48F7-B954-C867823A49B4}"/>
              </a:ext>
            </a:extLst>
          </p:cNvPr>
          <p:cNvSpPr>
            <a:spLocks noGrp="1"/>
          </p:cNvSpPr>
          <p:nvPr>
            <p:ph sz="quarter" idx="13"/>
          </p:nvPr>
        </p:nvSpPr>
        <p:spPr>
          <a:xfrm>
            <a:off x="4591050" y="5534876"/>
            <a:ext cx="1200150" cy="36024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Ni(OH)</a:t>
            </a:r>
            <a:r>
              <a:rPr lang="en-IN" sz="2000" baseline="-25000" dirty="0"/>
              <a:t>2</a:t>
            </a:r>
          </a:p>
        </p:txBody>
      </p:sp>
      <p:sp>
        <p:nvSpPr>
          <p:cNvPr id="11" name="Content Placeholder 22">
            <a:extLst>
              <a:ext uri="{FF2B5EF4-FFF2-40B4-BE49-F238E27FC236}">
                <a16:creationId xmlns:a16="http://schemas.microsoft.com/office/drawing/2014/main" id="{B4CCC5D7-A010-4C5F-A998-A7829D61535C}"/>
              </a:ext>
            </a:extLst>
          </p:cNvPr>
          <p:cNvSpPr>
            <a:spLocks noGrp="1"/>
          </p:cNvSpPr>
          <p:nvPr>
            <p:ph sz="quarter" idx="14"/>
          </p:nvPr>
        </p:nvSpPr>
        <p:spPr>
          <a:xfrm>
            <a:off x="5676900" y="5537243"/>
            <a:ext cx="1104900" cy="355515"/>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Al(OH)</a:t>
            </a:r>
            <a:r>
              <a:rPr lang="en-IN" sz="2000" baseline="-25000" dirty="0"/>
              <a:t>3</a:t>
            </a:r>
          </a:p>
        </p:txBody>
      </p:sp>
      <p:sp>
        <p:nvSpPr>
          <p:cNvPr id="21" name="Text Placeholder 20">
            <a:extLst>
              <a:ext uri="{FF2B5EF4-FFF2-40B4-BE49-F238E27FC236}">
                <a16:creationId xmlns:a16="http://schemas.microsoft.com/office/drawing/2014/main" id="{34B9FBD7-46D6-4D7D-A255-CEC3D0EB0329}"/>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AC840B4E-C936-4123-A05D-109A861CE6E3}"/>
              </a:ext>
            </a:extLst>
          </p:cNvPr>
          <p:cNvSpPr>
            <a:spLocks noGrp="1"/>
          </p:cNvSpPr>
          <p:nvPr>
            <p:ph type="sldNum" sz="quarter" idx="4"/>
          </p:nvPr>
        </p:nvSpPr>
        <p:spPr/>
        <p:txBody>
          <a:body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423727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Writing Net Ionic Equations</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458201" cy="4003548"/>
          </a:xfrm>
        </p:spPr>
        <p:txBody>
          <a:bodyPr>
            <a:noAutofit/>
          </a:bodyPr>
          <a:lstStyle/>
          <a:p>
            <a:pPr marL="457200" indent="-457200">
              <a:buFont typeface="+mj-lt"/>
              <a:buAutoNum type="arabicPeriod"/>
            </a:pPr>
            <a:r>
              <a:rPr lang="en-GB" dirty="0"/>
              <a:t>Write the balanced molecular equation.</a:t>
            </a:r>
          </a:p>
          <a:p>
            <a:pPr marL="457200" indent="-457200">
              <a:buFont typeface="+mj-lt"/>
              <a:buAutoNum type="arabicPeriod"/>
            </a:pPr>
            <a:r>
              <a:rPr lang="en-GB" dirty="0"/>
              <a:t>Write the ionic equation showing the strong electrolytes completely dissociated into cations and anions.</a:t>
            </a:r>
          </a:p>
          <a:p>
            <a:pPr marL="457200" indent="-457200">
              <a:buFont typeface="+mj-lt"/>
              <a:buAutoNum type="arabicPeriod"/>
            </a:pPr>
            <a:r>
              <a:rPr lang="en-GB" dirty="0"/>
              <a:t>Cancel the spectator ions on both sides of the ionic equation.</a:t>
            </a:r>
          </a:p>
          <a:p>
            <a:pPr marL="457200" indent="-457200">
              <a:buFont typeface="+mj-lt"/>
              <a:buAutoNum type="arabicPeriod"/>
            </a:pPr>
            <a:r>
              <a:rPr lang="en-GB" dirty="0"/>
              <a:t>Check that charges and number of atoms are balanced in the net ionic </a:t>
            </a:r>
            <a:r>
              <a:rPr lang="en-GB" b="1" dirty="0"/>
              <a:t>equation</a:t>
            </a:r>
            <a:r>
              <a:rPr lang="en-GB" dirty="0"/>
              <a:t>.</a:t>
            </a:r>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Tree>
    <p:extLst>
      <p:ext uri="{BB962C8B-B14F-4D97-AF65-F5344CB8AC3E}">
        <p14:creationId xmlns:p14="http://schemas.microsoft.com/office/powerpoint/2010/main" val="96281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E61124D7-3D3F-409D-95D2-103C22DF228D}" type="slidenum">
              <a:rPr lang="en-US" smtClean="0"/>
              <a:pPr/>
              <a:t>13</a:t>
            </a:fld>
            <a:endParaRPr lang="en-US" dirty="0"/>
          </a:p>
        </p:txBody>
      </p:sp>
      <p:pic>
        <p:nvPicPr>
          <p:cNvPr id="9" name="Picture 8"/>
          <p:cNvPicPr>
            <a:picLocks noChangeAspect="1"/>
          </p:cNvPicPr>
          <p:nvPr/>
        </p:nvPicPr>
        <p:blipFill>
          <a:blip r:embed="rId2"/>
          <a:stretch>
            <a:fillRect/>
          </a:stretch>
        </p:blipFill>
        <p:spPr>
          <a:xfrm>
            <a:off x="266700" y="609600"/>
            <a:ext cx="8710943" cy="3505200"/>
          </a:xfrm>
          <a:prstGeom prst="rect">
            <a:avLst/>
          </a:prstGeom>
        </p:spPr>
      </p:pic>
    </p:spTree>
    <p:extLst>
      <p:ext uri="{BB962C8B-B14F-4D97-AF65-F5344CB8AC3E}">
        <p14:creationId xmlns:p14="http://schemas.microsoft.com/office/powerpoint/2010/main" val="412334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4"/>
          </p:nvPr>
        </p:nvSpPr>
        <p:spPr/>
        <p:txBody>
          <a:bodyPr/>
          <a:lstStyle/>
          <a:p>
            <a:fld id="{E61124D7-3D3F-409D-95D2-103C22DF228D}" type="slidenum">
              <a:rPr lang="en-US" smtClean="0"/>
              <a:pPr/>
              <a:t>14</a:t>
            </a:fld>
            <a:endParaRPr lang="en-US" dirty="0"/>
          </a:p>
        </p:txBody>
      </p:sp>
      <p:pic>
        <p:nvPicPr>
          <p:cNvPr id="23" name="Picture 22"/>
          <p:cNvPicPr>
            <a:picLocks noChangeAspect="1"/>
          </p:cNvPicPr>
          <p:nvPr/>
        </p:nvPicPr>
        <p:blipFill>
          <a:blip r:embed="rId2"/>
          <a:stretch>
            <a:fillRect/>
          </a:stretch>
        </p:blipFill>
        <p:spPr>
          <a:xfrm>
            <a:off x="445188" y="1066800"/>
            <a:ext cx="7997771" cy="5615965"/>
          </a:xfrm>
          <a:prstGeom prst="rect">
            <a:avLst/>
          </a:prstGeom>
        </p:spPr>
      </p:pic>
      <p:pic>
        <p:nvPicPr>
          <p:cNvPr id="24" name="Picture 23"/>
          <p:cNvPicPr>
            <a:picLocks noChangeAspect="1"/>
          </p:cNvPicPr>
          <p:nvPr/>
        </p:nvPicPr>
        <p:blipFill>
          <a:blip r:embed="rId3"/>
          <a:stretch>
            <a:fillRect/>
          </a:stretch>
        </p:blipFill>
        <p:spPr>
          <a:xfrm>
            <a:off x="445188" y="67266"/>
            <a:ext cx="7997772" cy="1037634"/>
          </a:xfrm>
          <a:prstGeom prst="rect">
            <a:avLst/>
          </a:prstGeom>
        </p:spPr>
      </p:pic>
    </p:spTree>
    <p:extLst>
      <p:ext uri="{BB962C8B-B14F-4D97-AF65-F5344CB8AC3E}">
        <p14:creationId xmlns:p14="http://schemas.microsoft.com/office/powerpoint/2010/main" val="393010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7B7BD8-3DEF-4423-BF1F-D48EF583BB29}"/>
              </a:ext>
            </a:extLst>
          </p:cNvPr>
          <p:cNvSpPr>
            <a:spLocks noGrp="1"/>
          </p:cNvSpPr>
          <p:nvPr>
            <p:ph type="title"/>
          </p:nvPr>
        </p:nvSpPr>
        <p:spPr/>
        <p:txBody>
          <a:bodyPr>
            <a:normAutofit fontScale="90000"/>
          </a:bodyPr>
          <a:lstStyle/>
          <a:p>
            <a:r>
              <a:rPr lang="en-GB" dirty="0"/>
              <a:t>Chemistry In Action: An Undesirable Precipitation Reaction</a:t>
            </a:r>
            <a:endParaRPr lang="en-US" dirty="0"/>
          </a:p>
        </p:txBody>
      </p:sp>
      <p:pic>
        <p:nvPicPr>
          <p:cNvPr id="16" name="Picture 15" descr="An equation shows an undesirable precipitation reaction.">
            <a:extLst>
              <a:ext uri="{FF2B5EF4-FFF2-40B4-BE49-F238E27FC236}">
                <a16:creationId xmlns:a16="http://schemas.microsoft.com/office/drawing/2014/main" id="{9D5EDB14-0F9A-49A5-B576-3CAB064901E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432288" y="1432460"/>
            <a:ext cx="6279424" cy="1158340"/>
          </a:xfrm>
          <a:prstGeom prst="rect">
            <a:avLst/>
          </a:prstGeom>
        </p:spPr>
      </p:pic>
      <p:sp>
        <p:nvSpPr>
          <p:cNvPr id="14" name="Content Placeholder 13">
            <a:extLst>
              <a:ext uri="{FF2B5EF4-FFF2-40B4-BE49-F238E27FC236}">
                <a16:creationId xmlns:a16="http://schemas.microsoft.com/office/drawing/2014/main" id="{66586490-1C89-4CC3-A3C4-A6A7DDB70CB3}"/>
              </a:ext>
            </a:extLst>
          </p:cNvPr>
          <p:cNvSpPr>
            <a:spLocks noGrp="1"/>
          </p:cNvSpPr>
          <p:nvPr>
            <p:ph idx="1"/>
          </p:nvPr>
        </p:nvSpPr>
        <p:spPr>
          <a:xfrm>
            <a:off x="3028950" y="2663952"/>
            <a:ext cx="3086100" cy="498348"/>
          </a:xfrm>
        </p:spPr>
        <p:txBody>
          <a:bodyPr/>
          <a:lstStyle/>
          <a:p>
            <a:r>
              <a:rPr lang="en-US" b="1" dirty="0"/>
              <a:t>Boiler Scale Deposits</a:t>
            </a:r>
          </a:p>
        </p:txBody>
      </p:sp>
      <p:pic>
        <p:nvPicPr>
          <p:cNvPr id="15" name="Picture 14" descr="&quot;Hard&quot; water is water that contains some metal ions. Commonly, hard water contains calcium ions.">
            <a:extLst>
              <a:ext uri="{FF2B5EF4-FFF2-40B4-BE49-F238E27FC236}">
                <a16:creationId xmlns:a16="http://schemas.microsoft.com/office/drawing/2014/main" id="{FA438385-F08A-4008-A8C9-DB06FDA4C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903" y="3218192"/>
            <a:ext cx="2485984" cy="2523702"/>
          </a:xfrm>
          <a:prstGeom prst="rect">
            <a:avLst/>
          </a:prstGeom>
        </p:spPr>
      </p:pic>
      <p:sp>
        <p:nvSpPr>
          <p:cNvPr id="8" name="Text Placeholder 4">
            <a:extLst>
              <a:ext uri="{FF2B5EF4-FFF2-40B4-BE49-F238E27FC236}">
                <a16:creationId xmlns:a16="http://schemas.microsoft.com/office/drawing/2014/main" id="{4186B5E5-414D-442F-AB3E-F7B170054C8C}"/>
              </a:ext>
            </a:extLst>
          </p:cNvPr>
          <p:cNvSpPr>
            <a:spLocks noGrp="1"/>
          </p:cNvSpPr>
          <p:nvPr>
            <p:ph type="body" sz="quarter" idx="22" hasCustomPrompt="1"/>
          </p:nvPr>
        </p:nvSpPr>
        <p:spPr>
          <a:xfrm>
            <a:off x="3415895" y="6406831"/>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3" name="Text Placeholder 2">
            <a:extLst>
              <a:ext uri="{FF2B5EF4-FFF2-40B4-BE49-F238E27FC236}">
                <a16:creationId xmlns:a16="http://schemas.microsoft.com/office/drawing/2014/main" id="{F92557D1-65A0-45E2-B8F8-0E0BFE1CE426}"/>
              </a:ext>
            </a:extLst>
          </p:cNvPr>
          <p:cNvSpPr>
            <a:spLocks noGrp="1"/>
          </p:cNvSpPr>
          <p:nvPr>
            <p:ph type="body" sz="quarter" idx="24"/>
          </p:nvPr>
        </p:nvSpPr>
        <p:spPr/>
        <p:txBody>
          <a:bodyPr/>
          <a:lstStyle/>
          <a:p>
            <a:r>
              <a:rPr lang="en-IN" dirty="0"/>
              <a:t>Sheila Terry/Science Source</a:t>
            </a:r>
          </a:p>
        </p:txBody>
      </p:sp>
      <p:sp>
        <p:nvSpPr>
          <p:cNvPr id="12" name="Slide Number Placeholder 11">
            <a:extLst>
              <a:ext uri="{FF2B5EF4-FFF2-40B4-BE49-F238E27FC236}">
                <a16:creationId xmlns:a16="http://schemas.microsoft.com/office/drawing/2014/main" id="{6B1FFBDA-4F96-499E-8C4C-3560AB362DD3}"/>
              </a:ext>
            </a:extLst>
          </p:cNvPr>
          <p:cNvSpPr>
            <a:spLocks noGrp="1"/>
          </p:cNvSpPr>
          <p:nvPr>
            <p:ph type="sldNum" sz="quarter" idx="4"/>
          </p:nvPr>
        </p:nvSpPr>
        <p:spPr/>
        <p:txBody>
          <a:bodyPr/>
          <a:lstStyle/>
          <a:p>
            <a:fld id="{E61124D7-3D3F-409D-95D2-103C22DF228D}" type="slidenum">
              <a:rPr lang="en-US" smtClean="0"/>
              <a:pPr/>
              <a:t>15</a:t>
            </a:fld>
            <a:endParaRPr lang="en-US" dirty="0"/>
          </a:p>
        </p:txBody>
      </p:sp>
    </p:spTree>
    <p:extLst>
      <p:ext uri="{BB962C8B-B14F-4D97-AF65-F5344CB8AC3E}">
        <p14:creationId xmlns:p14="http://schemas.microsoft.com/office/powerpoint/2010/main" val="24316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2D5-7D2E-4DCE-9659-0EEE59A943CF}"/>
              </a:ext>
            </a:extLst>
          </p:cNvPr>
          <p:cNvSpPr>
            <a:spLocks noGrp="1"/>
          </p:cNvSpPr>
          <p:nvPr>
            <p:ph type="title"/>
          </p:nvPr>
        </p:nvSpPr>
        <p:spPr/>
        <p:txBody>
          <a:bodyPr/>
          <a:lstStyle/>
          <a:p>
            <a:r>
              <a:rPr lang="en-IN" dirty="0"/>
              <a:t>Properties of Acids</a:t>
            </a:r>
          </a:p>
        </p:txBody>
      </p:sp>
      <p:sp>
        <p:nvSpPr>
          <p:cNvPr id="3" name="Content Placeholder 2">
            <a:extLst>
              <a:ext uri="{FF2B5EF4-FFF2-40B4-BE49-F238E27FC236}">
                <a16:creationId xmlns:a16="http://schemas.microsoft.com/office/drawing/2014/main" id="{45D03CCC-074D-47DA-8EA6-FCE02AD89AF1}"/>
              </a:ext>
            </a:extLst>
          </p:cNvPr>
          <p:cNvSpPr>
            <a:spLocks noGrp="1"/>
          </p:cNvSpPr>
          <p:nvPr>
            <p:ph sz="quarter" idx="11"/>
          </p:nvPr>
        </p:nvSpPr>
        <p:spPr>
          <a:xfrm>
            <a:off x="457200" y="1447799"/>
            <a:ext cx="7809914" cy="5097464"/>
          </a:xfrm>
        </p:spPr>
        <p:txBody>
          <a:bodyPr/>
          <a:lstStyle/>
          <a:p>
            <a:pPr>
              <a:spcAft>
                <a:spcPts val="1500"/>
              </a:spcAft>
            </a:pPr>
            <a:r>
              <a:rPr lang="en-GB" dirty="0"/>
              <a:t>Have a sour taste. Vinegar owes its taste to acetic acid. Citrus fruits contain citric acid.</a:t>
            </a:r>
          </a:p>
          <a:p>
            <a:pPr>
              <a:spcAft>
                <a:spcPts val="1500"/>
              </a:spcAft>
            </a:pPr>
            <a:r>
              <a:rPr lang="en-GB" dirty="0"/>
              <a:t>Cause </a:t>
            </a:r>
            <a:r>
              <a:rPr lang="en-GB" dirty="0" err="1"/>
              <a:t>color</a:t>
            </a:r>
            <a:r>
              <a:rPr lang="en-GB" dirty="0"/>
              <a:t> changes in plant dyes.</a:t>
            </a:r>
          </a:p>
          <a:p>
            <a:pPr>
              <a:spcAft>
                <a:spcPts val="1500"/>
              </a:spcAft>
            </a:pPr>
            <a:r>
              <a:rPr lang="en-GB" dirty="0"/>
              <a:t>React with certain metals to produce hydrogen gas.</a:t>
            </a:r>
          </a:p>
          <a:p>
            <a:r>
              <a:rPr lang="en-GB" dirty="0"/>
              <a:t>2HCl(</a:t>
            </a:r>
            <a:r>
              <a:rPr lang="en-GB" i="1" dirty="0" err="1"/>
              <a:t>aq</a:t>
            </a:r>
            <a:r>
              <a:rPr lang="en-GB" dirty="0"/>
              <a:t>) + Mg(</a:t>
            </a:r>
            <a:r>
              <a:rPr lang="en-GB" i="1" dirty="0"/>
              <a:t>s</a:t>
            </a:r>
            <a:r>
              <a:rPr lang="en-GB" dirty="0"/>
              <a:t>) </a:t>
            </a:r>
            <a:r>
              <a:rPr lang="pt-BR" dirty="0"/>
              <a:t>→</a:t>
            </a:r>
            <a:r>
              <a:rPr lang="en-GB" dirty="0"/>
              <a:t> MgCl</a:t>
            </a:r>
            <a:r>
              <a:rPr lang="en-GB" baseline="-25000" dirty="0"/>
              <a:t>2</a:t>
            </a:r>
            <a:r>
              <a:rPr lang="en-GB" dirty="0"/>
              <a:t>(</a:t>
            </a:r>
            <a:r>
              <a:rPr lang="en-GB" i="1" dirty="0" err="1"/>
              <a:t>aq</a:t>
            </a:r>
            <a:r>
              <a:rPr lang="en-GB" dirty="0"/>
              <a:t>) + H</a:t>
            </a:r>
            <a:r>
              <a:rPr lang="en-GB" baseline="-25000" dirty="0"/>
              <a:t>2</a:t>
            </a:r>
            <a:r>
              <a:rPr lang="en-GB" dirty="0"/>
              <a:t>(</a:t>
            </a:r>
            <a:r>
              <a:rPr lang="en-GB" i="1" dirty="0"/>
              <a:t>g</a:t>
            </a:r>
            <a:r>
              <a:rPr lang="en-GB" dirty="0"/>
              <a:t>)</a:t>
            </a:r>
            <a:endParaRPr lang="en-IN" dirty="0"/>
          </a:p>
        </p:txBody>
      </p:sp>
      <p:sp>
        <p:nvSpPr>
          <p:cNvPr id="4" name="Content Placeholder 3">
            <a:extLst>
              <a:ext uri="{FF2B5EF4-FFF2-40B4-BE49-F238E27FC236}">
                <a16:creationId xmlns:a16="http://schemas.microsoft.com/office/drawing/2014/main" id="{63D5F21B-B613-4FAA-90DB-CC8140D3E1E0}"/>
              </a:ext>
            </a:extLst>
          </p:cNvPr>
          <p:cNvSpPr>
            <a:spLocks noGrp="1"/>
          </p:cNvSpPr>
          <p:nvPr>
            <p:ph sz="quarter" idx="12"/>
          </p:nvPr>
        </p:nvSpPr>
        <p:spPr>
          <a:xfrm>
            <a:off x="457200" y="4367053"/>
            <a:ext cx="7124700" cy="814547"/>
          </a:xfrm>
        </p:spPr>
        <p:txBody>
          <a:bodyPr/>
          <a:lstStyle/>
          <a:p>
            <a:r>
              <a:rPr lang="en-GB" dirty="0"/>
              <a:t>React with carbonates and bicarbonates to produce carbon dioxide gas.</a:t>
            </a:r>
            <a:endParaRPr lang="en-IN" dirty="0"/>
          </a:p>
        </p:txBody>
      </p:sp>
      <p:sp>
        <p:nvSpPr>
          <p:cNvPr id="5" name="Content Placeholder 4">
            <a:extLst>
              <a:ext uri="{FF2B5EF4-FFF2-40B4-BE49-F238E27FC236}">
                <a16:creationId xmlns:a16="http://schemas.microsoft.com/office/drawing/2014/main" id="{C7DE4CFA-FF0D-4C7C-841D-4A5B932BF34E}"/>
              </a:ext>
            </a:extLst>
          </p:cNvPr>
          <p:cNvSpPr>
            <a:spLocks noGrp="1"/>
          </p:cNvSpPr>
          <p:nvPr>
            <p:ph sz="quarter" idx="13"/>
          </p:nvPr>
        </p:nvSpPr>
        <p:spPr>
          <a:xfrm>
            <a:off x="457786" y="5372258"/>
            <a:ext cx="7809328" cy="1219042"/>
          </a:xfrm>
        </p:spPr>
        <p:txBody>
          <a:bodyPr/>
          <a:lstStyle/>
          <a:p>
            <a:pPr>
              <a:spcAft>
                <a:spcPts val="1500"/>
              </a:spcAft>
            </a:pPr>
            <a:r>
              <a:rPr lang="pt-BR" dirty="0"/>
              <a:t>2HCl(</a:t>
            </a:r>
            <a:r>
              <a:rPr lang="pt-BR" i="1" dirty="0"/>
              <a:t>aq</a:t>
            </a:r>
            <a:r>
              <a:rPr lang="pt-BR" dirty="0"/>
              <a:t>) + CaCO</a:t>
            </a:r>
            <a:r>
              <a:rPr lang="pt-BR" baseline="-25000" dirty="0"/>
              <a:t>3</a:t>
            </a:r>
            <a:r>
              <a:rPr lang="pt-BR" dirty="0"/>
              <a:t>(</a:t>
            </a:r>
            <a:r>
              <a:rPr lang="pt-BR" i="1" dirty="0"/>
              <a:t>s</a:t>
            </a:r>
            <a:r>
              <a:rPr lang="pt-BR" dirty="0"/>
              <a:t>) → CaCl</a:t>
            </a:r>
            <a:r>
              <a:rPr lang="pt-BR" baseline="-25000" dirty="0"/>
              <a:t>2</a:t>
            </a:r>
            <a:r>
              <a:rPr lang="pt-BR" dirty="0"/>
              <a:t>(</a:t>
            </a:r>
            <a:r>
              <a:rPr lang="pt-BR" i="1" dirty="0"/>
              <a:t>aq</a:t>
            </a:r>
            <a:r>
              <a:rPr lang="pt-BR" dirty="0"/>
              <a:t>) + CO</a:t>
            </a:r>
            <a:r>
              <a:rPr lang="pt-BR" baseline="-25000" dirty="0"/>
              <a:t>2</a:t>
            </a:r>
            <a:r>
              <a:rPr lang="pt-BR" dirty="0"/>
              <a:t>(</a:t>
            </a:r>
            <a:r>
              <a:rPr lang="pt-BR" i="1" dirty="0"/>
              <a:t>g</a:t>
            </a:r>
            <a:r>
              <a:rPr lang="pt-BR" dirty="0"/>
              <a:t>) + H</a:t>
            </a:r>
            <a:r>
              <a:rPr lang="pt-BR" baseline="-25000" dirty="0"/>
              <a:t>2</a:t>
            </a:r>
            <a:r>
              <a:rPr lang="pt-BR" dirty="0"/>
              <a:t>O(</a:t>
            </a:r>
            <a:r>
              <a:rPr lang="pt-BR" i="1" dirty="0"/>
              <a:t>l</a:t>
            </a:r>
            <a:r>
              <a:rPr lang="pt-BR" dirty="0"/>
              <a:t>)</a:t>
            </a:r>
            <a:endParaRPr lang="en-IN" dirty="0"/>
          </a:p>
          <a:p>
            <a:r>
              <a:rPr lang="en-IN" dirty="0"/>
              <a:t>Aqueous acid solutions conduct electricity.</a:t>
            </a:r>
          </a:p>
        </p:txBody>
      </p:sp>
      <p:pic>
        <p:nvPicPr>
          <p:cNvPr id="25" name="Picture 24">
            <a:extLst>
              <a:ext uri="{FF2B5EF4-FFF2-40B4-BE49-F238E27FC236}">
                <a16:creationId xmlns:a16="http://schemas.microsoft.com/office/drawing/2014/main" id="{376824EC-5DB7-4902-9636-CF39639FA3E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773" y="2165348"/>
            <a:ext cx="1728454" cy="1987552"/>
          </a:xfrm>
          <a:prstGeom prst="rect">
            <a:avLst/>
          </a:prstGeom>
        </p:spPr>
      </p:pic>
      <p:sp>
        <p:nvSpPr>
          <p:cNvPr id="21" name="Text Placeholder 20">
            <a:extLst>
              <a:ext uri="{FF2B5EF4-FFF2-40B4-BE49-F238E27FC236}">
                <a16:creationId xmlns:a16="http://schemas.microsoft.com/office/drawing/2014/main" id="{C029E5A8-21F4-4F6E-9BA6-89A1BC979716}"/>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DE385076-8451-4E53-84C5-B13CD3E3DE15}"/>
              </a:ext>
            </a:extLst>
          </p:cNvPr>
          <p:cNvSpPr>
            <a:spLocks noGrp="1"/>
          </p:cNvSpPr>
          <p:nvPr>
            <p:ph type="sldNum" sz="quarter" idx="4"/>
          </p:nvPr>
        </p:nvSpPr>
        <p:spPr/>
        <p:txBody>
          <a:bodyPr/>
          <a:lstStyle/>
          <a:p>
            <a:fld id="{E61124D7-3D3F-409D-95D2-103C22DF228D}" type="slidenum">
              <a:rPr lang="en-US" smtClean="0"/>
              <a:pPr/>
              <a:t>16</a:t>
            </a:fld>
            <a:endParaRPr lang="en-US" dirty="0"/>
          </a:p>
        </p:txBody>
      </p:sp>
    </p:spTree>
    <p:extLst>
      <p:ext uri="{BB962C8B-B14F-4D97-AF65-F5344CB8AC3E}">
        <p14:creationId xmlns:p14="http://schemas.microsoft.com/office/powerpoint/2010/main" val="323563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Properties of Bases</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039101" cy="3927348"/>
          </a:xfrm>
        </p:spPr>
        <p:txBody>
          <a:bodyPr>
            <a:noAutofit/>
          </a:bodyPr>
          <a:lstStyle/>
          <a:p>
            <a:pPr>
              <a:spcAft>
                <a:spcPts val="2000"/>
              </a:spcAft>
            </a:pPr>
            <a:r>
              <a:rPr lang="en-GB" dirty="0"/>
              <a:t>Have a bitter taste.</a:t>
            </a:r>
          </a:p>
          <a:p>
            <a:pPr>
              <a:spcAft>
                <a:spcPts val="2000"/>
              </a:spcAft>
            </a:pPr>
            <a:r>
              <a:rPr lang="en-GB" dirty="0"/>
              <a:t>Feel slippery. Many soaps contain bases.</a:t>
            </a:r>
          </a:p>
          <a:p>
            <a:pPr>
              <a:spcAft>
                <a:spcPts val="2000"/>
              </a:spcAft>
            </a:pPr>
            <a:r>
              <a:rPr lang="en-GB" dirty="0"/>
              <a:t>Cause </a:t>
            </a:r>
            <a:r>
              <a:rPr lang="en-GB" dirty="0" err="1"/>
              <a:t>color</a:t>
            </a:r>
            <a:r>
              <a:rPr lang="en-GB" dirty="0"/>
              <a:t> changes in plant dyes.</a:t>
            </a:r>
          </a:p>
          <a:p>
            <a:r>
              <a:rPr lang="en-GB" dirty="0"/>
              <a:t>Aqueous base solutions conduct electricity.</a:t>
            </a:r>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17</a:t>
            </a:fld>
            <a:endParaRPr lang="en-US" dirty="0"/>
          </a:p>
        </p:txBody>
      </p:sp>
    </p:spTree>
    <p:extLst>
      <p:ext uri="{BB962C8B-B14F-4D97-AF65-F5344CB8AC3E}">
        <p14:creationId xmlns:p14="http://schemas.microsoft.com/office/powerpoint/2010/main" val="231472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1756-D057-4AF6-A076-B23C56C03D50}"/>
              </a:ext>
            </a:extLst>
          </p:cNvPr>
          <p:cNvSpPr>
            <a:spLocks noGrp="1"/>
          </p:cNvSpPr>
          <p:nvPr>
            <p:ph type="title"/>
          </p:nvPr>
        </p:nvSpPr>
        <p:spPr/>
        <p:txBody>
          <a:bodyPr/>
          <a:lstStyle/>
          <a:p>
            <a:r>
              <a:rPr lang="en-IN" dirty="0"/>
              <a:t>Arrhenius Acids and Bases</a:t>
            </a:r>
          </a:p>
        </p:txBody>
      </p:sp>
      <p:sp>
        <p:nvSpPr>
          <p:cNvPr id="3" name="Content Placeholder 2">
            <a:extLst>
              <a:ext uri="{FF2B5EF4-FFF2-40B4-BE49-F238E27FC236}">
                <a16:creationId xmlns:a16="http://schemas.microsoft.com/office/drawing/2014/main" id="{1811A807-155F-469F-B7D1-B03EB2538445}"/>
              </a:ext>
            </a:extLst>
          </p:cNvPr>
          <p:cNvSpPr>
            <a:spLocks noGrp="1"/>
          </p:cNvSpPr>
          <p:nvPr>
            <p:ph sz="quarter" idx="11"/>
          </p:nvPr>
        </p:nvSpPr>
        <p:spPr/>
        <p:txBody>
          <a:bodyPr/>
          <a:lstStyle/>
          <a:p>
            <a:r>
              <a:rPr lang="en-GB" dirty="0"/>
              <a:t>Arrhenius acid is a substance that produces</a:t>
            </a:r>
          </a:p>
        </p:txBody>
      </p:sp>
      <p:graphicFrame>
        <p:nvGraphicFramePr>
          <p:cNvPr id="16" name="Object 15">
            <a:extLst>
              <a:ext uri="{FF2B5EF4-FFF2-40B4-BE49-F238E27FC236}">
                <a16:creationId xmlns:a16="http://schemas.microsoft.com/office/drawing/2014/main" id="{0D3CCB63-30A8-47F3-B6FA-15593FAECD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3340304"/>
              </p:ext>
            </p:extLst>
          </p:nvPr>
        </p:nvGraphicFramePr>
        <p:xfrm>
          <a:off x="5852911" y="1479840"/>
          <a:ext cx="395489" cy="348959"/>
        </p:xfrm>
        <a:graphic>
          <a:graphicData uri="http://schemas.openxmlformats.org/presentationml/2006/ole">
            <mc:AlternateContent xmlns:mc="http://schemas.openxmlformats.org/markup-compatibility/2006">
              <mc:Choice xmlns:v="urn:schemas-microsoft-com:vml" Requires="v">
                <p:oleObj spid="_x0000_s9228" name="Equation" r:id="rId4" imgW="215640" imgH="190440" progId="Equation.DSMT4">
                  <p:embed/>
                </p:oleObj>
              </mc:Choice>
              <mc:Fallback>
                <p:oleObj name="Equation" r:id="rId4" imgW="215640" imgH="190440" progId="Equation.DSMT4">
                  <p:embed/>
                  <p:pic>
                    <p:nvPicPr>
                      <p:cNvPr id="0" name=""/>
                      <p:cNvPicPr/>
                      <p:nvPr/>
                    </p:nvPicPr>
                    <p:blipFill>
                      <a:blip r:embed="rId5"/>
                      <a:stretch>
                        <a:fillRect/>
                      </a:stretch>
                    </p:blipFill>
                    <p:spPr>
                      <a:xfrm>
                        <a:off x="5852911" y="1479840"/>
                        <a:ext cx="395489" cy="34895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A5A255F-0110-4CF5-8F71-FAA0B5C2D9FE}"/>
              </a:ext>
            </a:extLst>
          </p:cNvPr>
          <p:cNvSpPr>
            <a:spLocks noGrp="1"/>
          </p:cNvSpPr>
          <p:nvPr>
            <p:ph sz="quarter" idx="12"/>
          </p:nvPr>
        </p:nvSpPr>
        <p:spPr>
          <a:xfrm>
            <a:off x="6172200" y="1450848"/>
            <a:ext cx="2514600" cy="530352"/>
          </a:xfrm>
        </p:spPr>
        <p:txBody>
          <a:bodyPr/>
          <a:lstStyle/>
          <a:p>
            <a:r>
              <a:rPr lang="en-GB" dirty="0"/>
              <a:t>(H</a:t>
            </a:r>
            <a:r>
              <a:rPr lang="en-GB" baseline="-25000" dirty="0"/>
              <a:t>3</a:t>
            </a:r>
            <a:r>
              <a:rPr lang="en-GB" dirty="0"/>
              <a:t>O</a:t>
            </a:r>
            <a:r>
              <a:rPr lang="en-GB" baseline="30000" dirty="0"/>
              <a:t>+</a:t>
            </a:r>
            <a:r>
              <a:rPr lang="en-GB" dirty="0"/>
              <a:t>) in water.</a:t>
            </a:r>
            <a:endParaRPr lang="en-IN" dirty="0"/>
          </a:p>
        </p:txBody>
      </p:sp>
      <p:pic>
        <p:nvPicPr>
          <p:cNvPr id="13" name="Picture 12" descr="Arrhenius acids are substances that produce H3O+ in solution. HCl reacts with water to produce H3O+ and Cl- ions. Because HCl produces H3O+ in solution, HCl is an Arrhenius acid.">
            <a:extLst>
              <a:ext uri="{FF2B5EF4-FFF2-40B4-BE49-F238E27FC236}">
                <a16:creationId xmlns:a16="http://schemas.microsoft.com/office/drawing/2014/main" id="{BB3D7001-0962-46CC-82E4-2223A03241C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887" y="2057078"/>
            <a:ext cx="7004225" cy="1889056"/>
          </a:xfrm>
          <a:prstGeom prst="rect">
            <a:avLst/>
          </a:prstGeom>
        </p:spPr>
      </p:pic>
      <p:sp>
        <p:nvSpPr>
          <p:cNvPr id="5" name="Content Placeholder 4">
            <a:extLst>
              <a:ext uri="{FF2B5EF4-FFF2-40B4-BE49-F238E27FC236}">
                <a16:creationId xmlns:a16="http://schemas.microsoft.com/office/drawing/2014/main" id="{0731EB69-54D9-4328-9A8D-437027DAFED8}"/>
              </a:ext>
            </a:extLst>
          </p:cNvPr>
          <p:cNvSpPr>
            <a:spLocks noGrp="1"/>
          </p:cNvSpPr>
          <p:nvPr>
            <p:ph sz="quarter" idx="13"/>
          </p:nvPr>
        </p:nvSpPr>
        <p:spPr>
          <a:xfrm>
            <a:off x="457200" y="3994060"/>
            <a:ext cx="8229600" cy="530352"/>
          </a:xfrm>
        </p:spPr>
        <p:txBody>
          <a:bodyPr/>
          <a:lstStyle/>
          <a:p>
            <a:r>
              <a:rPr lang="en-GB" dirty="0"/>
              <a:t>Arrhenius base is a substance that produces</a:t>
            </a:r>
            <a:endParaRPr lang="en-IN" dirty="0"/>
          </a:p>
        </p:txBody>
      </p:sp>
      <p:graphicFrame>
        <p:nvGraphicFramePr>
          <p:cNvPr id="15" name="Object 14">
            <a:extLst>
              <a:ext uri="{FF2B5EF4-FFF2-40B4-BE49-F238E27FC236}">
                <a16:creationId xmlns:a16="http://schemas.microsoft.com/office/drawing/2014/main" id="{DE1A1C5A-BBC4-48B4-A24C-16D3F4B2E5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80914392"/>
              </p:ext>
            </p:extLst>
          </p:nvPr>
        </p:nvGraphicFramePr>
        <p:xfrm>
          <a:off x="5905500" y="4059618"/>
          <a:ext cx="584970" cy="359982"/>
        </p:xfrm>
        <a:graphic>
          <a:graphicData uri="http://schemas.openxmlformats.org/presentationml/2006/ole">
            <mc:AlternateContent xmlns:mc="http://schemas.openxmlformats.org/markup-compatibility/2006">
              <mc:Choice xmlns:v="urn:schemas-microsoft-com:vml" Requires="v">
                <p:oleObj spid="_x0000_s9229" name="Equation" r:id="rId7" imgW="330120" imgH="203040" progId="Equation.DSMT4">
                  <p:embed/>
                </p:oleObj>
              </mc:Choice>
              <mc:Fallback>
                <p:oleObj name="Equation" r:id="rId7" imgW="330120" imgH="203040" progId="Equation.DSMT4">
                  <p:embed/>
                  <p:pic>
                    <p:nvPicPr>
                      <p:cNvPr id="14" name="Object 13"/>
                      <p:cNvPicPr/>
                      <p:nvPr/>
                    </p:nvPicPr>
                    <p:blipFill>
                      <a:blip r:embed="rId8"/>
                      <a:stretch>
                        <a:fillRect/>
                      </a:stretch>
                    </p:blipFill>
                    <p:spPr>
                      <a:xfrm>
                        <a:off x="5905500" y="4059618"/>
                        <a:ext cx="584970" cy="35998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954E68-81F1-47A0-99B8-8A48BDBBA31D}"/>
              </a:ext>
            </a:extLst>
          </p:cNvPr>
          <p:cNvSpPr>
            <a:spLocks noGrp="1"/>
          </p:cNvSpPr>
          <p:nvPr>
            <p:ph sz="quarter" idx="14"/>
          </p:nvPr>
        </p:nvSpPr>
        <p:spPr>
          <a:xfrm>
            <a:off x="6438900" y="4003548"/>
            <a:ext cx="1562100" cy="530352"/>
          </a:xfrm>
        </p:spPr>
        <p:txBody>
          <a:bodyPr/>
          <a:lstStyle/>
          <a:p>
            <a:r>
              <a:rPr lang="en-IN" dirty="0"/>
              <a:t>in water.</a:t>
            </a:r>
          </a:p>
        </p:txBody>
      </p:sp>
      <p:sp>
        <p:nvSpPr>
          <p:cNvPr id="12" name="Slide Number Placeholder 11">
            <a:extLst>
              <a:ext uri="{FF2B5EF4-FFF2-40B4-BE49-F238E27FC236}">
                <a16:creationId xmlns:a16="http://schemas.microsoft.com/office/drawing/2014/main" id="{806724EB-9695-4AFD-B1D5-CFC7DE10142C}"/>
              </a:ext>
            </a:extLst>
          </p:cNvPr>
          <p:cNvSpPr>
            <a:spLocks noGrp="1"/>
          </p:cNvSpPr>
          <p:nvPr>
            <p:ph type="sldNum" sz="quarter" idx="4"/>
          </p:nvPr>
        </p:nvSpPr>
        <p:spPr/>
        <p:txBody>
          <a:bodyPr/>
          <a:lstStyle/>
          <a:p>
            <a:fld id="{E61124D7-3D3F-409D-95D2-103C22DF228D}" type="slidenum">
              <a:rPr lang="en-US" smtClean="0"/>
              <a:pPr/>
              <a:t>18</a:t>
            </a:fld>
            <a:endParaRPr lang="en-US" dirty="0"/>
          </a:p>
        </p:txBody>
      </p:sp>
    </p:spTree>
    <p:extLst>
      <p:ext uri="{BB962C8B-B14F-4D97-AF65-F5344CB8AC3E}">
        <p14:creationId xmlns:p14="http://schemas.microsoft.com/office/powerpoint/2010/main" val="36755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Hydronium ion, hydrated proton, H</a:t>
            </a:r>
            <a:r>
              <a:rPr lang="en-US" baseline="-25000" dirty="0"/>
              <a:t>3</a:t>
            </a:r>
            <a:r>
              <a:rPr lang="en-US" dirty="0"/>
              <a:t>O</a:t>
            </a:r>
            <a:r>
              <a:rPr lang="en-US" baseline="30000" dirty="0"/>
              <a:t>+</a:t>
            </a:r>
            <a:endParaRPr lang="en-US" sz="1600" baseline="30000" dirty="0"/>
          </a:p>
        </p:txBody>
      </p:sp>
      <p:pic>
        <p:nvPicPr>
          <p:cNvPr id="10" name="Picture 9" descr="When an Arrhenius acid is added to water, the acid donates a proton (H+) to a water molecule.">
            <a:extLst>
              <a:ext uri="{FF2B5EF4-FFF2-40B4-BE49-F238E27FC236}">
                <a16:creationId xmlns:a16="http://schemas.microsoft.com/office/drawing/2014/main" id="{62C9ADCC-DB7E-44E1-8E31-01927D954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24" y="1336284"/>
            <a:ext cx="4177352" cy="4185431"/>
          </a:xfrm>
          <a:prstGeom prst="rect">
            <a:avLst/>
          </a:prstGeom>
        </p:spPr>
      </p:pic>
      <p:sp>
        <p:nvSpPr>
          <p:cNvPr id="5" name="Text Placeholder 4">
            <a:extLst>
              <a:ext uri="{FF2B5EF4-FFF2-40B4-BE49-F238E27FC236}">
                <a16:creationId xmlns:a16="http://schemas.microsoft.com/office/drawing/2014/main" id="{154DB001-611F-480E-A2EC-889E4F42A40D}"/>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19</a:t>
            </a:fld>
            <a:endParaRPr lang="en-US" dirty="0"/>
          </a:p>
        </p:txBody>
      </p:sp>
    </p:spTree>
    <p:extLst>
      <p:ext uri="{BB962C8B-B14F-4D97-AF65-F5344CB8AC3E}">
        <p14:creationId xmlns:p14="http://schemas.microsoft.com/office/powerpoint/2010/main" val="98737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F09B-A076-4DF9-89A8-FF0CC0457957}"/>
              </a:ext>
            </a:extLst>
          </p:cNvPr>
          <p:cNvSpPr>
            <a:spLocks noGrp="1"/>
          </p:cNvSpPr>
          <p:nvPr>
            <p:ph type="title"/>
          </p:nvPr>
        </p:nvSpPr>
        <p:spPr/>
        <p:txBody>
          <a:bodyPr/>
          <a:lstStyle/>
          <a:p>
            <a:r>
              <a:rPr lang="en-IN" dirty="0"/>
              <a:t>Solutions</a:t>
            </a:r>
          </a:p>
        </p:txBody>
      </p:sp>
      <p:sp>
        <p:nvSpPr>
          <p:cNvPr id="3" name="Content Placeholder 2">
            <a:extLst>
              <a:ext uri="{FF2B5EF4-FFF2-40B4-BE49-F238E27FC236}">
                <a16:creationId xmlns:a16="http://schemas.microsoft.com/office/drawing/2014/main" id="{C601DD89-27E2-48F3-947E-AF859C789D55}"/>
              </a:ext>
            </a:extLst>
          </p:cNvPr>
          <p:cNvSpPr>
            <a:spLocks noGrp="1"/>
          </p:cNvSpPr>
          <p:nvPr>
            <p:ph sz="quarter" idx="11"/>
          </p:nvPr>
        </p:nvSpPr>
        <p:spPr>
          <a:xfrm>
            <a:off x="457200" y="1447800"/>
            <a:ext cx="7391400" cy="1981200"/>
          </a:xfrm>
        </p:spPr>
        <p:txBody>
          <a:bodyPr/>
          <a:lstStyle/>
          <a:p>
            <a:r>
              <a:rPr lang="en-GB" dirty="0"/>
              <a:t>A </a:t>
            </a:r>
            <a:r>
              <a:rPr lang="en-GB" b="1" i="1" dirty="0"/>
              <a:t>solution</a:t>
            </a:r>
            <a:r>
              <a:rPr lang="en-GB" dirty="0"/>
              <a:t> is a homogenous mixture of 2 or more substances.</a:t>
            </a:r>
          </a:p>
          <a:p>
            <a:r>
              <a:rPr lang="en-GB" dirty="0"/>
              <a:t>The </a:t>
            </a:r>
            <a:r>
              <a:rPr lang="en-GB" b="1" i="1" dirty="0"/>
              <a:t>solute</a:t>
            </a:r>
            <a:r>
              <a:rPr lang="en-GB" dirty="0"/>
              <a:t> is (are) the substance(s) present in the smaller amount(s).</a:t>
            </a:r>
          </a:p>
          <a:p>
            <a:r>
              <a:rPr lang="en-GB" dirty="0"/>
              <a:t>The </a:t>
            </a:r>
            <a:r>
              <a:rPr lang="en-GB" b="1" i="1" dirty="0"/>
              <a:t>solvent</a:t>
            </a:r>
            <a:r>
              <a:rPr lang="en-GB" dirty="0"/>
              <a:t> is the substance present in the larger amount.</a:t>
            </a:r>
          </a:p>
        </p:txBody>
      </p:sp>
      <p:graphicFrame>
        <p:nvGraphicFramePr>
          <p:cNvPr id="24" name="Table 3">
            <a:extLst>
              <a:ext uri="{FF2B5EF4-FFF2-40B4-BE49-F238E27FC236}">
                <a16:creationId xmlns:a16="http://schemas.microsoft.com/office/drawing/2014/main" id="{DA3F6AC0-5739-429C-8CCA-7FFA1244103D}"/>
              </a:ext>
            </a:extLst>
          </p:cNvPr>
          <p:cNvGraphicFramePr>
            <a:graphicFrameLocks noGrp="1"/>
          </p:cNvGraphicFramePr>
          <p:nvPr>
            <p:extLst>
              <p:ext uri="{D42A27DB-BD31-4B8C-83A1-F6EECF244321}">
                <p14:modId xmlns:p14="http://schemas.microsoft.com/office/powerpoint/2010/main" val="711929236"/>
              </p:ext>
            </p:extLst>
          </p:nvPr>
        </p:nvGraphicFramePr>
        <p:xfrm>
          <a:off x="682336" y="4114799"/>
          <a:ext cx="4804065" cy="1514476"/>
        </p:xfrm>
        <a:graphic>
          <a:graphicData uri="http://schemas.openxmlformats.org/drawingml/2006/table">
            <a:tbl>
              <a:tblPr firstRow="1" bandRow="1">
                <a:tableStyleId>{5C22544A-7EE6-4342-B048-85BDC9FD1C3A}</a:tableStyleId>
              </a:tblPr>
              <a:tblGrid>
                <a:gridCol w="1601355">
                  <a:extLst>
                    <a:ext uri="{9D8B030D-6E8A-4147-A177-3AD203B41FA5}">
                      <a16:colId xmlns:a16="http://schemas.microsoft.com/office/drawing/2014/main" val="1863408846"/>
                    </a:ext>
                  </a:extLst>
                </a:gridCol>
                <a:gridCol w="1601355">
                  <a:extLst>
                    <a:ext uri="{9D8B030D-6E8A-4147-A177-3AD203B41FA5}">
                      <a16:colId xmlns:a16="http://schemas.microsoft.com/office/drawing/2014/main" val="288435477"/>
                    </a:ext>
                  </a:extLst>
                </a:gridCol>
                <a:gridCol w="1601355">
                  <a:extLst>
                    <a:ext uri="{9D8B030D-6E8A-4147-A177-3AD203B41FA5}">
                      <a16:colId xmlns:a16="http://schemas.microsoft.com/office/drawing/2014/main" val="2053190535"/>
                    </a:ext>
                  </a:extLst>
                </a:gridCol>
              </a:tblGrid>
              <a:tr h="378619">
                <a:tc>
                  <a:txBody>
                    <a:bodyPr/>
                    <a:lstStyle/>
                    <a:p>
                      <a:r>
                        <a:rPr lang="en-IN" sz="1800" b="0" u="sng" dirty="0">
                          <a:solidFill>
                            <a:schemeClr val="tx1"/>
                          </a:solidFill>
                          <a:latin typeface="Times New Roman" panose="02020603050405020304" pitchFamily="18" charset="0"/>
                          <a:cs typeface="Times New Roman" panose="02020603050405020304" pitchFamily="18" charset="0"/>
                        </a:rPr>
                        <a:t>Solution</a:t>
                      </a:r>
                    </a:p>
                  </a:txBody>
                  <a:tcPr>
                    <a:solidFill>
                      <a:srgbClr val="4F81BD"/>
                    </a:solidFill>
                  </a:tcPr>
                </a:tc>
                <a:tc>
                  <a:txBody>
                    <a:bodyPr/>
                    <a:lstStyle/>
                    <a:p>
                      <a:r>
                        <a:rPr lang="en-IN" sz="1800" b="0" u="sng" dirty="0">
                          <a:solidFill>
                            <a:schemeClr val="tx1"/>
                          </a:solidFill>
                          <a:latin typeface="Times New Roman" panose="02020603050405020304" pitchFamily="18" charset="0"/>
                          <a:cs typeface="Times New Roman" panose="02020603050405020304" pitchFamily="18" charset="0"/>
                        </a:rPr>
                        <a:t>Solvent</a:t>
                      </a:r>
                    </a:p>
                  </a:txBody>
                  <a:tcPr>
                    <a:solidFill>
                      <a:srgbClr val="4F81BD"/>
                    </a:solidFill>
                  </a:tcPr>
                </a:tc>
                <a:tc>
                  <a:txBody>
                    <a:bodyPr/>
                    <a:lstStyle/>
                    <a:p>
                      <a:r>
                        <a:rPr lang="en-IN" sz="1800" b="0" u="sng" dirty="0">
                          <a:solidFill>
                            <a:schemeClr val="tx1"/>
                          </a:solidFill>
                          <a:latin typeface="Times New Roman" panose="02020603050405020304" pitchFamily="18" charset="0"/>
                          <a:cs typeface="Times New Roman" panose="02020603050405020304" pitchFamily="18" charset="0"/>
                        </a:rPr>
                        <a:t>Solute</a:t>
                      </a:r>
                    </a:p>
                  </a:txBody>
                  <a:tcPr>
                    <a:solidFill>
                      <a:srgbClr val="4F81BD"/>
                    </a:solidFill>
                  </a:tcPr>
                </a:tc>
                <a:extLst>
                  <a:ext uri="{0D108BD9-81ED-4DB2-BD59-A6C34878D82A}">
                    <a16:rowId xmlns:a16="http://schemas.microsoft.com/office/drawing/2014/main" val="3727346447"/>
                  </a:ext>
                </a:extLst>
              </a:tr>
              <a:tr h="378619">
                <a:tc>
                  <a:txBody>
                    <a:bodyPr/>
                    <a:lstStyle/>
                    <a:p>
                      <a:r>
                        <a:rPr lang="en-IN" sz="1800" dirty="0">
                          <a:latin typeface="Times New Roman" panose="02020603050405020304" pitchFamily="18" charset="0"/>
                          <a:cs typeface="Times New Roman" panose="02020603050405020304" pitchFamily="18" charset="0"/>
                        </a:rPr>
                        <a:t>Soft drink (</a:t>
                      </a:r>
                      <a:r>
                        <a:rPr lang="en-IN" sz="1800" i="1" dirty="0">
                          <a:latin typeface="Times New Roman" panose="02020603050405020304" pitchFamily="18" charset="0"/>
                          <a:cs typeface="Times New Roman" panose="02020603050405020304" pitchFamily="18" charset="0"/>
                        </a:rPr>
                        <a:t>l</a:t>
                      </a:r>
                      <a:r>
                        <a:rPr lang="en-IN" sz="1800" dirty="0">
                          <a:latin typeface="Times New Roman" panose="02020603050405020304" pitchFamily="18" charset="0"/>
                          <a:cs typeface="Times New Roman" panose="02020603050405020304" pitchFamily="18" charset="0"/>
                        </a:rPr>
                        <a:t>)</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H</a:t>
                      </a:r>
                      <a:r>
                        <a:rPr lang="en-IN" sz="1800" baseline="-25000" dirty="0">
                          <a:latin typeface="Times New Roman" panose="02020603050405020304" pitchFamily="18" charset="0"/>
                          <a:cs typeface="Times New Roman" panose="02020603050405020304" pitchFamily="18" charset="0"/>
                        </a:rPr>
                        <a:t>2</a:t>
                      </a:r>
                      <a:r>
                        <a:rPr lang="en-IN" sz="18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Sugar, CO</a:t>
                      </a:r>
                      <a:r>
                        <a:rPr lang="en-IN" sz="1800" baseline="-25000" dirty="0">
                          <a:latin typeface="Times New Roman" panose="02020603050405020304" pitchFamily="18" charset="0"/>
                          <a:cs typeface="Times New Roman" panose="02020603050405020304" pitchFamily="18" charset="0"/>
                        </a:rPr>
                        <a:t>2</a:t>
                      </a:r>
                    </a:p>
                  </a:txBody>
                  <a:tcPr>
                    <a:solidFill>
                      <a:srgbClr val="D0D8E8"/>
                    </a:solidFill>
                  </a:tcPr>
                </a:tc>
                <a:extLst>
                  <a:ext uri="{0D108BD9-81ED-4DB2-BD59-A6C34878D82A}">
                    <a16:rowId xmlns:a16="http://schemas.microsoft.com/office/drawing/2014/main" val="4241480063"/>
                  </a:ext>
                </a:extLst>
              </a:tr>
              <a:tr h="378619">
                <a:tc>
                  <a:txBody>
                    <a:bodyPr/>
                    <a:lstStyle/>
                    <a:p>
                      <a:r>
                        <a:rPr lang="en-IN" sz="1800" dirty="0">
                          <a:latin typeface="Times New Roman" panose="02020603050405020304" pitchFamily="18" charset="0"/>
                          <a:cs typeface="Times New Roman" panose="02020603050405020304" pitchFamily="18" charset="0"/>
                        </a:rPr>
                        <a:t>Air (</a:t>
                      </a:r>
                      <a:r>
                        <a:rPr lang="en-IN" sz="1800" i="1" dirty="0">
                          <a:latin typeface="Times New Roman" panose="02020603050405020304" pitchFamily="18" charset="0"/>
                          <a:cs typeface="Times New Roman" panose="02020603050405020304" pitchFamily="18" charset="0"/>
                        </a:rPr>
                        <a:t>g</a:t>
                      </a:r>
                      <a:r>
                        <a:rPr lang="en-IN" sz="1800" dirty="0">
                          <a:latin typeface="Times New Roman" panose="02020603050405020304" pitchFamily="18" charset="0"/>
                          <a:cs typeface="Times New Roman" panose="02020603050405020304" pitchFamily="18" charset="0"/>
                        </a:rPr>
                        <a:t>)</a:t>
                      </a:r>
                    </a:p>
                  </a:txBody>
                  <a:tcPr>
                    <a:solidFill>
                      <a:srgbClr val="E9EDF4"/>
                    </a:solidFill>
                  </a:tcPr>
                </a:tc>
                <a:tc>
                  <a:txBody>
                    <a:bodyPr/>
                    <a:lstStyle/>
                    <a:p>
                      <a:r>
                        <a:rPr lang="en-IN" sz="1800" dirty="0">
                          <a:latin typeface="Times New Roman" panose="02020603050405020304" pitchFamily="18" charset="0"/>
                          <a:cs typeface="Times New Roman" panose="02020603050405020304" pitchFamily="18" charset="0"/>
                        </a:rPr>
                        <a:t>N</a:t>
                      </a:r>
                      <a:r>
                        <a:rPr lang="en-IN" sz="18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r>
                        <a:rPr lang="en-IN" sz="1800" dirty="0">
                          <a:latin typeface="Times New Roman" panose="02020603050405020304" pitchFamily="18" charset="0"/>
                          <a:cs typeface="Times New Roman" panose="02020603050405020304" pitchFamily="18" charset="0"/>
                        </a:rPr>
                        <a:t>O</a:t>
                      </a:r>
                      <a:r>
                        <a:rPr lang="en-IN" sz="1800" baseline="-25000" dirty="0">
                          <a:latin typeface="Times New Roman" panose="02020603050405020304" pitchFamily="18" charset="0"/>
                          <a:cs typeface="Times New Roman" panose="02020603050405020304" pitchFamily="18" charset="0"/>
                        </a:rPr>
                        <a:t>2</a:t>
                      </a:r>
                      <a:r>
                        <a:rPr lang="en-IN" sz="1800" dirty="0">
                          <a:latin typeface="Times New Roman" panose="02020603050405020304" pitchFamily="18" charset="0"/>
                          <a:cs typeface="Times New Roman" panose="02020603050405020304" pitchFamily="18" charset="0"/>
                        </a:rPr>
                        <a:t>, </a:t>
                      </a:r>
                      <a:r>
                        <a:rPr lang="en-IN" sz="1800" dirty="0" err="1">
                          <a:latin typeface="Times New Roman" panose="02020603050405020304" pitchFamily="18" charset="0"/>
                          <a:cs typeface="Times New Roman" panose="02020603050405020304" pitchFamily="18" charset="0"/>
                        </a:rPr>
                        <a:t>Ar</a:t>
                      </a:r>
                      <a:r>
                        <a:rPr lang="en-IN" sz="1800" dirty="0">
                          <a:latin typeface="Times New Roman" panose="02020603050405020304" pitchFamily="18" charset="0"/>
                          <a:cs typeface="Times New Roman" panose="02020603050405020304" pitchFamily="18" charset="0"/>
                        </a:rPr>
                        <a:t>, CH</a:t>
                      </a:r>
                      <a:r>
                        <a:rPr lang="en-IN" sz="1800" baseline="-25000" dirty="0">
                          <a:latin typeface="Times New Roman" panose="02020603050405020304" pitchFamily="18" charset="0"/>
                          <a:cs typeface="Times New Roman" panose="02020603050405020304" pitchFamily="18" charset="0"/>
                        </a:rPr>
                        <a:t>4</a:t>
                      </a:r>
                    </a:p>
                  </a:txBody>
                  <a:tcPr>
                    <a:solidFill>
                      <a:srgbClr val="E9EDF4"/>
                    </a:solidFill>
                  </a:tcPr>
                </a:tc>
                <a:extLst>
                  <a:ext uri="{0D108BD9-81ED-4DB2-BD59-A6C34878D82A}">
                    <a16:rowId xmlns:a16="http://schemas.microsoft.com/office/drawing/2014/main" val="1777641448"/>
                  </a:ext>
                </a:extLst>
              </a:tr>
              <a:tr h="378619">
                <a:tc>
                  <a:txBody>
                    <a:bodyPr/>
                    <a:lstStyle/>
                    <a:p>
                      <a:r>
                        <a:rPr lang="en-IN" sz="1800" dirty="0">
                          <a:latin typeface="Times New Roman" panose="02020603050405020304" pitchFamily="18" charset="0"/>
                          <a:cs typeface="Times New Roman" panose="02020603050405020304" pitchFamily="18" charset="0"/>
                        </a:rPr>
                        <a:t>Soft solder (</a:t>
                      </a:r>
                      <a:r>
                        <a:rPr lang="en-IN" sz="1800" i="1" dirty="0">
                          <a:latin typeface="Times New Roman" panose="02020603050405020304" pitchFamily="18" charset="0"/>
                          <a:cs typeface="Times New Roman" panose="02020603050405020304" pitchFamily="18" charset="0"/>
                        </a:rPr>
                        <a:t>s</a:t>
                      </a:r>
                      <a:r>
                        <a:rPr lang="en-IN" sz="1800" dirty="0">
                          <a:latin typeface="Times New Roman" panose="02020603050405020304" pitchFamily="18" charset="0"/>
                          <a:cs typeface="Times New Roman" panose="02020603050405020304" pitchFamily="18" charset="0"/>
                        </a:rPr>
                        <a:t>)</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Pb</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Sn</a:t>
                      </a:r>
                    </a:p>
                  </a:txBody>
                  <a:tcPr>
                    <a:solidFill>
                      <a:srgbClr val="D0D8E8"/>
                    </a:solidFill>
                  </a:tcPr>
                </a:tc>
                <a:extLst>
                  <a:ext uri="{0D108BD9-81ED-4DB2-BD59-A6C34878D82A}">
                    <a16:rowId xmlns:a16="http://schemas.microsoft.com/office/drawing/2014/main" val="2265839199"/>
                  </a:ext>
                </a:extLst>
              </a:tr>
            </a:tbl>
          </a:graphicData>
        </a:graphic>
      </p:graphicFrame>
      <p:pic>
        <p:nvPicPr>
          <p:cNvPr id="23" name="Picture 22" descr="In two aqueous solutions of potassium permanganate, a solution with a lot of solute (KMnO4) will appear dark violet, while a solution with less solute will be a pale violet color.">
            <a:extLst>
              <a:ext uri="{FF2B5EF4-FFF2-40B4-BE49-F238E27FC236}">
                <a16:creationId xmlns:a16="http://schemas.microsoft.com/office/drawing/2014/main" id="{23337AB9-EDAA-4403-9D99-312B1DECB669}"/>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7026" y="3775800"/>
            <a:ext cx="1506374" cy="1589402"/>
          </a:xfrm>
          <a:prstGeom prst="rect">
            <a:avLst/>
          </a:prstGeom>
        </p:spPr>
      </p:pic>
      <p:sp>
        <p:nvSpPr>
          <p:cNvPr id="5" name="Content Placeholder 4">
            <a:extLst>
              <a:ext uri="{FF2B5EF4-FFF2-40B4-BE49-F238E27FC236}">
                <a16:creationId xmlns:a16="http://schemas.microsoft.com/office/drawing/2014/main" id="{936EDDBD-7FA6-46E5-8E82-B20BD4644547}"/>
              </a:ext>
            </a:extLst>
          </p:cNvPr>
          <p:cNvSpPr>
            <a:spLocks noGrp="1"/>
          </p:cNvSpPr>
          <p:nvPr>
            <p:ph sz="quarter" idx="13"/>
          </p:nvPr>
        </p:nvSpPr>
        <p:spPr>
          <a:xfrm>
            <a:off x="6041675" y="5410200"/>
            <a:ext cx="2717075" cy="883750"/>
          </a:xfrm>
        </p:spPr>
        <p:txBody>
          <a:bodyPr/>
          <a:lstStyle/>
          <a:p>
            <a:pPr algn="ctr"/>
            <a:r>
              <a:rPr lang="en-IN" sz="2200" dirty="0"/>
              <a:t>aqueous solutions of KMnO</a:t>
            </a:r>
            <a:r>
              <a:rPr lang="en-IN" sz="2200" baseline="-25000" dirty="0"/>
              <a:t>4</a:t>
            </a:r>
          </a:p>
        </p:txBody>
      </p:sp>
      <p:sp>
        <p:nvSpPr>
          <p:cNvPr id="21" name="Text Placeholder 20">
            <a:extLst>
              <a:ext uri="{FF2B5EF4-FFF2-40B4-BE49-F238E27FC236}">
                <a16:creationId xmlns:a16="http://schemas.microsoft.com/office/drawing/2014/main" id="{CF15B79D-2196-4FC4-81B5-DFC9594255E0}"/>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92D97F6C-0CC5-4D59-B5D7-11AAE89F4EBD}"/>
              </a:ext>
            </a:extLst>
          </p:cNvPr>
          <p:cNvSpPr>
            <a:spLocks noGrp="1"/>
          </p:cNvSpPr>
          <p:nvPr>
            <p:ph type="sldNum" sz="quarter" idx="4"/>
          </p:nvPr>
        </p:nvSpPr>
        <p:spPr/>
        <p:txBody>
          <a:body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292352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err="1"/>
              <a:t>Brønsted</a:t>
            </a:r>
            <a:r>
              <a:rPr lang="en-US" dirty="0"/>
              <a:t> Acids and Bases</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7886701" cy="1120140"/>
          </a:xfrm>
        </p:spPr>
        <p:txBody>
          <a:bodyPr>
            <a:noAutofit/>
          </a:bodyPr>
          <a:lstStyle/>
          <a:p>
            <a:pPr algn="ctr"/>
            <a:r>
              <a:rPr lang="en-GB" dirty="0"/>
              <a:t>A </a:t>
            </a:r>
            <a:r>
              <a:rPr lang="en-GB" b="1" i="1" dirty="0" err="1"/>
              <a:t>Brønsted</a:t>
            </a:r>
            <a:r>
              <a:rPr lang="en-GB" b="1" i="1" dirty="0"/>
              <a:t> acid</a:t>
            </a:r>
            <a:r>
              <a:rPr lang="en-GB" dirty="0"/>
              <a:t> is a proton donor</a:t>
            </a:r>
          </a:p>
          <a:p>
            <a:pPr algn="ctr"/>
            <a:r>
              <a:rPr lang="en-GB" dirty="0"/>
              <a:t>A </a:t>
            </a:r>
            <a:r>
              <a:rPr lang="en-GB" b="1" i="1" dirty="0" err="1"/>
              <a:t>Brønsted</a:t>
            </a:r>
            <a:r>
              <a:rPr lang="en-GB" b="1" i="1" dirty="0"/>
              <a:t> base</a:t>
            </a:r>
            <a:r>
              <a:rPr lang="en-GB" dirty="0"/>
              <a:t> is a proton acceptor</a:t>
            </a:r>
          </a:p>
        </p:txBody>
      </p:sp>
      <p:pic>
        <p:nvPicPr>
          <p:cNvPr id="10" name="Picture 9" descr="Bronsted acids are substances that donate protons in solution. Bronsted bases are substances that accept protons in solution.">
            <a:extLst>
              <a:ext uri="{FF2B5EF4-FFF2-40B4-BE49-F238E27FC236}">
                <a16:creationId xmlns:a16="http://schemas.microsoft.com/office/drawing/2014/main" id="{8FB5356C-2FAF-4869-A98F-92198007324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08658" y="2569652"/>
            <a:ext cx="7526684" cy="2002348"/>
          </a:xfrm>
          <a:prstGeom prst="rect">
            <a:avLst/>
          </a:prstGeom>
        </p:spPr>
      </p:pic>
      <p:sp>
        <p:nvSpPr>
          <p:cNvPr id="4" name="Content Placeholder 3">
            <a:extLst>
              <a:ext uri="{FF2B5EF4-FFF2-40B4-BE49-F238E27FC236}">
                <a16:creationId xmlns:a16="http://schemas.microsoft.com/office/drawing/2014/main" id="{A5B8D673-9DA6-4B6F-ADE2-6BC259C8E878}"/>
              </a:ext>
            </a:extLst>
          </p:cNvPr>
          <p:cNvSpPr>
            <a:spLocks noGrp="1"/>
          </p:cNvSpPr>
          <p:nvPr>
            <p:ph idx="13"/>
          </p:nvPr>
        </p:nvSpPr>
        <p:spPr>
          <a:xfrm>
            <a:off x="685800" y="4917948"/>
            <a:ext cx="7649542" cy="990600"/>
          </a:xfrm>
        </p:spPr>
        <p:txBody>
          <a:bodyPr>
            <a:noAutofit/>
          </a:bodyPr>
          <a:lstStyle/>
          <a:p>
            <a:r>
              <a:rPr lang="en-GB" dirty="0"/>
              <a:t>A </a:t>
            </a:r>
            <a:r>
              <a:rPr lang="en-GB" dirty="0" err="1"/>
              <a:t>Brønsted</a:t>
            </a:r>
            <a:r>
              <a:rPr lang="en-GB" dirty="0"/>
              <a:t> </a:t>
            </a:r>
            <a:r>
              <a:rPr lang="en-GB" b="1" dirty="0"/>
              <a:t>acid</a:t>
            </a:r>
            <a:r>
              <a:rPr lang="en-GB" dirty="0"/>
              <a:t> must contain at least one ionizable proton!</a:t>
            </a:r>
          </a:p>
        </p:txBody>
      </p:sp>
      <p:sp>
        <p:nvSpPr>
          <p:cNvPr id="7" name="Text Placeholder 4">
            <a:extLst>
              <a:ext uri="{FF2B5EF4-FFF2-40B4-BE49-F238E27FC236}">
                <a16:creationId xmlns:a16="http://schemas.microsoft.com/office/drawing/2014/main" id="{793C814E-5386-48BE-A478-CC24B0C29C21}"/>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20</a:t>
            </a:fld>
            <a:endParaRPr lang="en-US" dirty="0"/>
          </a:p>
        </p:txBody>
      </p:sp>
    </p:spTree>
    <p:extLst>
      <p:ext uri="{BB962C8B-B14F-4D97-AF65-F5344CB8AC3E}">
        <p14:creationId xmlns:p14="http://schemas.microsoft.com/office/powerpoint/2010/main" val="100858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AF0A-B53A-4F3E-A5DD-D504889E1F8C}"/>
              </a:ext>
            </a:extLst>
          </p:cNvPr>
          <p:cNvSpPr>
            <a:spLocks noGrp="1"/>
          </p:cNvSpPr>
          <p:nvPr>
            <p:ph type="title"/>
          </p:nvPr>
        </p:nvSpPr>
        <p:spPr/>
        <p:txBody>
          <a:bodyPr/>
          <a:lstStyle/>
          <a:p>
            <a:r>
              <a:rPr lang="en-IN" dirty="0"/>
              <a:t>Types of Acids</a:t>
            </a:r>
          </a:p>
        </p:txBody>
      </p:sp>
      <p:sp>
        <p:nvSpPr>
          <p:cNvPr id="3" name="Content Placeholder 2">
            <a:extLst>
              <a:ext uri="{FF2B5EF4-FFF2-40B4-BE49-F238E27FC236}">
                <a16:creationId xmlns:a16="http://schemas.microsoft.com/office/drawing/2014/main" id="{EBEFEEBD-763C-4472-9E18-9A797EE1E0B0}"/>
              </a:ext>
            </a:extLst>
          </p:cNvPr>
          <p:cNvSpPr>
            <a:spLocks noGrp="1"/>
          </p:cNvSpPr>
          <p:nvPr>
            <p:ph sz="quarter" idx="11"/>
          </p:nvPr>
        </p:nvSpPr>
        <p:spPr/>
        <p:txBody>
          <a:bodyPr/>
          <a:lstStyle/>
          <a:p>
            <a:r>
              <a:rPr lang="en-IN" sz="2000" b="1" i="1" dirty="0"/>
              <a:t>Monoprotic</a:t>
            </a:r>
            <a:r>
              <a:rPr lang="en-IN" sz="2000" dirty="0"/>
              <a:t> acids</a:t>
            </a:r>
          </a:p>
        </p:txBody>
      </p:sp>
      <p:graphicFrame>
        <p:nvGraphicFramePr>
          <p:cNvPr id="17" name="Object 16">
            <a:extLst>
              <a:ext uri="{FF2B5EF4-FFF2-40B4-BE49-F238E27FC236}">
                <a16:creationId xmlns:a16="http://schemas.microsoft.com/office/drawing/2014/main" id="{3678F21D-96A4-47B0-A11E-BA880B5D37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419442"/>
              </p:ext>
            </p:extLst>
          </p:nvPr>
        </p:nvGraphicFramePr>
        <p:xfrm>
          <a:off x="495300" y="1943100"/>
          <a:ext cx="1752600" cy="341971"/>
        </p:xfrm>
        <a:graphic>
          <a:graphicData uri="http://schemas.openxmlformats.org/presentationml/2006/ole">
            <mc:AlternateContent xmlns:mc="http://schemas.openxmlformats.org/markup-compatibility/2006">
              <mc:Choice xmlns:v="urn:schemas-microsoft-com:vml" Requires="v">
                <p:oleObj spid="_x0000_s10282" name="Equation" r:id="rId3" imgW="1041120" imgH="203040" progId="Equation.DSMT4">
                  <p:embed/>
                </p:oleObj>
              </mc:Choice>
              <mc:Fallback>
                <p:oleObj name="Equation" r:id="rId3" imgW="1041120" imgH="203040" progId="Equation.DSMT4">
                  <p:embed/>
                  <p:pic>
                    <p:nvPicPr>
                      <p:cNvPr id="0" name=""/>
                      <p:cNvPicPr/>
                      <p:nvPr/>
                    </p:nvPicPr>
                    <p:blipFill>
                      <a:blip r:embed="rId4"/>
                      <a:stretch>
                        <a:fillRect/>
                      </a:stretch>
                    </p:blipFill>
                    <p:spPr>
                      <a:xfrm>
                        <a:off x="495300" y="1943100"/>
                        <a:ext cx="1752600" cy="34197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730558F-816F-488A-A348-FD1EE6769E81}"/>
              </a:ext>
            </a:extLst>
          </p:cNvPr>
          <p:cNvSpPr>
            <a:spLocks noGrp="1"/>
          </p:cNvSpPr>
          <p:nvPr>
            <p:ph sz="quarter" idx="13"/>
          </p:nvPr>
        </p:nvSpPr>
        <p:spPr>
          <a:xfrm>
            <a:off x="4686300" y="1866900"/>
            <a:ext cx="3238500" cy="503237"/>
          </a:xfrm>
        </p:spPr>
        <p:txBody>
          <a:bodyPr/>
          <a:lstStyle/>
          <a:p>
            <a:r>
              <a:rPr lang="en-IN" sz="2000" dirty="0"/>
              <a:t>Strong electrolyte, strong acid</a:t>
            </a:r>
          </a:p>
        </p:txBody>
      </p:sp>
      <p:graphicFrame>
        <p:nvGraphicFramePr>
          <p:cNvPr id="24" name="Object 23">
            <a:extLst>
              <a:ext uri="{FF2B5EF4-FFF2-40B4-BE49-F238E27FC236}">
                <a16:creationId xmlns:a16="http://schemas.microsoft.com/office/drawing/2014/main" id="{F6349412-DDB9-427B-8866-01409B3E57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4837842"/>
              </p:ext>
            </p:extLst>
          </p:nvPr>
        </p:nvGraphicFramePr>
        <p:xfrm>
          <a:off x="527049" y="2383687"/>
          <a:ext cx="1873251" cy="359513"/>
        </p:xfrm>
        <a:graphic>
          <a:graphicData uri="http://schemas.openxmlformats.org/presentationml/2006/ole">
            <mc:AlternateContent xmlns:mc="http://schemas.openxmlformats.org/markup-compatibility/2006">
              <mc:Choice xmlns:v="urn:schemas-microsoft-com:vml" Requires="v">
                <p:oleObj spid="_x0000_s10283" name="Equation" r:id="rId5" imgW="1257120" imgH="241200" progId="Equation.DSMT4">
                  <p:embed/>
                </p:oleObj>
              </mc:Choice>
              <mc:Fallback>
                <p:oleObj name="Equation" r:id="rId5" imgW="1257120" imgH="241200" progId="Equation.DSMT4">
                  <p:embed/>
                  <p:pic>
                    <p:nvPicPr>
                      <p:cNvPr id="0" name=""/>
                      <p:cNvPicPr/>
                      <p:nvPr/>
                    </p:nvPicPr>
                    <p:blipFill>
                      <a:blip r:embed="rId6"/>
                      <a:stretch>
                        <a:fillRect/>
                      </a:stretch>
                    </p:blipFill>
                    <p:spPr>
                      <a:xfrm>
                        <a:off x="527049" y="2383687"/>
                        <a:ext cx="1873251" cy="3595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BF3F403-7C79-4E62-A409-555FA289AA3B}"/>
              </a:ext>
            </a:extLst>
          </p:cNvPr>
          <p:cNvSpPr>
            <a:spLocks noGrp="1"/>
          </p:cNvSpPr>
          <p:nvPr>
            <p:ph sz="quarter" idx="14"/>
          </p:nvPr>
        </p:nvSpPr>
        <p:spPr>
          <a:xfrm>
            <a:off x="4686300" y="2392363"/>
            <a:ext cx="3238500" cy="503237"/>
          </a:xfrm>
        </p:spPr>
        <p:txBody>
          <a:bodyPr/>
          <a:lstStyle/>
          <a:p>
            <a:r>
              <a:rPr lang="en-IN" sz="2000" dirty="0"/>
              <a:t>Strong electrolyte, strong acid</a:t>
            </a:r>
          </a:p>
        </p:txBody>
      </p:sp>
      <p:graphicFrame>
        <p:nvGraphicFramePr>
          <p:cNvPr id="14" name="Object 13">
            <a:extLst>
              <a:ext uri="{FF2B5EF4-FFF2-40B4-BE49-F238E27FC236}">
                <a16:creationId xmlns:a16="http://schemas.microsoft.com/office/drawing/2014/main" id="{9DBAB29C-A84E-479F-A3DC-E4A989464F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9498268"/>
              </p:ext>
            </p:extLst>
          </p:nvPr>
        </p:nvGraphicFramePr>
        <p:xfrm>
          <a:off x="495300" y="2819400"/>
          <a:ext cx="3238500" cy="407494"/>
        </p:xfrm>
        <a:graphic>
          <a:graphicData uri="http://schemas.openxmlformats.org/presentationml/2006/ole">
            <mc:AlternateContent xmlns:mc="http://schemas.openxmlformats.org/markup-compatibility/2006">
              <mc:Choice xmlns:v="urn:schemas-microsoft-com:vml" Requires="v">
                <p:oleObj spid="_x0000_s10284" name="Equation" r:id="rId7" imgW="1917360" imgH="241200" progId="Equation.DSMT4">
                  <p:embed/>
                </p:oleObj>
              </mc:Choice>
              <mc:Fallback>
                <p:oleObj name="Equation" r:id="rId7" imgW="1917360" imgH="241200" progId="Equation.DSMT4">
                  <p:embed/>
                  <p:pic>
                    <p:nvPicPr>
                      <p:cNvPr id="0" name=""/>
                      <p:cNvPicPr/>
                      <p:nvPr/>
                    </p:nvPicPr>
                    <p:blipFill>
                      <a:blip r:embed="rId8"/>
                      <a:stretch>
                        <a:fillRect/>
                      </a:stretch>
                    </p:blipFill>
                    <p:spPr>
                      <a:xfrm>
                        <a:off x="495300" y="2819400"/>
                        <a:ext cx="3238500" cy="40749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69E3C50-B2D5-4A38-B2F3-5216E443BC7F}"/>
              </a:ext>
            </a:extLst>
          </p:cNvPr>
          <p:cNvSpPr>
            <a:spLocks noGrp="1"/>
          </p:cNvSpPr>
          <p:nvPr>
            <p:ph sz="quarter" idx="16"/>
          </p:nvPr>
        </p:nvSpPr>
        <p:spPr>
          <a:xfrm>
            <a:off x="4686300" y="2849295"/>
            <a:ext cx="3238500" cy="427038"/>
          </a:xfrm>
        </p:spPr>
        <p:txBody>
          <a:bodyPr/>
          <a:lstStyle/>
          <a:p>
            <a:r>
              <a:rPr lang="en-IN" sz="2000" dirty="0"/>
              <a:t>Weak electrolyte, weak acid</a:t>
            </a:r>
          </a:p>
        </p:txBody>
      </p:sp>
      <p:sp>
        <p:nvSpPr>
          <p:cNvPr id="9" name="Content Placeholder 8">
            <a:extLst>
              <a:ext uri="{FF2B5EF4-FFF2-40B4-BE49-F238E27FC236}">
                <a16:creationId xmlns:a16="http://schemas.microsoft.com/office/drawing/2014/main" id="{318AF801-B9B8-45E0-807D-A3429770660A}"/>
              </a:ext>
            </a:extLst>
          </p:cNvPr>
          <p:cNvSpPr>
            <a:spLocks noGrp="1"/>
          </p:cNvSpPr>
          <p:nvPr>
            <p:ph sz="quarter" idx="17"/>
          </p:nvPr>
        </p:nvSpPr>
        <p:spPr>
          <a:xfrm>
            <a:off x="457200" y="3432769"/>
            <a:ext cx="3238500" cy="487362"/>
          </a:xfrm>
        </p:spPr>
        <p:txBody>
          <a:bodyPr/>
          <a:lstStyle/>
          <a:p>
            <a:r>
              <a:rPr lang="en-IN" sz="2000" b="1" i="1" dirty="0"/>
              <a:t>Diprotic</a:t>
            </a:r>
            <a:r>
              <a:rPr lang="en-IN" sz="2000" dirty="0"/>
              <a:t> acids</a:t>
            </a:r>
          </a:p>
        </p:txBody>
      </p:sp>
      <p:graphicFrame>
        <p:nvGraphicFramePr>
          <p:cNvPr id="26" name="Object 25">
            <a:extLst>
              <a:ext uri="{FF2B5EF4-FFF2-40B4-BE49-F238E27FC236}">
                <a16:creationId xmlns:a16="http://schemas.microsoft.com/office/drawing/2014/main" id="{30442D3B-893F-4A86-899E-7E9DBCE2AD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43316012"/>
              </p:ext>
            </p:extLst>
          </p:nvPr>
        </p:nvGraphicFramePr>
        <p:xfrm>
          <a:off x="547258" y="3907688"/>
          <a:ext cx="2043542" cy="359512"/>
        </p:xfrm>
        <a:graphic>
          <a:graphicData uri="http://schemas.openxmlformats.org/presentationml/2006/ole">
            <mc:AlternateContent xmlns:mc="http://schemas.openxmlformats.org/markup-compatibility/2006">
              <mc:Choice xmlns:v="urn:schemas-microsoft-com:vml" Requires="v">
                <p:oleObj spid="_x0000_s10285" name="Equation" r:id="rId9" imgW="1371600" imgH="241200" progId="Equation.DSMT4">
                  <p:embed/>
                </p:oleObj>
              </mc:Choice>
              <mc:Fallback>
                <p:oleObj name="Equation" r:id="rId9" imgW="1371600" imgH="241200" progId="Equation.DSMT4">
                  <p:embed/>
                  <p:pic>
                    <p:nvPicPr>
                      <p:cNvPr id="0" name=""/>
                      <p:cNvPicPr/>
                      <p:nvPr/>
                    </p:nvPicPr>
                    <p:blipFill>
                      <a:blip r:embed="rId10"/>
                      <a:stretch>
                        <a:fillRect/>
                      </a:stretch>
                    </p:blipFill>
                    <p:spPr>
                      <a:xfrm>
                        <a:off x="547258" y="3907688"/>
                        <a:ext cx="2043542" cy="35951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25D1C45-0608-4BA4-B9F1-8CA0809A81FE}"/>
              </a:ext>
            </a:extLst>
          </p:cNvPr>
          <p:cNvSpPr>
            <a:spLocks noGrp="1"/>
          </p:cNvSpPr>
          <p:nvPr>
            <p:ph sz="quarter" idx="18"/>
          </p:nvPr>
        </p:nvSpPr>
        <p:spPr>
          <a:xfrm>
            <a:off x="4703298" y="3840163"/>
            <a:ext cx="3238500" cy="503237"/>
          </a:xfrm>
        </p:spPr>
        <p:txBody>
          <a:bodyPr>
            <a:normAutofit/>
          </a:bodyPr>
          <a:lstStyle/>
          <a:p>
            <a:r>
              <a:rPr lang="en-IN" sz="2000" dirty="0"/>
              <a:t>Strong electrolyte, strong acid</a:t>
            </a:r>
          </a:p>
        </p:txBody>
      </p:sp>
      <p:graphicFrame>
        <p:nvGraphicFramePr>
          <p:cNvPr id="27" name="Object 26">
            <a:extLst>
              <a:ext uri="{FF2B5EF4-FFF2-40B4-BE49-F238E27FC236}">
                <a16:creationId xmlns:a16="http://schemas.microsoft.com/office/drawing/2014/main" id="{B060B26E-B73E-4D4D-9173-BF13F32994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9570630"/>
              </p:ext>
            </p:extLst>
          </p:nvPr>
        </p:nvGraphicFramePr>
        <p:xfrm>
          <a:off x="528638" y="4318000"/>
          <a:ext cx="1930400" cy="360363"/>
        </p:xfrm>
        <a:graphic>
          <a:graphicData uri="http://schemas.openxmlformats.org/presentationml/2006/ole">
            <mc:AlternateContent xmlns:mc="http://schemas.openxmlformats.org/markup-compatibility/2006">
              <mc:Choice xmlns:v="urn:schemas-microsoft-com:vml" Requires="v">
                <p:oleObj spid="_x0000_s10286" name="Equation" r:id="rId11" imgW="1295280" imgH="241200" progId="Equation.DSMT4">
                  <p:embed/>
                </p:oleObj>
              </mc:Choice>
              <mc:Fallback>
                <p:oleObj name="Equation" r:id="rId11" imgW="1295280" imgH="241200" progId="Equation.DSMT4">
                  <p:embed/>
                  <p:pic>
                    <p:nvPicPr>
                      <p:cNvPr id="0" name=""/>
                      <p:cNvPicPr/>
                      <p:nvPr/>
                    </p:nvPicPr>
                    <p:blipFill>
                      <a:blip r:embed="rId12"/>
                      <a:stretch>
                        <a:fillRect/>
                      </a:stretch>
                    </p:blipFill>
                    <p:spPr>
                      <a:xfrm>
                        <a:off x="528638" y="4318000"/>
                        <a:ext cx="1930400" cy="36036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CC647FA-E74B-42BA-B323-F125BB441F8E}"/>
              </a:ext>
            </a:extLst>
          </p:cNvPr>
          <p:cNvSpPr>
            <a:spLocks noGrp="1"/>
          </p:cNvSpPr>
          <p:nvPr>
            <p:ph sz="quarter" idx="19"/>
          </p:nvPr>
        </p:nvSpPr>
        <p:spPr>
          <a:xfrm>
            <a:off x="4703298" y="4313238"/>
            <a:ext cx="3238500" cy="411162"/>
          </a:xfrm>
        </p:spPr>
        <p:txBody>
          <a:bodyPr/>
          <a:lstStyle/>
          <a:p>
            <a:r>
              <a:rPr lang="en-IN" sz="2000" dirty="0"/>
              <a:t>Weak electrolyte, weak acid</a:t>
            </a:r>
          </a:p>
        </p:txBody>
      </p:sp>
      <p:sp>
        <p:nvSpPr>
          <p:cNvPr id="12" name="Content Placeholder 11">
            <a:extLst>
              <a:ext uri="{FF2B5EF4-FFF2-40B4-BE49-F238E27FC236}">
                <a16:creationId xmlns:a16="http://schemas.microsoft.com/office/drawing/2014/main" id="{08B308F2-8985-44A5-AA33-44B5E9E70815}"/>
              </a:ext>
            </a:extLst>
          </p:cNvPr>
          <p:cNvSpPr>
            <a:spLocks noGrp="1"/>
          </p:cNvSpPr>
          <p:nvPr>
            <p:ph sz="quarter" idx="20"/>
          </p:nvPr>
        </p:nvSpPr>
        <p:spPr>
          <a:xfrm>
            <a:off x="454855" y="4873512"/>
            <a:ext cx="1947789" cy="448381"/>
          </a:xfrm>
        </p:spPr>
        <p:txBody>
          <a:bodyPr/>
          <a:lstStyle/>
          <a:p>
            <a:r>
              <a:rPr lang="en-IN" sz="2000" b="1" i="1" dirty="0"/>
              <a:t>Triprotic</a:t>
            </a:r>
            <a:r>
              <a:rPr lang="en-IN" sz="2000" dirty="0"/>
              <a:t> acids</a:t>
            </a:r>
          </a:p>
        </p:txBody>
      </p:sp>
      <p:graphicFrame>
        <p:nvGraphicFramePr>
          <p:cNvPr id="28" name="Object 27">
            <a:extLst>
              <a:ext uri="{FF2B5EF4-FFF2-40B4-BE49-F238E27FC236}">
                <a16:creationId xmlns:a16="http://schemas.microsoft.com/office/drawing/2014/main" id="{2B6DF1EF-352D-4805-92F8-493DA33A7E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2720634"/>
              </p:ext>
            </p:extLst>
          </p:nvPr>
        </p:nvGraphicFramePr>
        <p:xfrm>
          <a:off x="508000" y="5340350"/>
          <a:ext cx="2195513" cy="358775"/>
        </p:xfrm>
        <a:graphic>
          <a:graphicData uri="http://schemas.openxmlformats.org/presentationml/2006/ole">
            <mc:AlternateContent xmlns:mc="http://schemas.openxmlformats.org/markup-compatibility/2006">
              <mc:Choice xmlns:v="urn:schemas-microsoft-com:vml" Requires="v">
                <p:oleObj spid="_x0000_s10287" name="Equation" r:id="rId13" imgW="1473120" imgH="241200" progId="Equation.DSMT4">
                  <p:embed/>
                </p:oleObj>
              </mc:Choice>
              <mc:Fallback>
                <p:oleObj name="Equation" r:id="rId13" imgW="1473120" imgH="241200" progId="Equation.DSMT4">
                  <p:embed/>
                  <p:pic>
                    <p:nvPicPr>
                      <p:cNvPr id="0" name=""/>
                      <p:cNvPicPr/>
                      <p:nvPr/>
                    </p:nvPicPr>
                    <p:blipFill>
                      <a:blip r:embed="rId14"/>
                      <a:stretch>
                        <a:fillRect/>
                      </a:stretch>
                    </p:blipFill>
                    <p:spPr>
                      <a:xfrm>
                        <a:off x="508000" y="5340350"/>
                        <a:ext cx="2195513" cy="3587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C28EB109-5507-475C-9D67-4FD4CAD29206}"/>
              </a:ext>
            </a:extLst>
          </p:cNvPr>
          <p:cNvSpPr>
            <a:spLocks noGrp="1"/>
          </p:cNvSpPr>
          <p:nvPr>
            <p:ph sz="quarter" idx="21"/>
          </p:nvPr>
        </p:nvSpPr>
        <p:spPr>
          <a:xfrm>
            <a:off x="4686300" y="5196062"/>
            <a:ext cx="3238500" cy="503237"/>
          </a:xfrm>
        </p:spPr>
        <p:txBody>
          <a:bodyPr/>
          <a:lstStyle/>
          <a:p>
            <a:r>
              <a:rPr lang="en-IN" sz="2000" dirty="0"/>
              <a:t>Weak electrolyte, weak acid</a:t>
            </a:r>
          </a:p>
        </p:txBody>
      </p:sp>
      <p:graphicFrame>
        <p:nvGraphicFramePr>
          <p:cNvPr id="29" name="Object 28">
            <a:extLst>
              <a:ext uri="{FF2B5EF4-FFF2-40B4-BE49-F238E27FC236}">
                <a16:creationId xmlns:a16="http://schemas.microsoft.com/office/drawing/2014/main" id="{013E4215-202C-420A-B768-3DDB92A7BC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0840596"/>
              </p:ext>
            </p:extLst>
          </p:nvPr>
        </p:nvGraphicFramePr>
        <p:xfrm>
          <a:off x="492125" y="5753100"/>
          <a:ext cx="2193925" cy="358775"/>
        </p:xfrm>
        <a:graphic>
          <a:graphicData uri="http://schemas.openxmlformats.org/presentationml/2006/ole">
            <mc:AlternateContent xmlns:mc="http://schemas.openxmlformats.org/markup-compatibility/2006">
              <mc:Choice xmlns:v="urn:schemas-microsoft-com:vml" Requires="v">
                <p:oleObj spid="_x0000_s10288" name="Equation" r:id="rId15" imgW="1473120" imgH="241200" progId="Equation.DSMT4">
                  <p:embed/>
                </p:oleObj>
              </mc:Choice>
              <mc:Fallback>
                <p:oleObj name="Equation" r:id="rId15" imgW="1473120" imgH="241200" progId="Equation.DSMT4">
                  <p:embed/>
                  <p:pic>
                    <p:nvPicPr>
                      <p:cNvPr id="0" name=""/>
                      <p:cNvPicPr/>
                      <p:nvPr/>
                    </p:nvPicPr>
                    <p:blipFill>
                      <a:blip r:embed="rId16"/>
                      <a:stretch>
                        <a:fillRect/>
                      </a:stretch>
                    </p:blipFill>
                    <p:spPr>
                      <a:xfrm>
                        <a:off x="492125" y="5753100"/>
                        <a:ext cx="2193925" cy="358775"/>
                      </a:xfrm>
                      <a:prstGeom prst="rect">
                        <a:avLst/>
                      </a:prstGeom>
                    </p:spPr>
                  </p:pic>
                </p:oleObj>
              </mc:Fallback>
            </mc:AlternateContent>
          </a:graphicData>
        </a:graphic>
      </p:graphicFrame>
      <p:sp>
        <p:nvSpPr>
          <p:cNvPr id="31" name="Content Placeholder 38">
            <a:extLst>
              <a:ext uri="{FF2B5EF4-FFF2-40B4-BE49-F238E27FC236}">
                <a16:creationId xmlns:a16="http://schemas.microsoft.com/office/drawing/2014/main" id="{9F403FE3-4E1B-4E37-8062-43E42E291D48}"/>
              </a:ext>
            </a:extLst>
          </p:cNvPr>
          <p:cNvSpPr>
            <a:spLocks noGrp="1"/>
          </p:cNvSpPr>
          <p:nvPr>
            <p:ph sz="quarter" idx="22"/>
          </p:nvPr>
        </p:nvSpPr>
        <p:spPr>
          <a:xfrm>
            <a:off x="4686300" y="5652351"/>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r>
              <a:rPr lang="en-IN" sz="2000" dirty="0"/>
              <a:t>Weak electrolyte, weak acid</a:t>
            </a:r>
          </a:p>
        </p:txBody>
      </p:sp>
      <p:graphicFrame>
        <p:nvGraphicFramePr>
          <p:cNvPr id="30" name="Object 29">
            <a:extLst>
              <a:ext uri="{FF2B5EF4-FFF2-40B4-BE49-F238E27FC236}">
                <a16:creationId xmlns:a16="http://schemas.microsoft.com/office/drawing/2014/main" id="{670E142A-4228-45FC-B1D0-FE686ACC33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0978829"/>
              </p:ext>
            </p:extLst>
          </p:nvPr>
        </p:nvGraphicFramePr>
        <p:xfrm>
          <a:off x="488950" y="6156325"/>
          <a:ext cx="2006600" cy="358775"/>
        </p:xfrm>
        <a:graphic>
          <a:graphicData uri="http://schemas.openxmlformats.org/presentationml/2006/ole">
            <mc:AlternateContent xmlns:mc="http://schemas.openxmlformats.org/markup-compatibility/2006">
              <mc:Choice xmlns:v="urn:schemas-microsoft-com:vml" Requires="v">
                <p:oleObj spid="_x0000_s10289" name="Equation" r:id="rId17" imgW="1346040" imgH="241200" progId="Equation.DSMT4">
                  <p:embed/>
                </p:oleObj>
              </mc:Choice>
              <mc:Fallback>
                <p:oleObj name="Equation" r:id="rId17" imgW="1346040" imgH="241200" progId="Equation.DSMT4">
                  <p:embed/>
                  <p:pic>
                    <p:nvPicPr>
                      <p:cNvPr id="0" name=""/>
                      <p:cNvPicPr/>
                      <p:nvPr/>
                    </p:nvPicPr>
                    <p:blipFill>
                      <a:blip r:embed="rId18"/>
                      <a:stretch>
                        <a:fillRect/>
                      </a:stretch>
                    </p:blipFill>
                    <p:spPr>
                      <a:xfrm>
                        <a:off x="488950" y="6156325"/>
                        <a:ext cx="2006600" cy="358775"/>
                      </a:xfrm>
                      <a:prstGeom prst="rect">
                        <a:avLst/>
                      </a:prstGeom>
                    </p:spPr>
                  </p:pic>
                </p:oleObj>
              </mc:Fallback>
            </mc:AlternateContent>
          </a:graphicData>
        </a:graphic>
      </p:graphicFrame>
      <p:sp>
        <p:nvSpPr>
          <p:cNvPr id="32" name="Content Placeholder 40">
            <a:extLst>
              <a:ext uri="{FF2B5EF4-FFF2-40B4-BE49-F238E27FC236}">
                <a16:creationId xmlns:a16="http://schemas.microsoft.com/office/drawing/2014/main" id="{3C878BE0-2445-4110-BC2F-120772960F75}"/>
              </a:ext>
            </a:extLst>
          </p:cNvPr>
          <p:cNvSpPr>
            <a:spLocks noGrp="1"/>
          </p:cNvSpPr>
          <p:nvPr>
            <p:ph sz="quarter" idx="23"/>
          </p:nvPr>
        </p:nvSpPr>
        <p:spPr>
          <a:xfrm>
            <a:off x="4720296" y="6129687"/>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r>
              <a:rPr lang="en-IN" sz="2000" dirty="0"/>
              <a:t>Weak electrolyte, weak acid</a:t>
            </a:r>
          </a:p>
        </p:txBody>
      </p:sp>
      <p:sp>
        <p:nvSpPr>
          <p:cNvPr id="22" name="Slide Number Placeholder 21">
            <a:extLst>
              <a:ext uri="{FF2B5EF4-FFF2-40B4-BE49-F238E27FC236}">
                <a16:creationId xmlns:a16="http://schemas.microsoft.com/office/drawing/2014/main" id="{35FC1921-66F5-44EE-9B15-922C1EAA00FC}"/>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Tree>
    <p:extLst>
      <p:ext uri="{BB962C8B-B14F-4D97-AF65-F5344CB8AC3E}">
        <p14:creationId xmlns:p14="http://schemas.microsoft.com/office/powerpoint/2010/main" val="198886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2EC7-3990-4C6D-9A8B-9E3E9B1D300C}"/>
              </a:ext>
            </a:extLst>
          </p:cNvPr>
          <p:cNvSpPr>
            <a:spLocks noGrp="1"/>
          </p:cNvSpPr>
          <p:nvPr>
            <p:ph type="title"/>
          </p:nvPr>
        </p:nvSpPr>
        <p:spPr/>
        <p:txBody>
          <a:bodyPr/>
          <a:lstStyle/>
          <a:p>
            <a:r>
              <a:rPr lang="en-IN" dirty="0"/>
              <a:t>Common Acids</a:t>
            </a:r>
          </a:p>
        </p:txBody>
      </p:sp>
      <p:sp>
        <p:nvSpPr>
          <p:cNvPr id="3" name="Content Placeholder 2">
            <a:extLst>
              <a:ext uri="{FF2B5EF4-FFF2-40B4-BE49-F238E27FC236}">
                <a16:creationId xmlns:a16="http://schemas.microsoft.com/office/drawing/2014/main" id="{B08A9366-FD47-470C-8D79-895CE54D9916}"/>
              </a:ext>
            </a:extLst>
          </p:cNvPr>
          <p:cNvSpPr>
            <a:spLocks noGrp="1"/>
          </p:cNvSpPr>
          <p:nvPr>
            <p:ph sz="quarter" idx="11"/>
          </p:nvPr>
        </p:nvSpPr>
        <p:spPr>
          <a:xfrm>
            <a:off x="685800" y="1447800"/>
            <a:ext cx="7772400" cy="495300"/>
          </a:xfrm>
        </p:spPr>
        <p:txBody>
          <a:bodyPr/>
          <a:lstStyle/>
          <a:p>
            <a:pPr algn="ctr"/>
            <a:r>
              <a:rPr lang="en-GB" sz="2000" b="1" dirty="0"/>
              <a:t>Table 4.3</a:t>
            </a:r>
            <a:r>
              <a:rPr lang="en-GB" sz="2000" dirty="0"/>
              <a:t> Some Common Strong and Weak Acids</a:t>
            </a:r>
          </a:p>
        </p:txBody>
      </p:sp>
      <p:sp>
        <p:nvSpPr>
          <p:cNvPr id="4" name="Content Placeholder 3" hidden="1">
            <a:extLst>
              <a:ext uri="{FF2B5EF4-FFF2-40B4-BE49-F238E27FC236}">
                <a16:creationId xmlns:a16="http://schemas.microsoft.com/office/drawing/2014/main" id="{4A448A75-9954-4451-9F9E-C55EA7726083}"/>
              </a:ext>
            </a:extLst>
          </p:cNvPr>
          <p:cNvSpPr>
            <a:spLocks noGrp="1"/>
          </p:cNvSpPr>
          <p:nvPr>
            <p:ph sz="quarter" idx="12"/>
          </p:nvPr>
        </p:nvSpPr>
        <p:spPr>
          <a:xfrm>
            <a:off x="2705100" y="3430758"/>
            <a:ext cx="3543300" cy="1217442"/>
          </a:xfrm>
        </p:spPr>
        <p:txBody>
          <a:bodyPr/>
          <a:lstStyle/>
          <a:p>
            <a:r>
              <a:rPr lang="en-GB" sz="2000" dirty="0"/>
              <a:t>The first section summarizes strong acid with formula. The second section summarizes weak acids with formula.</a:t>
            </a:r>
            <a:endParaRPr lang="en-IN" sz="2000" dirty="0"/>
          </a:p>
        </p:txBody>
      </p:sp>
      <p:graphicFrame>
        <p:nvGraphicFramePr>
          <p:cNvPr id="5" name="Table 5">
            <a:extLst>
              <a:ext uri="{FF2B5EF4-FFF2-40B4-BE49-F238E27FC236}">
                <a16:creationId xmlns:a16="http://schemas.microsoft.com/office/drawing/2014/main" id="{4D676095-DDC5-4A6D-AF2C-5F0F203EEDF0}"/>
              </a:ext>
            </a:extLst>
          </p:cNvPr>
          <p:cNvGraphicFramePr>
            <a:graphicFrameLocks noGrp="1"/>
          </p:cNvGraphicFramePr>
          <p:nvPr>
            <p:extLst>
              <p:ext uri="{D42A27DB-BD31-4B8C-83A1-F6EECF244321}">
                <p14:modId xmlns:p14="http://schemas.microsoft.com/office/powerpoint/2010/main" val="2722288791"/>
              </p:ext>
            </p:extLst>
          </p:nvPr>
        </p:nvGraphicFramePr>
        <p:xfrm>
          <a:off x="2590800" y="1905000"/>
          <a:ext cx="4000500" cy="4450080"/>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1521647931"/>
                    </a:ext>
                  </a:extLst>
                </a:gridCol>
                <a:gridCol w="2000250">
                  <a:extLst>
                    <a:ext uri="{9D8B030D-6E8A-4147-A177-3AD203B41FA5}">
                      <a16:colId xmlns:a16="http://schemas.microsoft.com/office/drawing/2014/main" val="3094222358"/>
                    </a:ext>
                  </a:extLst>
                </a:gridCol>
              </a:tblGrid>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Strong Acids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2984159669"/>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Hydrochloric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711099079"/>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Hydrobromic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HBr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735307875"/>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Hydroiodic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475458752"/>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Nitric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HNO</a:t>
                      </a:r>
                      <a:r>
                        <a:rPr lang="en-IN" sz="1800" baseline="-250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4216958613"/>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Sulfuric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a:t>
                      </a:r>
                      <a:r>
                        <a:rPr lang="en-IN" sz="1800" baseline="-25000" dirty="0">
                          <a:solidFill>
                            <a:schemeClr val="tx1"/>
                          </a:solidFill>
                          <a:latin typeface="Times New Roman" panose="02020603050405020304" pitchFamily="18" charset="0"/>
                          <a:cs typeface="Times New Roman" panose="02020603050405020304" pitchFamily="18" charset="0"/>
                        </a:rPr>
                        <a:t>2</a:t>
                      </a:r>
                      <a:r>
                        <a:rPr lang="en-IN" sz="1800" dirty="0">
                          <a:solidFill>
                            <a:schemeClr val="tx1"/>
                          </a:solidFill>
                          <a:latin typeface="Times New Roman" panose="02020603050405020304" pitchFamily="18" charset="0"/>
                          <a:cs typeface="Times New Roman" panose="02020603050405020304" pitchFamily="18" charset="0"/>
                        </a:rPr>
                        <a:t>SO</a:t>
                      </a:r>
                      <a:r>
                        <a:rPr lang="en-IN" sz="1800" baseline="-250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826719427"/>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Perchloric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HClO</a:t>
                      </a:r>
                      <a:r>
                        <a:rPr lang="en-IN" sz="1800" baseline="-250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112667469"/>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Weak Acids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974689434"/>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Hydrofluoric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GB" sz="1800" dirty="0">
                          <a:solidFill>
                            <a:schemeClr val="tx1"/>
                          </a:solidFill>
                          <a:latin typeface="Times New Roman" panose="02020603050405020304" pitchFamily="18" charset="0"/>
                          <a:cs typeface="Times New Roman" panose="02020603050405020304" pitchFamily="18" charset="0"/>
                        </a:rPr>
                        <a:t>HF</a:t>
                      </a:r>
                      <a:endParaRPr lang="en-IN"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2696575907"/>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Nitrous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US" sz="1800" kern="1200" dirty="0">
                          <a:solidFill>
                            <a:schemeClr val="tx1"/>
                          </a:solidFill>
                          <a:effectLst/>
                          <a:latin typeface="Times New Roman" panose="02020603050405020304" pitchFamily="18" charset="0"/>
                          <a:ea typeface="+mn-ea"/>
                          <a:cs typeface="Times New Roman" panose="02020603050405020304" pitchFamily="18" charset="0"/>
                        </a:rPr>
                        <a:t>HNO</a:t>
                      </a:r>
                      <a:r>
                        <a:rPr lang="en-US" sz="1800" kern="1200" baseline="-25000" dirty="0">
                          <a:solidFill>
                            <a:schemeClr val="tx1"/>
                          </a:solidFill>
                          <a:effectLst/>
                          <a:latin typeface="Times New Roman" panose="02020603050405020304" pitchFamily="18" charset="0"/>
                          <a:ea typeface="+mn-ea"/>
                          <a:cs typeface="Times New Roman" panose="02020603050405020304" pitchFamily="18" charset="0"/>
                        </a:rPr>
                        <a:t>2</a:t>
                      </a:r>
                      <a:endParaRPr lang="en-IN"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886924837"/>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Phosphoric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a:t>
                      </a:r>
                      <a:r>
                        <a:rPr lang="en-IN" sz="1800" baseline="-25000" dirty="0">
                          <a:solidFill>
                            <a:schemeClr val="tx1"/>
                          </a:solidFill>
                          <a:latin typeface="Times New Roman" panose="02020603050405020304" pitchFamily="18" charset="0"/>
                          <a:cs typeface="Times New Roman" panose="02020603050405020304" pitchFamily="18" charset="0"/>
                        </a:rPr>
                        <a:t>3</a:t>
                      </a:r>
                      <a:r>
                        <a:rPr lang="en-IN" sz="1800" dirty="0">
                          <a:solidFill>
                            <a:schemeClr val="tx1"/>
                          </a:solidFill>
                          <a:latin typeface="Times New Roman" panose="02020603050405020304" pitchFamily="18" charset="0"/>
                          <a:cs typeface="Times New Roman" panose="02020603050405020304" pitchFamily="18" charset="0"/>
                        </a:rPr>
                        <a:t>PO</a:t>
                      </a:r>
                      <a:r>
                        <a:rPr lang="en-IN" sz="1800" baseline="-250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41854996"/>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Acetic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CH</a:t>
                      </a:r>
                      <a:r>
                        <a:rPr lang="en-IN" sz="1800" baseline="-25000" dirty="0">
                          <a:solidFill>
                            <a:schemeClr val="tx1"/>
                          </a:solidFill>
                          <a:latin typeface="Times New Roman" panose="02020603050405020304" pitchFamily="18" charset="0"/>
                          <a:cs typeface="Times New Roman" panose="02020603050405020304" pitchFamily="18" charset="0"/>
                        </a:rPr>
                        <a:t>3</a:t>
                      </a:r>
                      <a:r>
                        <a:rPr lang="en-IN" sz="1800" dirty="0">
                          <a:solidFill>
                            <a:schemeClr val="tx1"/>
                          </a:solidFill>
                          <a:latin typeface="Times New Roman" panose="02020603050405020304" pitchFamily="18" charset="0"/>
                          <a:cs typeface="Times New Roman" panose="02020603050405020304" pitchFamily="18" charset="0"/>
                        </a:rPr>
                        <a:t>COOH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244109832"/>
                  </a:ext>
                </a:extLst>
              </a:tr>
            </a:tbl>
          </a:graphicData>
        </a:graphic>
      </p:graphicFrame>
      <p:sp>
        <p:nvSpPr>
          <p:cNvPr id="22" name="Slide Number Placeholder 21">
            <a:extLst>
              <a:ext uri="{FF2B5EF4-FFF2-40B4-BE49-F238E27FC236}">
                <a16:creationId xmlns:a16="http://schemas.microsoft.com/office/drawing/2014/main" id="{6E9A55A4-E99A-4639-A6D1-B34657249DA5}"/>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Tree>
    <p:extLst>
      <p:ext uri="{BB962C8B-B14F-4D97-AF65-F5344CB8AC3E}">
        <p14:creationId xmlns:p14="http://schemas.microsoft.com/office/powerpoint/2010/main" val="201294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23</a:t>
            </a:fld>
            <a:endParaRPr lang="en-US" dirty="0"/>
          </a:p>
        </p:txBody>
      </p:sp>
      <p:pic>
        <p:nvPicPr>
          <p:cNvPr id="12" name="Picture 11"/>
          <p:cNvPicPr>
            <a:picLocks noChangeAspect="1"/>
          </p:cNvPicPr>
          <p:nvPr/>
        </p:nvPicPr>
        <p:blipFill>
          <a:blip r:embed="rId2"/>
          <a:stretch>
            <a:fillRect/>
          </a:stretch>
        </p:blipFill>
        <p:spPr>
          <a:xfrm>
            <a:off x="363263" y="0"/>
            <a:ext cx="8095200" cy="3575226"/>
          </a:xfrm>
          <a:prstGeom prst="rect">
            <a:avLst/>
          </a:prstGeom>
        </p:spPr>
      </p:pic>
      <p:pic>
        <p:nvPicPr>
          <p:cNvPr id="13" name="Picture 12"/>
          <p:cNvPicPr>
            <a:picLocks noChangeAspect="1"/>
          </p:cNvPicPr>
          <p:nvPr/>
        </p:nvPicPr>
        <p:blipFill rotWithShape="1">
          <a:blip r:embed="rId3"/>
          <a:srcRect t="6474"/>
          <a:stretch/>
        </p:blipFill>
        <p:spPr>
          <a:xfrm>
            <a:off x="353738" y="3543300"/>
            <a:ext cx="8104462" cy="3144531"/>
          </a:xfrm>
          <a:prstGeom prst="rect">
            <a:avLst/>
          </a:prstGeom>
        </p:spPr>
      </p:pic>
    </p:spTree>
    <p:extLst>
      <p:ext uri="{BB962C8B-B14F-4D97-AF65-F5344CB8AC3E}">
        <p14:creationId xmlns:p14="http://schemas.microsoft.com/office/powerpoint/2010/main" val="170141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3F9A-40B3-4192-AABF-39B02CBD6117}"/>
              </a:ext>
            </a:extLst>
          </p:cNvPr>
          <p:cNvSpPr>
            <a:spLocks noGrp="1"/>
          </p:cNvSpPr>
          <p:nvPr>
            <p:ph type="title"/>
          </p:nvPr>
        </p:nvSpPr>
        <p:spPr/>
        <p:txBody>
          <a:bodyPr/>
          <a:lstStyle/>
          <a:p>
            <a:r>
              <a:rPr lang="en-IN" dirty="0"/>
              <a:t>Neutralization Reaction</a:t>
            </a:r>
          </a:p>
        </p:txBody>
      </p:sp>
      <p:sp>
        <p:nvSpPr>
          <p:cNvPr id="3" name="Content Placeholder 2">
            <a:extLst>
              <a:ext uri="{FF2B5EF4-FFF2-40B4-BE49-F238E27FC236}">
                <a16:creationId xmlns:a16="http://schemas.microsoft.com/office/drawing/2014/main" id="{1BE0D378-B728-4646-B41A-970BE093286A}"/>
              </a:ext>
            </a:extLst>
          </p:cNvPr>
          <p:cNvSpPr>
            <a:spLocks noGrp="1"/>
          </p:cNvSpPr>
          <p:nvPr>
            <p:ph sz="quarter" idx="20"/>
          </p:nvPr>
        </p:nvSpPr>
        <p:spPr>
          <a:xfrm>
            <a:off x="2550255" y="1228753"/>
            <a:ext cx="3924300" cy="574548"/>
          </a:xfrm>
        </p:spPr>
        <p:txBody>
          <a:bodyPr>
            <a:normAutofit/>
          </a:bodyPr>
          <a:lstStyle/>
          <a:p>
            <a:r>
              <a:rPr lang="en-GB" b="1" dirty="0"/>
              <a:t>acid + base → salt + water</a:t>
            </a:r>
          </a:p>
        </p:txBody>
      </p:sp>
      <p:graphicFrame>
        <p:nvGraphicFramePr>
          <p:cNvPr id="7" name="Object 6">
            <a:extLst>
              <a:ext uri="{FF2B5EF4-FFF2-40B4-BE49-F238E27FC236}">
                <a16:creationId xmlns:a16="http://schemas.microsoft.com/office/drawing/2014/main" id="{CEE5C83A-DB31-425F-B169-95DB98EFC53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4041001"/>
              </p:ext>
            </p:extLst>
          </p:nvPr>
        </p:nvGraphicFramePr>
        <p:xfrm>
          <a:off x="1577117" y="2224059"/>
          <a:ext cx="5870575" cy="488950"/>
        </p:xfrm>
        <a:graphic>
          <a:graphicData uri="http://schemas.openxmlformats.org/presentationml/2006/ole">
            <mc:AlternateContent xmlns:mc="http://schemas.openxmlformats.org/markup-compatibility/2006">
              <mc:Choice xmlns:v="urn:schemas-microsoft-com:vml" Requires="v">
                <p:oleObj spid="_x0000_s14358" name="Equation" r:id="rId4" imgW="2743200" imgH="228600" progId="Equation.DSMT4">
                  <p:embed/>
                </p:oleObj>
              </mc:Choice>
              <mc:Fallback>
                <p:oleObj name="Equation" r:id="rId4" imgW="2743200" imgH="228600" progId="Equation.DSMT4">
                  <p:embed/>
                  <p:pic>
                    <p:nvPicPr>
                      <p:cNvPr id="0" name=""/>
                      <p:cNvPicPr/>
                      <p:nvPr/>
                    </p:nvPicPr>
                    <p:blipFill>
                      <a:blip r:embed="rId5"/>
                      <a:stretch>
                        <a:fillRect/>
                      </a:stretch>
                    </p:blipFill>
                    <p:spPr>
                      <a:xfrm>
                        <a:off x="1577117" y="2224059"/>
                        <a:ext cx="5870575" cy="4889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7EA1714-B0D3-4655-8D43-FD4B6B245E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4288024"/>
              </p:ext>
            </p:extLst>
          </p:nvPr>
        </p:nvGraphicFramePr>
        <p:xfrm>
          <a:off x="473122" y="3171706"/>
          <a:ext cx="5624512" cy="547687"/>
        </p:xfrm>
        <a:graphic>
          <a:graphicData uri="http://schemas.openxmlformats.org/presentationml/2006/ole">
            <mc:AlternateContent xmlns:mc="http://schemas.openxmlformats.org/markup-compatibility/2006">
              <mc:Choice xmlns:v="urn:schemas-microsoft-com:vml" Requires="v">
                <p:oleObj spid="_x0000_s14359" name="Equation" r:id="rId6" imgW="2743200" imgH="266400" progId="Equation.DSMT4">
                  <p:embed/>
                </p:oleObj>
              </mc:Choice>
              <mc:Fallback>
                <p:oleObj name="Equation" r:id="rId6" imgW="2743200" imgH="266400" progId="Equation.DSMT4">
                  <p:embed/>
                  <p:pic>
                    <p:nvPicPr>
                      <p:cNvPr id="0" name=""/>
                      <p:cNvPicPr/>
                      <p:nvPr/>
                    </p:nvPicPr>
                    <p:blipFill>
                      <a:blip r:embed="rId7"/>
                      <a:stretch>
                        <a:fillRect/>
                      </a:stretch>
                    </p:blipFill>
                    <p:spPr>
                      <a:xfrm>
                        <a:off x="473122" y="3171706"/>
                        <a:ext cx="5624512" cy="5476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4F0B2B6-BF47-4CD1-90C3-EF2E120084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8210570"/>
              </p:ext>
            </p:extLst>
          </p:nvPr>
        </p:nvGraphicFramePr>
        <p:xfrm>
          <a:off x="2609850" y="4953487"/>
          <a:ext cx="3924300" cy="514350"/>
        </p:xfrm>
        <a:graphic>
          <a:graphicData uri="http://schemas.openxmlformats.org/presentationml/2006/ole">
            <mc:AlternateContent xmlns:mc="http://schemas.openxmlformats.org/markup-compatibility/2006">
              <mc:Choice xmlns:v="urn:schemas-microsoft-com:vml" Requires="v">
                <p:oleObj spid="_x0000_s14360" name="Equation" r:id="rId8" imgW="1841400" imgH="241200" progId="Equation.DSMT4">
                  <p:embed/>
                </p:oleObj>
              </mc:Choice>
              <mc:Fallback>
                <p:oleObj name="Equation" r:id="rId8" imgW="1841400" imgH="241200" progId="Equation.DSMT4">
                  <p:embed/>
                  <p:pic>
                    <p:nvPicPr>
                      <p:cNvPr id="0" name=""/>
                      <p:cNvPicPr/>
                      <p:nvPr/>
                    </p:nvPicPr>
                    <p:blipFill>
                      <a:blip r:embed="rId9"/>
                      <a:stretch>
                        <a:fillRect/>
                      </a:stretch>
                    </p:blipFill>
                    <p:spPr>
                      <a:xfrm>
                        <a:off x="2609850" y="4953487"/>
                        <a:ext cx="3924300" cy="51435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FCA76E9-5C7B-4435-BBF1-1A031F21663F}"/>
              </a:ext>
            </a:extLst>
          </p:cNvPr>
          <p:cNvSpPr>
            <a:spLocks noGrp="1"/>
          </p:cNvSpPr>
          <p:nvPr>
            <p:ph type="sldNum" sz="quarter" idx="4"/>
          </p:nvPr>
        </p:nvSpPr>
        <p:spPr/>
        <p:txBody>
          <a:bodyPr/>
          <a:lstStyle/>
          <a:p>
            <a:fld id="{E61124D7-3D3F-409D-95D2-103C22DF228D}" type="slidenum">
              <a:rPr lang="en-US" smtClean="0"/>
              <a:pPr/>
              <a:t>24</a:t>
            </a:fld>
            <a:endParaRPr lang="en-US" dirty="0"/>
          </a:p>
        </p:txBody>
      </p:sp>
      <p:graphicFrame>
        <p:nvGraphicFramePr>
          <p:cNvPr id="14" name="Object 13">
            <a:extLst>
              <a:ext uri="{FF2B5EF4-FFF2-40B4-BE49-F238E27FC236}">
                <a16:creationId xmlns:a16="http://schemas.microsoft.com/office/drawing/2014/main" id="{0C397CFC-E9B6-4346-A393-F69D411D132D}"/>
              </a:ext>
            </a:extLst>
          </p:cNvPr>
          <p:cNvGraphicFramePr>
            <a:graphicFrameLocks noChangeAspect="1"/>
          </p:cNvGraphicFramePr>
          <p:nvPr>
            <p:extLst>
              <p:ext uri="{D42A27DB-BD31-4B8C-83A1-F6EECF244321}">
                <p14:modId xmlns:p14="http://schemas.microsoft.com/office/powerpoint/2010/main" val="2725685041"/>
              </p:ext>
            </p:extLst>
          </p:nvPr>
        </p:nvGraphicFramePr>
        <p:xfrm>
          <a:off x="4883150" y="3737709"/>
          <a:ext cx="3803650" cy="573087"/>
        </p:xfrm>
        <a:graphic>
          <a:graphicData uri="http://schemas.openxmlformats.org/presentationml/2006/ole">
            <mc:AlternateContent xmlns:mc="http://schemas.openxmlformats.org/markup-compatibility/2006">
              <mc:Choice xmlns:v="urn:schemas-microsoft-com:vml" Requires="v">
                <p:oleObj spid="_x0000_s14361" name="Equation" r:id="rId10" imgW="1854000" imgH="279360" progId="Equation.DSMT4">
                  <p:embed/>
                </p:oleObj>
              </mc:Choice>
              <mc:Fallback>
                <p:oleObj name="Equation" r:id="rId10" imgW="1854000" imgH="279360" progId="Equation.DSMT4">
                  <p:embed/>
                  <p:pic>
                    <p:nvPicPr>
                      <p:cNvPr id="0" name=""/>
                      <p:cNvPicPr/>
                      <p:nvPr/>
                    </p:nvPicPr>
                    <p:blipFill>
                      <a:blip r:embed="rId11"/>
                      <a:stretch>
                        <a:fillRect/>
                      </a:stretch>
                    </p:blipFill>
                    <p:spPr>
                      <a:xfrm>
                        <a:off x="4883150" y="3737709"/>
                        <a:ext cx="3803650" cy="573087"/>
                      </a:xfrm>
                      <a:prstGeom prst="rect">
                        <a:avLst/>
                      </a:prstGeom>
                    </p:spPr>
                  </p:pic>
                </p:oleObj>
              </mc:Fallback>
            </mc:AlternateContent>
          </a:graphicData>
        </a:graphic>
      </p:graphicFrame>
    </p:spTree>
    <p:extLst>
      <p:ext uri="{BB962C8B-B14F-4D97-AF65-F5344CB8AC3E}">
        <p14:creationId xmlns:p14="http://schemas.microsoft.com/office/powerpoint/2010/main" val="361548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GB" dirty="0"/>
              <a:t>Neutralization Reaction Involving a Weak Electrolyte</a:t>
            </a:r>
            <a:endParaRPr lang="en-US" sz="1600" dirty="0"/>
          </a:p>
        </p:txBody>
      </p:sp>
      <p:sp>
        <p:nvSpPr>
          <p:cNvPr id="6" name="Content Placeholder 2">
            <a:extLst>
              <a:ext uri="{FF2B5EF4-FFF2-40B4-BE49-F238E27FC236}">
                <a16:creationId xmlns:a16="http://schemas.microsoft.com/office/drawing/2014/main" id="{9B509AB5-9D6B-466B-A80A-61F9B78BAA24}"/>
              </a:ext>
            </a:extLst>
          </p:cNvPr>
          <p:cNvSpPr>
            <a:spLocks noGrp="1"/>
          </p:cNvSpPr>
          <p:nvPr>
            <p:ph idx="1" hasCustomPrompt="1"/>
          </p:nvPr>
        </p:nvSpPr>
        <p:spPr>
          <a:xfrm>
            <a:off x="457200" y="1825752"/>
            <a:ext cx="8039100" cy="650748"/>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lgn="ctr"/>
            <a:r>
              <a:rPr lang="en-US" b="1" dirty="0"/>
              <a:t>weak acid + base → salt + water</a:t>
            </a:r>
          </a:p>
        </p:txBody>
      </p:sp>
      <p:graphicFrame>
        <p:nvGraphicFramePr>
          <p:cNvPr id="10" name="Object 9">
            <a:extLst>
              <a:ext uri="{FF2B5EF4-FFF2-40B4-BE49-F238E27FC236}">
                <a16:creationId xmlns:a16="http://schemas.microsoft.com/office/drawing/2014/main" id="{D47D94F6-E184-4F17-8511-A9C7250C23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2767557"/>
              </p:ext>
            </p:extLst>
          </p:nvPr>
        </p:nvGraphicFramePr>
        <p:xfrm>
          <a:off x="1374023" y="2817812"/>
          <a:ext cx="6394450" cy="498475"/>
        </p:xfrm>
        <a:graphic>
          <a:graphicData uri="http://schemas.openxmlformats.org/presentationml/2006/ole">
            <mc:AlternateContent xmlns:mc="http://schemas.openxmlformats.org/markup-compatibility/2006">
              <mc:Choice xmlns:v="urn:schemas-microsoft-com:vml" Requires="v">
                <p:oleObj spid="_x0000_s15377" name="Equation" r:id="rId3" imgW="2933640" imgH="228600" progId="Equation.DSMT4">
                  <p:embed/>
                </p:oleObj>
              </mc:Choice>
              <mc:Fallback>
                <p:oleObj name="Equation" r:id="rId3" imgW="2933640" imgH="228600" progId="Equation.DSMT4">
                  <p:embed/>
                  <p:pic>
                    <p:nvPicPr>
                      <p:cNvPr id="10" name="Object 9">
                        <a:extLst>
                          <a:ext uri="{FF2B5EF4-FFF2-40B4-BE49-F238E27FC236}">
                            <a16:creationId xmlns:a16="http://schemas.microsoft.com/office/drawing/2014/main" id="{D47D94F6-E184-4F17-8511-A9C7250C233C}"/>
                          </a:ext>
                        </a:extLst>
                      </p:cNvPr>
                      <p:cNvPicPr/>
                      <p:nvPr/>
                    </p:nvPicPr>
                    <p:blipFill>
                      <a:blip r:embed="rId4"/>
                      <a:stretch>
                        <a:fillRect/>
                      </a:stretch>
                    </p:blipFill>
                    <p:spPr>
                      <a:xfrm>
                        <a:off x="1374023" y="2817812"/>
                        <a:ext cx="6394450" cy="4984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EAB2E65-1576-4360-ADDC-4A767F7CC2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8092071"/>
              </p:ext>
            </p:extLst>
          </p:nvPr>
        </p:nvGraphicFramePr>
        <p:xfrm>
          <a:off x="609600" y="3776663"/>
          <a:ext cx="7926388" cy="508000"/>
        </p:xfrm>
        <a:graphic>
          <a:graphicData uri="http://schemas.openxmlformats.org/presentationml/2006/ole">
            <mc:AlternateContent xmlns:mc="http://schemas.openxmlformats.org/markup-compatibility/2006">
              <mc:Choice xmlns:v="urn:schemas-microsoft-com:vml" Requires="v">
                <p:oleObj spid="_x0000_s15378" name="Equation" r:id="rId5" imgW="4165560" imgH="266400" progId="Equation.DSMT4">
                  <p:embed/>
                </p:oleObj>
              </mc:Choice>
              <mc:Fallback>
                <p:oleObj name="Equation" r:id="rId5" imgW="4165560" imgH="266400" progId="Equation.DSMT4">
                  <p:embed/>
                  <p:pic>
                    <p:nvPicPr>
                      <p:cNvPr id="0" name=""/>
                      <p:cNvPicPr/>
                      <p:nvPr/>
                    </p:nvPicPr>
                    <p:blipFill>
                      <a:blip r:embed="rId6"/>
                      <a:stretch>
                        <a:fillRect/>
                      </a:stretch>
                    </p:blipFill>
                    <p:spPr>
                      <a:xfrm>
                        <a:off x="609600" y="3776663"/>
                        <a:ext cx="7926388" cy="508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CA4B42D-48B8-4F28-A928-D9BA5C5440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4864995"/>
              </p:ext>
            </p:extLst>
          </p:nvPr>
        </p:nvGraphicFramePr>
        <p:xfrm>
          <a:off x="1722437" y="4871707"/>
          <a:ext cx="5508625" cy="498475"/>
        </p:xfrm>
        <a:graphic>
          <a:graphicData uri="http://schemas.openxmlformats.org/presentationml/2006/ole">
            <mc:AlternateContent xmlns:mc="http://schemas.openxmlformats.org/markup-compatibility/2006">
              <mc:Choice xmlns:v="urn:schemas-microsoft-com:vml" Requires="v">
                <p:oleObj spid="_x0000_s15379" name="Equation" r:id="rId7" imgW="2666880" imgH="241200" progId="Equation.DSMT4">
                  <p:embed/>
                </p:oleObj>
              </mc:Choice>
              <mc:Fallback>
                <p:oleObj name="Equation" r:id="rId7" imgW="2666880" imgH="241200" progId="Equation.DSMT4">
                  <p:embed/>
                  <p:pic>
                    <p:nvPicPr>
                      <p:cNvPr id="0" name=""/>
                      <p:cNvPicPr/>
                      <p:nvPr/>
                    </p:nvPicPr>
                    <p:blipFill>
                      <a:blip r:embed="rId8"/>
                      <a:stretch>
                        <a:fillRect/>
                      </a:stretch>
                    </p:blipFill>
                    <p:spPr>
                      <a:xfrm>
                        <a:off x="1722437" y="4871707"/>
                        <a:ext cx="5508625" cy="498475"/>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25</a:t>
            </a:fld>
            <a:endParaRPr lang="en-US" dirty="0"/>
          </a:p>
        </p:txBody>
      </p:sp>
    </p:spTree>
    <p:extLst>
      <p:ext uri="{BB962C8B-B14F-4D97-AF65-F5344CB8AC3E}">
        <p14:creationId xmlns:p14="http://schemas.microsoft.com/office/powerpoint/2010/main" val="300891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E27F-4318-46F2-9178-5A68591C6A96}"/>
              </a:ext>
            </a:extLst>
          </p:cNvPr>
          <p:cNvSpPr>
            <a:spLocks noGrp="1"/>
          </p:cNvSpPr>
          <p:nvPr>
            <p:ph type="title"/>
          </p:nvPr>
        </p:nvSpPr>
        <p:spPr/>
        <p:txBody>
          <a:bodyPr/>
          <a:lstStyle/>
          <a:p>
            <a:r>
              <a:rPr lang="en-GB" dirty="0"/>
              <a:t>Example 4.4 </a:t>
            </a:r>
            <a:r>
              <a:rPr lang="en-GB" sz="1600" dirty="0"/>
              <a:t>1</a:t>
            </a:r>
            <a:endParaRPr lang="en-IN" sz="1600" dirty="0"/>
          </a:p>
        </p:txBody>
      </p:sp>
      <p:sp>
        <p:nvSpPr>
          <p:cNvPr id="3" name="Content Placeholder 2">
            <a:extLst>
              <a:ext uri="{FF2B5EF4-FFF2-40B4-BE49-F238E27FC236}">
                <a16:creationId xmlns:a16="http://schemas.microsoft.com/office/drawing/2014/main" id="{241E2DC6-C478-44D3-8BCC-F90DE2D4ADD4}"/>
              </a:ext>
            </a:extLst>
          </p:cNvPr>
          <p:cNvSpPr>
            <a:spLocks noGrp="1"/>
          </p:cNvSpPr>
          <p:nvPr>
            <p:ph sz="quarter" idx="11"/>
          </p:nvPr>
        </p:nvSpPr>
        <p:spPr>
          <a:xfrm>
            <a:off x="457200" y="1447800"/>
            <a:ext cx="7353300" cy="1676400"/>
          </a:xfrm>
        </p:spPr>
        <p:txBody>
          <a:bodyPr/>
          <a:lstStyle/>
          <a:p>
            <a:pPr>
              <a:spcAft>
                <a:spcPts val="3000"/>
              </a:spcAft>
            </a:pPr>
            <a:r>
              <a:rPr lang="en-GB" dirty="0"/>
              <a:t>Write molecular, ionic, and net ionic equations for each of the following acid-base reactions:</a:t>
            </a:r>
          </a:p>
          <a:p>
            <a:pPr marL="457200" indent="-457200"/>
            <a:r>
              <a:rPr lang="en-GB" dirty="0"/>
              <a:t>a)	hydrobromic acid (</a:t>
            </a:r>
            <a:r>
              <a:rPr lang="en-GB" i="1" dirty="0" err="1"/>
              <a:t>aq</a:t>
            </a:r>
            <a:r>
              <a:rPr lang="en-GB" dirty="0"/>
              <a:t>) + barium hydroxide (</a:t>
            </a:r>
            <a:r>
              <a:rPr lang="en-GB" i="1" dirty="0" err="1"/>
              <a:t>aq</a:t>
            </a:r>
            <a:r>
              <a:rPr lang="en-GB" dirty="0"/>
              <a:t>) →</a:t>
            </a:r>
            <a:endParaRPr lang="en-IN" dirty="0"/>
          </a:p>
        </p:txBody>
      </p:sp>
      <p:sp>
        <p:nvSpPr>
          <p:cNvPr id="4" name="Content Placeholder 3">
            <a:extLst>
              <a:ext uri="{FF2B5EF4-FFF2-40B4-BE49-F238E27FC236}">
                <a16:creationId xmlns:a16="http://schemas.microsoft.com/office/drawing/2014/main" id="{D182CF53-2D3D-4D19-91AC-F989BD84CB2C}"/>
              </a:ext>
            </a:extLst>
          </p:cNvPr>
          <p:cNvSpPr>
            <a:spLocks noGrp="1"/>
          </p:cNvSpPr>
          <p:nvPr>
            <p:ph sz="quarter" idx="12"/>
          </p:nvPr>
        </p:nvSpPr>
        <p:spPr>
          <a:xfrm>
            <a:off x="453683" y="3467100"/>
            <a:ext cx="6705600" cy="647700"/>
          </a:xfrm>
        </p:spPr>
        <p:txBody>
          <a:bodyPr/>
          <a:lstStyle/>
          <a:p>
            <a:pPr marL="457200" indent="-457200"/>
            <a:r>
              <a:rPr lang="en-IN" dirty="0"/>
              <a:t>b)	sulfuric acid (</a:t>
            </a:r>
            <a:r>
              <a:rPr lang="en-IN" i="1" dirty="0" err="1"/>
              <a:t>aq</a:t>
            </a:r>
            <a:r>
              <a:rPr lang="en-IN" dirty="0"/>
              <a:t>) + potassium hydroxide (</a:t>
            </a:r>
            <a:r>
              <a:rPr lang="en-IN" i="1" dirty="0" err="1"/>
              <a:t>aq</a:t>
            </a:r>
            <a:r>
              <a:rPr lang="en-IN" dirty="0"/>
              <a:t>) →</a:t>
            </a:r>
          </a:p>
        </p:txBody>
      </p:sp>
      <p:sp>
        <p:nvSpPr>
          <p:cNvPr id="22" name="Slide Number Placeholder 21">
            <a:extLst>
              <a:ext uri="{FF2B5EF4-FFF2-40B4-BE49-F238E27FC236}">
                <a16:creationId xmlns:a16="http://schemas.microsoft.com/office/drawing/2014/main" id="{1E36BD7D-E157-4FAB-88CC-98679DBAFBC9}"/>
              </a:ext>
            </a:extLst>
          </p:cNvPr>
          <p:cNvSpPr>
            <a:spLocks noGrp="1"/>
          </p:cNvSpPr>
          <p:nvPr>
            <p:ph type="sldNum" sz="quarter" idx="4"/>
          </p:nvPr>
        </p:nvSpPr>
        <p:spPr/>
        <p:txBody>
          <a:bodyPr/>
          <a:lstStyle/>
          <a:p>
            <a:fld id="{E61124D7-3D3F-409D-95D2-103C22DF228D}" type="slidenum">
              <a:rPr lang="en-US" smtClean="0"/>
              <a:pPr/>
              <a:t>26</a:t>
            </a:fld>
            <a:endParaRPr lang="en-US" dirty="0"/>
          </a:p>
        </p:txBody>
      </p:sp>
    </p:spTree>
    <p:extLst>
      <p:ext uri="{BB962C8B-B14F-4D97-AF65-F5344CB8AC3E}">
        <p14:creationId xmlns:p14="http://schemas.microsoft.com/office/powerpoint/2010/main" val="96102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9CE-C5FF-43C9-A8C4-7FE8AA21C7A8}"/>
              </a:ext>
            </a:extLst>
          </p:cNvPr>
          <p:cNvSpPr>
            <a:spLocks noGrp="1"/>
          </p:cNvSpPr>
          <p:nvPr>
            <p:ph type="title"/>
          </p:nvPr>
        </p:nvSpPr>
        <p:spPr/>
        <p:txBody>
          <a:bodyPr/>
          <a:lstStyle/>
          <a:p>
            <a:r>
              <a:rPr lang="en-GB" dirty="0"/>
              <a:t>Example 4.4 </a:t>
            </a:r>
            <a:r>
              <a:rPr lang="en-GB" sz="1600" dirty="0"/>
              <a:t>3</a:t>
            </a:r>
            <a:endParaRPr lang="en-IN" dirty="0"/>
          </a:p>
        </p:txBody>
      </p:sp>
      <p:sp>
        <p:nvSpPr>
          <p:cNvPr id="3" name="Content Placeholder 2">
            <a:extLst>
              <a:ext uri="{FF2B5EF4-FFF2-40B4-BE49-F238E27FC236}">
                <a16:creationId xmlns:a16="http://schemas.microsoft.com/office/drawing/2014/main" id="{B32AF761-99A2-4DC0-BFE9-4057F4C24DA2}"/>
              </a:ext>
            </a:extLst>
          </p:cNvPr>
          <p:cNvSpPr>
            <a:spLocks noGrp="1"/>
          </p:cNvSpPr>
          <p:nvPr>
            <p:ph sz="quarter" idx="11"/>
          </p:nvPr>
        </p:nvSpPr>
        <p:spPr>
          <a:xfrm>
            <a:off x="457200" y="1447800"/>
            <a:ext cx="3086100" cy="800100"/>
          </a:xfrm>
        </p:spPr>
        <p:txBody>
          <a:bodyPr/>
          <a:lstStyle/>
          <a:p>
            <a:r>
              <a:rPr lang="en-IN" sz="2000" b="1" i="1" dirty="0"/>
              <a:t>Solution</a:t>
            </a:r>
          </a:p>
          <a:p>
            <a:pPr marL="457200" indent="-457200"/>
            <a:r>
              <a:rPr lang="en-IN" sz="2000" dirty="0"/>
              <a:t>a)	Molecular equation:</a:t>
            </a:r>
          </a:p>
        </p:txBody>
      </p:sp>
      <p:sp>
        <p:nvSpPr>
          <p:cNvPr id="4" name="Content Placeholder 3">
            <a:extLst>
              <a:ext uri="{FF2B5EF4-FFF2-40B4-BE49-F238E27FC236}">
                <a16:creationId xmlns:a16="http://schemas.microsoft.com/office/drawing/2014/main" id="{E94CF000-32F4-40B5-B1D9-0B52153CE2FF}"/>
              </a:ext>
            </a:extLst>
          </p:cNvPr>
          <p:cNvSpPr>
            <a:spLocks noGrp="1"/>
          </p:cNvSpPr>
          <p:nvPr>
            <p:ph sz="quarter" idx="12"/>
          </p:nvPr>
        </p:nvSpPr>
        <p:spPr>
          <a:xfrm>
            <a:off x="1276350" y="2506662"/>
            <a:ext cx="6591300" cy="427038"/>
          </a:xfrm>
        </p:spPr>
        <p:txBody>
          <a:bodyPr/>
          <a:lstStyle/>
          <a:p>
            <a:r>
              <a:rPr lang="en-IN" sz="2000" dirty="0"/>
              <a:t>2HBr(</a:t>
            </a:r>
            <a:r>
              <a:rPr lang="en-IN" sz="2000" i="1" dirty="0" err="1"/>
              <a:t>aq</a:t>
            </a:r>
            <a:r>
              <a:rPr lang="en-IN" sz="2000" dirty="0"/>
              <a:t>) + Ba(OH)</a:t>
            </a:r>
            <a:r>
              <a:rPr lang="en-IN" sz="2000" baseline="-25000" dirty="0"/>
              <a:t>2</a:t>
            </a:r>
            <a:r>
              <a:rPr lang="en-IN" sz="2000" dirty="0"/>
              <a:t>(</a:t>
            </a:r>
            <a:r>
              <a:rPr lang="en-IN" sz="2000" i="1" dirty="0" err="1"/>
              <a:t>aq</a:t>
            </a:r>
            <a:r>
              <a:rPr lang="en-IN" sz="2000" dirty="0"/>
              <a:t>) → BaBr</a:t>
            </a:r>
            <a:r>
              <a:rPr lang="en-IN" sz="2000" baseline="-25000" dirty="0"/>
              <a:t>2</a:t>
            </a:r>
            <a:r>
              <a:rPr lang="en-IN" sz="2000" dirty="0"/>
              <a:t>(</a:t>
            </a:r>
            <a:r>
              <a:rPr lang="en-IN" sz="2000" i="1" dirty="0" err="1"/>
              <a:t>aq</a:t>
            </a:r>
            <a:r>
              <a:rPr lang="en-IN" sz="2000" dirty="0"/>
              <a:t>) + 2H</a:t>
            </a:r>
            <a:r>
              <a:rPr lang="en-IN" sz="2000" baseline="-25000" dirty="0"/>
              <a:t>2</a:t>
            </a:r>
            <a:r>
              <a:rPr lang="en-IN" sz="2000" dirty="0"/>
              <a:t>O(</a:t>
            </a:r>
            <a:r>
              <a:rPr lang="en-IN" sz="2000" i="1" dirty="0"/>
              <a:t>l</a:t>
            </a:r>
            <a:r>
              <a:rPr lang="en-IN" sz="2000" dirty="0"/>
              <a:t>)</a:t>
            </a:r>
          </a:p>
        </p:txBody>
      </p:sp>
      <p:sp>
        <p:nvSpPr>
          <p:cNvPr id="5" name="Content Placeholder 4">
            <a:extLst>
              <a:ext uri="{FF2B5EF4-FFF2-40B4-BE49-F238E27FC236}">
                <a16:creationId xmlns:a16="http://schemas.microsoft.com/office/drawing/2014/main" id="{E54C7928-CC0A-432E-B3DF-0D8CA5DC0F8E}"/>
              </a:ext>
            </a:extLst>
          </p:cNvPr>
          <p:cNvSpPr>
            <a:spLocks noGrp="1"/>
          </p:cNvSpPr>
          <p:nvPr>
            <p:ph sz="quarter" idx="13"/>
          </p:nvPr>
        </p:nvSpPr>
        <p:spPr>
          <a:xfrm>
            <a:off x="495300" y="3116262"/>
            <a:ext cx="2171700" cy="427038"/>
          </a:xfrm>
        </p:spPr>
        <p:txBody>
          <a:bodyPr/>
          <a:lstStyle/>
          <a:p>
            <a:r>
              <a:rPr lang="en-IN" sz="2000" dirty="0"/>
              <a:t>Ionic equation:</a:t>
            </a:r>
          </a:p>
        </p:txBody>
      </p:sp>
      <p:graphicFrame>
        <p:nvGraphicFramePr>
          <p:cNvPr id="9" name="Object 8">
            <a:extLst>
              <a:ext uri="{FF2B5EF4-FFF2-40B4-BE49-F238E27FC236}">
                <a16:creationId xmlns:a16="http://schemas.microsoft.com/office/drawing/2014/main" id="{EBF3FEE5-CE3E-4196-800F-D4E51B8FBB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9974195"/>
              </p:ext>
            </p:extLst>
          </p:nvPr>
        </p:nvGraphicFramePr>
        <p:xfrm>
          <a:off x="481013" y="3670300"/>
          <a:ext cx="7835900" cy="401638"/>
        </p:xfrm>
        <a:graphic>
          <a:graphicData uri="http://schemas.openxmlformats.org/presentationml/2006/ole">
            <mc:AlternateContent xmlns:mc="http://schemas.openxmlformats.org/markup-compatibility/2006">
              <mc:Choice xmlns:v="urn:schemas-microsoft-com:vml" Requires="v">
                <p:oleObj spid="_x0000_s16401" name="Equation" r:id="rId3" imgW="4940280" imgH="253800" progId="Equation.DSMT4">
                  <p:embed/>
                </p:oleObj>
              </mc:Choice>
              <mc:Fallback>
                <p:oleObj name="Equation" r:id="rId3" imgW="4940280" imgH="253800" progId="Equation.DSMT4">
                  <p:embed/>
                  <p:pic>
                    <p:nvPicPr>
                      <p:cNvPr id="0" name=""/>
                      <p:cNvPicPr/>
                      <p:nvPr/>
                    </p:nvPicPr>
                    <p:blipFill>
                      <a:blip r:embed="rId4"/>
                      <a:stretch>
                        <a:fillRect/>
                      </a:stretch>
                    </p:blipFill>
                    <p:spPr>
                      <a:xfrm>
                        <a:off x="481013" y="3670300"/>
                        <a:ext cx="7835900" cy="40163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36F4DBF-980E-4835-AC90-268D56DE3D0D}"/>
              </a:ext>
            </a:extLst>
          </p:cNvPr>
          <p:cNvSpPr>
            <a:spLocks noGrp="1"/>
          </p:cNvSpPr>
          <p:nvPr>
            <p:ph sz="quarter" idx="14"/>
          </p:nvPr>
        </p:nvSpPr>
        <p:spPr>
          <a:xfrm>
            <a:off x="2006142" y="4191000"/>
            <a:ext cx="2212731" cy="499652"/>
          </a:xfrm>
        </p:spPr>
        <p:txBody>
          <a:bodyPr/>
          <a:lstStyle/>
          <a:p>
            <a:r>
              <a:rPr lang="en-GB" sz="2000" dirty="0"/>
              <a:t>Net ionic equation:</a:t>
            </a:r>
            <a:endParaRPr lang="en-IN" sz="2000" dirty="0"/>
          </a:p>
        </p:txBody>
      </p:sp>
      <p:graphicFrame>
        <p:nvGraphicFramePr>
          <p:cNvPr id="10" name="Object 9">
            <a:extLst>
              <a:ext uri="{FF2B5EF4-FFF2-40B4-BE49-F238E27FC236}">
                <a16:creationId xmlns:a16="http://schemas.microsoft.com/office/drawing/2014/main" id="{A6ABD920-7D19-4495-9783-77B0EEBA83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5485419"/>
              </p:ext>
            </p:extLst>
          </p:nvPr>
        </p:nvGraphicFramePr>
        <p:xfrm>
          <a:off x="2000250" y="4832350"/>
          <a:ext cx="3284538" cy="387350"/>
        </p:xfrm>
        <a:graphic>
          <a:graphicData uri="http://schemas.openxmlformats.org/presentationml/2006/ole">
            <mc:AlternateContent xmlns:mc="http://schemas.openxmlformats.org/markup-compatibility/2006">
              <mc:Choice xmlns:v="urn:schemas-microsoft-com:vml" Requires="v">
                <p:oleObj spid="_x0000_s16402" name="Equation" r:id="rId5" imgW="2145960" imgH="253800" progId="Equation.DSMT4">
                  <p:embed/>
                </p:oleObj>
              </mc:Choice>
              <mc:Fallback>
                <p:oleObj name="Equation" r:id="rId5" imgW="2145960" imgH="253800" progId="Equation.DSMT4">
                  <p:embed/>
                  <p:pic>
                    <p:nvPicPr>
                      <p:cNvPr id="0" name=""/>
                      <p:cNvPicPr/>
                      <p:nvPr/>
                    </p:nvPicPr>
                    <p:blipFill>
                      <a:blip r:embed="rId6"/>
                      <a:stretch>
                        <a:fillRect/>
                      </a:stretch>
                    </p:blipFill>
                    <p:spPr>
                      <a:xfrm>
                        <a:off x="2000250" y="4832350"/>
                        <a:ext cx="3284538" cy="3873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EC65CAC-AA5D-4CFB-9C07-5E3346448545}"/>
              </a:ext>
            </a:extLst>
          </p:cNvPr>
          <p:cNvSpPr>
            <a:spLocks noGrp="1"/>
          </p:cNvSpPr>
          <p:nvPr>
            <p:ph sz="quarter" idx="15"/>
          </p:nvPr>
        </p:nvSpPr>
        <p:spPr>
          <a:xfrm>
            <a:off x="2095207" y="5143500"/>
            <a:ext cx="571793" cy="402855"/>
          </a:xfrm>
        </p:spPr>
        <p:txBody>
          <a:bodyPr/>
          <a:lstStyle/>
          <a:p>
            <a:pPr>
              <a:spcAft>
                <a:spcPts val="800"/>
              </a:spcAft>
            </a:pPr>
            <a:r>
              <a:rPr lang="en-GB" sz="2000" dirty="0"/>
              <a:t>or</a:t>
            </a:r>
          </a:p>
        </p:txBody>
      </p:sp>
      <p:graphicFrame>
        <p:nvGraphicFramePr>
          <p:cNvPr id="11" name="Object 10">
            <a:extLst>
              <a:ext uri="{FF2B5EF4-FFF2-40B4-BE49-F238E27FC236}">
                <a16:creationId xmlns:a16="http://schemas.microsoft.com/office/drawing/2014/main" id="{F6C21AB2-7B2D-4D5C-AB7D-3E9466B4E3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6869771"/>
              </p:ext>
            </p:extLst>
          </p:nvPr>
        </p:nvGraphicFramePr>
        <p:xfrm>
          <a:off x="2049463" y="5646738"/>
          <a:ext cx="3019425" cy="401637"/>
        </p:xfrm>
        <a:graphic>
          <a:graphicData uri="http://schemas.openxmlformats.org/presentationml/2006/ole">
            <mc:AlternateContent xmlns:mc="http://schemas.openxmlformats.org/markup-compatibility/2006">
              <mc:Choice xmlns:v="urn:schemas-microsoft-com:vml" Requires="v">
                <p:oleObj spid="_x0000_s16403" name="Equation" r:id="rId7" imgW="1917360" imgH="253800" progId="Equation.DSMT4">
                  <p:embed/>
                </p:oleObj>
              </mc:Choice>
              <mc:Fallback>
                <p:oleObj name="Equation" r:id="rId7" imgW="1917360" imgH="253800" progId="Equation.DSMT4">
                  <p:embed/>
                  <p:pic>
                    <p:nvPicPr>
                      <p:cNvPr id="0" name=""/>
                      <p:cNvPicPr/>
                      <p:nvPr/>
                    </p:nvPicPr>
                    <p:blipFill>
                      <a:blip r:embed="rId8"/>
                      <a:stretch>
                        <a:fillRect/>
                      </a:stretch>
                    </p:blipFill>
                    <p:spPr>
                      <a:xfrm>
                        <a:off x="2049463" y="5646738"/>
                        <a:ext cx="3019425" cy="40163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DB5B822-0DDF-4A11-A020-AE230DB50346}"/>
              </a:ext>
            </a:extLst>
          </p:cNvPr>
          <p:cNvSpPr>
            <a:spLocks noGrp="1"/>
          </p:cNvSpPr>
          <p:nvPr>
            <p:ph sz="quarter" idx="16"/>
          </p:nvPr>
        </p:nvSpPr>
        <p:spPr>
          <a:xfrm>
            <a:off x="1981200" y="6177260"/>
            <a:ext cx="4114800" cy="499652"/>
          </a:xfrm>
        </p:spPr>
        <p:txBody>
          <a:bodyPr/>
          <a:lstStyle/>
          <a:p>
            <a:r>
              <a:rPr lang="pt-BR" sz="2000" dirty="0"/>
              <a:t>Both Ba</a:t>
            </a:r>
            <a:r>
              <a:rPr lang="pt-BR" sz="2000" baseline="30000" dirty="0"/>
              <a:t>2+</a:t>
            </a:r>
            <a:r>
              <a:rPr lang="pt-BR" sz="2000" dirty="0"/>
              <a:t> and Br</a:t>
            </a:r>
            <a:r>
              <a:rPr lang="pt-BR" sz="2000" baseline="30000" dirty="0"/>
              <a:t>−</a:t>
            </a:r>
            <a:r>
              <a:rPr lang="pt-BR" sz="2000" dirty="0"/>
              <a:t> are spectator ions.</a:t>
            </a:r>
            <a:endParaRPr lang="en-IN" sz="2000" dirty="0"/>
          </a:p>
        </p:txBody>
      </p:sp>
      <p:sp>
        <p:nvSpPr>
          <p:cNvPr id="22" name="Slide Number Placeholder 21">
            <a:extLst>
              <a:ext uri="{FF2B5EF4-FFF2-40B4-BE49-F238E27FC236}">
                <a16:creationId xmlns:a16="http://schemas.microsoft.com/office/drawing/2014/main" id="{6FE0BA41-F3B0-4E2F-9FEC-9205B7F69209}"/>
              </a:ext>
            </a:extLst>
          </p:cNvPr>
          <p:cNvSpPr>
            <a:spLocks noGrp="1"/>
          </p:cNvSpPr>
          <p:nvPr>
            <p:ph type="sldNum" sz="quarter" idx="4"/>
          </p:nvPr>
        </p:nvSpPr>
        <p:spPr/>
        <p:txBody>
          <a:bodyPr/>
          <a:lstStyle/>
          <a:p>
            <a:fld id="{E61124D7-3D3F-409D-95D2-103C22DF228D}" type="slidenum">
              <a:rPr lang="en-US" smtClean="0"/>
              <a:pPr/>
              <a:t>27</a:t>
            </a:fld>
            <a:endParaRPr lang="en-US" dirty="0"/>
          </a:p>
        </p:txBody>
      </p:sp>
    </p:spTree>
    <p:extLst>
      <p:ext uri="{BB962C8B-B14F-4D97-AF65-F5344CB8AC3E}">
        <p14:creationId xmlns:p14="http://schemas.microsoft.com/office/powerpoint/2010/main" val="60022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9CE-C5FF-43C9-A8C4-7FE8AA21C7A8}"/>
              </a:ext>
            </a:extLst>
          </p:cNvPr>
          <p:cNvSpPr>
            <a:spLocks noGrp="1"/>
          </p:cNvSpPr>
          <p:nvPr>
            <p:ph type="title"/>
          </p:nvPr>
        </p:nvSpPr>
        <p:spPr/>
        <p:txBody>
          <a:bodyPr/>
          <a:lstStyle/>
          <a:p>
            <a:r>
              <a:rPr lang="en-GB" dirty="0"/>
              <a:t>Example 4.4 </a:t>
            </a:r>
            <a:r>
              <a:rPr lang="en-GB" sz="1600" dirty="0"/>
              <a:t>4</a:t>
            </a:r>
            <a:endParaRPr lang="en-IN" sz="1600" dirty="0"/>
          </a:p>
        </p:txBody>
      </p:sp>
      <p:sp>
        <p:nvSpPr>
          <p:cNvPr id="3" name="Content Placeholder 2">
            <a:extLst>
              <a:ext uri="{FF2B5EF4-FFF2-40B4-BE49-F238E27FC236}">
                <a16:creationId xmlns:a16="http://schemas.microsoft.com/office/drawing/2014/main" id="{B32AF761-99A2-4DC0-BFE9-4057F4C24DA2}"/>
              </a:ext>
            </a:extLst>
          </p:cNvPr>
          <p:cNvSpPr>
            <a:spLocks noGrp="1"/>
          </p:cNvSpPr>
          <p:nvPr>
            <p:ph sz="quarter" idx="11"/>
          </p:nvPr>
        </p:nvSpPr>
        <p:spPr>
          <a:xfrm>
            <a:off x="457200" y="1447800"/>
            <a:ext cx="7124700" cy="1295400"/>
          </a:xfrm>
        </p:spPr>
        <p:txBody>
          <a:bodyPr/>
          <a:lstStyle/>
          <a:p>
            <a:pPr marL="457200" indent="-457200">
              <a:spcAft>
                <a:spcPts val="2000"/>
              </a:spcAft>
            </a:pPr>
            <a:r>
              <a:rPr lang="en-IN" sz="2000" dirty="0"/>
              <a:t>b)	Molecular equation:</a:t>
            </a:r>
          </a:p>
          <a:p>
            <a:r>
              <a:rPr lang="en-IN" sz="2000" dirty="0"/>
              <a:t>H</a:t>
            </a:r>
            <a:r>
              <a:rPr lang="en-IN" sz="2000" baseline="-25000" dirty="0"/>
              <a:t>2</a:t>
            </a:r>
            <a:r>
              <a:rPr lang="en-IN" sz="2000" dirty="0"/>
              <a:t>SO</a:t>
            </a:r>
            <a:r>
              <a:rPr lang="en-IN" sz="2000" baseline="-25000" dirty="0"/>
              <a:t>4</a:t>
            </a:r>
            <a:r>
              <a:rPr lang="en-IN" sz="2000" dirty="0"/>
              <a:t>(</a:t>
            </a:r>
            <a:r>
              <a:rPr lang="en-IN" sz="2000" i="1" dirty="0" err="1"/>
              <a:t>aq</a:t>
            </a:r>
            <a:r>
              <a:rPr lang="en-IN" sz="2000" dirty="0"/>
              <a:t>) + 2KOH(</a:t>
            </a:r>
            <a:r>
              <a:rPr lang="en-IN" sz="2000" i="1" dirty="0" err="1"/>
              <a:t>aq</a:t>
            </a:r>
            <a:r>
              <a:rPr lang="en-IN" sz="2000" dirty="0"/>
              <a:t>) → K</a:t>
            </a:r>
            <a:r>
              <a:rPr lang="en-IN" sz="2000" baseline="-25000" dirty="0"/>
              <a:t>2</a:t>
            </a:r>
            <a:r>
              <a:rPr lang="en-IN" sz="2000" dirty="0"/>
              <a:t>SO</a:t>
            </a:r>
            <a:r>
              <a:rPr lang="en-IN" sz="2000" baseline="-25000" dirty="0"/>
              <a:t>4</a:t>
            </a:r>
            <a:r>
              <a:rPr lang="en-IN" sz="2000" dirty="0"/>
              <a:t>(</a:t>
            </a:r>
            <a:r>
              <a:rPr lang="en-IN" sz="2000" i="1" dirty="0" err="1"/>
              <a:t>aq</a:t>
            </a:r>
            <a:r>
              <a:rPr lang="en-IN" sz="2000" dirty="0"/>
              <a:t>) + 2H</a:t>
            </a:r>
            <a:r>
              <a:rPr lang="en-IN" sz="2000" baseline="-25000" dirty="0"/>
              <a:t>2</a:t>
            </a:r>
            <a:r>
              <a:rPr lang="en-IN" sz="2000" dirty="0"/>
              <a:t>O(</a:t>
            </a:r>
            <a:r>
              <a:rPr lang="en-IN" sz="2000" i="1" dirty="0"/>
              <a:t>l</a:t>
            </a:r>
            <a:r>
              <a:rPr lang="en-IN" sz="2000" dirty="0"/>
              <a:t>)</a:t>
            </a:r>
          </a:p>
        </p:txBody>
      </p:sp>
      <p:sp>
        <p:nvSpPr>
          <p:cNvPr id="4" name="Content Placeholder 3">
            <a:extLst>
              <a:ext uri="{FF2B5EF4-FFF2-40B4-BE49-F238E27FC236}">
                <a16:creationId xmlns:a16="http://schemas.microsoft.com/office/drawing/2014/main" id="{E94CF000-32F4-40B5-B1D9-0B52153CE2FF}"/>
              </a:ext>
            </a:extLst>
          </p:cNvPr>
          <p:cNvSpPr>
            <a:spLocks noGrp="1"/>
          </p:cNvSpPr>
          <p:nvPr>
            <p:ph sz="quarter" idx="12"/>
          </p:nvPr>
        </p:nvSpPr>
        <p:spPr>
          <a:xfrm>
            <a:off x="441972" y="2762250"/>
            <a:ext cx="1828800" cy="427038"/>
          </a:xfrm>
        </p:spPr>
        <p:txBody>
          <a:bodyPr/>
          <a:lstStyle/>
          <a:p>
            <a:r>
              <a:rPr lang="en-IN" sz="2000" dirty="0"/>
              <a:t>Ionic equation:</a:t>
            </a:r>
          </a:p>
        </p:txBody>
      </p:sp>
      <p:graphicFrame>
        <p:nvGraphicFramePr>
          <p:cNvPr id="24" name="Object 23">
            <a:extLst>
              <a:ext uri="{FF2B5EF4-FFF2-40B4-BE49-F238E27FC236}">
                <a16:creationId xmlns:a16="http://schemas.microsoft.com/office/drawing/2014/main" id="{7F7AD614-700A-49DE-A245-EACBA5EE33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5641384"/>
              </p:ext>
            </p:extLst>
          </p:nvPr>
        </p:nvGraphicFramePr>
        <p:xfrm>
          <a:off x="519113" y="3386138"/>
          <a:ext cx="7970837" cy="398462"/>
        </p:xfrm>
        <a:graphic>
          <a:graphicData uri="http://schemas.openxmlformats.org/presentationml/2006/ole">
            <mc:AlternateContent xmlns:mc="http://schemas.openxmlformats.org/markup-compatibility/2006">
              <mc:Choice xmlns:v="urn:schemas-microsoft-com:vml" Requires="v">
                <p:oleObj spid="_x0000_s17430" name="Equation" r:id="rId3" imgW="5105160" imgH="253800" progId="Equation.DSMT4">
                  <p:embed/>
                </p:oleObj>
              </mc:Choice>
              <mc:Fallback>
                <p:oleObj name="Equation" r:id="rId3" imgW="5105160" imgH="253800" progId="Equation.DSMT4">
                  <p:embed/>
                  <p:pic>
                    <p:nvPicPr>
                      <p:cNvPr id="24" name="Object 23">
                        <a:extLst>
                          <a:ext uri="{FF2B5EF4-FFF2-40B4-BE49-F238E27FC236}">
                            <a16:creationId xmlns:a16="http://schemas.microsoft.com/office/drawing/2014/main" id="{7F7AD614-700A-49DE-A245-EACBA5EE33CA}"/>
                          </a:ext>
                        </a:extLst>
                      </p:cNvPr>
                      <p:cNvPicPr/>
                      <p:nvPr/>
                    </p:nvPicPr>
                    <p:blipFill>
                      <a:blip r:embed="rId4"/>
                      <a:stretch>
                        <a:fillRect/>
                      </a:stretch>
                    </p:blipFill>
                    <p:spPr>
                      <a:xfrm>
                        <a:off x="519113" y="3386138"/>
                        <a:ext cx="7970837" cy="3984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54C7928-CC0A-432E-B3DF-0D8CA5DC0F8E}"/>
              </a:ext>
            </a:extLst>
          </p:cNvPr>
          <p:cNvSpPr>
            <a:spLocks noGrp="1"/>
          </p:cNvSpPr>
          <p:nvPr>
            <p:ph sz="quarter" idx="13"/>
          </p:nvPr>
        </p:nvSpPr>
        <p:spPr>
          <a:xfrm>
            <a:off x="436245" y="4068223"/>
            <a:ext cx="2171700" cy="427038"/>
          </a:xfrm>
        </p:spPr>
        <p:txBody>
          <a:bodyPr/>
          <a:lstStyle/>
          <a:p>
            <a:r>
              <a:rPr lang="en-IN" sz="2000" dirty="0"/>
              <a:t>Net ionic equation:</a:t>
            </a:r>
          </a:p>
        </p:txBody>
      </p:sp>
      <p:graphicFrame>
        <p:nvGraphicFramePr>
          <p:cNvPr id="10" name="Object 9">
            <a:extLst>
              <a:ext uri="{FF2B5EF4-FFF2-40B4-BE49-F238E27FC236}">
                <a16:creationId xmlns:a16="http://schemas.microsoft.com/office/drawing/2014/main" id="{F4D075F3-DD1E-4102-8CB4-698912664C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0321197"/>
              </p:ext>
            </p:extLst>
          </p:nvPr>
        </p:nvGraphicFramePr>
        <p:xfrm>
          <a:off x="1357313" y="4572000"/>
          <a:ext cx="5908675" cy="396875"/>
        </p:xfrm>
        <a:graphic>
          <a:graphicData uri="http://schemas.openxmlformats.org/presentationml/2006/ole">
            <mc:AlternateContent xmlns:mc="http://schemas.openxmlformats.org/markup-compatibility/2006">
              <mc:Choice xmlns:v="urn:schemas-microsoft-com:vml" Requires="v">
                <p:oleObj spid="_x0000_s17431" name="Equation" r:id="rId5" imgW="3771720" imgH="253800" progId="Equation.DSMT4">
                  <p:embed/>
                </p:oleObj>
              </mc:Choice>
              <mc:Fallback>
                <p:oleObj name="Equation" r:id="rId5" imgW="3771720" imgH="253800" progId="Equation.DSMT4">
                  <p:embed/>
                  <p:pic>
                    <p:nvPicPr>
                      <p:cNvPr id="0" name=""/>
                      <p:cNvPicPr/>
                      <p:nvPr/>
                    </p:nvPicPr>
                    <p:blipFill>
                      <a:blip r:embed="rId6"/>
                      <a:stretch>
                        <a:fillRect/>
                      </a:stretch>
                    </p:blipFill>
                    <p:spPr>
                      <a:xfrm>
                        <a:off x="1357313" y="4572000"/>
                        <a:ext cx="5908675" cy="3968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36F4DBF-980E-4835-AC90-268D56DE3D0D}"/>
              </a:ext>
            </a:extLst>
          </p:cNvPr>
          <p:cNvSpPr>
            <a:spLocks noGrp="1"/>
          </p:cNvSpPr>
          <p:nvPr>
            <p:ph sz="quarter" idx="14"/>
          </p:nvPr>
        </p:nvSpPr>
        <p:spPr>
          <a:xfrm>
            <a:off x="1143000" y="5308209"/>
            <a:ext cx="2023200" cy="330591"/>
          </a:xfrm>
        </p:spPr>
        <p:txBody>
          <a:bodyPr/>
          <a:lstStyle/>
          <a:p>
            <a:r>
              <a:rPr lang="en-GB" sz="2000" dirty="0"/>
              <a:t>Note that because</a:t>
            </a:r>
            <a:endParaRPr lang="en-IN" sz="2000" dirty="0"/>
          </a:p>
        </p:txBody>
      </p:sp>
      <p:graphicFrame>
        <p:nvGraphicFramePr>
          <p:cNvPr id="26" name="Object 25">
            <a:extLst>
              <a:ext uri="{FF2B5EF4-FFF2-40B4-BE49-F238E27FC236}">
                <a16:creationId xmlns:a16="http://schemas.microsoft.com/office/drawing/2014/main" id="{8F623DDA-550A-4401-8A0A-1A980D182B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4791760"/>
              </p:ext>
            </p:extLst>
          </p:nvPr>
        </p:nvGraphicFramePr>
        <p:xfrm>
          <a:off x="3108325" y="5321300"/>
          <a:ext cx="663575" cy="393700"/>
        </p:xfrm>
        <a:graphic>
          <a:graphicData uri="http://schemas.openxmlformats.org/presentationml/2006/ole">
            <mc:AlternateContent xmlns:mc="http://schemas.openxmlformats.org/markup-compatibility/2006">
              <mc:Choice xmlns:v="urn:schemas-microsoft-com:vml" Requires="v">
                <p:oleObj spid="_x0000_s17432" name="Equation" r:id="rId7" imgW="406080" imgH="241200" progId="Equation.DSMT4">
                  <p:embed/>
                </p:oleObj>
              </mc:Choice>
              <mc:Fallback>
                <p:oleObj name="Equation" r:id="rId7" imgW="406080" imgH="241200" progId="Equation.DSMT4">
                  <p:embed/>
                  <p:pic>
                    <p:nvPicPr>
                      <p:cNvPr id="26" name="Object 25">
                        <a:extLst>
                          <a:ext uri="{FF2B5EF4-FFF2-40B4-BE49-F238E27FC236}">
                            <a16:creationId xmlns:a16="http://schemas.microsoft.com/office/drawing/2014/main" id="{8F623DDA-550A-4401-8A0A-1A980D182BF4}"/>
                          </a:ext>
                        </a:extLst>
                      </p:cNvPr>
                      <p:cNvPicPr/>
                      <p:nvPr/>
                    </p:nvPicPr>
                    <p:blipFill>
                      <a:blip r:embed="rId8"/>
                      <a:stretch>
                        <a:fillRect/>
                      </a:stretch>
                    </p:blipFill>
                    <p:spPr>
                      <a:xfrm>
                        <a:off x="3108325" y="5321300"/>
                        <a:ext cx="663575" cy="393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EC65CAC-AA5D-4CFB-9C07-5E3346448545}"/>
              </a:ext>
            </a:extLst>
          </p:cNvPr>
          <p:cNvSpPr>
            <a:spLocks noGrp="1"/>
          </p:cNvSpPr>
          <p:nvPr>
            <p:ph sz="quarter" idx="15"/>
          </p:nvPr>
        </p:nvSpPr>
        <p:spPr>
          <a:xfrm>
            <a:off x="1143000" y="5649461"/>
            <a:ext cx="6338070" cy="713239"/>
          </a:xfrm>
        </p:spPr>
        <p:txBody>
          <a:bodyPr/>
          <a:lstStyle/>
          <a:p>
            <a:r>
              <a:rPr lang="en-GB" sz="2000" dirty="0"/>
              <a:t>is a weak acid and does not ionize appreciably in water, the only spectator ion is</a:t>
            </a:r>
            <a:endParaRPr lang="en-IN" sz="2000" dirty="0"/>
          </a:p>
        </p:txBody>
      </p:sp>
      <p:graphicFrame>
        <p:nvGraphicFramePr>
          <p:cNvPr id="8" name="Object 7">
            <a:extLst>
              <a:ext uri="{FF2B5EF4-FFF2-40B4-BE49-F238E27FC236}">
                <a16:creationId xmlns:a16="http://schemas.microsoft.com/office/drawing/2014/main" id="{EC044C5D-829A-4CAD-884C-D5DC910A26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1581808"/>
              </p:ext>
            </p:extLst>
          </p:nvPr>
        </p:nvGraphicFramePr>
        <p:xfrm>
          <a:off x="3307589" y="5976011"/>
          <a:ext cx="388111" cy="310489"/>
        </p:xfrm>
        <a:graphic>
          <a:graphicData uri="http://schemas.openxmlformats.org/presentationml/2006/ole">
            <mc:AlternateContent xmlns:mc="http://schemas.openxmlformats.org/markup-compatibility/2006">
              <mc:Choice xmlns:v="urn:schemas-microsoft-com:vml" Requires="v">
                <p:oleObj spid="_x0000_s17433" name="Equation" r:id="rId9" imgW="253800" imgH="203040" progId="Equation.DSMT4">
                  <p:embed/>
                </p:oleObj>
              </mc:Choice>
              <mc:Fallback>
                <p:oleObj name="Equation" r:id="rId9" imgW="253800" imgH="203040" progId="Equation.DSMT4">
                  <p:embed/>
                  <p:pic>
                    <p:nvPicPr>
                      <p:cNvPr id="0" name=""/>
                      <p:cNvPicPr/>
                      <p:nvPr/>
                    </p:nvPicPr>
                    <p:blipFill>
                      <a:blip r:embed="rId10"/>
                      <a:stretch>
                        <a:fillRect/>
                      </a:stretch>
                    </p:blipFill>
                    <p:spPr>
                      <a:xfrm>
                        <a:off x="3307589" y="5976011"/>
                        <a:ext cx="388111" cy="310489"/>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6FE0BA41-F3B0-4E2F-9FEC-9205B7F69209}"/>
              </a:ext>
            </a:extLst>
          </p:cNvPr>
          <p:cNvSpPr>
            <a:spLocks noGrp="1"/>
          </p:cNvSpPr>
          <p:nvPr>
            <p:ph type="sldNum" sz="quarter" idx="4"/>
          </p:nvPr>
        </p:nvSpPr>
        <p:spPr/>
        <p:txBody>
          <a:bodyPr/>
          <a:lstStyle/>
          <a:p>
            <a:fld id="{E61124D7-3D3F-409D-95D2-103C22DF228D}" type="slidenum">
              <a:rPr lang="en-US" smtClean="0"/>
              <a:pPr/>
              <a:t>28</a:t>
            </a:fld>
            <a:endParaRPr lang="en-US" dirty="0"/>
          </a:p>
        </p:txBody>
      </p:sp>
    </p:spTree>
    <p:extLst>
      <p:ext uri="{BB962C8B-B14F-4D97-AF65-F5344CB8AC3E}">
        <p14:creationId xmlns:p14="http://schemas.microsoft.com/office/powerpoint/2010/main" val="246747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GB" dirty="0"/>
              <a:t>Neutralization Reaction Producing a Gas</a:t>
            </a:r>
            <a:endParaRPr lang="en-US" sz="1600" dirty="0"/>
          </a:p>
        </p:txBody>
      </p:sp>
      <p:sp>
        <p:nvSpPr>
          <p:cNvPr id="7" name="Content Placeholder 2">
            <a:extLst>
              <a:ext uri="{FF2B5EF4-FFF2-40B4-BE49-F238E27FC236}">
                <a16:creationId xmlns:a16="http://schemas.microsoft.com/office/drawing/2014/main" id="{0C83341C-A970-49CD-93AE-8ACDCA798085}"/>
              </a:ext>
            </a:extLst>
          </p:cNvPr>
          <p:cNvSpPr>
            <a:spLocks noGrp="1"/>
          </p:cNvSpPr>
          <p:nvPr>
            <p:ph idx="1" hasCustomPrompt="1"/>
          </p:nvPr>
        </p:nvSpPr>
        <p:spPr>
          <a:xfrm>
            <a:off x="455696" y="1734992"/>
            <a:ext cx="8229600" cy="72459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lgn="ctr"/>
            <a:r>
              <a:rPr lang="en-GB" b="1" dirty="0"/>
              <a:t>acid + base → salt + water + CO</a:t>
            </a:r>
            <a:r>
              <a:rPr lang="en-GB" b="1" baseline="-25000" dirty="0"/>
              <a:t>2</a:t>
            </a:r>
          </a:p>
        </p:txBody>
      </p:sp>
      <p:sp>
        <p:nvSpPr>
          <p:cNvPr id="11" name="Content Placeholder 3">
            <a:extLst>
              <a:ext uri="{FF2B5EF4-FFF2-40B4-BE49-F238E27FC236}">
                <a16:creationId xmlns:a16="http://schemas.microsoft.com/office/drawing/2014/main" id="{FD3EFD3F-8D52-4E3F-AD84-E0F401B7BFB0}"/>
              </a:ext>
            </a:extLst>
          </p:cNvPr>
          <p:cNvSpPr>
            <a:spLocks noGrp="1"/>
          </p:cNvSpPr>
          <p:nvPr>
            <p:ph idx="13" hasCustomPrompt="1"/>
          </p:nvPr>
        </p:nvSpPr>
        <p:spPr>
          <a:xfrm>
            <a:off x="457199" y="2705100"/>
            <a:ext cx="8245201" cy="72459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lgn="ctr"/>
            <a:r>
              <a:rPr lang="en-US" dirty="0"/>
              <a:t>2HCl(</a:t>
            </a:r>
            <a:r>
              <a:rPr lang="en-US" i="1" dirty="0" err="1"/>
              <a:t>aq</a:t>
            </a:r>
            <a:r>
              <a:rPr lang="en-US" dirty="0"/>
              <a:t>) + Na</a:t>
            </a:r>
            <a:r>
              <a:rPr lang="en-US" baseline="-25000" dirty="0"/>
              <a:t>2</a:t>
            </a:r>
            <a:r>
              <a:rPr lang="en-US" dirty="0"/>
              <a:t>CO</a:t>
            </a:r>
            <a:r>
              <a:rPr lang="en-US" baseline="-25000" dirty="0"/>
              <a:t>3</a:t>
            </a:r>
            <a:r>
              <a:rPr lang="en-US" dirty="0"/>
              <a:t>(</a:t>
            </a:r>
            <a:r>
              <a:rPr lang="en-US" i="1" dirty="0" err="1"/>
              <a:t>aq</a:t>
            </a:r>
            <a:r>
              <a:rPr lang="en-US" dirty="0"/>
              <a:t>) → 2NaCl(</a:t>
            </a:r>
            <a:r>
              <a:rPr lang="en-US" i="1" dirty="0" err="1"/>
              <a:t>aq</a:t>
            </a:r>
            <a:r>
              <a:rPr lang="en-US" dirty="0"/>
              <a:t>) + H</a:t>
            </a:r>
            <a:r>
              <a:rPr lang="en-US" baseline="-25000" dirty="0"/>
              <a:t>2</a:t>
            </a:r>
            <a:r>
              <a:rPr lang="en-US" dirty="0"/>
              <a:t>O (</a:t>
            </a:r>
            <a:r>
              <a:rPr lang="en-US" i="1" dirty="0"/>
              <a:t>l</a:t>
            </a:r>
            <a:r>
              <a:rPr lang="en-US" dirty="0"/>
              <a:t>) + CO</a:t>
            </a:r>
            <a:r>
              <a:rPr lang="en-US" baseline="-25000" dirty="0"/>
              <a:t>2 </a:t>
            </a:r>
            <a:r>
              <a:rPr lang="en-US" dirty="0"/>
              <a:t>(</a:t>
            </a:r>
            <a:r>
              <a:rPr lang="en-US" i="1" dirty="0"/>
              <a:t>g</a:t>
            </a:r>
            <a:r>
              <a:rPr lang="en-US" dirty="0"/>
              <a:t>)</a:t>
            </a:r>
          </a:p>
        </p:txBody>
      </p:sp>
      <p:graphicFrame>
        <p:nvGraphicFramePr>
          <p:cNvPr id="4" name="Object 3">
            <a:extLst>
              <a:ext uri="{FF2B5EF4-FFF2-40B4-BE49-F238E27FC236}">
                <a16:creationId xmlns:a16="http://schemas.microsoft.com/office/drawing/2014/main" id="{EA1EE098-6EB0-44CC-9747-28449A0607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0495675"/>
              </p:ext>
            </p:extLst>
          </p:nvPr>
        </p:nvGraphicFramePr>
        <p:xfrm>
          <a:off x="106808" y="3874208"/>
          <a:ext cx="8930383" cy="456839"/>
        </p:xfrm>
        <a:graphic>
          <a:graphicData uri="http://schemas.openxmlformats.org/presentationml/2006/ole">
            <mc:AlternateContent xmlns:mc="http://schemas.openxmlformats.org/markup-compatibility/2006">
              <mc:Choice xmlns:v="urn:schemas-microsoft-com:vml" Requires="v">
                <p:oleObj spid="_x0000_s18444" name="Equation" r:id="rId3" imgW="5715000" imgH="291960" progId="Equation.DSMT4">
                  <p:embed/>
                </p:oleObj>
              </mc:Choice>
              <mc:Fallback>
                <p:oleObj name="Equation" r:id="rId3" imgW="5715000" imgH="291960" progId="Equation.DSMT4">
                  <p:embed/>
                  <p:pic>
                    <p:nvPicPr>
                      <p:cNvPr id="0" name=""/>
                      <p:cNvPicPr/>
                      <p:nvPr/>
                    </p:nvPicPr>
                    <p:blipFill>
                      <a:blip r:embed="rId4"/>
                      <a:stretch>
                        <a:fillRect/>
                      </a:stretch>
                    </p:blipFill>
                    <p:spPr>
                      <a:xfrm>
                        <a:off x="106808" y="3874208"/>
                        <a:ext cx="8930383" cy="45683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A11A0C4-ED08-4121-8A34-29BF298A1E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56705603"/>
              </p:ext>
            </p:extLst>
          </p:nvPr>
        </p:nvGraphicFramePr>
        <p:xfrm>
          <a:off x="1739900" y="4794250"/>
          <a:ext cx="5092700" cy="469900"/>
        </p:xfrm>
        <a:graphic>
          <a:graphicData uri="http://schemas.openxmlformats.org/presentationml/2006/ole">
            <mc:AlternateContent xmlns:mc="http://schemas.openxmlformats.org/markup-compatibility/2006">
              <mc:Choice xmlns:v="urn:schemas-microsoft-com:vml" Requires="v">
                <p:oleObj spid="_x0000_s18445" name="Equation" r:id="rId5" imgW="2616120" imgH="241200" progId="Equation.DSMT4">
                  <p:embed/>
                </p:oleObj>
              </mc:Choice>
              <mc:Fallback>
                <p:oleObj name="Equation" r:id="rId5" imgW="2616120" imgH="241200" progId="Equation.DSMT4">
                  <p:embed/>
                  <p:pic>
                    <p:nvPicPr>
                      <p:cNvPr id="0" name=""/>
                      <p:cNvPicPr/>
                      <p:nvPr/>
                    </p:nvPicPr>
                    <p:blipFill>
                      <a:blip r:embed="rId6"/>
                      <a:stretch>
                        <a:fillRect/>
                      </a:stretch>
                    </p:blipFill>
                    <p:spPr>
                      <a:xfrm>
                        <a:off x="1739900" y="4794250"/>
                        <a:ext cx="5092700" cy="469900"/>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29</a:t>
            </a:fld>
            <a:endParaRPr lang="en-US" dirty="0"/>
          </a:p>
        </p:txBody>
      </p:sp>
    </p:spTree>
    <p:extLst>
      <p:ext uri="{BB962C8B-B14F-4D97-AF65-F5344CB8AC3E}">
        <p14:creationId xmlns:p14="http://schemas.microsoft.com/office/powerpoint/2010/main" val="55309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8923-94C0-41AE-8EAD-7EB8D2E45FD9}"/>
              </a:ext>
            </a:extLst>
          </p:cNvPr>
          <p:cNvSpPr>
            <a:spLocks noGrp="1"/>
          </p:cNvSpPr>
          <p:nvPr>
            <p:ph type="title"/>
          </p:nvPr>
        </p:nvSpPr>
        <p:spPr/>
        <p:txBody>
          <a:bodyPr/>
          <a:lstStyle/>
          <a:p>
            <a:r>
              <a:rPr lang="en-IN" dirty="0"/>
              <a:t>Electrolytes </a:t>
            </a:r>
            <a:r>
              <a:rPr lang="en-IN" sz="1600" dirty="0"/>
              <a:t>1</a:t>
            </a:r>
          </a:p>
        </p:txBody>
      </p:sp>
      <p:sp>
        <p:nvSpPr>
          <p:cNvPr id="3" name="Content Placeholder 2">
            <a:extLst>
              <a:ext uri="{FF2B5EF4-FFF2-40B4-BE49-F238E27FC236}">
                <a16:creationId xmlns:a16="http://schemas.microsoft.com/office/drawing/2014/main" id="{2ABA33FF-3019-4B51-A527-68BDE9BBE422}"/>
              </a:ext>
            </a:extLst>
          </p:cNvPr>
          <p:cNvSpPr>
            <a:spLocks noGrp="1"/>
          </p:cNvSpPr>
          <p:nvPr>
            <p:ph sz="quarter" idx="11"/>
          </p:nvPr>
        </p:nvSpPr>
        <p:spPr>
          <a:xfrm>
            <a:off x="457200" y="1447800"/>
            <a:ext cx="7886700" cy="1752600"/>
          </a:xfrm>
        </p:spPr>
        <p:txBody>
          <a:bodyPr/>
          <a:lstStyle/>
          <a:p>
            <a:r>
              <a:rPr lang="en-GB" dirty="0"/>
              <a:t>An </a:t>
            </a:r>
            <a:r>
              <a:rPr lang="en-GB" b="1" i="1" dirty="0"/>
              <a:t>electrolyte</a:t>
            </a:r>
            <a:r>
              <a:rPr lang="en-GB" dirty="0"/>
              <a:t> is a substance that, when dissolved in water, results in a solution that can conduct electricity.</a:t>
            </a:r>
          </a:p>
          <a:p>
            <a:r>
              <a:rPr lang="en-GB" dirty="0"/>
              <a:t>A </a:t>
            </a:r>
            <a:r>
              <a:rPr lang="en-GB" b="1" i="1" dirty="0"/>
              <a:t>nonelectrolyte</a:t>
            </a:r>
            <a:r>
              <a:rPr lang="en-GB" dirty="0"/>
              <a:t> is a substance that, when dissolved, results in a solution that does not conduct electricity.</a:t>
            </a:r>
            <a:endParaRPr lang="en-IN" dirty="0"/>
          </a:p>
        </p:txBody>
      </p:sp>
      <p:pic>
        <p:nvPicPr>
          <p:cNvPr id="25" name="Picture 24" descr="A nonelectrolyte solution does not conduct electricity. When the ends of a circuit are placed into a nonelectrolyte solution, current cannot flow, and the lightbulb does not illuminate.">
            <a:extLst>
              <a:ext uri="{FF2B5EF4-FFF2-40B4-BE49-F238E27FC236}">
                <a16:creationId xmlns:a16="http://schemas.microsoft.com/office/drawing/2014/main" id="{26E69BDA-35D8-4FD7-9FBD-ADC4C77EB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735" y="3200578"/>
            <a:ext cx="1410865" cy="2342147"/>
          </a:xfrm>
          <a:prstGeom prst="rect">
            <a:avLst/>
          </a:prstGeom>
        </p:spPr>
      </p:pic>
      <p:sp>
        <p:nvSpPr>
          <p:cNvPr id="4" name="Content Placeholder 3">
            <a:extLst>
              <a:ext uri="{FF2B5EF4-FFF2-40B4-BE49-F238E27FC236}">
                <a16:creationId xmlns:a16="http://schemas.microsoft.com/office/drawing/2014/main" id="{212B8A7D-9BEE-4703-9118-67459313E275}"/>
              </a:ext>
            </a:extLst>
          </p:cNvPr>
          <p:cNvSpPr>
            <a:spLocks noGrp="1"/>
          </p:cNvSpPr>
          <p:nvPr>
            <p:ph sz="quarter" idx="12"/>
          </p:nvPr>
        </p:nvSpPr>
        <p:spPr>
          <a:xfrm>
            <a:off x="876551" y="5640892"/>
            <a:ext cx="1790700" cy="466650"/>
          </a:xfrm>
        </p:spPr>
        <p:txBody>
          <a:bodyPr/>
          <a:lstStyle/>
          <a:p>
            <a:pPr algn="ctr"/>
            <a:r>
              <a:rPr lang="en-IN" sz="2200" dirty="0"/>
              <a:t>nonelectrolyte</a:t>
            </a:r>
          </a:p>
        </p:txBody>
      </p:sp>
      <p:pic>
        <p:nvPicPr>
          <p:cNvPr id="26" name="Picture 25" descr="A weak electrolyte solution moderately conducts electricity because it partially dissociates into cations and anions. When the ends of a circuit are placed into a weak electrolyte solution, current can flow, and the lightbulb illuminates faintly.">
            <a:extLst>
              <a:ext uri="{FF2B5EF4-FFF2-40B4-BE49-F238E27FC236}">
                <a16:creationId xmlns:a16="http://schemas.microsoft.com/office/drawing/2014/main" id="{5E3AD27D-9253-4FA8-A48B-A097A31E1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353" y="3200578"/>
            <a:ext cx="1410865" cy="2342147"/>
          </a:xfrm>
          <a:prstGeom prst="rect">
            <a:avLst/>
          </a:prstGeom>
        </p:spPr>
      </p:pic>
      <p:sp>
        <p:nvSpPr>
          <p:cNvPr id="5" name="Content Placeholder 4">
            <a:extLst>
              <a:ext uri="{FF2B5EF4-FFF2-40B4-BE49-F238E27FC236}">
                <a16:creationId xmlns:a16="http://schemas.microsoft.com/office/drawing/2014/main" id="{A5B0B764-C135-42F6-9003-DF4C710B07DE}"/>
              </a:ext>
            </a:extLst>
          </p:cNvPr>
          <p:cNvSpPr>
            <a:spLocks noGrp="1"/>
          </p:cNvSpPr>
          <p:nvPr>
            <p:ph sz="quarter" idx="13"/>
          </p:nvPr>
        </p:nvSpPr>
        <p:spPr>
          <a:xfrm>
            <a:off x="3352800" y="5630863"/>
            <a:ext cx="2171700" cy="388937"/>
          </a:xfrm>
        </p:spPr>
        <p:txBody>
          <a:bodyPr/>
          <a:lstStyle/>
          <a:p>
            <a:pPr algn="ctr"/>
            <a:r>
              <a:rPr lang="en-IN" sz="2200" dirty="0"/>
              <a:t>weak electrolyte</a:t>
            </a:r>
          </a:p>
        </p:txBody>
      </p:sp>
      <p:pic>
        <p:nvPicPr>
          <p:cNvPr id="27" name="Picture 26" descr="A strong electrolyte solution conducts electricity because it fully dissociates into cations and anions. When the ends of a circuit are placed into a strong electrolyte solution, current can flow, and the lightbulb illuminates brightly.">
            <a:extLst>
              <a:ext uri="{FF2B5EF4-FFF2-40B4-BE49-F238E27FC236}">
                <a16:creationId xmlns:a16="http://schemas.microsoft.com/office/drawing/2014/main" id="{1F729800-93E0-488B-8663-BE1B48629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198041"/>
            <a:ext cx="1410865" cy="2342147"/>
          </a:xfrm>
          <a:prstGeom prst="rect">
            <a:avLst/>
          </a:prstGeom>
        </p:spPr>
      </p:pic>
      <p:sp>
        <p:nvSpPr>
          <p:cNvPr id="6" name="Content Placeholder 5">
            <a:extLst>
              <a:ext uri="{FF2B5EF4-FFF2-40B4-BE49-F238E27FC236}">
                <a16:creationId xmlns:a16="http://schemas.microsoft.com/office/drawing/2014/main" id="{10A6FBC8-09CB-4866-9776-CE43FC4B6ED2}"/>
              </a:ext>
            </a:extLst>
          </p:cNvPr>
          <p:cNvSpPr>
            <a:spLocks noGrp="1"/>
          </p:cNvSpPr>
          <p:nvPr>
            <p:ph sz="quarter" idx="14"/>
          </p:nvPr>
        </p:nvSpPr>
        <p:spPr>
          <a:xfrm>
            <a:off x="6172200" y="5623038"/>
            <a:ext cx="2275114" cy="444312"/>
          </a:xfrm>
        </p:spPr>
        <p:txBody>
          <a:bodyPr/>
          <a:lstStyle/>
          <a:p>
            <a:pPr algn="ctr"/>
            <a:r>
              <a:rPr lang="en-IN" sz="2200" dirty="0"/>
              <a:t>strong electrolyte</a:t>
            </a:r>
          </a:p>
        </p:txBody>
      </p:sp>
      <p:sp>
        <p:nvSpPr>
          <p:cNvPr id="23" name="Text Placeholder 22">
            <a:extLst>
              <a:ext uri="{FF2B5EF4-FFF2-40B4-BE49-F238E27FC236}">
                <a16:creationId xmlns:a16="http://schemas.microsoft.com/office/drawing/2014/main" id="{C2A5AC39-26D9-4554-AD02-77BE658AE8A1}"/>
              </a:ext>
            </a:extLst>
          </p:cNvPr>
          <p:cNvSpPr>
            <a:spLocks noGrp="1"/>
          </p:cNvSpPr>
          <p:nvPr>
            <p:ph type="body" sz="quarter" idx="33"/>
          </p:nvPr>
        </p:nvSpPr>
        <p:spPr>
          <a:xfrm>
            <a:off x="2705099" y="6630987"/>
            <a:ext cx="5997301" cy="192133"/>
          </a:xfrm>
        </p:spPr>
        <p:txBody>
          <a:bodyPr/>
          <a:lstStyle/>
          <a:p>
            <a:r>
              <a:rPr lang="en-GB" dirty="0"/>
              <a:t>(Left, middle, right images): Stephen Frisch/McGraw Hill</a:t>
            </a:r>
          </a:p>
        </p:txBody>
      </p:sp>
      <p:sp>
        <p:nvSpPr>
          <p:cNvPr id="24" name="Slide Number Placeholder 23">
            <a:extLst>
              <a:ext uri="{FF2B5EF4-FFF2-40B4-BE49-F238E27FC236}">
                <a16:creationId xmlns:a16="http://schemas.microsoft.com/office/drawing/2014/main" id="{C2A21532-9419-47A3-AAE1-5893908F6F6F}"/>
              </a:ext>
            </a:extLst>
          </p:cNvPr>
          <p:cNvSpPr>
            <a:spLocks noGrp="1"/>
          </p:cNvSpPr>
          <p:nvPr>
            <p:ph type="sldNum" sz="quarter" idx="4"/>
          </p:nvPr>
        </p:nvSpPr>
        <p:spPr/>
        <p:txBody>
          <a:body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67282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64E-7356-440F-B862-D77B4F9789BF}"/>
              </a:ext>
            </a:extLst>
          </p:cNvPr>
          <p:cNvSpPr>
            <a:spLocks noGrp="1"/>
          </p:cNvSpPr>
          <p:nvPr>
            <p:ph type="title"/>
          </p:nvPr>
        </p:nvSpPr>
        <p:spPr/>
        <p:txBody>
          <a:bodyPr/>
          <a:lstStyle/>
          <a:p>
            <a:r>
              <a:rPr lang="en-GB" dirty="0"/>
              <a:t>Oxidation-Reduction Reactions </a:t>
            </a:r>
            <a:r>
              <a:rPr lang="en-GB" sz="1600" dirty="0"/>
              <a:t>1</a:t>
            </a:r>
            <a:endParaRPr lang="en-IN" dirty="0"/>
          </a:p>
        </p:txBody>
      </p:sp>
      <p:sp>
        <p:nvSpPr>
          <p:cNvPr id="3" name="Content Placeholder 2">
            <a:extLst>
              <a:ext uri="{FF2B5EF4-FFF2-40B4-BE49-F238E27FC236}">
                <a16:creationId xmlns:a16="http://schemas.microsoft.com/office/drawing/2014/main" id="{366CA02C-7469-4892-99C4-11266F1038D1}"/>
              </a:ext>
            </a:extLst>
          </p:cNvPr>
          <p:cNvSpPr>
            <a:spLocks noGrp="1"/>
          </p:cNvSpPr>
          <p:nvPr>
            <p:ph sz="quarter" idx="11"/>
          </p:nvPr>
        </p:nvSpPr>
        <p:spPr>
          <a:xfrm>
            <a:off x="2010216" y="1199169"/>
            <a:ext cx="4863813" cy="402498"/>
          </a:xfrm>
        </p:spPr>
        <p:txBody>
          <a:bodyPr/>
          <a:lstStyle/>
          <a:p>
            <a:pPr algn="ctr"/>
            <a:r>
              <a:rPr lang="en-IN" dirty="0"/>
              <a:t>(electron transfer reactions)</a:t>
            </a:r>
          </a:p>
        </p:txBody>
      </p:sp>
      <p:pic>
        <p:nvPicPr>
          <p:cNvPr id="23" name="Picture 22" descr="When solid magnesium metal burns in oxygen gas, the solid compound magnesium oxide is formed. This reaction is an example of an oxidation-reduction reaction.&#10;Magnesium metal loses electrons, as it is transforming from magnesium atoms to magnesium ions. Because Mg is losing electrons, it is being oxidized.&#10;Oxygen gas is gaining electrons, as it is transforming from oxygen atoms to oxide ions. Because O2 is gaining electrons, it is being reduced.">
            <a:extLst>
              <a:ext uri="{FF2B5EF4-FFF2-40B4-BE49-F238E27FC236}">
                <a16:creationId xmlns:a16="http://schemas.microsoft.com/office/drawing/2014/main" id="{581E670D-83DF-42DB-B5E7-5A20FF11E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1662095"/>
            <a:ext cx="5257800" cy="2589944"/>
          </a:xfrm>
          <a:prstGeom prst="rect">
            <a:avLst/>
          </a:prstGeom>
        </p:spPr>
      </p:pic>
      <p:graphicFrame>
        <p:nvGraphicFramePr>
          <p:cNvPr id="11" name="Object 10">
            <a:extLst>
              <a:ext uri="{FF2B5EF4-FFF2-40B4-BE49-F238E27FC236}">
                <a16:creationId xmlns:a16="http://schemas.microsoft.com/office/drawing/2014/main" id="{E506CA1D-700C-4DA4-B73C-7BA07D3F97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5246701"/>
              </p:ext>
            </p:extLst>
          </p:nvPr>
        </p:nvGraphicFramePr>
        <p:xfrm>
          <a:off x="710847" y="4338148"/>
          <a:ext cx="2598737" cy="444500"/>
        </p:xfrm>
        <a:graphic>
          <a:graphicData uri="http://schemas.openxmlformats.org/presentationml/2006/ole">
            <mc:AlternateContent xmlns:mc="http://schemas.openxmlformats.org/markup-compatibility/2006">
              <mc:Choice xmlns:v="urn:schemas-microsoft-com:vml" Requires="v">
                <p:oleObj spid="_x0000_s19473" name="Equation" r:id="rId4" imgW="2598716" imgH="445237" progId="Equation.DSMT4">
                  <p:embed/>
                </p:oleObj>
              </mc:Choice>
              <mc:Fallback>
                <p:oleObj name="Equation" r:id="rId4" imgW="2598716" imgH="445237" progId="Equation.DSMT4">
                  <p:embed/>
                  <p:pic>
                    <p:nvPicPr>
                      <p:cNvPr id="0" name=""/>
                      <p:cNvPicPr/>
                      <p:nvPr/>
                    </p:nvPicPr>
                    <p:blipFill>
                      <a:blip r:embed="rId5"/>
                      <a:stretch>
                        <a:fillRect/>
                      </a:stretch>
                    </p:blipFill>
                    <p:spPr>
                      <a:xfrm>
                        <a:off x="710847" y="4338148"/>
                        <a:ext cx="2598737" cy="444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43CB6A5-44B6-4F49-9BDB-8B7B937B39DA}"/>
              </a:ext>
            </a:extLst>
          </p:cNvPr>
          <p:cNvSpPr>
            <a:spLocks noGrp="1"/>
          </p:cNvSpPr>
          <p:nvPr>
            <p:ph sz="quarter" idx="13"/>
          </p:nvPr>
        </p:nvSpPr>
        <p:spPr>
          <a:xfrm>
            <a:off x="3894654" y="4277263"/>
            <a:ext cx="4601646" cy="503237"/>
          </a:xfrm>
        </p:spPr>
        <p:txBody>
          <a:bodyPr/>
          <a:lstStyle/>
          <a:p>
            <a:r>
              <a:rPr lang="en-IN" b="1" i="1" dirty="0"/>
              <a:t>Oxidation</a:t>
            </a:r>
            <a:r>
              <a:rPr lang="en-IN" dirty="0"/>
              <a:t> half-reaction (lose </a:t>
            </a:r>
            <a:r>
              <a:rPr lang="en-GB" dirty="0"/>
              <a:t>e</a:t>
            </a:r>
            <a:r>
              <a:rPr lang="en-GB" baseline="30000" dirty="0"/>
              <a:t>−</a:t>
            </a:r>
            <a:r>
              <a:rPr lang="en-IN" dirty="0"/>
              <a:t>)</a:t>
            </a:r>
          </a:p>
        </p:txBody>
      </p:sp>
      <p:graphicFrame>
        <p:nvGraphicFramePr>
          <p:cNvPr id="12" name="Object 11">
            <a:extLst>
              <a:ext uri="{FF2B5EF4-FFF2-40B4-BE49-F238E27FC236}">
                <a16:creationId xmlns:a16="http://schemas.microsoft.com/office/drawing/2014/main" id="{330B8509-CE56-4377-85FF-C241864359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0771186"/>
              </p:ext>
            </p:extLst>
          </p:nvPr>
        </p:nvGraphicFramePr>
        <p:xfrm>
          <a:off x="1066800" y="4838700"/>
          <a:ext cx="2154237" cy="469900"/>
        </p:xfrm>
        <a:graphic>
          <a:graphicData uri="http://schemas.openxmlformats.org/presentationml/2006/ole">
            <mc:AlternateContent xmlns:mc="http://schemas.openxmlformats.org/markup-compatibility/2006">
              <mc:Choice xmlns:v="urn:schemas-microsoft-com:vml" Requires="v">
                <p:oleObj spid="_x0000_s19474" name="Equation" r:id="rId6" imgW="2153602" imgH="469392" progId="Equation.DSMT4">
                  <p:embed/>
                </p:oleObj>
              </mc:Choice>
              <mc:Fallback>
                <p:oleObj name="Equation" r:id="rId6" imgW="2153602" imgH="469392" progId="Equation.DSMT4">
                  <p:embed/>
                  <p:pic>
                    <p:nvPicPr>
                      <p:cNvPr id="0" name=""/>
                      <p:cNvPicPr/>
                      <p:nvPr/>
                    </p:nvPicPr>
                    <p:blipFill>
                      <a:blip r:embed="rId7"/>
                      <a:stretch>
                        <a:fillRect/>
                      </a:stretch>
                    </p:blipFill>
                    <p:spPr>
                      <a:xfrm>
                        <a:off x="1066800" y="4838700"/>
                        <a:ext cx="2154237" cy="469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A69BE5F-2E9E-47EC-8C13-CD9BB0E6BAE7}"/>
              </a:ext>
            </a:extLst>
          </p:cNvPr>
          <p:cNvSpPr>
            <a:spLocks noGrp="1"/>
          </p:cNvSpPr>
          <p:nvPr>
            <p:ph sz="quarter" idx="15"/>
          </p:nvPr>
        </p:nvSpPr>
        <p:spPr>
          <a:xfrm>
            <a:off x="3924300" y="4749565"/>
            <a:ext cx="4258746" cy="476369"/>
          </a:xfrm>
        </p:spPr>
        <p:txBody>
          <a:bodyPr/>
          <a:lstStyle/>
          <a:p>
            <a:r>
              <a:rPr lang="en-IN" b="1" i="1" dirty="0"/>
              <a:t>Reduction</a:t>
            </a:r>
            <a:r>
              <a:rPr lang="en-IN" dirty="0"/>
              <a:t> half-reaction (gain e</a:t>
            </a:r>
            <a:r>
              <a:rPr lang="en-IN" baseline="30000" dirty="0"/>
              <a:t>−</a:t>
            </a:r>
            <a:r>
              <a:rPr lang="en-IN" dirty="0"/>
              <a:t>)</a:t>
            </a:r>
          </a:p>
        </p:txBody>
      </p:sp>
      <p:graphicFrame>
        <p:nvGraphicFramePr>
          <p:cNvPr id="24" name="Object 23">
            <a:extLst>
              <a:ext uri="{FF2B5EF4-FFF2-40B4-BE49-F238E27FC236}">
                <a16:creationId xmlns:a16="http://schemas.microsoft.com/office/drawing/2014/main" id="{EE74C739-F04D-406B-B114-73F7672033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50621668"/>
              </p:ext>
            </p:extLst>
          </p:nvPr>
        </p:nvGraphicFramePr>
        <p:xfrm>
          <a:off x="2155825" y="5502275"/>
          <a:ext cx="4830763" cy="536575"/>
        </p:xfrm>
        <a:graphic>
          <a:graphicData uri="http://schemas.openxmlformats.org/presentationml/2006/ole">
            <mc:AlternateContent xmlns:mc="http://schemas.openxmlformats.org/markup-compatibility/2006">
              <mc:Choice xmlns:v="urn:schemas-microsoft-com:vml" Requires="v">
                <p:oleObj spid="_x0000_s19475" name="Equation" r:id="rId8" imgW="2514600" imgH="279360" progId="Equation.DSMT4">
                  <p:embed/>
                </p:oleObj>
              </mc:Choice>
              <mc:Fallback>
                <p:oleObj name="Equation" r:id="rId8" imgW="2514600" imgH="279360" progId="Equation.DSMT4">
                  <p:embed/>
                  <p:pic>
                    <p:nvPicPr>
                      <p:cNvPr id="0" name=""/>
                      <p:cNvPicPr/>
                      <p:nvPr/>
                    </p:nvPicPr>
                    <p:blipFill>
                      <a:blip r:embed="rId9"/>
                      <a:stretch>
                        <a:fillRect/>
                      </a:stretch>
                    </p:blipFill>
                    <p:spPr>
                      <a:xfrm>
                        <a:off x="2155825" y="5502275"/>
                        <a:ext cx="4830763" cy="5365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6CC08FB-51C8-431B-8905-71C2EA86B4F1}"/>
              </a:ext>
            </a:extLst>
          </p:cNvPr>
          <p:cNvSpPr>
            <a:spLocks noGrp="1"/>
          </p:cNvSpPr>
          <p:nvPr>
            <p:ph sz="quarter" idx="16"/>
          </p:nvPr>
        </p:nvSpPr>
        <p:spPr>
          <a:xfrm>
            <a:off x="2971800" y="6108316"/>
            <a:ext cx="3238500" cy="427038"/>
          </a:xfrm>
        </p:spPr>
        <p:txBody>
          <a:bodyPr/>
          <a:lstStyle/>
          <a:p>
            <a:r>
              <a:rPr lang="en-IN" dirty="0"/>
              <a:t>2Mg + O</a:t>
            </a:r>
            <a:r>
              <a:rPr lang="en-IN" baseline="-25000" dirty="0"/>
              <a:t>2</a:t>
            </a:r>
            <a:r>
              <a:rPr lang="en-IN" dirty="0"/>
              <a:t> → 2MgO</a:t>
            </a:r>
          </a:p>
        </p:txBody>
      </p:sp>
      <p:sp>
        <p:nvSpPr>
          <p:cNvPr id="21" name="Text Placeholder 20">
            <a:extLst>
              <a:ext uri="{FF2B5EF4-FFF2-40B4-BE49-F238E27FC236}">
                <a16:creationId xmlns:a16="http://schemas.microsoft.com/office/drawing/2014/main" id="{30A832EB-C0F1-459D-9C01-A43C3C799FCD}"/>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80B4E756-2739-41DD-BB9F-0B800A5E4DAF}"/>
              </a:ext>
            </a:extLst>
          </p:cNvPr>
          <p:cNvSpPr>
            <a:spLocks noGrp="1"/>
          </p:cNvSpPr>
          <p:nvPr>
            <p:ph type="sldNum" sz="quarter" idx="4"/>
          </p:nvPr>
        </p:nvSpPr>
        <p:spPr/>
        <p:txBody>
          <a:bodyPr/>
          <a:lstStyle/>
          <a:p>
            <a:fld id="{E61124D7-3D3F-409D-95D2-103C22DF228D}" type="slidenum">
              <a:rPr lang="en-US" smtClean="0"/>
              <a:pPr/>
              <a:t>30</a:t>
            </a:fld>
            <a:endParaRPr lang="en-US" dirty="0"/>
          </a:p>
        </p:txBody>
      </p:sp>
    </p:spTree>
    <p:extLst>
      <p:ext uri="{BB962C8B-B14F-4D97-AF65-F5344CB8AC3E}">
        <p14:creationId xmlns:p14="http://schemas.microsoft.com/office/powerpoint/2010/main" val="147776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7B7BD8-3DEF-4423-BF1F-D48EF583BB29}"/>
              </a:ext>
            </a:extLst>
          </p:cNvPr>
          <p:cNvSpPr>
            <a:spLocks noGrp="1"/>
          </p:cNvSpPr>
          <p:nvPr>
            <p:ph type="title"/>
          </p:nvPr>
        </p:nvSpPr>
        <p:spPr/>
        <p:txBody>
          <a:bodyPr/>
          <a:lstStyle/>
          <a:p>
            <a:r>
              <a:rPr lang="en-GB" dirty="0"/>
              <a:t>Oxidation-Reduction Reactions </a:t>
            </a:r>
            <a:r>
              <a:rPr lang="en-GB" sz="1600" dirty="0"/>
              <a:t>2</a:t>
            </a:r>
            <a:endParaRPr lang="en-US" dirty="0"/>
          </a:p>
        </p:txBody>
      </p:sp>
      <p:pic>
        <p:nvPicPr>
          <p:cNvPr id="15" name="Picture 14" descr="When a solid zinc bar is added to a blue solution that contains aqueous copper(II), the color of the zinc bar changes instantly from gray to dark brown.">
            <a:extLst>
              <a:ext uri="{FF2B5EF4-FFF2-40B4-BE49-F238E27FC236}">
                <a16:creationId xmlns:a16="http://schemas.microsoft.com/office/drawing/2014/main" id="{26F5FA96-BA3B-4D0A-8300-B137D5F35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57129"/>
            <a:ext cx="3120187" cy="4608887"/>
          </a:xfrm>
          <a:prstGeom prst="rect">
            <a:avLst/>
          </a:prstGeom>
        </p:spPr>
      </p:pic>
      <p:pic>
        <p:nvPicPr>
          <p:cNvPr id="16" name="Picture 15" descr="When a piece of copper wire is added to a colorless solution that contains aqueous silver ions, the color of the copper wire changes from orange to gray.">
            <a:extLst>
              <a:ext uri="{FF2B5EF4-FFF2-40B4-BE49-F238E27FC236}">
                <a16:creationId xmlns:a16="http://schemas.microsoft.com/office/drawing/2014/main" id="{44D46DF8-22C5-4584-B613-A3DC8BFC8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441" y="1292736"/>
            <a:ext cx="3004983" cy="4575945"/>
          </a:xfrm>
          <a:prstGeom prst="rect">
            <a:avLst/>
          </a:prstGeom>
        </p:spPr>
      </p:pic>
      <p:sp>
        <p:nvSpPr>
          <p:cNvPr id="7" name="Text Placeholder 4">
            <a:extLst>
              <a:ext uri="{FF2B5EF4-FFF2-40B4-BE49-F238E27FC236}">
                <a16:creationId xmlns:a16="http://schemas.microsoft.com/office/drawing/2014/main" id="{FF5DABE6-55D3-404A-A36F-AC5B5016A92F}"/>
              </a:ext>
            </a:extLst>
          </p:cNvPr>
          <p:cNvSpPr>
            <a:spLocks noGrp="1"/>
          </p:cNvSpPr>
          <p:nvPr>
            <p:ph type="body" sz="quarter" idx="22" hasCustomPrompt="1"/>
          </p:nvPr>
        </p:nvSpPr>
        <p:spPr>
          <a:xfrm>
            <a:off x="3429000" y="6415882"/>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0" name="Text Placeholder 19">
            <a:extLst>
              <a:ext uri="{FF2B5EF4-FFF2-40B4-BE49-F238E27FC236}">
                <a16:creationId xmlns:a16="http://schemas.microsoft.com/office/drawing/2014/main" id="{D3CBB268-106F-4C73-866D-C4F5130B219A}"/>
              </a:ext>
            </a:extLst>
          </p:cNvPr>
          <p:cNvSpPr>
            <a:spLocks noGrp="1"/>
          </p:cNvSpPr>
          <p:nvPr>
            <p:ph type="body" sz="quarter" idx="24"/>
          </p:nvPr>
        </p:nvSpPr>
        <p:spPr>
          <a:xfrm>
            <a:off x="2628900" y="6629400"/>
            <a:ext cx="6057900" cy="312338"/>
          </a:xfrm>
        </p:spPr>
        <p:txBody>
          <a:bodyPr/>
          <a:lstStyle/>
          <a:p>
            <a:r>
              <a:rPr lang="en-GB" dirty="0"/>
              <a:t>(a and b): Ken Karp/McGraw-Hill</a:t>
            </a:r>
            <a:endParaRPr lang="en-US" dirty="0"/>
          </a:p>
        </p:txBody>
      </p:sp>
      <p:sp>
        <p:nvSpPr>
          <p:cNvPr id="12" name="Slide Number Placeholder 11">
            <a:extLst>
              <a:ext uri="{FF2B5EF4-FFF2-40B4-BE49-F238E27FC236}">
                <a16:creationId xmlns:a16="http://schemas.microsoft.com/office/drawing/2014/main" id="{6B1FFBDA-4F96-499E-8C4C-3560AB362DD3}"/>
              </a:ext>
            </a:extLst>
          </p:cNvPr>
          <p:cNvSpPr>
            <a:spLocks noGrp="1"/>
          </p:cNvSpPr>
          <p:nvPr>
            <p:ph type="sldNum" sz="quarter" idx="4"/>
          </p:nvPr>
        </p:nvSpPr>
        <p:spPr/>
        <p:txBody>
          <a:bodyPr/>
          <a:lstStyle/>
          <a:p>
            <a:fld id="{E61124D7-3D3F-409D-95D2-103C22DF228D}" type="slidenum">
              <a:rPr lang="en-US" smtClean="0"/>
              <a:pPr/>
              <a:t>31</a:t>
            </a:fld>
            <a:endParaRPr lang="en-US" dirty="0"/>
          </a:p>
        </p:txBody>
      </p:sp>
    </p:spTree>
    <p:extLst>
      <p:ext uri="{BB962C8B-B14F-4D97-AF65-F5344CB8AC3E}">
        <p14:creationId xmlns:p14="http://schemas.microsoft.com/office/powerpoint/2010/main" val="3430807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A339-C077-41B0-8514-A35D785858C2}"/>
              </a:ext>
            </a:extLst>
          </p:cNvPr>
          <p:cNvSpPr>
            <a:spLocks noGrp="1"/>
          </p:cNvSpPr>
          <p:nvPr>
            <p:ph type="title"/>
          </p:nvPr>
        </p:nvSpPr>
        <p:spPr/>
        <p:txBody>
          <a:bodyPr/>
          <a:lstStyle/>
          <a:p>
            <a:r>
              <a:rPr lang="en-GB" dirty="0"/>
              <a:t>Oxidation-Reduction Reactions </a:t>
            </a:r>
            <a:r>
              <a:rPr lang="en-GB" sz="1600" dirty="0"/>
              <a:t>3</a:t>
            </a:r>
            <a:endParaRPr lang="en-IN" sz="1600" dirty="0"/>
          </a:p>
        </p:txBody>
      </p:sp>
      <p:sp>
        <p:nvSpPr>
          <p:cNvPr id="3" name="Content Placeholder 2">
            <a:extLst>
              <a:ext uri="{FF2B5EF4-FFF2-40B4-BE49-F238E27FC236}">
                <a16:creationId xmlns:a16="http://schemas.microsoft.com/office/drawing/2014/main" id="{A8311534-581D-457D-BBC5-84E9E9835A6A}"/>
              </a:ext>
            </a:extLst>
          </p:cNvPr>
          <p:cNvSpPr>
            <a:spLocks noGrp="1"/>
          </p:cNvSpPr>
          <p:nvPr>
            <p:ph sz="quarter" idx="11"/>
          </p:nvPr>
        </p:nvSpPr>
        <p:spPr>
          <a:xfrm>
            <a:off x="1773701" y="1396219"/>
            <a:ext cx="5596597" cy="594360"/>
          </a:xfrm>
        </p:spPr>
        <p:txBody>
          <a:bodyPr/>
          <a:lstStyle/>
          <a:p>
            <a:pPr>
              <a:spcAft>
                <a:spcPts val="1200"/>
              </a:spcAft>
            </a:pPr>
            <a:r>
              <a:rPr lang="en-GB" dirty="0"/>
              <a:t>Zn(</a:t>
            </a:r>
            <a:r>
              <a:rPr lang="en-GB" i="1" dirty="0"/>
              <a:t>s</a:t>
            </a:r>
            <a:r>
              <a:rPr lang="en-GB" dirty="0"/>
              <a:t>) + CuSO</a:t>
            </a:r>
            <a:r>
              <a:rPr lang="en-GB" baseline="-25000" dirty="0"/>
              <a:t>4</a:t>
            </a:r>
            <a:r>
              <a:rPr lang="en-GB" dirty="0"/>
              <a:t>(</a:t>
            </a:r>
            <a:r>
              <a:rPr lang="en-GB" i="1" dirty="0" err="1"/>
              <a:t>aq</a:t>
            </a:r>
            <a:r>
              <a:rPr lang="en-GB" dirty="0"/>
              <a:t>) → ZnSO</a:t>
            </a:r>
            <a:r>
              <a:rPr lang="en-GB" baseline="-25000" dirty="0"/>
              <a:t>4</a:t>
            </a:r>
            <a:r>
              <a:rPr lang="en-GB" dirty="0"/>
              <a:t>(</a:t>
            </a:r>
            <a:r>
              <a:rPr lang="en-GB" i="1" dirty="0" err="1"/>
              <a:t>aq</a:t>
            </a:r>
            <a:r>
              <a:rPr lang="en-GB" dirty="0"/>
              <a:t>) + Cu(</a:t>
            </a:r>
            <a:r>
              <a:rPr lang="en-GB" i="1" dirty="0"/>
              <a:t>s</a:t>
            </a:r>
            <a:r>
              <a:rPr lang="en-GB" dirty="0"/>
              <a:t>)</a:t>
            </a:r>
            <a:endParaRPr lang="en-IN" dirty="0"/>
          </a:p>
        </p:txBody>
      </p:sp>
      <p:graphicFrame>
        <p:nvGraphicFramePr>
          <p:cNvPr id="9" name="Object 8">
            <a:extLst>
              <a:ext uri="{FF2B5EF4-FFF2-40B4-BE49-F238E27FC236}">
                <a16:creationId xmlns:a16="http://schemas.microsoft.com/office/drawing/2014/main" id="{E80FA5DC-7D44-465E-A5F9-520731F0A3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5497310"/>
              </p:ext>
            </p:extLst>
          </p:nvPr>
        </p:nvGraphicFramePr>
        <p:xfrm>
          <a:off x="1142999" y="2324100"/>
          <a:ext cx="2133601" cy="396678"/>
        </p:xfrm>
        <a:graphic>
          <a:graphicData uri="http://schemas.openxmlformats.org/presentationml/2006/ole">
            <mc:AlternateContent xmlns:mc="http://schemas.openxmlformats.org/markup-compatibility/2006">
              <mc:Choice xmlns:v="urn:schemas-microsoft-com:vml" Requires="v">
                <p:oleObj spid="_x0000_s20492" name="Equation" r:id="rId3" imgW="1091880" imgH="203040" progId="Equation.DSMT4">
                  <p:embed/>
                </p:oleObj>
              </mc:Choice>
              <mc:Fallback>
                <p:oleObj name="Equation" r:id="rId3" imgW="1091880" imgH="203040" progId="Equation.DSMT4">
                  <p:embed/>
                  <p:pic>
                    <p:nvPicPr>
                      <p:cNvPr id="16" name="Object 15"/>
                      <p:cNvPicPr/>
                      <p:nvPr/>
                    </p:nvPicPr>
                    <p:blipFill>
                      <a:blip r:embed="rId4"/>
                      <a:stretch>
                        <a:fillRect/>
                      </a:stretch>
                    </p:blipFill>
                    <p:spPr>
                      <a:xfrm>
                        <a:off x="1142999" y="2324100"/>
                        <a:ext cx="2133601" cy="39667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C9A87B7-0974-48C5-94C7-C3C46A0E8ACD}"/>
              </a:ext>
            </a:extLst>
          </p:cNvPr>
          <p:cNvSpPr>
            <a:spLocks noGrp="1"/>
          </p:cNvSpPr>
          <p:nvPr>
            <p:ph sz="quarter" idx="13"/>
          </p:nvPr>
        </p:nvSpPr>
        <p:spPr>
          <a:xfrm>
            <a:off x="4267200" y="2337825"/>
            <a:ext cx="3962400" cy="1053352"/>
          </a:xfrm>
        </p:spPr>
        <p:txBody>
          <a:bodyPr/>
          <a:lstStyle/>
          <a:p>
            <a:pPr>
              <a:spcAft>
                <a:spcPts val="1200"/>
              </a:spcAft>
            </a:pPr>
            <a:r>
              <a:rPr lang="en-GB" b="1" dirty="0"/>
              <a:t>Zn</a:t>
            </a:r>
            <a:r>
              <a:rPr lang="en-GB" dirty="0"/>
              <a:t> is oxidized</a:t>
            </a:r>
          </a:p>
          <a:p>
            <a:r>
              <a:rPr lang="en-GB" b="1" dirty="0"/>
              <a:t>Zn</a:t>
            </a:r>
            <a:r>
              <a:rPr lang="en-GB" dirty="0"/>
              <a:t> is the </a:t>
            </a:r>
            <a:r>
              <a:rPr lang="en-GB" b="1" i="1" dirty="0"/>
              <a:t>reducing agent</a:t>
            </a:r>
            <a:endParaRPr lang="en-IN" b="1" i="1" dirty="0"/>
          </a:p>
        </p:txBody>
      </p:sp>
      <p:graphicFrame>
        <p:nvGraphicFramePr>
          <p:cNvPr id="6" name="Object 5">
            <a:extLst>
              <a:ext uri="{FF2B5EF4-FFF2-40B4-BE49-F238E27FC236}">
                <a16:creationId xmlns:a16="http://schemas.microsoft.com/office/drawing/2014/main" id="{6D7EB905-8168-4747-9816-4080D7072E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4320883"/>
              </p:ext>
            </p:extLst>
          </p:nvPr>
        </p:nvGraphicFramePr>
        <p:xfrm>
          <a:off x="1134644" y="3681693"/>
          <a:ext cx="2141956" cy="389889"/>
        </p:xfrm>
        <a:graphic>
          <a:graphicData uri="http://schemas.openxmlformats.org/presentationml/2006/ole">
            <mc:AlternateContent xmlns:mc="http://schemas.openxmlformats.org/markup-compatibility/2006">
              <mc:Choice xmlns:v="urn:schemas-microsoft-com:vml" Requires="v">
                <p:oleObj spid="_x0000_s20493" name="Equation" r:id="rId5" imgW="1117440" imgH="203040" progId="Equation.DSMT4">
                  <p:embed/>
                </p:oleObj>
              </mc:Choice>
              <mc:Fallback>
                <p:oleObj name="Equation" r:id="rId5" imgW="1117440" imgH="203040" progId="Equation.DSMT4">
                  <p:embed/>
                  <p:pic>
                    <p:nvPicPr>
                      <p:cNvPr id="0" name=""/>
                      <p:cNvPicPr/>
                      <p:nvPr/>
                    </p:nvPicPr>
                    <p:blipFill>
                      <a:blip r:embed="rId6"/>
                      <a:stretch>
                        <a:fillRect/>
                      </a:stretch>
                    </p:blipFill>
                    <p:spPr>
                      <a:xfrm>
                        <a:off x="1134644" y="3681693"/>
                        <a:ext cx="2141956" cy="389889"/>
                      </a:xfrm>
                      <a:prstGeom prst="rect">
                        <a:avLst/>
                      </a:prstGeom>
                    </p:spPr>
                  </p:pic>
                </p:oleObj>
              </mc:Fallback>
            </mc:AlternateContent>
          </a:graphicData>
        </a:graphic>
      </p:graphicFrame>
      <p:sp>
        <p:nvSpPr>
          <p:cNvPr id="13" name="Content Placeholder 24">
            <a:extLst>
              <a:ext uri="{FF2B5EF4-FFF2-40B4-BE49-F238E27FC236}">
                <a16:creationId xmlns:a16="http://schemas.microsoft.com/office/drawing/2014/main" id="{53020C75-0A1D-4E3E-A6A1-5FD6E1DED1B2}"/>
              </a:ext>
            </a:extLst>
          </p:cNvPr>
          <p:cNvSpPr>
            <a:spLocks noGrp="1"/>
          </p:cNvSpPr>
          <p:nvPr>
            <p:ph sz="quarter" idx="15"/>
          </p:nvPr>
        </p:nvSpPr>
        <p:spPr>
          <a:xfrm>
            <a:off x="4267200" y="3962400"/>
            <a:ext cx="3657600" cy="1259725"/>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spcAft>
                <a:spcPts val="1200"/>
              </a:spcAft>
            </a:pPr>
            <a:r>
              <a:rPr lang="en-GB" b="1" dirty="0"/>
              <a:t>Cu</a:t>
            </a:r>
            <a:r>
              <a:rPr lang="en-GB" b="1" baseline="30000" dirty="0"/>
              <a:t>2+</a:t>
            </a:r>
            <a:r>
              <a:rPr lang="en-GB" dirty="0"/>
              <a:t> is reduced</a:t>
            </a:r>
            <a:endParaRPr lang="en-IN" baseline="30000" dirty="0"/>
          </a:p>
          <a:p>
            <a:pPr lvl="0"/>
            <a:r>
              <a:rPr lang="en-GB" b="1" dirty="0"/>
              <a:t>Cu</a:t>
            </a:r>
            <a:r>
              <a:rPr lang="en-GB" b="1" baseline="30000" dirty="0"/>
              <a:t>2+</a:t>
            </a:r>
            <a:r>
              <a:rPr lang="en-GB" dirty="0"/>
              <a:t> is the </a:t>
            </a:r>
            <a:r>
              <a:rPr lang="en-GB" b="1" i="1" dirty="0"/>
              <a:t>oxidizing agent</a:t>
            </a:r>
          </a:p>
        </p:txBody>
      </p:sp>
      <p:sp>
        <p:nvSpPr>
          <p:cNvPr id="22" name="Slide Number Placeholder 21">
            <a:extLst>
              <a:ext uri="{FF2B5EF4-FFF2-40B4-BE49-F238E27FC236}">
                <a16:creationId xmlns:a16="http://schemas.microsoft.com/office/drawing/2014/main" id="{0C2F9045-1FD2-42AF-B79E-533723C821A4}"/>
              </a:ext>
            </a:extLst>
          </p:cNvPr>
          <p:cNvSpPr>
            <a:spLocks noGrp="1"/>
          </p:cNvSpPr>
          <p:nvPr>
            <p:ph type="sldNum" sz="quarter" idx="4"/>
          </p:nvPr>
        </p:nvSpPr>
        <p:spPr/>
        <p:txBody>
          <a:bodyPr/>
          <a:lstStyle/>
          <a:p>
            <a:fld id="{E61124D7-3D3F-409D-95D2-103C22DF228D}" type="slidenum">
              <a:rPr lang="en-US" smtClean="0"/>
              <a:pPr/>
              <a:t>32</a:t>
            </a:fld>
            <a:endParaRPr lang="en-US" dirty="0"/>
          </a:p>
        </p:txBody>
      </p:sp>
    </p:spTree>
    <p:extLst>
      <p:ext uri="{BB962C8B-B14F-4D97-AF65-F5344CB8AC3E}">
        <p14:creationId xmlns:p14="http://schemas.microsoft.com/office/powerpoint/2010/main" val="94401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FA0C-E38C-4BAD-96E7-FC9346EA19A8}"/>
              </a:ext>
            </a:extLst>
          </p:cNvPr>
          <p:cNvSpPr>
            <a:spLocks noGrp="1"/>
          </p:cNvSpPr>
          <p:nvPr>
            <p:ph type="title"/>
          </p:nvPr>
        </p:nvSpPr>
        <p:spPr/>
        <p:txBody>
          <a:bodyPr/>
          <a:lstStyle/>
          <a:p>
            <a:r>
              <a:rPr lang="en-GB" dirty="0"/>
              <a:t>Oxidation Number </a:t>
            </a:r>
            <a:r>
              <a:rPr lang="en-GB" sz="1600" dirty="0"/>
              <a:t>1</a:t>
            </a:r>
            <a:endParaRPr lang="en-IN" sz="1600" dirty="0"/>
          </a:p>
        </p:txBody>
      </p:sp>
      <p:sp>
        <p:nvSpPr>
          <p:cNvPr id="3" name="Content Placeholder 2">
            <a:extLst>
              <a:ext uri="{FF2B5EF4-FFF2-40B4-BE49-F238E27FC236}">
                <a16:creationId xmlns:a16="http://schemas.microsoft.com/office/drawing/2014/main" id="{1CF784F4-6EA2-4AD3-BB5D-BCB538323AF9}"/>
              </a:ext>
            </a:extLst>
          </p:cNvPr>
          <p:cNvSpPr>
            <a:spLocks noGrp="1"/>
          </p:cNvSpPr>
          <p:nvPr>
            <p:ph sz="quarter" idx="11"/>
          </p:nvPr>
        </p:nvSpPr>
        <p:spPr>
          <a:xfrm>
            <a:off x="457200" y="1447799"/>
            <a:ext cx="7810500" cy="1981201"/>
          </a:xfrm>
        </p:spPr>
        <p:txBody>
          <a:bodyPr/>
          <a:lstStyle/>
          <a:p>
            <a:r>
              <a:rPr lang="en-GB" sz="2000" dirty="0"/>
              <a:t>The charge the atom would have in a molecule (or an ionic compound) if electrons were completely transferred.</a:t>
            </a:r>
          </a:p>
          <a:p>
            <a:pPr marL="457200" indent="-457200">
              <a:spcAft>
                <a:spcPts val="1000"/>
              </a:spcAft>
              <a:buFont typeface="+mj-lt"/>
              <a:buAutoNum type="arabicPeriod"/>
            </a:pPr>
            <a:r>
              <a:rPr lang="en-GB" sz="2000" dirty="0"/>
              <a:t>Free elements (</a:t>
            </a:r>
            <a:r>
              <a:rPr lang="en-GB" sz="2000" dirty="0" err="1"/>
              <a:t>uncombined</a:t>
            </a:r>
            <a:r>
              <a:rPr lang="en-GB" sz="2000" dirty="0"/>
              <a:t> state) have an oxidation number of zero.</a:t>
            </a:r>
          </a:p>
          <a:p>
            <a:pPr algn="ctr"/>
            <a:r>
              <a:rPr lang="en-GB" sz="2000" dirty="0"/>
              <a:t>Na, Be, K, Pb, H</a:t>
            </a:r>
            <a:r>
              <a:rPr lang="en-GB" sz="2000" baseline="-25000" dirty="0"/>
              <a:t>2</a:t>
            </a:r>
            <a:r>
              <a:rPr lang="en-GB" sz="2000" dirty="0"/>
              <a:t>, O</a:t>
            </a:r>
            <a:r>
              <a:rPr lang="en-GB" sz="2000" baseline="-25000" dirty="0"/>
              <a:t>2</a:t>
            </a:r>
            <a:r>
              <a:rPr lang="en-GB" sz="2000" dirty="0"/>
              <a:t>, P</a:t>
            </a:r>
            <a:r>
              <a:rPr lang="en-GB" sz="2000" baseline="-25000" dirty="0"/>
              <a:t>4</a:t>
            </a:r>
            <a:r>
              <a:rPr lang="en-GB" sz="2000" dirty="0"/>
              <a:t> = 0</a:t>
            </a:r>
            <a:endParaRPr lang="en-IN" sz="2000" dirty="0"/>
          </a:p>
        </p:txBody>
      </p:sp>
      <p:sp>
        <p:nvSpPr>
          <p:cNvPr id="4" name="Content Placeholder 3">
            <a:extLst>
              <a:ext uri="{FF2B5EF4-FFF2-40B4-BE49-F238E27FC236}">
                <a16:creationId xmlns:a16="http://schemas.microsoft.com/office/drawing/2014/main" id="{723BFA0D-7CFF-461F-9788-F5B08D583438}"/>
              </a:ext>
            </a:extLst>
          </p:cNvPr>
          <p:cNvSpPr>
            <a:spLocks noGrp="1"/>
          </p:cNvSpPr>
          <p:nvPr>
            <p:ph sz="quarter" idx="12"/>
          </p:nvPr>
        </p:nvSpPr>
        <p:spPr>
          <a:xfrm>
            <a:off x="457200" y="3503579"/>
            <a:ext cx="8229600" cy="687422"/>
          </a:xfrm>
        </p:spPr>
        <p:txBody>
          <a:bodyPr/>
          <a:lstStyle/>
          <a:p>
            <a:pPr marL="457200" indent="-457200">
              <a:spcAft>
                <a:spcPts val="1000"/>
              </a:spcAft>
              <a:buFont typeface="+mj-lt"/>
              <a:buAutoNum type="arabicPeriod" startAt="2"/>
            </a:pPr>
            <a:r>
              <a:rPr lang="en-GB" sz="2000" dirty="0"/>
              <a:t>In monatomic ions, the oxidation number is equal to the charge on the ion.</a:t>
            </a:r>
            <a:endParaRPr lang="en-IN" sz="2000" dirty="0"/>
          </a:p>
        </p:txBody>
      </p:sp>
      <p:graphicFrame>
        <p:nvGraphicFramePr>
          <p:cNvPr id="9" name="Object 8">
            <a:extLst>
              <a:ext uri="{FF2B5EF4-FFF2-40B4-BE49-F238E27FC236}">
                <a16:creationId xmlns:a16="http://schemas.microsoft.com/office/drawing/2014/main" id="{5F79E334-872D-4A7F-8409-395D616FB9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6780068"/>
              </p:ext>
            </p:extLst>
          </p:nvPr>
        </p:nvGraphicFramePr>
        <p:xfrm>
          <a:off x="2300288" y="4147046"/>
          <a:ext cx="4267493" cy="395953"/>
        </p:xfrm>
        <a:graphic>
          <a:graphicData uri="http://schemas.openxmlformats.org/presentationml/2006/ole">
            <mc:AlternateContent xmlns:mc="http://schemas.openxmlformats.org/markup-compatibility/2006">
              <mc:Choice xmlns:v="urn:schemas-microsoft-com:vml" Requires="v">
                <p:oleObj spid="_x0000_s21516" name="Equation" r:id="rId3" imgW="2463480" imgH="228600" progId="Equation.DSMT4">
                  <p:embed/>
                </p:oleObj>
              </mc:Choice>
              <mc:Fallback>
                <p:oleObj name="Equation" r:id="rId3" imgW="2463480" imgH="228600" progId="Equation.DSMT4">
                  <p:embed/>
                  <p:pic>
                    <p:nvPicPr>
                      <p:cNvPr id="0" name=""/>
                      <p:cNvPicPr/>
                      <p:nvPr/>
                    </p:nvPicPr>
                    <p:blipFill>
                      <a:blip r:embed="rId4"/>
                      <a:stretch>
                        <a:fillRect/>
                      </a:stretch>
                    </p:blipFill>
                    <p:spPr>
                      <a:xfrm>
                        <a:off x="2300288" y="4147046"/>
                        <a:ext cx="4267493" cy="39595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067828F-E766-40DD-81DC-9694BB81F495}"/>
              </a:ext>
            </a:extLst>
          </p:cNvPr>
          <p:cNvSpPr>
            <a:spLocks noGrp="1"/>
          </p:cNvSpPr>
          <p:nvPr>
            <p:ph sz="quarter" idx="13"/>
          </p:nvPr>
        </p:nvSpPr>
        <p:spPr>
          <a:xfrm>
            <a:off x="457200" y="5064057"/>
            <a:ext cx="6278294" cy="427038"/>
          </a:xfrm>
        </p:spPr>
        <p:txBody>
          <a:bodyPr/>
          <a:lstStyle/>
          <a:p>
            <a:pPr marL="457200" indent="-457200">
              <a:buFont typeface="+mj-lt"/>
              <a:buAutoNum type="arabicPeriod" startAt="3"/>
            </a:pPr>
            <a:r>
              <a:rPr lang="en-GB" sz="2000" dirty="0"/>
              <a:t>The oxidation number of oxygen is </a:t>
            </a:r>
            <a:r>
              <a:rPr lang="en-GB" sz="2000" b="1" dirty="0"/>
              <a:t>usually −2</a:t>
            </a:r>
            <a:r>
              <a:rPr lang="en-GB" sz="2000" dirty="0"/>
              <a:t>.</a:t>
            </a:r>
            <a:endParaRPr lang="en-IN" sz="2000" dirty="0"/>
          </a:p>
        </p:txBody>
      </p:sp>
      <p:sp>
        <p:nvSpPr>
          <p:cNvPr id="6" name="Content Placeholder 5">
            <a:extLst>
              <a:ext uri="{FF2B5EF4-FFF2-40B4-BE49-F238E27FC236}">
                <a16:creationId xmlns:a16="http://schemas.microsoft.com/office/drawing/2014/main" id="{8E3DF976-8F52-421E-88AE-CF40B54688DC}"/>
              </a:ext>
            </a:extLst>
          </p:cNvPr>
          <p:cNvSpPr>
            <a:spLocks noGrp="1"/>
          </p:cNvSpPr>
          <p:nvPr>
            <p:ph sz="quarter" idx="14"/>
          </p:nvPr>
        </p:nvSpPr>
        <p:spPr>
          <a:xfrm>
            <a:off x="952500" y="5372100"/>
            <a:ext cx="1600200" cy="427038"/>
          </a:xfrm>
        </p:spPr>
        <p:txBody>
          <a:bodyPr/>
          <a:lstStyle/>
          <a:p>
            <a:r>
              <a:rPr lang="en-GB" sz="2000" dirty="0"/>
              <a:t>In H</a:t>
            </a:r>
            <a:r>
              <a:rPr lang="en-GB" sz="2000" baseline="-25000" dirty="0"/>
              <a:t>2</a:t>
            </a:r>
            <a:r>
              <a:rPr lang="en-GB" sz="2000" dirty="0"/>
              <a:t>O</a:t>
            </a:r>
            <a:r>
              <a:rPr lang="en-GB" sz="2000" baseline="-25000" dirty="0"/>
              <a:t>2</a:t>
            </a:r>
            <a:r>
              <a:rPr lang="en-GB" sz="2000" dirty="0"/>
              <a:t> and</a:t>
            </a:r>
            <a:endParaRPr lang="en-IN" sz="2000" dirty="0"/>
          </a:p>
        </p:txBody>
      </p:sp>
      <p:graphicFrame>
        <p:nvGraphicFramePr>
          <p:cNvPr id="25" name="Object 24">
            <a:extLst>
              <a:ext uri="{FF2B5EF4-FFF2-40B4-BE49-F238E27FC236}">
                <a16:creationId xmlns:a16="http://schemas.microsoft.com/office/drawing/2014/main" id="{5FB58479-5262-471A-9D48-5109014610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7581849"/>
              </p:ext>
            </p:extLst>
          </p:nvPr>
        </p:nvGraphicFramePr>
        <p:xfrm>
          <a:off x="2338388" y="5372100"/>
          <a:ext cx="481012" cy="434975"/>
        </p:xfrm>
        <a:graphic>
          <a:graphicData uri="http://schemas.openxmlformats.org/presentationml/2006/ole">
            <mc:AlternateContent xmlns:mc="http://schemas.openxmlformats.org/markup-compatibility/2006">
              <mc:Choice xmlns:v="urn:schemas-microsoft-com:vml" Requires="v">
                <p:oleObj spid="_x0000_s21517" name="Equation" r:id="rId5" imgW="266400" imgH="241200" progId="Equation.DSMT4">
                  <p:embed/>
                </p:oleObj>
              </mc:Choice>
              <mc:Fallback>
                <p:oleObj name="Equation" r:id="rId5" imgW="266400" imgH="241200" progId="Equation.DSMT4">
                  <p:embed/>
                  <p:pic>
                    <p:nvPicPr>
                      <p:cNvPr id="0" name=""/>
                      <p:cNvPicPr/>
                      <p:nvPr/>
                    </p:nvPicPr>
                    <p:blipFill>
                      <a:blip r:embed="rId6"/>
                      <a:stretch>
                        <a:fillRect/>
                      </a:stretch>
                    </p:blipFill>
                    <p:spPr>
                      <a:xfrm>
                        <a:off x="2338388" y="5372100"/>
                        <a:ext cx="481012" cy="4349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0BDA9CE-CEF4-45BD-B1E5-B24A5E4BE168}"/>
              </a:ext>
            </a:extLst>
          </p:cNvPr>
          <p:cNvSpPr>
            <a:spLocks noGrp="1"/>
          </p:cNvSpPr>
          <p:nvPr>
            <p:ph sz="quarter" idx="15"/>
          </p:nvPr>
        </p:nvSpPr>
        <p:spPr>
          <a:xfrm>
            <a:off x="2759206" y="5372100"/>
            <a:ext cx="1050794" cy="427038"/>
          </a:xfrm>
        </p:spPr>
        <p:txBody>
          <a:bodyPr/>
          <a:lstStyle/>
          <a:p>
            <a:r>
              <a:rPr lang="en-IN" sz="2000" dirty="0"/>
              <a:t>it is </a:t>
            </a:r>
            <a:r>
              <a:rPr lang="en-IN" sz="2000" b="1" dirty="0"/>
              <a:t>−1</a:t>
            </a:r>
            <a:r>
              <a:rPr lang="en-IN" sz="2000" dirty="0"/>
              <a:t>.</a:t>
            </a:r>
          </a:p>
        </p:txBody>
      </p:sp>
      <p:sp>
        <p:nvSpPr>
          <p:cNvPr id="22" name="Slide Number Placeholder 21">
            <a:extLst>
              <a:ext uri="{FF2B5EF4-FFF2-40B4-BE49-F238E27FC236}">
                <a16:creationId xmlns:a16="http://schemas.microsoft.com/office/drawing/2014/main" id="{921530E0-5778-48F2-A95F-6791256B3F8F}"/>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939843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2B2C-DDAC-45BE-BA85-6B38BC10161F}"/>
              </a:ext>
            </a:extLst>
          </p:cNvPr>
          <p:cNvSpPr>
            <a:spLocks noGrp="1"/>
          </p:cNvSpPr>
          <p:nvPr>
            <p:ph type="title"/>
          </p:nvPr>
        </p:nvSpPr>
        <p:spPr/>
        <p:txBody>
          <a:bodyPr/>
          <a:lstStyle/>
          <a:p>
            <a:r>
              <a:rPr lang="en-GB" dirty="0"/>
              <a:t>Oxidation Number </a:t>
            </a:r>
            <a:r>
              <a:rPr lang="en-GB" sz="1600" dirty="0"/>
              <a:t>2</a:t>
            </a:r>
            <a:endParaRPr lang="en-IN" sz="1600" dirty="0"/>
          </a:p>
        </p:txBody>
      </p:sp>
      <p:sp>
        <p:nvSpPr>
          <p:cNvPr id="3" name="Content Placeholder 2">
            <a:extLst>
              <a:ext uri="{FF2B5EF4-FFF2-40B4-BE49-F238E27FC236}">
                <a16:creationId xmlns:a16="http://schemas.microsoft.com/office/drawing/2014/main" id="{9E0F2D86-62B2-4879-A832-A86B949DCB8C}"/>
              </a:ext>
            </a:extLst>
          </p:cNvPr>
          <p:cNvSpPr>
            <a:spLocks noGrp="1"/>
          </p:cNvSpPr>
          <p:nvPr>
            <p:ph sz="quarter" idx="11"/>
          </p:nvPr>
        </p:nvSpPr>
        <p:spPr>
          <a:xfrm>
            <a:off x="457200" y="1447800"/>
            <a:ext cx="8039100" cy="4572000"/>
          </a:xfrm>
        </p:spPr>
        <p:txBody>
          <a:bodyPr/>
          <a:lstStyle/>
          <a:p>
            <a:pPr marL="457200" indent="-457200">
              <a:spcAft>
                <a:spcPts val="1200"/>
              </a:spcAft>
              <a:buFont typeface="+mj-lt"/>
              <a:buAutoNum type="arabicPeriod" startAt="4"/>
            </a:pPr>
            <a:r>
              <a:rPr lang="en-GB" sz="2000" dirty="0"/>
              <a:t>The oxidation number of hydrogen is +1 </a:t>
            </a:r>
            <a:r>
              <a:rPr lang="en-GB" sz="2000" i="1" dirty="0"/>
              <a:t>except</a:t>
            </a:r>
            <a:r>
              <a:rPr lang="en-GB" sz="2000" dirty="0"/>
              <a:t> when it is bonded to metals in binary compounds. In these cases, its oxidation number is −1.</a:t>
            </a:r>
          </a:p>
          <a:p>
            <a:pPr marL="457200" indent="-457200">
              <a:spcAft>
                <a:spcPts val="1200"/>
              </a:spcAft>
              <a:buFont typeface="+mj-lt"/>
              <a:buAutoNum type="arabicPeriod" startAt="4"/>
            </a:pPr>
            <a:r>
              <a:rPr lang="en-GB" sz="2000" dirty="0"/>
              <a:t>Group IA metals are +1, IIA metals are +2, and fluorine is always −1.</a:t>
            </a:r>
          </a:p>
          <a:p>
            <a:pPr marL="457200" indent="-457200">
              <a:spcAft>
                <a:spcPts val="1200"/>
              </a:spcAft>
              <a:buFont typeface="+mj-lt"/>
              <a:buAutoNum type="arabicPeriod" startAt="4"/>
            </a:pPr>
            <a:r>
              <a:rPr lang="en-GB" sz="2000" dirty="0"/>
              <a:t>The sum of the oxidation numbers of all the atoms in a molecule or ion is equal to the charge on the molecule or ion.</a:t>
            </a:r>
          </a:p>
          <a:p>
            <a:pPr marL="457200" indent="-457200">
              <a:buFont typeface="+mj-lt"/>
              <a:buAutoNum type="arabicPeriod" startAt="4"/>
            </a:pPr>
            <a:r>
              <a:rPr lang="en-GB" sz="2000" dirty="0"/>
              <a:t>Oxidation numbers do not have to be integers. The oxidation number of oxygen in the superoxide ion,</a:t>
            </a:r>
            <a:endParaRPr lang="en-IN" sz="2000" dirty="0"/>
          </a:p>
        </p:txBody>
      </p:sp>
      <p:graphicFrame>
        <p:nvGraphicFramePr>
          <p:cNvPr id="23" name="Object 22">
            <a:extLst>
              <a:ext uri="{FF2B5EF4-FFF2-40B4-BE49-F238E27FC236}">
                <a16:creationId xmlns:a16="http://schemas.microsoft.com/office/drawing/2014/main" id="{C15A2BCC-586E-4372-B4A4-2E71309ED3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3598267"/>
              </p:ext>
            </p:extLst>
          </p:nvPr>
        </p:nvGraphicFramePr>
        <p:xfrm>
          <a:off x="5157788" y="4614863"/>
          <a:ext cx="328612" cy="365125"/>
        </p:xfrm>
        <a:graphic>
          <a:graphicData uri="http://schemas.openxmlformats.org/presentationml/2006/ole">
            <mc:AlternateContent xmlns:mc="http://schemas.openxmlformats.org/markup-compatibility/2006">
              <mc:Choice xmlns:v="urn:schemas-microsoft-com:vml" Requires="v">
                <p:oleObj spid="_x0000_s22540" name="Equation" r:id="rId3" imgW="215640" imgH="241200" progId="Equation.DSMT4">
                  <p:embed/>
                </p:oleObj>
              </mc:Choice>
              <mc:Fallback>
                <p:oleObj name="Equation" r:id="rId3" imgW="215640" imgH="241200" progId="Equation.DSMT4">
                  <p:embed/>
                  <p:pic>
                    <p:nvPicPr>
                      <p:cNvPr id="0" name=""/>
                      <p:cNvPicPr/>
                      <p:nvPr/>
                    </p:nvPicPr>
                    <p:blipFill>
                      <a:blip r:embed="rId4"/>
                      <a:stretch>
                        <a:fillRect/>
                      </a:stretch>
                    </p:blipFill>
                    <p:spPr>
                      <a:xfrm>
                        <a:off x="5157788" y="4614863"/>
                        <a:ext cx="328612" cy="365125"/>
                      </a:xfrm>
                      <a:prstGeom prst="rect">
                        <a:avLst/>
                      </a:prstGeom>
                    </p:spPr>
                  </p:pic>
                </p:oleObj>
              </mc:Fallback>
            </mc:AlternateContent>
          </a:graphicData>
        </a:graphic>
      </p:graphicFrame>
      <p:sp>
        <p:nvSpPr>
          <p:cNvPr id="6" name="Content Placeholder 18">
            <a:extLst>
              <a:ext uri="{FF2B5EF4-FFF2-40B4-BE49-F238E27FC236}">
                <a16:creationId xmlns:a16="http://schemas.microsoft.com/office/drawing/2014/main" id="{8A18E774-52BE-48AB-9697-38CE6614CF42}"/>
              </a:ext>
            </a:extLst>
          </p:cNvPr>
          <p:cNvSpPr>
            <a:spLocks noGrp="1"/>
          </p:cNvSpPr>
          <p:nvPr>
            <p:ph sz="quarter" idx="12"/>
          </p:nvPr>
        </p:nvSpPr>
        <p:spPr>
          <a:xfrm>
            <a:off x="5387701" y="4587875"/>
            <a:ext cx="479699" cy="365125"/>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GB" sz="2000" dirty="0"/>
              <a:t>, is</a:t>
            </a:r>
            <a:endParaRPr lang="en-IN" sz="2000" dirty="0"/>
          </a:p>
        </p:txBody>
      </p:sp>
      <p:graphicFrame>
        <p:nvGraphicFramePr>
          <p:cNvPr id="4" name="Object 3">
            <a:extLst>
              <a:ext uri="{FF2B5EF4-FFF2-40B4-BE49-F238E27FC236}">
                <a16:creationId xmlns:a16="http://schemas.microsoft.com/office/drawing/2014/main" id="{DE00FF21-45EC-47FC-82BC-61F106E50B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6918785"/>
              </p:ext>
            </p:extLst>
          </p:nvPr>
        </p:nvGraphicFramePr>
        <p:xfrm>
          <a:off x="5803900" y="4635500"/>
          <a:ext cx="444500" cy="355600"/>
        </p:xfrm>
        <a:graphic>
          <a:graphicData uri="http://schemas.openxmlformats.org/presentationml/2006/ole">
            <mc:AlternateContent xmlns:mc="http://schemas.openxmlformats.org/markup-compatibility/2006">
              <mc:Choice xmlns:v="urn:schemas-microsoft-com:vml" Requires="v">
                <p:oleObj spid="_x0000_s22541" name="Equation" r:id="rId5" imgW="380880" imgH="304560" progId="Equation.DSMT4">
                  <p:embed/>
                </p:oleObj>
              </mc:Choice>
              <mc:Fallback>
                <p:oleObj name="Equation" r:id="rId5" imgW="380880" imgH="304560" progId="Equation.DSMT4">
                  <p:embed/>
                  <p:pic>
                    <p:nvPicPr>
                      <p:cNvPr id="0" name=""/>
                      <p:cNvPicPr/>
                      <p:nvPr/>
                    </p:nvPicPr>
                    <p:blipFill>
                      <a:blip r:embed="rId6"/>
                      <a:stretch>
                        <a:fillRect/>
                      </a:stretch>
                    </p:blipFill>
                    <p:spPr>
                      <a:xfrm>
                        <a:off x="5803900" y="4635500"/>
                        <a:ext cx="444500" cy="355600"/>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A0D77B9B-664F-42FB-94B2-8B96BACFA2B5}"/>
              </a:ext>
            </a:extLst>
          </p:cNvPr>
          <p:cNvSpPr>
            <a:spLocks noGrp="1"/>
          </p:cNvSpPr>
          <p:nvPr>
            <p:ph type="sldNum" sz="quarter" idx="4"/>
          </p:nvPr>
        </p:nvSpPr>
        <p:spPr/>
        <p:txBody>
          <a:bodyPr/>
          <a:lstStyle/>
          <a:p>
            <a:fld id="{E61124D7-3D3F-409D-95D2-103C22DF228D}" type="slidenum">
              <a:rPr lang="en-US" smtClean="0"/>
              <a:pPr/>
              <a:t>34</a:t>
            </a:fld>
            <a:endParaRPr lang="en-US" dirty="0"/>
          </a:p>
        </p:txBody>
      </p:sp>
    </p:spTree>
    <p:extLst>
      <p:ext uri="{BB962C8B-B14F-4D97-AF65-F5344CB8AC3E}">
        <p14:creationId xmlns:p14="http://schemas.microsoft.com/office/powerpoint/2010/main" val="94767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35</a:t>
            </a:fld>
            <a:endParaRPr lang="en-US" dirty="0"/>
          </a:p>
        </p:txBody>
      </p:sp>
      <p:pic>
        <p:nvPicPr>
          <p:cNvPr id="10" name="Picture 9"/>
          <p:cNvPicPr>
            <a:picLocks noChangeAspect="1"/>
          </p:cNvPicPr>
          <p:nvPr/>
        </p:nvPicPr>
        <p:blipFill>
          <a:blip r:embed="rId2"/>
          <a:stretch>
            <a:fillRect/>
          </a:stretch>
        </p:blipFill>
        <p:spPr>
          <a:xfrm>
            <a:off x="876300" y="2171700"/>
            <a:ext cx="7560798" cy="4639382"/>
          </a:xfrm>
          <a:prstGeom prst="rect">
            <a:avLst/>
          </a:prstGeom>
        </p:spPr>
      </p:pic>
      <p:pic>
        <p:nvPicPr>
          <p:cNvPr id="12" name="Picture 11"/>
          <p:cNvPicPr>
            <a:picLocks noChangeAspect="1"/>
          </p:cNvPicPr>
          <p:nvPr/>
        </p:nvPicPr>
        <p:blipFill rotWithShape="1">
          <a:blip r:embed="rId3"/>
          <a:srcRect t="64197"/>
          <a:stretch/>
        </p:blipFill>
        <p:spPr>
          <a:xfrm>
            <a:off x="887836" y="1028700"/>
            <a:ext cx="7604400" cy="1264492"/>
          </a:xfrm>
          <a:prstGeom prst="rect">
            <a:avLst/>
          </a:prstGeom>
        </p:spPr>
      </p:pic>
      <p:pic>
        <p:nvPicPr>
          <p:cNvPr id="14" name="Picture 13"/>
          <p:cNvPicPr>
            <a:picLocks noChangeAspect="1"/>
          </p:cNvPicPr>
          <p:nvPr/>
        </p:nvPicPr>
        <p:blipFill rotWithShape="1">
          <a:blip r:embed="rId3"/>
          <a:srcRect b="70370"/>
          <a:stretch/>
        </p:blipFill>
        <p:spPr>
          <a:xfrm>
            <a:off x="897361" y="0"/>
            <a:ext cx="7604400" cy="1046478"/>
          </a:xfrm>
          <a:prstGeom prst="rect">
            <a:avLst/>
          </a:prstGeom>
        </p:spPr>
      </p:pic>
    </p:spTree>
    <p:extLst>
      <p:ext uri="{BB962C8B-B14F-4D97-AF65-F5344CB8AC3E}">
        <p14:creationId xmlns:p14="http://schemas.microsoft.com/office/powerpoint/2010/main" val="131707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2A3874-CEDC-4415-AA23-FD7D72B0E43E}"/>
              </a:ext>
            </a:extLst>
          </p:cNvPr>
          <p:cNvSpPr>
            <a:spLocks noGrp="1"/>
          </p:cNvSpPr>
          <p:nvPr>
            <p:ph type="title"/>
          </p:nvPr>
        </p:nvSpPr>
        <p:spPr>
          <a:xfrm>
            <a:off x="838200" y="152400"/>
            <a:ext cx="7467600" cy="1295400"/>
          </a:xfrm>
        </p:spPr>
        <p:txBody>
          <a:bodyPr>
            <a:normAutofit/>
          </a:bodyPr>
          <a:lstStyle/>
          <a:p>
            <a:r>
              <a:rPr lang="en-GB" dirty="0"/>
              <a:t>The Oxidation Numbers of Elements in their Compounds</a:t>
            </a:r>
            <a:endParaRPr lang="en-US" dirty="0"/>
          </a:p>
        </p:txBody>
      </p:sp>
      <p:pic>
        <p:nvPicPr>
          <p:cNvPr id="7" name="Picture 6" descr="In compounds, some elements exist in only one oxidation state, while other elements can form more than one oxidation state.">
            <a:extLst>
              <a:ext uri="{FF2B5EF4-FFF2-40B4-BE49-F238E27FC236}">
                <a16:creationId xmlns:a16="http://schemas.microsoft.com/office/drawing/2014/main" id="{1223B50F-EF0C-4CA7-901C-0122A9C11B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1363473"/>
            <a:ext cx="7277100" cy="5017957"/>
          </a:xfrm>
          <a:prstGeom prst="rect">
            <a:avLst/>
          </a:prstGeom>
        </p:spPr>
      </p:pic>
      <p:sp>
        <p:nvSpPr>
          <p:cNvPr id="5" name="Text Placeholder 4">
            <a:extLst>
              <a:ext uri="{FF2B5EF4-FFF2-40B4-BE49-F238E27FC236}">
                <a16:creationId xmlns:a16="http://schemas.microsoft.com/office/drawing/2014/main" id="{6839B79F-0960-4C8F-9566-02383EA0C1DD}"/>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91A65EDB-3B71-4022-8A4A-19714F0D5569}"/>
              </a:ext>
            </a:extLst>
          </p:cNvPr>
          <p:cNvSpPr>
            <a:spLocks noGrp="1"/>
          </p:cNvSpPr>
          <p:nvPr>
            <p:ph type="sldNum" sz="quarter" idx="4"/>
          </p:nvPr>
        </p:nvSpPr>
        <p:spPr/>
        <p:txBody>
          <a:bodyPr/>
          <a:lstStyle/>
          <a:p>
            <a:fld id="{E61124D7-3D3F-409D-95D2-103C22DF228D}" type="slidenum">
              <a:rPr lang="en-US" smtClean="0"/>
              <a:pPr/>
              <a:t>36</a:t>
            </a:fld>
            <a:endParaRPr lang="en-US" dirty="0"/>
          </a:p>
        </p:txBody>
      </p:sp>
    </p:spTree>
    <p:extLst>
      <p:ext uri="{BB962C8B-B14F-4D97-AF65-F5344CB8AC3E}">
        <p14:creationId xmlns:p14="http://schemas.microsoft.com/office/powerpoint/2010/main" val="313403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0"/>
            <a:ext cx="8039100" cy="1495312"/>
          </a:xfrm>
        </p:spPr>
        <p:txBody>
          <a:bodyPr>
            <a:normAutofit/>
          </a:bodyPr>
          <a:lstStyle/>
          <a:p>
            <a:r>
              <a:rPr lang="en-GB" dirty="0"/>
              <a:t>Types of Oxidation-Reduction Reactions </a:t>
            </a:r>
            <a:r>
              <a:rPr lang="en-GB" sz="1600" dirty="0"/>
              <a:t>1</a:t>
            </a:r>
            <a:endParaRPr lang="en-IN" dirty="0"/>
          </a:p>
        </p:txBody>
      </p:sp>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455081" y="1731086"/>
            <a:ext cx="3238500" cy="669214"/>
          </a:xfrm>
        </p:spPr>
        <p:txBody>
          <a:bodyPr/>
          <a:lstStyle/>
          <a:p>
            <a:r>
              <a:rPr lang="en-IN" u="sng" dirty="0"/>
              <a:t>Combination Reaction</a:t>
            </a:r>
          </a:p>
        </p:txBody>
      </p:sp>
      <p:sp>
        <p:nvSpPr>
          <p:cNvPr id="4" name="Content Placeholder 3">
            <a:extLst>
              <a:ext uri="{FF2B5EF4-FFF2-40B4-BE49-F238E27FC236}">
                <a16:creationId xmlns:a16="http://schemas.microsoft.com/office/drawing/2014/main" id="{52A29CE2-A893-4CC9-BA52-567039848360}"/>
              </a:ext>
            </a:extLst>
          </p:cNvPr>
          <p:cNvSpPr>
            <a:spLocks noGrp="1"/>
          </p:cNvSpPr>
          <p:nvPr>
            <p:ph sz="quarter" idx="12"/>
          </p:nvPr>
        </p:nvSpPr>
        <p:spPr>
          <a:xfrm>
            <a:off x="3009900" y="2095500"/>
            <a:ext cx="2384174" cy="455613"/>
          </a:xfrm>
        </p:spPr>
        <p:txBody>
          <a:bodyPr/>
          <a:lstStyle/>
          <a:p>
            <a:pPr algn="ctr"/>
            <a:r>
              <a:rPr lang="en-IN" dirty="0"/>
              <a:t>A + B → C</a:t>
            </a:r>
          </a:p>
        </p:txBody>
      </p:sp>
      <p:graphicFrame>
        <p:nvGraphicFramePr>
          <p:cNvPr id="28" name="Object 27">
            <a:extLst>
              <a:ext uri="{FF2B5EF4-FFF2-40B4-BE49-F238E27FC236}">
                <a16:creationId xmlns:a16="http://schemas.microsoft.com/office/drawing/2014/main" id="{134CAA2C-E985-4E37-A566-EC9CCEA58B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06316012"/>
              </p:ext>
            </p:extLst>
          </p:nvPr>
        </p:nvGraphicFramePr>
        <p:xfrm>
          <a:off x="2933700" y="2703513"/>
          <a:ext cx="2584626" cy="516925"/>
        </p:xfrm>
        <a:graphic>
          <a:graphicData uri="http://schemas.openxmlformats.org/presentationml/2006/ole">
            <mc:AlternateContent xmlns:mc="http://schemas.openxmlformats.org/markup-compatibility/2006">
              <mc:Choice xmlns:v="urn:schemas-microsoft-com:vml" Requires="v">
                <p:oleObj spid="_x0000_s26636" name="Equation" r:id="rId3" imgW="1396800" imgH="279360" progId="Equation.DSMT4">
                  <p:embed/>
                </p:oleObj>
              </mc:Choice>
              <mc:Fallback>
                <p:oleObj name="Equation" r:id="rId3" imgW="1396800" imgH="279360" progId="Equation.DSMT4">
                  <p:embed/>
                  <p:pic>
                    <p:nvPicPr>
                      <p:cNvPr id="0" name=""/>
                      <p:cNvPicPr/>
                      <p:nvPr/>
                    </p:nvPicPr>
                    <p:blipFill>
                      <a:blip r:embed="rId4"/>
                      <a:stretch>
                        <a:fillRect/>
                      </a:stretch>
                    </p:blipFill>
                    <p:spPr>
                      <a:xfrm>
                        <a:off x="2933700" y="2703513"/>
                        <a:ext cx="2584626" cy="516925"/>
                      </a:xfrm>
                      <a:prstGeom prst="rect">
                        <a:avLst/>
                      </a:prstGeom>
                    </p:spPr>
                  </p:pic>
                </p:oleObj>
              </mc:Fallback>
            </mc:AlternateContent>
          </a:graphicData>
        </a:graphic>
      </p:graphicFrame>
      <p:pic>
        <p:nvPicPr>
          <p:cNvPr id="26" name="Picture 25" descr="When solid aluminum and liquid bromine react, solid aluminum bromide forms.">
            <a:extLst>
              <a:ext uri="{FF2B5EF4-FFF2-40B4-BE49-F238E27FC236}">
                <a16:creationId xmlns:a16="http://schemas.microsoft.com/office/drawing/2014/main" id="{CCB829BC-A31B-41F5-A9E2-3CC2156C1CA4}"/>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374" y="1633670"/>
            <a:ext cx="2584626" cy="2584626"/>
          </a:xfrm>
          <a:prstGeom prst="rect">
            <a:avLst/>
          </a:prstGeom>
        </p:spPr>
      </p:pic>
      <p:sp>
        <p:nvSpPr>
          <p:cNvPr id="13" name="Content Placeholder 20">
            <a:extLst>
              <a:ext uri="{FF2B5EF4-FFF2-40B4-BE49-F238E27FC236}">
                <a16:creationId xmlns:a16="http://schemas.microsoft.com/office/drawing/2014/main" id="{B0892FBE-6D68-4E01-8D94-CA47DF4C5632}"/>
              </a:ext>
            </a:extLst>
          </p:cNvPr>
          <p:cNvSpPr>
            <a:spLocks noGrp="1"/>
          </p:cNvSpPr>
          <p:nvPr>
            <p:ph sz="quarter" idx="13"/>
          </p:nvPr>
        </p:nvSpPr>
        <p:spPr>
          <a:xfrm>
            <a:off x="190500" y="3657600"/>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u="sng" dirty="0"/>
              <a:t>Decomposition Reaction</a:t>
            </a:r>
          </a:p>
        </p:txBody>
      </p:sp>
      <p:pic>
        <p:nvPicPr>
          <p:cNvPr id="25" name="Picture 24" descr="When heated, potassium chlorate breaks down into potassium chloride and oxygen gas.">
            <a:extLst>
              <a:ext uri="{FF2B5EF4-FFF2-40B4-BE49-F238E27FC236}">
                <a16:creationId xmlns:a16="http://schemas.microsoft.com/office/drawing/2014/main" id="{479C756C-6AF6-4DBD-ACD3-C7829293F2C4}"/>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95" y="4191000"/>
            <a:ext cx="2131079" cy="2042829"/>
          </a:xfrm>
          <a:prstGeom prst="rect">
            <a:avLst/>
          </a:prstGeom>
        </p:spPr>
      </p:pic>
      <p:sp>
        <p:nvSpPr>
          <p:cNvPr id="14" name="Content Placeholder 22">
            <a:extLst>
              <a:ext uri="{FF2B5EF4-FFF2-40B4-BE49-F238E27FC236}">
                <a16:creationId xmlns:a16="http://schemas.microsoft.com/office/drawing/2014/main" id="{4E73CF5F-DCCF-4DAD-AAE1-34F811900685}"/>
              </a:ext>
            </a:extLst>
          </p:cNvPr>
          <p:cNvSpPr>
            <a:spLocks noGrp="1"/>
          </p:cNvSpPr>
          <p:nvPr>
            <p:ph sz="quarter" idx="14"/>
          </p:nvPr>
        </p:nvSpPr>
        <p:spPr>
          <a:xfrm>
            <a:off x="3119130" y="4325223"/>
            <a:ext cx="2131079" cy="529833"/>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IN" dirty="0"/>
              <a:t>C → A + B</a:t>
            </a:r>
          </a:p>
        </p:txBody>
      </p:sp>
      <p:graphicFrame>
        <p:nvGraphicFramePr>
          <p:cNvPr id="30" name="Object 29">
            <a:extLst>
              <a:ext uri="{FF2B5EF4-FFF2-40B4-BE49-F238E27FC236}">
                <a16:creationId xmlns:a16="http://schemas.microsoft.com/office/drawing/2014/main" id="{6398E345-F6EA-49CB-BD8B-A1DF8268B5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4378996"/>
              </p:ext>
            </p:extLst>
          </p:nvPr>
        </p:nvGraphicFramePr>
        <p:xfrm>
          <a:off x="2846388" y="4991100"/>
          <a:ext cx="2886075" cy="577850"/>
        </p:xfrm>
        <a:graphic>
          <a:graphicData uri="http://schemas.openxmlformats.org/presentationml/2006/ole">
            <mc:AlternateContent xmlns:mc="http://schemas.openxmlformats.org/markup-compatibility/2006">
              <mc:Choice xmlns:v="urn:schemas-microsoft-com:vml" Requires="v">
                <p:oleObj spid="_x0000_s26637" name="Equation" r:id="rId7" imgW="1587240" imgH="317160" progId="Equation.DSMT4">
                  <p:embed/>
                </p:oleObj>
              </mc:Choice>
              <mc:Fallback>
                <p:oleObj name="Equation" r:id="rId7" imgW="1587240" imgH="317160" progId="Equation.DSMT4">
                  <p:embed/>
                  <p:pic>
                    <p:nvPicPr>
                      <p:cNvPr id="0" name=""/>
                      <p:cNvPicPr/>
                      <p:nvPr/>
                    </p:nvPicPr>
                    <p:blipFill>
                      <a:blip r:embed="rId8"/>
                      <a:stretch>
                        <a:fillRect/>
                      </a:stretch>
                    </p:blipFill>
                    <p:spPr>
                      <a:xfrm>
                        <a:off x="2846388" y="4991100"/>
                        <a:ext cx="2886075" cy="577850"/>
                      </a:xfrm>
                      <a:prstGeom prst="rect">
                        <a:avLst/>
                      </a:prstGeom>
                    </p:spPr>
                  </p:pic>
                </p:oleObj>
              </mc:Fallback>
            </mc:AlternateContent>
          </a:graphicData>
        </a:graphic>
      </p:graphicFrame>
      <p:sp>
        <p:nvSpPr>
          <p:cNvPr id="15" name="Text Placeholder 52">
            <a:extLst>
              <a:ext uri="{FF2B5EF4-FFF2-40B4-BE49-F238E27FC236}">
                <a16:creationId xmlns:a16="http://schemas.microsoft.com/office/drawing/2014/main" id="{22B40CBE-0410-4302-B428-A411F88280FB}"/>
              </a:ext>
            </a:extLst>
          </p:cNvPr>
          <p:cNvSpPr>
            <a:spLocks noGrp="1"/>
          </p:cNvSpPr>
          <p:nvPr>
            <p:ph type="body" sz="quarter" idx="29" hasCustomPrompt="1"/>
          </p:nvPr>
        </p:nvSpPr>
        <p:spPr>
          <a:xfrm>
            <a:off x="3140304" y="6227190"/>
            <a:ext cx="2863392" cy="346338"/>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3" name="Text Placeholder 22">
            <a:extLst>
              <a:ext uri="{FF2B5EF4-FFF2-40B4-BE49-F238E27FC236}">
                <a16:creationId xmlns:a16="http://schemas.microsoft.com/office/drawing/2014/main" id="{705A0F25-0E3F-4D15-BD5B-1A2A82EA82B6}"/>
              </a:ext>
            </a:extLst>
          </p:cNvPr>
          <p:cNvSpPr>
            <a:spLocks noGrp="1"/>
          </p:cNvSpPr>
          <p:nvPr>
            <p:ph type="body" sz="quarter" idx="33"/>
          </p:nvPr>
        </p:nvSpPr>
        <p:spPr/>
        <p:txBody>
          <a:bodyPr/>
          <a:lstStyle/>
          <a:p>
            <a:r>
              <a:rPr lang="en-GB" dirty="0"/>
              <a:t>(Top &amp; bottom images): Ken Karp/McGraw Hill</a:t>
            </a:r>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37</a:t>
            </a:fld>
            <a:endParaRPr lang="en-US" dirty="0"/>
          </a:p>
        </p:txBody>
      </p:sp>
    </p:spTree>
    <p:extLst>
      <p:ext uri="{BB962C8B-B14F-4D97-AF65-F5344CB8AC3E}">
        <p14:creationId xmlns:p14="http://schemas.microsoft.com/office/powerpoint/2010/main" val="3034920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38100"/>
            <a:ext cx="8039100" cy="1495312"/>
          </a:xfrm>
        </p:spPr>
        <p:txBody>
          <a:bodyPr>
            <a:normAutofit/>
          </a:bodyPr>
          <a:lstStyle/>
          <a:p>
            <a:r>
              <a:rPr lang="en-GB" dirty="0"/>
              <a:t>Types of Oxidation-Reduction Reactions </a:t>
            </a:r>
            <a:r>
              <a:rPr lang="en-GB" sz="1600" dirty="0"/>
              <a:t>2</a:t>
            </a:r>
            <a:endParaRPr lang="en-IN" dirty="0"/>
          </a:p>
        </p:txBody>
      </p:sp>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455081" y="1731086"/>
            <a:ext cx="3238500" cy="669214"/>
          </a:xfrm>
        </p:spPr>
        <p:txBody>
          <a:bodyPr/>
          <a:lstStyle/>
          <a:p>
            <a:r>
              <a:rPr lang="en-IN" u="sng" dirty="0"/>
              <a:t>Combustion Reaction</a:t>
            </a:r>
          </a:p>
        </p:txBody>
      </p:sp>
      <p:sp>
        <p:nvSpPr>
          <p:cNvPr id="10" name="Content Placeholder 18">
            <a:extLst>
              <a:ext uri="{FF2B5EF4-FFF2-40B4-BE49-F238E27FC236}">
                <a16:creationId xmlns:a16="http://schemas.microsoft.com/office/drawing/2014/main" id="{120E89CC-0241-4BC5-B881-BECB30BF3D01}"/>
              </a:ext>
            </a:extLst>
          </p:cNvPr>
          <p:cNvSpPr>
            <a:spLocks noGrp="1"/>
          </p:cNvSpPr>
          <p:nvPr>
            <p:ph sz="quarter" idx="12"/>
          </p:nvPr>
        </p:nvSpPr>
        <p:spPr>
          <a:xfrm>
            <a:off x="2095500" y="2552700"/>
            <a:ext cx="2433375" cy="387591"/>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IN" dirty="0"/>
              <a:t>A + O</a:t>
            </a:r>
            <a:r>
              <a:rPr lang="en-IN" baseline="-25000" dirty="0"/>
              <a:t>2</a:t>
            </a:r>
            <a:r>
              <a:rPr lang="en-IN" dirty="0"/>
              <a:t> → B</a:t>
            </a:r>
          </a:p>
        </p:txBody>
      </p:sp>
      <p:graphicFrame>
        <p:nvGraphicFramePr>
          <p:cNvPr id="28" name="Object 27">
            <a:extLst>
              <a:ext uri="{FF2B5EF4-FFF2-40B4-BE49-F238E27FC236}">
                <a16:creationId xmlns:a16="http://schemas.microsoft.com/office/drawing/2014/main" id="{134CAA2C-E985-4E37-A566-EC9CCEA58B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6557770"/>
              </p:ext>
            </p:extLst>
          </p:nvPr>
        </p:nvGraphicFramePr>
        <p:xfrm>
          <a:off x="2476500" y="3162300"/>
          <a:ext cx="2194058" cy="642522"/>
        </p:xfrm>
        <a:graphic>
          <a:graphicData uri="http://schemas.openxmlformats.org/presentationml/2006/ole">
            <mc:AlternateContent xmlns:mc="http://schemas.openxmlformats.org/markup-compatibility/2006">
              <mc:Choice xmlns:v="urn:schemas-microsoft-com:vml" Requires="v">
                <p:oleObj spid="_x0000_s27660" name="Equation" r:id="rId3" imgW="914400" imgH="317160" progId="Equation.DSMT4">
                  <p:embed/>
                </p:oleObj>
              </mc:Choice>
              <mc:Fallback>
                <p:oleObj name="Equation" r:id="rId3" imgW="914400" imgH="317160" progId="Equation.DSMT4">
                  <p:embed/>
                  <p:pic>
                    <p:nvPicPr>
                      <p:cNvPr id="28" name="Object 27">
                        <a:extLst>
                          <a:ext uri="{FF2B5EF4-FFF2-40B4-BE49-F238E27FC236}">
                            <a16:creationId xmlns:a16="http://schemas.microsoft.com/office/drawing/2014/main" id="{134CAA2C-E985-4E37-A566-EC9CCEA58B83}"/>
                          </a:ext>
                        </a:extLst>
                      </p:cNvPr>
                      <p:cNvPicPr/>
                      <p:nvPr/>
                    </p:nvPicPr>
                    <p:blipFill>
                      <a:blip r:embed="rId4"/>
                      <a:stretch>
                        <a:fillRect/>
                      </a:stretch>
                    </p:blipFill>
                    <p:spPr>
                      <a:xfrm>
                        <a:off x="2476500" y="3162300"/>
                        <a:ext cx="2194058" cy="64252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6398E345-F6EA-49CB-BD8B-A1DF8268B5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6982999"/>
              </p:ext>
            </p:extLst>
          </p:nvPr>
        </p:nvGraphicFramePr>
        <p:xfrm>
          <a:off x="3065463" y="4919663"/>
          <a:ext cx="2854325" cy="642937"/>
        </p:xfrm>
        <a:graphic>
          <a:graphicData uri="http://schemas.openxmlformats.org/presentationml/2006/ole">
            <mc:AlternateContent xmlns:mc="http://schemas.openxmlformats.org/markup-compatibility/2006">
              <mc:Choice xmlns:v="urn:schemas-microsoft-com:vml" Requires="v">
                <p:oleObj spid="_x0000_s27661" name="Equation" r:id="rId5" imgW="1320480" imgH="304560" progId="Equation.DSMT4">
                  <p:embed/>
                </p:oleObj>
              </mc:Choice>
              <mc:Fallback>
                <p:oleObj name="Equation" r:id="rId5" imgW="1320480" imgH="304560" progId="Equation.DSMT4">
                  <p:embed/>
                  <p:pic>
                    <p:nvPicPr>
                      <p:cNvPr id="30" name="Object 29">
                        <a:extLst>
                          <a:ext uri="{FF2B5EF4-FFF2-40B4-BE49-F238E27FC236}">
                            <a16:creationId xmlns:a16="http://schemas.microsoft.com/office/drawing/2014/main" id="{6398E345-F6EA-49CB-BD8B-A1DF8268B514}"/>
                          </a:ext>
                        </a:extLst>
                      </p:cNvPr>
                      <p:cNvPicPr/>
                      <p:nvPr/>
                    </p:nvPicPr>
                    <p:blipFill>
                      <a:blip r:embed="rId6"/>
                      <a:stretch>
                        <a:fillRect/>
                      </a:stretch>
                    </p:blipFill>
                    <p:spPr>
                      <a:xfrm>
                        <a:off x="3065463" y="4919663"/>
                        <a:ext cx="2854325" cy="642937"/>
                      </a:xfrm>
                      <a:prstGeom prst="rect">
                        <a:avLst/>
                      </a:prstGeom>
                    </p:spPr>
                  </p:pic>
                </p:oleObj>
              </mc:Fallback>
            </mc:AlternateContent>
          </a:graphicData>
        </a:graphic>
      </p:graphicFrame>
      <p:pic>
        <p:nvPicPr>
          <p:cNvPr id="31" name="Picture 30" descr="When sulfur and oxygen gas react, sulfur dioxide forms.">
            <a:extLst>
              <a:ext uri="{FF2B5EF4-FFF2-40B4-BE49-F238E27FC236}">
                <a16:creationId xmlns:a16="http://schemas.microsoft.com/office/drawing/2014/main" id="{9EA8F0FB-9A66-498F-AC5F-BA99011B2EE4}"/>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1423721"/>
            <a:ext cx="2590800" cy="3300679"/>
          </a:xfrm>
          <a:prstGeom prst="rect">
            <a:avLst/>
          </a:prstGeom>
        </p:spPr>
      </p:pic>
      <p:sp>
        <p:nvSpPr>
          <p:cNvPr id="11" name="Text Placeholder 52">
            <a:extLst>
              <a:ext uri="{FF2B5EF4-FFF2-40B4-BE49-F238E27FC236}">
                <a16:creationId xmlns:a16="http://schemas.microsoft.com/office/drawing/2014/main" id="{B468BDE4-714E-45AE-BB28-4CA09C8586DA}"/>
              </a:ext>
            </a:extLst>
          </p:cNvPr>
          <p:cNvSpPr>
            <a:spLocks noGrp="1"/>
          </p:cNvSpPr>
          <p:nvPr>
            <p:ph type="body" sz="quarter" idx="29" hasCustomPrompt="1"/>
          </p:nvPr>
        </p:nvSpPr>
        <p:spPr>
          <a:xfrm>
            <a:off x="3115940" y="6211546"/>
            <a:ext cx="2827659" cy="295617"/>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3" name="Text Placeholder 22">
            <a:extLst>
              <a:ext uri="{FF2B5EF4-FFF2-40B4-BE49-F238E27FC236}">
                <a16:creationId xmlns:a16="http://schemas.microsoft.com/office/drawing/2014/main" id="{705A0F25-0E3F-4D15-BD5B-1A2A82EA82B6}"/>
              </a:ext>
            </a:extLst>
          </p:cNvPr>
          <p:cNvSpPr>
            <a:spLocks noGrp="1"/>
          </p:cNvSpPr>
          <p:nvPr>
            <p:ph type="body" sz="quarter" idx="33"/>
          </p:nvPr>
        </p:nvSpPr>
        <p:spPr/>
        <p:txBody>
          <a:bodyPr/>
          <a:lstStyle/>
          <a:p>
            <a:r>
              <a:rPr lang="en-IN" dirty="0"/>
              <a:t>Ken Karp/McGraw-Hill</a:t>
            </a:r>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38</a:t>
            </a:fld>
            <a:endParaRPr lang="en-US" dirty="0"/>
          </a:p>
        </p:txBody>
      </p:sp>
    </p:spTree>
    <p:extLst>
      <p:ext uri="{BB962C8B-B14F-4D97-AF65-F5344CB8AC3E}">
        <p14:creationId xmlns:p14="http://schemas.microsoft.com/office/powerpoint/2010/main" val="402020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76200"/>
            <a:ext cx="8039100" cy="1495312"/>
          </a:xfrm>
        </p:spPr>
        <p:txBody>
          <a:bodyPr>
            <a:normAutofit/>
          </a:bodyPr>
          <a:lstStyle/>
          <a:p>
            <a:r>
              <a:rPr lang="en-GB" dirty="0"/>
              <a:t>Types of Oxidation-Reduction Reactions </a:t>
            </a:r>
            <a:r>
              <a:rPr lang="en-GB" sz="1600" dirty="0"/>
              <a:t>3</a:t>
            </a:r>
            <a:endParaRPr lang="en-IN" dirty="0"/>
          </a:p>
        </p:txBody>
      </p:sp>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455080" y="1731086"/>
            <a:ext cx="6783919" cy="1593122"/>
          </a:xfrm>
        </p:spPr>
        <p:txBody>
          <a:bodyPr/>
          <a:lstStyle/>
          <a:p>
            <a:pPr>
              <a:spcAft>
                <a:spcPts val="2500"/>
              </a:spcAft>
            </a:pPr>
            <a:r>
              <a:rPr lang="en-IN" u="sng" dirty="0"/>
              <a:t>Displacement Reaction</a:t>
            </a:r>
          </a:p>
          <a:p>
            <a:pPr algn="ctr"/>
            <a:r>
              <a:rPr lang="en-IN" dirty="0"/>
              <a:t>A + BC → AC + B</a:t>
            </a:r>
          </a:p>
        </p:txBody>
      </p:sp>
      <p:graphicFrame>
        <p:nvGraphicFramePr>
          <p:cNvPr id="28" name="Object 27">
            <a:extLst>
              <a:ext uri="{FF2B5EF4-FFF2-40B4-BE49-F238E27FC236}">
                <a16:creationId xmlns:a16="http://schemas.microsoft.com/office/drawing/2014/main" id="{134CAA2C-E985-4E37-A566-EC9CCEA58B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2988306"/>
              </p:ext>
            </p:extLst>
          </p:nvPr>
        </p:nvGraphicFramePr>
        <p:xfrm>
          <a:off x="450850" y="3505200"/>
          <a:ext cx="3702050" cy="692150"/>
        </p:xfrm>
        <a:graphic>
          <a:graphicData uri="http://schemas.openxmlformats.org/presentationml/2006/ole">
            <mc:AlternateContent xmlns:mc="http://schemas.openxmlformats.org/markup-compatibility/2006">
              <mc:Choice xmlns:v="urn:schemas-microsoft-com:vml" Requires="v">
                <p:oleObj spid="_x0000_s28689" name="Equation" r:id="rId3" imgW="1828800" imgH="342720" progId="Equation.DSMT4">
                  <p:embed/>
                </p:oleObj>
              </mc:Choice>
              <mc:Fallback>
                <p:oleObj name="Equation" r:id="rId3" imgW="1828800" imgH="342720" progId="Equation.DSMT4">
                  <p:embed/>
                  <p:pic>
                    <p:nvPicPr>
                      <p:cNvPr id="28" name="Object 27">
                        <a:extLst>
                          <a:ext uri="{FF2B5EF4-FFF2-40B4-BE49-F238E27FC236}">
                            <a16:creationId xmlns:a16="http://schemas.microsoft.com/office/drawing/2014/main" id="{134CAA2C-E985-4E37-A566-EC9CCEA58B83}"/>
                          </a:ext>
                        </a:extLst>
                      </p:cNvPr>
                      <p:cNvPicPr/>
                      <p:nvPr/>
                    </p:nvPicPr>
                    <p:blipFill>
                      <a:blip r:embed="rId4"/>
                      <a:stretch>
                        <a:fillRect/>
                      </a:stretch>
                    </p:blipFill>
                    <p:spPr>
                      <a:xfrm>
                        <a:off x="450850" y="3505200"/>
                        <a:ext cx="3702050" cy="692150"/>
                      </a:xfrm>
                      <a:prstGeom prst="rect">
                        <a:avLst/>
                      </a:prstGeom>
                    </p:spPr>
                  </p:pic>
                </p:oleObj>
              </mc:Fallback>
            </mc:AlternateContent>
          </a:graphicData>
        </a:graphic>
      </p:graphicFrame>
      <p:sp>
        <p:nvSpPr>
          <p:cNvPr id="16" name="Content Placeholder 18">
            <a:extLst>
              <a:ext uri="{FF2B5EF4-FFF2-40B4-BE49-F238E27FC236}">
                <a16:creationId xmlns:a16="http://schemas.microsoft.com/office/drawing/2014/main" id="{3C86F873-C7EA-439F-9016-2C010A7598CA}"/>
              </a:ext>
            </a:extLst>
          </p:cNvPr>
          <p:cNvSpPr>
            <a:spLocks noGrp="1"/>
          </p:cNvSpPr>
          <p:nvPr>
            <p:ph sz="quarter" idx="12"/>
          </p:nvPr>
        </p:nvSpPr>
        <p:spPr>
          <a:xfrm>
            <a:off x="4953000" y="3668915"/>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Hydrogen Displacement</a:t>
            </a:r>
          </a:p>
        </p:txBody>
      </p:sp>
      <p:graphicFrame>
        <p:nvGraphicFramePr>
          <p:cNvPr id="30" name="Object 29">
            <a:extLst>
              <a:ext uri="{FF2B5EF4-FFF2-40B4-BE49-F238E27FC236}">
                <a16:creationId xmlns:a16="http://schemas.microsoft.com/office/drawing/2014/main" id="{6398E345-F6EA-49CB-BD8B-A1DF8268B5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3213727"/>
              </p:ext>
            </p:extLst>
          </p:nvPr>
        </p:nvGraphicFramePr>
        <p:xfrm>
          <a:off x="506412" y="4330700"/>
          <a:ext cx="3913188" cy="669925"/>
        </p:xfrm>
        <a:graphic>
          <a:graphicData uri="http://schemas.openxmlformats.org/presentationml/2006/ole">
            <mc:AlternateContent xmlns:mc="http://schemas.openxmlformats.org/markup-compatibility/2006">
              <mc:Choice xmlns:v="urn:schemas-microsoft-com:vml" Requires="v">
                <p:oleObj spid="_x0000_s28690" name="Equation" r:id="rId5" imgW="1854000" imgH="317160" progId="Equation.DSMT4">
                  <p:embed/>
                </p:oleObj>
              </mc:Choice>
              <mc:Fallback>
                <p:oleObj name="Equation" r:id="rId5" imgW="1854000" imgH="317160" progId="Equation.DSMT4">
                  <p:embed/>
                  <p:pic>
                    <p:nvPicPr>
                      <p:cNvPr id="30" name="Object 29">
                        <a:extLst>
                          <a:ext uri="{FF2B5EF4-FFF2-40B4-BE49-F238E27FC236}">
                            <a16:creationId xmlns:a16="http://schemas.microsoft.com/office/drawing/2014/main" id="{6398E345-F6EA-49CB-BD8B-A1DF8268B514}"/>
                          </a:ext>
                        </a:extLst>
                      </p:cNvPr>
                      <p:cNvPicPr/>
                      <p:nvPr/>
                    </p:nvPicPr>
                    <p:blipFill>
                      <a:blip r:embed="rId6"/>
                      <a:stretch>
                        <a:fillRect/>
                      </a:stretch>
                    </p:blipFill>
                    <p:spPr>
                      <a:xfrm>
                        <a:off x="506412" y="4330700"/>
                        <a:ext cx="3913188" cy="669925"/>
                      </a:xfrm>
                      <a:prstGeom prst="rect">
                        <a:avLst/>
                      </a:prstGeom>
                    </p:spPr>
                  </p:pic>
                </p:oleObj>
              </mc:Fallback>
            </mc:AlternateContent>
          </a:graphicData>
        </a:graphic>
      </p:graphicFrame>
      <p:sp>
        <p:nvSpPr>
          <p:cNvPr id="17" name="Content Placeholder 20">
            <a:extLst>
              <a:ext uri="{FF2B5EF4-FFF2-40B4-BE49-F238E27FC236}">
                <a16:creationId xmlns:a16="http://schemas.microsoft.com/office/drawing/2014/main" id="{3BDCAA47-2270-4E6F-8897-87A5370A6E96}"/>
              </a:ext>
            </a:extLst>
          </p:cNvPr>
          <p:cNvSpPr>
            <a:spLocks noGrp="1"/>
          </p:cNvSpPr>
          <p:nvPr>
            <p:ph sz="quarter" idx="13"/>
          </p:nvPr>
        </p:nvSpPr>
        <p:spPr>
          <a:xfrm>
            <a:off x="4953000" y="4516859"/>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Metal Displacement</a:t>
            </a:r>
          </a:p>
        </p:txBody>
      </p:sp>
      <p:graphicFrame>
        <p:nvGraphicFramePr>
          <p:cNvPr id="6" name="Object 5">
            <a:extLst>
              <a:ext uri="{FF2B5EF4-FFF2-40B4-BE49-F238E27FC236}">
                <a16:creationId xmlns:a16="http://schemas.microsoft.com/office/drawing/2014/main" id="{16B4222F-FE83-4CA1-8B9A-3559D6B591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2792552"/>
              </p:ext>
            </p:extLst>
          </p:nvPr>
        </p:nvGraphicFramePr>
        <p:xfrm>
          <a:off x="487495" y="5257800"/>
          <a:ext cx="3360605" cy="651280"/>
        </p:xfrm>
        <a:graphic>
          <a:graphicData uri="http://schemas.openxmlformats.org/presentationml/2006/ole">
            <mc:AlternateContent xmlns:mc="http://schemas.openxmlformats.org/markup-compatibility/2006">
              <mc:Choice xmlns:v="urn:schemas-microsoft-com:vml" Requires="v">
                <p:oleObj spid="_x0000_s28691" name="Equation" r:id="rId7" imgW="1638000" imgH="317160" progId="Equation.DSMT4">
                  <p:embed/>
                </p:oleObj>
              </mc:Choice>
              <mc:Fallback>
                <p:oleObj name="Equation" r:id="rId7" imgW="1638000" imgH="317160" progId="Equation.DSMT4">
                  <p:embed/>
                  <p:pic>
                    <p:nvPicPr>
                      <p:cNvPr id="0" name=""/>
                      <p:cNvPicPr/>
                      <p:nvPr/>
                    </p:nvPicPr>
                    <p:blipFill>
                      <a:blip r:embed="rId8"/>
                      <a:stretch>
                        <a:fillRect/>
                      </a:stretch>
                    </p:blipFill>
                    <p:spPr>
                      <a:xfrm>
                        <a:off x="487495" y="5257800"/>
                        <a:ext cx="3360605" cy="651280"/>
                      </a:xfrm>
                      <a:prstGeom prst="rect">
                        <a:avLst/>
                      </a:prstGeom>
                    </p:spPr>
                  </p:pic>
                </p:oleObj>
              </mc:Fallback>
            </mc:AlternateContent>
          </a:graphicData>
        </a:graphic>
      </p:graphicFrame>
      <p:sp>
        <p:nvSpPr>
          <p:cNvPr id="18" name="Content Placeholder 22">
            <a:extLst>
              <a:ext uri="{FF2B5EF4-FFF2-40B4-BE49-F238E27FC236}">
                <a16:creationId xmlns:a16="http://schemas.microsoft.com/office/drawing/2014/main" id="{3FE4137B-F4B9-46A0-AFFD-8B90C9A1FC1B}"/>
              </a:ext>
            </a:extLst>
          </p:cNvPr>
          <p:cNvSpPr>
            <a:spLocks noGrp="1"/>
          </p:cNvSpPr>
          <p:nvPr>
            <p:ph sz="quarter" idx="14"/>
          </p:nvPr>
        </p:nvSpPr>
        <p:spPr>
          <a:xfrm>
            <a:off x="4953000" y="54022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Halogen Displacement</a:t>
            </a:r>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39</a:t>
            </a:fld>
            <a:endParaRPr lang="en-US" dirty="0"/>
          </a:p>
        </p:txBody>
      </p:sp>
    </p:spTree>
    <p:extLst>
      <p:ext uri="{BB962C8B-B14F-4D97-AF65-F5344CB8AC3E}">
        <p14:creationId xmlns:p14="http://schemas.microsoft.com/office/powerpoint/2010/main" val="88357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Electrolytes </a:t>
            </a:r>
            <a:r>
              <a:rPr lang="en-US" sz="1600" dirty="0"/>
              <a:t>2</a:t>
            </a:r>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077201" cy="2517648"/>
          </a:xfrm>
        </p:spPr>
        <p:txBody>
          <a:bodyPr>
            <a:noAutofit/>
          </a:bodyPr>
          <a:lstStyle/>
          <a:p>
            <a:pPr algn="ctr"/>
            <a:r>
              <a:rPr lang="en-GB" dirty="0"/>
              <a:t>Conduct electricity in solution?</a:t>
            </a:r>
          </a:p>
          <a:p>
            <a:pPr algn="ctr">
              <a:spcAft>
                <a:spcPts val="3000"/>
              </a:spcAft>
            </a:pPr>
            <a:r>
              <a:rPr lang="en-GB" dirty="0"/>
              <a:t>Cations</a:t>
            </a:r>
            <a:r>
              <a:rPr lang="en-GB" b="1" dirty="0"/>
              <a:t> (+)</a:t>
            </a:r>
            <a:r>
              <a:rPr lang="en-GB" dirty="0"/>
              <a:t> and Anions (−)</a:t>
            </a:r>
          </a:p>
          <a:p>
            <a:pPr algn="ctr"/>
            <a:r>
              <a:rPr lang="en-GB" dirty="0"/>
              <a:t>Strong Electrolyte – 100% dissociation</a:t>
            </a:r>
            <a:endParaRPr lang="en-US" dirty="0"/>
          </a:p>
        </p:txBody>
      </p:sp>
      <p:graphicFrame>
        <p:nvGraphicFramePr>
          <p:cNvPr id="5" name="Object 4">
            <a:extLst>
              <a:ext uri="{FF2B5EF4-FFF2-40B4-BE49-F238E27FC236}">
                <a16:creationId xmlns:a16="http://schemas.microsoft.com/office/drawing/2014/main" id="{2550DC2E-5822-46EB-8973-D769301753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06804346"/>
              </p:ext>
            </p:extLst>
          </p:nvPr>
        </p:nvGraphicFramePr>
        <p:xfrm>
          <a:off x="2214563" y="3490913"/>
          <a:ext cx="4583112" cy="471487"/>
        </p:xfrm>
        <a:graphic>
          <a:graphicData uri="http://schemas.openxmlformats.org/presentationml/2006/ole">
            <mc:AlternateContent xmlns:mc="http://schemas.openxmlformats.org/markup-compatibility/2006">
              <mc:Choice xmlns:v="urn:schemas-microsoft-com:vml" Requires="v">
                <p:oleObj spid="_x0000_s1036" name="Equation" r:id="rId3" imgW="2222280" imgH="228600" progId="Equation.DSMT4">
                  <p:embed/>
                </p:oleObj>
              </mc:Choice>
              <mc:Fallback>
                <p:oleObj name="Equation" r:id="rId3" imgW="2222280" imgH="228600" progId="Equation.DSMT4">
                  <p:embed/>
                  <p:pic>
                    <p:nvPicPr>
                      <p:cNvPr id="0" name=""/>
                      <p:cNvPicPr/>
                      <p:nvPr/>
                    </p:nvPicPr>
                    <p:blipFill>
                      <a:blip r:embed="rId4"/>
                      <a:stretch>
                        <a:fillRect/>
                      </a:stretch>
                    </p:blipFill>
                    <p:spPr>
                      <a:xfrm>
                        <a:off x="2214563" y="3490913"/>
                        <a:ext cx="4583112" cy="4714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5B8D673-9DA6-4B6F-ADE2-6BC259C8E878}"/>
              </a:ext>
            </a:extLst>
          </p:cNvPr>
          <p:cNvSpPr>
            <a:spLocks noGrp="1"/>
          </p:cNvSpPr>
          <p:nvPr>
            <p:ph idx="13"/>
          </p:nvPr>
        </p:nvSpPr>
        <p:spPr>
          <a:xfrm>
            <a:off x="914400" y="4267200"/>
            <a:ext cx="7315199" cy="666203"/>
          </a:xfrm>
        </p:spPr>
        <p:txBody>
          <a:bodyPr>
            <a:noAutofit/>
          </a:bodyPr>
          <a:lstStyle/>
          <a:p>
            <a:pPr algn="ctr"/>
            <a:r>
              <a:rPr lang="en-GB" dirty="0"/>
              <a:t>Weak Electrolyte – not completely dissociated</a:t>
            </a:r>
          </a:p>
        </p:txBody>
      </p:sp>
      <p:graphicFrame>
        <p:nvGraphicFramePr>
          <p:cNvPr id="11" name="Object 10">
            <a:extLst>
              <a:ext uri="{FF2B5EF4-FFF2-40B4-BE49-F238E27FC236}">
                <a16:creationId xmlns:a16="http://schemas.microsoft.com/office/drawing/2014/main" id="{DBDC99E6-4C2A-4AB1-9C35-ECAAC6CE25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4622974"/>
              </p:ext>
            </p:extLst>
          </p:nvPr>
        </p:nvGraphicFramePr>
        <p:xfrm>
          <a:off x="1844675" y="5053013"/>
          <a:ext cx="5457825" cy="471487"/>
        </p:xfrm>
        <a:graphic>
          <a:graphicData uri="http://schemas.openxmlformats.org/presentationml/2006/ole">
            <mc:AlternateContent xmlns:mc="http://schemas.openxmlformats.org/markup-compatibility/2006">
              <mc:Choice xmlns:v="urn:schemas-microsoft-com:vml" Requires="v">
                <p:oleObj spid="_x0000_s1037" name="Equation" r:id="rId5" imgW="2793960" imgH="241200" progId="Equation.DSMT4">
                  <p:embed/>
                </p:oleObj>
              </mc:Choice>
              <mc:Fallback>
                <p:oleObj name="Equation" r:id="rId5" imgW="2793960" imgH="241200" progId="Equation.DSMT4">
                  <p:embed/>
                  <p:pic>
                    <p:nvPicPr>
                      <p:cNvPr id="0" name=""/>
                      <p:cNvPicPr/>
                      <p:nvPr/>
                    </p:nvPicPr>
                    <p:blipFill>
                      <a:blip r:embed="rId6"/>
                      <a:stretch>
                        <a:fillRect/>
                      </a:stretch>
                    </p:blipFill>
                    <p:spPr>
                      <a:xfrm>
                        <a:off x="1844675" y="5053013"/>
                        <a:ext cx="5457825" cy="471487"/>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4</a:t>
            </a:fld>
            <a:endParaRPr lang="en-US" dirty="0"/>
          </a:p>
        </p:txBody>
      </p:sp>
    </p:spTree>
    <p:extLst>
      <p:ext uri="{BB962C8B-B14F-4D97-AF65-F5344CB8AC3E}">
        <p14:creationId xmlns:p14="http://schemas.microsoft.com/office/powerpoint/2010/main" val="1707161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153511"/>
            <a:ext cx="8039100" cy="1495312"/>
          </a:xfrm>
        </p:spPr>
        <p:txBody>
          <a:bodyPr>
            <a:normAutofit/>
          </a:bodyPr>
          <a:lstStyle/>
          <a:p>
            <a:r>
              <a:rPr lang="en-GB" dirty="0"/>
              <a:t>The Activity Series for Metals</a:t>
            </a:r>
            <a:endParaRPr lang="en-IN" dirty="0"/>
          </a:p>
        </p:txBody>
      </p:sp>
      <p:pic>
        <p:nvPicPr>
          <p:cNvPr id="14" name="Picture 13" descr="The activity of a metal is determined by how the metal reacts to produce H2.">
            <a:extLst>
              <a:ext uri="{FF2B5EF4-FFF2-40B4-BE49-F238E27FC236}">
                <a16:creationId xmlns:a16="http://schemas.microsoft.com/office/drawing/2014/main" id="{63AACFF2-594C-4DD6-9EA4-81B4709EF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762" y="2144811"/>
            <a:ext cx="3263708" cy="3269871"/>
          </a:xfrm>
          <a:prstGeom prst="rect">
            <a:avLst/>
          </a:prstGeom>
        </p:spPr>
      </p:pic>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3690650" y="1600200"/>
            <a:ext cx="4500850" cy="465378"/>
          </a:xfrm>
        </p:spPr>
        <p:txBody>
          <a:bodyPr/>
          <a:lstStyle/>
          <a:p>
            <a:r>
              <a:rPr lang="en-IN" u="sng" dirty="0"/>
              <a:t>Hydrogen Displacement Reaction</a:t>
            </a:r>
          </a:p>
        </p:txBody>
      </p:sp>
      <p:sp>
        <p:nvSpPr>
          <p:cNvPr id="16" name="Content Placeholder 18">
            <a:extLst>
              <a:ext uri="{FF2B5EF4-FFF2-40B4-BE49-F238E27FC236}">
                <a16:creationId xmlns:a16="http://schemas.microsoft.com/office/drawing/2014/main" id="{3C86F873-C7EA-439F-9016-2C010A7598CA}"/>
              </a:ext>
            </a:extLst>
          </p:cNvPr>
          <p:cNvSpPr>
            <a:spLocks noGrp="1"/>
          </p:cNvSpPr>
          <p:nvPr>
            <p:ph sz="quarter" idx="12"/>
          </p:nvPr>
        </p:nvSpPr>
        <p:spPr>
          <a:xfrm>
            <a:off x="4343400" y="2324100"/>
            <a:ext cx="3263708" cy="46537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GB" dirty="0"/>
              <a:t>M + BC → MC + B</a:t>
            </a:r>
          </a:p>
        </p:txBody>
      </p:sp>
      <p:sp>
        <p:nvSpPr>
          <p:cNvPr id="17" name="Content Placeholder 20">
            <a:extLst>
              <a:ext uri="{FF2B5EF4-FFF2-40B4-BE49-F238E27FC236}">
                <a16:creationId xmlns:a16="http://schemas.microsoft.com/office/drawing/2014/main" id="{3BDCAA47-2270-4E6F-8897-87A5370A6E96}"/>
              </a:ext>
            </a:extLst>
          </p:cNvPr>
          <p:cNvSpPr>
            <a:spLocks noGrp="1"/>
          </p:cNvSpPr>
          <p:nvPr>
            <p:ph sz="quarter" idx="13"/>
          </p:nvPr>
        </p:nvSpPr>
        <p:spPr>
          <a:xfrm>
            <a:off x="4346331" y="2933700"/>
            <a:ext cx="3316287" cy="117057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spcBef>
                <a:spcPts val="100"/>
              </a:spcBef>
            </a:pPr>
            <a:r>
              <a:rPr lang="en-GB" dirty="0"/>
              <a:t>M is metal</a:t>
            </a:r>
          </a:p>
          <a:p>
            <a:pPr lvl="0" algn="ctr">
              <a:spcBef>
                <a:spcPts val="100"/>
              </a:spcBef>
            </a:pPr>
            <a:r>
              <a:rPr lang="en-GB" dirty="0"/>
              <a:t>BC is acid or H</a:t>
            </a:r>
            <a:r>
              <a:rPr lang="en-GB" baseline="-25000" dirty="0"/>
              <a:t>2</a:t>
            </a:r>
            <a:r>
              <a:rPr lang="en-GB" dirty="0"/>
              <a:t>O</a:t>
            </a:r>
          </a:p>
          <a:p>
            <a:pPr lvl="0" algn="ctr">
              <a:spcBef>
                <a:spcPts val="100"/>
              </a:spcBef>
            </a:pPr>
            <a:r>
              <a:rPr lang="en-GB" dirty="0"/>
              <a:t>B is H</a:t>
            </a:r>
            <a:r>
              <a:rPr lang="en-GB" baseline="-25000" dirty="0"/>
              <a:t>2</a:t>
            </a:r>
            <a:endParaRPr lang="en-IN" baseline="-25000" dirty="0"/>
          </a:p>
        </p:txBody>
      </p:sp>
      <p:sp>
        <p:nvSpPr>
          <p:cNvPr id="19" name="Content Placeholder 22">
            <a:extLst>
              <a:ext uri="{FF2B5EF4-FFF2-40B4-BE49-F238E27FC236}">
                <a16:creationId xmlns:a16="http://schemas.microsoft.com/office/drawing/2014/main" id="{E61499FD-F996-4797-99AB-A82551A33EAE}"/>
              </a:ext>
            </a:extLst>
          </p:cNvPr>
          <p:cNvSpPr>
            <a:spLocks noGrp="1"/>
          </p:cNvSpPr>
          <p:nvPr>
            <p:ph sz="quarter" idx="14"/>
          </p:nvPr>
        </p:nvSpPr>
        <p:spPr>
          <a:xfrm>
            <a:off x="4222626" y="4267200"/>
            <a:ext cx="4273673" cy="63075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Ca + 2H</a:t>
            </a:r>
            <a:r>
              <a:rPr lang="en-IN" baseline="-25000" dirty="0"/>
              <a:t>2</a:t>
            </a:r>
            <a:r>
              <a:rPr lang="en-IN" dirty="0"/>
              <a:t>O → Ca(OH)</a:t>
            </a:r>
            <a:r>
              <a:rPr lang="en-IN" baseline="-25000" dirty="0"/>
              <a:t>2</a:t>
            </a:r>
            <a:r>
              <a:rPr lang="en-IN" dirty="0"/>
              <a:t> + H</a:t>
            </a:r>
            <a:r>
              <a:rPr lang="en-IN" baseline="-25000" dirty="0"/>
              <a:t>2</a:t>
            </a:r>
          </a:p>
        </p:txBody>
      </p:sp>
      <p:pic>
        <p:nvPicPr>
          <p:cNvPr id="10" name="Picture 2" descr="Cancelled out equation Pb plus 2H2O gives Pb(OH)2 plus H2.">
            <a:extLst>
              <a:ext uri="{FF2B5EF4-FFF2-40B4-BE49-F238E27FC236}">
                <a16:creationId xmlns:a16="http://schemas.microsoft.com/office/drawing/2014/main" id="{0E8756BE-B089-46F2-B106-F2228725564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746" y="4838700"/>
            <a:ext cx="3509963" cy="54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52">
            <a:extLst>
              <a:ext uri="{FF2B5EF4-FFF2-40B4-BE49-F238E27FC236}">
                <a16:creationId xmlns:a16="http://schemas.microsoft.com/office/drawing/2014/main" id="{2B592EEA-8D03-4F61-94F7-0F4AE38FC018}"/>
              </a:ext>
            </a:extLst>
          </p:cNvPr>
          <p:cNvSpPr>
            <a:spLocks noGrp="1"/>
          </p:cNvSpPr>
          <p:nvPr>
            <p:ph type="body" sz="quarter" idx="29" hasCustomPrompt="1"/>
          </p:nvPr>
        </p:nvSpPr>
        <p:spPr>
          <a:xfrm>
            <a:off x="3259668" y="6349479"/>
            <a:ext cx="2912531" cy="258763"/>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40</a:t>
            </a:fld>
            <a:endParaRPr lang="en-US" dirty="0"/>
          </a:p>
        </p:txBody>
      </p:sp>
    </p:spTree>
    <p:extLst>
      <p:ext uri="{BB962C8B-B14F-4D97-AF65-F5344CB8AC3E}">
        <p14:creationId xmlns:p14="http://schemas.microsoft.com/office/powerpoint/2010/main" val="267267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1A6-22C6-4E42-93FD-869787BE39B9}"/>
              </a:ext>
            </a:extLst>
          </p:cNvPr>
          <p:cNvSpPr>
            <a:spLocks noGrp="1"/>
          </p:cNvSpPr>
          <p:nvPr>
            <p:ph type="title"/>
          </p:nvPr>
        </p:nvSpPr>
        <p:spPr/>
        <p:txBody>
          <a:bodyPr/>
          <a:lstStyle/>
          <a:p>
            <a:r>
              <a:rPr lang="en-GB" dirty="0"/>
              <a:t>The Activity Series for Halogens</a:t>
            </a:r>
            <a:endParaRPr lang="en-IN" dirty="0"/>
          </a:p>
        </p:txBody>
      </p:sp>
      <p:sp>
        <p:nvSpPr>
          <p:cNvPr id="3" name="Content Placeholder 2">
            <a:extLst>
              <a:ext uri="{FF2B5EF4-FFF2-40B4-BE49-F238E27FC236}">
                <a16:creationId xmlns:a16="http://schemas.microsoft.com/office/drawing/2014/main" id="{44592DC9-98FE-4000-BF40-3B9D1207B084}"/>
              </a:ext>
            </a:extLst>
          </p:cNvPr>
          <p:cNvSpPr>
            <a:spLocks noGrp="1"/>
          </p:cNvSpPr>
          <p:nvPr>
            <p:ph sz="quarter" idx="11"/>
          </p:nvPr>
        </p:nvSpPr>
        <p:spPr>
          <a:xfrm>
            <a:off x="3124200" y="1333499"/>
            <a:ext cx="2552700" cy="490699"/>
          </a:xfrm>
        </p:spPr>
        <p:txBody>
          <a:bodyPr/>
          <a:lstStyle/>
          <a:p>
            <a:r>
              <a:rPr lang="en-IN" dirty="0"/>
              <a:t>F</a:t>
            </a:r>
            <a:r>
              <a:rPr lang="en-IN" baseline="-25000" dirty="0"/>
              <a:t>2</a:t>
            </a:r>
            <a:r>
              <a:rPr lang="en-IN" dirty="0"/>
              <a:t> &gt; Cl</a:t>
            </a:r>
            <a:r>
              <a:rPr lang="en-IN" baseline="-25000" dirty="0"/>
              <a:t>2</a:t>
            </a:r>
            <a:r>
              <a:rPr lang="en-IN" dirty="0"/>
              <a:t> &gt; Br</a:t>
            </a:r>
            <a:r>
              <a:rPr lang="en-IN" baseline="-25000" dirty="0"/>
              <a:t>2</a:t>
            </a:r>
            <a:r>
              <a:rPr lang="en-IN" dirty="0"/>
              <a:t> &gt; I</a:t>
            </a:r>
            <a:r>
              <a:rPr lang="en-IN" baseline="-25000" dirty="0"/>
              <a:t>2</a:t>
            </a:r>
          </a:p>
        </p:txBody>
      </p:sp>
      <p:pic>
        <p:nvPicPr>
          <p:cNvPr id="25" name="Picture 24">
            <a:extLst>
              <a:ext uri="{FF2B5EF4-FFF2-40B4-BE49-F238E27FC236}">
                <a16:creationId xmlns:a16="http://schemas.microsoft.com/office/drawing/2014/main" id="{922A7B1E-4700-4A4F-BADF-6A74FADD893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932" y="2819399"/>
            <a:ext cx="1558355" cy="2717619"/>
          </a:xfrm>
          <a:prstGeom prst="rect">
            <a:avLst/>
          </a:prstGeom>
        </p:spPr>
      </p:pic>
      <p:sp>
        <p:nvSpPr>
          <p:cNvPr id="9" name="Content Placeholder 18">
            <a:extLst>
              <a:ext uri="{FF2B5EF4-FFF2-40B4-BE49-F238E27FC236}">
                <a16:creationId xmlns:a16="http://schemas.microsoft.com/office/drawing/2014/main" id="{DAB19AB1-0A21-45EB-A5FD-88A8645100B7}"/>
              </a:ext>
            </a:extLst>
          </p:cNvPr>
          <p:cNvSpPr>
            <a:spLocks noGrp="1"/>
          </p:cNvSpPr>
          <p:nvPr>
            <p:ph sz="quarter" idx="12"/>
          </p:nvPr>
        </p:nvSpPr>
        <p:spPr>
          <a:xfrm>
            <a:off x="4229100" y="2666441"/>
            <a:ext cx="4533900" cy="49069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IN" u="sng" dirty="0"/>
              <a:t>Halogen Displacement Reaction</a:t>
            </a:r>
          </a:p>
        </p:txBody>
      </p:sp>
      <p:graphicFrame>
        <p:nvGraphicFramePr>
          <p:cNvPr id="24" name="Object 23">
            <a:extLst>
              <a:ext uri="{FF2B5EF4-FFF2-40B4-BE49-F238E27FC236}">
                <a16:creationId xmlns:a16="http://schemas.microsoft.com/office/drawing/2014/main" id="{DBF5EC1C-6D9A-4CBA-8315-7102B409D5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6849129"/>
              </p:ext>
            </p:extLst>
          </p:nvPr>
        </p:nvGraphicFramePr>
        <p:xfrm>
          <a:off x="4511674" y="3429000"/>
          <a:ext cx="3565526" cy="608295"/>
        </p:xfrm>
        <a:graphic>
          <a:graphicData uri="http://schemas.openxmlformats.org/presentationml/2006/ole">
            <mc:AlternateContent xmlns:mc="http://schemas.openxmlformats.org/markup-compatibility/2006">
              <mc:Choice xmlns:v="urn:schemas-microsoft-com:vml" Requires="v">
                <p:oleObj spid="_x0000_s29703" name="Equation" r:id="rId4" imgW="1638000" imgH="279360" progId="Equation.DSMT4">
                  <p:embed/>
                </p:oleObj>
              </mc:Choice>
              <mc:Fallback>
                <p:oleObj name="Equation" r:id="rId4" imgW="1638000" imgH="279360" progId="Equation.DSMT4">
                  <p:embed/>
                  <p:pic>
                    <p:nvPicPr>
                      <p:cNvPr id="6" name="Object 5">
                        <a:extLst>
                          <a:ext uri="{FF2B5EF4-FFF2-40B4-BE49-F238E27FC236}">
                            <a16:creationId xmlns:a16="http://schemas.microsoft.com/office/drawing/2014/main" id="{16B4222F-FE83-4CA1-8B9A-3559D6B59132}"/>
                          </a:ext>
                        </a:extLst>
                      </p:cNvPr>
                      <p:cNvPicPr/>
                      <p:nvPr/>
                    </p:nvPicPr>
                    <p:blipFill>
                      <a:blip r:embed="rId5"/>
                      <a:stretch>
                        <a:fillRect/>
                      </a:stretch>
                    </p:blipFill>
                    <p:spPr>
                      <a:xfrm>
                        <a:off x="4511674" y="3429000"/>
                        <a:ext cx="3565526" cy="608295"/>
                      </a:xfrm>
                      <a:prstGeom prst="rect">
                        <a:avLst/>
                      </a:prstGeom>
                    </p:spPr>
                  </p:pic>
                </p:oleObj>
              </mc:Fallback>
            </mc:AlternateContent>
          </a:graphicData>
        </a:graphic>
      </p:graphicFrame>
      <p:pic>
        <p:nvPicPr>
          <p:cNvPr id="10" name="Picture 2" descr="Cancelled out equation I2 plus 2KBr gives 2KI plus Br2.">
            <a:extLst>
              <a:ext uri="{FF2B5EF4-FFF2-40B4-BE49-F238E27FC236}">
                <a16:creationId xmlns:a16="http://schemas.microsoft.com/office/drawing/2014/main" id="{A010EDA5-24AC-4877-B036-0B5457B1DA38}"/>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568190"/>
            <a:ext cx="3447098"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20">
            <a:extLst>
              <a:ext uri="{FF2B5EF4-FFF2-40B4-BE49-F238E27FC236}">
                <a16:creationId xmlns:a16="http://schemas.microsoft.com/office/drawing/2014/main" id="{C0A23813-83ED-40B6-A5B0-9E0B654FD254}"/>
              </a:ext>
            </a:extLst>
          </p:cNvPr>
          <p:cNvSpPr>
            <a:spLocks noGrp="1"/>
          </p:cNvSpPr>
          <p:nvPr>
            <p:ph type="body" sz="quarter" idx="31"/>
          </p:nvPr>
        </p:nvSpPr>
        <p:spPr/>
        <p:txBody>
          <a:bodyPr/>
          <a:lstStyle/>
          <a:p>
            <a:r>
              <a:rPr lang="en-IN" dirty="0"/>
              <a:t>Stephen Frisch/McGraw Hill</a:t>
            </a:r>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41</a:t>
            </a:fld>
            <a:endParaRPr lang="en-US" dirty="0"/>
          </a:p>
        </p:txBody>
      </p:sp>
    </p:spTree>
    <p:extLst>
      <p:ext uri="{BB962C8B-B14F-4D97-AF65-F5344CB8AC3E}">
        <p14:creationId xmlns:p14="http://schemas.microsoft.com/office/powerpoint/2010/main" val="4155347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1A6-22C6-4E42-93FD-869787BE39B9}"/>
              </a:ext>
            </a:extLst>
          </p:cNvPr>
          <p:cNvSpPr>
            <a:spLocks noGrp="1"/>
          </p:cNvSpPr>
          <p:nvPr>
            <p:ph type="title"/>
          </p:nvPr>
        </p:nvSpPr>
        <p:spPr/>
        <p:txBody>
          <a:bodyPr/>
          <a:lstStyle/>
          <a:p>
            <a:r>
              <a:rPr lang="en-GB" dirty="0"/>
              <a:t>Types of Oxidation-Reduction Reactions </a:t>
            </a:r>
            <a:r>
              <a:rPr lang="en-GB" sz="1600" dirty="0"/>
              <a:t>4</a:t>
            </a:r>
            <a:endParaRPr lang="en-IN" dirty="0"/>
          </a:p>
        </p:txBody>
      </p:sp>
      <p:sp>
        <p:nvSpPr>
          <p:cNvPr id="5" name="Content Placeholder 4">
            <a:extLst>
              <a:ext uri="{FF2B5EF4-FFF2-40B4-BE49-F238E27FC236}">
                <a16:creationId xmlns:a16="http://schemas.microsoft.com/office/drawing/2014/main" id="{51662AAC-02A9-4BB0-A035-5F8D9D0E269C}"/>
              </a:ext>
            </a:extLst>
          </p:cNvPr>
          <p:cNvSpPr>
            <a:spLocks noGrp="1"/>
          </p:cNvSpPr>
          <p:nvPr>
            <p:ph sz="quarter" idx="11"/>
          </p:nvPr>
        </p:nvSpPr>
        <p:spPr>
          <a:xfrm>
            <a:off x="457200" y="1447800"/>
            <a:ext cx="7239000" cy="2209800"/>
          </a:xfrm>
        </p:spPr>
        <p:txBody>
          <a:bodyPr/>
          <a:lstStyle/>
          <a:p>
            <a:pPr>
              <a:spcAft>
                <a:spcPts val="2000"/>
              </a:spcAft>
            </a:pPr>
            <a:r>
              <a:rPr lang="en-GB" u="sng" dirty="0"/>
              <a:t>Disproportionation Reaction</a:t>
            </a:r>
          </a:p>
          <a:p>
            <a:pPr>
              <a:spcAft>
                <a:spcPts val="2000"/>
              </a:spcAft>
            </a:pPr>
            <a:r>
              <a:rPr lang="en-GB" dirty="0"/>
              <a:t>The same element is simultaneously oxidized and reduced.</a:t>
            </a:r>
          </a:p>
          <a:p>
            <a:r>
              <a:rPr lang="en-GB" dirty="0"/>
              <a:t>Example:</a:t>
            </a:r>
          </a:p>
        </p:txBody>
      </p:sp>
      <p:pic>
        <p:nvPicPr>
          <p:cNvPr id="11" name="Picture 2" descr="Cl2 (0) plus 2OH negative charge give ClO negative charge (plus 1) plus Cl negative charge (negative 1) plus H2O.">
            <a:extLst>
              <a:ext uri="{FF2B5EF4-FFF2-40B4-BE49-F238E27FC236}">
                <a16:creationId xmlns:a16="http://schemas.microsoft.com/office/drawing/2014/main" id="{13ED94B7-13BB-4008-8078-B13B56694F24}"/>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22630"/>
            <a:ext cx="4149090" cy="203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2">
            <a:extLst>
              <a:ext uri="{FF2B5EF4-FFF2-40B4-BE49-F238E27FC236}">
                <a16:creationId xmlns:a16="http://schemas.microsoft.com/office/drawing/2014/main" id="{72E53F89-5A1D-44ED-B939-827FE7F94EF0}"/>
              </a:ext>
            </a:extLst>
          </p:cNvPr>
          <p:cNvSpPr>
            <a:spLocks noGrp="1"/>
          </p:cNvSpPr>
          <p:nvPr>
            <p:ph type="body" sz="quarter" idx="29" hasCustomPrompt="1"/>
          </p:nvPr>
        </p:nvSpPr>
        <p:spPr>
          <a:xfrm>
            <a:off x="3162300" y="6446837"/>
            <a:ext cx="2895600" cy="230075"/>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42</a:t>
            </a:fld>
            <a:endParaRPr lang="en-US" dirty="0"/>
          </a:p>
        </p:txBody>
      </p:sp>
    </p:spTree>
    <p:extLst>
      <p:ext uri="{BB962C8B-B14F-4D97-AF65-F5344CB8AC3E}">
        <p14:creationId xmlns:p14="http://schemas.microsoft.com/office/powerpoint/2010/main" val="683073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43</a:t>
            </a:fld>
            <a:endParaRPr lang="en-US" dirty="0"/>
          </a:p>
        </p:txBody>
      </p:sp>
      <p:pic>
        <p:nvPicPr>
          <p:cNvPr id="17" name="Picture 16"/>
          <p:cNvPicPr>
            <a:picLocks noChangeAspect="1"/>
          </p:cNvPicPr>
          <p:nvPr/>
        </p:nvPicPr>
        <p:blipFill>
          <a:blip r:embed="rId2"/>
          <a:stretch>
            <a:fillRect/>
          </a:stretch>
        </p:blipFill>
        <p:spPr>
          <a:xfrm>
            <a:off x="409575" y="319087"/>
            <a:ext cx="8324850" cy="6219825"/>
          </a:xfrm>
          <a:prstGeom prst="rect">
            <a:avLst/>
          </a:prstGeom>
        </p:spPr>
      </p:pic>
    </p:spTree>
    <p:extLst>
      <p:ext uri="{BB962C8B-B14F-4D97-AF65-F5344CB8AC3E}">
        <p14:creationId xmlns:p14="http://schemas.microsoft.com/office/powerpoint/2010/main" val="2992230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1A6-22C6-4E42-93FD-869787BE39B9}"/>
              </a:ext>
            </a:extLst>
          </p:cNvPr>
          <p:cNvSpPr>
            <a:spLocks noGrp="1"/>
          </p:cNvSpPr>
          <p:nvPr>
            <p:ph type="title"/>
          </p:nvPr>
        </p:nvSpPr>
        <p:spPr/>
        <p:txBody>
          <a:bodyPr/>
          <a:lstStyle/>
          <a:p>
            <a:r>
              <a:rPr lang="en-GB" dirty="0"/>
              <a:t>Chemistry in Action: Breath Analyzer</a:t>
            </a:r>
            <a:endParaRPr lang="en-IN" dirty="0"/>
          </a:p>
        </p:txBody>
      </p:sp>
      <p:graphicFrame>
        <p:nvGraphicFramePr>
          <p:cNvPr id="23" name="Object 22">
            <a:extLst>
              <a:ext uri="{FF2B5EF4-FFF2-40B4-BE49-F238E27FC236}">
                <a16:creationId xmlns:a16="http://schemas.microsoft.com/office/drawing/2014/main" id="{A069D361-F66C-4CCA-B4FF-B9E4A99B25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89267998"/>
              </p:ext>
            </p:extLst>
          </p:nvPr>
        </p:nvGraphicFramePr>
        <p:xfrm>
          <a:off x="207963" y="2019300"/>
          <a:ext cx="8743950" cy="520700"/>
        </p:xfrm>
        <a:graphic>
          <a:graphicData uri="http://schemas.openxmlformats.org/presentationml/2006/ole">
            <mc:AlternateContent xmlns:mc="http://schemas.openxmlformats.org/markup-compatibility/2006">
              <mc:Choice xmlns:v="urn:schemas-microsoft-com:vml" Requires="v">
                <p:oleObj spid="_x0000_s31751" name="Equation" r:id="rId3" imgW="5333760" imgH="317160" progId="Equation.DSMT4">
                  <p:embed/>
                </p:oleObj>
              </mc:Choice>
              <mc:Fallback>
                <p:oleObj name="Equation" r:id="rId3" imgW="5333760" imgH="317160" progId="Equation.DSMT4">
                  <p:embed/>
                  <p:pic>
                    <p:nvPicPr>
                      <p:cNvPr id="23" name="Object 22">
                        <a:extLst>
                          <a:ext uri="{FF2B5EF4-FFF2-40B4-BE49-F238E27FC236}">
                            <a16:creationId xmlns:a16="http://schemas.microsoft.com/office/drawing/2014/main" id="{A069D361-F66C-4CCA-B4FF-B9E4A99B2508}"/>
                          </a:ext>
                        </a:extLst>
                      </p:cNvPr>
                      <p:cNvPicPr/>
                      <p:nvPr/>
                    </p:nvPicPr>
                    <p:blipFill>
                      <a:blip r:embed="rId4"/>
                      <a:stretch>
                        <a:fillRect/>
                      </a:stretch>
                    </p:blipFill>
                    <p:spPr>
                      <a:xfrm>
                        <a:off x="207963" y="2019300"/>
                        <a:ext cx="8743950" cy="5207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A3E08010-A30D-44FF-B3E0-02354352851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940" y="3546408"/>
            <a:ext cx="3273347" cy="2168592"/>
          </a:xfrm>
          <a:prstGeom prst="rect">
            <a:avLst/>
          </a:prstGeom>
        </p:spPr>
      </p:pic>
      <p:pic>
        <p:nvPicPr>
          <p:cNvPr id="12" name="Picture 11" descr="Breathalyzer tests can be used in the field to detect the presence of ethanol in a person's breath.">
            <a:extLst>
              <a:ext uri="{FF2B5EF4-FFF2-40B4-BE49-F238E27FC236}">
                <a16:creationId xmlns:a16="http://schemas.microsoft.com/office/drawing/2014/main" id="{22F8F811-9156-4DAF-8A12-D70D2CB185AD}"/>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600876" y="3778871"/>
            <a:ext cx="5276184" cy="1857016"/>
          </a:xfrm>
          <a:prstGeom prst="rect">
            <a:avLst/>
          </a:prstGeom>
        </p:spPr>
      </p:pic>
      <p:sp>
        <p:nvSpPr>
          <p:cNvPr id="8" name="Text Placeholder 52">
            <a:extLst>
              <a:ext uri="{FF2B5EF4-FFF2-40B4-BE49-F238E27FC236}">
                <a16:creationId xmlns:a16="http://schemas.microsoft.com/office/drawing/2014/main" id="{A9CDC613-FD4C-46FA-A19B-0D51FC85E1A2}"/>
              </a:ext>
            </a:extLst>
          </p:cNvPr>
          <p:cNvSpPr>
            <a:spLocks noGrp="1"/>
          </p:cNvSpPr>
          <p:nvPr>
            <p:ph type="body" sz="quarter" idx="29" hasCustomPrompt="1"/>
          </p:nvPr>
        </p:nvSpPr>
        <p:spPr>
          <a:xfrm>
            <a:off x="3067050" y="6329810"/>
            <a:ext cx="3009900" cy="274637"/>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1" name="Text Placeholder 20">
            <a:extLst>
              <a:ext uri="{FF2B5EF4-FFF2-40B4-BE49-F238E27FC236}">
                <a16:creationId xmlns:a16="http://schemas.microsoft.com/office/drawing/2014/main" id="{C0A23813-83ED-40B6-A5B0-9E0B654FD254}"/>
              </a:ext>
            </a:extLst>
          </p:cNvPr>
          <p:cNvSpPr>
            <a:spLocks noGrp="1"/>
          </p:cNvSpPr>
          <p:nvPr>
            <p:ph type="body" sz="quarter" idx="31"/>
          </p:nvPr>
        </p:nvSpPr>
        <p:spPr>
          <a:xfrm>
            <a:off x="2286000" y="6621463"/>
            <a:ext cx="6210300" cy="274637"/>
          </a:xfrm>
        </p:spPr>
        <p:txBody>
          <a:bodyPr/>
          <a:lstStyle/>
          <a:p>
            <a:r>
              <a:rPr lang="en-IN" dirty="0"/>
              <a:t>Piotr290/iStock/Getty Images</a:t>
            </a:r>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44</a:t>
            </a:fld>
            <a:endParaRPr lang="en-US" dirty="0"/>
          </a:p>
        </p:txBody>
      </p:sp>
    </p:spTree>
    <p:extLst>
      <p:ext uri="{BB962C8B-B14F-4D97-AF65-F5344CB8AC3E}">
        <p14:creationId xmlns:p14="http://schemas.microsoft.com/office/powerpoint/2010/main" val="375139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4F5-B1C0-42F8-BE11-A40D29FF5252}"/>
              </a:ext>
            </a:extLst>
          </p:cNvPr>
          <p:cNvSpPr>
            <a:spLocks noGrp="1"/>
          </p:cNvSpPr>
          <p:nvPr>
            <p:ph type="title"/>
          </p:nvPr>
        </p:nvSpPr>
        <p:spPr/>
        <p:txBody>
          <a:bodyPr/>
          <a:lstStyle/>
          <a:p>
            <a:r>
              <a:rPr lang="en-GB" dirty="0"/>
              <a:t>Solution Stoichiometry</a:t>
            </a:r>
            <a:endParaRPr lang="en-IN" dirty="0"/>
          </a:p>
        </p:txBody>
      </p:sp>
      <p:sp>
        <p:nvSpPr>
          <p:cNvPr id="3" name="Content Placeholder 2">
            <a:extLst>
              <a:ext uri="{FF2B5EF4-FFF2-40B4-BE49-F238E27FC236}">
                <a16:creationId xmlns:a16="http://schemas.microsoft.com/office/drawing/2014/main" id="{D2979D8C-C76F-4057-887B-41F2A1760DE3}"/>
              </a:ext>
            </a:extLst>
          </p:cNvPr>
          <p:cNvSpPr>
            <a:spLocks noGrp="1"/>
          </p:cNvSpPr>
          <p:nvPr>
            <p:ph sz="quarter" idx="11"/>
          </p:nvPr>
        </p:nvSpPr>
        <p:spPr>
          <a:xfrm>
            <a:off x="457199" y="1447800"/>
            <a:ext cx="7772402" cy="914400"/>
          </a:xfrm>
        </p:spPr>
        <p:txBody>
          <a:bodyPr/>
          <a:lstStyle/>
          <a:p>
            <a:r>
              <a:rPr lang="en-GB" dirty="0"/>
              <a:t>The </a:t>
            </a:r>
            <a:r>
              <a:rPr lang="en-GB" b="1" i="1" dirty="0"/>
              <a:t>concentration</a:t>
            </a:r>
            <a:r>
              <a:rPr lang="en-GB" dirty="0"/>
              <a:t> of a solution is the amount of solute present in a given quantity of solvent or solution.</a:t>
            </a:r>
          </a:p>
        </p:txBody>
      </p:sp>
      <p:graphicFrame>
        <p:nvGraphicFramePr>
          <p:cNvPr id="4" name="Object 3">
            <a:extLst>
              <a:ext uri="{FF2B5EF4-FFF2-40B4-BE49-F238E27FC236}">
                <a16:creationId xmlns:a16="http://schemas.microsoft.com/office/drawing/2014/main" id="{20009C2F-01F1-4A0C-B9DF-EBF0E4CF77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7052137"/>
              </p:ext>
            </p:extLst>
          </p:nvPr>
        </p:nvGraphicFramePr>
        <p:xfrm>
          <a:off x="2616200" y="3016250"/>
          <a:ext cx="3911600" cy="825500"/>
        </p:xfrm>
        <a:graphic>
          <a:graphicData uri="http://schemas.openxmlformats.org/presentationml/2006/ole">
            <mc:AlternateContent xmlns:mc="http://schemas.openxmlformats.org/markup-compatibility/2006">
              <mc:Choice xmlns:v="urn:schemas-microsoft-com:vml" Requires="v">
                <p:oleObj spid="_x0000_s32775" name="Equation" r:id="rId3" imgW="2044440" imgH="431640" progId="Equation.DSMT4">
                  <p:embed/>
                </p:oleObj>
              </mc:Choice>
              <mc:Fallback>
                <p:oleObj name="Equation" r:id="rId3" imgW="2044440" imgH="431640" progId="Equation.DSMT4">
                  <p:embed/>
                  <p:pic>
                    <p:nvPicPr>
                      <p:cNvPr id="0" name=""/>
                      <p:cNvPicPr/>
                      <p:nvPr/>
                    </p:nvPicPr>
                    <p:blipFill>
                      <a:blip r:embed="rId4"/>
                      <a:stretch>
                        <a:fillRect/>
                      </a:stretch>
                    </p:blipFill>
                    <p:spPr>
                      <a:xfrm>
                        <a:off x="2616200" y="3016250"/>
                        <a:ext cx="3911600" cy="825500"/>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45</a:t>
            </a:fld>
            <a:endParaRPr lang="en-US" dirty="0"/>
          </a:p>
        </p:txBody>
      </p:sp>
    </p:spTree>
    <p:extLst>
      <p:ext uri="{BB962C8B-B14F-4D97-AF65-F5344CB8AC3E}">
        <p14:creationId xmlns:p14="http://schemas.microsoft.com/office/powerpoint/2010/main" val="166663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4F5-B1C0-42F8-BE11-A40D29FF5252}"/>
              </a:ext>
            </a:extLst>
          </p:cNvPr>
          <p:cNvSpPr>
            <a:spLocks noGrp="1"/>
          </p:cNvSpPr>
          <p:nvPr>
            <p:ph type="title"/>
          </p:nvPr>
        </p:nvSpPr>
        <p:spPr>
          <a:xfrm>
            <a:off x="457199" y="181088"/>
            <a:ext cx="8229602" cy="1266712"/>
          </a:xfrm>
        </p:spPr>
        <p:txBody>
          <a:bodyPr>
            <a:normAutofit/>
          </a:bodyPr>
          <a:lstStyle/>
          <a:p>
            <a:r>
              <a:rPr lang="en-GB" dirty="0"/>
              <a:t>Preparing a Solution of Known Concentration</a:t>
            </a:r>
            <a:endParaRPr lang="en-IN" dirty="0"/>
          </a:p>
        </p:txBody>
      </p:sp>
      <p:pic>
        <p:nvPicPr>
          <p:cNvPr id="11" name="Picture 10" descr="In order to prepare an aqueous solution of a known concentration, the first step is to measure out a mass of solid and place it into a volumetric flask (a flask with a marker indicating the known volume).">
            <a:extLst>
              <a:ext uri="{FF2B5EF4-FFF2-40B4-BE49-F238E27FC236}">
                <a16:creationId xmlns:a16="http://schemas.microsoft.com/office/drawing/2014/main" id="{A8482FF5-7102-42EA-8930-55A8D86BC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707" y="1823422"/>
            <a:ext cx="5140890" cy="3923605"/>
          </a:xfrm>
          <a:prstGeom prst="rect">
            <a:avLst/>
          </a:prstGeom>
        </p:spPr>
      </p:pic>
      <p:sp>
        <p:nvSpPr>
          <p:cNvPr id="5" name="Text Placeholder 52">
            <a:extLst>
              <a:ext uri="{FF2B5EF4-FFF2-40B4-BE49-F238E27FC236}">
                <a16:creationId xmlns:a16="http://schemas.microsoft.com/office/drawing/2014/main" id="{9C93F4E4-984B-494B-AA71-674873F526AB}"/>
              </a:ext>
            </a:extLst>
          </p:cNvPr>
          <p:cNvSpPr>
            <a:spLocks noGrp="1"/>
          </p:cNvSpPr>
          <p:nvPr>
            <p:ph type="body" sz="quarter" idx="29" hasCustomPrompt="1"/>
          </p:nvPr>
        </p:nvSpPr>
        <p:spPr>
          <a:xfrm>
            <a:off x="3280502" y="6308774"/>
            <a:ext cx="2781300" cy="304800"/>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46</a:t>
            </a:fld>
            <a:endParaRPr lang="en-US" dirty="0"/>
          </a:p>
        </p:txBody>
      </p:sp>
    </p:spTree>
    <p:extLst>
      <p:ext uri="{BB962C8B-B14F-4D97-AF65-F5344CB8AC3E}">
        <p14:creationId xmlns:p14="http://schemas.microsoft.com/office/powerpoint/2010/main" val="1210080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C0A23813-83ED-40B6-A5B0-9E0B654FD254}"/>
              </a:ext>
            </a:extLst>
          </p:cNvPr>
          <p:cNvSpPr>
            <a:spLocks noGrp="1"/>
          </p:cNvSpPr>
          <p:nvPr>
            <p:ph type="body" sz="quarter" idx="31"/>
          </p:nvPr>
        </p:nvSpPr>
        <p:spPr>
          <a:xfrm>
            <a:off x="2286000" y="6629400"/>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47</a:t>
            </a:fld>
            <a:endParaRPr lang="en-US" dirty="0"/>
          </a:p>
        </p:txBody>
      </p:sp>
      <p:pic>
        <p:nvPicPr>
          <p:cNvPr id="6" name="Picture 5"/>
          <p:cNvPicPr>
            <a:picLocks noChangeAspect="1"/>
          </p:cNvPicPr>
          <p:nvPr/>
        </p:nvPicPr>
        <p:blipFill>
          <a:blip r:embed="rId2"/>
          <a:stretch>
            <a:fillRect/>
          </a:stretch>
        </p:blipFill>
        <p:spPr>
          <a:xfrm>
            <a:off x="406126" y="152400"/>
            <a:ext cx="8296275" cy="6162675"/>
          </a:xfrm>
          <a:prstGeom prst="rect">
            <a:avLst/>
          </a:prstGeom>
        </p:spPr>
      </p:pic>
    </p:spTree>
    <p:extLst>
      <p:ext uri="{BB962C8B-B14F-4D97-AF65-F5344CB8AC3E}">
        <p14:creationId xmlns:p14="http://schemas.microsoft.com/office/powerpoint/2010/main" val="199351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48</a:t>
            </a:fld>
            <a:endParaRPr lang="en-US" dirty="0"/>
          </a:p>
        </p:txBody>
      </p:sp>
      <p:pic>
        <p:nvPicPr>
          <p:cNvPr id="5" name="Picture 4"/>
          <p:cNvPicPr>
            <a:picLocks noChangeAspect="1"/>
          </p:cNvPicPr>
          <p:nvPr/>
        </p:nvPicPr>
        <p:blipFill>
          <a:blip r:embed="rId2"/>
          <a:stretch>
            <a:fillRect/>
          </a:stretch>
        </p:blipFill>
        <p:spPr>
          <a:xfrm>
            <a:off x="406126" y="152400"/>
            <a:ext cx="8296275" cy="5819775"/>
          </a:xfrm>
          <a:prstGeom prst="rect">
            <a:avLst/>
          </a:prstGeom>
        </p:spPr>
      </p:pic>
    </p:spTree>
    <p:extLst>
      <p:ext uri="{BB962C8B-B14F-4D97-AF65-F5344CB8AC3E}">
        <p14:creationId xmlns:p14="http://schemas.microsoft.com/office/powerpoint/2010/main" val="114806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DCD6-40D7-42E9-B6F3-BD2E4439AF14}"/>
              </a:ext>
            </a:extLst>
          </p:cNvPr>
          <p:cNvSpPr>
            <a:spLocks noGrp="1"/>
          </p:cNvSpPr>
          <p:nvPr>
            <p:ph type="title"/>
          </p:nvPr>
        </p:nvSpPr>
        <p:spPr/>
        <p:txBody>
          <a:bodyPr/>
          <a:lstStyle/>
          <a:p>
            <a:r>
              <a:rPr lang="en-GB" dirty="0"/>
              <a:t>Dilution</a:t>
            </a:r>
            <a:endParaRPr lang="en-IN" dirty="0"/>
          </a:p>
        </p:txBody>
      </p:sp>
      <p:sp>
        <p:nvSpPr>
          <p:cNvPr id="3" name="Content Placeholder 2">
            <a:extLst>
              <a:ext uri="{FF2B5EF4-FFF2-40B4-BE49-F238E27FC236}">
                <a16:creationId xmlns:a16="http://schemas.microsoft.com/office/drawing/2014/main" id="{844BAC56-F260-4752-9A68-6B248E043162}"/>
              </a:ext>
            </a:extLst>
          </p:cNvPr>
          <p:cNvSpPr>
            <a:spLocks noGrp="1"/>
          </p:cNvSpPr>
          <p:nvPr>
            <p:ph sz="quarter" idx="11"/>
          </p:nvPr>
        </p:nvSpPr>
        <p:spPr>
          <a:xfrm>
            <a:off x="457200" y="1447800"/>
            <a:ext cx="7886700" cy="760502"/>
          </a:xfrm>
        </p:spPr>
        <p:txBody>
          <a:bodyPr/>
          <a:lstStyle/>
          <a:p>
            <a:r>
              <a:rPr lang="en-GB" b="1" i="1" dirty="0"/>
              <a:t>Dilution</a:t>
            </a:r>
            <a:r>
              <a:rPr lang="en-GB" dirty="0"/>
              <a:t> is the procedure for preparing a less concentrated solution from a more concentrated solution.</a:t>
            </a:r>
            <a:endParaRPr lang="en-IN" dirty="0"/>
          </a:p>
        </p:txBody>
      </p:sp>
      <p:pic>
        <p:nvPicPr>
          <p:cNvPr id="25" name="Picture 24" descr="The moles of solute present in a sample can be calculated from its molarity and volume. If solvent is added to the sample, the volume increases. Because the moles of solute present remains constant, the molarity of the solution decreases. Thus, during dilution, molarity and volume are inversely related.">
            <a:extLst>
              <a:ext uri="{FF2B5EF4-FFF2-40B4-BE49-F238E27FC236}">
                <a16:creationId xmlns:a16="http://schemas.microsoft.com/office/drawing/2014/main" id="{C6A97782-AAAD-40A5-A650-D7045FA314B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948" y="2286000"/>
            <a:ext cx="3751251" cy="2514852"/>
          </a:xfrm>
          <a:prstGeom prst="rect">
            <a:avLst/>
          </a:prstGeom>
        </p:spPr>
      </p:pic>
      <p:sp>
        <p:nvSpPr>
          <p:cNvPr id="4" name="Content Placeholder 3">
            <a:extLst>
              <a:ext uri="{FF2B5EF4-FFF2-40B4-BE49-F238E27FC236}">
                <a16:creationId xmlns:a16="http://schemas.microsoft.com/office/drawing/2014/main" id="{70DB532C-E1A9-4E54-8E58-B6F7075CB269}"/>
              </a:ext>
            </a:extLst>
          </p:cNvPr>
          <p:cNvSpPr>
            <a:spLocks noGrp="1"/>
          </p:cNvSpPr>
          <p:nvPr>
            <p:ph sz="quarter" idx="12"/>
          </p:nvPr>
        </p:nvSpPr>
        <p:spPr>
          <a:xfrm>
            <a:off x="2013788" y="4847816"/>
            <a:ext cx="2220823" cy="888502"/>
          </a:xfrm>
        </p:spPr>
        <p:txBody>
          <a:bodyPr/>
          <a:lstStyle/>
          <a:p>
            <a:r>
              <a:rPr lang="en-GB" sz="2000" dirty="0"/>
              <a:t>Moles of solute before dilution (</a:t>
            </a:r>
            <a:r>
              <a:rPr lang="en-GB" sz="2000" dirty="0" err="1"/>
              <a:t>i</a:t>
            </a:r>
            <a:r>
              <a:rPr lang="en-GB" sz="2000" dirty="0"/>
              <a:t>) </a:t>
            </a:r>
          </a:p>
        </p:txBody>
      </p:sp>
      <p:sp>
        <p:nvSpPr>
          <p:cNvPr id="6" name="Content Placeholder 5">
            <a:extLst>
              <a:ext uri="{FF2B5EF4-FFF2-40B4-BE49-F238E27FC236}">
                <a16:creationId xmlns:a16="http://schemas.microsoft.com/office/drawing/2014/main" id="{D0B770DB-F140-4BAE-869B-C6481F8B66B0}"/>
              </a:ext>
            </a:extLst>
          </p:cNvPr>
          <p:cNvSpPr>
            <a:spLocks noGrp="1"/>
          </p:cNvSpPr>
          <p:nvPr>
            <p:ph sz="quarter" idx="14"/>
          </p:nvPr>
        </p:nvSpPr>
        <p:spPr>
          <a:xfrm>
            <a:off x="4234611" y="5221275"/>
            <a:ext cx="457200" cy="341251"/>
          </a:xfrm>
        </p:spPr>
        <p:txBody>
          <a:bodyPr/>
          <a:lstStyle/>
          <a:p>
            <a:r>
              <a:rPr lang="en-IN" sz="2000" dirty="0"/>
              <a:t>=</a:t>
            </a:r>
          </a:p>
        </p:txBody>
      </p:sp>
      <p:sp>
        <p:nvSpPr>
          <p:cNvPr id="5" name="Content Placeholder 4">
            <a:extLst>
              <a:ext uri="{FF2B5EF4-FFF2-40B4-BE49-F238E27FC236}">
                <a16:creationId xmlns:a16="http://schemas.microsoft.com/office/drawing/2014/main" id="{265BF94C-859E-40B4-B9C3-2695FA335380}"/>
              </a:ext>
            </a:extLst>
          </p:cNvPr>
          <p:cNvSpPr>
            <a:spLocks noGrp="1"/>
          </p:cNvSpPr>
          <p:nvPr>
            <p:ph sz="quarter" idx="13"/>
          </p:nvPr>
        </p:nvSpPr>
        <p:spPr>
          <a:xfrm>
            <a:off x="4800600" y="4847816"/>
            <a:ext cx="2019300" cy="746918"/>
          </a:xfrm>
        </p:spPr>
        <p:txBody>
          <a:bodyPr/>
          <a:lstStyle/>
          <a:p>
            <a:r>
              <a:rPr lang="en-GB" sz="2000" dirty="0"/>
              <a:t>Moles of solute after dilution (f)</a:t>
            </a:r>
          </a:p>
        </p:txBody>
      </p:sp>
      <p:graphicFrame>
        <p:nvGraphicFramePr>
          <p:cNvPr id="7" name="Object 6">
            <a:extLst>
              <a:ext uri="{FF2B5EF4-FFF2-40B4-BE49-F238E27FC236}">
                <a16:creationId xmlns:a16="http://schemas.microsoft.com/office/drawing/2014/main" id="{C12BF4B0-1273-4CCD-9333-E43A2E02FC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4421362"/>
              </p:ext>
            </p:extLst>
          </p:nvPr>
        </p:nvGraphicFramePr>
        <p:xfrm>
          <a:off x="3733800" y="5562600"/>
          <a:ext cx="1426307" cy="383187"/>
        </p:xfrm>
        <a:graphic>
          <a:graphicData uri="http://schemas.openxmlformats.org/presentationml/2006/ole">
            <mc:AlternateContent xmlns:mc="http://schemas.openxmlformats.org/markup-compatibility/2006">
              <mc:Choice xmlns:v="urn:schemas-microsoft-com:vml" Requires="v">
                <p:oleObj spid="_x0000_s37895" name="Equation" r:id="rId4" imgW="850680" imgH="228600" progId="Equation.DSMT4">
                  <p:embed/>
                </p:oleObj>
              </mc:Choice>
              <mc:Fallback>
                <p:oleObj name="Equation" r:id="rId4" imgW="850680" imgH="228600" progId="Equation.DSMT4">
                  <p:embed/>
                  <p:pic>
                    <p:nvPicPr>
                      <p:cNvPr id="0" name=""/>
                      <p:cNvPicPr/>
                      <p:nvPr/>
                    </p:nvPicPr>
                    <p:blipFill>
                      <a:blip r:embed="rId5"/>
                      <a:stretch>
                        <a:fillRect/>
                      </a:stretch>
                    </p:blipFill>
                    <p:spPr>
                      <a:xfrm>
                        <a:off x="3733800" y="5562600"/>
                        <a:ext cx="1426307" cy="383187"/>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9A9D2CF9-BEC4-4EAA-AD1E-1D8F92C28221}"/>
              </a:ext>
            </a:extLst>
          </p:cNvPr>
          <p:cNvSpPr>
            <a:spLocks noGrp="1"/>
          </p:cNvSpPr>
          <p:nvPr>
            <p:ph type="sldNum" sz="quarter" idx="4"/>
          </p:nvPr>
        </p:nvSpPr>
        <p:spPr/>
        <p:txBody>
          <a:bodyPr/>
          <a:lstStyle/>
          <a:p>
            <a:fld id="{E61124D7-3D3F-409D-95D2-103C22DF228D}" type="slidenum">
              <a:rPr lang="en-US" smtClean="0"/>
              <a:pPr/>
              <a:t>49</a:t>
            </a:fld>
            <a:endParaRPr lang="en-US" dirty="0"/>
          </a:p>
        </p:txBody>
      </p:sp>
    </p:spTree>
    <p:extLst>
      <p:ext uri="{BB962C8B-B14F-4D97-AF65-F5344CB8AC3E}">
        <p14:creationId xmlns:p14="http://schemas.microsoft.com/office/powerpoint/2010/main" val="240878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Electrolytes </a:t>
            </a:r>
            <a:r>
              <a:rPr lang="en-US" sz="1600" dirty="0"/>
              <a:t>3</a:t>
            </a:r>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077201" cy="666203"/>
          </a:xfrm>
        </p:spPr>
        <p:txBody>
          <a:bodyPr>
            <a:noAutofit/>
          </a:bodyPr>
          <a:lstStyle/>
          <a:p>
            <a:pPr algn="ctr"/>
            <a:r>
              <a:rPr lang="en-GB" b="1" i="1" dirty="0"/>
              <a:t>Ionization</a:t>
            </a:r>
            <a:r>
              <a:rPr lang="en-GB" dirty="0"/>
              <a:t> of acetic acid</a:t>
            </a:r>
          </a:p>
        </p:txBody>
      </p:sp>
      <p:sp>
        <p:nvSpPr>
          <p:cNvPr id="4" name="Content Placeholder 3">
            <a:extLst>
              <a:ext uri="{FF2B5EF4-FFF2-40B4-BE49-F238E27FC236}">
                <a16:creationId xmlns:a16="http://schemas.microsoft.com/office/drawing/2014/main" id="{A5B8D673-9DA6-4B6F-ADE2-6BC259C8E878}"/>
              </a:ext>
            </a:extLst>
          </p:cNvPr>
          <p:cNvSpPr>
            <a:spLocks noGrp="1"/>
          </p:cNvSpPr>
          <p:nvPr>
            <p:ph idx="13"/>
          </p:nvPr>
        </p:nvSpPr>
        <p:spPr>
          <a:xfrm>
            <a:off x="913648" y="2915781"/>
            <a:ext cx="7011152" cy="3104019"/>
          </a:xfrm>
        </p:spPr>
        <p:txBody>
          <a:bodyPr>
            <a:noAutofit/>
          </a:bodyPr>
          <a:lstStyle/>
          <a:p>
            <a:pPr marL="914400" indent="-914400">
              <a:spcBef>
                <a:spcPts val="24"/>
              </a:spcBef>
              <a:spcAft>
                <a:spcPts val="7400"/>
              </a:spcAft>
            </a:pPr>
            <a:r>
              <a:rPr lang="en-GB" dirty="0"/>
              <a:t>⇄  	A </a:t>
            </a:r>
            <a:r>
              <a:rPr lang="en-GB" b="1" i="1" dirty="0"/>
              <a:t>reversible</a:t>
            </a:r>
            <a:r>
              <a:rPr lang="en-GB" dirty="0"/>
              <a:t> reaction. The reaction can occur in both directions.</a:t>
            </a:r>
          </a:p>
          <a:p>
            <a:r>
              <a:rPr lang="en-GB" dirty="0"/>
              <a:t>Acetic acid is a </a:t>
            </a:r>
            <a:r>
              <a:rPr lang="en-GB" b="1" i="1" dirty="0"/>
              <a:t>weak electrolyte</a:t>
            </a:r>
            <a:r>
              <a:rPr lang="en-GB" dirty="0"/>
              <a:t> because its ionization in water is incomplete.</a:t>
            </a:r>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5</a:t>
            </a:fld>
            <a:endParaRPr lang="en-US" dirty="0"/>
          </a:p>
        </p:txBody>
      </p:sp>
      <p:graphicFrame>
        <p:nvGraphicFramePr>
          <p:cNvPr id="5" name="Object 4">
            <a:extLst>
              <a:ext uri="{FF2B5EF4-FFF2-40B4-BE49-F238E27FC236}">
                <a16:creationId xmlns:a16="http://schemas.microsoft.com/office/drawing/2014/main" id="{2573DEB4-0ADA-B5F9-65F5-173DF47B0D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0232473"/>
              </p:ext>
            </p:extLst>
          </p:nvPr>
        </p:nvGraphicFramePr>
        <p:xfrm>
          <a:off x="1842335" y="2039266"/>
          <a:ext cx="5457825" cy="471487"/>
        </p:xfrm>
        <a:graphic>
          <a:graphicData uri="http://schemas.openxmlformats.org/presentationml/2006/ole">
            <mc:AlternateContent xmlns:mc="http://schemas.openxmlformats.org/markup-compatibility/2006">
              <mc:Choice xmlns:v="urn:schemas-microsoft-com:vml" Requires="v">
                <p:oleObj spid="_x0000_s2055" name="Equation" r:id="rId3" imgW="2793960" imgH="241200" progId="Equation.DSMT4">
                  <p:embed/>
                </p:oleObj>
              </mc:Choice>
              <mc:Fallback>
                <p:oleObj name="Equation" r:id="rId3" imgW="2793960" imgH="241200" progId="Equation.DSMT4">
                  <p:embed/>
                  <p:pic>
                    <p:nvPicPr>
                      <p:cNvPr id="11" name="Object 10">
                        <a:extLst>
                          <a:ext uri="{FF2B5EF4-FFF2-40B4-BE49-F238E27FC236}">
                            <a16:creationId xmlns:a16="http://schemas.microsoft.com/office/drawing/2014/main" id="{DBDC99E6-4C2A-4AB1-9C35-ECAAC6CE2580}"/>
                          </a:ext>
                          <a:ext uri="{C183D7F6-B498-43B3-948B-1728B52AA6E4}">
                            <adec:decorative xmlns:adec="http://schemas.microsoft.com/office/drawing/2017/decorative" val="1"/>
                          </a:ext>
                        </a:extLst>
                      </p:cNvPr>
                      <p:cNvPicPr/>
                      <p:nvPr/>
                    </p:nvPicPr>
                    <p:blipFill>
                      <a:blip r:embed="rId4"/>
                      <a:stretch>
                        <a:fillRect/>
                      </a:stretch>
                    </p:blipFill>
                    <p:spPr>
                      <a:xfrm>
                        <a:off x="1842335" y="2039266"/>
                        <a:ext cx="5457825" cy="471487"/>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AF7D74FD-1BFE-5813-D42C-78D606C6EA7E}"/>
              </a:ext>
            </a:extLst>
          </p:cNvPr>
          <p:cNvSpPr/>
          <p:nvPr/>
        </p:nvSpPr>
        <p:spPr>
          <a:xfrm>
            <a:off x="3657600" y="1981200"/>
            <a:ext cx="647700" cy="651526"/>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28441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13493A85-C08C-465E-814B-650BFD0CAB01}"/>
              </a:ext>
            </a:extLst>
          </p:cNvPr>
          <p:cNvSpPr>
            <a:spLocks noGrp="1"/>
          </p:cNvSpPr>
          <p:nvPr>
            <p:ph type="sldNum" sz="quarter" idx="4"/>
          </p:nvPr>
        </p:nvSpPr>
        <p:spPr/>
        <p:txBody>
          <a:bodyPr/>
          <a:lstStyle/>
          <a:p>
            <a:fld id="{E61124D7-3D3F-409D-95D2-103C22DF228D}" type="slidenum">
              <a:rPr lang="en-US" smtClean="0"/>
              <a:pPr/>
              <a:t>50</a:t>
            </a:fld>
            <a:endParaRPr lang="en-US" dirty="0"/>
          </a:p>
        </p:txBody>
      </p:sp>
      <p:pic>
        <p:nvPicPr>
          <p:cNvPr id="11" name="Picture 10"/>
          <p:cNvPicPr>
            <a:picLocks noChangeAspect="1"/>
          </p:cNvPicPr>
          <p:nvPr/>
        </p:nvPicPr>
        <p:blipFill>
          <a:blip r:embed="rId2"/>
          <a:stretch>
            <a:fillRect/>
          </a:stretch>
        </p:blipFill>
        <p:spPr>
          <a:xfrm>
            <a:off x="342900" y="190500"/>
            <a:ext cx="8305800" cy="3333750"/>
          </a:xfrm>
          <a:prstGeom prst="rect">
            <a:avLst/>
          </a:prstGeom>
        </p:spPr>
      </p:pic>
      <p:pic>
        <p:nvPicPr>
          <p:cNvPr id="12" name="Picture 11"/>
          <p:cNvPicPr>
            <a:picLocks noChangeAspect="1"/>
          </p:cNvPicPr>
          <p:nvPr/>
        </p:nvPicPr>
        <p:blipFill rotWithShape="1">
          <a:blip r:embed="rId3"/>
          <a:srcRect t="3290"/>
          <a:stretch/>
        </p:blipFill>
        <p:spPr>
          <a:xfrm>
            <a:off x="323850" y="3524250"/>
            <a:ext cx="8343900" cy="2800350"/>
          </a:xfrm>
          <a:prstGeom prst="rect">
            <a:avLst/>
          </a:prstGeom>
        </p:spPr>
      </p:pic>
    </p:spTree>
    <p:extLst>
      <p:ext uri="{BB962C8B-B14F-4D97-AF65-F5344CB8AC3E}">
        <p14:creationId xmlns:p14="http://schemas.microsoft.com/office/powerpoint/2010/main" val="73275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3894-7081-4020-A5E4-1CDBEA240E71}"/>
              </a:ext>
            </a:extLst>
          </p:cNvPr>
          <p:cNvSpPr>
            <a:spLocks noGrp="1"/>
          </p:cNvSpPr>
          <p:nvPr>
            <p:ph type="title"/>
          </p:nvPr>
        </p:nvSpPr>
        <p:spPr/>
        <p:txBody>
          <a:bodyPr/>
          <a:lstStyle/>
          <a:p>
            <a:r>
              <a:rPr lang="en-IN" dirty="0"/>
              <a:t>Gravimetric Analysis</a:t>
            </a:r>
          </a:p>
        </p:txBody>
      </p:sp>
      <p:sp>
        <p:nvSpPr>
          <p:cNvPr id="3" name="Content Placeholder 2">
            <a:extLst>
              <a:ext uri="{FF2B5EF4-FFF2-40B4-BE49-F238E27FC236}">
                <a16:creationId xmlns:a16="http://schemas.microsoft.com/office/drawing/2014/main" id="{FEEFE7DD-F7CD-4BDE-A815-2F20ED454FCB}"/>
              </a:ext>
            </a:extLst>
          </p:cNvPr>
          <p:cNvSpPr>
            <a:spLocks noGrp="1"/>
          </p:cNvSpPr>
          <p:nvPr>
            <p:ph sz="quarter" idx="11"/>
          </p:nvPr>
        </p:nvSpPr>
        <p:spPr>
          <a:xfrm>
            <a:off x="457200" y="1447800"/>
            <a:ext cx="7658100" cy="2400300"/>
          </a:xfrm>
        </p:spPr>
        <p:txBody>
          <a:bodyPr/>
          <a:lstStyle/>
          <a:p>
            <a:pPr marL="457200" indent="-457200">
              <a:spcAft>
                <a:spcPts val="600"/>
              </a:spcAft>
              <a:buFont typeface="+mj-lt"/>
              <a:buAutoNum type="arabicPeriod"/>
            </a:pPr>
            <a:r>
              <a:rPr lang="en-GB" sz="2000" dirty="0"/>
              <a:t>Dissolve unknown substance in water</a:t>
            </a:r>
          </a:p>
          <a:p>
            <a:pPr marL="457200" indent="-457200">
              <a:spcAft>
                <a:spcPts val="600"/>
              </a:spcAft>
              <a:buFont typeface="+mj-lt"/>
              <a:buAutoNum type="arabicPeriod"/>
            </a:pPr>
            <a:r>
              <a:rPr lang="en-GB" sz="2000" dirty="0"/>
              <a:t>React unknown with known substance to form a precipitate</a:t>
            </a:r>
          </a:p>
          <a:p>
            <a:pPr marL="457200" indent="-457200">
              <a:spcAft>
                <a:spcPts val="600"/>
              </a:spcAft>
              <a:buFont typeface="+mj-lt"/>
              <a:buAutoNum type="arabicPeriod"/>
            </a:pPr>
            <a:r>
              <a:rPr lang="en-GB" sz="2000" dirty="0"/>
              <a:t>Filter and dry precipitate</a:t>
            </a:r>
          </a:p>
          <a:p>
            <a:pPr marL="457200" indent="-457200">
              <a:spcAft>
                <a:spcPts val="600"/>
              </a:spcAft>
              <a:buFont typeface="+mj-lt"/>
              <a:buAutoNum type="arabicPeriod"/>
            </a:pPr>
            <a:r>
              <a:rPr lang="en-GB" sz="2000" dirty="0"/>
              <a:t>Weigh precipitate</a:t>
            </a:r>
          </a:p>
          <a:p>
            <a:pPr marL="457200" indent="-457200">
              <a:spcAft>
                <a:spcPts val="600"/>
              </a:spcAft>
              <a:buFont typeface="+mj-lt"/>
              <a:buAutoNum type="arabicPeriod"/>
            </a:pPr>
            <a:r>
              <a:rPr lang="en-GB" sz="2000" dirty="0"/>
              <a:t>Use chemical formula and mass of precipitate to determine amount of unknown ion</a:t>
            </a:r>
            <a:endParaRPr lang="en-IN" sz="2000" dirty="0"/>
          </a:p>
        </p:txBody>
      </p:sp>
      <p:pic>
        <p:nvPicPr>
          <p:cNvPr id="25" name="Picture 24" descr="Gravimetric analysis can be used when determining the identity of an unknown substance. The first step is to dissolve the unknown substance in water.">
            <a:extLst>
              <a:ext uri="{FF2B5EF4-FFF2-40B4-BE49-F238E27FC236}">
                <a16:creationId xmlns:a16="http://schemas.microsoft.com/office/drawing/2014/main" id="{F1667C45-0EE2-4016-A275-37E13A174689}"/>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807" y="4274887"/>
            <a:ext cx="1597051" cy="1937654"/>
          </a:xfrm>
          <a:prstGeom prst="rect">
            <a:avLst/>
          </a:prstGeom>
        </p:spPr>
      </p:pic>
      <p:pic>
        <p:nvPicPr>
          <p:cNvPr id="26" name="Picture 25" descr="After the unknown substance is dissolved in water, the unknown substance is reacted with a known substance to form a precipitate.">
            <a:extLst>
              <a:ext uri="{FF2B5EF4-FFF2-40B4-BE49-F238E27FC236}">
                <a16:creationId xmlns:a16="http://schemas.microsoft.com/office/drawing/2014/main" id="{35333DB0-97E8-4D97-A086-9C9119B3C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824" y="4274887"/>
            <a:ext cx="1597051" cy="1937654"/>
          </a:xfrm>
          <a:prstGeom prst="rect">
            <a:avLst/>
          </a:prstGeom>
        </p:spPr>
      </p:pic>
      <p:pic>
        <p:nvPicPr>
          <p:cNvPr id="27" name="Picture 26" descr="After a precipitate is formed, the precipitate is filtered and dried. The mass of the precipitate is measured, and based on the mass and chemical formula of the precipitate, the amount of unknown ion present in the original sample can be calculated.">
            <a:extLst>
              <a:ext uri="{FF2B5EF4-FFF2-40B4-BE49-F238E27FC236}">
                <a16:creationId xmlns:a16="http://schemas.microsoft.com/office/drawing/2014/main" id="{D46B5941-8AF9-4A3E-B5B9-ADB1EF073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44" y="4274885"/>
            <a:ext cx="1597052" cy="1937655"/>
          </a:xfrm>
          <a:prstGeom prst="rect">
            <a:avLst/>
          </a:prstGeom>
        </p:spPr>
      </p:pic>
      <p:sp>
        <p:nvSpPr>
          <p:cNvPr id="23" name="Text Placeholder 22">
            <a:extLst>
              <a:ext uri="{FF2B5EF4-FFF2-40B4-BE49-F238E27FC236}">
                <a16:creationId xmlns:a16="http://schemas.microsoft.com/office/drawing/2014/main" id="{1351CD02-78A5-4163-A305-8E051C420C67}"/>
              </a:ext>
            </a:extLst>
          </p:cNvPr>
          <p:cNvSpPr>
            <a:spLocks noGrp="1"/>
          </p:cNvSpPr>
          <p:nvPr>
            <p:ph type="body" sz="quarter" idx="33"/>
          </p:nvPr>
        </p:nvSpPr>
        <p:spPr/>
        <p:txBody>
          <a:bodyPr/>
          <a:lstStyle/>
          <a:p>
            <a:r>
              <a:rPr lang="en-IN" dirty="0"/>
              <a:t>(Left, middle, and right images): Ken Karp/McGraw-Hill</a:t>
            </a:r>
          </a:p>
        </p:txBody>
      </p:sp>
      <p:sp>
        <p:nvSpPr>
          <p:cNvPr id="24" name="Slide Number Placeholder 23">
            <a:extLst>
              <a:ext uri="{FF2B5EF4-FFF2-40B4-BE49-F238E27FC236}">
                <a16:creationId xmlns:a16="http://schemas.microsoft.com/office/drawing/2014/main" id="{F2E8E84A-7C6D-48C0-AEF9-4234700DCDB4}"/>
              </a:ext>
            </a:extLst>
          </p:cNvPr>
          <p:cNvSpPr>
            <a:spLocks noGrp="1"/>
          </p:cNvSpPr>
          <p:nvPr>
            <p:ph type="sldNum" sz="quarter" idx="4"/>
          </p:nvPr>
        </p:nvSpPr>
        <p:spPr/>
        <p:txBody>
          <a:bodyPr/>
          <a:lstStyle/>
          <a:p>
            <a:fld id="{E61124D7-3D3F-409D-95D2-103C22DF228D}" type="slidenum">
              <a:rPr lang="en-US" smtClean="0"/>
              <a:pPr/>
              <a:t>51</a:t>
            </a:fld>
            <a:endParaRPr lang="en-US" dirty="0"/>
          </a:p>
        </p:txBody>
      </p:sp>
    </p:spTree>
    <p:extLst>
      <p:ext uri="{BB962C8B-B14F-4D97-AF65-F5344CB8AC3E}">
        <p14:creationId xmlns:p14="http://schemas.microsoft.com/office/powerpoint/2010/main" val="1505475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F0204C57-7F13-4ED4-B523-9F7D47B097B5}"/>
              </a:ext>
            </a:extLst>
          </p:cNvPr>
          <p:cNvSpPr>
            <a:spLocks noGrp="1"/>
          </p:cNvSpPr>
          <p:nvPr>
            <p:ph type="sldNum" sz="quarter" idx="4"/>
          </p:nvPr>
        </p:nvSpPr>
        <p:spPr/>
        <p:txBody>
          <a:bodyPr/>
          <a:lstStyle/>
          <a:p>
            <a:fld id="{E61124D7-3D3F-409D-95D2-103C22DF228D}" type="slidenum">
              <a:rPr lang="en-US" smtClean="0"/>
              <a:pPr/>
              <a:t>52</a:t>
            </a:fld>
            <a:endParaRPr lang="en-US" dirty="0"/>
          </a:p>
        </p:txBody>
      </p:sp>
      <p:pic>
        <p:nvPicPr>
          <p:cNvPr id="4" name="Picture 3"/>
          <p:cNvPicPr>
            <a:picLocks noChangeAspect="1"/>
          </p:cNvPicPr>
          <p:nvPr/>
        </p:nvPicPr>
        <p:blipFill>
          <a:blip r:embed="rId2"/>
          <a:stretch>
            <a:fillRect/>
          </a:stretch>
        </p:blipFill>
        <p:spPr>
          <a:xfrm>
            <a:off x="266700" y="114300"/>
            <a:ext cx="8324850" cy="1409700"/>
          </a:xfrm>
          <a:prstGeom prst="rect">
            <a:avLst/>
          </a:prstGeom>
        </p:spPr>
      </p:pic>
      <p:pic>
        <p:nvPicPr>
          <p:cNvPr id="7" name="Picture 6"/>
          <p:cNvPicPr>
            <a:picLocks noChangeAspect="1"/>
          </p:cNvPicPr>
          <p:nvPr/>
        </p:nvPicPr>
        <p:blipFill rotWithShape="1">
          <a:blip r:embed="rId3"/>
          <a:srcRect t="4167"/>
          <a:stretch/>
        </p:blipFill>
        <p:spPr>
          <a:xfrm>
            <a:off x="280987" y="1524000"/>
            <a:ext cx="8296275" cy="5038725"/>
          </a:xfrm>
          <a:prstGeom prst="rect">
            <a:avLst/>
          </a:prstGeom>
        </p:spPr>
      </p:pic>
    </p:spTree>
    <p:extLst>
      <p:ext uri="{BB962C8B-B14F-4D97-AF65-F5344CB8AC3E}">
        <p14:creationId xmlns:p14="http://schemas.microsoft.com/office/powerpoint/2010/main" val="852632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3894-7081-4020-A5E4-1CDBEA240E71}"/>
              </a:ext>
            </a:extLst>
          </p:cNvPr>
          <p:cNvSpPr>
            <a:spLocks noGrp="1"/>
          </p:cNvSpPr>
          <p:nvPr>
            <p:ph type="title"/>
          </p:nvPr>
        </p:nvSpPr>
        <p:spPr/>
        <p:txBody>
          <a:bodyPr/>
          <a:lstStyle/>
          <a:p>
            <a:r>
              <a:rPr lang="en-IN" dirty="0"/>
              <a:t>Titrations</a:t>
            </a:r>
            <a:r>
              <a:rPr lang="en-GB" dirty="0"/>
              <a:t> </a:t>
            </a:r>
            <a:r>
              <a:rPr lang="en-GB" sz="1600" dirty="0"/>
              <a:t>1</a:t>
            </a:r>
            <a:endParaRPr lang="en-IN" dirty="0"/>
          </a:p>
        </p:txBody>
      </p:sp>
      <p:sp>
        <p:nvSpPr>
          <p:cNvPr id="3" name="Content Placeholder 2">
            <a:extLst>
              <a:ext uri="{FF2B5EF4-FFF2-40B4-BE49-F238E27FC236}">
                <a16:creationId xmlns:a16="http://schemas.microsoft.com/office/drawing/2014/main" id="{FEEFE7DD-F7CD-4BDE-A815-2F20ED454FCB}"/>
              </a:ext>
            </a:extLst>
          </p:cNvPr>
          <p:cNvSpPr>
            <a:spLocks noGrp="1"/>
          </p:cNvSpPr>
          <p:nvPr>
            <p:ph sz="quarter" idx="11"/>
          </p:nvPr>
        </p:nvSpPr>
        <p:spPr>
          <a:xfrm>
            <a:off x="457200" y="1447800"/>
            <a:ext cx="7696200" cy="2095500"/>
          </a:xfrm>
        </p:spPr>
        <p:txBody>
          <a:bodyPr/>
          <a:lstStyle/>
          <a:p>
            <a:r>
              <a:rPr lang="en-GB" sz="2000" dirty="0"/>
              <a:t>In a </a:t>
            </a:r>
            <a:r>
              <a:rPr lang="en-GB" sz="2000" b="1" i="1" dirty="0"/>
              <a:t>titration,</a:t>
            </a:r>
            <a:r>
              <a:rPr lang="en-GB" sz="2000" dirty="0"/>
              <a:t> a solution of accurately known concentration is added gradually added to another solution of unknown concentration until the chemical reaction between the two solutions is complete.</a:t>
            </a:r>
          </a:p>
          <a:p>
            <a:r>
              <a:rPr lang="en-GB" sz="2000" b="1" i="1" dirty="0"/>
              <a:t>Equivalence point</a:t>
            </a:r>
            <a:r>
              <a:rPr lang="en-GB" sz="2000" dirty="0"/>
              <a:t> – the point at which the reaction is complete</a:t>
            </a:r>
          </a:p>
          <a:p>
            <a:pPr marL="1224000" indent="-1375200"/>
            <a:r>
              <a:rPr lang="en-GB" sz="2000" b="1" i="1" dirty="0"/>
              <a:t>Indicator</a:t>
            </a:r>
            <a:r>
              <a:rPr lang="en-GB" sz="2000" dirty="0"/>
              <a:t> – substance that changes </a:t>
            </a:r>
            <a:r>
              <a:rPr lang="en-GB" sz="2000" dirty="0" err="1"/>
              <a:t>color</a:t>
            </a:r>
            <a:r>
              <a:rPr lang="en-GB" sz="2000" dirty="0"/>
              <a:t> at (or near) the equivalence point</a:t>
            </a:r>
          </a:p>
        </p:txBody>
      </p:sp>
      <p:pic>
        <p:nvPicPr>
          <p:cNvPr id="13" name="Picture 12" descr="A titration is a technique used to determine the concentration of a given sample.">
            <a:extLst>
              <a:ext uri="{FF2B5EF4-FFF2-40B4-BE49-F238E27FC236}">
                <a16:creationId xmlns:a16="http://schemas.microsoft.com/office/drawing/2014/main" id="{27E4E619-BC7A-4F15-B2A4-E7FC86D2C413}"/>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962400"/>
            <a:ext cx="1336154" cy="1958059"/>
          </a:xfrm>
          <a:prstGeom prst="rect">
            <a:avLst/>
          </a:prstGeom>
        </p:spPr>
      </p:pic>
      <p:sp>
        <p:nvSpPr>
          <p:cNvPr id="15" name="Content Placeholder 18">
            <a:extLst>
              <a:ext uri="{FF2B5EF4-FFF2-40B4-BE49-F238E27FC236}">
                <a16:creationId xmlns:a16="http://schemas.microsoft.com/office/drawing/2014/main" id="{AE48E017-924E-404B-AD38-B03AC03E0A3E}"/>
              </a:ext>
            </a:extLst>
          </p:cNvPr>
          <p:cNvSpPr>
            <a:spLocks noGrp="1"/>
          </p:cNvSpPr>
          <p:nvPr>
            <p:ph sz="quarter" idx="12"/>
          </p:nvPr>
        </p:nvSpPr>
        <p:spPr>
          <a:xfrm>
            <a:off x="3220777" y="4191000"/>
            <a:ext cx="2265623" cy="195805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GB" sz="2200" dirty="0"/>
              <a:t>Slowly add base to unknown acid UNTIL</a:t>
            </a:r>
          </a:p>
          <a:p>
            <a:pPr lvl="0" algn="ctr"/>
            <a:r>
              <a:rPr lang="en-GB" sz="2200" dirty="0"/>
              <a:t>the indicator changes </a:t>
            </a:r>
            <a:r>
              <a:rPr lang="en-GB" sz="2200" dirty="0" err="1"/>
              <a:t>color</a:t>
            </a:r>
            <a:endParaRPr lang="en-GB" sz="2200" dirty="0"/>
          </a:p>
        </p:txBody>
      </p:sp>
      <p:pic>
        <p:nvPicPr>
          <p:cNvPr id="14" name="Picture 13" descr="During a titration, base is added slowly, dropwise, to the acid sample.">
            <a:extLst>
              <a:ext uri="{FF2B5EF4-FFF2-40B4-BE49-F238E27FC236}">
                <a16:creationId xmlns:a16="http://schemas.microsoft.com/office/drawing/2014/main" id="{E35FF9BD-A687-4D6A-A52F-BF11EC621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962400"/>
            <a:ext cx="1337635" cy="1960230"/>
          </a:xfrm>
          <a:prstGeom prst="rect">
            <a:avLst/>
          </a:prstGeom>
        </p:spPr>
      </p:pic>
      <p:sp>
        <p:nvSpPr>
          <p:cNvPr id="9" name="Text Placeholder 52">
            <a:extLst>
              <a:ext uri="{FF2B5EF4-FFF2-40B4-BE49-F238E27FC236}">
                <a16:creationId xmlns:a16="http://schemas.microsoft.com/office/drawing/2014/main" id="{F3754F0B-1522-4BC8-8D3E-F526F5F05DA7}"/>
              </a:ext>
            </a:extLst>
          </p:cNvPr>
          <p:cNvSpPr>
            <a:spLocks noGrp="1"/>
          </p:cNvSpPr>
          <p:nvPr>
            <p:ph type="body" sz="quarter" idx="29" hasCustomPrompt="1"/>
          </p:nvPr>
        </p:nvSpPr>
        <p:spPr>
          <a:xfrm>
            <a:off x="2914650" y="6286500"/>
            <a:ext cx="2781300" cy="334630"/>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3" name="Text Placeholder 22">
            <a:extLst>
              <a:ext uri="{FF2B5EF4-FFF2-40B4-BE49-F238E27FC236}">
                <a16:creationId xmlns:a16="http://schemas.microsoft.com/office/drawing/2014/main" id="{1351CD02-78A5-4163-A305-8E051C420C67}"/>
              </a:ext>
            </a:extLst>
          </p:cNvPr>
          <p:cNvSpPr>
            <a:spLocks noGrp="1"/>
          </p:cNvSpPr>
          <p:nvPr>
            <p:ph type="body" sz="quarter" idx="33"/>
          </p:nvPr>
        </p:nvSpPr>
        <p:spPr/>
        <p:txBody>
          <a:bodyPr/>
          <a:lstStyle/>
          <a:p>
            <a:r>
              <a:rPr lang="en-IN" dirty="0"/>
              <a:t>(Left &amp; right images): Ken Karp/McGraw-Hill</a:t>
            </a:r>
          </a:p>
        </p:txBody>
      </p:sp>
      <p:sp>
        <p:nvSpPr>
          <p:cNvPr id="24" name="Slide Number Placeholder 23">
            <a:extLst>
              <a:ext uri="{FF2B5EF4-FFF2-40B4-BE49-F238E27FC236}">
                <a16:creationId xmlns:a16="http://schemas.microsoft.com/office/drawing/2014/main" id="{F2E8E84A-7C6D-48C0-AEF9-4234700DCDB4}"/>
              </a:ext>
            </a:extLst>
          </p:cNvPr>
          <p:cNvSpPr>
            <a:spLocks noGrp="1"/>
          </p:cNvSpPr>
          <p:nvPr>
            <p:ph type="sldNum" sz="quarter" idx="4"/>
          </p:nvPr>
        </p:nvSpPr>
        <p:spPr/>
        <p:txBody>
          <a:bodyPr/>
          <a:lstStyle/>
          <a:p>
            <a:fld id="{E61124D7-3D3F-409D-95D2-103C22DF228D}" type="slidenum">
              <a:rPr lang="en-US" smtClean="0"/>
              <a:pPr/>
              <a:t>53</a:t>
            </a:fld>
            <a:endParaRPr lang="en-US" dirty="0"/>
          </a:p>
        </p:txBody>
      </p:sp>
    </p:spTree>
    <p:extLst>
      <p:ext uri="{BB962C8B-B14F-4D97-AF65-F5344CB8AC3E}">
        <p14:creationId xmlns:p14="http://schemas.microsoft.com/office/powerpoint/2010/main" val="1234666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3894-7081-4020-A5E4-1CDBEA240E71}"/>
              </a:ext>
            </a:extLst>
          </p:cNvPr>
          <p:cNvSpPr>
            <a:spLocks noGrp="1"/>
          </p:cNvSpPr>
          <p:nvPr>
            <p:ph type="title"/>
          </p:nvPr>
        </p:nvSpPr>
        <p:spPr/>
        <p:txBody>
          <a:bodyPr/>
          <a:lstStyle/>
          <a:p>
            <a:r>
              <a:rPr lang="en-IN" dirty="0"/>
              <a:t>Titrations</a:t>
            </a:r>
            <a:r>
              <a:rPr lang="en-GB" dirty="0"/>
              <a:t> </a:t>
            </a:r>
            <a:r>
              <a:rPr lang="en-GB" sz="1600" dirty="0"/>
              <a:t>2</a:t>
            </a:r>
            <a:endParaRPr lang="en-IN" dirty="0"/>
          </a:p>
        </p:txBody>
      </p:sp>
      <p:sp>
        <p:nvSpPr>
          <p:cNvPr id="3" name="Content Placeholder 2">
            <a:extLst>
              <a:ext uri="{FF2B5EF4-FFF2-40B4-BE49-F238E27FC236}">
                <a16:creationId xmlns:a16="http://schemas.microsoft.com/office/drawing/2014/main" id="{FEEFE7DD-F7CD-4BDE-A815-2F20ED454FCB}"/>
              </a:ext>
            </a:extLst>
          </p:cNvPr>
          <p:cNvSpPr>
            <a:spLocks noGrp="1"/>
          </p:cNvSpPr>
          <p:nvPr>
            <p:ph sz="quarter" idx="11"/>
          </p:nvPr>
        </p:nvSpPr>
        <p:spPr>
          <a:xfrm>
            <a:off x="457200" y="1447800"/>
            <a:ext cx="5791200" cy="1610612"/>
          </a:xfrm>
        </p:spPr>
        <p:txBody>
          <a:bodyPr/>
          <a:lstStyle/>
          <a:p>
            <a:r>
              <a:rPr lang="en-GB" dirty="0"/>
              <a:t>Titrations can be used in the analysis of:</a:t>
            </a:r>
          </a:p>
          <a:p>
            <a:r>
              <a:rPr lang="en-GB" dirty="0"/>
              <a:t>Acid-base reactions</a:t>
            </a:r>
          </a:p>
          <a:p>
            <a:r>
              <a:rPr lang="en-GB" dirty="0"/>
              <a:t>H</a:t>
            </a:r>
            <a:r>
              <a:rPr lang="en-GB" baseline="-25000" dirty="0"/>
              <a:t>2</a:t>
            </a:r>
            <a:r>
              <a:rPr lang="en-GB" dirty="0"/>
              <a:t>SO</a:t>
            </a:r>
            <a:r>
              <a:rPr lang="en-GB" baseline="-25000" dirty="0"/>
              <a:t>4</a:t>
            </a:r>
            <a:r>
              <a:rPr lang="en-GB" dirty="0"/>
              <a:t> + 2NaOH → 2H</a:t>
            </a:r>
            <a:r>
              <a:rPr lang="en-GB" baseline="-25000" dirty="0"/>
              <a:t>2</a:t>
            </a:r>
            <a:r>
              <a:rPr lang="en-GB" dirty="0"/>
              <a:t>O + Na</a:t>
            </a:r>
            <a:r>
              <a:rPr lang="en-GB" baseline="-25000" dirty="0"/>
              <a:t>2</a:t>
            </a:r>
            <a:r>
              <a:rPr lang="en-GB" dirty="0"/>
              <a:t>SO</a:t>
            </a:r>
            <a:r>
              <a:rPr lang="en-GB" baseline="-25000" dirty="0"/>
              <a:t>4</a:t>
            </a:r>
          </a:p>
        </p:txBody>
      </p:sp>
      <p:sp>
        <p:nvSpPr>
          <p:cNvPr id="15" name="Content Placeholder 18">
            <a:extLst>
              <a:ext uri="{FF2B5EF4-FFF2-40B4-BE49-F238E27FC236}">
                <a16:creationId xmlns:a16="http://schemas.microsoft.com/office/drawing/2014/main" id="{AE48E017-924E-404B-AD38-B03AC03E0A3E}"/>
              </a:ext>
            </a:extLst>
          </p:cNvPr>
          <p:cNvSpPr>
            <a:spLocks noGrp="1"/>
          </p:cNvSpPr>
          <p:nvPr>
            <p:ph sz="quarter" idx="12"/>
          </p:nvPr>
        </p:nvSpPr>
        <p:spPr>
          <a:xfrm>
            <a:off x="457200" y="4686300"/>
            <a:ext cx="2310761" cy="43417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GB" dirty="0"/>
              <a:t>Redox reactions</a:t>
            </a:r>
          </a:p>
        </p:txBody>
      </p:sp>
      <p:pic>
        <p:nvPicPr>
          <p:cNvPr id="16" name="Picture 15">
            <a:extLst>
              <a:ext uri="{FF2B5EF4-FFF2-40B4-BE49-F238E27FC236}">
                <a16:creationId xmlns:a16="http://schemas.microsoft.com/office/drawing/2014/main" id="{0771AE19-B25A-47A4-95B2-FEE1B28691D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315143"/>
            <a:ext cx="1386993" cy="2295241"/>
          </a:xfrm>
          <a:prstGeom prst="rect">
            <a:avLst/>
          </a:prstGeom>
        </p:spPr>
      </p:pic>
      <p:pic>
        <p:nvPicPr>
          <p:cNvPr id="17" name="Picture 16" descr="photo of equivalence point with color change.">
            <a:extLst>
              <a:ext uri="{FF2B5EF4-FFF2-40B4-BE49-F238E27FC236}">
                <a16:creationId xmlns:a16="http://schemas.microsoft.com/office/drawing/2014/main" id="{25E17025-C982-4F59-9E26-1AFF52E54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469" y="2286000"/>
            <a:ext cx="2129531" cy="3120710"/>
          </a:xfrm>
          <a:prstGeom prst="rect">
            <a:avLst/>
          </a:prstGeom>
        </p:spPr>
      </p:pic>
      <p:graphicFrame>
        <p:nvGraphicFramePr>
          <p:cNvPr id="5" name="Object 4">
            <a:extLst>
              <a:ext uri="{FF2B5EF4-FFF2-40B4-BE49-F238E27FC236}">
                <a16:creationId xmlns:a16="http://schemas.microsoft.com/office/drawing/2014/main" id="{1A787EDD-9A7F-45B5-85D7-0E7F72F5EA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311187"/>
              </p:ext>
            </p:extLst>
          </p:nvPr>
        </p:nvGraphicFramePr>
        <p:xfrm>
          <a:off x="495300" y="5867115"/>
          <a:ext cx="5486400" cy="467451"/>
        </p:xfrm>
        <a:graphic>
          <a:graphicData uri="http://schemas.openxmlformats.org/presentationml/2006/ole">
            <mc:AlternateContent xmlns:mc="http://schemas.openxmlformats.org/markup-compatibility/2006">
              <mc:Choice xmlns:v="urn:schemas-microsoft-com:vml" Requires="v">
                <p:oleObj spid="_x0000_s45063" name="Equation" r:id="rId5" imgW="2831760" imgH="241200" progId="Equation.DSMT4">
                  <p:embed/>
                </p:oleObj>
              </mc:Choice>
              <mc:Fallback>
                <p:oleObj name="Equation" r:id="rId5" imgW="2831760" imgH="241200" progId="Equation.DSMT4">
                  <p:embed/>
                  <p:pic>
                    <p:nvPicPr>
                      <p:cNvPr id="0" name=""/>
                      <p:cNvPicPr/>
                      <p:nvPr/>
                    </p:nvPicPr>
                    <p:blipFill>
                      <a:blip r:embed="rId6"/>
                      <a:stretch>
                        <a:fillRect/>
                      </a:stretch>
                    </p:blipFill>
                    <p:spPr>
                      <a:xfrm>
                        <a:off x="495300" y="5867115"/>
                        <a:ext cx="5486400" cy="467451"/>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1351CD02-78A5-4163-A305-8E051C420C67}"/>
              </a:ext>
            </a:extLst>
          </p:cNvPr>
          <p:cNvSpPr>
            <a:spLocks noGrp="1"/>
          </p:cNvSpPr>
          <p:nvPr>
            <p:ph type="body" sz="quarter" idx="33"/>
          </p:nvPr>
        </p:nvSpPr>
        <p:spPr/>
        <p:txBody>
          <a:bodyPr/>
          <a:lstStyle/>
          <a:p>
            <a:r>
              <a:rPr lang="en-IN" dirty="0"/>
              <a:t>(Left &amp; right images): Ken Karp/McGraw-Hill</a:t>
            </a:r>
          </a:p>
        </p:txBody>
      </p:sp>
      <p:sp>
        <p:nvSpPr>
          <p:cNvPr id="24" name="Slide Number Placeholder 23">
            <a:extLst>
              <a:ext uri="{FF2B5EF4-FFF2-40B4-BE49-F238E27FC236}">
                <a16:creationId xmlns:a16="http://schemas.microsoft.com/office/drawing/2014/main" id="{F2E8E84A-7C6D-48C0-AEF9-4234700DCDB4}"/>
              </a:ext>
            </a:extLst>
          </p:cNvPr>
          <p:cNvSpPr>
            <a:spLocks noGrp="1"/>
          </p:cNvSpPr>
          <p:nvPr>
            <p:ph type="sldNum" sz="quarter" idx="4"/>
          </p:nvPr>
        </p:nvSpPr>
        <p:spPr/>
        <p:txBody>
          <a:bodyPr/>
          <a:lstStyle/>
          <a:p>
            <a:fld id="{E61124D7-3D3F-409D-95D2-103C22DF228D}" type="slidenum">
              <a:rPr lang="en-US" smtClean="0"/>
              <a:pPr/>
              <a:t>54</a:t>
            </a:fld>
            <a:endParaRPr lang="en-US" dirty="0"/>
          </a:p>
        </p:txBody>
      </p:sp>
    </p:spTree>
    <p:extLst>
      <p:ext uri="{BB962C8B-B14F-4D97-AF65-F5344CB8AC3E}">
        <p14:creationId xmlns:p14="http://schemas.microsoft.com/office/powerpoint/2010/main" val="3216321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13493A85-C08C-465E-814B-650BFD0CAB01}"/>
              </a:ext>
            </a:extLst>
          </p:cNvPr>
          <p:cNvSpPr>
            <a:spLocks noGrp="1"/>
          </p:cNvSpPr>
          <p:nvPr>
            <p:ph type="sldNum" sz="quarter" idx="4"/>
          </p:nvPr>
        </p:nvSpPr>
        <p:spPr/>
        <p:txBody>
          <a:bodyPr/>
          <a:lstStyle/>
          <a:p>
            <a:fld id="{E61124D7-3D3F-409D-95D2-103C22DF228D}" type="slidenum">
              <a:rPr lang="en-US" smtClean="0"/>
              <a:pPr/>
              <a:t>55</a:t>
            </a:fld>
            <a:endParaRPr lang="en-US" dirty="0"/>
          </a:p>
        </p:txBody>
      </p:sp>
      <p:pic>
        <p:nvPicPr>
          <p:cNvPr id="4" name="Picture 3"/>
          <p:cNvPicPr>
            <a:picLocks noChangeAspect="1"/>
          </p:cNvPicPr>
          <p:nvPr/>
        </p:nvPicPr>
        <p:blipFill>
          <a:blip r:embed="rId2"/>
          <a:stretch>
            <a:fillRect/>
          </a:stretch>
        </p:blipFill>
        <p:spPr>
          <a:xfrm>
            <a:off x="419100" y="561975"/>
            <a:ext cx="8343900" cy="1190625"/>
          </a:xfrm>
          <a:prstGeom prst="rect">
            <a:avLst/>
          </a:prstGeom>
        </p:spPr>
      </p:pic>
      <p:pic>
        <p:nvPicPr>
          <p:cNvPr id="7" name="Picture 6"/>
          <p:cNvPicPr>
            <a:picLocks noChangeAspect="1"/>
          </p:cNvPicPr>
          <p:nvPr/>
        </p:nvPicPr>
        <p:blipFill>
          <a:blip r:embed="rId3"/>
          <a:stretch>
            <a:fillRect/>
          </a:stretch>
        </p:blipFill>
        <p:spPr>
          <a:xfrm>
            <a:off x="404812" y="1743075"/>
            <a:ext cx="8334375" cy="3371850"/>
          </a:xfrm>
          <a:prstGeom prst="rect">
            <a:avLst/>
          </a:prstGeom>
        </p:spPr>
      </p:pic>
    </p:spTree>
    <p:extLst>
      <p:ext uri="{BB962C8B-B14F-4D97-AF65-F5344CB8AC3E}">
        <p14:creationId xmlns:p14="http://schemas.microsoft.com/office/powerpoint/2010/main" val="2691448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1E33B7E9-6BAB-4DD6-87C0-38B182163B1A}"/>
              </a:ext>
            </a:extLst>
          </p:cNvPr>
          <p:cNvSpPr>
            <a:spLocks noGrp="1"/>
          </p:cNvSpPr>
          <p:nvPr>
            <p:ph type="sldNum" sz="quarter" idx="4"/>
          </p:nvPr>
        </p:nvSpPr>
        <p:spPr/>
        <p:txBody>
          <a:bodyPr/>
          <a:lstStyle/>
          <a:p>
            <a:fld id="{E61124D7-3D3F-409D-95D2-103C22DF228D}" type="slidenum">
              <a:rPr lang="en-US" smtClean="0"/>
              <a:pPr/>
              <a:t>56</a:t>
            </a:fld>
            <a:endParaRPr lang="en-US" dirty="0"/>
          </a:p>
        </p:txBody>
      </p:sp>
      <p:pic>
        <p:nvPicPr>
          <p:cNvPr id="4" name="Picture 3"/>
          <p:cNvPicPr>
            <a:picLocks noChangeAspect="1"/>
          </p:cNvPicPr>
          <p:nvPr/>
        </p:nvPicPr>
        <p:blipFill>
          <a:blip r:embed="rId2"/>
          <a:stretch>
            <a:fillRect/>
          </a:stretch>
        </p:blipFill>
        <p:spPr>
          <a:xfrm>
            <a:off x="368026" y="190500"/>
            <a:ext cx="8324850" cy="1162050"/>
          </a:xfrm>
          <a:prstGeom prst="rect">
            <a:avLst/>
          </a:prstGeom>
        </p:spPr>
      </p:pic>
      <p:pic>
        <p:nvPicPr>
          <p:cNvPr id="7" name="Picture 6"/>
          <p:cNvPicPr>
            <a:picLocks noChangeAspect="1"/>
          </p:cNvPicPr>
          <p:nvPr/>
        </p:nvPicPr>
        <p:blipFill>
          <a:blip r:embed="rId3"/>
          <a:stretch>
            <a:fillRect/>
          </a:stretch>
        </p:blipFill>
        <p:spPr>
          <a:xfrm>
            <a:off x="387076" y="1352550"/>
            <a:ext cx="8315325" cy="4391025"/>
          </a:xfrm>
          <a:prstGeom prst="rect">
            <a:avLst/>
          </a:prstGeom>
        </p:spPr>
      </p:pic>
    </p:spTree>
    <p:extLst>
      <p:ext uri="{BB962C8B-B14F-4D97-AF65-F5344CB8AC3E}">
        <p14:creationId xmlns:p14="http://schemas.microsoft.com/office/powerpoint/2010/main" val="1885235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68B3EC63-4020-4E43-8185-E8DDA456FD2F}"/>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66D603BF-6657-4B22-BDD7-E0DE94692639}"/>
              </a:ext>
            </a:extLst>
          </p:cNvPr>
          <p:cNvSpPr>
            <a:spLocks noGrp="1"/>
          </p:cNvSpPr>
          <p:nvPr>
            <p:ph type="sldNum" sz="quarter" idx="4"/>
          </p:nvPr>
        </p:nvSpPr>
        <p:spPr/>
        <p:txBody>
          <a:bodyPr/>
          <a:lstStyle/>
          <a:p>
            <a:fld id="{E61124D7-3D3F-409D-95D2-103C22DF228D}"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764285" y="-8506"/>
            <a:ext cx="7835066" cy="1936355"/>
          </a:xfrm>
          <a:prstGeom prst="rect">
            <a:avLst/>
          </a:prstGeom>
        </p:spPr>
      </p:pic>
      <p:pic>
        <p:nvPicPr>
          <p:cNvPr id="7" name="Picture 6"/>
          <p:cNvPicPr>
            <a:picLocks noChangeAspect="1"/>
          </p:cNvPicPr>
          <p:nvPr/>
        </p:nvPicPr>
        <p:blipFill>
          <a:blip r:embed="rId3"/>
          <a:stretch>
            <a:fillRect/>
          </a:stretch>
        </p:blipFill>
        <p:spPr>
          <a:xfrm>
            <a:off x="764285" y="1915545"/>
            <a:ext cx="7835066" cy="1210222"/>
          </a:xfrm>
          <a:prstGeom prst="rect">
            <a:avLst/>
          </a:prstGeom>
        </p:spPr>
      </p:pic>
      <p:pic>
        <p:nvPicPr>
          <p:cNvPr id="8" name="Picture 7"/>
          <p:cNvPicPr>
            <a:picLocks noChangeAspect="1"/>
          </p:cNvPicPr>
          <p:nvPr/>
        </p:nvPicPr>
        <p:blipFill rotWithShape="1">
          <a:blip r:embed="rId4"/>
          <a:srcRect t="4265"/>
          <a:stretch/>
        </p:blipFill>
        <p:spPr>
          <a:xfrm>
            <a:off x="784499" y="3124200"/>
            <a:ext cx="7826101" cy="3621701"/>
          </a:xfrm>
          <a:prstGeom prst="rect">
            <a:avLst/>
          </a:prstGeom>
        </p:spPr>
      </p:pic>
    </p:spTree>
    <p:extLst>
      <p:ext uri="{BB962C8B-B14F-4D97-AF65-F5344CB8AC3E}">
        <p14:creationId xmlns:p14="http://schemas.microsoft.com/office/powerpoint/2010/main" val="15096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Hydration</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7886701" cy="993648"/>
          </a:xfrm>
        </p:spPr>
        <p:txBody>
          <a:bodyPr>
            <a:noAutofit/>
          </a:bodyPr>
          <a:lstStyle/>
          <a:p>
            <a:r>
              <a:rPr lang="en-GB" b="1" i="1" dirty="0"/>
              <a:t>Hydration</a:t>
            </a:r>
            <a:r>
              <a:rPr lang="en-GB" dirty="0"/>
              <a:t> is the process in which an ion is surrounded by water molecules arranged in a specific manner.</a:t>
            </a:r>
          </a:p>
        </p:txBody>
      </p:sp>
      <p:pic>
        <p:nvPicPr>
          <p:cNvPr id="11" name="Picture 10" descr="When an electrolyte dissociates in water, the water molecules arrange about each ion.">
            <a:extLst>
              <a:ext uri="{FF2B5EF4-FFF2-40B4-BE49-F238E27FC236}">
                <a16:creationId xmlns:a16="http://schemas.microsoft.com/office/drawing/2014/main" id="{9800A3E5-2466-401D-B22C-97F51E312E0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00" y="2895600"/>
            <a:ext cx="7742599" cy="2735901"/>
          </a:xfrm>
          <a:prstGeom prst="rect">
            <a:avLst/>
          </a:prstGeom>
        </p:spPr>
      </p:pic>
      <p:sp>
        <p:nvSpPr>
          <p:cNvPr id="6" name="Text Placeholder 4">
            <a:extLst>
              <a:ext uri="{FF2B5EF4-FFF2-40B4-BE49-F238E27FC236}">
                <a16:creationId xmlns:a16="http://schemas.microsoft.com/office/drawing/2014/main" id="{A8DA0211-CF78-40F9-8F29-BAB085C9DE50}"/>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1224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979C-F6CB-4C68-9DDD-93C01A73AC68}"/>
              </a:ext>
            </a:extLst>
          </p:cNvPr>
          <p:cNvSpPr>
            <a:spLocks noGrp="1"/>
          </p:cNvSpPr>
          <p:nvPr>
            <p:ph type="title"/>
          </p:nvPr>
        </p:nvSpPr>
        <p:spPr/>
        <p:txBody>
          <a:bodyPr/>
          <a:lstStyle/>
          <a:p>
            <a:r>
              <a:rPr lang="en-IN" dirty="0"/>
              <a:t>Electrolytes </a:t>
            </a:r>
            <a:r>
              <a:rPr lang="en-IN" sz="1600" dirty="0"/>
              <a:t>4</a:t>
            </a:r>
          </a:p>
        </p:txBody>
      </p:sp>
      <p:sp>
        <p:nvSpPr>
          <p:cNvPr id="3" name="Content Placeholder 2">
            <a:extLst>
              <a:ext uri="{FF2B5EF4-FFF2-40B4-BE49-F238E27FC236}">
                <a16:creationId xmlns:a16="http://schemas.microsoft.com/office/drawing/2014/main" id="{EAE333AE-11C1-4A50-9CEF-2EE7B37538DD}"/>
              </a:ext>
            </a:extLst>
          </p:cNvPr>
          <p:cNvSpPr>
            <a:spLocks noGrp="1"/>
          </p:cNvSpPr>
          <p:nvPr>
            <p:ph sz="quarter" idx="11"/>
          </p:nvPr>
        </p:nvSpPr>
        <p:spPr>
          <a:xfrm>
            <a:off x="457200" y="1447800"/>
            <a:ext cx="8229600" cy="1053352"/>
          </a:xfrm>
        </p:spPr>
        <p:txBody>
          <a:bodyPr/>
          <a:lstStyle/>
          <a:p>
            <a:pPr algn="ctr"/>
            <a:r>
              <a:rPr lang="en-GB" dirty="0"/>
              <a:t>Nonelectrolyte does not conduct electricity</a:t>
            </a:r>
          </a:p>
          <a:p>
            <a:pPr algn="ctr"/>
            <a:r>
              <a:rPr lang="en-GB" dirty="0"/>
              <a:t>No cations</a:t>
            </a:r>
            <a:r>
              <a:rPr lang="en-GB" b="1" dirty="0"/>
              <a:t> (+)</a:t>
            </a:r>
            <a:r>
              <a:rPr lang="en-GB" dirty="0"/>
              <a:t> and anions (−) in solution</a:t>
            </a:r>
          </a:p>
        </p:txBody>
      </p:sp>
      <p:graphicFrame>
        <p:nvGraphicFramePr>
          <p:cNvPr id="25" name="Object 24">
            <a:extLst>
              <a:ext uri="{FF2B5EF4-FFF2-40B4-BE49-F238E27FC236}">
                <a16:creationId xmlns:a16="http://schemas.microsoft.com/office/drawing/2014/main" id="{1CE45477-093E-4BB3-AFAC-4D28F2A952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87214903"/>
              </p:ext>
            </p:extLst>
          </p:nvPr>
        </p:nvGraphicFramePr>
        <p:xfrm>
          <a:off x="2387600" y="2430463"/>
          <a:ext cx="4368800" cy="503237"/>
        </p:xfrm>
        <a:graphic>
          <a:graphicData uri="http://schemas.openxmlformats.org/presentationml/2006/ole">
            <mc:AlternateContent xmlns:mc="http://schemas.openxmlformats.org/markup-compatibility/2006">
              <mc:Choice xmlns:v="urn:schemas-microsoft-com:vml" Requires="v">
                <p:oleObj spid="_x0000_s3079" name="Equation" r:id="rId3" imgW="2095200" imgH="241200" progId="Equation.DSMT4">
                  <p:embed/>
                </p:oleObj>
              </mc:Choice>
              <mc:Fallback>
                <p:oleObj name="Equation" r:id="rId3" imgW="2095200" imgH="241200" progId="Equation.DSMT4">
                  <p:embed/>
                  <p:pic>
                    <p:nvPicPr>
                      <p:cNvPr id="0" name=""/>
                      <p:cNvPicPr/>
                      <p:nvPr/>
                    </p:nvPicPr>
                    <p:blipFill>
                      <a:blip r:embed="rId4"/>
                      <a:stretch>
                        <a:fillRect/>
                      </a:stretch>
                    </p:blipFill>
                    <p:spPr>
                      <a:xfrm>
                        <a:off x="2387600" y="2430463"/>
                        <a:ext cx="4368800" cy="5032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64C6B66-4FAD-411F-9B9C-A8A873610D2C}"/>
              </a:ext>
            </a:extLst>
          </p:cNvPr>
          <p:cNvSpPr>
            <a:spLocks noGrp="1"/>
          </p:cNvSpPr>
          <p:nvPr>
            <p:ph sz="quarter" idx="12"/>
          </p:nvPr>
        </p:nvSpPr>
        <p:spPr>
          <a:xfrm>
            <a:off x="1333500" y="3001963"/>
            <a:ext cx="6362700" cy="350837"/>
          </a:xfrm>
        </p:spPr>
        <p:txBody>
          <a:bodyPr/>
          <a:lstStyle/>
          <a:p>
            <a:pPr algn="ctr"/>
            <a:r>
              <a:rPr lang="en-GB" sz="1600" b="1" dirty="0"/>
              <a:t>Table 4.1</a:t>
            </a:r>
            <a:r>
              <a:rPr lang="en-GB" sz="1600" dirty="0"/>
              <a:t> Classification of Solutes in Aqueous Solution</a:t>
            </a:r>
            <a:endParaRPr lang="en-IN" sz="1600" dirty="0"/>
          </a:p>
        </p:txBody>
      </p:sp>
      <p:sp>
        <p:nvSpPr>
          <p:cNvPr id="5" name="Content Placeholder 4" hidden="1">
            <a:extLst>
              <a:ext uri="{FF2B5EF4-FFF2-40B4-BE49-F238E27FC236}">
                <a16:creationId xmlns:a16="http://schemas.microsoft.com/office/drawing/2014/main" id="{91DEF2E9-31E5-48BE-AFF2-7B6817A57C2A}"/>
              </a:ext>
            </a:extLst>
          </p:cNvPr>
          <p:cNvSpPr>
            <a:spLocks noGrp="1"/>
          </p:cNvSpPr>
          <p:nvPr>
            <p:ph sz="quarter" idx="13"/>
          </p:nvPr>
        </p:nvSpPr>
        <p:spPr>
          <a:xfrm>
            <a:off x="1943100" y="3810000"/>
            <a:ext cx="4441581" cy="1787390"/>
          </a:xfrm>
        </p:spPr>
        <p:txBody>
          <a:bodyPr/>
          <a:lstStyle/>
          <a:p>
            <a:r>
              <a:rPr lang="en-GB" sz="2000" dirty="0"/>
              <a:t>Table divided into 3 columns summarizes classification of solutes in aqueous solution. The column headers are marked from left to right as: Strong electrolyte, weak electrolyte, and nonelectrolyte.</a:t>
            </a:r>
            <a:endParaRPr lang="en-IN" sz="2000" dirty="0"/>
          </a:p>
        </p:txBody>
      </p:sp>
      <p:graphicFrame>
        <p:nvGraphicFramePr>
          <p:cNvPr id="8" name="Table 8">
            <a:extLst>
              <a:ext uri="{FF2B5EF4-FFF2-40B4-BE49-F238E27FC236}">
                <a16:creationId xmlns:a16="http://schemas.microsoft.com/office/drawing/2014/main" id="{A72402C2-6B0A-45BA-A5FD-13F9D75F2727}"/>
              </a:ext>
            </a:extLst>
          </p:cNvPr>
          <p:cNvGraphicFramePr>
            <a:graphicFrameLocks noGrp="1"/>
          </p:cNvGraphicFramePr>
          <p:nvPr>
            <p:extLst>
              <p:ext uri="{D42A27DB-BD31-4B8C-83A1-F6EECF244321}">
                <p14:modId xmlns:p14="http://schemas.microsoft.com/office/powerpoint/2010/main" val="1479770845"/>
              </p:ext>
            </p:extLst>
          </p:nvPr>
        </p:nvGraphicFramePr>
        <p:xfrm>
          <a:off x="1342878" y="3396216"/>
          <a:ext cx="6467622" cy="2471184"/>
        </p:xfrm>
        <a:graphic>
          <a:graphicData uri="http://schemas.openxmlformats.org/drawingml/2006/table">
            <a:tbl>
              <a:tblPr firstRow="1" bandRow="1">
                <a:tableStyleId>{5C22544A-7EE6-4342-B048-85BDC9FD1C3A}</a:tableStyleId>
              </a:tblPr>
              <a:tblGrid>
                <a:gridCol w="2155874">
                  <a:extLst>
                    <a:ext uri="{9D8B030D-6E8A-4147-A177-3AD203B41FA5}">
                      <a16:colId xmlns:a16="http://schemas.microsoft.com/office/drawing/2014/main" val="350536114"/>
                    </a:ext>
                  </a:extLst>
                </a:gridCol>
                <a:gridCol w="2155874">
                  <a:extLst>
                    <a:ext uri="{9D8B030D-6E8A-4147-A177-3AD203B41FA5}">
                      <a16:colId xmlns:a16="http://schemas.microsoft.com/office/drawing/2014/main" val="2338576477"/>
                    </a:ext>
                  </a:extLst>
                </a:gridCol>
                <a:gridCol w="2155874">
                  <a:extLst>
                    <a:ext uri="{9D8B030D-6E8A-4147-A177-3AD203B41FA5}">
                      <a16:colId xmlns:a16="http://schemas.microsoft.com/office/drawing/2014/main" val="2419884625"/>
                    </a:ext>
                  </a:extLst>
                </a:gridCol>
              </a:tblGrid>
              <a:tr h="308898">
                <a:tc>
                  <a:txBody>
                    <a:bodyPr/>
                    <a:lstStyle/>
                    <a:p>
                      <a:r>
                        <a:rPr lang="en-IN" sz="1400" dirty="0">
                          <a:solidFill>
                            <a:srgbClr val="FFFFFF"/>
                          </a:solidFill>
                          <a:latin typeface="Times New Roman" panose="02020603050405020304" pitchFamily="18" charset="0"/>
                          <a:cs typeface="Times New Roman" panose="02020603050405020304" pitchFamily="18" charset="0"/>
                        </a:rPr>
                        <a:t>Strong Electrolyte</a:t>
                      </a:r>
                    </a:p>
                  </a:txBody>
                  <a:tcPr>
                    <a:solidFill>
                      <a:srgbClr val="4C72BD"/>
                    </a:solidFill>
                  </a:tcPr>
                </a:tc>
                <a:tc>
                  <a:txBody>
                    <a:bodyPr/>
                    <a:lstStyle/>
                    <a:p>
                      <a:r>
                        <a:rPr lang="en-IN" sz="1400" dirty="0">
                          <a:solidFill>
                            <a:srgbClr val="FFFFFF"/>
                          </a:solidFill>
                          <a:latin typeface="Times New Roman" panose="02020603050405020304" pitchFamily="18" charset="0"/>
                          <a:cs typeface="Times New Roman" panose="02020603050405020304" pitchFamily="18" charset="0"/>
                        </a:rPr>
                        <a:t>Weak  Electrolyte</a:t>
                      </a:r>
                    </a:p>
                  </a:txBody>
                  <a:tcPr>
                    <a:solidFill>
                      <a:srgbClr val="4C72BD"/>
                    </a:solidFill>
                  </a:tcPr>
                </a:tc>
                <a:tc>
                  <a:txBody>
                    <a:bodyPr/>
                    <a:lstStyle/>
                    <a:p>
                      <a:r>
                        <a:rPr lang="en-IN" sz="1400" dirty="0">
                          <a:solidFill>
                            <a:srgbClr val="FFFFFF"/>
                          </a:solidFill>
                          <a:latin typeface="Times New Roman" panose="02020603050405020304" pitchFamily="18" charset="0"/>
                          <a:cs typeface="Times New Roman" panose="02020603050405020304" pitchFamily="18" charset="0"/>
                        </a:rPr>
                        <a:t>Nonelectrolyte</a:t>
                      </a:r>
                    </a:p>
                  </a:txBody>
                  <a:tcPr>
                    <a:solidFill>
                      <a:srgbClr val="4C72BD"/>
                    </a:solidFill>
                  </a:tcPr>
                </a:tc>
                <a:extLst>
                  <a:ext uri="{0D108BD9-81ED-4DB2-BD59-A6C34878D82A}">
                    <a16:rowId xmlns:a16="http://schemas.microsoft.com/office/drawing/2014/main" val="972144893"/>
                  </a:ext>
                </a:extLst>
              </a:tr>
              <a:tr h="308898">
                <a:tc>
                  <a:txBody>
                    <a:bodyPr/>
                    <a:lstStyle/>
                    <a:p>
                      <a:r>
                        <a:rPr lang="en-IN" sz="1400" dirty="0">
                          <a:latin typeface="Times New Roman" panose="02020603050405020304" pitchFamily="18" charset="0"/>
                          <a:cs typeface="Times New Roman" panose="02020603050405020304" pitchFamily="18" charset="0"/>
                        </a:rPr>
                        <a:t>HCl</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CH</a:t>
                      </a:r>
                      <a:r>
                        <a:rPr lang="en-IN" sz="1400" baseline="-25000" dirty="0">
                          <a:latin typeface="Times New Roman" panose="02020603050405020304" pitchFamily="18" charset="0"/>
                          <a:cs typeface="Times New Roman" panose="02020603050405020304" pitchFamily="18" charset="0"/>
                        </a:rPr>
                        <a:t>3</a:t>
                      </a:r>
                      <a:r>
                        <a:rPr lang="en-IN" sz="1400" dirty="0">
                          <a:latin typeface="Times New Roman" panose="02020603050405020304" pitchFamily="18" charset="0"/>
                          <a:cs typeface="Times New Roman" panose="02020603050405020304" pitchFamily="18" charset="0"/>
                        </a:rPr>
                        <a:t>COOH</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(NH</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CO (urea)</a:t>
                      </a:r>
                    </a:p>
                  </a:txBody>
                  <a:tcPr>
                    <a:solidFill>
                      <a:srgbClr val="D0D8E8"/>
                    </a:solidFill>
                  </a:tcPr>
                </a:tc>
                <a:extLst>
                  <a:ext uri="{0D108BD9-81ED-4DB2-BD59-A6C34878D82A}">
                    <a16:rowId xmlns:a16="http://schemas.microsoft.com/office/drawing/2014/main" val="2525495120"/>
                  </a:ext>
                </a:extLst>
              </a:tr>
              <a:tr h="308898">
                <a:tc>
                  <a:txBody>
                    <a:bodyPr/>
                    <a:lstStyle/>
                    <a:p>
                      <a:r>
                        <a:rPr lang="en-IN" sz="1400" dirty="0">
                          <a:latin typeface="Times New Roman" panose="02020603050405020304" pitchFamily="18" charset="0"/>
                          <a:cs typeface="Times New Roman" panose="02020603050405020304" pitchFamily="18" charset="0"/>
                        </a:rPr>
                        <a:t>HNO</a:t>
                      </a:r>
                      <a:r>
                        <a:rPr lang="en-IN"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HF</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CH</a:t>
                      </a:r>
                      <a:r>
                        <a:rPr lang="en-IN" sz="1400" baseline="-25000" dirty="0">
                          <a:latin typeface="Times New Roman" panose="02020603050405020304" pitchFamily="18" charset="0"/>
                          <a:cs typeface="Times New Roman" panose="02020603050405020304" pitchFamily="18" charset="0"/>
                        </a:rPr>
                        <a:t>3</a:t>
                      </a:r>
                      <a:r>
                        <a:rPr lang="en-IN" sz="1400" dirty="0">
                          <a:latin typeface="Times New Roman" panose="02020603050405020304" pitchFamily="18" charset="0"/>
                          <a:cs typeface="Times New Roman" panose="02020603050405020304" pitchFamily="18" charset="0"/>
                        </a:rPr>
                        <a:t>OH (methanol)</a:t>
                      </a:r>
                    </a:p>
                  </a:txBody>
                  <a:tcPr>
                    <a:solidFill>
                      <a:srgbClr val="E9EDF4"/>
                    </a:solidFill>
                  </a:tcPr>
                </a:tc>
                <a:extLst>
                  <a:ext uri="{0D108BD9-81ED-4DB2-BD59-A6C34878D82A}">
                    <a16:rowId xmlns:a16="http://schemas.microsoft.com/office/drawing/2014/main" val="2838599000"/>
                  </a:ext>
                </a:extLst>
              </a:tr>
              <a:tr h="308898">
                <a:tc>
                  <a:txBody>
                    <a:bodyPr/>
                    <a:lstStyle/>
                    <a:p>
                      <a:r>
                        <a:rPr lang="en-IN" sz="1400" dirty="0">
                          <a:latin typeface="Times New Roman" panose="02020603050405020304" pitchFamily="18" charset="0"/>
                          <a:cs typeface="Times New Roman" panose="02020603050405020304" pitchFamily="18" charset="0"/>
                        </a:rPr>
                        <a:t>HClO</a:t>
                      </a:r>
                      <a:r>
                        <a:rPr lang="en-IN" sz="1400" baseline="-25000" dirty="0">
                          <a:latin typeface="Times New Roman" panose="02020603050405020304" pitchFamily="18" charset="0"/>
                          <a:cs typeface="Times New Roman" panose="02020603050405020304" pitchFamily="18" charset="0"/>
                        </a:rPr>
                        <a:t>4</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HNO</a:t>
                      </a:r>
                      <a:r>
                        <a:rPr lang="en-IN" sz="1400" baseline="-25000" dirty="0">
                          <a:latin typeface="Times New Roman" panose="02020603050405020304" pitchFamily="18" charset="0"/>
                          <a:cs typeface="Times New Roman" panose="02020603050405020304" pitchFamily="18" charset="0"/>
                        </a:rPr>
                        <a:t>2</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C</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5</a:t>
                      </a:r>
                      <a:r>
                        <a:rPr lang="en-IN" sz="1400" dirty="0">
                          <a:latin typeface="Times New Roman" panose="02020603050405020304" pitchFamily="18" charset="0"/>
                          <a:cs typeface="Times New Roman" panose="02020603050405020304" pitchFamily="18" charset="0"/>
                        </a:rPr>
                        <a:t>OH (ethanol)</a:t>
                      </a:r>
                    </a:p>
                  </a:txBody>
                  <a:tcPr>
                    <a:solidFill>
                      <a:srgbClr val="D0D8E8"/>
                    </a:solidFill>
                  </a:tcPr>
                </a:tc>
                <a:extLst>
                  <a:ext uri="{0D108BD9-81ED-4DB2-BD59-A6C34878D82A}">
                    <a16:rowId xmlns:a16="http://schemas.microsoft.com/office/drawing/2014/main" val="4101533022"/>
                  </a:ext>
                </a:extLst>
              </a:tr>
              <a:tr h="308898">
                <a:tc>
                  <a:txBody>
                    <a:bodyPr/>
                    <a:lstStyle/>
                    <a:p>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SO</a:t>
                      </a:r>
                      <a:r>
                        <a:rPr lang="en-IN" sz="1400" baseline="-25000" dirty="0">
                          <a:latin typeface="Times New Roman" panose="02020603050405020304" pitchFamily="18" charset="0"/>
                          <a:cs typeface="Times New Roman" panose="02020603050405020304" pitchFamily="18" charset="0"/>
                        </a:rPr>
                        <a:t>4</a:t>
                      </a:r>
                      <a:r>
                        <a:rPr lang="en-IN" sz="1400" dirty="0">
                          <a:latin typeface="Times New Roman" panose="02020603050405020304" pitchFamily="18" charset="0"/>
                          <a:cs typeface="Times New Roman" panose="02020603050405020304" pitchFamily="18" charset="0"/>
                        </a:rPr>
                        <a:t>*</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NH</a:t>
                      </a:r>
                      <a:r>
                        <a:rPr lang="en-IN"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C</a:t>
                      </a:r>
                      <a:r>
                        <a:rPr lang="en-IN" sz="1400" baseline="-25000" dirty="0">
                          <a:latin typeface="Times New Roman" panose="02020603050405020304" pitchFamily="18" charset="0"/>
                          <a:cs typeface="Times New Roman" panose="02020603050405020304" pitchFamily="18" charset="0"/>
                        </a:rPr>
                        <a:t>6</a:t>
                      </a:r>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12</a:t>
                      </a:r>
                      <a:r>
                        <a:rPr lang="en-IN" sz="1400" dirty="0">
                          <a:latin typeface="Times New Roman" panose="02020603050405020304" pitchFamily="18" charset="0"/>
                          <a:cs typeface="Times New Roman" panose="02020603050405020304" pitchFamily="18" charset="0"/>
                        </a:rPr>
                        <a:t>O</a:t>
                      </a:r>
                      <a:r>
                        <a:rPr lang="en-IN" sz="1400" baseline="-25000" dirty="0">
                          <a:latin typeface="Times New Roman" panose="02020603050405020304" pitchFamily="18" charset="0"/>
                          <a:cs typeface="Times New Roman" panose="02020603050405020304" pitchFamily="18" charset="0"/>
                        </a:rPr>
                        <a:t>6 </a:t>
                      </a:r>
                      <a:r>
                        <a:rPr lang="en-IN" sz="1400" dirty="0">
                          <a:latin typeface="Times New Roman" panose="02020603050405020304" pitchFamily="18" charset="0"/>
                          <a:cs typeface="Times New Roman" panose="02020603050405020304" pitchFamily="18" charset="0"/>
                        </a:rPr>
                        <a:t>(glucose)</a:t>
                      </a:r>
                    </a:p>
                  </a:txBody>
                  <a:tcPr>
                    <a:solidFill>
                      <a:srgbClr val="E9EDF4"/>
                    </a:solidFill>
                  </a:tcPr>
                </a:tc>
                <a:extLst>
                  <a:ext uri="{0D108BD9-81ED-4DB2-BD59-A6C34878D82A}">
                    <a16:rowId xmlns:a16="http://schemas.microsoft.com/office/drawing/2014/main" val="2919565696"/>
                  </a:ext>
                </a:extLst>
              </a:tr>
              <a:tr h="308898">
                <a:tc>
                  <a:txBody>
                    <a:bodyPr/>
                    <a:lstStyle/>
                    <a:p>
                      <a:r>
                        <a:rPr lang="en-IN" sz="1400" dirty="0">
                          <a:latin typeface="Times New Roman" panose="02020603050405020304" pitchFamily="18" charset="0"/>
                          <a:cs typeface="Times New Roman" panose="02020603050405020304" pitchFamily="18" charset="0"/>
                        </a:rPr>
                        <a:t>NaOH</a:t>
                      </a:r>
                    </a:p>
                  </a:txBody>
                  <a:tcPr>
                    <a:solidFill>
                      <a:srgbClr val="D0D8E8"/>
                    </a:solidFill>
                  </a:tcPr>
                </a:tc>
                <a:tc>
                  <a:txBody>
                    <a:bodyPr/>
                    <a:lstStyle/>
                    <a:p>
                      <a:r>
                        <a:rPr lang="en-GB" sz="1400" dirty="0">
                          <a:latin typeface="Times New Roman" panose="02020603050405020304" pitchFamily="18" charset="0"/>
                          <a:cs typeface="Times New Roman" panose="02020603050405020304" pitchFamily="18" charset="0"/>
                        </a:rPr>
                        <a:t>H</a:t>
                      </a:r>
                      <a:r>
                        <a:rPr lang="en-GB" sz="1400" baseline="-25000" dirty="0">
                          <a:latin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cs typeface="Times New Roman" panose="02020603050405020304" pitchFamily="18" charset="0"/>
                        </a:rPr>
                        <a:t>O</a:t>
                      </a:r>
                      <a:r>
                        <a:rPr lang="en-GB" sz="1400" baseline="30000" dirty="0">
                          <a:latin typeface="Times New Roman" panose="02020603050405020304" pitchFamily="18" charset="0"/>
                          <a:cs typeface="Times New Roman" panose="02020603050405020304" pitchFamily="18" charset="0"/>
                        </a:rPr>
                        <a:t>†</a:t>
                      </a:r>
                      <a:endParaRPr lang="en-IN" sz="1400" baseline="300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C</a:t>
                      </a:r>
                      <a:r>
                        <a:rPr lang="en-IN" sz="1400" baseline="-25000" dirty="0">
                          <a:latin typeface="Times New Roman" panose="02020603050405020304" pitchFamily="18" charset="0"/>
                          <a:cs typeface="Times New Roman" panose="02020603050405020304" pitchFamily="18" charset="0"/>
                        </a:rPr>
                        <a:t>12</a:t>
                      </a:r>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22</a:t>
                      </a:r>
                      <a:r>
                        <a:rPr lang="en-IN" sz="1400" dirty="0">
                          <a:latin typeface="Times New Roman" panose="02020603050405020304" pitchFamily="18" charset="0"/>
                          <a:cs typeface="Times New Roman" panose="02020603050405020304" pitchFamily="18" charset="0"/>
                        </a:rPr>
                        <a:t>O</a:t>
                      </a:r>
                      <a:r>
                        <a:rPr lang="en-IN" sz="1400" baseline="-25000" dirty="0">
                          <a:latin typeface="Times New Roman" panose="02020603050405020304" pitchFamily="18" charset="0"/>
                          <a:cs typeface="Times New Roman" panose="02020603050405020304" pitchFamily="18" charset="0"/>
                        </a:rPr>
                        <a:t>11 </a:t>
                      </a:r>
                      <a:r>
                        <a:rPr lang="en-IN" sz="1400" dirty="0">
                          <a:latin typeface="Times New Roman" panose="02020603050405020304" pitchFamily="18" charset="0"/>
                          <a:cs typeface="Times New Roman" panose="02020603050405020304" pitchFamily="18" charset="0"/>
                        </a:rPr>
                        <a:t>(sucrose)</a:t>
                      </a:r>
                    </a:p>
                  </a:txBody>
                  <a:tcPr>
                    <a:solidFill>
                      <a:srgbClr val="D0D8E8"/>
                    </a:solidFill>
                  </a:tcPr>
                </a:tc>
                <a:extLst>
                  <a:ext uri="{0D108BD9-81ED-4DB2-BD59-A6C34878D82A}">
                    <a16:rowId xmlns:a16="http://schemas.microsoft.com/office/drawing/2014/main" val="639969621"/>
                  </a:ext>
                </a:extLst>
              </a:tr>
              <a:tr h="308898">
                <a:tc>
                  <a:txBody>
                    <a:bodyPr/>
                    <a:lstStyle/>
                    <a:p>
                      <a:r>
                        <a:rPr lang="en-IN" sz="1400" dirty="0">
                          <a:latin typeface="Times New Roman" panose="02020603050405020304" pitchFamily="18" charset="0"/>
                          <a:cs typeface="Times New Roman" panose="02020603050405020304" pitchFamily="18" charset="0"/>
                        </a:rPr>
                        <a:t>Ba(OH)</a:t>
                      </a:r>
                      <a:r>
                        <a:rPr lang="en-IN" sz="14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E9EDF4"/>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E9EDF4"/>
                    </a:solidFill>
                  </a:tcPr>
                </a:tc>
                <a:extLst>
                  <a:ext uri="{0D108BD9-81ED-4DB2-BD59-A6C34878D82A}">
                    <a16:rowId xmlns:a16="http://schemas.microsoft.com/office/drawing/2014/main" val="1607677787"/>
                  </a:ext>
                </a:extLst>
              </a:tr>
              <a:tr h="308898">
                <a:tc>
                  <a:txBody>
                    <a:bodyPr/>
                    <a:lstStyle/>
                    <a:p>
                      <a:r>
                        <a:rPr lang="en-IN" sz="1400" dirty="0">
                          <a:latin typeface="Times New Roman" panose="02020603050405020304" pitchFamily="18" charset="0"/>
                          <a:cs typeface="Times New Roman" panose="02020603050405020304" pitchFamily="18" charset="0"/>
                        </a:rPr>
                        <a:t>Ionic compounds</a:t>
                      </a:r>
                    </a:p>
                  </a:txBody>
                  <a:tcPr>
                    <a:solidFill>
                      <a:srgbClr val="D0D8E8"/>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D0D8E8"/>
                    </a:solidFill>
                  </a:tcPr>
                </a:tc>
                <a:extLst>
                  <a:ext uri="{0D108BD9-81ED-4DB2-BD59-A6C34878D82A}">
                    <a16:rowId xmlns:a16="http://schemas.microsoft.com/office/drawing/2014/main" val="3839351472"/>
                  </a:ext>
                </a:extLst>
              </a:tr>
            </a:tbl>
          </a:graphicData>
        </a:graphic>
      </p:graphicFrame>
      <p:sp>
        <p:nvSpPr>
          <p:cNvPr id="6" name="Content Placeholder 5">
            <a:extLst>
              <a:ext uri="{FF2B5EF4-FFF2-40B4-BE49-F238E27FC236}">
                <a16:creationId xmlns:a16="http://schemas.microsoft.com/office/drawing/2014/main" id="{24E6DB47-B29B-4EFD-A0CC-46834A7BF286}"/>
              </a:ext>
            </a:extLst>
          </p:cNvPr>
          <p:cNvSpPr>
            <a:spLocks noGrp="1"/>
          </p:cNvSpPr>
          <p:nvPr>
            <p:ph sz="quarter" idx="14"/>
          </p:nvPr>
        </p:nvSpPr>
        <p:spPr>
          <a:xfrm>
            <a:off x="593006" y="5948463"/>
            <a:ext cx="7103194" cy="757137"/>
          </a:xfrm>
        </p:spPr>
        <p:txBody>
          <a:bodyPr/>
          <a:lstStyle/>
          <a:p>
            <a:pPr>
              <a:spcBef>
                <a:spcPts val="24"/>
              </a:spcBef>
            </a:pPr>
            <a:r>
              <a:rPr lang="en-GB" sz="1600" baseline="30000" dirty="0"/>
              <a:t>*</a:t>
            </a:r>
            <a:r>
              <a:rPr lang="en-GB" sz="1600" dirty="0"/>
              <a:t>H</a:t>
            </a:r>
            <a:r>
              <a:rPr lang="en-GB" sz="1600" baseline="-25000" dirty="0"/>
              <a:t>2</a:t>
            </a:r>
            <a:r>
              <a:rPr lang="en-GB" sz="1600" dirty="0"/>
              <a:t>SO</a:t>
            </a:r>
            <a:r>
              <a:rPr lang="en-GB" sz="1600" baseline="-25000" dirty="0"/>
              <a:t>4</a:t>
            </a:r>
            <a:r>
              <a:rPr lang="en-GB" sz="1600" dirty="0"/>
              <a:t> has two ionizable H</a:t>
            </a:r>
            <a:r>
              <a:rPr lang="en-GB" sz="1600" baseline="30000" dirty="0"/>
              <a:t>+</a:t>
            </a:r>
            <a:r>
              <a:rPr lang="en-GB" sz="1600" dirty="0"/>
              <a:t> ions, but only one of the H</a:t>
            </a:r>
            <a:r>
              <a:rPr lang="en-GB" sz="1600" baseline="30000" dirty="0"/>
              <a:t>+</a:t>
            </a:r>
            <a:r>
              <a:rPr lang="en-GB" sz="1600" dirty="0"/>
              <a:t> ions is totally ionized.</a:t>
            </a:r>
          </a:p>
          <a:p>
            <a:pPr>
              <a:spcBef>
                <a:spcPts val="524"/>
              </a:spcBef>
            </a:pPr>
            <a:r>
              <a:rPr lang="en-GB" sz="1600" baseline="30000" dirty="0"/>
              <a:t>†</a:t>
            </a:r>
            <a:r>
              <a:rPr lang="en-GB" sz="1600" dirty="0"/>
              <a:t>Pure water is an extremely weak electrolyte.</a:t>
            </a:r>
          </a:p>
        </p:txBody>
      </p:sp>
      <p:sp>
        <p:nvSpPr>
          <p:cNvPr id="24" name="Slide Number Placeholder 23">
            <a:extLst>
              <a:ext uri="{FF2B5EF4-FFF2-40B4-BE49-F238E27FC236}">
                <a16:creationId xmlns:a16="http://schemas.microsoft.com/office/drawing/2014/main" id="{1907D11E-3DE5-4B84-918C-F1639801174B}"/>
              </a:ext>
            </a:extLst>
          </p:cNvPr>
          <p:cNvSpPr>
            <a:spLocks noGrp="1"/>
          </p:cNvSpPr>
          <p:nvPr>
            <p:ph type="sldNum" sz="quarter" idx="4"/>
          </p:nvPr>
        </p:nvSpPr>
        <p:spPr/>
        <p:txBody>
          <a:bodyPr/>
          <a:lstStyle/>
          <a:p>
            <a:fld id="{E61124D7-3D3F-409D-95D2-103C22DF228D}" type="slidenum">
              <a:rPr lang="en-US" smtClean="0"/>
              <a:pPr/>
              <a:t>7</a:t>
            </a:fld>
            <a:endParaRPr lang="en-US" dirty="0"/>
          </a:p>
        </p:txBody>
      </p:sp>
    </p:spTree>
    <p:extLst>
      <p:ext uri="{BB962C8B-B14F-4D97-AF65-F5344CB8AC3E}">
        <p14:creationId xmlns:p14="http://schemas.microsoft.com/office/powerpoint/2010/main" val="79523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04DB-7E5E-430D-8444-7DA527EAB50A}"/>
              </a:ext>
            </a:extLst>
          </p:cNvPr>
          <p:cNvSpPr>
            <a:spLocks noGrp="1"/>
          </p:cNvSpPr>
          <p:nvPr>
            <p:ph type="title"/>
          </p:nvPr>
        </p:nvSpPr>
        <p:spPr/>
        <p:txBody>
          <a:bodyPr/>
          <a:lstStyle/>
          <a:p>
            <a:r>
              <a:rPr lang="en-IN" dirty="0"/>
              <a:t>Precipitation Reactions</a:t>
            </a:r>
          </a:p>
        </p:txBody>
      </p:sp>
      <p:sp>
        <p:nvSpPr>
          <p:cNvPr id="3" name="Content Placeholder 2">
            <a:extLst>
              <a:ext uri="{FF2B5EF4-FFF2-40B4-BE49-F238E27FC236}">
                <a16:creationId xmlns:a16="http://schemas.microsoft.com/office/drawing/2014/main" id="{522C4222-CCD6-4573-A820-1A6E9A0A535D}"/>
              </a:ext>
            </a:extLst>
          </p:cNvPr>
          <p:cNvSpPr>
            <a:spLocks noGrp="1"/>
          </p:cNvSpPr>
          <p:nvPr>
            <p:ph sz="quarter" idx="11"/>
          </p:nvPr>
        </p:nvSpPr>
        <p:spPr>
          <a:xfrm>
            <a:off x="457199" y="1447799"/>
            <a:ext cx="8245201" cy="639763"/>
          </a:xfrm>
        </p:spPr>
        <p:txBody>
          <a:bodyPr/>
          <a:lstStyle/>
          <a:p>
            <a:r>
              <a:rPr lang="en-GB" dirty="0"/>
              <a:t>Precipitate – insoluble solid that separates from solution.</a:t>
            </a:r>
          </a:p>
        </p:txBody>
      </p:sp>
      <p:graphicFrame>
        <p:nvGraphicFramePr>
          <p:cNvPr id="8" name="Object 7">
            <a:extLst>
              <a:ext uri="{FF2B5EF4-FFF2-40B4-BE49-F238E27FC236}">
                <a16:creationId xmlns:a16="http://schemas.microsoft.com/office/drawing/2014/main" id="{B6BA022D-2FBF-4E25-BAFC-981FD4D88D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9688710"/>
              </p:ext>
            </p:extLst>
          </p:nvPr>
        </p:nvGraphicFramePr>
        <p:xfrm>
          <a:off x="1597025" y="1943100"/>
          <a:ext cx="6103938" cy="754063"/>
        </p:xfrm>
        <a:graphic>
          <a:graphicData uri="http://schemas.openxmlformats.org/presentationml/2006/ole">
            <mc:AlternateContent xmlns:mc="http://schemas.openxmlformats.org/markup-compatibility/2006">
              <mc:Choice xmlns:v="urn:schemas-microsoft-com:vml" Requires="v">
                <p:oleObj spid="_x0000_s4118" name="Equation" r:id="rId3" imgW="3390840" imgH="419040" progId="Equation.DSMT4">
                  <p:embed/>
                </p:oleObj>
              </mc:Choice>
              <mc:Fallback>
                <p:oleObj name="Equation" r:id="rId3" imgW="3390840" imgH="419040" progId="Equation.DSMT4">
                  <p:embed/>
                  <p:pic>
                    <p:nvPicPr>
                      <p:cNvPr id="0" name=""/>
                      <p:cNvPicPr/>
                      <p:nvPr/>
                    </p:nvPicPr>
                    <p:blipFill>
                      <a:blip r:embed="rId4"/>
                      <a:stretch>
                        <a:fillRect/>
                      </a:stretch>
                    </p:blipFill>
                    <p:spPr>
                      <a:xfrm>
                        <a:off x="1597025" y="1943100"/>
                        <a:ext cx="6103938" cy="75406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FC6FE3A-CD1B-44BB-B3D3-89AF2F182850}"/>
              </a:ext>
            </a:extLst>
          </p:cNvPr>
          <p:cNvSpPr>
            <a:spLocks noGrp="1"/>
          </p:cNvSpPr>
          <p:nvPr>
            <p:ph sz="quarter" idx="12"/>
          </p:nvPr>
        </p:nvSpPr>
        <p:spPr>
          <a:xfrm>
            <a:off x="3307348" y="2697163"/>
            <a:ext cx="3238500" cy="503237"/>
          </a:xfrm>
        </p:spPr>
        <p:txBody>
          <a:bodyPr/>
          <a:lstStyle/>
          <a:p>
            <a:pPr algn="ctr"/>
            <a:r>
              <a:rPr lang="en-IN" b="1" i="1" dirty="0"/>
              <a:t>molecular equation</a:t>
            </a:r>
          </a:p>
        </p:txBody>
      </p:sp>
      <p:graphicFrame>
        <p:nvGraphicFramePr>
          <p:cNvPr id="9" name="Object 8">
            <a:extLst>
              <a:ext uri="{FF2B5EF4-FFF2-40B4-BE49-F238E27FC236}">
                <a16:creationId xmlns:a16="http://schemas.microsoft.com/office/drawing/2014/main" id="{DFFECAAB-8E9E-44E2-BF9D-E3C6843284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3812908"/>
              </p:ext>
            </p:extLst>
          </p:nvPr>
        </p:nvGraphicFramePr>
        <p:xfrm>
          <a:off x="457627" y="3332163"/>
          <a:ext cx="8512175" cy="477837"/>
        </p:xfrm>
        <a:graphic>
          <a:graphicData uri="http://schemas.openxmlformats.org/presentationml/2006/ole">
            <mc:AlternateContent xmlns:mc="http://schemas.openxmlformats.org/markup-compatibility/2006">
              <mc:Choice xmlns:v="urn:schemas-microsoft-com:vml" Requires="v">
                <p:oleObj spid="_x0000_s4119" name="Equation" r:id="rId5" imgW="5194080" imgH="291960" progId="Equation.DSMT4">
                  <p:embed/>
                </p:oleObj>
              </mc:Choice>
              <mc:Fallback>
                <p:oleObj name="Equation" r:id="rId5" imgW="5194080" imgH="291960" progId="Equation.DSMT4">
                  <p:embed/>
                  <p:pic>
                    <p:nvPicPr>
                      <p:cNvPr id="0" name=""/>
                      <p:cNvPicPr/>
                      <p:nvPr/>
                    </p:nvPicPr>
                    <p:blipFill>
                      <a:blip r:embed="rId6"/>
                      <a:stretch>
                        <a:fillRect/>
                      </a:stretch>
                    </p:blipFill>
                    <p:spPr>
                      <a:xfrm>
                        <a:off x="457627" y="3332163"/>
                        <a:ext cx="8512175" cy="4778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78B3E31-614C-4913-A4ED-8C5BF9C76A9B}"/>
              </a:ext>
            </a:extLst>
          </p:cNvPr>
          <p:cNvSpPr>
            <a:spLocks noGrp="1"/>
          </p:cNvSpPr>
          <p:nvPr>
            <p:ph sz="quarter" idx="13"/>
          </p:nvPr>
        </p:nvSpPr>
        <p:spPr>
          <a:xfrm>
            <a:off x="3238500" y="3851275"/>
            <a:ext cx="3869200" cy="606425"/>
          </a:xfrm>
        </p:spPr>
        <p:txBody>
          <a:bodyPr/>
          <a:lstStyle/>
          <a:p>
            <a:pPr algn="ctr">
              <a:spcAft>
                <a:spcPts val="1000"/>
              </a:spcAft>
            </a:pPr>
            <a:r>
              <a:rPr lang="en-IN" b="1" i="1" dirty="0"/>
              <a:t>ionic equation</a:t>
            </a:r>
            <a:endParaRPr lang="en-IN" dirty="0"/>
          </a:p>
        </p:txBody>
      </p:sp>
      <p:graphicFrame>
        <p:nvGraphicFramePr>
          <p:cNvPr id="10" name="Object 9">
            <a:extLst>
              <a:ext uri="{FF2B5EF4-FFF2-40B4-BE49-F238E27FC236}">
                <a16:creationId xmlns:a16="http://schemas.microsoft.com/office/drawing/2014/main" id="{EB2EF7CF-61FC-4C33-B689-D2A0F63FAA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6201228"/>
              </p:ext>
            </p:extLst>
          </p:nvPr>
        </p:nvGraphicFramePr>
        <p:xfrm>
          <a:off x="3271838" y="4457700"/>
          <a:ext cx="3952875" cy="493713"/>
        </p:xfrm>
        <a:graphic>
          <a:graphicData uri="http://schemas.openxmlformats.org/presentationml/2006/ole">
            <mc:AlternateContent xmlns:mc="http://schemas.openxmlformats.org/markup-compatibility/2006">
              <mc:Choice xmlns:v="urn:schemas-microsoft-com:vml" Requires="v">
                <p:oleObj spid="_x0000_s4120" name="Equation" r:id="rId7" imgW="1942920" imgH="241200" progId="Equation.DSMT4">
                  <p:embed/>
                </p:oleObj>
              </mc:Choice>
              <mc:Fallback>
                <p:oleObj name="Equation" r:id="rId7" imgW="1942920" imgH="241200" progId="Equation.DSMT4">
                  <p:embed/>
                  <p:pic>
                    <p:nvPicPr>
                      <p:cNvPr id="0" name=""/>
                      <p:cNvPicPr/>
                      <p:nvPr/>
                    </p:nvPicPr>
                    <p:blipFill>
                      <a:blip r:embed="rId8"/>
                      <a:stretch>
                        <a:fillRect/>
                      </a:stretch>
                    </p:blipFill>
                    <p:spPr>
                      <a:xfrm>
                        <a:off x="3271838" y="4457700"/>
                        <a:ext cx="3952875" cy="493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E9FC853-20CC-4F77-82C3-916C314DC3F7}"/>
              </a:ext>
            </a:extLst>
          </p:cNvPr>
          <p:cNvSpPr>
            <a:spLocks noGrp="1"/>
          </p:cNvSpPr>
          <p:nvPr>
            <p:ph sz="quarter" idx="14"/>
          </p:nvPr>
        </p:nvSpPr>
        <p:spPr>
          <a:xfrm>
            <a:off x="3600450" y="5118774"/>
            <a:ext cx="3238500" cy="503237"/>
          </a:xfrm>
        </p:spPr>
        <p:txBody>
          <a:bodyPr/>
          <a:lstStyle/>
          <a:p>
            <a:pPr algn="ctr"/>
            <a:r>
              <a:rPr lang="en-IN" b="1" i="1" dirty="0"/>
              <a:t>net ionic equation</a:t>
            </a:r>
          </a:p>
        </p:txBody>
      </p:sp>
      <p:graphicFrame>
        <p:nvGraphicFramePr>
          <p:cNvPr id="26" name="Object 25">
            <a:extLst>
              <a:ext uri="{FF2B5EF4-FFF2-40B4-BE49-F238E27FC236}">
                <a16:creationId xmlns:a16="http://schemas.microsoft.com/office/drawing/2014/main" id="{2D66D04F-E802-4F41-9C94-9F0D6317F7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6908496"/>
              </p:ext>
            </p:extLst>
          </p:nvPr>
        </p:nvGraphicFramePr>
        <p:xfrm>
          <a:off x="3238500" y="5715000"/>
          <a:ext cx="1639888" cy="446088"/>
        </p:xfrm>
        <a:graphic>
          <a:graphicData uri="http://schemas.openxmlformats.org/presentationml/2006/ole">
            <mc:AlternateContent xmlns:mc="http://schemas.openxmlformats.org/markup-compatibility/2006">
              <mc:Choice xmlns:v="urn:schemas-microsoft-com:vml" Requires="v">
                <p:oleObj spid="_x0000_s4121" name="Equation" r:id="rId9" imgW="888840" imgH="241200" progId="Equation.DSMT4">
                  <p:embed/>
                </p:oleObj>
              </mc:Choice>
              <mc:Fallback>
                <p:oleObj name="Equation" r:id="rId9" imgW="888840" imgH="241200" progId="Equation.DSMT4">
                  <p:embed/>
                  <p:pic>
                    <p:nvPicPr>
                      <p:cNvPr id="0" name=""/>
                      <p:cNvPicPr/>
                      <p:nvPr/>
                    </p:nvPicPr>
                    <p:blipFill>
                      <a:blip r:embed="rId10"/>
                      <a:stretch>
                        <a:fillRect/>
                      </a:stretch>
                    </p:blipFill>
                    <p:spPr>
                      <a:xfrm>
                        <a:off x="3238500" y="5715000"/>
                        <a:ext cx="1639888" cy="446088"/>
                      </a:xfrm>
                      <a:prstGeom prst="rect">
                        <a:avLst/>
                      </a:prstGeom>
                    </p:spPr>
                  </p:pic>
                </p:oleObj>
              </mc:Fallback>
            </mc:AlternateContent>
          </a:graphicData>
        </a:graphic>
      </p:graphicFrame>
      <p:sp>
        <p:nvSpPr>
          <p:cNvPr id="16" name="Content Placeholder 26">
            <a:extLst>
              <a:ext uri="{FF2B5EF4-FFF2-40B4-BE49-F238E27FC236}">
                <a16:creationId xmlns:a16="http://schemas.microsoft.com/office/drawing/2014/main" id="{E03DEE3A-2300-4AF2-BB81-4216F2B31D9C}"/>
              </a:ext>
            </a:extLst>
          </p:cNvPr>
          <p:cNvSpPr>
            <a:spLocks noGrp="1"/>
          </p:cNvSpPr>
          <p:nvPr>
            <p:ph sz="quarter" idx="16"/>
          </p:nvPr>
        </p:nvSpPr>
        <p:spPr>
          <a:xfrm>
            <a:off x="4876802" y="5697369"/>
            <a:ext cx="2497598"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are </a:t>
            </a:r>
            <a:r>
              <a:rPr lang="en-IN" b="1" i="1" dirty="0"/>
              <a:t>spectator</a:t>
            </a:r>
            <a:r>
              <a:rPr lang="en-IN" dirty="0"/>
              <a:t> ions</a:t>
            </a:r>
            <a:endParaRPr lang="en-IN" baseline="-25000" dirty="0"/>
          </a:p>
        </p:txBody>
      </p:sp>
      <p:pic>
        <p:nvPicPr>
          <p:cNvPr id="27" name="Picture 26" descr="Lead(II) iodide is a bright yellow solid formed from the precipitation reaction of lead(II) nitrate and sodium iodide. The lead(II) ions combine with the iodide ions to form a solid compound, and the nitrate and sodium ions are spectator ions.">
            <a:extLst>
              <a:ext uri="{FF2B5EF4-FFF2-40B4-BE49-F238E27FC236}">
                <a16:creationId xmlns:a16="http://schemas.microsoft.com/office/drawing/2014/main" id="{0C62771D-16F2-4B15-BD24-62C7C32DBF7C}"/>
              </a:ext>
              <a:ext uri="{C183D7F6-B498-43B3-948B-1728B52AA6E4}">
                <adec:decorative xmlns:adec="http://schemas.microsoft.com/office/drawing/2017/decorative" val="0"/>
              </a:ext>
            </a:extLst>
          </p:cNvPr>
          <p:cNvPicPr>
            <a:picLocks noChangeAspect="1"/>
          </p:cNvPicPr>
          <p:nvPr/>
        </p:nvPicPr>
        <p:blipFill>
          <a:blip r:embed="rId11"/>
          <a:stretch>
            <a:fillRect/>
          </a:stretch>
        </p:blipFill>
        <p:spPr>
          <a:xfrm>
            <a:off x="1189042" y="3962400"/>
            <a:ext cx="1541378" cy="2213007"/>
          </a:xfrm>
          <a:prstGeom prst="rect">
            <a:avLst/>
          </a:prstGeom>
        </p:spPr>
      </p:pic>
      <p:sp>
        <p:nvSpPr>
          <p:cNvPr id="17" name="Content Placeholder 28">
            <a:extLst>
              <a:ext uri="{FF2B5EF4-FFF2-40B4-BE49-F238E27FC236}">
                <a16:creationId xmlns:a16="http://schemas.microsoft.com/office/drawing/2014/main" id="{12B2B47C-A95D-4DAB-8DC4-33871CE8F135}"/>
              </a:ext>
            </a:extLst>
          </p:cNvPr>
          <p:cNvSpPr>
            <a:spLocks noGrp="1"/>
          </p:cNvSpPr>
          <p:nvPr>
            <p:ph sz="quarter" idx="17"/>
          </p:nvPr>
        </p:nvSpPr>
        <p:spPr>
          <a:xfrm>
            <a:off x="1617788" y="6300989"/>
            <a:ext cx="783098" cy="38932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PbI</a:t>
            </a:r>
            <a:r>
              <a:rPr lang="en-IN" sz="2000" baseline="-25000" dirty="0"/>
              <a:t>2</a:t>
            </a:r>
          </a:p>
        </p:txBody>
      </p:sp>
      <p:sp>
        <p:nvSpPr>
          <p:cNvPr id="21" name="Text Placeholder 20">
            <a:extLst>
              <a:ext uri="{FF2B5EF4-FFF2-40B4-BE49-F238E27FC236}">
                <a16:creationId xmlns:a16="http://schemas.microsoft.com/office/drawing/2014/main" id="{B34BA849-F0DE-440A-BE74-0FE7E2D8ABC0}"/>
              </a:ext>
            </a:extLst>
          </p:cNvPr>
          <p:cNvSpPr>
            <a:spLocks noGrp="1"/>
          </p:cNvSpPr>
          <p:nvPr>
            <p:ph type="body" sz="quarter" idx="31"/>
          </p:nvPr>
        </p:nvSpPr>
        <p:spPr>
          <a:xfrm>
            <a:off x="2286000" y="6633531"/>
            <a:ext cx="6379698" cy="262569"/>
          </a:xfrm>
        </p:spPr>
        <p:txBody>
          <a:bodyPr>
            <a:normAutofit/>
          </a:bodyPr>
          <a:lstStyle/>
          <a:p>
            <a:r>
              <a:rPr lang="en-IN" dirty="0"/>
              <a:t>Charles D. Winters/McGraw-Hill</a:t>
            </a:r>
          </a:p>
        </p:txBody>
      </p:sp>
      <p:sp>
        <p:nvSpPr>
          <p:cNvPr id="22" name="Slide Number Placeholder 21">
            <a:extLst>
              <a:ext uri="{FF2B5EF4-FFF2-40B4-BE49-F238E27FC236}">
                <a16:creationId xmlns:a16="http://schemas.microsoft.com/office/drawing/2014/main" id="{79A324A9-0A35-4D0F-BCEC-9E9FBF9F5814}"/>
              </a:ext>
            </a:extLst>
          </p:cNvPr>
          <p:cNvSpPr>
            <a:spLocks noGrp="1"/>
          </p:cNvSpPr>
          <p:nvPr>
            <p:ph type="sldNum" sz="quarter" idx="4"/>
          </p:nvPr>
        </p:nvSpPr>
        <p:spPr/>
        <p:txBody>
          <a:bodyPr/>
          <a:lstStyle/>
          <a:p>
            <a:fld id="{E61124D7-3D3F-409D-95D2-103C22DF228D}" type="slidenum">
              <a:rPr lang="en-US" smtClean="0"/>
              <a:pPr/>
              <a:t>8</a:t>
            </a:fld>
            <a:endParaRPr lang="en-US" dirty="0"/>
          </a:p>
        </p:txBody>
      </p:sp>
    </p:spTree>
    <p:extLst>
      <p:ext uri="{BB962C8B-B14F-4D97-AF65-F5344CB8AC3E}">
        <p14:creationId xmlns:p14="http://schemas.microsoft.com/office/powerpoint/2010/main" val="278838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04DB-7E5E-430D-8444-7DA527EAB50A}"/>
              </a:ext>
            </a:extLst>
          </p:cNvPr>
          <p:cNvSpPr>
            <a:spLocks noGrp="1"/>
          </p:cNvSpPr>
          <p:nvPr>
            <p:ph type="title"/>
          </p:nvPr>
        </p:nvSpPr>
        <p:spPr/>
        <p:txBody>
          <a:bodyPr/>
          <a:lstStyle/>
          <a:p>
            <a:r>
              <a:rPr lang="en-IN" dirty="0"/>
              <a:t>Precipitation of Lead Iodide</a:t>
            </a:r>
          </a:p>
        </p:txBody>
      </p:sp>
      <p:pic>
        <p:nvPicPr>
          <p:cNvPr id="29" name="Picture 28" descr="When lead(II) nitrate and potassium iodide solutions are mixed together, lead(II) ions combine with iodide ions to form solid lead(II) iodide. This solid is known as a precipitate, and the reaction is a precipitation reaction. Potassium and nitrate ions remain in aqueous solution and do not participate in the reaction. Both ions are known as spectator ions.">
            <a:extLst>
              <a:ext uri="{FF2B5EF4-FFF2-40B4-BE49-F238E27FC236}">
                <a16:creationId xmlns:a16="http://schemas.microsoft.com/office/drawing/2014/main" id="{0CE2D5F7-043F-46B4-881D-EA6F703D730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12393" y="1812359"/>
            <a:ext cx="5908272" cy="2973160"/>
          </a:xfrm>
          <a:prstGeom prst="rect">
            <a:avLst/>
          </a:prstGeom>
        </p:spPr>
      </p:pic>
      <p:graphicFrame>
        <p:nvGraphicFramePr>
          <p:cNvPr id="3" name="Object 2">
            <a:extLst>
              <a:ext uri="{FF2B5EF4-FFF2-40B4-BE49-F238E27FC236}">
                <a16:creationId xmlns:a16="http://schemas.microsoft.com/office/drawing/2014/main" id="{FF835514-A43F-4175-9D8C-14A670C7FD9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907448"/>
              </p:ext>
            </p:extLst>
          </p:nvPr>
        </p:nvGraphicFramePr>
        <p:xfrm>
          <a:off x="1481138" y="5110163"/>
          <a:ext cx="3311525" cy="422275"/>
        </p:xfrm>
        <a:graphic>
          <a:graphicData uri="http://schemas.openxmlformats.org/presentationml/2006/ole">
            <mc:AlternateContent xmlns:mc="http://schemas.openxmlformats.org/markup-compatibility/2006">
              <mc:Choice xmlns:v="urn:schemas-microsoft-com:vml" Requires="v">
                <p:oleObj spid="_x0000_s5127" name="Equation" r:id="rId4" imgW="1892160" imgH="241200" progId="Equation.DSMT4">
                  <p:embed/>
                </p:oleObj>
              </mc:Choice>
              <mc:Fallback>
                <p:oleObj name="Equation" r:id="rId4" imgW="1892160" imgH="241200" progId="Equation.DSMT4">
                  <p:embed/>
                  <p:pic>
                    <p:nvPicPr>
                      <p:cNvPr id="0" name=""/>
                      <p:cNvPicPr/>
                      <p:nvPr/>
                    </p:nvPicPr>
                    <p:blipFill>
                      <a:blip r:embed="rId5"/>
                      <a:stretch>
                        <a:fillRect/>
                      </a:stretch>
                    </p:blipFill>
                    <p:spPr>
                      <a:xfrm>
                        <a:off x="1481138" y="5110163"/>
                        <a:ext cx="3311525" cy="422275"/>
                      </a:xfrm>
                      <a:prstGeom prst="rect">
                        <a:avLst/>
                      </a:prstGeom>
                    </p:spPr>
                  </p:pic>
                </p:oleObj>
              </mc:Fallback>
            </mc:AlternateContent>
          </a:graphicData>
        </a:graphic>
      </p:graphicFrame>
      <p:pic>
        <p:nvPicPr>
          <p:cNvPr id="30" name="Picture 29" descr="Lead(II) iodide is a bright yellow solid. When it forms in solution, the solid is suspended in a clear, colorless solution that contains the spectator ions.">
            <a:extLst>
              <a:ext uri="{FF2B5EF4-FFF2-40B4-BE49-F238E27FC236}">
                <a16:creationId xmlns:a16="http://schemas.microsoft.com/office/drawing/2014/main" id="{272FA894-E241-4C92-83AB-5EA034B8353A}"/>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400800" y="1464366"/>
            <a:ext cx="2590800" cy="3717234"/>
          </a:xfrm>
          <a:prstGeom prst="rect">
            <a:avLst/>
          </a:prstGeom>
        </p:spPr>
      </p:pic>
      <p:sp>
        <p:nvSpPr>
          <p:cNvPr id="9" name="Content Placeholder 16">
            <a:extLst>
              <a:ext uri="{FF2B5EF4-FFF2-40B4-BE49-F238E27FC236}">
                <a16:creationId xmlns:a16="http://schemas.microsoft.com/office/drawing/2014/main" id="{FE57EFE4-AC75-42A6-AA52-815812962D70}"/>
              </a:ext>
            </a:extLst>
          </p:cNvPr>
          <p:cNvSpPr>
            <a:spLocks noGrp="1"/>
          </p:cNvSpPr>
          <p:nvPr>
            <p:ph sz="quarter" idx="11"/>
          </p:nvPr>
        </p:nvSpPr>
        <p:spPr>
          <a:xfrm>
            <a:off x="7543800" y="5359339"/>
            <a:ext cx="800100" cy="4572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PbI</a:t>
            </a:r>
            <a:r>
              <a:rPr lang="en-IN" sz="2000" baseline="-25000" dirty="0"/>
              <a:t>2</a:t>
            </a:r>
          </a:p>
        </p:txBody>
      </p:sp>
      <p:sp>
        <p:nvSpPr>
          <p:cNvPr id="21" name="Text Placeholder 20">
            <a:extLst>
              <a:ext uri="{FF2B5EF4-FFF2-40B4-BE49-F238E27FC236}">
                <a16:creationId xmlns:a16="http://schemas.microsoft.com/office/drawing/2014/main" id="{B34BA849-F0DE-440A-BE74-0FE7E2D8ABC0}"/>
              </a:ext>
            </a:extLst>
          </p:cNvPr>
          <p:cNvSpPr>
            <a:spLocks noGrp="1"/>
          </p:cNvSpPr>
          <p:nvPr>
            <p:ph type="body" sz="quarter" idx="31"/>
          </p:nvPr>
        </p:nvSpPr>
        <p:spPr>
          <a:xfrm>
            <a:off x="2286000" y="6621463"/>
            <a:ext cx="6210300" cy="274637"/>
          </a:xfrm>
        </p:spPr>
        <p:txBody>
          <a:bodyPr/>
          <a:lstStyle/>
          <a:p>
            <a:r>
              <a:rPr lang="en-IN" dirty="0"/>
              <a:t>Charles D. Winters/McGraw-Hill</a:t>
            </a:r>
          </a:p>
        </p:txBody>
      </p:sp>
      <p:sp>
        <p:nvSpPr>
          <p:cNvPr id="22" name="Slide Number Placeholder 21">
            <a:extLst>
              <a:ext uri="{FF2B5EF4-FFF2-40B4-BE49-F238E27FC236}">
                <a16:creationId xmlns:a16="http://schemas.microsoft.com/office/drawing/2014/main" id="{79A324A9-0A35-4D0F-BCEC-9E9FBF9F5814}"/>
              </a:ext>
            </a:extLst>
          </p:cNvPr>
          <p:cNvSpPr>
            <a:spLocks noGrp="1"/>
          </p:cNvSpPr>
          <p:nvPr>
            <p:ph type="sldNum" sz="quarter" idx="4"/>
          </p:nvPr>
        </p:nvSpPr>
        <p:spPr/>
        <p:txBody>
          <a:body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1414306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74F271-49C8-48AB-B714-DF747C1D02A3}">
  <ds:schemaRefs>
    <ds:schemaRef ds:uri="http://schemas.microsoft.com/sharepoint/v3/contenttype/forms"/>
  </ds:schemaRefs>
</ds:datastoreItem>
</file>

<file path=customXml/itemProps2.xml><?xml version="1.0" encoding="utf-8"?>
<ds:datastoreItem xmlns:ds="http://schemas.openxmlformats.org/officeDocument/2006/customXml" ds:itemID="{F74CC503-3E12-40CA-92B6-7C1F16A69883}">
  <ds:schemaRefs>
    <ds:schemaRef ds:uri="http://purl.org/dc/dcmitype/"/>
    <ds:schemaRef ds:uri="http://schemas.microsoft.com/office/infopath/2007/PartnerControls"/>
    <ds:schemaRef ds:uri="http://schemas.microsoft.com/office/2006/documentManagement/types"/>
    <ds:schemaRef ds:uri="2343ed19-8a93-4788-96ed-edb304ede95a"/>
    <ds:schemaRef ds:uri="http://purl.org/dc/elements/1.1/"/>
    <ds:schemaRef ds:uri="http://schemas.microsoft.com/office/2006/metadata/properties"/>
    <ds:schemaRef ds:uri="http://purl.org/dc/terms/"/>
    <ds:schemaRef ds:uri="http://schemas.openxmlformats.org/package/2006/metadata/core-properties"/>
    <ds:schemaRef ds:uri="91ab924b-58b3-436d-bb0d-cd35bb1cdd5e"/>
    <ds:schemaRef ds:uri="http://www.w3.org/XML/1998/namespace"/>
  </ds:schemaRefs>
</ds:datastoreItem>
</file>

<file path=customXml/itemProps3.xml><?xml version="1.0" encoding="utf-8"?>
<ds:datastoreItem xmlns:ds="http://schemas.openxmlformats.org/officeDocument/2006/customXml" ds:itemID="{A89BB30C-7E1A-4112-902E-C9C35993E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17593</TotalTime>
  <Words>1906</Words>
  <Application>Microsoft Office PowerPoint</Application>
  <PresentationFormat>On-screen Show (4:3)</PresentationFormat>
  <Paragraphs>349</Paragraphs>
  <Slides>57</Slides>
  <Notes>3</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57</vt:i4>
      </vt:variant>
    </vt:vector>
  </HeadingPairs>
  <TitlesOfParts>
    <vt:vector size="66" baseType="lpstr">
      <vt:lpstr>Arial</vt:lpstr>
      <vt:lpstr>Calibri (Body)</vt:lpstr>
      <vt:lpstr>Times New Roman</vt:lpstr>
      <vt:lpstr>1_Title Slides Master</vt:lpstr>
      <vt:lpstr>CONTENT PLACEHOLDER</vt:lpstr>
      <vt:lpstr>ClosingMaster</vt:lpstr>
      <vt:lpstr>1_APPENDIX CONTENT</vt:lpstr>
      <vt:lpstr>2_APPENDIX CONTENT</vt:lpstr>
      <vt:lpstr>Equation</vt:lpstr>
      <vt:lpstr>Chapter 4</vt:lpstr>
      <vt:lpstr>Solutions</vt:lpstr>
      <vt:lpstr>Electrolytes 1</vt:lpstr>
      <vt:lpstr>Electrolytes 2</vt:lpstr>
      <vt:lpstr>Electrolytes 3</vt:lpstr>
      <vt:lpstr>Hydration</vt:lpstr>
      <vt:lpstr>Electrolytes 4</vt:lpstr>
      <vt:lpstr>Precipitation Reactions</vt:lpstr>
      <vt:lpstr>Precipitation of Lead Iodide</vt:lpstr>
      <vt:lpstr>Solubility</vt:lpstr>
      <vt:lpstr>Examples of Insoluble Compounds</vt:lpstr>
      <vt:lpstr>Writing Net Ionic Equations</vt:lpstr>
      <vt:lpstr>PowerPoint Presentation</vt:lpstr>
      <vt:lpstr>PowerPoint Presentation</vt:lpstr>
      <vt:lpstr>Chemistry In Action: An Undesirable Precipitation Reaction</vt:lpstr>
      <vt:lpstr>Properties of Acids</vt:lpstr>
      <vt:lpstr>Properties of Bases</vt:lpstr>
      <vt:lpstr>Arrhenius Acids and Bases</vt:lpstr>
      <vt:lpstr>Hydronium ion, hydrated proton, H3O+</vt:lpstr>
      <vt:lpstr>Brønsted Acids and Bases</vt:lpstr>
      <vt:lpstr>Types of Acids</vt:lpstr>
      <vt:lpstr>Common Acids</vt:lpstr>
      <vt:lpstr>PowerPoint Presentation</vt:lpstr>
      <vt:lpstr>Neutralization Reaction</vt:lpstr>
      <vt:lpstr>Neutralization Reaction Involving a Weak Electrolyte</vt:lpstr>
      <vt:lpstr>Example 4.4 1</vt:lpstr>
      <vt:lpstr>Example 4.4 3</vt:lpstr>
      <vt:lpstr>Example 4.4 4</vt:lpstr>
      <vt:lpstr>Neutralization Reaction Producing a Gas</vt:lpstr>
      <vt:lpstr>Oxidation-Reduction Reactions 1</vt:lpstr>
      <vt:lpstr>Oxidation-Reduction Reactions 2</vt:lpstr>
      <vt:lpstr>Oxidation-Reduction Reactions 3</vt:lpstr>
      <vt:lpstr>Oxidation Number 1</vt:lpstr>
      <vt:lpstr>Oxidation Number 2</vt:lpstr>
      <vt:lpstr>PowerPoint Presentation</vt:lpstr>
      <vt:lpstr>The Oxidation Numbers of Elements in their Compounds</vt:lpstr>
      <vt:lpstr>Types of Oxidation-Reduction Reactions 1</vt:lpstr>
      <vt:lpstr>Types of Oxidation-Reduction Reactions 2</vt:lpstr>
      <vt:lpstr>Types of Oxidation-Reduction Reactions 3</vt:lpstr>
      <vt:lpstr>The Activity Series for Metals</vt:lpstr>
      <vt:lpstr>The Activity Series for Halogens</vt:lpstr>
      <vt:lpstr>Types of Oxidation-Reduction Reactions 4</vt:lpstr>
      <vt:lpstr>PowerPoint Presentation</vt:lpstr>
      <vt:lpstr>Chemistry in Action: Breath Analyzer</vt:lpstr>
      <vt:lpstr>Solution Stoichiometry</vt:lpstr>
      <vt:lpstr>Preparing a Solution of Known Concentration</vt:lpstr>
      <vt:lpstr>PowerPoint Presentation</vt:lpstr>
      <vt:lpstr>PowerPoint Presentation</vt:lpstr>
      <vt:lpstr>Dilution</vt:lpstr>
      <vt:lpstr>PowerPoint Presentation</vt:lpstr>
      <vt:lpstr>Gravimetric Analysis</vt:lpstr>
      <vt:lpstr>PowerPoint Presentation</vt:lpstr>
      <vt:lpstr>Titrations 1</vt:lpstr>
      <vt:lpstr>Titrations 2</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Reactions in Aqueous Solutions</dc:title>
  <dc:subject/>
  <dc:creator>MHE</dc:creator>
  <cp:keywords>PPT</cp:keywords>
  <cp:lastModifiedBy>Seham Alanazi</cp:lastModifiedBy>
  <cp:revision>3151</cp:revision>
  <dcterms:created xsi:type="dcterms:W3CDTF">2008-10-22T16:53:51Z</dcterms:created>
  <dcterms:modified xsi:type="dcterms:W3CDTF">2023-08-17T19:24:42Z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