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sldIdLst>
    <p:sldId id="289" r:id="rId2"/>
    <p:sldId id="290" r:id="rId3"/>
    <p:sldId id="291" r:id="rId4"/>
    <p:sldId id="260" r:id="rId5"/>
    <p:sldId id="292" r:id="rId6"/>
    <p:sldId id="261" r:id="rId7"/>
    <p:sldId id="293" r:id="rId8"/>
    <p:sldId id="262" r:id="rId9"/>
    <p:sldId id="263" r:id="rId10"/>
    <p:sldId id="264" r:id="rId11"/>
    <p:sldId id="295" r:id="rId12"/>
    <p:sldId id="294" r:id="rId13"/>
    <p:sldId id="265" r:id="rId14"/>
    <p:sldId id="266" r:id="rId15"/>
    <p:sldId id="296" r:id="rId16"/>
    <p:sldId id="267" r:id="rId17"/>
    <p:sldId id="269" r:id="rId18"/>
    <p:sldId id="270" r:id="rId19"/>
    <p:sldId id="271" r:id="rId20"/>
    <p:sldId id="272" r:id="rId21"/>
    <p:sldId id="273" r:id="rId22"/>
    <p:sldId id="288" r:id="rId23"/>
    <p:sldId id="274" r:id="rId24"/>
    <p:sldId id="276" r:id="rId25"/>
    <p:sldId id="277" r:id="rId26"/>
    <p:sldId id="278" r:id="rId27"/>
    <p:sldId id="279" r:id="rId28"/>
    <p:sldId id="280" r:id="rId29"/>
    <p:sldId id="298" r:id="rId30"/>
    <p:sldId id="299" r:id="rId31"/>
    <p:sldId id="300" r:id="rId32"/>
    <p:sldId id="297" r:id="rId33"/>
    <p:sldId id="281" r:id="rId34"/>
    <p:sldId id="282" r:id="rId35"/>
    <p:sldId id="283" r:id="rId36"/>
    <p:sldId id="285" r:id="rId37"/>
    <p:sldId id="286" r:id="rId38"/>
    <p:sldId id="304" r:id="rId39"/>
    <p:sldId id="287" r:id="rId40"/>
    <p:sldId id="301" r:id="rId41"/>
    <p:sldId id="303" r:id="rId42"/>
    <p:sldId id="302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23"/>
  </p:normalViewPr>
  <p:slideViewPr>
    <p:cSldViewPr snapToGrid="0" snapToObjects="1">
      <p:cViewPr varScale="1">
        <p:scale>
          <a:sx n="69" d="100"/>
          <a:sy n="69" d="100"/>
        </p:scale>
        <p:origin x="75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29886-C8DF-324D-8200-252894F53F41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67E8C-D90A-1C43-9D74-FFD5F9F9C5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22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9E4980-BDB2-4EA1-BD22-6475D0A7CD42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5784F7-EFCF-4305-81A8-4EFEF741F130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54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5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98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3848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9C1F4-4160-4A87-A2C4-EDE4430B7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4114800"/>
          </a:xfrm>
        </p:spPr>
        <p:txBody>
          <a:bodyPr/>
          <a:lstStyle/>
          <a:p>
            <a:pPr lvl="0"/>
            <a:endParaRPr lang="ar-SA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AB098-43D0-4B9E-A6CB-7CAB39F2A8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182E8-411D-49DF-8BFA-858ACA160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7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6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8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04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7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8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625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C5D24-EE00-C045-AF5C-1F4BBB1B5ED8}" type="datetimeFigureOut">
              <a:rPr lang="en-US" smtClean="0"/>
              <a:pPr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B2D44-0038-884A-A1CE-6447FE8DD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3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16000" y="152400"/>
            <a:ext cx="9652000" cy="685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                Hydrogen Chemistry    </a:t>
            </a: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838200"/>
            <a:ext cx="11582400" cy="5867400"/>
          </a:xfrm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		Hydrogen: Greek- </a:t>
            </a:r>
            <a:r>
              <a:rPr lang="en-US" b="1" i="1" baseline="30000" dirty="0" smtClean="0">
                <a:latin typeface="Times New Roman" pitchFamily="18" charset="0"/>
                <a:cs typeface="Times New Roman" pitchFamily="18" charset="0"/>
              </a:rPr>
              <a:t>hydro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-water and </a:t>
            </a:r>
            <a:r>
              <a:rPr lang="en-US" b="1" i="1" baseline="30000" dirty="0" smtClean="0">
                <a:latin typeface="Times New Roman" pitchFamily="18" charset="0"/>
                <a:cs typeface="Times New Roman" pitchFamily="18" charset="0"/>
              </a:rPr>
              <a:t>genes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-forming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b="1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baseline="-25000" dirty="0" smtClean="0">
                <a:latin typeface="Times New Roman" pitchFamily="18" charset="0"/>
                <a:cs typeface="Times New Roman" pitchFamily="18" charset="0"/>
              </a:rPr>
              <a:t>1.0079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						</a:t>
            </a: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The lightest element and has only proton and one electron and it has no neutron.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All other elements were originally made from hydrogen atoms or other elements that were originally made from hydrogen atoms.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25" name="Oval 13"/>
          <p:cNvSpPr>
            <a:spLocks noChangeArrowheads="1"/>
          </p:cNvSpPr>
          <p:nvPr/>
        </p:nvSpPr>
        <p:spPr bwMode="auto">
          <a:xfrm>
            <a:off x="4673600" y="1447800"/>
            <a:ext cx="2032000" cy="1447800"/>
          </a:xfrm>
          <a:prstGeom prst="ellipse">
            <a:avLst/>
          </a:prstGeom>
          <a:gradFill rotWithShape="1">
            <a:gsLst>
              <a:gs pos="0">
                <a:schemeClr val="accent1">
                  <a:alpha val="80000"/>
                </a:schemeClr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38100">
            <a:solidFill>
              <a:srgbClr val="33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/>
          </a:p>
        </p:txBody>
      </p:sp>
      <p:sp>
        <p:nvSpPr>
          <p:cNvPr id="64517" name="Oval 14"/>
          <p:cNvSpPr>
            <a:spLocks noChangeArrowheads="1"/>
          </p:cNvSpPr>
          <p:nvPr/>
        </p:nvSpPr>
        <p:spPr bwMode="auto">
          <a:xfrm>
            <a:off x="5486400" y="2057400"/>
            <a:ext cx="406400" cy="304800"/>
          </a:xfrm>
          <a:prstGeom prst="ellipse">
            <a:avLst/>
          </a:pr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  <p:sp>
        <p:nvSpPr>
          <p:cNvPr id="64518" name="Oval 15"/>
          <p:cNvSpPr>
            <a:spLocks noChangeArrowheads="1"/>
          </p:cNvSpPr>
          <p:nvPr/>
        </p:nvSpPr>
        <p:spPr bwMode="auto">
          <a:xfrm>
            <a:off x="6400800" y="1752600"/>
            <a:ext cx="609600" cy="457200"/>
          </a:xfrm>
          <a:prstGeom prst="ellipse">
            <a:avLst/>
          </a:prstGeom>
          <a:solidFill>
            <a:srgbClr val="FF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73018"/>
            <a:ext cx="10820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charset="0"/>
                <a:ea typeface="Times New Roman" charset="0"/>
                <a:cs typeface="Times New Roman" charset="0"/>
              </a:rPr>
              <a:t>The Element </a:t>
            </a:r>
          </a:p>
          <a:p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elemental form of H is H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is small and nonpolar so the H atoms can only attract each other through weak London forces.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b="1" dirty="0">
                <a:latin typeface="Times New Roman" charset="0"/>
                <a:ea typeface="Times New Roman" charset="0"/>
                <a:cs typeface="Times New Roman" charset="0"/>
              </a:rPr>
              <a:t>London Forces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: The force of attraction that arises from the interaction between instantaneous electric dipoles on neighboring molecules. </a:t>
            </a:r>
          </a:p>
        </p:txBody>
      </p:sp>
    </p:spTree>
    <p:extLst>
      <p:ext uri="{BB962C8B-B14F-4D97-AF65-F5344CB8AC3E}">
        <p14:creationId xmlns:p14="http://schemas.microsoft.com/office/powerpoint/2010/main" val="2100357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36800" y="228600"/>
            <a:ext cx="8534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Summary</a:t>
            </a:r>
          </a:p>
        </p:txBody>
      </p:sp>
      <p:sp>
        <p:nvSpPr>
          <p:cNvPr id="388099" name="AutoShape 3"/>
          <p:cNvSpPr>
            <a:spLocks noGrp="1" noChangeAspect="1" noChangeArrowheads="1"/>
          </p:cNvSpPr>
          <p:nvPr>
            <p:ph type="body" sz="half" idx="1"/>
          </p:nvPr>
        </p:nvSpPr>
        <p:spPr>
          <a:xfrm>
            <a:off x="211667" y="762000"/>
            <a:ext cx="8475133" cy="64770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defRPr/>
            </a:pPr>
            <a:endParaRPr lang="en-US" sz="18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1800" b="1" dirty="0" smtClean="0">
                <a:effectLst/>
                <a:latin typeface="Times New Roman" pitchFamily="18" charset="0"/>
                <a:cs typeface="Times New Roman" pitchFamily="18" charset="0"/>
              </a:rPr>
              <a:t>Despite its position on top of Group I, it is not really part of this group: </a:t>
            </a:r>
            <a:endParaRPr lang="en-US" sz="18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endParaRPr lang="en-US" sz="18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en-US" sz="1800" dirty="0" smtClean="0">
                <a:effectLst/>
                <a:latin typeface="Times New Roman" pitchFamily="18" charset="0"/>
                <a:cs typeface="Times New Roman" pitchFamily="18" charset="0"/>
              </a:rPr>
              <a:t>It is a gas and not a metal. </a:t>
            </a:r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en-US" sz="1800" dirty="0" smtClean="0">
                <a:effectLst/>
                <a:latin typeface="Times New Roman" pitchFamily="18" charset="0"/>
                <a:cs typeface="Times New Roman" pitchFamily="18" charset="0"/>
              </a:rPr>
              <a:t>It does not react with water. </a:t>
            </a:r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en-US" sz="1800" dirty="0" smtClean="0">
                <a:effectLst/>
                <a:latin typeface="Times New Roman" pitchFamily="18" charset="0"/>
                <a:cs typeface="Times New Roman" pitchFamily="18" charset="0"/>
              </a:rPr>
              <a:t>Far more electronegative than the alkali </a:t>
            </a:r>
          </a:p>
          <a:p>
            <a:pPr lvl="1" algn="just" eaLnBrk="1" hangingPunct="1">
              <a:lnSpc>
                <a:spcPct val="80000"/>
              </a:lnSpc>
              <a:defRPr/>
            </a:pPr>
            <a:endParaRPr lang="en-US" sz="18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lnSpc>
                <a:spcPct val="80000"/>
              </a:lnSpc>
              <a:defRPr/>
            </a:pPr>
            <a:endParaRPr lang="en-US" sz="18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Electronegativity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the tendency of an atom in a molecule to attract electrons.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Electronegativity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useful in predicting the general chemical behavior of an element.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general large difference 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electronegativity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between two elements leads to the formation of ions and small difference 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electronegativity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leads to sharing of electrons.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en-US" sz="18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8207" name="Group 111"/>
          <p:cNvGraphicFramePr>
            <a:graphicFrameLocks noGrp="1"/>
          </p:cNvGraphicFramePr>
          <p:nvPr>
            <p:ph sz="half" idx="2"/>
          </p:nvPr>
        </p:nvGraphicFramePr>
        <p:xfrm>
          <a:off x="8940800" y="1876425"/>
          <a:ext cx="3048000" cy="3840480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94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Selected Electronegativities           (Pauling Scale)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4.0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Cl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3.0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3.5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3.0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H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Na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0.9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046" name="Group 486"/>
          <p:cNvGraphicFramePr>
            <a:graphicFrameLocks noGrp="1"/>
          </p:cNvGraphicFramePr>
          <p:nvPr>
            <p:ph type="tbl" idx="1"/>
          </p:nvPr>
        </p:nvGraphicFramePr>
        <p:xfrm>
          <a:off x="304800" y="76200"/>
          <a:ext cx="11683998" cy="6781802"/>
        </p:xfrm>
        <a:graphic>
          <a:graphicData uri="http://schemas.openxmlformats.org/drawingml/2006/table">
            <a:tbl>
              <a:tblPr/>
              <a:tblGrid>
                <a:gridCol w="194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7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7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47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20763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Nuclear Properties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Hydorgen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Isotopes*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4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Isotope 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Symbol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Natural Abundance, %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½-life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Nuclear Spin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NMR Sensitivity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Protium**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99.985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Stable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½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1.000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Deuterium***, </a:t>
                      </a:r>
                      <a:r>
                        <a:rPr kumimoji="0" 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†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H, D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0.01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Stable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0.0097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6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Tritium</a:t>
                      </a:r>
                      <a:r>
                        <a:rPr kumimoji="0" 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††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H, T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-17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Radio-active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b-emitter</a:t>
                      </a:r>
                      <a:r>
                        <a:rPr kumimoji="0" 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12.4 year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1/2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1.21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8275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*Have the largest isotope effect of all elements because of the largest mass differences.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**The dominant isotope.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*** Natural hydrogen contains ~ 0.002% 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†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b-radiation 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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1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en-US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-1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261260" y="1634063"/>
          <a:ext cx="115824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0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34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8045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2359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Z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Name 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symbol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Molar mass </a:t>
                      </a:r>
                    </a:p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(g.mol</a:t>
                      </a:r>
                      <a:r>
                        <a:rPr lang="en-US" sz="2400" baseline="300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-1</a:t>
                      </a:r>
                      <a:r>
                        <a:rPr lang="en-US" sz="2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Abundance </a:t>
                      </a:r>
                    </a:p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(%)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Melting point</a:t>
                      </a:r>
                    </a:p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(ºC)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boiling point</a:t>
                      </a:r>
                    </a:p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(ºC)</a:t>
                      </a:r>
                    </a:p>
                    <a:p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Density</a:t>
                      </a:r>
                    </a:p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(g.L</a:t>
                      </a:r>
                      <a:r>
                        <a:rPr lang="en-US" sz="2400" baseline="300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-1</a:t>
                      </a:r>
                      <a:r>
                        <a:rPr lang="en-US" sz="2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)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59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hydrogen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H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1.008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99.98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- 259</a:t>
                      </a:r>
                      <a:r>
                        <a:rPr lang="en-US" sz="2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 (14 K)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- 253</a:t>
                      </a:r>
                      <a:r>
                        <a:rPr lang="en-US" sz="2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 (20 K)</a:t>
                      </a:r>
                      <a:endParaRPr lang="en-US" sz="2400" dirty="0" smtClean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  <a:p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0.089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59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deuterium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300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2</a:t>
                      </a:r>
                      <a:r>
                        <a:rPr lang="en-US" sz="2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H or D</a:t>
                      </a:r>
                      <a:endParaRPr lang="en-US" sz="2400" baseline="300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2.014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0.02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- 254</a:t>
                      </a:r>
                      <a:r>
                        <a:rPr lang="en-US" sz="2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 (19 K)</a:t>
                      </a:r>
                      <a:endParaRPr lang="en-US" sz="2400" dirty="0" smtClean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  <a:p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- 249</a:t>
                      </a:r>
                      <a:r>
                        <a:rPr lang="en-US" sz="2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 (24 K)</a:t>
                      </a:r>
                      <a:endParaRPr lang="en-US" sz="2400" dirty="0" smtClean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  <a:p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0.18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359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1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tritium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300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3</a:t>
                      </a:r>
                      <a:r>
                        <a:rPr lang="en-US" sz="2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H or T</a:t>
                      </a:r>
                      <a:endParaRPr lang="en-US" sz="2400" baseline="300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3.016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radioactive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- 252</a:t>
                      </a:r>
                      <a:r>
                        <a:rPr lang="en-US" sz="2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 (21 K)</a:t>
                      </a:r>
                      <a:endParaRPr lang="en-US" sz="2400" dirty="0" smtClean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  <a:p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- 248</a:t>
                      </a:r>
                      <a:r>
                        <a:rPr lang="en-US" sz="2400" baseline="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 (25 K)</a:t>
                      </a:r>
                      <a:endParaRPr lang="en-US" sz="2400" dirty="0" smtClean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  <a:p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0.27</a:t>
                      </a:r>
                      <a:endParaRPr lang="en-US" sz="2400" dirty="0">
                        <a:latin typeface="Times New Roman" charset="0"/>
                        <a:ea typeface="Times New Roman" charset="0"/>
                        <a:cs typeface="Times New Roman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261260" y="419840"/>
            <a:ext cx="1175035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Physical Properties of Hydrogen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71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02494"/>
            <a:ext cx="1164771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Most H is made up of only two particles (an electron and a proton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)</a:t>
            </a: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H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is the most abundant element in the universe and accounts for 89% of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all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atoms.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 Little free H on earth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 H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gas is so light that it moves very fast and can escape the earths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gravitational pull</a:t>
            </a:r>
          </a:p>
          <a:p>
            <a:pPr marL="457200" indent="-457200">
              <a:buFont typeface="Arial" charset="0"/>
              <a:buChar char="•"/>
            </a:pP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Need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heavier planets to confine H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747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10640" y="152400"/>
            <a:ext cx="9245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Preparation of Hydrogen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3200" y="838200"/>
            <a:ext cx="11988800" cy="54864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8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Reaction of electropositive metals with water</a:t>
            </a:r>
          </a:p>
          <a:p>
            <a:pPr eaLnBrk="1" hangingPunct="1">
              <a:defRPr/>
            </a:pPr>
            <a:r>
              <a:rPr lang="en-US" sz="2800" b="1" i="1" dirty="0" smtClean="0">
                <a:effectLst/>
                <a:latin typeface="Times New Roman" pitchFamily="18" charset="0"/>
                <a:cs typeface="Times New Roman" pitchFamily="18" charset="0"/>
              </a:rPr>
              <a:t>e.g. </a:t>
            </a:r>
          </a:p>
          <a:p>
            <a:pPr lvl="1" eaLnBrk="1" hangingPunct="1">
              <a:defRPr/>
            </a:pP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2 Na + 2 H</a:t>
            </a:r>
            <a:r>
              <a:rPr lang="en-US" sz="2400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O   →</a:t>
            </a:r>
            <a:r>
              <a:rPr lang="ar-EG" sz="2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2400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+ 2 Na</a:t>
            </a:r>
            <a:r>
              <a:rPr lang="en-US" sz="2400" baseline="30000" dirty="0" smtClean="0">
                <a:effectLst/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+   2 OH</a:t>
            </a:r>
            <a:r>
              <a:rPr lang="en-US" sz="2400" baseline="30000" dirty="0" smtClean="0"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eaLnBrk="1" hangingPunct="1">
              <a:defRPr/>
            </a:pP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Ca + 2 H</a:t>
            </a:r>
            <a:r>
              <a:rPr lang="en-US" sz="2400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O</a:t>
            </a:r>
            <a:r>
              <a:rPr lang="ar-EG" sz="2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EG" sz="2400" dirty="0" smtClean="0"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→    H</a:t>
            </a:r>
            <a:r>
              <a:rPr lang="en-US" sz="2400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+  Ca</a:t>
            </a:r>
            <a:r>
              <a:rPr lang="en-US" sz="2400" baseline="30000" dirty="0" smtClean="0">
                <a:effectLst/>
                <a:latin typeface="Times New Roman" pitchFamily="18" charset="0"/>
                <a:cs typeface="Times New Roman" pitchFamily="18" charset="0"/>
              </a:rPr>
              <a:t>2+  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+     2 OH</a:t>
            </a:r>
            <a:r>
              <a:rPr lang="en-US" sz="2400" baseline="30000" dirty="0" smtClean="0"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(g)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NaOH</a:t>
            </a: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2800" b="1" dirty="0" smtClean="0">
                <a:effectLst/>
                <a:latin typeface="Times New Roman" pitchFamily="18" charset="0"/>
                <a:cs typeface="Times New Roman" pitchFamily="18" charset="0"/>
              </a:rPr>
              <a:t>In the lab: reaction of Fe or Zn with acids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Zn + 2 H</a:t>
            </a:r>
            <a:r>
              <a:rPr lang="en-US" sz="2400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aseline="30000" dirty="0" smtClean="0"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 → H</a:t>
            </a:r>
            <a:r>
              <a:rPr lang="en-US" sz="2400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+  Zn</a:t>
            </a:r>
            <a:r>
              <a:rPr lang="en-US" sz="2400" baseline="30000" dirty="0" smtClean="0">
                <a:effectLst/>
                <a:latin typeface="Times New Roman" pitchFamily="18" charset="0"/>
                <a:cs typeface="Times New Roman" pitchFamily="18" charset="0"/>
              </a:rPr>
              <a:t>2+  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+  2 H</a:t>
            </a:r>
            <a:r>
              <a:rPr lang="en-US" sz="2400" baseline="-25000" dirty="0" smtClean="0"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effectLst/>
                <a:latin typeface="Times New Roman" pitchFamily="18" charset="0"/>
                <a:cs typeface="Times New Roman" pitchFamily="18" charset="0"/>
              </a:rPr>
              <a:t>O </a:t>
            </a:r>
          </a:p>
          <a:p>
            <a:pPr lvl="1" eaLnBrk="1" hangingPunct="1">
              <a:defRPr/>
            </a:pPr>
            <a:endParaRPr lang="en-US" sz="2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2046" y="193157"/>
            <a:ext cx="1193995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Preparation: </a:t>
            </a:r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Methods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for commercial production of dihydrogen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Electrolysis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of water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O(l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2H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2(g)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2(g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endParaRPr lang="en-US" sz="3200" baseline="-250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hydrogen prepared by this method is of very high purity.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However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this method is not commonly used because it is very expensive.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This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method is can be used only at those places where the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electricity is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cheap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.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Hydrogen as a fuel source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Light (low density)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Clean Burning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Plenty of abundant H in H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O 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338754" y="2590800"/>
            <a:ext cx="140677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>
          <a:xfrm>
            <a:off x="9019308" y="0"/>
            <a:ext cx="2964873" cy="26608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05654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461" y="301006"/>
            <a:ext cx="11793416" cy="3867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By the reaction of steam on coke :-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 + 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(g) 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CO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</a:p>
          <a:p>
            <a:pPr marL="457200" indent="-457200">
              <a:buFont typeface="Arial" charset="0"/>
              <a:buChar char="•"/>
            </a:pPr>
            <a:endParaRPr lang="en-US" sz="3200" baseline="-25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Water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gas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Since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 mixture of CO and 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is used for the synthesis of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methanol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and a number of hydrocarbons, it is also called synthesis gas or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syngas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. 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795954" y="1512277"/>
            <a:ext cx="140677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367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0115" y="313570"/>
            <a:ext cx="115606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Most commercial H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2(g)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is obtained as a by product of petroleum refining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b="1" dirty="0">
                <a:latin typeface="Times New Roman" charset="0"/>
                <a:ea typeface="Times New Roman" charset="0"/>
                <a:cs typeface="Times New Roman" charset="0"/>
              </a:rPr>
              <a:t>Example: </a:t>
            </a:r>
            <a:endParaRPr lang="en-US" sz="3200" b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CH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4(g)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+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(g)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  </a:t>
            </a:r>
            <a:r>
              <a:rPr lang="en-US" sz="3200" i="1" baseline="30000" dirty="0" smtClean="0">
                <a:latin typeface="Times New Roman" charset="0"/>
                <a:ea typeface="Times New Roman" charset="0"/>
                <a:cs typeface="Times New Roman" charset="0"/>
              </a:rPr>
              <a:t>NiCatalyst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    CO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(g)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+ H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2(g)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i="1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Can’t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Separate CO from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</a:t>
            </a:r>
          </a:p>
          <a:p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/>
            </a:r>
            <a:b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</a:b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CO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(g)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+ H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(g)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   </a:t>
            </a:r>
            <a:r>
              <a:rPr lang="en-US" sz="3200" i="1" baseline="30000" dirty="0" smtClean="0">
                <a:latin typeface="Times New Roman" charset="0"/>
                <a:ea typeface="Times New Roman" charset="0"/>
                <a:cs typeface="Times New Roman" charset="0"/>
              </a:rPr>
              <a:t>Fe</a:t>
            </a:r>
            <a:r>
              <a:rPr lang="en-US" sz="3200" baseline="30000" dirty="0" smtClean="0">
                <a:latin typeface="Times New Roman" charset="0"/>
                <a:ea typeface="Times New Roman" charset="0"/>
                <a:cs typeface="Times New Roman" charset="0"/>
              </a:rPr>
              <a:t>/</a:t>
            </a:r>
            <a:r>
              <a:rPr lang="en-US" sz="3200" i="1" baseline="30000" dirty="0" smtClean="0">
                <a:latin typeface="Times New Roman" charset="0"/>
                <a:ea typeface="Times New Roman" charset="0"/>
                <a:cs typeface="Times New Roman" charset="0"/>
              </a:rPr>
              <a:t>Cu Catalyst</a:t>
            </a:r>
            <a:r>
              <a:rPr lang="en-US" sz="3200" baseline="30000" dirty="0" smtClean="0">
                <a:latin typeface="Times New Roman" charset="0"/>
                <a:ea typeface="Times New Roman" charset="0"/>
                <a:cs typeface="Times New Roman" charset="0"/>
              </a:rPr>
              <a:t>      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CO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2(g)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  + H</a:t>
            </a:r>
            <a:r>
              <a:rPr lang="en-US" sz="3200" baseline="-25000" dirty="0" smtClean="0">
                <a:latin typeface="Times New Roman" charset="0"/>
                <a:ea typeface="Times New Roman" charset="0"/>
                <a:cs typeface="Times New Roman" charset="0"/>
              </a:rPr>
              <a:t>2(g)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Membranes that can separate CO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from H</a:t>
            </a:r>
            <a:r>
              <a:rPr lang="en-US" sz="3200" baseline="-25000" dirty="0"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3309258" y="3243943"/>
            <a:ext cx="1894114" cy="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3309258" y="5138057"/>
            <a:ext cx="2090056" cy="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5265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8262" y="146935"/>
            <a:ext cx="119047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Properties of Hydrogen:- </a:t>
            </a:r>
            <a:endParaRPr lang="en-US" sz="3600" b="1" dirty="0" smtClean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3200" b="1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Physical </a:t>
            </a:r>
            <a:r>
              <a:rPr lang="en-US" sz="3200" b="1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Properties:- </a:t>
            </a:r>
            <a:endParaRPr lang="en-US" sz="3200" b="1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Wingdings" charset="2"/>
              <a:buChar char="Ø"/>
            </a:pP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Wingdings" charset="2"/>
              <a:buChar char="Ø"/>
            </a:pPr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It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is slightly soluble in water (about 2 %)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It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is highly combustible and therefore should be handled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carefully.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It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lightest substance. The weight of one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liter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hydrogen at NTP is only 0.0899 g.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65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2"/>
          <p:cNvSpPr txBox="1">
            <a:spLocks noChangeArrowheads="1"/>
          </p:cNvSpPr>
          <p:nvPr/>
        </p:nvSpPr>
        <p:spPr bwMode="auto">
          <a:xfrm>
            <a:off x="3962400" y="301080"/>
            <a:ext cx="4165600" cy="769441"/>
          </a:xfrm>
          <a:prstGeom prst="rect">
            <a:avLst/>
          </a:prstGeom>
          <a:gradFill rotWithShape="1">
            <a:gsLst>
              <a:gs pos="0">
                <a:srgbClr val="990000">
                  <a:alpha val="35001"/>
                </a:srgbClr>
              </a:gs>
              <a:gs pos="100000">
                <a:srgbClr val="470000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latin typeface="Times New Roman" pitchFamily="18" charset="0"/>
                <a:cs typeface="Times New Roman" pitchFamily="18" charset="0"/>
              </a:rPr>
              <a:t>Hydrogen</a:t>
            </a: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70521"/>
            <a:ext cx="11003280" cy="31543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Hydrogen has a very simple structure: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 nucleus has a single positive charge, and has 1 electron.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Hydrogen is the most abundant element in the universe.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Hydrogen exists as a diatomic gas, H</a:t>
            </a:r>
            <a:r>
              <a:rPr lang="en-US" baseline="-250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</a:t>
            </a:r>
            <a:r>
              <a:rPr lang="en-US" sz="2800" baseline="-250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colorless and odorless with very low melting and boiling points.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 is abundant in combination with oxygen as H</a:t>
            </a:r>
            <a:r>
              <a:rPr lang="en-US" baseline="-250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sz="24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6240" y="3657600"/>
            <a:ext cx="1179576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In </a:t>
            </a:r>
            <a:r>
              <a:rPr lang="en-US" sz="2800" dirty="0">
                <a:latin typeface="Times New Roman" charset="0"/>
                <a:ea typeface="Times New Roman" charset="0"/>
                <a:cs typeface="Times New Roman" charset="0"/>
              </a:rPr>
              <a:t>modern periodic table it is located separately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2800" dirty="0" smtClean="0">
                <a:latin typeface="Times New Roman" charset="0"/>
                <a:ea typeface="Times New Roman" charset="0"/>
                <a:cs typeface="Times New Roman" charset="0"/>
              </a:rPr>
              <a:t>Electron </a:t>
            </a:r>
            <a:r>
              <a:rPr lang="en-US" sz="2800" dirty="0">
                <a:latin typeface="Times New Roman" charset="0"/>
                <a:ea typeface="Times New Roman" charset="0"/>
                <a:cs typeface="Times New Roman" charset="0"/>
              </a:rPr>
              <a:t>configuration is 1s</a:t>
            </a:r>
            <a:r>
              <a:rPr lang="en-US" sz="2800" baseline="30000" dirty="0">
                <a:latin typeface="Times New Roman" charset="0"/>
                <a:ea typeface="Times New Roman" charset="0"/>
                <a:cs typeface="Times New Roman" charset="0"/>
              </a:rPr>
              <a:t>1</a:t>
            </a:r>
            <a:r>
              <a:rPr lang="en-US" sz="2800" dirty="0">
                <a:latin typeface="Times New Roman" charset="0"/>
                <a:ea typeface="Times New Roman" charset="0"/>
                <a:cs typeface="Times New Roman" charset="0"/>
              </a:rPr>
              <a:t>(similar to the electron configurations of group 1 elements) 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2800" dirty="0">
                <a:latin typeface="Times New Roman" charset="0"/>
                <a:ea typeface="Times New Roman" charset="0"/>
                <a:cs typeface="Times New Roman" charset="0"/>
              </a:rPr>
              <a:t>Classified as a non metal 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2800" dirty="0">
                <a:latin typeface="Times New Roman" charset="0"/>
                <a:ea typeface="Times New Roman" charset="0"/>
                <a:cs typeface="Times New Roman" charset="0"/>
              </a:rPr>
              <a:t>Therefore it doesn’t fit into any group </a:t>
            </a:r>
            <a:endParaRPr lang="en-US" sz="28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9292" y="173393"/>
            <a:ext cx="1179341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3200" b="1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Chemical </a:t>
            </a:r>
            <a:r>
              <a:rPr lang="en-US" sz="3200" b="1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properties</a:t>
            </a:r>
            <a:r>
              <a:rPr lang="en-US" sz="3200" b="1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:-</a:t>
            </a:r>
          </a:p>
          <a:p>
            <a:pPr marL="457200" indent="-457200">
              <a:buFont typeface="Wingdings" charset="2"/>
              <a:buChar char="Ø"/>
            </a:pPr>
            <a:endParaRPr lang="en-US" sz="3200" b="1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Not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very reactive due to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high bond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dissociation energy (435.88 kJ mol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-1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at 298.2 K)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Combustion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: - It burns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with pale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blue flame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2H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2(g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+ O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2(g)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2H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(l)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Reaction with metals:-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Reactive metals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like Na, K, Ca, Li and form hydrides.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Ca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ar-SA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        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CaH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Metals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like Pt, Pd, Ni (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elements of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d block) form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interstitial hydrides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by absorbing large volume of hydrogen.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Such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hydrogen is called ‘occluded hydrogen and this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property adsorption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of a gas by a metal is called occlusion.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3024554" y="2901462"/>
            <a:ext cx="1494692" cy="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3024554" y="4417967"/>
            <a:ext cx="1494692" cy="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1534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9292" y="292296"/>
            <a:ext cx="117934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3. Reaction with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metal oxides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:-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Hydrogen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reduces oxides of less active metals to corresponding metal.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1079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809" y="504443"/>
            <a:ext cx="564629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Hydrogen Compounds </a:t>
            </a:r>
            <a:r>
              <a:rPr lang="en-US" sz="3200" dirty="0" smtClean="0"/>
              <a:t> </a:t>
            </a:r>
            <a:endParaRPr lang="en-US" sz="3200" dirty="0"/>
          </a:p>
          <a:p>
            <a:pPr algn="just"/>
            <a:endParaRPr lang="en-US" sz="3600" dirty="0">
              <a:latin typeface="Perpetua" charset="0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Hydrogen can form both cations (H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+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) and anions (H</a:t>
            </a:r>
            <a:r>
              <a:rPr lang="en-US" sz="3200" baseline="30000" dirty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)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Hydrogen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has an intermediate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electronegativity</a:t>
            </a: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Forms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covalent bonds with both nonmetals and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metalloids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8145" y="1324989"/>
            <a:ext cx="5531171" cy="3272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529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4839" y="3151746"/>
            <a:ext cx="11582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dirty="0" smtClean="0">
              <a:latin typeface="Perpetua" charset="0"/>
            </a:endParaRPr>
          </a:p>
          <a:p>
            <a:r>
              <a:rPr lang="en-US" sz="3200" b="1" dirty="0" smtClean="0">
                <a:latin typeface="Times New Roman" charset="0"/>
                <a:ea typeface="Times New Roman" charset="0"/>
                <a:cs typeface="Times New Roman" charset="0"/>
              </a:rPr>
              <a:t>Anion </a:t>
            </a:r>
          </a:p>
          <a:p>
            <a:r>
              <a:rPr lang="en-US" sz="3200" dirty="0" smtClean="0"/>
              <a:t>                                              </a:t>
            </a:r>
          </a:p>
          <a:p>
            <a:endParaRPr lang="en-US" sz="3200" dirty="0"/>
          </a:p>
          <a:p>
            <a:r>
              <a:rPr lang="en-US" sz="3200" dirty="0" smtClean="0"/>
              <a:t>                                                           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dirty="0" smtClean="0">
              <a:latin typeface="Perpetua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023257" y="4180114"/>
            <a:ext cx="1894114" cy="176348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132114" y="4256316"/>
            <a:ext cx="1676400" cy="1600200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589314" y="4697187"/>
            <a:ext cx="762000" cy="71845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26228" y="4023839"/>
            <a:ext cx="21989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Cl</a:t>
            </a:r>
            <a:r>
              <a:rPr lang="en-US" sz="3600" baseline="30000" dirty="0" smtClean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 (181 pm)</a:t>
            </a:r>
          </a:p>
          <a:p>
            <a:r>
              <a:rPr 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600" baseline="30000" dirty="0" smtClean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en-US" sz="2400" baseline="300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(154 pm)</a:t>
            </a:r>
          </a:p>
          <a:p>
            <a:r>
              <a:rPr 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F</a:t>
            </a:r>
            <a:r>
              <a:rPr lang="en-US" sz="3600" baseline="30000" dirty="0" smtClean="0"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 (133 pm)</a:t>
            </a:r>
          </a:p>
          <a:p>
            <a:r>
              <a:rPr 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Na</a:t>
            </a:r>
            <a:r>
              <a:rPr lang="en-US" sz="3600" baseline="30000" dirty="0" smtClean="0">
                <a:latin typeface="Times New Roman" charset="0"/>
                <a:ea typeface="Times New Roman" charset="0"/>
                <a:cs typeface="Times New Roman" charset="0"/>
              </a:rPr>
              <a:t>+</a:t>
            </a:r>
            <a:r>
              <a:rPr lang="en-US" sz="2400" dirty="0" smtClean="0">
                <a:latin typeface="Times New Roman" charset="0"/>
                <a:ea typeface="Times New Roman" charset="0"/>
                <a:cs typeface="Times New Roman" charset="0"/>
              </a:rPr>
              <a:t> (102 pm)</a:t>
            </a:r>
            <a:endParaRPr lang="en-US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590801" y="4256316"/>
            <a:ext cx="457198" cy="1632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677892" y="4652078"/>
            <a:ext cx="370107" cy="253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590801" y="5056416"/>
            <a:ext cx="45719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1970316" y="5056417"/>
            <a:ext cx="1077683" cy="3485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047999" y="5890958"/>
            <a:ext cx="49301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latin typeface="Times New Roman" charset="0"/>
                <a:ea typeface="Times New Roman" charset="0"/>
                <a:cs typeface="Times New Roman" charset="0"/>
              </a:rPr>
              <a:t>The hydride ion is very large</a:t>
            </a:r>
            <a:endParaRPr lang="en-US" sz="3200" dirty="0">
              <a:latin typeface="Perpetu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3316" y="658849"/>
            <a:ext cx="118787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The large radius makes it highly polarizable in compounds since it is hard for the single proton to control the two electrons. </a:t>
            </a:r>
          </a:p>
        </p:txBody>
      </p:sp>
    </p:spTree>
    <p:extLst>
      <p:ext uri="{BB962C8B-B14F-4D97-AF65-F5344CB8AC3E}">
        <p14:creationId xmlns:p14="http://schemas.microsoft.com/office/powerpoint/2010/main" val="142221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9485" y="485393"/>
            <a:ext cx="1166948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Hydrocarbon</a:t>
            </a:r>
            <a:r>
              <a:rPr lang="en-US" sz="3600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Compounds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that contain H and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C</a:t>
            </a:r>
          </a:p>
          <a:p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1/3 of the H produced is used for hydrometallurgical extractions of copper and other materials since H is a strong reducing agent. </a:t>
            </a:r>
          </a:p>
        </p:txBody>
      </p:sp>
    </p:spTree>
    <p:extLst>
      <p:ext uri="{BB962C8B-B14F-4D97-AF65-F5344CB8AC3E}">
        <p14:creationId xmlns:p14="http://schemas.microsoft.com/office/powerpoint/2010/main" val="14631998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6876" y="124995"/>
            <a:ext cx="1184616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Hydrogenation of oils:- </a:t>
            </a:r>
            <a:endParaRPr lang="en-US" sz="3600" b="1" dirty="0" smtClean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28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Vegetable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oils are polyunsaturated in nature. The C=C bonds in oils can easily undergo oxidation and the oil becomes rancid i.e., unpleasant in taste. Hydrogenation reduces the number of double bonds but completely.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Uses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of Hydrogen:-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 algn="just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As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 reducing agent.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 algn="just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 manufacture of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Vanaspati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fat, ammonia, metal hydrides, methanol,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fertilizers such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as urea etc.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9564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462" y="197677"/>
            <a:ext cx="1177583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3. In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 manufacture of synthetic petrol.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. In the atomic hydrogen torch and oxy hydrogen torches for cutting and welding. Dihydrogen is dissociated with the help of an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electric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arc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and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 hydrogen atoms produced are allowed to recombine on the surface to be welded. High temperature of about 4000 k is generated. 5. In the fuel cell for generating electrical energy.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2505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461" y="201866"/>
            <a:ext cx="1179341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Hydrides:- </a:t>
            </a:r>
            <a:endParaRPr lang="en-US" sz="3200" b="1" dirty="0" smtClean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b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Under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certain conditions 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combines with almost all the elements ,except noble gases to form compounds called hydrides.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There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are three types of hydrides ,they are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Ionic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or saline hydrides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Covalent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or molecular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hydrides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Metallic or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non-stoichiometric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hydrides </a:t>
            </a:r>
          </a:p>
          <a:p>
            <a:pPr marL="514350" indent="-51435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Ionic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or saline hydrides:-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These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are the compounds of 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formed with most of the s-block elements which are highly electro positive. </a:t>
            </a:r>
          </a:p>
        </p:txBody>
      </p:sp>
    </p:spTree>
    <p:extLst>
      <p:ext uri="{BB962C8B-B14F-4D97-AF65-F5344CB8AC3E}">
        <p14:creationId xmlns:p14="http://schemas.microsoft.com/office/powerpoint/2010/main" val="9695360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461" y="149278"/>
            <a:ext cx="1179341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charset="2"/>
              <a:buChar char="Ø"/>
            </a:pP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Covalent or molecular hydrides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:-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These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are the compounds of hydrogen formed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with most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of the p-block elements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Electron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deficient:-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hydrides which do not have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sufficient number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of electrons to form normal covalent bonds is called electron deficient hydride.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For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example, hydride of group 13 (BH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,AlH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etc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.).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They are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known as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Lewis acids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i.e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., electron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acceptors. To make up their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deficiency they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generally exist in polymeric forms such as B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6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Al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6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,etc.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1474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22400" y="152400"/>
            <a:ext cx="8432800" cy="381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000" b="1" dirty="0" smtClean="0">
                <a:latin typeface="Times New Roman" pitchFamily="18" charset="0"/>
              </a:rPr>
              <a:t>Covalent Hydrides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838200"/>
            <a:ext cx="11074400" cy="5638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electrons in the bond are shared between M &amp; H.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electronegativity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of the element ~2.1 and varies from ~2.5-1.5.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Bond polarity depends on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electronegativity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differences between M &amp;H and varies from d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(e.g. S-H) to d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(e.g. B-H and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-H)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5297" name="Group 65"/>
          <p:cNvGraphicFramePr>
            <a:graphicFrameLocks noGrp="1"/>
          </p:cNvGraphicFramePr>
          <p:nvPr>
            <p:ph sz="half" idx="2"/>
          </p:nvPr>
        </p:nvGraphicFramePr>
        <p:xfrm>
          <a:off x="2235200" y="2072640"/>
          <a:ext cx="4165600" cy="2072640"/>
        </p:xfrm>
        <a:graphic>
          <a:graphicData uri="http://schemas.openxmlformats.org/drawingml/2006/table">
            <a:tbl>
              <a:tblPr/>
              <a:tblGrid>
                <a:gridCol w="208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16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Electronegativity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H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2.5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10058400" cy="685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</a:rPr>
              <a:t>Location in the Periodic Table</a:t>
            </a:r>
          </a:p>
        </p:txBody>
      </p:sp>
      <p:graphicFrame>
        <p:nvGraphicFramePr>
          <p:cNvPr id="384003" name="Group 3"/>
          <p:cNvGraphicFramePr>
            <a:graphicFrameLocks noGrp="1"/>
          </p:cNvGraphicFramePr>
          <p:nvPr>
            <p:ph idx="1"/>
          </p:nvPr>
        </p:nvGraphicFramePr>
        <p:xfrm>
          <a:off x="1117601" y="1752601"/>
          <a:ext cx="9584690" cy="4498977"/>
        </p:xfrm>
        <a:graphic>
          <a:graphicData uri="http://schemas.openxmlformats.org/drawingml/2006/table">
            <a:tbl>
              <a:tblPr/>
              <a:tblGrid>
                <a:gridCol w="2368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4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89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920" marR="12192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1.008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 1s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920" marR="12192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    ↔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1.008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 1s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He 1s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Li   ….2s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920" marR="12192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Be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F     2s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2p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Ne 2s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sp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Na….3s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920" marR="12192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Mg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K…. 4s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920" marR="12192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Br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Rb …5s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920" marR="12192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Sr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Cs …6s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920" marR="12192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At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Fr … 7s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19100"/>
            <a:ext cx="10160000" cy="5334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        Hydrides</a:t>
            </a:r>
          </a:p>
        </p:txBody>
      </p:sp>
      <p:graphicFrame>
        <p:nvGraphicFramePr>
          <p:cNvPr id="411741" name="Group 93"/>
          <p:cNvGraphicFramePr>
            <a:graphicFrameLocks noGrp="1"/>
          </p:cNvGraphicFramePr>
          <p:nvPr>
            <p:ph idx="1"/>
          </p:nvPr>
        </p:nvGraphicFramePr>
        <p:xfrm>
          <a:off x="591131" y="1259393"/>
          <a:ext cx="11277599" cy="4303207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48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6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84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684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LiH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BeH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(BH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2, ….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HF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NaH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MgH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(AlH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SnH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PH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HCl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KH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CaH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GaH</a:t>
                      </a:r>
                      <a:r>
                        <a:rPr kumimoji="0" lang="en-US" sz="2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GeH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AsH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Se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HBr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RbH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SrH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InH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SnH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SbH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2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Te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HI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Ionic Hydrides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Ionic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d-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Covalent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E-H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Covalent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d+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en-US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d-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Red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Blue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ar-EG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1445" name="Text Box 125"/>
          <p:cNvSpPr txBox="1">
            <a:spLocks noChangeArrowheads="1"/>
          </p:cNvSpPr>
          <p:nvPr/>
        </p:nvSpPr>
        <p:spPr bwMode="auto">
          <a:xfrm>
            <a:off x="406400" y="55626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ar-SA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445" name="Group 165"/>
          <p:cNvGraphicFramePr>
            <a:graphicFrameLocks noGrp="1"/>
          </p:cNvGraphicFramePr>
          <p:nvPr>
            <p:ph idx="1"/>
          </p:nvPr>
        </p:nvGraphicFramePr>
        <p:xfrm>
          <a:off x="101600" y="76200"/>
          <a:ext cx="11988800" cy="6781804"/>
        </p:xfrm>
        <a:graphic>
          <a:graphicData uri="http://schemas.openxmlformats.org/drawingml/2006/table">
            <a:tbl>
              <a:tblPr/>
              <a:tblGrid>
                <a:gridCol w="2345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7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6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49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49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2500">
                <a:tc gridSpan="5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Selected hydrides of p-block elements that contain M-H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covalent Bonds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*, **</a:t>
                      </a:r>
                    </a:p>
                  </a:txBody>
                  <a:tcPr marL="121920" marR="121920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13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15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16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17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B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6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2n+2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O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HF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2n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C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2n-2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(AlH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)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Si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2n+2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(n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 8)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PH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HCl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P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6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Ge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n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2n+2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(n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sym typeface="Symbol" pitchFamily="18" charset="2"/>
                        </a:rPr>
                        <a:t> 9)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AsH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Se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HBr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SnH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SbH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Te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HI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2078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* Polarity varies depending on electronegativity differences of M-H bond.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** Group 13 hydrides are electron deficient-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688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ar-SA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10668000" cy="685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Classification of covalent hydrides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11277600" cy="4572000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Electron-precise hydrides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 all electrons of the central atom are engaged in bonds. E.g. MH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where M is a group 14 metal (C,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Si).</a:t>
            </a:r>
          </a:p>
          <a:p>
            <a:pPr algn="just"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Electron-deficient hydrides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 insufficient electrons to satisfy the octet rule—share electrons to reach the Noble Gas (NG) configuration.  E.g. BH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AlH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just"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Electron-rich hydrides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 more electron pairs on the central atom than are needed for bond formation. E.g. NH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630" y="190979"/>
            <a:ext cx="1174066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Electron precise:- </a:t>
            </a:r>
          </a:p>
          <a:p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hydrides which have sufficient number of electrons required for forming covalent bonds is called electron precise hydride. </a:t>
            </a: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For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example, hydrides of group 14 (CH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SiH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GeH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SnH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PbH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etc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.) they have tetrahedral geometry.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8138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461" y="169057"/>
            <a:ext cx="11793415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Electron rich hydrides:- </a:t>
            </a:r>
          </a:p>
          <a:p>
            <a:pPr algn="just"/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Wingdings" charset="2"/>
              <a:buChar char="Ø"/>
            </a:pP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 hydrides which have excess electrons as required to form normal covalent bonds is called electron rich hydride.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For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example, hydrides of group 15 to 17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(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NH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PH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O, 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S, 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Se, 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Te, HF etc.)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Wingdings" charset="2"/>
              <a:buChar char="Ø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Metallic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or non-stoichiometric hydrides:-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Wingdings" charset="2"/>
              <a:buChar char="Ø"/>
            </a:pPr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These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are formed by many d-block and f-block elements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 algn="just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These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hydrides conducts heat and electricity though not efficient.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0667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122" y="221794"/>
            <a:ext cx="11828585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   Water </a:t>
            </a:r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Water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! It is the major part of all living organisms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. water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is also known as the river of life.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Human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body has about 65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% and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some plants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have as much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as 95%water.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Wingdings" charset="2"/>
              <a:buChar char="Ø"/>
            </a:pPr>
            <a:r>
              <a:rPr lang="en-US" sz="3200" b="1" dirty="0" smtClean="0">
                <a:latin typeface="Times New Roman" charset="0"/>
                <a:ea typeface="Times New Roman" charset="0"/>
                <a:cs typeface="Times New Roman" charset="0"/>
              </a:rPr>
              <a:t>STRUCTUREOF WATER</a:t>
            </a:r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 gas phase water is bent molecule with a bond angle of 104.5 and O-H bond length of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95.7 pm.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It is highly polar molecule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.</a:t>
            </a:r>
          </a:p>
          <a:p>
            <a:pPr marL="457200" indent="-457200">
              <a:buFont typeface="Wingdings" charset="2"/>
              <a:buChar char="Ø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Structure of ice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Ice has a highly ordered 3D hydrogen bonded structure. Each oxygen atom is surrounded </a:t>
            </a:r>
            <a:r>
              <a:rPr lang="en-US" sz="3200" dirty="0" err="1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tetrahedrally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by four other oxygen atoms at a distance of 276 pm.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0013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9292" y="173394"/>
            <a:ext cx="11758245" cy="7376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Chemical Properties of </a:t>
            </a:r>
            <a:r>
              <a:rPr lang="en-US" sz="36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water</a:t>
            </a:r>
          </a:p>
          <a:p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It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has the ability to act as an acid as well as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base</a:t>
            </a: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It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acts as an acid with NH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and as a base with 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(l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 NH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3(aq)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OH</a:t>
            </a:r>
            <a:r>
              <a:rPr lang="en-US" sz="3200" baseline="30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(aq)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 NH</a:t>
            </a:r>
            <a:r>
              <a:rPr lang="en-US" sz="3200" baseline="30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4+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aq) </a:t>
            </a:r>
            <a:endParaRPr lang="en-US" sz="3200" baseline="-250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(l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 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(aq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30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(aq)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 HS</a:t>
            </a:r>
            <a:r>
              <a:rPr lang="en-US" sz="3200" baseline="30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aq) </a:t>
            </a:r>
            <a:endParaRPr lang="en-US" sz="3200" baseline="-250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baseline="-250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REDOX REACTIONS INVOLVING WATER</a:t>
            </a:r>
          </a:p>
          <a:p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Water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can be easily reduced to 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by highly electropositive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metals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2Na + 2H</a:t>
            </a:r>
            <a:r>
              <a:rPr lang="en-US" sz="32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2HaOH +H</a:t>
            </a:r>
            <a:r>
              <a:rPr lang="en-US" sz="32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+energy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 + 2H</a:t>
            </a:r>
            <a:r>
              <a:rPr lang="en-US" sz="32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Ca(OH</a:t>
            </a:r>
            <a:r>
              <a:rPr lang="en-US" sz="32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+ H</a:t>
            </a:r>
            <a:r>
              <a:rPr lang="en-US" sz="32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(l)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+ 2Na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(s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2NaOH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(aq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 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2(g)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813539" y="2989385"/>
            <a:ext cx="1424353" cy="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813539" y="3458308"/>
            <a:ext cx="1424353" cy="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675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08727"/>
            <a:ext cx="11758246" cy="5673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charset="0"/>
                <a:ea typeface="Times New Roman" charset="0"/>
                <a:cs typeface="Times New Roman" charset="0"/>
              </a:rPr>
              <a:t>HYDROLYSIS REACTION</a:t>
            </a:r>
          </a:p>
          <a:p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Due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to high dielectric constant, it has a very strong hydrating tendency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It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dissolves many ionic compounds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P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10(s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+ 6H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(l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4H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PO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4(aq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endParaRPr lang="en-US" sz="3200" baseline="-250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baseline="-250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SiCl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4(l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+ 2H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(l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SiO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2(s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+ 4HCl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(</a:t>
            </a:r>
            <a:r>
              <a:rPr lang="en-US" sz="3200" baseline="-25000" dirty="0" err="1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aq</a:t>
            </a:r>
            <a:r>
              <a:rPr lang="en-US" sz="3200" baseline="-25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</a:t>
            </a:r>
          </a:p>
          <a:p>
            <a:endParaRPr lang="en-GB" sz="3200" baseline="-25000" dirty="0" smtClean="0">
              <a:solidFill>
                <a:srgbClr val="3B3835"/>
              </a:solidFill>
              <a:latin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2F</a:t>
            </a:r>
            <a:r>
              <a:rPr lang="en-US" sz="32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+ 2H</a:t>
            </a:r>
            <a:r>
              <a:rPr lang="en-US" sz="32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4HF + O</a:t>
            </a:r>
            <a:r>
              <a:rPr lang="en-US" sz="32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2Cl</a:t>
            </a:r>
            <a:r>
              <a:rPr lang="en-US" sz="32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+ 2H</a:t>
            </a:r>
            <a:r>
              <a:rPr lang="en-US" sz="32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2HCl + 2HOCl </a:t>
            </a:r>
          </a:p>
          <a:p>
            <a:r>
              <a:rPr lang="es-E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2HOCl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s-E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2HCl + O</a:t>
            </a:r>
            <a:r>
              <a:rPr lang="es-ES" sz="32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aseline="-25000" dirty="0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3323498" y="2971800"/>
            <a:ext cx="1424353" cy="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V="1">
            <a:off x="3305907" y="3799597"/>
            <a:ext cx="1424353" cy="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8223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04800"/>
            <a:ext cx="11353800" cy="6065520"/>
          </a:xfrm>
        </p:spPr>
        <p:txBody>
          <a:bodyPr>
            <a:noAutofit/>
          </a:bodyPr>
          <a:lstStyle/>
          <a:p>
            <a:pPr algn="l" rtl="0" eaLnBrk="1" hangingPunct="1">
              <a:buNone/>
            </a:pPr>
            <a:r>
              <a:rPr lang="es-E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  + 2H</a:t>
            </a:r>
            <a:r>
              <a:rPr lang="es-E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s-E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CO + H2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 eaLnBrk="1" hangingPunct="1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 + 2H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SiO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+ 2H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+ 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2NaOH</a:t>
            </a:r>
          </a:p>
          <a:p>
            <a:pPr algn="l" rtl="0" eaLnBrk="1" hangingPunct="1"/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Ca(OH)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              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ar-EG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Hydrolysis</a:t>
            </a:r>
            <a:r>
              <a:rPr lang="ar-EG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PCl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+ 3H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P (OH)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+ 3HCl</a:t>
            </a:r>
          </a:p>
          <a:p>
            <a:pPr algn="l" rtl="0" eaLnBrk="1" hangingPunct="1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 (OH)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Phosphorous acid</a:t>
            </a:r>
          </a:p>
          <a:p>
            <a:pPr algn="l" rtl="0" eaLnBrk="1" hangingPunct="1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SOCl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+ 2H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SO (OH)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+ 2HCl</a:t>
            </a:r>
          </a:p>
          <a:p>
            <a:pPr algn="l" rtl="0" eaLnBrk="1" hangingPunct="1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 (OH)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Sulphorous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acid</a:t>
            </a:r>
          </a:p>
          <a:p>
            <a:pPr algn="l" rtl="0" eaLnBrk="1" hangingPunct="1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SbCl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SbOCl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+ 2HCl</a:t>
            </a:r>
          </a:p>
          <a:p>
            <a:pPr algn="l" rtl="0" eaLnBrk="1" hangingPunct="1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2SbOCl + 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Sb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+ 2HCl</a:t>
            </a:r>
          </a:p>
          <a:p>
            <a:pPr algn="l" rtl="0" eaLnBrk="1" hangingPunct="1"/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AlCl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+ 3H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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Al(OH)</a:t>
            </a:r>
            <a:r>
              <a:rPr lang="en-US" sz="2400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+ 3HCl</a:t>
            </a:r>
          </a:p>
          <a:p>
            <a:pPr algn="l" eaLnBrk="1" hangingPunct="1"/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799" y="309571"/>
            <a:ext cx="1166948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Hydrogen Compounds</a:t>
            </a:r>
          </a:p>
          <a:p>
            <a:endParaRPr lang="en-US" sz="3200" b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b="1" dirty="0">
                <a:latin typeface="Times New Roman" charset="0"/>
                <a:ea typeface="Times New Roman" charset="0"/>
                <a:cs typeface="Times New Roman" charset="0"/>
              </a:rPr>
              <a:t>Hydrogen Bonding </a:t>
            </a:r>
          </a:p>
          <a:p>
            <a:endParaRPr lang="en-US" sz="3200" b="1" dirty="0">
              <a:solidFill>
                <a:srgbClr val="FF0000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Small </a:t>
            </a: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elements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Between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H and highly electronegative atoms (ex: N, O, and F)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5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% as strong as covalent bonds (between the same atoms) </a:t>
            </a:r>
            <a:endParaRPr lang="en-US" sz="32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dirty="0" smtClean="0">
                <a:latin typeface="Times New Roman" charset="0"/>
                <a:ea typeface="Times New Roman" charset="0"/>
                <a:cs typeface="Times New Roman" charset="0"/>
              </a:rPr>
              <a:t>Coulombic </a:t>
            </a:r>
            <a:r>
              <a:rPr lang="en-US" sz="3200" dirty="0">
                <a:latin typeface="Times New Roman" charset="0"/>
                <a:ea typeface="Times New Roman" charset="0"/>
                <a:cs typeface="Times New Roman" charset="0"/>
              </a:rPr>
              <a:t>interactions between the partially positive charge on a hydrogen atom and the partially negative charge of another atom form the H bond </a:t>
            </a:r>
          </a:p>
        </p:txBody>
      </p:sp>
      <p:sp>
        <p:nvSpPr>
          <p:cNvPr id="3" name="Rectangle 2"/>
          <p:cNvSpPr/>
          <p:nvPr/>
        </p:nvSpPr>
        <p:spPr>
          <a:xfrm>
            <a:off x="4318647" y="5687114"/>
            <a:ext cx="293123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r>
              <a:rPr lang="en-US" sz="4400" baseline="30000" dirty="0">
                <a:latin typeface="Times New Roman" charset="0"/>
                <a:ea typeface="Times New Roman" charset="0"/>
                <a:cs typeface="Times New Roman" charset="0"/>
              </a:rPr>
              <a:t>δ-</a:t>
            </a:r>
            <a:r>
              <a:rPr lang="en-US" sz="4400" dirty="0">
                <a:latin typeface="Times New Roman" charset="0"/>
                <a:ea typeface="Times New Roman" charset="0"/>
                <a:cs typeface="Times New Roman" charset="0"/>
              </a:rPr>
              <a:t>---</a:t>
            </a:r>
            <a:r>
              <a:rPr lang="en-US" sz="4400" baseline="30000" dirty="0">
                <a:latin typeface="Times New Roman" charset="0"/>
                <a:ea typeface="Times New Roman" charset="0"/>
                <a:cs typeface="Times New Roman" charset="0"/>
              </a:rPr>
              <a:t>δ+</a:t>
            </a:r>
            <a:r>
              <a:rPr lang="en-US" sz="4400" dirty="0">
                <a:latin typeface="Times New Roman" charset="0"/>
                <a:ea typeface="Times New Roman" charset="0"/>
                <a:cs typeface="Times New Roman" charset="0"/>
              </a:rPr>
              <a:t>H-O </a:t>
            </a:r>
          </a:p>
        </p:txBody>
      </p:sp>
    </p:spTree>
    <p:extLst>
      <p:ext uri="{BB962C8B-B14F-4D97-AF65-F5344CB8AC3E}">
        <p14:creationId xmlns:p14="http://schemas.microsoft.com/office/powerpoint/2010/main" val="116906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7216" y="215261"/>
            <a:ext cx="1167032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Resemblance with alkali metals:- </a:t>
            </a:r>
            <a:endParaRPr lang="en-US" sz="3600" b="1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6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742950" indent="-74295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Electronic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configuration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                               1H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= </a:t>
            </a:r>
            <a:r>
              <a:rPr lang="en-US" sz="32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1s</a:t>
            </a:r>
            <a:r>
              <a:rPr lang="en-US" sz="3200" b="1" baseline="30000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1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                                                       11Na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= 1s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2s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2p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6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sz="32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3s</a:t>
            </a:r>
            <a:r>
              <a:rPr lang="en-US" sz="3200" b="1" baseline="30000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1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                             19K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= 1s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2s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2p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6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3s</a:t>
            </a:r>
            <a:r>
              <a:rPr lang="en-US" sz="3200" baseline="30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3p</a:t>
            </a:r>
            <a:r>
              <a:rPr lang="en-US" sz="3200" baseline="300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6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sz="32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4s</a:t>
            </a:r>
            <a:r>
              <a:rPr lang="en-US" sz="3200" b="1" baseline="30000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1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</a:p>
          <a:p>
            <a:pPr marL="742950" indent="-74295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Electropositive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character: H+, Na+, K+ etc. </a:t>
            </a:r>
          </a:p>
          <a:p>
            <a:pPr marL="742950" indent="-74295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Oxidation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state: +1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742950" indent="-74295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Combination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with electronegative elements: form binary compounds with electronegative elements like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alkali metals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. Halides: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HCl NaCl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KCl etc. </a:t>
            </a:r>
          </a:p>
          <a:p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Sulphides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: 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 Na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S, K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7796029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06400" y="1"/>
            <a:ext cx="11347451" cy="57148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Hydrogen and Bonding: H-Bonding</a:t>
            </a:r>
          </a:p>
        </p:txBody>
      </p:sp>
      <p:sp>
        <p:nvSpPr>
          <p:cNvPr id="22835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03200" y="990600"/>
            <a:ext cx="8432800" cy="5867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Often, 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hydrogen bonding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will markedly affect the physical properties (e.g. boiling point) and even the reactivity (the interactions of many drugs with the body depend on hydrogen bonding) of molecules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Hydrogen bonds are formed between an H atom attached to an electronegative atom and an electronegative atom that possesses a lone pair of electrons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Intermolecular hydrogen bonds are those that exist between two molecules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Intra</a:t>
            </a:r>
            <a:r>
              <a:rPr lang="ar-EG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molecular hydrogen bonds exist among atoms of the same molecule.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8763000" y="1801813"/>
          <a:ext cx="34290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Bitmap Image" r:id="rId4" imgW="2010056" imgH="1666667" progId="PBrush">
                  <p:embed/>
                </p:oleObj>
              </mc:Choice>
              <mc:Fallback>
                <p:oleObj name="Bitmap Image" r:id="rId4" imgW="2010056" imgH="1666667" progId="PBrush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0" y="1801813"/>
                        <a:ext cx="3429000" cy="213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8246533" y="4191000"/>
            <a:ext cx="394546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an intermolecular</a:t>
            </a:r>
          </a:p>
          <a:p>
            <a:pPr algn="ctr"/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H-bond (longer than</a:t>
            </a:r>
          </a:p>
          <a:p>
            <a:pPr algn="ctr"/>
            <a:r>
              <a:rPr lang="en-US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typical H-F bond)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V="1">
            <a:off x="9550400" y="3429000"/>
            <a:ext cx="7112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34433" y="1"/>
            <a:ext cx="10881784" cy="108426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Hydrogen Bonds</a:t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0713"/>
            <a:ext cx="12192000" cy="5319712"/>
          </a:xfrm>
        </p:spPr>
        <p:txBody>
          <a:bodyPr/>
          <a:lstStyle/>
          <a:p>
            <a:pPr algn="l" rtl="0" eaLnBrk="1" hangingPunct="1"/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*is a bond formed between polar molecules in which hydrogen atoms lies between to atoms of high electron gativity as ( oxygen ) or ( fluorine ) , so  the hydrogen atom binds with one atom by polar covalent bond and binds with the second atom by hydrogen bond .</a:t>
            </a:r>
          </a:p>
          <a:p>
            <a:pPr algn="l" rtl="0" eaLnBrk="1" hangingPunct="1"/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**So hydrogen atom acts as a bridge to bind molecules together . </a:t>
            </a:r>
          </a:p>
          <a:p>
            <a:pPr algn="l" rtl="0" eaLnBrk="1" hangingPunct="1"/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Explanation of hydrogen bond in water : </a:t>
            </a:r>
          </a:p>
          <a:p>
            <a:pPr algn="l" rtl="0" eaLnBrk="1" hangingPunct="1"/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( 1 ) oxygen atoms has small volume , so it has high  electronegativity ( 3.5 ) , while </a:t>
            </a:r>
          </a:p>
          <a:p>
            <a:pPr algn="l" rtl="0" eaLnBrk="1" hangingPunct="1"/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        electronegativity of hydrogen is 2.1 . so oxygen atom will carry a         charge ,   </a:t>
            </a:r>
          </a:p>
          <a:p>
            <a:pPr algn="l" rtl="0" eaLnBrk="1" hangingPunct="1"/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             while hydrogen atom will carry a (     )  charge . </a:t>
            </a:r>
          </a:p>
          <a:p>
            <a:pPr algn="l" rtl="0" eaLnBrk="1" hangingPunct="1"/>
            <a:r>
              <a:rPr lang="en-US" sz="1800" b="1" smtClean="0">
                <a:latin typeface="Times New Roman" pitchFamily="18" charset="0"/>
                <a:cs typeface="Times New Roman" pitchFamily="18" charset="0"/>
              </a:rPr>
              <a:t>     ( 2 ) hydrogen bond is formed due to the attraction force between one hydrogen atom   of one molecule and one molecule and one oxygen atom of another molecule , so  molecule of water are collected by hydrogen bonds , so water exists  in a liquid state and has high boiling point .</a:t>
            </a:r>
            <a:r>
              <a:rPr lang="en-US" sz="1800" b="1" u="sng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  <a:p>
            <a:pPr algn="l" rtl="0" eaLnBrk="1" hangingPunct="1"/>
            <a:r>
              <a:rPr lang="en-US" sz="1800" b="1" u="sng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pic>
        <p:nvPicPr>
          <p:cNvPr id="14340" name="Picture 4" descr="dim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4717" y="4724400"/>
            <a:ext cx="4800600" cy="184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39184" y="5327650"/>
            <a:ext cx="29273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b="1">
                <a:solidFill>
                  <a:srgbClr val="AD0000"/>
                </a:solidFill>
                <a:latin typeface="Times New Roman" pitchFamily="18" charset="0"/>
                <a:cs typeface="Times New Roman" pitchFamily="18" charset="0"/>
              </a:rPr>
              <a:t>Chemistry of Water</a:t>
            </a:r>
            <a:r>
              <a:rPr lang="ar-SA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 eaLnBrk="0" hangingPunct="0"/>
            <a:r>
              <a:rPr lang="en-US" b="1">
                <a:solidFill>
                  <a:srgbClr val="AD0000"/>
                </a:solidFill>
                <a:latin typeface="Times New Roman" pitchFamily="18" charset="0"/>
                <a:cs typeface="Times New Roman" pitchFamily="18" charset="0"/>
              </a:rPr>
              <a:t>The polarity of water</a:t>
            </a:r>
            <a:r>
              <a:rPr lang="ar-SA" sz="1800" b="1">
                <a:latin typeface="Times New Roman" pitchFamily="18" charset="0"/>
                <a:cs typeface="Times New Roman" pitchFamily="18" charset="0"/>
              </a:rPr>
              <a:t> </a:t>
            </a:r>
            <a:endParaRPr lang="ar-SA" sz="1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2" name="Picture 7" descr="Delta-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45134" y="2852739"/>
            <a:ext cx="480484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8" descr="Delta-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3213100"/>
            <a:ext cx="383117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10" descr="Hydrogen bonding between water molecul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613901" y="4508501"/>
            <a:ext cx="25781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06400" y="1"/>
            <a:ext cx="11347451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H-Bonding</a:t>
            </a:r>
          </a:p>
        </p:txBody>
      </p:sp>
      <p:sp>
        <p:nvSpPr>
          <p:cNvPr id="230403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1" y="1066801"/>
            <a:ext cx="5592233" cy="44227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is evident that as molecular weight increases, boiling points and melting points increase as a result of increased intermolecular forces (dispersion)</a:t>
            </a:r>
          </a:p>
          <a:p>
            <a:pPr eaLnBrk="1" hangingPunct="1"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Except for first case in each series, dispersion forces determine boiling point</a:t>
            </a:r>
          </a:p>
          <a:p>
            <a:pPr eaLnBrk="1" hangingPunct="1"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first hydride of each series, </a:t>
            </a:r>
            <a:r>
              <a:rPr lang="en-US" sz="24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H-bonding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is the main factor which determines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b.p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m.p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5844" name="Picture 4" descr="trends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333995" y="1500174"/>
            <a:ext cx="6858005" cy="3808426"/>
          </a:xfrm>
          <a:noFill/>
        </p:spPr>
      </p:pic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904971" y="5867401"/>
            <a:ext cx="100414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What would be the expected boiling point of water</a:t>
            </a:r>
          </a:p>
          <a:p>
            <a:pPr algn="ctr"/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the absence of H-bonding?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2"/>
          <p:cNvSpPr txBox="1">
            <a:spLocks noChangeArrowheads="1"/>
          </p:cNvSpPr>
          <p:nvPr/>
        </p:nvSpPr>
        <p:spPr bwMode="auto">
          <a:xfrm>
            <a:off x="1333467" y="428604"/>
            <a:ext cx="9772691" cy="707886"/>
          </a:xfrm>
          <a:prstGeom prst="rect">
            <a:avLst/>
          </a:prstGeom>
          <a:gradFill rotWithShape="1">
            <a:gsLst>
              <a:gs pos="0">
                <a:srgbClr val="990000">
                  <a:alpha val="35001"/>
                </a:srgbClr>
              </a:gs>
              <a:gs pos="100000">
                <a:srgbClr val="470000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Hydrogen and the Alkali Metals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57298"/>
            <a:ext cx="11296691" cy="492922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 the Group 1A(1) elements, hydrogen</a:t>
            </a:r>
          </a:p>
          <a:p>
            <a:pPr lvl="1"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has an outer electron configuration of </a:t>
            </a:r>
            <a:r>
              <a:rPr lang="en-US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ns</a:t>
            </a:r>
            <a:r>
              <a:rPr lang="en-US" baseline="300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</a:t>
            </a:r>
          </a:p>
          <a:p>
            <a:pPr lvl="1"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has a single valence electron, and</a:t>
            </a:r>
          </a:p>
          <a:p>
            <a:pPr lvl="1"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has a common +1 oxidation state.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Unlike the alkali metals, hydrogen</a:t>
            </a:r>
          </a:p>
          <a:p>
            <a:pPr lvl="1">
              <a:spcBef>
                <a:spcPct val="50000"/>
              </a:spcBef>
            </a:pPr>
            <a:r>
              <a:rPr lang="en-US" b="1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Shares 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electrons with nonmetals rather than transferring e</a:t>
            </a:r>
            <a:r>
              <a:rPr lang="en-US" baseline="300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to them.</a:t>
            </a:r>
          </a:p>
          <a:p>
            <a:pPr lvl="1"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has a much higher ionization energy than any alkali metal, due to its small size.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9292" y="149278"/>
            <a:ext cx="11811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Resemblance with halogens:- </a:t>
            </a:r>
            <a:endParaRPr lang="en-US" sz="3600" b="1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Electronic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configuration: Both contain one electron less than the nearest noble gas configuration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                       1H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= 1s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1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(near to 2He)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                                   9F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= 1s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2s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2p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5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(near to 8Ne)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                  17Cl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= 1s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2s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2p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6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3s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2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3p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5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(near to 18Ar)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Non-metallic </a:t>
            </a:r>
            <a:r>
              <a:rPr lang="en-US" sz="28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character: like halogens, hydrogen is non-metallic in nature. </a:t>
            </a:r>
            <a:endParaRPr lang="en-US" sz="28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Atomicity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: Diatomic molecules.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Formation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of similar types of compounds: 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         i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. Halides: CCl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SiCl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GeCl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                                                       ii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. Hydrides: CH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SiH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, GeH</a:t>
            </a:r>
            <a:r>
              <a:rPr lang="en-US" sz="3200" baseline="-25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4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Oxidation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state: –1 Na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+1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-1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Na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+1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Cl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-1</a:t>
            </a:r>
            <a:endParaRPr lang="en-US" sz="3200" baseline="30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394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"/>
          <p:cNvSpPr txBox="1">
            <a:spLocks noChangeArrowheads="1"/>
          </p:cNvSpPr>
          <p:nvPr/>
        </p:nvSpPr>
        <p:spPr bwMode="auto">
          <a:xfrm>
            <a:off x="2095472" y="357167"/>
            <a:ext cx="8331200" cy="707886"/>
          </a:xfrm>
          <a:prstGeom prst="rect">
            <a:avLst/>
          </a:prstGeom>
          <a:gradFill rotWithShape="1">
            <a:gsLst>
              <a:gs pos="0">
                <a:srgbClr val="990000">
                  <a:alpha val="35001"/>
                </a:srgbClr>
              </a:gs>
              <a:gs pos="100000">
                <a:srgbClr val="470000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Hydrogen and the Halogens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37360"/>
            <a:ext cx="10972800" cy="431198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 the halogens or Group 7A(17), hydrogen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exists as a diatomic molecule and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needs only 1 electron to fill its valence shell.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Unlike the halogens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 has a much lower </a:t>
            </a:r>
            <a:r>
              <a:rPr lang="en-US" sz="2400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electronegativity</a:t>
            </a:r>
            <a:r>
              <a:rPr lang="en-US" sz="2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than any halogen,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 lacks the three valence e</a:t>
            </a:r>
            <a:r>
              <a:rPr lang="en-US" sz="2400" baseline="300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pairs that halogens have, and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halide ions (X</a:t>
            </a:r>
            <a:r>
              <a:rPr lang="en-US" sz="2400" baseline="300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are common and stable, but the hydride ion (H</a:t>
            </a:r>
            <a:r>
              <a:rPr lang="en-US" sz="2400" baseline="300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is rare and reactive.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462" y="133870"/>
            <a:ext cx="11957538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Difference from alkali metals:- </a:t>
            </a:r>
          </a:p>
          <a:p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Ionization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enthalpy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:-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 ionization enthalpy of hydrogen is very high in comparison to alkali metals.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Non-metallic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character: alkali metals are typical metals while hydrogen is non-metal </a:t>
            </a: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Atomicity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: hydrogen is diatomic while alkali metals are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monoatomic.</a:t>
            </a: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Nature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of compounds: the compounds of hydrogen are predominantly covalent while those of alkali metals are ionic. </a:t>
            </a: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For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example: HCl is covalent while NaCl is ionic.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The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oxides of alkali metals are basic while hydrogen oxide is neutral.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898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9630" y="169039"/>
            <a:ext cx="1179341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Difference </a:t>
            </a:r>
            <a:r>
              <a:rPr lang="en-US" sz="3600" b="1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from halogens</a:t>
            </a:r>
            <a:r>
              <a:rPr lang="en-US" sz="3600" b="1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:- </a:t>
            </a:r>
            <a:endParaRPr lang="en-US" sz="3600" b="1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Less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tendency for hydride formation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: Hydrogen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has less tendency to take up electron to form hydride ion (H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as compared to the halogens which from halide ions (X</a:t>
            </a:r>
            <a:r>
              <a:rPr lang="en-US" sz="3200" baseline="300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-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) very easily.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Absence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of unshared pairs of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electrons</a:t>
            </a:r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Nature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of oxides: The oxides of halogens are acidic while hydrogen oxide is neutral.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3200" dirty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Occurrence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of Hydrogen: </a:t>
            </a:r>
            <a:endParaRPr lang="en-US" sz="3200" dirty="0" smtClean="0">
              <a:solidFill>
                <a:srgbClr val="3B3835"/>
              </a:solidFill>
              <a:latin typeface="Times New Roman" charset="0"/>
              <a:ea typeface="Times New Roman" charset="0"/>
              <a:cs typeface="Times New Roman" charset="0"/>
            </a:endParaRPr>
          </a:p>
          <a:p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     *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Hydrogen, the most abundant element in the universe and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the  third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most abundant on the surface of the globe, is being </a:t>
            </a:r>
            <a:r>
              <a:rPr lang="en-US" sz="3200" dirty="0" smtClean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visualized </a:t>
            </a:r>
            <a:r>
              <a:rPr lang="en-US" sz="3200" dirty="0">
                <a:solidFill>
                  <a:srgbClr val="3B3835"/>
                </a:solidFill>
                <a:latin typeface="Times New Roman" charset="0"/>
                <a:ea typeface="Times New Roman" charset="0"/>
                <a:cs typeface="Times New Roman" charset="0"/>
              </a:rPr>
              <a:t>as the major future source of energy</a:t>
            </a:r>
            <a:endParaRPr lang="en-US" sz="32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344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2972</Words>
  <Application>Microsoft Office PowerPoint</Application>
  <PresentationFormat>Widescreen</PresentationFormat>
  <Paragraphs>517</Paragraphs>
  <Slides>42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3" baseType="lpstr">
      <vt:lpstr>ＭＳ Ｐゴシック</vt:lpstr>
      <vt:lpstr>Arial</vt:lpstr>
      <vt:lpstr>Calibri</vt:lpstr>
      <vt:lpstr>Calibri Light</vt:lpstr>
      <vt:lpstr>Perpetua</vt:lpstr>
      <vt:lpstr>Symbol</vt:lpstr>
      <vt:lpstr>Tahoma</vt:lpstr>
      <vt:lpstr>Times New Roman</vt:lpstr>
      <vt:lpstr>Wingdings</vt:lpstr>
      <vt:lpstr>Office Theme</vt:lpstr>
      <vt:lpstr>Bitmap Image</vt:lpstr>
      <vt:lpstr>                     Hydrogen Chemistry    </vt:lpstr>
      <vt:lpstr>PowerPoint Presentation</vt:lpstr>
      <vt:lpstr>Location in the Periodic Table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  <vt:lpstr>PowerPoint Presentation</vt:lpstr>
      <vt:lpstr>PowerPoint Presentation</vt:lpstr>
      <vt:lpstr>Preparation of Hydrogen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Covalent Hydrides</vt:lpstr>
      <vt:lpstr>                               Hydrides</vt:lpstr>
      <vt:lpstr>PowerPoint Presentation</vt:lpstr>
      <vt:lpstr>Classification of covalent hydrides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Hydrogen and Bonding: H-Bonding</vt:lpstr>
      <vt:lpstr>              Hydrogen Bonds </vt:lpstr>
      <vt:lpstr>                    H-Bonding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Fahad Alharthi</dc:creator>
  <cp:lastModifiedBy>Nabil Alzaqri</cp:lastModifiedBy>
  <cp:revision>25</cp:revision>
  <dcterms:created xsi:type="dcterms:W3CDTF">2017-10-14T10:37:21Z</dcterms:created>
  <dcterms:modified xsi:type="dcterms:W3CDTF">2022-02-01T09:51:02Z</dcterms:modified>
</cp:coreProperties>
</file>