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5" r:id="rId4"/>
    <p:sldMasterId id="2147484238" r:id="rId5"/>
    <p:sldMasterId id="2147484224" r:id="rId6"/>
    <p:sldMasterId id="2147484236" r:id="rId7"/>
    <p:sldMasterId id="2147484220" r:id="rId8"/>
  </p:sldMasterIdLst>
  <p:notesMasterIdLst>
    <p:notesMasterId r:id="rId57"/>
  </p:notesMasterIdLst>
  <p:handoutMasterIdLst>
    <p:handoutMasterId r:id="rId58"/>
  </p:handoutMasterIdLst>
  <p:sldIdLst>
    <p:sldId id="695" r:id="rId9"/>
    <p:sldId id="299" r:id="rId10"/>
    <p:sldId id="295" r:id="rId11"/>
    <p:sldId id="268" r:id="rId12"/>
    <p:sldId id="305" r:id="rId13"/>
    <p:sldId id="298" r:id="rId14"/>
    <p:sldId id="270" r:id="rId15"/>
    <p:sldId id="271" r:id="rId16"/>
    <p:sldId id="289" r:id="rId17"/>
    <p:sldId id="275" r:id="rId18"/>
    <p:sldId id="276" r:id="rId19"/>
    <p:sldId id="306" r:id="rId20"/>
    <p:sldId id="307" r:id="rId21"/>
    <p:sldId id="308" r:id="rId22"/>
    <p:sldId id="277" r:id="rId23"/>
    <p:sldId id="309" r:id="rId24"/>
    <p:sldId id="278" r:id="rId25"/>
    <p:sldId id="311" r:id="rId26"/>
    <p:sldId id="805" r:id="rId27"/>
    <p:sldId id="292" r:id="rId28"/>
    <p:sldId id="291" r:id="rId29"/>
    <p:sldId id="297" r:id="rId30"/>
    <p:sldId id="279" r:id="rId31"/>
    <p:sldId id="300" r:id="rId32"/>
    <p:sldId id="293" r:id="rId33"/>
    <p:sldId id="294" r:id="rId34"/>
    <p:sldId id="312" r:id="rId35"/>
    <p:sldId id="313" r:id="rId36"/>
    <p:sldId id="280" r:id="rId37"/>
    <p:sldId id="301" r:id="rId38"/>
    <p:sldId id="314" r:id="rId39"/>
    <p:sldId id="264" r:id="rId40"/>
    <p:sldId id="273" r:id="rId41"/>
    <p:sldId id="281" r:id="rId42"/>
    <p:sldId id="282" r:id="rId43"/>
    <p:sldId id="283" r:id="rId44"/>
    <p:sldId id="284" r:id="rId45"/>
    <p:sldId id="265" r:id="rId46"/>
    <p:sldId id="285" r:id="rId47"/>
    <p:sldId id="266" r:id="rId48"/>
    <p:sldId id="286" r:id="rId49"/>
    <p:sldId id="287" r:id="rId50"/>
    <p:sldId id="302" r:id="rId51"/>
    <p:sldId id="303" r:id="rId52"/>
    <p:sldId id="288" r:id="rId53"/>
    <p:sldId id="304" r:id="rId54"/>
    <p:sldId id="315" r:id="rId55"/>
    <p:sldId id="316" r:id="rId56"/>
  </p:sldIdLst>
  <p:sldSz cx="9144000" cy="6858000" type="screen4x3"/>
  <p:notesSz cx="6858000" cy="9144000"/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Content" id="{C8F9C759-C68A-4B63-897E-58D3590AB052}">
          <p14:sldIdLst>
            <p14:sldId id="695"/>
            <p14:sldId id="299"/>
            <p14:sldId id="295"/>
            <p14:sldId id="268"/>
            <p14:sldId id="305"/>
            <p14:sldId id="298"/>
            <p14:sldId id="270"/>
            <p14:sldId id="271"/>
            <p14:sldId id="289"/>
            <p14:sldId id="275"/>
            <p14:sldId id="276"/>
            <p14:sldId id="306"/>
            <p14:sldId id="307"/>
            <p14:sldId id="308"/>
            <p14:sldId id="277"/>
            <p14:sldId id="309"/>
            <p14:sldId id="278"/>
            <p14:sldId id="311"/>
            <p14:sldId id="805"/>
            <p14:sldId id="292"/>
            <p14:sldId id="291"/>
            <p14:sldId id="297"/>
            <p14:sldId id="279"/>
            <p14:sldId id="300"/>
            <p14:sldId id="293"/>
            <p14:sldId id="294"/>
            <p14:sldId id="312"/>
            <p14:sldId id="313"/>
            <p14:sldId id="280"/>
            <p14:sldId id="301"/>
            <p14:sldId id="314"/>
            <p14:sldId id="264"/>
            <p14:sldId id="273"/>
            <p14:sldId id="281"/>
            <p14:sldId id="282"/>
            <p14:sldId id="283"/>
            <p14:sldId id="284"/>
            <p14:sldId id="265"/>
            <p14:sldId id="285"/>
            <p14:sldId id="266"/>
            <p14:sldId id="286"/>
            <p14:sldId id="287"/>
            <p14:sldId id="302"/>
            <p14:sldId id="303"/>
            <p14:sldId id="288"/>
            <p14:sldId id="304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tik Singh" initials="RS" lastIdx="1" clrIdx="0">
    <p:extLst>
      <p:ext uri="{19B8F6BF-5375-455C-9EA6-DF929625EA0E}">
        <p15:presenceInfo xmlns:p15="http://schemas.microsoft.com/office/powerpoint/2012/main" userId="19636505a2df86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76092"/>
    <a:srgbClr val="1474D2"/>
    <a:srgbClr val="4F81BD"/>
    <a:srgbClr val="00ACEE"/>
    <a:srgbClr val="E9EDF4"/>
    <a:srgbClr val="D0D8E8"/>
    <a:srgbClr val="C50500"/>
    <a:srgbClr val="3AB11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4257" autoAdjust="0"/>
  </p:normalViewPr>
  <p:slideViewPr>
    <p:cSldViewPr>
      <p:cViewPr varScale="1">
        <p:scale>
          <a:sx n="106" d="100"/>
          <a:sy n="106" d="100"/>
        </p:scale>
        <p:origin x="19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702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778"/>
    </p:cViewPr>
  </p:sorterViewPr>
  <p:notesViewPr>
    <p:cSldViewPr>
      <p:cViewPr varScale="1">
        <p:scale>
          <a:sx n="55" d="100"/>
          <a:sy n="55" d="100"/>
        </p:scale>
        <p:origin x="2130" y="9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ags" Target="tags/tag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6.xml"/><Relationship Id="rId2" Type="http://schemas.openxmlformats.org/officeDocument/2006/relationships/slide" Target="slides/slide35.xml"/><Relationship Id="rId1" Type="http://schemas.openxmlformats.org/officeDocument/2006/relationships/slide" Target="slides/slide34.xml"/><Relationship Id="rId4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28DBE4-AFEF-452A-AB0E-EC5D5B21E7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755D87-2098-41E6-9CAB-1AB13F7A27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2B3C0-C726-4CE7-BDF8-1C1D99B0EBB6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A7A9D-9331-4823-8F6A-7A055D5561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8D850-6175-422C-86F9-7736BE47C9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4CA67-E1B0-4E67-9222-8F681AA498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2816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0DCA12-2123-4DC2-99E4-D065727CE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5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1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DE53BE-BA17-4C5C-8004-97201C641F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6700" y="1257300"/>
            <a:ext cx="4191000" cy="4838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36D15-815C-4900-B9AD-142C8A13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00" y="1828801"/>
            <a:ext cx="4191000" cy="1219200"/>
          </a:xfrm>
          <a:prstGeom prst="rect">
            <a:avLst/>
          </a:prstGeom>
        </p:spPr>
        <p:txBody>
          <a:bodyPr anchor="ctr"/>
          <a:lstStyle>
            <a:lvl1pPr algn="ctr">
              <a:defRPr sz="4000" b="0" i="1"/>
            </a:lvl1pPr>
          </a:lstStyle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BEDA5-9F9B-4B20-B1C8-7D8B84B56A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6300" y="3200400"/>
            <a:ext cx="4191000" cy="1981200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7ACBBC-84D7-45E1-B6B7-29B45C22D8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2000" y="6159137"/>
            <a:ext cx="3048000" cy="228600"/>
          </a:xfrm>
          <a:prstGeom prst="rect">
            <a:avLst/>
          </a:prstGeom>
        </p:spPr>
        <p:txBody>
          <a:bodyPr anchor="t"/>
          <a:lstStyle>
            <a:lvl1pPr algn="ctr">
              <a:defRPr sz="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Long Copyright 12">
            <a:extLst>
              <a:ext uri="{FF2B5EF4-FFF2-40B4-BE49-F238E27FC236}">
                <a16:creationId xmlns:a16="http://schemas.microsoft.com/office/drawing/2014/main" id="{12AEC8B7-AC39-45DE-AC4C-1E17FBE25A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6477000"/>
            <a:ext cx="9144000" cy="381000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50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9E8A8D-2281-483A-84A0-77C9ECA80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92BE54B-ED6D-4448-9518-B7F74BF584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C01BBB-3899-42B3-897F-2FC47CA8CE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B232F4BD-0CF3-499E-AEA8-CE95DE25E67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827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8" y="609600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11" y="1518821"/>
            <a:ext cx="2443579" cy="2443579"/>
          </a:xfrm>
          <a:prstGeom prst="rect">
            <a:avLst/>
          </a:prstGeom>
        </p:spPr>
      </p:pic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4483923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136771" y="5467290"/>
            <a:ext cx="2870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www.mheducation.com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F42E2-CCF1-4CC4-BFF9-DD453097F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478588"/>
            <a:ext cx="9144000" cy="4000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568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868" y="2542901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570176-B51D-4FD0-9F24-9411F49B6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20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0" y="198000"/>
            <a:ext cx="8460000" cy="81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Appendix Title - Text Alternative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ACFBE1A-8155-4B68-803A-1CB4404DBE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4800" y="1079864"/>
            <a:ext cx="2980800" cy="250825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8A9D907-A1B3-4E65-A793-5004CBDB4B0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2001" y="1410789"/>
            <a:ext cx="8459999" cy="4876800"/>
          </a:xfrm>
        </p:spPr>
        <p:txBody>
          <a:bodyPr>
            <a:noAutofit/>
          </a:bodyPr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100">
                <a:latin typeface="Calibri (Body)"/>
              </a:defRPr>
            </a:lvl2pPr>
            <a:lvl3pPr>
              <a:defRPr sz="2100">
                <a:latin typeface="Calibri (Body)"/>
              </a:defRPr>
            </a:lvl3pPr>
            <a:lvl4pPr>
              <a:defRPr sz="2100">
                <a:latin typeface="Calibri (Body)"/>
              </a:defRPr>
            </a:lvl4pPr>
            <a:lvl5pPr>
              <a:defRPr sz="2100">
                <a:latin typeface="Calibri (Body)"/>
              </a:defRPr>
            </a:lvl5pPr>
          </a:lstStyle>
          <a:p>
            <a:pPr lvl="0"/>
            <a:r>
              <a:rPr lang="en-US" dirty="0"/>
              <a:t>Slide Content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5013BC-66C3-4B7A-8117-CDC3C96C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4800" y="6363790"/>
            <a:ext cx="2980800" cy="250825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0DFC02-B5BF-4E3D-9424-EDA2AFA3E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8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1"/>
            <a:ext cx="8458200" cy="678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algn="ctr"/>
            <a:r>
              <a:rPr lang="en-US" dirty="0"/>
              <a:t>Slide Title</a:t>
            </a:r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9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4" name="Image Identifier 1">
            <a:extLst>
              <a:ext uri="{FF2B5EF4-FFF2-40B4-BE49-F238E27FC236}">
                <a16:creationId xmlns:a16="http://schemas.microsoft.com/office/drawing/2014/main" id="{06B6FD09-21E6-4C44-B034-2825B085D9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5125" y="1410562"/>
            <a:ext cx="4078224" cy="393192"/>
          </a:xfrm>
        </p:spPr>
        <p:txBody>
          <a:bodyPr anchor="ctr">
            <a:noAutofit/>
          </a:bodyPr>
          <a:lstStyle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211AB556-A79C-4FDF-BD73-C1AB72D9590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1933303"/>
            <a:ext cx="4078224" cy="4315968"/>
          </a:xfrm>
        </p:spPr>
        <p:txBody>
          <a:bodyPr>
            <a:noAutofit/>
          </a:bodyPr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Image Identifier 2">
            <a:extLst>
              <a:ext uri="{FF2B5EF4-FFF2-40B4-BE49-F238E27FC236}">
                <a16:creationId xmlns:a16="http://schemas.microsoft.com/office/drawing/2014/main" id="{8126F7C8-57F8-404E-8B7F-DFB94AEB33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5145" y="1410562"/>
            <a:ext cx="4078224" cy="393192"/>
          </a:xfrm>
        </p:spPr>
        <p:txBody>
          <a:bodyPr anchor="ctr">
            <a:noAutofit/>
          </a:bodyPr>
          <a:lstStyle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41441BC-54C7-474E-887C-32AF8F737FA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22876" y="1932432"/>
            <a:ext cx="4078224" cy="4315968"/>
          </a:xfrm>
        </p:spPr>
        <p:txBody>
          <a:bodyPr>
            <a:noAutofit/>
          </a:bodyPr>
          <a:lstStyle>
            <a:lvl1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8" name="Return to main slide Link 2">
            <a:extLst>
              <a:ext uri="{FF2B5EF4-FFF2-40B4-BE49-F238E27FC236}">
                <a16:creationId xmlns:a16="http://schemas.microsoft.com/office/drawing/2014/main" id="{B9537776-81D3-4405-934B-4487307284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81528" y="6348550"/>
            <a:ext cx="2980944" cy="228600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IN" dirty="0"/>
              <a:t>Return to parent-slide containing images.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D284C0-4081-4237-9F98-BFAFDF887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6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Title 1">
            <a:extLst>
              <a:ext uri="{FF2B5EF4-FFF2-40B4-BE49-F238E27FC236}">
                <a16:creationId xmlns:a16="http://schemas.microsoft.com/office/drawing/2014/main" id="{DDD6C561-8E82-4789-A8FD-32A79AFD5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14300"/>
            <a:ext cx="8229600" cy="112014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2D5312-27D6-4AFF-A813-1C42A05AC2C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57200" y="1444752"/>
            <a:ext cx="8229600" cy="4727448"/>
          </a:xfrm>
        </p:spPr>
        <p:txBody>
          <a:bodyPr>
            <a:normAutofit/>
          </a:bodyPr>
          <a:lstStyle>
            <a:lvl1pPr>
              <a:spcBef>
                <a:spcPts val="576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7472" indent="-347472">
              <a:spcBef>
                <a:spcPts val="576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Calibri (Body)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800">
                <a:latin typeface="Calibri (Body)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600">
                <a:latin typeface="Calibri (Body)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C18561-DC1D-4315-9FAC-C384E25552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0" y="640048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C4EDC-1BAA-4C20-89C3-9D5BBD9F1B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6956"/>
            <a:ext cx="7086600" cy="184150"/>
          </a:xfrm>
        </p:spPr>
        <p:txBody>
          <a:bodyPr anchor="ctr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3FE7DF9-AB7C-4227-9BC0-4BA20BFAA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25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E675-1123-456C-92D5-8BE79199260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CC861EA-7850-4CBF-AD83-10A60B4B56B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447800"/>
            <a:ext cx="3238500" cy="381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19D6C29-4088-40E8-94E5-74C4D85E19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9351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E835A5C5-88D3-4116-8850-C9EAB25E53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5447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EBF8EF7-B5A2-4CC3-A947-B7895EF35F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1543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69BA67C0-819B-4352-A431-519BF9EEA9D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3763963"/>
            <a:ext cx="3238500" cy="42703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182D822E-0FFD-464D-9C0C-6490AE3390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0" y="4267200"/>
            <a:ext cx="3238500" cy="42703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FCC95F63-CA5D-4CA1-98CB-08DABADFD04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4770438"/>
            <a:ext cx="3238500" cy="4873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BEAADDFD-EC7B-4C7C-A464-D4C1C6D736A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0" y="5410200"/>
            <a:ext cx="3238500" cy="6096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7A6C16B3-3F3A-47E4-8AE4-9BA0920E3EB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57800" y="1417638"/>
            <a:ext cx="3238500" cy="411162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36C7E8-F50A-4ED9-80DB-7BA0F604475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257800" y="19351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4D15027B-24FA-4556-9A45-280661C7C1B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257800" y="25447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12B2404C-4CA1-409D-9254-3F5B0B64478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257800" y="31543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2A43C2D5-7965-4699-9115-EF94253FB59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257800" y="3763963"/>
            <a:ext cx="3238500" cy="427037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24183AA2-22FF-48DF-BF16-D60DE71B5E2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257800" y="4267200"/>
            <a:ext cx="3238500" cy="381000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FD9D1859-0BD9-406B-9241-6553AE7AC83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257800" y="4770438"/>
            <a:ext cx="3238500" cy="487362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3pPr>
              <a:defRPr/>
            </a:lvl3pPr>
          </a:lstStyle>
          <a:p>
            <a:pPr lvl="0"/>
            <a:endParaRPr lang="en-IN" dirty="0"/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592903F4-77E8-4071-8A2D-24F363B71DA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257800" y="5410200"/>
            <a:ext cx="3238500" cy="609600"/>
          </a:xfrm>
        </p:spPr>
        <p:txBody>
          <a:bodyPr>
            <a:norm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D525043A-3AB4-4D24-9839-649B1BC8485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33500" y="6324600"/>
            <a:ext cx="2819400" cy="182563"/>
          </a:xfr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Access the text alternative link, if needed.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CAB91-015B-43F7-85B9-43D7766D7F9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067300" y="6362700"/>
            <a:ext cx="3238500" cy="190500"/>
          </a:xfrm>
        </p:spPr>
        <p:txBody>
          <a:bodyPr anchor="ctr">
            <a:noAutofit/>
          </a:bodyPr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7AB614-B516-4222-9888-6876166534A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124200" y="6685440"/>
            <a:ext cx="5181600" cy="122238"/>
          </a:xfrm>
        </p:spPr>
        <p:txBody>
          <a:bodyPr>
            <a:noAutofit/>
          </a:bodyPr>
          <a:lstStyle>
            <a:lvl1pPr algn="r">
              <a:defRPr sz="800"/>
            </a:lvl1pPr>
            <a:lvl2pPr algn="r">
              <a:defRPr sz="800"/>
            </a:lvl2pPr>
            <a:lvl3pPr algn="r">
              <a:defRPr sz="800"/>
            </a:lvl3pPr>
            <a:lvl4pPr algn="r">
              <a:defRPr sz="800"/>
            </a:lvl4pPr>
            <a:lvl5pPr algn="r">
              <a:defRPr sz="800"/>
            </a:lvl5pPr>
          </a:lstStyle>
          <a:p>
            <a:pPr lvl="0"/>
            <a:endParaRPr lang="en-IN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F2F6772-0062-47AE-B853-5A2C44C55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2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Title 1">
            <a:extLst>
              <a:ext uri="{FF2B5EF4-FFF2-40B4-BE49-F238E27FC236}">
                <a16:creationId xmlns:a16="http://schemas.microsoft.com/office/drawing/2014/main" id="{3D0D8C85-F56C-4538-B55D-157BD6D94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7176"/>
            <a:ext cx="8229600" cy="97726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36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EF80F99-A396-44B3-94AB-AEC6C5935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44752"/>
            <a:ext cx="8229600" cy="2362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7472" indent="-347472"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BDB1F3D1-701A-43B1-8413-640C37A6885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" y="3806952"/>
            <a:ext cx="8229600" cy="2362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472" indent="-347472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B103AAA-410F-4165-AD7C-EECD573FC0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62100" y="636270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5DB38-781F-4C4A-B40E-096BF9A1CD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91200" y="6400799"/>
            <a:ext cx="2514600" cy="200025"/>
          </a:xfrm>
        </p:spPr>
        <p:txBody>
          <a:bodyPr anchor="ctr">
            <a:noAutofit/>
          </a:bodyPr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53F8A-57FF-4CF1-83B7-431C451D23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90912" y="6662831"/>
            <a:ext cx="5043488" cy="168275"/>
          </a:xfrm>
        </p:spPr>
        <p:txBody>
          <a:bodyPr>
            <a:noAutofit/>
          </a:bodyPr>
          <a:lstStyle>
            <a:lvl1pPr algn="r">
              <a:defRPr sz="800"/>
            </a:lvl1pPr>
            <a:lvl2pPr algn="r">
              <a:defRPr sz="800"/>
            </a:lvl2pPr>
            <a:lvl3pPr algn="r">
              <a:defRPr sz="800"/>
            </a:lvl3pPr>
            <a:lvl4pPr algn="r">
              <a:defRPr sz="800"/>
            </a:lvl4pPr>
            <a:lvl5pPr algn="r">
              <a:defRPr sz="800"/>
            </a:lvl5pPr>
          </a:lstStyle>
          <a:p>
            <a:pPr lvl="0"/>
            <a:endParaRPr lang="en-IN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2CBD2A-4C50-4838-A6B1-F7006A3BA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4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60967-209A-4B3B-B239-1C550861A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228096" cy="1120140"/>
          </a:xfrm>
          <a:noFill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C2592B-391F-429D-AA80-BB067C42BA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44752"/>
            <a:ext cx="82296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7472" indent="-347472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D7B10A1-A690-4118-B8C0-D5B100569A3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" y="3146311"/>
            <a:ext cx="82296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472" indent="-347472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E870F0C-3217-4F50-B505-7937F1D8CD4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" y="4695470"/>
            <a:ext cx="8228096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472" indent="-347472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AE256BA-E5FA-4523-AB7A-C1B31494E2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0" y="640048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E9A0C31-B043-430D-B28E-EA0B4E6653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7724"/>
            <a:ext cx="7086600" cy="184150"/>
          </a:xfrm>
        </p:spPr>
        <p:txBody>
          <a:bodyPr anchor="ctr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57DB28-B48C-4EAE-836F-686F1B369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1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Title 1">
            <a:extLst>
              <a:ext uri="{FF2B5EF4-FFF2-40B4-BE49-F238E27FC236}">
                <a16:creationId xmlns:a16="http://schemas.microsoft.com/office/drawing/2014/main" id="{3D0D8C85-F56C-4538-B55D-157BD6D94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646" y="152400"/>
            <a:ext cx="8458708" cy="108204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36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EF80F99-A396-44B3-94AB-AEC6C5935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2646" y="1524000"/>
            <a:ext cx="40752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-347472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BDB1F3D1-701A-43B1-8413-640C37A6885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26154" y="1524000"/>
            <a:ext cx="40752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2900" indent="-347472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E8B454B-997E-49CD-A336-0FE21549A8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0" y="640048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116DD9-289C-4737-A56E-E02B69F13F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7724"/>
            <a:ext cx="7086600" cy="184150"/>
          </a:xfrm>
        </p:spPr>
        <p:txBody>
          <a:bodyPr anchor="ctr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559566-3339-4DEC-BB50-1AC692F0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3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Title 1">
            <a:extLst>
              <a:ext uri="{FF2B5EF4-FFF2-40B4-BE49-F238E27FC236}">
                <a16:creationId xmlns:a16="http://schemas.microsoft.com/office/drawing/2014/main" id="{38A07930-AB41-4C2A-B51A-FE9D9CCD4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90500"/>
            <a:ext cx="8229600" cy="10439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algn="ctr"/>
            <a:r>
              <a:rPr lang="en-US" dirty="0"/>
              <a:t>Slide Title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9714154-AF96-4E41-9C12-92237B79035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444752"/>
            <a:ext cx="8229600" cy="530352"/>
          </a:xfrm>
        </p:spPr>
        <p:txBody>
          <a:bodyPr>
            <a:noAutofit/>
          </a:bodyPr>
          <a:lstStyle>
            <a:lvl1pPr>
              <a:spcBef>
                <a:spcPts val="576"/>
              </a:spcBef>
              <a:spcAft>
                <a:spcPts val="0"/>
              </a:spcAft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Calibri (Body)"/>
              </a:defRPr>
            </a:lvl2pPr>
            <a:lvl3pPr>
              <a:defRPr sz="2400">
                <a:latin typeface="Calibri (Body)"/>
              </a:defRPr>
            </a:lvl3pPr>
            <a:lvl4pPr>
              <a:defRPr sz="2400">
                <a:latin typeface="Calibri (Body)"/>
              </a:defRPr>
            </a:lvl4pPr>
            <a:lvl5pPr>
              <a:defRPr sz="2400">
                <a:latin typeface="Calibri (Body)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1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5E76B15F-F418-437A-9667-808069D61A2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2109806"/>
            <a:ext cx="8229600" cy="530352"/>
          </a:xfrm>
        </p:spPr>
        <p:txBody>
          <a:bodyPr>
            <a:noAutofit/>
          </a:bodyPr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2</a:t>
            </a: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FE5659B1-C523-48B0-8F94-C14174EA72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2774860"/>
            <a:ext cx="8229600" cy="530352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3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3EFBD9E4-1992-4FF6-8639-498C6A828CD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3439914"/>
            <a:ext cx="8229600" cy="530352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4</a:t>
            </a:r>
          </a:p>
        </p:txBody>
      </p:sp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7B38EE77-54FE-4BAF-8298-4A674CBF28D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200" y="4104968"/>
            <a:ext cx="8229600" cy="530352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5</a:t>
            </a:r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4DCD4EF9-45E3-4449-8C53-F5BA2B33D0E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200" y="4770022"/>
            <a:ext cx="8229600" cy="53035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6</a:t>
            </a:r>
          </a:p>
        </p:txBody>
      </p:sp>
      <p:sp>
        <p:nvSpPr>
          <p:cNvPr id="35" name="Content Placeholder 8">
            <a:extLst>
              <a:ext uri="{FF2B5EF4-FFF2-40B4-BE49-F238E27FC236}">
                <a16:creationId xmlns:a16="http://schemas.microsoft.com/office/drawing/2014/main" id="{339D8DFC-B6FA-47FD-8F4B-D342238E57D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7200" y="5435077"/>
            <a:ext cx="8229600" cy="53035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5FD81-C6A5-4CBE-89C6-D6C0603123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09900" y="6286500"/>
            <a:ext cx="3124200" cy="228600"/>
          </a:xfrm>
        </p:spPr>
        <p:txBody>
          <a:bodyPr anchor="ctr">
            <a:noAutofit/>
          </a:bodyPr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619478D-379B-4CBE-BBC0-EE5CD33AA1F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7724"/>
            <a:ext cx="7086600" cy="184150"/>
          </a:xfrm>
        </p:spPr>
        <p:txBody>
          <a:bodyPr anchor="ctr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4DF94FD-EA9F-44A4-8DE0-6BAC7E32E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01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03F066-609D-4B25-8D90-FEE7F0B60E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7400C9-F429-4BE5-976F-CB39D430E6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7E704B-3CA2-4289-BB4A-0A2A6C61E7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 sz="900" b="1"/>
            </a:lvl1pPr>
          </a:lstStyle>
          <a:p>
            <a:pPr>
              <a:defRPr/>
            </a:pPr>
            <a:fld id="{57BF101F-F421-4818-80FC-CDD4B2BDE1B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91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FE4163-6CFC-4FF5-8A21-E74729E6A6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DAB4CE-C6A4-4692-B15A-797AC0143A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115AF9-E193-40D6-A1FC-B93401E884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900" b="1"/>
            </a:lvl1pPr>
          </a:lstStyle>
          <a:p>
            <a:pPr>
              <a:defRPr/>
            </a:pPr>
            <a:fld id="{3B4B9079-177F-44C2-B925-088ABA4145D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080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GH logo">
            <a:extLst>
              <a:ext uri="{FF2B5EF4-FFF2-40B4-BE49-F238E27FC236}">
                <a16:creationId xmlns:a16="http://schemas.microsoft.com/office/drawing/2014/main" id="{BF372B49-B6F5-4826-B4F8-2F8A4FFF88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1447"/>
            <a:ext cx="999514" cy="999514"/>
          </a:xfrm>
          <a:prstGeom prst="rect">
            <a:avLst/>
          </a:prstGeom>
        </p:spPr>
      </p:pic>
      <p:sp>
        <p:nvSpPr>
          <p:cNvPr id="9" name="MGH Tagline">
            <a:extLst>
              <a:ext uri="{FF2B5EF4-FFF2-40B4-BE49-F238E27FC236}">
                <a16:creationId xmlns:a16="http://schemas.microsoft.com/office/drawing/2014/main" id="{70E12349-CEA7-4006-B6E3-3E283BDBD258}"/>
              </a:ext>
            </a:extLst>
          </p:cNvPr>
          <p:cNvSpPr txBox="1"/>
          <p:nvPr userDrawn="1"/>
        </p:nvSpPr>
        <p:spPr>
          <a:xfrm>
            <a:off x="5590427" y="169652"/>
            <a:ext cx="3544947" cy="338554"/>
          </a:xfrm>
          <a:prstGeom prst="rect">
            <a:avLst/>
          </a:prstGeom>
          <a:noFill/>
        </p:spPr>
        <p:txBody>
          <a:bodyPr wrap="square" lIns="28575" rIns="28575" rtlCol="0">
            <a:spAutoFit/>
          </a:bodyPr>
          <a:lstStyle/>
          <a:p>
            <a:pPr marL="0" marR="0" lvl="0" indent="0" algn="l" defTabSz="571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learning changes everything.</a:t>
            </a:r>
            <a:r>
              <a:rPr lang="en-US" sz="1600" spc="25" baseline="6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endParaRPr lang="en-US" sz="1600" spc="25" baseline="6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8"/>
            <a:ext cx="9144000" cy="54593"/>
          </a:xfrm>
          <a:prstGeom prst="rect">
            <a:avLst/>
          </a:prstGeom>
          <a:solidFill>
            <a:srgbClr val="C5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50">
              <a:latin typeface="Calibri (Body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4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72641" indent="-171450" algn="l" defTabSz="6858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345281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3pPr>
      <a:lvl4pPr marL="34171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880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59760F-4E54-46BE-8849-B50AFDB66025}"/>
              </a:ext>
            </a:extLst>
          </p:cNvPr>
          <p:cNvSpPr/>
          <p:nvPr userDrawn="1"/>
        </p:nvSpPr>
        <p:spPr>
          <a:xfrm>
            <a:off x="0" y="0"/>
            <a:ext cx="9144000" cy="1241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088"/>
            <a:ext cx="8229600" cy="105335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44752"/>
            <a:ext cx="8229600" cy="5102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/>
        </p:nvSpPr>
        <p:spPr>
          <a:xfrm>
            <a:off x="215659" y="6629400"/>
            <a:ext cx="1233578" cy="215444"/>
          </a:xfrm>
          <a:prstGeom prst="rect">
            <a:avLst/>
          </a:prstGeom>
          <a:noFill/>
        </p:spPr>
        <p:txBody>
          <a:bodyPr wrap="square" lIns="34290" rIns="3429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6AA463-C160-4968-BDB2-1F1A838D5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2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</p:sldLayoutIdLst>
  <p:hf hdr="0" ftr="0" dt="0"/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3600" b="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4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258366" indent="-257175" algn="l" defTabSz="685800" rtl="0" eaLnBrk="1" latinLnBrk="0" hangingPunct="1">
        <a:lnSpc>
          <a:spcPct val="100000"/>
        </a:lnSpc>
        <a:spcBef>
          <a:spcPts val="576"/>
        </a:spcBef>
        <a:spcAft>
          <a:spcPts val="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388144" indent="-214313" algn="l" defTabSz="685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3pPr>
      <a:lvl4pPr marL="556023" indent="-214313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28663" indent="-214313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GH Yellow Line">
            <a:extLst>
              <a:ext uri="{FF2B5EF4-FFF2-40B4-BE49-F238E27FC236}">
                <a16:creationId xmlns:a16="http://schemas.microsoft.com/office/drawing/2014/main" id="{F20163A4-4644-4B17-9C8A-EF42A992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rgbClr val="C5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5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11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0">
          <p15:clr>
            <a:srgbClr val="F26B43"/>
          </p15:clr>
        </p15:guide>
        <p15:guide id="13" pos="364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ort Copyright">
            <a:extLst>
              <a:ext uri="{FF2B5EF4-FFF2-40B4-BE49-F238E27FC236}">
                <a16:creationId xmlns:a16="http://schemas.microsoft.com/office/drawing/2014/main" id="{C4EA929C-8B3A-47EE-A144-CD170BF5C573}"/>
              </a:ext>
            </a:extLst>
          </p:cNvPr>
          <p:cNvSpPr txBox="1"/>
          <p:nvPr userDrawn="1"/>
        </p:nvSpPr>
        <p:spPr>
          <a:xfrm>
            <a:off x="215659" y="6604363"/>
            <a:ext cx="1233578" cy="215444"/>
          </a:xfrm>
          <a:prstGeom prst="rect">
            <a:avLst/>
          </a:prstGeom>
          <a:noFill/>
        </p:spPr>
        <p:txBody>
          <a:bodyPr wrap="square" lIns="34290" rIns="3429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11E05C-F140-4900-8B6F-52FB9B5E5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6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81088"/>
            <a:ext cx="8458200" cy="889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5126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hort Copyright">
            <a:extLst>
              <a:ext uri="{FF2B5EF4-FFF2-40B4-BE49-F238E27FC236}">
                <a16:creationId xmlns:a16="http://schemas.microsoft.com/office/drawing/2014/main" id="{47596980-9045-416C-92B4-DF65D03978A1}"/>
              </a:ext>
            </a:extLst>
          </p:cNvPr>
          <p:cNvSpPr txBox="1"/>
          <p:nvPr userDrawn="1"/>
        </p:nvSpPr>
        <p:spPr>
          <a:xfrm>
            <a:off x="215659" y="6604363"/>
            <a:ext cx="1233578" cy="215444"/>
          </a:xfrm>
          <a:prstGeom prst="rect">
            <a:avLst/>
          </a:prstGeom>
          <a:noFill/>
        </p:spPr>
        <p:txBody>
          <a:bodyPr wrap="square" lIns="34290" rIns="3429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22DC18-9209-4208-966E-90049E150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3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3600" b="0" kern="1200" dirty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4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258366" indent="-257175" algn="l" defTabSz="685800" rtl="0" eaLnBrk="1" latinLnBrk="0" hangingPunct="1">
        <a:lnSpc>
          <a:spcPct val="100000"/>
        </a:lnSpc>
        <a:spcBef>
          <a:spcPts val="576"/>
        </a:spcBef>
        <a:spcAft>
          <a:spcPts val="60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388144" indent="-214313" algn="l" defTabSz="685800" rtl="0" eaLnBrk="1" latinLnBrk="0" hangingPunct="1">
        <a:lnSpc>
          <a:spcPct val="100000"/>
        </a:lnSpc>
        <a:spcBef>
          <a:spcPts val="576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556023" indent="-214313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28663" indent="-214313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C97073-446A-4074-85C6-8CD2462D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0" y="4793274"/>
            <a:ext cx="4191000" cy="12192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92C7A-79A3-4916-8FBD-52F6771AD7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33800" y="1679332"/>
            <a:ext cx="5143500" cy="1981200"/>
          </a:xfrm>
        </p:spPr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Relationships in Chemical Reactions</a:t>
            </a:r>
          </a:p>
        </p:txBody>
      </p:sp>
      <p:pic>
        <p:nvPicPr>
          <p:cNvPr id="11" name="Picture 10" descr="The reaction between aluminum and ammonium perchlorate fuels the solid rocket boosters to send this rocket into space.">
            <a:extLst>
              <a:ext uri="{FF2B5EF4-FFF2-40B4-BE49-F238E27FC236}">
                <a16:creationId xmlns:a16="http://schemas.microsoft.com/office/drawing/2014/main" id="{8A044F8B-B881-4388-A0B1-6A9D5B8A0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249168"/>
            <a:ext cx="3334407" cy="459918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B382FE-2ED4-42F2-A797-3D1B5E0B42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9903" y="5981700"/>
            <a:ext cx="3048000" cy="2286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NASA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E19EADF-39F6-441E-97CA-2E767E836BE3}"/>
              </a:ext>
            </a:extLst>
          </p:cNvPr>
          <p:cNvSpPr txBox="1">
            <a:spLocks/>
          </p:cNvSpPr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72641" indent="-17145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345281" indent="-17145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34171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51435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2022 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2391162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5CB78C5-8D11-4E8B-BF57-57EBC26B9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2828925"/>
            <a:ext cx="8156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1 </a:t>
            </a:r>
            <a:r>
              <a:rPr lang="en-US" altLang="en-US" sz="2800" dirty="0" err="1">
                <a:latin typeface="Arial" panose="020B0604020202020204" pitchFamily="34" charset="0"/>
              </a:rPr>
              <a:t>amu</a:t>
            </a:r>
            <a:r>
              <a:rPr lang="en-US" altLang="en-US" sz="2800" dirty="0">
                <a:latin typeface="Arial" panose="020B0604020202020204" pitchFamily="34" charset="0"/>
              </a:rPr>
              <a:t> = 1.66 x 10</a:t>
            </a:r>
            <a:r>
              <a:rPr lang="en-US" altLang="en-US" sz="2800" baseline="30000" dirty="0">
                <a:latin typeface="Arial" panose="020B0604020202020204" pitchFamily="34" charset="0"/>
              </a:rPr>
              <a:t>-24 </a:t>
            </a:r>
            <a:r>
              <a:rPr lang="en-US" altLang="en-US" sz="2800" dirty="0">
                <a:latin typeface="Arial" panose="020B0604020202020204" pitchFamily="34" charset="0"/>
              </a:rPr>
              <a:t>g   </a:t>
            </a:r>
            <a:r>
              <a:rPr lang="en-US" altLang="en-US" sz="2800" i="1" u="sng" dirty="0">
                <a:solidFill>
                  <a:srgbClr val="FF0000"/>
                </a:solidFill>
                <a:latin typeface="Arial" panose="020B0604020202020204" pitchFamily="34" charset="0"/>
              </a:rPr>
              <a:t>or</a:t>
            </a:r>
            <a:r>
              <a:rPr lang="en-US" altLang="en-US" sz="2800" dirty="0">
                <a:latin typeface="Arial" panose="020B0604020202020204" pitchFamily="34" charset="0"/>
              </a:rPr>
              <a:t>  1 g = 6.022 x 10</a:t>
            </a:r>
            <a:r>
              <a:rPr lang="en-US" altLang="en-US" sz="2800" baseline="30000" dirty="0">
                <a:latin typeface="Arial" panose="020B0604020202020204" pitchFamily="34" charset="0"/>
              </a:rPr>
              <a:t>23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amu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grpSp>
        <p:nvGrpSpPr>
          <p:cNvPr id="12291" name="Group 10">
            <a:extLst>
              <a:ext uri="{FF2B5EF4-FFF2-40B4-BE49-F238E27FC236}">
                <a16:creationId xmlns:a16="http://schemas.microsoft.com/office/drawing/2014/main" id="{3132E766-6750-4685-A689-B013A0886AB4}"/>
              </a:ext>
            </a:extLst>
          </p:cNvPr>
          <p:cNvGrpSpPr>
            <a:grpSpLocks/>
          </p:cNvGrpSpPr>
          <p:nvPr/>
        </p:nvGrpSpPr>
        <p:grpSpPr bwMode="auto">
          <a:xfrm>
            <a:off x="311150" y="1284287"/>
            <a:ext cx="1898650" cy="1000125"/>
            <a:chOff x="202" y="496"/>
            <a:chExt cx="1196" cy="630"/>
          </a:xfrm>
        </p:grpSpPr>
        <p:sp>
          <p:nvSpPr>
            <p:cNvPr id="12312" name="Text Box 3">
              <a:extLst>
                <a:ext uri="{FF2B5EF4-FFF2-40B4-BE49-F238E27FC236}">
                  <a16:creationId xmlns:a16="http://schemas.microsoft.com/office/drawing/2014/main" id="{0D95274C-61C6-48CB-896E-4DF2C8E0C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" y="496"/>
              <a:ext cx="11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1 </a:t>
              </a:r>
              <a:r>
                <a:rPr lang="en-US" altLang="en-US" sz="2800" baseline="30000">
                  <a:latin typeface="Arial" panose="020B0604020202020204" pitchFamily="34" charset="0"/>
                </a:rPr>
                <a:t>12</a:t>
              </a:r>
              <a:r>
                <a:rPr lang="en-US" altLang="en-US" sz="2800">
                  <a:latin typeface="Arial" panose="020B0604020202020204" pitchFamily="34" charset="0"/>
                </a:rPr>
                <a:t>C atom</a:t>
              </a:r>
            </a:p>
          </p:txBody>
        </p:sp>
        <p:sp>
          <p:nvSpPr>
            <p:cNvPr id="12313" name="Text Box 4">
              <a:extLst>
                <a:ext uri="{FF2B5EF4-FFF2-40B4-BE49-F238E27FC236}">
                  <a16:creationId xmlns:a16="http://schemas.microsoft.com/office/drawing/2014/main" id="{775FC4D5-0C06-431C-930D-881A4EEC4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" y="799"/>
              <a:ext cx="1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Arial" panose="020B0604020202020204" pitchFamily="34" charset="0"/>
                </a:rPr>
                <a:t>12.00 amu</a:t>
              </a:r>
            </a:p>
          </p:txBody>
        </p:sp>
        <p:sp>
          <p:nvSpPr>
            <p:cNvPr id="12314" name="Line 7">
              <a:extLst>
                <a:ext uri="{FF2B5EF4-FFF2-40B4-BE49-F238E27FC236}">
                  <a16:creationId xmlns:a16="http://schemas.microsoft.com/office/drawing/2014/main" id="{7F4C7007-E58D-4BC5-8061-FFFB18FE6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" y="816"/>
              <a:ext cx="115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2" name="Text Box 8">
            <a:extLst>
              <a:ext uri="{FF2B5EF4-FFF2-40B4-BE49-F238E27FC236}">
                <a16:creationId xmlns:a16="http://schemas.microsoft.com/office/drawing/2014/main" id="{593AEF08-5E99-4A09-AEE9-290B81035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1487487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x</a:t>
            </a:r>
          </a:p>
        </p:txBody>
      </p:sp>
      <p:grpSp>
        <p:nvGrpSpPr>
          <p:cNvPr id="26635" name="Group 11">
            <a:extLst>
              <a:ext uri="{FF2B5EF4-FFF2-40B4-BE49-F238E27FC236}">
                <a16:creationId xmlns:a16="http://schemas.microsoft.com/office/drawing/2014/main" id="{0DA18A3A-C5E8-4000-849D-5994AEC161BB}"/>
              </a:ext>
            </a:extLst>
          </p:cNvPr>
          <p:cNvGrpSpPr>
            <a:grpSpLocks/>
          </p:cNvGrpSpPr>
          <p:nvPr/>
        </p:nvGrpSpPr>
        <p:grpSpPr bwMode="auto">
          <a:xfrm>
            <a:off x="2511425" y="1284287"/>
            <a:ext cx="3811588" cy="1001713"/>
            <a:chOff x="1680" y="496"/>
            <a:chExt cx="2401" cy="631"/>
          </a:xfrm>
        </p:grpSpPr>
        <p:sp>
          <p:nvSpPr>
            <p:cNvPr id="12309" name="Text Box 5">
              <a:extLst>
                <a:ext uri="{FF2B5EF4-FFF2-40B4-BE49-F238E27FC236}">
                  <a16:creationId xmlns:a16="http://schemas.microsoft.com/office/drawing/2014/main" id="{79FE11E5-0D7B-4927-939E-D7DD8000A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496"/>
              <a:ext cx="8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12.00 g</a:t>
              </a:r>
            </a:p>
          </p:txBody>
        </p:sp>
        <p:sp>
          <p:nvSpPr>
            <p:cNvPr id="12310" name="Text Box 6">
              <a:extLst>
                <a:ext uri="{FF2B5EF4-FFF2-40B4-BE49-F238E27FC236}">
                  <a16:creationId xmlns:a16="http://schemas.microsoft.com/office/drawing/2014/main" id="{E0D9FA36-5DF3-4730-8449-9DC16B14C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800"/>
              <a:ext cx="24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6.022 x 10</a:t>
              </a:r>
              <a:r>
                <a:rPr lang="en-US" altLang="en-US" sz="2800" baseline="30000">
                  <a:latin typeface="Arial" panose="020B0604020202020204" pitchFamily="34" charset="0"/>
                </a:rPr>
                <a:t>23</a:t>
              </a:r>
              <a:r>
                <a:rPr lang="en-US" altLang="en-US" sz="2800">
                  <a:latin typeface="Arial" panose="020B0604020202020204" pitchFamily="34" charset="0"/>
                </a:rPr>
                <a:t> </a:t>
              </a:r>
              <a:r>
                <a:rPr lang="en-US" altLang="en-US" sz="2800" baseline="30000">
                  <a:latin typeface="Arial" panose="020B0604020202020204" pitchFamily="34" charset="0"/>
                </a:rPr>
                <a:t>12</a:t>
              </a:r>
              <a:r>
                <a:rPr lang="en-US" altLang="en-US" sz="2800">
                  <a:latin typeface="Arial" panose="020B0604020202020204" pitchFamily="34" charset="0"/>
                </a:rPr>
                <a:t>C atoms</a:t>
              </a:r>
            </a:p>
          </p:txBody>
        </p:sp>
        <p:sp>
          <p:nvSpPr>
            <p:cNvPr id="12311" name="Line 9">
              <a:extLst>
                <a:ext uri="{FF2B5EF4-FFF2-40B4-BE49-F238E27FC236}">
                  <a16:creationId xmlns:a16="http://schemas.microsoft.com/office/drawing/2014/main" id="{0866B0E6-409D-4ADC-8D5A-5E68261626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816"/>
              <a:ext cx="23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40" name="Group 16">
            <a:extLst>
              <a:ext uri="{FF2B5EF4-FFF2-40B4-BE49-F238E27FC236}">
                <a16:creationId xmlns:a16="http://schemas.microsoft.com/office/drawing/2014/main" id="{4CC466A5-BA67-4337-B597-414D27DD230E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1285875"/>
            <a:ext cx="2608262" cy="1000125"/>
            <a:chOff x="4049" y="497"/>
            <a:chExt cx="1643" cy="630"/>
          </a:xfrm>
        </p:grpSpPr>
        <p:sp>
          <p:nvSpPr>
            <p:cNvPr id="12305" name="Text Box 12">
              <a:extLst>
                <a:ext uri="{FF2B5EF4-FFF2-40B4-BE49-F238E27FC236}">
                  <a16:creationId xmlns:a16="http://schemas.microsoft.com/office/drawing/2014/main" id="{BC5F5FF6-7D8B-44AC-8049-2FF0F0393C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9" y="640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12306" name="Text Box 13">
              <a:extLst>
                <a:ext uri="{FF2B5EF4-FFF2-40B4-BE49-F238E27FC236}">
                  <a16:creationId xmlns:a16="http://schemas.microsoft.com/office/drawing/2014/main" id="{BA767072-E491-4B90-8D41-CA2F248A5C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5" y="497"/>
              <a:ext cx="14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Arial" panose="020B0604020202020204" pitchFamily="34" charset="0"/>
                </a:rPr>
                <a:t>1.66 x 10</a:t>
              </a:r>
              <a:r>
                <a:rPr lang="en-US" altLang="en-US" sz="2800" baseline="30000" dirty="0">
                  <a:latin typeface="Arial" panose="020B0604020202020204" pitchFamily="34" charset="0"/>
                </a:rPr>
                <a:t>-24</a:t>
              </a:r>
              <a:r>
                <a:rPr lang="en-US" altLang="en-US" sz="2800" dirty="0">
                  <a:latin typeface="Arial" panose="020B0604020202020204" pitchFamily="34" charset="0"/>
                </a:rPr>
                <a:t> g</a:t>
              </a:r>
            </a:p>
          </p:txBody>
        </p:sp>
        <p:sp>
          <p:nvSpPr>
            <p:cNvPr id="12307" name="Text Box 14">
              <a:extLst>
                <a:ext uri="{FF2B5EF4-FFF2-40B4-BE49-F238E27FC236}">
                  <a16:creationId xmlns:a16="http://schemas.microsoft.com/office/drawing/2014/main" id="{DF0971B0-D0E9-4B2D-A94D-981058A22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8" y="800"/>
              <a:ext cx="7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Arial" panose="020B0604020202020204" pitchFamily="34" charset="0"/>
                </a:rPr>
                <a:t>1 </a:t>
              </a:r>
              <a:r>
                <a:rPr lang="en-US" altLang="en-US" sz="2800" dirty="0" err="1">
                  <a:latin typeface="Arial" panose="020B0604020202020204" pitchFamily="34" charset="0"/>
                </a:rPr>
                <a:t>amu</a:t>
              </a:r>
              <a:endParaRPr lang="en-US" altLang="en-US" sz="2800" dirty="0">
                <a:latin typeface="Arial" panose="020B0604020202020204" pitchFamily="34" charset="0"/>
              </a:endParaRPr>
            </a:p>
          </p:txBody>
        </p:sp>
        <p:sp>
          <p:nvSpPr>
            <p:cNvPr id="12308" name="Line 15">
              <a:extLst>
                <a:ext uri="{FF2B5EF4-FFF2-40B4-BE49-F238E27FC236}">
                  <a16:creationId xmlns:a16="http://schemas.microsoft.com/office/drawing/2014/main" id="{9493DA47-0329-4244-8F9F-23D9457F2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816"/>
              <a:ext cx="139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1" name="Line 17">
            <a:extLst>
              <a:ext uri="{FF2B5EF4-FFF2-40B4-BE49-F238E27FC236}">
                <a16:creationId xmlns:a16="http://schemas.microsoft.com/office/drawing/2014/main" id="{7BCAFFF3-F9B1-47A8-B75A-39E1AB12A8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1411287"/>
            <a:ext cx="914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Line 18">
            <a:extLst>
              <a:ext uri="{FF2B5EF4-FFF2-40B4-BE49-F238E27FC236}">
                <a16:creationId xmlns:a16="http://schemas.microsoft.com/office/drawing/2014/main" id="{36EB9E5C-FE61-49F9-948A-D6ADA7F295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1944687"/>
            <a:ext cx="914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0" name="Text Box 26">
            <a:extLst>
              <a:ext uri="{FF2B5EF4-FFF2-40B4-BE49-F238E27FC236}">
                <a16:creationId xmlns:a16="http://schemas.microsoft.com/office/drawing/2014/main" id="{60736334-FA80-48FD-8391-EC18E6C28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5775853"/>
            <a:ext cx="4097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>
                <a:latin typeface="Arial" panose="020B0604020202020204" pitchFamily="34" charset="0"/>
              </a:rPr>
              <a:t>N</a:t>
            </a:r>
            <a:r>
              <a:rPr lang="en-US" altLang="en-US" sz="2800" i="1" baseline="-25000" dirty="0">
                <a:latin typeface="Arial" panose="020B0604020202020204" pitchFamily="34" charset="0"/>
              </a:rPr>
              <a:t>A</a:t>
            </a:r>
            <a:r>
              <a:rPr lang="en-US" altLang="en-US" sz="2800" i="1" dirty="0"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= Avogadro’s number</a:t>
            </a:r>
            <a:endParaRPr lang="en-US" altLang="en-US" sz="2800" i="1" dirty="0">
              <a:latin typeface="Arial" panose="020B0604020202020204" pitchFamily="34" charset="0"/>
            </a:endParaRPr>
          </a:p>
        </p:txBody>
      </p:sp>
      <p:pic>
        <p:nvPicPr>
          <p:cNvPr id="26652" name="Picture 28">
            <a:extLst>
              <a:ext uri="{FF2B5EF4-FFF2-40B4-BE49-F238E27FC236}">
                <a16:creationId xmlns:a16="http://schemas.microsoft.com/office/drawing/2014/main" id="{7AA54DE9-9A19-4EA8-9F6F-1627A78CD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598863"/>
            <a:ext cx="8724900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le 2">
            <a:extLst>
              <a:ext uri="{FF2B5EF4-FFF2-40B4-BE49-F238E27FC236}">
                <a16:creationId xmlns:a16="http://schemas.microsoft.com/office/drawing/2014/main" id="{1AFD572C-11AC-46A4-B388-CD8D4C500C6D}"/>
              </a:ext>
            </a:extLst>
          </p:cNvPr>
          <p:cNvSpPr txBox="1">
            <a:spLocks/>
          </p:cNvSpPr>
          <p:nvPr/>
        </p:nvSpPr>
        <p:spPr>
          <a:xfrm>
            <a:off x="155864" y="457199"/>
            <a:ext cx="8759536" cy="6096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1" kern="0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Conversion Between Mass and Atoms</a:t>
            </a:r>
            <a:endParaRPr lang="en-US" sz="3200" b="1" kern="0" dirty="0">
              <a:solidFill>
                <a:srgbClr val="3760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5A3925-C4A8-423F-A106-58D4416E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5295900"/>
            <a:ext cx="4565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Lucida Calligraphy" panose="03010101010101010101" pitchFamily="66" charset="0"/>
              </a:rPr>
              <a:t>M </a:t>
            </a:r>
            <a:r>
              <a:rPr lang="en-US" altLang="en-US" sz="2800" dirty="0"/>
              <a:t>= molar mass in (</a:t>
            </a:r>
            <a:r>
              <a:rPr lang="en-US" altLang="en-US" sz="2800" b="1" dirty="0"/>
              <a:t>g/</a:t>
            </a:r>
            <a:r>
              <a:rPr lang="en-US" altLang="en-US" sz="2800" b="1" dirty="0" err="1"/>
              <a:t>mol</a:t>
            </a:r>
            <a:r>
              <a:rPr lang="en-US" altLang="en-US" sz="28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32" grpId="0" autoUpdateAnimBg="0"/>
      <p:bldP spid="26650" grpId="0" autoUpdateAnimBg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72" name="Group 1048">
            <a:extLst>
              <a:ext uri="{FF2B5EF4-FFF2-40B4-BE49-F238E27FC236}">
                <a16:creationId xmlns:a16="http://schemas.microsoft.com/office/drawing/2014/main" id="{C83B35E7-231D-4B9E-9BB6-D504443E2535}"/>
              </a:ext>
            </a:extLst>
          </p:cNvPr>
          <p:cNvGrpSpPr>
            <a:grpSpLocks/>
          </p:cNvGrpSpPr>
          <p:nvPr/>
        </p:nvGrpSpPr>
        <p:grpSpPr bwMode="auto">
          <a:xfrm>
            <a:off x="4159250" y="3798888"/>
            <a:ext cx="4222750" cy="1001712"/>
            <a:chOff x="2620" y="2393"/>
            <a:chExt cx="2660" cy="631"/>
          </a:xfrm>
        </p:grpSpPr>
        <p:grpSp>
          <p:nvGrpSpPr>
            <p:cNvPr id="13330" name="Group 1046">
              <a:extLst>
                <a:ext uri="{FF2B5EF4-FFF2-40B4-BE49-F238E27FC236}">
                  <a16:creationId xmlns:a16="http://schemas.microsoft.com/office/drawing/2014/main" id="{0D29790D-A338-464F-9BE5-8EE9946E67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0" y="2393"/>
              <a:ext cx="2458" cy="631"/>
              <a:chOff x="2620" y="2393"/>
              <a:chExt cx="2458" cy="631"/>
            </a:xfrm>
          </p:grpSpPr>
          <p:sp>
            <p:nvSpPr>
              <p:cNvPr id="13332" name="Text Box 1037">
                <a:extLst>
                  <a:ext uri="{FF2B5EF4-FFF2-40B4-BE49-F238E27FC236}">
                    <a16:creationId xmlns:a16="http://schemas.microsoft.com/office/drawing/2014/main" id="{C1DB8530-A98E-42EF-97D7-988611FF30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0" y="2513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13333" name="Text Box 1038">
                <a:extLst>
                  <a:ext uri="{FF2B5EF4-FFF2-40B4-BE49-F238E27FC236}">
                    <a16:creationId xmlns:a16="http://schemas.microsoft.com/office/drawing/2014/main" id="{93844003-40DE-44FB-81F0-E0ADECE82B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0" y="2393"/>
                <a:ext cx="221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latin typeface="Arial" panose="020B0604020202020204" pitchFamily="34" charset="0"/>
                  </a:rPr>
                  <a:t>6.022 x 10</a:t>
                </a:r>
                <a:r>
                  <a:rPr lang="en-US" altLang="en-US" sz="2800" baseline="30000">
                    <a:latin typeface="Arial" panose="020B0604020202020204" pitchFamily="34" charset="0"/>
                  </a:rPr>
                  <a:t>23</a:t>
                </a:r>
                <a:r>
                  <a:rPr lang="en-US" altLang="en-US" sz="2800">
                    <a:latin typeface="Arial" panose="020B0604020202020204" pitchFamily="34" charset="0"/>
                  </a:rPr>
                  <a:t> atoms K</a:t>
                </a:r>
              </a:p>
            </p:txBody>
          </p:sp>
          <p:sp>
            <p:nvSpPr>
              <p:cNvPr id="13334" name="Line 1039">
                <a:extLst>
                  <a:ext uri="{FF2B5EF4-FFF2-40B4-BE49-F238E27FC236}">
                    <a16:creationId xmlns:a16="http://schemas.microsoft.com/office/drawing/2014/main" id="{12AB4A82-E0A5-4751-9D2A-A81C877C8E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3" y="2712"/>
                <a:ext cx="211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Text Box 1040">
                <a:extLst>
                  <a:ext uri="{FF2B5EF4-FFF2-40B4-BE49-F238E27FC236}">
                    <a16:creationId xmlns:a16="http://schemas.microsoft.com/office/drawing/2014/main" id="{775D8C17-C7D4-44BB-AD12-15323303B2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1" y="2697"/>
                <a:ext cx="87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latin typeface="Arial" panose="020B0604020202020204" pitchFamily="34" charset="0"/>
                  </a:rPr>
                  <a:t>1 mol K</a:t>
                </a:r>
              </a:p>
            </p:txBody>
          </p:sp>
        </p:grpSp>
        <p:sp>
          <p:nvSpPr>
            <p:cNvPr id="13331" name="Text Box 1047">
              <a:extLst>
                <a:ext uri="{FF2B5EF4-FFF2-40B4-BE49-F238E27FC236}">
                  <a16:creationId xmlns:a16="http://schemas.microsoft.com/office/drawing/2014/main" id="{1351D360-6725-4981-A171-8B9055638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3" y="2544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13315" name="Text Box 1029">
            <a:extLst>
              <a:ext uri="{FF2B5EF4-FFF2-40B4-BE49-F238E27FC236}">
                <a16:creationId xmlns:a16="http://schemas.microsoft.com/office/drawing/2014/main" id="{5814A4E4-B77A-4A6D-AD21-AF5A50874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852488"/>
            <a:ext cx="8201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4F81BD"/>
                </a:solidFill>
                <a:latin typeface="Arial" panose="020B0604020202020204" pitchFamily="34" charset="0"/>
              </a:rPr>
              <a:t>How many atoms are in 0.551 g of potassium (K) ?</a:t>
            </a:r>
          </a:p>
        </p:txBody>
      </p:sp>
      <p:sp>
        <p:nvSpPr>
          <p:cNvPr id="27654" name="Text Box 1030">
            <a:extLst>
              <a:ext uri="{FF2B5EF4-FFF2-40B4-BE49-F238E27FC236}">
                <a16:creationId xmlns:a16="http://schemas.microsoft.com/office/drawing/2014/main" id="{DBD0E34C-F05F-4E41-9F83-45F06EF66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00" y="2063750"/>
            <a:ext cx="3417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1 mol K = 39.10 g K </a:t>
            </a:r>
          </a:p>
        </p:txBody>
      </p:sp>
      <p:sp>
        <p:nvSpPr>
          <p:cNvPr id="27655" name="Text Box 1031">
            <a:extLst>
              <a:ext uri="{FF2B5EF4-FFF2-40B4-BE49-F238E27FC236}">
                <a16:creationId xmlns:a16="http://schemas.microsoft.com/office/drawing/2014/main" id="{1E743B26-4581-4BAC-B64B-B5DABEAFD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00" y="2743200"/>
            <a:ext cx="5132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1 mol K = 6.022 x 10</a:t>
            </a:r>
            <a:r>
              <a:rPr lang="en-US" altLang="en-US" sz="2800" baseline="30000" dirty="0">
                <a:latin typeface="Arial" panose="020B0604020202020204" pitchFamily="34" charset="0"/>
              </a:rPr>
              <a:t>23</a:t>
            </a:r>
            <a:r>
              <a:rPr lang="en-US" altLang="en-US" sz="2800" dirty="0">
                <a:latin typeface="Arial" panose="020B0604020202020204" pitchFamily="34" charset="0"/>
              </a:rPr>
              <a:t> atoms K</a:t>
            </a:r>
          </a:p>
        </p:txBody>
      </p:sp>
      <p:sp>
        <p:nvSpPr>
          <p:cNvPr id="27656" name="Text Box 1032">
            <a:extLst>
              <a:ext uri="{FF2B5EF4-FFF2-40B4-BE49-F238E27FC236}">
                <a16:creationId xmlns:a16="http://schemas.microsoft.com/office/drawing/2014/main" id="{7881A30E-AAE3-46EA-8C18-D9D9DC9C5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89388"/>
            <a:ext cx="1708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0.551 g K</a:t>
            </a:r>
          </a:p>
        </p:txBody>
      </p:sp>
      <p:grpSp>
        <p:nvGrpSpPr>
          <p:cNvPr id="27669" name="Group 1045">
            <a:extLst>
              <a:ext uri="{FF2B5EF4-FFF2-40B4-BE49-F238E27FC236}">
                <a16:creationId xmlns:a16="http://schemas.microsoft.com/office/drawing/2014/main" id="{AD6C3AEC-C5DD-454C-9475-4B4CC13301BC}"/>
              </a:ext>
            </a:extLst>
          </p:cNvPr>
          <p:cNvGrpSpPr>
            <a:grpSpLocks/>
          </p:cNvGrpSpPr>
          <p:nvPr/>
        </p:nvGrpSpPr>
        <p:grpSpPr bwMode="auto">
          <a:xfrm>
            <a:off x="2101850" y="3797300"/>
            <a:ext cx="2012950" cy="1014413"/>
            <a:chOff x="1324" y="2392"/>
            <a:chExt cx="1268" cy="639"/>
          </a:xfrm>
        </p:grpSpPr>
        <p:sp>
          <p:nvSpPr>
            <p:cNvPr id="13326" name="Text Box 1033">
              <a:extLst>
                <a:ext uri="{FF2B5EF4-FFF2-40B4-BE49-F238E27FC236}">
                  <a16:creationId xmlns:a16="http://schemas.microsoft.com/office/drawing/2014/main" id="{360601CF-01C3-4537-9EB1-A1ED8C4F1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6" y="2392"/>
              <a:ext cx="8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1 mol K</a:t>
              </a:r>
            </a:p>
          </p:txBody>
        </p:sp>
        <p:sp>
          <p:nvSpPr>
            <p:cNvPr id="13327" name="Text Box 1034">
              <a:extLst>
                <a:ext uri="{FF2B5EF4-FFF2-40B4-BE49-F238E27FC236}">
                  <a16:creationId xmlns:a16="http://schemas.microsoft.com/office/drawing/2014/main" id="{712A6A57-E6A5-422B-9DEC-D6E9B3775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6" y="2704"/>
              <a:ext cx="10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39.10 g K</a:t>
              </a:r>
            </a:p>
          </p:txBody>
        </p:sp>
        <p:sp>
          <p:nvSpPr>
            <p:cNvPr id="13328" name="Text Box 1035">
              <a:extLst>
                <a:ext uri="{FF2B5EF4-FFF2-40B4-BE49-F238E27FC236}">
                  <a16:creationId xmlns:a16="http://schemas.microsoft.com/office/drawing/2014/main" id="{EB39E674-BE4B-4BAA-BD10-208E2BD30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4" y="2513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13329" name="Line 1036">
              <a:extLst>
                <a:ext uri="{FF2B5EF4-FFF2-40B4-BE49-F238E27FC236}">
                  <a16:creationId xmlns:a16="http://schemas.microsoft.com/office/drawing/2014/main" id="{8FF385D0-8BFB-44E8-BF2A-5A14230A8C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4" y="2712"/>
              <a:ext cx="96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5" name="Line 1041">
            <a:extLst>
              <a:ext uri="{FF2B5EF4-FFF2-40B4-BE49-F238E27FC236}">
                <a16:creationId xmlns:a16="http://schemas.microsoft.com/office/drawing/2014/main" id="{5FC49AB5-EC56-4CD6-A5F6-48AEFC64E4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4191000"/>
            <a:ext cx="609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1042">
            <a:extLst>
              <a:ext uri="{FF2B5EF4-FFF2-40B4-BE49-F238E27FC236}">
                <a16:creationId xmlns:a16="http://schemas.microsoft.com/office/drawing/2014/main" id="{02DA60A8-DE51-49B2-A064-B9D8C407F9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7100" y="4495800"/>
            <a:ext cx="609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Line 1043">
            <a:extLst>
              <a:ext uri="{FF2B5EF4-FFF2-40B4-BE49-F238E27FC236}">
                <a16:creationId xmlns:a16="http://schemas.microsoft.com/office/drawing/2014/main" id="{840EE754-8154-4920-A967-12CBC0CC20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3962400"/>
            <a:ext cx="1219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Line 1044">
            <a:extLst>
              <a:ext uri="{FF2B5EF4-FFF2-40B4-BE49-F238E27FC236}">
                <a16:creationId xmlns:a16="http://schemas.microsoft.com/office/drawing/2014/main" id="{58EA199F-551E-4D81-97A0-25BEE326CC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9600" y="4445000"/>
            <a:ext cx="1219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3" name="Text Box 1049">
            <a:extLst>
              <a:ext uri="{FF2B5EF4-FFF2-40B4-BE49-F238E27FC236}">
                <a16:creationId xmlns:a16="http://schemas.microsoft.com/office/drawing/2014/main" id="{C3E1679F-33BF-4827-A51C-CF2F91913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63" y="5334000"/>
            <a:ext cx="34692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8.49 x 10</a:t>
            </a:r>
            <a:r>
              <a:rPr lang="en-US" altLang="en-US" sz="2800" b="1" baseline="30000" dirty="0">
                <a:latin typeface="Arial" panose="020B0604020202020204" pitchFamily="34" charset="0"/>
              </a:rPr>
              <a:t>21</a:t>
            </a:r>
            <a:r>
              <a:rPr lang="en-US" altLang="en-US" sz="2800" b="1" dirty="0">
                <a:latin typeface="Arial" panose="020B0604020202020204" pitchFamily="34" charset="0"/>
              </a:rPr>
              <a:t> atoms 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F7B1A5-68C7-45E6-95D6-A5E384DC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utoUpdateAnimBg="0"/>
      <p:bldP spid="27655" grpId="0" autoUpdateAnimBg="0"/>
      <p:bldP spid="27656" grpId="0" autoUpdateAnimBg="0"/>
      <p:bldP spid="2767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2C6E7C-EF45-437B-B47D-12B80E309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531266-6CE1-4B2D-B03B-5E31E1F327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399"/>
          <a:stretch/>
        </p:blipFill>
        <p:spPr>
          <a:xfrm>
            <a:off x="152400" y="112466"/>
            <a:ext cx="8915400" cy="1251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C188C8-070D-42F5-8D85-160A99C949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23"/>
          <a:stretch/>
        </p:blipFill>
        <p:spPr>
          <a:xfrm>
            <a:off x="152400" y="4259651"/>
            <a:ext cx="8915400" cy="2000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655320-C993-4C1C-9F62-BA70BEBE1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423" b="781"/>
          <a:stretch/>
        </p:blipFill>
        <p:spPr>
          <a:xfrm>
            <a:off x="152400" y="1364051"/>
            <a:ext cx="8915400" cy="29238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872A24-2915-4CFB-BE95-D0E9B12C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92B6C-BFC9-4B80-8F88-BE06EDD56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333"/>
          <a:stretch/>
        </p:blipFill>
        <p:spPr>
          <a:xfrm>
            <a:off x="166607" y="0"/>
            <a:ext cx="8844366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0280ED-27FC-464D-BF02-9E3BF96B3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50"/>
          <a:stretch/>
        </p:blipFill>
        <p:spPr>
          <a:xfrm>
            <a:off x="166607" y="1219200"/>
            <a:ext cx="8844366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399B52-2D66-487F-B24F-AB4A84DA3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90533" y="0"/>
            <a:ext cx="8296267" cy="6553201"/>
            <a:chOff x="533400" y="9832"/>
            <a:chExt cx="8088466" cy="64651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493743E-FDEE-4DB8-81E5-325ED6AC33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6719"/>
            <a:stretch/>
          </p:blipFill>
          <p:spPr>
            <a:xfrm>
              <a:off x="533400" y="4808385"/>
              <a:ext cx="8077420" cy="16665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9609A70-3081-45A2-B37F-85CE4AA44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1" b="1503"/>
            <a:stretch/>
          </p:blipFill>
          <p:spPr>
            <a:xfrm>
              <a:off x="533400" y="9832"/>
              <a:ext cx="8088466" cy="142834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78506E7-795B-4465-AC34-396DD90D90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67" b="40186"/>
            <a:stretch/>
          </p:blipFill>
          <p:spPr>
            <a:xfrm>
              <a:off x="533400" y="1438172"/>
              <a:ext cx="8077420" cy="41982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B65C72E8-6D73-41B8-8567-248272593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898148"/>
            <a:ext cx="788389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i="1" dirty="0">
                <a:latin typeface="Arial" panose="020B0604020202020204" pitchFamily="34" charset="0"/>
              </a:rPr>
              <a:t>Molecular mass</a:t>
            </a:r>
            <a:r>
              <a:rPr lang="en-US" altLang="en-US" sz="2600" dirty="0">
                <a:latin typeface="Arial" panose="020B0604020202020204" pitchFamily="34" charset="0"/>
              </a:rPr>
              <a:t> (or molecular weight) is the sum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</a:rPr>
              <a:t>the atomic masses (in amu) in a molecule.</a:t>
            </a:r>
            <a:endParaRPr lang="en-US" altLang="en-US" sz="2600" b="1" i="1" dirty="0">
              <a:latin typeface="Arial" panose="020B0604020202020204" pitchFamily="34" charset="0"/>
            </a:endParaRPr>
          </a:p>
        </p:txBody>
      </p:sp>
      <p:grpSp>
        <p:nvGrpSpPr>
          <p:cNvPr id="28685" name="Group 13">
            <a:extLst>
              <a:ext uri="{FF2B5EF4-FFF2-40B4-BE49-F238E27FC236}">
                <a16:creationId xmlns:a16="http://schemas.microsoft.com/office/drawing/2014/main" id="{0FC7843C-BABC-40B4-9D52-0E097DEAF254}"/>
              </a:ext>
            </a:extLst>
          </p:cNvPr>
          <p:cNvGrpSpPr>
            <a:grpSpLocks/>
          </p:cNvGrpSpPr>
          <p:nvPr/>
        </p:nvGrpSpPr>
        <p:grpSpPr bwMode="auto">
          <a:xfrm>
            <a:off x="4713288" y="2139950"/>
            <a:ext cx="3700462" cy="519113"/>
            <a:chOff x="3015" y="1008"/>
            <a:chExt cx="2331" cy="327"/>
          </a:xfrm>
        </p:grpSpPr>
        <p:sp>
          <p:nvSpPr>
            <p:cNvPr id="17425" name="Text Box 6">
              <a:extLst>
                <a:ext uri="{FF2B5EF4-FFF2-40B4-BE49-F238E27FC236}">
                  <a16:creationId xmlns:a16="http://schemas.microsoft.com/office/drawing/2014/main" id="{96CA4C17-F0ED-4973-B2C6-224CB94AD3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5" y="1008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FF00"/>
                  </a:solidFill>
                  <a:latin typeface="Arial" panose="020B0604020202020204" pitchFamily="34" charset="0"/>
                </a:rPr>
                <a:t>1S</a:t>
              </a:r>
            </a:p>
          </p:txBody>
        </p:sp>
        <p:sp>
          <p:nvSpPr>
            <p:cNvPr id="17426" name="Text Box 8">
              <a:extLst>
                <a:ext uri="{FF2B5EF4-FFF2-40B4-BE49-F238E27FC236}">
                  <a16:creationId xmlns:a16="http://schemas.microsoft.com/office/drawing/2014/main" id="{EC54EE2F-3B8A-49D9-84E7-1772962EE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9" y="1008"/>
              <a:ext cx="1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Arial" panose="020B0604020202020204" pitchFamily="34" charset="0"/>
                </a:rPr>
                <a:t>32.07 amu</a:t>
              </a:r>
            </a:p>
          </p:txBody>
        </p:sp>
      </p:grpSp>
      <p:grpSp>
        <p:nvGrpSpPr>
          <p:cNvPr id="28692" name="Group 20">
            <a:extLst>
              <a:ext uri="{FF2B5EF4-FFF2-40B4-BE49-F238E27FC236}">
                <a16:creationId xmlns:a16="http://schemas.microsoft.com/office/drawing/2014/main" id="{D53DD3F3-A1E7-45AD-8278-75116F4B004F}"/>
              </a:ext>
            </a:extLst>
          </p:cNvPr>
          <p:cNvGrpSpPr>
            <a:grpSpLocks/>
          </p:cNvGrpSpPr>
          <p:nvPr/>
        </p:nvGrpSpPr>
        <p:grpSpPr bwMode="auto">
          <a:xfrm>
            <a:off x="4713289" y="2639215"/>
            <a:ext cx="3944938" cy="525461"/>
            <a:chOff x="3000" y="1349"/>
            <a:chExt cx="2485" cy="331"/>
          </a:xfrm>
        </p:grpSpPr>
        <p:sp>
          <p:nvSpPr>
            <p:cNvPr id="17422" name="Text Box 7">
              <a:extLst>
                <a:ext uri="{FF2B5EF4-FFF2-40B4-BE49-F238E27FC236}">
                  <a16:creationId xmlns:a16="http://schemas.microsoft.com/office/drawing/2014/main" id="{94759C5C-3B8A-4101-B822-B3C37304B5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" y="1349"/>
              <a:ext cx="4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Arial" panose="020B0604020202020204" pitchFamily="34" charset="0"/>
                </a:rPr>
                <a:t>2O</a:t>
              </a:r>
            </a:p>
          </p:txBody>
        </p:sp>
        <p:sp>
          <p:nvSpPr>
            <p:cNvPr id="17423" name="Text Box 9">
              <a:extLst>
                <a:ext uri="{FF2B5EF4-FFF2-40B4-BE49-F238E27FC236}">
                  <a16:creationId xmlns:a16="http://schemas.microsoft.com/office/drawing/2014/main" id="{D17B1ABB-297C-4DC5-A423-00E2E1BFF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4" y="1350"/>
              <a:ext cx="196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Arial" panose="020B0604020202020204" pitchFamily="34" charset="0"/>
                </a:rPr>
                <a:t>+ (2 x 16.00 </a:t>
              </a:r>
              <a:r>
                <a:rPr lang="en-US" altLang="en-US" sz="2800" dirty="0" err="1">
                  <a:latin typeface="Arial" panose="020B0604020202020204" pitchFamily="34" charset="0"/>
                </a:rPr>
                <a:t>amu</a:t>
              </a:r>
              <a:r>
                <a:rPr lang="en-US" altLang="en-US" sz="2800" dirty="0">
                  <a:latin typeface="Arial" panose="020B0604020202020204" pitchFamily="34" charset="0"/>
                </a:rPr>
                <a:t>) </a:t>
              </a:r>
            </a:p>
          </p:txBody>
        </p:sp>
        <p:sp>
          <p:nvSpPr>
            <p:cNvPr id="17424" name="Line 10">
              <a:extLst>
                <a:ext uri="{FF2B5EF4-FFF2-40B4-BE49-F238E27FC236}">
                  <a16:creationId xmlns:a16="http://schemas.microsoft.com/office/drawing/2014/main" id="{EF8214D9-F2FB-4FA4-BDA6-ECF2AAF20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0" y="1673"/>
              <a:ext cx="232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7" name="Group 15">
            <a:extLst>
              <a:ext uri="{FF2B5EF4-FFF2-40B4-BE49-F238E27FC236}">
                <a16:creationId xmlns:a16="http://schemas.microsoft.com/office/drawing/2014/main" id="{C4EA4955-6D89-45C8-A8BE-B4FAD486598A}"/>
              </a:ext>
            </a:extLst>
          </p:cNvPr>
          <p:cNvGrpSpPr>
            <a:grpSpLocks/>
          </p:cNvGrpSpPr>
          <p:nvPr/>
        </p:nvGrpSpPr>
        <p:grpSpPr bwMode="auto">
          <a:xfrm>
            <a:off x="4713288" y="3138488"/>
            <a:ext cx="3786187" cy="533400"/>
            <a:chOff x="2969" y="1637"/>
            <a:chExt cx="2385" cy="336"/>
          </a:xfrm>
        </p:grpSpPr>
        <p:sp>
          <p:nvSpPr>
            <p:cNvPr id="17420" name="Text Box 11">
              <a:extLst>
                <a:ext uri="{FF2B5EF4-FFF2-40B4-BE49-F238E27FC236}">
                  <a16:creationId xmlns:a16="http://schemas.microsoft.com/office/drawing/2014/main" id="{7B39DED4-811A-4AB4-9FDF-CCCA96CAD9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9" y="1637"/>
              <a:ext cx="5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SO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2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17421" name="Text Box 12">
              <a:extLst>
                <a:ext uri="{FF2B5EF4-FFF2-40B4-BE49-F238E27FC236}">
                  <a16:creationId xmlns:a16="http://schemas.microsoft.com/office/drawing/2014/main" id="{3EB2EB75-015B-46C4-A748-947C3476E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7" y="1646"/>
              <a:ext cx="1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64.07 amu</a:t>
              </a:r>
            </a:p>
          </p:txBody>
        </p:sp>
      </p:grpSp>
      <p:sp>
        <p:nvSpPr>
          <p:cNvPr id="28688" name="Text Box 16">
            <a:extLst>
              <a:ext uri="{FF2B5EF4-FFF2-40B4-BE49-F238E27FC236}">
                <a16:creationId xmlns:a16="http://schemas.microsoft.com/office/drawing/2014/main" id="{374F73F2-589F-4247-A3D7-182CBAB17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4114800"/>
            <a:ext cx="7734300" cy="892552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</a:rPr>
              <a:t>For any molecule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</a:rPr>
              <a:t> molecular mass (amu) = molar mass (grams)</a:t>
            </a:r>
          </a:p>
        </p:txBody>
      </p:sp>
      <p:sp>
        <p:nvSpPr>
          <p:cNvPr id="28689" name="Text Box 17">
            <a:extLst>
              <a:ext uri="{FF2B5EF4-FFF2-40B4-BE49-F238E27FC236}">
                <a16:creationId xmlns:a16="http://schemas.microsoft.com/office/drawing/2014/main" id="{C5E6FB78-6082-45E9-BA8E-FF4E5CD5E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5233987"/>
            <a:ext cx="556736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1 molecule SO</a:t>
            </a:r>
            <a:r>
              <a:rPr lang="en-US" altLang="en-US" sz="2800" baseline="-25000" dirty="0">
                <a:latin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</a:rPr>
              <a:t> = 64.07 amu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          1 mole SO</a:t>
            </a:r>
            <a:r>
              <a:rPr lang="en-US" altLang="en-US" sz="2800" baseline="-25000" dirty="0">
                <a:latin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</a:rPr>
              <a:t> = 64.07 g SO</a:t>
            </a:r>
            <a:r>
              <a:rPr lang="en-US" altLang="en-US" sz="2800" baseline="-25000" dirty="0">
                <a:latin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8694" name="Group 22">
            <a:extLst>
              <a:ext uri="{FF2B5EF4-FFF2-40B4-BE49-F238E27FC236}">
                <a16:creationId xmlns:a16="http://schemas.microsoft.com/office/drawing/2014/main" id="{CAC0868C-69A3-4AE1-A548-96C2C00C3F2F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682750"/>
            <a:ext cx="2076450" cy="1966913"/>
            <a:chOff x="720" y="720"/>
            <a:chExt cx="1308" cy="1239"/>
          </a:xfrm>
        </p:grpSpPr>
        <p:sp>
          <p:nvSpPr>
            <p:cNvPr id="17418" name="Text Box 4">
              <a:extLst>
                <a:ext uri="{FF2B5EF4-FFF2-40B4-BE49-F238E27FC236}">
                  <a16:creationId xmlns:a16="http://schemas.microsoft.com/office/drawing/2014/main" id="{8E23708E-3083-40B8-8E0D-5D5928960F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8" y="1632"/>
              <a:ext cx="5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Arial" panose="020B0604020202020204" pitchFamily="34" charset="0"/>
                </a:rPr>
                <a:t>SO</a:t>
              </a:r>
              <a:r>
                <a:rPr lang="en-US" altLang="en-US" sz="2800" baseline="-25000" dirty="0">
                  <a:latin typeface="Arial" panose="020B0604020202020204" pitchFamily="34" charset="0"/>
                </a:rPr>
                <a:t>2</a:t>
              </a:r>
              <a:endParaRPr lang="en-US" altLang="en-US" sz="2800" dirty="0">
                <a:latin typeface="Arial" panose="020B0604020202020204" pitchFamily="34" charset="0"/>
              </a:endParaRPr>
            </a:p>
          </p:txBody>
        </p:sp>
        <p:pic>
          <p:nvPicPr>
            <p:cNvPr id="17419" name="Picture 21">
              <a:extLst>
                <a:ext uri="{FF2B5EF4-FFF2-40B4-BE49-F238E27FC236}">
                  <a16:creationId xmlns:a16="http://schemas.microsoft.com/office/drawing/2014/main" id="{4FB04566-B747-43CB-8FB4-C50D5EAEBD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720"/>
              <a:ext cx="1308" cy="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06E7609-0686-4555-B6A6-EFB85FE87AD1}"/>
              </a:ext>
            </a:extLst>
          </p:cNvPr>
          <p:cNvSpPr txBox="1"/>
          <p:nvPr/>
        </p:nvSpPr>
        <p:spPr>
          <a:xfrm>
            <a:off x="2819400" y="253425"/>
            <a:ext cx="3459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Molecular Mass</a:t>
            </a:r>
            <a:endParaRPr lang="en-US" sz="3200" b="1" dirty="0">
              <a:solidFill>
                <a:srgbClr val="4F81BD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4B5A08-1662-460B-8238-CFD10C33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 animBg="1" autoUpdateAnimBg="0"/>
      <p:bldP spid="28689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3C54D4-17A9-4601-8800-350B8291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6D4784-BFE4-4122-8AF5-191BCC8B0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092"/>
          <a:stretch/>
        </p:blipFill>
        <p:spPr>
          <a:xfrm>
            <a:off x="533400" y="1254118"/>
            <a:ext cx="8077200" cy="2479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9EA6DC-80A6-436C-AF79-DE13AD766E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83"/>
          <a:stretch/>
        </p:blipFill>
        <p:spPr>
          <a:xfrm>
            <a:off x="533400" y="3581400"/>
            <a:ext cx="8077200" cy="2801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705452-D865-4C25-B986-8DB66018D7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453"/>
          <a:stretch/>
        </p:blipFill>
        <p:spPr>
          <a:xfrm>
            <a:off x="534364" y="75007"/>
            <a:ext cx="8077200" cy="122039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>
            <a:extLst>
              <a:ext uri="{FF2B5EF4-FFF2-40B4-BE49-F238E27FC236}">
                <a16:creationId xmlns:a16="http://schemas.microsoft.com/office/drawing/2014/main" id="{F58FF41A-B492-4FCC-A02E-64907577C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52488"/>
            <a:ext cx="7286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4F81BD"/>
                </a:solidFill>
                <a:latin typeface="Arial" panose="020B0604020202020204" pitchFamily="34" charset="0"/>
              </a:rPr>
              <a:t>How many H atoms are in 72.5 g of C</a:t>
            </a:r>
            <a:r>
              <a:rPr lang="en-US" altLang="en-US" sz="2800" baseline="-25000" dirty="0">
                <a:solidFill>
                  <a:srgbClr val="4F81BD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dirty="0">
                <a:solidFill>
                  <a:srgbClr val="4F81BD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800" baseline="-25000" dirty="0">
                <a:solidFill>
                  <a:srgbClr val="4F81BD"/>
                </a:solidFill>
                <a:latin typeface="Arial" panose="020B0604020202020204" pitchFamily="34" charset="0"/>
              </a:rPr>
              <a:t>8</a:t>
            </a:r>
            <a:r>
              <a:rPr lang="en-US" altLang="en-US" sz="2800" dirty="0">
                <a:solidFill>
                  <a:srgbClr val="4F81BD"/>
                </a:solidFill>
                <a:latin typeface="Arial" panose="020B0604020202020204" pitchFamily="34" charset="0"/>
              </a:rPr>
              <a:t>O?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C69B5EE7-099F-4C89-ABBE-1B6D9762B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2133600"/>
            <a:ext cx="8301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1 mol C</a:t>
            </a:r>
            <a:r>
              <a:rPr lang="en-US" altLang="en-US" sz="2800" baseline="-25000">
                <a:latin typeface="Arial" panose="020B0604020202020204" pitchFamily="34" charset="0"/>
              </a:rPr>
              <a:t>3</a:t>
            </a:r>
            <a:r>
              <a:rPr lang="en-US" altLang="en-US" sz="2800">
                <a:latin typeface="Arial" panose="020B0604020202020204" pitchFamily="34" charset="0"/>
              </a:rPr>
              <a:t>H</a:t>
            </a:r>
            <a:r>
              <a:rPr lang="en-US" altLang="en-US" sz="2800" baseline="-25000">
                <a:latin typeface="Arial" panose="020B0604020202020204" pitchFamily="34" charset="0"/>
              </a:rPr>
              <a:t>8</a:t>
            </a:r>
            <a:r>
              <a:rPr lang="en-US" altLang="en-US" sz="2800">
                <a:latin typeface="Arial" panose="020B0604020202020204" pitchFamily="34" charset="0"/>
              </a:rPr>
              <a:t>O = (3 x 12) + (8 x 1) + 16 = 60 g C</a:t>
            </a:r>
            <a:r>
              <a:rPr lang="en-US" altLang="en-US" sz="2800" baseline="-25000">
                <a:latin typeface="Arial" panose="020B0604020202020204" pitchFamily="34" charset="0"/>
              </a:rPr>
              <a:t>3</a:t>
            </a:r>
            <a:r>
              <a:rPr lang="en-US" altLang="en-US" sz="2800">
                <a:latin typeface="Arial" panose="020B0604020202020204" pitchFamily="34" charset="0"/>
              </a:rPr>
              <a:t>H</a:t>
            </a:r>
            <a:r>
              <a:rPr lang="en-US" altLang="en-US" sz="2800" baseline="-25000">
                <a:latin typeface="Arial" panose="020B0604020202020204" pitchFamily="34" charset="0"/>
              </a:rPr>
              <a:t>8</a:t>
            </a:r>
            <a:r>
              <a:rPr lang="en-US" altLang="en-US" sz="28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1732A32D-3198-4508-8E51-6616F0DCB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900" y="3352800"/>
            <a:ext cx="5173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1 mol H = 6.022 x 10</a:t>
            </a:r>
            <a:r>
              <a:rPr lang="en-US" altLang="en-US" sz="2800" baseline="30000">
                <a:latin typeface="Arial" panose="020B0604020202020204" pitchFamily="34" charset="0"/>
              </a:rPr>
              <a:t>23</a:t>
            </a:r>
            <a:r>
              <a:rPr lang="en-US" altLang="en-US" sz="2800">
                <a:latin typeface="Arial" panose="020B0604020202020204" pitchFamily="34" charset="0"/>
              </a:rPr>
              <a:t> atoms H</a:t>
            </a:r>
          </a:p>
        </p:txBody>
      </p:sp>
      <p:sp>
        <p:nvSpPr>
          <p:cNvPr id="29721" name="Text Box 25">
            <a:extLst>
              <a:ext uri="{FF2B5EF4-FFF2-40B4-BE49-F238E27FC236}">
                <a16:creationId xmlns:a16="http://schemas.microsoft.com/office/drawing/2014/main" id="{C45BCF17-D95E-4C3E-9C4C-B4C3FC0A4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181600"/>
            <a:ext cx="29963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5.82 x 10</a:t>
            </a:r>
            <a:r>
              <a:rPr lang="en-US" altLang="en-US" sz="2400" b="1" baseline="30000" dirty="0">
                <a:latin typeface="Arial" panose="020B0604020202020204" pitchFamily="34" charset="0"/>
              </a:rPr>
              <a:t>24</a:t>
            </a:r>
            <a:r>
              <a:rPr lang="en-US" altLang="en-US" sz="2400" b="1" dirty="0">
                <a:latin typeface="Arial" panose="020B0604020202020204" pitchFamily="34" charset="0"/>
              </a:rPr>
              <a:t> atoms H</a:t>
            </a:r>
          </a:p>
        </p:txBody>
      </p:sp>
      <p:sp>
        <p:nvSpPr>
          <p:cNvPr id="29723" name="Text Box 27">
            <a:extLst>
              <a:ext uri="{FF2B5EF4-FFF2-40B4-BE49-F238E27FC236}">
                <a16:creationId xmlns:a16="http://schemas.microsoft.com/office/drawing/2014/main" id="{8D43D986-C615-483D-B445-41CC79EDC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2743200"/>
            <a:ext cx="6618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1 mol C</a:t>
            </a:r>
            <a:r>
              <a:rPr lang="en-US" altLang="en-US" sz="2800" baseline="-25000">
                <a:latin typeface="Arial" panose="020B0604020202020204" pitchFamily="34" charset="0"/>
              </a:rPr>
              <a:t>3</a:t>
            </a:r>
            <a:r>
              <a:rPr lang="en-US" altLang="en-US" sz="2800">
                <a:latin typeface="Arial" panose="020B0604020202020204" pitchFamily="34" charset="0"/>
              </a:rPr>
              <a:t>H</a:t>
            </a:r>
            <a:r>
              <a:rPr lang="en-US" altLang="en-US" sz="2800" baseline="-25000">
                <a:latin typeface="Arial" panose="020B0604020202020204" pitchFamily="34" charset="0"/>
              </a:rPr>
              <a:t>8</a:t>
            </a:r>
            <a:r>
              <a:rPr lang="en-US" altLang="en-US" sz="2800">
                <a:latin typeface="Arial" panose="020B0604020202020204" pitchFamily="34" charset="0"/>
              </a:rPr>
              <a:t>O molecules = 8 mol H atoms</a:t>
            </a:r>
          </a:p>
        </p:txBody>
      </p:sp>
      <p:sp>
        <p:nvSpPr>
          <p:cNvPr id="29724" name="Text Box 28">
            <a:extLst>
              <a:ext uri="{FF2B5EF4-FFF2-40B4-BE49-F238E27FC236}">
                <a16:creationId xmlns:a16="http://schemas.microsoft.com/office/drawing/2014/main" id="{55E14B1D-7756-4EDE-A463-EF8725769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356100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72.5 g C</a:t>
            </a:r>
            <a:r>
              <a:rPr lang="en-US" altLang="en-US" sz="2000" baseline="-25000">
                <a:latin typeface="Arial" panose="020B0604020202020204" pitchFamily="34" charset="0"/>
              </a:rPr>
              <a:t>3</a:t>
            </a:r>
            <a:r>
              <a:rPr lang="en-US" altLang="en-US" sz="2000">
                <a:latin typeface="Arial" panose="020B0604020202020204" pitchFamily="34" charset="0"/>
              </a:rPr>
              <a:t>H</a:t>
            </a:r>
            <a:r>
              <a:rPr lang="en-US" altLang="en-US" sz="2000" baseline="-25000">
                <a:latin typeface="Arial" panose="020B0604020202020204" pitchFamily="34" charset="0"/>
              </a:rPr>
              <a:t>8</a:t>
            </a:r>
            <a:r>
              <a:rPr lang="en-US" altLang="en-US" sz="2000">
                <a:latin typeface="Arial" panose="020B0604020202020204" pitchFamily="34" charset="0"/>
              </a:rPr>
              <a:t>O</a:t>
            </a:r>
          </a:p>
        </p:txBody>
      </p:sp>
      <p:grpSp>
        <p:nvGrpSpPr>
          <p:cNvPr id="29735" name="Group 39">
            <a:extLst>
              <a:ext uri="{FF2B5EF4-FFF2-40B4-BE49-F238E27FC236}">
                <a16:creationId xmlns:a16="http://schemas.microsoft.com/office/drawing/2014/main" id="{0AE54240-0DBE-46E4-A6C1-8B4ED2033ABD}"/>
              </a:ext>
            </a:extLst>
          </p:cNvPr>
          <p:cNvGrpSpPr>
            <a:grpSpLocks/>
          </p:cNvGrpSpPr>
          <p:nvPr/>
        </p:nvGrpSpPr>
        <p:grpSpPr bwMode="auto">
          <a:xfrm>
            <a:off x="1882775" y="4189413"/>
            <a:ext cx="1774825" cy="754062"/>
            <a:chOff x="1380" y="2639"/>
            <a:chExt cx="1118" cy="475"/>
          </a:xfrm>
        </p:grpSpPr>
        <p:sp>
          <p:nvSpPr>
            <p:cNvPr id="19483" name="Text Box 29">
              <a:extLst>
                <a:ext uri="{FF2B5EF4-FFF2-40B4-BE49-F238E27FC236}">
                  <a16:creationId xmlns:a16="http://schemas.microsoft.com/office/drawing/2014/main" id="{8FA95547-EEAA-44F5-8FF2-2BEF12A74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5" y="2639"/>
              <a:ext cx="10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1 mol C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000">
                  <a:latin typeface="Arial" panose="020B0604020202020204" pitchFamily="34" charset="0"/>
                </a:rPr>
                <a:t>H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8</a:t>
              </a:r>
              <a:r>
                <a:rPr lang="en-US" altLang="en-US" sz="200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9484" name="Text Box 30">
              <a:extLst>
                <a:ext uri="{FF2B5EF4-FFF2-40B4-BE49-F238E27FC236}">
                  <a16:creationId xmlns:a16="http://schemas.microsoft.com/office/drawing/2014/main" id="{19A51A05-E96C-436A-9993-054330646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6" y="2864"/>
              <a:ext cx="9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60 g C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000">
                  <a:latin typeface="Arial" panose="020B0604020202020204" pitchFamily="34" charset="0"/>
                </a:rPr>
                <a:t>H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8</a:t>
              </a:r>
              <a:r>
                <a:rPr lang="en-US" altLang="en-US" sz="200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9485" name="Line 31">
              <a:extLst>
                <a:ext uri="{FF2B5EF4-FFF2-40B4-BE49-F238E27FC236}">
                  <a16:creationId xmlns:a16="http://schemas.microsoft.com/office/drawing/2014/main" id="{2AA8A8C2-B4C3-4F6F-A008-8EF76ADA5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880"/>
              <a:ext cx="903" cy="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86" name="Text Box 38">
              <a:extLst>
                <a:ext uri="{FF2B5EF4-FFF2-40B4-BE49-F238E27FC236}">
                  <a16:creationId xmlns:a16="http://schemas.microsoft.com/office/drawing/2014/main" id="{795F0445-CD1D-460A-8DD8-A3F9424AA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0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29737" name="Group 41">
            <a:extLst>
              <a:ext uri="{FF2B5EF4-FFF2-40B4-BE49-F238E27FC236}">
                <a16:creationId xmlns:a16="http://schemas.microsoft.com/office/drawing/2014/main" id="{8F107AEB-81A2-4BE0-9189-A9387925347E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178300"/>
            <a:ext cx="2044700" cy="762000"/>
            <a:chOff x="2648" y="2632"/>
            <a:chExt cx="1288" cy="480"/>
          </a:xfrm>
        </p:grpSpPr>
        <p:sp>
          <p:nvSpPr>
            <p:cNvPr id="19479" name="Text Box 32">
              <a:extLst>
                <a:ext uri="{FF2B5EF4-FFF2-40B4-BE49-F238E27FC236}">
                  <a16:creationId xmlns:a16="http://schemas.microsoft.com/office/drawing/2014/main" id="{CA14BAB6-F5CD-4865-B392-8000D2D99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0" y="2632"/>
              <a:ext cx="11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8 mol H atoms</a:t>
              </a:r>
            </a:p>
          </p:txBody>
        </p:sp>
        <p:sp>
          <p:nvSpPr>
            <p:cNvPr id="19480" name="Text Box 33">
              <a:extLst>
                <a:ext uri="{FF2B5EF4-FFF2-40B4-BE49-F238E27FC236}">
                  <a16:creationId xmlns:a16="http://schemas.microsoft.com/office/drawing/2014/main" id="{627A51BB-EF8B-4E8A-B5BA-67D8D8F3F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1" y="2862"/>
              <a:ext cx="10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1 mol C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000">
                  <a:latin typeface="Arial" panose="020B0604020202020204" pitchFamily="34" charset="0"/>
                </a:rPr>
                <a:t>H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8</a:t>
              </a:r>
              <a:r>
                <a:rPr lang="en-US" altLang="en-US" sz="200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9481" name="Line 34">
              <a:extLst>
                <a:ext uri="{FF2B5EF4-FFF2-40B4-BE49-F238E27FC236}">
                  <a16:creationId xmlns:a16="http://schemas.microsoft.com/office/drawing/2014/main" id="{5D63B143-15A4-44F6-8A30-5F09044D44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0" y="2880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Text Box 40">
              <a:extLst>
                <a:ext uri="{FF2B5EF4-FFF2-40B4-BE49-F238E27FC236}">
                  <a16:creationId xmlns:a16="http://schemas.microsoft.com/office/drawing/2014/main" id="{D51B8C06-8F04-4322-BFCE-F9D127B27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8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29740" name="Group 44">
            <a:extLst>
              <a:ext uri="{FF2B5EF4-FFF2-40B4-BE49-F238E27FC236}">
                <a16:creationId xmlns:a16="http://schemas.microsoft.com/office/drawing/2014/main" id="{77BA1219-1738-46CB-BEC7-04B520E6BB96}"/>
              </a:ext>
            </a:extLst>
          </p:cNvPr>
          <p:cNvGrpSpPr>
            <a:grpSpLocks/>
          </p:cNvGrpSpPr>
          <p:nvPr/>
        </p:nvGrpSpPr>
        <p:grpSpPr bwMode="auto">
          <a:xfrm>
            <a:off x="5556250" y="4178300"/>
            <a:ext cx="3003550" cy="762000"/>
            <a:chOff x="3916" y="2632"/>
            <a:chExt cx="1892" cy="480"/>
          </a:xfrm>
        </p:grpSpPr>
        <p:sp>
          <p:nvSpPr>
            <p:cNvPr id="19474" name="Text Box 35">
              <a:extLst>
                <a:ext uri="{FF2B5EF4-FFF2-40B4-BE49-F238E27FC236}">
                  <a16:creationId xmlns:a16="http://schemas.microsoft.com/office/drawing/2014/main" id="{F3F7F3C4-B653-4FC5-8E3F-1BBE2321D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4" y="2632"/>
              <a:ext cx="16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6.022 x 10</a:t>
              </a:r>
              <a:r>
                <a:rPr lang="en-US" altLang="en-US" sz="2000" baseline="30000" dirty="0">
                  <a:latin typeface="Arial" panose="020B0604020202020204" pitchFamily="34" charset="0"/>
                </a:rPr>
                <a:t>23</a:t>
              </a:r>
              <a:r>
                <a:rPr lang="en-US" altLang="en-US" sz="2000" dirty="0">
                  <a:latin typeface="Arial" panose="020B0604020202020204" pitchFamily="34" charset="0"/>
                </a:rPr>
                <a:t> H atoms</a:t>
              </a:r>
            </a:p>
          </p:txBody>
        </p:sp>
        <p:sp>
          <p:nvSpPr>
            <p:cNvPr id="19475" name="Text Box 36">
              <a:extLst>
                <a:ext uri="{FF2B5EF4-FFF2-40B4-BE49-F238E27FC236}">
                  <a16:creationId xmlns:a16="http://schemas.microsoft.com/office/drawing/2014/main" id="{D3865D4D-9938-4FC2-9E9D-800F24E55A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2" y="2862"/>
              <a:ext cx="11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1 mol H atoms</a:t>
              </a:r>
            </a:p>
          </p:txBody>
        </p:sp>
        <p:sp>
          <p:nvSpPr>
            <p:cNvPr id="19476" name="Line 37">
              <a:extLst>
                <a:ext uri="{FF2B5EF4-FFF2-40B4-BE49-F238E27FC236}">
                  <a16:creationId xmlns:a16="http://schemas.microsoft.com/office/drawing/2014/main" id="{19EC0BFA-1314-4E23-9D65-9759E03C1F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0" y="2880"/>
              <a:ext cx="149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Text Box 42">
              <a:extLst>
                <a:ext uri="{FF2B5EF4-FFF2-40B4-BE49-F238E27FC236}">
                  <a16:creationId xmlns:a16="http://schemas.microsoft.com/office/drawing/2014/main" id="{82D758B6-F900-44F8-A0E8-00F62B051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6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19478" name="Text Box 43">
              <a:extLst>
                <a:ext uri="{FF2B5EF4-FFF2-40B4-BE49-F238E27FC236}">
                  <a16:creationId xmlns:a16="http://schemas.microsoft.com/office/drawing/2014/main" id="{45EE4193-E4DC-41BB-9072-74816CDA7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9" y="275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29741" name="Line 45">
            <a:extLst>
              <a:ext uri="{FF2B5EF4-FFF2-40B4-BE49-F238E27FC236}">
                <a16:creationId xmlns:a16="http://schemas.microsoft.com/office/drawing/2014/main" id="{2A73F9A6-0D76-4375-B1DC-FBDA03A0C0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44196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2" name="Line 46">
            <a:extLst>
              <a:ext uri="{FF2B5EF4-FFF2-40B4-BE49-F238E27FC236}">
                <a16:creationId xmlns:a16="http://schemas.microsoft.com/office/drawing/2014/main" id="{DCF5F488-689B-48A8-81EB-55B5B32695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45720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3" name="Line 47">
            <a:extLst>
              <a:ext uri="{FF2B5EF4-FFF2-40B4-BE49-F238E27FC236}">
                <a16:creationId xmlns:a16="http://schemas.microsoft.com/office/drawing/2014/main" id="{1958A45B-B26E-43CE-AA51-0CB1F313C2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41910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4" name="Line 48">
            <a:extLst>
              <a:ext uri="{FF2B5EF4-FFF2-40B4-BE49-F238E27FC236}">
                <a16:creationId xmlns:a16="http://schemas.microsoft.com/office/drawing/2014/main" id="{83675308-8A01-4114-A82D-28467BF015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4618892"/>
            <a:ext cx="838200" cy="25790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5" name="Line 49">
            <a:extLst>
              <a:ext uri="{FF2B5EF4-FFF2-40B4-BE49-F238E27FC236}">
                <a16:creationId xmlns:a16="http://schemas.microsoft.com/office/drawing/2014/main" id="{0826A6E1-9711-48CB-AE44-D6A3443E98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41910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6" name="Line 50">
            <a:extLst>
              <a:ext uri="{FF2B5EF4-FFF2-40B4-BE49-F238E27FC236}">
                <a16:creationId xmlns:a16="http://schemas.microsoft.com/office/drawing/2014/main" id="{422729B6-C60A-4F27-98AB-2970164AE2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595446"/>
            <a:ext cx="914400" cy="28135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A47252-4A43-46C2-8830-CBB3A6AE2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utoUpdateAnimBg="0"/>
      <p:bldP spid="29703" grpId="0" autoUpdateAnimBg="0"/>
      <p:bldP spid="29721" grpId="0" autoUpdateAnimBg="0"/>
      <p:bldP spid="29723" grpId="0" autoUpdateAnimBg="0"/>
      <p:bldP spid="2972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1631FD-A720-4317-9840-2FEFD0CB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15104C-C5A3-4333-B1EB-723344AD09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22"/>
          <a:stretch/>
        </p:blipFill>
        <p:spPr>
          <a:xfrm>
            <a:off x="56666" y="1781537"/>
            <a:ext cx="9030668" cy="396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D7B457-2A2D-49F1-A4B6-14D08472F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67"/>
          <a:stretch/>
        </p:blipFill>
        <p:spPr>
          <a:xfrm>
            <a:off x="56666" y="181337"/>
            <a:ext cx="9030668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11CA7-34C0-4592-A09A-177879B3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F81BD"/>
                </a:solidFill>
              </a:rPr>
              <a:t>Formula Mass</a:t>
            </a:r>
            <a:endParaRPr lang="en-IN" dirty="0">
              <a:solidFill>
                <a:srgbClr val="4F81B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51F06-8BAB-406F-94EE-DC7FDC0B8C3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333500"/>
            <a:ext cx="7924800" cy="876299"/>
          </a:xfrm>
        </p:spPr>
        <p:txBody>
          <a:bodyPr/>
          <a:lstStyle/>
          <a:p>
            <a:r>
              <a:rPr lang="en-US" b="1" i="1" dirty="0"/>
              <a:t>Formula mass </a:t>
            </a:r>
            <a:r>
              <a:rPr lang="en-US" dirty="0"/>
              <a:t>is the sum of the atomic masses (in amu) in a formula unit of an ionic compound.</a:t>
            </a:r>
          </a:p>
        </p:txBody>
      </p:sp>
      <p:pic>
        <p:nvPicPr>
          <p:cNvPr id="15" name="Picture 14" descr="8 atoms are on edges, 6 atoms are on faces, 1 atom is on center, 12 atoms are on the center of edges.">
            <a:extLst>
              <a:ext uri="{FF2B5EF4-FFF2-40B4-BE49-F238E27FC236}">
                <a16:creationId xmlns:a16="http://schemas.microsoft.com/office/drawing/2014/main" id="{5DA28269-581D-48DA-90EB-5CE2A77D028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2535" b="14000"/>
          <a:stretch/>
        </p:blipFill>
        <p:spPr>
          <a:xfrm>
            <a:off x="876300" y="2095500"/>
            <a:ext cx="1871544" cy="1965959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6A12346-44C7-480C-882D-C5603850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12845"/>
              </p:ext>
            </p:extLst>
          </p:nvPr>
        </p:nvGraphicFramePr>
        <p:xfrm>
          <a:off x="3581400" y="2362200"/>
          <a:ext cx="3273723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4" imgW="1752480" imgH="672840" progId="Equation.DSMT4">
                  <p:embed/>
                </p:oleObj>
              </mc:Choice>
              <mc:Fallback>
                <p:oleObj name="Equation" r:id="rId4" imgW="175248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400" y="2362200"/>
                        <a:ext cx="3273723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94FBD-2819-4DDC-AE3E-8CDB70081B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4229100"/>
            <a:ext cx="7924800" cy="22860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For any ionic compound</a:t>
            </a:r>
          </a:p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formula mass (amu) = molar mass (grams)</a:t>
            </a:r>
          </a:p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1 formula unit NaCl = 58.44 amu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1 mole NaCl = 58.44 g NaCl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7B0A9AB-03FB-4D04-804E-8038CE318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027">
            <a:extLst>
              <a:ext uri="{FF2B5EF4-FFF2-40B4-BE49-F238E27FC236}">
                <a16:creationId xmlns:a16="http://schemas.microsoft.com/office/drawing/2014/main" id="{D8364A23-2A20-4600-9F33-3AB25076C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3212147"/>
            <a:ext cx="8153400" cy="95408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amu</a:t>
            </a:r>
            <a:r>
              <a:rPr lang="en-US" altLang="ar-SA" sz="2800" dirty="0">
                <a:latin typeface="Arial" panose="020B0604020202020204" pitchFamily="34" charset="0"/>
              </a:rPr>
              <a:t> definition: the mass exactly equal to </a:t>
            </a:r>
            <a:r>
              <a:rPr lang="en-US" altLang="ar-SA" sz="2800" dirty="0">
                <a:solidFill>
                  <a:srgbClr val="FF0000"/>
                </a:solidFill>
                <a:latin typeface="Arial" panose="020B0604020202020204" pitchFamily="34" charset="0"/>
              </a:rPr>
              <a:t>1/12</a:t>
            </a:r>
            <a:r>
              <a:rPr lang="en-US" altLang="ar-SA" sz="2800" dirty="0">
                <a:latin typeface="Arial" panose="020B0604020202020204" pitchFamily="34" charset="0"/>
              </a:rPr>
              <a:t> the mass of one </a:t>
            </a:r>
            <a:r>
              <a:rPr lang="en-US" altLang="ar-SA" sz="2800" baseline="30000" dirty="0">
                <a:latin typeface="Arial" panose="020B0604020202020204" pitchFamily="34" charset="0"/>
              </a:rPr>
              <a:t>12</a:t>
            </a:r>
            <a:r>
              <a:rPr lang="en-US" altLang="ar-SA" sz="2800" dirty="0">
                <a:latin typeface="Arial" panose="020B0604020202020204" pitchFamily="34" charset="0"/>
              </a:rPr>
              <a:t>C  atom</a:t>
            </a:r>
          </a:p>
        </p:txBody>
      </p:sp>
      <p:sp>
        <p:nvSpPr>
          <p:cNvPr id="4099" name="Line 1030">
            <a:extLst>
              <a:ext uri="{FF2B5EF4-FFF2-40B4-BE49-F238E27FC236}">
                <a16:creationId xmlns:a16="http://schemas.microsoft.com/office/drawing/2014/main" id="{C497CD9A-CA3C-469A-8942-AD5A30E2D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143256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1031">
            <a:extLst>
              <a:ext uri="{FF2B5EF4-FFF2-40B4-BE49-F238E27FC236}">
                <a16:creationId xmlns:a16="http://schemas.microsoft.com/office/drawing/2014/main" id="{91CBB77B-6F75-4E20-B5DA-6224D6EF6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85372"/>
            <a:ext cx="8686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ar-SA" sz="2000" dirty="0">
                <a:solidFill>
                  <a:srgbClr val="FF0000"/>
                </a:solidFill>
                <a:latin typeface="Arial" panose="020B0604020202020204" pitchFamily="34" charset="0"/>
              </a:rPr>
              <a:t>Experiment</a:t>
            </a:r>
            <a:r>
              <a:rPr lang="en-US" altLang="ar-SA" sz="2000" dirty="0">
                <a:latin typeface="Arial" panose="020B0604020202020204" pitchFamily="34" charset="0"/>
              </a:rPr>
              <a:t> shows one atom </a:t>
            </a:r>
            <a:r>
              <a:rPr lang="en-US" altLang="ar-SA" sz="2000" baseline="30000" dirty="0">
                <a:latin typeface="Arial" panose="020B0604020202020204" pitchFamily="34" charset="0"/>
              </a:rPr>
              <a:t>1</a:t>
            </a:r>
            <a:r>
              <a:rPr lang="en-US" altLang="ar-SA" sz="2000" dirty="0">
                <a:latin typeface="Arial" panose="020B0604020202020204" pitchFamily="34" charset="0"/>
              </a:rPr>
              <a:t>H = 8.400% of </a:t>
            </a:r>
            <a:r>
              <a:rPr lang="en-US" altLang="ar-SA" sz="2000" baseline="30000" dirty="0">
                <a:latin typeface="Arial" panose="020B0604020202020204" pitchFamily="34" charset="0"/>
              </a:rPr>
              <a:t>12</a:t>
            </a:r>
            <a:r>
              <a:rPr lang="en-US" altLang="ar-SA" sz="2000" dirty="0">
                <a:latin typeface="Arial" panose="020B0604020202020204" pitchFamily="34" charset="0"/>
              </a:rPr>
              <a:t>C atom  thus; mass of one atom</a:t>
            </a:r>
            <a:r>
              <a:rPr lang="en-US" altLang="ar-SA" sz="2000" baseline="30000" dirty="0">
                <a:latin typeface="Arial" panose="020B0604020202020204" pitchFamily="34" charset="0"/>
              </a:rPr>
              <a:t>1</a:t>
            </a:r>
            <a:r>
              <a:rPr lang="en-US" altLang="ar-SA" sz="2000" dirty="0">
                <a:latin typeface="Arial" panose="020B0604020202020204" pitchFamily="34" charset="0"/>
              </a:rPr>
              <a:t>H = 1.008 amu</a:t>
            </a:r>
            <a:br>
              <a:rPr lang="en-US" altLang="ar-SA" sz="2000" dirty="0">
                <a:latin typeface="Arial" panose="020B0604020202020204" pitchFamily="34" charset="0"/>
              </a:rPr>
            </a:br>
            <a:r>
              <a:rPr lang="en-US" altLang="ar-SA" sz="2000" dirty="0">
                <a:latin typeface="Arial" panose="020B0604020202020204" pitchFamily="34" charset="0"/>
              </a:rPr>
              <a:t>(12.00 x .08400)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ar-SA" sz="2000" baseline="30000" dirty="0">
                <a:latin typeface="Arial" panose="020B0604020202020204" pitchFamily="34" charset="0"/>
              </a:rPr>
              <a:t>16</a:t>
            </a:r>
            <a:r>
              <a:rPr lang="en-US" altLang="ar-SA" sz="2000" dirty="0">
                <a:latin typeface="Arial" panose="020B0604020202020204" pitchFamily="34" charset="0"/>
              </a:rPr>
              <a:t>O = 16.00 amu, </a:t>
            </a:r>
            <a:r>
              <a:rPr lang="en-US" altLang="ar-SA" sz="2000" baseline="30000" dirty="0">
                <a:latin typeface="Arial" panose="020B0604020202020204" pitchFamily="34" charset="0"/>
              </a:rPr>
              <a:t>26</a:t>
            </a:r>
            <a:r>
              <a:rPr lang="en-US" altLang="ar-SA" sz="2000" dirty="0">
                <a:latin typeface="Arial" panose="020B0604020202020204" pitchFamily="34" charset="0"/>
              </a:rPr>
              <a:t>Fe = 55.85 amu</a:t>
            </a:r>
          </a:p>
        </p:txBody>
      </p:sp>
      <p:sp>
        <p:nvSpPr>
          <p:cNvPr id="18442" name="Text Box 1034">
            <a:extLst>
              <a:ext uri="{FF2B5EF4-FFF2-40B4-BE49-F238E27FC236}">
                <a16:creationId xmlns:a16="http://schemas.microsoft.com/office/drawing/2014/main" id="{EE796131-F414-437C-86DD-DEA540833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064385"/>
            <a:ext cx="8153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ar-SA" sz="2800" b="1" i="1" dirty="0">
                <a:latin typeface="Arial" panose="020B0604020202020204" pitchFamily="34" charset="0"/>
              </a:rPr>
              <a:t>Atomic mass</a:t>
            </a:r>
            <a:r>
              <a:rPr lang="en-US" altLang="ar-SA" sz="2800" dirty="0">
                <a:latin typeface="Arial" panose="020B0604020202020204" pitchFamily="34" charset="0"/>
              </a:rPr>
              <a:t> is the mass of an atom in atomic mass units (</a:t>
            </a:r>
            <a:r>
              <a:rPr lang="en-US" altLang="ar-SA" sz="2800" dirty="0">
                <a:solidFill>
                  <a:srgbClr val="FF0000"/>
                </a:solidFill>
                <a:latin typeface="Arial" panose="020B0604020202020204" pitchFamily="34" charset="0"/>
              </a:rPr>
              <a:t>amu</a:t>
            </a:r>
            <a:r>
              <a:rPr lang="en-US" altLang="ar-SA" sz="2800" dirty="0">
                <a:latin typeface="Arial" panose="020B0604020202020204" pitchFamily="34" charset="0"/>
              </a:rPr>
              <a:t>)</a:t>
            </a:r>
            <a:endParaRPr lang="en-US" altLang="ar-SA" sz="2800" b="1" i="1" dirty="0">
              <a:latin typeface="Arial" panose="020B0604020202020204" pitchFamily="34" charset="0"/>
            </a:endParaRPr>
          </a:p>
        </p:txBody>
      </p:sp>
      <p:sp>
        <p:nvSpPr>
          <p:cNvPr id="4102" name="Text Box 1035">
            <a:extLst>
              <a:ext uri="{FF2B5EF4-FFF2-40B4-BE49-F238E27FC236}">
                <a16:creationId xmlns:a16="http://schemas.microsoft.com/office/drawing/2014/main" id="{4AF4C094-3277-4CC4-AFDF-E5BCA3E3B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59485"/>
            <a:ext cx="31924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800" dirty="0">
                <a:latin typeface="Arial" panose="020B0604020202020204" pitchFamily="34" charset="0"/>
              </a:rPr>
              <a:t>Micro World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800" dirty="0">
                <a:latin typeface="Arial" panose="020B0604020202020204" pitchFamily="34" charset="0"/>
              </a:rPr>
              <a:t>atoms &amp; molecules</a:t>
            </a:r>
          </a:p>
        </p:txBody>
      </p:sp>
      <p:sp>
        <p:nvSpPr>
          <p:cNvPr id="4103" name="Text Box 1036">
            <a:extLst>
              <a:ext uri="{FF2B5EF4-FFF2-40B4-BE49-F238E27FC236}">
                <a16:creationId xmlns:a16="http://schemas.microsoft.com/office/drawing/2014/main" id="{6DF33D52-4B6E-46F6-A458-16E3F7685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959485"/>
            <a:ext cx="22034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800" dirty="0">
                <a:latin typeface="Arial" panose="020B0604020202020204" pitchFamily="34" charset="0"/>
              </a:rPr>
              <a:t>Macro World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800" dirty="0">
                <a:latin typeface="Arial" panose="020B0604020202020204" pitchFamily="34" charset="0"/>
              </a:rPr>
              <a:t>grams</a:t>
            </a:r>
          </a:p>
        </p:txBody>
      </p:sp>
      <p:sp>
        <p:nvSpPr>
          <p:cNvPr id="10" name="Text Box 1034">
            <a:extLst>
              <a:ext uri="{FF2B5EF4-FFF2-40B4-BE49-F238E27FC236}">
                <a16:creationId xmlns:a16="http://schemas.microsoft.com/office/drawing/2014/main" id="{D4BB7107-173B-48C0-984D-656F6889D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51972"/>
            <a:ext cx="838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ar-SA" sz="2000" baseline="30000" dirty="0">
                <a:latin typeface="Arial" panose="020B0604020202020204" pitchFamily="34" charset="0"/>
              </a:rPr>
              <a:t>12</a:t>
            </a:r>
            <a:r>
              <a:rPr lang="en-US" altLang="ar-SA" sz="2000" dirty="0">
                <a:latin typeface="Arial" panose="020B0604020202020204" pitchFamily="34" charset="0"/>
              </a:rPr>
              <a:t>C = 6p, 6n  = 12.00 amu      m</a:t>
            </a:r>
            <a:r>
              <a:rPr lang="en-US" altLang="ar-SA" sz="2000" baseline="-2000" dirty="0">
                <a:latin typeface="Arial" panose="020B0604020202020204" pitchFamily="34" charset="0"/>
              </a:rPr>
              <a:t>e</a:t>
            </a:r>
            <a:r>
              <a:rPr lang="en-US" altLang="ar-SA" sz="2000" baseline="16000" dirty="0">
                <a:latin typeface="Arial" panose="020B0604020202020204" pitchFamily="34" charset="0"/>
              </a:rPr>
              <a:t>- </a:t>
            </a:r>
            <a:r>
              <a:rPr lang="en-US" altLang="ar-SA" sz="2000" dirty="0">
                <a:latin typeface="Arial" panose="020B0604020202020204" pitchFamily="34" charset="0"/>
              </a:rPr>
              <a:t>= 0</a:t>
            </a:r>
            <a:endParaRPr lang="en-US" altLang="ar-SA" sz="2000" b="1" i="1" baseline="16000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AA2CAE-B6BB-43E0-9D9F-F1250B5E9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F101F-F421-4818-80FC-CDD4B2BDE1B9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4E2E64-2D0B-49BB-B815-E37832A7A6B2}"/>
              </a:ext>
            </a:extLst>
          </p:cNvPr>
          <p:cNvSpPr/>
          <p:nvPr/>
        </p:nvSpPr>
        <p:spPr>
          <a:xfrm>
            <a:off x="3146770" y="202912"/>
            <a:ext cx="285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SA" sz="3200" b="1" i="1" dirty="0">
                <a:latin typeface="Arial" panose="020B0604020202020204" pitchFamily="34" charset="0"/>
              </a:rPr>
              <a:t>Atomic mass</a:t>
            </a:r>
            <a:r>
              <a:rPr lang="en-US" altLang="ar-SA" sz="3200" dirty="0">
                <a:latin typeface="Arial" panose="020B0604020202020204" pitchFamily="34" charset="0"/>
              </a:rPr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 autoUpdateAnimBg="0"/>
      <p:bldP spid="18439" grpId="0" autoUpdateAnimBg="0"/>
      <p:bldP spid="18442" grpId="0" autoUpdateAnimBg="0"/>
      <p:bldP spid="1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1FE743C8-7A89-454F-95A4-7FF48154B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381000"/>
            <a:ext cx="78787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Arial" panose="020B0604020202020204" pitchFamily="34" charset="0"/>
              </a:rPr>
              <a:t>Formula mass</a:t>
            </a:r>
            <a:r>
              <a:rPr lang="en-US" altLang="en-US" sz="2800" dirty="0">
                <a:latin typeface="Arial" panose="020B0604020202020204" pitchFamily="34" charset="0"/>
              </a:rPr>
              <a:t> is the sum of the atomic masses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(in </a:t>
            </a:r>
            <a:r>
              <a:rPr lang="en-US" altLang="en-US" sz="2800" dirty="0" err="1">
                <a:latin typeface="Arial" panose="020B0604020202020204" pitchFamily="34" charset="0"/>
              </a:rPr>
              <a:t>amu</a:t>
            </a:r>
            <a:r>
              <a:rPr lang="en-US" altLang="en-US" sz="2800" dirty="0">
                <a:latin typeface="Arial" panose="020B0604020202020204" pitchFamily="34" charset="0"/>
              </a:rPr>
              <a:t>) in a formula unit of an ionic compound.</a:t>
            </a:r>
            <a:endParaRPr lang="en-US" altLang="en-US" sz="2800" b="1" i="1" dirty="0">
              <a:latin typeface="Arial" panose="020B0604020202020204" pitchFamily="34" charset="0"/>
            </a:endParaRPr>
          </a:p>
        </p:txBody>
      </p:sp>
      <p:grpSp>
        <p:nvGrpSpPr>
          <p:cNvPr id="44054" name="Group 22">
            <a:extLst>
              <a:ext uri="{FF2B5EF4-FFF2-40B4-BE49-F238E27FC236}">
                <a16:creationId xmlns:a16="http://schemas.microsoft.com/office/drawing/2014/main" id="{7F4C83AA-C622-4B01-A2C2-FC6AB7336606}"/>
              </a:ext>
            </a:extLst>
          </p:cNvPr>
          <p:cNvGrpSpPr>
            <a:grpSpLocks/>
          </p:cNvGrpSpPr>
          <p:nvPr/>
        </p:nvGrpSpPr>
        <p:grpSpPr bwMode="auto">
          <a:xfrm>
            <a:off x="5272088" y="1752600"/>
            <a:ext cx="3249612" cy="519113"/>
            <a:chOff x="3321" y="1008"/>
            <a:chExt cx="2047" cy="327"/>
          </a:xfrm>
        </p:grpSpPr>
        <p:sp>
          <p:nvSpPr>
            <p:cNvPr id="21521" name="Text Box 7">
              <a:extLst>
                <a:ext uri="{FF2B5EF4-FFF2-40B4-BE49-F238E27FC236}">
                  <a16:creationId xmlns:a16="http://schemas.microsoft.com/office/drawing/2014/main" id="{92160AF8-0570-4850-82CE-D1FD86F148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1008"/>
              <a:ext cx="58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chemeClr val="bg2"/>
                  </a:solidFill>
                  <a:latin typeface="Arial" panose="020B0604020202020204" pitchFamily="34" charset="0"/>
                </a:rPr>
                <a:t>1Na</a:t>
              </a:r>
            </a:p>
          </p:txBody>
        </p:sp>
        <p:sp>
          <p:nvSpPr>
            <p:cNvPr id="21522" name="Text Box 8">
              <a:extLst>
                <a:ext uri="{FF2B5EF4-FFF2-40B4-BE49-F238E27FC236}">
                  <a16:creationId xmlns:a16="http://schemas.microsoft.com/office/drawing/2014/main" id="{7F45BE17-44BC-4B2B-938B-17C7850A3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" y="1008"/>
              <a:ext cx="1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22.99 amu</a:t>
              </a:r>
            </a:p>
          </p:txBody>
        </p:sp>
      </p:grpSp>
      <p:grpSp>
        <p:nvGrpSpPr>
          <p:cNvPr id="44055" name="Group 23">
            <a:extLst>
              <a:ext uri="{FF2B5EF4-FFF2-40B4-BE49-F238E27FC236}">
                <a16:creationId xmlns:a16="http://schemas.microsoft.com/office/drawing/2014/main" id="{02568A3A-ECE3-4C44-84AF-C2614DC998B9}"/>
              </a:ext>
            </a:extLst>
          </p:cNvPr>
          <p:cNvGrpSpPr>
            <a:grpSpLocks/>
          </p:cNvGrpSpPr>
          <p:nvPr/>
        </p:nvGrpSpPr>
        <p:grpSpPr bwMode="auto">
          <a:xfrm>
            <a:off x="5272088" y="2293938"/>
            <a:ext cx="3249612" cy="525462"/>
            <a:chOff x="3321" y="1349"/>
            <a:chExt cx="2047" cy="331"/>
          </a:xfrm>
        </p:grpSpPr>
        <p:sp>
          <p:nvSpPr>
            <p:cNvPr id="21518" name="Text Box 10">
              <a:extLst>
                <a:ext uri="{FF2B5EF4-FFF2-40B4-BE49-F238E27FC236}">
                  <a16:creationId xmlns:a16="http://schemas.microsoft.com/office/drawing/2014/main" id="{C4434158-FDE8-40BE-A29B-7A4B1B081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1349"/>
              <a:ext cx="4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9933"/>
                  </a:solidFill>
                  <a:latin typeface="Arial" panose="020B0604020202020204" pitchFamily="34" charset="0"/>
                </a:rPr>
                <a:t>1Cl</a:t>
              </a:r>
            </a:p>
          </p:txBody>
        </p:sp>
        <p:sp>
          <p:nvSpPr>
            <p:cNvPr id="21519" name="Text Box 11">
              <a:extLst>
                <a:ext uri="{FF2B5EF4-FFF2-40B4-BE49-F238E27FC236}">
                  <a16:creationId xmlns:a16="http://schemas.microsoft.com/office/drawing/2014/main" id="{DBBA0CCA-7370-46A8-9BC9-29F4EE83D5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1353"/>
              <a:ext cx="1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+  35.45 amu</a:t>
              </a:r>
            </a:p>
          </p:txBody>
        </p:sp>
        <p:sp>
          <p:nvSpPr>
            <p:cNvPr id="21520" name="Line 12">
              <a:extLst>
                <a:ext uri="{FF2B5EF4-FFF2-40B4-BE49-F238E27FC236}">
                  <a16:creationId xmlns:a16="http://schemas.microsoft.com/office/drawing/2014/main" id="{F3197437-B24E-4289-A529-77DDBE707F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1637"/>
              <a:ext cx="13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56" name="Group 24">
            <a:extLst>
              <a:ext uri="{FF2B5EF4-FFF2-40B4-BE49-F238E27FC236}">
                <a16:creationId xmlns:a16="http://schemas.microsoft.com/office/drawing/2014/main" id="{36DF67C8-CE96-4143-87EC-DBF51C91C5BC}"/>
              </a:ext>
            </a:extLst>
          </p:cNvPr>
          <p:cNvGrpSpPr>
            <a:grpSpLocks/>
          </p:cNvGrpSpPr>
          <p:nvPr/>
        </p:nvGrpSpPr>
        <p:grpSpPr bwMode="auto">
          <a:xfrm>
            <a:off x="5272088" y="2751138"/>
            <a:ext cx="3249612" cy="533400"/>
            <a:chOff x="3321" y="1637"/>
            <a:chExt cx="2047" cy="336"/>
          </a:xfrm>
        </p:grpSpPr>
        <p:sp>
          <p:nvSpPr>
            <p:cNvPr id="21516" name="Text Box 14">
              <a:extLst>
                <a:ext uri="{FF2B5EF4-FFF2-40B4-BE49-F238E27FC236}">
                  <a16:creationId xmlns:a16="http://schemas.microsoft.com/office/drawing/2014/main" id="{F3194463-E308-408B-B581-F0CBF9851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1637"/>
              <a:ext cx="6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NaCl</a:t>
              </a:r>
            </a:p>
          </p:txBody>
        </p:sp>
        <p:sp>
          <p:nvSpPr>
            <p:cNvPr id="21517" name="Text Box 15">
              <a:extLst>
                <a:ext uri="{FF2B5EF4-FFF2-40B4-BE49-F238E27FC236}">
                  <a16:creationId xmlns:a16="http://schemas.microsoft.com/office/drawing/2014/main" id="{FDFC5E6E-0A78-46EE-BB7E-174DC6DA4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" y="1646"/>
              <a:ext cx="1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58.44 amu</a:t>
              </a:r>
            </a:p>
          </p:txBody>
        </p:sp>
      </p:grpSp>
      <p:sp>
        <p:nvSpPr>
          <p:cNvPr id="44048" name="Text Box 16">
            <a:extLst>
              <a:ext uri="{FF2B5EF4-FFF2-40B4-BE49-F238E27FC236}">
                <a16:creationId xmlns:a16="http://schemas.microsoft.com/office/drawing/2014/main" id="{11EC2391-4433-4897-952B-9F8C39183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4063083"/>
            <a:ext cx="7734300" cy="997196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For any ionic compound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 formula mass (amu) = molar mass (grams)</a:t>
            </a:r>
          </a:p>
        </p:txBody>
      </p:sp>
      <p:sp>
        <p:nvSpPr>
          <p:cNvPr id="44049" name="Text Box 17">
            <a:extLst>
              <a:ext uri="{FF2B5EF4-FFF2-40B4-BE49-F238E27FC236}">
                <a16:creationId xmlns:a16="http://schemas.microsoft.com/office/drawing/2014/main" id="{A73FB92F-A340-4E5D-A601-37EA8E962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5257800"/>
            <a:ext cx="6362700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1 formula unit NaCl = 58.44 amu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                1 mole NaCl = 58.44 g NaCl </a:t>
            </a:r>
          </a:p>
        </p:txBody>
      </p:sp>
      <p:grpSp>
        <p:nvGrpSpPr>
          <p:cNvPr id="44053" name="Group 21">
            <a:extLst>
              <a:ext uri="{FF2B5EF4-FFF2-40B4-BE49-F238E27FC236}">
                <a16:creationId xmlns:a16="http://schemas.microsoft.com/office/drawing/2014/main" id="{5C13EF75-649A-4602-B111-C77EC7580CC2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1371600"/>
            <a:ext cx="3683000" cy="2514600"/>
            <a:chOff x="272" y="768"/>
            <a:chExt cx="2320" cy="1584"/>
          </a:xfrm>
        </p:grpSpPr>
        <p:pic>
          <p:nvPicPr>
            <p:cNvPr id="21514" name="Picture 19" descr="f002_13l">
              <a:extLst>
                <a:ext uri="{FF2B5EF4-FFF2-40B4-BE49-F238E27FC236}">
                  <a16:creationId xmlns:a16="http://schemas.microsoft.com/office/drawing/2014/main" id="{1A5167D0-87D2-4540-A43B-F2BD4F9137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01" r="69687" b="23746"/>
            <a:stretch>
              <a:fillRect/>
            </a:stretch>
          </p:blipFill>
          <p:spPr bwMode="auto">
            <a:xfrm>
              <a:off x="272" y="768"/>
              <a:ext cx="155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5" name="Text Box 20">
              <a:extLst>
                <a:ext uri="{FF2B5EF4-FFF2-40B4-BE49-F238E27FC236}">
                  <a16:creationId xmlns:a16="http://schemas.microsoft.com/office/drawing/2014/main" id="{163AC794-98B3-459F-BE8D-F72D62B81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7" y="1305"/>
              <a:ext cx="6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bg2"/>
                  </a:solidFill>
                  <a:latin typeface="Arial" panose="020B0604020202020204" pitchFamily="34" charset="0"/>
                </a:rPr>
                <a:t>Na</a:t>
              </a:r>
              <a:r>
                <a:rPr lang="en-US" altLang="en-US" sz="2800">
                  <a:solidFill>
                    <a:srgbClr val="FF9933"/>
                  </a:solidFill>
                  <a:latin typeface="Arial" panose="020B0604020202020204" pitchFamily="34" charset="0"/>
                </a:rPr>
                <a:t>Cl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3DCFC1-6EF8-47D9-8A6E-8C759A14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>
            <a:extLst>
              <a:ext uri="{FF2B5EF4-FFF2-40B4-BE49-F238E27FC236}">
                <a16:creationId xmlns:a16="http://schemas.microsoft.com/office/drawing/2014/main" id="{DAF953A9-595C-4662-8270-E52152438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52488"/>
            <a:ext cx="7286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4F81BD"/>
                </a:solidFill>
                <a:latin typeface="Arial" panose="020B0604020202020204" pitchFamily="34" charset="0"/>
              </a:rPr>
              <a:t>What is the formula mass of Ca</a:t>
            </a:r>
            <a:r>
              <a:rPr lang="en-US" altLang="en-US" sz="2800" baseline="-25000" dirty="0">
                <a:solidFill>
                  <a:srgbClr val="4F81BD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dirty="0">
                <a:solidFill>
                  <a:srgbClr val="4F81BD"/>
                </a:solidFill>
                <a:latin typeface="Arial" panose="020B0604020202020204" pitchFamily="34" charset="0"/>
              </a:rPr>
              <a:t>(PO</a:t>
            </a:r>
            <a:r>
              <a:rPr lang="en-US" altLang="en-US" sz="2800" baseline="-25000" dirty="0">
                <a:solidFill>
                  <a:srgbClr val="4F81BD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800" dirty="0">
                <a:solidFill>
                  <a:srgbClr val="4F81BD"/>
                </a:solidFill>
                <a:latin typeface="Arial" panose="020B0604020202020204" pitchFamily="34" charset="0"/>
              </a:rPr>
              <a:t>)</a:t>
            </a:r>
            <a:r>
              <a:rPr lang="en-US" altLang="en-US" sz="2800" baseline="-25000" dirty="0">
                <a:solidFill>
                  <a:srgbClr val="4F81BD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dirty="0">
                <a:solidFill>
                  <a:srgbClr val="4F81BD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43042" name="Text Box 34">
            <a:extLst>
              <a:ext uri="{FF2B5EF4-FFF2-40B4-BE49-F238E27FC236}">
                <a16:creationId xmlns:a16="http://schemas.microsoft.com/office/drawing/2014/main" id="{DB9E1234-D437-4F2E-93F2-9963F4FF0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828800"/>
            <a:ext cx="4448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1 formula unit of Ca</a:t>
            </a:r>
            <a:r>
              <a:rPr lang="en-US" altLang="en-US" sz="2800" baseline="-25000">
                <a:latin typeface="Arial" panose="020B0604020202020204" pitchFamily="34" charset="0"/>
              </a:rPr>
              <a:t>3</a:t>
            </a:r>
            <a:r>
              <a:rPr lang="en-US" altLang="en-US" sz="2800">
                <a:latin typeface="Arial" panose="020B0604020202020204" pitchFamily="34" charset="0"/>
              </a:rPr>
              <a:t>(PO</a:t>
            </a:r>
            <a:r>
              <a:rPr lang="en-US" altLang="en-US" sz="2800" baseline="-25000">
                <a:latin typeface="Arial" panose="020B0604020202020204" pitchFamily="34" charset="0"/>
              </a:rPr>
              <a:t>4</a:t>
            </a:r>
            <a:r>
              <a:rPr lang="en-US" altLang="en-US" sz="2800">
                <a:latin typeface="Arial" panose="020B0604020202020204" pitchFamily="34" charset="0"/>
              </a:rPr>
              <a:t>)</a:t>
            </a:r>
            <a:r>
              <a:rPr lang="en-US" altLang="en-US" sz="2800" baseline="-25000">
                <a:latin typeface="Arial" panose="020B0604020202020204" pitchFamily="34" charset="0"/>
              </a:rPr>
              <a:t>2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grpSp>
        <p:nvGrpSpPr>
          <p:cNvPr id="43051" name="Group 43">
            <a:extLst>
              <a:ext uri="{FF2B5EF4-FFF2-40B4-BE49-F238E27FC236}">
                <a16:creationId xmlns:a16="http://schemas.microsoft.com/office/drawing/2014/main" id="{6843AA8B-9337-476A-8759-C1CCA098E0E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514600"/>
            <a:ext cx="3292475" cy="525463"/>
            <a:chOff x="614" y="2005"/>
            <a:chExt cx="2074" cy="331"/>
          </a:xfrm>
        </p:grpSpPr>
        <p:sp>
          <p:nvSpPr>
            <p:cNvPr id="22543" name="Text Box 35">
              <a:extLst>
                <a:ext uri="{FF2B5EF4-FFF2-40B4-BE49-F238E27FC236}">
                  <a16:creationId xmlns:a16="http://schemas.microsoft.com/office/drawing/2014/main" id="{8946C792-3CF9-4CC4-BB51-8A072D18E6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" y="2009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3 Ca</a:t>
              </a:r>
            </a:p>
          </p:txBody>
        </p:sp>
        <p:sp>
          <p:nvSpPr>
            <p:cNvPr id="22544" name="Text Box 38">
              <a:extLst>
                <a:ext uri="{FF2B5EF4-FFF2-40B4-BE49-F238E27FC236}">
                  <a16:creationId xmlns:a16="http://schemas.microsoft.com/office/drawing/2014/main" id="{0924EB91-F8E4-4FFF-91AE-3436F15CB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9" y="2005"/>
              <a:ext cx="10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3 x 40.08</a:t>
              </a:r>
            </a:p>
          </p:txBody>
        </p:sp>
      </p:grpSp>
      <p:grpSp>
        <p:nvGrpSpPr>
          <p:cNvPr id="43052" name="Group 44">
            <a:extLst>
              <a:ext uri="{FF2B5EF4-FFF2-40B4-BE49-F238E27FC236}">
                <a16:creationId xmlns:a16="http://schemas.microsoft.com/office/drawing/2014/main" id="{79272CB8-C9A6-4CA9-A00D-3E90145AC30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065463"/>
            <a:ext cx="3292475" cy="519112"/>
            <a:chOff x="614" y="2352"/>
            <a:chExt cx="2074" cy="327"/>
          </a:xfrm>
        </p:grpSpPr>
        <p:sp>
          <p:nvSpPr>
            <p:cNvPr id="22541" name="Text Box 36">
              <a:extLst>
                <a:ext uri="{FF2B5EF4-FFF2-40B4-BE49-F238E27FC236}">
                  <a16:creationId xmlns:a16="http://schemas.microsoft.com/office/drawing/2014/main" id="{722A54B3-0F94-4FCD-93E7-85BABE612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" y="2352"/>
              <a:ext cx="4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2 P</a:t>
              </a:r>
            </a:p>
          </p:txBody>
        </p:sp>
        <p:sp>
          <p:nvSpPr>
            <p:cNvPr id="22542" name="Text Box 39">
              <a:extLst>
                <a:ext uri="{FF2B5EF4-FFF2-40B4-BE49-F238E27FC236}">
                  <a16:creationId xmlns:a16="http://schemas.microsoft.com/office/drawing/2014/main" id="{FCB77E1A-C0B2-4E19-890D-4F16D37C3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9" y="2352"/>
              <a:ext cx="10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2 x 30.97</a:t>
              </a:r>
            </a:p>
          </p:txBody>
        </p:sp>
      </p:grpSp>
      <p:grpSp>
        <p:nvGrpSpPr>
          <p:cNvPr id="43053" name="Group 45">
            <a:extLst>
              <a:ext uri="{FF2B5EF4-FFF2-40B4-BE49-F238E27FC236}">
                <a16:creationId xmlns:a16="http://schemas.microsoft.com/office/drawing/2014/main" id="{2B51C136-700A-471C-B2EA-FC409521F14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598863"/>
            <a:ext cx="3292475" cy="525462"/>
            <a:chOff x="614" y="2688"/>
            <a:chExt cx="2074" cy="331"/>
          </a:xfrm>
        </p:grpSpPr>
        <p:sp>
          <p:nvSpPr>
            <p:cNvPr id="22537" name="Text Box 37">
              <a:extLst>
                <a:ext uri="{FF2B5EF4-FFF2-40B4-BE49-F238E27FC236}">
                  <a16:creationId xmlns:a16="http://schemas.microsoft.com/office/drawing/2014/main" id="{173CF7BD-EDF6-40DC-8166-032C7A85A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" y="2688"/>
              <a:ext cx="4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8 O</a:t>
              </a:r>
            </a:p>
          </p:txBody>
        </p:sp>
        <p:grpSp>
          <p:nvGrpSpPr>
            <p:cNvPr id="22538" name="Group 42">
              <a:extLst>
                <a:ext uri="{FF2B5EF4-FFF2-40B4-BE49-F238E27FC236}">
                  <a16:creationId xmlns:a16="http://schemas.microsoft.com/office/drawing/2014/main" id="{A4FC4D39-BFA8-44AE-9844-844695134D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2" y="2692"/>
              <a:ext cx="1356" cy="327"/>
              <a:chOff x="2150" y="3737"/>
              <a:chExt cx="1356" cy="327"/>
            </a:xfrm>
          </p:grpSpPr>
          <p:sp>
            <p:nvSpPr>
              <p:cNvPr id="22539" name="Text Box 40">
                <a:extLst>
                  <a:ext uri="{FF2B5EF4-FFF2-40B4-BE49-F238E27FC236}">
                    <a16:creationId xmlns:a16="http://schemas.microsoft.com/office/drawing/2014/main" id="{80B5EC78-9991-434E-A04F-5192DC232A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0" y="3737"/>
                <a:ext cx="135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latin typeface="Arial" panose="020B0604020202020204" pitchFamily="34" charset="0"/>
                  </a:rPr>
                  <a:t>+   8 x 16.00</a:t>
                </a:r>
              </a:p>
            </p:txBody>
          </p:sp>
          <p:sp>
            <p:nvSpPr>
              <p:cNvPr id="22540" name="Line 41">
                <a:extLst>
                  <a:ext uri="{FF2B5EF4-FFF2-40B4-BE49-F238E27FC236}">
                    <a16:creationId xmlns:a16="http://schemas.microsoft.com/office/drawing/2014/main" id="{0F826F6E-4597-4152-AFB7-6F3816924F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4032"/>
                <a:ext cx="13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054" name="Text Box 46">
            <a:extLst>
              <a:ext uri="{FF2B5EF4-FFF2-40B4-BE49-F238E27FC236}">
                <a16:creationId xmlns:a16="http://schemas.microsoft.com/office/drawing/2014/main" id="{121E3B0A-247C-4E27-8AAF-C3C6ECE62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413" y="4098925"/>
            <a:ext cx="2066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310.18 amu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B0D613-A3C1-43DF-8E1C-FEF3C4DF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2" grpId="0" autoUpdateAnimBg="0"/>
      <p:bldP spid="4305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0">
            <a:extLst>
              <a:ext uri="{FF2B5EF4-FFF2-40B4-BE49-F238E27FC236}">
                <a16:creationId xmlns:a16="http://schemas.microsoft.com/office/drawing/2014/main" id="{65EDA0D7-6913-47D9-864F-1ACA5D14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23"/>
          <a:stretch>
            <a:fillRect/>
          </a:stretch>
        </p:blipFill>
        <p:spPr bwMode="auto">
          <a:xfrm>
            <a:off x="1421892" y="1333500"/>
            <a:ext cx="6300216" cy="302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567" name="Group 13">
            <a:extLst>
              <a:ext uri="{FF2B5EF4-FFF2-40B4-BE49-F238E27FC236}">
                <a16:creationId xmlns:a16="http://schemas.microsoft.com/office/drawing/2014/main" id="{68625E03-A6CE-4C5C-AA8E-F1516B958F29}"/>
              </a:ext>
            </a:extLst>
          </p:cNvPr>
          <p:cNvGrpSpPr>
            <a:grpSpLocks/>
          </p:cNvGrpSpPr>
          <p:nvPr/>
        </p:nvGrpSpPr>
        <p:grpSpPr bwMode="auto">
          <a:xfrm>
            <a:off x="7271486" y="785812"/>
            <a:ext cx="369888" cy="1235075"/>
            <a:chOff x="4481" y="3181"/>
            <a:chExt cx="233" cy="778"/>
          </a:xfrm>
        </p:grpSpPr>
        <p:sp>
          <p:nvSpPr>
            <p:cNvPr id="23571" name="Text Box 14">
              <a:extLst>
                <a:ext uri="{FF2B5EF4-FFF2-40B4-BE49-F238E27FC236}">
                  <a16:creationId xmlns:a16="http://schemas.microsoft.com/office/drawing/2014/main" id="{A9F79F60-E8DD-490A-A8EC-DAB7809BC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4334" y="3328"/>
              <a:ext cx="52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Heavy</a:t>
              </a:r>
            </a:p>
          </p:txBody>
        </p:sp>
        <p:sp>
          <p:nvSpPr>
            <p:cNvPr id="23572" name="Line 15">
              <a:extLst>
                <a:ext uri="{FF2B5EF4-FFF2-40B4-BE49-F238E27FC236}">
                  <a16:creationId xmlns:a16="http://schemas.microsoft.com/office/drawing/2014/main" id="{01D61E63-E92E-42C5-AA4B-E778683F7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8" y="3742"/>
              <a:ext cx="0" cy="2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grpSp>
        <p:nvGrpSpPr>
          <p:cNvPr id="23561" name="Group 6">
            <a:extLst>
              <a:ext uri="{FF2B5EF4-FFF2-40B4-BE49-F238E27FC236}">
                <a16:creationId xmlns:a16="http://schemas.microsoft.com/office/drawing/2014/main" id="{45BBB331-E0F5-4DE7-91FE-DCA7AAC33342}"/>
              </a:ext>
            </a:extLst>
          </p:cNvPr>
          <p:cNvGrpSpPr>
            <a:grpSpLocks/>
          </p:cNvGrpSpPr>
          <p:nvPr/>
        </p:nvGrpSpPr>
        <p:grpSpPr bwMode="auto">
          <a:xfrm>
            <a:off x="6545996" y="862012"/>
            <a:ext cx="369888" cy="1195388"/>
            <a:chOff x="4513" y="3276"/>
            <a:chExt cx="233" cy="753"/>
          </a:xfrm>
        </p:grpSpPr>
        <p:sp>
          <p:nvSpPr>
            <p:cNvPr id="23565" name="Text Box 7">
              <a:extLst>
                <a:ext uri="{FF2B5EF4-FFF2-40B4-BE49-F238E27FC236}">
                  <a16:creationId xmlns:a16="http://schemas.microsoft.com/office/drawing/2014/main" id="{9E52580E-90CD-4EFA-9A1D-D1BD0425F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4414" y="3375"/>
              <a:ext cx="43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Light</a:t>
              </a:r>
            </a:p>
          </p:txBody>
        </p:sp>
        <p:sp>
          <p:nvSpPr>
            <p:cNvPr id="23566" name="Line 8">
              <a:extLst>
                <a:ext uri="{FF2B5EF4-FFF2-40B4-BE49-F238E27FC236}">
                  <a16:creationId xmlns:a16="http://schemas.microsoft.com/office/drawing/2014/main" id="{EAEF2A90-DD58-42CD-9A34-5B20F6C13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9" y="3789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3558" name="Text Box 21">
            <a:extLst>
              <a:ext uri="{FF2B5EF4-FFF2-40B4-BE49-F238E27FC236}">
                <a16:creationId xmlns:a16="http://schemas.microsoft.com/office/drawing/2014/main" id="{5EE3EA31-375B-46FD-8A77-4C3959CE6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254000"/>
            <a:ext cx="39655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4F81BD"/>
                </a:solidFill>
                <a:latin typeface="Arial" panose="020B0604020202020204" pitchFamily="34" charset="0"/>
              </a:rPr>
              <a:t>Mass Spectrometer</a:t>
            </a:r>
          </a:p>
        </p:txBody>
      </p:sp>
      <p:sp>
        <p:nvSpPr>
          <p:cNvPr id="23559" name="Text Box 23">
            <a:extLst>
              <a:ext uri="{FF2B5EF4-FFF2-40B4-BE49-F238E27FC236}">
                <a16:creationId xmlns:a16="http://schemas.microsoft.com/office/drawing/2014/main" id="{04B17BF5-9241-46F4-8D69-96527F4A1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67" y="4938569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Mass Spectrum of 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DA75DB-A7FA-4AC4-8F20-2942A91CA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21" name="Picture 20" descr="After a mass spectrometer analyzes a chemical sample and measures the mass-to-charge ratio of the ions formed, the ions can be analyzed via computer software. Lighter ions are detected at lower mass-to-charge ratios, while heavier ions are detected at higher mass-to-charge ratios.">
            <a:extLst>
              <a:ext uri="{FF2B5EF4-FFF2-40B4-BE49-F238E27FC236}">
                <a16:creationId xmlns:a16="http://schemas.microsoft.com/office/drawing/2014/main" id="{F0A4129C-902B-48CD-91CC-61868705CFF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4038600"/>
            <a:ext cx="3112289" cy="23936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026">
            <a:extLst>
              <a:ext uri="{FF2B5EF4-FFF2-40B4-BE49-F238E27FC236}">
                <a16:creationId xmlns:a16="http://schemas.microsoft.com/office/drawing/2014/main" id="{DFBA3F95-9E1F-4E26-8314-7055BBC2E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95287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Arial" panose="020B0604020202020204" pitchFamily="34" charset="0"/>
              </a:rPr>
              <a:t>Percent composition</a:t>
            </a:r>
            <a:r>
              <a:rPr lang="en-US" altLang="en-US" sz="2800" dirty="0">
                <a:latin typeface="Arial" panose="020B0604020202020204" pitchFamily="34" charset="0"/>
              </a:rPr>
              <a:t> of an element in a compound =</a:t>
            </a:r>
          </a:p>
        </p:txBody>
      </p:sp>
      <p:grpSp>
        <p:nvGrpSpPr>
          <p:cNvPr id="24579" name="Group 1031">
            <a:extLst>
              <a:ext uri="{FF2B5EF4-FFF2-40B4-BE49-F238E27FC236}">
                <a16:creationId xmlns:a16="http://schemas.microsoft.com/office/drawing/2014/main" id="{4EF4EA5D-B08F-4A08-9BDB-B57A7CC22A84}"/>
              </a:ext>
            </a:extLst>
          </p:cNvPr>
          <p:cNvGrpSpPr>
            <a:grpSpLocks/>
          </p:cNvGrpSpPr>
          <p:nvPr/>
        </p:nvGrpSpPr>
        <p:grpSpPr bwMode="auto">
          <a:xfrm>
            <a:off x="1770063" y="1044575"/>
            <a:ext cx="5680075" cy="936625"/>
            <a:chOff x="1382" y="2137"/>
            <a:chExt cx="3578" cy="590"/>
          </a:xfrm>
        </p:grpSpPr>
        <p:sp>
          <p:nvSpPr>
            <p:cNvPr id="24604" name="Text Box 1027">
              <a:extLst>
                <a:ext uri="{FF2B5EF4-FFF2-40B4-BE49-F238E27FC236}">
                  <a16:creationId xmlns:a16="http://schemas.microsoft.com/office/drawing/2014/main" id="{9A9A6BAD-9E1E-4467-9DC1-68F9AE341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2" y="2137"/>
              <a:ext cx="27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i="1">
                  <a:solidFill>
                    <a:srgbClr val="FF000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2800">
                  <a:latin typeface="Arial" panose="020B0604020202020204" pitchFamily="34" charset="0"/>
                </a:rPr>
                <a:t> x molar mass of element</a:t>
              </a:r>
              <a:endParaRPr lang="en-US" altLang="en-US" sz="2800" i="1">
                <a:latin typeface="Arial" panose="020B0604020202020204" pitchFamily="34" charset="0"/>
              </a:endParaRPr>
            </a:p>
          </p:txBody>
        </p:sp>
        <p:sp>
          <p:nvSpPr>
            <p:cNvPr id="24605" name="Text Box 1028">
              <a:extLst>
                <a:ext uri="{FF2B5EF4-FFF2-40B4-BE49-F238E27FC236}">
                  <a16:creationId xmlns:a16="http://schemas.microsoft.com/office/drawing/2014/main" id="{61DB9D97-CCAC-4C73-BAB2-192C36E927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8" y="2400"/>
              <a:ext cx="2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molar mass of compound</a:t>
              </a:r>
            </a:p>
          </p:txBody>
        </p:sp>
        <p:sp>
          <p:nvSpPr>
            <p:cNvPr id="24606" name="Line 1029">
              <a:extLst>
                <a:ext uri="{FF2B5EF4-FFF2-40B4-BE49-F238E27FC236}">
                  <a16:creationId xmlns:a16="http://schemas.microsoft.com/office/drawing/2014/main" id="{3CD57856-2A17-426A-8BC5-DCD5C2E64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448"/>
              <a:ext cx="26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Text Box 1030">
              <a:extLst>
                <a:ext uri="{FF2B5EF4-FFF2-40B4-BE49-F238E27FC236}">
                  <a16:creationId xmlns:a16="http://schemas.microsoft.com/office/drawing/2014/main" id="{45D92CD6-6951-45F7-A088-5A378A0CD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" y="2256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x 100%</a:t>
              </a:r>
            </a:p>
          </p:txBody>
        </p:sp>
      </p:grpSp>
      <p:sp>
        <p:nvSpPr>
          <p:cNvPr id="30728" name="Text Box 1032">
            <a:extLst>
              <a:ext uri="{FF2B5EF4-FFF2-40B4-BE49-F238E27FC236}">
                <a16:creationId xmlns:a16="http://schemas.microsoft.com/office/drawing/2014/main" id="{63920DBB-D669-44C4-BC47-2312F16DA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740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800" dirty="0">
                <a:latin typeface="Arial" panose="020B0604020202020204" pitchFamily="34" charset="0"/>
              </a:rPr>
              <a:t> is the number of moles of the element in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1 mole</a:t>
            </a:r>
            <a:r>
              <a:rPr lang="en-US" altLang="en-US" sz="2800" dirty="0">
                <a:latin typeface="Arial" panose="020B0604020202020204" pitchFamily="34" charset="0"/>
              </a:rPr>
              <a:t> of the compound</a:t>
            </a:r>
            <a:endParaRPr lang="en-US" altLang="en-US" sz="2800" i="1" dirty="0">
              <a:latin typeface="Arial" panose="020B0604020202020204" pitchFamily="34" charset="0"/>
            </a:endParaRPr>
          </a:p>
        </p:txBody>
      </p:sp>
      <p:grpSp>
        <p:nvGrpSpPr>
          <p:cNvPr id="30731" name="Group 1035">
            <a:extLst>
              <a:ext uri="{FF2B5EF4-FFF2-40B4-BE49-F238E27FC236}">
                <a16:creationId xmlns:a16="http://schemas.microsoft.com/office/drawing/2014/main" id="{8436AAF7-5029-4773-B728-A06C87ACAD40}"/>
              </a:ext>
            </a:extLst>
          </p:cNvPr>
          <p:cNvGrpSpPr>
            <a:grpSpLocks/>
          </p:cNvGrpSpPr>
          <p:nvPr/>
        </p:nvGrpSpPr>
        <p:grpSpPr bwMode="auto">
          <a:xfrm>
            <a:off x="509494" y="3468741"/>
            <a:ext cx="2670557" cy="2344686"/>
            <a:chOff x="145" y="1998"/>
            <a:chExt cx="2016" cy="1770"/>
          </a:xfrm>
        </p:grpSpPr>
        <p:pic>
          <p:nvPicPr>
            <p:cNvPr id="24602" name="Picture 1033" descr="cha56011_ma0312">
              <a:extLst>
                <a:ext uri="{FF2B5EF4-FFF2-40B4-BE49-F238E27FC236}">
                  <a16:creationId xmlns:a16="http://schemas.microsoft.com/office/drawing/2014/main" id="{EF5C49BC-CD3D-45A9-8310-5D23FA1C8A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" y="1998"/>
              <a:ext cx="2016" cy="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3" name="Text Box 1034">
              <a:extLst>
                <a:ext uri="{FF2B5EF4-FFF2-40B4-BE49-F238E27FC236}">
                  <a16:creationId xmlns:a16="http://schemas.microsoft.com/office/drawing/2014/main" id="{8FC1EC51-7477-41BA-95C6-B96E5A0B5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" y="3404"/>
              <a:ext cx="870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latin typeface="Arial" panose="020B0604020202020204" pitchFamily="34" charset="0"/>
                </a:rPr>
                <a:t>C</a:t>
              </a:r>
              <a:r>
                <a:rPr lang="en-US" altLang="en-US" sz="28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800" b="1" dirty="0">
                  <a:latin typeface="Arial" panose="020B0604020202020204" pitchFamily="34" charset="0"/>
                </a:rPr>
                <a:t>H</a:t>
              </a:r>
              <a:r>
                <a:rPr lang="en-US" altLang="en-US" sz="2800" b="1" baseline="-25000" dirty="0">
                  <a:latin typeface="Arial" panose="020B0604020202020204" pitchFamily="34" charset="0"/>
                </a:rPr>
                <a:t>6</a:t>
              </a:r>
              <a:r>
                <a:rPr lang="en-US" altLang="en-US" sz="2800" b="1" dirty="0">
                  <a:latin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30737" name="Group 1041">
            <a:extLst>
              <a:ext uri="{FF2B5EF4-FFF2-40B4-BE49-F238E27FC236}">
                <a16:creationId xmlns:a16="http://schemas.microsoft.com/office/drawing/2014/main" id="{2652B9B0-F8CD-42A1-8721-05B7564FFCBD}"/>
              </a:ext>
            </a:extLst>
          </p:cNvPr>
          <p:cNvGrpSpPr>
            <a:grpSpLocks/>
          </p:cNvGrpSpPr>
          <p:nvPr/>
        </p:nvGrpSpPr>
        <p:grpSpPr bwMode="auto">
          <a:xfrm>
            <a:off x="3594100" y="2895600"/>
            <a:ext cx="5270500" cy="825500"/>
            <a:chOff x="2440" y="2032"/>
            <a:chExt cx="3320" cy="520"/>
          </a:xfrm>
        </p:grpSpPr>
        <p:sp>
          <p:nvSpPr>
            <p:cNvPr id="24597" name="Text Box 1036">
              <a:extLst>
                <a:ext uri="{FF2B5EF4-FFF2-40B4-BE49-F238E27FC236}">
                  <a16:creationId xmlns:a16="http://schemas.microsoft.com/office/drawing/2014/main" id="{90D367A1-FB7D-4500-9731-7AA1F840AA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0" y="2144"/>
              <a:ext cx="5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%C =</a:t>
              </a:r>
            </a:p>
          </p:txBody>
        </p:sp>
        <p:sp>
          <p:nvSpPr>
            <p:cNvPr id="24598" name="Text Box 1037">
              <a:extLst>
                <a:ext uri="{FF2B5EF4-FFF2-40B4-BE49-F238E27FC236}">
                  <a16:creationId xmlns:a16="http://schemas.microsoft.com/office/drawing/2014/main" id="{DFC9763B-33B2-4853-B838-6098B2C56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032"/>
              <a:ext cx="11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x (12.01 g)</a:t>
              </a:r>
            </a:p>
          </p:txBody>
        </p:sp>
        <p:sp>
          <p:nvSpPr>
            <p:cNvPr id="24599" name="Text Box 1038">
              <a:extLst>
                <a:ext uri="{FF2B5EF4-FFF2-40B4-BE49-F238E27FC236}">
                  <a16:creationId xmlns:a16="http://schemas.microsoft.com/office/drawing/2014/main" id="{9BD89979-70A5-4B27-8333-DB29FEAA8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5" y="2264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Arial" panose="020B0604020202020204" pitchFamily="34" charset="0"/>
                </a:rPr>
                <a:t>46.07 g</a:t>
              </a:r>
            </a:p>
          </p:txBody>
        </p:sp>
        <p:sp>
          <p:nvSpPr>
            <p:cNvPr id="24600" name="Text Box 1039">
              <a:extLst>
                <a:ext uri="{FF2B5EF4-FFF2-40B4-BE49-F238E27FC236}">
                  <a16:creationId xmlns:a16="http://schemas.microsoft.com/office/drawing/2014/main" id="{D1D408A3-6FA3-4CFB-BF24-EF524C5833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3" y="2144"/>
              <a:ext cx="1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x 100% = 52.14%</a:t>
              </a:r>
            </a:p>
          </p:txBody>
        </p:sp>
        <p:sp>
          <p:nvSpPr>
            <p:cNvPr id="24601" name="Line 1040">
              <a:extLst>
                <a:ext uri="{FF2B5EF4-FFF2-40B4-BE49-F238E27FC236}">
                  <a16:creationId xmlns:a16="http://schemas.microsoft.com/office/drawing/2014/main" id="{60C2BA8C-C2A1-4747-8987-C3391DCDC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304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38" name="Group 1042">
            <a:extLst>
              <a:ext uri="{FF2B5EF4-FFF2-40B4-BE49-F238E27FC236}">
                <a16:creationId xmlns:a16="http://schemas.microsoft.com/office/drawing/2014/main" id="{68A0B510-199A-4B98-8849-441CCC7A68C3}"/>
              </a:ext>
            </a:extLst>
          </p:cNvPr>
          <p:cNvGrpSpPr>
            <a:grpSpLocks/>
          </p:cNvGrpSpPr>
          <p:nvPr/>
        </p:nvGrpSpPr>
        <p:grpSpPr bwMode="auto">
          <a:xfrm>
            <a:off x="3594100" y="3810000"/>
            <a:ext cx="5270500" cy="825500"/>
            <a:chOff x="2440" y="2032"/>
            <a:chExt cx="3320" cy="520"/>
          </a:xfrm>
        </p:grpSpPr>
        <p:sp>
          <p:nvSpPr>
            <p:cNvPr id="24592" name="Text Box 1043">
              <a:extLst>
                <a:ext uri="{FF2B5EF4-FFF2-40B4-BE49-F238E27FC236}">
                  <a16:creationId xmlns:a16="http://schemas.microsoft.com/office/drawing/2014/main" id="{5CEF4BB6-2232-4D58-9B0B-B70491A96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0" y="2144"/>
              <a:ext cx="5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%H =</a:t>
              </a:r>
            </a:p>
          </p:txBody>
        </p:sp>
        <p:sp>
          <p:nvSpPr>
            <p:cNvPr id="24593" name="Text Box 1044">
              <a:extLst>
                <a:ext uri="{FF2B5EF4-FFF2-40B4-BE49-F238E27FC236}">
                  <a16:creationId xmlns:a16="http://schemas.microsoft.com/office/drawing/2014/main" id="{A2260A5C-DD1A-4335-A328-BFD16FE5B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032"/>
              <a:ext cx="11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latin typeface="Arial" panose="020B0604020202020204" pitchFamily="34" charset="0"/>
                </a:rPr>
                <a:t> x (1.008 g)</a:t>
              </a:r>
            </a:p>
          </p:txBody>
        </p:sp>
        <p:sp>
          <p:nvSpPr>
            <p:cNvPr id="24594" name="Text Box 1045">
              <a:extLst>
                <a:ext uri="{FF2B5EF4-FFF2-40B4-BE49-F238E27FC236}">
                  <a16:creationId xmlns:a16="http://schemas.microsoft.com/office/drawing/2014/main" id="{6917EE7D-AC24-4478-9653-4494519B4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5" y="2264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46.07 g</a:t>
              </a:r>
            </a:p>
          </p:txBody>
        </p:sp>
        <p:sp>
          <p:nvSpPr>
            <p:cNvPr id="24595" name="Text Box 1046">
              <a:extLst>
                <a:ext uri="{FF2B5EF4-FFF2-40B4-BE49-F238E27FC236}">
                  <a16:creationId xmlns:a16="http://schemas.microsoft.com/office/drawing/2014/main" id="{DACA8601-AE51-4608-BFD3-700E038F6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3" y="2144"/>
              <a:ext cx="1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x 100% = 13.13%</a:t>
              </a:r>
            </a:p>
          </p:txBody>
        </p:sp>
        <p:sp>
          <p:nvSpPr>
            <p:cNvPr id="24596" name="Line 1047">
              <a:extLst>
                <a:ext uri="{FF2B5EF4-FFF2-40B4-BE49-F238E27FC236}">
                  <a16:creationId xmlns:a16="http://schemas.microsoft.com/office/drawing/2014/main" id="{858EC28C-3F2B-4455-BB2A-82AF82CF7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304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44" name="Group 1048">
            <a:extLst>
              <a:ext uri="{FF2B5EF4-FFF2-40B4-BE49-F238E27FC236}">
                <a16:creationId xmlns:a16="http://schemas.microsoft.com/office/drawing/2014/main" id="{7AA327A9-1E22-458C-96F9-CB43EF6F567D}"/>
              </a:ext>
            </a:extLst>
          </p:cNvPr>
          <p:cNvGrpSpPr>
            <a:grpSpLocks/>
          </p:cNvGrpSpPr>
          <p:nvPr/>
        </p:nvGrpSpPr>
        <p:grpSpPr bwMode="auto">
          <a:xfrm>
            <a:off x="3594100" y="4724400"/>
            <a:ext cx="5270500" cy="825500"/>
            <a:chOff x="2440" y="2032"/>
            <a:chExt cx="3320" cy="520"/>
          </a:xfrm>
        </p:grpSpPr>
        <p:sp>
          <p:nvSpPr>
            <p:cNvPr id="24587" name="Text Box 1049">
              <a:extLst>
                <a:ext uri="{FF2B5EF4-FFF2-40B4-BE49-F238E27FC236}">
                  <a16:creationId xmlns:a16="http://schemas.microsoft.com/office/drawing/2014/main" id="{E86F28C4-DFBD-491D-80AB-87A6752FC2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0" y="2144"/>
              <a:ext cx="6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%O =</a:t>
              </a:r>
            </a:p>
          </p:txBody>
        </p:sp>
        <p:sp>
          <p:nvSpPr>
            <p:cNvPr id="24588" name="Text Box 1050">
              <a:extLst>
                <a:ext uri="{FF2B5EF4-FFF2-40B4-BE49-F238E27FC236}">
                  <a16:creationId xmlns:a16="http://schemas.microsoft.com/office/drawing/2014/main" id="{4E18DA9D-C4F4-418B-AA7E-67C2EB603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032"/>
              <a:ext cx="11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x (16.00 g)</a:t>
              </a:r>
            </a:p>
          </p:txBody>
        </p:sp>
        <p:sp>
          <p:nvSpPr>
            <p:cNvPr id="24589" name="Text Box 1051">
              <a:extLst>
                <a:ext uri="{FF2B5EF4-FFF2-40B4-BE49-F238E27FC236}">
                  <a16:creationId xmlns:a16="http://schemas.microsoft.com/office/drawing/2014/main" id="{35EC7CDE-D891-4345-A810-30F9F45EC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5" y="2264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46.07 g</a:t>
              </a:r>
            </a:p>
          </p:txBody>
        </p:sp>
        <p:sp>
          <p:nvSpPr>
            <p:cNvPr id="24590" name="Text Box 1052">
              <a:extLst>
                <a:ext uri="{FF2B5EF4-FFF2-40B4-BE49-F238E27FC236}">
                  <a16:creationId xmlns:a16="http://schemas.microsoft.com/office/drawing/2014/main" id="{146335F5-F92C-4ED3-BDAF-22667E5D5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3" y="2144"/>
              <a:ext cx="1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x 100% = 34.73%</a:t>
              </a:r>
            </a:p>
          </p:txBody>
        </p:sp>
        <p:sp>
          <p:nvSpPr>
            <p:cNvPr id="24591" name="Line 1053">
              <a:extLst>
                <a:ext uri="{FF2B5EF4-FFF2-40B4-BE49-F238E27FC236}">
                  <a16:creationId xmlns:a16="http://schemas.microsoft.com/office/drawing/2014/main" id="{7C2F36EA-530A-407D-AFB2-A54119A372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304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0" name="Text Box 1054">
            <a:extLst>
              <a:ext uri="{FF2B5EF4-FFF2-40B4-BE49-F238E27FC236}">
                <a16:creationId xmlns:a16="http://schemas.microsoft.com/office/drawing/2014/main" id="{22E458B0-2C24-4813-BE81-413F1C559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638800"/>
            <a:ext cx="536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52.14% + 13.13% + 34.73% = </a:t>
            </a:r>
            <a:r>
              <a:rPr lang="en-US" altLang="en-US" sz="2400" b="1" dirty="0">
                <a:latin typeface="Arial" panose="020B0604020202020204" pitchFamily="34" charset="0"/>
              </a:rPr>
              <a:t>100.0%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2E1FA1-4756-47FD-8C80-900434D9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utoUpdateAnimBg="0"/>
      <p:bldP spid="3075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مستطيل 7">
            <a:extLst>
              <a:ext uri="{FF2B5EF4-FFF2-40B4-BE49-F238E27FC236}">
                <a16:creationId xmlns:a16="http://schemas.microsoft.com/office/drawing/2014/main" id="{94C84CD5-7B9A-47B4-9602-614B948C0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400" dirty="0">
                <a:solidFill>
                  <a:srgbClr val="4F81BD"/>
                </a:solidFill>
                <a:latin typeface="Arial" panose="020B0604020202020204" pitchFamily="34" charset="0"/>
              </a:rPr>
              <a:t>What is the mass of H ,Cl in  10 g </a:t>
            </a:r>
            <a:r>
              <a:rPr lang="en-US" altLang="ar-SA" sz="2400" dirty="0" err="1">
                <a:solidFill>
                  <a:srgbClr val="4F81BD"/>
                </a:solidFill>
                <a:latin typeface="Arial" panose="020B0604020202020204" pitchFamily="34" charset="0"/>
              </a:rPr>
              <a:t>HCl</a:t>
            </a:r>
            <a:r>
              <a:rPr lang="en-US" altLang="ar-SA" sz="2400" dirty="0">
                <a:solidFill>
                  <a:srgbClr val="4F81BD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7ACB0BB-1B93-479A-A8B6-A1826CBB6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194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400" dirty="0">
                <a:solidFill>
                  <a:srgbClr val="4F81BD"/>
                </a:solidFill>
                <a:latin typeface="Arial" panose="020B0604020202020204" pitchFamily="34" charset="0"/>
              </a:rPr>
              <a:t>What is % composition of the elements C in CH</a:t>
            </a:r>
            <a:r>
              <a:rPr lang="en-US" altLang="ar-SA" sz="2400" baseline="-25000" dirty="0">
                <a:solidFill>
                  <a:srgbClr val="4F81BD"/>
                </a:solidFill>
                <a:latin typeface="Arial" panose="020B0604020202020204" pitchFamily="34" charset="0"/>
              </a:rPr>
              <a:t>3</a:t>
            </a:r>
            <a:r>
              <a:rPr lang="en-US" altLang="ar-SA" sz="2400" dirty="0">
                <a:solidFill>
                  <a:srgbClr val="4F81BD"/>
                </a:solidFill>
                <a:latin typeface="Arial" panose="020B0604020202020204" pitchFamily="34" charset="0"/>
              </a:rPr>
              <a:t>COOH?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C2853F6-8806-4A23-817E-3956DE6AC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678363"/>
            <a:ext cx="853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400" dirty="0">
                <a:solidFill>
                  <a:srgbClr val="4F81BD"/>
                </a:solidFill>
                <a:latin typeface="Arial" panose="020B0604020202020204" pitchFamily="34" charset="0"/>
              </a:rPr>
              <a:t>What is % composition of the elements in 25.00 g H</a:t>
            </a:r>
            <a:r>
              <a:rPr lang="en-US" altLang="ar-SA" sz="2400" baseline="-25000" dirty="0">
                <a:solidFill>
                  <a:srgbClr val="4F81BD"/>
                </a:solidFill>
                <a:latin typeface="Arial" panose="020B0604020202020204" pitchFamily="34" charset="0"/>
              </a:rPr>
              <a:t>2</a:t>
            </a:r>
            <a:r>
              <a:rPr lang="en-US" altLang="ar-SA" sz="2400" dirty="0">
                <a:solidFill>
                  <a:srgbClr val="4F81BD"/>
                </a:solidFill>
                <a:latin typeface="Arial" panose="020B0604020202020204" pitchFamily="34" charset="0"/>
              </a:rPr>
              <a:t>SO</a:t>
            </a:r>
            <a:r>
              <a:rPr lang="en-US" altLang="ar-SA" sz="2400" baseline="-25000" dirty="0">
                <a:solidFill>
                  <a:srgbClr val="4F81BD"/>
                </a:solidFill>
                <a:latin typeface="Arial" panose="020B0604020202020204" pitchFamily="34" charset="0"/>
              </a:rPr>
              <a:t>4 </a:t>
            </a:r>
            <a:br>
              <a:rPr lang="en-US" altLang="ar-SA" sz="2400" baseline="-25000" dirty="0">
                <a:solidFill>
                  <a:srgbClr val="4F81BD"/>
                </a:solidFill>
                <a:latin typeface="Arial" panose="020B0604020202020204" pitchFamily="34" charset="0"/>
              </a:rPr>
            </a:br>
            <a:r>
              <a:rPr lang="en-US" altLang="ar-SA" sz="2400" dirty="0">
                <a:solidFill>
                  <a:srgbClr val="4F81BD"/>
                </a:solidFill>
                <a:latin typeface="Arial" panose="020B0604020202020204" pitchFamily="34" charset="0"/>
              </a:rPr>
              <a:t>if </a:t>
            </a:r>
            <a:r>
              <a:rPr lang="en-US" altLang="ar-SA" sz="2400" dirty="0" err="1">
                <a:solidFill>
                  <a:srgbClr val="4F81BD"/>
                </a:solidFill>
                <a:latin typeface="Arial" panose="020B0604020202020204" pitchFamily="34" charset="0"/>
              </a:rPr>
              <a:t>m</a:t>
            </a:r>
            <a:r>
              <a:rPr lang="en-US" altLang="ar-SA" sz="2400" baseline="-25000" dirty="0" err="1">
                <a:solidFill>
                  <a:srgbClr val="4F81BD"/>
                </a:solidFill>
                <a:latin typeface="Arial" panose="020B0604020202020204" pitchFamily="34" charset="0"/>
              </a:rPr>
              <a:t>H</a:t>
            </a:r>
            <a:r>
              <a:rPr lang="en-US" altLang="ar-SA" sz="2400" baseline="-25000" dirty="0">
                <a:solidFill>
                  <a:srgbClr val="4F81BD"/>
                </a:solidFill>
                <a:latin typeface="Arial" panose="020B0604020202020204" pitchFamily="34" charset="0"/>
              </a:rPr>
              <a:t> </a:t>
            </a:r>
            <a:r>
              <a:rPr lang="en-US" altLang="ar-SA" sz="2400" dirty="0">
                <a:solidFill>
                  <a:srgbClr val="4F81BD"/>
                </a:solidFill>
                <a:latin typeface="Arial" panose="020B0604020202020204" pitchFamily="34" charset="0"/>
              </a:rPr>
              <a:t>= 0.5142 g and </a:t>
            </a:r>
            <a:r>
              <a:rPr lang="en-US" altLang="ar-SA" sz="2400" dirty="0" err="1">
                <a:solidFill>
                  <a:srgbClr val="4F81BD"/>
                </a:solidFill>
                <a:latin typeface="Arial" panose="020B0604020202020204" pitchFamily="34" charset="0"/>
              </a:rPr>
              <a:t>m</a:t>
            </a:r>
            <a:r>
              <a:rPr lang="en-US" altLang="ar-SA" sz="2400" baseline="-25000" dirty="0" err="1">
                <a:solidFill>
                  <a:srgbClr val="4F81BD"/>
                </a:solidFill>
                <a:latin typeface="Arial" panose="020B0604020202020204" pitchFamily="34" charset="0"/>
              </a:rPr>
              <a:t>O</a:t>
            </a:r>
            <a:r>
              <a:rPr lang="en-US" altLang="ar-SA" sz="2400" baseline="-25000" dirty="0">
                <a:solidFill>
                  <a:srgbClr val="4F81BD"/>
                </a:solidFill>
                <a:latin typeface="Arial" panose="020B0604020202020204" pitchFamily="34" charset="0"/>
              </a:rPr>
              <a:t> </a:t>
            </a:r>
            <a:r>
              <a:rPr lang="en-US" altLang="ar-SA" sz="2400" dirty="0">
                <a:solidFill>
                  <a:srgbClr val="4F81BD"/>
                </a:solidFill>
                <a:latin typeface="Arial" panose="020B0604020202020204" pitchFamily="34" charset="0"/>
              </a:rPr>
              <a:t>= 16.3239 g and </a:t>
            </a:r>
            <a:r>
              <a:rPr lang="en-US" altLang="ar-SA" sz="2400" dirty="0" err="1">
                <a:solidFill>
                  <a:srgbClr val="4F81BD"/>
                </a:solidFill>
                <a:latin typeface="Arial" panose="020B0604020202020204" pitchFamily="34" charset="0"/>
              </a:rPr>
              <a:t>m</a:t>
            </a:r>
            <a:r>
              <a:rPr lang="en-US" altLang="ar-SA" sz="2400" baseline="-25000" dirty="0" err="1">
                <a:solidFill>
                  <a:srgbClr val="4F81BD"/>
                </a:solidFill>
                <a:latin typeface="Arial" panose="020B0604020202020204" pitchFamily="34" charset="0"/>
              </a:rPr>
              <a:t>S</a:t>
            </a:r>
            <a:r>
              <a:rPr lang="en-US" altLang="ar-SA" sz="2400" dirty="0">
                <a:solidFill>
                  <a:srgbClr val="4F81BD"/>
                </a:solidFill>
                <a:latin typeface="Arial" panose="020B0604020202020204" pitchFamily="34" charset="0"/>
              </a:rPr>
              <a:t>= 8.1619 g ?</a:t>
            </a:r>
          </a:p>
        </p:txBody>
      </p:sp>
      <p:sp>
        <p:nvSpPr>
          <p:cNvPr id="26629" name="مستطيل 11">
            <a:extLst>
              <a:ext uri="{FF2B5EF4-FFF2-40B4-BE49-F238E27FC236}">
                <a16:creationId xmlns:a16="http://schemas.microsoft.com/office/drawing/2014/main" id="{8DF88B12-00D0-4257-A9DB-4551C0440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457200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800" b="1" dirty="0">
                <a:solidFill>
                  <a:srgbClr val="00B050"/>
                </a:solidFill>
                <a:latin typeface="Arial" panose="020B0604020202020204" pitchFamily="34" charset="0"/>
              </a:rPr>
              <a:t>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864B70-8A36-4A8A-B1DE-A950F4D0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>
            <a:extLst>
              <a:ext uri="{FF2B5EF4-FFF2-40B4-BE49-F238E27FC236}">
                <a16:creationId xmlns:a16="http://schemas.microsoft.com/office/drawing/2014/main" id="{D922F5FA-38D4-4F48-8986-8B981C387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257" y="284202"/>
            <a:ext cx="852348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376092"/>
                </a:solidFill>
                <a:latin typeface="Arial" panose="020B0604020202020204" pitchFamily="34" charset="0"/>
              </a:rPr>
              <a:t>Percent Composition and Empirical Formulas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5E7BDFFF-36C0-473D-BE02-3705FE019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1143000"/>
            <a:ext cx="5905501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1474D2"/>
                </a:solidFill>
                <a:latin typeface="Arial" panose="020B0604020202020204" pitchFamily="34" charset="0"/>
              </a:rPr>
              <a:t>Determine the empirical formula of a compound that has the following percent composition by mass:          </a:t>
            </a:r>
            <a:br>
              <a:rPr lang="en-US" altLang="en-US" sz="2400" dirty="0">
                <a:solidFill>
                  <a:srgbClr val="1474D2"/>
                </a:solidFill>
                <a:latin typeface="Arial" panose="020B0604020202020204" pitchFamily="34" charset="0"/>
              </a:rPr>
            </a:br>
            <a:r>
              <a:rPr lang="en-US" altLang="en-US" sz="2400" dirty="0">
                <a:solidFill>
                  <a:srgbClr val="1474D2"/>
                </a:solidFill>
                <a:latin typeface="Arial" panose="020B0604020202020204" pitchFamily="34" charset="0"/>
              </a:rPr>
              <a:t>K 24.75, Mn 34.77, O 40.51 percent.</a:t>
            </a:r>
          </a:p>
        </p:txBody>
      </p:sp>
      <p:grpSp>
        <p:nvGrpSpPr>
          <p:cNvPr id="45084" name="Group 28">
            <a:extLst>
              <a:ext uri="{FF2B5EF4-FFF2-40B4-BE49-F238E27FC236}">
                <a16:creationId xmlns:a16="http://schemas.microsoft.com/office/drawing/2014/main" id="{CE01213E-8DC4-431D-ADDC-62F760E37AE5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971800"/>
            <a:ext cx="6019800" cy="842962"/>
            <a:chOff x="1968" y="1599"/>
            <a:chExt cx="3792" cy="531"/>
          </a:xfrm>
        </p:grpSpPr>
        <p:sp>
          <p:nvSpPr>
            <p:cNvPr id="27673" name="Text Box 6">
              <a:extLst>
                <a:ext uri="{FF2B5EF4-FFF2-40B4-BE49-F238E27FC236}">
                  <a16:creationId xmlns:a16="http://schemas.microsoft.com/office/drawing/2014/main" id="{8795A217-AA90-411C-B091-237D3206BA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705"/>
              <a:ext cx="16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Arial" panose="020B0604020202020204" pitchFamily="34" charset="0"/>
                </a:rPr>
                <a:t>n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K</a:t>
              </a:r>
              <a:r>
                <a:rPr lang="en-US" altLang="en-US" sz="2400">
                  <a:latin typeface="Arial" panose="020B0604020202020204" pitchFamily="34" charset="0"/>
                </a:rPr>
                <a:t>  = 24.75 g K x 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7674" name="Text Box 10">
              <a:extLst>
                <a:ext uri="{FF2B5EF4-FFF2-40B4-BE49-F238E27FC236}">
                  <a16:creationId xmlns:a16="http://schemas.microsoft.com/office/drawing/2014/main" id="{E9F326B4-B7CA-4026-A230-DEEE6013B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7" y="1713"/>
              <a:ext cx="14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Arial" panose="020B0604020202020204" pitchFamily="34" charset="0"/>
                </a:rPr>
                <a:t>= 0.6330 mol K</a:t>
              </a:r>
            </a:p>
          </p:txBody>
        </p:sp>
        <p:grpSp>
          <p:nvGrpSpPr>
            <p:cNvPr id="27675" name="Group 12">
              <a:extLst>
                <a:ext uri="{FF2B5EF4-FFF2-40B4-BE49-F238E27FC236}">
                  <a16:creationId xmlns:a16="http://schemas.microsoft.com/office/drawing/2014/main" id="{8051A0FE-91BC-4C33-8935-970DACE246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6" y="1599"/>
              <a:ext cx="938" cy="531"/>
              <a:chOff x="2390" y="3382"/>
              <a:chExt cx="938" cy="531"/>
            </a:xfrm>
          </p:grpSpPr>
          <p:sp>
            <p:nvSpPr>
              <p:cNvPr id="27676" name="Text Box 7">
                <a:extLst>
                  <a:ext uri="{FF2B5EF4-FFF2-40B4-BE49-F238E27FC236}">
                    <a16:creationId xmlns:a16="http://schemas.microsoft.com/office/drawing/2014/main" id="{0AA8F9EE-08DC-40D9-A750-08E97FDDFB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75" y="3382"/>
                <a:ext cx="7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1 mol K</a:t>
                </a:r>
              </a:p>
            </p:txBody>
          </p:sp>
          <p:sp>
            <p:nvSpPr>
              <p:cNvPr id="27677" name="Text Box 9">
                <a:extLst>
                  <a:ext uri="{FF2B5EF4-FFF2-40B4-BE49-F238E27FC236}">
                    <a16:creationId xmlns:a16="http://schemas.microsoft.com/office/drawing/2014/main" id="{A21E1BC0-B6C6-44C4-90E4-F0BC5F46C0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0" y="3625"/>
                <a:ext cx="93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39.10 g K</a:t>
                </a:r>
              </a:p>
            </p:txBody>
          </p:sp>
          <p:sp>
            <p:nvSpPr>
              <p:cNvPr id="27678" name="Line 11">
                <a:extLst>
                  <a:ext uri="{FF2B5EF4-FFF2-40B4-BE49-F238E27FC236}">
                    <a16:creationId xmlns:a16="http://schemas.microsoft.com/office/drawing/2014/main" id="{FB0BFF51-9500-467F-99FC-7CC0BDF158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3" y="3641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5075" name="Group 19">
            <a:extLst>
              <a:ext uri="{FF2B5EF4-FFF2-40B4-BE49-F238E27FC236}">
                <a16:creationId xmlns:a16="http://schemas.microsoft.com/office/drawing/2014/main" id="{B1A3C67F-01FC-49F7-9C0B-17CC3DAEB732}"/>
              </a:ext>
            </a:extLst>
          </p:cNvPr>
          <p:cNvGrpSpPr>
            <a:grpSpLocks/>
          </p:cNvGrpSpPr>
          <p:nvPr/>
        </p:nvGrpSpPr>
        <p:grpSpPr bwMode="auto">
          <a:xfrm>
            <a:off x="2579688" y="3943350"/>
            <a:ext cx="6640512" cy="842963"/>
            <a:chOff x="1716" y="2160"/>
            <a:chExt cx="4183" cy="531"/>
          </a:xfrm>
        </p:grpSpPr>
        <p:sp>
          <p:nvSpPr>
            <p:cNvPr id="27668" name="Text Box 13">
              <a:extLst>
                <a:ext uri="{FF2B5EF4-FFF2-40B4-BE49-F238E27FC236}">
                  <a16:creationId xmlns:a16="http://schemas.microsoft.com/office/drawing/2014/main" id="{5CC722C1-80C9-4C76-8F79-CFB084CD6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6" y="2266"/>
              <a:ext cx="17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Arial" panose="020B0604020202020204" pitchFamily="34" charset="0"/>
                </a:rPr>
                <a:t>n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Mn</a:t>
              </a:r>
              <a:r>
                <a:rPr lang="en-US" altLang="en-US" sz="2400">
                  <a:latin typeface="Arial" panose="020B0604020202020204" pitchFamily="34" charset="0"/>
                </a:rPr>
                <a:t> = 34.77 g Mn x 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7669" name="Text Box 14">
              <a:extLst>
                <a:ext uri="{FF2B5EF4-FFF2-40B4-BE49-F238E27FC236}">
                  <a16:creationId xmlns:a16="http://schemas.microsoft.com/office/drawing/2014/main" id="{B755B49F-CA89-4826-9439-4DF07875B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7" y="2274"/>
              <a:ext cx="15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= 0.6329 mol Mn</a:t>
              </a:r>
            </a:p>
          </p:txBody>
        </p:sp>
        <p:sp>
          <p:nvSpPr>
            <p:cNvPr id="27670" name="Text Box 16">
              <a:extLst>
                <a:ext uri="{FF2B5EF4-FFF2-40B4-BE49-F238E27FC236}">
                  <a16:creationId xmlns:a16="http://schemas.microsoft.com/office/drawing/2014/main" id="{CBEB4939-1F8C-4929-BBA4-9A369373D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2" y="2160"/>
              <a:ext cx="9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1 mol Mn</a:t>
              </a:r>
            </a:p>
          </p:txBody>
        </p:sp>
        <p:sp>
          <p:nvSpPr>
            <p:cNvPr id="27671" name="Text Box 17">
              <a:extLst>
                <a:ext uri="{FF2B5EF4-FFF2-40B4-BE49-F238E27FC236}">
                  <a16:creationId xmlns:a16="http://schemas.microsoft.com/office/drawing/2014/main" id="{79C8C05F-046A-40B8-9B7D-553C55157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2403"/>
              <a:ext cx="10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54.94 g Mn</a:t>
              </a:r>
            </a:p>
          </p:txBody>
        </p:sp>
        <p:sp>
          <p:nvSpPr>
            <p:cNvPr id="27672" name="Line 18">
              <a:extLst>
                <a:ext uri="{FF2B5EF4-FFF2-40B4-BE49-F238E27FC236}">
                  <a16:creationId xmlns:a16="http://schemas.microsoft.com/office/drawing/2014/main" id="{B0706722-9D32-4306-84F7-0D7C565A98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9" y="2419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92" name="Group 36">
            <a:extLst>
              <a:ext uri="{FF2B5EF4-FFF2-40B4-BE49-F238E27FC236}">
                <a16:creationId xmlns:a16="http://schemas.microsoft.com/office/drawing/2014/main" id="{1640810A-EBBF-46C9-9EF1-3D363B2AB57E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948238"/>
            <a:ext cx="6129338" cy="842962"/>
            <a:chOff x="1707" y="2925"/>
            <a:chExt cx="3861" cy="531"/>
          </a:xfrm>
        </p:grpSpPr>
        <p:sp>
          <p:nvSpPr>
            <p:cNvPr id="27663" name="Text Box 20">
              <a:extLst>
                <a:ext uri="{FF2B5EF4-FFF2-40B4-BE49-F238E27FC236}">
                  <a16:creationId xmlns:a16="http://schemas.microsoft.com/office/drawing/2014/main" id="{C397650D-065E-420C-A7CD-622721CDA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" y="3031"/>
              <a:ext cx="16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400" i="1" dirty="0" err="1">
                  <a:latin typeface="Arial" panose="020B0604020202020204" pitchFamily="34" charset="0"/>
                </a:rPr>
                <a:t>n</a:t>
              </a:r>
              <a:r>
                <a:rPr lang="en-US" altLang="en-US" sz="2400" baseline="-25000" dirty="0" err="1">
                  <a:latin typeface="Arial" panose="020B0604020202020204" pitchFamily="34" charset="0"/>
                </a:rPr>
                <a:t>O</a:t>
              </a:r>
              <a:r>
                <a:rPr lang="en-US" altLang="en-US" sz="2400" dirty="0">
                  <a:latin typeface="Arial" panose="020B0604020202020204" pitchFamily="34" charset="0"/>
                </a:rPr>
                <a:t>  = 40.51 g O x </a:t>
              </a:r>
              <a:endParaRPr lang="en-US" altLang="en-US" sz="2400" i="1" dirty="0">
                <a:latin typeface="Arial" panose="020B0604020202020204" pitchFamily="34" charset="0"/>
              </a:endParaRPr>
            </a:p>
          </p:txBody>
        </p:sp>
        <p:sp>
          <p:nvSpPr>
            <p:cNvPr id="27664" name="Text Box 21">
              <a:extLst>
                <a:ext uri="{FF2B5EF4-FFF2-40B4-BE49-F238E27FC236}">
                  <a16:creationId xmlns:a16="http://schemas.microsoft.com/office/drawing/2014/main" id="{F69FBF21-55DF-4A9E-96CD-010D4B8F4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3039"/>
              <a:ext cx="1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Arial" panose="020B0604020202020204" pitchFamily="34" charset="0"/>
                </a:rPr>
                <a:t>= 2.532 mol O</a:t>
              </a:r>
            </a:p>
          </p:txBody>
        </p:sp>
        <p:sp>
          <p:nvSpPr>
            <p:cNvPr id="27665" name="Text Box 23">
              <a:extLst>
                <a:ext uri="{FF2B5EF4-FFF2-40B4-BE49-F238E27FC236}">
                  <a16:creationId xmlns:a16="http://schemas.microsoft.com/office/drawing/2014/main" id="{25EA9986-B132-4DA5-9443-66EAF550A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2925"/>
              <a:ext cx="7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1 mol O</a:t>
              </a:r>
            </a:p>
          </p:txBody>
        </p:sp>
        <p:sp>
          <p:nvSpPr>
            <p:cNvPr id="27666" name="Text Box 24">
              <a:extLst>
                <a:ext uri="{FF2B5EF4-FFF2-40B4-BE49-F238E27FC236}">
                  <a16:creationId xmlns:a16="http://schemas.microsoft.com/office/drawing/2014/main" id="{EA586818-39F4-4ACA-BED0-165F69065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0" y="3168"/>
              <a:ext cx="9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16.00 g O</a:t>
              </a:r>
            </a:p>
          </p:txBody>
        </p:sp>
        <p:sp>
          <p:nvSpPr>
            <p:cNvPr id="27667" name="Line 25">
              <a:extLst>
                <a:ext uri="{FF2B5EF4-FFF2-40B4-BE49-F238E27FC236}">
                  <a16:creationId xmlns:a16="http://schemas.microsoft.com/office/drawing/2014/main" id="{E195009E-79C4-45C2-A495-10BCD271BA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3184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83" name="Line 27">
            <a:extLst>
              <a:ext uri="{FF2B5EF4-FFF2-40B4-BE49-F238E27FC236}">
                <a16:creationId xmlns:a16="http://schemas.microsoft.com/office/drawing/2014/main" id="{ABDE6BD2-C19E-478D-9AA6-9DE3A4A3A1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3352800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6" name="Line 30">
            <a:extLst>
              <a:ext uri="{FF2B5EF4-FFF2-40B4-BE49-F238E27FC236}">
                <a16:creationId xmlns:a16="http://schemas.microsoft.com/office/drawing/2014/main" id="{1619F20D-47BE-4B11-80D6-F1E25A1380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3581400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8" name="Line 32">
            <a:extLst>
              <a:ext uri="{FF2B5EF4-FFF2-40B4-BE49-F238E27FC236}">
                <a16:creationId xmlns:a16="http://schemas.microsoft.com/office/drawing/2014/main" id="{E8B91577-79FF-4AA4-B523-A3AD150589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4267200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9" name="Line 33">
            <a:extLst>
              <a:ext uri="{FF2B5EF4-FFF2-40B4-BE49-F238E27FC236}">
                <a16:creationId xmlns:a16="http://schemas.microsoft.com/office/drawing/2014/main" id="{DD6CC8FB-D5AC-48E0-B7CB-572E322ADC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4495800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0" name="Line 34">
            <a:extLst>
              <a:ext uri="{FF2B5EF4-FFF2-40B4-BE49-F238E27FC236}">
                <a16:creationId xmlns:a16="http://schemas.microsoft.com/office/drawing/2014/main" id="{393665C6-0EE9-401A-BA76-7549791005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5257800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1" name="Line 35">
            <a:extLst>
              <a:ext uri="{FF2B5EF4-FFF2-40B4-BE49-F238E27FC236}">
                <a16:creationId xmlns:a16="http://schemas.microsoft.com/office/drawing/2014/main" id="{F1780DB1-7533-4B09-A7B6-3ADC810606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5486400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094" name="Picture 38">
            <a:extLst>
              <a:ext uri="{FF2B5EF4-FFF2-40B4-BE49-F238E27FC236}">
                <a16:creationId xmlns:a16="http://schemas.microsoft.com/office/drawing/2014/main" id="{CD697522-014B-45CC-B806-6F3619435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7"/>
          <a:stretch/>
        </p:blipFill>
        <p:spPr bwMode="auto">
          <a:xfrm>
            <a:off x="139699" y="1066800"/>
            <a:ext cx="245110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2EE3CD-724E-4F5E-83BB-5CC6C5FD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>
            <a:extLst>
              <a:ext uri="{FF2B5EF4-FFF2-40B4-BE49-F238E27FC236}">
                <a16:creationId xmlns:a16="http://schemas.microsoft.com/office/drawing/2014/main" id="{1569BDF1-E24D-4C5C-9F62-C5DC539D7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1802"/>
            <a:ext cx="852348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1474D2"/>
                </a:solidFill>
                <a:latin typeface="Arial" panose="020B0604020202020204" pitchFamily="34" charset="0"/>
              </a:rPr>
              <a:t>Percent Composition and Empirical Formulas</a:t>
            </a:r>
          </a:p>
        </p:txBody>
      </p:sp>
      <p:grpSp>
        <p:nvGrpSpPr>
          <p:cNvPr id="46138" name="Group 58">
            <a:extLst>
              <a:ext uri="{FF2B5EF4-FFF2-40B4-BE49-F238E27FC236}">
                <a16:creationId xmlns:a16="http://schemas.microsoft.com/office/drawing/2014/main" id="{3B382C91-1470-44D1-9AB6-911CFA4BFF5A}"/>
              </a:ext>
            </a:extLst>
          </p:cNvPr>
          <p:cNvGrpSpPr>
            <a:grpSpLocks/>
          </p:cNvGrpSpPr>
          <p:nvPr/>
        </p:nvGrpSpPr>
        <p:grpSpPr bwMode="auto">
          <a:xfrm>
            <a:off x="4852988" y="1905000"/>
            <a:ext cx="2541587" cy="873125"/>
            <a:chOff x="336" y="576"/>
            <a:chExt cx="1601" cy="550"/>
          </a:xfrm>
        </p:grpSpPr>
        <p:sp>
          <p:nvSpPr>
            <p:cNvPr id="28698" name="Text Box 30">
              <a:extLst>
                <a:ext uri="{FF2B5EF4-FFF2-40B4-BE49-F238E27FC236}">
                  <a16:creationId xmlns:a16="http://schemas.microsoft.com/office/drawing/2014/main" id="{EC5147BB-5234-4105-B441-6CB9B9F540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697"/>
              <a:ext cx="4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K : </a:t>
              </a:r>
            </a:p>
          </p:txBody>
        </p:sp>
        <p:grpSp>
          <p:nvGrpSpPr>
            <p:cNvPr id="28699" name="Group 35">
              <a:extLst>
                <a:ext uri="{FF2B5EF4-FFF2-40B4-BE49-F238E27FC236}">
                  <a16:creationId xmlns:a16="http://schemas.microsoft.com/office/drawing/2014/main" id="{320338C1-82A0-4E35-BCFB-03EB72DC9C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2" y="672"/>
              <a:ext cx="232" cy="351"/>
              <a:chOff x="3538" y="889"/>
              <a:chExt cx="232" cy="351"/>
            </a:xfrm>
          </p:grpSpPr>
          <p:sp>
            <p:nvSpPr>
              <p:cNvPr id="28705" name="Text Box 33">
                <a:extLst>
                  <a:ext uri="{FF2B5EF4-FFF2-40B4-BE49-F238E27FC236}">
                    <a16:creationId xmlns:a16="http://schemas.microsoft.com/office/drawing/2014/main" id="{C903198D-8F1C-4EDC-8CEB-973A2B4744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2" y="889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~</a:t>
                </a: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8706" name="Text Box 34">
                <a:extLst>
                  <a:ext uri="{FF2B5EF4-FFF2-40B4-BE49-F238E27FC236}">
                    <a16:creationId xmlns:a16="http://schemas.microsoft.com/office/drawing/2014/main" id="{82E24974-B2B7-4EF5-BB10-218C16906F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8" y="95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~</a:t>
                </a: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8700" name="Text Box 36">
              <a:extLst>
                <a:ext uri="{FF2B5EF4-FFF2-40B4-BE49-F238E27FC236}">
                  <a16:creationId xmlns:a16="http://schemas.microsoft.com/office/drawing/2014/main" id="{630375B9-40D6-4B3F-8715-F9067A944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4" y="698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1.0</a:t>
              </a:r>
            </a:p>
          </p:txBody>
        </p:sp>
        <p:grpSp>
          <p:nvGrpSpPr>
            <p:cNvPr id="28701" name="Group 38">
              <a:extLst>
                <a:ext uri="{FF2B5EF4-FFF2-40B4-BE49-F238E27FC236}">
                  <a16:creationId xmlns:a16="http://schemas.microsoft.com/office/drawing/2014/main" id="{5C510CC5-4A7A-4BB5-A182-46FFD79881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7" y="576"/>
              <a:ext cx="705" cy="550"/>
              <a:chOff x="2149" y="768"/>
              <a:chExt cx="705" cy="550"/>
            </a:xfrm>
          </p:grpSpPr>
          <p:sp>
            <p:nvSpPr>
              <p:cNvPr id="28702" name="Text Box 31">
                <a:extLst>
                  <a:ext uri="{FF2B5EF4-FFF2-40B4-BE49-F238E27FC236}">
                    <a16:creationId xmlns:a16="http://schemas.microsoft.com/office/drawing/2014/main" id="{CDBD8DDA-7EE8-4472-8C97-BD4642EEF3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0" y="768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0.6330</a:t>
                </a:r>
              </a:p>
            </p:txBody>
          </p:sp>
          <p:sp>
            <p:nvSpPr>
              <p:cNvPr id="28703" name="Text Box 32">
                <a:extLst>
                  <a:ext uri="{FF2B5EF4-FFF2-40B4-BE49-F238E27FC236}">
                    <a16:creationId xmlns:a16="http://schemas.microsoft.com/office/drawing/2014/main" id="{92548735-7B2C-409C-B5D3-32AAE2A677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9" y="1030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0.6329</a:t>
                </a:r>
              </a:p>
            </p:txBody>
          </p:sp>
          <p:sp>
            <p:nvSpPr>
              <p:cNvPr id="28704" name="Line 37">
                <a:extLst>
                  <a:ext uri="{FF2B5EF4-FFF2-40B4-BE49-F238E27FC236}">
                    <a16:creationId xmlns:a16="http://schemas.microsoft.com/office/drawing/2014/main" id="{BA957E1C-B78C-4494-A517-484FAD798C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5" y="1043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6139" name="Group 59">
            <a:extLst>
              <a:ext uri="{FF2B5EF4-FFF2-40B4-BE49-F238E27FC236}">
                <a16:creationId xmlns:a16="http://schemas.microsoft.com/office/drawing/2014/main" id="{BD48DBE5-8CE0-4CC2-8C60-52A84211C0D7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916238"/>
            <a:ext cx="2746375" cy="873125"/>
            <a:chOff x="1973" y="576"/>
            <a:chExt cx="1730" cy="550"/>
          </a:xfrm>
        </p:grpSpPr>
        <p:sp>
          <p:nvSpPr>
            <p:cNvPr id="28692" name="Text Box 39">
              <a:extLst>
                <a:ext uri="{FF2B5EF4-FFF2-40B4-BE49-F238E27FC236}">
                  <a16:creationId xmlns:a16="http://schemas.microsoft.com/office/drawing/2014/main" id="{416559E4-FD0D-451D-8DFD-3058E219F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697"/>
              <a:ext cx="5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Mn : </a:t>
              </a:r>
            </a:p>
          </p:txBody>
        </p:sp>
        <p:grpSp>
          <p:nvGrpSpPr>
            <p:cNvPr id="28693" name="Group 44">
              <a:extLst>
                <a:ext uri="{FF2B5EF4-FFF2-40B4-BE49-F238E27FC236}">
                  <a16:creationId xmlns:a16="http://schemas.microsoft.com/office/drawing/2014/main" id="{734D74BF-B50D-4BB4-8E16-C0CD74D8E2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3" y="576"/>
              <a:ext cx="705" cy="550"/>
              <a:chOff x="2149" y="768"/>
              <a:chExt cx="705" cy="550"/>
            </a:xfrm>
          </p:grpSpPr>
          <p:sp>
            <p:nvSpPr>
              <p:cNvPr id="28695" name="Text Box 45">
                <a:extLst>
                  <a:ext uri="{FF2B5EF4-FFF2-40B4-BE49-F238E27FC236}">
                    <a16:creationId xmlns:a16="http://schemas.microsoft.com/office/drawing/2014/main" id="{658E2C7A-DDC9-4DFF-B174-92F4E6CEDC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0" y="768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0.6329</a:t>
                </a:r>
              </a:p>
            </p:txBody>
          </p:sp>
          <p:sp>
            <p:nvSpPr>
              <p:cNvPr id="28696" name="Text Box 46">
                <a:extLst>
                  <a:ext uri="{FF2B5EF4-FFF2-40B4-BE49-F238E27FC236}">
                    <a16:creationId xmlns:a16="http://schemas.microsoft.com/office/drawing/2014/main" id="{1BB9A65C-29AA-4476-B0EC-820101F019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9" y="1030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0.6329</a:t>
                </a:r>
              </a:p>
            </p:txBody>
          </p:sp>
          <p:sp>
            <p:nvSpPr>
              <p:cNvPr id="28697" name="Line 47">
                <a:extLst>
                  <a:ext uri="{FF2B5EF4-FFF2-40B4-BE49-F238E27FC236}">
                    <a16:creationId xmlns:a16="http://schemas.microsoft.com/office/drawing/2014/main" id="{4347D559-E029-4A79-993E-2C5BB174F5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5" y="1043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94" name="Text Box 48">
              <a:extLst>
                <a:ext uri="{FF2B5EF4-FFF2-40B4-BE49-F238E27FC236}">
                  <a16:creationId xmlns:a16="http://schemas.microsoft.com/office/drawing/2014/main" id="{CFEF11B2-06F7-4198-9B27-EAA119602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5" y="694"/>
              <a:ext cx="5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= 1.0</a:t>
              </a:r>
            </a:p>
          </p:txBody>
        </p:sp>
      </p:grpSp>
      <p:grpSp>
        <p:nvGrpSpPr>
          <p:cNvPr id="46140" name="Group 60">
            <a:extLst>
              <a:ext uri="{FF2B5EF4-FFF2-40B4-BE49-F238E27FC236}">
                <a16:creationId xmlns:a16="http://schemas.microsoft.com/office/drawing/2014/main" id="{0096351A-AD9C-413A-BFA4-8CB5A6952A52}"/>
              </a:ext>
            </a:extLst>
          </p:cNvPr>
          <p:cNvGrpSpPr>
            <a:grpSpLocks/>
          </p:cNvGrpSpPr>
          <p:nvPr/>
        </p:nvGrpSpPr>
        <p:grpSpPr bwMode="auto">
          <a:xfrm>
            <a:off x="4835525" y="3927475"/>
            <a:ext cx="2559050" cy="873125"/>
            <a:chOff x="3888" y="576"/>
            <a:chExt cx="1612" cy="550"/>
          </a:xfrm>
        </p:grpSpPr>
        <p:sp>
          <p:nvSpPr>
            <p:cNvPr id="28683" name="Text Box 49">
              <a:extLst>
                <a:ext uri="{FF2B5EF4-FFF2-40B4-BE49-F238E27FC236}">
                  <a16:creationId xmlns:a16="http://schemas.microsoft.com/office/drawing/2014/main" id="{A19F4165-642F-4798-9154-C29C64207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697"/>
              <a:ext cx="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O : </a:t>
              </a:r>
            </a:p>
          </p:txBody>
        </p:sp>
        <p:grpSp>
          <p:nvGrpSpPr>
            <p:cNvPr id="28684" name="Group 50">
              <a:extLst>
                <a:ext uri="{FF2B5EF4-FFF2-40B4-BE49-F238E27FC236}">
                  <a16:creationId xmlns:a16="http://schemas.microsoft.com/office/drawing/2014/main" id="{00A26A1F-C42F-4AE0-9359-5E23AA55B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4" y="672"/>
              <a:ext cx="232" cy="351"/>
              <a:chOff x="3538" y="889"/>
              <a:chExt cx="232" cy="351"/>
            </a:xfrm>
          </p:grpSpPr>
          <p:sp>
            <p:nvSpPr>
              <p:cNvPr id="28690" name="Text Box 51">
                <a:extLst>
                  <a:ext uri="{FF2B5EF4-FFF2-40B4-BE49-F238E27FC236}">
                    <a16:creationId xmlns:a16="http://schemas.microsoft.com/office/drawing/2014/main" id="{BBB9A96A-BD26-41AC-A06B-BECA2046B5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2" y="889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~</a:t>
                </a: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8691" name="Text Box 52">
                <a:extLst>
                  <a:ext uri="{FF2B5EF4-FFF2-40B4-BE49-F238E27FC236}">
                    <a16:creationId xmlns:a16="http://schemas.microsoft.com/office/drawing/2014/main" id="{B1EF5A24-9AA1-4CB1-B079-168281EE9B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8" y="95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~</a:t>
                </a: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8685" name="Text Box 53">
              <a:extLst>
                <a:ext uri="{FF2B5EF4-FFF2-40B4-BE49-F238E27FC236}">
                  <a16:creationId xmlns:a16="http://schemas.microsoft.com/office/drawing/2014/main" id="{55A21630-76C6-4453-BE31-764AAD214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7" y="698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4.0</a:t>
              </a:r>
            </a:p>
          </p:txBody>
        </p:sp>
        <p:grpSp>
          <p:nvGrpSpPr>
            <p:cNvPr id="28686" name="Group 54">
              <a:extLst>
                <a:ext uri="{FF2B5EF4-FFF2-40B4-BE49-F238E27FC236}">
                  <a16:creationId xmlns:a16="http://schemas.microsoft.com/office/drawing/2014/main" id="{FBF020E6-776B-4A8E-A699-FBB1E06770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9" y="576"/>
              <a:ext cx="704" cy="550"/>
              <a:chOff x="2149" y="768"/>
              <a:chExt cx="704" cy="550"/>
            </a:xfrm>
          </p:grpSpPr>
          <p:sp>
            <p:nvSpPr>
              <p:cNvPr id="28687" name="Text Box 55">
                <a:extLst>
                  <a:ext uri="{FF2B5EF4-FFF2-40B4-BE49-F238E27FC236}">
                    <a16:creationId xmlns:a16="http://schemas.microsoft.com/office/drawing/2014/main" id="{97AE72DD-71A7-4BA2-9BBA-DDC269125B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5" y="768"/>
                <a:ext cx="59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2.532</a:t>
                </a:r>
              </a:p>
            </p:txBody>
          </p:sp>
          <p:sp>
            <p:nvSpPr>
              <p:cNvPr id="28688" name="Text Box 56">
                <a:extLst>
                  <a:ext uri="{FF2B5EF4-FFF2-40B4-BE49-F238E27FC236}">
                    <a16:creationId xmlns:a16="http://schemas.microsoft.com/office/drawing/2014/main" id="{F4A69B57-4753-46EE-A604-33CAD9BBA3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9" y="1030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0.6329</a:t>
                </a:r>
              </a:p>
            </p:txBody>
          </p:sp>
          <p:sp>
            <p:nvSpPr>
              <p:cNvPr id="28689" name="Line 57">
                <a:extLst>
                  <a:ext uri="{FF2B5EF4-FFF2-40B4-BE49-F238E27FC236}">
                    <a16:creationId xmlns:a16="http://schemas.microsoft.com/office/drawing/2014/main" id="{DC1189EA-E5AD-4F63-830D-5454C837D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5" y="1043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678" name="Text Box 61">
            <a:extLst>
              <a:ext uri="{FF2B5EF4-FFF2-40B4-BE49-F238E27FC236}">
                <a16:creationId xmlns:a16="http://schemas.microsoft.com/office/drawing/2014/main" id="{EFFDCB01-F788-4DF9-A9F9-9C4F05F3B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9906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 baseline="-25000">
                <a:latin typeface="Arial" panose="020B0604020202020204" pitchFamily="34" charset="0"/>
              </a:rPr>
              <a:t>K</a:t>
            </a:r>
            <a:r>
              <a:rPr lang="en-US" altLang="en-US" sz="2400">
                <a:latin typeface="Arial" panose="020B0604020202020204" pitchFamily="34" charset="0"/>
              </a:rPr>
              <a:t> = 0.6330, 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 baseline="-25000">
                <a:latin typeface="Arial" panose="020B0604020202020204" pitchFamily="34" charset="0"/>
              </a:rPr>
              <a:t>Mn</a:t>
            </a:r>
            <a:r>
              <a:rPr lang="en-US" altLang="en-US" sz="2400">
                <a:latin typeface="Arial" panose="020B0604020202020204" pitchFamily="34" charset="0"/>
              </a:rPr>
              <a:t> = 0.6329, 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 baseline="-25000">
                <a:latin typeface="Arial" panose="020B0604020202020204" pitchFamily="34" charset="0"/>
              </a:rPr>
              <a:t>O</a:t>
            </a:r>
            <a:r>
              <a:rPr lang="en-US" altLang="en-US" sz="2400">
                <a:latin typeface="Arial" panose="020B0604020202020204" pitchFamily="34" charset="0"/>
              </a:rPr>
              <a:t> = 2.532</a:t>
            </a:r>
            <a:endParaRPr lang="en-US" altLang="en-US" sz="2400" i="1">
              <a:latin typeface="Arial" panose="020B0604020202020204" pitchFamily="34" charset="0"/>
            </a:endParaRPr>
          </a:p>
        </p:txBody>
      </p:sp>
      <p:sp>
        <p:nvSpPr>
          <p:cNvPr id="46142" name="Oval 62">
            <a:extLst>
              <a:ext uri="{FF2B5EF4-FFF2-40B4-BE49-F238E27FC236}">
                <a16:creationId xmlns:a16="http://schemas.microsoft.com/office/drawing/2014/main" id="{C0749FCA-6D4D-4AB8-B1AE-FCEF43D18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6413" y="838200"/>
            <a:ext cx="1905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sp>
        <p:nvSpPr>
          <p:cNvPr id="46143" name="Text Box 63">
            <a:extLst>
              <a:ext uri="{FF2B5EF4-FFF2-40B4-BE49-F238E27FC236}">
                <a16:creationId xmlns:a16="http://schemas.microsoft.com/office/drawing/2014/main" id="{3C7A1CF4-9490-4FB4-86C5-4E2AA27AC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5197475"/>
            <a:ext cx="1482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KMnO</a:t>
            </a:r>
            <a:r>
              <a:rPr lang="en-US" altLang="en-US" baseline="-25000" dirty="0">
                <a:latin typeface="Arial" panose="020B0604020202020204" pitchFamily="34" charset="0"/>
              </a:rPr>
              <a:t>4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28681" name="Picture 65">
            <a:extLst>
              <a:ext uri="{FF2B5EF4-FFF2-40B4-BE49-F238E27FC236}">
                <a16:creationId xmlns:a16="http://schemas.microsoft.com/office/drawing/2014/main" id="{72FF23F7-56D1-4CB9-AD30-F49BB720A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685800"/>
            <a:ext cx="2932112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321F7-4A6C-4562-A1AA-5E888313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42" grpId="0" animBg="1"/>
      <p:bldP spid="4614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17FAF-A361-41E6-8F77-E64B3C05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E140C-2B06-452F-893B-E4AD9E8B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243"/>
          <a:stretch/>
        </p:blipFill>
        <p:spPr>
          <a:xfrm>
            <a:off x="215621" y="26255"/>
            <a:ext cx="8714851" cy="14956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01DE97-6520-46D3-AA78-E2ADD7D93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111"/>
          <a:stretch/>
        </p:blipFill>
        <p:spPr>
          <a:xfrm>
            <a:off x="215621" y="1828800"/>
            <a:ext cx="8714851" cy="1898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AC764-83AF-488F-93AD-BDE2792C38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556" b="47778"/>
          <a:stretch/>
        </p:blipFill>
        <p:spPr>
          <a:xfrm>
            <a:off x="215621" y="1447800"/>
            <a:ext cx="8714851" cy="438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A24B09-D7DE-4DE6-A1AE-19657DCC02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07" r="638" b="65280"/>
          <a:stretch/>
        </p:blipFill>
        <p:spPr>
          <a:xfrm>
            <a:off x="228600" y="3656767"/>
            <a:ext cx="8707056" cy="7628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CEC3F1-1D5D-43D9-8681-20ED1183D0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119" r="638"/>
          <a:stretch/>
        </p:blipFill>
        <p:spPr>
          <a:xfrm>
            <a:off x="228600" y="4419600"/>
            <a:ext cx="8707056" cy="17962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A49E53-299E-4D43-AA1B-D4F26F90E7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834"/>
          <a:stretch/>
        </p:blipFill>
        <p:spPr>
          <a:xfrm>
            <a:off x="1447800" y="1604299"/>
            <a:ext cx="7480579" cy="30070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9A2308-C854-4C4B-8EF2-D78FFDC7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E8FA1-1B28-40C1-B43D-9F370504B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04801"/>
            <a:ext cx="8910717" cy="565770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73" name="Picture 29">
            <a:extLst>
              <a:ext uri="{FF2B5EF4-FFF2-40B4-BE49-F238E27FC236}">
                <a16:creationId xmlns:a16="http://schemas.microsoft.com/office/drawing/2014/main" id="{9C70160A-18CD-477C-A7E7-7E5B97717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387"/>
            <a:ext cx="838200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755" name="Group 11">
            <a:extLst>
              <a:ext uri="{FF2B5EF4-FFF2-40B4-BE49-F238E27FC236}">
                <a16:creationId xmlns:a16="http://schemas.microsoft.com/office/drawing/2014/main" id="{49ACB824-0B11-4B91-BAE8-5B491F141AED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971800"/>
            <a:ext cx="6008688" cy="458788"/>
            <a:chOff x="326" y="2292"/>
            <a:chExt cx="3785" cy="289"/>
          </a:xfrm>
        </p:grpSpPr>
        <p:sp>
          <p:nvSpPr>
            <p:cNvPr id="30742" name="Text Box 4">
              <a:extLst>
                <a:ext uri="{FF2B5EF4-FFF2-40B4-BE49-F238E27FC236}">
                  <a16:creationId xmlns:a16="http://schemas.microsoft.com/office/drawing/2014/main" id="{658BF0E5-A5B0-426D-B5B2-8C756338A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" y="2292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g CO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0743" name="Text Box 5">
              <a:extLst>
                <a:ext uri="{FF2B5EF4-FFF2-40B4-BE49-F238E27FC236}">
                  <a16:creationId xmlns:a16="http://schemas.microsoft.com/office/drawing/2014/main" id="{D03D6ADA-A56C-4887-A7AB-68B5B79A2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7" y="2293"/>
              <a:ext cx="8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mol CO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0744" name="Text Box 6">
              <a:extLst>
                <a:ext uri="{FF2B5EF4-FFF2-40B4-BE49-F238E27FC236}">
                  <a16:creationId xmlns:a16="http://schemas.microsoft.com/office/drawing/2014/main" id="{B1206481-A77A-4EB5-895C-D4D645740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1" y="2293"/>
              <a:ext cx="6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mol C</a:t>
              </a:r>
            </a:p>
          </p:txBody>
        </p:sp>
        <p:sp>
          <p:nvSpPr>
            <p:cNvPr id="30745" name="Text Box 7">
              <a:extLst>
                <a:ext uri="{FF2B5EF4-FFF2-40B4-BE49-F238E27FC236}">
                  <a16:creationId xmlns:a16="http://schemas.microsoft.com/office/drawing/2014/main" id="{7B0DEE31-5FC5-4C73-8640-3F29FC27E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293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g C</a:t>
              </a:r>
            </a:p>
          </p:txBody>
        </p:sp>
        <p:sp>
          <p:nvSpPr>
            <p:cNvPr id="30746" name="Line 8">
              <a:extLst>
                <a:ext uri="{FF2B5EF4-FFF2-40B4-BE49-F238E27FC236}">
                  <a16:creationId xmlns:a16="http://schemas.microsoft.com/office/drawing/2014/main" id="{BDDD87A8-5BA9-41A8-B482-D5FBD5A436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2436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Line 9">
              <a:extLst>
                <a:ext uri="{FF2B5EF4-FFF2-40B4-BE49-F238E27FC236}">
                  <a16:creationId xmlns:a16="http://schemas.microsoft.com/office/drawing/2014/main" id="{A02B168F-481F-4A9A-928F-10970AC43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" y="2436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Line 10">
              <a:extLst>
                <a:ext uri="{FF2B5EF4-FFF2-40B4-BE49-F238E27FC236}">
                  <a16:creationId xmlns:a16="http://schemas.microsoft.com/office/drawing/2014/main" id="{7A1F75F0-FA5F-40F0-94F6-A048C7F26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2436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56" name="Group 12">
            <a:extLst>
              <a:ext uri="{FF2B5EF4-FFF2-40B4-BE49-F238E27FC236}">
                <a16:creationId xmlns:a16="http://schemas.microsoft.com/office/drawing/2014/main" id="{BA4AA2C3-A121-4E17-B1F3-EDDB0FB740FC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3636963"/>
            <a:ext cx="6008688" cy="457200"/>
            <a:chOff x="326" y="2292"/>
            <a:chExt cx="3785" cy="289"/>
          </a:xfrm>
        </p:grpSpPr>
        <p:sp>
          <p:nvSpPr>
            <p:cNvPr id="30735" name="Text Box 13">
              <a:extLst>
                <a:ext uri="{FF2B5EF4-FFF2-40B4-BE49-F238E27FC236}">
                  <a16:creationId xmlns:a16="http://schemas.microsoft.com/office/drawing/2014/main" id="{1DDF60ED-F9DB-417D-8E49-4B30B68345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" y="2292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g H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30736" name="Text Box 14">
              <a:extLst>
                <a:ext uri="{FF2B5EF4-FFF2-40B4-BE49-F238E27FC236}">
                  <a16:creationId xmlns:a16="http://schemas.microsoft.com/office/drawing/2014/main" id="{B9DB6176-D2EB-46DF-812D-FCB73A7E7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7" y="2293"/>
              <a:ext cx="8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mol H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30737" name="Text Box 15">
              <a:extLst>
                <a:ext uri="{FF2B5EF4-FFF2-40B4-BE49-F238E27FC236}">
                  <a16:creationId xmlns:a16="http://schemas.microsoft.com/office/drawing/2014/main" id="{0BE690A5-0971-4EC6-A427-D4F4AF700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1" y="2293"/>
              <a:ext cx="6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mol H</a:t>
              </a:r>
            </a:p>
          </p:txBody>
        </p:sp>
        <p:sp>
          <p:nvSpPr>
            <p:cNvPr id="30738" name="Text Box 16">
              <a:extLst>
                <a:ext uri="{FF2B5EF4-FFF2-40B4-BE49-F238E27FC236}">
                  <a16:creationId xmlns:a16="http://schemas.microsoft.com/office/drawing/2014/main" id="{1B19760A-0877-4A7C-AA50-62B239839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293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g H</a:t>
              </a:r>
            </a:p>
          </p:txBody>
        </p:sp>
        <p:sp>
          <p:nvSpPr>
            <p:cNvPr id="30739" name="Line 17">
              <a:extLst>
                <a:ext uri="{FF2B5EF4-FFF2-40B4-BE49-F238E27FC236}">
                  <a16:creationId xmlns:a16="http://schemas.microsoft.com/office/drawing/2014/main" id="{3E071281-3330-48D5-AB5C-1542D90317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2437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Line 18">
              <a:extLst>
                <a:ext uri="{FF2B5EF4-FFF2-40B4-BE49-F238E27FC236}">
                  <a16:creationId xmlns:a16="http://schemas.microsoft.com/office/drawing/2014/main" id="{56E3C561-74B7-4AF9-9AA9-6F3F0E8DC9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" y="2437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Line 19">
              <a:extLst>
                <a:ext uri="{FF2B5EF4-FFF2-40B4-BE49-F238E27FC236}">
                  <a16:creationId xmlns:a16="http://schemas.microsoft.com/office/drawing/2014/main" id="{64C365A5-1AB5-4E6A-BB7E-707609354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2437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64" name="Text Box 20">
            <a:extLst>
              <a:ext uri="{FF2B5EF4-FFF2-40B4-BE49-F238E27FC236}">
                <a16:creationId xmlns:a16="http://schemas.microsoft.com/office/drawing/2014/main" id="{C04DA4FF-60C2-4DA4-8109-2BB9B13A0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267200"/>
            <a:ext cx="54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g of O = g of sample – (g of C + g of H)</a:t>
            </a:r>
          </a:p>
        </p:txBody>
      </p:sp>
      <p:sp>
        <p:nvSpPr>
          <p:cNvPr id="31765" name="Text Box 21">
            <a:extLst>
              <a:ext uri="{FF2B5EF4-FFF2-40B4-BE49-F238E27FC236}">
                <a16:creationId xmlns:a16="http://schemas.microsoft.com/office/drawing/2014/main" id="{7A7F7C64-6FB2-41A4-A269-B3643F5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65325"/>
            <a:ext cx="2878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Combust 11.5 g ethanol</a:t>
            </a:r>
          </a:p>
        </p:txBody>
      </p:sp>
      <p:sp>
        <p:nvSpPr>
          <p:cNvPr id="31766" name="Text Box 22">
            <a:extLst>
              <a:ext uri="{FF2B5EF4-FFF2-40B4-BE49-F238E27FC236}">
                <a16:creationId xmlns:a16="http://schemas.microsoft.com/office/drawing/2014/main" id="{B7ED682B-AD2D-4CC7-9D6B-82FDD9D35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346325"/>
            <a:ext cx="4090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Collect 22.0 g CO</a:t>
            </a:r>
            <a:r>
              <a:rPr lang="en-US" altLang="en-US" sz="2000" baseline="-25000" dirty="0">
                <a:latin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</a:rPr>
              <a:t> and 13.5 g H</a:t>
            </a:r>
            <a:r>
              <a:rPr lang="en-US" altLang="en-US" sz="2000" baseline="-25000" dirty="0">
                <a:latin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31767" name="Text Box 23">
            <a:extLst>
              <a:ext uri="{FF2B5EF4-FFF2-40B4-BE49-F238E27FC236}">
                <a16:creationId xmlns:a16="http://schemas.microsoft.com/office/drawing/2014/main" id="{D9EA266D-E709-4132-8523-C5FF7C3D3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71800"/>
            <a:ext cx="2817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6.0 g C = 0.5 mol C</a:t>
            </a:r>
          </a:p>
        </p:txBody>
      </p:sp>
      <p:sp>
        <p:nvSpPr>
          <p:cNvPr id="31768" name="Text Box 24">
            <a:extLst>
              <a:ext uri="{FF2B5EF4-FFF2-40B4-BE49-F238E27FC236}">
                <a16:creationId xmlns:a16="http://schemas.microsoft.com/office/drawing/2014/main" id="{366F3A4F-E485-4CBB-9E66-5F7383BD9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636963"/>
            <a:ext cx="2817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1.5 g H = 1.5 mol H</a:t>
            </a:r>
          </a:p>
        </p:txBody>
      </p:sp>
      <p:sp>
        <p:nvSpPr>
          <p:cNvPr id="31769" name="Text Box 25">
            <a:extLst>
              <a:ext uri="{FF2B5EF4-FFF2-40B4-BE49-F238E27FC236}">
                <a16:creationId xmlns:a16="http://schemas.microsoft.com/office/drawing/2014/main" id="{8A79B799-987E-4B56-8C77-82FA666BB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788" y="4267200"/>
            <a:ext cx="301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4.0 g O = 0.25 mol O</a:t>
            </a:r>
          </a:p>
        </p:txBody>
      </p:sp>
      <p:sp>
        <p:nvSpPr>
          <p:cNvPr id="31770" name="Text Box 26">
            <a:extLst>
              <a:ext uri="{FF2B5EF4-FFF2-40B4-BE49-F238E27FC236}">
                <a16:creationId xmlns:a16="http://schemas.microsoft.com/office/drawing/2014/main" id="{2BA11DD4-6A2E-4401-B7A0-0BAC70736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13" y="4953000"/>
            <a:ext cx="434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Empirical formula C</a:t>
            </a:r>
            <a:r>
              <a:rPr lang="en-US" altLang="en-US" sz="2400" baseline="-25000" dirty="0">
                <a:latin typeface="Arial" panose="020B0604020202020204" pitchFamily="34" charset="0"/>
              </a:rPr>
              <a:t>0.5</a:t>
            </a:r>
            <a:r>
              <a:rPr lang="en-US" altLang="en-US" sz="2400" dirty="0">
                <a:latin typeface="Arial" panose="020B0604020202020204" pitchFamily="34" charset="0"/>
              </a:rPr>
              <a:t>H</a:t>
            </a:r>
            <a:r>
              <a:rPr lang="en-US" altLang="en-US" sz="2400" baseline="-25000" dirty="0">
                <a:latin typeface="Arial" panose="020B0604020202020204" pitchFamily="34" charset="0"/>
              </a:rPr>
              <a:t>1.5</a:t>
            </a:r>
            <a:r>
              <a:rPr lang="en-US" altLang="en-US" sz="2400" dirty="0">
                <a:latin typeface="Arial" panose="020B0604020202020204" pitchFamily="34" charset="0"/>
              </a:rPr>
              <a:t>O</a:t>
            </a:r>
            <a:r>
              <a:rPr lang="en-US" altLang="en-US" sz="2400" baseline="-25000" dirty="0">
                <a:latin typeface="Arial" panose="020B0604020202020204" pitchFamily="34" charset="0"/>
              </a:rPr>
              <a:t>0.25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31771" name="Text Box 27">
            <a:extLst>
              <a:ext uri="{FF2B5EF4-FFF2-40B4-BE49-F238E27FC236}">
                <a16:creationId xmlns:a16="http://schemas.microsoft.com/office/drawing/2014/main" id="{C87FA2B0-839B-4CE6-BE20-B517A26DC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10200"/>
            <a:ext cx="4829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Divide by smallest subscript (0.25)</a:t>
            </a:r>
          </a:p>
        </p:txBody>
      </p:sp>
      <p:sp>
        <p:nvSpPr>
          <p:cNvPr id="31772" name="Text Box 28">
            <a:extLst>
              <a:ext uri="{FF2B5EF4-FFF2-40B4-BE49-F238E27FC236}">
                <a16:creationId xmlns:a16="http://schemas.microsoft.com/office/drawing/2014/main" id="{FDE55F87-BE95-4445-A9C5-DB52C8257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5867400"/>
            <a:ext cx="37814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Empirical formula C</a:t>
            </a:r>
            <a:r>
              <a:rPr lang="en-US" altLang="en-US" sz="2400" b="1" baseline="-25000" dirty="0">
                <a:latin typeface="Arial" panose="020B0604020202020204" pitchFamily="34" charset="0"/>
              </a:rPr>
              <a:t>2</a:t>
            </a:r>
            <a:r>
              <a:rPr lang="en-US" altLang="en-US" sz="2400" b="1" dirty="0">
                <a:latin typeface="Arial" panose="020B0604020202020204" pitchFamily="34" charset="0"/>
              </a:rPr>
              <a:t>H</a:t>
            </a:r>
            <a:r>
              <a:rPr lang="en-US" altLang="en-US" sz="2400" b="1" baseline="-25000" dirty="0">
                <a:latin typeface="Arial" panose="020B0604020202020204" pitchFamily="34" charset="0"/>
              </a:rPr>
              <a:t>6</a:t>
            </a:r>
            <a:r>
              <a:rPr lang="en-US" altLang="en-US" sz="2400" b="1" dirty="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51CB9E-FA23-43AD-8EC1-B3326F1C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4" grpId="0" autoUpdateAnimBg="0"/>
      <p:bldP spid="31765" grpId="0" autoUpdateAnimBg="0"/>
      <p:bldP spid="31766" grpId="0" autoUpdateAnimBg="0"/>
      <p:bldP spid="31767" grpId="0" autoUpdateAnimBg="0"/>
      <p:bldP spid="31768" grpId="0" autoUpdateAnimBg="0"/>
      <p:bldP spid="31769" grpId="0" autoUpdateAnimBg="0"/>
      <p:bldP spid="31770" grpId="0" autoUpdateAnimBg="0"/>
      <p:bldP spid="31771" grpId="0" autoUpdateAnimBg="0"/>
      <p:bldP spid="3177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8699F7FE-8278-4A24-AA65-A57D2F285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45201" cy="99060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The </a:t>
            </a:r>
            <a:r>
              <a:rPr lang="en-US" altLang="en-US" sz="2800" b="1" i="1" dirty="0">
                <a:latin typeface="Arial" panose="020B0604020202020204" pitchFamily="34" charset="0"/>
              </a:rPr>
              <a:t>average atomic mass</a:t>
            </a:r>
            <a:r>
              <a:rPr lang="en-US" altLang="en-US" sz="2800" dirty="0">
                <a:latin typeface="Arial" panose="020B0604020202020204" pitchFamily="34" charset="0"/>
              </a:rPr>
              <a:t> is the weighted average of all the naturally occurring isotopes of the element</a:t>
            </a:r>
            <a:r>
              <a:rPr lang="en-US" altLang="en-US" dirty="0"/>
              <a:t>.</a:t>
            </a:r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C0A224EA-D614-4A5C-B84E-003987306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1692275"/>
            <a:ext cx="32258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5">
            <a:extLst>
              <a:ext uri="{FF2B5EF4-FFF2-40B4-BE49-F238E27FC236}">
                <a16:creationId xmlns:a16="http://schemas.microsoft.com/office/drawing/2014/main" id="{F7E6C6EA-3FFC-4945-A2DE-21B893636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344738"/>
            <a:ext cx="28194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مستطيل 1">
            <a:extLst>
              <a:ext uri="{FF2B5EF4-FFF2-40B4-BE49-F238E27FC236}">
                <a16:creationId xmlns:a16="http://schemas.microsoft.com/office/drawing/2014/main" id="{B752AD35-336E-4D47-AF8A-45F7F9A10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70463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400" baseline="30000" dirty="0">
                <a:latin typeface="Arial" panose="020B0604020202020204" pitchFamily="34" charset="0"/>
              </a:rPr>
              <a:t>13</a:t>
            </a:r>
            <a:r>
              <a:rPr lang="en-US" altLang="ar-SA" sz="2400" dirty="0">
                <a:latin typeface="Arial" panose="020B0604020202020204" pitchFamily="34" charset="0"/>
              </a:rPr>
              <a:t>C = 13.00335 amu</a:t>
            </a:r>
            <a:br>
              <a:rPr lang="en-US" altLang="ar-SA" sz="2400" dirty="0">
                <a:latin typeface="Arial" panose="020B0604020202020204" pitchFamily="34" charset="0"/>
              </a:rPr>
            </a:br>
            <a:r>
              <a:rPr lang="en-US" altLang="ar-SA" sz="2400" dirty="0">
                <a:latin typeface="Arial" panose="020B0604020202020204" pitchFamily="34" charset="0"/>
              </a:rPr>
              <a:t>average atomic mass of C =</a:t>
            </a:r>
            <a:br>
              <a:rPr lang="en-US" altLang="ar-SA" sz="2400" dirty="0">
                <a:latin typeface="Arial" panose="020B0604020202020204" pitchFamily="34" charset="0"/>
              </a:rPr>
            </a:br>
            <a:r>
              <a:rPr lang="en-US" altLang="ar-SA" sz="2400" dirty="0">
                <a:latin typeface="Arial" panose="020B0604020202020204" pitchFamily="34" charset="0"/>
              </a:rPr>
              <a:t>(0.9890 x 12.00000 amu) + (0.0110 x 13.00335) = </a:t>
            </a:r>
            <a:r>
              <a:rPr lang="en-US" altLang="ar-SA" sz="2400" dirty="0">
                <a:solidFill>
                  <a:srgbClr val="FF0000"/>
                </a:solidFill>
                <a:latin typeface="Arial" panose="020B0604020202020204" pitchFamily="34" charset="0"/>
              </a:rPr>
              <a:t>12.01</a:t>
            </a:r>
            <a:r>
              <a:rPr lang="en-US" altLang="ar-SA" sz="2400" dirty="0">
                <a:latin typeface="Arial" panose="020B0604020202020204" pitchFamily="34" charset="0"/>
              </a:rPr>
              <a:t> amu</a:t>
            </a:r>
            <a:endParaRPr lang="ar-SA" altLang="ar-SA" sz="2400" dirty="0">
              <a:latin typeface="Arial" panose="020B0604020202020204" pitchFamily="34" charset="0"/>
            </a:endParaRPr>
          </a:p>
        </p:txBody>
      </p: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3B9A1648-D964-417D-9D65-A135F2ED79D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09800" y="4114800"/>
            <a:ext cx="5410200" cy="1600200"/>
          </a:xfrm>
          <a:prstGeom prst="straightConnector1">
            <a:avLst/>
          </a:prstGeom>
          <a:ln w="38100" cmpd="sng">
            <a:solidFill>
              <a:schemeClr val="tx2">
                <a:lumMod val="60000"/>
                <a:lumOff val="40000"/>
              </a:schemeClr>
            </a:solidFill>
            <a:headEnd type="none" w="lg" len="lg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5899BD-D06D-45E5-BE27-BEE69741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B9079-177F-44C2-B925-088ABA4145D2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مستطيل 2">
            <a:extLst>
              <a:ext uri="{FF2B5EF4-FFF2-40B4-BE49-F238E27FC236}">
                <a16:creationId xmlns:a16="http://schemas.microsoft.com/office/drawing/2014/main" id="{9C68BF2F-2D97-4176-B551-B26457CCC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613" y="215325"/>
            <a:ext cx="4055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b="1" dirty="0">
                <a:solidFill>
                  <a:srgbClr val="376092"/>
                </a:solidFill>
                <a:latin typeface="Arial" panose="020B0604020202020204" pitchFamily="34" charset="0"/>
              </a:rPr>
              <a:t>Molecular</a:t>
            </a:r>
            <a:r>
              <a:rPr lang="en-GB" altLang="ar-SA" b="1" dirty="0">
                <a:solidFill>
                  <a:srgbClr val="376092"/>
                </a:solidFill>
                <a:latin typeface="Arial" panose="020B0604020202020204" pitchFamily="34" charset="0"/>
              </a:rPr>
              <a:t> </a:t>
            </a:r>
            <a:r>
              <a:rPr lang="en-US" altLang="ar-SA" b="1" dirty="0">
                <a:solidFill>
                  <a:srgbClr val="376092"/>
                </a:solidFill>
                <a:latin typeface="Arial" panose="020B0604020202020204" pitchFamily="34" charset="0"/>
              </a:rPr>
              <a:t>Formulas</a:t>
            </a:r>
            <a:endParaRPr lang="ar-SA" altLang="ar-SA" b="1" dirty="0">
              <a:solidFill>
                <a:srgbClr val="376092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51AA5BC8-C7DE-43B2-B6A6-1A8B5DF8E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2" y="5102225"/>
            <a:ext cx="78311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the number of grams of Al in 371 g of Al</a:t>
            </a:r>
            <a:r>
              <a:rPr lang="en-US" altLang="ar-SA" sz="2400" baseline="-25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ar-SA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ar-SA" sz="2400" baseline="-25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ar-SA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ar-SA" sz="2400" dirty="0">
                <a:latin typeface="Arial" panose="020B0604020202020204" pitchFamily="34" charset="0"/>
              </a:rPr>
              <a:t>196.5</a:t>
            </a:r>
            <a:r>
              <a:rPr lang="en-US" altLang="ar-SA" sz="2400" b="1" dirty="0">
                <a:latin typeface="Arial" panose="020B0604020202020204" pitchFamily="34" charset="0"/>
              </a:rPr>
              <a:t> </a:t>
            </a:r>
            <a:r>
              <a:rPr lang="en-US" altLang="ar-SA" sz="2400" dirty="0">
                <a:latin typeface="Arial" panose="020B0604020202020204" pitchFamily="34" charset="0"/>
              </a:rPr>
              <a:t>g</a:t>
            </a:r>
          </a:p>
        </p:txBody>
      </p:sp>
      <p:grpSp>
        <p:nvGrpSpPr>
          <p:cNvPr id="31748" name="Group 1045">
            <a:extLst>
              <a:ext uri="{FF2B5EF4-FFF2-40B4-BE49-F238E27FC236}">
                <a16:creationId xmlns:a16="http://schemas.microsoft.com/office/drawing/2014/main" id="{96EEFEC2-2316-476E-9CE1-539A5BA783B3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755520"/>
            <a:ext cx="2362359" cy="1140747"/>
            <a:chOff x="1324" y="2393"/>
            <a:chExt cx="1225" cy="602"/>
          </a:xfrm>
        </p:grpSpPr>
        <p:sp>
          <p:nvSpPr>
            <p:cNvPr id="7" name="Text Box 1033">
              <a:extLst>
                <a:ext uri="{FF2B5EF4-FFF2-40B4-BE49-F238E27FC236}">
                  <a16:creationId xmlns:a16="http://schemas.microsoft.com/office/drawing/2014/main" id="{73B3B2F2-BE71-4E29-B552-0CB070F3D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" y="2393"/>
              <a:ext cx="849" cy="2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ar-SA" sz="2800" dirty="0">
                  <a:latin typeface="Lucida Calligraphy" panose="03010101010101010101" pitchFamily="66" charset="0"/>
                </a:rPr>
                <a:t>M </a:t>
              </a:r>
              <a:r>
                <a:rPr lang="en-US" altLang="ar-SA" sz="2800" baseline="-24000" dirty="0">
                  <a:latin typeface="+mn-lt"/>
                </a:rPr>
                <a:t>actual</a:t>
              </a:r>
            </a:p>
          </p:txBody>
        </p:sp>
        <p:sp>
          <p:nvSpPr>
            <p:cNvPr id="8" name="Text Box 1034">
              <a:extLst>
                <a:ext uri="{FF2B5EF4-FFF2-40B4-BE49-F238E27FC236}">
                  <a16:creationId xmlns:a16="http://schemas.microsoft.com/office/drawing/2014/main" id="{4C30CD1D-596C-4784-936C-06D4ECB6C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" y="2719"/>
              <a:ext cx="849" cy="2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ar-SA" sz="2800" dirty="0">
                  <a:latin typeface="Lucida Calligraphy" panose="03010101010101010101" pitchFamily="66" charset="0"/>
                </a:rPr>
                <a:t>M </a:t>
              </a:r>
              <a:r>
                <a:rPr lang="en-US" altLang="ar-SA" sz="2800" baseline="-24000" dirty="0">
                  <a:latin typeface="+mn-lt"/>
                </a:rPr>
                <a:t>empirical</a:t>
              </a:r>
            </a:p>
          </p:txBody>
        </p:sp>
        <p:sp>
          <p:nvSpPr>
            <p:cNvPr id="31757" name="Text Box 1035">
              <a:extLst>
                <a:ext uri="{FF2B5EF4-FFF2-40B4-BE49-F238E27FC236}">
                  <a16:creationId xmlns:a16="http://schemas.microsoft.com/office/drawing/2014/main" id="{73F97DCF-4056-4755-8C63-5A6654C59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4" y="2551"/>
              <a:ext cx="380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800" dirty="0">
                  <a:latin typeface="Arial" panose="020B0604020202020204" pitchFamily="34" charset="0"/>
                </a:rPr>
                <a:t>X =</a:t>
              </a:r>
            </a:p>
          </p:txBody>
        </p:sp>
      </p:grpSp>
      <p:sp>
        <p:nvSpPr>
          <p:cNvPr id="12" name="Text Box 27">
            <a:extLst>
              <a:ext uri="{FF2B5EF4-FFF2-40B4-BE49-F238E27FC236}">
                <a16:creationId xmlns:a16="http://schemas.microsoft.com/office/drawing/2014/main" id="{7AF94B46-CF23-436F-9A87-51441225D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263" y="1912938"/>
            <a:ext cx="516413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400" dirty="0">
                <a:solidFill>
                  <a:srgbClr val="00B0F0"/>
                </a:solidFill>
                <a:latin typeface="Arial" panose="020B0604020202020204" pitchFamily="34" charset="0"/>
              </a:rPr>
              <a:t>Multiply  the empirical formula by the integer x</a:t>
            </a:r>
          </a:p>
        </p:txBody>
      </p:sp>
      <p:sp>
        <p:nvSpPr>
          <p:cNvPr id="31751" name="مستطيل 10">
            <a:extLst>
              <a:ext uri="{FF2B5EF4-FFF2-40B4-BE49-F238E27FC236}">
                <a16:creationId xmlns:a16="http://schemas.microsoft.com/office/drawing/2014/main" id="{6F48725D-47D7-4DFF-A3FF-42A780D6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602038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400" dirty="0">
                <a:solidFill>
                  <a:srgbClr val="3333FF"/>
                </a:solidFill>
                <a:latin typeface="Arial" panose="020B0604020202020204" pitchFamily="34" charset="0"/>
              </a:rPr>
              <a:t>A compound has empirical formula C</a:t>
            </a:r>
            <a:r>
              <a:rPr lang="en-US" altLang="ar-SA" sz="2400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6</a:t>
            </a:r>
            <a:r>
              <a:rPr lang="en-US" altLang="ar-SA" sz="2400" dirty="0">
                <a:solidFill>
                  <a:srgbClr val="3333FF"/>
                </a:solidFill>
                <a:latin typeface="Arial" panose="020B0604020202020204" pitchFamily="34" charset="0"/>
              </a:rPr>
              <a:t>H</a:t>
            </a:r>
            <a:r>
              <a:rPr lang="en-US" altLang="ar-SA" sz="2400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10</a:t>
            </a:r>
            <a:r>
              <a:rPr lang="en-US" altLang="ar-SA" sz="2400" dirty="0">
                <a:solidFill>
                  <a:srgbClr val="3333FF"/>
                </a:solidFill>
                <a:latin typeface="Arial" panose="020B0604020202020204" pitchFamily="34" charset="0"/>
              </a:rPr>
              <a:t>S</a:t>
            </a:r>
            <a:r>
              <a:rPr lang="en-US" altLang="ar-SA" sz="2400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2</a:t>
            </a:r>
            <a:r>
              <a:rPr lang="en-US" altLang="ar-SA" sz="2400" dirty="0">
                <a:solidFill>
                  <a:srgbClr val="3333FF"/>
                </a:solidFill>
                <a:latin typeface="Arial" panose="020B0604020202020204" pitchFamily="34" charset="0"/>
              </a:rPr>
              <a:t>O but its molecular weight is 324 g/</a:t>
            </a:r>
            <a:r>
              <a:rPr lang="en-US" altLang="ar-SA" sz="2400" dirty="0" err="1">
                <a:solidFill>
                  <a:srgbClr val="3333FF"/>
                </a:solidFill>
                <a:latin typeface="Arial" panose="020B0604020202020204" pitchFamily="34" charset="0"/>
              </a:rPr>
              <a:t>mol</a:t>
            </a:r>
            <a:r>
              <a:rPr lang="en-US" altLang="ar-SA" sz="2400" dirty="0">
                <a:solidFill>
                  <a:srgbClr val="3333FF"/>
                </a:solidFill>
                <a:latin typeface="Arial" panose="020B0604020202020204" pitchFamily="34" charset="0"/>
              </a:rPr>
              <a:t> 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ar-SA" sz="2400" dirty="0">
                <a:latin typeface="Arial" panose="020B0604020202020204" pitchFamily="34" charset="0"/>
              </a:rPr>
              <a:t>C</a:t>
            </a:r>
            <a:r>
              <a:rPr lang="en-US" altLang="ar-SA" sz="2400" baseline="-25000" dirty="0">
                <a:latin typeface="Arial" panose="020B0604020202020204" pitchFamily="34" charset="0"/>
              </a:rPr>
              <a:t>12</a:t>
            </a:r>
            <a:r>
              <a:rPr lang="en-US" altLang="ar-SA" sz="2400" dirty="0">
                <a:latin typeface="Arial" panose="020B0604020202020204" pitchFamily="34" charset="0"/>
              </a:rPr>
              <a:t>H</a:t>
            </a:r>
            <a:r>
              <a:rPr lang="en-US" altLang="ar-SA" sz="2400" baseline="-25000" dirty="0">
                <a:latin typeface="Arial" panose="020B0604020202020204" pitchFamily="34" charset="0"/>
              </a:rPr>
              <a:t>20</a:t>
            </a:r>
            <a:r>
              <a:rPr lang="en-US" altLang="ar-SA" sz="2400" dirty="0">
                <a:latin typeface="Arial" panose="020B0604020202020204" pitchFamily="34" charset="0"/>
              </a:rPr>
              <a:t>S</a:t>
            </a:r>
            <a:r>
              <a:rPr lang="en-US" altLang="ar-SA" sz="2400" baseline="-25000" dirty="0">
                <a:latin typeface="Arial" panose="020B0604020202020204" pitchFamily="34" charset="0"/>
              </a:rPr>
              <a:t>4</a:t>
            </a:r>
            <a:r>
              <a:rPr lang="en-US" altLang="ar-SA" sz="2400" dirty="0">
                <a:latin typeface="Arial" panose="020B0604020202020204" pitchFamily="34" charset="0"/>
              </a:rPr>
              <a:t>O</a:t>
            </a:r>
            <a:r>
              <a:rPr lang="en-US" altLang="ar-SA" sz="2400" baseline="-25000" dirty="0">
                <a:latin typeface="Arial" panose="020B0604020202020204" pitchFamily="34" charset="0"/>
              </a:rPr>
              <a:t>2</a:t>
            </a:r>
            <a:endParaRPr lang="en-US" altLang="ar-SA" sz="2400" dirty="0">
              <a:latin typeface="Arial" panose="020B0604020202020204" pitchFamily="34" charset="0"/>
            </a:endParaRPr>
          </a:p>
        </p:txBody>
      </p:sp>
      <p:sp>
        <p:nvSpPr>
          <p:cNvPr id="31752" name="Text Box 27">
            <a:extLst>
              <a:ext uri="{FF2B5EF4-FFF2-40B4-BE49-F238E27FC236}">
                <a16:creationId xmlns:a16="http://schemas.microsoft.com/office/drawing/2014/main" id="{9BB2D517-F7CF-4F9B-AB56-4FFCC9277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29230"/>
            <a:ext cx="73596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400" dirty="0">
                <a:latin typeface="Arial" panose="020B0604020202020204" pitchFamily="34" charset="0"/>
              </a:rPr>
              <a:t>Molecular weight of the compound should be known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DA9732-330B-4A37-9C00-499428EC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1944300" y="2296807"/>
            <a:ext cx="1560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9E638F-45C6-4142-A626-BD7BC22B1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D80361-EEBB-4D57-B06B-6A15558F2608}"/>
              </a:ext>
            </a:extLst>
          </p:cNvPr>
          <p:cNvGrpSpPr/>
          <p:nvPr/>
        </p:nvGrpSpPr>
        <p:grpSpPr>
          <a:xfrm>
            <a:off x="1028700" y="0"/>
            <a:ext cx="7086600" cy="6751222"/>
            <a:chOff x="353269" y="-718173"/>
            <a:chExt cx="7952531" cy="75761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84A3365-3830-4379-8469-2DC49962D9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2376"/>
            <a:stretch/>
          </p:blipFill>
          <p:spPr>
            <a:xfrm>
              <a:off x="362794" y="575298"/>
              <a:ext cx="7934325" cy="34194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CB4523F-A2DA-4EE5-AC79-063EAFF0F2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5518"/>
            <a:stretch/>
          </p:blipFill>
          <p:spPr>
            <a:xfrm>
              <a:off x="353269" y="3952875"/>
              <a:ext cx="7943850" cy="29051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C51CD2-53BB-46CB-AC3C-0A88F3F3D0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7047"/>
            <a:stretch/>
          </p:blipFill>
          <p:spPr>
            <a:xfrm>
              <a:off x="371475" y="-718173"/>
              <a:ext cx="7934325" cy="1362075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A9F7036-86C0-4639-BF97-8A90EEB7C95B}"/>
              </a:ext>
            </a:extLst>
          </p:cNvPr>
          <p:cNvSpPr/>
          <p:nvPr/>
        </p:nvSpPr>
        <p:spPr bwMode="auto">
          <a:xfrm>
            <a:off x="-76200" y="0"/>
            <a:ext cx="1143000" cy="6781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0F7C9E-B05D-453F-8CE6-5DCA050F8AC4}"/>
              </a:ext>
            </a:extLst>
          </p:cNvPr>
          <p:cNvSpPr/>
          <p:nvPr/>
        </p:nvSpPr>
        <p:spPr bwMode="auto">
          <a:xfrm>
            <a:off x="8099076" y="0"/>
            <a:ext cx="54323" cy="6781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1" name="Picture 21">
            <a:extLst>
              <a:ext uri="{FF2B5EF4-FFF2-40B4-BE49-F238E27FC236}">
                <a16:creationId xmlns:a16="http://schemas.microsoft.com/office/drawing/2014/main" id="{21B2352F-5159-435E-A622-E65803790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41800"/>
            <a:ext cx="7481887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Text Box 6">
            <a:extLst>
              <a:ext uri="{FF2B5EF4-FFF2-40B4-BE49-F238E27FC236}">
                <a16:creationId xmlns:a16="http://schemas.microsoft.com/office/drawing/2014/main" id="{5311E7AB-2D6B-427D-A36B-81AF93CCD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14638"/>
            <a:ext cx="9144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 ways of representing the reaction of H</a:t>
            </a:r>
            <a:r>
              <a:rPr lang="en-US" altLang="en-US" sz="2400" baseline="-25000"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 with O</a:t>
            </a:r>
            <a:r>
              <a:rPr lang="en-US" altLang="en-US" sz="2400" baseline="-25000"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 to form H</a:t>
            </a:r>
            <a:r>
              <a:rPr lang="en-US" altLang="en-US" sz="2400" baseline="-25000"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O </a:t>
            </a:r>
          </a:p>
        </p:txBody>
      </p:sp>
      <p:sp>
        <p:nvSpPr>
          <p:cNvPr id="33796" name="Text Box 7">
            <a:extLst>
              <a:ext uri="{FF2B5EF4-FFF2-40B4-BE49-F238E27FC236}">
                <a16:creationId xmlns:a16="http://schemas.microsoft.com/office/drawing/2014/main" id="{F7F1FBFA-F779-4BE9-A6A5-8C1522D67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92163"/>
            <a:ext cx="8624888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A process in which one or more substances is changed into one or more new substances is a </a:t>
            </a:r>
            <a:r>
              <a:rPr lang="en-US" altLang="en-US" sz="2200" b="1" i="1" dirty="0">
                <a:latin typeface="Arial" panose="020B0604020202020204" pitchFamily="34" charset="0"/>
              </a:rPr>
              <a:t>chemical reaction</a:t>
            </a:r>
            <a:endParaRPr lang="en-US" altLang="en-US" sz="2200" dirty="0">
              <a:latin typeface="Arial" panose="020B0604020202020204" pitchFamily="34" charset="0"/>
            </a:endParaRP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C60A16DF-6A9D-4A0C-B64E-48AADF5E3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54163"/>
            <a:ext cx="8624888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A </a:t>
            </a:r>
            <a:r>
              <a:rPr lang="en-US" altLang="en-US" sz="2200" b="1" i="1" dirty="0">
                <a:latin typeface="Arial" panose="020B0604020202020204" pitchFamily="34" charset="0"/>
              </a:rPr>
              <a:t>chemical equation</a:t>
            </a:r>
            <a:r>
              <a:rPr lang="en-US" altLang="en-US" sz="2200" dirty="0">
                <a:latin typeface="Arial" panose="020B0604020202020204" pitchFamily="34" charset="0"/>
              </a:rPr>
              <a:t> uses chemical symbols to show what happens during a chemical reaction</a:t>
            </a:r>
            <a:endParaRPr lang="en-US" altLang="en-US" sz="2200" b="1" i="1" dirty="0">
              <a:latin typeface="Arial" panose="020B0604020202020204" pitchFamily="34" charset="0"/>
            </a:endParaRPr>
          </a:p>
        </p:txBody>
      </p:sp>
      <p:grpSp>
        <p:nvGrpSpPr>
          <p:cNvPr id="10257" name="Group 17">
            <a:extLst>
              <a:ext uri="{FF2B5EF4-FFF2-40B4-BE49-F238E27FC236}">
                <a16:creationId xmlns:a16="http://schemas.microsoft.com/office/drawing/2014/main" id="{D0D30A2D-9B4F-4379-8736-1CB05ECBE309}"/>
              </a:ext>
            </a:extLst>
          </p:cNvPr>
          <p:cNvGrpSpPr>
            <a:grpSpLocks/>
          </p:cNvGrpSpPr>
          <p:nvPr/>
        </p:nvGrpSpPr>
        <p:grpSpPr bwMode="auto">
          <a:xfrm>
            <a:off x="2506663" y="2251075"/>
            <a:ext cx="4132262" cy="492125"/>
            <a:chOff x="1536" y="3753"/>
            <a:chExt cx="2603" cy="310"/>
          </a:xfrm>
        </p:grpSpPr>
        <p:sp>
          <p:nvSpPr>
            <p:cNvPr id="33803" name="Text Box 12">
              <a:extLst>
                <a:ext uri="{FF2B5EF4-FFF2-40B4-BE49-F238E27FC236}">
                  <a16:creationId xmlns:a16="http://schemas.microsoft.com/office/drawing/2014/main" id="{354D4D85-912A-4061-9DAC-5BDEAA7E7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753"/>
              <a:ext cx="98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latin typeface="Arial" panose="020B0604020202020204" pitchFamily="34" charset="0"/>
                </a:rPr>
                <a:t>reactants</a:t>
              </a:r>
            </a:p>
          </p:txBody>
        </p:sp>
        <p:sp>
          <p:nvSpPr>
            <p:cNvPr id="33804" name="Line 13">
              <a:extLst>
                <a:ext uri="{FF2B5EF4-FFF2-40B4-BE49-F238E27FC236}">
                  <a16:creationId xmlns:a16="http://schemas.microsoft.com/office/drawing/2014/main" id="{5DCADC47-9E59-45DF-9E1C-0FF6A3D93C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5" y="3917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Text Box 14">
              <a:extLst>
                <a:ext uri="{FF2B5EF4-FFF2-40B4-BE49-F238E27FC236}">
                  <a16:creationId xmlns:a16="http://schemas.microsoft.com/office/drawing/2014/main" id="{9ADA12C9-C933-4CAF-A5EC-A36CE4A01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3753"/>
              <a:ext cx="92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latin typeface="Arial" panose="020B0604020202020204" pitchFamily="34" charset="0"/>
                </a:rPr>
                <a:t>products</a:t>
              </a:r>
            </a:p>
          </p:txBody>
        </p:sp>
      </p:grpSp>
      <p:pic>
        <p:nvPicPr>
          <p:cNvPr id="10259" name="Picture 19">
            <a:extLst>
              <a:ext uri="{FF2B5EF4-FFF2-40B4-BE49-F238E27FC236}">
                <a16:creationId xmlns:a16="http://schemas.microsoft.com/office/drawing/2014/main" id="{61331EB3-073A-4153-804C-8AAAB71DF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5217" r="2869"/>
          <a:stretch>
            <a:fillRect/>
          </a:stretch>
        </p:blipFill>
        <p:spPr bwMode="auto">
          <a:xfrm>
            <a:off x="38100" y="3392488"/>
            <a:ext cx="8953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20">
            <a:extLst>
              <a:ext uri="{FF2B5EF4-FFF2-40B4-BE49-F238E27FC236}">
                <a16:creationId xmlns:a16="http://schemas.microsoft.com/office/drawing/2014/main" id="{8D6E0993-FC21-4462-A0FF-E0930F8A2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8" b="30301"/>
          <a:stretch>
            <a:fillRect/>
          </a:stretch>
        </p:blipFill>
        <p:spPr bwMode="auto">
          <a:xfrm>
            <a:off x="647700" y="3973513"/>
            <a:ext cx="784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2" name="TextBox 14">
            <a:extLst>
              <a:ext uri="{FF2B5EF4-FFF2-40B4-BE49-F238E27FC236}">
                <a16:creationId xmlns:a16="http://schemas.microsoft.com/office/drawing/2014/main" id="{B4D27498-9F99-42C1-91F4-E913A4421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869" y="139125"/>
            <a:ext cx="4132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376092"/>
                </a:solidFill>
                <a:latin typeface="Arial" panose="020B0604020202020204" pitchFamily="34" charset="0"/>
              </a:rPr>
              <a:t>Chemical Reaction</a:t>
            </a:r>
            <a:endParaRPr lang="en-US" altLang="en-US" dirty="0">
              <a:solidFill>
                <a:srgbClr val="376092"/>
              </a:solidFill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14A91B-E401-45BA-887F-90E40771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C12A4B8-9861-48AB-A515-034FC2869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66700"/>
            <a:ext cx="7086600" cy="6858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376092"/>
                </a:solidFill>
                <a:latin typeface="Arial" panose="020B0604020202020204" pitchFamily="34" charset="0"/>
              </a:rPr>
              <a:t>How to “Read” Chemical Equations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59176C70-7FC4-4D94-839E-8C3AE37CE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462087"/>
            <a:ext cx="3844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2 Mg + O</a:t>
            </a:r>
            <a:r>
              <a:rPr lang="en-US" altLang="en-US" sz="2800" baseline="-25000" dirty="0">
                <a:latin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</a:rPr>
              <a:t>          2 MgO</a:t>
            </a:r>
          </a:p>
        </p:txBody>
      </p:sp>
      <p:sp>
        <p:nvSpPr>
          <p:cNvPr id="34820" name="Line 4">
            <a:extLst>
              <a:ext uri="{FF2B5EF4-FFF2-40B4-BE49-F238E27FC236}">
                <a16:creationId xmlns:a16="http://schemas.microsoft.com/office/drawing/2014/main" id="{6DA8490F-47A5-45FD-A19B-5F3E9D153E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5775" y="1752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6584FE20-814F-4FA0-B622-2F9A35FB5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9800"/>
            <a:ext cx="91440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2 atoms Mg + 1 molecule O</a:t>
            </a:r>
            <a:r>
              <a:rPr lang="en-US" altLang="en-US" sz="2800" baseline="-25000">
                <a:latin typeface="Arial" panose="020B0604020202020204" pitchFamily="34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 makes 2 formula units MgO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2 moles Mg + 1 mole O</a:t>
            </a:r>
            <a:r>
              <a:rPr lang="en-US" altLang="en-US" sz="2800" baseline="-25000">
                <a:latin typeface="Arial" panose="020B0604020202020204" pitchFamily="34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 makes 2 moles MgO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48.6 grams Mg + 32.0 grams O</a:t>
            </a:r>
            <a:r>
              <a:rPr lang="en-US" altLang="en-US" sz="2800" baseline="-25000">
                <a:latin typeface="Arial" panose="020B0604020202020204" pitchFamily="34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 makes 80.6 g MgO</a:t>
            </a: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5B325E57-910D-4710-80ED-B57F867F6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563" y="4267200"/>
            <a:ext cx="11588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NOT</a:t>
            </a:r>
          </a:p>
        </p:txBody>
      </p:sp>
      <p:sp>
        <p:nvSpPr>
          <p:cNvPr id="24587" name="Text Box 11">
            <a:extLst>
              <a:ext uri="{FF2B5EF4-FFF2-40B4-BE49-F238E27FC236}">
                <a16:creationId xmlns:a16="http://schemas.microsoft.com/office/drawing/2014/main" id="{B1C6781D-C50F-4BF9-86BB-8AD5E44DC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582" y="5105400"/>
            <a:ext cx="6700837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800" strike="sngStrike" dirty="0">
                <a:solidFill>
                  <a:srgbClr val="FF0000"/>
                </a:solidFill>
                <a:latin typeface="Arial" panose="020B0604020202020204" pitchFamily="34" charset="0"/>
              </a:rPr>
              <a:t>2 grams Mg + 1 gram O</a:t>
            </a:r>
            <a:r>
              <a:rPr lang="en-US" altLang="en-US" sz="2800" strike="sngStrike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strike="sngStrike" dirty="0">
                <a:solidFill>
                  <a:srgbClr val="FF0000"/>
                </a:solidFill>
                <a:latin typeface="Arial" panose="020B0604020202020204" pitchFamily="34" charset="0"/>
              </a:rPr>
              <a:t> makes 2 g MgO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173B80-6F91-4223-B906-629E5FEC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F101F-F421-4818-80FC-CDD4B2BDE1B9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build="p" autoUpdateAnimBg="0"/>
      <p:bldP spid="2458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73FF053D-478E-4282-9225-3AB56DCFD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376092"/>
                </a:solidFill>
                <a:latin typeface="Arial" panose="020B0604020202020204" pitchFamily="34" charset="0"/>
              </a:rPr>
              <a:t>Balancing Chemical Equations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C02EAF6A-722F-45E8-9E0C-5E45F4C0D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1208088"/>
            <a:ext cx="85502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600">
                <a:latin typeface="Arial" panose="020B0604020202020204" pitchFamily="34" charset="0"/>
              </a:rPr>
              <a:t>Write the </a:t>
            </a:r>
            <a:r>
              <a:rPr lang="en-US" altLang="en-US" sz="2600" b="1">
                <a:latin typeface="Arial" panose="020B0604020202020204" pitchFamily="34" charset="0"/>
              </a:rPr>
              <a:t>correct</a:t>
            </a:r>
            <a:r>
              <a:rPr lang="en-US" altLang="en-US" sz="2600">
                <a:latin typeface="Arial" panose="020B0604020202020204" pitchFamily="34" charset="0"/>
              </a:rPr>
              <a:t> formula(s) for the reactants on the left side and the </a:t>
            </a:r>
            <a:r>
              <a:rPr lang="en-US" altLang="en-US" sz="2600" b="1">
                <a:latin typeface="Arial" panose="020B0604020202020204" pitchFamily="34" charset="0"/>
              </a:rPr>
              <a:t>correct</a:t>
            </a:r>
            <a:r>
              <a:rPr lang="en-US" altLang="en-US" sz="2600">
                <a:latin typeface="Arial" panose="020B0604020202020204" pitchFamily="34" charset="0"/>
              </a:rPr>
              <a:t> formula(s) for the product(s) on the right side of the equation. 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F16A3A98-1DC6-4F65-A274-FB619B647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514600"/>
            <a:ext cx="828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76092"/>
                </a:solidFill>
                <a:latin typeface="Arial" panose="020B0604020202020204" pitchFamily="34" charset="0"/>
              </a:rPr>
              <a:t>Ethane reacts with oxygen to form carbon dioxide and water</a:t>
            </a:r>
          </a:p>
        </p:txBody>
      </p:sp>
      <p:grpSp>
        <p:nvGrpSpPr>
          <p:cNvPr id="32778" name="Group 10">
            <a:extLst>
              <a:ext uri="{FF2B5EF4-FFF2-40B4-BE49-F238E27FC236}">
                <a16:creationId xmlns:a16="http://schemas.microsoft.com/office/drawing/2014/main" id="{2BE9F674-F1B9-4052-A135-5B3BDE4F4F24}"/>
              </a:ext>
            </a:extLst>
          </p:cNvPr>
          <p:cNvGrpSpPr>
            <a:grpSpLocks/>
          </p:cNvGrpSpPr>
          <p:nvPr/>
        </p:nvGrpSpPr>
        <p:grpSpPr bwMode="auto">
          <a:xfrm>
            <a:off x="2471738" y="3054350"/>
            <a:ext cx="4200525" cy="458788"/>
            <a:chOff x="1440" y="2068"/>
            <a:chExt cx="2646" cy="289"/>
          </a:xfrm>
        </p:grpSpPr>
        <p:sp>
          <p:nvSpPr>
            <p:cNvPr id="35852" name="Text Box 5">
              <a:extLst>
                <a:ext uri="{FF2B5EF4-FFF2-40B4-BE49-F238E27FC236}">
                  <a16:creationId xmlns:a16="http://schemas.microsoft.com/office/drawing/2014/main" id="{507538AB-BEFF-4C21-90DC-62A49DF43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 + O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 dirty="0">
                <a:solidFill>
                  <a:srgbClr val="37609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853" name="Line 6">
              <a:extLst>
                <a:ext uri="{FF2B5EF4-FFF2-40B4-BE49-F238E27FC236}">
                  <a16:creationId xmlns:a16="http://schemas.microsoft.com/office/drawing/2014/main" id="{26D55B59-75D3-47FE-ACBF-A697D31CE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Text Box 7">
              <a:extLst>
                <a:ext uri="{FF2B5EF4-FFF2-40B4-BE49-F238E27FC236}">
                  <a16:creationId xmlns:a16="http://schemas.microsoft.com/office/drawing/2014/main" id="{31CD7127-E294-41CF-BB59-BF9F84D7D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4" y="2069"/>
              <a:ext cx="10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CO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 + H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32776" name="Text Box 8">
            <a:extLst>
              <a:ext uri="{FF2B5EF4-FFF2-40B4-BE49-F238E27FC236}">
                <a16:creationId xmlns:a16="http://schemas.microsoft.com/office/drawing/2014/main" id="{9F15BA81-FDB2-403A-8007-5807B37B5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3886200"/>
            <a:ext cx="8550275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 startAt="2"/>
            </a:pPr>
            <a:r>
              <a:rPr lang="en-US" altLang="en-US" sz="2600" dirty="0">
                <a:latin typeface="Arial" panose="020B0604020202020204" pitchFamily="34" charset="0"/>
              </a:rPr>
              <a:t>Change the numbers in front of the formulas (</a:t>
            </a:r>
            <a:r>
              <a:rPr lang="en-US" altLang="en-US" sz="2600" b="1" i="1" dirty="0">
                <a:latin typeface="Arial" panose="020B0604020202020204" pitchFamily="34" charset="0"/>
              </a:rPr>
              <a:t>coefficients</a:t>
            </a:r>
            <a:r>
              <a:rPr lang="en-US" altLang="en-US" sz="2600" dirty="0">
                <a:latin typeface="Arial" panose="020B0604020202020204" pitchFamily="34" charset="0"/>
              </a:rPr>
              <a:t>) to make the number of atoms of each element the same on both sides of the equation.  Do not change the subscripts. </a:t>
            </a:r>
          </a:p>
        </p:txBody>
      </p:sp>
      <p:grpSp>
        <p:nvGrpSpPr>
          <p:cNvPr id="32782" name="Group 14">
            <a:extLst>
              <a:ext uri="{FF2B5EF4-FFF2-40B4-BE49-F238E27FC236}">
                <a16:creationId xmlns:a16="http://schemas.microsoft.com/office/drawing/2014/main" id="{157E4593-6F67-4778-8A38-76438D9640B5}"/>
              </a:ext>
            </a:extLst>
          </p:cNvPr>
          <p:cNvGrpSpPr>
            <a:grpSpLocks/>
          </p:cNvGrpSpPr>
          <p:nvPr/>
        </p:nvGrpSpPr>
        <p:grpSpPr bwMode="auto">
          <a:xfrm>
            <a:off x="2941637" y="5638800"/>
            <a:ext cx="3203575" cy="519113"/>
            <a:chOff x="1770" y="3705"/>
            <a:chExt cx="2018" cy="327"/>
          </a:xfrm>
        </p:grpSpPr>
        <p:sp>
          <p:nvSpPr>
            <p:cNvPr id="35849" name="Text Box 9">
              <a:extLst>
                <a:ext uri="{FF2B5EF4-FFF2-40B4-BE49-F238E27FC236}">
                  <a16:creationId xmlns:a16="http://schemas.microsoft.com/office/drawing/2014/main" id="{290032FD-5D01-4459-BE7C-2054BEB7C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0" y="3725"/>
              <a:ext cx="6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2C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35850" name="Text Box 12">
              <a:extLst>
                <a:ext uri="{FF2B5EF4-FFF2-40B4-BE49-F238E27FC236}">
                  <a16:creationId xmlns:a16="http://schemas.microsoft.com/office/drawing/2014/main" id="{DDC6B811-91BB-4159-8221-B0D437B6CF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1" y="3705"/>
              <a:ext cx="5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Arial" panose="020B0604020202020204" pitchFamily="34" charset="0"/>
                </a:rPr>
                <a:t>NOT</a:t>
              </a:r>
            </a:p>
          </p:txBody>
        </p:sp>
        <p:sp>
          <p:nvSpPr>
            <p:cNvPr id="35851" name="Text Box 13">
              <a:extLst>
                <a:ext uri="{FF2B5EF4-FFF2-40B4-BE49-F238E27FC236}">
                  <a16:creationId xmlns:a16="http://schemas.microsoft.com/office/drawing/2014/main" id="{EF125EAB-A8DD-4832-B78D-0885F2D4C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1" y="3725"/>
              <a:ext cx="6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12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5B088F-D460-4DCF-B313-9B5B64729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utoUpdateAnimBg="0"/>
      <p:bldP spid="3277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B188315-D58A-408D-86D1-0DC4933B3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76092"/>
                </a:solidFill>
                <a:latin typeface="Arial" panose="020B0604020202020204" pitchFamily="34" charset="0"/>
              </a:rPr>
              <a:t>Balancing Chemical Equations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7217C5EC-8A69-48FC-A1ED-823C69D22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930275"/>
            <a:ext cx="8550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 startAt="3"/>
            </a:pPr>
            <a:r>
              <a:rPr lang="en-US" altLang="en-US" sz="2800" dirty="0">
                <a:latin typeface="Arial" panose="020B0604020202020204" pitchFamily="34" charset="0"/>
              </a:rPr>
              <a:t>Start by balancing those elements that appear in only one reactant and one product. </a:t>
            </a:r>
          </a:p>
        </p:txBody>
      </p:sp>
      <p:grpSp>
        <p:nvGrpSpPr>
          <p:cNvPr id="33797" name="Group 5">
            <a:extLst>
              <a:ext uri="{FF2B5EF4-FFF2-40B4-BE49-F238E27FC236}">
                <a16:creationId xmlns:a16="http://schemas.microsoft.com/office/drawing/2014/main" id="{531980D5-C7D1-4F70-AFAC-D717E7FA0D45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981200"/>
            <a:ext cx="4200525" cy="458787"/>
            <a:chOff x="1440" y="2068"/>
            <a:chExt cx="2646" cy="289"/>
          </a:xfrm>
        </p:grpSpPr>
        <p:sp>
          <p:nvSpPr>
            <p:cNvPr id="36893" name="Text Box 6">
              <a:extLst>
                <a:ext uri="{FF2B5EF4-FFF2-40B4-BE49-F238E27FC236}">
                  <a16:creationId xmlns:a16="http://schemas.microsoft.com/office/drawing/2014/main" id="{B1E5EC41-5B6F-4848-BD96-D43983270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 + O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 dirty="0">
                <a:solidFill>
                  <a:srgbClr val="37609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94" name="Line 7">
              <a:extLst>
                <a:ext uri="{FF2B5EF4-FFF2-40B4-BE49-F238E27FC236}">
                  <a16:creationId xmlns:a16="http://schemas.microsoft.com/office/drawing/2014/main" id="{514812C8-E0DF-4AE5-89E7-3C40478F0F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1474D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376092"/>
                </a:solidFill>
              </a:endParaRPr>
            </a:p>
          </p:txBody>
        </p:sp>
        <p:sp>
          <p:nvSpPr>
            <p:cNvPr id="36895" name="Text Box 8">
              <a:extLst>
                <a:ext uri="{FF2B5EF4-FFF2-40B4-BE49-F238E27FC236}">
                  <a16:creationId xmlns:a16="http://schemas.microsoft.com/office/drawing/2014/main" id="{3E8FAA50-BCBF-47B9-BC14-98A25249A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4" y="2069"/>
              <a:ext cx="10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CO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 + H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33807" name="Text Box 15">
            <a:extLst>
              <a:ext uri="{FF2B5EF4-FFF2-40B4-BE49-F238E27FC236}">
                <a16:creationId xmlns:a16="http://schemas.microsoft.com/office/drawing/2014/main" id="{6B755FB0-A1F8-45C2-8A77-8DB28A592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981200"/>
            <a:ext cx="370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76092"/>
                </a:solidFill>
                <a:latin typeface="Arial" panose="020B0604020202020204" pitchFamily="34" charset="0"/>
              </a:rPr>
              <a:t>start with C or H but not O</a:t>
            </a:r>
          </a:p>
        </p:txBody>
      </p:sp>
      <p:grpSp>
        <p:nvGrpSpPr>
          <p:cNvPr id="33816" name="Group 24">
            <a:extLst>
              <a:ext uri="{FF2B5EF4-FFF2-40B4-BE49-F238E27FC236}">
                <a16:creationId xmlns:a16="http://schemas.microsoft.com/office/drawing/2014/main" id="{A2DDB8DA-3A3D-46E2-8A4F-EF023DEDF847}"/>
              </a:ext>
            </a:extLst>
          </p:cNvPr>
          <p:cNvGrpSpPr>
            <a:grpSpLocks/>
          </p:cNvGrpSpPr>
          <p:nvPr/>
        </p:nvGrpSpPr>
        <p:grpSpPr bwMode="auto">
          <a:xfrm>
            <a:off x="222250" y="2427288"/>
            <a:ext cx="1384300" cy="1195388"/>
            <a:chOff x="92" y="1776"/>
            <a:chExt cx="872" cy="753"/>
          </a:xfrm>
        </p:grpSpPr>
        <p:sp>
          <p:nvSpPr>
            <p:cNvPr id="36891" name="Line 17">
              <a:extLst>
                <a:ext uri="{FF2B5EF4-FFF2-40B4-BE49-F238E27FC236}">
                  <a16:creationId xmlns:a16="http://schemas.microsoft.com/office/drawing/2014/main" id="{20BDA9AD-F397-4F21-9638-ED4D7130FA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" y="1776"/>
              <a:ext cx="0" cy="288"/>
            </a:xfrm>
            <a:prstGeom prst="line">
              <a:avLst/>
            </a:prstGeom>
            <a:noFill/>
            <a:ln w="19050">
              <a:solidFill>
                <a:srgbClr val="37609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76092"/>
                </a:solidFill>
              </a:endParaRPr>
            </a:p>
          </p:txBody>
        </p:sp>
        <p:sp>
          <p:nvSpPr>
            <p:cNvPr id="36892" name="Text Box 18">
              <a:extLst>
                <a:ext uri="{FF2B5EF4-FFF2-40B4-BE49-F238E27FC236}">
                  <a16:creationId xmlns:a16="http://schemas.microsoft.com/office/drawing/2014/main" id="{5903D6C8-1B20-473C-BF8F-D4DBA18205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" y="2006"/>
              <a:ext cx="87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2 carbon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on left</a:t>
              </a:r>
            </a:p>
          </p:txBody>
        </p:sp>
      </p:grpSp>
      <p:grpSp>
        <p:nvGrpSpPr>
          <p:cNvPr id="33817" name="Group 25">
            <a:extLst>
              <a:ext uri="{FF2B5EF4-FFF2-40B4-BE49-F238E27FC236}">
                <a16:creationId xmlns:a16="http://schemas.microsoft.com/office/drawing/2014/main" id="{BEC02BA8-C8E0-4CFC-90A5-4C41D5536526}"/>
              </a:ext>
            </a:extLst>
          </p:cNvPr>
          <p:cNvGrpSpPr>
            <a:grpSpLocks/>
          </p:cNvGrpSpPr>
          <p:nvPr/>
        </p:nvGrpSpPr>
        <p:grpSpPr bwMode="auto">
          <a:xfrm>
            <a:off x="2508250" y="2427288"/>
            <a:ext cx="1384300" cy="1195388"/>
            <a:chOff x="1532" y="1728"/>
            <a:chExt cx="872" cy="753"/>
          </a:xfrm>
        </p:grpSpPr>
        <p:sp>
          <p:nvSpPr>
            <p:cNvPr id="36889" name="Line 21">
              <a:extLst>
                <a:ext uri="{FF2B5EF4-FFF2-40B4-BE49-F238E27FC236}">
                  <a16:creationId xmlns:a16="http://schemas.microsoft.com/office/drawing/2014/main" id="{220A3E4D-D1CF-4C4B-A988-69245F8930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1728"/>
              <a:ext cx="0" cy="288"/>
            </a:xfrm>
            <a:prstGeom prst="line">
              <a:avLst/>
            </a:prstGeom>
            <a:noFill/>
            <a:ln w="19050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76092"/>
                </a:solidFill>
              </a:endParaRPr>
            </a:p>
          </p:txBody>
        </p:sp>
        <p:sp>
          <p:nvSpPr>
            <p:cNvPr id="36890" name="Text Box 22">
              <a:extLst>
                <a:ext uri="{FF2B5EF4-FFF2-40B4-BE49-F238E27FC236}">
                  <a16:creationId xmlns:a16="http://schemas.microsoft.com/office/drawing/2014/main" id="{3C6BD4AE-6C8C-4267-8678-CBA9FF39D0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2" y="1958"/>
              <a:ext cx="87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1 carbon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on right</a:t>
              </a:r>
            </a:p>
          </p:txBody>
        </p:sp>
      </p:grpSp>
      <p:sp>
        <p:nvSpPr>
          <p:cNvPr id="33815" name="Text Box 23">
            <a:extLst>
              <a:ext uri="{FF2B5EF4-FFF2-40B4-BE49-F238E27FC236}">
                <a16:creationId xmlns:a16="http://schemas.microsoft.com/office/drawing/2014/main" id="{A7D7994A-A080-4D27-AE5E-9797F575B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962400"/>
            <a:ext cx="253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76092"/>
                </a:solidFill>
                <a:latin typeface="Arial" panose="020B0604020202020204" pitchFamily="34" charset="0"/>
              </a:rPr>
              <a:t>multiply CO</a:t>
            </a:r>
            <a:r>
              <a:rPr lang="en-US" altLang="en-US" sz="2400" baseline="-25000" dirty="0">
                <a:solidFill>
                  <a:srgbClr val="376092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solidFill>
                  <a:srgbClr val="376092"/>
                </a:solidFill>
                <a:latin typeface="Arial" panose="020B0604020202020204" pitchFamily="34" charset="0"/>
              </a:rPr>
              <a:t> by 2</a:t>
            </a:r>
          </a:p>
        </p:txBody>
      </p:sp>
      <p:grpSp>
        <p:nvGrpSpPr>
          <p:cNvPr id="33818" name="Group 26">
            <a:extLst>
              <a:ext uri="{FF2B5EF4-FFF2-40B4-BE49-F238E27FC236}">
                <a16:creationId xmlns:a16="http://schemas.microsoft.com/office/drawing/2014/main" id="{12029DA8-00E0-45CA-9488-2400B603A82C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978275"/>
            <a:ext cx="4370388" cy="458788"/>
            <a:chOff x="1440" y="2068"/>
            <a:chExt cx="2753" cy="289"/>
          </a:xfrm>
        </p:grpSpPr>
        <p:sp>
          <p:nvSpPr>
            <p:cNvPr id="36886" name="Text Box 27">
              <a:extLst>
                <a:ext uri="{FF2B5EF4-FFF2-40B4-BE49-F238E27FC236}">
                  <a16:creationId xmlns:a16="http://schemas.microsoft.com/office/drawing/2014/main" id="{D6E8BD17-7355-44CB-878A-9E5A31152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 + O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>
                <a:solidFill>
                  <a:srgbClr val="37609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87" name="Line 28">
              <a:extLst>
                <a:ext uri="{FF2B5EF4-FFF2-40B4-BE49-F238E27FC236}">
                  <a16:creationId xmlns:a16="http://schemas.microsoft.com/office/drawing/2014/main" id="{B6C8B2EE-F562-46CF-96A7-D0D79265B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1474D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376092"/>
                </a:solidFill>
              </a:endParaRPr>
            </a:p>
          </p:txBody>
        </p:sp>
        <p:sp>
          <p:nvSpPr>
            <p:cNvPr id="36888" name="Text Box 29">
              <a:extLst>
                <a:ext uri="{FF2B5EF4-FFF2-40B4-BE49-F238E27FC236}">
                  <a16:creationId xmlns:a16="http://schemas.microsoft.com/office/drawing/2014/main" id="{36E07B44-95CB-431C-A462-3E251B5B1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4" y="2069"/>
              <a:ext cx="11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2CO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 + H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33822" name="Group 30">
            <a:extLst>
              <a:ext uri="{FF2B5EF4-FFF2-40B4-BE49-F238E27FC236}">
                <a16:creationId xmlns:a16="http://schemas.microsoft.com/office/drawing/2014/main" id="{ED4D601D-B8D0-4789-94CA-493C70DE16BE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4435476"/>
            <a:ext cx="1727200" cy="1211263"/>
            <a:chOff x="-71" y="1824"/>
            <a:chExt cx="1088" cy="763"/>
          </a:xfrm>
        </p:grpSpPr>
        <p:sp>
          <p:nvSpPr>
            <p:cNvPr id="36884" name="Line 31">
              <a:extLst>
                <a:ext uri="{FF2B5EF4-FFF2-40B4-BE49-F238E27FC236}">
                  <a16:creationId xmlns:a16="http://schemas.microsoft.com/office/drawing/2014/main" id="{7BC146C9-73F0-444C-9B25-796AFCFCED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" y="1824"/>
              <a:ext cx="0" cy="288"/>
            </a:xfrm>
            <a:prstGeom prst="line">
              <a:avLst/>
            </a:prstGeom>
            <a:noFill/>
            <a:ln w="19050">
              <a:solidFill>
                <a:srgbClr val="1474D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76092"/>
                </a:solidFill>
              </a:endParaRPr>
            </a:p>
          </p:txBody>
        </p:sp>
        <p:sp>
          <p:nvSpPr>
            <p:cNvPr id="36885" name="Text Box 32">
              <a:extLst>
                <a:ext uri="{FF2B5EF4-FFF2-40B4-BE49-F238E27FC236}">
                  <a16:creationId xmlns:a16="http://schemas.microsoft.com/office/drawing/2014/main" id="{6D9FC108-80F9-4ED1-8FCE-4DC0746B2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1" y="2064"/>
              <a:ext cx="108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6 hydrogen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on left</a:t>
              </a:r>
            </a:p>
          </p:txBody>
        </p:sp>
      </p:grpSp>
      <p:grpSp>
        <p:nvGrpSpPr>
          <p:cNvPr id="33825" name="Group 33">
            <a:extLst>
              <a:ext uri="{FF2B5EF4-FFF2-40B4-BE49-F238E27FC236}">
                <a16:creationId xmlns:a16="http://schemas.microsoft.com/office/drawing/2014/main" id="{000F9861-6841-478E-B6FA-2CAF3C45790E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4435476"/>
            <a:ext cx="1727200" cy="1211263"/>
            <a:chOff x="-71" y="1824"/>
            <a:chExt cx="1088" cy="763"/>
          </a:xfrm>
        </p:grpSpPr>
        <p:sp>
          <p:nvSpPr>
            <p:cNvPr id="36882" name="Line 34">
              <a:extLst>
                <a:ext uri="{FF2B5EF4-FFF2-40B4-BE49-F238E27FC236}">
                  <a16:creationId xmlns:a16="http://schemas.microsoft.com/office/drawing/2014/main" id="{6D1DB004-58A5-4C18-8EB4-90260DB0D2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" y="1824"/>
              <a:ext cx="0" cy="288"/>
            </a:xfrm>
            <a:prstGeom prst="line">
              <a:avLst/>
            </a:prstGeom>
            <a:noFill/>
            <a:ln w="19050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76092"/>
                </a:solidFill>
              </a:endParaRPr>
            </a:p>
          </p:txBody>
        </p:sp>
        <p:sp>
          <p:nvSpPr>
            <p:cNvPr id="36883" name="Text Box 35">
              <a:extLst>
                <a:ext uri="{FF2B5EF4-FFF2-40B4-BE49-F238E27FC236}">
                  <a16:creationId xmlns:a16="http://schemas.microsoft.com/office/drawing/2014/main" id="{AEFD884E-01FF-4417-A900-995F0B6578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1" y="2064"/>
              <a:ext cx="108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2 hydrogen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on right</a:t>
              </a:r>
            </a:p>
          </p:txBody>
        </p:sp>
      </p:grpSp>
      <p:sp>
        <p:nvSpPr>
          <p:cNvPr id="33828" name="Text Box 36">
            <a:extLst>
              <a:ext uri="{FF2B5EF4-FFF2-40B4-BE49-F238E27FC236}">
                <a16:creationId xmlns:a16="http://schemas.microsoft.com/office/drawing/2014/main" id="{51E2531B-EF6E-4A9A-8918-3CDEBC00D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400" y="5867400"/>
            <a:ext cx="253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76092"/>
                </a:solidFill>
                <a:latin typeface="Arial" panose="020B0604020202020204" pitchFamily="34" charset="0"/>
              </a:rPr>
              <a:t>multiply H</a:t>
            </a:r>
            <a:r>
              <a:rPr lang="en-US" altLang="en-US" sz="2400" baseline="-25000" dirty="0">
                <a:solidFill>
                  <a:srgbClr val="376092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solidFill>
                  <a:srgbClr val="376092"/>
                </a:solidFill>
                <a:latin typeface="Arial" panose="020B0604020202020204" pitchFamily="34" charset="0"/>
              </a:rPr>
              <a:t>O by 3</a:t>
            </a:r>
          </a:p>
        </p:txBody>
      </p:sp>
      <p:grpSp>
        <p:nvGrpSpPr>
          <p:cNvPr id="33829" name="Group 37">
            <a:extLst>
              <a:ext uri="{FF2B5EF4-FFF2-40B4-BE49-F238E27FC236}">
                <a16:creationId xmlns:a16="http://schemas.microsoft.com/office/drawing/2014/main" id="{32CB7F97-38D7-45B1-BFF9-E0E9F72762E4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5876925"/>
            <a:ext cx="4540250" cy="458788"/>
            <a:chOff x="1440" y="2068"/>
            <a:chExt cx="2860" cy="289"/>
          </a:xfrm>
        </p:grpSpPr>
        <p:sp>
          <p:nvSpPr>
            <p:cNvPr id="36879" name="Text Box 38">
              <a:extLst>
                <a:ext uri="{FF2B5EF4-FFF2-40B4-BE49-F238E27FC236}">
                  <a16:creationId xmlns:a16="http://schemas.microsoft.com/office/drawing/2014/main" id="{BD202173-9D8B-4F5C-88BA-97E7124BB2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 + O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>
                <a:solidFill>
                  <a:srgbClr val="37609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80" name="Line 39">
              <a:extLst>
                <a:ext uri="{FF2B5EF4-FFF2-40B4-BE49-F238E27FC236}">
                  <a16:creationId xmlns:a16="http://schemas.microsoft.com/office/drawing/2014/main" id="{E4AC3560-34DF-4D62-AAFC-39571999D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376092"/>
                </a:solidFill>
              </a:endParaRPr>
            </a:p>
          </p:txBody>
        </p:sp>
        <p:sp>
          <p:nvSpPr>
            <p:cNvPr id="36881" name="Text Box 40">
              <a:extLst>
                <a:ext uri="{FF2B5EF4-FFF2-40B4-BE49-F238E27FC236}">
                  <a16:creationId xmlns:a16="http://schemas.microsoft.com/office/drawing/2014/main" id="{9BA375EA-4C30-4F77-A204-C544D243D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4" y="2069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2CO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 + 3H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3FC05-7F49-4478-B44C-25C7D5198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7" grpId="0" autoUpdateAnimBg="0"/>
      <p:bldP spid="33815" grpId="0" autoUpdateAnimBg="0"/>
      <p:bldP spid="3382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549518-C93C-4F31-BF7E-A8327DE71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Arial" panose="020B0604020202020204" pitchFamily="34" charset="0"/>
              </a:rPr>
              <a:t>Balancing Chemical Equations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5D3D7FAD-8CB3-47FE-9E93-2C2F76C86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1066800"/>
            <a:ext cx="8550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 startAt="4"/>
            </a:pPr>
            <a:r>
              <a:rPr lang="en-US" altLang="en-US" sz="2800">
                <a:solidFill>
                  <a:srgbClr val="3333FF"/>
                </a:solidFill>
                <a:latin typeface="Arial" panose="020B0604020202020204" pitchFamily="34" charset="0"/>
              </a:rPr>
              <a:t>Balance those elements that appear in two or more reactants or products. </a:t>
            </a:r>
          </a:p>
        </p:txBody>
      </p:sp>
      <p:grpSp>
        <p:nvGrpSpPr>
          <p:cNvPr id="34826" name="Group 10">
            <a:extLst>
              <a:ext uri="{FF2B5EF4-FFF2-40B4-BE49-F238E27FC236}">
                <a16:creationId xmlns:a16="http://schemas.microsoft.com/office/drawing/2014/main" id="{DBAFA569-F80B-4D64-A9AE-91EA9B9BAEA8}"/>
              </a:ext>
            </a:extLst>
          </p:cNvPr>
          <p:cNvGrpSpPr>
            <a:grpSpLocks/>
          </p:cNvGrpSpPr>
          <p:nvPr/>
        </p:nvGrpSpPr>
        <p:grpSpPr bwMode="auto">
          <a:xfrm>
            <a:off x="908050" y="2601914"/>
            <a:ext cx="1435100" cy="1287463"/>
            <a:chOff x="21" y="1776"/>
            <a:chExt cx="904" cy="811"/>
          </a:xfrm>
        </p:grpSpPr>
        <p:sp>
          <p:nvSpPr>
            <p:cNvPr id="37924" name="Line 11">
              <a:extLst>
                <a:ext uri="{FF2B5EF4-FFF2-40B4-BE49-F238E27FC236}">
                  <a16:creationId xmlns:a16="http://schemas.microsoft.com/office/drawing/2014/main" id="{46CAF12A-6708-4C81-BCDF-BD0124C392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" y="1776"/>
              <a:ext cx="0" cy="2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37925" name="Text Box 12">
              <a:extLst>
                <a:ext uri="{FF2B5EF4-FFF2-40B4-BE49-F238E27FC236}">
                  <a16:creationId xmlns:a16="http://schemas.microsoft.com/office/drawing/2014/main" id="{E3BFCEA1-84D1-4D8A-8559-8258853DA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" y="2064"/>
              <a:ext cx="90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2 oxygen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on left</a:t>
              </a:r>
            </a:p>
          </p:txBody>
        </p:sp>
      </p:grpSp>
      <p:grpSp>
        <p:nvGrpSpPr>
          <p:cNvPr id="34829" name="Group 13">
            <a:extLst>
              <a:ext uri="{FF2B5EF4-FFF2-40B4-BE49-F238E27FC236}">
                <a16:creationId xmlns:a16="http://schemas.microsoft.com/office/drawing/2014/main" id="{04279959-5EC3-44B4-9FD3-73EFAC55517A}"/>
              </a:ext>
            </a:extLst>
          </p:cNvPr>
          <p:cNvGrpSpPr>
            <a:grpSpLocks/>
          </p:cNvGrpSpPr>
          <p:nvPr/>
        </p:nvGrpSpPr>
        <p:grpSpPr bwMode="auto">
          <a:xfrm>
            <a:off x="2609850" y="2601914"/>
            <a:ext cx="1435100" cy="1287463"/>
            <a:chOff x="1517" y="1728"/>
            <a:chExt cx="904" cy="811"/>
          </a:xfrm>
        </p:grpSpPr>
        <p:sp>
          <p:nvSpPr>
            <p:cNvPr id="37922" name="Line 14">
              <a:extLst>
                <a:ext uri="{FF2B5EF4-FFF2-40B4-BE49-F238E27FC236}">
                  <a16:creationId xmlns:a16="http://schemas.microsoft.com/office/drawing/2014/main" id="{E71AC98E-489B-488D-9735-DD670E2B4C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1728"/>
              <a:ext cx="0" cy="2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37923" name="Text Box 15">
              <a:extLst>
                <a:ext uri="{FF2B5EF4-FFF2-40B4-BE49-F238E27FC236}">
                  <a16:creationId xmlns:a16="http://schemas.microsoft.com/office/drawing/2014/main" id="{141C54B8-13E8-4D17-B569-13FDF9E63D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7" y="2016"/>
              <a:ext cx="90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4 oxygen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(2x2)</a:t>
              </a:r>
            </a:p>
          </p:txBody>
        </p:sp>
      </p:grpSp>
      <p:grpSp>
        <p:nvGrpSpPr>
          <p:cNvPr id="34844" name="Group 28">
            <a:extLst>
              <a:ext uri="{FF2B5EF4-FFF2-40B4-BE49-F238E27FC236}">
                <a16:creationId xmlns:a16="http://schemas.microsoft.com/office/drawing/2014/main" id="{DC2F69CE-AC15-427B-90CD-CD28A99B287B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144713"/>
            <a:ext cx="4540250" cy="458787"/>
            <a:chOff x="1440" y="2068"/>
            <a:chExt cx="2860" cy="289"/>
          </a:xfrm>
        </p:grpSpPr>
        <p:sp>
          <p:nvSpPr>
            <p:cNvPr id="37919" name="Text Box 29">
              <a:extLst>
                <a:ext uri="{FF2B5EF4-FFF2-40B4-BE49-F238E27FC236}">
                  <a16:creationId xmlns:a16="http://schemas.microsoft.com/office/drawing/2014/main" id="{64CEA84D-C63B-4C8E-A122-2D2A5433F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 + O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>
                <a:solidFill>
                  <a:srgbClr val="3333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20" name="Line 30">
              <a:extLst>
                <a:ext uri="{FF2B5EF4-FFF2-40B4-BE49-F238E27FC236}">
                  <a16:creationId xmlns:a16="http://schemas.microsoft.com/office/drawing/2014/main" id="{42F20B99-DCE5-4305-8254-6918DEE914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37921" name="Text Box 31">
              <a:extLst>
                <a:ext uri="{FF2B5EF4-FFF2-40B4-BE49-F238E27FC236}">
                  <a16:creationId xmlns:a16="http://schemas.microsoft.com/office/drawing/2014/main" id="{DBA5BE58-18EE-421E-AE46-9AB8CDC7CD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4" y="2069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2CO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 + 3H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34860" name="Group 44">
            <a:extLst>
              <a:ext uri="{FF2B5EF4-FFF2-40B4-BE49-F238E27FC236}">
                <a16:creationId xmlns:a16="http://schemas.microsoft.com/office/drawing/2014/main" id="{EE9803BD-E55E-41E6-BA8C-BD57D74FCBD5}"/>
              </a:ext>
            </a:extLst>
          </p:cNvPr>
          <p:cNvGrpSpPr>
            <a:grpSpLocks/>
          </p:cNvGrpSpPr>
          <p:nvPr/>
        </p:nvGrpSpPr>
        <p:grpSpPr bwMode="auto">
          <a:xfrm>
            <a:off x="3900487" y="2601914"/>
            <a:ext cx="1700213" cy="1277938"/>
            <a:chOff x="2457" y="1776"/>
            <a:chExt cx="1071" cy="805"/>
          </a:xfrm>
        </p:grpSpPr>
        <p:sp>
          <p:nvSpPr>
            <p:cNvPr id="37917" name="Line 33">
              <a:extLst>
                <a:ext uri="{FF2B5EF4-FFF2-40B4-BE49-F238E27FC236}">
                  <a16:creationId xmlns:a16="http://schemas.microsoft.com/office/drawing/2014/main" id="{EADAF665-06E1-48FC-A608-7F9BFCA189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2" y="1776"/>
              <a:ext cx="0" cy="2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37918" name="Text Box 34">
              <a:extLst>
                <a:ext uri="{FF2B5EF4-FFF2-40B4-BE49-F238E27FC236}">
                  <a16:creationId xmlns:a16="http://schemas.microsoft.com/office/drawing/2014/main" id="{B652FBF2-9200-48C9-9B25-CA30777F4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7" y="2058"/>
              <a:ext cx="107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+ 3 oxygen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(3x1)</a:t>
              </a:r>
            </a:p>
          </p:txBody>
        </p:sp>
      </p:grpSp>
      <p:grpSp>
        <p:nvGrpSpPr>
          <p:cNvPr id="34870" name="Group 54">
            <a:extLst>
              <a:ext uri="{FF2B5EF4-FFF2-40B4-BE49-F238E27FC236}">
                <a16:creationId xmlns:a16="http://schemas.microsoft.com/office/drawing/2014/main" id="{EB77FC80-CD55-46CE-8365-D453AEDED229}"/>
              </a:ext>
            </a:extLst>
          </p:cNvPr>
          <p:cNvGrpSpPr>
            <a:grpSpLocks/>
          </p:cNvGrpSpPr>
          <p:nvPr/>
        </p:nvGrpSpPr>
        <p:grpSpPr bwMode="auto">
          <a:xfrm>
            <a:off x="5561013" y="1992313"/>
            <a:ext cx="2444750" cy="762000"/>
            <a:chOff x="3456" y="1344"/>
            <a:chExt cx="1540" cy="480"/>
          </a:xfrm>
        </p:grpSpPr>
        <p:sp>
          <p:nvSpPr>
            <p:cNvPr id="37912" name="Text Box 16">
              <a:extLst>
                <a:ext uri="{FF2B5EF4-FFF2-40B4-BE49-F238E27FC236}">
                  <a16:creationId xmlns:a16="http://schemas.microsoft.com/office/drawing/2014/main" id="{EED2E349-8F70-41A0-B8BD-D2718C0B53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440"/>
              <a:ext cx="13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multiply O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 by </a:t>
              </a:r>
            </a:p>
          </p:txBody>
        </p:sp>
        <p:grpSp>
          <p:nvGrpSpPr>
            <p:cNvPr id="37913" name="Group 42">
              <a:extLst>
                <a:ext uri="{FF2B5EF4-FFF2-40B4-BE49-F238E27FC236}">
                  <a16:creationId xmlns:a16="http://schemas.microsoft.com/office/drawing/2014/main" id="{B326EF97-8050-4777-BFD0-269BC5227B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6" y="1344"/>
              <a:ext cx="240" cy="480"/>
              <a:chOff x="4320" y="3264"/>
              <a:chExt cx="240" cy="480"/>
            </a:xfrm>
          </p:grpSpPr>
          <p:sp>
            <p:nvSpPr>
              <p:cNvPr id="37914" name="Text Box 37">
                <a:extLst>
                  <a:ext uri="{FF2B5EF4-FFF2-40B4-BE49-F238E27FC236}">
                    <a16:creationId xmlns:a16="http://schemas.microsoft.com/office/drawing/2014/main" id="{11EE0D17-D074-4177-A7F2-6F3A3F69A6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8" y="326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3333FF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37915" name="Line 38">
                <a:extLst>
                  <a:ext uri="{FF2B5EF4-FFF2-40B4-BE49-F238E27FC236}">
                    <a16:creationId xmlns:a16="http://schemas.microsoft.com/office/drawing/2014/main" id="{38BA10AA-874B-4867-8B32-E6FF0AC5A4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504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7916" name="Text Box 41">
                <a:extLst>
                  <a:ext uri="{FF2B5EF4-FFF2-40B4-BE49-F238E27FC236}">
                    <a16:creationId xmlns:a16="http://schemas.microsoft.com/office/drawing/2014/main" id="{E4CD75C8-32B1-4239-B817-7E1E1B069A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8" y="3456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3333FF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</p:grpSp>
      <p:sp>
        <p:nvSpPr>
          <p:cNvPr id="34861" name="Text Box 45">
            <a:extLst>
              <a:ext uri="{FF2B5EF4-FFF2-40B4-BE49-F238E27FC236}">
                <a16:creationId xmlns:a16="http://schemas.microsoft.com/office/drawing/2014/main" id="{B999F4CF-A25B-4C3B-AAC2-189B78849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296" y="3049588"/>
            <a:ext cx="16995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333FF"/>
                </a:solidFill>
                <a:latin typeface="Arial" panose="020B0604020202020204" pitchFamily="34" charset="0"/>
              </a:rPr>
              <a:t>= 7 oxygen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333FF"/>
                </a:solidFill>
                <a:latin typeface="Arial" panose="020B0604020202020204" pitchFamily="34" charset="0"/>
              </a:rPr>
              <a:t>on right</a:t>
            </a:r>
          </a:p>
        </p:txBody>
      </p:sp>
      <p:grpSp>
        <p:nvGrpSpPr>
          <p:cNvPr id="34871" name="Group 55">
            <a:extLst>
              <a:ext uri="{FF2B5EF4-FFF2-40B4-BE49-F238E27FC236}">
                <a16:creationId xmlns:a16="http://schemas.microsoft.com/office/drawing/2014/main" id="{45134FDC-4B1B-49B8-92B9-DC63401ABE9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506913"/>
            <a:ext cx="4864100" cy="762000"/>
            <a:chOff x="240" y="2696"/>
            <a:chExt cx="3064" cy="480"/>
          </a:xfrm>
        </p:grpSpPr>
        <p:sp>
          <p:nvSpPr>
            <p:cNvPr id="37905" name="Text Box 47">
              <a:extLst>
                <a:ext uri="{FF2B5EF4-FFF2-40B4-BE49-F238E27FC236}">
                  <a16:creationId xmlns:a16="http://schemas.microsoft.com/office/drawing/2014/main" id="{DE724FD6-4D5B-412F-9167-DE298B65A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783"/>
              <a:ext cx="12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 +      O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>
                <a:solidFill>
                  <a:srgbClr val="3333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06" name="Line 48">
              <a:extLst>
                <a:ext uri="{FF2B5EF4-FFF2-40B4-BE49-F238E27FC236}">
                  <a16:creationId xmlns:a16="http://schemas.microsoft.com/office/drawing/2014/main" id="{1C954EB8-7935-418C-926E-32606FA3B3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927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37907" name="Text Box 49">
              <a:extLst>
                <a:ext uri="{FF2B5EF4-FFF2-40B4-BE49-F238E27FC236}">
                  <a16:creationId xmlns:a16="http://schemas.microsoft.com/office/drawing/2014/main" id="{59595AC0-665B-46C3-82FD-A09188D76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8" y="2784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2CO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 + 3H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grpSp>
          <p:nvGrpSpPr>
            <p:cNvPr id="37908" name="Group 50">
              <a:extLst>
                <a:ext uri="{FF2B5EF4-FFF2-40B4-BE49-F238E27FC236}">
                  <a16:creationId xmlns:a16="http://schemas.microsoft.com/office/drawing/2014/main" id="{200D54EB-972F-4995-A789-E3A3446DE0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696"/>
              <a:ext cx="240" cy="480"/>
              <a:chOff x="4320" y="3264"/>
              <a:chExt cx="240" cy="480"/>
            </a:xfrm>
          </p:grpSpPr>
          <p:sp>
            <p:nvSpPr>
              <p:cNvPr id="37909" name="Text Box 51">
                <a:extLst>
                  <a:ext uri="{FF2B5EF4-FFF2-40B4-BE49-F238E27FC236}">
                    <a16:creationId xmlns:a16="http://schemas.microsoft.com/office/drawing/2014/main" id="{7E7D128D-0BC9-4DB5-81FF-481653BAC9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8" y="326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3333FF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37910" name="Line 52">
                <a:extLst>
                  <a:ext uri="{FF2B5EF4-FFF2-40B4-BE49-F238E27FC236}">
                    <a16:creationId xmlns:a16="http://schemas.microsoft.com/office/drawing/2014/main" id="{D24AFE41-090E-490D-AE10-AE75E9E9F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504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7911" name="Text Box 53">
                <a:extLst>
                  <a:ext uri="{FF2B5EF4-FFF2-40B4-BE49-F238E27FC236}">
                    <a16:creationId xmlns:a16="http://schemas.microsoft.com/office/drawing/2014/main" id="{02CBBBF7-F0F9-41E4-A57B-8BBAAFCFE8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8" y="3456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3333FF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</p:grpSp>
      <p:sp>
        <p:nvSpPr>
          <p:cNvPr id="34872" name="Text Box 56">
            <a:extLst>
              <a:ext uri="{FF2B5EF4-FFF2-40B4-BE49-F238E27FC236}">
                <a16:creationId xmlns:a16="http://schemas.microsoft.com/office/drawing/2014/main" id="{D3CA280F-BCD0-4480-A244-E5A8F92AC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013" y="4587875"/>
            <a:ext cx="3385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333FF"/>
                </a:solidFill>
                <a:latin typeface="Arial" panose="020B0604020202020204" pitchFamily="34" charset="0"/>
              </a:rPr>
              <a:t>remove fraction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333FF"/>
                </a:solidFill>
                <a:latin typeface="Arial" panose="020B0604020202020204" pitchFamily="34" charset="0"/>
              </a:rPr>
              <a:t>multiply both sides by 2</a:t>
            </a:r>
          </a:p>
        </p:txBody>
      </p:sp>
      <p:grpSp>
        <p:nvGrpSpPr>
          <p:cNvPr id="34877" name="Group 61">
            <a:extLst>
              <a:ext uri="{FF2B5EF4-FFF2-40B4-BE49-F238E27FC236}">
                <a16:creationId xmlns:a16="http://schemas.microsoft.com/office/drawing/2014/main" id="{B8DEF1BC-93E2-408B-B3DF-FC8C226E18DB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715000"/>
            <a:ext cx="4876800" cy="458787"/>
            <a:chOff x="240" y="3263"/>
            <a:chExt cx="3072" cy="289"/>
          </a:xfrm>
        </p:grpSpPr>
        <p:sp>
          <p:nvSpPr>
            <p:cNvPr id="37902" name="Text Box 58">
              <a:extLst>
                <a:ext uri="{FF2B5EF4-FFF2-40B4-BE49-F238E27FC236}">
                  <a16:creationId xmlns:a16="http://schemas.microsoft.com/office/drawing/2014/main" id="{9B9209A3-76C0-4701-9AF8-CE8AD03A0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263"/>
              <a:ext cx="11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2C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 + 7O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>
                <a:solidFill>
                  <a:srgbClr val="3333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03" name="Line 59">
              <a:extLst>
                <a:ext uri="{FF2B5EF4-FFF2-40B4-BE49-F238E27FC236}">
                  <a16:creationId xmlns:a16="http://schemas.microsoft.com/office/drawing/2014/main" id="{81EA8D1C-C3F3-449C-9F49-FC91E02194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6" y="3407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37904" name="Text Box 60">
              <a:extLst>
                <a:ext uri="{FF2B5EF4-FFF2-40B4-BE49-F238E27FC236}">
                  <a16:creationId xmlns:a16="http://schemas.microsoft.com/office/drawing/2014/main" id="{32EB8597-54D7-4E7D-91A8-D36ABA884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6" y="3264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rPr>
                <a:t>4CO</a:t>
              </a:r>
              <a:r>
                <a:rPr lang="en-US" altLang="en-US" sz="2400" baseline="-25000" dirty="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rPr>
                <a:t> + 6H</a:t>
              </a:r>
              <a:r>
                <a:rPr lang="en-US" altLang="en-US" sz="2400" baseline="-25000" dirty="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FB5AB9-06E3-4407-B3D2-42E5CCD8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1" grpId="0" autoUpdateAnimBg="0"/>
      <p:bldP spid="3487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019B47D-731D-4175-A45B-8D82E6A1B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376092"/>
                </a:solidFill>
                <a:latin typeface="Arial" panose="020B0604020202020204" pitchFamily="34" charset="0"/>
              </a:rPr>
              <a:t>Balancing Chemical Equations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B8B434D7-C528-4D09-9857-DD993DB06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990600"/>
            <a:ext cx="85502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 startAt="5"/>
            </a:pPr>
            <a:r>
              <a:rPr lang="en-US" altLang="en-US" sz="2800" b="1">
                <a:latin typeface="Arial" panose="020B0604020202020204" pitchFamily="34" charset="0"/>
              </a:rPr>
              <a:t>Check</a:t>
            </a:r>
            <a:r>
              <a:rPr lang="en-US" altLang="en-US" sz="2800">
                <a:latin typeface="Arial" panose="020B0604020202020204" pitchFamily="34" charset="0"/>
              </a:rPr>
              <a:t> to make sure that you have the same number of each type of atom on both sides of the equation. </a:t>
            </a:r>
          </a:p>
        </p:txBody>
      </p:sp>
      <p:grpSp>
        <p:nvGrpSpPr>
          <p:cNvPr id="35874" name="Group 34">
            <a:extLst>
              <a:ext uri="{FF2B5EF4-FFF2-40B4-BE49-F238E27FC236}">
                <a16:creationId xmlns:a16="http://schemas.microsoft.com/office/drawing/2014/main" id="{FA3F7D74-10BD-49A9-9EB8-63F2B11D3504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303457"/>
            <a:ext cx="5163840" cy="463549"/>
            <a:chOff x="240" y="3263"/>
            <a:chExt cx="2974" cy="292"/>
          </a:xfrm>
        </p:grpSpPr>
        <p:sp>
          <p:nvSpPr>
            <p:cNvPr id="38937" name="Text Box 35">
              <a:extLst>
                <a:ext uri="{FF2B5EF4-FFF2-40B4-BE49-F238E27FC236}">
                  <a16:creationId xmlns:a16="http://schemas.microsoft.com/office/drawing/2014/main" id="{54027E7E-680C-435A-A1D4-91C6B50E14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263"/>
              <a:ext cx="10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2C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 + 7O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>
                <a:solidFill>
                  <a:srgbClr val="37609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938" name="Line 36">
              <a:extLst>
                <a:ext uri="{FF2B5EF4-FFF2-40B4-BE49-F238E27FC236}">
                  <a16:creationId xmlns:a16="http://schemas.microsoft.com/office/drawing/2014/main" id="{2A3AD760-9E3C-4962-B062-C9FDC08D1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6" y="3407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376092"/>
                </a:solidFill>
              </a:endParaRPr>
            </a:p>
          </p:txBody>
        </p:sp>
        <p:sp>
          <p:nvSpPr>
            <p:cNvPr id="38939" name="Text Box 37">
              <a:extLst>
                <a:ext uri="{FF2B5EF4-FFF2-40B4-BE49-F238E27FC236}">
                  <a16:creationId xmlns:a16="http://schemas.microsoft.com/office/drawing/2014/main" id="{1AA81E55-2392-4591-B975-144FF5E73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6" y="3264"/>
              <a:ext cx="11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4CO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 + 6H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35888" name="Group 48">
            <a:extLst>
              <a:ext uri="{FF2B5EF4-FFF2-40B4-BE49-F238E27FC236}">
                <a16:creationId xmlns:a16="http://schemas.microsoft.com/office/drawing/2014/main" id="{803136A4-0D9B-4371-A139-3025D817CFFF}"/>
              </a:ext>
            </a:extLst>
          </p:cNvPr>
          <p:cNvGrpSpPr>
            <a:grpSpLocks/>
          </p:cNvGrpSpPr>
          <p:nvPr/>
        </p:nvGrpSpPr>
        <p:grpSpPr bwMode="auto">
          <a:xfrm>
            <a:off x="2209799" y="3314700"/>
            <a:ext cx="4556125" cy="1793874"/>
            <a:chOff x="454" y="2377"/>
            <a:chExt cx="2870" cy="1130"/>
          </a:xfrm>
        </p:grpSpPr>
        <p:sp>
          <p:nvSpPr>
            <p:cNvPr id="38928" name="Text Box 38">
              <a:extLst>
                <a:ext uri="{FF2B5EF4-FFF2-40B4-BE49-F238E27FC236}">
                  <a16:creationId xmlns:a16="http://schemas.microsoft.com/office/drawing/2014/main" id="{A43CE209-66C0-4DC6-A10E-8CAD6E035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" y="2377"/>
              <a:ext cx="9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Reactants</a:t>
              </a:r>
            </a:p>
          </p:txBody>
        </p:sp>
        <p:sp>
          <p:nvSpPr>
            <p:cNvPr id="38929" name="Text Box 39">
              <a:extLst>
                <a:ext uri="{FF2B5EF4-FFF2-40B4-BE49-F238E27FC236}">
                  <a16:creationId xmlns:a16="http://schemas.microsoft.com/office/drawing/2014/main" id="{9836528D-4E26-4E42-BF10-83F2C5E00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0" y="2389"/>
              <a:ext cx="8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Products</a:t>
              </a:r>
            </a:p>
          </p:txBody>
        </p:sp>
        <p:sp>
          <p:nvSpPr>
            <p:cNvPr id="38936" name="Text Box 46">
              <a:extLst>
                <a:ext uri="{FF2B5EF4-FFF2-40B4-BE49-F238E27FC236}">
                  <a16:creationId xmlns:a16="http://schemas.microsoft.com/office/drawing/2014/main" id="{885EB438-CF88-4203-BED5-E42CC5DCA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2" y="321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dirty="0">
                <a:solidFill>
                  <a:srgbClr val="37609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5892" name="Group 52">
            <a:extLst>
              <a:ext uri="{FF2B5EF4-FFF2-40B4-BE49-F238E27FC236}">
                <a16:creationId xmlns:a16="http://schemas.microsoft.com/office/drawing/2014/main" id="{E3A101B6-9A3F-4282-B001-98FC7CBC333B}"/>
              </a:ext>
            </a:extLst>
          </p:cNvPr>
          <p:cNvGrpSpPr>
            <a:grpSpLocks/>
          </p:cNvGrpSpPr>
          <p:nvPr/>
        </p:nvGrpSpPr>
        <p:grpSpPr bwMode="auto">
          <a:xfrm>
            <a:off x="2178478" y="3887792"/>
            <a:ext cx="4223883" cy="461963"/>
            <a:chOff x="507" y="2088"/>
            <a:chExt cx="1949" cy="291"/>
          </a:xfrm>
        </p:grpSpPr>
        <p:sp>
          <p:nvSpPr>
            <p:cNvPr id="38926" name="Text Box 50">
              <a:extLst>
                <a:ext uri="{FF2B5EF4-FFF2-40B4-BE49-F238E27FC236}">
                  <a16:creationId xmlns:a16="http://schemas.microsoft.com/office/drawing/2014/main" id="{1B3056CE-4AE7-432A-BB0F-6DDFA7D8A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" y="2088"/>
              <a:ext cx="7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4 C (2 x 2)</a:t>
              </a:r>
            </a:p>
          </p:txBody>
        </p:sp>
        <p:sp>
          <p:nvSpPr>
            <p:cNvPr id="38927" name="Text Box 51">
              <a:extLst>
                <a:ext uri="{FF2B5EF4-FFF2-40B4-BE49-F238E27FC236}">
                  <a16:creationId xmlns:a16="http://schemas.microsoft.com/office/drawing/2014/main" id="{A2A899B2-98D3-45CA-80DB-99C7020AEF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0" y="2088"/>
              <a:ext cx="3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4 C</a:t>
              </a:r>
            </a:p>
          </p:txBody>
        </p:sp>
      </p:grpSp>
      <p:grpSp>
        <p:nvGrpSpPr>
          <p:cNvPr id="35895" name="Group 55">
            <a:extLst>
              <a:ext uri="{FF2B5EF4-FFF2-40B4-BE49-F238E27FC236}">
                <a16:creationId xmlns:a16="http://schemas.microsoft.com/office/drawing/2014/main" id="{D5475BE5-B2AF-4DC2-9D1F-0E6F4CB5D96E}"/>
              </a:ext>
            </a:extLst>
          </p:cNvPr>
          <p:cNvGrpSpPr>
            <a:grpSpLocks/>
          </p:cNvGrpSpPr>
          <p:nvPr/>
        </p:nvGrpSpPr>
        <p:grpSpPr bwMode="auto">
          <a:xfrm>
            <a:off x="2079788" y="4364042"/>
            <a:ext cx="4924313" cy="461963"/>
            <a:chOff x="425" y="2401"/>
            <a:chExt cx="2668" cy="291"/>
          </a:xfrm>
        </p:grpSpPr>
        <p:sp>
          <p:nvSpPr>
            <p:cNvPr id="38924" name="Text Box 53">
              <a:extLst>
                <a:ext uri="{FF2B5EF4-FFF2-40B4-BE49-F238E27FC236}">
                  <a16:creationId xmlns:a16="http://schemas.microsoft.com/office/drawing/2014/main" id="{3076802A-C208-4014-9CA8-D2FA42227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" y="2401"/>
              <a:ext cx="9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12 H (2 x 6)</a:t>
              </a:r>
            </a:p>
          </p:txBody>
        </p:sp>
        <p:sp>
          <p:nvSpPr>
            <p:cNvPr id="38925" name="Text Box 54">
              <a:extLst>
                <a:ext uri="{FF2B5EF4-FFF2-40B4-BE49-F238E27FC236}">
                  <a16:creationId xmlns:a16="http://schemas.microsoft.com/office/drawing/2014/main" id="{B5BED3EF-3CE2-4378-93E4-15973505BB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" y="2401"/>
              <a:ext cx="9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12 H (6 x 2)</a:t>
              </a:r>
            </a:p>
          </p:txBody>
        </p:sp>
      </p:grpSp>
      <p:grpSp>
        <p:nvGrpSpPr>
          <p:cNvPr id="35898" name="Group 58">
            <a:extLst>
              <a:ext uri="{FF2B5EF4-FFF2-40B4-BE49-F238E27FC236}">
                <a16:creationId xmlns:a16="http://schemas.microsoft.com/office/drawing/2014/main" id="{64A8F28F-10FF-4FB5-8F6D-C83C15198062}"/>
              </a:ext>
            </a:extLst>
          </p:cNvPr>
          <p:cNvGrpSpPr>
            <a:grpSpLocks/>
          </p:cNvGrpSpPr>
          <p:nvPr/>
        </p:nvGrpSpPr>
        <p:grpSpPr bwMode="auto">
          <a:xfrm>
            <a:off x="2050718" y="4840292"/>
            <a:ext cx="5177840" cy="461963"/>
            <a:chOff x="430" y="2448"/>
            <a:chExt cx="2912" cy="291"/>
          </a:xfrm>
        </p:grpSpPr>
        <p:sp>
          <p:nvSpPr>
            <p:cNvPr id="38922" name="Text Box 56">
              <a:extLst>
                <a:ext uri="{FF2B5EF4-FFF2-40B4-BE49-F238E27FC236}">
                  <a16:creationId xmlns:a16="http://schemas.microsoft.com/office/drawing/2014/main" id="{9656F2DA-AE5A-468E-9A44-19260ECE7A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2448"/>
              <a:ext cx="101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14 O (7 x 2)</a:t>
              </a:r>
            </a:p>
          </p:txBody>
        </p:sp>
        <p:sp>
          <p:nvSpPr>
            <p:cNvPr id="38923" name="Text Box 57">
              <a:extLst>
                <a:ext uri="{FF2B5EF4-FFF2-40B4-BE49-F238E27FC236}">
                  <a16:creationId xmlns:a16="http://schemas.microsoft.com/office/drawing/2014/main" id="{4E152CDC-ED05-4CB6-A561-9EE006191E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2" y="2448"/>
              <a:ext cx="13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14 O (4 x 2 + 6)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7471B8-F9F8-402F-8C08-5010E8196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>
            <a:extLst>
              <a:ext uri="{FF2B5EF4-FFF2-40B4-BE49-F238E27FC236}">
                <a16:creationId xmlns:a16="http://schemas.microsoft.com/office/drawing/2014/main" id="{013E1DE5-349E-4C1C-AC92-11A5BADF6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08450"/>
            <a:ext cx="90297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200" dirty="0">
                <a:latin typeface="Arial" panose="020B0604020202020204" pitchFamily="34" charset="0"/>
              </a:rPr>
              <a:t>Write balanced chemical equation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200" dirty="0">
                <a:latin typeface="Arial" panose="020B0604020202020204" pitchFamily="34" charset="0"/>
              </a:rPr>
              <a:t>Convert quantities of known substances into moles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200" dirty="0">
                <a:latin typeface="Arial" panose="020B0604020202020204" pitchFamily="34" charset="0"/>
              </a:rPr>
              <a:t>Use coefficients in balanced equation to calculate the number of moles of the sought quantity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200" dirty="0">
                <a:latin typeface="Arial" panose="020B0604020202020204" pitchFamily="34" charset="0"/>
              </a:rPr>
              <a:t>Convert moles of sought quantity into desired units</a:t>
            </a:r>
          </a:p>
        </p:txBody>
      </p:sp>
      <p:sp>
        <p:nvSpPr>
          <p:cNvPr id="39939" name="Text Box 5">
            <a:extLst>
              <a:ext uri="{FF2B5EF4-FFF2-40B4-BE49-F238E27FC236}">
                <a16:creationId xmlns:a16="http://schemas.microsoft.com/office/drawing/2014/main" id="{1C9E0947-2664-44AE-901D-333FECE91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825" y="146050"/>
            <a:ext cx="72635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376092"/>
                </a:solidFill>
                <a:latin typeface="Arial" panose="020B0604020202020204" pitchFamily="34" charset="0"/>
              </a:rPr>
              <a:t>Amounts of Reactants and Products</a:t>
            </a:r>
          </a:p>
        </p:txBody>
      </p:sp>
      <p:pic>
        <p:nvPicPr>
          <p:cNvPr id="11272" name="Picture 8">
            <a:extLst>
              <a:ext uri="{FF2B5EF4-FFF2-40B4-BE49-F238E27FC236}">
                <a16:creationId xmlns:a16="http://schemas.microsoft.com/office/drawing/2014/main" id="{C1389143-F746-4220-A96A-EB40E8291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831850"/>
            <a:ext cx="624363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406383-DAC8-49BC-A3DE-6B08A66F9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029">
            <a:extLst>
              <a:ext uri="{FF2B5EF4-FFF2-40B4-BE49-F238E27FC236}">
                <a16:creationId xmlns:a16="http://schemas.microsoft.com/office/drawing/2014/main" id="{B4E71433-8921-454F-BF28-332482356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420688"/>
            <a:ext cx="7254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en-US" sz="2400">
              <a:solidFill>
                <a:srgbClr val="376092"/>
              </a:solidFill>
              <a:latin typeface="Arial" panose="020B0604020202020204" pitchFamily="34" charset="0"/>
            </a:endParaRPr>
          </a:p>
        </p:txBody>
      </p:sp>
      <p:sp>
        <p:nvSpPr>
          <p:cNvPr id="40963" name="Text Box 1030">
            <a:extLst>
              <a:ext uri="{FF2B5EF4-FFF2-40B4-BE49-F238E27FC236}">
                <a16:creationId xmlns:a16="http://schemas.microsoft.com/office/drawing/2014/main" id="{EB8D88BF-C136-4964-8718-670F92F3A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76092"/>
                </a:solidFill>
                <a:latin typeface="Arial" panose="020B0604020202020204" pitchFamily="34" charset="0"/>
              </a:rPr>
              <a:t>Methanol burns in air according to the equation</a:t>
            </a:r>
          </a:p>
        </p:txBody>
      </p:sp>
      <p:grpSp>
        <p:nvGrpSpPr>
          <p:cNvPr id="40964" name="Group 1033">
            <a:extLst>
              <a:ext uri="{FF2B5EF4-FFF2-40B4-BE49-F238E27FC236}">
                <a16:creationId xmlns:a16="http://schemas.microsoft.com/office/drawing/2014/main" id="{3C048EC3-2FAB-4818-B600-F9387256E831}"/>
              </a:ext>
            </a:extLst>
          </p:cNvPr>
          <p:cNvGrpSpPr>
            <a:grpSpLocks/>
          </p:cNvGrpSpPr>
          <p:nvPr/>
        </p:nvGrpSpPr>
        <p:grpSpPr bwMode="auto">
          <a:xfrm>
            <a:off x="1795463" y="941388"/>
            <a:ext cx="4897437" cy="457200"/>
            <a:chOff x="723" y="649"/>
            <a:chExt cx="3085" cy="288"/>
          </a:xfrm>
        </p:grpSpPr>
        <p:sp>
          <p:nvSpPr>
            <p:cNvPr id="41003" name="Text Box 1031">
              <a:extLst>
                <a:ext uri="{FF2B5EF4-FFF2-40B4-BE49-F238E27FC236}">
                  <a16:creationId xmlns:a16="http://schemas.microsoft.com/office/drawing/2014/main" id="{D3969F5A-1B4E-4C10-8598-F69BDE3DD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" y="649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2CH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OH + 3O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          2CO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 + 4H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41004" name="Line 1032">
              <a:extLst>
                <a:ext uri="{FF2B5EF4-FFF2-40B4-BE49-F238E27FC236}">
                  <a16:creationId xmlns:a16="http://schemas.microsoft.com/office/drawing/2014/main" id="{DF9ABE9E-1417-4B4B-81DE-FEC023E41E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800"/>
              <a:ext cx="4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76092"/>
                </a:solidFill>
              </a:endParaRPr>
            </a:p>
          </p:txBody>
        </p:sp>
      </p:grpSp>
      <p:sp>
        <p:nvSpPr>
          <p:cNvPr id="40965" name="Text Box 1034">
            <a:extLst>
              <a:ext uri="{FF2B5EF4-FFF2-40B4-BE49-F238E27FC236}">
                <a16:creationId xmlns:a16="http://schemas.microsoft.com/office/drawing/2014/main" id="{540BC568-62AC-4F8F-AC5A-C68B2E307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87475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76092"/>
                </a:solidFill>
                <a:latin typeface="Arial" panose="020B0604020202020204" pitchFamily="34" charset="0"/>
              </a:rPr>
              <a:t>If 209 g of methanol are used up in the combustion, what mass of water is produced?</a:t>
            </a:r>
          </a:p>
        </p:txBody>
      </p:sp>
      <p:grpSp>
        <p:nvGrpSpPr>
          <p:cNvPr id="36882" name="Group 1042">
            <a:extLst>
              <a:ext uri="{FF2B5EF4-FFF2-40B4-BE49-F238E27FC236}">
                <a16:creationId xmlns:a16="http://schemas.microsoft.com/office/drawing/2014/main" id="{3001F2BC-110D-4054-A9AC-E7C3CD5ED91E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2362200"/>
            <a:ext cx="8928101" cy="457200"/>
            <a:chOff x="-8" y="1728"/>
            <a:chExt cx="5624" cy="288"/>
          </a:xfrm>
        </p:grpSpPr>
        <p:sp>
          <p:nvSpPr>
            <p:cNvPr id="40996" name="Text Box 1035">
              <a:extLst>
                <a:ext uri="{FF2B5EF4-FFF2-40B4-BE49-F238E27FC236}">
                  <a16:creationId xmlns:a16="http://schemas.microsoft.com/office/drawing/2014/main" id="{A5B62A93-5EAF-4248-ABBE-F2EFBC146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" y="1728"/>
              <a:ext cx="1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grams CH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OH</a:t>
              </a:r>
            </a:p>
          </p:txBody>
        </p:sp>
        <p:sp>
          <p:nvSpPr>
            <p:cNvPr id="40997" name="Text Box 1036">
              <a:extLst>
                <a:ext uri="{FF2B5EF4-FFF2-40B4-BE49-F238E27FC236}">
                  <a16:creationId xmlns:a16="http://schemas.microsoft.com/office/drawing/2014/main" id="{0296403E-5DCE-49DA-A809-1F45DBD2A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" y="1728"/>
              <a:ext cx="1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Arial" panose="020B0604020202020204" pitchFamily="34" charset="0"/>
                </a:rPr>
                <a:t>moles CH</a:t>
              </a:r>
              <a:r>
                <a:rPr lang="en-US" altLang="en-US" sz="2400" baseline="-25000" dirty="0">
                  <a:latin typeface="Arial" panose="020B0604020202020204" pitchFamily="34" charset="0"/>
                </a:rPr>
                <a:t>3</a:t>
              </a:r>
              <a:r>
                <a:rPr lang="en-US" altLang="en-US" sz="2400" dirty="0">
                  <a:latin typeface="Arial" panose="020B0604020202020204" pitchFamily="34" charset="0"/>
                </a:rPr>
                <a:t>OH</a:t>
              </a:r>
            </a:p>
          </p:txBody>
        </p:sp>
        <p:sp>
          <p:nvSpPr>
            <p:cNvPr id="40998" name="Text Box 1037">
              <a:extLst>
                <a:ext uri="{FF2B5EF4-FFF2-40B4-BE49-F238E27FC236}">
                  <a16:creationId xmlns:a16="http://schemas.microsoft.com/office/drawing/2014/main" id="{B6111ACE-EB72-43AC-94D6-9B861C1FB1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728"/>
              <a:ext cx="10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Arial" panose="020B0604020202020204" pitchFamily="34" charset="0"/>
                </a:rPr>
                <a:t>moles H</a:t>
              </a:r>
              <a:r>
                <a:rPr lang="en-US" altLang="en-US" sz="240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40999" name="Text Box 1038">
              <a:extLst>
                <a:ext uri="{FF2B5EF4-FFF2-40B4-BE49-F238E27FC236}">
                  <a16:creationId xmlns:a16="http://schemas.microsoft.com/office/drawing/2014/main" id="{82B7C6A5-6671-40E4-981E-890F8D7BAB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4" y="1728"/>
              <a:ext cx="10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Arial" panose="020B0604020202020204" pitchFamily="34" charset="0"/>
                </a:rPr>
                <a:t>grams H</a:t>
              </a:r>
              <a:r>
                <a:rPr lang="en-US" altLang="en-US" sz="240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41000" name="Line 1039">
              <a:extLst>
                <a:ext uri="{FF2B5EF4-FFF2-40B4-BE49-F238E27FC236}">
                  <a16:creationId xmlns:a16="http://schemas.microsoft.com/office/drawing/2014/main" id="{4561680C-86E7-43A0-B765-2920E80F12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5" y="1872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01" name="Line 1040">
              <a:extLst>
                <a:ext uri="{FF2B5EF4-FFF2-40B4-BE49-F238E27FC236}">
                  <a16:creationId xmlns:a16="http://schemas.microsoft.com/office/drawing/2014/main" id="{741D958B-EC7B-4B9C-95B4-06BAF74B4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872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2" name="Line 1041">
              <a:extLst>
                <a:ext uri="{FF2B5EF4-FFF2-40B4-BE49-F238E27FC236}">
                  <a16:creationId xmlns:a16="http://schemas.microsoft.com/office/drawing/2014/main" id="{2682FB86-4CFB-4ADC-B2B6-5387658B5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5" y="1872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84" name="Text Box 1044">
            <a:extLst>
              <a:ext uri="{FF2B5EF4-FFF2-40B4-BE49-F238E27FC236}">
                <a16:creationId xmlns:a16="http://schemas.microsoft.com/office/drawing/2014/main" id="{021A2D57-32E9-4DD8-A8B0-74A24AA40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0" y="2971800"/>
            <a:ext cx="1760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molar mass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CH</a:t>
            </a:r>
            <a:r>
              <a:rPr lang="en-US" altLang="en-US" sz="2400" baseline="-25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OH</a:t>
            </a:r>
          </a:p>
        </p:txBody>
      </p:sp>
      <p:sp>
        <p:nvSpPr>
          <p:cNvPr id="36885" name="Text Box 1045">
            <a:extLst>
              <a:ext uri="{FF2B5EF4-FFF2-40B4-BE49-F238E27FC236}">
                <a16:creationId xmlns:a16="http://schemas.microsoft.com/office/drawing/2014/main" id="{72B48CC6-9F06-45D0-9F02-637F7D972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2987675"/>
            <a:ext cx="2644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coefficients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chemical equation</a:t>
            </a:r>
          </a:p>
        </p:txBody>
      </p:sp>
      <p:sp>
        <p:nvSpPr>
          <p:cNvPr id="36886" name="Text Box 1046">
            <a:extLst>
              <a:ext uri="{FF2B5EF4-FFF2-40B4-BE49-F238E27FC236}">
                <a16:creationId xmlns:a16="http://schemas.microsoft.com/office/drawing/2014/main" id="{C1263E94-BFAD-41DF-B428-41B9155CD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363" y="2971800"/>
            <a:ext cx="1760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molar mass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4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36887" name="Text Box 1047">
            <a:extLst>
              <a:ext uri="{FF2B5EF4-FFF2-40B4-BE49-F238E27FC236}">
                <a16:creationId xmlns:a16="http://schemas.microsoft.com/office/drawing/2014/main" id="{91A4B29C-5188-46CA-A88D-4111D4F27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4373563"/>
            <a:ext cx="173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209 g CH</a:t>
            </a:r>
            <a:r>
              <a:rPr lang="en-US" altLang="en-US" sz="2000" baseline="-25000">
                <a:latin typeface="Arial" panose="020B0604020202020204" pitchFamily="34" charset="0"/>
              </a:rPr>
              <a:t>3</a:t>
            </a:r>
            <a:r>
              <a:rPr lang="en-US" altLang="en-US" sz="2000">
                <a:latin typeface="Arial" panose="020B0604020202020204" pitchFamily="34" charset="0"/>
              </a:rPr>
              <a:t>OH</a:t>
            </a:r>
          </a:p>
        </p:txBody>
      </p:sp>
      <p:grpSp>
        <p:nvGrpSpPr>
          <p:cNvPr id="36916" name="Group 1076">
            <a:extLst>
              <a:ext uri="{FF2B5EF4-FFF2-40B4-BE49-F238E27FC236}">
                <a16:creationId xmlns:a16="http://schemas.microsoft.com/office/drawing/2014/main" id="{05889DC0-2C1D-4741-A680-3D4D2ABDF3D0}"/>
              </a:ext>
            </a:extLst>
          </p:cNvPr>
          <p:cNvGrpSpPr>
            <a:grpSpLocks/>
          </p:cNvGrpSpPr>
          <p:nvPr/>
        </p:nvGrpSpPr>
        <p:grpSpPr bwMode="auto">
          <a:xfrm>
            <a:off x="2363788" y="4195763"/>
            <a:ext cx="1960562" cy="754062"/>
            <a:chOff x="1458" y="2643"/>
            <a:chExt cx="1235" cy="475"/>
          </a:xfrm>
        </p:grpSpPr>
        <p:sp>
          <p:nvSpPr>
            <p:cNvPr id="40992" name="Text Box 1049">
              <a:extLst>
                <a:ext uri="{FF2B5EF4-FFF2-40B4-BE49-F238E27FC236}">
                  <a16:creationId xmlns:a16="http://schemas.microsoft.com/office/drawing/2014/main" id="{AA1F6932-3D4B-4FA4-9B1F-71447A788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1" y="2643"/>
              <a:ext cx="10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1 mol CH</a:t>
              </a:r>
              <a:r>
                <a:rPr lang="en-US" altLang="en-US" sz="2000" baseline="-25000" dirty="0">
                  <a:latin typeface="Arial" panose="020B0604020202020204" pitchFamily="34" charset="0"/>
                </a:rPr>
                <a:t>3</a:t>
              </a:r>
              <a:r>
                <a:rPr lang="en-US" altLang="en-US" sz="2000" dirty="0">
                  <a:latin typeface="Arial" panose="020B0604020202020204" pitchFamily="34" charset="0"/>
                </a:rPr>
                <a:t>OH</a:t>
              </a:r>
            </a:p>
          </p:txBody>
        </p:sp>
        <p:sp>
          <p:nvSpPr>
            <p:cNvPr id="40993" name="Text Box 1050">
              <a:extLst>
                <a:ext uri="{FF2B5EF4-FFF2-40B4-BE49-F238E27FC236}">
                  <a16:creationId xmlns:a16="http://schemas.microsoft.com/office/drawing/2014/main" id="{C742D505-CFC0-46D2-96A9-DD1B25144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9" y="2868"/>
              <a:ext cx="11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32.0 g CH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000">
                  <a:latin typeface="Arial" panose="020B0604020202020204" pitchFamily="34" charset="0"/>
                </a:rPr>
                <a:t>OH</a:t>
              </a:r>
            </a:p>
          </p:txBody>
        </p:sp>
        <p:sp>
          <p:nvSpPr>
            <p:cNvPr id="40994" name="Line 1051">
              <a:extLst>
                <a:ext uri="{FF2B5EF4-FFF2-40B4-BE49-F238E27FC236}">
                  <a16:creationId xmlns:a16="http://schemas.microsoft.com/office/drawing/2014/main" id="{9D3E09E0-3C5A-4349-B097-9C4898D4F7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9" y="2884"/>
              <a:ext cx="98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Text Box 1052">
              <a:extLst>
                <a:ext uri="{FF2B5EF4-FFF2-40B4-BE49-F238E27FC236}">
                  <a16:creationId xmlns:a16="http://schemas.microsoft.com/office/drawing/2014/main" id="{F6231CF7-5515-48C0-B03B-C3CAD2C484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8" y="274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36911" name="Group 1071">
            <a:extLst>
              <a:ext uri="{FF2B5EF4-FFF2-40B4-BE49-F238E27FC236}">
                <a16:creationId xmlns:a16="http://schemas.microsoft.com/office/drawing/2014/main" id="{F3F8F648-8C65-4540-A9EE-0290265B3F92}"/>
              </a:ext>
            </a:extLst>
          </p:cNvPr>
          <p:cNvGrpSpPr>
            <a:grpSpLocks/>
          </p:cNvGrpSpPr>
          <p:nvPr/>
        </p:nvGrpSpPr>
        <p:grpSpPr bwMode="auto">
          <a:xfrm>
            <a:off x="4265613" y="4191000"/>
            <a:ext cx="2057400" cy="762000"/>
            <a:chOff x="2352" y="2632"/>
            <a:chExt cx="1296" cy="480"/>
          </a:xfrm>
        </p:grpSpPr>
        <p:sp>
          <p:nvSpPr>
            <p:cNvPr id="40988" name="Text Box 1054">
              <a:extLst>
                <a:ext uri="{FF2B5EF4-FFF2-40B4-BE49-F238E27FC236}">
                  <a16:creationId xmlns:a16="http://schemas.microsoft.com/office/drawing/2014/main" id="{2BC2A389-F079-4927-9A9F-0C14C8ABC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" y="2632"/>
              <a:ext cx="8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4 mol H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00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40989" name="Text Box 1055">
              <a:extLst>
                <a:ext uri="{FF2B5EF4-FFF2-40B4-BE49-F238E27FC236}">
                  <a16:creationId xmlns:a16="http://schemas.microsoft.com/office/drawing/2014/main" id="{8F96652A-AE83-4C08-A201-A811C6E34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6" y="2862"/>
              <a:ext cx="10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2 mol CH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000">
                  <a:latin typeface="Arial" panose="020B0604020202020204" pitchFamily="34" charset="0"/>
                </a:rPr>
                <a:t>OH</a:t>
              </a:r>
            </a:p>
          </p:txBody>
        </p:sp>
        <p:sp>
          <p:nvSpPr>
            <p:cNvPr id="40990" name="Line 1056">
              <a:extLst>
                <a:ext uri="{FF2B5EF4-FFF2-40B4-BE49-F238E27FC236}">
                  <a16:creationId xmlns:a16="http://schemas.microsoft.com/office/drawing/2014/main" id="{CA9D9411-3FFA-4B65-8C6C-0E403DCB3F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880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Text Box 1057">
              <a:extLst>
                <a:ext uri="{FF2B5EF4-FFF2-40B4-BE49-F238E27FC236}">
                  <a16:creationId xmlns:a16="http://schemas.microsoft.com/office/drawing/2014/main" id="{369270C8-3E64-4591-A3B8-5D7C622EB4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36918" name="Group 1078">
            <a:extLst>
              <a:ext uri="{FF2B5EF4-FFF2-40B4-BE49-F238E27FC236}">
                <a16:creationId xmlns:a16="http://schemas.microsoft.com/office/drawing/2014/main" id="{0D3BB7F2-BF5C-4B36-92D9-BD7FFDB0DB42}"/>
              </a:ext>
            </a:extLst>
          </p:cNvPr>
          <p:cNvGrpSpPr>
            <a:grpSpLocks/>
          </p:cNvGrpSpPr>
          <p:nvPr/>
        </p:nvGrpSpPr>
        <p:grpSpPr bwMode="auto">
          <a:xfrm>
            <a:off x="6297613" y="4191000"/>
            <a:ext cx="2160587" cy="762000"/>
            <a:chOff x="3936" y="2640"/>
            <a:chExt cx="1361" cy="480"/>
          </a:xfrm>
        </p:grpSpPr>
        <p:grpSp>
          <p:nvGrpSpPr>
            <p:cNvPr id="40982" name="Group 1077">
              <a:extLst>
                <a:ext uri="{FF2B5EF4-FFF2-40B4-BE49-F238E27FC236}">
                  <a16:creationId xmlns:a16="http://schemas.microsoft.com/office/drawing/2014/main" id="{E5D823C8-C8CD-4D2B-8DD4-F51D522CB4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2640"/>
              <a:ext cx="1113" cy="480"/>
              <a:chOff x="3936" y="2640"/>
              <a:chExt cx="1113" cy="480"/>
            </a:xfrm>
          </p:grpSpPr>
          <p:sp>
            <p:nvSpPr>
              <p:cNvPr id="40984" name="Text Box 1059">
                <a:extLst>
                  <a:ext uri="{FF2B5EF4-FFF2-40B4-BE49-F238E27FC236}">
                    <a16:creationId xmlns:a16="http://schemas.microsoft.com/office/drawing/2014/main" id="{50109F20-514C-40AC-B5FE-40ACEE02F2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7" y="2640"/>
                <a:ext cx="9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Arial" panose="020B0604020202020204" pitchFamily="34" charset="0"/>
                  </a:rPr>
                  <a:t>18.0 g H</a:t>
                </a:r>
                <a:r>
                  <a:rPr lang="en-US" altLang="en-US" sz="200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000">
                    <a:latin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40985" name="Text Box 1060">
                <a:extLst>
                  <a:ext uri="{FF2B5EF4-FFF2-40B4-BE49-F238E27FC236}">
                    <a16:creationId xmlns:a16="http://schemas.microsoft.com/office/drawing/2014/main" id="{1C09CC42-52B9-49FD-B6AD-5120B16A49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4" y="2870"/>
                <a:ext cx="8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Arial" panose="020B0604020202020204" pitchFamily="34" charset="0"/>
                  </a:rPr>
                  <a:t>1 mol H</a:t>
                </a:r>
                <a:r>
                  <a:rPr lang="en-US" altLang="en-US" sz="200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000">
                    <a:latin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40986" name="Line 1061">
                <a:extLst>
                  <a:ext uri="{FF2B5EF4-FFF2-40B4-BE49-F238E27FC236}">
                    <a16:creationId xmlns:a16="http://schemas.microsoft.com/office/drawing/2014/main" id="{84E1E41E-54F4-4C88-AEAF-51B5DB869E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888"/>
                <a:ext cx="92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7" name="Text Box 1062">
                <a:extLst>
                  <a:ext uri="{FF2B5EF4-FFF2-40B4-BE49-F238E27FC236}">
                    <a16:creationId xmlns:a16="http://schemas.microsoft.com/office/drawing/2014/main" id="{7E44A8FF-E25E-4B60-A0AC-49C2015892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" y="275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Arial" panose="020B0604020202020204" pitchFamily="34" charset="0"/>
                  </a:rPr>
                  <a:t>x</a:t>
                </a:r>
              </a:p>
            </p:txBody>
          </p:sp>
        </p:grpSp>
        <p:sp>
          <p:nvSpPr>
            <p:cNvPr id="40983" name="Text Box 1063">
              <a:extLst>
                <a:ext uri="{FF2B5EF4-FFF2-40B4-BE49-F238E27FC236}">
                  <a16:creationId xmlns:a16="http://schemas.microsoft.com/office/drawing/2014/main" id="{9BDD1A57-73FC-4D4E-8357-31EE01B816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274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36904" name="Line 1064">
            <a:extLst>
              <a:ext uri="{FF2B5EF4-FFF2-40B4-BE49-F238E27FC236}">
                <a16:creationId xmlns:a16="http://schemas.microsoft.com/office/drawing/2014/main" id="{690EB8F7-A33F-4347-9138-4C9C3AF0C6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7213" y="46482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5" name="Line 1065">
            <a:extLst>
              <a:ext uri="{FF2B5EF4-FFF2-40B4-BE49-F238E27FC236}">
                <a16:creationId xmlns:a16="http://schemas.microsoft.com/office/drawing/2014/main" id="{9D03F0F1-538D-4D05-A9D0-FA793C2225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7213" y="41910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6" name="Line 1066">
            <a:extLst>
              <a:ext uri="{FF2B5EF4-FFF2-40B4-BE49-F238E27FC236}">
                <a16:creationId xmlns:a16="http://schemas.microsoft.com/office/drawing/2014/main" id="{BD73102C-CD58-4B2D-B169-ECE023971B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8413" y="44196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7" name="Line 1067">
            <a:extLst>
              <a:ext uri="{FF2B5EF4-FFF2-40B4-BE49-F238E27FC236}">
                <a16:creationId xmlns:a16="http://schemas.microsoft.com/office/drawing/2014/main" id="{607CC1FC-5781-4890-B013-DFA71A9795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8413" y="45720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8" name="Line 1068">
            <a:extLst>
              <a:ext uri="{FF2B5EF4-FFF2-40B4-BE49-F238E27FC236}">
                <a16:creationId xmlns:a16="http://schemas.microsoft.com/office/drawing/2014/main" id="{4FD95A08-6BF5-4323-9F56-31A62DD908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8413" y="42672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9" name="Line 1069">
            <a:extLst>
              <a:ext uri="{FF2B5EF4-FFF2-40B4-BE49-F238E27FC236}">
                <a16:creationId xmlns:a16="http://schemas.microsoft.com/office/drawing/2014/main" id="{6C2131ED-496C-4A66-8D1D-B43359D6EE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7213" y="45720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4" name="Text Box 1074">
            <a:extLst>
              <a:ext uri="{FF2B5EF4-FFF2-40B4-BE49-F238E27FC236}">
                <a16:creationId xmlns:a16="http://schemas.microsoft.com/office/drawing/2014/main" id="{2CD31BEE-0760-4E65-8AE0-7D327B235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818" y="5410200"/>
            <a:ext cx="16321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235 g H</a:t>
            </a:r>
            <a:r>
              <a:rPr lang="en-US" altLang="en-US" sz="2400" b="1" baseline="-25000" dirty="0">
                <a:latin typeface="Arial" panose="020B0604020202020204" pitchFamily="34" charset="0"/>
              </a:rPr>
              <a:t>2</a:t>
            </a:r>
            <a:r>
              <a:rPr lang="en-US" altLang="en-US" sz="2400" b="1" dirty="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070A38-63D1-4438-AE0B-66664591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4" grpId="0"/>
      <p:bldP spid="36885" grpId="0"/>
      <p:bldP spid="36886" grpId="0"/>
      <p:bldP spid="36887" grpId="0" autoUpdateAnimBg="0"/>
      <p:bldP spid="3691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>
            <a:extLst>
              <a:ext uri="{FF2B5EF4-FFF2-40B4-BE49-F238E27FC236}">
                <a16:creationId xmlns:a16="http://schemas.microsoft.com/office/drawing/2014/main" id="{17069250-744F-4E54-9541-17ED7D0B0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90600"/>
            <a:ext cx="5638800" cy="1858963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Naturally occurring  lithium is: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7.42% </a:t>
            </a:r>
            <a:r>
              <a:rPr lang="en-US" altLang="en-US" sz="2800" baseline="30000" dirty="0">
                <a:latin typeface="Arial" panose="020B0604020202020204" pitchFamily="34" charset="0"/>
              </a:rPr>
              <a:t>6</a:t>
            </a:r>
            <a:r>
              <a:rPr lang="en-US" altLang="en-US" sz="2800" dirty="0">
                <a:latin typeface="Arial" panose="020B0604020202020204" pitchFamily="34" charset="0"/>
              </a:rPr>
              <a:t>Li (6.015 amu)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92.58% </a:t>
            </a:r>
            <a:r>
              <a:rPr lang="en-US" altLang="en-US" sz="2800" baseline="30000" dirty="0">
                <a:latin typeface="Arial" panose="020B0604020202020204" pitchFamily="34" charset="0"/>
              </a:rPr>
              <a:t>7</a:t>
            </a:r>
            <a:r>
              <a:rPr lang="en-US" altLang="en-US" sz="2800" dirty="0">
                <a:latin typeface="Arial" panose="020B0604020202020204" pitchFamily="34" charset="0"/>
              </a:rPr>
              <a:t>Li (7.016 amu)</a:t>
            </a:r>
          </a:p>
        </p:txBody>
      </p:sp>
      <p:grpSp>
        <p:nvGrpSpPr>
          <p:cNvPr id="19471" name="Group 15">
            <a:extLst>
              <a:ext uri="{FF2B5EF4-FFF2-40B4-BE49-F238E27FC236}">
                <a16:creationId xmlns:a16="http://schemas.microsoft.com/office/drawing/2014/main" id="{5FB433E8-8817-4A8C-8E00-05DDF8A59347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648200"/>
            <a:ext cx="5334001" cy="990600"/>
            <a:chOff x="720" y="3160"/>
            <a:chExt cx="3360" cy="624"/>
          </a:xfrm>
        </p:grpSpPr>
        <p:sp>
          <p:nvSpPr>
            <p:cNvPr id="6151" name="Text Box 5">
              <a:extLst>
                <a:ext uri="{FF2B5EF4-FFF2-40B4-BE49-F238E27FC236}">
                  <a16:creationId xmlns:a16="http://schemas.microsoft.com/office/drawing/2014/main" id="{72A6B747-9D57-4BB8-886B-393E7E42B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160"/>
              <a:ext cx="33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Arial" panose="020B0604020202020204" pitchFamily="34" charset="0"/>
                </a:rPr>
                <a:t>(7.42 x 6.015)  + (92.58 x 7.016)</a:t>
              </a:r>
            </a:p>
          </p:txBody>
        </p:sp>
        <p:sp>
          <p:nvSpPr>
            <p:cNvPr id="6152" name="Line 7">
              <a:extLst>
                <a:ext uri="{FF2B5EF4-FFF2-40B4-BE49-F238E27FC236}">
                  <a16:creationId xmlns:a16="http://schemas.microsoft.com/office/drawing/2014/main" id="{9A48672D-7CDC-4376-9008-7312C7287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3496"/>
              <a:ext cx="3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Text Box 8">
              <a:extLst>
                <a:ext uri="{FF2B5EF4-FFF2-40B4-BE49-F238E27FC236}">
                  <a16:creationId xmlns:a16="http://schemas.microsoft.com/office/drawing/2014/main" id="{ADF5A520-5A31-4163-8CF8-84D6D75F03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1" y="3457"/>
              <a:ext cx="4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Arial" panose="020B0604020202020204" pitchFamily="34" charset="0"/>
                </a:rPr>
                <a:t>100</a:t>
              </a:r>
            </a:p>
          </p:txBody>
        </p:sp>
      </p:grpSp>
      <p:sp>
        <p:nvSpPr>
          <p:cNvPr id="19465" name="Text Box 9">
            <a:extLst>
              <a:ext uri="{FF2B5EF4-FFF2-40B4-BE49-F238E27FC236}">
                <a16:creationId xmlns:a16="http://schemas.microsoft.com/office/drawing/2014/main" id="{88468D3D-3798-46B3-9315-30E6830F0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525" y="4891087"/>
            <a:ext cx="2174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= 6.941 amu</a:t>
            </a:r>
          </a:p>
        </p:txBody>
      </p:sp>
      <p:sp>
        <p:nvSpPr>
          <p:cNvPr id="19470" name="Text Box 14">
            <a:extLst>
              <a:ext uri="{FF2B5EF4-FFF2-40B4-BE49-F238E27FC236}">
                <a16:creationId xmlns:a16="http://schemas.microsoft.com/office/drawing/2014/main" id="{9880E5C5-103F-4999-BD70-55DE10660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0" y="3505200"/>
            <a:ext cx="6207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Arial" panose="020B0604020202020204" pitchFamily="34" charset="0"/>
              </a:rPr>
              <a:t>Average atomic mass</a:t>
            </a:r>
            <a:r>
              <a:rPr lang="en-US" altLang="en-US">
                <a:latin typeface="Arial" panose="020B0604020202020204" pitchFamily="34" charset="0"/>
              </a:rPr>
              <a:t> of lithium: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C8837C-76B1-4999-B105-87EB0BBB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F101F-F421-4818-80FC-CDD4B2BDE1B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utoUpdateAnimBg="0"/>
      <p:bldP spid="19470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3">
            <a:extLst>
              <a:ext uri="{FF2B5EF4-FFF2-40B4-BE49-F238E27FC236}">
                <a16:creationId xmlns:a16="http://schemas.microsoft.com/office/drawing/2014/main" id="{986602F9-9DDB-4DCA-8747-21C4C49D8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177800"/>
            <a:ext cx="36449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376092"/>
                </a:solidFill>
                <a:latin typeface="Arial" panose="020B0604020202020204" pitchFamily="34" charset="0"/>
              </a:rPr>
              <a:t>Limiting Reagent</a:t>
            </a:r>
          </a:p>
        </p:txBody>
      </p:sp>
      <p:pic>
        <p:nvPicPr>
          <p:cNvPr id="41987" name="Picture 26" descr="03_09">
            <a:extLst>
              <a:ext uri="{FF2B5EF4-FFF2-40B4-BE49-F238E27FC236}">
                <a16:creationId xmlns:a16="http://schemas.microsoft.com/office/drawing/2014/main" id="{0895AB57-6403-40BF-AA57-253C04DAC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1" t="2702" r="18781"/>
          <a:stretch>
            <a:fillRect/>
          </a:stretch>
        </p:blipFill>
        <p:spPr bwMode="auto">
          <a:xfrm>
            <a:off x="123825" y="76200"/>
            <a:ext cx="26225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8" name="Group 38">
            <a:extLst>
              <a:ext uri="{FF2B5EF4-FFF2-40B4-BE49-F238E27FC236}">
                <a16:creationId xmlns:a16="http://schemas.microsoft.com/office/drawing/2014/main" id="{127E56E5-A00D-4C8E-BFB7-F7AB007BA20F}"/>
              </a:ext>
            </a:extLst>
          </p:cNvPr>
          <p:cNvGrpSpPr>
            <a:grpSpLocks/>
          </p:cNvGrpSpPr>
          <p:nvPr/>
        </p:nvGrpSpPr>
        <p:grpSpPr bwMode="auto">
          <a:xfrm>
            <a:off x="4475163" y="2601913"/>
            <a:ext cx="3089275" cy="457200"/>
            <a:chOff x="597" y="1367"/>
            <a:chExt cx="1947" cy="288"/>
          </a:xfrm>
        </p:grpSpPr>
        <p:sp>
          <p:nvSpPr>
            <p:cNvPr id="41997" name="Text Box 31">
              <a:extLst>
                <a:ext uri="{FF2B5EF4-FFF2-40B4-BE49-F238E27FC236}">
                  <a16:creationId xmlns:a16="http://schemas.microsoft.com/office/drawing/2014/main" id="{A89D9F8B-54A0-40A0-9EB7-1BBF6B1FC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" y="1367"/>
              <a:ext cx="19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2NO + 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   </a:t>
              </a:r>
              <a:r>
                <a:rPr lang="en-US" altLang="en-US" sz="2400">
                  <a:latin typeface="Arial" panose="020B0604020202020204" pitchFamily="34" charset="0"/>
                </a:rPr>
                <a:t>        2NO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1998" name="Line 32">
              <a:extLst>
                <a:ext uri="{FF2B5EF4-FFF2-40B4-BE49-F238E27FC236}">
                  <a16:creationId xmlns:a16="http://schemas.microsoft.com/office/drawing/2014/main" id="{CEF3B703-38E0-435B-9967-1E3750665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51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22" name="Text Box 34">
            <a:extLst>
              <a:ext uri="{FF2B5EF4-FFF2-40B4-BE49-F238E27FC236}">
                <a16:creationId xmlns:a16="http://schemas.microsoft.com/office/drawing/2014/main" id="{961BB854-8D19-45ED-BAE8-F08603D05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3649663"/>
            <a:ext cx="37737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NO</a:t>
            </a:r>
            <a:r>
              <a:rPr lang="en-US" altLang="en-US" sz="2400" dirty="0">
                <a:latin typeface="Arial" panose="020B0604020202020204" pitchFamily="34" charset="0"/>
              </a:rPr>
              <a:t> is the </a:t>
            </a:r>
            <a:r>
              <a:rPr lang="en-US" altLang="en-US" sz="2400" b="1" dirty="0">
                <a:latin typeface="Arial" panose="020B0604020202020204" pitchFamily="34" charset="0"/>
              </a:rPr>
              <a:t>limiting</a:t>
            </a:r>
            <a:r>
              <a:rPr lang="en-US" altLang="en-US" sz="2400" dirty="0">
                <a:latin typeface="Arial" panose="020B0604020202020204" pitchFamily="34" charset="0"/>
              </a:rPr>
              <a:t> reagent</a:t>
            </a:r>
            <a:endParaRPr lang="en-US" altLang="en-US" sz="24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2318" name="Group 30">
            <a:extLst>
              <a:ext uri="{FF2B5EF4-FFF2-40B4-BE49-F238E27FC236}">
                <a16:creationId xmlns:a16="http://schemas.microsoft.com/office/drawing/2014/main" id="{6957F5C6-0F85-4CA4-8515-8D796552001D}"/>
              </a:ext>
            </a:extLst>
          </p:cNvPr>
          <p:cNvGrpSpPr>
            <a:grpSpLocks/>
          </p:cNvGrpSpPr>
          <p:nvPr/>
        </p:nvGrpSpPr>
        <p:grpSpPr bwMode="auto">
          <a:xfrm>
            <a:off x="473075" y="4102100"/>
            <a:ext cx="1104900" cy="1206500"/>
            <a:chOff x="3320" y="2584"/>
            <a:chExt cx="696" cy="760"/>
          </a:xfrm>
        </p:grpSpPr>
        <p:sp>
          <p:nvSpPr>
            <p:cNvPr id="41994" name="Oval 27">
              <a:extLst>
                <a:ext uri="{FF2B5EF4-FFF2-40B4-BE49-F238E27FC236}">
                  <a16:creationId xmlns:a16="http://schemas.microsoft.com/office/drawing/2014/main" id="{23E57FA3-BB2E-4B55-9DE4-801A26ADB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2584"/>
              <a:ext cx="264" cy="24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1995" name="Oval 28">
              <a:extLst>
                <a:ext uri="{FF2B5EF4-FFF2-40B4-BE49-F238E27FC236}">
                  <a16:creationId xmlns:a16="http://schemas.microsoft.com/office/drawing/2014/main" id="{900F314C-7F1E-4C7A-A609-23F1B3A26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2848"/>
              <a:ext cx="264" cy="24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1996" name="Oval 29">
              <a:extLst>
                <a:ext uri="{FF2B5EF4-FFF2-40B4-BE49-F238E27FC236}">
                  <a16:creationId xmlns:a16="http://schemas.microsoft.com/office/drawing/2014/main" id="{753331CE-BD66-4751-9873-340406DA2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0" y="3104"/>
              <a:ext cx="264" cy="24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12323" name="Text Box 35">
            <a:extLst>
              <a:ext uri="{FF2B5EF4-FFF2-40B4-BE49-F238E27FC236}">
                <a16:creationId xmlns:a16="http://schemas.microsoft.com/office/drawing/2014/main" id="{E26DF1B6-C0AF-4748-A22E-A91FD6600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75" y="4699000"/>
            <a:ext cx="36022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O</a:t>
            </a:r>
            <a:r>
              <a:rPr lang="en-US" altLang="en-US" sz="2400" b="1" baseline="-25000" dirty="0"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latin typeface="Arial" panose="020B0604020202020204" pitchFamily="34" charset="0"/>
              </a:rPr>
              <a:t> is the </a:t>
            </a:r>
            <a:r>
              <a:rPr lang="en-US" altLang="en-US" sz="2400" b="1" dirty="0">
                <a:latin typeface="Arial" panose="020B0604020202020204" pitchFamily="34" charset="0"/>
              </a:rPr>
              <a:t>excess</a:t>
            </a:r>
            <a:r>
              <a:rPr lang="en-US" altLang="en-US" sz="2400" dirty="0">
                <a:latin typeface="Arial" panose="020B0604020202020204" pitchFamily="34" charset="0"/>
              </a:rPr>
              <a:t> reagent</a:t>
            </a:r>
          </a:p>
        </p:txBody>
      </p:sp>
      <p:sp>
        <p:nvSpPr>
          <p:cNvPr id="41992" name="Text Box 37">
            <a:extLst>
              <a:ext uri="{FF2B5EF4-FFF2-40B4-BE49-F238E27FC236}">
                <a16:creationId xmlns:a16="http://schemas.microsoft.com/office/drawing/2014/main" id="{87AB7CAC-648B-4B8B-9325-35596E519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536700"/>
            <a:ext cx="62484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Reactant </a:t>
            </a:r>
            <a:r>
              <a:rPr lang="en-US" altLang="en-US" sz="2800" b="1">
                <a:latin typeface="Arial" panose="020B0604020202020204" pitchFamily="34" charset="0"/>
              </a:rPr>
              <a:t>used up first </a:t>
            </a:r>
            <a:r>
              <a:rPr lang="en-US" altLang="en-US" sz="2800">
                <a:latin typeface="Arial" panose="020B0604020202020204" pitchFamily="34" charset="0"/>
              </a:rPr>
              <a:t>in the reaction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34A3AB-9E60-431C-BF81-5A42608A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2" grpId="0"/>
      <p:bldP spid="123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>
            <a:extLst>
              <a:ext uri="{FF2B5EF4-FFF2-40B4-BE49-F238E27FC236}">
                <a16:creationId xmlns:a16="http://schemas.microsoft.com/office/drawing/2014/main" id="{FA8398AA-9A65-4668-A0FC-CA29821C0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33FF"/>
                </a:solidFill>
                <a:latin typeface="Arial" panose="020B0604020202020204" pitchFamily="34" charset="0"/>
              </a:rPr>
              <a:t>In one process, 124 g of Al are reacted with 601 g of Fe</a:t>
            </a:r>
            <a:r>
              <a:rPr lang="en-US" altLang="en-US" sz="2400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solidFill>
                  <a:srgbClr val="3333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400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3</a:t>
            </a:r>
            <a:endParaRPr lang="en-US" altLang="en-US" sz="240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grpSp>
        <p:nvGrpSpPr>
          <p:cNvPr id="43011" name="Group 6">
            <a:extLst>
              <a:ext uri="{FF2B5EF4-FFF2-40B4-BE49-F238E27FC236}">
                <a16:creationId xmlns:a16="http://schemas.microsoft.com/office/drawing/2014/main" id="{AE970CD2-2FCF-40CC-8253-28BDDEC50658}"/>
              </a:ext>
            </a:extLst>
          </p:cNvPr>
          <p:cNvGrpSpPr>
            <a:grpSpLocks/>
          </p:cNvGrpSpPr>
          <p:nvPr/>
        </p:nvGrpSpPr>
        <p:grpSpPr bwMode="auto">
          <a:xfrm>
            <a:off x="2445268" y="838200"/>
            <a:ext cx="4235450" cy="457200"/>
            <a:chOff x="988" y="649"/>
            <a:chExt cx="2668" cy="288"/>
          </a:xfrm>
        </p:grpSpPr>
        <p:sp>
          <p:nvSpPr>
            <p:cNvPr id="43061" name="Text Box 7">
              <a:extLst>
                <a:ext uri="{FF2B5EF4-FFF2-40B4-BE49-F238E27FC236}">
                  <a16:creationId xmlns:a16="http://schemas.microsoft.com/office/drawing/2014/main" id="{2EEC0B2D-A038-495C-8EAA-C91ACE649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8" y="649"/>
              <a:ext cx="26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rPr>
                <a:t>2Al + Fe</a:t>
              </a:r>
              <a:r>
                <a:rPr lang="en-US" altLang="en-US" sz="2400" baseline="-25000" dirty="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 dirty="0">
                  <a:solidFill>
                    <a:srgbClr val="3333FF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rPr>
                <a:t>          Al</a:t>
              </a:r>
              <a:r>
                <a:rPr lang="en-US" altLang="en-US" sz="2400" baseline="-25000" dirty="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 dirty="0">
                  <a:solidFill>
                    <a:srgbClr val="3333FF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rPr>
                <a:t> + 2Fe</a:t>
              </a:r>
            </a:p>
          </p:txBody>
        </p:sp>
        <p:sp>
          <p:nvSpPr>
            <p:cNvPr id="43062" name="Line 8">
              <a:extLst>
                <a:ext uri="{FF2B5EF4-FFF2-40B4-BE49-F238E27FC236}">
                  <a16:creationId xmlns:a16="http://schemas.microsoft.com/office/drawing/2014/main" id="{5876940F-5E10-44E3-887D-FD59C7AB89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800"/>
              <a:ext cx="4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333FF"/>
                </a:solidFill>
              </a:endParaRPr>
            </a:p>
          </p:txBody>
        </p:sp>
      </p:grpSp>
      <p:sp>
        <p:nvSpPr>
          <p:cNvPr id="43012" name="Text Box 9">
            <a:extLst>
              <a:ext uri="{FF2B5EF4-FFF2-40B4-BE49-F238E27FC236}">
                <a16:creationId xmlns:a16="http://schemas.microsoft.com/office/drawing/2014/main" id="{EBED97F8-9933-458C-9608-6E14BE69E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505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333FF"/>
                </a:solidFill>
                <a:latin typeface="Arial" panose="020B0604020202020204" pitchFamily="34" charset="0"/>
              </a:rPr>
              <a:t>Calculate the mass of Al</a:t>
            </a:r>
            <a:r>
              <a:rPr lang="en-US" altLang="en-US" sz="2400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solidFill>
                  <a:srgbClr val="3333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400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400" dirty="0">
                <a:solidFill>
                  <a:srgbClr val="3333FF"/>
                </a:solidFill>
                <a:latin typeface="Arial" panose="020B0604020202020204" pitchFamily="34" charset="0"/>
              </a:rPr>
              <a:t> formed.</a:t>
            </a:r>
          </a:p>
        </p:txBody>
      </p:sp>
      <p:grpSp>
        <p:nvGrpSpPr>
          <p:cNvPr id="37908" name="Group 20">
            <a:extLst>
              <a:ext uri="{FF2B5EF4-FFF2-40B4-BE49-F238E27FC236}">
                <a16:creationId xmlns:a16="http://schemas.microsoft.com/office/drawing/2014/main" id="{F2C6114F-69E3-4A56-A34F-D294425FD94D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286000"/>
            <a:ext cx="8988425" cy="457200"/>
            <a:chOff x="48" y="1776"/>
            <a:chExt cx="5662" cy="288"/>
          </a:xfrm>
        </p:grpSpPr>
        <p:sp>
          <p:nvSpPr>
            <p:cNvPr id="43054" name="Text Box 11">
              <a:extLst>
                <a:ext uri="{FF2B5EF4-FFF2-40B4-BE49-F238E27FC236}">
                  <a16:creationId xmlns:a16="http://schemas.microsoft.com/office/drawing/2014/main" id="{04DFC703-B5D0-4B8B-8D55-D13E4ADE82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1776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g Al</a:t>
              </a:r>
            </a:p>
          </p:txBody>
        </p:sp>
        <p:sp>
          <p:nvSpPr>
            <p:cNvPr id="43055" name="Text Box 12">
              <a:extLst>
                <a:ext uri="{FF2B5EF4-FFF2-40B4-BE49-F238E27FC236}">
                  <a16:creationId xmlns:a16="http://schemas.microsoft.com/office/drawing/2014/main" id="{F8E32B62-91E6-46B3-90C4-C7EB5C7FB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1" y="1776"/>
              <a:ext cx="6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mol Al</a:t>
              </a:r>
            </a:p>
          </p:txBody>
        </p:sp>
        <p:sp>
          <p:nvSpPr>
            <p:cNvPr id="43056" name="Text Box 13">
              <a:extLst>
                <a:ext uri="{FF2B5EF4-FFF2-40B4-BE49-F238E27FC236}">
                  <a16:creationId xmlns:a16="http://schemas.microsoft.com/office/drawing/2014/main" id="{07D6E5A9-503F-4B06-B240-9AD9C7D55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0" y="1776"/>
              <a:ext cx="16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mol Fe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needed</a:t>
              </a:r>
            </a:p>
          </p:txBody>
        </p:sp>
        <p:sp>
          <p:nvSpPr>
            <p:cNvPr id="43057" name="Line 15">
              <a:extLst>
                <a:ext uri="{FF2B5EF4-FFF2-40B4-BE49-F238E27FC236}">
                  <a16:creationId xmlns:a16="http://schemas.microsoft.com/office/drawing/2014/main" id="{02E11880-3BD7-4B9D-9286-32E32AD66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920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8" name="Line 16">
              <a:extLst>
                <a:ext uri="{FF2B5EF4-FFF2-40B4-BE49-F238E27FC236}">
                  <a16:creationId xmlns:a16="http://schemas.microsoft.com/office/drawing/2014/main" id="{B635CCB9-859E-4C18-9CCA-2B0365485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8" y="1920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9" name="Line 17">
              <a:extLst>
                <a:ext uri="{FF2B5EF4-FFF2-40B4-BE49-F238E27FC236}">
                  <a16:creationId xmlns:a16="http://schemas.microsoft.com/office/drawing/2014/main" id="{413F49C5-B7E9-4DBB-8A9A-45450ABF11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4" y="1920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0" name="Text Box 18">
              <a:extLst>
                <a:ext uri="{FF2B5EF4-FFF2-40B4-BE49-F238E27FC236}">
                  <a16:creationId xmlns:a16="http://schemas.microsoft.com/office/drawing/2014/main" id="{B46C964B-0849-4015-873F-4607E2E346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776"/>
              <a:ext cx="14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g Fe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needed</a:t>
              </a:r>
            </a:p>
          </p:txBody>
        </p:sp>
      </p:grpSp>
      <p:sp>
        <p:nvSpPr>
          <p:cNvPr id="37907" name="Text Box 19">
            <a:extLst>
              <a:ext uri="{FF2B5EF4-FFF2-40B4-BE49-F238E27FC236}">
                <a16:creationId xmlns:a16="http://schemas.microsoft.com/office/drawing/2014/main" id="{0387267A-497A-44DD-BBF9-FCE4FCE5E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74955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OR</a:t>
            </a:r>
          </a:p>
        </p:txBody>
      </p:sp>
      <p:grpSp>
        <p:nvGrpSpPr>
          <p:cNvPr id="37917" name="Group 29">
            <a:extLst>
              <a:ext uri="{FF2B5EF4-FFF2-40B4-BE49-F238E27FC236}">
                <a16:creationId xmlns:a16="http://schemas.microsoft.com/office/drawing/2014/main" id="{1CFAD814-1D64-48B1-AC57-08083340F0F5}"/>
              </a:ext>
            </a:extLst>
          </p:cNvPr>
          <p:cNvGrpSpPr>
            <a:grpSpLocks/>
          </p:cNvGrpSpPr>
          <p:nvPr/>
        </p:nvGrpSpPr>
        <p:grpSpPr bwMode="auto">
          <a:xfrm>
            <a:off x="69850" y="3213100"/>
            <a:ext cx="8997950" cy="457200"/>
            <a:chOff x="44" y="2408"/>
            <a:chExt cx="5668" cy="288"/>
          </a:xfrm>
        </p:grpSpPr>
        <p:sp>
          <p:nvSpPr>
            <p:cNvPr id="43047" name="Text Box 22">
              <a:extLst>
                <a:ext uri="{FF2B5EF4-FFF2-40B4-BE49-F238E27FC236}">
                  <a16:creationId xmlns:a16="http://schemas.microsoft.com/office/drawing/2014/main" id="{6F6A70EC-38B3-4BD8-8276-E02FFF7DC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" y="2408"/>
              <a:ext cx="7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g Fe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3048" name="Text Box 23">
              <a:extLst>
                <a:ext uri="{FF2B5EF4-FFF2-40B4-BE49-F238E27FC236}">
                  <a16:creationId xmlns:a16="http://schemas.microsoft.com/office/drawing/2014/main" id="{9FBCEBCB-A03B-4F98-BD78-E1D2CFCA8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0" y="2408"/>
              <a:ext cx="9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mol Fe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3049" name="Text Box 24">
              <a:extLst>
                <a:ext uri="{FF2B5EF4-FFF2-40B4-BE49-F238E27FC236}">
                  <a16:creationId xmlns:a16="http://schemas.microsoft.com/office/drawing/2014/main" id="{9C1BB706-5334-4845-B3A1-D6409F31D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9" y="2408"/>
              <a:ext cx="13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latin typeface="Arial" panose="020B0604020202020204" pitchFamily="34" charset="0"/>
                </a:rPr>
                <a:t>mol</a:t>
              </a:r>
              <a:r>
                <a:rPr lang="en-US" altLang="en-US" sz="2400" dirty="0">
                  <a:latin typeface="Arial" panose="020B0604020202020204" pitchFamily="34" charset="0"/>
                </a:rPr>
                <a:t> Al needed</a:t>
              </a:r>
            </a:p>
          </p:txBody>
        </p:sp>
        <p:sp>
          <p:nvSpPr>
            <p:cNvPr id="43050" name="Line 25">
              <a:extLst>
                <a:ext uri="{FF2B5EF4-FFF2-40B4-BE49-F238E27FC236}">
                  <a16:creationId xmlns:a16="http://schemas.microsoft.com/office/drawing/2014/main" id="{085B416D-B475-4A35-979C-7C02B0889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" y="2552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1" name="Line 26">
              <a:extLst>
                <a:ext uri="{FF2B5EF4-FFF2-40B4-BE49-F238E27FC236}">
                  <a16:creationId xmlns:a16="http://schemas.microsoft.com/office/drawing/2014/main" id="{838F555C-6DF2-4C8B-A6CE-CC287A7369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9" y="2552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2" name="Line 27">
              <a:extLst>
                <a:ext uri="{FF2B5EF4-FFF2-40B4-BE49-F238E27FC236}">
                  <a16:creationId xmlns:a16="http://schemas.microsoft.com/office/drawing/2014/main" id="{C97A1FCE-9948-454D-8CDC-80977A606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9" y="2552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3" name="Text Box 28">
              <a:extLst>
                <a:ext uri="{FF2B5EF4-FFF2-40B4-BE49-F238E27FC236}">
                  <a16:creationId xmlns:a16="http://schemas.microsoft.com/office/drawing/2014/main" id="{711A0934-8694-4149-A656-06369BB2F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0" y="2408"/>
              <a:ext cx="11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g Al needed</a:t>
              </a:r>
            </a:p>
          </p:txBody>
        </p:sp>
      </p:grpSp>
      <p:sp>
        <p:nvSpPr>
          <p:cNvPr id="37919" name="Text Box 31">
            <a:extLst>
              <a:ext uri="{FF2B5EF4-FFF2-40B4-BE49-F238E27FC236}">
                <a16:creationId xmlns:a16="http://schemas.microsoft.com/office/drawing/2014/main" id="{26D57646-843B-49FC-89A7-D684E1DB9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21163"/>
            <a:ext cx="111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124 g Al</a:t>
            </a:r>
          </a:p>
        </p:txBody>
      </p:sp>
      <p:grpSp>
        <p:nvGrpSpPr>
          <p:cNvPr id="37954" name="Group 66">
            <a:extLst>
              <a:ext uri="{FF2B5EF4-FFF2-40B4-BE49-F238E27FC236}">
                <a16:creationId xmlns:a16="http://schemas.microsoft.com/office/drawing/2014/main" id="{8904DA4D-681E-4D7F-8F0D-EEE1C6AB3988}"/>
              </a:ext>
            </a:extLst>
          </p:cNvPr>
          <p:cNvGrpSpPr>
            <a:grpSpLocks/>
          </p:cNvGrpSpPr>
          <p:nvPr/>
        </p:nvGrpSpPr>
        <p:grpSpPr bwMode="auto">
          <a:xfrm>
            <a:off x="1282700" y="4043363"/>
            <a:ext cx="1792288" cy="754062"/>
            <a:chOff x="808" y="2883"/>
            <a:chExt cx="1129" cy="475"/>
          </a:xfrm>
        </p:grpSpPr>
        <p:sp>
          <p:nvSpPr>
            <p:cNvPr id="43043" name="Text Box 33">
              <a:extLst>
                <a:ext uri="{FF2B5EF4-FFF2-40B4-BE49-F238E27FC236}">
                  <a16:creationId xmlns:a16="http://schemas.microsoft.com/office/drawing/2014/main" id="{D66B5385-45F7-44C3-8B8F-D419066622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1" y="2883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1 mol Al</a:t>
              </a:r>
            </a:p>
          </p:txBody>
        </p:sp>
        <p:sp>
          <p:nvSpPr>
            <p:cNvPr id="43044" name="Text Box 34">
              <a:extLst>
                <a:ext uri="{FF2B5EF4-FFF2-40B4-BE49-F238E27FC236}">
                  <a16:creationId xmlns:a16="http://schemas.microsoft.com/office/drawing/2014/main" id="{7CD60DC8-6BAE-4375-9124-C6790ECE5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3108"/>
              <a:ext cx="7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27.0 g Al</a:t>
              </a:r>
            </a:p>
          </p:txBody>
        </p:sp>
        <p:sp>
          <p:nvSpPr>
            <p:cNvPr id="43045" name="Line 35">
              <a:extLst>
                <a:ext uri="{FF2B5EF4-FFF2-40B4-BE49-F238E27FC236}">
                  <a16:creationId xmlns:a16="http://schemas.microsoft.com/office/drawing/2014/main" id="{20093F0B-F860-499D-8E74-365428871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5" y="3124"/>
              <a:ext cx="91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6" name="Text Box 36">
              <a:extLst>
                <a:ext uri="{FF2B5EF4-FFF2-40B4-BE49-F238E27FC236}">
                  <a16:creationId xmlns:a16="http://schemas.microsoft.com/office/drawing/2014/main" id="{50C52796-96C8-42B1-BEEB-EB186962B5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" y="298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37944" name="Group 56">
            <a:extLst>
              <a:ext uri="{FF2B5EF4-FFF2-40B4-BE49-F238E27FC236}">
                <a16:creationId xmlns:a16="http://schemas.microsoft.com/office/drawing/2014/main" id="{95C3BF8A-B516-47E7-9D5E-A81A257960AB}"/>
              </a:ext>
            </a:extLst>
          </p:cNvPr>
          <p:cNvGrpSpPr>
            <a:grpSpLocks/>
          </p:cNvGrpSpPr>
          <p:nvPr/>
        </p:nvGrpSpPr>
        <p:grpSpPr bwMode="auto">
          <a:xfrm>
            <a:off x="3074988" y="4038600"/>
            <a:ext cx="2057400" cy="762000"/>
            <a:chOff x="2639" y="2880"/>
            <a:chExt cx="1296" cy="480"/>
          </a:xfrm>
        </p:grpSpPr>
        <p:sp>
          <p:nvSpPr>
            <p:cNvPr id="43039" name="Text Box 38">
              <a:extLst>
                <a:ext uri="{FF2B5EF4-FFF2-40B4-BE49-F238E27FC236}">
                  <a16:creationId xmlns:a16="http://schemas.microsoft.com/office/drawing/2014/main" id="{384E53FE-E3F1-456B-BA48-4710E11AF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6" y="2880"/>
              <a:ext cx="9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1 mol Fe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000">
                  <a:latin typeface="Arial" panose="020B0604020202020204" pitchFamily="34" charset="0"/>
                </a:rPr>
                <a:t>O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3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43040" name="Text Box 39">
              <a:extLst>
                <a:ext uri="{FF2B5EF4-FFF2-40B4-BE49-F238E27FC236}">
                  <a16:creationId xmlns:a16="http://schemas.microsoft.com/office/drawing/2014/main" id="{A10F2118-13D2-46F5-9446-7D83B28BE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110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2 mol Al</a:t>
              </a:r>
            </a:p>
          </p:txBody>
        </p:sp>
        <p:sp>
          <p:nvSpPr>
            <p:cNvPr id="43041" name="Line 40">
              <a:extLst>
                <a:ext uri="{FF2B5EF4-FFF2-40B4-BE49-F238E27FC236}">
                  <a16:creationId xmlns:a16="http://schemas.microsoft.com/office/drawing/2014/main" id="{CA76998F-24B3-4802-AE65-4295C424B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1" y="3128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2" name="Text Box 41">
              <a:extLst>
                <a:ext uri="{FF2B5EF4-FFF2-40B4-BE49-F238E27FC236}">
                  <a16:creationId xmlns:a16="http://schemas.microsoft.com/office/drawing/2014/main" id="{AC8E385D-3F57-44AC-96CF-D1EB3DDF21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9" y="299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37955" name="Group 67">
            <a:extLst>
              <a:ext uri="{FF2B5EF4-FFF2-40B4-BE49-F238E27FC236}">
                <a16:creationId xmlns:a16="http://schemas.microsoft.com/office/drawing/2014/main" id="{46AF01E5-3C5D-443A-B6DA-E7F963CA1107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4038600"/>
            <a:ext cx="2160588" cy="762000"/>
            <a:chOff x="3264" y="2880"/>
            <a:chExt cx="1361" cy="480"/>
          </a:xfrm>
        </p:grpSpPr>
        <p:grpSp>
          <p:nvGrpSpPr>
            <p:cNvPr id="43033" name="Group 57">
              <a:extLst>
                <a:ext uri="{FF2B5EF4-FFF2-40B4-BE49-F238E27FC236}">
                  <a16:creationId xmlns:a16="http://schemas.microsoft.com/office/drawing/2014/main" id="{7AFB1699-6CF8-4AD9-B780-8822501ACE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880"/>
              <a:ext cx="1192" cy="480"/>
              <a:chOff x="3919" y="2880"/>
              <a:chExt cx="1192" cy="480"/>
            </a:xfrm>
          </p:grpSpPr>
          <p:sp>
            <p:nvSpPr>
              <p:cNvPr id="43035" name="Text Box 44">
                <a:extLst>
                  <a:ext uri="{FF2B5EF4-FFF2-40B4-BE49-F238E27FC236}">
                    <a16:creationId xmlns:a16="http://schemas.microsoft.com/office/drawing/2014/main" id="{8039B188-351D-48A3-835A-3C19CAA6E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2880"/>
                <a:ext cx="10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Arial" panose="020B0604020202020204" pitchFamily="34" charset="0"/>
                  </a:rPr>
                  <a:t>160. g Fe</a:t>
                </a:r>
                <a:r>
                  <a:rPr lang="en-US" altLang="en-US" sz="200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000">
                    <a:latin typeface="Arial" panose="020B0604020202020204" pitchFamily="34" charset="0"/>
                  </a:rPr>
                  <a:t>O</a:t>
                </a:r>
                <a:r>
                  <a:rPr lang="en-US" altLang="en-US" sz="2000" baseline="-25000">
                    <a:latin typeface="Arial" panose="020B0604020202020204" pitchFamily="34" charset="0"/>
                  </a:rPr>
                  <a:t>3</a:t>
                </a: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3036" name="Text Box 45">
                <a:extLst>
                  <a:ext uri="{FF2B5EF4-FFF2-40B4-BE49-F238E27FC236}">
                    <a16:creationId xmlns:a16="http://schemas.microsoft.com/office/drawing/2014/main" id="{89B1E994-22D2-4CF4-A26B-5B04864D89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3110"/>
                <a:ext cx="9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Arial" panose="020B0604020202020204" pitchFamily="34" charset="0"/>
                  </a:rPr>
                  <a:t>1 mol Fe</a:t>
                </a:r>
                <a:r>
                  <a:rPr lang="en-US" altLang="en-US" sz="200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000">
                    <a:latin typeface="Arial" panose="020B0604020202020204" pitchFamily="34" charset="0"/>
                  </a:rPr>
                  <a:t>O</a:t>
                </a:r>
                <a:r>
                  <a:rPr lang="en-US" altLang="en-US" sz="2000" baseline="-25000">
                    <a:latin typeface="Arial" panose="020B0604020202020204" pitchFamily="34" charset="0"/>
                  </a:rPr>
                  <a:t>3</a:t>
                </a: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3037" name="Line 46">
                <a:extLst>
                  <a:ext uri="{FF2B5EF4-FFF2-40B4-BE49-F238E27FC236}">
                    <a16:creationId xmlns:a16="http://schemas.microsoft.com/office/drawing/2014/main" id="{7F0DCA0A-25D2-4266-A07D-FFEAC83FC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1" y="3128"/>
                <a:ext cx="92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8" name="Text Box 47">
                <a:extLst>
                  <a:ext uri="{FF2B5EF4-FFF2-40B4-BE49-F238E27FC236}">
                    <a16:creationId xmlns:a16="http://schemas.microsoft.com/office/drawing/2014/main" id="{5A6E1B15-E389-4ACE-9803-BD40E86102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9" y="299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Arial" panose="020B0604020202020204" pitchFamily="34" charset="0"/>
                  </a:rPr>
                  <a:t>x</a:t>
                </a:r>
              </a:p>
            </p:txBody>
          </p:sp>
        </p:grpSp>
        <p:sp>
          <p:nvSpPr>
            <p:cNvPr id="43034" name="Text Box 48">
              <a:extLst>
                <a:ext uri="{FF2B5EF4-FFF2-40B4-BE49-F238E27FC236}">
                  <a16:creationId xmlns:a16="http://schemas.microsoft.com/office/drawing/2014/main" id="{D86BB053-A166-44A6-884C-1430B9723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98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37937" name="Line 49">
            <a:extLst>
              <a:ext uri="{FF2B5EF4-FFF2-40B4-BE49-F238E27FC236}">
                <a16:creationId xmlns:a16="http://schemas.microsoft.com/office/drawing/2014/main" id="{73E5B5D1-1AFE-453F-B65D-4AEA5F5DE1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495800"/>
            <a:ext cx="822960" cy="27432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8" name="Line 50">
            <a:extLst>
              <a:ext uri="{FF2B5EF4-FFF2-40B4-BE49-F238E27FC236}">
                <a16:creationId xmlns:a16="http://schemas.microsoft.com/office/drawing/2014/main" id="{E58FDEBF-F5E9-408F-B657-AA7EA05F49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2640" y="4114800"/>
            <a:ext cx="822960" cy="27432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9" name="Line 51">
            <a:extLst>
              <a:ext uri="{FF2B5EF4-FFF2-40B4-BE49-F238E27FC236}">
                <a16:creationId xmlns:a16="http://schemas.microsoft.com/office/drawing/2014/main" id="{3BEBA16A-1762-4246-9ABF-21453A96D6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" y="4389120"/>
            <a:ext cx="640080" cy="18288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0" name="Line 52">
            <a:extLst>
              <a:ext uri="{FF2B5EF4-FFF2-40B4-BE49-F238E27FC236}">
                <a16:creationId xmlns:a16="http://schemas.microsoft.com/office/drawing/2014/main" id="{02FD5D42-0816-4C45-AB77-647E7A28C6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1440" y="4450080"/>
            <a:ext cx="822960" cy="27432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1" name="Line 53">
            <a:extLst>
              <a:ext uri="{FF2B5EF4-FFF2-40B4-BE49-F238E27FC236}">
                <a16:creationId xmlns:a16="http://schemas.microsoft.com/office/drawing/2014/main" id="{5A54A988-545B-45AF-88FA-239335FC69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25240" y="4114800"/>
            <a:ext cx="822960" cy="27432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2" name="Line 54">
            <a:extLst>
              <a:ext uri="{FF2B5EF4-FFF2-40B4-BE49-F238E27FC236}">
                <a16:creationId xmlns:a16="http://schemas.microsoft.com/office/drawing/2014/main" id="{3F344364-6808-4478-961C-E4F4F12558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06440" y="4450080"/>
            <a:ext cx="822960" cy="27432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7" name="Text Box 59">
            <a:extLst>
              <a:ext uri="{FF2B5EF4-FFF2-40B4-BE49-F238E27FC236}">
                <a16:creationId xmlns:a16="http://schemas.microsoft.com/office/drawing/2014/main" id="{0CE63880-3DC7-4C30-BEC7-4F7B61372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4214813"/>
            <a:ext cx="156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367 g Fe</a:t>
            </a:r>
            <a:r>
              <a:rPr lang="en-US" altLang="en-US" sz="2000" baseline="-25000">
                <a:latin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</a:rPr>
              <a:t>O</a:t>
            </a:r>
            <a:r>
              <a:rPr lang="en-US" altLang="en-US" sz="2000" baseline="-25000">
                <a:latin typeface="Arial" panose="020B0604020202020204" pitchFamily="34" charset="0"/>
              </a:rPr>
              <a:t>3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grpSp>
        <p:nvGrpSpPr>
          <p:cNvPr id="37951" name="Group 63">
            <a:extLst>
              <a:ext uri="{FF2B5EF4-FFF2-40B4-BE49-F238E27FC236}">
                <a16:creationId xmlns:a16="http://schemas.microsoft.com/office/drawing/2014/main" id="{71AC586B-DCCB-40EC-903F-0AFE58135EA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029200"/>
            <a:ext cx="6118225" cy="457200"/>
            <a:chOff x="960" y="3504"/>
            <a:chExt cx="3854" cy="288"/>
          </a:xfrm>
        </p:grpSpPr>
        <p:sp>
          <p:nvSpPr>
            <p:cNvPr id="43030" name="Text Box 60">
              <a:extLst>
                <a:ext uri="{FF2B5EF4-FFF2-40B4-BE49-F238E27FC236}">
                  <a16:creationId xmlns:a16="http://schemas.microsoft.com/office/drawing/2014/main" id="{4EF26A7F-20AD-4CFB-96EF-ED7F6E719D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3504"/>
              <a:ext cx="16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Start with 124 g Al</a:t>
              </a:r>
            </a:p>
          </p:txBody>
        </p:sp>
        <p:sp>
          <p:nvSpPr>
            <p:cNvPr id="43031" name="Line 61">
              <a:extLst>
                <a:ext uri="{FF2B5EF4-FFF2-40B4-BE49-F238E27FC236}">
                  <a16:creationId xmlns:a16="http://schemas.microsoft.com/office/drawing/2014/main" id="{AC20F4E5-6F02-4980-AA78-D7D8F3A13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3" y="3648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2" name="Text Box 62">
              <a:extLst>
                <a:ext uri="{FF2B5EF4-FFF2-40B4-BE49-F238E27FC236}">
                  <a16:creationId xmlns:a16="http://schemas.microsoft.com/office/drawing/2014/main" id="{385C81F5-17A4-48E7-8552-B588BCFFB3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504"/>
              <a:ext cx="16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need 367 g Fe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7952" name="Text Box 64">
            <a:extLst>
              <a:ext uri="{FF2B5EF4-FFF2-40B4-BE49-F238E27FC236}">
                <a16:creationId xmlns:a16="http://schemas.microsoft.com/office/drawing/2014/main" id="{C76AB4BF-4384-4BA4-9DE6-243E89ADC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23" y="5562600"/>
            <a:ext cx="78083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Have more Fe</a:t>
            </a:r>
            <a:r>
              <a:rPr lang="en-US" altLang="en-US" sz="2400" baseline="-25000" dirty="0"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latin typeface="Arial" panose="020B0604020202020204" pitchFamily="34" charset="0"/>
              </a:rPr>
              <a:t>O</a:t>
            </a:r>
            <a:r>
              <a:rPr lang="en-US" altLang="en-US" sz="2400" baseline="-25000" dirty="0">
                <a:latin typeface="Arial" panose="020B0604020202020204" pitchFamily="34" charset="0"/>
              </a:rPr>
              <a:t>3 </a:t>
            </a:r>
            <a:r>
              <a:rPr lang="en-US" altLang="en-US" sz="2400" dirty="0">
                <a:latin typeface="Arial" panose="020B0604020202020204" pitchFamily="34" charset="0"/>
              </a:rPr>
              <a:t>(601 g) </a:t>
            </a:r>
            <a:r>
              <a:rPr lang="en-US" altLang="en-US" sz="2400" b="1" dirty="0">
                <a:latin typeface="Arial" panose="020B0604020202020204" pitchFamily="34" charset="0"/>
              </a:rPr>
              <a:t>so Al is the limiting reagent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62ED21-6CD2-4F2C-B1C8-BFFC1909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7" grpId="0"/>
      <p:bldP spid="37919" grpId="0" autoUpdateAnimBg="0"/>
      <p:bldP spid="37947" grpId="0" autoUpdateAnimBg="0"/>
      <p:bldP spid="3795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3B4D89C2-7CA6-4AD6-846E-56AC7635E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344488"/>
            <a:ext cx="8201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Use limiting reagent (Al) to calculate amount of product that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can be formed.</a:t>
            </a:r>
          </a:p>
        </p:txBody>
      </p:sp>
      <p:grpSp>
        <p:nvGrpSpPr>
          <p:cNvPr id="38933" name="Group 21">
            <a:extLst>
              <a:ext uri="{FF2B5EF4-FFF2-40B4-BE49-F238E27FC236}">
                <a16:creationId xmlns:a16="http://schemas.microsoft.com/office/drawing/2014/main" id="{A6875330-43D1-4AE0-A512-7F2D6CF56AD2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447800"/>
            <a:ext cx="6942138" cy="457200"/>
            <a:chOff x="624" y="912"/>
            <a:chExt cx="4373" cy="288"/>
          </a:xfrm>
        </p:grpSpPr>
        <p:sp>
          <p:nvSpPr>
            <p:cNvPr id="44067" name="Text Box 5">
              <a:extLst>
                <a:ext uri="{FF2B5EF4-FFF2-40B4-BE49-F238E27FC236}">
                  <a16:creationId xmlns:a16="http://schemas.microsoft.com/office/drawing/2014/main" id="{57F4BB35-72D8-41AF-A3EA-8FA143E496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912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g Al</a:t>
              </a:r>
            </a:p>
          </p:txBody>
        </p:sp>
        <p:sp>
          <p:nvSpPr>
            <p:cNvPr id="44068" name="Text Box 6">
              <a:extLst>
                <a:ext uri="{FF2B5EF4-FFF2-40B4-BE49-F238E27FC236}">
                  <a16:creationId xmlns:a16="http://schemas.microsoft.com/office/drawing/2014/main" id="{6771C6E4-F00E-45B3-9CD6-40A4EF3C9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5" y="912"/>
              <a:ext cx="6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mol Al</a:t>
              </a:r>
            </a:p>
          </p:txBody>
        </p:sp>
        <p:sp>
          <p:nvSpPr>
            <p:cNvPr id="44069" name="Text Box 7">
              <a:extLst>
                <a:ext uri="{FF2B5EF4-FFF2-40B4-BE49-F238E27FC236}">
                  <a16:creationId xmlns:a16="http://schemas.microsoft.com/office/drawing/2014/main" id="{5C3AA607-8410-45F1-9D71-59F331D2BF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0" y="912"/>
              <a:ext cx="9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mol Al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44070" name="Line 8">
              <a:extLst>
                <a:ext uri="{FF2B5EF4-FFF2-40B4-BE49-F238E27FC236}">
                  <a16:creationId xmlns:a16="http://schemas.microsoft.com/office/drawing/2014/main" id="{A1AB4959-B088-460F-90C3-735B0585D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0" y="1056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1" name="Line 9">
              <a:extLst>
                <a:ext uri="{FF2B5EF4-FFF2-40B4-BE49-F238E27FC236}">
                  <a16:creationId xmlns:a16="http://schemas.microsoft.com/office/drawing/2014/main" id="{76321661-E002-471A-A277-377D020E5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5" y="1056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2" name="Line 10">
              <a:extLst>
                <a:ext uri="{FF2B5EF4-FFF2-40B4-BE49-F238E27FC236}">
                  <a16:creationId xmlns:a16="http://schemas.microsoft.com/office/drawing/2014/main" id="{FE44602E-A40E-4399-8802-4FC4B416F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1056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3" name="Text Box 11">
              <a:extLst>
                <a:ext uri="{FF2B5EF4-FFF2-40B4-BE49-F238E27FC236}">
                  <a16:creationId xmlns:a16="http://schemas.microsoft.com/office/drawing/2014/main" id="{F548070A-1FD1-4B09-B8E2-41D8C953D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9" y="912"/>
              <a:ext cx="7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g Al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38934" name="Text Box 22">
            <a:extLst>
              <a:ext uri="{FF2B5EF4-FFF2-40B4-BE49-F238E27FC236}">
                <a16:creationId xmlns:a16="http://schemas.microsoft.com/office/drawing/2014/main" id="{F527C56E-098F-4B06-9B84-3551AFF04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78163"/>
            <a:ext cx="111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124 g Al</a:t>
            </a:r>
          </a:p>
        </p:txBody>
      </p:sp>
      <p:grpSp>
        <p:nvGrpSpPr>
          <p:cNvPr id="38964" name="Group 52">
            <a:extLst>
              <a:ext uri="{FF2B5EF4-FFF2-40B4-BE49-F238E27FC236}">
                <a16:creationId xmlns:a16="http://schemas.microsoft.com/office/drawing/2014/main" id="{1E56FABC-BF1F-4AB7-941F-FDB6531F5C70}"/>
              </a:ext>
            </a:extLst>
          </p:cNvPr>
          <p:cNvGrpSpPr>
            <a:grpSpLocks/>
          </p:cNvGrpSpPr>
          <p:nvPr/>
        </p:nvGrpSpPr>
        <p:grpSpPr bwMode="auto">
          <a:xfrm>
            <a:off x="1282700" y="2900363"/>
            <a:ext cx="1792288" cy="757237"/>
            <a:chOff x="808" y="1827"/>
            <a:chExt cx="1129" cy="477"/>
          </a:xfrm>
        </p:grpSpPr>
        <p:sp>
          <p:nvSpPr>
            <p:cNvPr id="44063" name="Text Box 24">
              <a:extLst>
                <a:ext uri="{FF2B5EF4-FFF2-40B4-BE49-F238E27FC236}">
                  <a16:creationId xmlns:a16="http://schemas.microsoft.com/office/drawing/2014/main" id="{1AD44BDD-B4B0-4241-AD95-52FFB950B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1" y="1827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1 mol Al</a:t>
              </a:r>
            </a:p>
          </p:txBody>
        </p:sp>
        <p:sp>
          <p:nvSpPr>
            <p:cNvPr id="44064" name="Text Box 25">
              <a:extLst>
                <a:ext uri="{FF2B5EF4-FFF2-40B4-BE49-F238E27FC236}">
                  <a16:creationId xmlns:a16="http://schemas.microsoft.com/office/drawing/2014/main" id="{02491B45-5DA9-46F5-9418-D7EC4FCD2C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" y="2052"/>
              <a:ext cx="83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26.98 g Al</a:t>
              </a:r>
            </a:p>
          </p:txBody>
        </p:sp>
        <p:sp>
          <p:nvSpPr>
            <p:cNvPr id="44065" name="Line 26">
              <a:extLst>
                <a:ext uri="{FF2B5EF4-FFF2-40B4-BE49-F238E27FC236}">
                  <a16:creationId xmlns:a16="http://schemas.microsoft.com/office/drawing/2014/main" id="{70EAD9F7-A252-48F2-90AC-EC7618CE1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5" y="2068"/>
              <a:ext cx="91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6" name="Text Box 27">
              <a:extLst>
                <a:ext uri="{FF2B5EF4-FFF2-40B4-BE49-F238E27FC236}">
                  <a16:creationId xmlns:a16="http://schemas.microsoft.com/office/drawing/2014/main" id="{298E648A-0654-4478-9D56-F138390B4D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" y="193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38940" name="Group 28">
            <a:extLst>
              <a:ext uri="{FF2B5EF4-FFF2-40B4-BE49-F238E27FC236}">
                <a16:creationId xmlns:a16="http://schemas.microsoft.com/office/drawing/2014/main" id="{3ECF1637-E91C-4DFB-8587-B58A9907A0C4}"/>
              </a:ext>
            </a:extLst>
          </p:cNvPr>
          <p:cNvGrpSpPr>
            <a:grpSpLocks/>
          </p:cNvGrpSpPr>
          <p:nvPr/>
        </p:nvGrpSpPr>
        <p:grpSpPr bwMode="auto">
          <a:xfrm>
            <a:off x="3074988" y="2895600"/>
            <a:ext cx="2057400" cy="762000"/>
            <a:chOff x="2639" y="2880"/>
            <a:chExt cx="1296" cy="480"/>
          </a:xfrm>
        </p:grpSpPr>
        <p:sp>
          <p:nvSpPr>
            <p:cNvPr id="44059" name="Text Box 29">
              <a:extLst>
                <a:ext uri="{FF2B5EF4-FFF2-40B4-BE49-F238E27FC236}">
                  <a16:creationId xmlns:a16="http://schemas.microsoft.com/office/drawing/2014/main" id="{4F39FB14-683A-42C1-AB50-5BA99A4827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6" y="2880"/>
              <a:ext cx="9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1 mol Al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000">
                  <a:latin typeface="Arial" panose="020B0604020202020204" pitchFamily="34" charset="0"/>
                </a:rPr>
                <a:t>O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3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44060" name="Text Box 30">
              <a:extLst>
                <a:ext uri="{FF2B5EF4-FFF2-40B4-BE49-F238E27FC236}">
                  <a16:creationId xmlns:a16="http://schemas.microsoft.com/office/drawing/2014/main" id="{1F57C08E-3D60-47CC-AB1D-5EFC883B0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110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2 mol Al</a:t>
              </a:r>
            </a:p>
          </p:txBody>
        </p:sp>
        <p:sp>
          <p:nvSpPr>
            <p:cNvPr id="44061" name="Line 31">
              <a:extLst>
                <a:ext uri="{FF2B5EF4-FFF2-40B4-BE49-F238E27FC236}">
                  <a16:creationId xmlns:a16="http://schemas.microsoft.com/office/drawing/2014/main" id="{C90EA8C4-0F10-4D44-AAA4-D399C3337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1" y="3128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2" name="Text Box 32">
              <a:extLst>
                <a:ext uri="{FF2B5EF4-FFF2-40B4-BE49-F238E27FC236}">
                  <a16:creationId xmlns:a16="http://schemas.microsoft.com/office/drawing/2014/main" id="{A0A80F27-41B3-4561-8A4F-A2431A6AB5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9" y="299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38945" name="Group 33">
            <a:extLst>
              <a:ext uri="{FF2B5EF4-FFF2-40B4-BE49-F238E27FC236}">
                <a16:creationId xmlns:a16="http://schemas.microsoft.com/office/drawing/2014/main" id="{3F0148E5-90C5-46EE-ACE4-CE22C807F62A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2895600"/>
            <a:ext cx="2160588" cy="762000"/>
            <a:chOff x="3919" y="2880"/>
            <a:chExt cx="1361" cy="480"/>
          </a:xfrm>
        </p:grpSpPr>
        <p:grpSp>
          <p:nvGrpSpPr>
            <p:cNvPr id="44053" name="Group 34">
              <a:extLst>
                <a:ext uri="{FF2B5EF4-FFF2-40B4-BE49-F238E27FC236}">
                  <a16:creationId xmlns:a16="http://schemas.microsoft.com/office/drawing/2014/main" id="{418F851C-402B-4749-B3D9-D7612F7B87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9" y="2880"/>
              <a:ext cx="1240" cy="480"/>
              <a:chOff x="3919" y="2880"/>
              <a:chExt cx="1240" cy="480"/>
            </a:xfrm>
          </p:grpSpPr>
          <p:sp>
            <p:nvSpPr>
              <p:cNvPr id="44055" name="Text Box 35">
                <a:extLst>
                  <a:ext uri="{FF2B5EF4-FFF2-40B4-BE49-F238E27FC236}">
                    <a16:creationId xmlns:a16="http://schemas.microsoft.com/office/drawing/2014/main" id="{7ED2085A-D342-4062-8AF2-0073495257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2880"/>
                <a:ext cx="107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Arial" panose="020B0604020202020204" pitchFamily="34" charset="0"/>
                  </a:rPr>
                  <a:t>102.0 g Al</a:t>
                </a:r>
                <a:r>
                  <a:rPr lang="en-US" altLang="en-US" sz="200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000" dirty="0">
                    <a:latin typeface="Arial" panose="020B0604020202020204" pitchFamily="34" charset="0"/>
                  </a:rPr>
                  <a:t>O</a:t>
                </a:r>
                <a:r>
                  <a:rPr lang="en-US" altLang="en-US" sz="2000" baseline="-25000" dirty="0">
                    <a:latin typeface="Arial" panose="020B0604020202020204" pitchFamily="34" charset="0"/>
                  </a:rPr>
                  <a:t>3</a:t>
                </a:r>
                <a:endParaRPr lang="en-US" altLang="en-US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4056" name="Text Box 36">
                <a:extLst>
                  <a:ext uri="{FF2B5EF4-FFF2-40B4-BE49-F238E27FC236}">
                    <a16:creationId xmlns:a16="http://schemas.microsoft.com/office/drawing/2014/main" id="{ABDD7DF1-73DC-4DD0-A1A6-83C52725E9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3110"/>
                <a:ext cx="9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Arial" panose="020B0604020202020204" pitchFamily="34" charset="0"/>
                  </a:rPr>
                  <a:t>1 mol Al</a:t>
                </a:r>
                <a:r>
                  <a:rPr lang="en-US" altLang="en-US" sz="200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000">
                    <a:latin typeface="Arial" panose="020B0604020202020204" pitchFamily="34" charset="0"/>
                  </a:rPr>
                  <a:t>O</a:t>
                </a:r>
                <a:r>
                  <a:rPr lang="en-US" altLang="en-US" sz="2000" baseline="-25000">
                    <a:latin typeface="Arial" panose="020B0604020202020204" pitchFamily="34" charset="0"/>
                  </a:rPr>
                  <a:t>3</a:t>
                </a: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4057" name="Line 37">
                <a:extLst>
                  <a:ext uri="{FF2B5EF4-FFF2-40B4-BE49-F238E27FC236}">
                    <a16:creationId xmlns:a16="http://schemas.microsoft.com/office/drawing/2014/main" id="{C7E651D1-3531-4E5A-A107-2C8D50D9F4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1" y="3128"/>
                <a:ext cx="92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8" name="Text Box 38">
                <a:extLst>
                  <a:ext uri="{FF2B5EF4-FFF2-40B4-BE49-F238E27FC236}">
                    <a16:creationId xmlns:a16="http://schemas.microsoft.com/office/drawing/2014/main" id="{6BA21786-0746-4B7F-975E-899C8A255F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9" y="299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Arial" panose="020B0604020202020204" pitchFamily="34" charset="0"/>
                  </a:rPr>
                  <a:t>x</a:t>
                </a:r>
              </a:p>
            </p:txBody>
          </p:sp>
        </p:grpSp>
        <p:sp>
          <p:nvSpPr>
            <p:cNvPr id="44054" name="Text Box 39">
              <a:extLst>
                <a:ext uri="{FF2B5EF4-FFF2-40B4-BE49-F238E27FC236}">
                  <a16:creationId xmlns:a16="http://schemas.microsoft.com/office/drawing/2014/main" id="{F777F35B-F9F6-460A-80F8-83F7886E8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" y="298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38952" name="Line 40">
            <a:extLst>
              <a:ext uri="{FF2B5EF4-FFF2-40B4-BE49-F238E27FC236}">
                <a16:creationId xmlns:a16="http://schemas.microsoft.com/office/drawing/2014/main" id="{21E611F7-09D3-42C0-85F5-4FD7835BFD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4273" y="3405504"/>
            <a:ext cx="588802" cy="1586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3" name="Line 41">
            <a:extLst>
              <a:ext uri="{FF2B5EF4-FFF2-40B4-BE49-F238E27FC236}">
                <a16:creationId xmlns:a16="http://schemas.microsoft.com/office/drawing/2014/main" id="{877FD8B3-C609-4E09-BCD2-8E520DA123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2640" y="3008630"/>
            <a:ext cx="770890" cy="16128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4" name="Line 42">
            <a:extLst>
              <a:ext uri="{FF2B5EF4-FFF2-40B4-BE49-F238E27FC236}">
                <a16:creationId xmlns:a16="http://schemas.microsoft.com/office/drawing/2014/main" id="{1E693D12-3CDB-4FE8-8638-D8EF387FF8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3124200"/>
            <a:ext cx="64008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5" name="Line 43">
            <a:extLst>
              <a:ext uri="{FF2B5EF4-FFF2-40B4-BE49-F238E27FC236}">
                <a16:creationId xmlns:a16="http://schemas.microsoft.com/office/drawing/2014/main" id="{0F782742-2D44-46D9-844A-6C7504A144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32766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6" name="Line 44">
            <a:extLst>
              <a:ext uri="{FF2B5EF4-FFF2-40B4-BE49-F238E27FC236}">
                <a16:creationId xmlns:a16="http://schemas.microsoft.com/office/drawing/2014/main" id="{0F82678A-769B-4D08-990E-06A9A4FDA8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8956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7" name="Line 45">
            <a:extLst>
              <a:ext uri="{FF2B5EF4-FFF2-40B4-BE49-F238E27FC236}">
                <a16:creationId xmlns:a16="http://schemas.microsoft.com/office/drawing/2014/main" id="{EB3C5499-5178-4B34-9EAC-4DF8A80C97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32766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8" name="Text Box 46">
            <a:extLst>
              <a:ext uri="{FF2B5EF4-FFF2-40B4-BE49-F238E27FC236}">
                <a16:creationId xmlns:a16="http://schemas.microsoft.com/office/drawing/2014/main" id="{E9E8D4D8-2FBD-4925-84F8-6A1F63C26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0434" y="3071813"/>
            <a:ext cx="17589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234.4 g Al</a:t>
            </a:r>
            <a:r>
              <a:rPr lang="en-US" altLang="en-US" sz="2000" b="1" baseline="-25000" dirty="0">
                <a:latin typeface="Arial" panose="020B0604020202020204" pitchFamily="34" charset="0"/>
              </a:rPr>
              <a:t>2</a:t>
            </a:r>
            <a:r>
              <a:rPr lang="en-US" altLang="en-US" sz="2000" b="1" dirty="0">
                <a:latin typeface="Arial" panose="020B0604020202020204" pitchFamily="34" charset="0"/>
              </a:rPr>
              <a:t>O</a:t>
            </a:r>
            <a:r>
              <a:rPr lang="en-US" altLang="en-US" sz="2000" b="1" baseline="-25000" dirty="0">
                <a:latin typeface="Arial" panose="020B0604020202020204" pitchFamily="34" charset="0"/>
              </a:rPr>
              <a:t>3</a:t>
            </a:r>
            <a:endParaRPr lang="en-US" altLang="en-US" sz="2000" b="1" dirty="0">
              <a:latin typeface="Arial" panose="020B0604020202020204" pitchFamily="34" charset="0"/>
            </a:endParaRPr>
          </a:p>
        </p:txBody>
      </p:sp>
      <p:grpSp>
        <p:nvGrpSpPr>
          <p:cNvPr id="38959" name="Group 47">
            <a:extLst>
              <a:ext uri="{FF2B5EF4-FFF2-40B4-BE49-F238E27FC236}">
                <a16:creationId xmlns:a16="http://schemas.microsoft.com/office/drawing/2014/main" id="{58E71D1E-8AC8-43A3-9212-FBAA90D66628}"/>
              </a:ext>
            </a:extLst>
          </p:cNvPr>
          <p:cNvGrpSpPr>
            <a:grpSpLocks/>
          </p:cNvGrpSpPr>
          <p:nvPr/>
        </p:nvGrpSpPr>
        <p:grpSpPr bwMode="auto">
          <a:xfrm>
            <a:off x="2393950" y="2133600"/>
            <a:ext cx="4235450" cy="457200"/>
            <a:chOff x="988" y="649"/>
            <a:chExt cx="2668" cy="288"/>
          </a:xfrm>
        </p:grpSpPr>
        <p:sp>
          <p:nvSpPr>
            <p:cNvPr id="44051" name="Text Box 48">
              <a:extLst>
                <a:ext uri="{FF2B5EF4-FFF2-40B4-BE49-F238E27FC236}">
                  <a16:creationId xmlns:a16="http://schemas.microsoft.com/office/drawing/2014/main" id="{C87740E3-042A-43EA-B2A7-1B557C3A3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8" y="649"/>
              <a:ext cx="26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rPr>
                <a:t>2Al + Fe</a:t>
              </a:r>
              <a:r>
                <a:rPr lang="en-US" altLang="en-US" sz="2400" baseline="-25000" dirty="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 dirty="0">
                  <a:solidFill>
                    <a:srgbClr val="3333FF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rPr>
                <a:t>          Al</a:t>
              </a:r>
              <a:r>
                <a:rPr lang="en-US" altLang="en-US" sz="2400" baseline="-25000" dirty="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 dirty="0">
                  <a:solidFill>
                    <a:srgbClr val="3333FF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rPr>
                <a:t> + 2Fe</a:t>
              </a:r>
            </a:p>
          </p:txBody>
        </p:sp>
        <p:sp>
          <p:nvSpPr>
            <p:cNvPr id="44052" name="Line 49">
              <a:extLst>
                <a:ext uri="{FF2B5EF4-FFF2-40B4-BE49-F238E27FC236}">
                  <a16:creationId xmlns:a16="http://schemas.microsoft.com/office/drawing/2014/main" id="{6B796D20-83A0-4967-BC31-6F4DC07DBF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800"/>
              <a:ext cx="4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65" name="Text Box 53">
            <a:extLst>
              <a:ext uri="{FF2B5EF4-FFF2-40B4-BE49-F238E27FC236}">
                <a16:creationId xmlns:a16="http://schemas.microsoft.com/office/drawing/2014/main" id="{435BF877-1FE0-4895-B848-D4AFCB719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4495800"/>
            <a:ext cx="5121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At this point, all the Al is consumed and Fe</a:t>
            </a:r>
            <a:r>
              <a:rPr lang="en-US" altLang="en-US" sz="2400" baseline="-25000" dirty="0"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latin typeface="Arial" panose="020B0604020202020204" pitchFamily="34" charset="0"/>
              </a:rPr>
              <a:t>O</a:t>
            </a:r>
            <a:r>
              <a:rPr lang="en-US" altLang="en-US" sz="2400" baseline="-25000" dirty="0">
                <a:latin typeface="Arial" panose="020B0604020202020204" pitchFamily="34" charset="0"/>
              </a:rPr>
              <a:t>3</a:t>
            </a:r>
            <a:r>
              <a:rPr lang="en-US" altLang="en-US" sz="2400" dirty="0">
                <a:latin typeface="Arial" panose="020B0604020202020204" pitchFamily="34" charset="0"/>
              </a:rPr>
              <a:t> remains in excess.</a:t>
            </a:r>
          </a:p>
        </p:txBody>
      </p:sp>
      <p:sp>
        <p:nvSpPr>
          <p:cNvPr id="38966" name="Line 54">
            <a:extLst>
              <a:ext uri="{FF2B5EF4-FFF2-40B4-BE49-F238E27FC236}">
                <a16:creationId xmlns:a16="http://schemas.microsoft.com/office/drawing/2014/main" id="{D914401A-6A9F-415F-A069-50CD6BD107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3505200"/>
            <a:ext cx="16764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4E8DC5-84AB-47DA-8D75-B6B6EDF8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4" grpId="0" autoUpdateAnimBg="0"/>
      <p:bldP spid="38958" grpId="0" autoUpdateAnimBg="0"/>
      <p:bldP spid="3896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مستطيل 2">
            <a:extLst>
              <a:ext uri="{FF2B5EF4-FFF2-40B4-BE49-F238E27FC236}">
                <a16:creationId xmlns:a16="http://schemas.microsoft.com/office/drawing/2014/main" id="{C9B3D286-35B7-42F6-9A37-C888F0D33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444" y="147232"/>
            <a:ext cx="33147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3000" b="1" dirty="0">
                <a:solidFill>
                  <a:srgbClr val="3333FF"/>
                </a:solidFill>
                <a:latin typeface="Arial" panose="020B0604020202020204" pitchFamily="34" charset="0"/>
              </a:rPr>
              <a:t>Another method</a:t>
            </a:r>
            <a:endParaRPr lang="ar-SA" altLang="ar-SA" sz="30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grpSp>
        <p:nvGrpSpPr>
          <p:cNvPr id="45059" name="Group 6">
            <a:extLst>
              <a:ext uri="{FF2B5EF4-FFF2-40B4-BE49-F238E27FC236}">
                <a16:creationId xmlns:a16="http://schemas.microsoft.com/office/drawing/2014/main" id="{B8A14153-ADD2-4E92-8585-22858C1C6156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914400"/>
            <a:ext cx="7232650" cy="461963"/>
            <a:chOff x="1040" y="649"/>
            <a:chExt cx="2584" cy="291"/>
          </a:xfrm>
        </p:grpSpPr>
        <p:sp>
          <p:nvSpPr>
            <p:cNvPr id="45083" name="Text Box 7">
              <a:extLst>
                <a:ext uri="{FF2B5EF4-FFF2-40B4-BE49-F238E27FC236}">
                  <a16:creationId xmlns:a16="http://schemas.microsoft.com/office/drawing/2014/main" id="{55E83D7E-A4AE-4EBA-9A0E-4D0F85138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0" y="649"/>
              <a:ext cx="25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ar-SA" sz="2400">
                  <a:latin typeface="Arial" panose="020B0604020202020204" pitchFamily="34" charset="0"/>
                </a:rPr>
                <a:t>2Al          +       Fe</a:t>
              </a:r>
              <a:r>
                <a:rPr lang="en-US" altLang="ar-SA" sz="2400" baseline="-25000">
                  <a:latin typeface="Arial" panose="020B0604020202020204" pitchFamily="34" charset="0"/>
                </a:rPr>
                <a:t>2</a:t>
              </a:r>
              <a:r>
                <a:rPr lang="en-US" altLang="ar-SA" sz="2400">
                  <a:latin typeface="Arial" panose="020B0604020202020204" pitchFamily="34" charset="0"/>
                </a:rPr>
                <a:t>O</a:t>
              </a:r>
              <a:r>
                <a:rPr lang="en-US" altLang="ar-SA" sz="2400" baseline="-25000">
                  <a:latin typeface="Arial" panose="020B0604020202020204" pitchFamily="34" charset="0"/>
                </a:rPr>
                <a:t>3</a:t>
              </a:r>
              <a:r>
                <a:rPr lang="en-US" altLang="ar-SA" sz="2400">
                  <a:latin typeface="Arial" panose="020B0604020202020204" pitchFamily="34" charset="0"/>
                </a:rPr>
                <a:t>                     Al</a:t>
              </a:r>
              <a:r>
                <a:rPr lang="en-US" altLang="ar-SA" sz="2400" baseline="-25000">
                  <a:latin typeface="Arial" panose="020B0604020202020204" pitchFamily="34" charset="0"/>
                </a:rPr>
                <a:t>2</a:t>
              </a:r>
              <a:r>
                <a:rPr lang="en-US" altLang="ar-SA" sz="2400">
                  <a:latin typeface="Arial" panose="020B0604020202020204" pitchFamily="34" charset="0"/>
                </a:rPr>
                <a:t>O</a:t>
              </a:r>
              <a:r>
                <a:rPr lang="en-US" altLang="ar-SA" sz="2400" baseline="-25000">
                  <a:latin typeface="Arial" panose="020B0604020202020204" pitchFamily="34" charset="0"/>
                </a:rPr>
                <a:t>3</a:t>
              </a:r>
              <a:r>
                <a:rPr lang="en-US" altLang="ar-SA" sz="2400">
                  <a:latin typeface="Arial" panose="020B0604020202020204" pitchFamily="34" charset="0"/>
                </a:rPr>
                <a:t> +       2Fe</a:t>
              </a:r>
            </a:p>
          </p:txBody>
        </p:sp>
        <p:sp>
          <p:nvSpPr>
            <p:cNvPr id="45084" name="Line 8">
              <a:extLst>
                <a:ext uri="{FF2B5EF4-FFF2-40B4-BE49-F238E27FC236}">
                  <a16:creationId xmlns:a16="http://schemas.microsoft.com/office/drawing/2014/main" id="{2413CB98-F831-4994-814F-458F45C450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8" y="814"/>
              <a:ext cx="4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A8F4B66C-DA55-4C17-9F31-A331A0B47F2C}"/>
              </a:ext>
            </a:extLst>
          </p:cNvPr>
          <p:cNvGrpSpPr>
            <a:grpSpLocks/>
          </p:cNvGrpSpPr>
          <p:nvPr/>
        </p:nvGrpSpPr>
        <p:grpSpPr bwMode="auto">
          <a:xfrm>
            <a:off x="2551113" y="1593850"/>
            <a:ext cx="1709737" cy="1365250"/>
            <a:chOff x="-277" y="1717"/>
            <a:chExt cx="1059" cy="494"/>
          </a:xfrm>
        </p:grpSpPr>
        <p:sp>
          <p:nvSpPr>
            <p:cNvPr id="45081" name="Line 11">
              <a:extLst>
                <a:ext uri="{FF2B5EF4-FFF2-40B4-BE49-F238E27FC236}">
                  <a16:creationId xmlns:a16="http://schemas.microsoft.com/office/drawing/2014/main" id="{507C6565-167E-481C-9428-83E720797F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5" y="1717"/>
              <a:ext cx="4" cy="16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Text Box 12">
              <a:extLst>
                <a:ext uri="{FF2B5EF4-FFF2-40B4-BE49-F238E27FC236}">
                  <a16:creationId xmlns:a16="http://schemas.microsoft.com/office/drawing/2014/main" id="{077BBF7C-1C16-41FE-8BB4-0A6A5D5B7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77" y="1910"/>
              <a:ext cx="1059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ar-SA" sz="2400">
                  <a:latin typeface="Arial" panose="020B0604020202020204" pitchFamily="34" charset="0"/>
                </a:rPr>
                <a:t>601 g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ar-SA" sz="2400">
                  <a:latin typeface="Arial" panose="020B0604020202020204" pitchFamily="34" charset="0"/>
                </a:rPr>
                <a:t>3.7633 mol</a:t>
              </a:r>
            </a:p>
          </p:txBody>
        </p:sp>
      </p:grpSp>
      <p:grpSp>
        <p:nvGrpSpPr>
          <p:cNvPr id="14" name="Group 10">
            <a:extLst>
              <a:ext uri="{FF2B5EF4-FFF2-40B4-BE49-F238E27FC236}">
                <a16:creationId xmlns:a16="http://schemas.microsoft.com/office/drawing/2014/main" id="{A2EE9244-628A-4E48-BCCF-7F8F1A76C868}"/>
              </a:ext>
            </a:extLst>
          </p:cNvPr>
          <p:cNvGrpSpPr>
            <a:grpSpLocks/>
          </p:cNvGrpSpPr>
          <p:nvPr/>
        </p:nvGrpSpPr>
        <p:grpSpPr bwMode="auto">
          <a:xfrm>
            <a:off x="388938" y="1622425"/>
            <a:ext cx="1538287" cy="1355725"/>
            <a:chOff x="-223" y="1720"/>
            <a:chExt cx="952" cy="490"/>
          </a:xfrm>
        </p:grpSpPr>
        <p:sp>
          <p:nvSpPr>
            <p:cNvPr id="45079" name="Line 11">
              <a:extLst>
                <a:ext uri="{FF2B5EF4-FFF2-40B4-BE49-F238E27FC236}">
                  <a16:creationId xmlns:a16="http://schemas.microsoft.com/office/drawing/2014/main" id="{E5616792-F7E0-4A18-9D9E-71F729208A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" y="1720"/>
              <a:ext cx="4" cy="16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Text Box 12">
              <a:extLst>
                <a:ext uri="{FF2B5EF4-FFF2-40B4-BE49-F238E27FC236}">
                  <a16:creationId xmlns:a16="http://schemas.microsoft.com/office/drawing/2014/main" id="{5FC70F12-E95D-4AE5-BB3A-5F084F614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3" y="1910"/>
              <a:ext cx="95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ar-SA" sz="2400">
                  <a:latin typeface="Arial" panose="020B0604020202020204" pitchFamily="34" charset="0"/>
                </a:rPr>
                <a:t>124 g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ar-SA" sz="2400">
                  <a:latin typeface="Arial" panose="020B0604020202020204" pitchFamily="34" charset="0"/>
                </a:rPr>
                <a:t>4.596 mol</a:t>
              </a:r>
            </a:p>
          </p:txBody>
        </p:sp>
      </p:grpSp>
      <p:grpSp>
        <p:nvGrpSpPr>
          <p:cNvPr id="17" name="Group 66">
            <a:extLst>
              <a:ext uri="{FF2B5EF4-FFF2-40B4-BE49-F238E27FC236}">
                <a16:creationId xmlns:a16="http://schemas.microsoft.com/office/drawing/2014/main" id="{F17DBCD9-810C-4166-AEEE-68D240E37FB2}"/>
              </a:ext>
            </a:extLst>
          </p:cNvPr>
          <p:cNvGrpSpPr>
            <a:grpSpLocks/>
          </p:cNvGrpSpPr>
          <p:nvPr/>
        </p:nvGrpSpPr>
        <p:grpSpPr bwMode="auto">
          <a:xfrm>
            <a:off x="409575" y="3683000"/>
            <a:ext cx="1595438" cy="757238"/>
            <a:chOff x="1105" y="2883"/>
            <a:chExt cx="1005" cy="477"/>
          </a:xfrm>
        </p:grpSpPr>
        <p:sp>
          <p:nvSpPr>
            <p:cNvPr id="45076" name="Text Box 33">
              <a:extLst>
                <a:ext uri="{FF2B5EF4-FFF2-40B4-BE49-F238E27FC236}">
                  <a16:creationId xmlns:a16="http://schemas.microsoft.com/office/drawing/2014/main" id="{5222893B-0632-4A22-B835-1FE1C1344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" y="2883"/>
              <a:ext cx="100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Arial" panose="020B0604020202020204" pitchFamily="34" charset="0"/>
                </a:rPr>
                <a:t>4.599 mol Al</a:t>
              </a:r>
            </a:p>
          </p:txBody>
        </p:sp>
        <p:sp>
          <p:nvSpPr>
            <p:cNvPr id="45077" name="Text Box 34">
              <a:extLst>
                <a:ext uri="{FF2B5EF4-FFF2-40B4-BE49-F238E27FC236}">
                  <a16:creationId xmlns:a16="http://schemas.microsoft.com/office/drawing/2014/main" id="{62EEB81F-785F-4134-A13A-909FF27ACD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1" y="3108"/>
              <a:ext cx="82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Arial" panose="020B0604020202020204" pitchFamily="34" charset="0"/>
                </a:rPr>
                <a:t>  2  mol Al</a:t>
              </a:r>
            </a:p>
          </p:txBody>
        </p:sp>
        <p:sp>
          <p:nvSpPr>
            <p:cNvPr id="45078" name="Line 35">
              <a:extLst>
                <a:ext uri="{FF2B5EF4-FFF2-40B4-BE49-F238E27FC236}">
                  <a16:creationId xmlns:a16="http://schemas.microsoft.com/office/drawing/2014/main" id="{4A88CA7D-CC74-4334-846E-7E7936BF89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124"/>
              <a:ext cx="91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66">
            <a:extLst>
              <a:ext uri="{FF2B5EF4-FFF2-40B4-BE49-F238E27FC236}">
                <a16:creationId xmlns:a16="http://schemas.microsoft.com/office/drawing/2014/main" id="{AC1CF82F-EEDC-410B-8F18-0820F2C5331C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3683000"/>
            <a:ext cx="1595438" cy="757238"/>
            <a:chOff x="1121" y="2883"/>
            <a:chExt cx="1005" cy="477"/>
          </a:xfrm>
        </p:grpSpPr>
        <p:sp>
          <p:nvSpPr>
            <p:cNvPr id="45073" name="Text Box 33">
              <a:extLst>
                <a:ext uri="{FF2B5EF4-FFF2-40B4-BE49-F238E27FC236}">
                  <a16:creationId xmlns:a16="http://schemas.microsoft.com/office/drawing/2014/main" id="{F695EFA9-22CF-4395-ABAD-CBC92AA08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1" y="2883"/>
              <a:ext cx="100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Arial" panose="020B0604020202020204" pitchFamily="34" charset="0"/>
                </a:rPr>
                <a:t>3.763 mol Al</a:t>
              </a:r>
            </a:p>
          </p:txBody>
        </p:sp>
        <p:sp>
          <p:nvSpPr>
            <p:cNvPr id="45074" name="Text Box 34">
              <a:extLst>
                <a:ext uri="{FF2B5EF4-FFF2-40B4-BE49-F238E27FC236}">
                  <a16:creationId xmlns:a16="http://schemas.microsoft.com/office/drawing/2014/main" id="{809C25EA-2A50-43B2-9BAA-8B1D95001D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4" y="3108"/>
              <a:ext cx="73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Arial" panose="020B0604020202020204" pitchFamily="34" charset="0"/>
                </a:rPr>
                <a:t>1  mol Al</a:t>
              </a:r>
            </a:p>
          </p:txBody>
        </p:sp>
        <p:sp>
          <p:nvSpPr>
            <p:cNvPr id="45075" name="Line 35">
              <a:extLst>
                <a:ext uri="{FF2B5EF4-FFF2-40B4-BE49-F238E27FC236}">
                  <a16:creationId xmlns:a16="http://schemas.microsoft.com/office/drawing/2014/main" id="{EDF83050-82E4-4460-9553-26F4D1AF27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" y="3124"/>
              <a:ext cx="91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4" name="مستطيل 34">
            <a:extLst>
              <a:ext uri="{FF2B5EF4-FFF2-40B4-BE49-F238E27FC236}">
                <a16:creationId xmlns:a16="http://schemas.microsoft.com/office/drawing/2014/main" id="{DD0032E2-E5C0-4700-981A-DF645A28F29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696913" y="4948238"/>
            <a:ext cx="1233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400">
                <a:latin typeface="Arial" panose="020B0604020202020204" pitchFamily="34" charset="0"/>
              </a:rPr>
              <a:t>2.300</a:t>
            </a:r>
            <a:endParaRPr lang="ar-SA" altLang="ar-SA" sz="2400">
              <a:latin typeface="Arial" panose="020B0604020202020204" pitchFamily="34" charset="0"/>
            </a:endParaRPr>
          </a:p>
        </p:txBody>
      </p:sp>
      <p:sp>
        <p:nvSpPr>
          <p:cNvPr id="45065" name="مستطيل 35">
            <a:extLst>
              <a:ext uri="{FF2B5EF4-FFF2-40B4-BE49-F238E27FC236}">
                <a16:creationId xmlns:a16="http://schemas.microsoft.com/office/drawing/2014/main" id="{9A532C17-5F4F-4F2D-9A6C-3DEA856E4C4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33688" y="4948238"/>
            <a:ext cx="182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400">
                <a:latin typeface="Arial" panose="020B0604020202020204" pitchFamily="34" charset="0"/>
              </a:rPr>
              <a:t>3.763</a:t>
            </a:r>
            <a:endParaRPr lang="ar-SA" altLang="ar-SA" sz="2400">
              <a:latin typeface="Arial" panose="020B0604020202020204" pitchFamily="34" charset="0"/>
            </a:endParaRPr>
          </a:p>
        </p:txBody>
      </p:sp>
      <p:sp>
        <p:nvSpPr>
          <p:cNvPr id="38" name="Oval 62">
            <a:extLst>
              <a:ext uri="{FF2B5EF4-FFF2-40B4-BE49-F238E27FC236}">
                <a16:creationId xmlns:a16="http://schemas.microsoft.com/office/drawing/2014/main" id="{92CEE5B9-54C2-45B2-B8B7-DA79B69B8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4962525"/>
            <a:ext cx="1325562" cy="4762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ar-SA" sz="2400">
              <a:latin typeface="Arial" panose="020B0604020202020204" pitchFamily="34" charset="0"/>
            </a:endParaRPr>
          </a:p>
        </p:txBody>
      </p:sp>
      <p:sp>
        <p:nvSpPr>
          <p:cNvPr id="45067" name="مستطيل 38">
            <a:extLst>
              <a:ext uri="{FF2B5EF4-FFF2-40B4-BE49-F238E27FC236}">
                <a16:creationId xmlns:a16="http://schemas.microsoft.com/office/drawing/2014/main" id="{68639DC0-7F02-412A-A211-E8D84E131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8" y="5638800"/>
            <a:ext cx="6234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400" b="1" dirty="0">
                <a:latin typeface="Arial" panose="020B0604020202020204" pitchFamily="34" charset="0"/>
              </a:rPr>
              <a:t>Al</a:t>
            </a:r>
            <a:r>
              <a:rPr lang="en-US" altLang="ar-SA" sz="2400" dirty="0">
                <a:latin typeface="Arial" panose="020B0604020202020204" pitchFamily="34" charset="0"/>
              </a:rPr>
              <a:t> is the </a:t>
            </a:r>
            <a:r>
              <a:rPr lang="en-US" altLang="ar-SA" sz="2400" b="1" dirty="0">
                <a:latin typeface="Arial" panose="020B0604020202020204" pitchFamily="34" charset="0"/>
              </a:rPr>
              <a:t>least</a:t>
            </a:r>
            <a:r>
              <a:rPr lang="en-US" altLang="ar-SA" sz="2400" dirty="0">
                <a:latin typeface="Arial" panose="020B0604020202020204" pitchFamily="34" charset="0"/>
              </a:rPr>
              <a:t> thus it is </a:t>
            </a:r>
            <a:r>
              <a:rPr lang="en-US" altLang="ar-SA" sz="2400" b="1" dirty="0">
                <a:latin typeface="Arial" panose="020B0604020202020204" pitchFamily="34" charset="0"/>
              </a:rPr>
              <a:t>the limiting reagent</a:t>
            </a:r>
          </a:p>
        </p:txBody>
      </p:sp>
      <p:sp>
        <p:nvSpPr>
          <p:cNvPr id="40" name="Line 11">
            <a:extLst>
              <a:ext uri="{FF2B5EF4-FFF2-40B4-BE49-F238E27FC236}">
                <a16:creationId xmlns:a16="http://schemas.microsoft.com/office/drawing/2014/main" id="{3A1A3FE8-92C9-489A-918B-8CBE288968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57288" y="3065463"/>
            <a:ext cx="0" cy="617537"/>
          </a:xfrm>
          <a:prstGeom prst="line">
            <a:avLst/>
          </a:prstGeom>
          <a:ln w="44450">
            <a:solidFill>
              <a:schemeClr val="tx2">
                <a:lumMod val="40000"/>
                <a:lumOff val="60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3" name="Line 11">
            <a:extLst>
              <a:ext uri="{FF2B5EF4-FFF2-40B4-BE49-F238E27FC236}">
                <a16:creationId xmlns:a16="http://schemas.microsoft.com/office/drawing/2014/main" id="{F3606541-A00F-4852-97A7-0FC764CF59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" y="4479925"/>
            <a:ext cx="0" cy="357188"/>
          </a:xfrm>
          <a:prstGeom prst="line">
            <a:avLst/>
          </a:prstGeom>
          <a:ln w="44450">
            <a:solidFill>
              <a:schemeClr val="tx2">
                <a:lumMod val="40000"/>
                <a:lumOff val="60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4" name="Line 11">
            <a:extLst>
              <a:ext uri="{FF2B5EF4-FFF2-40B4-BE49-F238E27FC236}">
                <a16:creationId xmlns:a16="http://schemas.microsoft.com/office/drawing/2014/main" id="{419F6135-6466-4190-90D5-CB0621C88E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7088" y="4479925"/>
            <a:ext cx="0" cy="357188"/>
          </a:xfrm>
          <a:prstGeom prst="line">
            <a:avLst/>
          </a:prstGeom>
          <a:ln w="44450">
            <a:solidFill>
              <a:schemeClr val="tx2">
                <a:lumMod val="40000"/>
                <a:lumOff val="60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29" name="Line 11">
            <a:extLst>
              <a:ext uri="{FF2B5EF4-FFF2-40B4-BE49-F238E27FC236}">
                <a16:creationId xmlns:a16="http://schemas.microsoft.com/office/drawing/2014/main" id="{0FA4A7B9-1210-490B-BE3C-159E26E105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7088" y="3048000"/>
            <a:ext cx="0" cy="617538"/>
          </a:xfrm>
          <a:prstGeom prst="line">
            <a:avLst/>
          </a:prstGeom>
          <a:ln w="44450">
            <a:solidFill>
              <a:schemeClr val="tx2">
                <a:lumMod val="40000"/>
                <a:lumOff val="60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325CA3-D995-4C71-95DD-30221C4E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  <p:bldP spid="45065" grpId="0"/>
      <p:bldP spid="38" grpId="0" animBg="1"/>
      <p:bldP spid="4506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41E0EC21-DE62-4C76-8531-0178243D2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344488"/>
            <a:ext cx="8201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400">
                <a:latin typeface="Arial" panose="020B0604020202020204" pitchFamily="34" charset="0"/>
              </a:rPr>
              <a:t>Use limiting reagent (Al) to calculate amount of product that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ar-SA" sz="2400">
                <a:latin typeface="Arial" panose="020B0604020202020204" pitchFamily="34" charset="0"/>
              </a:rPr>
              <a:t>can be formed.</a:t>
            </a:r>
          </a:p>
        </p:txBody>
      </p:sp>
      <p:grpSp>
        <p:nvGrpSpPr>
          <p:cNvPr id="38933" name="Group 21">
            <a:extLst>
              <a:ext uri="{FF2B5EF4-FFF2-40B4-BE49-F238E27FC236}">
                <a16:creationId xmlns:a16="http://schemas.microsoft.com/office/drawing/2014/main" id="{ED332471-FE89-4AAA-8739-028F509D1716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447800"/>
            <a:ext cx="6942138" cy="457200"/>
            <a:chOff x="624" y="912"/>
            <a:chExt cx="4373" cy="288"/>
          </a:xfrm>
        </p:grpSpPr>
        <p:sp>
          <p:nvSpPr>
            <p:cNvPr id="46115" name="Text Box 5">
              <a:extLst>
                <a:ext uri="{FF2B5EF4-FFF2-40B4-BE49-F238E27FC236}">
                  <a16:creationId xmlns:a16="http://schemas.microsoft.com/office/drawing/2014/main" id="{2A42FB7C-ADFE-4C19-9DE9-401AC4AB30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912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g Al</a:t>
              </a:r>
            </a:p>
          </p:txBody>
        </p:sp>
        <p:sp>
          <p:nvSpPr>
            <p:cNvPr id="46116" name="Text Box 6">
              <a:extLst>
                <a:ext uri="{FF2B5EF4-FFF2-40B4-BE49-F238E27FC236}">
                  <a16:creationId xmlns:a16="http://schemas.microsoft.com/office/drawing/2014/main" id="{DF86D36C-FF32-40C4-B67B-A18DF7CC7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5" y="912"/>
              <a:ext cx="6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400">
                  <a:solidFill>
                    <a:srgbClr val="FF0000"/>
                  </a:solidFill>
                  <a:latin typeface="Arial" panose="020B0604020202020204" pitchFamily="34" charset="0"/>
                </a:rPr>
                <a:t>mol Al</a:t>
              </a:r>
            </a:p>
          </p:txBody>
        </p:sp>
        <p:sp>
          <p:nvSpPr>
            <p:cNvPr id="46117" name="Text Box 7">
              <a:extLst>
                <a:ext uri="{FF2B5EF4-FFF2-40B4-BE49-F238E27FC236}">
                  <a16:creationId xmlns:a16="http://schemas.microsoft.com/office/drawing/2014/main" id="{A634A2D3-D2EF-4560-8D5F-2E9AA1292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0" y="912"/>
              <a:ext cx="9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400">
                  <a:solidFill>
                    <a:srgbClr val="FF0000"/>
                  </a:solidFill>
                  <a:latin typeface="Arial" panose="020B0604020202020204" pitchFamily="34" charset="0"/>
                </a:rPr>
                <a:t>mol Al</a:t>
              </a:r>
              <a:r>
                <a:rPr lang="en-US" altLang="ar-SA" sz="2400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ar-SA" sz="240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ar-SA" sz="2400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ar-SA" sz="2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46118" name="Line 8">
              <a:extLst>
                <a:ext uri="{FF2B5EF4-FFF2-40B4-BE49-F238E27FC236}">
                  <a16:creationId xmlns:a16="http://schemas.microsoft.com/office/drawing/2014/main" id="{8353E770-C937-4402-A2EB-109954BAB9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0" y="1056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9" name="Line 9">
              <a:extLst>
                <a:ext uri="{FF2B5EF4-FFF2-40B4-BE49-F238E27FC236}">
                  <a16:creationId xmlns:a16="http://schemas.microsoft.com/office/drawing/2014/main" id="{337E1B6F-5BDA-4690-9757-14606742B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5" y="1056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0" name="Line 10">
              <a:extLst>
                <a:ext uri="{FF2B5EF4-FFF2-40B4-BE49-F238E27FC236}">
                  <a16:creationId xmlns:a16="http://schemas.microsoft.com/office/drawing/2014/main" id="{344E226C-2334-42B9-A066-8C7186018F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1056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Text Box 11">
              <a:extLst>
                <a:ext uri="{FF2B5EF4-FFF2-40B4-BE49-F238E27FC236}">
                  <a16:creationId xmlns:a16="http://schemas.microsoft.com/office/drawing/2014/main" id="{1B285160-287B-4FD9-AC81-24C485C44A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9" y="912"/>
              <a:ext cx="7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400">
                  <a:solidFill>
                    <a:srgbClr val="FF0000"/>
                  </a:solidFill>
                  <a:latin typeface="Arial" panose="020B0604020202020204" pitchFamily="34" charset="0"/>
                </a:rPr>
                <a:t>g Al</a:t>
              </a:r>
              <a:r>
                <a:rPr lang="en-US" altLang="ar-SA" sz="2400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ar-SA" sz="240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ar-SA" sz="2400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  <a:endParaRPr lang="en-US" altLang="ar-SA" sz="24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8934" name="Text Box 22">
            <a:extLst>
              <a:ext uri="{FF2B5EF4-FFF2-40B4-BE49-F238E27FC236}">
                <a16:creationId xmlns:a16="http://schemas.microsoft.com/office/drawing/2014/main" id="{7C830B35-E497-4CC1-9AEC-001F8D331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78163"/>
            <a:ext cx="111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000">
                <a:latin typeface="Arial" panose="020B0604020202020204" pitchFamily="34" charset="0"/>
              </a:rPr>
              <a:t>124 g Al</a:t>
            </a:r>
          </a:p>
        </p:txBody>
      </p:sp>
      <p:grpSp>
        <p:nvGrpSpPr>
          <p:cNvPr id="38964" name="Group 52">
            <a:extLst>
              <a:ext uri="{FF2B5EF4-FFF2-40B4-BE49-F238E27FC236}">
                <a16:creationId xmlns:a16="http://schemas.microsoft.com/office/drawing/2014/main" id="{99774511-A57A-4171-ABC2-38B8FCAA2CDA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900363"/>
            <a:ext cx="1792288" cy="757237"/>
            <a:chOff x="808" y="1827"/>
            <a:chExt cx="1129" cy="477"/>
          </a:xfrm>
        </p:grpSpPr>
        <p:sp>
          <p:nvSpPr>
            <p:cNvPr id="46111" name="Text Box 24">
              <a:extLst>
                <a:ext uri="{FF2B5EF4-FFF2-40B4-BE49-F238E27FC236}">
                  <a16:creationId xmlns:a16="http://schemas.microsoft.com/office/drawing/2014/main" id="{C0E12FBF-48F8-4E07-BDCE-7C7E17BC8F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1" y="1827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 dirty="0">
                  <a:latin typeface="Arial" panose="020B0604020202020204" pitchFamily="34" charset="0"/>
                </a:rPr>
                <a:t>1 mol Al</a:t>
              </a:r>
            </a:p>
          </p:txBody>
        </p:sp>
        <p:sp>
          <p:nvSpPr>
            <p:cNvPr id="46112" name="Text Box 25">
              <a:extLst>
                <a:ext uri="{FF2B5EF4-FFF2-40B4-BE49-F238E27FC236}">
                  <a16:creationId xmlns:a16="http://schemas.microsoft.com/office/drawing/2014/main" id="{F1F20AC1-FBAC-427B-BC5D-DD16B8199A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8" y="2052"/>
              <a:ext cx="83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 dirty="0">
                  <a:latin typeface="Arial" panose="020B0604020202020204" pitchFamily="34" charset="0"/>
                </a:rPr>
                <a:t>26.98 g Al</a:t>
              </a:r>
            </a:p>
          </p:txBody>
        </p:sp>
        <p:sp>
          <p:nvSpPr>
            <p:cNvPr id="46113" name="Line 26">
              <a:extLst>
                <a:ext uri="{FF2B5EF4-FFF2-40B4-BE49-F238E27FC236}">
                  <a16:creationId xmlns:a16="http://schemas.microsoft.com/office/drawing/2014/main" id="{B471035A-D842-4F2E-9BC2-3C24EA888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5" y="2068"/>
              <a:ext cx="91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4" name="Text Box 27">
              <a:extLst>
                <a:ext uri="{FF2B5EF4-FFF2-40B4-BE49-F238E27FC236}">
                  <a16:creationId xmlns:a16="http://schemas.microsoft.com/office/drawing/2014/main" id="{73E49972-7503-454E-B79B-C1869749AD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" y="193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38940" name="Group 28">
            <a:extLst>
              <a:ext uri="{FF2B5EF4-FFF2-40B4-BE49-F238E27FC236}">
                <a16:creationId xmlns:a16="http://schemas.microsoft.com/office/drawing/2014/main" id="{926B8B08-5597-4366-90A8-77845A9F39C0}"/>
              </a:ext>
            </a:extLst>
          </p:cNvPr>
          <p:cNvGrpSpPr>
            <a:grpSpLocks/>
          </p:cNvGrpSpPr>
          <p:nvPr/>
        </p:nvGrpSpPr>
        <p:grpSpPr bwMode="auto">
          <a:xfrm>
            <a:off x="3074988" y="2895600"/>
            <a:ext cx="2057400" cy="762000"/>
            <a:chOff x="2639" y="2880"/>
            <a:chExt cx="1296" cy="480"/>
          </a:xfrm>
        </p:grpSpPr>
        <p:sp>
          <p:nvSpPr>
            <p:cNvPr id="46107" name="Text Box 29">
              <a:extLst>
                <a:ext uri="{FF2B5EF4-FFF2-40B4-BE49-F238E27FC236}">
                  <a16:creationId xmlns:a16="http://schemas.microsoft.com/office/drawing/2014/main" id="{44ED380C-FE37-4D78-9FAC-1A1E25393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6" y="2880"/>
              <a:ext cx="9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Arial" panose="020B0604020202020204" pitchFamily="34" charset="0"/>
                </a:rPr>
                <a:t>1 mol Al</a:t>
              </a:r>
              <a:r>
                <a:rPr lang="en-US" altLang="ar-SA" sz="2000" baseline="-25000">
                  <a:latin typeface="Arial" panose="020B0604020202020204" pitchFamily="34" charset="0"/>
                </a:rPr>
                <a:t>2</a:t>
              </a:r>
              <a:r>
                <a:rPr lang="en-US" altLang="ar-SA" sz="2000">
                  <a:latin typeface="Arial" panose="020B0604020202020204" pitchFamily="34" charset="0"/>
                </a:rPr>
                <a:t>O</a:t>
              </a:r>
              <a:r>
                <a:rPr lang="en-US" altLang="ar-SA" sz="2000" baseline="-25000">
                  <a:latin typeface="Arial" panose="020B0604020202020204" pitchFamily="34" charset="0"/>
                </a:rPr>
                <a:t>3</a:t>
              </a:r>
              <a:endParaRPr lang="en-US" altLang="ar-SA" sz="2000">
                <a:latin typeface="Arial" panose="020B0604020202020204" pitchFamily="34" charset="0"/>
              </a:endParaRPr>
            </a:p>
          </p:txBody>
        </p:sp>
        <p:sp>
          <p:nvSpPr>
            <p:cNvPr id="46108" name="Text Box 30">
              <a:extLst>
                <a:ext uri="{FF2B5EF4-FFF2-40B4-BE49-F238E27FC236}">
                  <a16:creationId xmlns:a16="http://schemas.microsoft.com/office/drawing/2014/main" id="{F653FD8B-991E-468F-BDFE-CA04BAC8B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110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Arial" panose="020B0604020202020204" pitchFamily="34" charset="0"/>
                </a:rPr>
                <a:t>2 mol Al</a:t>
              </a:r>
            </a:p>
          </p:txBody>
        </p:sp>
        <p:sp>
          <p:nvSpPr>
            <p:cNvPr id="46109" name="Line 31">
              <a:extLst>
                <a:ext uri="{FF2B5EF4-FFF2-40B4-BE49-F238E27FC236}">
                  <a16:creationId xmlns:a16="http://schemas.microsoft.com/office/drawing/2014/main" id="{7332A68F-13A2-45F9-AC40-EF171C7D8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1" y="3128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Text Box 32">
              <a:extLst>
                <a:ext uri="{FF2B5EF4-FFF2-40B4-BE49-F238E27FC236}">
                  <a16:creationId xmlns:a16="http://schemas.microsoft.com/office/drawing/2014/main" id="{7B0D1C15-D592-43D3-9F7B-50722094F6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9" y="299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38945" name="Group 33">
            <a:extLst>
              <a:ext uri="{FF2B5EF4-FFF2-40B4-BE49-F238E27FC236}">
                <a16:creationId xmlns:a16="http://schemas.microsoft.com/office/drawing/2014/main" id="{71082388-59CD-450F-A4BC-34A18418FD2A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2895600"/>
            <a:ext cx="2160588" cy="762000"/>
            <a:chOff x="3919" y="2880"/>
            <a:chExt cx="1361" cy="480"/>
          </a:xfrm>
        </p:grpSpPr>
        <p:grpSp>
          <p:nvGrpSpPr>
            <p:cNvPr id="46101" name="Group 34">
              <a:extLst>
                <a:ext uri="{FF2B5EF4-FFF2-40B4-BE49-F238E27FC236}">
                  <a16:creationId xmlns:a16="http://schemas.microsoft.com/office/drawing/2014/main" id="{5BBBAAD8-BDE4-42A1-BDCC-7A23715A8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9" y="2880"/>
              <a:ext cx="1200" cy="480"/>
              <a:chOff x="3919" y="2880"/>
              <a:chExt cx="1200" cy="480"/>
            </a:xfrm>
          </p:grpSpPr>
          <p:sp>
            <p:nvSpPr>
              <p:cNvPr id="46103" name="Text Box 35">
                <a:extLst>
                  <a:ext uri="{FF2B5EF4-FFF2-40B4-BE49-F238E27FC236}">
                    <a16:creationId xmlns:a16="http://schemas.microsoft.com/office/drawing/2014/main" id="{9A4A9F06-EED3-44BC-8B27-F43BA71DCA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0" y="2880"/>
                <a:ext cx="107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ar-SA" sz="2000" dirty="0">
                    <a:latin typeface="Arial" panose="020B0604020202020204" pitchFamily="34" charset="0"/>
                  </a:rPr>
                  <a:t>102.0 g Al</a:t>
                </a:r>
                <a:r>
                  <a:rPr lang="en-US" altLang="ar-SA" sz="200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ar-SA" sz="2000" dirty="0">
                    <a:latin typeface="Arial" panose="020B0604020202020204" pitchFamily="34" charset="0"/>
                  </a:rPr>
                  <a:t>O</a:t>
                </a:r>
                <a:r>
                  <a:rPr lang="en-US" altLang="ar-SA" sz="2000" baseline="-25000" dirty="0">
                    <a:latin typeface="Arial" panose="020B0604020202020204" pitchFamily="34" charset="0"/>
                  </a:rPr>
                  <a:t>3</a:t>
                </a:r>
                <a:endParaRPr lang="en-US" altLang="ar-SA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104" name="Text Box 36">
                <a:extLst>
                  <a:ext uri="{FF2B5EF4-FFF2-40B4-BE49-F238E27FC236}">
                    <a16:creationId xmlns:a16="http://schemas.microsoft.com/office/drawing/2014/main" id="{2B03BD8F-AA15-4DC5-ADA9-91EA63862B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3110"/>
                <a:ext cx="9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ar-SA" sz="2000">
                    <a:latin typeface="Arial" panose="020B0604020202020204" pitchFamily="34" charset="0"/>
                  </a:rPr>
                  <a:t>1 mol Al</a:t>
                </a:r>
                <a:r>
                  <a:rPr lang="en-US" altLang="ar-SA" sz="2000" baseline="-25000">
                    <a:latin typeface="Arial" panose="020B0604020202020204" pitchFamily="34" charset="0"/>
                  </a:rPr>
                  <a:t>2</a:t>
                </a:r>
                <a:r>
                  <a:rPr lang="en-US" altLang="ar-SA" sz="2000">
                    <a:latin typeface="Arial" panose="020B0604020202020204" pitchFamily="34" charset="0"/>
                  </a:rPr>
                  <a:t>O</a:t>
                </a:r>
                <a:r>
                  <a:rPr lang="en-US" altLang="ar-SA" sz="2000" baseline="-25000">
                    <a:latin typeface="Arial" panose="020B0604020202020204" pitchFamily="34" charset="0"/>
                  </a:rPr>
                  <a:t>3</a:t>
                </a:r>
                <a:endParaRPr lang="en-US" altLang="ar-SA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6105" name="Line 37">
                <a:extLst>
                  <a:ext uri="{FF2B5EF4-FFF2-40B4-BE49-F238E27FC236}">
                    <a16:creationId xmlns:a16="http://schemas.microsoft.com/office/drawing/2014/main" id="{504342BC-9773-42D9-833C-3609673FC2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1" y="3128"/>
                <a:ext cx="92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6" name="Text Box 38">
                <a:extLst>
                  <a:ext uri="{FF2B5EF4-FFF2-40B4-BE49-F238E27FC236}">
                    <a16:creationId xmlns:a16="http://schemas.microsoft.com/office/drawing/2014/main" id="{8F2B572B-5A5C-4027-B55F-72C12EFC99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9" y="299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ar-SA" sz="2000">
                    <a:latin typeface="Arial" panose="020B0604020202020204" pitchFamily="34" charset="0"/>
                  </a:rPr>
                  <a:t>x</a:t>
                </a:r>
              </a:p>
            </p:txBody>
          </p:sp>
        </p:grpSp>
        <p:sp>
          <p:nvSpPr>
            <p:cNvPr id="46102" name="Text Box 39">
              <a:extLst>
                <a:ext uri="{FF2B5EF4-FFF2-40B4-BE49-F238E27FC236}">
                  <a16:creationId xmlns:a16="http://schemas.microsoft.com/office/drawing/2014/main" id="{1BA1A67D-6FB1-401C-BCB1-09E2F2125D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" y="298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38952" name="Line 40">
            <a:extLst>
              <a:ext uri="{FF2B5EF4-FFF2-40B4-BE49-F238E27FC236}">
                <a16:creationId xmlns:a16="http://schemas.microsoft.com/office/drawing/2014/main" id="{AC81084A-2508-4933-A734-EADEF23E52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74900" y="3276600"/>
            <a:ext cx="5969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3" name="Line 41">
            <a:extLst>
              <a:ext uri="{FF2B5EF4-FFF2-40B4-BE49-F238E27FC236}">
                <a16:creationId xmlns:a16="http://schemas.microsoft.com/office/drawing/2014/main" id="{714A6208-EDD7-46EE-90DD-C4BDF7389D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5812" y="2971800"/>
            <a:ext cx="839787" cy="2286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4" name="Line 42">
            <a:extLst>
              <a:ext uri="{FF2B5EF4-FFF2-40B4-BE49-F238E27FC236}">
                <a16:creationId xmlns:a16="http://schemas.microsoft.com/office/drawing/2014/main" id="{CDEBF0C2-AB0D-4885-9FD2-233F9BC6D2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2474" y="3222625"/>
            <a:ext cx="561975" cy="13335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5" name="Line 43">
            <a:extLst>
              <a:ext uri="{FF2B5EF4-FFF2-40B4-BE49-F238E27FC236}">
                <a16:creationId xmlns:a16="http://schemas.microsoft.com/office/drawing/2014/main" id="{5AF08D7C-BC95-4EC2-A6DE-712B423DE3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3333752"/>
            <a:ext cx="810104" cy="24764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6" name="Line 44">
            <a:extLst>
              <a:ext uri="{FF2B5EF4-FFF2-40B4-BE49-F238E27FC236}">
                <a16:creationId xmlns:a16="http://schemas.microsoft.com/office/drawing/2014/main" id="{7AA1953A-557F-439A-8202-DE71861D06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4604" y="2971799"/>
            <a:ext cx="977900" cy="2444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7" name="Line 45">
            <a:extLst>
              <a:ext uri="{FF2B5EF4-FFF2-40B4-BE49-F238E27FC236}">
                <a16:creationId xmlns:a16="http://schemas.microsoft.com/office/drawing/2014/main" id="{72240E89-AA44-4AD5-9C96-838BF98ABB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09063" y="3336926"/>
            <a:ext cx="874712" cy="29686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8" name="Text Box 46">
            <a:extLst>
              <a:ext uri="{FF2B5EF4-FFF2-40B4-BE49-F238E27FC236}">
                <a16:creationId xmlns:a16="http://schemas.microsoft.com/office/drawing/2014/main" id="{9F320D28-509F-495E-B02A-F19CB196A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348" y="3071813"/>
            <a:ext cx="17589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000" b="1" dirty="0">
                <a:latin typeface="Arial" panose="020B0604020202020204" pitchFamily="34" charset="0"/>
              </a:rPr>
              <a:t>234.4 g Al</a:t>
            </a:r>
            <a:r>
              <a:rPr lang="en-US" altLang="ar-SA" sz="2000" b="1" baseline="-25000" dirty="0">
                <a:latin typeface="Arial" panose="020B0604020202020204" pitchFamily="34" charset="0"/>
              </a:rPr>
              <a:t>2</a:t>
            </a:r>
            <a:r>
              <a:rPr lang="en-US" altLang="ar-SA" sz="2000" b="1" dirty="0">
                <a:latin typeface="Arial" panose="020B0604020202020204" pitchFamily="34" charset="0"/>
              </a:rPr>
              <a:t>O</a:t>
            </a:r>
            <a:r>
              <a:rPr lang="en-US" altLang="ar-SA" sz="2000" b="1" baseline="-25000" dirty="0">
                <a:latin typeface="Arial" panose="020B0604020202020204" pitchFamily="34" charset="0"/>
              </a:rPr>
              <a:t>3</a:t>
            </a:r>
            <a:endParaRPr lang="en-US" altLang="ar-SA" sz="2000" b="1" dirty="0">
              <a:latin typeface="Arial" panose="020B0604020202020204" pitchFamily="34" charset="0"/>
            </a:endParaRPr>
          </a:p>
        </p:txBody>
      </p:sp>
      <p:grpSp>
        <p:nvGrpSpPr>
          <p:cNvPr id="38959" name="Group 47">
            <a:extLst>
              <a:ext uri="{FF2B5EF4-FFF2-40B4-BE49-F238E27FC236}">
                <a16:creationId xmlns:a16="http://schemas.microsoft.com/office/drawing/2014/main" id="{29BF6DAB-700D-4F1D-9295-0FF1AB72F257}"/>
              </a:ext>
            </a:extLst>
          </p:cNvPr>
          <p:cNvGrpSpPr>
            <a:grpSpLocks/>
          </p:cNvGrpSpPr>
          <p:nvPr/>
        </p:nvGrpSpPr>
        <p:grpSpPr bwMode="auto">
          <a:xfrm>
            <a:off x="2393950" y="2133600"/>
            <a:ext cx="4235450" cy="457200"/>
            <a:chOff x="988" y="649"/>
            <a:chExt cx="2668" cy="288"/>
          </a:xfrm>
        </p:grpSpPr>
        <p:sp>
          <p:nvSpPr>
            <p:cNvPr id="46099" name="Text Box 48">
              <a:extLst>
                <a:ext uri="{FF2B5EF4-FFF2-40B4-BE49-F238E27FC236}">
                  <a16:creationId xmlns:a16="http://schemas.microsoft.com/office/drawing/2014/main" id="{9DDE830F-6A09-4B63-8F83-AEFA7D869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8" y="649"/>
              <a:ext cx="26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ar-SA" sz="2400">
                  <a:latin typeface="Arial" panose="020B0604020202020204" pitchFamily="34" charset="0"/>
                </a:rPr>
                <a:t>2Al + Fe</a:t>
              </a:r>
              <a:r>
                <a:rPr lang="en-US" altLang="ar-SA" sz="2400" baseline="-25000">
                  <a:latin typeface="Arial" panose="020B0604020202020204" pitchFamily="34" charset="0"/>
                </a:rPr>
                <a:t>2</a:t>
              </a:r>
              <a:r>
                <a:rPr lang="en-US" altLang="ar-SA" sz="2400">
                  <a:latin typeface="Arial" panose="020B0604020202020204" pitchFamily="34" charset="0"/>
                </a:rPr>
                <a:t>O</a:t>
              </a:r>
              <a:r>
                <a:rPr lang="en-US" altLang="ar-SA" sz="2400" baseline="-25000">
                  <a:latin typeface="Arial" panose="020B0604020202020204" pitchFamily="34" charset="0"/>
                </a:rPr>
                <a:t>3</a:t>
              </a:r>
              <a:r>
                <a:rPr lang="en-US" altLang="ar-SA" sz="2400">
                  <a:latin typeface="Arial" panose="020B0604020202020204" pitchFamily="34" charset="0"/>
                </a:rPr>
                <a:t>          Al</a:t>
              </a:r>
              <a:r>
                <a:rPr lang="en-US" altLang="ar-SA" sz="2400" baseline="-25000">
                  <a:latin typeface="Arial" panose="020B0604020202020204" pitchFamily="34" charset="0"/>
                </a:rPr>
                <a:t>2</a:t>
              </a:r>
              <a:r>
                <a:rPr lang="en-US" altLang="ar-SA" sz="2400">
                  <a:latin typeface="Arial" panose="020B0604020202020204" pitchFamily="34" charset="0"/>
                </a:rPr>
                <a:t>O</a:t>
              </a:r>
              <a:r>
                <a:rPr lang="en-US" altLang="ar-SA" sz="2400" baseline="-25000">
                  <a:latin typeface="Arial" panose="020B0604020202020204" pitchFamily="34" charset="0"/>
                </a:rPr>
                <a:t>3</a:t>
              </a:r>
              <a:r>
                <a:rPr lang="en-US" altLang="ar-SA" sz="2400">
                  <a:latin typeface="Arial" panose="020B0604020202020204" pitchFamily="34" charset="0"/>
                </a:rPr>
                <a:t> + 2Fe</a:t>
              </a:r>
            </a:p>
          </p:txBody>
        </p:sp>
        <p:sp>
          <p:nvSpPr>
            <p:cNvPr id="46100" name="Line 49">
              <a:extLst>
                <a:ext uri="{FF2B5EF4-FFF2-40B4-BE49-F238E27FC236}">
                  <a16:creationId xmlns:a16="http://schemas.microsoft.com/office/drawing/2014/main" id="{986043BD-50F9-438F-A742-CCED371B2D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800"/>
              <a:ext cx="4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65" name="Text Box 53">
            <a:extLst>
              <a:ext uri="{FF2B5EF4-FFF2-40B4-BE49-F238E27FC236}">
                <a16:creationId xmlns:a16="http://schemas.microsoft.com/office/drawing/2014/main" id="{288223AF-390C-4E1C-9BCF-8A728E7CC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975" y="4495800"/>
            <a:ext cx="55086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400" dirty="0">
                <a:latin typeface="Arial" panose="020B0604020202020204" pitchFamily="34" charset="0"/>
              </a:rPr>
              <a:t>At this point, all the </a:t>
            </a:r>
            <a:r>
              <a:rPr lang="en-US" altLang="ar-SA" sz="2400" b="1" dirty="0">
                <a:latin typeface="Arial" panose="020B0604020202020204" pitchFamily="34" charset="0"/>
              </a:rPr>
              <a:t>Al is consumed </a:t>
            </a:r>
            <a:r>
              <a:rPr lang="en-US" altLang="ar-SA" sz="2400" dirty="0">
                <a:latin typeface="Arial" panose="020B0604020202020204" pitchFamily="34" charset="0"/>
              </a:rPr>
              <a:t>and </a:t>
            </a:r>
            <a:r>
              <a:rPr lang="en-US" altLang="ar-SA" sz="2400" b="1" dirty="0">
                <a:latin typeface="Arial" panose="020B0604020202020204" pitchFamily="34" charset="0"/>
              </a:rPr>
              <a:t>Fe</a:t>
            </a:r>
            <a:r>
              <a:rPr lang="en-US" altLang="ar-SA" sz="2400" b="1" baseline="-25000" dirty="0">
                <a:latin typeface="Arial" panose="020B0604020202020204" pitchFamily="34" charset="0"/>
              </a:rPr>
              <a:t>2</a:t>
            </a:r>
            <a:r>
              <a:rPr lang="en-US" altLang="ar-SA" sz="2400" b="1" dirty="0">
                <a:latin typeface="Arial" panose="020B0604020202020204" pitchFamily="34" charset="0"/>
              </a:rPr>
              <a:t>O</a:t>
            </a:r>
            <a:r>
              <a:rPr lang="en-US" altLang="ar-SA" sz="2400" b="1" baseline="-25000" dirty="0">
                <a:latin typeface="Arial" panose="020B0604020202020204" pitchFamily="34" charset="0"/>
              </a:rPr>
              <a:t>3</a:t>
            </a:r>
            <a:r>
              <a:rPr lang="en-US" altLang="ar-SA" sz="2400" b="1" dirty="0">
                <a:latin typeface="Arial" panose="020B0604020202020204" pitchFamily="34" charset="0"/>
              </a:rPr>
              <a:t> </a:t>
            </a:r>
            <a:r>
              <a:rPr lang="en-US" altLang="ar-SA" sz="2400" dirty="0">
                <a:latin typeface="Arial" panose="020B0604020202020204" pitchFamily="34" charset="0"/>
              </a:rPr>
              <a:t>remains in </a:t>
            </a:r>
            <a:r>
              <a:rPr lang="en-US" altLang="ar-SA" sz="2400" b="1" dirty="0">
                <a:latin typeface="Arial" panose="020B0604020202020204" pitchFamily="34" charset="0"/>
              </a:rPr>
              <a:t>excess</a:t>
            </a:r>
            <a:r>
              <a:rPr lang="en-US" altLang="ar-SA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8966" name="Line 54">
            <a:extLst>
              <a:ext uri="{FF2B5EF4-FFF2-40B4-BE49-F238E27FC236}">
                <a16:creationId xmlns:a16="http://schemas.microsoft.com/office/drawing/2014/main" id="{D9EE7C9B-6B50-4F87-935C-FFB6655DBC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3505200"/>
            <a:ext cx="16764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EB194-9EF9-4ED6-908D-5DB3C7AF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4" grpId="0" autoUpdateAnimBg="0"/>
      <p:bldP spid="38958" grpId="0" autoUpdateAnimBg="0"/>
      <p:bldP spid="3896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7EF381F4-3410-4A99-966A-FBA4E42A7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1600200"/>
            <a:ext cx="86741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Arial" panose="020B0604020202020204" pitchFamily="34" charset="0"/>
              </a:rPr>
              <a:t>Theoretical Yield</a:t>
            </a:r>
            <a:r>
              <a:rPr lang="en-US" altLang="en-US" sz="2800" dirty="0">
                <a:latin typeface="Arial" panose="020B0604020202020204" pitchFamily="34" charset="0"/>
              </a:rPr>
              <a:t> is the amount of product that would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result if all the limiting reagent reacted.</a:t>
            </a:r>
            <a:endParaRPr lang="en-US" altLang="en-US" sz="2800" b="1" i="1" dirty="0">
              <a:latin typeface="Arial" panose="020B0604020202020204" pitchFamily="34" charset="0"/>
            </a:endParaRP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EE5948D1-102F-4359-B974-2C44A1E0A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76563"/>
            <a:ext cx="89138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>
                <a:latin typeface="Arial" panose="020B0604020202020204" pitchFamily="34" charset="0"/>
              </a:rPr>
              <a:t>Actual Yield</a:t>
            </a:r>
            <a:r>
              <a:rPr lang="en-US" altLang="en-US" sz="2800">
                <a:latin typeface="Arial" panose="020B0604020202020204" pitchFamily="34" charset="0"/>
              </a:rPr>
              <a:t> is the amount of product actually obtained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from a reaction.</a:t>
            </a:r>
            <a:endParaRPr lang="en-US" altLang="en-US" sz="2800" b="1" i="1">
              <a:latin typeface="Arial" panose="020B0604020202020204" pitchFamily="34" charset="0"/>
            </a:endParaRPr>
          </a:p>
        </p:txBody>
      </p:sp>
      <p:grpSp>
        <p:nvGrpSpPr>
          <p:cNvPr id="39947" name="Group 11">
            <a:extLst>
              <a:ext uri="{FF2B5EF4-FFF2-40B4-BE49-F238E27FC236}">
                <a16:creationId xmlns:a16="http://schemas.microsoft.com/office/drawing/2014/main" id="{D8782D87-0D4B-4AAD-99A9-FFF6BC86AB20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227513"/>
            <a:ext cx="5529263" cy="1030287"/>
            <a:chOff x="288" y="1912"/>
            <a:chExt cx="3483" cy="649"/>
          </a:xfrm>
        </p:grpSpPr>
        <p:sp>
          <p:nvSpPr>
            <p:cNvPr id="47111" name="Text Box 4">
              <a:extLst>
                <a:ext uri="{FF2B5EF4-FFF2-40B4-BE49-F238E27FC236}">
                  <a16:creationId xmlns:a16="http://schemas.microsoft.com/office/drawing/2014/main" id="{524F1FB1-061A-40EF-AB35-C988FA8EA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064"/>
              <a:ext cx="11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Arial" panose="020B0604020202020204" pitchFamily="34" charset="0"/>
                </a:rPr>
                <a:t>% Yield</a:t>
              </a:r>
              <a:r>
                <a:rPr lang="en-US" altLang="en-US" sz="2800">
                  <a:latin typeface="Arial" panose="020B0604020202020204" pitchFamily="34" charset="0"/>
                </a:rPr>
                <a:t> = </a:t>
              </a:r>
              <a:endParaRPr lang="en-US" altLang="en-US" sz="2800" b="1">
                <a:latin typeface="Arial" panose="020B0604020202020204" pitchFamily="34" charset="0"/>
              </a:endParaRPr>
            </a:p>
          </p:txBody>
        </p:sp>
        <p:grpSp>
          <p:nvGrpSpPr>
            <p:cNvPr id="47112" name="Group 9">
              <a:extLst>
                <a:ext uri="{FF2B5EF4-FFF2-40B4-BE49-F238E27FC236}">
                  <a16:creationId xmlns:a16="http://schemas.microsoft.com/office/drawing/2014/main" id="{1AA88E4D-AC3E-4514-9752-B4D553BF8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6" y="1912"/>
              <a:ext cx="1548" cy="649"/>
              <a:chOff x="2678" y="2736"/>
              <a:chExt cx="1548" cy="649"/>
            </a:xfrm>
          </p:grpSpPr>
          <p:sp>
            <p:nvSpPr>
              <p:cNvPr id="47114" name="Text Box 5">
                <a:extLst>
                  <a:ext uri="{FF2B5EF4-FFF2-40B4-BE49-F238E27FC236}">
                    <a16:creationId xmlns:a16="http://schemas.microsoft.com/office/drawing/2014/main" id="{34C4A89E-2102-4A39-BE09-78DC6F4144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6" y="2736"/>
                <a:ext cx="113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Actual Yield</a:t>
                </a:r>
              </a:p>
            </p:txBody>
          </p:sp>
          <p:sp>
            <p:nvSpPr>
              <p:cNvPr id="47115" name="Text Box 6">
                <a:extLst>
                  <a:ext uri="{FF2B5EF4-FFF2-40B4-BE49-F238E27FC236}">
                    <a16:creationId xmlns:a16="http://schemas.microsoft.com/office/drawing/2014/main" id="{036AA246-36D6-4012-BF45-BA28AB1A7C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8" y="3097"/>
                <a:ext cx="15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Theoretical Yield</a:t>
                </a:r>
              </a:p>
            </p:txBody>
          </p:sp>
          <p:sp>
            <p:nvSpPr>
              <p:cNvPr id="47116" name="Line 8">
                <a:extLst>
                  <a:ext uri="{FF2B5EF4-FFF2-40B4-BE49-F238E27FC236}">
                    <a16:creationId xmlns:a16="http://schemas.microsoft.com/office/drawing/2014/main" id="{1D01D47F-75B2-416E-9A69-095D3B9122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8" y="3060"/>
                <a:ext cx="14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13" name="Text Box 10">
              <a:extLst>
                <a:ext uri="{FF2B5EF4-FFF2-40B4-BE49-F238E27FC236}">
                  <a16:creationId xmlns:a16="http://schemas.microsoft.com/office/drawing/2014/main" id="{8A9D1A12-0C03-42EE-8F25-4514FCD55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2072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x 100%</a:t>
              </a:r>
            </a:p>
          </p:txBody>
        </p:sp>
      </p:grpSp>
      <p:sp>
        <p:nvSpPr>
          <p:cNvPr id="47109" name="Text Box 13">
            <a:extLst>
              <a:ext uri="{FF2B5EF4-FFF2-40B4-BE49-F238E27FC236}">
                <a16:creationId xmlns:a16="http://schemas.microsoft.com/office/drawing/2014/main" id="{CD3F62E9-540E-4198-908A-0A82BE745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75" y="254000"/>
            <a:ext cx="29845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3333FF"/>
                </a:solidFill>
                <a:latin typeface="Arial" panose="020B0604020202020204" pitchFamily="34" charset="0"/>
              </a:rPr>
              <a:t>Reaction Yield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54CDB1-0F25-4AC5-B001-F484AD69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مستطيل 3">
            <a:extLst>
              <a:ext uri="{FF2B5EF4-FFF2-40B4-BE49-F238E27FC236}">
                <a16:creationId xmlns:a16="http://schemas.microsoft.com/office/drawing/2014/main" id="{658A0336-D99A-4CD1-B43E-07C61BF6D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300038"/>
            <a:ext cx="6723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400">
                <a:solidFill>
                  <a:srgbClr val="3333FF"/>
                </a:solidFill>
                <a:latin typeface="Arial" panose="020B0604020202020204" pitchFamily="34" charset="0"/>
              </a:rPr>
              <a:t>Calculate % yield  if  803 g of CaO is produced?</a:t>
            </a:r>
          </a:p>
        </p:txBody>
      </p:sp>
      <p:grpSp>
        <p:nvGrpSpPr>
          <p:cNvPr id="48131" name="Group 47">
            <a:extLst>
              <a:ext uri="{FF2B5EF4-FFF2-40B4-BE49-F238E27FC236}">
                <a16:creationId xmlns:a16="http://schemas.microsoft.com/office/drawing/2014/main" id="{0361CA7A-9D40-4997-9C03-C3FE8E06B91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909638"/>
            <a:ext cx="8839200" cy="461962"/>
            <a:chOff x="1083" y="625"/>
            <a:chExt cx="2309" cy="291"/>
          </a:xfrm>
        </p:grpSpPr>
        <p:sp>
          <p:nvSpPr>
            <p:cNvPr id="48164" name="Text Box 48">
              <a:extLst>
                <a:ext uri="{FF2B5EF4-FFF2-40B4-BE49-F238E27FC236}">
                  <a16:creationId xmlns:a16="http://schemas.microsoft.com/office/drawing/2014/main" id="{BF83537F-6831-4CCF-AF56-6396CEDF1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3" y="625"/>
              <a:ext cx="23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400">
                  <a:solidFill>
                    <a:srgbClr val="3333FF"/>
                  </a:solidFill>
                  <a:latin typeface="Arial" panose="020B0604020202020204" pitchFamily="34" charset="0"/>
                </a:rPr>
                <a:t>       5Ca        +       V</a:t>
              </a:r>
              <a:r>
                <a:rPr lang="en-US" altLang="ar-SA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ar-SA" sz="2400">
                  <a:solidFill>
                    <a:srgbClr val="3333FF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ar-SA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5</a:t>
              </a:r>
              <a:r>
                <a:rPr lang="en-US" altLang="ar-SA" sz="2400">
                  <a:solidFill>
                    <a:srgbClr val="3333FF"/>
                  </a:solidFill>
                  <a:latin typeface="Arial" panose="020B0604020202020204" pitchFamily="34" charset="0"/>
                </a:rPr>
                <a:t>                                  5 CaO     +    2V</a:t>
              </a:r>
            </a:p>
          </p:txBody>
        </p:sp>
        <p:sp>
          <p:nvSpPr>
            <p:cNvPr id="48165" name="Line 49">
              <a:extLst>
                <a:ext uri="{FF2B5EF4-FFF2-40B4-BE49-F238E27FC236}">
                  <a16:creationId xmlns:a16="http://schemas.microsoft.com/office/drawing/2014/main" id="{B09BA776-9C7B-460A-83E9-8AB51DBE8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3" y="797"/>
              <a:ext cx="4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333FF"/>
                </a:solidFill>
              </a:endParaRPr>
            </a:p>
          </p:txBody>
        </p:sp>
      </p:grpSp>
      <p:sp>
        <p:nvSpPr>
          <p:cNvPr id="48132" name="Text Box 12">
            <a:extLst>
              <a:ext uri="{FF2B5EF4-FFF2-40B4-BE49-F238E27FC236}">
                <a16:creationId xmlns:a16="http://schemas.microsoft.com/office/drawing/2014/main" id="{90C02B99-37B6-4545-81D3-7AAE972D4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138" y="1524000"/>
            <a:ext cx="6127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400">
                <a:solidFill>
                  <a:srgbClr val="3333FF"/>
                </a:solidFill>
                <a:latin typeface="Arial" panose="020B0604020202020204" pitchFamily="34" charset="0"/>
              </a:rPr>
              <a:t>? g</a:t>
            </a:r>
          </a:p>
        </p:txBody>
      </p:sp>
      <p:sp>
        <p:nvSpPr>
          <p:cNvPr id="48133" name="Text Box 12">
            <a:extLst>
              <a:ext uri="{FF2B5EF4-FFF2-40B4-BE49-F238E27FC236}">
                <a16:creationId xmlns:a16="http://schemas.microsoft.com/office/drawing/2014/main" id="{A0A296A6-FBB7-4F7B-BF2B-0E0196402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524000"/>
            <a:ext cx="18208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400">
                <a:solidFill>
                  <a:srgbClr val="3333FF"/>
                </a:solidFill>
                <a:latin typeface="Arial" panose="020B0604020202020204" pitchFamily="34" charset="0"/>
              </a:rPr>
              <a:t>1.54 x 10</a:t>
            </a:r>
            <a:r>
              <a:rPr lang="en-US" altLang="ar-SA" sz="2400" baseline="40000">
                <a:solidFill>
                  <a:srgbClr val="3333FF"/>
                </a:solidFill>
                <a:latin typeface="Arial" panose="020B0604020202020204" pitchFamily="34" charset="0"/>
              </a:rPr>
              <a:t>3</a:t>
            </a:r>
            <a:r>
              <a:rPr lang="en-US" altLang="ar-SA" sz="2400">
                <a:solidFill>
                  <a:srgbClr val="3333FF"/>
                </a:solidFill>
                <a:latin typeface="Arial" panose="020B0604020202020204" pitchFamily="34" charset="0"/>
              </a:rPr>
              <a:t> g</a:t>
            </a:r>
          </a:p>
        </p:txBody>
      </p:sp>
      <p:sp>
        <p:nvSpPr>
          <p:cNvPr id="48134" name="Text Box 12">
            <a:extLst>
              <a:ext uri="{FF2B5EF4-FFF2-40B4-BE49-F238E27FC236}">
                <a16:creationId xmlns:a16="http://schemas.microsoft.com/office/drawing/2014/main" id="{533336A1-A98A-40E0-8003-609494CF0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1524000"/>
            <a:ext cx="18208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400">
                <a:solidFill>
                  <a:srgbClr val="3333FF"/>
                </a:solidFill>
                <a:latin typeface="Arial" panose="020B0604020202020204" pitchFamily="34" charset="0"/>
              </a:rPr>
              <a:t>1.96 x 10</a:t>
            </a:r>
            <a:r>
              <a:rPr lang="en-US" altLang="ar-SA" sz="2400" baseline="40000">
                <a:solidFill>
                  <a:srgbClr val="3333FF"/>
                </a:solidFill>
                <a:latin typeface="Arial" panose="020B0604020202020204" pitchFamily="34" charset="0"/>
              </a:rPr>
              <a:t>3</a:t>
            </a:r>
            <a:r>
              <a:rPr lang="en-US" altLang="ar-SA" sz="2400">
                <a:solidFill>
                  <a:srgbClr val="3333FF"/>
                </a:solidFill>
                <a:latin typeface="Arial" panose="020B0604020202020204" pitchFamily="34" charset="0"/>
              </a:rPr>
              <a:t> g</a:t>
            </a:r>
          </a:p>
        </p:txBody>
      </p:sp>
      <p:sp>
        <p:nvSpPr>
          <p:cNvPr id="48137" name="Text Box 12">
            <a:extLst>
              <a:ext uri="{FF2B5EF4-FFF2-40B4-BE49-F238E27FC236}">
                <a16:creationId xmlns:a16="http://schemas.microsoft.com/office/drawing/2014/main" id="{62D7DC33-3B7F-46F0-8196-CAD7F6089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2819400"/>
            <a:ext cx="15367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400">
                <a:latin typeface="Arial" panose="020B0604020202020204" pitchFamily="34" charset="0"/>
              </a:rPr>
              <a:t>48.90 mol</a:t>
            </a:r>
          </a:p>
        </p:txBody>
      </p:sp>
      <p:sp>
        <p:nvSpPr>
          <p:cNvPr id="48138" name="Text Box 12">
            <a:extLst>
              <a:ext uri="{FF2B5EF4-FFF2-40B4-BE49-F238E27FC236}">
                <a16:creationId xmlns:a16="http://schemas.microsoft.com/office/drawing/2014/main" id="{9D52A17D-8C5A-4465-8007-D6CD7ED9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8" y="2819400"/>
            <a:ext cx="1538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400">
                <a:latin typeface="Arial" panose="020B0604020202020204" pitchFamily="34" charset="0"/>
              </a:rPr>
              <a:t>8.467 mol</a:t>
            </a:r>
          </a:p>
        </p:txBody>
      </p:sp>
      <p:grpSp>
        <p:nvGrpSpPr>
          <p:cNvPr id="22" name="Group 66">
            <a:extLst>
              <a:ext uri="{FF2B5EF4-FFF2-40B4-BE49-F238E27FC236}">
                <a16:creationId xmlns:a16="http://schemas.microsoft.com/office/drawing/2014/main" id="{64E4D0F3-DB25-4A65-95FD-EE92E0C4E5D5}"/>
              </a:ext>
            </a:extLst>
          </p:cNvPr>
          <p:cNvGrpSpPr>
            <a:grpSpLocks/>
          </p:cNvGrpSpPr>
          <p:nvPr/>
        </p:nvGrpSpPr>
        <p:grpSpPr bwMode="auto">
          <a:xfrm>
            <a:off x="306388" y="3429000"/>
            <a:ext cx="1760537" cy="757238"/>
            <a:chOff x="1089" y="2883"/>
            <a:chExt cx="1109" cy="477"/>
          </a:xfrm>
        </p:grpSpPr>
        <p:sp>
          <p:nvSpPr>
            <p:cNvPr id="48161" name="Text Box 33">
              <a:extLst>
                <a:ext uri="{FF2B5EF4-FFF2-40B4-BE49-F238E27FC236}">
                  <a16:creationId xmlns:a16="http://schemas.microsoft.com/office/drawing/2014/main" id="{A1E2D5FE-773E-4785-BDC9-683553E302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1" y="2883"/>
              <a:ext cx="107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Arial" panose="020B0604020202020204" pitchFamily="34" charset="0"/>
                </a:rPr>
                <a:t>48.90 mol Ca</a:t>
              </a:r>
            </a:p>
          </p:txBody>
        </p:sp>
        <p:sp>
          <p:nvSpPr>
            <p:cNvPr id="48162" name="Text Box 34">
              <a:extLst>
                <a:ext uri="{FF2B5EF4-FFF2-40B4-BE49-F238E27FC236}">
                  <a16:creationId xmlns:a16="http://schemas.microsoft.com/office/drawing/2014/main" id="{96F1B362-DD7D-4F29-BCA8-7EBF618B24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3108"/>
              <a:ext cx="101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Arial" panose="020B0604020202020204" pitchFamily="34" charset="0"/>
                </a:rPr>
                <a:t>  5    mol Ca</a:t>
              </a:r>
            </a:p>
          </p:txBody>
        </p:sp>
        <p:sp>
          <p:nvSpPr>
            <p:cNvPr id="48163" name="Line 35">
              <a:extLst>
                <a:ext uri="{FF2B5EF4-FFF2-40B4-BE49-F238E27FC236}">
                  <a16:creationId xmlns:a16="http://schemas.microsoft.com/office/drawing/2014/main" id="{DCE7FDCC-4372-4C9C-9FAB-1FE02FABFF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3124"/>
              <a:ext cx="101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66">
            <a:extLst>
              <a:ext uri="{FF2B5EF4-FFF2-40B4-BE49-F238E27FC236}">
                <a16:creationId xmlns:a16="http://schemas.microsoft.com/office/drawing/2014/main" id="{23C0EF86-B739-45C8-AB00-E0B40453A399}"/>
              </a:ext>
            </a:extLst>
          </p:cNvPr>
          <p:cNvGrpSpPr>
            <a:grpSpLocks/>
          </p:cNvGrpSpPr>
          <p:nvPr/>
        </p:nvGrpSpPr>
        <p:grpSpPr bwMode="auto">
          <a:xfrm>
            <a:off x="2227263" y="3433763"/>
            <a:ext cx="1939925" cy="749300"/>
            <a:chOff x="1121" y="2883"/>
            <a:chExt cx="1222" cy="472"/>
          </a:xfrm>
        </p:grpSpPr>
        <p:sp>
          <p:nvSpPr>
            <p:cNvPr id="48158" name="Text Box 33">
              <a:extLst>
                <a:ext uri="{FF2B5EF4-FFF2-40B4-BE49-F238E27FC236}">
                  <a16:creationId xmlns:a16="http://schemas.microsoft.com/office/drawing/2014/main" id="{8E5D55CD-A5D2-4A01-96D4-0E0107654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1" y="2883"/>
              <a:ext cx="122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Arial" panose="020B0604020202020204" pitchFamily="34" charset="0"/>
                </a:rPr>
                <a:t>8.467 mol V</a:t>
              </a:r>
              <a:r>
                <a:rPr lang="en-US" altLang="ar-SA" sz="2000" baseline="-25000">
                  <a:latin typeface="Arial" panose="020B0604020202020204" pitchFamily="34" charset="0"/>
                </a:rPr>
                <a:t>2</a:t>
              </a:r>
              <a:r>
                <a:rPr lang="en-US" altLang="ar-SA" sz="2000">
                  <a:latin typeface="Arial" panose="020B0604020202020204" pitchFamily="34" charset="0"/>
                </a:rPr>
                <a:t>O</a:t>
              </a:r>
              <a:r>
                <a:rPr lang="en-US" altLang="ar-SA" sz="2000" baseline="-25000">
                  <a:latin typeface="Arial" panose="020B0604020202020204" pitchFamily="34" charset="0"/>
                </a:rPr>
                <a:t>5</a:t>
              </a:r>
              <a:endParaRPr lang="en-US" altLang="ar-SA" sz="2000">
                <a:latin typeface="Arial" panose="020B0604020202020204" pitchFamily="34" charset="0"/>
              </a:endParaRPr>
            </a:p>
          </p:txBody>
        </p:sp>
        <p:sp>
          <p:nvSpPr>
            <p:cNvPr id="48159" name="Text Box 34">
              <a:extLst>
                <a:ext uri="{FF2B5EF4-FFF2-40B4-BE49-F238E27FC236}">
                  <a16:creationId xmlns:a16="http://schemas.microsoft.com/office/drawing/2014/main" id="{86E8DA71-CA57-41DF-98F8-7143E629F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0" y="3103"/>
              <a:ext cx="101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Arial" panose="020B0604020202020204" pitchFamily="34" charset="0"/>
                </a:rPr>
                <a:t>  1 mol V</a:t>
              </a:r>
              <a:r>
                <a:rPr lang="en-US" altLang="ar-SA" sz="2000" baseline="-25000">
                  <a:latin typeface="Arial" panose="020B0604020202020204" pitchFamily="34" charset="0"/>
                </a:rPr>
                <a:t>2</a:t>
              </a:r>
              <a:r>
                <a:rPr lang="en-US" altLang="ar-SA" sz="2000">
                  <a:latin typeface="Arial" panose="020B0604020202020204" pitchFamily="34" charset="0"/>
                </a:rPr>
                <a:t>O</a:t>
              </a:r>
              <a:r>
                <a:rPr lang="en-US" altLang="ar-SA" sz="2000" baseline="-25000">
                  <a:latin typeface="Arial" panose="020B0604020202020204" pitchFamily="34" charset="0"/>
                </a:rPr>
                <a:t>5</a:t>
              </a:r>
              <a:endParaRPr lang="en-US" altLang="ar-SA" sz="2000">
                <a:latin typeface="Arial" panose="020B0604020202020204" pitchFamily="34" charset="0"/>
              </a:endParaRPr>
            </a:p>
          </p:txBody>
        </p:sp>
        <p:sp>
          <p:nvSpPr>
            <p:cNvPr id="48160" name="Line 35">
              <a:extLst>
                <a:ext uri="{FF2B5EF4-FFF2-40B4-BE49-F238E27FC236}">
                  <a16:creationId xmlns:a16="http://schemas.microsoft.com/office/drawing/2014/main" id="{33CDA989-A186-4DA5-962A-ECEE8EC30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8" y="3124"/>
              <a:ext cx="113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43" name="Text Box 12">
            <a:extLst>
              <a:ext uri="{FF2B5EF4-FFF2-40B4-BE49-F238E27FC236}">
                <a16:creationId xmlns:a16="http://schemas.microsoft.com/office/drawing/2014/main" id="{7EF207AE-6785-401F-8D56-07868B67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4703763"/>
            <a:ext cx="7842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400">
                <a:latin typeface="Arial" panose="020B0604020202020204" pitchFamily="34" charset="0"/>
              </a:rPr>
              <a:t>9.78</a:t>
            </a:r>
          </a:p>
        </p:txBody>
      </p:sp>
      <p:sp>
        <p:nvSpPr>
          <p:cNvPr id="48144" name="Text Box 12">
            <a:extLst>
              <a:ext uri="{FF2B5EF4-FFF2-40B4-BE49-F238E27FC236}">
                <a16:creationId xmlns:a16="http://schemas.microsoft.com/office/drawing/2014/main" id="{35A35216-CE22-4273-8C26-8D1EB6A5D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388" y="4691063"/>
            <a:ext cx="9556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400">
                <a:latin typeface="Arial" panose="020B0604020202020204" pitchFamily="34" charset="0"/>
              </a:rPr>
              <a:t>8.467</a:t>
            </a:r>
          </a:p>
        </p:txBody>
      </p:sp>
      <p:sp>
        <p:nvSpPr>
          <p:cNvPr id="37" name="Oval 62">
            <a:extLst>
              <a:ext uri="{FF2B5EF4-FFF2-40B4-BE49-F238E27FC236}">
                <a16:creationId xmlns:a16="http://schemas.microsoft.com/office/drawing/2014/main" id="{C506B31B-4095-408F-9AE6-17409E883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856" y="4696619"/>
            <a:ext cx="1325563" cy="4762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ar-SA" sz="2400">
              <a:latin typeface="Arial" panose="020B0604020202020204" pitchFamily="34" charset="0"/>
            </a:endParaRPr>
          </a:p>
        </p:txBody>
      </p:sp>
      <p:sp>
        <p:nvSpPr>
          <p:cNvPr id="48147" name="Text Box 12">
            <a:extLst>
              <a:ext uri="{FF2B5EF4-FFF2-40B4-BE49-F238E27FC236}">
                <a16:creationId xmlns:a16="http://schemas.microsoft.com/office/drawing/2014/main" id="{137FD489-2745-4FC3-AF3F-ACCB01020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175" y="2819400"/>
            <a:ext cx="15382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400">
                <a:latin typeface="Arial" panose="020B0604020202020204" pitchFamily="34" charset="0"/>
              </a:rPr>
              <a:t>42.34 mol</a:t>
            </a:r>
          </a:p>
        </p:txBody>
      </p:sp>
      <p:sp>
        <p:nvSpPr>
          <p:cNvPr id="39" name="Line 11">
            <a:extLst>
              <a:ext uri="{FF2B5EF4-FFF2-40B4-BE49-F238E27FC236}">
                <a16:creationId xmlns:a16="http://schemas.microsoft.com/office/drawing/2014/main" id="{DEB1EE6E-6423-4671-9F0D-7375D29663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89763" y="3228975"/>
            <a:ext cx="9525" cy="428625"/>
          </a:xfrm>
          <a:prstGeom prst="line">
            <a:avLst/>
          </a:prstGeom>
          <a:ln w="44450">
            <a:solidFill>
              <a:schemeClr val="tx2">
                <a:lumMod val="40000"/>
                <a:lumOff val="60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8149" name="Text Box 12">
            <a:extLst>
              <a:ext uri="{FF2B5EF4-FFF2-40B4-BE49-F238E27FC236}">
                <a16:creationId xmlns:a16="http://schemas.microsoft.com/office/drawing/2014/main" id="{4582B413-D7B9-4539-BC2F-8CBC52872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657600"/>
            <a:ext cx="21018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400">
                <a:latin typeface="Arial" panose="020B0604020202020204" pitchFamily="34" charset="0"/>
              </a:rPr>
              <a:t>2374.2 g CaO</a:t>
            </a:r>
          </a:p>
        </p:txBody>
      </p:sp>
      <p:grpSp>
        <p:nvGrpSpPr>
          <p:cNvPr id="42" name="Group 11">
            <a:extLst>
              <a:ext uri="{FF2B5EF4-FFF2-40B4-BE49-F238E27FC236}">
                <a16:creationId xmlns:a16="http://schemas.microsoft.com/office/drawing/2014/main" id="{EB4A628C-F089-419C-BA08-B4AF86D96C4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5310188"/>
            <a:ext cx="5633660" cy="930275"/>
            <a:chOff x="288" y="1954"/>
            <a:chExt cx="2111" cy="586"/>
          </a:xfrm>
        </p:grpSpPr>
        <p:sp>
          <p:nvSpPr>
            <p:cNvPr id="48152" name="Text Box 4">
              <a:extLst>
                <a:ext uri="{FF2B5EF4-FFF2-40B4-BE49-F238E27FC236}">
                  <a16:creationId xmlns:a16="http://schemas.microsoft.com/office/drawing/2014/main" id="{4F9EAB7F-9C19-4D9A-98DF-46B7945AF5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064"/>
              <a:ext cx="11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800" b="1">
                  <a:latin typeface="Arial" panose="020B0604020202020204" pitchFamily="34" charset="0"/>
                </a:rPr>
                <a:t>% Yield</a:t>
              </a:r>
              <a:r>
                <a:rPr lang="en-US" altLang="ar-SA" sz="2800">
                  <a:latin typeface="Arial" panose="020B0604020202020204" pitchFamily="34" charset="0"/>
                </a:rPr>
                <a:t> = </a:t>
              </a:r>
              <a:endParaRPr lang="en-US" altLang="ar-SA" sz="2800" b="1">
                <a:latin typeface="Arial" panose="020B0604020202020204" pitchFamily="34" charset="0"/>
              </a:endParaRPr>
            </a:p>
          </p:txBody>
        </p:sp>
        <p:grpSp>
          <p:nvGrpSpPr>
            <p:cNvPr id="48153" name="Group 9">
              <a:extLst>
                <a:ext uri="{FF2B5EF4-FFF2-40B4-BE49-F238E27FC236}">
                  <a16:creationId xmlns:a16="http://schemas.microsoft.com/office/drawing/2014/main" id="{547AA41E-266F-43B1-B9B2-0F256AEB3C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7" y="1954"/>
              <a:ext cx="681" cy="586"/>
              <a:chOff x="2179" y="2778"/>
              <a:chExt cx="681" cy="586"/>
            </a:xfrm>
          </p:grpSpPr>
          <p:sp>
            <p:nvSpPr>
              <p:cNvPr id="48155" name="Text Box 5">
                <a:extLst>
                  <a:ext uri="{FF2B5EF4-FFF2-40B4-BE49-F238E27FC236}">
                    <a16:creationId xmlns:a16="http://schemas.microsoft.com/office/drawing/2014/main" id="{4D17E213-0477-40E7-A6E8-D0913CC340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8" y="2778"/>
                <a:ext cx="60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ar-SA" sz="2400">
                    <a:latin typeface="Arial" panose="020B0604020202020204" pitchFamily="34" charset="0"/>
                  </a:rPr>
                  <a:t>803 g</a:t>
                </a:r>
              </a:p>
            </p:txBody>
          </p:sp>
          <p:sp>
            <p:nvSpPr>
              <p:cNvPr id="48156" name="Text Box 6">
                <a:extLst>
                  <a:ext uri="{FF2B5EF4-FFF2-40B4-BE49-F238E27FC236}">
                    <a16:creationId xmlns:a16="http://schemas.microsoft.com/office/drawing/2014/main" id="{1EED3F65-7B9D-409D-BCD1-41FF2154AA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9" y="3073"/>
                <a:ext cx="51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ar-SA" sz="2400" dirty="0">
                    <a:latin typeface="Arial" panose="020B0604020202020204" pitchFamily="34" charset="0"/>
                  </a:rPr>
                  <a:t>2374.2 g</a:t>
                </a:r>
              </a:p>
            </p:txBody>
          </p:sp>
          <p:sp>
            <p:nvSpPr>
              <p:cNvPr id="48157" name="Line 8">
                <a:extLst>
                  <a:ext uri="{FF2B5EF4-FFF2-40B4-BE49-F238E27FC236}">
                    <a16:creationId xmlns:a16="http://schemas.microsoft.com/office/drawing/2014/main" id="{13A0166D-5045-4206-A632-DACF265FA8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8" y="3058"/>
                <a:ext cx="47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54" name="Text Box 10">
              <a:extLst>
                <a:ext uri="{FF2B5EF4-FFF2-40B4-BE49-F238E27FC236}">
                  <a16:creationId xmlns:a16="http://schemas.microsoft.com/office/drawing/2014/main" id="{E12F9C87-F834-417E-92E8-50D7717B8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" y="2064"/>
              <a:ext cx="87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400" dirty="0">
                  <a:latin typeface="Arial" panose="020B0604020202020204" pitchFamily="34" charset="0"/>
                </a:rPr>
                <a:t>x 100 =  33.8%</a:t>
              </a:r>
            </a:p>
          </p:txBody>
        </p:sp>
      </p:grpSp>
      <p:sp>
        <p:nvSpPr>
          <p:cNvPr id="38" name="Line 11">
            <a:extLst>
              <a:ext uri="{FF2B5EF4-FFF2-40B4-BE49-F238E27FC236}">
                <a16:creationId xmlns:a16="http://schemas.microsoft.com/office/drawing/2014/main" id="{4CC0A0B9-F7C2-4EC2-B7E2-FD6725762A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85863" y="1981200"/>
            <a:ext cx="0" cy="766763"/>
          </a:xfrm>
          <a:prstGeom prst="line">
            <a:avLst/>
          </a:prstGeom>
          <a:ln w="44450">
            <a:solidFill>
              <a:schemeClr val="tx2">
                <a:lumMod val="40000"/>
                <a:lumOff val="60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0" name="Line 11">
            <a:extLst>
              <a:ext uri="{FF2B5EF4-FFF2-40B4-BE49-F238E27FC236}">
                <a16:creationId xmlns:a16="http://schemas.microsoft.com/office/drawing/2014/main" id="{0DC14887-D38D-4A39-81B2-C7542C95BD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95638" y="1981200"/>
            <a:ext cx="0" cy="766763"/>
          </a:xfrm>
          <a:prstGeom prst="line">
            <a:avLst/>
          </a:prstGeom>
          <a:ln w="44450">
            <a:solidFill>
              <a:schemeClr val="tx2">
                <a:lumMod val="40000"/>
                <a:lumOff val="60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1" name="Line 11">
            <a:extLst>
              <a:ext uri="{FF2B5EF4-FFF2-40B4-BE49-F238E27FC236}">
                <a16:creationId xmlns:a16="http://schemas.microsoft.com/office/drawing/2014/main" id="{AC0C477E-DF1F-470A-84E0-6816B43C96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138" y="3052763"/>
            <a:ext cx="1662112" cy="17462"/>
          </a:xfrm>
          <a:prstGeom prst="line">
            <a:avLst/>
          </a:prstGeom>
          <a:ln w="44450">
            <a:solidFill>
              <a:schemeClr val="tx2">
                <a:lumMod val="40000"/>
                <a:lumOff val="60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3" name="Line 11">
            <a:extLst>
              <a:ext uri="{FF2B5EF4-FFF2-40B4-BE49-F238E27FC236}">
                <a16:creationId xmlns:a16="http://schemas.microsoft.com/office/drawing/2014/main" id="{7D6D9CC2-BE2D-4A3F-B8A7-1E6339D8E1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85863" y="4114800"/>
            <a:ext cx="0" cy="531813"/>
          </a:xfrm>
          <a:prstGeom prst="line">
            <a:avLst/>
          </a:prstGeom>
          <a:ln w="44450">
            <a:solidFill>
              <a:schemeClr val="tx2">
                <a:lumMod val="40000"/>
                <a:lumOff val="60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4" name="Line 11">
            <a:extLst>
              <a:ext uri="{FF2B5EF4-FFF2-40B4-BE49-F238E27FC236}">
                <a16:creationId xmlns:a16="http://schemas.microsoft.com/office/drawing/2014/main" id="{4309A3D2-0E3E-443C-9DBE-50D98F12E9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95638" y="4114800"/>
            <a:ext cx="0" cy="531813"/>
          </a:xfrm>
          <a:prstGeom prst="line">
            <a:avLst/>
          </a:prstGeom>
          <a:ln w="44450">
            <a:solidFill>
              <a:schemeClr val="tx2">
                <a:lumMod val="40000"/>
                <a:lumOff val="60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884A12-F293-4DA0-9983-43CED5D6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  <p:bldP spid="48138" grpId="0"/>
      <p:bldP spid="48143" grpId="0"/>
      <p:bldP spid="48144" grpId="0"/>
      <p:bldP spid="48147" grpId="0"/>
      <p:bldP spid="4814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100D1D-F244-428A-89AD-AE9D749B7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0993A5-DCF2-444E-A21E-1ADB57778A31}"/>
              </a:ext>
            </a:extLst>
          </p:cNvPr>
          <p:cNvGrpSpPr/>
          <p:nvPr/>
        </p:nvGrpSpPr>
        <p:grpSpPr>
          <a:xfrm>
            <a:off x="1440180" y="0"/>
            <a:ext cx="6381765" cy="6756904"/>
            <a:chOff x="982980" y="0"/>
            <a:chExt cx="6381765" cy="67569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F2ED825-7EBA-4B0D-8730-F2D057EE5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2980" y="0"/>
              <a:ext cx="6381765" cy="22880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956179F-4D4E-4012-9029-8D74679BF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5102" b="41352"/>
            <a:stretch/>
          </p:blipFill>
          <p:spPr>
            <a:xfrm>
              <a:off x="982980" y="3276600"/>
              <a:ext cx="6370320" cy="172770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356BEC-97EB-41E6-9740-C30C8FCD3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61" b="79768"/>
            <a:stretch/>
          </p:blipFill>
          <p:spPr>
            <a:xfrm>
              <a:off x="982980" y="2286000"/>
              <a:ext cx="6370320" cy="9924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4BBB19D-0B08-4B65-B9D2-B1532E031C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4685" b="1286"/>
            <a:stretch/>
          </p:blipFill>
          <p:spPr>
            <a:xfrm>
              <a:off x="982980" y="5004304"/>
              <a:ext cx="6370320" cy="175260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575A956-8C54-40D8-A812-F27EC2A5B07E}"/>
              </a:ext>
            </a:extLst>
          </p:cNvPr>
          <p:cNvSpPr txBox="1"/>
          <p:nvPr/>
        </p:nvSpPr>
        <p:spPr>
          <a:xfrm>
            <a:off x="6858000" y="6504801"/>
            <a:ext cx="10134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u="none" strike="noStrike" baseline="0" dirty="0">
                <a:latin typeface="TimesLTStd-Italic"/>
              </a:rPr>
              <a:t>(Continued)</a:t>
            </a:r>
            <a:endParaRPr 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73DE94-56E7-4988-9EF9-AE66582DC082}"/>
              </a:ext>
            </a:extLst>
          </p:cNvPr>
          <p:cNvSpPr/>
          <p:nvPr/>
        </p:nvSpPr>
        <p:spPr bwMode="auto">
          <a:xfrm>
            <a:off x="1143000" y="0"/>
            <a:ext cx="304800" cy="6781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B828CB-7F2E-4162-916F-937D12D16F01}"/>
              </a:ext>
            </a:extLst>
          </p:cNvPr>
          <p:cNvSpPr/>
          <p:nvPr/>
        </p:nvSpPr>
        <p:spPr bwMode="auto">
          <a:xfrm>
            <a:off x="7772400" y="0"/>
            <a:ext cx="304800" cy="6781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E59D9C-83FB-4581-BA8D-DCF4ABF2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F480A-7B1F-455B-B352-DBE803339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59"/>
          <a:stretch/>
        </p:blipFill>
        <p:spPr>
          <a:xfrm>
            <a:off x="990600" y="1447800"/>
            <a:ext cx="7162800" cy="186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5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D532C-8249-4A7B-BCB7-6F1AE2C3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F101F-F421-4818-80FC-CDD4B2BDE1B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7613E-C5FF-4A6A-8266-7BEA8B862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609600"/>
            <a:ext cx="8610600" cy="45403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58F9426-2077-430F-B1E0-7AB3D31EA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35" y="228600"/>
            <a:ext cx="813633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299" name="Group 3">
            <a:extLst>
              <a:ext uri="{FF2B5EF4-FFF2-40B4-BE49-F238E27FC236}">
                <a16:creationId xmlns:a16="http://schemas.microsoft.com/office/drawing/2014/main" id="{E5A54EE4-6D74-41FE-903C-37D5C6A8B897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371600"/>
            <a:ext cx="4538663" cy="396875"/>
            <a:chOff x="720" y="904"/>
            <a:chExt cx="2859" cy="250"/>
          </a:xfrm>
        </p:grpSpPr>
        <p:sp>
          <p:nvSpPr>
            <p:cNvPr id="8197" name="Text Box 4">
              <a:extLst>
                <a:ext uri="{FF2B5EF4-FFF2-40B4-BE49-F238E27FC236}">
                  <a16:creationId xmlns:a16="http://schemas.microsoft.com/office/drawing/2014/main" id="{B8369E32-BC13-47DD-8166-3C880058C4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6" y="904"/>
              <a:ext cx="22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Average atomic mass (6.941)</a:t>
              </a:r>
            </a:p>
          </p:txBody>
        </p:sp>
        <p:sp>
          <p:nvSpPr>
            <p:cNvPr id="8198" name="Line 5">
              <a:extLst>
                <a:ext uri="{FF2B5EF4-FFF2-40B4-BE49-F238E27FC236}">
                  <a16:creationId xmlns:a16="http://schemas.microsoft.com/office/drawing/2014/main" id="{32AD6D14-FAB1-49E0-9E4B-9440EAB6F9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1026"/>
              <a:ext cx="67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6C3198-504D-4BA8-8EBC-A4855689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F101F-F421-4818-80FC-CDD4B2BDE1B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Text Box 8">
            <a:extLst>
              <a:ext uri="{FF2B5EF4-FFF2-40B4-BE49-F238E27FC236}">
                <a16:creationId xmlns:a16="http://schemas.microsoft.com/office/drawing/2014/main" id="{EC601D7A-7BD5-4D85-AFFC-F88FB0219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81400"/>
            <a:ext cx="82200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The </a:t>
            </a:r>
            <a:r>
              <a:rPr lang="en-US" altLang="en-US" sz="2800" b="1" i="1" dirty="0">
                <a:latin typeface="Arial" panose="020B0604020202020204" pitchFamily="34" charset="0"/>
              </a:rPr>
              <a:t>mole (mol)</a:t>
            </a:r>
            <a:r>
              <a:rPr lang="en-US" altLang="en-US" sz="2800" dirty="0">
                <a:latin typeface="Arial" panose="020B0604020202020204" pitchFamily="34" charset="0"/>
              </a:rPr>
              <a:t> is the amount of a substance that contains as many elementary entities as there are atoms in exactly 12.00 grams of </a:t>
            </a:r>
            <a:r>
              <a:rPr lang="en-US" altLang="en-US" sz="2800" baseline="30000" dirty="0">
                <a:latin typeface="Arial" panose="020B0604020202020204" pitchFamily="34" charset="0"/>
              </a:rPr>
              <a:t>12</a:t>
            </a:r>
            <a:r>
              <a:rPr lang="en-US" altLang="en-US" sz="2800" dirty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14506B18-9068-48AB-88D8-697E14A99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713" y="5181600"/>
            <a:ext cx="5141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1 mol = </a:t>
            </a:r>
            <a:r>
              <a:rPr lang="en-US" altLang="en-US" sz="2800" b="1" i="1" dirty="0">
                <a:latin typeface="Arial" panose="020B0604020202020204" pitchFamily="34" charset="0"/>
              </a:rPr>
              <a:t>N</a:t>
            </a:r>
            <a:r>
              <a:rPr lang="en-US" altLang="en-US" sz="2800" b="1" i="1" baseline="-25000" dirty="0">
                <a:latin typeface="Arial" panose="020B0604020202020204" pitchFamily="34" charset="0"/>
              </a:rPr>
              <a:t>A</a:t>
            </a:r>
            <a:r>
              <a:rPr lang="en-US" altLang="en-US" sz="2800" b="1" dirty="0">
                <a:latin typeface="Arial" panose="020B0604020202020204" pitchFamily="34" charset="0"/>
              </a:rPr>
              <a:t> = 6.0221367 x 10</a:t>
            </a:r>
            <a:r>
              <a:rPr lang="en-US" altLang="en-US" sz="2800" b="1" baseline="30000" dirty="0">
                <a:latin typeface="Arial" panose="020B0604020202020204" pitchFamily="34" charset="0"/>
              </a:rPr>
              <a:t>23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FD9C311F-722E-41D8-B264-ACB7F702F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538" y="5729288"/>
            <a:ext cx="4127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Avogadro’s number (</a:t>
            </a:r>
            <a:r>
              <a:rPr lang="en-US" altLang="en-US" sz="2800" i="1" dirty="0">
                <a:latin typeface="Arial" panose="020B0604020202020204" pitchFamily="34" charset="0"/>
              </a:rPr>
              <a:t>N</a:t>
            </a:r>
            <a:r>
              <a:rPr lang="en-US" altLang="en-US" sz="2800" i="1" baseline="-25000" dirty="0">
                <a:latin typeface="Arial" panose="020B0604020202020204" pitchFamily="34" charset="0"/>
              </a:rPr>
              <a:t>A</a:t>
            </a:r>
            <a:r>
              <a:rPr lang="en-US" altLang="en-US" sz="2800" i="1" dirty="0">
                <a:latin typeface="Arial" panose="020B0604020202020204" pitchFamily="34" charset="0"/>
              </a:rPr>
              <a:t>)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1521" name="Group 17">
            <a:extLst>
              <a:ext uri="{FF2B5EF4-FFF2-40B4-BE49-F238E27FC236}">
                <a16:creationId xmlns:a16="http://schemas.microsoft.com/office/drawing/2014/main" id="{C145AAC3-7479-47FC-BF65-C3ACCBEFF487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335088"/>
            <a:ext cx="1862138" cy="2170112"/>
            <a:chOff x="681" y="805"/>
            <a:chExt cx="1287" cy="1499"/>
          </a:xfrm>
        </p:grpSpPr>
        <p:graphicFrame>
          <p:nvGraphicFramePr>
            <p:cNvPr id="9228" name="Object 5">
              <a:extLst>
                <a:ext uri="{FF2B5EF4-FFF2-40B4-BE49-F238E27FC236}">
                  <a16:creationId xmlns:a16="http://schemas.microsoft.com/office/drawing/2014/main" id="{32A3C3F7-0F99-4B38-9C88-96F1233087C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1" y="1141"/>
            <a:ext cx="1287" cy="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8" name="Clip" r:id="rId3" imgW="3840178" imgH="3468986" progId="MS_ClipArt_Gallery.2">
                    <p:embed/>
                  </p:oleObj>
                </mc:Choice>
                <mc:Fallback>
                  <p:oleObj name="Clip" r:id="rId3" imgW="3840178" imgH="3468986" progId="MS_ClipArt_Gallery.2">
                    <p:embed/>
                    <p:pic>
                      <p:nvPicPr>
                        <p:cNvPr id="9228" name="Object 5">
                          <a:extLst>
                            <a:ext uri="{FF2B5EF4-FFF2-40B4-BE49-F238E27FC236}">
                              <a16:creationId xmlns:a16="http://schemas.microsoft.com/office/drawing/2014/main" id="{32A3C3F7-0F99-4B38-9C88-96F1233087C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1" y="1141"/>
                          <a:ext cx="1287" cy="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9" name="Text Box 14">
              <a:extLst>
                <a:ext uri="{FF2B5EF4-FFF2-40B4-BE49-F238E27FC236}">
                  <a16:creationId xmlns:a16="http://schemas.microsoft.com/office/drawing/2014/main" id="{69C59D58-F9EE-410C-8841-2E2391CCF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805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Dozen = 12</a:t>
              </a:r>
            </a:p>
          </p:txBody>
        </p:sp>
      </p:grpSp>
      <p:grpSp>
        <p:nvGrpSpPr>
          <p:cNvPr id="21522" name="Group 18">
            <a:extLst>
              <a:ext uri="{FF2B5EF4-FFF2-40B4-BE49-F238E27FC236}">
                <a16:creationId xmlns:a16="http://schemas.microsoft.com/office/drawing/2014/main" id="{39BC1FB4-3FD9-4C37-9AD4-1659E4E47546}"/>
              </a:ext>
            </a:extLst>
          </p:cNvPr>
          <p:cNvGrpSpPr>
            <a:grpSpLocks/>
          </p:cNvGrpSpPr>
          <p:nvPr/>
        </p:nvGrpSpPr>
        <p:grpSpPr bwMode="auto">
          <a:xfrm>
            <a:off x="5448300" y="1355725"/>
            <a:ext cx="2209800" cy="2092325"/>
            <a:chOff x="3434" y="676"/>
            <a:chExt cx="1536" cy="1454"/>
          </a:xfrm>
        </p:grpSpPr>
        <p:graphicFrame>
          <p:nvGraphicFramePr>
            <p:cNvPr id="9226" name="Object 6">
              <a:extLst>
                <a:ext uri="{FF2B5EF4-FFF2-40B4-BE49-F238E27FC236}">
                  <a16:creationId xmlns:a16="http://schemas.microsoft.com/office/drawing/2014/main" id="{783B8375-C5AC-40FD-BEC5-640BE9E2BA2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34" y="1174"/>
            <a:ext cx="1536" cy="9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9" name="Clip" r:id="rId5" imgW="4582562" imgH="2850333" progId="MS_ClipArt_Gallery.2">
                    <p:embed/>
                  </p:oleObj>
                </mc:Choice>
                <mc:Fallback>
                  <p:oleObj name="Clip" r:id="rId5" imgW="4582562" imgH="2850333" progId="MS_ClipArt_Gallery.2">
                    <p:embed/>
                    <p:pic>
                      <p:nvPicPr>
                        <p:cNvPr id="9226" name="Object 6">
                          <a:extLst>
                            <a:ext uri="{FF2B5EF4-FFF2-40B4-BE49-F238E27FC236}">
                              <a16:creationId xmlns:a16="http://schemas.microsoft.com/office/drawing/2014/main" id="{783B8375-C5AC-40FD-BEC5-640BE9E2BA2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4" y="1174"/>
                          <a:ext cx="1536" cy="9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7" name="Text Box 15">
              <a:extLst>
                <a:ext uri="{FF2B5EF4-FFF2-40B4-BE49-F238E27FC236}">
                  <a16:creationId xmlns:a16="http://schemas.microsoft.com/office/drawing/2014/main" id="{60DDAC46-934B-4281-AB41-DDD4AB3AE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2" y="676"/>
              <a:ext cx="7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Pair = 2</a:t>
              </a:r>
            </a:p>
          </p:txBody>
        </p:sp>
      </p:grpSp>
      <p:sp>
        <p:nvSpPr>
          <p:cNvPr id="9223" name="Text Box 16">
            <a:extLst>
              <a:ext uri="{FF2B5EF4-FFF2-40B4-BE49-F238E27FC236}">
                <a16:creationId xmlns:a16="http://schemas.microsoft.com/office/drawing/2014/main" id="{019BAE7B-02B6-4CA4-9741-4B3A7A96D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871835"/>
            <a:ext cx="742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The Mole (mol):  A unit to count numbers of particles</a:t>
            </a:r>
          </a:p>
        </p:txBody>
      </p:sp>
      <p:sp>
        <p:nvSpPr>
          <p:cNvPr id="9225" name="Text Box 16">
            <a:extLst>
              <a:ext uri="{FF2B5EF4-FFF2-40B4-BE49-F238E27FC236}">
                <a16:creationId xmlns:a16="http://schemas.microsoft.com/office/drawing/2014/main" id="{4271D423-98E9-457B-9AA1-CB81CA2A7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801" y="184117"/>
            <a:ext cx="19589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The Mole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F99ED5-0CF6-4219-B36A-68F11902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utoUpdateAnimBg="0"/>
      <p:bldP spid="21516" grpId="0" autoUpdateAnimBg="0"/>
      <p:bldP spid="2151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>
            <a:extLst>
              <a:ext uri="{FF2B5EF4-FFF2-40B4-BE49-F238E27FC236}">
                <a16:creationId xmlns:a16="http://schemas.microsoft.com/office/drawing/2014/main" id="{DAC9E8CF-C9AD-4CFC-A221-2DFC91645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3" y="600075"/>
            <a:ext cx="8942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Arial" panose="020B0604020202020204" pitchFamily="34" charset="0"/>
              </a:rPr>
              <a:t>Molar mass</a:t>
            </a:r>
            <a:r>
              <a:rPr lang="en-US" altLang="en-US" sz="2800" dirty="0">
                <a:latin typeface="Arial" panose="020B0604020202020204" pitchFamily="34" charset="0"/>
              </a:rPr>
              <a:t> is the mass of 1 mole of                in grams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86DF05FD-545E-4DE9-BE3B-0BE819CF9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88" y="152400"/>
            <a:ext cx="957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eggs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928712AA-93B6-4213-84FF-9E533E524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492125"/>
            <a:ext cx="1135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shoes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D8B0DEBC-4D6E-4BE5-87C0-29207DBDE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550" y="785813"/>
            <a:ext cx="1452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marbles</a:t>
            </a: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5F08A112-2135-42AF-9A1B-C71CFFC91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663" y="1076325"/>
            <a:ext cx="1154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atoms</a:t>
            </a: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78CB2E5B-97E1-4236-BFE0-7D1F57C00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676400"/>
            <a:ext cx="8763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1 mole </a:t>
            </a:r>
            <a:r>
              <a:rPr lang="en-US" altLang="en-US" sz="2800" baseline="30000" dirty="0">
                <a:latin typeface="Arial" panose="020B0604020202020204" pitchFamily="34" charset="0"/>
              </a:rPr>
              <a:t>12</a:t>
            </a:r>
            <a:r>
              <a:rPr lang="en-US" altLang="en-US" sz="2800" dirty="0">
                <a:latin typeface="Arial" panose="020B0604020202020204" pitchFamily="34" charset="0"/>
              </a:rPr>
              <a:t>C atoms = 6.022 x 10</a:t>
            </a:r>
            <a:r>
              <a:rPr lang="en-US" altLang="en-US" sz="2800" baseline="30000" dirty="0">
                <a:latin typeface="Arial" panose="020B0604020202020204" pitchFamily="34" charset="0"/>
              </a:rPr>
              <a:t>23</a:t>
            </a:r>
            <a:r>
              <a:rPr lang="en-US" altLang="en-US" sz="2800" dirty="0">
                <a:latin typeface="Arial" panose="020B0604020202020204" pitchFamily="34" charset="0"/>
              </a:rPr>
              <a:t> atoms = 12.00 g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1 </a:t>
            </a:r>
            <a:r>
              <a:rPr lang="en-US" altLang="en-US" sz="2800" baseline="30000" dirty="0">
                <a:latin typeface="Arial" panose="020B0604020202020204" pitchFamily="34" charset="0"/>
              </a:rPr>
              <a:t>12</a:t>
            </a:r>
            <a:r>
              <a:rPr lang="en-US" altLang="en-US" sz="2800" dirty="0">
                <a:latin typeface="Arial" panose="020B0604020202020204" pitchFamily="34" charset="0"/>
              </a:rPr>
              <a:t>C atom = 12.00 amu</a:t>
            </a: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97EF4DA1-8A79-47BF-A2FA-F9D5146F1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3335337"/>
            <a:ext cx="7772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1 mole </a:t>
            </a:r>
            <a:r>
              <a:rPr lang="en-US" altLang="en-US" sz="2800" baseline="30000" dirty="0">
                <a:latin typeface="Arial" panose="020B0604020202020204" pitchFamily="34" charset="0"/>
              </a:rPr>
              <a:t>12</a:t>
            </a:r>
            <a:r>
              <a:rPr lang="en-US" altLang="en-US" sz="2800" dirty="0">
                <a:latin typeface="Arial" panose="020B0604020202020204" pitchFamily="34" charset="0"/>
              </a:rPr>
              <a:t>C atoms = 12.00 g </a:t>
            </a:r>
            <a:r>
              <a:rPr lang="en-US" altLang="en-US" sz="2800" baseline="30000" dirty="0">
                <a:latin typeface="Arial" panose="020B0604020202020204" pitchFamily="34" charset="0"/>
              </a:rPr>
              <a:t>12</a:t>
            </a:r>
            <a:r>
              <a:rPr lang="en-US" altLang="en-US" sz="2800" dirty="0">
                <a:latin typeface="Arial" panose="020B0604020202020204" pitchFamily="34" charset="0"/>
              </a:rPr>
              <a:t>C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1 mole lithium atoms = 6.941 g of Li</a:t>
            </a:r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A2A85585-63B3-47D3-8575-6F9A637E4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997450"/>
            <a:ext cx="7734300" cy="954107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For any element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 atomic mass (amu) = molar mass (grams)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6619C6-C131-4939-BE38-9BB60A68C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F101F-F421-4818-80FC-CDD4B2BDE1B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  <p:bldP spid="22533" grpId="0" autoUpdateAnimBg="0"/>
      <p:bldP spid="22534" grpId="0" autoUpdateAnimBg="0"/>
      <p:bldP spid="22535" grpId="0" autoUpdateAnimBg="0"/>
      <p:bldP spid="22536" grpId="0" autoUpdateAnimBg="0"/>
      <p:bldP spid="22537" grpId="0" build="p" autoUpdateAnimBg="0"/>
      <p:bldP spid="2253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26" descr="03_01">
            <a:extLst>
              <a:ext uri="{FF2B5EF4-FFF2-40B4-BE49-F238E27FC236}">
                <a16:creationId xmlns:a16="http://schemas.microsoft.com/office/drawing/2014/main" id="{FDAD8437-4884-4712-B1E3-7BCDADF10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4167"/>
          <a:stretch>
            <a:fillRect/>
          </a:stretch>
        </p:blipFill>
        <p:spPr bwMode="auto">
          <a:xfrm>
            <a:off x="762000" y="909637"/>
            <a:ext cx="7772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027">
            <a:extLst>
              <a:ext uri="{FF2B5EF4-FFF2-40B4-BE49-F238E27FC236}">
                <a16:creationId xmlns:a16="http://schemas.microsoft.com/office/drawing/2014/main" id="{1EFAA1CB-12A0-49D2-BFE8-C8DDA62C2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753" y="428625"/>
            <a:ext cx="23615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One Mole of:</a:t>
            </a:r>
          </a:p>
        </p:txBody>
      </p:sp>
      <p:sp>
        <p:nvSpPr>
          <p:cNvPr id="11268" name="Text Box 1028">
            <a:extLst>
              <a:ext uri="{FF2B5EF4-FFF2-40B4-BE49-F238E27FC236}">
                <a16:creationId xmlns:a16="http://schemas.microsoft.com/office/drawing/2014/main" id="{5EF67B76-876E-4DC9-B57B-EBB0E161D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325" y="103028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1269" name="Text Box 1029">
            <a:extLst>
              <a:ext uri="{FF2B5EF4-FFF2-40B4-BE49-F238E27FC236}">
                <a16:creationId xmlns:a16="http://schemas.microsoft.com/office/drawing/2014/main" id="{C90EC952-3D3B-409F-9325-FAAFA9624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9540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1270" name="Text Box 1030">
            <a:extLst>
              <a:ext uri="{FF2B5EF4-FFF2-40B4-BE49-F238E27FC236}">
                <a16:creationId xmlns:a16="http://schemas.microsoft.com/office/drawing/2014/main" id="{F87D8D47-2AC5-4B33-9423-B2D087916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5370513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Cu</a:t>
            </a:r>
          </a:p>
        </p:txBody>
      </p:sp>
      <p:sp>
        <p:nvSpPr>
          <p:cNvPr id="11271" name="Text Box 1031">
            <a:extLst>
              <a:ext uri="{FF2B5EF4-FFF2-40B4-BE49-F238E27FC236}">
                <a16:creationId xmlns:a16="http://schemas.microsoft.com/office/drawing/2014/main" id="{279F5846-CE8D-4006-A2A8-257C269D5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370513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Fe</a:t>
            </a:r>
          </a:p>
        </p:txBody>
      </p:sp>
      <p:sp>
        <p:nvSpPr>
          <p:cNvPr id="11272" name="Text Box 1032">
            <a:extLst>
              <a:ext uri="{FF2B5EF4-FFF2-40B4-BE49-F238E27FC236}">
                <a16:creationId xmlns:a16="http://schemas.microsoft.com/office/drawing/2014/main" id="{1BB88528-48B4-42BE-BC9E-4F9CC8B5F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581400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Hg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D7FFBB-D71F-44D8-9888-16FE2073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SECTOMILLISECCONVERTED" val="1"/>
  <p:tag name="MMPROD_UIDATA" val="&lt;database version=&quot;6.0&quot;&gt;&lt;object type=&quot;1&quot; unique_id=&quot;10001&quot;&gt;&lt;object type=&quot;8&quot; unique_id=&quot;10125&quot;&gt;&lt;/object&gt;&lt;object type=&quot;2&quot; unique_id=&quot;10126&quot;&gt;&lt;object type=&quot;3&quot; unique_id=&quot;10127&quot;&gt;&lt;property id=&quot;20148&quot; value=&quot;5&quot;/&gt;&lt;property id=&quot;20300&quot; value=&quot;Slide 1 - &amp;quot;Chapter 3: Federalism&amp;quot;&quot;/&gt;&lt;property id=&quot;20307&quot; value=&quot;269&quot;/&gt;&lt;/object&gt;&lt;object type=&quot;3&quot; unique_id=&quot;10128&quot;&gt;&lt;property id=&quot;20148&quot; value=&quot;5&quot;/&gt;&lt;property id=&quot;20300&quot; value=&quot;Slide 2 - &amp;quot;Federalism&amp;quot;&quot;/&gt;&lt;property id=&quot;20307&quot; value=&quot;270&quot;/&gt;&lt;/object&gt;&lt;object type=&quot;3&quot; unique_id=&quot;10129&quot;&gt;&lt;property id=&quot;20148&quot; value=&quot;5&quot;/&gt;&lt;property id=&quot;20300&quot; value=&quot;Slide 9 - &amp;quot;Federalism&amp;quot;&quot;/&gt;&lt;property id=&quot;20307&quot; value=&quot;298&quot;/&gt;&lt;/object&gt;&lt;object type=&quot;3&quot; unique_id=&quot;10130&quot;&gt;&lt;property id=&quot;20148&quot; value=&quot;5&quot;/&gt;&lt;property id=&quot;20300&quot; value=&quot;Slide 10 - &amp;quot;Federalism&amp;quot;&quot;/&gt;&lt;property id=&quot;20307&quot; value=&quot;299&quot;/&gt;&lt;/object&gt;&lt;object type=&quot;3&quot; unique_id=&quot;10133&quot;&gt;&lt;property id=&quot;20148&quot; value=&quot;5&quot;/&gt;&lt;property id=&quot;20300&quot; value=&quot;Slide 11 - &amp;quot;Constitutional Distribution &amp;#x0D;&amp;#x0A;of Authority&amp;quot;&quot;/&gt;&lt;property id=&quot;20307&quot; value=&quot;271&quot;/&gt;&lt;/object&gt;&lt;object type=&quot;3&quot; unique_id=&quot;10138&quot;&gt;&lt;property id=&quot;20148&quot; value=&quot;5&quot;/&gt;&lt;property id=&quot;20300&quot; value=&quot;Slide 20 - &amp;quot;The Supreme Court’s Interpretation of the Constitution’s Distribution of Authority&amp;quot;&quot;/&gt;&lt;property id=&quot;20307&quot; value=&quot;288&quot;/&gt;&lt;/object&gt;&lt;object type=&quot;3&quot; unique_id=&quot;10140&quot;&gt;&lt;property id=&quot;20148&quot; value=&quot;5&quot;/&gt;&lt;property id=&quot;20300&quot; value=&quot;Slide 26 - &amp;quot;Evolution of the Federal System&amp;quot;&quot;/&gt;&lt;property id=&quot;20307&quot; value=&quot;295&quot;/&gt;&lt;/object&gt;&lt;object type=&quot;3&quot; unique_id=&quot;10141&quot;&gt;&lt;property id=&quot;20148&quot; value=&quot;5&quot;/&gt;&lt;property id=&quot;20300&quot; value=&quot;Slide 31 - &amp;quot;Federalism&amp;quot;&quot;/&gt;&lt;property id=&quot;20307&quot; value=&quot;300&quot;/&gt;&lt;/object&gt;&lt;object type=&quot;3&quot; unique_id=&quot;10142&quot;&gt;&lt;property id=&quot;20148&quot; value=&quot;5&quot;/&gt;&lt;property id=&quot;20300&quot; value=&quot;Slide 32 - &amp;quot;Constitutional Amendments and the Evolution of Federalism&amp;quot;&quot;/&gt;&lt;property id=&quot;20307&quot; value=&quot;272&quot;/&gt;&lt;/object&gt;&lt;object type=&quot;3&quot; unique_id=&quot;10143&quot;&gt;&lt;property id=&quot;20148&quot; value=&quot;5&quot;/&gt;&lt;property id=&quot;20300&quot; value=&quot;Slide 35 - &amp;quot;Further Evolutionary Landmarks: &amp;#x0D;&amp;#x0A;Grants-in-Aid&amp;quot;&quot;/&gt;&lt;property id=&quot;20307&quot; value=&quot;289&quot;/&gt;&lt;/object&gt;&lt;object type=&quot;3&quot; unique_id=&quot;10145&quot;&gt;&lt;property id=&quot;20148&quot; value=&quot;5&quot;/&gt;&lt;property id=&quot;20300&quot; value=&quot;Slide 3 - &amp;quot;Unitary System&amp;quot;&quot;/&gt;&lt;property id=&quot;20307&quot; value=&quot;301&quot;/&gt;&lt;/object&gt;&lt;object type=&quot;3&quot; unique_id=&quot;10146&quot;&gt;&lt;property id=&quot;20148&quot; value=&quot;5&quot;/&gt;&lt;property id=&quot;20300&quot; value=&quot;Slide 4 - &amp;quot;&amp;#x0D;&amp;#x0A;Confederal System&amp;#x0D;&amp;#x0A;&amp;quot;&quot;/&gt;&lt;property id=&quot;20307&quot; value=&quot;302&quot;/&gt;&lt;/object&gt;&lt;object type=&quot;3&quot; unique_id=&quot;10147&quot;&gt;&lt;property id=&quot;20148&quot; value=&quot;5&quot;/&gt;&lt;property id=&quot;20300&quot; value=&quot;Slide 5 - &amp;quot;&amp;#x0D;&amp;#x0A;Federal System&amp;#x0D;&amp;#x0A;&amp;quot;&quot;/&gt;&lt;property id=&quot;20307&quot; value=&quot;303&quot;/&gt;&lt;/object&gt;&lt;object type=&quot;3&quot; unique_id=&quot;10148&quot;&gt;&lt;property id=&quot;20148&quot; value=&quot;5&quot;/&gt;&lt;property id=&quot;20300&quot; value=&quot;Slide 7 - &amp;quot;What a Federal System Means for Citizens&amp;quot;&quot;/&gt;&lt;property id=&quot;20307&quot; value=&quot;304&quot;/&gt;&lt;/object&gt;&lt;object type=&quot;3&quot; unique_id=&quot;10149&quot;&gt;&lt;property id=&quot;20148&quot; value=&quot;5&quot;/&gt;&lt;property id=&quot;20300&quot; value=&quot;Slide 12 - &amp;quot;&amp;#x0D;&amp;#x0A;Concurrent Sovereign Authority&amp;#x0D;&amp;#x0A;&amp;quot;&quot;/&gt;&lt;property id=&quot;20307&quot; value=&quot;305&quot;/&gt;&lt;/object&gt;&lt;object type=&quot;3&quot; unique_id=&quot;10150&quot;&gt;&lt;property id=&quot;20148&quot; value=&quot;5&quot;/&gt;&lt;property id=&quot;20300&quot; value=&quot;Slide 14 - &amp;quot;&amp;#x0D;&amp;#x0A;National Sovereignty&amp;#x0D;&amp;#x0A;&amp;quot;&quot;/&gt;&lt;property id=&quot;20307&quot; value=&quot;307&quot;/&gt;&lt;/object&gt;&lt;object type=&quot;3&quot; unique_id=&quot;10151&quot;&gt;&lt;property id=&quot;20148&quot; value=&quot;5&quot;/&gt;&lt;property id=&quot;20300&quot; value=&quot;Slide 16 - &amp;quot;&amp;#x0D;&amp;#x0A;The Supremacy Clause&amp;#x0D;&amp;#x0A;&amp;quot;&quot;/&gt;&lt;property id=&quot;20307&quot; value=&quot;306&quot;/&gt;&lt;/object&gt;&lt;object type=&quot;3&quot; unique_id=&quot;10152&quot;&gt;&lt;property id=&quot;20148&quot; value=&quot;5&quot;/&gt;&lt;property id=&quot;20300&quot; value=&quot;Slide 17 - &amp;quot;&amp;#x0D;&amp;#x0A;National Treaties &amp;#x0D;&amp;#x0A;with Indian Nations&amp;#x0D;&amp;#x0A;&amp;quot;&quot;/&gt;&lt;property id=&quot;20307&quot; value=&quot;308&quot;/&gt;&lt;/object&gt;&lt;object type=&quot;3&quot; unique_id=&quot;10153&quot;&gt;&lt;property id=&quot;20148&quot; value=&quot;5&quot;/&gt;&lt;property id=&quot;20300&quot; value=&quot;Slide 18 - &amp;quot;&amp;#x0D;&amp;#x0A;State Sovereignty&amp;#x0D;&amp;#x0A;&amp;quot;&quot;/&gt;&lt;property id=&quot;20307&quot; value=&quot;309&quot;/&gt;&lt;/object&gt;&lt;object type=&quot;3&quot; unique_id=&quot;10154&quot;&gt;&lt;property id=&quot;20148&quot; value=&quot;5&quot;/&gt;&lt;property id=&quot;20300&quot; value=&quot;Slide 21 - &amp;quot;&amp;#x0D;&amp;#x0A;The Power to &amp;#x0D;&amp;#x0A;Regulate Commerce&amp;#x0D;&amp;#x0A;&amp;quot;&quot;/&gt;&lt;property id=&quot;20307&quot; value=&quot;311&quot;/&gt;&lt;/object&gt;&lt;object type=&quot;3&quot; unique_id=&quot;10155&quot;&gt;&lt;property id=&quot;20148&quot; value=&quot;5&quot;/&gt;&lt;property id=&quot;20300&quot; value=&quot;Slide 22 - &amp;quot;&amp;#x0D;&amp;#x0A;The Power to Provide for the General Welfare&amp;#x0D;&amp;#x0A;&amp;quot;&quot;/&gt;&lt;property id=&quot;20307&quot; value=&quot;310&quot;/&gt;&lt;/object&gt;&lt;object type=&quot;3&quot; unique_id=&quot;10156&quot;&gt;&lt;property id=&quot;20148&quot; value=&quot;5&quot;/&gt;&lt;property id=&quot;20300&quot; value=&quot;Slide 24 - &amp;quot;&amp;#x0D;&amp;#x0A;State-to-State Obligations: Horizontal Federalism&amp;#x0D;&amp;#x0A;&amp;quot;&quot;/&gt;&lt;property id=&quot;20307&quot; value=&quot;312&quot;/&gt;&lt;/object&gt;&lt;object type=&quot;3&quot; unique_id=&quot;10157&quot;&gt;&lt;property id=&quot;20148&quot; value=&quot;5&quot;/&gt;&lt;property id=&quot;20300&quot; value=&quot;Slide 25 - &amp;quot;&amp;#x0D;&amp;#x0A;Judicial Federalism&amp;#x0D;&amp;#x0A;&amp;quot;&quot;/&gt;&lt;property id=&quot;20307&quot; value=&quot;313&quot;/&gt;&lt;/object&gt;&lt;object type=&quot;3&quot; unique_id=&quot;10158&quot;&gt;&lt;property id=&quot;20148&quot; value=&quot;5&quot;/&gt;&lt;property id=&quot;20300&quot; value=&quot;Slide 27 - &amp;quot;&amp;#x0D;&amp;#x0A;Dual Federalism&amp;#x0D;&amp;#x0A;&amp;quot;&quot;/&gt;&lt;property id=&quot;20307&quot; value=&quot;314&quot;/&gt;&lt;/object&gt;&lt;object type=&quot;3&quot; unique_id=&quot;10159&quot;&gt;&lt;property id=&quot;20148&quot; value=&quot;5&quot;/&gt;&lt;property id=&quot;20300&quot; value=&quot;Slide 28 - &amp;quot;&amp;#x0D;&amp;#x0A;Cooperative Federalism&amp;#x0D;&amp;#x0A;&amp;quot;&quot;/&gt;&lt;property id=&quot;20307&quot; value=&quot;315&quot;/&gt;&lt;/object&gt;&lt;object type=&quot;3&quot; unique_id=&quot;10160&quot;&gt;&lt;property id=&quot;20148&quot; value=&quot;5&quot;/&gt;&lt;property id=&quot;20300&quot; value=&quot;Slide 29 - &amp;quot;&amp;#x0D;&amp;#x0A;Centralized Federalism&amp;#x0D;&amp;#x0A;&amp;quot;&quot;/&gt;&lt;property id=&quot;20307&quot; value=&quot;316&quot;/&gt;&lt;/object&gt;&lt;object type=&quot;3&quot; unique_id=&quot;10161&quot;&gt;&lt;property id=&quot;20148&quot; value=&quot;5&quot;/&gt;&lt;property id=&quot;20300&quot; value=&quot;Slide 30 - &amp;quot;&amp;#x0D;&amp;#x0A;Conflicted Federalism&amp;#x0D;&amp;#x0A;&amp;quot;&quot;/&gt;&lt;property id=&quot;20307&quot; value=&quot;317&quot;/&gt;&lt;/object&gt;&lt;object type=&quot;3&quot; unique_id=&quot;10162&quot;&gt;&lt;property id=&quot;20148&quot; value=&quot;5&quot;/&gt;&lt;property id=&quot;20300&quot; value=&quot;Slide 36 - &amp;quot;&amp;#x0D;&amp;#x0A;Categorical Grants&amp;#x0D;&amp;#x0A;&amp;quot;&quot;/&gt;&lt;property id=&quot;20307&quot; value=&quot;319&quot;/&gt;&lt;/object&gt;&lt;object type=&quot;3&quot; unique_id=&quot;10163&quot;&gt;&lt;property id=&quot;20148&quot; value=&quot;5&quot;/&gt;&lt;property id=&quot;20300&quot; value=&quot;Slide 37 - &amp;quot;&amp;#x0D;&amp;#x0A;Block Grants&amp;#x0D;&amp;#x0A;&amp;quot;&quot;/&gt;&lt;property id=&quot;20307&quot; value=&quot;318&quot;/&gt;&lt;/object&gt;&lt;object type=&quot;3&quot; unique_id=&quot;10165&quot;&gt;&lt;property id=&quot;20148&quot; value=&quot;5&quot;/&gt;&lt;property id=&quot;20300&quot; value=&quot;Slide 39 - &amp;quot;&amp;#x0D;&amp;#x0A;Preemption&amp;#x0D;&amp;#x0A;&amp;quot;&quot;/&gt;&lt;property id=&quot;20307&quot; value=&quot;320&quot;/&gt;&lt;/object&gt;&lt;object type=&quot;3&quot; unique_id=&quot;10166&quot;&gt;&lt;property id=&quot;20148&quot; value=&quot;5&quot;/&gt;&lt;property id=&quot;20300&quot; value=&quot;Slide 38 - &amp;quot;Mandates&amp;quot;&quot;/&gt;&lt;property id=&quot;20307&quot; value=&quot;322&quot;/&gt;&lt;/object&gt;&lt;object type=&quot;3&quot; unique_id=&quot;10168&quot;&gt;&lt;property id=&quot;20148&quot; value=&quot;5&quot;/&gt;&lt;property id=&quot;20300&quot; value=&quot;Slide 41 - &amp;quot;Today’s Federalism&amp;quot;&quot;/&gt;&lt;property id=&quot;20307&quot; value=&quot;324&quot;/&gt;&lt;/object&gt;&lt;object type=&quot;3&quot; unique_id=&quot;10461&quot;&gt;&lt;property id=&quot;20148&quot; value=&quot;5&quot;/&gt;&lt;property id=&quot;20300&quot; value=&quot;Slide 6&quot;/&gt;&lt;property id=&quot;20307&quot; value=&quot;325&quot;/&gt;&lt;/object&gt;&lt;object type=&quot;3&quot; unique_id=&quot;10462&quot;&gt;&lt;property id=&quot;20148&quot; value=&quot;5&quot;/&gt;&lt;property id=&quot;20300&quot; value=&quot;Slide 8&quot;/&gt;&lt;property id=&quot;20307&quot; value=&quot;326&quot;/&gt;&lt;/object&gt;&lt;object type=&quot;3&quot; unique_id=&quot;10463&quot;&gt;&lt;property id=&quot;20148&quot; value=&quot;5&quot;/&gt;&lt;property id=&quot;20300&quot; value=&quot;Slide 13&quot;/&gt;&lt;property id=&quot;20307&quot; value=&quot;327&quot;/&gt;&lt;/object&gt;&lt;object type=&quot;3&quot; unique_id=&quot;10464&quot;&gt;&lt;property id=&quot;20148&quot; value=&quot;5&quot;/&gt;&lt;property id=&quot;20300&quot; value=&quot;Slide 15&quot;/&gt;&lt;property id=&quot;20307&quot; value=&quot;328&quot;/&gt;&lt;/object&gt;&lt;object type=&quot;3&quot; unique_id=&quot;10465&quot;&gt;&lt;property id=&quot;20148&quot; value=&quot;5&quot;/&gt;&lt;property id=&quot;20300&quot; value=&quot;Slide 19&quot;/&gt;&lt;property id=&quot;20307&quot; value=&quot;329&quot;/&gt;&lt;/object&gt;&lt;object type=&quot;3&quot; unique_id=&quot;10466&quot;&gt;&lt;property id=&quot;20148&quot; value=&quot;5&quot;/&gt;&lt;property id=&quot;20300&quot; value=&quot;Slide 23&quot;/&gt;&lt;property id=&quot;20307&quot; value=&quot;330&quot;/&gt;&lt;/object&gt;&lt;object type=&quot;3&quot; unique_id=&quot;10467&quot;&gt;&lt;property id=&quot;20148&quot; value=&quot;5&quot;/&gt;&lt;property id=&quot;20300&quot; value=&quot;Slide 33 - &amp;quot;Constitutional Amendments and the Evolution of Federalism&amp;quot;&quot;/&gt;&lt;property id=&quot;20307&quot; value=&quot;331&quot;/&gt;&lt;/object&gt;&lt;object type=&quot;3&quot; unique_id=&quot;10468&quot;&gt;&lt;property id=&quot;20148&quot; value=&quot;5&quot;/&gt;&lt;property id=&quot;20300&quot; value=&quot;Slide 34 - &amp;quot;Federal Grants-in-Aid to State and Local Governments (in millions of dollars)&amp;quot;&quot;/&gt;&lt;property id=&quot;20307&quot; value=&quot;332&quot;/&gt;&lt;/object&gt;&lt;object type=&quot;3&quot; unique_id=&quot;10469&quot;&gt;&lt;property id=&quot;20148&quot; value=&quot;5&quot;/&gt;&lt;property id=&quot;20300&quot; value=&quot;Slide 40 - &amp;quot;&amp;#x0D;&amp;#x0A;Preemption&amp;#x0D;&amp;#x0A;&amp;quot;&quot;/&gt;&lt;property id=&quot;20307&quot; value=&quot;333&quot;/&gt;&lt;/object&gt;&lt;/object&gt;&lt;/object&gt;&lt;/database&gt;"/>
</p:tagLst>
</file>

<file path=ppt/theme/theme1.xml><?xml version="1.0" encoding="utf-8"?>
<a:theme xmlns:a="http://schemas.openxmlformats.org/drawingml/2006/main" name="1_Title Slides 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84F6219E-3D47-41AC-9893-1108D06AA07D}"/>
    </a:ext>
  </a:extLst>
</a:theme>
</file>

<file path=ppt/theme/theme2.xml><?xml version="1.0" encoding="utf-8"?>
<a:theme xmlns:a="http://schemas.openxmlformats.org/drawingml/2006/main" name="CONTENT PLACEHOLD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B9FDA032-B3B1-4FDF-8A44-9303BC60C76A}"/>
    </a:ext>
  </a:extLst>
</a:theme>
</file>

<file path=ppt/theme/theme3.xml><?xml version="1.0" encoding="utf-8"?>
<a:theme xmlns:a="http://schemas.openxmlformats.org/drawingml/2006/main" name="Closing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AD8FA8EE-38E3-45B4-B8A8-91E7376F22D2}"/>
    </a:ext>
  </a:extLst>
</a:theme>
</file>

<file path=ppt/theme/theme4.xml><?xml version="1.0" encoding="utf-8"?>
<a:theme xmlns:a="http://schemas.openxmlformats.org/drawingml/2006/main" name="1_APPENDIX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APPENDIX CONTENT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B9FDA032-B3B1-4FDF-8A44-9303BC60C76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A4EFF880BA234F9740311115ACF210" ma:contentTypeVersion="13" ma:contentTypeDescription="Create a new document." ma:contentTypeScope="" ma:versionID="23fd932d8fcc16390408206baa53981e">
  <xsd:schema xmlns:xsd="http://www.w3.org/2001/XMLSchema" xmlns:xs="http://www.w3.org/2001/XMLSchema" xmlns:p="http://schemas.microsoft.com/office/2006/metadata/properties" xmlns:ns2="2343ed19-8a93-4788-96ed-edb304ede95a" xmlns:ns3="91ab924b-58b3-436d-bb0d-cd35bb1cdd5e" targetNamespace="http://schemas.microsoft.com/office/2006/metadata/properties" ma:root="true" ma:fieldsID="ae1e0f6783ce72e1d921636c7a1e5508" ns2:_="" ns3:_="">
    <xsd:import namespace="2343ed19-8a93-4788-96ed-edb304ede95a"/>
    <xsd:import namespace="91ab924b-58b3-436d-bb0d-cd35bb1cdd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3ed19-8a93-4788-96ed-edb304ede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b924b-58b3-436d-bb0d-cd35bb1cdd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3ABF53-8F60-4889-A063-1A002A5252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43ed19-8a93-4788-96ed-edb304ede95a"/>
    <ds:schemaRef ds:uri="91ab924b-58b3-436d-bb0d-cd35bb1cdd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4ACE70-3A70-499F-BF20-F2C7C9ED54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2CC03B-089B-4D80-AFE8-EFE15A50DCF5}">
  <ds:schemaRefs>
    <ds:schemaRef ds:uri="http://schemas.microsoft.com/office/infopath/2007/PartnerControls"/>
    <ds:schemaRef ds:uri="2343ed19-8a93-4788-96ed-edb304ede95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1ab924b-58b3-436d-bb0d-cd35bb1cdd5e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2016_HarrisonADNtx5</Template>
  <TotalTime>19028</TotalTime>
  <Words>2166</Words>
  <Application>Microsoft Office PowerPoint</Application>
  <PresentationFormat>On-screen Show (4:3)</PresentationFormat>
  <Paragraphs>485</Paragraphs>
  <Slides>48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</vt:lpstr>
      <vt:lpstr>Calibri (Body)</vt:lpstr>
      <vt:lpstr>Lucida Calligraphy</vt:lpstr>
      <vt:lpstr>Times New Roman</vt:lpstr>
      <vt:lpstr>TimesLTStd-Italic</vt:lpstr>
      <vt:lpstr>1_Title Slides Master</vt:lpstr>
      <vt:lpstr>CONTENT PLACEHOLDER</vt:lpstr>
      <vt:lpstr>ClosingMaster</vt:lpstr>
      <vt:lpstr>1_APPENDIX CONTENT</vt:lpstr>
      <vt:lpstr>2_APPENDIX CONTENT</vt:lpstr>
      <vt:lpstr>Clip</vt:lpstr>
      <vt:lpstr>Equation</vt:lpstr>
      <vt:lpstr>Chapter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Formula Mass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“Read” Chemical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Mass Relationships in Chemical Reactions</dc:title>
  <dc:subject/>
  <dc:creator>MHE</dc:creator>
  <cp:keywords>PPT</cp:keywords>
  <cp:lastModifiedBy>Seham Alanazi</cp:lastModifiedBy>
  <cp:revision>4384</cp:revision>
  <dcterms:created xsi:type="dcterms:W3CDTF">2008-10-22T16:53:51Z</dcterms:created>
  <dcterms:modified xsi:type="dcterms:W3CDTF">2023-08-17T19:24:15Z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0x01010011A4EFF880BA234F9740311115ACF210</vt:lpwstr>
  </property>
</Properties>
</file>