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7"/>
  </p:notesMasterIdLst>
  <p:handoutMasterIdLst>
    <p:handoutMasterId r:id="rId38"/>
  </p:handoutMasterIdLst>
  <p:sldIdLst>
    <p:sldId id="279" r:id="rId2"/>
    <p:sldId id="281" r:id="rId3"/>
    <p:sldId id="284" r:id="rId4"/>
    <p:sldId id="287" r:id="rId5"/>
    <p:sldId id="288" r:id="rId6"/>
    <p:sldId id="290" r:id="rId7"/>
    <p:sldId id="291" r:id="rId8"/>
    <p:sldId id="293" r:id="rId9"/>
    <p:sldId id="339" r:id="rId10"/>
    <p:sldId id="300" r:id="rId11"/>
    <p:sldId id="338" r:id="rId12"/>
    <p:sldId id="305" r:id="rId13"/>
    <p:sldId id="336" r:id="rId14"/>
    <p:sldId id="337" r:id="rId15"/>
    <p:sldId id="310" r:id="rId16"/>
    <p:sldId id="306" r:id="rId17"/>
    <p:sldId id="307" r:id="rId18"/>
    <p:sldId id="328" r:id="rId19"/>
    <p:sldId id="329" r:id="rId20"/>
    <p:sldId id="312" r:id="rId21"/>
    <p:sldId id="313" r:id="rId22"/>
    <p:sldId id="314" r:id="rId23"/>
    <p:sldId id="315" r:id="rId24"/>
    <p:sldId id="316" r:id="rId25"/>
    <p:sldId id="317" r:id="rId26"/>
    <p:sldId id="318" r:id="rId27"/>
    <p:sldId id="333" r:id="rId28"/>
    <p:sldId id="334" r:id="rId29"/>
    <p:sldId id="335" r:id="rId30"/>
    <p:sldId id="320" r:id="rId31"/>
    <p:sldId id="321" r:id="rId32"/>
    <p:sldId id="322" r:id="rId33"/>
    <p:sldId id="323" r:id="rId34"/>
    <p:sldId id="324" r:id="rId35"/>
    <p:sldId id="32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00"/>
    <p:restoredTop sz="94623"/>
  </p:normalViewPr>
  <p:slideViewPr>
    <p:cSldViewPr snapToGrid="0" snapToObjects="1">
      <p:cViewPr varScale="1">
        <p:scale>
          <a:sx n="62" d="100"/>
          <a:sy n="62" d="100"/>
        </p:scale>
        <p:origin x="-1596"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CF489C-354A-8844-B121-2343F4EA3E95}" type="datetimeFigureOut">
              <a:rPr lang="en-US" smtClean="0"/>
              <a:pPr/>
              <a:t>1/12/2019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A9AD67A-A62E-E74D-8595-ED566EB7CF1C}" type="slidenum">
              <a:rPr lang="en-US" smtClean="0"/>
              <a:pPr/>
              <a:t>‹#›</a:t>
            </a:fld>
            <a:endParaRPr lang="en-US"/>
          </a:p>
        </p:txBody>
      </p:sp>
    </p:spTree>
    <p:extLst>
      <p:ext uri="{BB962C8B-B14F-4D97-AF65-F5344CB8AC3E}">
        <p14:creationId xmlns="" xmlns:p14="http://schemas.microsoft.com/office/powerpoint/2010/main" val="8274822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DCBB2F-BCEA-5F4D-913A-78484ED6D7A6}" type="datetimeFigureOut">
              <a:rPr lang="en-US" smtClean="0"/>
              <a:pPr/>
              <a:t>1/12/2019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6A504B-8E1F-A64C-AA56-531570A3D07E}" type="slidenum">
              <a:rPr lang="en-US" smtClean="0"/>
              <a:pPr/>
              <a:t>‹#›</a:t>
            </a:fld>
            <a:endParaRPr lang="en-US"/>
          </a:p>
        </p:txBody>
      </p:sp>
    </p:spTree>
    <p:extLst>
      <p:ext uri="{BB962C8B-B14F-4D97-AF65-F5344CB8AC3E}">
        <p14:creationId xmlns="" xmlns:p14="http://schemas.microsoft.com/office/powerpoint/2010/main" val="1513612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8E8E260-9D7E-414D-A21D-432527A1126E}" type="datetimeFigureOut">
              <a:rPr lang="en-US" smtClean="0"/>
              <a:pPr/>
              <a:t>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E8E260-9D7E-414D-A21D-432527A1126E}" type="datetimeFigureOut">
              <a:rPr lang="en-US" smtClean="0"/>
              <a:pPr/>
              <a:t>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E8E260-9D7E-414D-A21D-432527A1126E}" type="datetimeFigureOut">
              <a:rPr lang="en-US" smtClean="0"/>
              <a:pPr/>
              <a:t>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E8E260-9D7E-414D-A21D-432527A1126E}" type="datetimeFigureOut">
              <a:rPr lang="en-US" smtClean="0"/>
              <a:pPr/>
              <a:t>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E8E260-9D7E-414D-A21D-432527A1126E}" type="datetimeFigureOut">
              <a:rPr lang="en-US" smtClean="0"/>
              <a:pPr/>
              <a:t>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8E8E260-9D7E-414D-A21D-432527A1126E}" type="datetimeFigureOut">
              <a:rPr lang="en-US" smtClean="0"/>
              <a:pPr/>
              <a:t>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8E8E260-9D7E-414D-A21D-432527A1126E}" type="datetimeFigureOut">
              <a:rPr lang="en-US" smtClean="0"/>
              <a:pPr/>
              <a:t>1/12/2019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8E8E260-9D7E-414D-A21D-432527A1126E}" type="datetimeFigureOut">
              <a:rPr lang="en-US" smtClean="0"/>
              <a:pPr/>
              <a:t>1/12/2019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8E260-9D7E-414D-A21D-432527A1126E}" type="datetimeFigureOut">
              <a:rPr lang="en-US" smtClean="0"/>
              <a:pPr/>
              <a:t>1/12/2019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8E260-9D7E-414D-A21D-432527A1126E}" type="datetimeFigureOut">
              <a:rPr lang="en-US" smtClean="0"/>
              <a:pPr/>
              <a:t>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8E260-9D7E-414D-A21D-432527A1126E}" type="datetimeFigureOut">
              <a:rPr lang="en-US" smtClean="0"/>
              <a:pPr/>
              <a:t>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0B15-621D-8C48-BD57-D6A86BC1041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8E260-9D7E-414D-A21D-432527A1126E}" type="datetimeFigureOut">
              <a:rPr lang="en-US" smtClean="0"/>
              <a:pPr/>
              <a:t>1/12/2019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30B15-621D-8C48-BD57-D6A86BC10416}" type="slidenum">
              <a:rPr lang="en-US" smtClean="0"/>
              <a:pPr/>
              <a:t>‹#›</a:t>
            </a:fld>
            <a:endParaRPr lang="en-US"/>
          </a:p>
        </p:txBody>
      </p:sp>
    </p:spTree>
    <p:extLst>
      <p:ext uri="{BB962C8B-B14F-4D97-AF65-F5344CB8AC3E}">
        <p14:creationId xmlns="" xmlns:p14="http://schemas.microsoft.com/office/powerpoint/2010/main" val="4310497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8473" y="2845191"/>
            <a:ext cx="7557966" cy="715581"/>
          </a:xfrm>
          <a:prstGeom prst="rect">
            <a:avLst/>
          </a:prstGeom>
        </p:spPr>
        <p:txBody>
          <a:bodyPr wrap="none">
            <a:spAutoFit/>
          </a:bodyPr>
          <a:lstStyle/>
          <a:p>
            <a:pPr algn="ctr"/>
            <a:r>
              <a:rPr lang="en-US" sz="4050" b="1" dirty="0">
                <a:solidFill>
                  <a:srgbClr val="FF0000"/>
                </a:solidFill>
                <a:latin typeface="Times New Roman" charset="0"/>
                <a:ea typeface="Times New Roman" charset="0"/>
                <a:cs typeface="Times New Roman" charset="0"/>
              </a:rPr>
              <a:t>The History of the Periodic Table</a:t>
            </a:r>
          </a:p>
        </p:txBody>
      </p:sp>
    </p:spTree>
    <p:extLst>
      <p:ext uri="{BB962C8B-B14F-4D97-AF65-F5344CB8AC3E}">
        <p14:creationId xmlns="" xmlns:p14="http://schemas.microsoft.com/office/powerpoint/2010/main" val="1201299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049" y="1955798"/>
            <a:ext cx="9021951" cy="3539430"/>
          </a:xfrm>
          <a:prstGeom prst="rect">
            <a:avLst/>
          </a:prstGeom>
        </p:spPr>
        <p:txBody>
          <a:bodyPr wrap="square">
            <a:spAutoFit/>
          </a:bodyPr>
          <a:lstStyle/>
          <a:p>
            <a:r>
              <a:rPr lang="en-US" sz="3200" dirty="0">
                <a:latin typeface="Times New Roman" charset="0"/>
                <a:ea typeface="Times New Roman" charset="0"/>
                <a:cs typeface="Times New Roman" charset="0"/>
              </a:rPr>
              <a:t>Uses </a:t>
            </a:r>
            <a:r>
              <a:rPr lang="en-US" sz="3200" dirty="0" smtClean="0">
                <a:latin typeface="Times New Roman" charset="0"/>
                <a:ea typeface="Times New Roman" charset="0"/>
                <a:cs typeface="Times New Roman" charset="0"/>
              </a:rPr>
              <a:t>ATOMIC </a:t>
            </a:r>
            <a:r>
              <a:rPr lang="en-US" sz="3200" dirty="0">
                <a:latin typeface="Times New Roman" charset="0"/>
                <a:ea typeface="Times New Roman" charset="0"/>
                <a:cs typeface="Times New Roman" charset="0"/>
              </a:rPr>
              <a:t>NUMBER…. fundamental property </a:t>
            </a:r>
            <a:endParaRPr lang="ar-SA" sz="3200" dirty="0">
              <a:latin typeface="Times New Roman" charset="0"/>
              <a:ea typeface="Times New Roman" charset="0"/>
              <a:cs typeface="Times New Roman" charset="0"/>
            </a:endParaRPr>
          </a:p>
          <a:p>
            <a:pPr rtl="1"/>
            <a:endParaRPr lang="ar-SA" sz="3200" dirty="0">
              <a:latin typeface="Times New Roman" charset="0"/>
              <a:ea typeface="Times New Roman" charset="0"/>
              <a:cs typeface="Times New Roman" charset="0"/>
            </a:endParaRPr>
          </a:p>
          <a:p>
            <a:pPr rtl="1"/>
            <a:r>
              <a:rPr lang="en-US" sz="3200" dirty="0">
                <a:latin typeface="Times New Roman" charset="0"/>
                <a:ea typeface="Times New Roman" charset="0"/>
                <a:cs typeface="Times New Roman" charset="0"/>
              </a:rPr>
              <a:t>Elements Arranged In Order of Increasing Atomic Number </a:t>
            </a:r>
            <a:endParaRPr lang="ar-SA" sz="3200" dirty="0">
              <a:latin typeface="Times New Roman" charset="0"/>
              <a:ea typeface="Times New Roman" charset="0"/>
              <a:cs typeface="Times New Roman" charset="0"/>
            </a:endParaRPr>
          </a:p>
          <a:p>
            <a:pPr rtl="1"/>
            <a:endParaRPr lang="ar-SA" sz="3200" dirty="0">
              <a:latin typeface="Times New Roman" charset="0"/>
              <a:ea typeface="Times New Roman" charset="0"/>
              <a:cs typeface="Times New Roman" charset="0"/>
            </a:endParaRPr>
          </a:p>
          <a:p>
            <a:pPr rtl="1"/>
            <a:r>
              <a:rPr lang="en-US" sz="3200" dirty="0">
                <a:latin typeface="Times New Roman" charset="0"/>
                <a:ea typeface="Times New Roman" charset="0"/>
                <a:cs typeface="Times New Roman" charset="0"/>
              </a:rPr>
              <a:t>Elements 1-92 Naturally Occurring </a:t>
            </a:r>
            <a:endParaRPr lang="ar-SA" sz="3200" dirty="0">
              <a:latin typeface="Times New Roman" charset="0"/>
              <a:ea typeface="Times New Roman" charset="0"/>
              <a:cs typeface="Times New Roman" charset="0"/>
            </a:endParaRPr>
          </a:p>
          <a:p>
            <a:pPr rtl="1"/>
            <a:r>
              <a:rPr lang="en-US" sz="3200" dirty="0">
                <a:latin typeface="Times New Roman" charset="0"/>
                <a:ea typeface="Times New Roman" charset="0"/>
                <a:cs typeface="Times New Roman" charset="0"/>
              </a:rPr>
              <a:t>93 - 1** Man Made </a:t>
            </a:r>
          </a:p>
        </p:txBody>
      </p:sp>
      <p:sp>
        <p:nvSpPr>
          <p:cNvPr id="3" name="Rectangle 2"/>
          <p:cNvSpPr/>
          <p:nvPr/>
        </p:nvSpPr>
        <p:spPr>
          <a:xfrm>
            <a:off x="122049" y="99072"/>
            <a:ext cx="4323812" cy="584775"/>
          </a:xfrm>
          <a:prstGeom prst="rect">
            <a:avLst/>
          </a:prstGeom>
        </p:spPr>
        <p:txBody>
          <a:bodyPr wrap="none">
            <a:spAutoFit/>
          </a:bodyPr>
          <a:lstStyle/>
          <a:p>
            <a:pPr rtl="1"/>
            <a:r>
              <a:rPr lang="en-US" sz="3200" b="1">
                <a:solidFill>
                  <a:srgbClr val="FF0000"/>
                </a:solidFill>
                <a:latin typeface="Times New Roman" charset="0"/>
                <a:ea typeface="Times New Roman" charset="0"/>
                <a:cs typeface="Times New Roman" charset="0"/>
              </a:rPr>
              <a:t>Modern Periodic Table </a:t>
            </a:r>
            <a:endParaRPr lang="ar-SA" sz="3200" b="1" dirty="0">
              <a:solidFill>
                <a:srgbClr val="FF0000"/>
              </a:solidFill>
              <a:latin typeface="Times New Roman" charset="0"/>
              <a:ea typeface="Times New Roman" charset="0"/>
              <a:cs typeface="Times New Roman" charset="0"/>
            </a:endParaRPr>
          </a:p>
        </p:txBody>
      </p:sp>
    </p:spTree>
    <p:extLst>
      <p:ext uri="{BB962C8B-B14F-4D97-AF65-F5344CB8AC3E}">
        <p14:creationId xmlns="" xmlns:p14="http://schemas.microsoft.com/office/powerpoint/2010/main" val="364807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5" name="Picture 3" descr="11-27Figure_ILL"/>
          <p:cNvPicPr>
            <a:picLocks noChangeAspect="1" noChangeArrowheads="1"/>
          </p:cNvPicPr>
          <p:nvPr/>
        </p:nvPicPr>
        <p:blipFill>
          <a:blip r:embed="rId2"/>
          <a:srcRect/>
          <a:stretch>
            <a:fillRect/>
          </a:stretch>
        </p:blipFill>
        <p:spPr bwMode="auto">
          <a:xfrm>
            <a:off x="303213" y="1041400"/>
            <a:ext cx="8535987" cy="4773613"/>
          </a:xfrm>
          <a:prstGeom prst="rect">
            <a:avLst/>
          </a:prstGeom>
          <a:noFill/>
        </p:spPr>
      </p:pic>
      <p:sp>
        <p:nvSpPr>
          <p:cNvPr id="28677" name="Text Box 5"/>
          <p:cNvSpPr txBox="1">
            <a:spLocks noChangeArrowheads="1"/>
          </p:cNvSpPr>
          <p:nvPr/>
        </p:nvSpPr>
        <p:spPr bwMode="auto">
          <a:xfrm>
            <a:off x="2286000" y="838200"/>
            <a:ext cx="2209800" cy="457200"/>
          </a:xfrm>
          <a:prstGeom prst="rect">
            <a:avLst/>
          </a:prstGeom>
          <a:noFill/>
          <a:ln w="9525">
            <a:noFill/>
            <a:miter lim="800000"/>
            <a:headEnd/>
            <a:tailEnd/>
          </a:ln>
          <a:effectLst/>
        </p:spPr>
        <p:txBody>
          <a:bodyPr>
            <a:spAutoFit/>
          </a:bodyPr>
          <a:lstStyle/>
          <a:p>
            <a:pPr>
              <a:spcBef>
                <a:spcPct val="50000"/>
              </a:spcBef>
            </a:pPr>
            <a:r>
              <a:rPr lang="en-US" sz="2400">
                <a:latin typeface="Arial" charset="0"/>
              </a:rPr>
              <a:t>Metals</a:t>
            </a:r>
          </a:p>
        </p:txBody>
      </p:sp>
      <p:sp>
        <p:nvSpPr>
          <p:cNvPr id="28678" name="Line 6"/>
          <p:cNvSpPr>
            <a:spLocks noChangeShapeType="1"/>
          </p:cNvSpPr>
          <p:nvPr/>
        </p:nvSpPr>
        <p:spPr bwMode="auto">
          <a:xfrm flipH="1">
            <a:off x="2209800" y="1219200"/>
            <a:ext cx="152400" cy="1143000"/>
          </a:xfrm>
          <a:prstGeom prst="line">
            <a:avLst/>
          </a:prstGeom>
          <a:noFill/>
          <a:ln w="9525">
            <a:solidFill>
              <a:schemeClr val="tx1"/>
            </a:solidFill>
            <a:round/>
            <a:headEnd/>
            <a:tailEnd type="triangle" w="med" len="med"/>
          </a:ln>
          <a:effectLst/>
        </p:spPr>
        <p:txBody>
          <a:bodyPr/>
          <a:lstStyle/>
          <a:p>
            <a:endParaRPr lang="en-US"/>
          </a:p>
        </p:txBody>
      </p:sp>
      <p:sp>
        <p:nvSpPr>
          <p:cNvPr id="28679" name="Text Box 7"/>
          <p:cNvSpPr txBox="1">
            <a:spLocks noChangeArrowheads="1"/>
          </p:cNvSpPr>
          <p:nvPr/>
        </p:nvSpPr>
        <p:spPr bwMode="auto">
          <a:xfrm>
            <a:off x="5638800" y="1219200"/>
            <a:ext cx="1905000" cy="457200"/>
          </a:xfrm>
          <a:prstGeom prst="rect">
            <a:avLst/>
          </a:prstGeom>
          <a:noFill/>
          <a:ln w="9525">
            <a:noFill/>
            <a:miter lim="800000"/>
            <a:headEnd/>
            <a:tailEnd/>
          </a:ln>
          <a:effectLst/>
        </p:spPr>
        <p:txBody>
          <a:bodyPr>
            <a:spAutoFit/>
          </a:bodyPr>
          <a:lstStyle/>
          <a:p>
            <a:pPr>
              <a:spcBef>
                <a:spcPct val="50000"/>
              </a:spcBef>
            </a:pPr>
            <a:r>
              <a:rPr lang="en-US" sz="2400">
                <a:latin typeface="Arial" charset="0"/>
              </a:rPr>
              <a:t>Metalloids</a:t>
            </a:r>
          </a:p>
        </p:txBody>
      </p:sp>
      <p:sp>
        <p:nvSpPr>
          <p:cNvPr id="28680" name="Line 8"/>
          <p:cNvSpPr>
            <a:spLocks noChangeShapeType="1"/>
          </p:cNvSpPr>
          <p:nvPr/>
        </p:nvSpPr>
        <p:spPr bwMode="auto">
          <a:xfrm>
            <a:off x="7162800" y="1524000"/>
            <a:ext cx="762000" cy="914400"/>
          </a:xfrm>
          <a:prstGeom prst="line">
            <a:avLst/>
          </a:prstGeom>
          <a:noFill/>
          <a:ln w="9525">
            <a:solidFill>
              <a:schemeClr val="tx1"/>
            </a:solidFill>
            <a:round/>
            <a:headEnd/>
            <a:tailEnd type="triangle" w="med" len="med"/>
          </a:ln>
          <a:effectLst/>
        </p:spPr>
        <p:txBody>
          <a:bodyPr/>
          <a:lstStyle/>
          <a:p>
            <a:endParaRPr lang="en-US"/>
          </a:p>
        </p:txBody>
      </p:sp>
      <p:sp>
        <p:nvSpPr>
          <p:cNvPr id="28682" name="Text Box 10"/>
          <p:cNvSpPr txBox="1">
            <a:spLocks noChangeArrowheads="1"/>
          </p:cNvSpPr>
          <p:nvPr/>
        </p:nvSpPr>
        <p:spPr bwMode="auto">
          <a:xfrm>
            <a:off x="6934200" y="609600"/>
            <a:ext cx="1828800" cy="457200"/>
          </a:xfrm>
          <a:prstGeom prst="rect">
            <a:avLst/>
          </a:prstGeom>
          <a:noFill/>
          <a:ln w="9525">
            <a:noFill/>
            <a:miter lim="800000"/>
            <a:headEnd/>
            <a:tailEnd/>
          </a:ln>
          <a:effectLst/>
        </p:spPr>
        <p:txBody>
          <a:bodyPr>
            <a:spAutoFit/>
          </a:bodyPr>
          <a:lstStyle/>
          <a:p>
            <a:pPr>
              <a:spcBef>
                <a:spcPct val="50000"/>
              </a:spcBef>
            </a:pPr>
            <a:r>
              <a:rPr lang="en-US" sz="2400">
                <a:latin typeface="Arial" charset="0"/>
              </a:rPr>
              <a:t>Nonmetals</a:t>
            </a:r>
          </a:p>
        </p:txBody>
      </p:sp>
      <p:sp>
        <p:nvSpPr>
          <p:cNvPr id="28683" name="Line 11"/>
          <p:cNvSpPr>
            <a:spLocks noChangeShapeType="1"/>
          </p:cNvSpPr>
          <p:nvPr/>
        </p:nvSpPr>
        <p:spPr bwMode="auto">
          <a:xfrm>
            <a:off x="8077200" y="990600"/>
            <a:ext cx="457200" cy="1371600"/>
          </a:xfrm>
          <a:prstGeom prst="line">
            <a:avLst/>
          </a:prstGeom>
          <a:noFill/>
          <a:ln w="9525">
            <a:solidFill>
              <a:schemeClr val="tx1"/>
            </a:solidFill>
            <a:round/>
            <a:headEnd/>
            <a:tailEnd type="triangle" w="med" len="med"/>
          </a:ln>
          <a:effectLst/>
        </p:spPr>
        <p:txBody>
          <a:bodyPr/>
          <a:lstStyle/>
          <a:p>
            <a:endParaRPr lang="en-US"/>
          </a:p>
        </p:txBody>
      </p:sp>
      <p:sp>
        <p:nvSpPr>
          <p:cNvPr id="28684" name="Line 12"/>
          <p:cNvSpPr>
            <a:spLocks noChangeShapeType="1"/>
          </p:cNvSpPr>
          <p:nvPr/>
        </p:nvSpPr>
        <p:spPr bwMode="auto">
          <a:xfrm>
            <a:off x="3124200" y="1295400"/>
            <a:ext cx="3352800" cy="1524000"/>
          </a:xfrm>
          <a:prstGeom prst="line">
            <a:avLst/>
          </a:prstGeom>
          <a:noFill/>
          <a:ln w="9525">
            <a:solidFill>
              <a:schemeClr val="tx1"/>
            </a:solidFill>
            <a:round/>
            <a:headEnd/>
            <a:tailEnd type="triangle" w="med" len="med"/>
          </a:ln>
          <a:effectLst/>
        </p:spPr>
        <p:txBody>
          <a:bodyPr/>
          <a:lstStyle/>
          <a:p>
            <a:endParaRPr lang="en-US"/>
          </a:p>
        </p:txBody>
      </p:sp>
      <p:sp>
        <p:nvSpPr>
          <p:cNvPr id="28685" name="Line 13"/>
          <p:cNvSpPr>
            <a:spLocks noChangeShapeType="1"/>
          </p:cNvSpPr>
          <p:nvPr/>
        </p:nvSpPr>
        <p:spPr bwMode="auto">
          <a:xfrm>
            <a:off x="2895600" y="1371600"/>
            <a:ext cx="838200" cy="152400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90" y="188211"/>
            <a:ext cx="8777462" cy="584775"/>
          </a:xfrm>
          <a:prstGeom prst="rect">
            <a:avLst/>
          </a:prstGeom>
        </p:spPr>
        <p:txBody>
          <a:bodyPr wrap="square">
            <a:spAutoFit/>
          </a:bodyPr>
          <a:lstStyle/>
          <a:p>
            <a:r>
              <a:rPr lang="en-US" altLang="x-none" sz="3200" b="1">
                <a:solidFill>
                  <a:srgbClr val="FF0000"/>
                </a:solidFill>
                <a:latin typeface="Times New Roman" charset="0"/>
                <a:ea typeface="Times New Roman" charset="0"/>
                <a:cs typeface="Times New Roman" charset="0"/>
              </a:rPr>
              <a:t>Periodic Table</a:t>
            </a:r>
            <a:endParaRPr lang="en-US" sz="3200" b="1">
              <a:solidFill>
                <a:srgbClr val="FF0000"/>
              </a:solidFill>
              <a:latin typeface="Times New Roman" charset="0"/>
              <a:ea typeface="Times New Roman" charset="0"/>
              <a:cs typeface="Times New Roman" charset="0"/>
            </a:endParaRPr>
          </a:p>
        </p:txBody>
      </p:sp>
      <p:sp>
        <p:nvSpPr>
          <p:cNvPr id="3" name="Rectangle 2"/>
          <p:cNvSpPr/>
          <p:nvPr/>
        </p:nvSpPr>
        <p:spPr>
          <a:xfrm>
            <a:off x="66169" y="856357"/>
            <a:ext cx="8889104" cy="6001643"/>
          </a:xfrm>
          <a:prstGeom prst="rect">
            <a:avLst/>
          </a:prstGeom>
        </p:spPr>
        <p:txBody>
          <a:bodyPr wrap="square">
            <a:spAutoFit/>
          </a:bodyPr>
          <a:lstStyle/>
          <a:p>
            <a:pPr marL="342900" indent="-342900" algn="just">
              <a:buFont typeface="Arial" charset="0"/>
              <a:buChar char="•"/>
              <a:defRPr/>
            </a:pPr>
            <a:r>
              <a:rPr lang="en-US" altLang="x-none" sz="3200" dirty="0">
                <a:latin typeface="Times New Roman" charset="0"/>
                <a:ea typeface="Times New Roman" charset="0"/>
                <a:cs typeface="Times New Roman" charset="0"/>
              </a:rPr>
              <a:t>The periodic table organizes the elements in a particular way. A great deal of information about an element can be gathered from its position in the period table.</a:t>
            </a:r>
          </a:p>
          <a:p>
            <a:pPr marL="342900" indent="-342900" algn="just">
              <a:buFont typeface="Arial" charset="0"/>
              <a:buChar char="•"/>
              <a:defRPr/>
            </a:pPr>
            <a:r>
              <a:rPr lang="en-US" altLang="x-none" sz="3200" dirty="0">
                <a:latin typeface="Times New Roman" charset="0"/>
                <a:ea typeface="Times New Roman" charset="0"/>
                <a:cs typeface="Times New Roman" charset="0"/>
              </a:rPr>
              <a:t>For example, you can predict with reasonably good accuracy the physical and chemical properties of the element. You can also predict what other elements a particular element will react with chemically.</a:t>
            </a:r>
          </a:p>
          <a:p>
            <a:pPr marL="342900" indent="-342900" algn="just">
              <a:buFont typeface="Arial" charset="0"/>
              <a:buChar char="•"/>
              <a:defRPr/>
            </a:pPr>
            <a:r>
              <a:rPr lang="en-US" altLang="x-none" sz="3200" dirty="0">
                <a:latin typeface="Times New Roman" charset="0"/>
                <a:ea typeface="Times New Roman" charset="0"/>
                <a:cs typeface="Times New Roman" charset="0"/>
              </a:rPr>
              <a:t>Understanding the organization and plan of the periodic table will help you obtain basic information about each of the 118 known elements.</a:t>
            </a:r>
            <a:endParaRPr lang="en-US" sz="3200" dirty="0">
              <a:latin typeface="Times New Roman" charset="0"/>
              <a:ea typeface="Times New Roman" charset="0"/>
              <a:cs typeface="Times New Roman" charset="0"/>
            </a:endParaRPr>
          </a:p>
        </p:txBody>
      </p:sp>
    </p:spTree>
    <p:extLst>
      <p:ext uri="{BB962C8B-B14F-4D97-AF65-F5344CB8AC3E}">
        <p14:creationId xmlns="" xmlns:p14="http://schemas.microsoft.com/office/powerpoint/2010/main" val="182144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dirty="0">
                <a:solidFill>
                  <a:srgbClr val="FF0000"/>
                </a:solidFill>
                <a:latin typeface="Times New Roman" pitchFamily="18" charset="0"/>
                <a:cs typeface="Times New Roman" pitchFamily="18" charset="0"/>
              </a:rPr>
              <a:t>Chemical Groups</a:t>
            </a:r>
          </a:p>
        </p:txBody>
      </p:sp>
      <p:sp>
        <p:nvSpPr>
          <p:cNvPr id="66563" name="Rectangle 3"/>
          <p:cNvSpPr>
            <a:spLocks noGrp="1" noChangeArrowheads="1"/>
          </p:cNvSpPr>
          <p:nvPr>
            <p:ph type="body" idx="1"/>
          </p:nvPr>
        </p:nvSpPr>
        <p:spPr/>
        <p:txBody>
          <a:bodyPr/>
          <a:lstStyle/>
          <a:p>
            <a:pPr>
              <a:buFont typeface="Wingdings" pitchFamily="2" charset="2"/>
              <a:buNone/>
            </a:pPr>
            <a:r>
              <a:rPr lang="en-US" dirty="0">
                <a:latin typeface="Times New Roman" pitchFamily="18" charset="0"/>
                <a:cs typeface="Times New Roman" pitchFamily="18" charset="0"/>
              </a:rPr>
              <a:t>The set of elements in the same column in the table is called a </a:t>
            </a:r>
            <a:r>
              <a:rPr lang="en-US" u="sng" dirty="0">
                <a:latin typeface="Times New Roman" pitchFamily="18" charset="0"/>
                <a:cs typeface="Times New Roman" pitchFamily="18" charset="0"/>
              </a:rPr>
              <a:t>chemical group</a:t>
            </a:r>
            <a:r>
              <a:rPr lang="en-US" dirty="0">
                <a:latin typeface="Times New Roman" pitchFamily="18" charset="0"/>
                <a:cs typeface="Times New Roman" pitchFamily="18" charset="0"/>
              </a:rPr>
              <a:t> (having similar chemical and physical properties). </a:t>
            </a:r>
          </a:p>
          <a:p>
            <a:pPr>
              <a:buFont typeface="Wingdings" pitchFamily="2" charset="2"/>
              <a:buNone/>
            </a:pPr>
            <a:r>
              <a:rPr lang="en-US" dirty="0">
                <a:latin typeface="Times New Roman" pitchFamily="18" charset="0"/>
                <a:cs typeface="Times New Roman" pitchFamily="18" charset="0"/>
              </a:rPr>
              <a:t>These properties, however, vary from element to element in a column.</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b="1" dirty="0">
                <a:solidFill>
                  <a:schemeClr val="accent2"/>
                </a:solidFill>
                <a:latin typeface="Times New Roman" pitchFamily="18" charset="0"/>
                <a:cs typeface="Times New Roman" pitchFamily="18" charset="0"/>
              </a:rPr>
              <a:t>Periods</a:t>
            </a:r>
          </a:p>
        </p:txBody>
      </p:sp>
      <p:sp>
        <p:nvSpPr>
          <p:cNvPr id="74755" name="Rectangle 3"/>
          <p:cNvSpPr>
            <a:spLocks noGrp="1" noChangeArrowheads="1"/>
          </p:cNvSpPr>
          <p:nvPr>
            <p:ph type="body" idx="1"/>
          </p:nvPr>
        </p:nvSpPr>
        <p:spPr/>
        <p:txBody>
          <a:bodyPr/>
          <a:lstStyle/>
          <a:p>
            <a:pPr>
              <a:lnSpc>
                <a:spcPct val="90000"/>
              </a:lnSpc>
              <a:buFont typeface="Wingdings" pitchFamily="2" charset="2"/>
              <a:buNone/>
            </a:pPr>
            <a:r>
              <a:rPr lang="en-US" dirty="0">
                <a:latin typeface="Times New Roman" pitchFamily="18" charset="0"/>
                <a:cs typeface="Times New Roman" pitchFamily="18" charset="0"/>
              </a:rPr>
              <a:t>The horizontal rows of elements are called </a:t>
            </a:r>
            <a:r>
              <a:rPr lang="en-US" u="sng" dirty="0">
                <a:latin typeface="Times New Roman" pitchFamily="18" charset="0"/>
                <a:cs typeface="Times New Roman" pitchFamily="18" charset="0"/>
              </a:rPr>
              <a:t>periods</a:t>
            </a:r>
            <a:r>
              <a:rPr lang="en-US" dirty="0">
                <a:latin typeface="Times New Roman" pitchFamily="18" charset="0"/>
                <a:cs typeface="Times New Roman" pitchFamily="18" charset="0"/>
              </a:rPr>
              <a:t>. The first period contains two elements: hydrogen and helium.</a:t>
            </a:r>
          </a:p>
          <a:p>
            <a:pPr>
              <a:lnSpc>
                <a:spcPct val="90000"/>
              </a:lnSpc>
              <a:buFont typeface="Wingdings" pitchFamily="2" charset="2"/>
              <a:buNone/>
            </a:pPr>
            <a:r>
              <a:rPr lang="en-US" dirty="0">
                <a:latin typeface="Times New Roman" pitchFamily="18" charset="0"/>
                <a:cs typeface="Times New Roman" pitchFamily="18" charset="0"/>
              </a:rPr>
              <a:t>As you go from left to right within a row, the atomic number increases and the elements gradually change from </a:t>
            </a:r>
            <a:r>
              <a:rPr lang="en-US" u="sng" dirty="0">
                <a:latin typeface="Times New Roman" pitchFamily="18" charset="0"/>
                <a:cs typeface="Times New Roman" pitchFamily="18" charset="0"/>
              </a:rPr>
              <a:t>metallic</a:t>
            </a:r>
            <a:r>
              <a:rPr lang="en-US" dirty="0">
                <a:latin typeface="Times New Roman" pitchFamily="18" charset="0"/>
                <a:cs typeface="Times New Roman" pitchFamily="18" charset="0"/>
              </a:rPr>
              <a:t> (lithium) to </a:t>
            </a:r>
            <a:r>
              <a:rPr lang="en-US" u="sng" dirty="0">
                <a:latin typeface="Times New Roman" pitchFamily="18" charset="0"/>
                <a:cs typeface="Times New Roman" pitchFamily="18" charset="0"/>
              </a:rPr>
              <a:t>non-metallic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flourine</a:t>
            </a:r>
            <a:r>
              <a:rPr lang="en-US" dirty="0">
                <a:latin typeface="Times New Roman" pitchFamily="18" charset="0"/>
                <a:cs typeface="Times New Roman" pitchFamily="18" charset="0"/>
              </a:rPr>
              <a:t>), and then finally to </a:t>
            </a:r>
            <a:r>
              <a:rPr lang="en-US" u="sng" dirty="0">
                <a:latin typeface="Times New Roman" pitchFamily="18" charset="0"/>
                <a:cs typeface="Times New Roman" pitchFamily="18" charset="0"/>
              </a:rPr>
              <a:t>noble gases</a:t>
            </a:r>
            <a:r>
              <a:rPr lang="en-US" dirty="0">
                <a:latin typeface="Times New Roman" pitchFamily="18" charset="0"/>
                <a:cs typeface="Times New Roman" pitchFamily="18" charset="0"/>
              </a:rPr>
              <a:t> (neon) at the far right. </a:t>
            </a:r>
          </a:p>
          <a:p>
            <a:pPr>
              <a:lnSpc>
                <a:spcPct val="90000"/>
              </a:lnSpc>
              <a:buFont typeface="Wingdings" pitchFamily="2" charset="2"/>
              <a:buNone/>
            </a:pPr>
            <a:endParaRPr lang="en-US" dirty="0">
              <a:latin typeface="Comic Sans MS" pitchFamily="66"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414" y="498763"/>
            <a:ext cx="8844198" cy="4832092"/>
          </a:xfrm>
          <a:prstGeom prst="rect">
            <a:avLst/>
          </a:prstGeom>
        </p:spPr>
        <p:txBody>
          <a:bodyPr wrap="square">
            <a:spAutoFit/>
          </a:bodyPr>
          <a:lstStyle/>
          <a:p>
            <a:pPr algn="just"/>
            <a:r>
              <a:rPr lang="en-US" sz="2800" dirty="0">
                <a:latin typeface="Times New Roman" charset="0"/>
                <a:ea typeface="Times New Roman" charset="0"/>
                <a:cs typeface="Times New Roman" charset="0"/>
              </a:rPr>
              <a:t>Three Classes of the Elements: Metals, Nonmetals, Metalloids (Semimetals) </a:t>
            </a:r>
          </a:p>
          <a:p>
            <a:pPr marL="342900" indent="-342900" algn="just">
              <a:buFont typeface="Arial" charset="0"/>
              <a:buChar char="•"/>
            </a:pPr>
            <a:r>
              <a:rPr lang="en-US" sz="2800" b="1" dirty="0">
                <a:solidFill>
                  <a:srgbClr val="FF0000"/>
                </a:solidFill>
                <a:latin typeface="Times New Roman" charset="0"/>
                <a:ea typeface="Times New Roman" charset="0"/>
                <a:cs typeface="Times New Roman" charset="0"/>
              </a:rPr>
              <a:t>Nonmetals</a:t>
            </a:r>
            <a:r>
              <a:rPr lang="en-US" sz="2800" dirty="0">
                <a:solidFill>
                  <a:srgbClr val="FF0000"/>
                </a:solidFill>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occupy the upper-right- hand corner. </a:t>
            </a:r>
          </a:p>
          <a:p>
            <a:pPr marL="342900" indent="-342900" algn="just">
              <a:buFont typeface="Arial" charset="0"/>
              <a:buChar char="•"/>
            </a:pPr>
            <a:r>
              <a:rPr lang="en-US" sz="2800" b="1" dirty="0">
                <a:solidFill>
                  <a:srgbClr val="FF0000"/>
                </a:solidFill>
                <a:latin typeface="Times New Roman" charset="0"/>
                <a:ea typeface="Times New Roman" charset="0"/>
                <a:cs typeface="Times New Roman" charset="0"/>
              </a:rPr>
              <a:t>Metalloids</a:t>
            </a:r>
            <a:r>
              <a:rPr lang="en-US" sz="2800" dirty="0">
                <a:solidFill>
                  <a:srgbClr val="FF0000"/>
                </a:solidFill>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(semimetals) are located along the boundary between metals and nonmetals (stair-step line) </a:t>
            </a:r>
          </a:p>
          <a:p>
            <a:pPr marL="342900" indent="-342900" algn="just">
              <a:buFont typeface="Arial" charset="0"/>
              <a:buChar char="•"/>
            </a:pPr>
            <a:r>
              <a:rPr lang="en-US" sz="2800" dirty="0">
                <a:latin typeface="Times New Roman" charset="0"/>
                <a:ea typeface="Times New Roman" charset="0"/>
                <a:cs typeface="Times New Roman" charset="0"/>
              </a:rPr>
              <a:t>The majority of the elements are </a:t>
            </a:r>
            <a:r>
              <a:rPr lang="en-US" sz="2800" b="1" dirty="0">
                <a:solidFill>
                  <a:srgbClr val="FF0000"/>
                </a:solidFill>
                <a:latin typeface="Times New Roman" charset="0"/>
                <a:ea typeface="Times New Roman" charset="0"/>
                <a:cs typeface="Times New Roman" charset="0"/>
              </a:rPr>
              <a:t>metals</a:t>
            </a:r>
            <a:r>
              <a:rPr lang="en-US" sz="2800" dirty="0">
                <a:latin typeface="Times New Roman" charset="0"/>
                <a:ea typeface="Times New Roman" charset="0"/>
                <a:cs typeface="Times New Roman" charset="0"/>
              </a:rPr>
              <a:t>. They occupy the entire left side and center of the periodic table.</a:t>
            </a:r>
          </a:p>
          <a:p>
            <a:pPr algn="just"/>
            <a:r>
              <a:rPr lang="en-US" sz="2800" dirty="0">
                <a:latin typeface="Times New Roman" charset="0"/>
                <a:ea typeface="Times New Roman" charset="0"/>
                <a:cs typeface="Times New Roman" charset="0"/>
              </a:rPr>
              <a:t>Each of these classes has characteristic chemical and physical properties, so by knowing whether an element is a metal, nonmetal, or metalloid, you can make predictions about its behavior. Three Classes of the Elements. </a:t>
            </a:r>
          </a:p>
        </p:txBody>
      </p:sp>
    </p:spTree>
    <p:extLst>
      <p:ext uri="{BB962C8B-B14F-4D97-AF65-F5344CB8AC3E}">
        <p14:creationId xmlns="" xmlns:p14="http://schemas.microsoft.com/office/powerpoint/2010/main" val="8484675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899" y="117810"/>
            <a:ext cx="1768433" cy="584775"/>
          </a:xfrm>
          <a:prstGeom prst="rect">
            <a:avLst/>
          </a:prstGeom>
        </p:spPr>
        <p:txBody>
          <a:bodyPr wrap="none">
            <a:spAutoFit/>
          </a:bodyPr>
          <a:lstStyle/>
          <a:p>
            <a:r>
              <a:rPr lang="en-US" altLang="x-none" sz="3200" b="1">
                <a:solidFill>
                  <a:srgbClr val="FF0000"/>
                </a:solidFill>
                <a:latin typeface="Times New Roman" charset="0"/>
                <a:ea typeface="Times New Roman" charset="0"/>
                <a:cs typeface="Times New Roman" charset="0"/>
              </a:rPr>
              <a:t>Families </a:t>
            </a:r>
            <a:endParaRPr lang="en-US" sz="3200" b="1">
              <a:solidFill>
                <a:srgbClr val="FF0000"/>
              </a:solidFill>
              <a:latin typeface="Times New Roman" charset="0"/>
              <a:ea typeface="Times New Roman" charset="0"/>
              <a:cs typeface="Times New Roman" charset="0"/>
            </a:endParaRPr>
          </a:p>
        </p:txBody>
      </p:sp>
      <p:sp>
        <p:nvSpPr>
          <p:cNvPr id="3" name="Rectangle 3"/>
          <p:cNvSpPr txBox="1">
            <a:spLocks noChangeArrowheads="1"/>
          </p:cNvSpPr>
          <p:nvPr/>
        </p:nvSpPr>
        <p:spPr>
          <a:xfrm>
            <a:off x="241899" y="1012447"/>
            <a:ext cx="8819656" cy="5637734"/>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gn="just">
              <a:lnSpc>
                <a:spcPct val="100000"/>
              </a:lnSpc>
              <a:defRPr/>
            </a:pPr>
            <a:r>
              <a:rPr lang="en-US" altLang="x-none" sz="3200" dirty="0">
                <a:latin typeface="Times New Roman" charset="0"/>
                <a:ea typeface="Times New Roman" charset="0"/>
                <a:cs typeface="Times New Roman" charset="0"/>
              </a:rPr>
              <a:t>Columns of elements are called groups or families. </a:t>
            </a:r>
          </a:p>
          <a:p>
            <a:pPr algn="just">
              <a:lnSpc>
                <a:spcPct val="100000"/>
              </a:lnSpc>
              <a:defRPr/>
            </a:pPr>
            <a:r>
              <a:rPr lang="en-US" altLang="x-none" sz="3200" dirty="0">
                <a:latin typeface="Times New Roman" charset="0"/>
                <a:ea typeface="Times New Roman" charset="0"/>
                <a:cs typeface="Times New Roman" charset="0"/>
              </a:rPr>
              <a:t>Elements in each family have similar but not identical properties.</a:t>
            </a:r>
          </a:p>
          <a:p>
            <a:pPr algn="just">
              <a:lnSpc>
                <a:spcPct val="100000"/>
              </a:lnSpc>
              <a:defRPr/>
            </a:pPr>
            <a:r>
              <a:rPr lang="en-US" altLang="x-none" sz="3200" dirty="0">
                <a:latin typeface="Times New Roman" charset="0"/>
                <a:ea typeface="Times New Roman" charset="0"/>
                <a:cs typeface="Times New Roman" charset="0"/>
              </a:rPr>
              <a:t>For example, lithium (Li), sodium (Na), potassium (K), and other members of family IA are all soft, white, shiny metals.</a:t>
            </a:r>
          </a:p>
          <a:p>
            <a:pPr algn="just">
              <a:lnSpc>
                <a:spcPct val="100000"/>
              </a:lnSpc>
              <a:defRPr/>
            </a:pPr>
            <a:r>
              <a:rPr lang="en-US" altLang="x-none" sz="3200" dirty="0">
                <a:latin typeface="Times New Roman" charset="0"/>
                <a:ea typeface="Times New Roman" charset="0"/>
                <a:cs typeface="Times New Roman" charset="0"/>
              </a:rPr>
              <a:t>All elements in a family have the same number of valence electrons.</a:t>
            </a:r>
          </a:p>
          <a:p>
            <a:pPr algn="just">
              <a:lnSpc>
                <a:spcPct val="100000"/>
              </a:lnSpc>
              <a:defRPr/>
            </a:pPr>
            <a:r>
              <a:rPr lang="en-US" sz="3200" dirty="0">
                <a:latin typeface="Times New Roman" charset="0"/>
                <a:ea typeface="Times New Roman" charset="0"/>
                <a:cs typeface="Times New Roman" charset="0"/>
              </a:rPr>
              <a:t>Group Relationship Elements in the same group have similar physical and chemical properties. </a:t>
            </a:r>
            <a:endParaRPr lang="en-US" altLang="x-none" sz="3200" dirty="0">
              <a:latin typeface="Times New Roman" charset="0"/>
              <a:ea typeface="Times New Roman" charset="0"/>
              <a:cs typeface="Times New Roman" charset="0"/>
            </a:endParaRPr>
          </a:p>
        </p:txBody>
      </p:sp>
    </p:spTree>
    <p:extLst>
      <p:ext uri="{BB962C8B-B14F-4D97-AF65-F5344CB8AC3E}">
        <p14:creationId xmlns="" xmlns:p14="http://schemas.microsoft.com/office/powerpoint/2010/main" val="113088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nodeType="afterEffect">
                                  <p:stCondLst>
                                    <p:cond delay="0"/>
                                  </p:stCondLst>
                                  <p:childTnLst>
                                    <p:animClr clrSpc="rgb" dir="cw">
                                      <p:cBhvr override="childStyle">
                                        <p:cTn id="6" dur="2000" fill="hold"/>
                                        <p:tgtEl>
                                          <p:spTgt spid="3">
                                            <p:txEl>
                                              <p:pRg st="0" end="0"/>
                                            </p:txEl>
                                          </p:spTgt>
                                        </p:tgtEl>
                                        <p:attrNameLst>
                                          <p:attrName>style.color</p:attrName>
                                        </p:attrNameLst>
                                      </p:cBhvr>
                                      <p:to>
                                        <a:schemeClr val="accent1"/>
                                      </p:to>
                                    </p:animClr>
                                  </p:childTnLst>
                                </p:cTn>
                              </p:par>
                              <p:par>
                                <p:cTn id="7" presetID="3" presetClass="emph" presetSubtype="2" fill="hold" nodeType="withEffect">
                                  <p:stCondLst>
                                    <p:cond delay="0"/>
                                  </p:stCondLst>
                                  <p:childTnLst>
                                    <p:animClr clrSpc="rgb" dir="cw">
                                      <p:cBhvr override="childStyle">
                                        <p:cTn id="8" dur="2000" fill="hold"/>
                                        <p:tgtEl>
                                          <p:spTgt spid="3">
                                            <p:txEl>
                                              <p:pRg st="1" end="1"/>
                                            </p:txEl>
                                          </p:spTgt>
                                        </p:tgtEl>
                                        <p:attrNameLst>
                                          <p:attrName>style.color</p:attrName>
                                        </p:attrNameLst>
                                      </p:cBhvr>
                                      <p:to>
                                        <a:schemeClr val="accent1"/>
                                      </p:to>
                                    </p:animClr>
                                  </p:childTnLst>
                                </p:cTn>
                              </p:par>
                              <p:par>
                                <p:cTn id="9" presetID="3" presetClass="emph" presetSubtype="2" fill="hold" nodeType="withEffect">
                                  <p:stCondLst>
                                    <p:cond delay="0"/>
                                  </p:stCondLst>
                                  <p:childTnLst>
                                    <p:animClr clrSpc="rgb" dir="cw">
                                      <p:cBhvr override="childStyle">
                                        <p:cTn id="10" dur="2000" fill="hold"/>
                                        <p:tgtEl>
                                          <p:spTgt spid="3">
                                            <p:txEl>
                                              <p:pRg st="2" end="2"/>
                                            </p:txEl>
                                          </p:spTgt>
                                        </p:tgtEl>
                                        <p:attrNameLst>
                                          <p:attrName>style.color</p:attrName>
                                        </p:attrNameLst>
                                      </p:cBhvr>
                                      <p:to>
                                        <a:schemeClr val="accent1"/>
                                      </p:to>
                                    </p:animClr>
                                  </p:childTnLst>
                                </p:cTn>
                              </p:par>
                              <p:par>
                                <p:cTn id="11" presetID="3" presetClass="emph" presetSubtype="2" fill="hold" nodeType="withEffect">
                                  <p:stCondLst>
                                    <p:cond delay="0"/>
                                  </p:stCondLst>
                                  <p:childTnLst>
                                    <p:animClr clrSpc="rgb" dir="cw">
                                      <p:cBhvr override="childStyle">
                                        <p:cTn id="12" dur="2000" fill="hold"/>
                                        <p:tgtEl>
                                          <p:spTgt spid="3">
                                            <p:txEl>
                                              <p:pRg st="3" end="3"/>
                                            </p:txEl>
                                          </p:spTgt>
                                        </p:tgtEl>
                                        <p:attrNameLst>
                                          <p:attrName>style.color</p:attrName>
                                        </p:attrNameLst>
                                      </p:cBhvr>
                                      <p:to>
                                        <a:schemeClr val="accent1"/>
                                      </p:to>
                                    </p:animClr>
                                  </p:childTnLst>
                                </p:cTn>
                              </p:par>
                              <p:par>
                                <p:cTn id="13" presetID="3" presetClass="emph" presetSubtype="2" fill="hold" nodeType="withEffect">
                                  <p:stCondLst>
                                    <p:cond delay="0"/>
                                  </p:stCondLst>
                                  <p:childTnLst>
                                    <p:animClr clrSpc="rgb" dir="cw">
                                      <p:cBhvr override="childStyle">
                                        <p:cTn id="14" dur="2000" fill="hold"/>
                                        <p:tgtEl>
                                          <p:spTgt spid="3">
                                            <p:txEl>
                                              <p:pRg st="4" end="4"/>
                                            </p:txEl>
                                          </p:spTgt>
                                        </p:tgtEl>
                                        <p:attrNameLst>
                                          <p:attrName>style.color</p:attrName>
                                        </p:attrNameLst>
                                      </p:cBhvr>
                                      <p:to>
                                        <a:schemeClr val="accent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691" y="293280"/>
            <a:ext cx="8900410" cy="5693866"/>
          </a:xfrm>
          <a:prstGeom prst="rect">
            <a:avLst/>
          </a:prstGeom>
        </p:spPr>
        <p:txBody>
          <a:bodyPr wrap="square">
            <a:spAutoFit/>
          </a:bodyPr>
          <a:lstStyle/>
          <a:p>
            <a:pPr marL="342900" indent="-342900" algn="just">
              <a:buFont typeface="Arial" charset="0"/>
              <a:buChar char="•"/>
            </a:pPr>
            <a:r>
              <a:rPr lang="en-US" sz="2800" dirty="0">
                <a:latin typeface="Times New Roman" charset="0"/>
                <a:ea typeface="Times New Roman" charset="0"/>
                <a:cs typeface="Times New Roman" charset="0"/>
              </a:rPr>
              <a:t>The groups or families are divided into eight “</a:t>
            </a:r>
            <a:r>
              <a:rPr lang="en-US" sz="2800" b="1" dirty="0">
                <a:solidFill>
                  <a:srgbClr val="FF0000"/>
                </a:solidFill>
                <a:latin typeface="Times New Roman" charset="0"/>
                <a:ea typeface="Times New Roman" charset="0"/>
                <a:cs typeface="Times New Roman" charset="0"/>
              </a:rPr>
              <a:t>A</a:t>
            </a:r>
            <a:r>
              <a:rPr lang="en-US" sz="2800" dirty="0">
                <a:latin typeface="Times New Roman" charset="0"/>
                <a:ea typeface="Times New Roman" charset="0"/>
                <a:cs typeface="Times New Roman" charset="0"/>
              </a:rPr>
              <a:t>” groups and eight “</a:t>
            </a:r>
            <a:r>
              <a:rPr lang="en-US" sz="2800" b="1" dirty="0">
                <a:solidFill>
                  <a:srgbClr val="FF0000"/>
                </a:solidFill>
                <a:latin typeface="Times New Roman" charset="0"/>
                <a:ea typeface="Times New Roman" charset="0"/>
                <a:cs typeface="Times New Roman" charset="0"/>
              </a:rPr>
              <a:t>B</a:t>
            </a:r>
            <a:r>
              <a:rPr lang="en-US" sz="2800" dirty="0">
                <a:latin typeface="Times New Roman" charset="0"/>
                <a:ea typeface="Times New Roman" charset="0"/>
                <a:cs typeface="Times New Roman" charset="0"/>
              </a:rPr>
              <a:t>” groups. </a:t>
            </a:r>
          </a:p>
          <a:p>
            <a:pPr marL="342900" indent="-342900" algn="just">
              <a:buFont typeface="Arial" charset="0"/>
              <a:buChar char="•"/>
            </a:pPr>
            <a:endParaRPr lang="en-US" sz="2800" dirty="0">
              <a:latin typeface="Times New Roman" charset="0"/>
              <a:ea typeface="Times New Roman" charset="0"/>
              <a:cs typeface="Times New Roman" charset="0"/>
            </a:endParaRPr>
          </a:p>
          <a:p>
            <a:pPr marL="342900" indent="-342900" algn="just">
              <a:buFont typeface="Arial" charset="0"/>
              <a:buChar char="•"/>
            </a:pPr>
            <a:r>
              <a:rPr lang="en-US" sz="2800" dirty="0">
                <a:latin typeface="Times New Roman" charset="0"/>
                <a:ea typeface="Times New Roman" charset="0"/>
                <a:cs typeface="Times New Roman" charset="0"/>
              </a:rPr>
              <a:t>The “</a:t>
            </a:r>
            <a:r>
              <a:rPr lang="en-US" sz="2800" b="1" dirty="0">
                <a:solidFill>
                  <a:srgbClr val="FF0000"/>
                </a:solidFill>
                <a:latin typeface="Times New Roman" charset="0"/>
                <a:ea typeface="Times New Roman" charset="0"/>
                <a:cs typeface="Times New Roman" charset="0"/>
              </a:rPr>
              <a:t>A</a:t>
            </a:r>
            <a:r>
              <a:rPr lang="en-US" sz="2800" dirty="0">
                <a:latin typeface="Times New Roman" charset="0"/>
                <a:ea typeface="Times New Roman" charset="0"/>
                <a:cs typeface="Times New Roman" charset="0"/>
              </a:rPr>
              <a:t>” groups are often referred to as the main group or </a:t>
            </a:r>
            <a:r>
              <a:rPr lang="en-US" sz="2800" b="1" dirty="0">
                <a:solidFill>
                  <a:srgbClr val="FF0000"/>
                </a:solidFill>
                <a:latin typeface="Times New Roman" charset="0"/>
                <a:ea typeface="Times New Roman" charset="0"/>
                <a:cs typeface="Times New Roman" charset="0"/>
              </a:rPr>
              <a:t>representative elements</a:t>
            </a:r>
            <a:r>
              <a:rPr lang="en-US" sz="2800" dirty="0">
                <a:solidFill>
                  <a:srgbClr val="FF0000"/>
                </a:solidFill>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because they possess a wide range of chemical and physical properties. </a:t>
            </a:r>
          </a:p>
          <a:p>
            <a:pPr marL="342900" indent="-342900" algn="just">
              <a:buFont typeface="Arial" charset="0"/>
              <a:buChar char="•"/>
            </a:pPr>
            <a:endParaRPr lang="en-US" sz="2800" dirty="0">
              <a:latin typeface="Times New Roman" charset="0"/>
              <a:ea typeface="Times New Roman" charset="0"/>
              <a:cs typeface="Times New Roman" charset="0"/>
            </a:endParaRPr>
          </a:p>
          <a:p>
            <a:pPr marL="342900" indent="-342900" algn="just">
              <a:buFont typeface="Arial" charset="0"/>
              <a:buChar char="•"/>
            </a:pPr>
            <a:r>
              <a:rPr lang="en-US" sz="2800" dirty="0">
                <a:latin typeface="Times New Roman" charset="0"/>
                <a:ea typeface="Times New Roman" charset="0"/>
                <a:cs typeface="Times New Roman" charset="0"/>
              </a:rPr>
              <a:t>The “</a:t>
            </a:r>
            <a:r>
              <a:rPr lang="en-US" sz="2800" b="1" dirty="0">
                <a:solidFill>
                  <a:srgbClr val="FF0000"/>
                </a:solidFill>
                <a:latin typeface="Times New Roman" charset="0"/>
                <a:ea typeface="Times New Roman" charset="0"/>
                <a:cs typeface="Times New Roman" charset="0"/>
              </a:rPr>
              <a:t>B</a:t>
            </a:r>
            <a:r>
              <a:rPr lang="en-US" sz="2800" dirty="0">
                <a:latin typeface="Times New Roman" charset="0"/>
                <a:ea typeface="Times New Roman" charset="0"/>
                <a:cs typeface="Times New Roman" charset="0"/>
              </a:rPr>
              <a:t>” groups are referred to as the </a:t>
            </a:r>
            <a:r>
              <a:rPr lang="en-US" sz="2800" b="1" dirty="0">
                <a:solidFill>
                  <a:srgbClr val="FF0000"/>
                </a:solidFill>
                <a:latin typeface="Times New Roman" charset="0"/>
                <a:ea typeface="Times New Roman" charset="0"/>
                <a:cs typeface="Times New Roman" charset="0"/>
              </a:rPr>
              <a:t>transition elements</a:t>
            </a:r>
            <a:r>
              <a:rPr lang="en-US" sz="2800" dirty="0">
                <a:latin typeface="Times New Roman" charset="0"/>
                <a:ea typeface="Times New Roman" charset="0"/>
                <a:cs typeface="Times New Roman" charset="0"/>
              </a:rPr>
              <a:t>. Notice their numbering is not in consecutive order from left to right as with the “</a:t>
            </a:r>
            <a:r>
              <a:rPr lang="en-US" sz="2800" b="1" dirty="0">
                <a:solidFill>
                  <a:srgbClr val="FF0000"/>
                </a:solidFill>
                <a:latin typeface="Times New Roman" charset="0"/>
                <a:ea typeface="Times New Roman" charset="0"/>
                <a:cs typeface="Times New Roman" charset="0"/>
              </a:rPr>
              <a:t>A</a:t>
            </a:r>
            <a:r>
              <a:rPr lang="en-US" sz="2800" dirty="0">
                <a:latin typeface="Times New Roman" charset="0"/>
                <a:ea typeface="Times New Roman" charset="0"/>
                <a:cs typeface="Times New Roman" charset="0"/>
              </a:rPr>
              <a:t>” groups. </a:t>
            </a:r>
          </a:p>
          <a:p>
            <a:pPr marL="342900" indent="-342900" algn="just">
              <a:buFont typeface="Arial" charset="0"/>
              <a:buChar char="•"/>
            </a:pPr>
            <a:endParaRPr lang="en-US" sz="2800" dirty="0">
              <a:latin typeface="Times New Roman" charset="0"/>
              <a:ea typeface="Times New Roman" charset="0"/>
              <a:cs typeface="Times New Roman" charset="0"/>
            </a:endParaRPr>
          </a:p>
          <a:p>
            <a:pPr marL="342900" indent="-342900" algn="just">
              <a:buFont typeface="Arial" charset="0"/>
              <a:buChar char="•"/>
            </a:pPr>
            <a:r>
              <a:rPr lang="en-US" sz="2800" dirty="0">
                <a:latin typeface="Times New Roman" charset="0"/>
                <a:ea typeface="Times New Roman" charset="0"/>
                <a:cs typeface="Times New Roman" charset="0"/>
              </a:rPr>
              <a:t>A more recent numbering system of the groups numbers them consecutively </a:t>
            </a:r>
            <a:r>
              <a:rPr lang="en-US" sz="2800" b="1" dirty="0">
                <a:solidFill>
                  <a:srgbClr val="FF0000"/>
                </a:solidFill>
                <a:latin typeface="Times New Roman" charset="0"/>
                <a:ea typeface="Times New Roman" charset="0"/>
                <a:cs typeface="Times New Roman" charset="0"/>
              </a:rPr>
              <a:t>1-18</a:t>
            </a:r>
            <a:r>
              <a:rPr lang="en-US" sz="2800" dirty="0">
                <a:solidFill>
                  <a:srgbClr val="FF0000"/>
                </a:solidFill>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from left to right. </a:t>
            </a:r>
          </a:p>
        </p:txBody>
      </p:sp>
    </p:spTree>
    <p:extLst>
      <p:ext uri="{BB962C8B-B14F-4D97-AF65-F5344CB8AC3E}">
        <p14:creationId xmlns="" xmlns:p14="http://schemas.microsoft.com/office/powerpoint/2010/main" val="15537341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p:cNvSpPr>
            <a:spLocks noGrp="1" noChangeArrowheads="1"/>
          </p:cNvSpPr>
          <p:nvPr>
            <p:ph type="body" idx="1"/>
          </p:nvPr>
        </p:nvSpPr>
        <p:spPr>
          <a:xfrm>
            <a:off x="0" y="0"/>
            <a:ext cx="9144000" cy="6858000"/>
          </a:xfrm>
        </p:spPr>
        <p:txBody>
          <a:bodyPr/>
          <a:lstStyle/>
          <a:p>
            <a:pPr algn="l" rtl="0">
              <a:lnSpc>
                <a:spcPct val="80000"/>
              </a:lnSpc>
            </a:pPr>
            <a:r>
              <a:rPr lang="en-US" sz="2300">
                <a:solidFill>
                  <a:srgbClr val="000000"/>
                </a:solidFill>
                <a:latin typeface="Times New Roman" pitchFamily="18" charset="0"/>
                <a:cs typeface="Times New Roman" pitchFamily="18" charset="0"/>
              </a:rPr>
              <a:t>1-  S – block consists of two groups because the S – sublevel consists of one orbital which is filled with two electrons only . </a:t>
            </a:r>
          </a:p>
          <a:p>
            <a:pPr algn="l" rtl="0">
              <a:lnSpc>
                <a:spcPct val="80000"/>
              </a:lnSpc>
            </a:pPr>
            <a:r>
              <a:rPr lang="en-US" sz="2300">
                <a:solidFill>
                  <a:srgbClr val="000000"/>
                </a:solidFill>
                <a:latin typeface="Times New Roman" pitchFamily="18" charset="0"/>
                <a:cs typeface="Times New Roman" pitchFamily="18" charset="0"/>
              </a:rPr>
              <a:t>2-  P – block consists of (6) groups because the P – sublevel consists of three orbitals which filled with six electrons . </a:t>
            </a:r>
          </a:p>
          <a:p>
            <a:pPr algn="l" rtl="0">
              <a:lnSpc>
                <a:spcPct val="80000"/>
              </a:lnSpc>
            </a:pPr>
            <a:r>
              <a:rPr lang="en-US" sz="2300">
                <a:solidFill>
                  <a:srgbClr val="000000"/>
                </a:solidFill>
                <a:latin typeface="Times New Roman" pitchFamily="18" charset="0"/>
                <a:cs typeface="Times New Roman" pitchFamily="18" charset="0"/>
              </a:rPr>
              <a:t>3- d – block consists of (10) groups because the d – sublevel consists of five orbitals which are filled with ten electrons . </a:t>
            </a:r>
          </a:p>
          <a:p>
            <a:pPr algn="l" rtl="0">
              <a:lnSpc>
                <a:spcPct val="80000"/>
              </a:lnSpc>
            </a:pPr>
            <a:r>
              <a:rPr lang="en-US" sz="2300">
                <a:solidFill>
                  <a:srgbClr val="000000"/>
                </a:solidFill>
                <a:latin typeface="Times New Roman" pitchFamily="18" charset="0"/>
                <a:cs typeface="Times New Roman" pitchFamily="18" charset="0"/>
              </a:rPr>
              <a:t>4- f block are separated from the table so that the table is not too wide ( long ) </a:t>
            </a:r>
          </a:p>
          <a:p>
            <a:pPr algn="l" rtl="0">
              <a:lnSpc>
                <a:spcPct val="80000"/>
              </a:lnSpc>
            </a:pPr>
            <a:r>
              <a:rPr lang="en-US" sz="2300">
                <a:solidFill>
                  <a:srgbClr val="000000"/>
                </a:solidFill>
                <a:latin typeface="Times New Roman" pitchFamily="18" charset="0"/>
                <a:cs typeface="Times New Roman" pitchFamily="18" charset="0"/>
              </a:rPr>
              <a:t>5- The first period contains two elements because it consists of elements of the sublevel 1S = 2 electrons .</a:t>
            </a:r>
          </a:p>
          <a:p>
            <a:pPr algn="l" rtl="0">
              <a:lnSpc>
                <a:spcPct val="80000"/>
              </a:lnSpc>
            </a:pPr>
            <a:r>
              <a:rPr lang="en-US" sz="2300">
                <a:solidFill>
                  <a:srgbClr val="000000"/>
                </a:solidFill>
                <a:latin typeface="Times New Roman" pitchFamily="18" charset="0"/>
                <a:cs typeface="Times New Roman" pitchFamily="18" charset="0"/>
              </a:rPr>
              <a:t>6- The second period contains eight elements because it consists of the sublevel ( 2S + 2P ) = 8 electrons .</a:t>
            </a:r>
          </a:p>
          <a:p>
            <a:pPr algn="l" rtl="0">
              <a:lnSpc>
                <a:spcPct val="80000"/>
              </a:lnSpc>
            </a:pPr>
            <a:r>
              <a:rPr lang="en-US" sz="2300">
                <a:solidFill>
                  <a:srgbClr val="000000"/>
                </a:solidFill>
                <a:latin typeface="Times New Roman" pitchFamily="18" charset="0"/>
                <a:cs typeface="Times New Roman" pitchFamily="18" charset="0"/>
              </a:rPr>
              <a:t>7- The third period contains eight elements because it consists of element of sublevel ( 3S + 3P ) = ( 2 + 6 ) = 8 electrons . </a:t>
            </a:r>
          </a:p>
          <a:p>
            <a:pPr algn="l" rtl="0">
              <a:lnSpc>
                <a:spcPct val="80000"/>
              </a:lnSpc>
            </a:pPr>
            <a:r>
              <a:rPr lang="en-US" sz="2300">
                <a:solidFill>
                  <a:srgbClr val="000000"/>
                </a:solidFill>
                <a:latin typeface="Times New Roman" pitchFamily="18" charset="0"/>
                <a:cs typeface="Times New Roman" pitchFamily="18" charset="0"/>
              </a:rPr>
              <a:t>8- The fourth period contains eighteen elements because it consists of elements of the sublevels ( 4S + 3d + 4P ) = 2 + 10 + 6 = 18 electrons . </a:t>
            </a:r>
          </a:p>
          <a:p>
            <a:pPr algn="l" rtl="0">
              <a:lnSpc>
                <a:spcPct val="80000"/>
              </a:lnSpc>
            </a:pPr>
            <a:r>
              <a:rPr lang="en-US" sz="2300">
                <a:solidFill>
                  <a:srgbClr val="000000"/>
                </a:solidFill>
                <a:latin typeface="Times New Roman" pitchFamily="18" charset="0"/>
                <a:cs typeface="Times New Roman" pitchFamily="18" charset="0"/>
              </a:rPr>
              <a:t>9- The fifth period contains (32) elements because it consists of elements of the sublevels ( 5S + 4d + 5P ) = 2 + 10 + 6 = 18 electrons . </a:t>
            </a:r>
          </a:p>
          <a:p>
            <a:pPr algn="l" rtl="0">
              <a:lnSpc>
                <a:spcPct val="80000"/>
              </a:lnSpc>
            </a:pPr>
            <a:r>
              <a:rPr lang="en-US" sz="2300">
                <a:solidFill>
                  <a:srgbClr val="000000"/>
                </a:solidFill>
                <a:latin typeface="Times New Roman" pitchFamily="18" charset="0"/>
                <a:cs typeface="Times New Roman" pitchFamily="18" charset="0"/>
              </a:rPr>
              <a:t>10- The six period contains ( 32 ) elements because it consists of elements of the sublevels ( 6S + 4P + 5d + 6P ) = 2 + 14 + 10 + 6 = 32 electrons .</a:t>
            </a:r>
            <a:endParaRPr lang="en-US" sz="2300" b="1">
              <a:solidFill>
                <a:srgbClr val="00000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p:cNvSpPr>
            <a:spLocks noGrp="1" noChangeArrowheads="1"/>
          </p:cNvSpPr>
          <p:nvPr>
            <p:ph type="body" idx="1"/>
          </p:nvPr>
        </p:nvSpPr>
        <p:spPr>
          <a:xfrm>
            <a:off x="0" y="0"/>
            <a:ext cx="9144000" cy="6858000"/>
          </a:xfrm>
        </p:spPr>
        <p:txBody>
          <a:bodyPr>
            <a:normAutofit lnSpcReduction="10000"/>
          </a:bodyPr>
          <a:lstStyle/>
          <a:p>
            <a:pPr algn="l" rtl="0">
              <a:lnSpc>
                <a:spcPct val="80000"/>
              </a:lnSpc>
            </a:pPr>
            <a:r>
              <a:rPr lang="en-US" sz="2400" b="1" u="sng">
                <a:solidFill>
                  <a:srgbClr val="000000"/>
                </a:solidFill>
                <a:latin typeface="Times New Roman" pitchFamily="18" charset="0"/>
                <a:cs typeface="Times New Roman" pitchFamily="18" charset="0"/>
              </a:rPr>
              <a:t>How can you find the location and the type of element in the periodic table ?</a:t>
            </a:r>
            <a:endParaRPr lang="en-US" sz="2400">
              <a:solidFill>
                <a:srgbClr val="000000"/>
              </a:solidFill>
              <a:latin typeface="Times New Roman" pitchFamily="18" charset="0"/>
              <a:cs typeface="Times New Roman" pitchFamily="18" charset="0"/>
            </a:endParaRPr>
          </a:p>
          <a:p>
            <a:pPr algn="l" rtl="0">
              <a:lnSpc>
                <a:spcPct val="80000"/>
              </a:lnSpc>
            </a:pPr>
            <a:r>
              <a:rPr lang="en-US" sz="2300">
                <a:solidFill>
                  <a:srgbClr val="000000"/>
                </a:solidFill>
                <a:latin typeface="Times New Roman" pitchFamily="18" charset="0"/>
                <a:cs typeface="Times New Roman" pitchFamily="18" charset="0"/>
              </a:rPr>
              <a:t>1- Write the electronic configuration of element in quantum levels .</a:t>
            </a:r>
          </a:p>
          <a:p>
            <a:pPr algn="l" rtl="0">
              <a:lnSpc>
                <a:spcPct val="80000"/>
              </a:lnSpc>
            </a:pPr>
            <a:r>
              <a:rPr lang="en-US" sz="2300">
                <a:solidFill>
                  <a:srgbClr val="000000"/>
                </a:solidFill>
                <a:latin typeface="Times New Roman" pitchFamily="18" charset="0"/>
                <a:cs typeface="Times New Roman" pitchFamily="18" charset="0"/>
              </a:rPr>
              <a:t>2- Number of period = The maximum value of principle energy level </a:t>
            </a:r>
            <a:br>
              <a:rPr lang="en-US" sz="2300">
                <a:solidFill>
                  <a:srgbClr val="000000"/>
                </a:solidFill>
                <a:latin typeface="Times New Roman" pitchFamily="18" charset="0"/>
                <a:cs typeface="Times New Roman" pitchFamily="18" charset="0"/>
              </a:rPr>
            </a:br>
            <a:r>
              <a:rPr lang="en-US" sz="2300">
                <a:solidFill>
                  <a:srgbClr val="000000"/>
                </a:solidFill>
                <a:latin typeface="Times New Roman" pitchFamily="18" charset="0"/>
                <a:cs typeface="Times New Roman" pitchFamily="18" charset="0"/>
              </a:rPr>
              <a:t>( quantum number ) .</a:t>
            </a:r>
            <a:endParaRPr lang="en-US" sz="2300" b="1" u="sng">
              <a:solidFill>
                <a:srgbClr val="000000"/>
              </a:solidFill>
              <a:latin typeface="Times New Roman" pitchFamily="18" charset="0"/>
              <a:cs typeface="Times New Roman" pitchFamily="18" charset="0"/>
            </a:endParaRPr>
          </a:p>
          <a:p>
            <a:pPr algn="l" rtl="0">
              <a:lnSpc>
                <a:spcPct val="80000"/>
              </a:lnSpc>
            </a:pPr>
            <a:r>
              <a:rPr lang="en-US" sz="2300" b="1" u="sng">
                <a:solidFill>
                  <a:srgbClr val="000000"/>
                </a:solidFill>
                <a:latin typeface="Times New Roman" pitchFamily="18" charset="0"/>
                <a:cs typeface="Times New Roman" pitchFamily="18" charset="0"/>
              </a:rPr>
              <a:t>Example :</a:t>
            </a:r>
            <a:r>
              <a:rPr lang="en-US" sz="2300">
                <a:solidFill>
                  <a:srgbClr val="000000"/>
                </a:solidFill>
                <a:latin typeface="Times New Roman" pitchFamily="18" charset="0"/>
                <a:cs typeface="Times New Roman" pitchFamily="18" charset="0"/>
              </a:rPr>
              <a:t> </a:t>
            </a:r>
          </a:p>
          <a:p>
            <a:pPr algn="l" rtl="0">
              <a:lnSpc>
                <a:spcPct val="80000"/>
              </a:lnSpc>
            </a:pPr>
            <a:r>
              <a:rPr lang="en-US" sz="2400">
                <a:solidFill>
                  <a:srgbClr val="000000"/>
                </a:solidFill>
                <a:latin typeface="Times New Roman" pitchFamily="18" charset="0"/>
                <a:cs typeface="Times New Roman" pitchFamily="18" charset="0"/>
              </a:rPr>
              <a:t>Find the number of period and group for each of the following element :</a:t>
            </a:r>
          </a:p>
          <a:p>
            <a:pPr algn="l" rtl="0">
              <a:lnSpc>
                <a:spcPct val="80000"/>
              </a:lnSpc>
            </a:pPr>
            <a:r>
              <a:rPr lang="en-US" sz="2400">
                <a:solidFill>
                  <a:srgbClr val="000000"/>
                </a:solidFill>
                <a:latin typeface="Times New Roman" pitchFamily="18" charset="0"/>
                <a:cs typeface="Times New Roman" pitchFamily="18" charset="0"/>
              </a:rPr>
              <a:t>Na : The atomic number = 11</a:t>
            </a:r>
          </a:p>
          <a:p>
            <a:pPr algn="l" rtl="0">
              <a:lnSpc>
                <a:spcPct val="80000"/>
              </a:lnSpc>
            </a:pPr>
            <a:r>
              <a:rPr lang="en-US" sz="2400">
                <a:solidFill>
                  <a:srgbClr val="000000"/>
                </a:solidFill>
                <a:latin typeface="Times New Roman" pitchFamily="18" charset="0"/>
                <a:cs typeface="Times New Roman" pitchFamily="18" charset="0"/>
              </a:rPr>
              <a:t>Cl : The aomic number = 17 </a:t>
            </a:r>
          </a:p>
          <a:p>
            <a:pPr algn="l" rtl="0">
              <a:lnSpc>
                <a:spcPct val="80000"/>
              </a:lnSpc>
            </a:pPr>
            <a:r>
              <a:rPr lang="en-US" sz="2400" b="1" u="sng">
                <a:solidFill>
                  <a:srgbClr val="000000"/>
                </a:solidFill>
                <a:latin typeface="Times New Roman" pitchFamily="18" charset="0"/>
                <a:cs typeface="Times New Roman" pitchFamily="18" charset="0"/>
              </a:rPr>
              <a:t>Noble gases</a:t>
            </a:r>
            <a:r>
              <a:rPr lang="en-US" sz="2400">
                <a:solidFill>
                  <a:srgbClr val="000000"/>
                </a:solidFill>
                <a:latin typeface="Times New Roman" pitchFamily="18" charset="0"/>
                <a:cs typeface="Times New Roman" pitchFamily="18" charset="0"/>
              </a:rPr>
              <a:t> : They are the elements of the last column of the P – block all their energy levels are completely filled with electrons .</a:t>
            </a:r>
            <a:endParaRPr lang="en-US" sz="2400" b="1" u="sng">
              <a:solidFill>
                <a:srgbClr val="000000"/>
              </a:solidFill>
              <a:latin typeface="Times New Roman" pitchFamily="18" charset="0"/>
              <a:cs typeface="Times New Roman" pitchFamily="18" charset="0"/>
            </a:endParaRPr>
          </a:p>
          <a:p>
            <a:pPr algn="l" rtl="0">
              <a:lnSpc>
                <a:spcPct val="80000"/>
              </a:lnSpc>
            </a:pPr>
            <a:r>
              <a:rPr lang="en-US" sz="2400" b="1" u="sng">
                <a:solidFill>
                  <a:srgbClr val="000000"/>
                </a:solidFill>
                <a:latin typeface="Times New Roman" pitchFamily="18" charset="0"/>
                <a:cs typeface="Times New Roman" pitchFamily="18" charset="0"/>
              </a:rPr>
              <a:t>The representative elements :</a:t>
            </a:r>
            <a:r>
              <a:rPr lang="en-US" sz="2400">
                <a:solidFill>
                  <a:srgbClr val="000000"/>
                </a:solidFill>
                <a:latin typeface="Times New Roman" pitchFamily="18" charset="0"/>
                <a:cs typeface="Times New Roman" pitchFamily="18" charset="0"/>
              </a:rPr>
              <a:t> They are the elements of main group ( S – and P – blocks ) all their energy levels are completely filled with electrons except for the external energy level .</a:t>
            </a:r>
            <a:endParaRPr lang="en-US" sz="2400" b="1" u="sng">
              <a:solidFill>
                <a:srgbClr val="000000"/>
              </a:solidFill>
              <a:latin typeface="Times New Roman" pitchFamily="18" charset="0"/>
              <a:cs typeface="Times New Roman" pitchFamily="18" charset="0"/>
            </a:endParaRPr>
          </a:p>
          <a:p>
            <a:pPr algn="l" rtl="0">
              <a:lnSpc>
                <a:spcPct val="80000"/>
              </a:lnSpc>
            </a:pPr>
            <a:r>
              <a:rPr lang="en-US" sz="2400" b="1" u="sng">
                <a:solidFill>
                  <a:srgbClr val="000000"/>
                </a:solidFill>
                <a:latin typeface="Times New Roman" pitchFamily="18" charset="0"/>
                <a:cs typeface="Times New Roman" pitchFamily="18" charset="0"/>
              </a:rPr>
              <a:t>The transition elements</a:t>
            </a:r>
            <a:r>
              <a:rPr lang="en-US" sz="2400">
                <a:solidFill>
                  <a:srgbClr val="000000"/>
                </a:solidFill>
                <a:latin typeface="Times New Roman" pitchFamily="18" charset="0"/>
                <a:cs typeface="Times New Roman" pitchFamily="18" charset="0"/>
              </a:rPr>
              <a:t> : They are the elements of the d – block all their energy levels are completely filled with electrons except for the two external energy levels .</a:t>
            </a:r>
            <a:endParaRPr lang="en-US" sz="2400" b="1" u="sng">
              <a:solidFill>
                <a:srgbClr val="000000"/>
              </a:solidFill>
              <a:latin typeface="Times New Roman" pitchFamily="18" charset="0"/>
              <a:cs typeface="Times New Roman" pitchFamily="18" charset="0"/>
            </a:endParaRPr>
          </a:p>
          <a:p>
            <a:pPr algn="l" rtl="0">
              <a:lnSpc>
                <a:spcPct val="80000"/>
              </a:lnSpc>
            </a:pPr>
            <a:r>
              <a:rPr lang="en-US" sz="2400" b="1" u="sng">
                <a:solidFill>
                  <a:srgbClr val="000000"/>
                </a:solidFill>
                <a:latin typeface="Times New Roman" pitchFamily="18" charset="0"/>
                <a:cs typeface="Times New Roman" pitchFamily="18" charset="0"/>
              </a:rPr>
              <a:t>The inner transition elements :</a:t>
            </a:r>
            <a:r>
              <a:rPr lang="en-US" sz="2400" b="1">
                <a:solidFill>
                  <a:srgbClr val="000000"/>
                </a:solidFill>
                <a:latin typeface="Times New Roman" pitchFamily="18" charset="0"/>
                <a:cs typeface="Times New Roman" pitchFamily="18" charset="0"/>
              </a:rPr>
              <a:t> </a:t>
            </a:r>
            <a:r>
              <a:rPr lang="en-US" sz="2400">
                <a:solidFill>
                  <a:srgbClr val="000000"/>
                </a:solidFill>
                <a:latin typeface="Times New Roman" pitchFamily="18" charset="0"/>
                <a:cs typeface="Times New Roman" pitchFamily="18" charset="0"/>
              </a:rPr>
              <a:t>They are the elements of the f – block all their energy levels are completely filled with electrons except for the three external levels .</a:t>
            </a:r>
            <a:endParaRPr lang="en-US" sz="2400" b="1">
              <a:solidFill>
                <a:srgbClr val="0000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7"/>
          <p:cNvSpPr txBox="1">
            <a:spLocks noChangeArrowheads="1"/>
          </p:cNvSpPr>
          <p:nvPr/>
        </p:nvSpPr>
        <p:spPr bwMode="auto">
          <a:xfrm>
            <a:off x="1914525" y="2366769"/>
            <a:ext cx="1200150" cy="41549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x-none" sz="2100" dirty="0">
                <a:latin typeface="Teletype" charset="0"/>
              </a:rPr>
              <a:t>gold</a:t>
            </a:r>
          </a:p>
        </p:txBody>
      </p:sp>
      <p:sp>
        <p:nvSpPr>
          <p:cNvPr id="3" name="Text Box 8"/>
          <p:cNvSpPr txBox="1">
            <a:spLocks noChangeArrowheads="1"/>
          </p:cNvSpPr>
          <p:nvPr/>
        </p:nvSpPr>
        <p:spPr bwMode="auto">
          <a:xfrm>
            <a:off x="4000500" y="2183011"/>
            <a:ext cx="114300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x-none" sz="2400">
                <a:latin typeface="Tahoma" charset="0"/>
              </a:rPr>
              <a:t>silver</a:t>
            </a:r>
          </a:p>
        </p:txBody>
      </p:sp>
      <p:sp>
        <p:nvSpPr>
          <p:cNvPr id="4" name="Text Box 9"/>
          <p:cNvSpPr txBox="1">
            <a:spLocks noChangeArrowheads="1"/>
          </p:cNvSpPr>
          <p:nvPr/>
        </p:nvSpPr>
        <p:spPr bwMode="auto">
          <a:xfrm>
            <a:off x="914400" y="3541303"/>
            <a:ext cx="1828800"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x-none" sz="3600">
                <a:latin typeface="Tubular" charset="0"/>
              </a:rPr>
              <a:t>helium</a:t>
            </a:r>
          </a:p>
        </p:txBody>
      </p:sp>
      <p:sp>
        <p:nvSpPr>
          <p:cNvPr id="5" name="Text Box 10"/>
          <p:cNvSpPr txBox="1">
            <a:spLocks noChangeArrowheads="1"/>
          </p:cNvSpPr>
          <p:nvPr/>
        </p:nvSpPr>
        <p:spPr bwMode="auto">
          <a:xfrm>
            <a:off x="2171700" y="3028950"/>
            <a:ext cx="137160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x-none" sz="2400" dirty="0">
                <a:latin typeface="FifthAve" charset="0"/>
              </a:rPr>
              <a:t>oxygen</a:t>
            </a:r>
          </a:p>
        </p:txBody>
      </p:sp>
      <p:sp>
        <p:nvSpPr>
          <p:cNvPr id="6" name="Text Box 12"/>
          <p:cNvSpPr txBox="1">
            <a:spLocks noChangeArrowheads="1"/>
          </p:cNvSpPr>
          <p:nvPr/>
        </p:nvSpPr>
        <p:spPr bwMode="auto">
          <a:xfrm>
            <a:off x="6656294" y="2856904"/>
            <a:ext cx="1428750" cy="41549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x-none" sz="2100">
                <a:latin typeface="Arial Black" charset="0"/>
              </a:rPr>
              <a:t>mercury</a:t>
            </a:r>
          </a:p>
        </p:txBody>
      </p:sp>
      <p:sp>
        <p:nvSpPr>
          <p:cNvPr id="7" name="Text Box 14"/>
          <p:cNvSpPr txBox="1">
            <a:spLocks noChangeArrowheads="1"/>
          </p:cNvSpPr>
          <p:nvPr/>
        </p:nvSpPr>
        <p:spPr bwMode="auto">
          <a:xfrm>
            <a:off x="3314700" y="4083809"/>
            <a:ext cx="1714500" cy="5078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x-none" sz="2700" i="1"/>
              <a:t>sodium</a:t>
            </a:r>
          </a:p>
        </p:txBody>
      </p:sp>
      <p:sp>
        <p:nvSpPr>
          <p:cNvPr id="8" name="Text Box 15"/>
          <p:cNvSpPr txBox="1">
            <a:spLocks noChangeArrowheads="1"/>
          </p:cNvSpPr>
          <p:nvPr/>
        </p:nvSpPr>
        <p:spPr bwMode="auto">
          <a:xfrm>
            <a:off x="6541994" y="1446015"/>
            <a:ext cx="1798442" cy="5078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x-none" sz="2700">
                <a:latin typeface="MS Mincho" charset="-128"/>
              </a:rPr>
              <a:t>nitrogen</a:t>
            </a:r>
          </a:p>
        </p:txBody>
      </p:sp>
      <p:sp>
        <p:nvSpPr>
          <p:cNvPr id="9" name="Text Box 16"/>
          <p:cNvSpPr txBox="1">
            <a:spLocks noChangeArrowheads="1"/>
          </p:cNvSpPr>
          <p:nvPr/>
        </p:nvSpPr>
        <p:spPr bwMode="auto">
          <a:xfrm>
            <a:off x="5486400" y="4083808"/>
            <a:ext cx="1371600" cy="41549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x-none" sz="2100">
                <a:latin typeface="Catchup" charset="0"/>
              </a:rPr>
              <a:t>niobium</a:t>
            </a:r>
          </a:p>
        </p:txBody>
      </p:sp>
      <p:sp>
        <p:nvSpPr>
          <p:cNvPr id="10" name="Text Box 17"/>
          <p:cNvSpPr txBox="1">
            <a:spLocks noChangeArrowheads="1"/>
          </p:cNvSpPr>
          <p:nvPr/>
        </p:nvSpPr>
        <p:spPr bwMode="auto">
          <a:xfrm>
            <a:off x="1485900" y="4951563"/>
            <a:ext cx="2057400" cy="41549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x-none" sz="2100">
                <a:latin typeface="Market" charset="0"/>
              </a:rPr>
              <a:t>neodymium</a:t>
            </a:r>
          </a:p>
        </p:txBody>
      </p:sp>
      <p:sp>
        <p:nvSpPr>
          <p:cNvPr id="11" name="Text Box 18"/>
          <p:cNvSpPr txBox="1">
            <a:spLocks noChangeArrowheads="1"/>
          </p:cNvSpPr>
          <p:nvPr/>
        </p:nvSpPr>
        <p:spPr bwMode="auto">
          <a:xfrm>
            <a:off x="1485900" y="1343891"/>
            <a:ext cx="1200150" cy="41549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eaLnBrk="1" hangingPunct="1">
              <a:spcBef>
                <a:spcPct val="50000"/>
              </a:spcBef>
              <a:defRPr/>
            </a:pPr>
            <a:r>
              <a:rPr lang="en-US" altLang="x-none" sz="2100">
                <a:latin typeface="Flat Brush" charset="0"/>
              </a:rPr>
              <a:t>chlorine</a:t>
            </a:r>
          </a:p>
        </p:txBody>
      </p:sp>
      <p:sp>
        <p:nvSpPr>
          <p:cNvPr id="12" name="Text Box 19"/>
          <p:cNvSpPr txBox="1">
            <a:spLocks noChangeArrowheads="1"/>
          </p:cNvSpPr>
          <p:nvPr/>
        </p:nvSpPr>
        <p:spPr bwMode="auto">
          <a:xfrm>
            <a:off x="5172075" y="4880967"/>
            <a:ext cx="2000250" cy="6001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lang="en-US" altLang="x-none" sz="3300">
                <a:latin typeface="Batang" charset="-127"/>
              </a:rPr>
              <a:t>carbon</a:t>
            </a:r>
          </a:p>
        </p:txBody>
      </p:sp>
      <p:sp>
        <p:nvSpPr>
          <p:cNvPr id="13" name="Rectangle 12"/>
          <p:cNvSpPr/>
          <p:nvPr/>
        </p:nvSpPr>
        <p:spPr>
          <a:xfrm>
            <a:off x="469819" y="5711077"/>
            <a:ext cx="7270645" cy="461665"/>
          </a:xfrm>
          <a:prstGeom prst="rect">
            <a:avLst/>
          </a:prstGeom>
        </p:spPr>
        <p:txBody>
          <a:bodyPr wrap="none">
            <a:spAutoFit/>
          </a:bodyPr>
          <a:lstStyle/>
          <a:p>
            <a:pPr algn="r" rtl="1"/>
            <a:r>
              <a:rPr lang="en-US" altLang="x-none" sz="2400" dirty="0">
                <a:latin typeface="Times New Roman" charset="0"/>
                <a:ea typeface="Times New Roman" charset="0"/>
                <a:cs typeface="Times New Roman" charset="0"/>
              </a:rPr>
              <a:t>The most abundant element in the earth’s crust is oxygen.</a:t>
            </a:r>
            <a:endParaRPr lang="en-US" sz="2400" dirty="0">
              <a:latin typeface="Times New Roman" charset="0"/>
              <a:ea typeface="Times New Roman" charset="0"/>
              <a:cs typeface="Times New Roman" charset="0"/>
            </a:endParaRPr>
          </a:p>
        </p:txBody>
      </p:sp>
    </p:spTree>
    <p:extLst>
      <p:ext uri="{BB962C8B-B14F-4D97-AF65-F5344CB8AC3E}">
        <p14:creationId xmlns="" xmlns:p14="http://schemas.microsoft.com/office/powerpoint/2010/main" val="1342489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decel="50000" fill="hold"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ox(in)">
                                      <p:cBhvr>
                                        <p:cTn id="7" dur="500"/>
                                        <p:tgtEl>
                                          <p:spTgt spid="8">
                                            <p:txEl>
                                              <p:pRg st="0" end="0"/>
                                            </p:txEl>
                                          </p:spTgt>
                                        </p:tgtEl>
                                      </p:cBhvr>
                                    </p:animEffect>
                                  </p:childTnLst>
                                </p:cTn>
                              </p:par>
                            </p:childTnLst>
                          </p:cTn>
                        </p:par>
                        <p:par>
                          <p:cTn id="8" fill="hold">
                            <p:stCondLst>
                              <p:cond delay="500"/>
                            </p:stCondLst>
                            <p:childTnLst>
                              <p:par>
                                <p:cTn id="9" presetID="34" presetClass="entr" presetSubtype="10" decel="5000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from="(-#ppt_w/2)" to="(#ppt_x)" calcmode="lin" valueType="num">
                                      <p:cBhvr>
                                        <p:cTn id="11" dur="600" fill="hold">
                                          <p:stCondLst>
                                            <p:cond delay="0"/>
                                          </p:stCondLst>
                                        </p:cTn>
                                        <p:tgtEl>
                                          <p:spTgt spid="4">
                                            <p:txEl>
                                              <p:pRg st="0" end="0"/>
                                            </p:txEl>
                                          </p:spTgt>
                                        </p:tgtEl>
                                        <p:attrNameLst>
                                          <p:attrName>ppt_x</p:attrName>
                                        </p:attrNameLst>
                                      </p:cBhvr>
                                    </p:anim>
                                    <p:anim from="0" to="-1.0" calcmode="lin" valueType="num">
                                      <p:cBhvr>
                                        <p:cTn id="12" dur="200" decel="50000" autoRev="1" fill="hold">
                                          <p:stCondLst>
                                            <p:cond delay="600"/>
                                          </p:stCondLst>
                                        </p:cTn>
                                        <p:tgtEl>
                                          <p:spTgt spid="4">
                                            <p:txEl>
                                              <p:pRg st="0" end="0"/>
                                            </p:txEl>
                                          </p:spTgt>
                                        </p:tgtEl>
                                        <p:attrNameLst>
                                          <p:attrName>xshear</p:attrName>
                                        </p:attrNameLst>
                                      </p:cBhvr>
                                    </p:anim>
                                    <p:animScale>
                                      <p:cBhvr>
                                        <p:cTn id="13" dur="200" decel="100000" autoRev="1" fill="hold">
                                          <p:stCondLst>
                                            <p:cond delay="600"/>
                                          </p:stCondLst>
                                        </p:cTn>
                                        <p:tgtEl>
                                          <p:spTgt spid="4">
                                            <p:txEl>
                                              <p:pRg st="0" end="0"/>
                                            </p:txEl>
                                          </p:spTgt>
                                        </p:tgtEl>
                                      </p:cBhvr>
                                      <p:from x="100000" y="100000"/>
                                      <p:to x="80000" y="100000"/>
                                    </p:animScale>
                                    <p:anim by="(#ppt_h/3+#ppt_w*0.1)" calcmode="lin" valueType="num">
                                      <p:cBhvr additive="sum">
                                        <p:cTn id="14" dur="200" decel="100000" autoRev="1" fill="hold">
                                          <p:stCondLst>
                                            <p:cond delay="600"/>
                                          </p:stCondLst>
                                        </p:cTn>
                                        <p:tgtEl>
                                          <p:spTgt spid="4">
                                            <p:txEl>
                                              <p:pRg st="0" end="0"/>
                                            </p:txEl>
                                          </p:spTgt>
                                        </p:tgtEl>
                                        <p:attrNameLst>
                                          <p:attrName>ppt_x</p:attrName>
                                        </p:attrNameLst>
                                      </p:cBhvr>
                                    </p:anim>
                                  </p:childTnLst>
                                </p:cTn>
                              </p:par>
                            </p:childTnLst>
                          </p:cTn>
                        </p:par>
                        <p:par>
                          <p:cTn id="15" fill="hold">
                            <p:stCondLst>
                              <p:cond delay="1500"/>
                            </p:stCondLst>
                            <p:childTnLst>
                              <p:par>
                                <p:cTn id="16" presetID="2" presetClass="entr" presetSubtype="4" decel="50000" fill="hold" nodeType="afterEffect">
                                  <p:stCondLst>
                                    <p:cond delay="0"/>
                                  </p:stCondLst>
                                  <p:childTnLst>
                                    <p:set>
                                      <p:cBhvr>
                                        <p:cTn id="17" dur="1" fill="hold">
                                          <p:stCondLst>
                                            <p:cond delay="0"/>
                                          </p:stCondLst>
                                        </p:cTn>
                                        <p:tgtEl>
                                          <p:spTgt spid="11">
                                            <p:txEl>
                                              <p:pRg st="0" end="0"/>
                                            </p:txEl>
                                          </p:spTgt>
                                        </p:tgtEl>
                                        <p:attrNameLst>
                                          <p:attrName>style.visibility</p:attrName>
                                        </p:attrNameLst>
                                      </p:cBhvr>
                                      <p:to>
                                        <p:strVal val="visible"/>
                                      </p:to>
                                    </p:set>
                                    <p:anim calcmode="lin" valueType="num">
                                      <p:cBhvr additive="base">
                                        <p:cTn id="18"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par>
                          <p:cTn id="20" fill="hold">
                            <p:stCondLst>
                              <p:cond delay="2000"/>
                            </p:stCondLst>
                            <p:childTnLst>
                              <p:par>
                                <p:cTn id="21" presetID="8" presetClass="entr" presetSubtype="16" decel="50000" fill="hold" nodeType="after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diamond(in)">
                                      <p:cBhvr>
                                        <p:cTn id="23" dur="1000"/>
                                        <p:tgtEl>
                                          <p:spTgt spid="6">
                                            <p:txEl>
                                              <p:pRg st="0" end="0"/>
                                            </p:txEl>
                                          </p:spTgt>
                                        </p:tgtEl>
                                      </p:cBhvr>
                                    </p:animEffect>
                                  </p:childTnLst>
                                </p:cTn>
                              </p:par>
                            </p:childTnLst>
                          </p:cTn>
                        </p:par>
                        <p:par>
                          <p:cTn id="24" fill="hold">
                            <p:stCondLst>
                              <p:cond delay="3000"/>
                            </p:stCondLst>
                            <p:childTnLst>
                              <p:par>
                                <p:cTn id="25" presetID="55" presetClass="entr" presetSubtype="0" fill="hold" nodeType="after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 calcmode="lin" valueType="num">
                                      <p:cBhvr>
                                        <p:cTn id="27" dur="5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28" dur="5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29" dur="500"/>
                                        <p:tgtEl>
                                          <p:spTgt spid="7">
                                            <p:txEl>
                                              <p:pRg st="0" end="0"/>
                                            </p:txEl>
                                          </p:spTgt>
                                        </p:tgtEl>
                                      </p:cBhvr>
                                    </p:animEffect>
                                  </p:childTnLst>
                                </p:cTn>
                              </p:par>
                            </p:childTnLst>
                          </p:cTn>
                        </p:par>
                        <p:par>
                          <p:cTn id="30" fill="hold">
                            <p:stCondLst>
                              <p:cond delay="3500"/>
                            </p:stCondLst>
                            <p:childTnLst>
                              <p:par>
                                <p:cTn id="31" presetID="25" presetClass="entr" presetSubtype="0" fill="hold" nodeType="after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 calcmode="lin" valueType="num">
                                      <p:cBhvr>
                                        <p:cTn id="33"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34"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35"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36"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37"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38"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39"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40" dur="500" decel="50000">
                                          <p:stCondLst>
                                            <p:cond delay="0"/>
                                          </p:stCondLst>
                                        </p:cTn>
                                        <p:tgtEl>
                                          <p:spTgt spid="3">
                                            <p:txEl>
                                              <p:pRg st="0" end="0"/>
                                            </p:txEl>
                                          </p:spTgt>
                                        </p:tgtEl>
                                      </p:cBhvr>
                                    </p:animEffect>
                                  </p:childTnLst>
                                </p:cTn>
                              </p:par>
                            </p:childTnLst>
                          </p:cTn>
                        </p:par>
                        <p:par>
                          <p:cTn id="41" fill="hold">
                            <p:stCondLst>
                              <p:cond delay="4000"/>
                            </p:stCondLst>
                            <p:childTnLst>
                              <p:par>
                                <p:cTn id="42" presetID="35" presetClass="entr" presetSubtype="0" fill="hold" nodeType="afterEffect">
                                  <p:stCondLst>
                                    <p:cond delay="0"/>
                                  </p:stCondLst>
                                  <p:childTnLst>
                                    <p:set>
                                      <p:cBhvr>
                                        <p:cTn id="43" dur="1" fill="hold">
                                          <p:stCondLst>
                                            <p:cond delay="0"/>
                                          </p:stCondLst>
                                        </p:cTn>
                                        <p:tgtEl>
                                          <p:spTgt spid="9">
                                            <p:txEl>
                                              <p:pRg st="0" end="0"/>
                                            </p:txEl>
                                          </p:spTgt>
                                        </p:tgtEl>
                                        <p:attrNameLst>
                                          <p:attrName>style.visibility</p:attrName>
                                        </p:attrNameLst>
                                      </p:cBhvr>
                                      <p:to>
                                        <p:strVal val="visible"/>
                                      </p:to>
                                    </p:set>
                                    <p:animEffect transition="in" filter="fade">
                                      <p:cBhvr>
                                        <p:cTn id="44" dur="500"/>
                                        <p:tgtEl>
                                          <p:spTgt spid="9">
                                            <p:txEl>
                                              <p:pRg st="0" end="0"/>
                                            </p:txEl>
                                          </p:spTgt>
                                        </p:tgtEl>
                                      </p:cBhvr>
                                    </p:animEffect>
                                    <p:anim calcmode="lin" valueType="num">
                                      <p:cBhvr>
                                        <p:cTn id="45" dur="500" fill="hold"/>
                                        <p:tgtEl>
                                          <p:spTgt spid="9">
                                            <p:txEl>
                                              <p:pRg st="0" end="0"/>
                                            </p:txEl>
                                          </p:spTgt>
                                        </p:tgtEl>
                                        <p:attrNameLst>
                                          <p:attrName>style.rotation</p:attrName>
                                        </p:attrNameLst>
                                      </p:cBhvr>
                                      <p:tavLst>
                                        <p:tav tm="0">
                                          <p:val>
                                            <p:fltVal val="720"/>
                                          </p:val>
                                        </p:tav>
                                        <p:tav tm="100000">
                                          <p:val>
                                            <p:fltVal val="0"/>
                                          </p:val>
                                        </p:tav>
                                      </p:tavLst>
                                    </p:anim>
                                    <p:anim calcmode="lin" valueType="num">
                                      <p:cBhvr>
                                        <p:cTn id="46" dur="500" fill="hold"/>
                                        <p:tgtEl>
                                          <p:spTgt spid="9">
                                            <p:txEl>
                                              <p:pRg st="0" end="0"/>
                                            </p:txEl>
                                          </p:spTgt>
                                        </p:tgtEl>
                                        <p:attrNameLst>
                                          <p:attrName>ppt_h</p:attrName>
                                        </p:attrNameLst>
                                      </p:cBhvr>
                                      <p:tavLst>
                                        <p:tav tm="0">
                                          <p:val>
                                            <p:fltVal val="0"/>
                                          </p:val>
                                        </p:tav>
                                        <p:tav tm="100000">
                                          <p:val>
                                            <p:strVal val="#ppt_h"/>
                                          </p:val>
                                        </p:tav>
                                      </p:tavLst>
                                    </p:anim>
                                    <p:anim calcmode="lin" valueType="num">
                                      <p:cBhvr>
                                        <p:cTn id="47" dur="500" fill="hold"/>
                                        <p:tgtEl>
                                          <p:spTgt spid="9">
                                            <p:txEl>
                                              <p:pRg st="0" end="0"/>
                                            </p:txEl>
                                          </p:spTgt>
                                        </p:tgtEl>
                                        <p:attrNameLst>
                                          <p:attrName>ppt_w</p:attrName>
                                        </p:attrNameLst>
                                      </p:cBhvr>
                                      <p:tavLst>
                                        <p:tav tm="0">
                                          <p:val>
                                            <p:fltVal val="0"/>
                                          </p:val>
                                        </p:tav>
                                        <p:tav tm="100000">
                                          <p:val>
                                            <p:strVal val="#ppt_w"/>
                                          </p:val>
                                        </p:tav>
                                      </p:tavLst>
                                    </p:anim>
                                  </p:childTnLst>
                                </p:cTn>
                              </p:par>
                            </p:childTnLst>
                          </p:cTn>
                        </p:par>
                        <p:par>
                          <p:cTn id="48" fill="hold">
                            <p:stCondLst>
                              <p:cond delay="4500"/>
                            </p:stCondLst>
                            <p:childTnLst>
                              <p:par>
                                <p:cTn id="49" presetID="34" presetClass="entr" presetSubtype="0" fill="hold" nodeType="afterEffect">
                                  <p:stCondLst>
                                    <p:cond delay="0"/>
                                  </p:stCondLst>
                                  <p:childTnLst>
                                    <p:set>
                                      <p:cBhvr>
                                        <p:cTn id="50" dur="1" fill="hold">
                                          <p:stCondLst>
                                            <p:cond delay="0"/>
                                          </p:stCondLst>
                                        </p:cTn>
                                        <p:tgtEl>
                                          <p:spTgt spid="2">
                                            <p:txEl>
                                              <p:pRg st="0" end="0"/>
                                            </p:txEl>
                                          </p:spTgt>
                                        </p:tgtEl>
                                        <p:attrNameLst>
                                          <p:attrName>style.visibility</p:attrName>
                                        </p:attrNameLst>
                                      </p:cBhvr>
                                      <p:to>
                                        <p:strVal val="visible"/>
                                      </p:to>
                                    </p:set>
                                    <p:anim from="(-#ppt_w/2)" to="(#ppt_x)" calcmode="lin" valueType="num">
                                      <p:cBhvr>
                                        <p:cTn id="51" dur="300" fill="hold">
                                          <p:stCondLst>
                                            <p:cond delay="0"/>
                                          </p:stCondLst>
                                        </p:cTn>
                                        <p:tgtEl>
                                          <p:spTgt spid="2">
                                            <p:txEl>
                                              <p:pRg st="0" end="0"/>
                                            </p:txEl>
                                          </p:spTgt>
                                        </p:tgtEl>
                                        <p:attrNameLst>
                                          <p:attrName>ppt_x</p:attrName>
                                        </p:attrNameLst>
                                      </p:cBhvr>
                                    </p:anim>
                                    <p:anim from="0" to="-1.0" calcmode="lin" valueType="num">
                                      <p:cBhvr>
                                        <p:cTn id="52" dur="100" decel="50000" autoRev="1" fill="hold">
                                          <p:stCondLst>
                                            <p:cond delay="300"/>
                                          </p:stCondLst>
                                        </p:cTn>
                                        <p:tgtEl>
                                          <p:spTgt spid="2">
                                            <p:txEl>
                                              <p:pRg st="0" end="0"/>
                                            </p:txEl>
                                          </p:spTgt>
                                        </p:tgtEl>
                                        <p:attrNameLst>
                                          <p:attrName>xshear</p:attrName>
                                        </p:attrNameLst>
                                      </p:cBhvr>
                                    </p:anim>
                                    <p:animScale>
                                      <p:cBhvr>
                                        <p:cTn id="53" dur="100" decel="100000" autoRev="1" fill="hold">
                                          <p:stCondLst>
                                            <p:cond delay="300"/>
                                          </p:stCondLst>
                                        </p:cTn>
                                        <p:tgtEl>
                                          <p:spTgt spid="2">
                                            <p:txEl>
                                              <p:pRg st="0" end="0"/>
                                            </p:txEl>
                                          </p:spTgt>
                                        </p:tgtEl>
                                      </p:cBhvr>
                                      <p:from x="100000" y="100000"/>
                                      <p:to x="80000" y="100000"/>
                                    </p:animScale>
                                    <p:anim by="(#ppt_h/3+#ppt_w*0.1)" calcmode="lin" valueType="num">
                                      <p:cBhvr additive="sum">
                                        <p:cTn id="54" dur="100" decel="100000" autoRev="1" fill="hold">
                                          <p:stCondLst>
                                            <p:cond delay="300"/>
                                          </p:stCondLst>
                                        </p:cTn>
                                        <p:tgtEl>
                                          <p:spTgt spid="2">
                                            <p:txEl>
                                              <p:pRg st="0" end="0"/>
                                            </p:txEl>
                                          </p:spTgt>
                                        </p:tgtEl>
                                        <p:attrNameLst>
                                          <p:attrName>ppt_x</p:attrName>
                                        </p:attrNameLst>
                                      </p:cBhvr>
                                    </p:anim>
                                  </p:childTnLst>
                                </p:cTn>
                              </p:par>
                            </p:childTnLst>
                          </p:cTn>
                        </p:par>
                        <p:par>
                          <p:cTn id="55" fill="hold">
                            <p:stCondLst>
                              <p:cond delay="5000"/>
                            </p:stCondLst>
                            <p:childTnLst>
                              <p:par>
                                <p:cTn id="56" presetID="34" presetClass="entr" presetSubtype="6" decel="50000" fill="hold" nodeType="afterEffect">
                                  <p:stCondLst>
                                    <p:cond delay="0"/>
                                  </p:stCondLst>
                                  <p:childTnLst>
                                    <p:set>
                                      <p:cBhvr>
                                        <p:cTn id="57" dur="1" fill="hold">
                                          <p:stCondLst>
                                            <p:cond delay="0"/>
                                          </p:stCondLst>
                                        </p:cTn>
                                        <p:tgtEl>
                                          <p:spTgt spid="12">
                                            <p:txEl>
                                              <p:pRg st="0" end="0"/>
                                            </p:txEl>
                                          </p:spTgt>
                                        </p:tgtEl>
                                        <p:attrNameLst>
                                          <p:attrName>style.visibility</p:attrName>
                                        </p:attrNameLst>
                                      </p:cBhvr>
                                      <p:to>
                                        <p:strVal val="visible"/>
                                      </p:to>
                                    </p:set>
                                    <p:anim from="(-#ppt_w/2)" to="(#ppt_x)" calcmode="lin" valueType="num">
                                      <p:cBhvr>
                                        <p:cTn id="58" dur="300" fill="hold">
                                          <p:stCondLst>
                                            <p:cond delay="0"/>
                                          </p:stCondLst>
                                        </p:cTn>
                                        <p:tgtEl>
                                          <p:spTgt spid="12">
                                            <p:txEl>
                                              <p:pRg st="0" end="0"/>
                                            </p:txEl>
                                          </p:spTgt>
                                        </p:tgtEl>
                                        <p:attrNameLst>
                                          <p:attrName>ppt_x</p:attrName>
                                        </p:attrNameLst>
                                      </p:cBhvr>
                                    </p:anim>
                                    <p:anim from="0" to="-1.0" calcmode="lin" valueType="num">
                                      <p:cBhvr>
                                        <p:cTn id="59" dur="100" decel="50000" autoRev="1" fill="hold">
                                          <p:stCondLst>
                                            <p:cond delay="300"/>
                                          </p:stCondLst>
                                        </p:cTn>
                                        <p:tgtEl>
                                          <p:spTgt spid="12">
                                            <p:txEl>
                                              <p:pRg st="0" end="0"/>
                                            </p:txEl>
                                          </p:spTgt>
                                        </p:tgtEl>
                                        <p:attrNameLst>
                                          <p:attrName>xshear</p:attrName>
                                        </p:attrNameLst>
                                      </p:cBhvr>
                                    </p:anim>
                                    <p:animScale>
                                      <p:cBhvr>
                                        <p:cTn id="60" dur="100" decel="100000" autoRev="1" fill="hold">
                                          <p:stCondLst>
                                            <p:cond delay="300"/>
                                          </p:stCondLst>
                                        </p:cTn>
                                        <p:tgtEl>
                                          <p:spTgt spid="12">
                                            <p:txEl>
                                              <p:pRg st="0" end="0"/>
                                            </p:txEl>
                                          </p:spTgt>
                                        </p:tgtEl>
                                      </p:cBhvr>
                                      <p:from x="100000" y="100000"/>
                                      <p:to x="80000" y="100000"/>
                                    </p:animScale>
                                    <p:anim by="(#ppt_h/3+#ppt_w*0.1)" calcmode="lin" valueType="num">
                                      <p:cBhvr additive="sum">
                                        <p:cTn id="61" dur="100" decel="100000" autoRev="1" fill="hold">
                                          <p:stCondLst>
                                            <p:cond delay="300"/>
                                          </p:stCondLst>
                                        </p:cTn>
                                        <p:tgtEl>
                                          <p:spTgt spid="12">
                                            <p:txEl>
                                              <p:pRg st="0" end="0"/>
                                            </p:txEl>
                                          </p:spTgt>
                                        </p:tgtEl>
                                        <p:attrNameLst>
                                          <p:attrName>ppt_x</p:attrName>
                                        </p:attrNameLst>
                                      </p:cBhvr>
                                    </p:anim>
                                  </p:childTnLst>
                                </p:cTn>
                              </p:par>
                            </p:childTnLst>
                          </p:cTn>
                        </p:par>
                        <p:par>
                          <p:cTn id="62" fill="hold">
                            <p:stCondLst>
                              <p:cond delay="5500"/>
                            </p:stCondLst>
                            <p:childTnLst>
                              <p:par>
                                <p:cTn id="63" presetID="15" presetClass="entr" presetSubtype="0" fill="hold" nodeType="afterEffect">
                                  <p:stCondLst>
                                    <p:cond delay="0"/>
                                  </p:stCondLst>
                                  <p:childTnLst>
                                    <p:set>
                                      <p:cBhvr>
                                        <p:cTn id="64" dur="1" fill="hold">
                                          <p:stCondLst>
                                            <p:cond delay="0"/>
                                          </p:stCondLst>
                                        </p:cTn>
                                        <p:tgtEl>
                                          <p:spTgt spid="5">
                                            <p:txEl>
                                              <p:pRg st="0" end="0"/>
                                            </p:txEl>
                                          </p:spTgt>
                                        </p:tgtEl>
                                        <p:attrNameLst>
                                          <p:attrName>style.visibility</p:attrName>
                                        </p:attrNameLst>
                                      </p:cBhvr>
                                      <p:to>
                                        <p:strVal val="visible"/>
                                      </p:to>
                                    </p:set>
                                    <p:anim calcmode="lin" valueType="num">
                                      <p:cBhvr>
                                        <p:cTn id="65"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66"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67" dur="10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68" dur="10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69" fill="hold">
                            <p:stCondLst>
                              <p:cond delay="6500"/>
                            </p:stCondLst>
                            <p:childTnLst>
                              <p:par>
                                <p:cTn id="70" presetID="26" presetClass="entr" presetSubtype="0" fill="hold" nodeType="afterEffect">
                                  <p:stCondLst>
                                    <p:cond delay="0"/>
                                  </p:stCondLst>
                                  <p:childTnLst>
                                    <p:set>
                                      <p:cBhvr>
                                        <p:cTn id="71" dur="1" fill="hold">
                                          <p:stCondLst>
                                            <p:cond delay="0"/>
                                          </p:stCondLst>
                                        </p:cTn>
                                        <p:tgtEl>
                                          <p:spTgt spid="10">
                                            <p:txEl>
                                              <p:pRg st="0" end="0"/>
                                            </p:txEl>
                                          </p:spTgt>
                                        </p:tgtEl>
                                        <p:attrNameLst>
                                          <p:attrName>style.visibility</p:attrName>
                                        </p:attrNameLst>
                                      </p:cBhvr>
                                      <p:to>
                                        <p:strVal val="visible"/>
                                      </p:to>
                                    </p:set>
                                    <p:animEffect transition="in" filter="wipe(down)">
                                      <p:cBhvr>
                                        <p:cTn id="72" dur="290">
                                          <p:stCondLst>
                                            <p:cond delay="0"/>
                                          </p:stCondLst>
                                        </p:cTn>
                                        <p:tgtEl>
                                          <p:spTgt spid="10">
                                            <p:txEl>
                                              <p:pRg st="0" end="0"/>
                                            </p:txEl>
                                          </p:spTgt>
                                        </p:tgtEl>
                                      </p:cBhvr>
                                    </p:animEffect>
                                    <p:anim calcmode="lin" valueType="num">
                                      <p:cBhvr>
                                        <p:cTn id="73" dur="911" tmFilter="0,0; 0.14,0.36; 0.43,0.73; 0.71,0.91; 1.0,1.0">
                                          <p:stCondLst>
                                            <p:cond delay="0"/>
                                          </p:stCondLst>
                                        </p:cTn>
                                        <p:tgtEl>
                                          <p:spTgt spid="10">
                                            <p:txEl>
                                              <p:pRg st="0" end="0"/>
                                            </p:txEl>
                                          </p:spTgt>
                                        </p:tgtEl>
                                        <p:attrNameLst>
                                          <p:attrName>ppt_x</p:attrName>
                                        </p:attrNameLst>
                                      </p:cBhvr>
                                      <p:tavLst>
                                        <p:tav tm="0">
                                          <p:val>
                                            <p:strVal val="#ppt_x-0.25"/>
                                          </p:val>
                                        </p:tav>
                                        <p:tav tm="100000">
                                          <p:val>
                                            <p:strVal val="#ppt_x"/>
                                          </p:val>
                                        </p:tav>
                                      </p:tavLst>
                                    </p:anim>
                                    <p:anim calcmode="lin" valueType="num">
                                      <p:cBhvr>
                                        <p:cTn id="74" dur="332" tmFilter="0.0,0.0; 0.25,0.07; 0.50,0.2; 0.75,0.467; 1.0,1.0">
                                          <p:stCondLst>
                                            <p:cond delay="0"/>
                                          </p:stCondLst>
                                        </p:cTn>
                                        <p:tgtEl>
                                          <p:spTgt spid="10">
                                            <p:txEl>
                                              <p:pRg st="0" end="0"/>
                                            </p:txEl>
                                          </p:spTgt>
                                        </p:tgtEl>
                                        <p:attrNameLst>
                                          <p:attrName>ppt_y</p:attrName>
                                        </p:attrNameLst>
                                      </p:cBhvr>
                                      <p:tavLst>
                                        <p:tav tm="0" fmla="#ppt_y-sin(pi*$)/3">
                                          <p:val>
                                            <p:fltVal val="0.5"/>
                                          </p:val>
                                        </p:tav>
                                        <p:tav tm="100000">
                                          <p:val>
                                            <p:fltVal val="1"/>
                                          </p:val>
                                        </p:tav>
                                      </p:tavLst>
                                    </p:anim>
                                    <p:anim calcmode="lin" valueType="num">
                                      <p:cBhvr>
                                        <p:cTn id="75" dur="332" tmFilter="0, 0; 0.125,0.2665; 0.25,0.4; 0.375,0.465; 0.5,0.5;  0.625,0.535; 0.75,0.6; 0.875,0.7335; 1,1">
                                          <p:stCondLst>
                                            <p:cond delay="332"/>
                                          </p:stCondLst>
                                        </p:cTn>
                                        <p:tgtEl>
                                          <p:spTgt spid="10">
                                            <p:txEl>
                                              <p:pRg st="0" end="0"/>
                                            </p:txEl>
                                          </p:spTgt>
                                        </p:tgtEl>
                                        <p:attrNameLst>
                                          <p:attrName>ppt_y</p:attrName>
                                        </p:attrNameLst>
                                      </p:cBhvr>
                                      <p:tavLst>
                                        <p:tav tm="0" fmla="#ppt_y-sin(pi*$)/9">
                                          <p:val>
                                            <p:fltVal val="0"/>
                                          </p:val>
                                        </p:tav>
                                        <p:tav tm="100000">
                                          <p:val>
                                            <p:fltVal val="1"/>
                                          </p:val>
                                        </p:tav>
                                      </p:tavLst>
                                    </p:anim>
                                    <p:anim calcmode="lin" valueType="num">
                                      <p:cBhvr>
                                        <p:cTn id="76" dur="166" tmFilter="0, 0; 0.125,0.2665; 0.25,0.4; 0.375,0.465; 0.5,0.5;  0.625,0.535; 0.75,0.6; 0.875,0.7335; 1,1">
                                          <p:stCondLst>
                                            <p:cond delay="662"/>
                                          </p:stCondLst>
                                        </p:cTn>
                                        <p:tgtEl>
                                          <p:spTgt spid="10">
                                            <p:txEl>
                                              <p:pRg st="0" end="0"/>
                                            </p:txEl>
                                          </p:spTgt>
                                        </p:tgtEl>
                                        <p:attrNameLst>
                                          <p:attrName>ppt_y</p:attrName>
                                        </p:attrNameLst>
                                      </p:cBhvr>
                                      <p:tavLst>
                                        <p:tav tm="0" fmla="#ppt_y-sin(pi*$)/27">
                                          <p:val>
                                            <p:fltVal val="0"/>
                                          </p:val>
                                        </p:tav>
                                        <p:tav tm="100000">
                                          <p:val>
                                            <p:fltVal val="1"/>
                                          </p:val>
                                        </p:tav>
                                      </p:tavLst>
                                    </p:anim>
                                    <p:anim calcmode="lin" valueType="num">
                                      <p:cBhvr>
                                        <p:cTn id="77" dur="82" tmFilter="0, 0; 0.125,0.2665; 0.25,0.4; 0.375,0.465; 0.5,0.5;  0.625,0.535; 0.75,0.6; 0.875,0.7335; 1,1">
                                          <p:stCondLst>
                                            <p:cond delay="828"/>
                                          </p:stCondLst>
                                        </p:cTn>
                                        <p:tgtEl>
                                          <p:spTgt spid="10">
                                            <p:txEl>
                                              <p:pRg st="0" end="0"/>
                                            </p:txEl>
                                          </p:spTgt>
                                        </p:tgtEl>
                                        <p:attrNameLst>
                                          <p:attrName>ppt_y</p:attrName>
                                        </p:attrNameLst>
                                      </p:cBhvr>
                                      <p:tavLst>
                                        <p:tav tm="0" fmla="#ppt_y-sin(pi*$)/81">
                                          <p:val>
                                            <p:fltVal val="0"/>
                                          </p:val>
                                        </p:tav>
                                        <p:tav tm="100000">
                                          <p:val>
                                            <p:fltVal val="1"/>
                                          </p:val>
                                        </p:tav>
                                      </p:tavLst>
                                    </p:anim>
                                    <p:animScale>
                                      <p:cBhvr>
                                        <p:cTn id="78" dur="13">
                                          <p:stCondLst>
                                            <p:cond delay="325"/>
                                          </p:stCondLst>
                                        </p:cTn>
                                        <p:tgtEl>
                                          <p:spTgt spid="10">
                                            <p:txEl>
                                              <p:pRg st="0" end="0"/>
                                            </p:txEl>
                                          </p:spTgt>
                                        </p:tgtEl>
                                      </p:cBhvr>
                                      <p:to x="100000" y="60000"/>
                                    </p:animScale>
                                    <p:animScale>
                                      <p:cBhvr>
                                        <p:cTn id="79" dur="83" decel="50000">
                                          <p:stCondLst>
                                            <p:cond delay="338"/>
                                          </p:stCondLst>
                                        </p:cTn>
                                        <p:tgtEl>
                                          <p:spTgt spid="10">
                                            <p:txEl>
                                              <p:pRg st="0" end="0"/>
                                            </p:txEl>
                                          </p:spTgt>
                                        </p:tgtEl>
                                      </p:cBhvr>
                                      <p:to x="100000" y="100000"/>
                                    </p:animScale>
                                    <p:animScale>
                                      <p:cBhvr>
                                        <p:cTn id="80" dur="13">
                                          <p:stCondLst>
                                            <p:cond delay="656"/>
                                          </p:stCondLst>
                                        </p:cTn>
                                        <p:tgtEl>
                                          <p:spTgt spid="10">
                                            <p:txEl>
                                              <p:pRg st="0" end="0"/>
                                            </p:txEl>
                                          </p:spTgt>
                                        </p:tgtEl>
                                      </p:cBhvr>
                                      <p:to x="100000" y="80000"/>
                                    </p:animScale>
                                    <p:animScale>
                                      <p:cBhvr>
                                        <p:cTn id="81" dur="83" decel="50000">
                                          <p:stCondLst>
                                            <p:cond delay="669"/>
                                          </p:stCondLst>
                                        </p:cTn>
                                        <p:tgtEl>
                                          <p:spTgt spid="10">
                                            <p:txEl>
                                              <p:pRg st="0" end="0"/>
                                            </p:txEl>
                                          </p:spTgt>
                                        </p:tgtEl>
                                      </p:cBhvr>
                                      <p:to x="100000" y="100000"/>
                                    </p:animScale>
                                    <p:animScale>
                                      <p:cBhvr>
                                        <p:cTn id="82" dur="13">
                                          <p:stCondLst>
                                            <p:cond delay="821"/>
                                          </p:stCondLst>
                                        </p:cTn>
                                        <p:tgtEl>
                                          <p:spTgt spid="10">
                                            <p:txEl>
                                              <p:pRg st="0" end="0"/>
                                            </p:txEl>
                                          </p:spTgt>
                                        </p:tgtEl>
                                      </p:cBhvr>
                                      <p:to x="100000" y="90000"/>
                                    </p:animScale>
                                    <p:animScale>
                                      <p:cBhvr>
                                        <p:cTn id="83" dur="83" decel="50000">
                                          <p:stCondLst>
                                            <p:cond delay="834"/>
                                          </p:stCondLst>
                                        </p:cTn>
                                        <p:tgtEl>
                                          <p:spTgt spid="10">
                                            <p:txEl>
                                              <p:pRg st="0" end="0"/>
                                            </p:txEl>
                                          </p:spTgt>
                                        </p:tgtEl>
                                      </p:cBhvr>
                                      <p:to x="100000" y="100000"/>
                                    </p:animScale>
                                    <p:animScale>
                                      <p:cBhvr>
                                        <p:cTn id="84" dur="13">
                                          <p:stCondLst>
                                            <p:cond delay="904"/>
                                          </p:stCondLst>
                                        </p:cTn>
                                        <p:tgtEl>
                                          <p:spTgt spid="10">
                                            <p:txEl>
                                              <p:pRg st="0" end="0"/>
                                            </p:txEl>
                                          </p:spTgt>
                                        </p:tgtEl>
                                      </p:cBhvr>
                                      <p:to x="100000" y="95000"/>
                                    </p:animScale>
                                    <p:animScale>
                                      <p:cBhvr>
                                        <p:cTn id="85" dur="83" decel="50000">
                                          <p:stCondLst>
                                            <p:cond delay="917"/>
                                          </p:stCondLst>
                                        </p:cTn>
                                        <p:tgtEl>
                                          <p:spTgt spid="10">
                                            <p:txEl>
                                              <p:pRg st="0" end="0"/>
                                            </p:txEl>
                                          </p:spTgt>
                                        </p:tgtEl>
                                      </p:cBhvr>
                                      <p:to x="100000" y="100000"/>
                                    </p:animScale>
                                  </p:childTnLst>
                                </p:cTn>
                              </p:par>
                            </p:childTnLst>
                          </p:cTn>
                        </p:par>
                        <p:par>
                          <p:cTn id="86" fill="hold">
                            <p:stCondLst>
                              <p:cond delay="7500"/>
                            </p:stCondLst>
                            <p:childTnLst>
                              <p:par>
                                <p:cTn id="87" presetID="3" presetClass="emph" presetSubtype="10" decel="50000" fill="hold" grpId="0" nodeType="afterEffect">
                                  <p:stCondLst>
                                    <p:cond delay="0"/>
                                  </p:stCondLst>
                                  <p:childTnLst>
                                    <p:animClr clrSpc="hsl" dir="ccw">
                                      <p:cBhvr override="childStyle">
                                        <p:cTn id="88" dur="500" fill="hold"/>
                                        <p:tgtEl>
                                          <p:spTgt spid="11">
                                            <p:txEl>
                                              <p:pRg st="0" end="0"/>
                                            </p:txEl>
                                          </p:spTgt>
                                        </p:tgtEl>
                                        <p:attrNameLst>
                                          <p:attrName>style.color</p:attrName>
                                        </p:attrNameLst>
                                      </p:cBhvr>
                                      <p:to>
                                        <a:srgbClr val="FF3300"/>
                                      </p:to>
                                    </p:animClr>
                                  </p:childTnLst>
                                </p:cTn>
                              </p:par>
                            </p:childTnLst>
                          </p:cTn>
                        </p:par>
                        <p:par>
                          <p:cTn id="89" fill="hold">
                            <p:stCondLst>
                              <p:cond delay="8000"/>
                            </p:stCondLst>
                            <p:childTnLst>
                              <p:par>
                                <p:cTn id="90" presetID="3" presetClass="emph" presetSubtype="10" decel="50000" fill="hold" grpId="0" nodeType="afterEffect">
                                  <p:stCondLst>
                                    <p:cond delay="0"/>
                                  </p:stCondLst>
                                  <p:childTnLst>
                                    <p:animClr clrSpc="hsl" dir="ccw">
                                      <p:cBhvr override="childStyle">
                                        <p:cTn id="91" dur="500" fill="hold"/>
                                        <p:tgtEl>
                                          <p:spTgt spid="8">
                                            <p:txEl>
                                              <p:pRg st="0" end="0"/>
                                            </p:txEl>
                                          </p:spTgt>
                                        </p:tgtEl>
                                        <p:attrNameLst>
                                          <p:attrName>style.color</p:attrName>
                                        </p:attrNameLst>
                                      </p:cBhvr>
                                      <p:to>
                                        <a:srgbClr val="FFFF66"/>
                                      </p:to>
                                    </p:animClr>
                                  </p:childTnLst>
                                </p:cTn>
                              </p:par>
                            </p:childTnLst>
                          </p:cTn>
                        </p:par>
                        <p:par>
                          <p:cTn id="92" fill="hold">
                            <p:stCondLst>
                              <p:cond delay="8500"/>
                            </p:stCondLst>
                            <p:childTnLst>
                              <p:par>
                                <p:cTn id="93" presetID="3" presetClass="emph" presetSubtype="10" decel="50000" fill="hold" grpId="0" nodeType="afterEffect">
                                  <p:stCondLst>
                                    <p:cond delay="0"/>
                                  </p:stCondLst>
                                  <p:childTnLst>
                                    <p:animClr clrSpc="hsl" dir="ccw">
                                      <p:cBhvr override="childStyle">
                                        <p:cTn id="94" dur="500" fill="hold"/>
                                        <p:tgtEl>
                                          <p:spTgt spid="4">
                                            <p:txEl>
                                              <p:pRg st="0" end="0"/>
                                            </p:txEl>
                                          </p:spTgt>
                                        </p:tgtEl>
                                        <p:attrNameLst>
                                          <p:attrName>style.color</p:attrName>
                                        </p:attrNameLst>
                                      </p:cBhvr>
                                      <p:to>
                                        <a:srgbClr val="000099"/>
                                      </p:to>
                                    </p:animClr>
                                  </p:childTnLst>
                                </p:cTn>
                              </p:par>
                            </p:childTnLst>
                          </p:cTn>
                        </p:par>
                        <p:par>
                          <p:cTn id="95" fill="hold">
                            <p:stCondLst>
                              <p:cond delay="9000"/>
                            </p:stCondLst>
                            <p:childTnLst>
                              <p:par>
                                <p:cTn id="96" presetID="3" presetClass="emph" presetSubtype="10" decel="50000" fill="hold" grpId="0" nodeType="afterEffect">
                                  <p:stCondLst>
                                    <p:cond delay="0"/>
                                  </p:stCondLst>
                                  <p:childTnLst>
                                    <p:animClr clrSpc="hsl" dir="ccw">
                                      <p:cBhvr override="childStyle">
                                        <p:cTn id="97" dur="500" fill="hold"/>
                                        <p:tgtEl>
                                          <p:spTgt spid="6">
                                            <p:txEl>
                                              <p:pRg st="0" end="0"/>
                                            </p:txEl>
                                          </p:spTgt>
                                        </p:tgtEl>
                                        <p:attrNameLst>
                                          <p:attrName>style.color</p:attrName>
                                        </p:attrNameLst>
                                      </p:cBhvr>
                                      <p:to>
                                        <a:srgbClr val="33CC33"/>
                                      </p:to>
                                    </p:animClr>
                                  </p:childTnLst>
                                </p:cTn>
                              </p:par>
                            </p:childTnLst>
                          </p:cTn>
                        </p:par>
                        <p:par>
                          <p:cTn id="98" fill="hold">
                            <p:stCondLst>
                              <p:cond delay="9500"/>
                            </p:stCondLst>
                            <p:childTnLst>
                              <p:par>
                                <p:cTn id="99" presetID="3" presetClass="emph" presetSubtype="6" decel="50000" fill="hold" grpId="0" nodeType="afterEffect">
                                  <p:stCondLst>
                                    <p:cond delay="0"/>
                                  </p:stCondLst>
                                  <p:childTnLst>
                                    <p:animClr clrSpc="hsl" dir="cw">
                                      <p:cBhvr override="childStyle">
                                        <p:cTn id="100" dur="500" fill="hold"/>
                                        <p:tgtEl>
                                          <p:spTgt spid="12">
                                            <p:txEl>
                                              <p:pRg st="0" end="0"/>
                                            </p:txEl>
                                          </p:spTgt>
                                        </p:tgtEl>
                                        <p:attrNameLst>
                                          <p:attrName>style.color</p:attrName>
                                        </p:attrNameLst>
                                      </p:cBhvr>
                                      <p:to>
                                        <a:srgbClr val="CC00FF"/>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6" grpId="0" build="allAtOnce"/>
      <p:bldP spid="8" grpId="0" build="allAtOnce"/>
      <p:bldP spid="11" grpId="0" build="allAtOnce"/>
      <p:bldP spid="12"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930" y="584775"/>
            <a:ext cx="8922896" cy="6124754"/>
          </a:xfrm>
          <a:prstGeom prst="rect">
            <a:avLst/>
          </a:prstGeom>
        </p:spPr>
        <p:txBody>
          <a:bodyPr wrap="square">
            <a:spAutoFit/>
          </a:bodyPr>
          <a:lstStyle/>
          <a:p>
            <a:pPr marL="342900" indent="-342900" algn="just">
              <a:buFont typeface="Arial" charset="0"/>
              <a:buChar char="•"/>
            </a:pPr>
            <a:r>
              <a:rPr lang="en-US" sz="2800" dirty="0">
                <a:latin typeface="Times New Roman" charset="0"/>
                <a:ea typeface="Times New Roman" charset="0"/>
                <a:cs typeface="Times New Roman" charset="0"/>
              </a:rPr>
              <a:t>All metals except mercury(circled) are solids at room temperature, in fact, most have extremely high melting points. The periodic table shows that most of the metals are not main group or representative elements. They are transition and inner transition metals</a:t>
            </a:r>
          </a:p>
          <a:p>
            <a:pPr marL="342900" indent="-342900" algn="just">
              <a:buFont typeface="Arial" charset="0"/>
              <a:buChar char="•"/>
            </a:pPr>
            <a:r>
              <a:rPr lang="en-US" sz="2800" dirty="0">
                <a:latin typeface="Times New Roman" charset="0"/>
                <a:ea typeface="Times New Roman" charset="0"/>
                <a:cs typeface="Times New Roman" charset="0"/>
              </a:rPr>
              <a:t>The elements in Groups 3 through 12 of the periodic table are called the transition elements. All transition elements are metals.  </a:t>
            </a:r>
          </a:p>
          <a:p>
            <a:pPr marL="342900" indent="-342900" algn="just">
              <a:buFont typeface="Arial" charset="0"/>
              <a:buChar char="•"/>
            </a:pPr>
            <a:r>
              <a:rPr lang="en-US" sz="2800" dirty="0">
                <a:latin typeface="Times New Roman" charset="0"/>
                <a:ea typeface="Times New Roman" charset="0"/>
                <a:cs typeface="Times New Roman" charset="0"/>
              </a:rPr>
              <a:t>With the exception of tin, lead, and bismuth, metals have one, two, or three valence electrons. These are outer energy level electrons that greatly affect the properties of an element. Metals are elements that have luster, are good conductors of heat and electricity, are malleable and ductile, and usually bend without breaking. </a:t>
            </a:r>
          </a:p>
        </p:txBody>
      </p:sp>
      <p:sp>
        <p:nvSpPr>
          <p:cNvPr id="3" name="Rectangle 2"/>
          <p:cNvSpPr/>
          <p:nvPr/>
        </p:nvSpPr>
        <p:spPr>
          <a:xfrm>
            <a:off x="104930" y="0"/>
            <a:ext cx="1370888" cy="584775"/>
          </a:xfrm>
          <a:prstGeom prst="rect">
            <a:avLst/>
          </a:prstGeom>
        </p:spPr>
        <p:txBody>
          <a:bodyPr wrap="none">
            <a:spAutoFit/>
          </a:bodyPr>
          <a:lstStyle/>
          <a:p>
            <a:r>
              <a:rPr lang="en-US" sz="3200" b="1">
                <a:solidFill>
                  <a:srgbClr val="FF0000"/>
                </a:solidFill>
                <a:latin typeface="Times New Roman" charset="0"/>
                <a:ea typeface="Times New Roman" charset="0"/>
                <a:cs typeface="Times New Roman" charset="0"/>
              </a:rPr>
              <a:t>Metals</a:t>
            </a:r>
            <a:endParaRPr lang="en-US" sz="3200" b="1">
              <a:solidFill>
                <a:srgbClr val="FF0000"/>
              </a:solidFill>
            </a:endParaRPr>
          </a:p>
        </p:txBody>
      </p:sp>
    </p:spTree>
    <p:extLst>
      <p:ext uri="{BB962C8B-B14F-4D97-AF65-F5344CB8AC3E}">
        <p14:creationId xmlns="" xmlns:p14="http://schemas.microsoft.com/office/powerpoint/2010/main" val="474409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144" y="1209049"/>
            <a:ext cx="8900410" cy="5262979"/>
          </a:xfrm>
          <a:prstGeom prst="rect">
            <a:avLst/>
          </a:prstGeom>
        </p:spPr>
        <p:txBody>
          <a:bodyPr wrap="square">
            <a:spAutoFit/>
          </a:bodyPr>
          <a:lstStyle/>
          <a:p>
            <a:pPr marL="342900" indent="-342900" algn="just">
              <a:buFont typeface="Arial" charset="0"/>
              <a:buChar char="•"/>
            </a:pPr>
            <a:r>
              <a:rPr lang="en-US" sz="2800" dirty="0">
                <a:latin typeface="Times New Roman" charset="0"/>
                <a:ea typeface="Times New Roman" charset="0"/>
                <a:cs typeface="Times New Roman" charset="0"/>
              </a:rPr>
              <a:t>Some are less common but still important, such as titanium (Ti), manganese (Mn), and platinum (Pt). Some period 7 transition elements are synthetic and radioactive. Many are commonplace, including chromium (Cr), iron (Fe), nickel (Ni), copper (Cu), zinc (Zn), silver (Ag), and gold (Au). </a:t>
            </a:r>
          </a:p>
          <a:p>
            <a:pPr marL="342900" indent="-342900" algn="just">
              <a:buFont typeface="Arial" charset="0"/>
              <a:buChar char="•"/>
            </a:pPr>
            <a:r>
              <a:rPr lang="en-US" sz="2800" dirty="0">
                <a:latin typeface="Times New Roman" charset="0"/>
                <a:ea typeface="Times New Roman" charset="0"/>
                <a:cs typeface="Times New Roman" charset="0"/>
              </a:rPr>
              <a:t>In the periodic table, two series of elements, atomic numbers 58-71 and 90-103, are placed below the main body of the table. These elements are separated from the main table because putting them in their proper position would make the table very wide. The elements in these two series are known as the inner transition elements.  </a:t>
            </a:r>
          </a:p>
        </p:txBody>
      </p:sp>
      <p:sp>
        <p:nvSpPr>
          <p:cNvPr id="3" name="Rectangle 2"/>
          <p:cNvSpPr/>
          <p:nvPr/>
        </p:nvSpPr>
        <p:spPr>
          <a:xfrm>
            <a:off x="161144" y="96982"/>
            <a:ext cx="1370888" cy="584775"/>
          </a:xfrm>
          <a:prstGeom prst="rect">
            <a:avLst/>
          </a:prstGeom>
        </p:spPr>
        <p:txBody>
          <a:bodyPr wrap="none">
            <a:spAutoFit/>
          </a:bodyPr>
          <a:lstStyle/>
          <a:p>
            <a:r>
              <a:rPr lang="en-US" sz="3200" b="1">
                <a:solidFill>
                  <a:srgbClr val="FF0000"/>
                </a:solidFill>
                <a:latin typeface="Times New Roman" charset="0"/>
                <a:ea typeface="Times New Roman" charset="0"/>
                <a:cs typeface="Times New Roman" charset="0"/>
              </a:rPr>
              <a:t>Metals</a:t>
            </a:r>
            <a:endParaRPr lang="en-US" sz="3200" b="1">
              <a:solidFill>
                <a:srgbClr val="FF0000"/>
              </a:solidFill>
            </a:endParaRPr>
          </a:p>
        </p:txBody>
      </p:sp>
    </p:spTree>
    <p:extLst>
      <p:ext uri="{BB962C8B-B14F-4D97-AF65-F5344CB8AC3E}">
        <p14:creationId xmlns="" xmlns:p14="http://schemas.microsoft.com/office/powerpoint/2010/main" val="6232606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446" y="943289"/>
            <a:ext cx="8911654" cy="4524315"/>
          </a:xfrm>
          <a:prstGeom prst="rect">
            <a:avLst/>
          </a:prstGeom>
        </p:spPr>
        <p:txBody>
          <a:bodyPr wrap="square">
            <a:spAutoFit/>
          </a:bodyPr>
          <a:lstStyle/>
          <a:p>
            <a:pPr marL="342900" indent="-342900" algn="just">
              <a:buFont typeface="Arial" charset="0"/>
              <a:buChar char="•"/>
            </a:pPr>
            <a:r>
              <a:rPr lang="en-US" sz="2400" dirty="0">
                <a:latin typeface="Times New Roman" charset="0"/>
                <a:ea typeface="Times New Roman" charset="0"/>
                <a:cs typeface="Times New Roman" charset="0"/>
              </a:rPr>
              <a:t>The first series of inner transition elements is called the lanthanides because they follow element number 57, lanthanum. The lanthanides consist of the 14 elements from number 58 (cerium, Ce) to number 71 (lutetium, Lu). Because of their natural abundance on Earth is less than 0.01 percent, the lanthanides are sometimes called the rare earth elements. All of the lanthanides have similar properties. </a:t>
            </a:r>
          </a:p>
          <a:p>
            <a:pPr marL="342900" indent="-342900" algn="just">
              <a:buFont typeface="Arial" charset="0"/>
              <a:buChar char="•"/>
            </a:pPr>
            <a:r>
              <a:rPr lang="en-US" sz="2400" dirty="0">
                <a:latin typeface="Times New Roman" charset="0"/>
                <a:ea typeface="Times New Roman" charset="0"/>
                <a:cs typeface="Times New Roman" charset="0"/>
              </a:rPr>
              <a:t>The second series of inner transition elements, the actinides, have atomic numbers ranging from 90 (thorium, Th) to 103 (lawrencium, Lr). All of the actinides are radioactive, and none beyond uranium (92) occur in nature. Like the transition elements, the chemistry of the lanthanides and actinides is unpredictable because of their complex atomic structures. </a:t>
            </a:r>
          </a:p>
        </p:txBody>
      </p:sp>
      <p:sp>
        <p:nvSpPr>
          <p:cNvPr id="3" name="Rectangle 2"/>
          <p:cNvSpPr/>
          <p:nvPr/>
        </p:nvSpPr>
        <p:spPr>
          <a:xfrm>
            <a:off x="82446" y="148471"/>
            <a:ext cx="1370888" cy="584775"/>
          </a:xfrm>
          <a:prstGeom prst="rect">
            <a:avLst/>
          </a:prstGeom>
        </p:spPr>
        <p:txBody>
          <a:bodyPr wrap="none">
            <a:spAutoFit/>
          </a:bodyPr>
          <a:lstStyle/>
          <a:p>
            <a:r>
              <a:rPr lang="en-US" sz="3200" b="1">
                <a:solidFill>
                  <a:srgbClr val="FF0000"/>
                </a:solidFill>
                <a:latin typeface="Times New Roman" charset="0"/>
                <a:ea typeface="Times New Roman" charset="0"/>
                <a:cs typeface="Times New Roman" charset="0"/>
              </a:rPr>
              <a:t>Metals</a:t>
            </a:r>
            <a:endParaRPr lang="en-US" sz="3200" b="1">
              <a:solidFill>
                <a:srgbClr val="FF0000"/>
              </a:solidFill>
            </a:endParaRPr>
          </a:p>
        </p:txBody>
      </p:sp>
    </p:spTree>
    <p:extLst>
      <p:ext uri="{BB962C8B-B14F-4D97-AF65-F5344CB8AC3E}">
        <p14:creationId xmlns="" xmlns:p14="http://schemas.microsoft.com/office/powerpoint/2010/main" val="18642670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892" y="1676171"/>
            <a:ext cx="8979108" cy="3539430"/>
          </a:xfrm>
          <a:prstGeom prst="rect">
            <a:avLst/>
          </a:prstGeom>
        </p:spPr>
        <p:txBody>
          <a:bodyPr wrap="square">
            <a:spAutoFit/>
          </a:bodyPr>
          <a:lstStyle/>
          <a:p>
            <a:pPr marL="214313" indent="-214313" algn="just">
              <a:buFont typeface="Arial" charset="0"/>
              <a:buChar char="•"/>
            </a:pPr>
            <a:r>
              <a:rPr lang="en-US" sz="2800" dirty="0">
                <a:latin typeface="Times New Roman" charset="0"/>
                <a:ea typeface="Times New Roman" charset="0"/>
                <a:cs typeface="Times New Roman" charset="0"/>
              </a:rPr>
              <a:t>Although the majority of the elements in the periodic table are metals, many nonmetals are abundant in nature The nonmetals oxygen and nitrogen make up 99 percent of Earth’s atmosphere. </a:t>
            </a:r>
          </a:p>
          <a:p>
            <a:pPr marL="214313" indent="-214313" algn="just">
              <a:buFont typeface="Arial" charset="0"/>
              <a:buChar char="•"/>
            </a:pPr>
            <a:r>
              <a:rPr lang="en-US" sz="2800" dirty="0">
                <a:latin typeface="Times New Roman" charset="0"/>
                <a:ea typeface="Times New Roman" charset="0"/>
                <a:cs typeface="Times New Roman" charset="0"/>
              </a:rPr>
              <a:t>Carbon, another nonmetal, is found in more compounds than all the other elements combined. The many compounds of carbon, nitrogen, and oxygen are important in a wide variety of applications. </a:t>
            </a:r>
          </a:p>
        </p:txBody>
      </p:sp>
      <p:sp>
        <p:nvSpPr>
          <p:cNvPr id="3" name="Rectangle 2"/>
          <p:cNvSpPr/>
          <p:nvPr/>
        </p:nvSpPr>
        <p:spPr>
          <a:xfrm>
            <a:off x="164892" y="113607"/>
            <a:ext cx="2156360" cy="584775"/>
          </a:xfrm>
          <a:prstGeom prst="rect">
            <a:avLst/>
          </a:prstGeom>
        </p:spPr>
        <p:txBody>
          <a:bodyPr wrap="none">
            <a:spAutoFit/>
          </a:bodyPr>
          <a:lstStyle/>
          <a:p>
            <a:pPr algn="just"/>
            <a:r>
              <a:rPr lang="en-US" sz="3200" b="1">
                <a:solidFill>
                  <a:srgbClr val="FF0000"/>
                </a:solidFill>
                <a:latin typeface="Times New Roman" charset="0"/>
                <a:ea typeface="Times New Roman" charset="0"/>
                <a:cs typeface="Times New Roman" charset="0"/>
              </a:rPr>
              <a:t>Nonmetals </a:t>
            </a:r>
            <a:endParaRPr lang="en-US" sz="3200" b="1" dirty="0">
              <a:solidFill>
                <a:srgbClr val="FF0000"/>
              </a:solidFill>
              <a:latin typeface="Times New Roman" charset="0"/>
              <a:ea typeface="Times New Roman" charset="0"/>
              <a:cs typeface="Times New Roman" charset="0"/>
            </a:endParaRPr>
          </a:p>
        </p:txBody>
      </p:sp>
    </p:spTree>
    <p:extLst>
      <p:ext uri="{BB962C8B-B14F-4D97-AF65-F5344CB8AC3E}">
        <p14:creationId xmlns="" xmlns:p14="http://schemas.microsoft.com/office/powerpoint/2010/main" val="9497819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872" y="1556924"/>
            <a:ext cx="8844197" cy="3108543"/>
          </a:xfrm>
          <a:prstGeom prst="rect">
            <a:avLst/>
          </a:prstGeom>
        </p:spPr>
        <p:txBody>
          <a:bodyPr wrap="square">
            <a:spAutoFit/>
          </a:bodyPr>
          <a:lstStyle/>
          <a:p>
            <a:pPr marL="342900" indent="-342900" algn="just">
              <a:buFont typeface="Arial" charset="0"/>
              <a:buChar char="•"/>
            </a:pPr>
            <a:r>
              <a:rPr lang="en-US" sz="2800" dirty="0">
                <a:latin typeface="Times New Roman" charset="0"/>
                <a:ea typeface="Times New Roman" charset="0"/>
                <a:cs typeface="Times New Roman" charset="0"/>
              </a:rPr>
              <a:t>Most nonmetals don’t conduct electricity, are much poorer conductors of heat than metals, and are brittle when solid. Many are gases at room temperature; those that are solids lack the luster of metals. Their melting points tend to be lower than those of metals. With the exception of carbon, nonmetals have five, six, seven, or eight valence electrons.</a:t>
            </a:r>
            <a:endParaRPr lang="en-US" sz="2800" dirty="0"/>
          </a:p>
        </p:txBody>
      </p:sp>
      <p:sp>
        <p:nvSpPr>
          <p:cNvPr id="3" name="Rectangle 2"/>
          <p:cNvSpPr/>
          <p:nvPr/>
        </p:nvSpPr>
        <p:spPr>
          <a:xfrm>
            <a:off x="194872" y="99752"/>
            <a:ext cx="2156360" cy="584775"/>
          </a:xfrm>
          <a:prstGeom prst="rect">
            <a:avLst/>
          </a:prstGeom>
        </p:spPr>
        <p:txBody>
          <a:bodyPr wrap="none">
            <a:spAutoFit/>
          </a:bodyPr>
          <a:lstStyle/>
          <a:p>
            <a:pPr algn="just"/>
            <a:r>
              <a:rPr lang="en-US" sz="3200" b="1">
                <a:solidFill>
                  <a:srgbClr val="FF0000"/>
                </a:solidFill>
                <a:latin typeface="Times New Roman" charset="0"/>
                <a:ea typeface="Times New Roman" charset="0"/>
                <a:cs typeface="Times New Roman" charset="0"/>
              </a:rPr>
              <a:t>Nonmetals </a:t>
            </a:r>
            <a:endParaRPr lang="en-US" sz="3200" b="1" dirty="0">
              <a:solidFill>
                <a:srgbClr val="FF0000"/>
              </a:solidFill>
              <a:latin typeface="Times New Roman" charset="0"/>
              <a:ea typeface="Times New Roman" charset="0"/>
              <a:cs typeface="Times New Roman" charset="0"/>
            </a:endParaRPr>
          </a:p>
        </p:txBody>
      </p:sp>
    </p:spTree>
    <p:extLst>
      <p:ext uri="{BB962C8B-B14F-4D97-AF65-F5344CB8AC3E}">
        <p14:creationId xmlns="" xmlns:p14="http://schemas.microsoft.com/office/powerpoint/2010/main" val="7396384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928" y="878315"/>
            <a:ext cx="8919384" cy="5693866"/>
          </a:xfrm>
          <a:prstGeom prst="rect">
            <a:avLst/>
          </a:prstGeom>
        </p:spPr>
        <p:txBody>
          <a:bodyPr wrap="square">
            <a:spAutoFit/>
          </a:bodyPr>
          <a:lstStyle/>
          <a:p>
            <a:pPr marL="214313" indent="-214313" algn="just">
              <a:buFont typeface="Arial" charset="0"/>
              <a:buChar char="•"/>
            </a:pPr>
            <a:r>
              <a:rPr lang="en-US" sz="2800" dirty="0">
                <a:latin typeface="Times New Roman" charset="0"/>
                <a:ea typeface="Times New Roman" charset="0"/>
                <a:cs typeface="Times New Roman" charset="0"/>
              </a:rPr>
              <a:t>have some chemical and physical properties of metals and other properties of nonmetals. In the periodic table, the metalloids lie along the border between metals and nonmetals. </a:t>
            </a:r>
          </a:p>
          <a:p>
            <a:pPr marL="214313" indent="-214313" algn="just">
              <a:buFont typeface="Arial" charset="0"/>
              <a:buChar char="•"/>
            </a:pPr>
            <a:r>
              <a:rPr lang="en-US" sz="2800" dirty="0">
                <a:latin typeface="Times New Roman" charset="0"/>
                <a:ea typeface="Times New Roman" charset="0"/>
                <a:cs typeface="Times New Roman" charset="0"/>
              </a:rPr>
              <a:t>Silicon (Si) is probably the most well-known metalloid. Some metalloids such as silicon, germanium (Ge), and arsenic (As) are semiconductors. </a:t>
            </a:r>
          </a:p>
          <a:p>
            <a:pPr marL="214313" indent="-214313" algn="just">
              <a:buFont typeface="Arial" charset="0"/>
              <a:buChar char="•"/>
            </a:pPr>
            <a:r>
              <a:rPr lang="en-US" sz="2800" dirty="0">
                <a:latin typeface="Times New Roman" charset="0"/>
                <a:ea typeface="Times New Roman" charset="0"/>
                <a:cs typeface="Times New Roman" charset="0"/>
              </a:rPr>
              <a:t>The ability of a semiconductor to conduct an electrical current can be increased by adding a small amount of certain other elements. Silicon’s semiconducting properties made the computer revolution possible. A semiconductor is an element that does not conduct electricity as well as a metal, but does conduct slightly better than a nonmetal. </a:t>
            </a:r>
          </a:p>
        </p:txBody>
      </p:sp>
      <p:sp>
        <p:nvSpPr>
          <p:cNvPr id="3" name="Rectangle 2"/>
          <p:cNvSpPr/>
          <p:nvPr/>
        </p:nvSpPr>
        <p:spPr>
          <a:xfrm>
            <a:off x="130928" y="97798"/>
            <a:ext cx="4514377" cy="584775"/>
          </a:xfrm>
          <a:prstGeom prst="rect">
            <a:avLst/>
          </a:prstGeom>
        </p:spPr>
        <p:txBody>
          <a:bodyPr wrap="none">
            <a:spAutoFit/>
          </a:bodyPr>
          <a:lstStyle/>
          <a:p>
            <a:r>
              <a:rPr lang="en-US" sz="3200" b="1">
                <a:solidFill>
                  <a:srgbClr val="FF0000"/>
                </a:solidFill>
                <a:latin typeface="Times New Roman" charset="0"/>
                <a:ea typeface="Times New Roman" charset="0"/>
                <a:cs typeface="Times New Roman" charset="0"/>
              </a:rPr>
              <a:t>Metalloids (Semimetals) </a:t>
            </a:r>
          </a:p>
        </p:txBody>
      </p:sp>
    </p:spTree>
    <p:extLst>
      <p:ext uri="{BB962C8B-B14F-4D97-AF65-F5344CB8AC3E}">
        <p14:creationId xmlns="" xmlns:p14="http://schemas.microsoft.com/office/powerpoint/2010/main" val="14680130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3688" y="1559614"/>
            <a:ext cx="8922895" cy="3046988"/>
          </a:xfrm>
          <a:prstGeom prst="rect">
            <a:avLst/>
          </a:prstGeom>
        </p:spPr>
        <p:txBody>
          <a:bodyPr wrap="square">
            <a:spAutoFit/>
          </a:bodyPr>
          <a:lstStyle/>
          <a:p>
            <a:pPr marL="214313" indent="-214313" algn="just">
              <a:buFont typeface="Arial" charset="0"/>
              <a:buChar char="•"/>
            </a:pPr>
            <a:r>
              <a:rPr lang="en-US" sz="3200" dirty="0">
                <a:latin typeface="Times New Roman" charset="0"/>
                <a:ea typeface="Times New Roman" charset="0"/>
                <a:cs typeface="Times New Roman" charset="0"/>
              </a:rPr>
              <a:t>Semiconductors and </a:t>
            </a:r>
            <a:r>
              <a:rPr lang="en-US" sz="3200" dirty="0" smtClean="0">
                <a:latin typeface="Times New Roman" charset="0"/>
                <a:ea typeface="Times New Roman" charset="0"/>
                <a:cs typeface="Times New Roman" charset="0"/>
              </a:rPr>
              <a:t>their </a:t>
            </a:r>
            <a:r>
              <a:rPr lang="en-US" sz="3200" dirty="0">
                <a:latin typeface="Times New Roman" charset="0"/>
                <a:ea typeface="Times New Roman" charset="0"/>
                <a:cs typeface="Times New Roman" charset="0"/>
              </a:rPr>
              <a:t>u</a:t>
            </a:r>
            <a:r>
              <a:rPr lang="en-US" sz="3200" dirty="0" smtClean="0">
                <a:latin typeface="Times New Roman" charset="0"/>
                <a:ea typeface="Times New Roman" charset="0"/>
                <a:cs typeface="Times New Roman" charset="0"/>
              </a:rPr>
              <a:t>ses television</a:t>
            </a:r>
            <a:r>
              <a:rPr lang="en-US" sz="3200" dirty="0">
                <a:latin typeface="Times New Roman" charset="0"/>
                <a:ea typeface="Times New Roman" charset="0"/>
                <a:cs typeface="Times New Roman" charset="0"/>
              </a:rPr>
              <a:t>, computer, handheld electronic games, and calculator are electrical devices that depend on silicon semiconductors. All have miniature electrical circuits that use silicon’s properties as a semiconductor. </a:t>
            </a:r>
          </a:p>
        </p:txBody>
      </p:sp>
      <p:sp>
        <p:nvSpPr>
          <p:cNvPr id="3" name="Rectangle 2"/>
          <p:cNvSpPr/>
          <p:nvPr/>
        </p:nvSpPr>
        <p:spPr>
          <a:xfrm>
            <a:off x="93688" y="222489"/>
            <a:ext cx="4514377" cy="584775"/>
          </a:xfrm>
          <a:prstGeom prst="rect">
            <a:avLst/>
          </a:prstGeom>
        </p:spPr>
        <p:txBody>
          <a:bodyPr wrap="none">
            <a:spAutoFit/>
          </a:bodyPr>
          <a:lstStyle/>
          <a:p>
            <a:r>
              <a:rPr lang="en-US" sz="3200" b="1">
                <a:solidFill>
                  <a:srgbClr val="FF0000"/>
                </a:solidFill>
                <a:latin typeface="Times New Roman" charset="0"/>
                <a:ea typeface="Times New Roman" charset="0"/>
                <a:cs typeface="Times New Roman" charset="0"/>
              </a:rPr>
              <a:t>Metalloids (Semimetals) </a:t>
            </a:r>
          </a:p>
        </p:txBody>
      </p:sp>
    </p:spTree>
    <p:extLst>
      <p:ext uri="{BB962C8B-B14F-4D97-AF65-F5344CB8AC3E}">
        <p14:creationId xmlns="" xmlns:p14="http://schemas.microsoft.com/office/powerpoint/2010/main" val="4563160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noChangeArrowheads="1"/>
          </p:cNvSpPr>
          <p:nvPr>
            <p:ph type="body" idx="1"/>
          </p:nvPr>
        </p:nvSpPr>
        <p:spPr>
          <a:xfrm>
            <a:off x="0" y="0"/>
            <a:ext cx="9144000" cy="6858000"/>
          </a:xfrm>
        </p:spPr>
        <p:txBody>
          <a:bodyPr>
            <a:normAutofit/>
          </a:bodyPr>
          <a:lstStyle/>
          <a:p>
            <a:pPr algn="l" rtl="0">
              <a:lnSpc>
                <a:spcPct val="90000"/>
              </a:lnSpc>
            </a:pPr>
            <a:r>
              <a:rPr lang="en-US" sz="2400" b="1" dirty="0" smtClean="0">
                <a:solidFill>
                  <a:srgbClr val="000000"/>
                </a:solidFill>
                <a:latin typeface="Times New Roman" pitchFamily="18" charset="0"/>
                <a:cs typeface="Times New Roman" pitchFamily="18" charset="0"/>
              </a:rPr>
              <a:t>Differentiation </a:t>
            </a:r>
            <a:r>
              <a:rPr lang="en-US" sz="2400" b="1" dirty="0">
                <a:solidFill>
                  <a:srgbClr val="000000"/>
                </a:solidFill>
                <a:latin typeface="Times New Roman" pitchFamily="18" charset="0"/>
                <a:cs typeface="Times New Roman" pitchFamily="18" charset="0"/>
              </a:rPr>
              <a:t>between metal and non metal </a:t>
            </a:r>
          </a:p>
          <a:p>
            <a:pPr algn="l" rtl="0">
              <a:lnSpc>
                <a:spcPct val="90000"/>
              </a:lnSpc>
            </a:pPr>
            <a:r>
              <a:rPr lang="en-US" sz="2400" b="1" dirty="0">
                <a:solidFill>
                  <a:srgbClr val="000000"/>
                </a:solidFill>
                <a:latin typeface="Times New Roman" pitchFamily="18" charset="0"/>
                <a:cs typeface="Times New Roman" pitchFamily="18" charset="0"/>
              </a:rPr>
              <a:t>               Metals                               Non metals</a:t>
            </a:r>
          </a:p>
          <a:p>
            <a:pPr algn="l" rtl="0">
              <a:lnSpc>
                <a:spcPct val="90000"/>
              </a:lnSpc>
            </a:pPr>
            <a:r>
              <a:rPr lang="en-US" sz="2400" dirty="0">
                <a:solidFill>
                  <a:srgbClr val="000000"/>
                </a:solidFill>
                <a:latin typeface="Times New Roman" pitchFamily="18" charset="0"/>
                <a:cs typeface="Times New Roman" pitchFamily="18" charset="0"/>
              </a:rPr>
              <a:t>Valence shell has less than     Valence shell has more </a:t>
            </a:r>
            <a:r>
              <a:rPr lang="en-US" sz="2400" dirty="0" err="1">
                <a:solidFill>
                  <a:srgbClr val="000000"/>
                </a:solidFill>
                <a:latin typeface="Times New Roman" pitchFamily="18" charset="0"/>
                <a:cs typeface="Times New Roman" pitchFamily="18" charset="0"/>
              </a:rPr>
              <a:t>halp</a:t>
            </a:r>
            <a:r>
              <a:rPr lang="en-US" sz="2400" dirty="0">
                <a:solidFill>
                  <a:srgbClr val="000000"/>
                </a:solidFill>
                <a:latin typeface="Times New Roman" pitchFamily="18" charset="0"/>
                <a:cs typeface="Times New Roman" pitchFamily="18" charset="0"/>
              </a:rPr>
              <a:t> its capacity of electrons than half its capacity of electrons </a:t>
            </a:r>
          </a:p>
          <a:p>
            <a:r>
              <a:rPr lang="en-US" sz="2400" dirty="0">
                <a:solidFill>
                  <a:srgbClr val="000000"/>
                </a:solidFill>
                <a:latin typeface="Times New Roman" pitchFamily="18" charset="0"/>
                <a:cs typeface="Times New Roman" pitchFamily="18" charset="0"/>
              </a:rPr>
              <a:t> ( 1 or 2  or 3 ) They are             ( 5 or 6 or 7 </a:t>
            </a:r>
            <a:r>
              <a:rPr lang="en-US" sz="2400" dirty="0" smtClean="0">
                <a:solidFill>
                  <a:srgbClr val="000000"/>
                </a:solidFill>
                <a:latin typeface="Times New Roman" pitchFamily="18" charset="0"/>
                <a:cs typeface="Times New Roman" pitchFamily="18" charset="0"/>
              </a:rPr>
              <a:t>) They are called </a:t>
            </a:r>
          </a:p>
          <a:p>
            <a:r>
              <a:rPr lang="en-US" sz="2400" dirty="0" smtClean="0">
                <a:solidFill>
                  <a:srgbClr val="000000"/>
                </a:solidFill>
                <a:latin typeface="Times New Roman" pitchFamily="18" charset="0"/>
                <a:cs typeface="Times New Roman" pitchFamily="18" charset="0"/>
              </a:rPr>
              <a:t> </a:t>
            </a:r>
            <a:r>
              <a:rPr lang="en-US" sz="2400" dirty="0">
                <a:solidFill>
                  <a:srgbClr val="000000"/>
                </a:solidFill>
                <a:latin typeface="Times New Roman" pitchFamily="18" charset="0"/>
                <a:cs typeface="Times New Roman" pitchFamily="18" charset="0"/>
              </a:rPr>
              <a:t>called </a:t>
            </a:r>
            <a:r>
              <a:rPr lang="en-US" sz="2400" dirty="0" smtClean="0">
                <a:solidFill>
                  <a:srgbClr val="000000"/>
                </a:solidFill>
                <a:latin typeface="Times New Roman" pitchFamily="18" charset="0"/>
                <a:cs typeface="Times New Roman" pitchFamily="18" charset="0"/>
              </a:rPr>
              <a:t>electropositive                        electronegative elements  </a:t>
            </a:r>
            <a:endParaRPr lang="en-US" sz="2400" dirty="0">
              <a:solidFill>
                <a:srgbClr val="000000"/>
              </a:solidFill>
              <a:latin typeface="Times New Roman" pitchFamily="18" charset="0"/>
              <a:cs typeface="Times New Roman" pitchFamily="18" charset="0"/>
            </a:endParaRPr>
          </a:p>
          <a:p>
            <a:pPr>
              <a:buNone/>
            </a:pPr>
            <a:r>
              <a:rPr lang="en-US" sz="2400" dirty="0" smtClean="0">
                <a:solidFill>
                  <a:srgbClr val="000000"/>
                </a:solidFill>
                <a:latin typeface="Times New Roman" pitchFamily="18" charset="0"/>
                <a:cs typeface="Times New Roman" pitchFamily="18" charset="0"/>
              </a:rPr>
              <a:t>    Relatively </a:t>
            </a:r>
            <a:r>
              <a:rPr lang="en-US" sz="2400" dirty="0">
                <a:solidFill>
                  <a:srgbClr val="000000"/>
                </a:solidFill>
                <a:latin typeface="Times New Roman" pitchFamily="18" charset="0"/>
                <a:cs typeface="Times New Roman" pitchFamily="18" charset="0"/>
              </a:rPr>
              <a:t>large atomic </a:t>
            </a:r>
            <a:r>
              <a:rPr lang="en-US" sz="2400" dirty="0" smtClean="0">
                <a:solidFill>
                  <a:srgbClr val="000000"/>
                </a:solidFill>
                <a:latin typeface="Times New Roman" pitchFamily="18" charset="0"/>
                <a:cs typeface="Times New Roman" pitchFamily="18" charset="0"/>
              </a:rPr>
              <a:t>radius            have small atomic radius </a:t>
            </a:r>
            <a:endParaRPr lang="en-US" sz="2400" dirty="0">
              <a:solidFill>
                <a:srgbClr val="000000"/>
              </a:solidFill>
              <a:latin typeface="Times New Roman" pitchFamily="18" charset="0"/>
              <a:cs typeface="Times New Roman" pitchFamily="18" charset="0"/>
            </a:endParaRPr>
          </a:p>
          <a:p>
            <a:r>
              <a:rPr lang="en-US" sz="2400" dirty="0">
                <a:solidFill>
                  <a:srgbClr val="000000"/>
                </a:solidFill>
                <a:latin typeface="Times New Roman" pitchFamily="18" charset="0"/>
                <a:cs typeface="Times New Roman" pitchFamily="18" charset="0"/>
              </a:rPr>
              <a:t>the ionization energy </a:t>
            </a:r>
            <a:r>
              <a:rPr lang="en-US" sz="2400" dirty="0" smtClean="0">
                <a:solidFill>
                  <a:srgbClr val="000000"/>
                </a:solidFill>
                <a:latin typeface="Times New Roman" pitchFamily="18" charset="0"/>
                <a:cs typeface="Times New Roman" pitchFamily="18" charset="0"/>
              </a:rPr>
              <a:t>and                    electron affinity, </a:t>
            </a:r>
            <a:endParaRPr lang="en-US" sz="2400" dirty="0">
              <a:solidFill>
                <a:srgbClr val="000000"/>
              </a:solidFill>
              <a:latin typeface="Times New Roman" pitchFamily="18" charset="0"/>
              <a:cs typeface="Times New Roman" pitchFamily="18" charset="0"/>
            </a:endParaRPr>
          </a:p>
          <a:p>
            <a:r>
              <a:rPr lang="en-US" sz="2400" dirty="0" err="1">
                <a:solidFill>
                  <a:srgbClr val="000000"/>
                </a:solidFill>
                <a:latin typeface="Times New Roman" pitchFamily="18" charset="0"/>
                <a:cs typeface="Times New Roman" pitchFamily="18" charset="0"/>
              </a:rPr>
              <a:t>electronegativity</a:t>
            </a:r>
            <a:r>
              <a:rPr lang="en-US" sz="2400" dirty="0">
                <a:solidFill>
                  <a:srgbClr val="000000"/>
                </a:solidFill>
                <a:latin typeface="Times New Roman" pitchFamily="18" charset="0"/>
                <a:cs typeface="Times New Roman" pitchFamily="18" charset="0"/>
              </a:rPr>
              <a:t> </a:t>
            </a:r>
            <a:r>
              <a:rPr lang="en-US" sz="2400" dirty="0" smtClean="0">
                <a:solidFill>
                  <a:srgbClr val="000000"/>
                </a:solidFill>
                <a:latin typeface="Times New Roman" pitchFamily="18" charset="0"/>
                <a:cs typeface="Times New Roman" pitchFamily="18" charset="0"/>
              </a:rPr>
              <a:t>and                           </a:t>
            </a:r>
            <a:r>
              <a:rPr lang="en-US" sz="2400" dirty="0" err="1" smtClean="0">
                <a:solidFill>
                  <a:srgbClr val="000000"/>
                </a:solidFill>
                <a:latin typeface="Times New Roman" pitchFamily="18" charset="0"/>
                <a:cs typeface="Times New Roman" pitchFamily="18" charset="0"/>
              </a:rPr>
              <a:t>electronegativity</a:t>
            </a:r>
            <a:r>
              <a:rPr lang="en-US" sz="2400" dirty="0" smtClean="0">
                <a:solidFill>
                  <a:srgbClr val="000000"/>
                </a:solidFill>
                <a:latin typeface="Times New Roman" pitchFamily="18" charset="0"/>
                <a:cs typeface="Times New Roman" pitchFamily="18" charset="0"/>
              </a:rPr>
              <a:t> and </a:t>
            </a:r>
            <a:endParaRPr lang="en-US" sz="2400" dirty="0">
              <a:solidFill>
                <a:srgbClr val="000000"/>
              </a:solidFill>
              <a:latin typeface="Times New Roman" pitchFamily="18" charset="0"/>
              <a:cs typeface="Times New Roman" pitchFamily="18" charset="0"/>
            </a:endParaRPr>
          </a:p>
          <a:p>
            <a:r>
              <a:rPr lang="en-US" sz="2400" dirty="0">
                <a:solidFill>
                  <a:srgbClr val="000000"/>
                </a:solidFill>
                <a:latin typeface="Times New Roman" pitchFamily="18" charset="0"/>
                <a:cs typeface="Times New Roman" pitchFamily="18" charset="0"/>
              </a:rPr>
              <a:t>electron affinity have small </a:t>
            </a:r>
            <a:r>
              <a:rPr lang="en-US" sz="2400" dirty="0" smtClean="0">
                <a:solidFill>
                  <a:srgbClr val="000000"/>
                </a:solidFill>
                <a:latin typeface="Times New Roman" pitchFamily="18" charset="0"/>
                <a:cs typeface="Times New Roman" pitchFamily="18" charset="0"/>
              </a:rPr>
              <a:t>value          ionization energy have</a:t>
            </a:r>
            <a:endParaRPr lang="en-US" sz="2400" dirty="0">
              <a:solidFill>
                <a:srgbClr val="000000"/>
              </a:solidFill>
              <a:latin typeface="Times New Roman" pitchFamily="18" charset="0"/>
              <a:cs typeface="Times New Roman" pitchFamily="18" charset="0"/>
            </a:endParaRPr>
          </a:p>
          <a:p>
            <a:pPr algn="l" rtl="0">
              <a:lnSpc>
                <a:spcPct val="90000"/>
              </a:lnSpc>
            </a:pPr>
            <a:r>
              <a:rPr lang="en-US" sz="2400" dirty="0" smtClean="0">
                <a:solidFill>
                  <a:srgbClr val="000000"/>
                </a:solidFill>
                <a:latin typeface="Times New Roman" pitchFamily="18" charset="0"/>
                <a:cs typeface="Times New Roman" pitchFamily="18" charset="0"/>
              </a:rPr>
              <a:t>                                                                      high </a:t>
            </a:r>
            <a:r>
              <a:rPr lang="en-US" sz="2400" dirty="0">
                <a:solidFill>
                  <a:srgbClr val="000000"/>
                </a:solidFill>
                <a:latin typeface="Times New Roman" pitchFamily="18" charset="0"/>
                <a:cs typeface="Times New Roman" pitchFamily="18" charset="0"/>
              </a:rPr>
              <a:t>value </a:t>
            </a:r>
          </a:p>
          <a:p>
            <a:pPr algn="l" rtl="0">
              <a:lnSpc>
                <a:spcPct val="90000"/>
              </a:lnSpc>
            </a:pPr>
            <a:r>
              <a:rPr lang="en-US" sz="2400" dirty="0">
                <a:solidFill>
                  <a:srgbClr val="000000"/>
                </a:solidFill>
                <a:latin typeface="Times New Roman" pitchFamily="18" charset="0"/>
                <a:cs typeface="Times New Roman" pitchFamily="18" charset="0"/>
              </a:rPr>
              <a:t>They have a good conductivity                    they have a bad</a:t>
            </a:r>
          </a:p>
          <a:p>
            <a:pPr algn="l" rtl="0">
              <a:lnSpc>
                <a:spcPct val="90000"/>
              </a:lnSpc>
              <a:buFontTx/>
              <a:buNone/>
            </a:pPr>
            <a:r>
              <a:rPr lang="en-US" sz="2400" dirty="0">
                <a:solidFill>
                  <a:srgbClr val="000000"/>
                </a:solidFill>
                <a:latin typeface="Times New Roman" pitchFamily="18" charset="0"/>
                <a:cs typeface="Times New Roman" pitchFamily="18" charset="0"/>
              </a:rPr>
              <a:t>       of electricity .                                           conductivity of electricity .</a:t>
            </a:r>
          </a:p>
          <a:p>
            <a:pPr algn="l" rtl="0">
              <a:lnSpc>
                <a:spcPct val="90000"/>
              </a:lnSpc>
            </a:pPr>
            <a:endParaRPr lang="en-US" sz="2400" dirty="0">
              <a:solidFill>
                <a:srgbClr val="000000"/>
              </a:solidFill>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3"/>
          <p:cNvSpPr>
            <a:spLocks noGrp="1" noChangeArrowheads="1"/>
          </p:cNvSpPr>
          <p:nvPr>
            <p:ph type="body" idx="1"/>
          </p:nvPr>
        </p:nvSpPr>
        <p:spPr>
          <a:xfrm>
            <a:off x="0" y="0"/>
            <a:ext cx="9144000" cy="6858000"/>
          </a:xfrm>
        </p:spPr>
        <p:txBody>
          <a:bodyPr>
            <a:normAutofit lnSpcReduction="10000"/>
          </a:bodyPr>
          <a:lstStyle/>
          <a:p>
            <a:pPr algn="l" rtl="0">
              <a:lnSpc>
                <a:spcPct val="80000"/>
              </a:lnSpc>
            </a:pPr>
            <a:r>
              <a:rPr lang="en-US" sz="2400">
                <a:solidFill>
                  <a:srgbClr val="000000"/>
                </a:solidFill>
                <a:latin typeface="Times New Roman" pitchFamily="18" charset="0"/>
                <a:cs typeface="Times New Roman" pitchFamily="18" charset="0"/>
              </a:rPr>
              <a:t>1- Fluorine is the strongest non metal while caesium is the strongest metals Because fluorine has smallest radius while caesium has the biggest radius .</a:t>
            </a:r>
          </a:p>
          <a:p>
            <a:pPr algn="l" rtl="0">
              <a:lnSpc>
                <a:spcPct val="80000"/>
              </a:lnSpc>
            </a:pPr>
            <a:r>
              <a:rPr lang="en-US" sz="2400">
                <a:solidFill>
                  <a:srgbClr val="000000"/>
                </a:solidFill>
                <a:latin typeface="Times New Roman" pitchFamily="18" charset="0"/>
                <a:cs typeface="Times New Roman" pitchFamily="18" charset="0"/>
              </a:rPr>
              <a:t> </a:t>
            </a:r>
          </a:p>
          <a:p>
            <a:pPr algn="l" rtl="0">
              <a:lnSpc>
                <a:spcPct val="80000"/>
              </a:lnSpc>
            </a:pPr>
            <a:r>
              <a:rPr lang="en-US" sz="2400">
                <a:solidFill>
                  <a:srgbClr val="000000"/>
                </a:solidFill>
                <a:latin typeface="Times New Roman" pitchFamily="18" charset="0"/>
                <a:cs typeface="Times New Roman" pitchFamily="18" charset="0"/>
              </a:rPr>
              <a:t>2- Metals are considered as electropositive elements because metals lose electrons to form positive ions .</a:t>
            </a:r>
          </a:p>
          <a:p>
            <a:pPr algn="l" rtl="0">
              <a:lnSpc>
                <a:spcPct val="80000"/>
              </a:lnSpc>
            </a:pPr>
            <a:r>
              <a:rPr lang="en-US" sz="2400">
                <a:solidFill>
                  <a:srgbClr val="000000"/>
                </a:solidFill>
                <a:latin typeface="Times New Roman" pitchFamily="18" charset="0"/>
                <a:cs typeface="Times New Roman" pitchFamily="18" charset="0"/>
              </a:rPr>
              <a:t>3- Non metals are considered as electronegative elements because non metals gains electrons to from negative ions .</a:t>
            </a:r>
          </a:p>
          <a:p>
            <a:pPr algn="l" rtl="0">
              <a:lnSpc>
                <a:spcPct val="80000"/>
              </a:lnSpc>
            </a:pPr>
            <a:r>
              <a:rPr lang="en-US" sz="2400">
                <a:solidFill>
                  <a:srgbClr val="000000"/>
                </a:solidFill>
                <a:latin typeface="Times New Roman" pitchFamily="18" charset="0"/>
                <a:cs typeface="Times New Roman" pitchFamily="18" charset="0"/>
              </a:rPr>
              <a:t>4- Metal are good conductors of electricity because they have few valence electrons which can transfer easily from one position to another in the metal structure .</a:t>
            </a:r>
          </a:p>
          <a:p>
            <a:pPr algn="l" rtl="0">
              <a:lnSpc>
                <a:spcPct val="80000"/>
              </a:lnSpc>
            </a:pPr>
            <a:r>
              <a:rPr lang="en-US" sz="2400">
                <a:solidFill>
                  <a:srgbClr val="000000"/>
                </a:solidFill>
                <a:latin typeface="Times New Roman" pitchFamily="18" charset="0"/>
                <a:cs typeface="Times New Roman" pitchFamily="18" charset="0"/>
              </a:rPr>
              <a:t>5- Non metals are bad conductors of electricity because their valence electrons are strongly bounded to the nucleus due to the small atomic size therefore it is difficult for the valency electrons to be transferred .</a:t>
            </a:r>
          </a:p>
          <a:p>
            <a:pPr algn="l" rtl="0">
              <a:lnSpc>
                <a:spcPct val="80000"/>
              </a:lnSpc>
            </a:pPr>
            <a:r>
              <a:rPr lang="en-US" sz="2400">
                <a:solidFill>
                  <a:srgbClr val="000000"/>
                </a:solidFill>
                <a:latin typeface="Times New Roman" pitchFamily="18" charset="0"/>
                <a:cs typeface="Times New Roman" pitchFamily="18" charset="0"/>
              </a:rPr>
              <a:t>6- Metals have small values for ionization energy and electron affinity because they have large atomic radius .</a:t>
            </a:r>
          </a:p>
          <a:p>
            <a:pPr algn="l" rtl="0">
              <a:lnSpc>
                <a:spcPct val="80000"/>
              </a:lnSpc>
            </a:pPr>
            <a:r>
              <a:rPr lang="en-US" sz="2400">
                <a:solidFill>
                  <a:srgbClr val="000000"/>
                </a:solidFill>
                <a:latin typeface="Times New Roman" pitchFamily="18" charset="0"/>
                <a:cs typeface="Times New Roman" pitchFamily="18" charset="0"/>
              </a:rPr>
              <a:t>7- The strongest metal lie at the bottom on the left and side of the periodic table because of the increasing in the atomic number the atomic radius increases gradually so the attractive force of the nucleus to the valency electrons decreases therefore it is very easy for the atom to lose the valency electrons so the metalic property increases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3"/>
          <p:cNvSpPr>
            <a:spLocks noGrp="1" noChangeArrowheads="1"/>
          </p:cNvSpPr>
          <p:nvPr>
            <p:ph type="body" idx="1"/>
          </p:nvPr>
        </p:nvSpPr>
        <p:spPr>
          <a:xfrm>
            <a:off x="0" y="0"/>
            <a:ext cx="9144000" cy="6858000"/>
          </a:xfrm>
        </p:spPr>
        <p:txBody>
          <a:bodyPr>
            <a:normAutofit lnSpcReduction="10000"/>
          </a:bodyPr>
          <a:lstStyle/>
          <a:p>
            <a:pPr algn="l" rtl="0">
              <a:lnSpc>
                <a:spcPct val="80000"/>
              </a:lnSpc>
            </a:pPr>
            <a:r>
              <a:rPr lang="en-US" sz="1800" b="1" i="1" u="sng" dirty="0">
                <a:solidFill>
                  <a:srgbClr val="000000"/>
                </a:solidFill>
                <a:latin typeface="Times New Roman" pitchFamily="18" charset="0"/>
                <a:cs typeface="Times New Roman" pitchFamily="18" charset="0"/>
              </a:rPr>
              <a:t>Metalloids</a:t>
            </a:r>
            <a:endParaRPr lang="en-US" sz="1800" b="1" dirty="0">
              <a:solidFill>
                <a:srgbClr val="000000"/>
              </a:solidFill>
              <a:latin typeface="Times New Roman" pitchFamily="18" charset="0"/>
              <a:cs typeface="Times New Roman" pitchFamily="18" charset="0"/>
            </a:endParaRPr>
          </a:p>
          <a:p>
            <a:pPr algn="l" rtl="0">
              <a:lnSpc>
                <a:spcPct val="80000"/>
              </a:lnSpc>
            </a:pPr>
            <a:r>
              <a:rPr lang="en-US" sz="1800" b="1" dirty="0">
                <a:solidFill>
                  <a:srgbClr val="000000"/>
                </a:solidFill>
                <a:latin typeface="Times New Roman" pitchFamily="18" charset="0"/>
                <a:cs typeface="Times New Roman" pitchFamily="18" charset="0"/>
              </a:rPr>
              <a:t>1- They are elements whose </a:t>
            </a:r>
            <a:r>
              <a:rPr lang="en-US" sz="1800" b="1" dirty="0" err="1">
                <a:solidFill>
                  <a:srgbClr val="000000"/>
                </a:solidFill>
                <a:latin typeface="Times New Roman" pitchFamily="18" charset="0"/>
                <a:cs typeface="Times New Roman" pitchFamily="18" charset="0"/>
              </a:rPr>
              <a:t>valency</a:t>
            </a:r>
            <a:r>
              <a:rPr lang="en-US" sz="1800" b="1" dirty="0">
                <a:solidFill>
                  <a:srgbClr val="000000"/>
                </a:solidFill>
                <a:latin typeface="Times New Roman" pitchFamily="18" charset="0"/>
                <a:cs typeface="Times New Roman" pitchFamily="18" charset="0"/>
              </a:rPr>
              <a:t> shell contains 4 electrons .</a:t>
            </a:r>
          </a:p>
          <a:p>
            <a:pPr algn="l" rtl="0">
              <a:lnSpc>
                <a:spcPct val="80000"/>
              </a:lnSpc>
            </a:pPr>
            <a:r>
              <a:rPr lang="en-US" sz="1800" b="1" dirty="0">
                <a:solidFill>
                  <a:srgbClr val="000000"/>
                </a:solidFill>
                <a:latin typeface="Times New Roman" pitchFamily="18" charset="0"/>
                <a:cs typeface="Times New Roman" pitchFamily="18" charset="0"/>
              </a:rPr>
              <a:t>2- Sometimes they act as metal ( when they gains electrons ) .</a:t>
            </a:r>
          </a:p>
          <a:p>
            <a:pPr algn="l" rtl="0">
              <a:lnSpc>
                <a:spcPct val="80000"/>
              </a:lnSpc>
            </a:pPr>
            <a:r>
              <a:rPr lang="en-US" sz="1800" b="1" dirty="0">
                <a:solidFill>
                  <a:srgbClr val="000000"/>
                </a:solidFill>
                <a:latin typeface="Times New Roman" pitchFamily="18" charset="0"/>
                <a:cs typeface="Times New Roman" pitchFamily="18" charset="0"/>
              </a:rPr>
              <a:t>  </a:t>
            </a:r>
          </a:p>
          <a:p>
            <a:pPr algn="l" rtl="0">
              <a:lnSpc>
                <a:spcPct val="80000"/>
              </a:lnSpc>
            </a:pPr>
            <a:r>
              <a:rPr lang="en-US" sz="1800" b="1" dirty="0">
                <a:solidFill>
                  <a:srgbClr val="000000"/>
                </a:solidFill>
                <a:latin typeface="Times New Roman" pitchFamily="18" charset="0"/>
                <a:cs typeface="Times New Roman" pitchFamily="18" charset="0"/>
              </a:rPr>
              <a:t>3- They act as semiconductors ( Boron – silicon ) which are used in or transistors and knows as semiconductors electronic instruments .</a:t>
            </a:r>
          </a:p>
          <a:p>
            <a:pPr algn="l" rtl="0">
              <a:lnSpc>
                <a:spcPct val="80000"/>
              </a:lnSpc>
            </a:pPr>
            <a:r>
              <a:rPr lang="en-US" sz="1800" b="1" dirty="0">
                <a:solidFill>
                  <a:srgbClr val="000000"/>
                </a:solidFill>
                <a:latin typeface="Times New Roman" pitchFamily="18" charset="0"/>
                <a:cs typeface="Times New Roman" pitchFamily="18" charset="0"/>
              </a:rPr>
              <a:t>metals                       metalloids                         non metal </a:t>
            </a:r>
          </a:p>
          <a:p>
            <a:pPr algn="l" rtl="0">
              <a:lnSpc>
                <a:spcPct val="80000"/>
              </a:lnSpc>
            </a:pPr>
            <a:r>
              <a:rPr lang="en-US" sz="1800" b="1" dirty="0">
                <a:solidFill>
                  <a:srgbClr val="000000"/>
                </a:solidFill>
                <a:latin typeface="Times New Roman" pitchFamily="18" charset="0"/>
                <a:cs typeface="Times New Roman" pitchFamily="18" charset="0"/>
              </a:rPr>
              <a:t>* Because the atomic size decrease and the attractive force of nucleus on the valence electron will be increased therefore it is difficult for the atom to lose the valence electron .</a:t>
            </a:r>
            <a:endParaRPr lang="en-US" sz="1800" b="1" u="sng" dirty="0">
              <a:solidFill>
                <a:srgbClr val="000000"/>
              </a:solidFill>
              <a:latin typeface="Times New Roman" pitchFamily="18" charset="0"/>
              <a:cs typeface="Times New Roman" pitchFamily="18" charset="0"/>
            </a:endParaRPr>
          </a:p>
          <a:p>
            <a:pPr algn="l" rtl="0">
              <a:lnSpc>
                <a:spcPct val="80000"/>
              </a:lnSpc>
            </a:pPr>
            <a:r>
              <a:rPr lang="en-US" sz="1800" b="1" u="sng" dirty="0">
                <a:solidFill>
                  <a:srgbClr val="000000"/>
                </a:solidFill>
                <a:latin typeface="Times New Roman" pitchFamily="18" charset="0"/>
                <a:cs typeface="Times New Roman" pitchFamily="18" charset="0"/>
              </a:rPr>
              <a:t>Metalloids increase in period</a:t>
            </a:r>
            <a:r>
              <a:rPr lang="en-US" sz="1800" b="1" dirty="0">
                <a:solidFill>
                  <a:srgbClr val="000000"/>
                </a:solidFill>
                <a:latin typeface="Times New Roman" pitchFamily="18" charset="0"/>
                <a:cs typeface="Times New Roman" pitchFamily="18" charset="0"/>
              </a:rPr>
              <a:t> because the atomic size decrease and the attractive force of nucleus to electron will be increased therefore it becomes easier for the nucleus to gain a new electron .</a:t>
            </a:r>
            <a:endParaRPr lang="en-US" sz="1800" b="1" u="sng" dirty="0">
              <a:solidFill>
                <a:srgbClr val="000000"/>
              </a:solidFill>
              <a:latin typeface="Times New Roman" pitchFamily="18" charset="0"/>
              <a:cs typeface="Times New Roman" pitchFamily="18" charset="0"/>
            </a:endParaRPr>
          </a:p>
          <a:p>
            <a:pPr algn="l" rtl="0">
              <a:lnSpc>
                <a:spcPct val="80000"/>
              </a:lnSpc>
            </a:pPr>
            <a:r>
              <a:rPr lang="en-US" sz="1800" b="1" u="sng" dirty="0">
                <a:solidFill>
                  <a:srgbClr val="000000"/>
                </a:solidFill>
                <a:latin typeface="Times New Roman" pitchFamily="18" charset="0"/>
                <a:cs typeface="Times New Roman" pitchFamily="18" charset="0"/>
              </a:rPr>
              <a:t>In groups</a:t>
            </a:r>
            <a:r>
              <a:rPr lang="en-US" sz="1800" b="1" dirty="0">
                <a:solidFill>
                  <a:srgbClr val="000000"/>
                </a:solidFill>
                <a:latin typeface="Times New Roman" pitchFamily="18" charset="0"/>
                <a:cs typeface="Times New Roman" pitchFamily="18" charset="0"/>
              </a:rPr>
              <a:t> : Metals increase in group because the increase in the atomic number makes to increase of energy levels and screen ( decrease ) the attractive force of the nucleus on the valence electrons therefore it is easy for the atom to lose the valence electrons .</a:t>
            </a:r>
          </a:p>
          <a:p>
            <a:pPr algn="l" rtl="0">
              <a:lnSpc>
                <a:spcPct val="80000"/>
              </a:lnSpc>
            </a:pPr>
            <a:r>
              <a:rPr lang="en-US" sz="1800" b="1" dirty="0">
                <a:solidFill>
                  <a:srgbClr val="000000"/>
                </a:solidFill>
                <a:latin typeface="Times New Roman" pitchFamily="18" charset="0"/>
                <a:cs typeface="Times New Roman" pitchFamily="18" charset="0"/>
              </a:rPr>
              <a:t>In groups : non metals decrease because the increase in the atomic number makes to increase the energy level and screen the attractive force of nucleus on the valence electrons therefore it is difficult for the atom to gain a new electron . </a:t>
            </a:r>
            <a:r>
              <a:rPr lang="en-US" sz="1800" b="1" i="1" u="sng" dirty="0">
                <a:solidFill>
                  <a:srgbClr val="000000"/>
                </a:solidFill>
                <a:latin typeface="Times New Roman" pitchFamily="18" charset="0"/>
                <a:cs typeface="Times New Roman" pitchFamily="18" charset="0"/>
              </a:rPr>
              <a:t>Non metallic prop inc</a:t>
            </a:r>
          </a:p>
          <a:p>
            <a:pPr algn="l" rtl="0">
              <a:lnSpc>
                <a:spcPct val="80000"/>
              </a:lnSpc>
            </a:pPr>
            <a:r>
              <a:rPr lang="en-US" sz="1800" b="1" i="1" u="sng" dirty="0">
                <a:solidFill>
                  <a:srgbClr val="000000"/>
                </a:solidFill>
                <a:latin typeface="Times New Roman" pitchFamily="18" charset="0"/>
                <a:cs typeface="Times New Roman" pitchFamily="18" charset="0"/>
              </a:rPr>
              <a:t>Metallic prop </a:t>
            </a:r>
            <a:r>
              <a:rPr lang="en-US" sz="1800" b="1" i="1" u="sng" dirty="0" err="1">
                <a:solidFill>
                  <a:srgbClr val="000000"/>
                </a:solidFill>
                <a:latin typeface="Times New Roman" pitchFamily="18" charset="0"/>
                <a:cs typeface="Times New Roman" pitchFamily="18" charset="0"/>
              </a:rPr>
              <a:t>decNon</a:t>
            </a:r>
            <a:r>
              <a:rPr lang="en-US" sz="1800" b="1" i="1" u="sng" dirty="0">
                <a:solidFill>
                  <a:srgbClr val="000000"/>
                </a:solidFill>
                <a:latin typeface="Times New Roman" pitchFamily="18" charset="0"/>
                <a:cs typeface="Times New Roman" pitchFamily="18" charset="0"/>
              </a:rPr>
              <a:t> metallic prop </a:t>
            </a:r>
            <a:r>
              <a:rPr lang="en-US" sz="1800" b="1" i="1" u="sng" dirty="0" err="1">
                <a:solidFill>
                  <a:srgbClr val="000000"/>
                </a:solidFill>
                <a:latin typeface="Times New Roman" pitchFamily="18" charset="0"/>
                <a:cs typeface="Times New Roman" pitchFamily="18" charset="0"/>
              </a:rPr>
              <a:t>dec</a:t>
            </a:r>
            <a:endParaRPr lang="en-US" sz="1800" b="1" i="1" u="sng" dirty="0">
              <a:solidFill>
                <a:srgbClr val="000000"/>
              </a:solidFill>
              <a:latin typeface="Times New Roman" pitchFamily="18" charset="0"/>
              <a:cs typeface="Times New Roman" pitchFamily="18" charset="0"/>
            </a:endParaRPr>
          </a:p>
          <a:p>
            <a:pPr algn="l" rtl="0">
              <a:lnSpc>
                <a:spcPct val="80000"/>
              </a:lnSpc>
            </a:pPr>
            <a:r>
              <a:rPr lang="en-US" sz="1800" b="1" i="1" u="sng" dirty="0">
                <a:solidFill>
                  <a:srgbClr val="000000"/>
                </a:solidFill>
                <a:latin typeface="Times New Roman" pitchFamily="18" charset="0"/>
                <a:cs typeface="Times New Roman" pitchFamily="18" charset="0"/>
              </a:rPr>
              <a:t>Metallic prop inc</a:t>
            </a:r>
            <a:r>
              <a:rPr lang="ar-EG" sz="1800" b="1" i="1" u="sng" dirty="0">
                <a:solidFill>
                  <a:srgbClr val="000000"/>
                </a:solidFill>
                <a:latin typeface="Times New Roman" pitchFamily="18" charset="0"/>
                <a:cs typeface="Times New Roman" pitchFamily="18" charset="0"/>
              </a:rPr>
              <a:t>          </a:t>
            </a:r>
            <a:r>
              <a:rPr lang="en-US" sz="1800" b="1" i="1" u="sng" dirty="0">
                <a:solidFill>
                  <a:srgbClr val="000000"/>
                </a:solidFill>
                <a:latin typeface="Times New Roman" pitchFamily="18" charset="0"/>
                <a:cs typeface="Times New Roman" pitchFamily="18" charset="0"/>
              </a:rPr>
              <a:t>Strongest non </a:t>
            </a:r>
            <a:r>
              <a:rPr lang="en-US" sz="1800" b="1" i="1" u="sng" dirty="0" err="1">
                <a:solidFill>
                  <a:srgbClr val="000000"/>
                </a:solidFill>
                <a:latin typeface="Times New Roman" pitchFamily="18" charset="0"/>
                <a:cs typeface="Times New Roman" pitchFamily="18" charset="0"/>
              </a:rPr>
              <a:t>metalStrongest</a:t>
            </a:r>
            <a:r>
              <a:rPr lang="en-US" sz="1800" b="1" i="1" u="sng" dirty="0">
                <a:solidFill>
                  <a:srgbClr val="000000"/>
                </a:solidFill>
                <a:latin typeface="Times New Roman" pitchFamily="18" charset="0"/>
                <a:cs typeface="Times New Roman" pitchFamily="18" charset="0"/>
              </a:rPr>
              <a:t> metal</a:t>
            </a:r>
            <a:endParaRPr lang="en-US" sz="1800" b="1" dirty="0">
              <a:solidFill>
                <a:srgbClr val="000000"/>
              </a:solidFill>
              <a:latin typeface="Times New Roman" pitchFamily="18" charset="0"/>
              <a:cs typeface="Times New Roman" pitchFamily="18" charset="0"/>
            </a:endParaRPr>
          </a:p>
          <a:p>
            <a:pPr algn="l" rtl="0">
              <a:lnSpc>
                <a:spcPct val="80000"/>
              </a:lnSpc>
            </a:pPr>
            <a:r>
              <a:rPr lang="en-US" sz="1800" b="1" dirty="0">
                <a:solidFill>
                  <a:srgbClr val="000000"/>
                </a:solidFill>
                <a:latin typeface="Times New Roman" pitchFamily="18" charset="0"/>
                <a:cs typeface="Times New Roman" pitchFamily="18" charset="0"/>
              </a:rPr>
              <a:t>Fluorine is considered as the strongest non – metal because the atomic size of fluorine is very small therefore the attractive force of the nucleus to the electrons will be increased therefore it is very easy for the atom to gain a new electrons .</a:t>
            </a:r>
            <a:r>
              <a:rPr lang="en-US" sz="1800" dirty="0">
                <a:solidFill>
                  <a:srgbClr val="000000"/>
                </a:solidFill>
                <a:latin typeface="Times New Roman" pitchFamily="18" charset="0"/>
                <a:cs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8430" y="2012183"/>
            <a:ext cx="8646459" cy="2554545"/>
          </a:xfrm>
          <a:prstGeom prst="rect">
            <a:avLst/>
          </a:prstGeom>
        </p:spPr>
        <p:txBody>
          <a:bodyPr wrap="square">
            <a:spAutoFit/>
          </a:bodyPr>
          <a:lstStyle/>
          <a:p>
            <a:pPr marL="342900" indent="-342900" algn="just">
              <a:buFont typeface="Arial" charset="0"/>
              <a:buChar char="•"/>
            </a:pPr>
            <a:r>
              <a:rPr lang="en-US" sz="3200" dirty="0">
                <a:latin typeface="Times New Roman" charset="0"/>
                <a:ea typeface="Times New Roman" charset="0"/>
                <a:cs typeface="Times New Roman" charset="0"/>
              </a:rPr>
              <a:t>During the nineteenth century, chemists began to categorize the elements according to similarities in their physical and chemical properties. The end result of these studies was our modern periodic table. </a:t>
            </a:r>
          </a:p>
        </p:txBody>
      </p:sp>
      <p:sp>
        <p:nvSpPr>
          <p:cNvPr id="3" name="Rectangle 2"/>
          <p:cNvSpPr/>
          <p:nvPr/>
        </p:nvSpPr>
        <p:spPr>
          <a:xfrm>
            <a:off x="208430" y="475833"/>
            <a:ext cx="7629204" cy="584775"/>
          </a:xfrm>
          <a:prstGeom prst="rect">
            <a:avLst/>
          </a:prstGeom>
        </p:spPr>
        <p:txBody>
          <a:bodyPr wrap="none">
            <a:spAutoFit/>
          </a:bodyPr>
          <a:lstStyle/>
          <a:p>
            <a:r>
              <a:rPr lang="en-US" sz="3200" b="1" dirty="0">
                <a:solidFill>
                  <a:srgbClr val="FF0000"/>
                </a:solidFill>
                <a:latin typeface="Times New Roman" charset="0"/>
                <a:ea typeface="Times New Roman" charset="0"/>
                <a:cs typeface="Times New Roman" charset="0"/>
              </a:rPr>
              <a:t>The History of the Modern Periodic Table </a:t>
            </a:r>
          </a:p>
        </p:txBody>
      </p:sp>
    </p:spTree>
    <p:extLst>
      <p:ext uri="{BB962C8B-B14F-4D97-AF65-F5344CB8AC3E}">
        <p14:creationId xmlns="" xmlns:p14="http://schemas.microsoft.com/office/powerpoint/2010/main" val="6170852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31588" y="1797172"/>
            <a:ext cx="801316" cy="3046988"/>
          </a:xfrm>
          <a:prstGeom prst="rect">
            <a:avLst/>
          </a:prstGeom>
        </p:spPr>
        <p:txBody>
          <a:bodyPr wrap="square">
            <a:spAutoFit/>
          </a:bodyPr>
          <a:lstStyle/>
          <a:p>
            <a:r>
              <a:rPr lang="en-US" sz="3200" dirty="0">
                <a:latin typeface="Times New Roman" charset="0"/>
                <a:ea typeface="Times New Roman" charset="0"/>
                <a:cs typeface="Times New Roman" charset="0"/>
              </a:rPr>
              <a:t>Li Na K Rb Cs Fr</a:t>
            </a:r>
          </a:p>
        </p:txBody>
      </p:sp>
      <p:sp>
        <p:nvSpPr>
          <p:cNvPr id="8" name="Rectangle 7"/>
          <p:cNvSpPr/>
          <p:nvPr/>
        </p:nvSpPr>
        <p:spPr>
          <a:xfrm>
            <a:off x="1828801" y="1797172"/>
            <a:ext cx="7213600" cy="3046988"/>
          </a:xfrm>
          <a:prstGeom prst="rect">
            <a:avLst/>
          </a:prstGeom>
        </p:spPr>
        <p:txBody>
          <a:bodyPr wrap="square">
            <a:spAutoFit/>
          </a:bodyPr>
          <a:lstStyle/>
          <a:p>
            <a:r>
              <a:rPr lang="en-US" sz="3200" dirty="0">
                <a:latin typeface="Times New Roman" charset="0"/>
                <a:ea typeface="Times New Roman" charset="0"/>
                <a:cs typeface="Times New Roman" charset="0"/>
              </a:rPr>
              <a:t>1s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2s</a:t>
            </a:r>
            <a:r>
              <a:rPr lang="en-US" sz="3200"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1s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2p</a:t>
            </a:r>
            <a:r>
              <a:rPr lang="en-US" sz="3200" baseline="30000" dirty="0">
                <a:latin typeface="Times New Roman" charset="0"/>
                <a:ea typeface="Times New Roman" charset="0"/>
                <a:cs typeface="Times New Roman" charset="0"/>
              </a:rPr>
              <a:t>6</a:t>
            </a:r>
            <a:r>
              <a:rPr lang="en-US" sz="3200" dirty="0">
                <a:latin typeface="Times New Roman" charset="0"/>
                <a:ea typeface="Times New Roman" charset="0"/>
                <a:cs typeface="Times New Roman" charset="0"/>
              </a:rPr>
              <a:t> 3s</a:t>
            </a:r>
            <a:r>
              <a:rPr lang="en-US" sz="3200"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1s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2p</a:t>
            </a:r>
            <a:r>
              <a:rPr lang="en-US" sz="3200" baseline="30000" dirty="0">
                <a:latin typeface="Times New Roman" charset="0"/>
                <a:ea typeface="Times New Roman" charset="0"/>
                <a:cs typeface="Times New Roman" charset="0"/>
              </a:rPr>
              <a:t>6</a:t>
            </a:r>
            <a:r>
              <a:rPr lang="en-US" sz="3200" dirty="0">
                <a:latin typeface="Times New Roman" charset="0"/>
                <a:ea typeface="Times New Roman" charset="0"/>
                <a:cs typeface="Times New Roman" charset="0"/>
              </a:rPr>
              <a:t> 3s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3p</a:t>
            </a:r>
            <a:r>
              <a:rPr lang="en-US" sz="3200" baseline="30000" dirty="0">
                <a:latin typeface="Times New Roman" charset="0"/>
                <a:ea typeface="Times New Roman" charset="0"/>
                <a:cs typeface="Times New Roman" charset="0"/>
              </a:rPr>
              <a:t>6</a:t>
            </a:r>
            <a:r>
              <a:rPr lang="en-US" sz="3200" dirty="0">
                <a:latin typeface="Times New Roman" charset="0"/>
                <a:ea typeface="Times New Roman" charset="0"/>
                <a:cs typeface="Times New Roman" charset="0"/>
              </a:rPr>
              <a:t> 4s</a:t>
            </a:r>
            <a:r>
              <a:rPr lang="en-US" sz="3200"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1s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2p</a:t>
            </a:r>
            <a:r>
              <a:rPr lang="en-US" sz="3200" baseline="30000" dirty="0">
                <a:latin typeface="Times New Roman" charset="0"/>
                <a:ea typeface="Times New Roman" charset="0"/>
                <a:cs typeface="Times New Roman" charset="0"/>
              </a:rPr>
              <a:t>6</a:t>
            </a:r>
            <a:r>
              <a:rPr lang="en-US" sz="3200" dirty="0">
                <a:latin typeface="Times New Roman" charset="0"/>
                <a:ea typeface="Times New Roman" charset="0"/>
                <a:cs typeface="Times New Roman" charset="0"/>
              </a:rPr>
              <a:t> 3s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3p</a:t>
            </a:r>
            <a:r>
              <a:rPr lang="en-US" sz="3200" baseline="30000" dirty="0">
                <a:latin typeface="Times New Roman" charset="0"/>
                <a:ea typeface="Times New Roman" charset="0"/>
                <a:cs typeface="Times New Roman" charset="0"/>
              </a:rPr>
              <a:t>6</a:t>
            </a:r>
            <a:r>
              <a:rPr lang="en-US" sz="3200" dirty="0">
                <a:latin typeface="Times New Roman" charset="0"/>
                <a:ea typeface="Times New Roman" charset="0"/>
                <a:cs typeface="Times New Roman" charset="0"/>
              </a:rPr>
              <a:t> 4s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3d</a:t>
            </a:r>
            <a:r>
              <a:rPr lang="en-US" sz="3200" baseline="30000" dirty="0">
                <a:latin typeface="Times New Roman" charset="0"/>
                <a:ea typeface="Times New Roman" charset="0"/>
                <a:cs typeface="Times New Roman" charset="0"/>
              </a:rPr>
              <a:t>10</a:t>
            </a:r>
            <a:r>
              <a:rPr lang="en-US" sz="3200" dirty="0">
                <a:latin typeface="Times New Roman" charset="0"/>
                <a:ea typeface="Times New Roman" charset="0"/>
                <a:cs typeface="Times New Roman" charset="0"/>
              </a:rPr>
              <a:t> 4p</a:t>
            </a:r>
            <a:r>
              <a:rPr lang="en-US" sz="3200" baseline="30000" dirty="0">
                <a:latin typeface="Times New Roman" charset="0"/>
                <a:ea typeface="Times New Roman" charset="0"/>
                <a:cs typeface="Times New Roman" charset="0"/>
              </a:rPr>
              <a:t>6</a:t>
            </a:r>
            <a:r>
              <a:rPr lang="en-US" sz="3200" dirty="0">
                <a:latin typeface="Times New Roman" charset="0"/>
                <a:ea typeface="Times New Roman" charset="0"/>
                <a:cs typeface="Times New Roman" charset="0"/>
              </a:rPr>
              <a:t> 5s</a:t>
            </a:r>
            <a:r>
              <a:rPr lang="en-US" sz="3200"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1s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2s</a:t>
            </a:r>
            <a:r>
              <a:rPr lang="en-US" sz="3200" baseline="30000" dirty="0">
                <a:latin typeface="Times New Roman" charset="0"/>
                <a:ea typeface="Times New Roman" charset="0"/>
                <a:cs typeface="Times New Roman" charset="0"/>
              </a:rPr>
              <a:t>2</a:t>
            </a:r>
            <a:r>
              <a:rPr lang="en-US" sz="3200" dirty="0" smtClean="0">
                <a:latin typeface="Times New Roman" charset="0"/>
                <a:ea typeface="Times New Roman" charset="0"/>
                <a:cs typeface="Times New Roman" charset="0"/>
              </a:rPr>
              <a:t>................................</a:t>
            </a:r>
            <a:r>
              <a:rPr lang="en-US" sz="3200" dirty="0">
                <a:latin typeface="Times New Roman" charset="0"/>
                <a:ea typeface="Times New Roman" charset="0"/>
                <a:cs typeface="Times New Roman" charset="0"/>
              </a:rPr>
              <a:t>4d</a:t>
            </a:r>
            <a:r>
              <a:rPr lang="en-US" sz="3200" baseline="30000" dirty="0">
                <a:latin typeface="Times New Roman" charset="0"/>
                <a:ea typeface="Times New Roman" charset="0"/>
                <a:cs typeface="Times New Roman" charset="0"/>
              </a:rPr>
              <a:t>10</a:t>
            </a:r>
            <a:r>
              <a:rPr lang="en-US" sz="3200" dirty="0">
                <a:latin typeface="Times New Roman" charset="0"/>
                <a:ea typeface="Times New Roman" charset="0"/>
                <a:cs typeface="Times New Roman" charset="0"/>
              </a:rPr>
              <a:t> 5p</a:t>
            </a:r>
            <a:r>
              <a:rPr lang="en-US" sz="3200" baseline="30000" dirty="0">
                <a:latin typeface="Times New Roman" charset="0"/>
                <a:ea typeface="Times New Roman" charset="0"/>
                <a:cs typeface="Times New Roman" charset="0"/>
              </a:rPr>
              <a:t>6</a:t>
            </a:r>
            <a:r>
              <a:rPr lang="en-US" sz="3200" dirty="0">
                <a:latin typeface="Times New Roman" charset="0"/>
                <a:ea typeface="Times New Roman" charset="0"/>
                <a:cs typeface="Times New Roman" charset="0"/>
              </a:rPr>
              <a:t> 6s</a:t>
            </a:r>
            <a:r>
              <a:rPr lang="en-US" sz="3200"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1s</a:t>
            </a:r>
            <a:r>
              <a:rPr lang="en-US" sz="3200" baseline="30000" dirty="0">
                <a:latin typeface="Times New Roman" charset="0"/>
                <a:ea typeface="Times New Roman" charset="0"/>
                <a:cs typeface="Times New Roman" charset="0"/>
              </a:rPr>
              <a:t>2</a:t>
            </a:r>
            <a:r>
              <a:rPr lang="en-US" sz="3200" dirty="0">
                <a:latin typeface="Times New Roman" charset="0"/>
                <a:ea typeface="Times New Roman" charset="0"/>
                <a:cs typeface="Times New Roman" charset="0"/>
              </a:rPr>
              <a:t> 2s</a:t>
            </a:r>
            <a:r>
              <a:rPr lang="en-US" sz="3200" baseline="30000" dirty="0">
                <a:latin typeface="Times New Roman" charset="0"/>
                <a:ea typeface="Times New Roman" charset="0"/>
                <a:cs typeface="Times New Roman" charset="0"/>
              </a:rPr>
              <a:t>2</a:t>
            </a:r>
            <a:r>
              <a:rPr lang="en-US" sz="3200" dirty="0" smtClean="0">
                <a:latin typeface="Times New Roman" charset="0"/>
                <a:ea typeface="Times New Roman" charset="0"/>
                <a:cs typeface="Times New Roman" charset="0"/>
              </a:rPr>
              <a:t>.............................. </a:t>
            </a:r>
            <a:r>
              <a:rPr lang="en-US" sz="3200" dirty="0">
                <a:latin typeface="Times New Roman" charset="0"/>
                <a:ea typeface="Times New Roman" charset="0"/>
                <a:cs typeface="Times New Roman" charset="0"/>
              </a:rPr>
              <a:t>4f</a:t>
            </a:r>
            <a:r>
              <a:rPr lang="en-US" sz="3200" baseline="30000" dirty="0">
                <a:latin typeface="Times New Roman" charset="0"/>
                <a:ea typeface="Times New Roman" charset="0"/>
                <a:cs typeface="Times New Roman" charset="0"/>
              </a:rPr>
              <a:t>14</a:t>
            </a:r>
            <a:r>
              <a:rPr lang="en-US" sz="3200" dirty="0">
                <a:latin typeface="Times New Roman" charset="0"/>
                <a:ea typeface="Times New Roman" charset="0"/>
                <a:cs typeface="Times New Roman" charset="0"/>
              </a:rPr>
              <a:t> 5d</a:t>
            </a:r>
            <a:r>
              <a:rPr lang="en-US" sz="3200" baseline="30000" dirty="0">
                <a:latin typeface="Times New Roman" charset="0"/>
                <a:ea typeface="Times New Roman" charset="0"/>
                <a:cs typeface="Times New Roman" charset="0"/>
              </a:rPr>
              <a:t>10</a:t>
            </a:r>
            <a:r>
              <a:rPr lang="en-US" sz="3200" dirty="0">
                <a:latin typeface="Times New Roman" charset="0"/>
                <a:ea typeface="Times New Roman" charset="0"/>
                <a:cs typeface="Times New Roman" charset="0"/>
              </a:rPr>
              <a:t> 6p</a:t>
            </a:r>
            <a:r>
              <a:rPr lang="en-US" sz="3200" baseline="30000" dirty="0">
                <a:latin typeface="Times New Roman" charset="0"/>
                <a:ea typeface="Times New Roman" charset="0"/>
                <a:cs typeface="Times New Roman" charset="0"/>
              </a:rPr>
              <a:t>6</a:t>
            </a:r>
            <a:r>
              <a:rPr lang="en-US" sz="3200" dirty="0">
                <a:latin typeface="Times New Roman" charset="0"/>
                <a:ea typeface="Times New Roman" charset="0"/>
                <a:cs typeface="Times New Roman" charset="0"/>
              </a:rPr>
              <a:t> 7s</a:t>
            </a:r>
            <a:r>
              <a:rPr lang="en-US" sz="3200" baseline="30000" dirty="0">
                <a:latin typeface="Times New Roman" charset="0"/>
                <a:ea typeface="Times New Roman" charset="0"/>
                <a:cs typeface="Times New Roman" charset="0"/>
              </a:rPr>
              <a:t>1</a:t>
            </a:r>
            <a:endParaRPr lang="en-US" sz="3200" dirty="0"/>
          </a:p>
        </p:txBody>
      </p:sp>
      <p:sp>
        <p:nvSpPr>
          <p:cNvPr id="9" name="Rectangle 8"/>
          <p:cNvSpPr/>
          <p:nvPr/>
        </p:nvSpPr>
        <p:spPr>
          <a:xfrm>
            <a:off x="4327781" y="5451662"/>
            <a:ext cx="2122697" cy="584775"/>
          </a:xfrm>
          <a:prstGeom prst="rect">
            <a:avLst/>
          </a:prstGeom>
        </p:spPr>
        <p:txBody>
          <a:bodyPr wrap="none">
            <a:spAutoFit/>
          </a:bodyPr>
          <a:lstStyle/>
          <a:p>
            <a:r>
              <a:rPr lang="en-US" sz="3200" dirty="0">
                <a:latin typeface="Times New Roman" charset="0"/>
                <a:ea typeface="Times New Roman" charset="0"/>
                <a:cs typeface="Times New Roman" charset="0"/>
              </a:rPr>
              <a:t>Stable core </a:t>
            </a:r>
            <a:endParaRPr lang="en-US" sz="3200" dirty="0"/>
          </a:p>
        </p:txBody>
      </p:sp>
      <p:sp>
        <p:nvSpPr>
          <p:cNvPr id="10" name="Rectangle 9"/>
          <p:cNvSpPr/>
          <p:nvPr/>
        </p:nvSpPr>
        <p:spPr>
          <a:xfrm>
            <a:off x="1472958" y="6151497"/>
            <a:ext cx="6773008" cy="523220"/>
          </a:xfrm>
          <a:prstGeom prst="rect">
            <a:avLst/>
          </a:prstGeom>
        </p:spPr>
        <p:txBody>
          <a:bodyPr wrap="none">
            <a:spAutoFit/>
          </a:bodyPr>
          <a:lstStyle/>
          <a:p>
            <a:r>
              <a:rPr lang="en-US" sz="2800" dirty="0">
                <a:solidFill>
                  <a:srgbClr val="FF0000"/>
                </a:solidFill>
                <a:latin typeface="Times New Roman" charset="0"/>
                <a:ea typeface="Times New Roman" charset="0"/>
                <a:cs typeface="Times New Roman" charset="0"/>
              </a:rPr>
              <a:t>What do these elements all have in common? </a:t>
            </a:r>
          </a:p>
        </p:txBody>
      </p:sp>
      <p:sp>
        <p:nvSpPr>
          <p:cNvPr id="11" name="Rectangle 10"/>
          <p:cNvSpPr/>
          <p:nvPr/>
        </p:nvSpPr>
        <p:spPr>
          <a:xfrm>
            <a:off x="331588" y="397501"/>
            <a:ext cx="2282741" cy="584775"/>
          </a:xfrm>
          <a:prstGeom prst="rect">
            <a:avLst/>
          </a:prstGeom>
        </p:spPr>
        <p:txBody>
          <a:bodyPr wrap="none">
            <a:spAutoFit/>
          </a:bodyPr>
          <a:lstStyle/>
          <a:p>
            <a:r>
              <a:rPr lang="en-US" sz="3200" b="1">
                <a:solidFill>
                  <a:srgbClr val="FF0000"/>
                </a:solidFill>
                <a:latin typeface="Times New Roman" charset="0"/>
                <a:ea typeface="Times New Roman" charset="0"/>
                <a:cs typeface="Times New Roman" charset="0"/>
              </a:rPr>
              <a:t>GROUP IA </a:t>
            </a:r>
            <a:endParaRPr lang="en-US" sz="3200" b="1" dirty="0">
              <a:solidFill>
                <a:srgbClr val="FF0000"/>
              </a:solidFill>
              <a:latin typeface="Times New Roman" charset="0"/>
              <a:ea typeface="Times New Roman" charset="0"/>
              <a:cs typeface="Times New Roman" charset="0"/>
            </a:endParaRPr>
          </a:p>
        </p:txBody>
      </p:sp>
    </p:spTree>
    <p:extLst>
      <p:ext uri="{BB962C8B-B14F-4D97-AF65-F5344CB8AC3E}">
        <p14:creationId xmlns="" xmlns:p14="http://schemas.microsoft.com/office/powerpoint/2010/main" val="17900457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1588" y="303115"/>
            <a:ext cx="2282741" cy="584775"/>
          </a:xfrm>
          <a:prstGeom prst="rect">
            <a:avLst/>
          </a:prstGeom>
        </p:spPr>
        <p:txBody>
          <a:bodyPr wrap="none">
            <a:spAutoFit/>
          </a:bodyPr>
          <a:lstStyle/>
          <a:p>
            <a:r>
              <a:rPr lang="en-US" sz="3200" b="1">
                <a:solidFill>
                  <a:srgbClr val="FF0000"/>
                </a:solidFill>
                <a:latin typeface="Times New Roman" charset="0"/>
                <a:ea typeface="Times New Roman" charset="0"/>
                <a:cs typeface="Times New Roman" charset="0"/>
              </a:rPr>
              <a:t>GROUP IA </a:t>
            </a:r>
            <a:endParaRPr lang="en-US" sz="3200" b="1" dirty="0">
              <a:solidFill>
                <a:srgbClr val="FF0000"/>
              </a:solidFill>
              <a:latin typeface="Times New Roman" charset="0"/>
              <a:ea typeface="Times New Roman" charset="0"/>
              <a:cs typeface="Times New Roman" charset="0"/>
            </a:endParaRPr>
          </a:p>
        </p:txBody>
      </p:sp>
      <p:sp>
        <p:nvSpPr>
          <p:cNvPr id="3" name="Rectangle 2"/>
          <p:cNvSpPr/>
          <p:nvPr/>
        </p:nvSpPr>
        <p:spPr>
          <a:xfrm>
            <a:off x="331588" y="1797172"/>
            <a:ext cx="665939" cy="3046988"/>
          </a:xfrm>
          <a:prstGeom prst="rect">
            <a:avLst/>
          </a:prstGeom>
        </p:spPr>
        <p:txBody>
          <a:bodyPr wrap="square">
            <a:spAutoFit/>
          </a:bodyPr>
          <a:lstStyle/>
          <a:p>
            <a:r>
              <a:rPr lang="en-US" sz="3200" dirty="0">
                <a:latin typeface="Times New Roman" charset="0"/>
                <a:ea typeface="Times New Roman" charset="0"/>
                <a:cs typeface="Times New Roman" charset="0"/>
              </a:rPr>
              <a:t>Li Na K Rb Cs Fr</a:t>
            </a:r>
          </a:p>
        </p:txBody>
      </p:sp>
      <p:sp>
        <p:nvSpPr>
          <p:cNvPr id="4" name="Rectangle 3"/>
          <p:cNvSpPr/>
          <p:nvPr/>
        </p:nvSpPr>
        <p:spPr>
          <a:xfrm>
            <a:off x="2043644" y="1797172"/>
            <a:ext cx="6435338" cy="3046988"/>
          </a:xfrm>
          <a:prstGeom prst="rect">
            <a:avLst/>
          </a:prstGeom>
        </p:spPr>
        <p:txBody>
          <a:bodyPr wrap="square">
            <a:spAutoFit/>
          </a:bodyPr>
          <a:lstStyle/>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2s</a:t>
            </a:r>
            <a:r>
              <a:rPr lang="en-US" sz="3200" b="1"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3s</a:t>
            </a:r>
            <a:r>
              <a:rPr lang="en-US" sz="3200" b="1"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4s</a:t>
            </a:r>
            <a:r>
              <a:rPr lang="en-US" sz="3200" b="1" baseline="30000" dirty="0">
                <a:latin typeface="Times New Roman" charset="0"/>
                <a:ea typeface="Times New Roman" charset="0"/>
                <a:cs typeface="Times New Roman" charset="0"/>
              </a:rPr>
              <a:t>1</a:t>
            </a:r>
            <a:r>
              <a:rPr lang="en-US" sz="3200" b="1"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5s</a:t>
            </a:r>
            <a:r>
              <a:rPr lang="en-US" sz="3200" b="1"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6s</a:t>
            </a:r>
            <a:r>
              <a:rPr lang="en-US" sz="3200" b="1" baseline="30000" dirty="0">
                <a:latin typeface="Times New Roman" charset="0"/>
                <a:ea typeface="Times New Roman" charset="0"/>
                <a:cs typeface="Times New Roman" charset="0"/>
              </a:rPr>
              <a:t>1</a:t>
            </a:r>
            <a:r>
              <a:rPr lang="en-US" sz="3200" b="1"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7s</a:t>
            </a:r>
            <a:r>
              <a:rPr lang="en-US" sz="3200" b="1" baseline="30000" dirty="0">
                <a:latin typeface="Times New Roman" charset="0"/>
                <a:ea typeface="Times New Roman" charset="0"/>
                <a:cs typeface="Times New Roman" charset="0"/>
              </a:rPr>
              <a:t>1</a:t>
            </a:r>
          </a:p>
        </p:txBody>
      </p:sp>
      <p:sp>
        <p:nvSpPr>
          <p:cNvPr id="5" name="Rectangle 4"/>
          <p:cNvSpPr/>
          <p:nvPr/>
        </p:nvSpPr>
        <p:spPr>
          <a:xfrm>
            <a:off x="331588" y="5153277"/>
            <a:ext cx="8812412" cy="1200329"/>
          </a:xfrm>
          <a:prstGeom prst="rect">
            <a:avLst/>
          </a:prstGeom>
        </p:spPr>
        <p:txBody>
          <a:bodyPr wrap="square">
            <a:spAutoFit/>
          </a:bodyPr>
          <a:lstStyle/>
          <a:p>
            <a:pPr marL="342900" indent="-342900">
              <a:buFont typeface="Arial" charset="0"/>
              <a:buChar char="•"/>
            </a:pPr>
            <a:r>
              <a:rPr lang="en-US" sz="2400" dirty="0">
                <a:latin typeface="Times New Roman" charset="0"/>
                <a:ea typeface="Times New Roman" charset="0"/>
                <a:cs typeface="Times New Roman" charset="0"/>
              </a:rPr>
              <a:t>Similar chemical reactions from same number of valence electrons</a:t>
            </a:r>
          </a:p>
          <a:p>
            <a:pPr marL="342900" indent="-342900">
              <a:buFont typeface="Arial" charset="0"/>
              <a:buChar char="•"/>
            </a:pPr>
            <a:r>
              <a:rPr lang="en-US" sz="2400" dirty="0">
                <a:latin typeface="Times New Roman" charset="0"/>
                <a:ea typeface="Times New Roman" charset="0"/>
                <a:cs typeface="Times New Roman" charset="0"/>
              </a:rPr>
              <a:t>INCREASING ATOMIC #...SIZE OF CORE INCREASES (atomic size can slightly modify chemical properties)  </a:t>
            </a:r>
          </a:p>
        </p:txBody>
      </p:sp>
    </p:spTree>
    <p:extLst>
      <p:ext uri="{BB962C8B-B14F-4D97-AF65-F5344CB8AC3E}">
        <p14:creationId xmlns="" xmlns:p14="http://schemas.microsoft.com/office/powerpoint/2010/main" val="12009800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1588" y="289260"/>
            <a:ext cx="2282741" cy="584775"/>
          </a:xfrm>
          <a:prstGeom prst="rect">
            <a:avLst/>
          </a:prstGeom>
        </p:spPr>
        <p:txBody>
          <a:bodyPr wrap="none">
            <a:spAutoFit/>
          </a:bodyPr>
          <a:lstStyle/>
          <a:p>
            <a:r>
              <a:rPr lang="en-US" sz="3200" b="1" dirty="0">
                <a:solidFill>
                  <a:srgbClr val="FF0000"/>
                </a:solidFill>
                <a:latin typeface="Times New Roman" charset="0"/>
                <a:ea typeface="Times New Roman" charset="0"/>
                <a:cs typeface="Times New Roman" charset="0"/>
              </a:rPr>
              <a:t>GROUP IA </a:t>
            </a:r>
          </a:p>
        </p:txBody>
      </p:sp>
      <p:sp>
        <p:nvSpPr>
          <p:cNvPr id="3" name="Rectangle 2"/>
          <p:cNvSpPr/>
          <p:nvPr/>
        </p:nvSpPr>
        <p:spPr>
          <a:xfrm>
            <a:off x="331588" y="1656894"/>
            <a:ext cx="956885" cy="3046988"/>
          </a:xfrm>
          <a:prstGeom prst="rect">
            <a:avLst/>
          </a:prstGeom>
        </p:spPr>
        <p:txBody>
          <a:bodyPr wrap="square">
            <a:spAutoFit/>
          </a:bodyPr>
          <a:lstStyle/>
          <a:p>
            <a:r>
              <a:rPr lang="en-US" sz="3200" dirty="0">
                <a:latin typeface="Times New Roman" charset="0"/>
                <a:ea typeface="Times New Roman" charset="0"/>
                <a:cs typeface="Times New Roman" charset="0"/>
              </a:rPr>
              <a:t>Li Na K Rb Cs Fr</a:t>
            </a:r>
          </a:p>
        </p:txBody>
      </p:sp>
      <p:sp>
        <p:nvSpPr>
          <p:cNvPr id="4" name="Rectangle 3"/>
          <p:cNvSpPr/>
          <p:nvPr/>
        </p:nvSpPr>
        <p:spPr>
          <a:xfrm>
            <a:off x="2043644" y="1656894"/>
            <a:ext cx="5382392" cy="3046988"/>
          </a:xfrm>
          <a:prstGeom prst="rect">
            <a:avLst/>
          </a:prstGeom>
        </p:spPr>
        <p:txBody>
          <a:bodyPr wrap="square">
            <a:spAutoFit/>
          </a:bodyPr>
          <a:lstStyle/>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2s</a:t>
            </a:r>
            <a:r>
              <a:rPr lang="en-US" sz="3200" b="1"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3s</a:t>
            </a:r>
            <a:r>
              <a:rPr lang="en-US" sz="3200" b="1"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4s</a:t>
            </a:r>
            <a:r>
              <a:rPr lang="en-US" sz="3200" b="1" baseline="30000" dirty="0">
                <a:latin typeface="Times New Roman" charset="0"/>
                <a:ea typeface="Times New Roman" charset="0"/>
                <a:cs typeface="Times New Roman" charset="0"/>
              </a:rPr>
              <a:t>1</a:t>
            </a:r>
            <a:r>
              <a:rPr lang="en-US" sz="3200" b="1"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5s</a:t>
            </a:r>
            <a:r>
              <a:rPr lang="en-US" sz="3200" b="1" baseline="30000" dirty="0">
                <a:latin typeface="Times New Roman" charset="0"/>
                <a:ea typeface="Times New Roman" charset="0"/>
                <a:cs typeface="Times New Roman" charset="0"/>
              </a:rPr>
              <a:t>1</a:t>
            </a:r>
            <a:r>
              <a:rPr lang="en-US" sz="3200"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6s</a:t>
            </a:r>
            <a:r>
              <a:rPr lang="en-US" sz="3200" b="1" baseline="30000" dirty="0">
                <a:latin typeface="Times New Roman" charset="0"/>
                <a:ea typeface="Times New Roman" charset="0"/>
                <a:cs typeface="Times New Roman" charset="0"/>
              </a:rPr>
              <a:t>1</a:t>
            </a:r>
            <a:r>
              <a:rPr lang="en-US" sz="3200" b="1" dirty="0">
                <a:latin typeface="Times New Roman" charset="0"/>
                <a:ea typeface="Times New Roman" charset="0"/>
                <a:cs typeface="Times New Roman" charset="0"/>
              </a:rPr>
              <a:t> </a:t>
            </a:r>
          </a:p>
          <a:p>
            <a:r>
              <a:rPr lang="en-US" sz="3200" dirty="0">
                <a:latin typeface="Times New Roman" charset="0"/>
                <a:ea typeface="Times New Roman" charset="0"/>
                <a:cs typeface="Times New Roman" charset="0"/>
              </a:rPr>
              <a:t>{-------------core-------------} </a:t>
            </a:r>
            <a:r>
              <a:rPr lang="en-US" sz="3200" b="1" dirty="0">
                <a:latin typeface="Times New Roman" charset="0"/>
                <a:ea typeface="Times New Roman" charset="0"/>
                <a:cs typeface="Times New Roman" charset="0"/>
              </a:rPr>
              <a:t>7s</a:t>
            </a:r>
            <a:r>
              <a:rPr lang="en-US" sz="3200" b="1" baseline="30000" dirty="0">
                <a:latin typeface="Times New Roman" charset="0"/>
                <a:ea typeface="Times New Roman" charset="0"/>
                <a:cs typeface="Times New Roman" charset="0"/>
              </a:rPr>
              <a:t>1</a:t>
            </a:r>
          </a:p>
        </p:txBody>
      </p:sp>
      <p:sp>
        <p:nvSpPr>
          <p:cNvPr id="6" name="Rectangle 5"/>
          <p:cNvSpPr/>
          <p:nvPr/>
        </p:nvSpPr>
        <p:spPr>
          <a:xfrm>
            <a:off x="331588" y="4829624"/>
            <a:ext cx="8661744" cy="1815882"/>
          </a:xfrm>
          <a:prstGeom prst="rect">
            <a:avLst/>
          </a:prstGeom>
        </p:spPr>
        <p:txBody>
          <a:bodyPr wrap="square">
            <a:spAutoFit/>
          </a:bodyPr>
          <a:lstStyle/>
          <a:p>
            <a:r>
              <a:rPr lang="en-US" sz="2800" dirty="0">
                <a:latin typeface="Times New Roman" charset="0"/>
                <a:ea typeface="Times New Roman" charset="0"/>
                <a:cs typeface="Times New Roman" charset="0"/>
              </a:rPr>
              <a:t>General formula for Group 1A elements based on valence electron and period it is </a:t>
            </a:r>
            <a:r>
              <a:rPr lang="en-US" sz="2800" b="1" dirty="0">
                <a:solidFill>
                  <a:srgbClr val="FF0000"/>
                </a:solidFill>
                <a:latin typeface="Times New Roman" charset="0"/>
                <a:ea typeface="Times New Roman" charset="0"/>
                <a:cs typeface="Times New Roman" charset="0"/>
              </a:rPr>
              <a:t>ns</a:t>
            </a:r>
            <a:r>
              <a:rPr lang="en-US" sz="2800" b="1" baseline="30000" dirty="0">
                <a:solidFill>
                  <a:srgbClr val="FF0000"/>
                </a:solidFill>
                <a:latin typeface="Times New Roman" charset="0"/>
                <a:ea typeface="Times New Roman" charset="0"/>
                <a:cs typeface="Times New Roman" charset="0"/>
              </a:rPr>
              <a:t>1</a:t>
            </a:r>
          </a:p>
          <a:p>
            <a:r>
              <a:rPr lang="en-US" sz="2800" b="1" dirty="0">
                <a:solidFill>
                  <a:srgbClr val="FF0000"/>
                </a:solidFill>
                <a:latin typeface="Times New Roman" charset="0"/>
                <a:ea typeface="Times New Roman" charset="0"/>
                <a:cs typeface="Times New Roman" charset="0"/>
              </a:rPr>
              <a:t>n = period </a:t>
            </a:r>
          </a:p>
          <a:p>
            <a:r>
              <a:rPr lang="en-US" sz="2800" b="1" dirty="0">
                <a:solidFill>
                  <a:srgbClr val="FF0000"/>
                </a:solidFill>
                <a:latin typeface="Times New Roman" charset="0"/>
                <a:ea typeface="Times New Roman" charset="0"/>
                <a:cs typeface="Times New Roman" charset="0"/>
              </a:rPr>
              <a:t>1 = valence electron</a:t>
            </a:r>
          </a:p>
        </p:txBody>
      </p:sp>
    </p:spTree>
    <p:extLst>
      <p:ext uri="{BB962C8B-B14F-4D97-AF65-F5344CB8AC3E}">
        <p14:creationId xmlns="" xmlns:p14="http://schemas.microsoft.com/office/powerpoint/2010/main" val="6724484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9786" y="133397"/>
            <a:ext cx="2363019" cy="584775"/>
          </a:xfrm>
          <a:prstGeom prst="rect">
            <a:avLst/>
          </a:prstGeom>
        </p:spPr>
        <p:txBody>
          <a:bodyPr wrap="none">
            <a:spAutoFit/>
          </a:bodyPr>
          <a:lstStyle/>
          <a:p>
            <a:r>
              <a:rPr lang="da-DK" sz="3200" b="1">
                <a:solidFill>
                  <a:srgbClr val="FF0000"/>
                </a:solidFill>
                <a:latin typeface="Times New Roman" charset="0"/>
                <a:ea typeface="Times New Roman" charset="0"/>
                <a:cs typeface="Times New Roman" charset="0"/>
              </a:rPr>
              <a:t>GROUP IIA</a:t>
            </a:r>
            <a:endParaRPr lang="en-US" sz="3200" b="1" dirty="0">
              <a:solidFill>
                <a:srgbClr val="FF0000"/>
              </a:solidFill>
            </a:endParaRPr>
          </a:p>
        </p:txBody>
      </p:sp>
      <p:sp>
        <p:nvSpPr>
          <p:cNvPr id="4" name="Rectangle 3"/>
          <p:cNvSpPr/>
          <p:nvPr/>
        </p:nvSpPr>
        <p:spPr>
          <a:xfrm>
            <a:off x="289786" y="1197815"/>
            <a:ext cx="811262" cy="3046988"/>
          </a:xfrm>
          <a:prstGeom prst="rect">
            <a:avLst/>
          </a:prstGeom>
        </p:spPr>
        <p:txBody>
          <a:bodyPr wrap="square">
            <a:spAutoFit/>
          </a:bodyPr>
          <a:lstStyle/>
          <a:p>
            <a:r>
              <a:rPr lang="da-DK" sz="3200">
                <a:latin typeface="Times New Roman" charset="0"/>
                <a:ea typeface="Times New Roman" charset="0"/>
                <a:cs typeface="Times New Roman" charset="0"/>
              </a:rPr>
              <a:t>BeMg</a:t>
            </a:r>
            <a:r>
              <a:rPr lang="da-DK" sz="3200" dirty="0">
                <a:latin typeface="Times New Roman" charset="0"/>
                <a:ea typeface="Times New Roman" charset="0"/>
                <a:cs typeface="Times New Roman" charset="0"/>
              </a:rPr>
              <a:t> Ca Sr Ba </a:t>
            </a:r>
            <a:r>
              <a:rPr lang="da-DK" sz="3200">
                <a:latin typeface="Times New Roman" charset="0"/>
                <a:ea typeface="Times New Roman" charset="0"/>
                <a:cs typeface="Times New Roman" charset="0"/>
              </a:rPr>
              <a:t>Ra</a:t>
            </a:r>
            <a:r>
              <a:rPr lang="da-DK" sz="3200" dirty="0">
                <a:latin typeface="Times New Roman" charset="0"/>
                <a:ea typeface="Times New Roman" charset="0"/>
                <a:cs typeface="Times New Roman" charset="0"/>
              </a:rPr>
              <a:t> </a:t>
            </a:r>
            <a:endParaRPr lang="en-US" sz="3200" dirty="0"/>
          </a:p>
        </p:txBody>
      </p:sp>
      <p:sp>
        <p:nvSpPr>
          <p:cNvPr id="5" name="Rectangle 4"/>
          <p:cNvSpPr/>
          <p:nvPr/>
        </p:nvSpPr>
        <p:spPr>
          <a:xfrm>
            <a:off x="1411322" y="1197815"/>
            <a:ext cx="1879801" cy="3046988"/>
          </a:xfrm>
          <a:prstGeom prst="rect">
            <a:avLst/>
          </a:prstGeom>
        </p:spPr>
        <p:txBody>
          <a:bodyPr wrap="square">
            <a:spAutoFit/>
          </a:bodyPr>
          <a:lstStyle/>
          <a:p>
            <a:r>
              <a:rPr lang="da-DK" sz="3200" dirty="0">
                <a:latin typeface="Times New Roman" charset="0"/>
                <a:ea typeface="Times New Roman" charset="0"/>
                <a:cs typeface="Times New Roman" charset="0"/>
              </a:rPr>
              <a:t>{core} 2s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{core} 3s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{core} 4s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{core} 5s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{core} 6s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{core} 7s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a:t>
            </a:r>
            <a:endParaRPr lang="en-US" sz="3200" dirty="0"/>
          </a:p>
        </p:txBody>
      </p:sp>
      <p:sp>
        <p:nvSpPr>
          <p:cNvPr id="6" name="Rectangle 5"/>
          <p:cNvSpPr/>
          <p:nvPr/>
        </p:nvSpPr>
        <p:spPr>
          <a:xfrm>
            <a:off x="4613817" y="133397"/>
            <a:ext cx="2603341" cy="584775"/>
          </a:xfrm>
          <a:prstGeom prst="rect">
            <a:avLst/>
          </a:prstGeom>
        </p:spPr>
        <p:txBody>
          <a:bodyPr wrap="none">
            <a:spAutoFit/>
          </a:bodyPr>
          <a:lstStyle/>
          <a:p>
            <a:r>
              <a:rPr lang="da-DK" sz="3200" b="1">
                <a:solidFill>
                  <a:srgbClr val="FF0000"/>
                </a:solidFill>
                <a:latin typeface="Times New Roman" charset="0"/>
                <a:ea typeface="Times New Roman" charset="0"/>
                <a:cs typeface="Times New Roman" charset="0"/>
              </a:rPr>
              <a:t>GROUP IIIA </a:t>
            </a:r>
            <a:endParaRPr lang="en-US" sz="3200" b="1" dirty="0">
              <a:solidFill>
                <a:srgbClr val="FF0000"/>
              </a:solidFill>
            </a:endParaRPr>
          </a:p>
        </p:txBody>
      </p:sp>
      <p:sp>
        <p:nvSpPr>
          <p:cNvPr id="7" name="Rectangle 6"/>
          <p:cNvSpPr/>
          <p:nvPr/>
        </p:nvSpPr>
        <p:spPr>
          <a:xfrm>
            <a:off x="4613817" y="1197815"/>
            <a:ext cx="831019" cy="3046988"/>
          </a:xfrm>
          <a:prstGeom prst="rect">
            <a:avLst/>
          </a:prstGeom>
        </p:spPr>
        <p:txBody>
          <a:bodyPr wrap="square">
            <a:spAutoFit/>
          </a:bodyPr>
          <a:lstStyle/>
          <a:p>
            <a:r>
              <a:rPr lang="da-DK" sz="3200" dirty="0">
                <a:latin typeface="Times New Roman" charset="0"/>
                <a:ea typeface="Times New Roman" charset="0"/>
                <a:cs typeface="Times New Roman" charset="0"/>
              </a:rPr>
              <a:t>B Al Ga In </a:t>
            </a:r>
            <a:r>
              <a:rPr lang="da-DK" sz="3200" dirty="0" smtClean="0">
                <a:latin typeface="Times New Roman" charset="0"/>
                <a:ea typeface="Times New Roman" charset="0"/>
                <a:cs typeface="Times New Roman" charset="0"/>
              </a:rPr>
              <a:t>Tl</a:t>
            </a:r>
          </a:p>
          <a:p>
            <a:r>
              <a:rPr lang="da-DK" sz="3200" dirty="0" smtClean="0">
                <a:latin typeface="Times New Roman" charset="0"/>
                <a:ea typeface="Times New Roman" charset="0"/>
                <a:cs typeface="Times New Roman" charset="0"/>
              </a:rPr>
              <a:t>Nh </a:t>
            </a:r>
            <a:endParaRPr lang="en-US" sz="3200" dirty="0"/>
          </a:p>
        </p:txBody>
      </p:sp>
      <p:sp>
        <p:nvSpPr>
          <p:cNvPr id="8" name="Rectangle 7"/>
          <p:cNvSpPr/>
          <p:nvPr/>
        </p:nvSpPr>
        <p:spPr>
          <a:xfrm>
            <a:off x="5857374" y="1197815"/>
            <a:ext cx="2719568" cy="3046988"/>
          </a:xfrm>
          <a:prstGeom prst="rect">
            <a:avLst/>
          </a:prstGeom>
        </p:spPr>
        <p:txBody>
          <a:bodyPr wrap="square">
            <a:spAutoFit/>
          </a:bodyPr>
          <a:lstStyle/>
          <a:p>
            <a:r>
              <a:rPr lang="da-DK" sz="3200" dirty="0">
                <a:latin typeface="Times New Roman" charset="0"/>
                <a:ea typeface="Times New Roman" charset="0"/>
                <a:cs typeface="Times New Roman" charset="0"/>
              </a:rPr>
              <a:t>{core} 2s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2p</a:t>
            </a:r>
            <a:r>
              <a:rPr lang="da-DK" sz="3200" baseline="30000" dirty="0">
                <a:latin typeface="Times New Roman" charset="0"/>
                <a:ea typeface="Times New Roman" charset="0"/>
                <a:cs typeface="Times New Roman" charset="0"/>
              </a:rPr>
              <a:t>1</a:t>
            </a:r>
            <a:r>
              <a:rPr lang="da-DK" sz="3200" dirty="0">
                <a:latin typeface="Times New Roman" charset="0"/>
                <a:ea typeface="Times New Roman" charset="0"/>
                <a:cs typeface="Times New Roman" charset="0"/>
              </a:rPr>
              <a:t> {core} 3s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3p</a:t>
            </a:r>
            <a:r>
              <a:rPr lang="da-DK" sz="3200" baseline="30000" dirty="0">
                <a:latin typeface="Times New Roman" charset="0"/>
                <a:ea typeface="Times New Roman" charset="0"/>
                <a:cs typeface="Times New Roman" charset="0"/>
              </a:rPr>
              <a:t>1</a:t>
            </a:r>
            <a:r>
              <a:rPr lang="da-DK" sz="3200" dirty="0">
                <a:latin typeface="Times New Roman" charset="0"/>
                <a:ea typeface="Times New Roman" charset="0"/>
                <a:cs typeface="Times New Roman" charset="0"/>
              </a:rPr>
              <a:t> {core} 4s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4p</a:t>
            </a:r>
            <a:r>
              <a:rPr lang="da-DK" sz="3200" baseline="30000" dirty="0">
                <a:latin typeface="Times New Roman" charset="0"/>
                <a:ea typeface="Times New Roman" charset="0"/>
                <a:cs typeface="Times New Roman" charset="0"/>
              </a:rPr>
              <a:t>1</a:t>
            </a:r>
            <a:r>
              <a:rPr lang="da-DK" sz="3200" dirty="0">
                <a:latin typeface="Times New Roman" charset="0"/>
                <a:ea typeface="Times New Roman" charset="0"/>
                <a:cs typeface="Times New Roman" charset="0"/>
              </a:rPr>
              <a:t> {core} 5s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5p</a:t>
            </a:r>
            <a:r>
              <a:rPr lang="da-DK" sz="3200" baseline="30000" dirty="0">
                <a:latin typeface="Times New Roman" charset="0"/>
                <a:ea typeface="Times New Roman" charset="0"/>
                <a:cs typeface="Times New Roman" charset="0"/>
              </a:rPr>
              <a:t>1</a:t>
            </a:r>
            <a:r>
              <a:rPr lang="da-DK" sz="3200" dirty="0">
                <a:latin typeface="Times New Roman" charset="0"/>
                <a:ea typeface="Times New Roman" charset="0"/>
                <a:cs typeface="Times New Roman" charset="0"/>
              </a:rPr>
              <a:t> {core} 6s</a:t>
            </a:r>
            <a:r>
              <a:rPr lang="da-DK" sz="3200" baseline="30000" dirty="0">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a:t>
            </a:r>
            <a:r>
              <a:rPr lang="da-DK" sz="3200" dirty="0" smtClean="0">
                <a:latin typeface="Times New Roman" charset="0"/>
                <a:ea typeface="Times New Roman" charset="0"/>
                <a:cs typeface="Times New Roman" charset="0"/>
              </a:rPr>
              <a:t>6p</a:t>
            </a:r>
            <a:r>
              <a:rPr lang="da-DK" sz="3200" baseline="30000" dirty="0" smtClean="0">
                <a:latin typeface="Times New Roman" charset="0"/>
                <a:ea typeface="Times New Roman" charset="0"/>
                <a:cs typeface="Times New Roman" charset="0"/>
              </a:rPr>
              <a:t>1</a:t>
            </a:r>
          </a:p>
          <a:p>
            <a:r>
              <a:rPr lang="da-DK" sz="3200" dirty="0" smtClean="0">
                <a:latin typeface="Times New Roman" charset="0"/>
                <a:ea typeface="Times New Roman" charset="0"/>
                <a:cs typeface="Times New Roman" charset="0"/>
              </a:rPr>
              <a:t>{core</a:t>
            </a:r>
            <a:r>
              <a:rPr lang="da-DK" sz="3200" dirty="0">
                <a:latin typeface="Times New Roman" charset="0"/>
                <a:ea typeface="Times New Roman" charset="0"/>
                <a:cs typeface="Times New Roman" charset="0"/>
              </a:rPr>
              <a:t>} </a:t>
            </a:r>
            <a:r>
              <a:rPr lang="da-DK" sz="3200" dirty="0" smtClean="0">
                <a:latin typeface="Times New Roman" charset="0"/>
                <a:ea typeface="Times New Roman" charset="0"/>
                <a:cs typeface="Times New Roman" charset="0"/>
              </a:rPr>
              <a:t>7s</a:t>
            </a:r>
            <a:r>
              <a:rPr lang="da-DK" sz="3200" baseline="30000" dirty="0" smtClean="0">
                <a:latin typeface="Times New Roman" charset="0"/>
                <a:ea typeface="Times New Roman" charset="0"/>
                <a:cs typeface="Times New Roman" charset="0"/>
              </a:rPr>
              <a:t>2</a:t>
            </a:r>
            <a:r>
              <a:rPr lang="da-DK" sz="3200" dirty="0" smtClean="0">
                <a:latin typeface="Times New Roman" charset="0"/>
                <a:ea typeface="Times New Roman" charset="0"/>
                <a:cs typeface="Times New Roman" charset="0"/>
              </a:rPr>
              <a:t> 7p</a:t>
            </a:r>
            <a:r>
              <a:rPr lang="da-DK" sz="3200" baseline="30000" dirty="0" smtClean="0">
                <a:latin typeface="Times New Roman" charset="0"/>
                <a:ea typeface="Times New Roman" charset="0"/>
                <a:cs typeface="Times New Roman" charset="0"/>
              </a:rPr>
              <a:t>1</a:t>
            </a:r>
            <a:r>
              <a:rPr lang="da-DK" sz="3200" dirty="0" smtClean="0">
                <a:latin typeface="Times New Roman" charset="0"/>
                <a:ea typeface="Times New Roman" charset="0"/>
                <a:cs typeface="Times New Roman" charset="0"/>
              </a:rPr>
              <a:t> </a:t>
            </a:r>
            <a:endParaRPr lang="en-US" sz="3200" dirty="0"/>
          </a:p>
        </p:txBody>
      </p:sp>
      <p:sp>
        <p:nvSpPr>
          <p:cNvPr id="9" name="Rectangle 8"/>
          <p:cNvSpPr/>
          <p:nvPr/>
        </p:nvSpPr>
        <p:spPr>
          <a:xfrm>
            <a:off x="283246" y="4724446"/>
            <a:ext cx="3102131" cy="1077218"/>
          </a:xfrm>
          <a:prstGeom prst="rect">
            <a:avLst/>
          </a:prstGeom>
        </p:spPr>
        <p:txBody>
          <a:bodyPr wrap="none">
            <a:spAutoFit/>
          </a:bodyPr>
          <a:lstStyle/>
          <a:p>
            <a:r>
              <a:rPr lang="da-DK" sz="3200" dirty="0">
                <a:latin typeface="Times New Roman" charset="0"/>
                <a:ea typeface="Times New Roman" charset="0"/>
                <a:cs typeface="Times New Roman" charset="0"/>
              </a:rPr>
              <a:t>General formula: </a:t>
            </a:r>
          </a:p>
          <a:p>
            <a:r>
              <a:rPr lang="da-DK" sz="3200" b="1" dirty="0">
                <a:solidFill>
                  <a:srgbClr val="FF0000"/>
                </a:solidFill>
                <a:latin typeface="Times New Roman" charset="0"/>
                <a:ea typeface="Times New Roman" charset="0"/>
                <a:cs typeface="Times New Roman" charset="0"/>
              </a:rPr>
              <a:t>ns</a:t>
            </a:r>
            <a:r>
              <a:rPr lang="da-DK" sz="3200" b="1" baseline="30000" dirty="0">
                <a:solidFill>
                  <a:srgbClr val="FF0000"/>
                </a:solidFill>
                <a:latin typeface="Times New Roman" charset="0"/>
                <a:ea typeface="Times New Roman" charset="0"/>
                <a:cs typeface="Times New Roman" charset="0"/>
              </a:rPr>
              <a:t>2</a:t>
            </a:r>
            <a:r>
              <a:rPr lang="da-DK" sz="3200" dirty="0">
                <a:latin typeface="Times New Roman" charset="0"/>
                <a:ea typeface="Times New Roman" charset="0"/>
                <a:cs typeface="Times New Roman" charset="0"/>
              </a:rPr>
              <a:t> {n=2,...7} </a:t>
            </a:r>
            <a:endParaRPr lang="en-US" sz="3200" dirty="0"/>
          </a:p>
        </p:txBody>
      </p:sp>
      <p:sp>
        <p:nvSpPr>
          <p:cNvPr id="10" name="Rectangle 9"/>
          <p:cNvSpPr/>
          <p:nvPr/>
        </p:nvSpPr>
        <p:spPr>
          <a:xfrm>
            <a:off x="4710798" y="4724446"/>
            <a:ext cx="3615783" cy="1077218"/>
          </a:xfrm>
          <a:prstGeom prst="rect">
            <a:avLst/>
          </a:prstGeom>
        </p:spPr>
        <p:txBody>
          <a:bodyPr wrap="square">
            <a:spAutoFit/>
          </a:bodyPr>
          <a:lstStyle/>
          <a:p>
            <a:r>
              <a:rPr lang="da-DK" sz="3200" dirty="0">
                <a:latin typeface="Times New Roman" charset="0"/>
                <a:ea typeface="Times New Roman" charset="0"/>
                <a:cs typeface="Times New Roman" charset="0"/>
              </a:rPr>
              <a:t>General formula: </a:t>
            </a:r>
          </a:p>
          <a:p>
            <a:r>
              <a:rPr lang="da-DK" sz="3200" b="1" dirty="0">
                <a:solidFill>
                  <a:srgbClr val="FF0000"/>
                </a:solidFill>
                <a:latin typeface="Times New Roman" charset="0"/>
                <a:ea typeface="Times New Roman" charset="0"/>
                <a:cs typeface="Times New Roman" charset="0"/>
              </a:rPr>
              <a:t>ns</a:t>
            </a:r>
            <a:r>
              <a:rPr lang="da-DK" sz="3200" b="1" baseline="30000" dirty="0">
                <a:solidFill>
                  <a:srgbClr val="FF0000"/>
                </a:solidFill>
                <a:latin typeface="Times New Roman" charset="0"/>
                <a:ea typeface="Times New Roman" charset="0"/>
                <a:cs typeface="Times New Roman" charset="0"/>
              </a:rPr>
              <a:t>2</a:t>
            </a:r>
            <a:r>
              <a:rPr lang="da-DK" sz="3200" b="1" dirty="0">
                <a:solidFill>
                  <a:srgbClr val="FF0000"/>
                </a:solidFill>
                <a:latin typeface="Times New Roman" charset="0"/>
                <a:ea typeface="Times New Roman" charset="0"/>
                <a:cs typeface="Times New Roman" charset="0"/>
              </a:rPr>
              <a:t> np</a:t>
            </a:r>
            <a:r>
              <a:rPr lang="da-DK" sz="3200" b="1" baseline="30000" dirty="0">
                <a:solidFill>
                  <a:srgbClr val="FF0000"/>
                </a:solidFill>
                <a:latin typeface="Times New Roman" charset="0"/>
                <a:ea typeface="Times New Roman" charset="0"/>
                <a:cs typeface="Times New Roman" charset="0"/>
              </a:rPr>
              <a:t>1</a:t>
            </a:r>
            <a:r>
              <a:rPr lang="da-DK" sz="3200" b="1" dirty="0">
                <a:solidFill>
                  <a:srgbClr val="FF0000"/>
                </a:solidFill>
                <a:latin typeface="Times New Roman" charset="0"/>
                <a:ea typeface="Times New Roman" charset="0"/>
                <a:cs typeface="Times New Roman" charset="0"/>
              </a:rPr>
              <a:t> </a:t>
            </a:r>
            <a:r>
              <a:rPr lang="da-DK" sz="3200" dirty="0">
                <a:latin typeface="Times New Roman" charset="0"/>
                <a:ea typeface="Times New Roman" charset="0"/>
                <a:cs typeface="Times New Roman" charset="0"/>
              </a:rPr>
              <a:t>{n = 2</a:t>
            </a:r>
            <a:r>
              <a:rPr lang="da-DK" sz="3200" dirty="0" smtClean="0">
                <a:latin typeface="Times New Roman" charset="0"/>
                <a:ea typeface="Times New Roman" charset="0"/>
                <a:cs typeface="Times New Roman" charset="0"/>
              </a:rPr>
              <a:t>,..7}</a:t>
            </a:r>
            <a:r>
              <a:rPr lang="da-DK" sz="3200" dirty="0">
                <a:latin typeface="Times New Roman" charset="0"/>
                <a:ea typeface="Times New Roman" charset="0"/>
                <a:cs typeface="Times New Roman" charset="0"/>
              </a:rPr>
              <a:t> </a:t>
            </a:r>
            <a:endParaRPr lang="en-US" sz="3200" dirty="0">
              <a:latin typeface="Times New Roman" charset="0"/>
              <a:ea typeface="Times New Roman" charset="0"/>
              <a:cs typeface="Times New Roman" charset="0"/>
            </a:endParaRPr>
          </a:p>
        </p:txBody>
      </p:sp>
    </p:spTree>
    <p:extLst>
      <p:ext uri="{BB962C8B-B14F-4D97-AF65-F5344CB8AC3E}">
        <p14:creationId xmlns="" xmlns:p14="http://schemas.microsoft.com/office/powerpoint/2010/main" val="17814427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95567" y="1809899"/>
            <a:ext cx="3481088" cy="4031873"/>
          </a:xfrm>
          <a:prstGeom prst="rect">
            <a:avLst/>
          </a:prstGeom>
        </p:spPr>
        <p:txBody>
          <a:bodyPr wrap="square">
            <a:spAutoFit/>
          </a:bodyPr>
          <a:lstStyle/>
          <a:p>
            <a:r>
              <a:rPr lang="en-US" sz="3200" dirty="0">
                <a:solidFill>
                  <a:srgbClr val="444444"/>
                </a:solidFill>
                <a:latin typeface="Times New Roman" charset="0"/>
                <a:ea typeface="Times New Roman" charset="0"/>
                <a:cs typeface="Times New Roman" charset="0"/>
              </a:rPr>
              <a:t>{core} ns</a:t>
            </a:r>
            <a:r>
              <a:rPr lang="en-US" sz="3200" baseline="30000" dirty="0">
                <a:solidFill>
                  <a:srgbClr val="444444"/>
                </a:solidFill>
                <a:latin typeface="Times New Roman" charset="0"/>
                <a:ea typeface="Times New Roman" charset="0"/>
                <a:cs typeface="Times New Roman" charset="0"/>
              </a:rPr>
              <a:t>1</a:t>
            </a:r>
            <a:r>
              <a:rPr lang="en-US" sz="3200" dirty="0">
                <a:solidFill>
                  <a:srgbClr val="444444"/>
                </a:solidFill>
                <a:latin typeface="Times New Roman" charset="0"/>
                <a:ea typeface="Times New Roman" charset="0"/>
                <a:cs typeface="Times New Roman" charset="0"/>
              </a:rPr>
              <a:t> </a:t>
            </a:r>
          </a:p>
          <a:p>
            <a:r>
              <a:rPr lang="en-US" sz="3200" dirty="0">
                <a:solidFill>
                  <a:srgbClr val="444444"/>
                </a:solidFill>
                <a:latin typeface="Times New Roman" charset="0"/>
                <a:ea typeface="Times New Roman" charset="0"/>
                <a:cs typeface="Times New Roman" charset="0"/>
              </a:rPr>
              <a:t>{core} ns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a:t>
            </a:r>
          </a:p>
          <a:p>
            <a:r>
              <a:rPr lang="en-US" sz="3200" dirty="0">
                <a:solidFill>
                  <a:srgbClr val="444444"/>
                </a:solidFill>
                <a:latin typeface="Times New Roman" charset="0"/>
                <a:ea typeface="Times New Roman" charset="0"/>
                <a:cs typeface="Times New Roman" charset="0"/>
              </a:rPr>
              <a:t>{core} ns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np</a:t>
            </a:r>
            <a:r>
              <a:rPr lang="en-US" sz="3200" baseline="30000" dirty="0">
                <a:solidFill>
                  <a:srgbClr val="444444"/>
                </a:solidFill>
                <a:latin typeface="Times New Roman" charset="0"/>
                <a:ea typeface="Times New Roman" charset="0"/>
                <a:cs typeface="Times New Roman" charset="0"/>
              </a:rPr>
              <a:t>1</a:t>
            </a:r>
            <a:r>
              <a:rPr lang="en-US" sz="3200" dirty="0">
                <a:solidFill>
                  <a:srgbClr val="444444"/>
                </a:solidFill>
                <a:latin typeface="Times New Roman" charset="0"/>
                <a:ea typeface="Times New Roman" charset="0"/>
                <a:cs typeface="Times New Roman" charset="0"/>
              </a:rPr>
              <a:t> </a:t>
            </a:r>
          </a:p>
          <a:p>
            <a:r>
              <a:rPr lang="en-US" sz="3200" dirty="0">
                <a:solidFill>
                  <a:srgbClr val="444444"/>
                </a:solidFill>
                <a:latin typeface="Times New Roman" charset="0"/>
                <a:ea typeface="Times New Roman" charset="0"/>
                <a:cs typeface="Times New Roman" charset="0"/>
              </a:rPr>
              <a:t>{core} ns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np</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a:t>
            </a:r>
          </a:p>
          <a:p>
            <a:r>
              <a:rPr lang="en-US" sz="3200" dirty="0">
                <a:solidFill>
                  <a:srgbClr val="444444"/>
                </a:solidFill>
                <a:latin typeface="Times New Roman" charset="0"/>
                <a:ea typeface="Times New Roman" charset="0"/>
                <a:cs typeface="Times New Roman" charset="0"/>
              </a:rPr>
              <a:t>{core} ns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np</a:t>
            </a:r>
            <a:r>
              <a:rPr lang="en-US" sz="3200" baseline="30000" dirty="0">
                <a:solidFill>
                  <a:srgbClr val="444444"/>
                </a:solidFill>
                <a:latin typeface="Times New Roman" charset="0"/>
                <a:ea typeface="Times New Roman" charset="0"/>
                <a:cs typeface="Times New Roman" charset="0"/>
              </a:rPr>
              <a:t>3</a:t>
            </a:r>
            <a:r>
              <a:rPr lang="en-US" sz="3200" dirty="0">
                <a:solidFill>
                  <a:srgbClr val="444444"/>
                </a:solidFill>
                <a:latin typeface="Times New Roman" charset="0"/>
                <a:ea typeface="Times New Roman" charset="0"/>
                <a:cs typeface="Times New Roman" charset="0"/>
              </a:rPr>
              <a:t> {core} ns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np</a:t>
            </a:r>
            <a:r>
              <a:rPr lang="en-US" sz="3200" baseline="30000" dirty="0">
                <a:solidFill>
                  <a:srgbClr val="444444"/>
                </a:solidFill>
                <a:latin typeface="Times New Roman" charset="0"/>
                <a:ea typeface="Times New Roman" charset="0"/>
                <a:cs typeface="Times New Roman" charset="0"/>
              </a:rPr>
              <a:t>4</a:t>
            </a:r>
            <a:r>
              <a:rPr lang="en-US" sz="3200" dirty="0">
                <a:solidFill>
                  <a:srgbClr val="444444"/>
                </a:solidFill>
                <a:latin typeface="Times New Roman" charset="0"/>
                <a:ea typeface="Times New Roman" charset="0"/>
                <a:cs typeface="Times New Roman" charset="0"/>
              </a:rPr>
              <a:t> {core} ns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np</a:t>
            </a:r>
            <a:r>
              <a:rPr lang="en-US" sz="3200" baseline="30000" dirty="0">
                <a:solidFill>
                  <a:srgbClr val="444444"/>
                </a:solidFill>
                <a:latin typeface="Times New Roman" charset="0"/>
                <a:ea typeface="Times New Roman" charset="0"/>
                <a:cs typeface="Times New Roman" charset="0"/>
              </a:rPr>
              <a:t>5</a:t>
            </a:r>
            <a:r>
              <a:rPr lang="en-US" sz="3200" dirty="0">
                <a:solidFill>
                  <a:srgbClr val="444444"/>
                </a:solidFill>
                <a:latin typeface="Times New Roman" charset="0"/>
                <a:ea typeface="Times New Roman" charset="0"/>
                <a:cs typeface="Times New Roman" charset="0"/>
              </a:rPr>
              <a:t> {core} ns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np</a:t>
            </a:r>
            <a:r>
              <a:rPr lang="en-US" sz="3200" baseline="30000" dirty="0">
                <a:solidFill>
                  <a:srgbClr val="444444"/>
                </a:solidFill>
                <a:latin typeface="Times New Roman" charset="0"/>
                <a:ea typeface="Times New Roman" charset="0"/>
                <a:cs typeface="Times New Roman" charset="0"/>
              </a:rPr>
              <a:t>6</a:t>
            </a:r>
            <a:endParaRPr lang="en-US" sz="3200" baseline="30000" dirty="0">
              <a:latin typeface="Times New Roman" charset="0"/>
              <a:ea typeface="Times New Roman" charset="0"/>
              <a:cs typeface="Times New Roman" charset="0"/>
            </a:endParaRPr>
          </a:p>
        </p:txBody>
      </p:sp>
      <p:sp>
        <p:nvSpPr>
          <p:cNvPr id="4" name="Rectangle 3"/>
          <p:cNvSpPr/>
          <p:nvPr/>
        </p:nvSpPr>
        <p:spPr>
          <a:xfrm>
            <a:off x="326665" y="492462"/>
            <a:ext cx="1665841" cy="584775"/>
          </a:xfrm>
          <a:prstGeom prst="rect">
            <a:avLst/>
          </a:prstGeom>
        </p:spPr>
        <p:txBody>
          <a:bodyPr wrap="none">
            <a:spAutoFit/>
          </a:bodyPr>
          <a:lstStyle/>
          <a:p>
            <a:r>
              <a:rPr lang="en-US" sz="3200" b="1">
                <a:solidFill>
                  <a:srgbClr val="FF0000"/>
                </a:solidFill>
                <a:latin typeface="Times New Roman" charset="0"/>
                <a:ea typeface="Times New Roman" charset="0"/>
                <a:cs typeface="Times New Roman" charset="0"/>
              </a:rPr>
              <a:t>GROUP</a:t>
            </a:r>
            <a:endParaRPr lang="en-US" sz="3200" b="1">
              <a:solidFill>
                <a:srgbClr val="FF0000"/>
              </a:solidFill>
            </a:endParaRPr>
          </a:p>
        </p:txBody>
      </p:sp>
      <p:sp>
        <p:nvSpPr>
          <p:cNvPr id="5" name="Rectangle 4"/>
          <p:cNvSpPr/>
          <p:nvPr/>
        </p:nvSpPr>
        <p:spPr>
          <a:xfrm>
            <a:off x="3128639" y="554017"/>
            <a:ext cx="5868914" cy="523220"/>
          </a:xfrm>
          <a:prstGeom prst="rect">
            <a:avLst/>
          </a:prstGeom>
        </p:spPr>
        <p:txBody>
          <a:bodyPr wrap="none">
            <a:spAutoFit/>
          </a:bodyPr>
          <a:lstStyle/>
          <a:p>
            <a:r>
              <a:rPr lang="en-US" sz="2800" b="1">
                <a:solidFill>
                  <a:srgbClr val="FF0000"/>
                </a:solidFill>
                <a:latin typeface="Times New Roman" charset="0"/>
                <a:ea typeface="Times New Roman" charset="0"/>
                <a:cs typeface="Times New Roman" charset="0"/>
              </a:rPr>
              <a:t>OUTER ELECTRON STRUCTURE</a:t>
            </a:r>
            <a:endParaRPr lang="en-US" sz="2800" b="1">
              <a:solidFill>
                <a:srgbClr val="FF0000"/>
              </a:solidFill>
            </a:endParaRPr>
          </a:p>
        </p:txBody>
      </p:sp>
      <p:sp>
        <p:nvSpPr>
          <p:cNvPr id="6" name="Rectangle 5"/>
          <p:cNvSpPr/>
          <p:nvPr/>
        </p:nvSpPr>
        <p:spPr>
          <a:xfrm>
            <a:off x="462538" y="1809900"/>
            <a:ext cx="1266565" cy="4031873"/>
          </a:xfrm>
          <a:prstGeom prst="rect">
            <a:avLst/>
          </a:prstGeom>
        </p:spPr>
        <p:txBody>
          <a:bodyPr wrap="none">
            <a:spAutoFit/>
          </a:bodyPr>
          <a:lstStyle/>
          <a:p>
            <a:r>
              <a:rPr lang="en-US" sz="3200" dirty="0">
                <a:solidFill>
                  <a:srgbClr val="444444"/>
                </a:solidFill>
                <a:latin typeface="Times New Roman" charset="0"/>
                <a:ea typeface="Times New Roman" charset="0"/>
                <a:cs typeface="Times New Roman" charset="0"/>
              </a:rPr>
              <a:t>IA </a:t>
            </a:r>
          </a:p>
          <a:p>
            <a:r>
              <a:rPr lang="en-US" sz="3200" dirty="0">
                <a:solidFill>
                  <a:srgbClr val="444444"/>
                </a:solidFill>
                <a:latin typeface="Times New Roman" charset="0"/>
                <a:ea typeface="Times New Roman" charset="0"/>
                <a:cs typeface="Times New Roman" charset="0"/>
              </a:rPr>
              <a:t>IIA</a:t>
            </a:r>
          </a:p>
          <a:p>
            <a:r>
              <a:rPr lang="en-US" sz="3200" dirty="0">
                <a:solidFill>
                  <a:srgbClr val="444444"/>
                </a:solidFill>
                <a:latin typeface="Times New Roman" charset="0"/>
                <a:ea typeface="Times New Roman" charset="0"/>
                <a:cs typeface="Times New Roman" charset="0"/>
              </a:rPr>
              <a:t>IIIA</a:t>
            </a:r>
          </a:p>
          <a:p>
            <a:r>
              <a:rPr lang="en-US" sz="3200" dirty="0">
                <a:solidFill>
                  <a:srgbClr val="444444"/>
                </a:solidFill>
                <a:latin typeface="Times New Roman" charset="0"/>
                <a:ea typeface="Times New Roman" charset="0"/>
                <a:cs typeface="Times New Roman" charset="0"/>
              </a:rPr>
              <a:t>IVA</a:t>
            </a:r>
          </a:p>
          <a:p>
            <a:r>
              <a:rPr lang="en-US" sz="3200" dirty="0">
                <a:solidFill>
                  <a:srgbClr val="444444"/>
                </a:solidFill>
                <a:latin typeface="Times New Roman" charset="0"/>
                <a:ea typeface="Times New Roman" charset="0"/>
                <a:cs typeface="Times New Roman" charset="0"/>
              </a:rPr>
              <a:t>VA</a:t>
            </a:r>
          </a:p>
          <a:p>
            <a:r>
              <a:rPr lang="en-US" sz="3200" dirty="0">
                <a:solidFill>
                  <a:srgbClr val="444444"/>
                </a:solidFill>
                <a:latin typeface="Times New Roman" charset="0"/>
                <a:ea typeface="Times New Roman" charset="0"/>
                <a:cs typeface="Times New Roman" charset="0"/>
              </a:rPr>
              <a:t>VIA</a:t>
            </a:r>
          </a:p>
          <a:p>
            <a:r>
              <a:rPr lang="en-US" sz="3200" dirty="0">
                <a:solidFill>
                  <a:srgbClr val="444444"/>
                </a:solidFill>
                <a:latin typeface="Times New Roman" charset="0"/>
                <a:ea typeface="Times New Roman" charset="0"/>
                <a:cs typeface="Times New Roman" charset="0"/>
              </a:rPr>
              <a:t>VIIA</a:t>
            </a:r>
          </a:p>
          <a:p>
            <a:r>
              <a:rPr lang="en-US" sz="3200" dirty="0">
                <a:solidFill>
                  <a:srgbClr val="444444"/>
                </a:solidFill>
                <a:latin typeface="Times New Roman" charset="0"/>
                <a:ea typeface="Times New Roman" charset="0"/>
                <a:cs typeface="Times New Roman" charset="0"/>
              </a:rPr>
              <a:t>VIIIA </a:t>
            </a:r>
            <a:endParaRPr lang="en-US" sz="3200" dirty="0"/>
          </a:p>
        </p:txBody>
      </p:sp>
    </p:spTree>
    <p:extLst>
      <p:ext uri="{BB962C8B-B14F-4D97-AF65-F5344CB8AC3E}">
        <p14:creationId xmlns="" xmlns:p14="http://schemas.microsoft.com/office/powerpoint/2010/main" val="4911583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8068" y="2354029"/>
            <a:ext cx="5619750" cy="3046988"/>
          </a:xfrm>
          <a:prstGeom prst="rect">
            <a:avLst/>
          </a:prstGeom>
        </p:spPr>
        <p:txBody>
          <a:bodyPr wrap="square">
            <a:spAutoFit/>
          </a:bodyPr>
          <a:lstStyle/>
          <a:p>
            <a:pPr marL="342900" indent="-342900">
              <a:buFont typeface="Arial" charset="0"/>
              <a:buChar char="•"/>
            </a:pPr>
            <a:r>
              <a:rPr lang="en-US" sz="3200" dirty="0">
                <a:solidFill>
                  <a:srgbClr val="444444"/>
                </a:solidFill>
                <a:latin typeface="Times New Roman" charset="0"/>
                <a:ea typeface="Times New Roman" charset="0"/>
                <a:cs typeface="Times New Roman" charset="0"/>
              </a:rPr>
              <a:t>Chemically Unreactive </a:t>
            </a:r>
          </a:p>
          <a:p>
            <a:endParaRPr lang="en-US" sz="3200" dirty="0">
              <a:solidFill>
                <a:srgbClr val="444444"/>
              </a:solidFill>
              <a:latin typeface="Times New Roman" charset="0"/>
              <a:ea typeface="Times New Roman" charset="0"/>
              <a:cs typeface="Times New Roman" charset="0"/>
            </a:endParaRPr>
          </a:p>
          <a:p>
            <a:pPr marL="342900" indent="-342900">
              <a:buFont typeface="Arial" charset="0"/>
              <a:buChar char="•"/>
            </a:pPr>
            <a:r>
              <a:rPr lang="en-US" sz="3200" dirty="0">
                <a:solidFill>
                  <a:srgbClr val="444444"/>
                </a:solidFill>
                <a:latin typeface="Times New Roman" charset="0"/>
                <a:ea typeface="Times New Roman" charset="0"/>
                <a:cs typeface="Times New Roman" charset="0"/>
              </a:rPr>
              <a:t>Stable Electron Configurations He 1s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(filled “1” level) </a:t>
            </a:r>
          </a:p>
          <a:p>
            <a:pPr marL="342900" indent="-342900">
              <a:buFont typeface="Arial" charset="0"/>
              <a:buChar char="•"/>
            </a:pPr>
            <a:r>
              <a:rPr lang="en-US" sz="3200" dirty="0">
                <a:solidFill>
                  <a:srgbClr val="444444"/>
                </a:solidFill>
                <a:latin typeface="Times New Roman" charset="0"/>
                <a:ea typeface="Times New Roman" charset="0"/>
                <a:cs typeface="Times New Roman" charset="0"/>
              </a:rPr>
              <a:t>Ne - Rn {core} ns</a:t>
            </a:r>
            <a:r>
              <a:rPr lang="en-US" sz="3200" baseline="30000" dirty="0">
                <a:solidFill>
                  <a:srgbClr val="444444"/>
                </a:solidFill>
                <a:latin typeface="Times New Roman" charset="0"/>
                <a:ea typeface="Times New Roman" charset="0"/>
                <a:cs typeface="Times New Roman" charset="0"/>
              </a:rPr>
              <a:t>2</a:t>
            </a:r>
            <a:r>
              <a:rPr lang="en-US" sz="3200" dirty="0">
                <a:solidFill>
                  <a:srgbClr val="444444"/>
                </a:solidFill>
                <a:latin typeface="Times New Roman" charset="0"/>
                <a:ea typeface="Times New Roman" charset="0"/>
                <a:cs typeface="Times New Roman" charset="0"/>
              </a:rPr>
              <a:t> np</a:t>
            </a:r>
            <a:r>
              <a:rPr lang="en-US" sz="3200" baseline="30000" dirty="0">
                <a:solidFill>
                  <a:srgbClr val="444444"/>
                </a:solidFill>
                <a:latin typeface="Times New Roman" charset="0"/>
                <a:ea typeface="Times New Roman" charset="0"/>
                <a:cs typeface="Times New Roman" charset="0"/>
              </a:rPr>
              <a:t>6</a:t>
            </a:r>
            <a:r>
              <a:rPr lang="en-US" sz="3200" dirty="0">
                <a:solidFill>
                  <a:srgbClr val="444444"/>
                </a:solidFill>
                <a:latin typeface="Times New Roman" charset="0"/>
                <a:ea typeface="Times New Roman" charset="0"/>
                <a:cs typeface="Times New Roman" charset="0"/>
              </a:rPr>
              <a:t> </a:t>
            </a:r>
          </a:p>
          <a:p>
            <a:pPr marL="342900" indent="-342900">
              <a:buFont typeface="Arial" charset="0"/>
              <a:buChar char="•"/>
            </a:pPr>
            <a:r>
              <a:rPr lang="en-US" sz="3200" dirty="0">
                <a:solidFill>
                  <a:srgbClr val="444444"/>
                </a:solidFill>
                <a:latin typeface="Times New Roman" charset="0"/>
                <a:ea typeface="Times New Roman" charset="0"/>
                <a:cs typeface="Times New Roman" charset="0"/>
              </a:rPr>
              <a:t>n = 2, …6</a:t>
            </a:r>
            <a:endParaRPr lang="en-US" sz="3200" dirty="0">
              <a:latin typeface="Times New Roman" charset="0"/>
              <a:ea typeface="Times New Roman" charset="0"/>
              <a:cs typeface="Times New Roman" charset="0"/>
            </a:endParaRPr>
          </a:p>
        </p:txBody>
      </p:sp>
      <p:sp>
        <p:nvSpPr>
          <p:cNvPr id="3" name="Rectangle 2"/>
          <p:cNvSpPr/>
          <p:nvPr/>
        </p:nvSpPr>
        <p:spPr>
          <a:xfrm>
            <a:off x="218316" y="116077"/>
            <a:ext cx="2892523" cy="584775"/>
          </a:xfrm>
          <a:prstGeom prst="rect">
            <a:avLst/>
          </a:prstGeom>
        </p:spPr>
        <p:txBody>
          <a:bodyPr wrap="none">
            <a:spAutoFit/>
          </a:bodyPr>
          <a:lstStyle/>
          <a:p>
            <a:r>
              <a:rPr lang="en-US" sz="3200" b="1" dirty="0">
                <a:solidFill>
                  <a:srgbClr val="FF0000"/>
                </a:solidFill>
                <a:latin typeface="Times New Roman" charset="0"/>
                <a:ea typeface="Times New Roman" charset="0"/>
                <a:cs typeface="Times New Roman" charset="0"/>
              </a:rPr>
              <a:t>GROUP VIIIA </a:t>
            </a:r>
          </a:p>
        </p:txBody>
      </p:sp>
      <p:sp>
        <p:nvSpPr>
          <p:cNvPr id="4" name="Rectangle 3"/>
          <p:cNvSpPr/>
          <p:nvPr/>
        </p:nvSpPr>
        <p:spPr>
          <a:xfrm>
            <a:off x="341331" y="2354029"/>
            <a:ext cx="1044124" cy="3046988"/>
          </a:xfrm>
          <a:prstGeom prst="rect">
            <a:avLst/>
          </a:prstGeom>
        </p:spPr>
        <p:txBody>
          <a:bodyPr wrap="square">
            <a:spAutoFit/>
          </a:bodyPr>
          <a:lstStyle/>
          <a:p>
            <a:r>
              <a:rPr lang="en-US" sz="3200" dirty="0">
                <a:solidFill>
                  <a:srgbClr val="444444"/>
                </a:solidFill>
                <a:latin typeface="Times New Roman" charset="0"/>
                <a:ea typeface="Times New Roman" charset="0"/>
                <a:cs typeface="Times New Roman" charset="0"/>
              </a:rPr>
              <a:t>He Ne Ar Kr </a:t>
            </a:r>
            <a:r>
              <a:rPr lang="en-US" sz="3200">
                <a:solidFill>
                  <a:srgbClr val="444444"/>
                </a:solidFill>
                <a:latin typeface="Times New Roman" charset="0"/>
                <a:ea typeface="Times New Roman" charset="0"/>
                <a:cs typeface="Times New Roman" charset="0"/>
              </a:rPr>
              <a:t>Xe</a:t>
            </a:r>
            <a:r>
              <a:rPr lang="en-US" sz="3200" dirty="0">
                <a:solidFill>
                  <a:srgbClr val="444444"/>
                </a:solidFill>
                <a:latin typeface="Times New Roman" charset="0"/>
                <a:ea typeface="Times New Roman" charset="0"/>
                <a:cs typeface="Times New Roman" charset="0"/>
              </a:rPr>
              <a:t> Rn</a:t>
            </a:r>
            <a:endParaRPr lang="en-US" sz="3200" dirty="0">
              <a:latin typeface="Times New Roman" charset="0"/>
              <a:ea typeface="Times New Roman" charset="0"/>
              <a:cs typeface="Times New Roman" charset="0"/>
            </a:endParaRPr>
          </a:p>
        </p:txBody>
      </p:sp>
      <p:sp>
        <p:nvSpPr>
          <p:cNvPr id="5" name="Rectangle 4"/>
          <p:cNvSpPr/>
          <p:nvPr/>
        </p:nvSpPr>
        <p:spPr>
          <a:xfrm>
            <a:off x="218316" y="1235053"/>
            <a:ext cx="3764172" cy="584775"/>
          </a:xfrm>
          <a:prstGeom prst="rect">
            <a:avLst/>
          </a:prstGeom>
        </p:spPr>
        <p:txBody>
          <a:bodyPr wrap="none">
            <a:spAutoFit/>
          </a:bodyPr>
          <a:lstStyle/>
          <a:p>
            <a:r>
              <a:rPr lang="en-US" sz="3200">
                <a:solidFill>
                  <a:srgbClr val="444444"/>
                </a:solidFill>
                <a:latin typeface="Times New Roman" charset="0"/>
                <a:ea typeface="Times New Roman" charset="0"/>
                <a:cs typeface="Times New Roman" charset="0"/>
              </a:rPr>
              <a:t>(inert or noble gases) </a:t>
            </a:r>
            <a:endParaRPr lang="en-US" sz="3200"/>
          </a:p>
        </p:txBody>
      </p:sp>
    </p:spTree>
    <p:extLst>
      <p:ext uri="{BB962C8B-B14F-4D97-AF65-F5344CB8AC3E}">
        <p14:creationId xmlns="" xmlns:p14="http://schemas.microsoft.com/office/powerpoint/2010/main" val="878609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918" y="1713110"/>
            <a:ext cx="7517802" cy="3108543"/>
          </a:xfrm>
          <a:prstGeom prst="rect">
            <a:avLst/>
          </a:prstGeom>
        </p:spPr>
        <p:txBody>
          <a:bodyPr wrap="square">
            <a:spAutoFit/>
          </a:bodyPr>
          <a:lstStyle/>
          <a:p>
            <a:r>
              <a:rPr lang="en-US" sz="2800" b="1" dirty="0">
                <a:solidFill>
                  <a:srgbClr val="FF0000"/>
                </a:solidFill>
                <a:latin typeface="Times New Roman" charset="0"/>
                <a:ea typeface="Times New Roman" charset="0"/>
                <a:cs typeface="Times New Roman" charset="0"/>
              </a:rPr>
              <a:t>Law of Octaves </a:t>
            </a:r>
          </a:p>
          <a:p>
            <a:endParaRPr lang="en-US" sz="2800" dirty="0">
              <a:latin typeface="Times New Roman" charset="0"/>
              <a:ea typeface="Times New Roman" charset="0"/>
              <a:cs typeface="Times New Roman" charset="0"/>
            </a:endParaRPr>
          </a:p>
          <a:p>
            <a:pPr marL="342900" indent="-342900" algn="just">
              <a:buFont typeface="Arial" charset="0"/>
              <a:buChar char="•"/>
            </a:pPr>
            <a:r>
              <a:rPr lang="en-US" sz="2800" dirty="0">
                <a:latin typeface="Times New Roman" charset="0"/>
                <a:ea typeface="Times New Roman" charset="0"/>
                <a:cs typeface="Times New Roman" charset="0"/>
              </a:rPr>
              <a:t>In 1863, he suggested that elements be arranged in “octaves” because he noticed (after arranging the elements in order of increasing atomic mass) that certain properties repeated every 8th element. </a:t>
            </a:r>
          </a:p>
        </p:txBody>
      </p:sp>
      <p:sp>
        <p:nvSpPr>
          <p:cNvPr id="3" name="Rectangle 2"/>
          <p:cNvSpPr/>
          <p:nvPr/>
        </p:nvSpPr>
        <p:spPr>
          <a:xfrm>
            <a:off x="147919" y="507291"/>
            <a:ext cx="5051383" cy="584775"/>
          </a:xfrm>
          <a:prstGeom prst="rect">
            <a:avLst/>
          </a:prstGeom>
        </p:spPr>
        <p:txBody>
          <a:bodyPr wrap="none">
            <a:spAutoFit/>
          </a:bodyPr>
          <a:lstStyle/>
          <a:p>
            <a:r>
              <a:rPr lang="en-US" sz="3200" b="1" dirty="0">
                <a:solidFill>
                  <a:srgbClr val="FF0000"/>
                </a:solidFill>
                <a:latin typeface="Times New Roman" charset="0"/>
                <a:ea typeface="Times New Roman" charset="0"/>
                <a:cs typeface="Times New Roman" charset="0"/>
              </a:rPr>
              <a:t>John Newlands 1838 - 1898 </a:t>
            </a:r>
            <a:endParaRPr lang="en-US" sz="3200" b="1" dirty="0">
              <a:solidFill>
                <a:srgbClr val="FF0000"/>
              </a:solidFill>
            </a:endParaRPr>
          </a:p>
        </p:txBody>
      </p:sp>
    </p:spTree>
    <p:extLst>
      <p:ext uri="{BB962C8B-B14F-4D97-AF65-F5344CB8AC3E}">
        <p14:creationId xmlns="" xmlns:p14="http://schemas.microsoft.com/office/powerpoint/2010/main" val="13676077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890" y="124691"/>
            <a:ext cx="8895230" cy="6494085"/>
          </a:xfrm>
          <a:prstGeom prst="rect">
            <a:avLst/>
          </a:prstGeom>
        </p:spPr>
        <p:txBody>
          <a:bodyPr wrap="square">
            <a:spAutoFit/>
          </a:bodyPr>
          <a:lstStyle/>
          <a:p>
            <a:pPr algn="just"/>
            <a:r>
              <a:rPr lang="en-US" sz="3200" b="1" dirty="0">
                <a:solidFill>
                  <a:srgbClr val="FF0000"/>
                </a:solidFill>
                <a:latin typeface="Times New Roman" charset="0"/>
                <a:ea typeface="Times New Roman" charset="0"/>
                <a:cs typeface="Times New Roman" charset="0"/>
              </a:rPr>
              <a:t>Law of Octaves </a:t>
            </a:r>
          </a:p>
          <a:p>
            <a:pPr algn="just"/>
            <a:endParaRPr lang="en-US" sz="3200" dirty="0">
              <a:solidFill>
                <a:srgbClr val="444444"/>
              </a:solidFill>
              <a:latin typeface="Times New Roman" charset="0"/>
              <a:ea typeface="Times New Roman" charset="0"/>
              <a:cs typeface="Times New Roman" charset="0"/>
            </a:endParaRPr>
          </a:p>
          <a:p>
            <a:pPr marL="342900" indent="-342900" algn="just">
              <a:buFont typeface="Arial" charset="0"/>
              <a:buChar char="•"/>
            </a:pPr>
            <a:r>
              <a:rPr lang="en-US" sz="3200" dirty="0">
                <a:latin typeface="Times New Roman" charset="0"/>
                <a:ea typeface="Times New Roman" charset="0"/>
                <a:cs typeface="Times New Roman" charset="0"/>
              </a:rPr>
              <a:t>Newlands' claim to see a repeating pattern was met with savage ridicule on its announcement. His classification of the elements, he was told, was as arbitrary as putting them in alphabetical order and his paper was rejected for publication by the Chemical Society. </a:t>
            </a:r>
          </a:p>
          <a:p>
            <a:pPr marL="342900" indent="-342900" algn="just">
              <a:buFont typeface="Arial" charset="0"/>
              <a:buChar char="•"/>
            </a:pPr>
            <a:endParaRPr lang="en-US" sz="3200" dirty="0">
              <a:solidFill>
                <a:srgbClr val="444444"/>
              </a:solidFill>
              <a:latin typeface="Times New Roman" charset="0"/>
              <a:ea typeface="Times New Roman" charset="0"/>
              <a:cs typeface="Times New Roman" charset="0"/>
            </a:endParaRPr>
          </a:p>
          <a:p>
            <a:pPr marL="342900" indent="-342900" algn="just">
              <a:buFont typeface="Arial" charset="0"/>
              <a:buChar char="•"/>
            </a:pPr>
            <a:r>
              <a:rPr lang="en-US" sz="3200" dirty="0">
                <a:latin typeface="Times New Roman" charset="0"/>
                <a:ea typeface="Times New Roman" charset="0"/>
                <a:cs typeface="Times New Roman" charset="0"/>
              </a:rPr>
              <a:t>His law of octaves failed beyond the element calcium. WHY?</a:t>
            </a:r>
          </a:p>
          <a:p>
            <a:pPr marL="342900" indent="-342900" algn="just">
              <a:buFont typeface="Arial" charset="0"/>
              <a:buChar char="•"/>
            </a:pPr>
            <a:r>
              <a:rPr lang="en-US" sz="3200" dirty="0">
                <a:latin typeface="Times New Roman" charset="0"/>
                <a:ea typeface="Times New Roman" charset="0"/>
                <a:cs typeface="Times New Roman" charset="0"/>
              </a:rPr>
              <a:t>Would his law of octaves work today with the first 20 elements? </a:t>
            </a:r>
          </a:p>
        </p:txBody>
      </p:sp>
    </p:spTree>
    <p:extLst>
      <p:ext uri="{BB962C8B-B14F-4D97-AF65-F5344CB8AC3E}">
        <p14:creationId xmlns="" xmlns:p14="http://schemas.microsoft.com/office/powerpoint/2010/main" val="865896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4299" y="461405"/>
            <a:ext cx="8787654" cy="2554545"/>
          </a:xfrm>
          <a:prstGeom prst="rect">
            <a:avLst/>
          </a:prstGeom>
        </p:spPr>
        <p:txBody>
          <a:bodyPr wrap="square">
            <a:spAutoFit/>
          </a:bodyPr>
          <a:lstStyle/>
          <a:p>
            <a:pPr algn="just"/>
            <a:r>
              <a:rPr lang="en-US" sz="3200" b="1" dirty="0">
                <a:solidFill>
                  <a:srgbClr val="FF0000"/>
                </a:solidFill>
                <a:latin typeface="Times New Roman" charset="0"/>
                <a:ea typeface="Times New Roman" charset="0"/>
                <a:cs typeface="Times New Roman" charset="0"/>
              </a:rPr>
              <a:t>Lothar Meyer 1830 - 1895 </a:t>
            </a:r>
          </a:p>
          <a:p>
            <a:pPr algn="just"/>
            <a:endParaRPr lang="en-US" sz="3200" dirty="0">
              <a:latin typeface="Times New Roman" charset="0"/>
              <a:ea typeface="Times New Roman" charset="0"/>
              <a:cs typeface="Times New Roman" charset="0"/>
            </a:endParaRPr>
          </a:p>
          <a:p>
            <a:pPr marL="342900" indent="-342900" algn="just">
              <a:buFont typeface="Arial" charset="0"/>
              <a:buChar char="•"/>
            </a:pPr>
            <a:r>
              <a:rPr lang="en-US" sz="3200" dirty="0">
                <a:latin typeface="Times New Roman" charset="0"/>
                <a:ea typeface="Times New Roman" charset="0"/>
                <a:cs typeface="Times New Roman" charset="0"/>
              </a:rPr>
              <a:t>At the same time as Mendeleev he published his own table of the elements organized by increasing atomic mass.</a:t>
            </a:r>
          </a:p>
        </p:txBody>
      </p:sp>
      <p:sp>
        <p:nvSpPr>
          <p:cNvPr id="4" name="Rectangle 3"/>
          <p:cNvSpPr/>
          <p:nvPr/>
        </p:nvSpPr>
        <p:spPr>
          <a:xfrm>
            <a:off x="114299" y="3829220"/>
            <a:ext cx="8787654" cy="2062103"/>
          </a:xfrm>
          <a:prstGeom prst="rect">
            <a:avLst/>
          </a:prstGeom>
        </p:spPr>
        <p:txBody>
          <a:bodyPr wrap="square">
            <a:spAutoFit/>
          </a:bodyPr>
          <a:lstStyle/>
          <a:p>
            <a:pPr marL="342900" indent="-342900" algn="just">
              <a:buFont typeface="Arial" charset="0"/>
              <a:buChar char="•"/>
            </a:pPr>
            <a:r>
              <a:rPr lang="en-US" sz="3200" dirty="0">
                <a:latin typeface="Times New Roman" charset="0"/>
                <a:ea typeface="Times New Roman" charset="0"/>
                <a:cs typeface="Times New Roman" charset="0"/>
              </a:rPr>
              <a:t>Both Mendeleev and Meyer arranged the elements in order of increasing atomic mass. </a:t>
            </a:r>
          </a:p>
          <a:p>
            <a:pPr marL="342900" indent="-342900" algn="just">
              <a:buFont typeface="Arial" charset="0"/>
              <a:buChar char="•"/>
            </a:pPr>
            <a:r>
              <a:rPr lang="en-US" sz="3200" dirty="0">
                <a:latin typeface="Times New Roman" charset="0"/>
                <a:ea typeface="Times New Roman" charset="0"/>
                <a:cs typeface="Times New Roman" charset="0"/>
              </a:rPr>
              <a:t>Both left vacant spaces where unknown elements should fit. </a:t>
            </a:r>
          </a:p>
        </p:txBody>
      </p:sp>
    </p:spTree>
    <p:extLst>
      <p:ext uri="{BB962C8B-B14F-4D97-AF65-F5344CB8AC3E}">
        <p14:creationId xmlns="" xmlns:p14="http://schemas.microsoft.com/office/powerpoint/2010/main" val="1711861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76" y="346363"/>
            <a:ext cx="8915400" cy="5386090"/>
          </a:xfrm>
          <a:prstGeom prst="rect">
            <a:avLst/>
          </a:prstGeom>
        </p:spPr>
        <p:txBody>
          <a:bodyPr wrap="square">
            <a:spAutoFit/>
          </a:bodyPr>
          <a:lstStyle/>
          <a:p>
            <a:r>
              <a:rPr lang="en-US" sz="3200" b="1" dirty="0">
                <a:solidFill>
                  <a:srgbClr val="FF0000"/>
                </a:solidFill>
                <a:latin typeface="Times New Roman" charset="0"/>
                <a:ea typeface="Times New Roman" charset="0"/>
                <a:cs typeface="Times New Roman" charset="0"/>
              </a:rPr>
              <a:t>Mendeleev... </a:t>
            </a:r>
          </a:p>
          <a:p>
            <a:endParaRPr lang="en-US" sz="3200" dirty="0">
              <a:latin typeface="Times New Roman" charset="0"/>
              <a:ea typeface="Times New Roman" charset="0"/>
              <a:cs typeface="Times New Roman" charset="0"/>
            </a:endParaRPr>
          </a:p>
          <a:p>
            <a:pPr marL="342900" indent="-342900" algn="just">
              <a:buFont typeface="Arial" charset="0"/>
              <a:buChar char="•"/>
            </a:pPr>
            <a:r>
              <a:rPr lang="en-US" sz="2800" dirty="0">
                <a:latin typeface="Times New Roman" charset="0"/>
                <a:ea typeface="Times New Roman" charset="0"/>
                <a:cs typeface="Times New Roman" charset="0"/>
              </a:rPr>
              <a:t>Stated that if the atomic weight of an element caused it to be placed in the wrong group, then the weight must be wrong. (He corrected the atomic masses of Be, In, and U) </a:t>
            </a:r>
          </a:p>
          <a:p>
            <a:pPr marL="342900" indent="-342900" algn="just">
              <a:buFont typeface="Arial" charset="0"/>
              <a:buChar char="•"/>
            </a:pPr>
            <a:r>
              <a:rPr lang="en-US" sz="2800" dirty="0" smtClean="0">
                <a:latin typeface="Times New Roman" charset="0"/>
                <a:ea typeface="Times New Roman" charset="0"/>
                <a:cs typeface="Times New Roman" charset="0"/>
              </a:rPr>
              <a:t>Was </a:t>
            </a:r>
            <a:r>
              <a:rPr lang="en-US" sz="2800" dirty="0">
                <a:latin typeface="Times New Roman" charset="0"/>
                <a:ea typeface="Times New Roman" charset="0"/>
                <a:cs typeface="Times New Roman" charset="0"/>
              </a:rPr>
              <a:t>so confident in his table that he used it to predict the physical properties of three elements that were yet unknown. </a:t>
            </a:r>
          </a:p>
          <a:p>
            <a:pPr marL="342900" indent="-342900" algn="just">
              <a:buFont typeface="Arial" charset="0"/>
              <a:buChar char="•"/>
            </a:pPr>
            <a:r>
              <a:rPr lang="en-US" sz="2800" dirty="0">
                <a:latin typeface="Times New Roman" charset="0"/>
                <a:ea typeface="Times New Roman" charset="0"/>
                <a:cs typeface="Times New Roman" charset="0"/>
              </a:rPr>
              <a:t>After the discovery of these unknown elements between 1874 and 1885, and the fact that Mendeleev’s predictions for Sc, Ga, and Ge were amazingly close to the actual values, his table was generally accepted.</a:t>
            </a:r>
          </a:p>
        </p:txBody>
      </p:sp>
    </p:spTree>
    <p:extLst>
      <p:ext uri="{BB962C8B-B14F-4D97-AF65-F5344CB8AC3E}">
        <p14:creationId xmlns="" xmlns:p14="http://schemas.microsoft.com/office/powerpoint/2010/main" val="1425458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364" y="409299"/>
            <a:ext cx="8875059" cy="3046988"/>
          </a:xfrm>
          <a:prstGeom prst="rect">
            <a:avLst/>
          </a:prstGeom>
        </p:spPr>
        <p:txBody>
          <a:bodyPr wrap="square">
            <a:spAutoFit/>
          </a:bodyPr>
          <a:lstStyle/>
          <a:p>
            <a:pPr marL="342900" indent="-342900" algn="just">
              <a:buFont typeface="Arial" charset="0"/>
              <a:buChar char="•"/>
            </a:pPr>
            <a:r>
              <a:rPr lang="en-US" sz="3200" dirty="0">
                <a:latin typeface="Times New Roman" charset="0"/>
                <a:ea typeface="Times New Roman" charset="0"/>
                <a:cs typeface="Times New Roman" charset="0"/>
              </a:rPr>
              <a:t>However, in spite of Mendeleev’s great achievement, problems arose when new elements were discovered and more accurate atomic weights determined. By looking at our modern periodic table, can you identify what problems might have caused chemists? </a:t>
            </a:r>
          </a:p>
        </p:txBody>
      </p:sp>
      <p:sp>
        <p:nvSpPr>
          <p:cNvPr id="3" name="Rectangle 2"/>
          <p:cNvSpPr/>
          <p:nvPr/>
        </p:nvSpPr>
        <p:spPr>
          <a:xfrm>
            <a:off x="3611282" y="4001565"/>
            <a:ext cx="1975221" cy="2062103"/>
          </a:xfrm>
          <a:prstGeom prst="rect">
            <a:avLst/>
          </a:prstGeom>
        </p:spPr>
        <p:txBody>
          <a:bodyPr wrap="none">
            <a:spAutoFit/>
          </a:bodyPr>
          <a:lstStyle/>
          <a:p>
            <a:pPr algn="just"/>
            <a:r>
              <a:rPr lang="en-US" sz="3200" dirty="0">
                <a:solidFill>
                  <a:srgbClr val="FF0000"/>
                </a:solidFill>
                <a:latin typeface="Times New Roman" charset="0"/>
                <a:ea typeface="Times New Roman" charset="0"/>
                <a:cs typeface="Times New Roman" charset="0"/>
              </a:rPr>
              <a:t>Ar and K </a:t>
            </a:r>
          </a:p>
          <a:p>
            <a:pPr algn="just"/>
            <a:r>
              <a:rPr lang="en-US" sz="3200" dirty="0">
                <a:solidFill>
                  <a:srgbClr val="FF0000"/>
                </a:solidFill>
                <a:latin typeface="Times New Roman" charset="0"/>
                <a:ea typeface="Times New Roman" charset="0"/>
                <a:cs typeface="Times New Roman" charset="0"/>
              </a:rPr>
              <a:t>Co and Ni </a:t>
            </a:r>
          </a:p>
          <a:p>
            <a:pPr algn="just"/>
            <a:r>
              <a:rPr lang="en-US" sz="3200" dirty="0">
                <a:solidFill>
                  <a:srgbClr val="FF0000"/>
                </a:solidFill>
                <a:latin typeface="Times New Roman" charset="0"/>
                <a:ea typeface="Times New Roman" charset="0"/>
                <a:cs typeface="Times New Roman" charset="0"/>
              </a:rPr>
              <a:t>Te and I </a:t>
            </a:r>
          </a:p>
          <a:p>
            <a:pPr algn="just"/>
            <a:r>
              <a:rPr lang="en-US" sz="3200" dirty="0">
                <a:solidFill>
                  <a:srgbClr val="FF0000"/>
                </a:solidFill>
                <a:latin typeface="Times New Roman" charset="0"/>
                <a:ea typeface="Times New Roman" charset="0"/>
                <a:cs typeface="Times New Roman" charset="0"/>
              </a:rPr>
              <a:t>Th and Pa </a:t>
            </a:r>
          </a:p>
        </p:txBody>
      </p:sp>
    </p:spTree>
    <p:extLst>
      <p:ext uri="{BB962C8B-B14F-4D97-AF65-F5344CB8AC3E}">
        <p14:creationId xmlns="" xmlns:p14="http://schemas.microsoft.com/office/powerpoint/2010/main" val="131414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427" y="1666661"/>
            <a:ext cx="8870429" cy="3970318"/>
          </a:xfrm>
          <a:prstGeom prst="rect">
            <a:avLst/>
          </a:prstGeom>
        </p:spPr>
        <p:txBody>
          <a:bodyPr wrap="square">
            <a:spAutoFit/>
          </a:bodyPr>
          <a:lstStyle/>
          <a:p>
            <a:pPr rtl="1"/>
            <a:r>
              <a:rPr lang="en-US" sz="2800" dirty="0">
                <a:latin typeface="Times New Roman" charset="0"/>
                <a:ea typeface="Times New Roman" charset="0"/>
                <a:cs typeface="Times New Roman" charset="0"/>
              </a:rPr>
              <a:t>In 1913, through his work with X-rays, he determined the actual nuclear charge (atomic number) of the elements*. He rearranged the elements in order of increasing atomic number. </a:t>
            </a:r>
            <a:endParaRPr lang="ar-SA" sz="2800" dirty="0">
              <a:latin typeface="Times New Roman" charset="0"/>
              <a:ea typeface="Times New Roman" charset="0"/>
              <a:cs typeface="Times New Roman" charset="0"/>
            </a:endParaRPr>
          </a:p>
          <a:p>
            <a:pPr rtl="1"/>
            <a:endParaRPr lang="ar-SA" sz="2800" dirty="0">
              <a:latin typeface="Times New Roman" charset="0"/>
              <a:ea typeface="Times New Roman" charset="0"/>
              <a:cs typeface="Times New Roman" charset="0"/>
            </a:endParaRPr>
          </a:p>
          <a:p>
            <a:pPr rtl="1"/>
            <a:r>
              <a:rPr lang="en-US" sz="2800" dirty="0">
                <a:latin typeface="Times New Roman" charset="0"/>
                <a:ea typeface="Times New Roman" charset="0"/>
                <a:cs typeface="Times New Roman" charset="0"/>
              </a:rPr>
              <a:t>*“There is in the atom a fundamental quantity which increases by regular steps as we pass from each element to the next. This quantity can only be the charge on the central positive nucleus.”</a:t>
            </a:r>
          </a:p>
        </p:txBody>
      </p:sp>
      <p:sp>
        <p:nvSpPr>
          <p:cNvPr id="3" name="Rectangle 2"/>
          <p:cNvSpPr/>
          <p:nvPr/>
        </p:nvSpPr>
        <p:spPr>
          <a:xfrm>
            <a:off x="112427" y="148793"/>
            <a:ext cx="4927952" cy="584775"/>
          </a:xfrm>
          <a:prstGeom prst="rect">
            <a:avLst/>
          </a:prstGeom>
        </p:spPr>
        <p:txBody>
          <a:bodyPr wrap="none">
            <a:spAutoFit/>
          </a:bodyPr>
          <a:lstStyle/>
          <a:p>
            <a:pPr algn="r" rtl="1"/>
            <a:r>
              <a:rPr lang="en-US" sz="3200" b="1">
                <a:solidFill>
                  <a:srgbClr val="FF0000"/>
                </a:solidFill>
                <a:latin typeface="Times New Roman" charset="0"/>
                <a:ea typeface="Times New Roman" charset="0"/>
                <a:cs typeface="Times New Roman" charset="0"/>
              </a:rPr>
              <a:t>Henry Moseley 1887 - 1915</a:t>
            </a:r>
          </a:p>
        </p:txBody>
      </p:sp>
    </p:spTree>
    <p:extLst>
      <p:ext uri="{BB962C8B-B14F-4D97-AF65-F5344CB8AC3E}">
        <p14:creationId xmlns="" xmlns:p14="http://schemas.microsoft.com/office/powerpoint/2010/main" val="254159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237</TotalTime>
  <Words>2523</Words>
  <Application>Microsoft Office PowerPoint</Application>
  <PresentationFormat>On-screen Show (4:3)</PresentationFormat>
  <Paragraphs>223</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Chemical Groups</vt:lpstr>
      <vt:lpstr>Periods</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Fahad Alharthi</dc:creator>
  <cp:lastModifiedBy>adel</cp:lastModifiedBy>
  <cp:revision>29</cp:revision>
  <cp:lastPrinted>2017-09-28T05:19:03Z</cp:lastPrinted>
  <dcterms:created xsi:type="dcterms:W3CDTF">2017-09-14T09:45:00Z</dcterms:created>
  <dcterms:modified xsi:type="dcterms:W3CDTF">2019-01-12T19:12:57Z</dcterms:modified>
</cp:coreProperties>
</file>