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88" r:id="rId7"/>
    <p:sldId id="261" r:id="rId8"/>
    <p:sldId id="263" r:id="rId9"/>
    <p:sldId id="335" r:id="rId10"/>
    <p:sldId id="336" r:id="rId11"/>
    <p:sldId id="338" r:id="rId12"/>
    <p:sldId id="339" r:id="rId13"/>
    <p:sldId id="268" r:id="rId14"/>
    <p:sldId id="269" r:id="rId15"/>
    <p:sldId id="270" r:id="rId16"/>
    <p:sldId id="271" r:id="rId17"/>
    <p:sldId id="310" r:id="rId18"/>
    <p:sldId id="297" r:id="rId19"/>
    <p:sldId id="298" r:id="rId20"/>
    <p:sldId id="272" r:id="rId21"/>
    <p:sldId id="273" r:id="rId22"/>
    <p:sldId id="299" r:id="rId23"/>
    <p:sldId id="321" r:id="rId24"/>
    <p:sldId id="322" r:id="rId25"/>
    <p:sldId id="323" r:id="rId26"/>
    <p:sldId id="324" r:id="rId27"/>
    <p:sldId id="31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</p:sldIdLst>
  <p:sldSz cx="9144000" cy="6858000" type="screen4x3"/>
  <p:notesSz cx="6889750" cy="10018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D5917-CBD4-4C9A-9D0B-45CF86503A13}" v="9" dt="2023-08-24T15:23:01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howGuides="1">
      <p:cViewPr varScale="1">
        <p:scale>
          <a:sx n="82" d="100"/>
          <a:sy n="82" d="100"/>
        </p:scale>
        <p:origin x="168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35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a Alsaeedi" userId="366d2db6-6f00-4a34-83f4-2ad3f8acee3b" providerId="ADAL" clId="{807D5917-CBD4-4C9A-9D0B-45CF86503A13}"/>
    <pc:docChg chg="modSld">
      <pc:chgData name="Huda Alsaeedi" userId="366d2db6-6f00-4a34-83f4-2ad3f8acee3b" providerId="ADAL" clId="{807D5917-CBD4-4C9A-9D0B-45CF86503A13}" dt="2023-08-26T13:22:37.205" v="9" actId="1076"/>
      <pc:docMkLst>
        <pc:docMk/>
      </pc:docMkLst>
      <pc:sldChg chg="modSp">
        <pc:chgData name="Huda Alsaeedi" userId="366d2db6-6f00-4a34-83f4-2ad3f8acee3b" providerId="ADAL" clId="{807D5917-CBD4-4C9A-9D0B-45CF86503A13}" dt="2023-08-24T15:23:01.102" v="8" actId="1037"/>
        <pc:sldMkLst>
          <pc:docMk/>
          <pc:sldMk cId="0" sldId="263"/>
        </pc:sldMkLst>
        <pc:picChg chg="mod">
          <ac:chgData name="Huda Alsaeedi" userId="366d2db6-6f00-4a34-83f4-2ad3f8acee3b" providerId="ADAL" clId="{807D5917-CBD4-4C9A-9D0B-45CF86503A13}" dt="2023-08-24T15:23:01.102" v="8" actId="1037"/>
          <ac:picMkLst>
            <pc:docMk/>
            <pc:sldMk cId="0" sldId="263"/>
            <ac:picMk id="10244" creationId="{9DC58702-15F3-4090-90AE-B4C625D9B730}"/>
          </ac:picMkLst>
        </pc:picChg>
      </pc:sldChg>
      <pc:sldChg chg="modSp mod">
        <pc:chgData name="Huda Alsaeedi" userId="366d2db6-6f00-4a34-83f4-2ad3f8acee3b" providerId="ADAL" clId="{807D5917-CBD4-4C9A-9D0B-45CF86503A13}" dt="2023-08-26T13:22:37.205" v="9" actId="1076"/>
        <pc:sldMkLst>
          <pc:docMk/>
          <pc:sldMk cId="2331816247" sldId="331"/>
        </pc:sldMkLst>
        <pc:graphicFrameChg chg="mod">
          <ac:chgData name="Huda Alsaeedi" userId="366d2db6-6f00-4a34-83f4-2ad3f8acee3b" providerId="ADAL" clId="{807D5917-CBD4-4C9A-9D0B-45CF86503A13}" dt="2023-08-26T13:22:37.205" v="9" actId="1076"/>
          <ac:graphicFrameMkLst>
            <pc:docMk/>
            <pc:sldMk cId="2331816247" sldId="331"/>
            <ac:graphicFrameMk id="18" creationId="{AFE77A6B-F9DE-43BC-A11A-A35CE94C015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51831" y="8971756"/>
            <a:ext cx="298608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 algn="ctr"/>
            <a:fld id="{8CE60088-DFFF-4AF8-ADC0-2B9164CB273F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04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402D369-8614-499D-968C-BE1E68AFD7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2E27A0D9-5462-436A-9A12-4C6AE68C2F6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2599" y="1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2BC9E6-B935-4EED-AB01-E2479ABABC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60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EFA6AC8E-AFE2-4012-A525-4A16A1BBB28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8889"/>
            <a:ext cx="5511800" cy="45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59BD659-228F-42D0-9D7A-E2A5FDAF02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6039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3BC015B3-EBC5-422C-A17A-DE61CEE30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99" y="9516039"/>
            <a:ext cx="2985558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04" tIns="44002" rIns="88004" bIns="4400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B6BF17-E2D0-489B-8F34-F79738ECB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0DCA12-2123-4DC2-99E4-D065727CEC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E7E8E0-D539-43D2-8F3E-19E328DD60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E67FE8-EB0A-4A82-BEAB-3611A34911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BDDFF-0063-4AEE-8BC9-F75B4594E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C4A94CE5-C4DF-4BC3-989D-667A34F1C9B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643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E64F5E-6EE1-4B33-8251-CDBC2320A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0173AB-75F9-43A3-898E-CD86005B79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C569EB-1D15-4D7A-B9E6-1003EBA1D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F3E2D-5212-4217-BF3A-2620D4281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148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EFBAD-74BD-4A90-972A-01CE472E5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AEE93-E543-497C-93E2-53661EAF1C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345CD-45C7-447B-83E9-DA658BE0B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5C36D-397D-496C-955A-24AEBA6426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1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BA55F6-1798-402D-87F8-42B4D63499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0AF3B-B409-43A1-BDCC-D296237FB3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CC9198-81D0-4820-8CFD-E41959058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2F120-FB69-48E5-9D95-9F9B621D6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90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967-209A-4B3B-B239-1C550861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8096" cy="1120140"/>
          </a:xfrm>
          <a:noFill/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C2592B-391F-429D-AA80-BB067C42BA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D7B10A1-A690-4118-B8C0-D5B100569A3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146311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E870F0C-3217-4F50-B505-7937F1D8CD4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57200" y="4695470"/>
            <a:ext cx="8228096" cy="1447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AE256BA-E5FA-4523-AB7A-C1B31494E2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9A0C31-B043-430D-B28E-EA0B4E66532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57DB28-B48C-4EAE-836F-686F1B3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75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Title 1">
            <a:extLst>
              <a:ext uri="{FF2B5EF4-FFF2-40B4-BE49-F238E27FC236}">
                <a16:creationId xmlns:a16="http://schemas.microsoft.com/office/drawing/2014/main" id="{DDD6C561-8E82-4789-A8FD-32A79AFD55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14300"/>
            <a:ext cx="8229600" cy="112014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2D5312-27D6-4AFF-A813-1C42A05AC2C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57200" y="1444752"/>
            <a:ext cx="8229600" cy="4727448"/>
          </a:xfrm>
        </p:spPr>
        <p:txBody>
          <a:bodyPr>
            <a:norm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576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2000">
                <a:latin typeface="Calibri (Body)"/>
                <a:cs typeface="Times New Roman" panose="02020603050405020304" pitchFamily="18" charset="0"/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latin typeface="Calibri (Body)"/>
                <a:cs typeface="Times New Roman" panose="02020603050405020304" pitchFamily="18" charset="0"/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600">
                <a:latin typeface="Calibri (Body)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C18561-DC1D-4315-9FAC-C384E25552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9000" y="640048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FC4EDC-1BAA-4C20-89C3-9D5BBD9F1B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6956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3FE7DF9-AB7C-4227-9BC0-4BA20BFAA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24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Title 1">
            <a:extLst>
              <a:ext uri="{FF2B5EF4-FFF2-40B4-BE49-F238E27FC236}">
                <a16:creationId xmlns:a16="http://schemas.microsoft.com/office/drawing/2014/main" id="{38A07930-AB41-4C2A-B51A-FE9D9CCD49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90500"/>
            <a:ext cx="8229600" cy="10439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 algn="ctr"/>
            <a:r>
              <a:rPr lang="en-US" dirty="0"/>
              <a:t>Slide Title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9714154-AF96-4E41-9C12-92237B7903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444752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Calibri (Body)"/>
              </a:defRPr>
            </a:lvl2pPr>
            <a:lvl3pPr>
              <a:defRPr sz="2400">
                <a:latin typeface="Calibri (Body)"/>
              </a:defRPr>
            </a:lvl3pPr>
            <a:lvl4pPr>
              <a:defRPr sz="2400">
                <a:latin typeface="Calibri (Body)"/>
              </a:defRPr>
            </a:lvl4pPr>
            <a:lvl5pPr>
              <a:defRPr sz="2400">
                <a:latin typeface="Calibri (Body)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1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5E76B15F-F418-437A-9667-808069D61A2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2109806"/>
            <a:ext cx="8229600" cy="530352"/>
          </a:xfrm>
        </p:spPr>
        <p:txBody>
          <a:bodyPr>
            <a:noAutofit/>
          </a:bodyPr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2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FE5659B1-C523-48B0-8F94-C14174EA72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2774860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3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3EFBD9E4-1992-4FF6-8639-498C6A828CD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7200" y="3439914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4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7B38EE77-54FE-4BAF-8298-4A674CBF28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200" y="4104968"/>
            <a:ext cx="8229600" cy="530352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5</a:t>
            </a:r>
          </a:p>
        </p:txBody>
      </p:sp>
      <p:sp>
        <p:nvSpPr>
          <p:cNvPr id="34" name="Content Placeholder 7">
            <a:extLst>
              <a:ext uri="{FF2B5EF4-FFF2-40B4-BE49-F238E27FC236}">
                <a16:creationId xmlns:a16="http://schemas.microsoft.com/office/drawing/2014/main" id="{4DCD4EF9-45E3-4449-8C53-F5BA2B33D0E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57200" y="4770022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6</a:t>
            </a:r>
          </a:p>
        </p:txBody>
      </p:sp>
      <p:sp>
        <p:nvSpPr>
          <p:cNvPr id="35" name="Content Placeholder 8">
            <a:extLst>
              <a:ext uri="{FF2B5EF4-FFF2-40B4-BE49-F238E27FC236}">
                <a16:creationId xmlns:a16="http://schemas.microsoft.com/office/drawing/2014/main" id="{339D8DFC-B6FA-47FD-8F4B-D342238E57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200" y="5435077"/>
            <a:ext cx="8229600" cy="530352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 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5FD81-C6A5-4CBE-89C6-D6C0603123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9900" y="6286500"/>
            <a:ext cx="3124200" cy="228600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619478D-379B-4CBE-BBC0-EE5CD33AA1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47800" y="6647724"/>
            <a:ext cx="7086600" cy="184150"/>
          </a:xfrm>
        </p:spPr>
        <p:txBody>
          <a:bodyPr anchor="ctr">
            <a:noAutofit/>
          </a:bodyPr>
          <a:lstStyle>
            <a:lvl1pPr algn="r"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r">
              <a:defRPr sz="800">
                <a:latin typeface="+mn-lt"/>
              </a:defRPr>
            </a:lvl2pPr>
            <a:lvl3pPr algn="r">
              <a:defRPr sz="800">
                <a:latin typeface="+mn-lt"/>
              </a:defRPr>
            </a:lvl3pPr>
            <a:lvl4pPr algn="r">
              <a:defRPr sz="800">
                <a:latin typeface="+mn-lt"/>
              </a:defRPr>
            </a:lvl4pPr>
            <a:lvl5pPr algn="r">
              <a:defRPr sz="800">
                <a:latin typeface="+mn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4DF94FD-EA9F-44A4-8DE0-6BAC7E32E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6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Title 1">
            <a:extLst>
              <a:ext uri="{FF2B5EF4-FFF2-40B4-BE49-F238E27FC236}">
                <a16:creationId xmlns:a16="http://schemas.microsoft.com/office/drawing/2014/main" id="{3D0D8C85-F56C-4538-B55D-157BD6D94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7176"/>
            <a:ext cx="8229600" cy="97726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ctr">
              <a:defRPr sz="3600" b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EF80F99-A396-44B3-94AB-AEC6C5935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447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47472" indent="-347472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1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BDB1F3D1-701A-43B1-8413-640C37A6885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57200" y="3806952"/>
            <a:ext cx="8229600" cy="2362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347472" indent="-347472" algn="l" defTabSz="6858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2400" kern="12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17220" indent="-205740">
              <a:spcBef>
                <a:spcPts val="0"/>
              </a:spcBef>
              <a:spcAft>
                <a:spcPts val="600"/>
              </a:spcAft>
              <a:buClr>
                <a:srgbClr val="085367"/>
              </a:buClr>
              <a:buFont typeface="Arial" panose="020B0604020202020204" pitchFamily="34" charset="0"/>
              <a:buChar char="•"/>
              <a:defRPr sz="2000">
                <a:latin typeface="+mn-lt"/>
                <a:cs typeface="Times New Roman" panose="02020603050405020304" pitchFamily="18" charset="0"/>
              </a:defRPr>
            </a:lvl3pPr>
            <a:lvl4pPr marL="891540" indent="-205740">
              <a:spcBef>
                <a:spcPts val="900"/>
              </a:spcBef>
              <a:spcAft>
                <a:spcPts val="450"/>
              </a:spcAft>
              <a:buClr>
                <a:srgbClr val="663F78"/>
              </a:buClr>
              <a:buFont typeface="Arial" panose="020B0604020202020204" pitchFamily="34" charset="0"/>
              <a:buChar char="•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5860" indent="-171450">
              <a:spcBef>
                <a:spcPts val="90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B103AAA-410F-4165-AD7C-EECD573FC0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62100" y="6362700"/>
            <a:ext cx="2286000" cy="184469"/>
          </a:xfrm>
        </p:spPr>
        <p:txBody>
          <a:bodyPr anchor="ctr">
            <a:noAutofit/>
          </a:bodyPr>
          <a:lstStyle>
            <a:lvl1pPr algn="ctr"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Add text alternative link, if needed.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5DB38-781F-4C4A-B40E-096BF9A1CD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1200" y="6400799"/>
            <a:ext cx="2514600" cy="200025"/>
          </a:xfrm>
        </p:spPr>
        <p:txBody>
          <a:bodyPr anchor="ctr">
            <a:noAutofit/>
          </a:bodyPr>
          <a:lstStyle>
            <a:lvl1pPr algn="ctr"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53F8A-57FF-4CF1-83B7-431C451D23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490912" y="6662831"/>
            <a:ext cx="5043488" cy="168275"/>
          </a:xfrm>
        </p:spPr>
        <p:txBody>
          <a:bodyPr>
            <a:noAutofit/>
          </a:bodyPr>
          <a:lstStyle>
            <a:lvl1pPr algn="r">
              <a:defRPr sz="800"/>
            </a:lvl1pPr>
            <a:lvl2pPr algn="r">
              <a:defRPr sz="800"/>
            </a:lvl2pPr>
            <a:lvl3pPr algn="r">
              <a:defRPr sz="800"/>
            </a:lvl3pPr>
            <a:lvl4pPr algn="r">
              <a:defRPr sz="800"/>
            </a:lvl4pPr>
            <a:lvl5pPr algn="r">
              <a:defRPr sz="800"/>
            </a:lvl5pPr>
          </a:lstStyle>
          <a:p>
            <a:pPr lvl="0"/>
            <a:endParaRPr lang="en-IN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CBD2A-4C50-4838-A6B1-F7006A3BA9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2401" y="6629400"/>
            <a:ext cx="441599" cy="193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61124D7-3D3F-409D-95D2-103C22DF22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9E9AB-92CE-4BBD-8CFE-704E77C6F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D4DCFB-4AA6-4C2E-9F7F-FE9018F62A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6CC803-E59F-49CB-93A2-1328937B7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DF7E5CF6-F788-4146-A098-136B6FE8912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1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0202D1-F1D6-4140-A848-F07751401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D0B209-31E7-4C97-8FA6-78FF08C6F9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08FD04-262B-45DD-AD02-0BA4AB03C5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17DE6-C62D-4A12-9A61-554FA51E09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89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33799-9E11-4B69-90C6-E2809E97B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7667F1-5C4C-4363-B89F-08E886472E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BF085-932B-4887-8F27-6D535F7737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514F0-A362-4E74-A154-31513C94D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51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051A4-8E2F-4ACB-8834-E660DF772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60E539-DDC8-4698-AC27-1C777AE35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7E52EA-DDDE-4758-8EDA-C242A1622D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A8EA3-CC1F-4FFC-816D-A7A5167307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87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D8F59-E7B7-4F76-BE9C-4753DC353F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9D5BBF-2553-4C18-9A45-76226CE943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11B08ED-F38E-43FE-8035-B0891A80D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108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EE927D-99C5-41B6-986F-F8E37733F6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E440ED-E79D-4122-A924-5020B13FB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277462C-1842-494A-BCB0-BBB2D1282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6AAD0066-99D3-4F26-8E4E-822C05AA574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6610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40EB94-FFF5-47BD-9A41-41F3B8DFFB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F607B-DBA0-4DD3-9C5E-4C75850EA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13C28-96B9-4FA1-A2F6-6515AEE30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 b="1"/>
            </a:lvl1pPr>
          </a:lstStyle>
          <a:p>
            <a:pPr>
              <a:defRPr/>
            </a:pPr>
            <a:fld id="{F419EAC9-897E-4EC0-A985-F8E45D6925E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138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E4A13C-ADB5-4F10-876A-2556DB71A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53C32-11BA-4413-A6CC-9076F7E2C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3D40F1-C85B-47D1-8847-D6E1382E7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2E513-EB45-4C8D-8884-FF95E3BC6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62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204FD5-97B3-4DEB-B9CA-179E6056A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6C2C4C-B02F-4574-AF04-3965CDD8C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EAD9A1F-2191-4AC8-A6CF-AF61371DEF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AC3DBA-D4E5-44FF-BC34-767580BE3C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97A787-E10A-4366-BE98-BC797C4831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2E3657-C18A-4107-9EB8-E3288675D2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48.emf"/><Relationship Id="rId2" Type="http://schemas.openxmlformats.org/officeDocument/2006/relationships/oleObject" Target="../embeddings/oleObject5.bin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5.emf"/><Relationship Id="rId5" Type="http://schemas.openxmlformats.org/officeDocument/2006/relationships/image" Target="../media/image42.w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4.e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49.wmf"/><Relationship Id="rId21" Type="http://schemas.openxmlformats.org/officeDocument/2006/relationships/image" Target="../media/image58.wmf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56.wmf"/><Relationship Id="rId2" Type="http://schemas.openxmlformats.org/officeDocument/2006/relationships/oleObject" Target="../embeddings/oleObject13.bin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slideLayout" Target="../slideLayouts/slideLayout15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wmf"/><Relationship Id="rId23" Type="http://schemas.openxmlformats.org/officeDocument/2006/relationships/image" Target="../media/image59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57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2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0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BA36565-166B-4444-872E-EE5FC79B98D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Chemistry:</a:t>
            </a:r>
            <a:br>
              <a:rPr lang="en-US" altLang="en-US" sz="4800" b="1" dirty="0"/>
            </a:br>
            <a:r>
              <a:rPr lang="en-US" altLang="en-US" sz="4800" b="1" dirty="0"/>
              <a:t>The Study of Change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93E29EA-F823-4684-81F5-67F463EA37A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609600"/>
          </a:xfrm>
        </p:spPr>
        <p:txBody>
          <a:bodyPr/>
          <a:lstStyle/>
          <a:p>
            <a:pPr eaLnBrk="1" hangingPunct="1"/>
            <a:r>
              <a:rPr lang="en-US" altLang="en-US" i="1" dirty="0"/>
              <a:t>Chapter 1</a:t>
            </a:r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8AD866BD-CF39-4DC3-8781-A7C2CFF93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0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en-US" sz="2400"/>
          </a:p>
        </p:txBody>
      </p:sp>
      <p:sp>
        <p:nvSpPr>
          <p:cNvPr id="3078" name="Rectangle 7">
            <a:extLst>
              <a:ext uri="{FF2B5EF4-FFF2-40B4-BE49-F238E27FC236}">
                <a16:creationId xmlns:a16="http://schemas.microsoft.com/office/drawing/2014/main" id="{0DE99A8A-9F67-49FC-A516-988D625B9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487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FF00FF"/>
                </a:solidFill>
                <a:cs typeface="Arial" panose="020B0604020202020204" pitchFamily="34" charset="0"/>
              </a:rPr>
              <a:t> 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3079" name="Picture Placeholder 8">
            <a:extLst>
              <a:ext uri="{FF2B5EF4-FFF2-40B4-BE49-F238E27FC236}">
                <a16:creationId xmlns:a16="http://schemas.microsoft.com/office/drawing/2014/main" id="{47219AD5-7232-43D1-8EFC-817F23567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14395"/>
            <a:ext cx="3810000" cy="28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Chemistry: A Science for the 21</a:t>
            </a:r>
            <a:r>
              <a:rPr lang="en-US" sz="3200" b="1" baseline="30000" dirty="0">
                <a:solidFill>
                  <a:schemeClr val="accent2"/>
                </a:solidFill>
              </a:rPr>
              <a:t>st</a:t>
            </a:r>
            <a:r>
              <a:rPr lang="en-US" sz="3200" b="1" dirty="0">
                <a:solidFill>
                  <a:schemeClr val="accent2"/>
                </a:solidFill>
              </a:rPr>
              <a:t> Century </a:t>
            </a:r>
            <a:r>
              <a:rPr lang="en-US" sz="11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4752"/>
            <a:ext cx="4893398" cy="2936748"/>
          </a:xfrm>
        </p:spPr>
        <p:txBody>
          <a:bodyPr>
            <a:noAutofit/>
          </a:bodyPr>
          <a:lstStyle/>
          <a:p>
            <a:r>
              <a:rPr lang="en-US" dirty="0"/>
              <a:t>Materials and Technology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Polymers, ceramics, liquid crystals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Room-temperature superconductors?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Molecular computing?</a:t>
            </a:r>
          </a:p>
        </p:txBody>
      </p:sp>
      <p:pic>
        <p:nvPicPr>
          <p:cNvPr id="10" name="Picture 9" descr="Computer memory storage chips take advantage of the ability to repeatedly write and erase data on the nanoscale.">
            <a:extLst>
              <a:ext uri="{FF2B5EF4-FFF2-40B4-BE49-F238E27FC236}">
                <a16:creationId xmlns:a16="http://schemas.microsoft.com/office/drawing/2014/main" id="{FAD8AB9C-4A22-4EB3-99AE-C8D0A934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96" y="1503312"/>
            <a:ext cx="3551972" cy="2362200"/>
          </a:xfrm>
          <a:prstGeom prst="rect">
            <a:avLst/>
          </a:prstGeom>
        </p:spPr>
      </p:pic>
      <p:pic>
        <p:nvPicPr>
          <p:cNvPr id="9" name="Picture 8" descr="Ethanol for fuel use is produced from corn in industrial facilities.">
            <a:extLst>
              <a:ext uri="{FF2B5EF4-FFF2-40B4-BE49-F238E27FC236}">
                <a16:creationId xmlns:a16="http://schemas.microsoft.com/office/drawing/2014/main" id="{BDF001FC-9BC1-4086-9B31-5B0CED5B5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6" y="4054513"/>
            <a:ext cx="3413464" cy="22700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88083" y="4248697"/>
            <a:ext cx="3927217" cy="1923503"/>
          </a:xfrm>
        </p:spPr>
        <p:txBody>
          <a:bodyPr>
            <a:noAutofit/>
          </a:bodyPr>
          <a:lstStyle/>
          <a:p>
            <a:r>
              <a:rPr lang="en-US" dirty="0"/>
              <a:t>Food and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Genetically modified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“Natural” pesticides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Specialized fertilizers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0" y="6503169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600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The Scientific Method </a:t>
            </a:r>
            <a:r>
              <a:rPr lang="en-US" sz="1600" dirty="0"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44752"/>
            <a:ext cx="8039101" cy="551903"/>
          </a:xfrm>
        </p:spPr>
        <p:txBody>
          <a:bodyPr>
            <a:no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scientific method</a:t>
            </a:r>
            <a:r>
              <a:rPr lang="en-US" dirty="0"/>
              <a:t> is a systematic approach to research.</a:t>
            </a:r>
          </a:p>
        </p:txBody>
      </p:sp>
      <p:pic>
        <p:nvPicPr>
          <p:cNvPr id="10" name="Picture 9" descr="The scientific method starts with an observation. After a scientist makes an observation, they make a hypothesis that tries to explain their observation.">
            <a:extLst>
              <a:ext uri="{FF2B5EF4-FFF2-40B4-BE49-F238E27FC236}">
                <a16:creationId xmlns:a16="http://schemas.microsoft.com/office/drawing/2014/main" id="{28384F96-A986-4E1C-A128-4B7434362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7" y="2857503"/>
            <a:ext cx="7902517" cy="114299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2450" y="5048797"/>
            <a:ext cx="8039101" cy="551903"/>
          </a:xfrm>
        </p:spPr>
        <p:txBody>
          <a:bodyPr>
            <a:noAutofit/>
          </a:bodyPr>
          <a:lstStyle/>
          <a:p>
            <a:r>
              <a:rPr lang="en-US" dirty="0"/>
              <a:t>A </a:t>
            </a:r>
            <a:r>
              <a:rPr lang="en-US" b="1" i="1" dirty="0"/>
              <a:t>hypothesis</a:t>
            </a:r>
            <a:r>
              <a:rPr lang="en-US" dirty="0"/>
              <a:t> is a tentative explanation for a set of observations.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44405" y="6491856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1145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1C70-94C0-4CFA-819E-6C76B8C14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 </a:t>
            </a:r>
            <a:r>
              <a:rPr lang="en-US" sz="16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864F1-9609-47D5-B585-9EA7E4D3A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44752"/>
            <a:ext cx="7658100" cy="11201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</a:t>
            </a:r>
            <a:r>
              <a:rPr lang="en-US" b="1" i="1" dirty="0"/>
              <a:t>law</a:t>
            </a:r>
            <a:r>
              <a:rPr lang="en-US" dirty="0"/>
              <a:t> is a concise statement of a relationship between phenomena that is always the same under the same conditions.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FA97FA4-058A-4CCD-84DD-9632656BC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2741115"/>
          <a:ext cx="3208339" cy="383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720" imgH="203040" progId="Equation.DSMT4">
                  <p:embed/>
                </p:oleObj>
              </mc:Choice>
              <mc:Fallback>
                <p:oleObj name="Equation" r:id="rId2" imgW="17017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FA97FA4-058A-4CCD-84DD-9632656BC90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4200" y="2741115"/>
                        <a:ext cx="3208339" cy="383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78FBAD-0A1D-4FC2-A1BE-C9C5B11426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42950" y="3337560"/>
            <a:ext cx="7959450" cy="112014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/>
              <a:t>theory</a:t>
            </a:r>
            <a:r>
              <a:rPr lang="en-US" dirty="0"/>
              <a:t> is a unifying principle that explains a body of facts and/or those laws that are based on them.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4E2471-F979-4ECC-9C9E-A20B12ECD15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76300" y="4847166"/>
            <a:ext cx="2247900" cy="566082"/>
          </a:xfrm>
        </p:spPr>
        <p:txBody>
          <a:bodyPr/>
          <a:lstStyle/>
          <a:p>
            <a:pPr algn="ctr"/>
            <a:r>
              <a:rPr lang="en-US" dirty="0"/>
              <a:t>Atomic Theory</a:t>
            </a:r>
          </a:p>
        </p:txBody>
      </p:sp>
      <p:pic>
        <p:nvPicPr>
          <p:cNvPr id="10" name="Picture 9" descr="Atomic theory is the governing set of principles that explains how atoms behave at a microscopic level. For example, atomic theory explains how rust forms. Iron atoms react with oxygen molecules to form iron(III) oxide (rust).">
            <a:extLst>
              <a:ext uri="{FF2B5EF4-FFF2-40B4-BE49-F238E27FC236}">
                <a16:creationId xmlns:a16="http://schemas.microsoft.com/office/drawing/2014/main" id="{B54CFC24-8AE8-4BB5-AB14-6CBD3E75D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435" y="4305300"/>
            <a:ext cx="4710635" cy="1972074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0EAF16-EE48-46ED-9422-3A6C7C9CA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86542" y="646396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3011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38">
            <a:extLst>
              <a:ext uri="{FF2B5EF4-FFF2-40B4-BE49-F238E27FC236}">
                <a16:creationId xmlns:a16="http://schemas.microsoft.com/office/drawing/2014/main" id="{0F3D4D0F-05EC-4C91-9954-0312FD4B4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01600"/>
            <a:ext cx="662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International System of Units (SI)</a:t>
            </a:r>
          </a:p>
        </p:txBody>
      </p:sp>
      <p:pic>
        <p:nvPicPr>
          <p:cNvPr id="18436" name="Picture 140">
            <a:extLst>
              <a:ext uri="{FF2B5EF4-FFF2-40B4-BE49-F238E27FC236}">
                <a16:creationId xmlns:a16="http://schemas.microsoft.com/office/drawing/2014/main" id="{78E8856B-38A2-4147-90EA-6184F9B5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8915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DC1A7D-DD28-4A0E-B578-E0F43E10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96">
            <a:extLst>
              <a:ext uri="{FF2B5EF4-FFF2-40B4-BE49-F238E27FC236}">
                <a16:creationId xmlns:a16="http://schemas.microsoft.com/office/drawing/2014/main" id="{D600253D-752A-4D4A-AA02-F1ADC2A6E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59D155-3846-4181-95AA-E3E41FA7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:a16="http://schemas.microsoft.com/office/drawing/2014/main" id="{17850C83-14EC-4F6E-9061-8437612E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909935"/>
            <a:ext cx="7950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 dirty="0"/>
              <a:t>Volume</a:t>
            </a:r>
            <a:r>
              <a:rPr lang="en-US" altLang="en-US" sz="2400" dirty="0"/>
              <a:t> – SI derived unit for volume is cubic meter (m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0FC7010C-E984-4C57-9FD3-A6E880C1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539875"/>
            <a:ext cx="55705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(1 x 10</a:t>
            </a:r>
            <a:r>
              <a:rPr lang="en-US" altLang="en-US" sz="2800" baseline="30000" dirty="0"/>
              <a:t>-2</a:t>
            </a:r>
            <a:r>
              <a:rPr lang="en-US" altLang="en-US" sz="2800" dirty="0"/>
              <a:t> m)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1 x 10</a:t>
            </a:r>
            <a:r>
              <a:rPr lang="en-US" altLang="en-US" sz="2800" baseline="30000" dirty="0"/>
              <a:t>-6</a:t>
            </a:r>
            <a:r>
              <a:rPr lang="en-US" altLang="en-US" sz="2800" dirty="0"/>
              <a:t> 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7F1B78A3-0B11-4A18-89D9-238B28AA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0275"/>
            <a:ext cx="5591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1 dm</a:t>
            </a:r>
            <a:r>
              <a:rPr lang="en-US" altLang="en-US" sz="2800" baseline="30000"/>
              <a:t>3</a:t>
            </a:r>
            <a:r>
              <a:rPr lang="en-US" altLang="en-US" sz="2800"/>
              <a:t> = (1 x 10</a:t>
            </a:r>
            <a:r>
              <a:rPr lang="en-US" altLang="en-US" sz="2800" baseline="30000"/>
              <a:t>-1</a:t>
            </a:r>
            <a:r>
              <a:rPr lang="en-US" altLang="en-US" sz="2800"/>
              <a:t> m)</a:t>
            </a:r>
            <a:r>
              <a:rPr lang="en-US" altLang="en-US" sz="2800" baseline="30000"/>
              <a:t>3</a:t>
            </a:r>
            <a:r>
              <a:rPr lang="en-US" altLang="en-US" sz="2800"/>
              <a:t> = 1 x 10</a:t>
            </a:r>
            <a:r>
              <a:rPr lang="en-US" altLang="en-US" sz="2800" baseline="30000"/>
              <a:t>-3</a:t>
            </a:r>
            <a:r>
              <a:rPr lang="en-US" altLang="en-US" sz="2800"/>
              <a:t> m</a:t>
            </a:r>
            <a:r>
              <a:rPr lang="en-US" altLang="en-US" sz="2800" baseline="30000"/>
              <a:t>3</a:t>
            </a:r>
            <a:endParaRPr lang="en-US" altLang="en-US" sz="2800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2BCB65F-4C2E-4FDB-88DF-68B7E6579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860675"/>
            <a:ext cx="5710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L = 1000 mL = 1000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1 dm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0B6E3EEA-A6A2-436D-8961-3F10F0194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3521075"/>
            <a:ext cx="2344737" cy="576263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1 mL = 1 cm</a:t>
            </a:r>
            <a:r>
              <a:rPr lang="en-US" altLang="en-US" sz="2800" baseline="30000" dirty="0"/>
              <a:t>3</a:t>
            </a:r>
            <a:endParaRPr lang="en-US" altLang="en-US" sz="2800" dirty="0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74D4898C-4E5E-43D7-9D36-AD3E7BADAC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82" t="13501" r="9001"/>
          <a:stretch>
            <a:fillRect/>
          </a:stretch>
        </p:blipFill>
        <p:spPr bwMode="auto">
          <a:xfrm>
            <a:off x="3562350" y="3352800"/>
            <a:ext cx="13144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>
            <a:extLst>
              <a:ext uri="{FF2B5EF4-FFF2-40B4-BE49-F238E27FC236}">
                <a16:creationId xmlns:a16="http://schemas.microsoft.com/office/drawing/2014/main" id="{FE0AE1BB-90FF-42A4-9334-A4833266B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371600"/>
            <a:ext cx="2813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Box 10">
            <a:extLst>
              <a:ext uri="{FF2B5EF4-FFF2-40B4-BE49-F238E27FC236}">
                <a16:creationId xmlns:a16="http://schemas.microsoft.com/office/drawing/2014/main" id="{3869AB93-5842-4ADE-BDDA-4476127C8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176213"/>
            <a:ext cx="168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Volume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29CEDC-34E2-4EDD-A478-3891FEFF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>
            <a:extLst>
              <a:ext uri="{FF2B5EF4-FFF2-40B4-BE49-F238E27FC236}">
                <a16:creationId xmlns:a16="http://schemas.microsoft.com/office/drawing/2014/main" id="{9F5EA6CB-15C5-40AE-8309-1526A6D10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5" y="2802087"/>
            <a:ext cx="5042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SI derived unit for density is </a:t>
            </a:r>
            <a:r>
              <a:rPr lang="en-US" altLang="en-US" sz="2400" b="1" dirty="0"/>
              <a:t>kg/m</a:t>
            </a:r>
            <a:r>
              <a:rPr lang="en-US" altLang="en-US" sz="2400" b="1" baseline="30000" dirty="0"/>
              <a:t>3</a:t>
            </a:r>
            <a:r>
              <a:rPr lang="en-US" altLang="en-US" sz="2400" b="1" dirty="0"/>
              <a:t> 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3CBC3CB9-A3FD-4E34-82C6-51F1768F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5" y="3501496"/>
            <a:ext cx="4401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1 g/cm</a:t>
            </a:r>
            <a:r>
              <a:rPr lang="en-US" altLang="en-US" sz="2400" baseline="30000" dirty="0"/>
              <a:t>3</a:t>
            </a:r>
            <a:r>
              <a:rPr lang="en-US" altLang="en-US" sz="2400" dirty="0"/>
              <a:t> = 1 g/mL = 1000 kg/m</a:t>
            </a:r>
            <a:r>
              <a:rPr lang="en-US" altLang="en-US" sz="2400" baseline="30000" dirty="0"/>
              <a:t>3</a:t>
            </a:r>
            <a:endParaRPr lang="en-US" altLang="en-US" sz="2400" dirty="0"/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C1C784C-B48E-48C7-A801-1FC2DC6FC008}"/>
              </a:ext>
            </a:extLst>
          </p:cNvPr>
          <p:cNvGrpSpPr>
            <a:grpSpLocks/>
          </p:cNvGrpSpPr>
          <p:nvPr/>
        </p:nvGrpSpPr>
        <p:grpSpPr bwMode="auto">
          <a:xfrm>
            <a:off x="367475" y="4200905"/>
            <a:ext cx="2936875" cy="869950"/>
            <a:chOff x="2406" y="1576"/>
            <a:chExt cx="1850" cy="548"/>
          </a:xfrm>
        </p:grpSpPr>
        <p:sp>
          <p:nvSpPr>
            <p:cNvPr id="21517" name="Text Box 4">
              <a:extLst>
                <a:ext uri="{FF2B5EF4-FFF2-40B4-BE49-F238E27FC236}">
                  <a16:creationId xmlns:a16="http://schemas.microsoft.com/office/drawing/2014/main" id="{C918436F-3DA8-49EB-A783-B09F2D4DC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6" y="1721"/>
              <a:ext cx="95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density = </a:t>
              </a:r>
            </a:p>
          </p:txBody>
        </p:sp>
        <p:sp>
          <p:nvSpPr>
            <p:cNvPr id="21518" name="Text Box 5">
              <a:extLst>
                <a:ext uri="{FF2B5EF4-FFF2-40B4-BE49-F238E27FC236}">
                  <a16:creationId xmlns:a16="http://schemas.microsoft.com/office/drawing/2014/main" id="{F4915E50-2734-4F4A-AD92-30A929557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6" y="1576"/>
              <a:ext cx="5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mass</a:t>
              </a:r>
            </a:p>
          </p:txBody>
        </p:sp>
        <p:sp>
          <p:nvSpPr>
            <p:cNvPr id="21519" name="Text Box 6">
              <a:extLst>
                <a:ext uri="{FF2B5EF4-FFF2-40B4-BE49-F238E27FC236}">
                  <a16:creationId xmlns:a16="http://schemas.microsoft.com/office/drawing/2014/main" id="{8922705D-1C16-4D27-9709-19FC62F1A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1833"/>
              <a:ext cx="74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volume</a:t>
              </a:r>
            </a:p>
          </p:txBody>
        </p:sp>
        <p:sp>
          <p:nvSpPr>
            <p:cNvPr id="21520" name="Line 7">
              <a:extLst>
                <a:ext uri="{FF2B5EF4-FFF2-40B4-BE49-F238E27FC236}">
                  <a16:creationId xmlns:a16="http://schemas.microsoft.com/office/drawing/2014/main" id="{2753F412-D175-4378-ABC7-98B4BEE9C5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1888"/>
              <a:ext cx="8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BDA0C95E-7165-415F-A0C8-AF24DFF44E40}"/>
              </a:ext>
            </a:extLst>
          </p:cNvPr>
          <p:cNvGrpSpPr>
            <a:grpSpLocks/>
          </p:cNvGrpSpPr>
          <p:nvPr/>
        </p:nvGrpSpPr>
        <p:grpSpPr bwMode="auto">
          <a:xfrm>
            <a:off x="367475" y="5308602"/>
            <a:ext cx="1298575" cy="838201"/>
            <a:chOff x="3310" y="2224"/>
            <a:chExt cx="818" cy="528"/>
          </a:xfrm>
        </p:grpSpPr>
        <p:sp>
          <p:nvSpPr>
            <p:cNvPr id="21513" name="Text Box 9">
              <a:extLst>
                <a:ext uri="{FF2B5EF4-FFF2-40B4-BE49-F238E27FC236}">
                  <a16:creationId xmlns:a16="http://schemas.microsoft.com/office/drawing/2014/main" id="{9209EE99-3490-4C66-AC5F-D3E9B7AF2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0" y="2345"/>
              <a:ext cx="3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/>
                <a:t>d</a:t>
              </a:r>
              <a:r>
                <a:rPr lang="en-US" altLang="en-US" sz="2400" dirty="0"/>
                <a:t> =</a:t>
              </a:r>
              <a:endParaRPr lang="en-US" altLang="en-US" sz="2400" i="1" dirty="0"/>
            </a:p>
          </p:txBody>
        </p:sp>
        <p:sp>
          <p:nvSpPr>
            <p:cNvPr id="21514" name="Text Box 10">
              <a:extLst>
                <a:ext uri="{FF2B5EF4-FFF2-40B4-BE49-F238E27FC236}">
                  <a16:creationId xmlns:a16="http://schemas.microsoft.com/office/drawing/2014/main" id="{597C9551-491C-44CE-9252-FDB466817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3" y="2224"/>
              <a:ext cx="27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/>
                <a:t>m</a:t>
              </a:r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E9E9E26A-ACD0-4950-AE05-BBCB33349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246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dirty="0"/>
                <a:t>V</a:t>
              </a:r>
            </a:p>
          </p:txBody>
        </p:sp>
        <p:sp>
          <p:nvSpPr>
            <p:cNvPr id="21516" name="Line 12">
              <a:extLst>
                <a:ext uri="{FF2B5EF4-FFF2-40B4-BE49-F238E27FC236}">
                  <a16:creationId xmlns:a16="http://schemas.microsoft.com/office/drawing/2014/main" id="{0A0652BA-D9FB-4AFB-B39E-0D00CCA61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1" name="مستطيل 24">
            <a:extLst>
              <a:ext uri="{FF2B5EF4-FFF2-40B4-BE49-F238E27FC236}">
                <a16:creationId xmlns:a16="http://schemas.microsoft.com/office/drawing/2014/main" id="{C3039B92-1BFA-4537-9A48-BD69A1FD4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254000"/>
            <a:ext cx="166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Density</a:t>
            </a:r>
            <a:endParaRPr lang="en-GB" altLang="en-US" sz="4400" b="1" dirty="0">
              <a:solidFill>
                <a:schemeClr val="accent2"/>
              </a:solidFill>
            </a:endParaRPr>
          </a:p>
        </p:txBody>
      </p:sp>
      <p:sp>
        <p:nvSpPr>
          <p:cNvPr id="21512" name="مستطيل 25">
            <a:extLst>
              <a:ext uri="{FF2B5EF4-FFF2-40B4-BE49-F238E27FC236}">
                <a16:creationId xmlns:a16="http://schemas.microsoft.com/office/drawing/2014/main" id="{73F40B78-4E9D-4C99-82DE-189ABF96E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05" y="1066800"/>
            <a:ext cx="489070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The </a:t>
            </a:r>
            <a:r>
              <a:rPr lang="en-GB" altLang="en-US" sz="2800" b="1" dirty="0"/>
              <a:t>density </a:t>
            </a:r>
            <a:r>
              <a:rPr lang="en-GB" altLang="en-US" sz="2800" dirty="0"/>
              <a:t>of</a:t>
            </a:r>
            <a:r>
              <a:rPr lang="en-GB" altLang="en-US" sz="2800" b="1" dirty="0"/>
              <a:t> </a:t>
            </a:r>
            <a:r>
              <a:rPr lang="en-GB" altLang="en-US" sz="2800" dirty="0"/>
              <a:t>a substance is its mass per unit volume (the volumetric mass).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A54539-42BF-4C48-9388-7D2BAAE21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34F8E15-7956-4F72-8C96-9F3AFAE3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25303"/>
            <a:ext cx="3116211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6">
            <a:extLst>
              <a:ext uri="{FF2B5EF4-FFF2-40B4-BE49-F238E27FC236}">
                <a16:creationId xmlns:a16="http://schemas.microsoft.com/office/drawing/2014/main" id="{B70B26D5-69BF-494A-979F-597A3ED8F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03288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A piece of platinum metal with a density of 21.5 g/cm</a:t>
            </a:r>
            <a:r>
              <a:rPr lang="en-US" altLang="en-US" sz="2800" baseline="30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 has a volume of 4.49 cm</a:t>
            </a:r>
            <a:r>
              <a:rPr lang="en-US" altLang="en-US" sz="2800" baseline="30000">
                <a:solidFill>
                  <a:schemeClr val="accent2"/>
                </a:solidFill>
              </a:rPr>
              <a:t>3</a:t>
            </a:r>
            <a:r>
              <a:rPr lang="en-US" altLang="en-US" sz="2800">
                <a:solidFill>
                  <a:schemeClr val="accent2"/>
                </a:solidFill>
              </a:rPr>
              <a:t>.  What is its mass?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6A5AA3EB-37BB-4001-9D97-112613FBB63A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981200"/>
            <a:ext cx="1333500" cy="874713"/>
            <a:chOff x="3288" y="2224"/>
            <a:chExt cx="840" cy="551"/>
          </a:xfrm>
        </p:grpSpPr>
        <p:sp>
          <p:nvSpPr>
            <p:cNvPr id="23561" name="Text Box 18">
              <a:extLst>
                <a:ext uri="{FF2B5EF4-FFF2-40B4-BE49-F238E27FC236}">
                  <a16:creationId xmlns:a16="http://schemas.microsoft.com/office/drawing/2014/main" id="{E69E3955-DBAE-4C07-8BCC-CA1004699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345"/>
              <a:ext cx="43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d</a:t>
              </a:r>
              <a:r>
                <a:rPr lang="en-US" altLang="en-US" sz="2800"/>
                <a:t> =</a:t>
              </a:r>
              <a:endParaRPr lang="en-US" altLang="en-US" sz="2800" i="1"/>
            </a:p>
          </p:txBody>
        </p:sp>
        <p:sp>
          <p:nvSpPr>
            <p:cNvPr id="23562" name="Text Box 19">
              <a:extLst>
                <a:ext uri="{FF2B5EF4-FFF2-40B4-BE49-F238E27FC236}">
                  <a16:creationId xmlns:a16="http://schemas.microsoft.com/office/drawing/2014/main" id="{75D6B865-B1E2-41F0-9183-AFEDEBF2BF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0" y="2224"/>
              <a:ext cx="3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m</a:t>
              </a:r>
            </a:p>
          </p:txBody>
        </p:sp>
        <p:sp>
          <p:nvSpPr>
            <p:cNvPr id="23563" name="Text Box 20">
              <a:extLst>
                <a:ext uri="{FF2B5EF4-FFF2-40B4-BE49-F238E27FC236}">
                  <a16:creationId xmlns:a16="http://schemas.microsoft.com/office/drawing/2014/main" id="{B8A7C324-D074-4C1A-A3F3-108CDDFA44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4" y="2448"/>
              <a:ext cx="2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i="1"/>
                <a:t>V</a:t>
              </a:r>
            </a:p>
          </p:txBody>
        </p:sp>
        <p:sp>
          <p:nvSpPr>
            <p:cNvPr id="23564" name="Line 21">
              <a:extLst>
                <a:ext uri="{FF2B5EF4-FFF2-40B4-BE49-F238E27FC236}">
                  <a16:creationId xmlns:a16="http://schemas.microsoft.com/office/drawing/2014/main" id="{1E7549D5-7F46-4654-BECB-3F59621FF3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250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0" name="Text Box 22">
            <a:extLst>
              <a:ext uri="{FF2B5EF4-FFF2-40B4-BE49-F238E27FC236}">
                <a16:creationId xmlns:a16="http://schemas.microsoft.com/office/drawing/2014/main" id="{9D57E79E-9C3C-4CF8-A1A0-837A0222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2909888"/>
            <a:ext cx="1695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/>
              <a:t>m</a:t>
            </a:r>
            <a:r>
              <a:rPr lang="en-US" altLang="en-US" sz="2800"/>
              <a:t> = </a:t>
            </a:r>
            <a:r>
              <a:rPr lang="en-US" altLang="en-US" sz="2800" i="1"/>
              <a:t>d</a:t>
            </a:r>
            <a:r>
              <a:rPr lang="en-US" altLang="en-US" sz="2800"/>
              <a:t> x </a:t>
            </a:r>
            <a:r>
              <a:rPr lang="en-US" altLang="en-US" sz="2800" i="1"/>
              <a:t>V</a:t>
            </a: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1B6D75CA-9549-470F-8DC4-67062BC9EA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3795713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12EA6A90-09BD-40C9-96D2-8341CB7AEF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03800" y="3795713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3" name="Text Box 25">
            <a:extLst>
              <a:ext uri="{FF2B5EF4-FFF2-40B4-BE49-F238E27FC236}">
                <a16:creationId xmlns:a16="http://schemas.microsoft.com/office/drawing/2014/main" id="{75DBC92C-4513-43DB-B3E5-065E622E7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453" y="3656013"/>
            <a:ext cx="5424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= 21.5 g/cm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x 4.49 cm</a:t>
            </a:r>
            <a:r>
              <a:rPr lang="en-US" altLang="en-US" sz="2800" baseline="30000" dirty="0"/>
              <a:t>3</a:t>
            </a:r>
            <a:r>
              <a:rPr lang="en-US" altLang="en-US" sz="2800" dirty="0"/>
              <a:t> = </a:t>
            </a:r>
            <a:r>
              <a:rPr lang="en-US" altLang="en-US" sz="2800" b="1" u="sng" dirty="0"/>
              <a:t>96.5 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2C29C-B189-4016-9C57-7280C37F3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 autoUpdateAnimBg="0"/>
      <p:bldP spid="1743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569F20-3CA3-4BFB-A290-BAF2B103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7647"/>
          <a:stretch/>
        </p:blipFill>
        <p:spPr>
          <a:xfrm>
            <a:off x="304800" y="762000"/>
            <a:ext cx="8492290" cy="3981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>
            <a:extLst>
              <a:ext uri="{FF2B5EF4-FFF2-40B4-BE49-F238E27FC236}">
                <a16:creationId xmlns:a16="http://schemas.microsoft.com/office/drawing/2014/main" id="{76BA2DE9-7C99-422D-968B-1A810371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8018" cy="437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31C72-E5F7-42F2-B2F9-24AEBA9F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F6AC622B-762D-4ECE-9D25-BF06A6D2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76450"/>
            <a:ext cx="7543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/>
              <a:t>Matter</a:t>
            </a:r>
            <a:r>
              <a:rPr lang="en-US" altLang="en-US" sz="2800" dirty="0"/>
              <a:t> is anything that occupies space and has mass.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 </a:t>
            </a:r>
            <a:r>
              <a:rPr lang="en-US" altLang="en-US" sz="2800" b="1" i="1" dirty="0"/>
              <a:t>substance</a:t>
            </a:r>
            <a:r>
              <a:rPr lang="en-US" altLang="en-US" sz="2800" dirty="0"/>
              <a:t> is a form of matter that has a definite composition and distinct properties.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D5A7942A-5D1A-4B8E-BC3E-4B3EB3432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015980"/>
            <a:ext cx="8115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/>
              <a:t>Chemistry</a:t>
            </a:r>
            <a:r>
              <a:rPr lang="en-US" altLang="en-US" sz="2800" dirty="0"/>
              <a:t> is the study of matter and the changes it undergoes</a:t>
            </a:r>
          </a:p>
        </p:txBody>
      </p:sp>
      <p:grpSp>
        <p:nvGrpSpPr>
          <p:cNvPr id="2" name="Group 25">
            <a:extLst>
              <a:ext uri="{FF2B5EF4-FFF2-40B4-BE49-F238E27FC236}">
                <a16:creationId xmlns:a16="http://schemas.microsoft.com/office/drawing/2014/main" id="{60716748-D276-4CE5-9AB4-9D8AC9E3B1F5}"/>
              </a:ext>
            </a:extLst>
          </p:cNvPr>
          <p:cNvGrpSpPr>
            <a:grpSpLocks/>
          </p:cNvGrpSpPr>
          <p:nvPr/>
        </p:nvGrpSpPr>
        <p:grpSpPr bwMode="auto">
          <a:xfrm>
            <a:off x="923926" y="4335462"/>
            <a:ext cx="1671637" cy="1874838"/>
            <a:chOff x="889" y="2880"/>
            <a:chExt cx="1053" cy="1181"/>
          </a:xfrm>
        </p:grpSpPr>
        <p:pic>
          <p:nvPicPr>
            <p:cNvPr id="4108" name="Picture 21">
              <a:extLst>
                <a:ext uri="{FF2B5EF4-FFF2-40B4-BE49-F238E27FC236}">
                  <a16:creationId xmlns:a16="http://schemas.microsoft.com/office/drawing/2014/main" id="{86796CF4-F266-425F-B02A-2793BE576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5"/>
            <a:stretch/>
          </p:blipFill>
          <p:spPr bwMode="auto">
            <a:xfrm>
              <a:off x="912" y="2880"/>
              <a:ext cx="1008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Text Box 23">
              <a:extLst>
                <a:ext uri="{FF2B5EF4-FFF2-40B4-BE49-F238E27FC236}">
                  <a16:creationId xmlns:a16="http://schemas.microsoft.com/office/drawing/2014/main" id="{DE776808-1CE2-4F89-AD64-93ACE51FC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9" y="3828"/>
              <a:ext cx="105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liquid nitrogen</a:t>
              </a:r>
            </a:p>
          </p:txBody>
        </p:sp>
      </p:grpSp>
      <p:grpSp>
        <p:nvGrpSpPr>
          <p:cNvPr id="3" name="Group 26">
            <a:extLst>
              <a:ext uri="{FF2B5EF4-FFF2-40B4-BE49-F238E27FC236}">
                <a16:creationId xmlns:a16="http://schemas.microsoft.com/office/drawing/2014/main" id="{79E9D010-E426-4D76-9D63-3F1B0F231F83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4317174"/>
            <a:ext cx="1905000" cy="1893888"/>
            <a:chOff x="2448" y="2896"/>
            <a:chExt cx="1200" cy="1193"/>
          </a:xfrm>
        </p:grpSpPr>
        <p:pic>
          <p:nvPicPr>
            <p:cNvPr id="4106" name="Picture 22">
              <a:extLst>
                <a:ext uri="{FF2B5EF4-FFF2-40B4-BE49-F238E27FC236}">
                  <a16:creationId xmlns:a16="http://schemas.microsoft.com/office/drawing/2014/main" id="{60A135EC-BC95-43F7-AD35-F38CBFD856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30"/>
            <a:stretch/>
          </p:blipFill>
          <p:spPr bwMode="auto">
            <a:xfrm>
              <a:off x="2448" y="2896"/>
              <a:ext cx="1200" cy="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7" name="Text Box 24">
              <a:extLst>
                <a:ext uri="{FF2B5EF4-FFF2-40B4-BE49-F238E27FC236}">
                  <a16:creationId xmlns:a16="http://schemas.microsoft.com/office/drawing/2014/main" id="{4433378C-02E7-4F9D-B83C-73E90ACBD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4" y="385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gold ingots</a:t>
              </a:r>
            </a:p>
          </p:txBody>
        </p:sp>
      </p:grpSp>
      <p:grpSp>
        <p:nvGrpSpPr>
          <p:cNvPr id="4" name="Group 29">
            <a:extLst>
              <a:ext uri="{FF2B5EF4-FFF2-40B4-BE49-F238E27FC236}">
                <a16:creationId xmlns:a16="http://schemas.microsoft.com/office/drawing/2014/main" id="{79B39EA8-4DC4-47C0-AEDD-3D342AD03F76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4343399"/>
            <a:ext cx="2333625" cy="1866900"/>
            <a:chOff x="3456" y="2928"/>
            <a:chExt cx="1470" cy="1176"/>
          </a:xfrm>
        </p:grpSpPr>
        <p:pic>
          <p:nvPicPr>
            <p:cNvPr id="4104" name="Picture 27">
              <a:extLst>
                <a:ext uri="{FF2B5EF4-FFF2-40B4-BE49-F238E27FC236}">
                  <a16:creationId xmlns:a16="http://schemas.microsoft.com/office/drawing/2014/main" id="{CE435C9D-2DB3-4AD8-B9AC-2A1F5F76C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147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28">
              <a:extLst>
                <a:ext uri="{FF2B5EF4-FFF2-40B4-BE49-F238E27FC236}">
                  <a16:creationId xmlns:a16="http://schemas.microsoft.com/office/drawing/2014/main" id="{32547A8D-7F61-487C-8D2C-3DE18DFF2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6" y="3873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silicon crystals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9D3CB0D-861B-41CA-8234-86DBC05B9B30}"/>
              </a:ext>
            </a:extLst>
          </p:cNvPr>
          <p:cNvSpPr txBox="1"/>
          <p:nvPr/>
        </p:nvSpPr>
        <p:spPr>
          <a:xfrm>
            <a:off x="2542382" y="76200"/>
            <a:ext cx="40592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Defining Chemistry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306B0-CEDA-4568-9188-ED46D8A8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3FE5A-F3F8-48F1-8FB8-6EF20D1A9C6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autoUpdateAnimBg="0"/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>
            <a:extLst>
              <a:ext uri="{FF2B5EF4-FFF2-40B4-BE49-F238E27FC236}">
                <a16:creationId xmlns:a16="http://schemas.microsoft.com/office/drawing/2014/main" id="{4992C708-1BB6-466B-B150-72EF0BEA5646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600200"/>
            <a:ext cx="2209800" cy="4335463"/>
            <a:chOff x="1248" y="1008"/>
            <a:chExt cx="1392" cy="2731"/>
          </a:xfrm>
        </p:grpSpPr>
        <p:pic>
          <p:nvPicPr>
            <p:cNvPr id="26649" name="Picture 29">
              <a:extLst>
                <a:ext uri="{FF2B5EF4-FFF2-40B4-BE49-F238E27FC236}">
                  <a16:creationId xmlns:a16="http://schemas.microsoft.com/office/drawing/2014/main" id="{ECE564D9-7BC5-4BBA-BCCE-CC2617BB0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008"/>
              <a:ext cx="1286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0" name="Picture 34">
              <a:extLst>
                <a:ext uri="{FF2B5EF4-FFF2-40B4-BE49-F238E27FC236}">
                  <a16:creationId xmlns:a16="http://schemas.microsoft.com/office/drawing/2014/main" id="{773C5F86-92D1-49C9-B168-66732FF71F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" y="3408"/>
              <a:ext cx="44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28" name="Picture 41">
            <a:extLst>
              <a:ext uri="{FF2B5EF4-FFF2-40B4-BE49-F238E27FC236}">
                <a16:creationId xmlns:a16="http://schemas.microsoft.com/office/drawing/2014/main" id="{6428BD95-0BC4-4667-8E4F-C0F63422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5400675"/>
            <a:ext cx="533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7">
            <a:extLst>
              <a:ext uri="{FF2B5EF4-FFF2-40B4-BE49-F238E27FC236}">
                <a16:creationId xmlns:a16="http://schemas.microsoft.com/office/drawing/2014/main" id="{3A173D71-7BEA-423F-A968-CB1FAA311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4067175"/>
            <a:ext cx="2714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AA938F72-2371-456A-9690-DE12BDFB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1524000"/>
            <a:ext cx="2713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K = </a:t>
            </a:r>
            <a:r>
              <a:rPr lang="en-US" altLang="en-US" sz="2800" baseline="30000"/>
              <a:t>0</a:t>
            </a:r>
            <a:r>
              <a:rPr lang="en-US" altLang="en-US" sz="2800"/>
              <a:t>C + 273.15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E9D8EF51-A24B-488A-9293-89F53A4F037F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003675"/>
            <a:ext cx="3001963" cy="873125"/>
            <a:chOff x="3948" y="1426"/>
            <a:chExt cx="1891" cy="550"/>
          </a:xfrm>
        </p:grpSpPr>
        <p:sp>
          <p:nvSpPr>
            <p:cNvPr id="26644" name="Text Box 4">
              <a:extLst>
                <a:ext uri="{FF2B5EF4-FFF2-40B4-BE49-F238E27FC236}">
                  <a16:creationId xmlns:a16="http://schemas.microsoft.com/office/drawing/2014/main" id="{D3C39CAF-68F3-4316-8711-35F36CB5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 + 32</a:t>
              </a:r>
              <a:endParaRPr lang="en-US" altLang="en-US" sz="2800" baseline="30000"/>
            </a:p>
          </p:txBody>
        </p:sp>
        <p:grpSp>
          <p:nvGrpSpPr>
            <p:cNvPr id="26645" name="Group 8">
              <a:extLst>
                <a:ext uri="{FF2B5EF4-FFF2-40B4-BE49-F238E27FC236}">
                  <a16:creationId xmlns:a16="http://schemas.microsoft.com/office/drawing/2014/main" id="{8B30E46B-81D8-443E-971D-1ED41370D3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6646" name="Text Box 5">
                <a:extLst>
                  <a:ext uri="{FF2B5EF4-FFF2-40B4-BE49-F238E27FC236}">
                    <a16:creationId xmlns:a16="http://schemas.microsoft.com/office/drawing/2014/main" id="{992E251A-641D-4CB7-B280-7B15BE0DF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6647" name="Text Box 6">
                <a:extLst>
                  <a:ext uri="{FF2B5EF4-FFF2-40B4-BE49-F238E27FC236}">
                    <a16:creationId xmlns:a16="http://schemas.microsoft.com/office/drawing/2014/main" id="{169B744F-4EB0-4D60-ADA9-E088C076CA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6648" name="Line 7">
                <a:extLst>
                  <a:ext uri="{FF2B5EF4-FFF2-40B4-BE49-F238E27FC236}">
                    <a16:creationId xmlns:a16="http://schemas.microsoft.com/office/drawing/2014/main" id="{3FD2577A-558E-4CF9-BFA5-FA2D94F14E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43" name="Text Box 11">
            <a:extLst>
              <a:ext uri="{FF2B5EF4-FFF2-40B4-BE49-F238E27FC236}">
                <a16:creationId xmlns:a16="http://schemas.microsoft.com/office/drawing/2014/main" id="{74ED8A2D-3C77-4908-9A50-EC42B9AA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2073275"/>
            <a:ext cx="2254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273 K = 0 </a:t>
            </a:r>
            <a:r>
              <a:rPr lang="en-US" altLang="en-US" sz="2400" baseline="30000"/>
              <a:t>0</a:t>
            </a:r>
            <a:r>
              <a:rPr lang="en-US" altLang="en-US" sz="2400"/>
              <a:t>C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373 K = 100 </a:t>
            </a:r>
            <a:r>
              <a:rPr lang="en-US" altLang="en-US" sz="2400" baseline="30000"/>
              <a:t>0</a:t>
            </a:r>
            <a:r>
              <a:rPr lang="en-US" altLang="en-US" sz="2400"/>
              <a:t>C</a:t>
            </a:r>
          </a:p>
        </p:txBody>
      </p:sp>
      <p:sp>
        <p:nvSpPr>
          <p:cNvPr id="18444" name="Text Box 12">
            <a:extLst>
              <a:ext uri="{FF2B5EF4-FFF2-40B4-BE49-F238E27FC236}">
                <a16:creationId xmlns:a16="http://schemas.microsoft.com/office/drawing/2014/main" id="{38CAC97B-EA9A-42BC-A550-8FC528BDC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4892675"/>
            <a:ext cx="245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32 </a:t>
            </a:r>
            <a:r>
              <a:rPr lang="en-US" altLang="en-US" sz="2400" baseline="30000"/>
              <a:t>0</a:t>
            </a:r>
            <a:r>
              <a:rPr lang="en-US" altLang="en-US" sz="2400"/>
              <a:t>F = 0 </a:t>
            </a:r>
            <a:r>
              <a:rPr lang="en-US" altLang="en-US" sz="2400" baseline="30000"/>
              <a:t>0</a:t>
            </a:r>
            <a:r>
              <a:rPr lang="en-US" altLang="en-US" sz="2400"/>
              <a:t>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212 </a:t>
            </a:r>
            <a:r>
              <a:rPr lang="en-US" altLang="en-US" sz="2400" baseline="30000"/>
              <a:t>0</a:t>
            </a:r>
            <a:r>
              <a:rPr lang="en-US" altLang="en-US" sz="2400"/>
              <a:t>F = 100 </a:t>
            </a:r>
            <a:r>
              <a:rPr lang="en-US" altLang="en-US" sz="2400" baseline="30000"/>
              <a:t>0</a:t>
            </a:r>
            <a:r>
              <a:rPr lang="en-US" altLang="en-US" sz="2400"/>
              <a:t>C </a:t>
            </a:r>
          </a:p>
        </p:txBody>
      </p:sp>
      <p:pic>
        <p:nvPicPr>
          <p:cNvPr id="18447" name="Picture 15">
            <a:extLst>
              <a:ext uri="{FF2B5EF4-FFF2-40B4-BE49-F238E27FC236}">
                <a16:creationId xmlns:a16="http://schemas.microsoft.com/office/drawing/2014/main" id="{E2CEB74F-7807-4E08-9E5A-DE04BFB9D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52575"/>
            <a:ext cx="860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3">
            <a:extLst>
              <a:ext uri="{FF2B5EF4-FFF2-40B4-BE49-F238E27FC236}">
                <a16:creationId xmlns:a16="http://schemas.microsoft.com/office/drawing/2014/main" id="{A8D4AA39-4AAF-4913-AB5F-2DCE9603FB84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828800"/>
            <a:ext cx="547688" cy="2633663"/>
            <a:chOff x="2256" y="1152"/>
            <a:chExt cx="345" cy="1659"/>
          </a:xfrm>
        </p:grpSpPr>
        <p:pic>
          <p:nvPicPr>
            <p:cNvPr id="26640" name="Picture 30">
              <a:extLst>
                <a:ext uri="{FF2B5EF4-FFF2-40B4-BE49-F238E27FC236}">
                  <a16:creationId xmlns:a16="http://schemas.microsoft.com/office/drawing/2014/main" id="{15EFF709-3E4D-444F-ADC7-D48EC7C62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1" y="1152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31">
              <a:extLst>
                <a:ext uri="{FF2B5EF4-FFF2-40B4-BE49-F238E27FC236}">
                  <a16:creationId xmlns:a16="http://schemas.microsoft.com/office/drawing/2014/main" id="{310FE81B-7120-4813-A23D-50ECCDCFF0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" y="2121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32">
              <a:extLst>
                <a:ext uri="{FF2B5EF4-FFF2-40B4-BE49-F238E27FC236}">
                  <a16:creationId xmlns:a16="http://schemas.microsoft.com/office/drawing/2014/main" id="{5A590098-0F7E-410D-B551-93AAC0F94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265"/>
              <a:ext cx="288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Picture 33">
              <a:extLst>
                <a:ext uri="{FF2B5EF4-FFF2-40B4-BE49-F238E27FC236}">
                  <a16:creationId xmlns:a16="http://schemas.microsoft.com/office/drawing/2014/main" id="{13D45F99-093A-4AE0-8ACC-395F9582F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" y="2667"/>
              <a:ext cx="19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38">
            <a:extLst>
              <a:ext uri="{FF2B5EF4-FFF2-40B4-BE49-F238E27FC236}">
                <a16:creationId xmlns:a16="http://schemas.microsoft.com/office/drawing/2014/main" id="{0B68D012-8F77-4A59-9E7C-5DA6941D0EB1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1571625"/>
            <a:ext cx="1312863" cy="4186238"/>
            <a:chOff x="2352" y="987"/>
            <a:chExt cx="827" cy="2637"/>
          </a:xfrm>
        </p:grpSpPr>
        <p:pic>
          <p:nvPicPr>
            <p:cNvPr id="26638" name="Picture 36">
              <a:extLst>
                <a:ext uri="{FF2B5EF4-FFF2-40B4-BE49-F238E27FC236}">
                  <a16:creationId xmlns:a16="http://schemas.microsoft.com/office/drawing/2014/main" id="{C4C8E4FC-FB27-4728-8B93-FD7E0CDA97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3" y="987"/>
              <a:ext cx="656" cy="2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9" name="Picture 37">
              <a:extLst>
                <a:ext uri="{FF2B5EF4-FFF2-40B4-BE49-F238E27FC236}">
                  <a16:creationId xmlns:a16="http://schemas.microsoft.com/office/drawing/2014/main" id="{3384D74B-71BA-4F0A-8ABF-B8CF607910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504"/>
              <a:ext cx="48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7" name="Text Box 42">
            <a:extLst>
              <a:ext uri="{FF2B5EF4-FFF2-40B4-BE49-F238E27FC236}">
                <a16:creationId xmlns:a16="http://schemas.microsoft.com/office/drawing/2014/main" id="{CD240FEA-5038-45A7-9140-42C09B4DA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4963"/>
            <a:ext cx="8686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A Comparison of Temperature Scales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A22F0-671C-4251-91DB-3BEBCBBA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43" grpId="0" autoUpdateAnimBg="0"/>
      <p:bldP spid="1844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4">
            <a:extLst>
              <a:ext uri="{FF2B5EF4-FFF2-40B4-BE49-F238E27FC236}">
                <a16:creationId xmlns:a16="http://schemas.microsoft.com/office/drawing/2014/main" id="{7DD59083-7518-4FB1-A71C-2A299885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accent2"/>
                </a:solidFill>
              </a:rPr>
              <a:t>Convert 172.9 </a:t>
            </a:r>
            <a:r>
              <a:rPr lang="en-US" altLang="en-US" sz="2800" baseline="30000">
                <a:solidFill>
                  <a:schemeClr val="accent2"/>
                </a:solidFill>
              </a:rPr>
              <a:t>0</a:t>
            </a:r>
            <a:r>
              <a:rPr lang="en-US" altLang="en-US" sz="2800">
                <a:solidFill>
                  <a:schemeClr val="accent2"/>
                </a:solidFill>
              </a:rPr>
              <a:t>F to degrees Celsius.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F4DBE844-AFC9-4561-88B0-B62521A655E6}"/>
              </a:ext>
            </a:extLst>
          </p:cNvPr>
          <p:cNvGrpSpPr>
            <a:grpSpLocks/>
          </p:cNvGrpSpPr>
          <p:nvPr/>
        </p:nvGrpSpPr>
        <p:grpSpPr bwMode="auto">
          <a:xfrm>
            <a:off x="3322638" y="1066800"/>
            <a:ext cx="3001962" cy="873125"/>
            <a:chOff x="3948" y="1426"/>
            <a:chExt cx="1891" cy="550"/>
          </a:xfrm>
        </p:grpSpPr>
        <p:sp>
          <p:nvSpPr>
            <p:cNvPr id="27677" name="Text Box 6">
              <a:extLst>
                <a:ext uri="{FF2B5EF4-FFF2-40B4-BE49-F238E27FC236}">
                  <a16:creationId xmlns:a16="http://schemas.microsoft.com/office/drawing/2014/main" id="{8C1A5CD0-9F1C-424B-9783-9992AC1C53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8" y="1536"/>
              <a:ext cx="18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 + 32</a:t>
              </a:r>
              <a:endParaRPr lang="en-US" altLang="en-US" sz="2800" baseline="30000"/>
            </a:p>
          </p:txBody>
        </p:sp>
        <p:grpSp>
          <p:nvGrpSpPr>
            <p:cNvPr id="27678" name="Group 7">
              <a:extLst>
                <a:ext uri="{FF2B5EF4-FFF2-40B4-BE49-F238E27FC236}">
                  <a16:creationId xmlns:a16="http://schemas.microsoft.com/office/drawing/2014/main" id="{D4B90317-61CA-4333-AA87-CA9F218138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6" y="1426"/>
              <a:ext cx="249" cy="550"/>
              <a:chOff x="4520" y="2585"/>
              <a:chExt cx="249" cy="550"/>
            </a:xfrm>
          </p:grpSpPr>
          <p:sp>
            <p:nvSpPr>
              <p:cNvPr id="27679" name="Text Box 8">
                <a:extLst>
                  <a:ext uri="{FF2B5EF4-FFF2-40B4-BE49-F238E27FC236}">
                    <a16:creationId xmlns:a16="http://schemas.microsoft.com/office/drawing/2014/main" id="{B8B9D01C-77A4-4C2B-B002-F5FF6430FF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80" name="Text Box 9">
                <a:extLst>
                  <a:ext uri="{FF2B5EF4-FFF2-40B4-BE49-F238E27FC236}">
                    <a16:creationId xmlns:a16="http://schemas.microsoft.com/office/drawing/2014/main" id="{4A53E530-3DF8-40BF-8ABC-0F78699A8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81" name="Line 10">
                <a:extLst>
                  <a:ext uri="{FF2B5EF4-FFF2-40B4-BE49-F238E27FC236}">
                    <a16:creationId xmlns:a16="http://schemas.microsoft.com/office/drawing/2014/main" id="{1DB8EB61-193E-47A3-A1A1-1E7456BD5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08E5A188-0902-4313-94A8-7DA27BB837DD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793875"/>
            <a:ext cx="2992438" cy="873125"/>
            <a:chOff x="1107" y="1130"/>
            <a:chExt cx="1885" cy="550"/>
          </a:xfrm>
        </p:grpSpPr>
        <p:sp>
          <p:nvSpPr>
            <p:cNvPr id="27672" name="Text Box 12">
              <a:extLst>
                <a:ext uri="{FF2B5EF4-FFF2-40B4-BE49-F238E27FC236}">
                  <a16:creationId xmlns:a16="http://schemas.microsoft.com/office/drawing/2014/main" id="{74855919-973E-4AE0-A733-C99508BBA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240"/>
              <a:ext cx="188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F – 32 =       x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</a:t>
              </a:r>
              <a:endParaRPr lang="en-US" altLang="en-US" sz="2800" baseline="30000"/>
            </a:p>
          </p:txBody>
        </p:sp>
        <p:grpSp>
          <p:nvGrpSpPr>
            <p:cNvPr id="27673" name="Group 13">
              <a:extLst>
                <a:ext uri="{FF2B5EF4-FFF2-40B4-BE49-F238E27FC236}">
                  <a16:creationId xmlns:a16="http://schemas.microsoft.com/office/drawing/2014/main" id="{1CE1647A-CC90-40D9-B50D-9CBF8A6D9C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3" y="1130"/>
              <a:ext cx="249" cy="550"/>
              <a:chOff x="4520" y="2585"/>
              <a:chExt cx="249" cy="550"/>
            </a:xfrm>
          </p:grpSpPr>
          <p:sp>
            <p:nvSpPr>
              <p:cNvPr id="27674" name="Text Box 14">
                <a:extLst>
                  <a:ext uri="{FF2B5EF4-FFF2-40B4-BE49-F238E27FC236}">
                    <a16:creationId xmlns:a16="http://schemas.microsoft.com/office/drawing/2014/main" id="{39CB9A9B-C3BB-48CA-A914-A52B5FE5C7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58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75" name="Text Box 15">
                <a:extLst>
                  <a:ext uri="{FF2B5EF4-FFF2-40B4-BE49-F238E27FC236}">
                    <a16:creationId xmlns:a16="http://schemas.microsoft.com/office/drawing/2014/main" id="{231D90D0-07BE-4CFC-9A58-956D6C42BB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" y="280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76" name="Line 16">
                <a:extLst>
                  <a:ext uri="{FF2B5EF4-FFF2-40B4-BE49-F238E27FC236}">
                    <a16:creationId xmlns:a16="http://schemas.microsoft.com/office/drawing/2014/main" id="{599EBCDD-ACDD-40A3-943D-8BBB21B2BA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20" y="2872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31">
            <a:extLst>
              <a:ext uri="{FF2B5EF4-FFF2-40B4-BE49-F238E27FC236}">
                <a16:creationId xmlns:a16="http://schemas.microsoft.com/office/drawing/2014/main" id="{C17B4381-694A-4B92-B17D-6DF2C2CA0C9E}"/>
              </a:ext>
            </a:extLst>
          </p:cNvPr>
          <p:cNvGrpSpPr>
            <a:grpSpLocks/>
          </p:cNvGrpSpPr>
          <p:nvPr/>
        </p:nvGrpSpPr>
        <p:grpSpPr bwMode="auto">
          <a:xfrm>
            <a:off x="1646238" y="2667000"/>
            <a:ext cx="3027362" cy="912813"/>
            <a:chOff x="479" y="1704"/>
            <a:chExt cx="1907" cy="575"/>
          </a:xfrm>
        </p:grpSpPr>
        <p:sp>
          <p:nvSpPr>
            <p:cNvPr id="27667" name="Text Box 25">
              <a:extLst>
                <a:ext uri="{FF2B5EF4-FFF2-40B4-BE49-F238E27FC236}">
                  <a16:creationId xmlns:a16="http://schemas.microsoft.com/office/drawing/2014/main" id="{B78235DA-E76D-4BD0-B0F2-A9A05EDD2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" y="1790"/>
              <a:ext cx="16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x (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F – 32) = 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C</a:t>
              </a:r>
              <a:endParaRPr lang="en-US" altLang="en-US" sz="2800" baseline="30000"/>
            </a:p>
          </p:txBody>
        </p:sp>
        <p:grpSp>
          <p:nvGrpSpPr>
            <p:cNvPr id="27668" name="Group 30">
              <a:extLst>
                <a:ext uri="{FF2B5EF4-FFF2-40B4-BE49-F238E27FC236}">
                  <a16:creationId xmlns:a16="http://schemas.microsoft.com/office/drawing/2014/main" id="{0B083597-A5D9-4A45-A1F4-7CA0016C6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9" y="1704"/>
              <a:ext cx="241" cy="575"/>
              <a:chOff x="960" y="2448"/>
              <a:chExt cx="241" cy="575"/>
            </a:xfrm>
          </p:grpSpPr>
          <p:sp>
            <p:nvSpPr>
              <p:cNvPr id="27669" name="Text Box 27">
                <a:extLst>
                  <a:ext uri="{FF2B5EF4-FFF2-40B4-BE49-F238E27FC236}">
                    <a16:creationId xmlns:a16="http://schemas.microsoft.com/office/drawing/2014/main" id="{8AEC48DC-3F9A-4144-97BC-B14B18F41D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70" name="Text Box 28">
                <a:extLst>
                  <a:ext uri="{FF2B5EF4-FFF2-40B4-BE49-F238E27FC236}">
                    <a16:creationId xmlns:a16="http://schemas.microsoft.com/office/drawing/2014/main" id="{B68B6F07-C430-4C82-BEAB-9AC7A3CDCB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71" name="Line 29">
                <a:extLst>
                  <a:ext uri="{FF2B5EF4-FFF2-40B4-BE49-F238E27FC236}">
                    <a16:creationId xmlns:a16="http://schemas.microsoft.com/office/drawing/2014/main" id="{A6CFE891-94CF-409D-8474-5730819167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id="{577E16CB-2BD6-4AD5-B0EC-B3D8B9346193}"/>
              </a:ext>
            </a:extLst>
          </p:cNvPr>
          <p:cNvGrpSpPr>
            <a:grpSpLocks/>
          </p:cNvGrpSpPr>
          <p:nvPr/>
        </p:nvGrpSpPr>
        <p:grpSpPr bwMode="auto">
          <a:xfrm>
            <a:off x="3297238" y="3430588"/>
            <a:ext cx="3230562" cy="912812"/>
            <a:chOff x="1191" y="2392"/>
            <a:chExt cx="2035" cy="575"/>
          </a:xfrm>
        </p:grpSpPr>
        <p:sp>
          <p:nvSpPr>
            <p:cNvPr id="27662" name="Text Box 33">
              <a:extLst>
                <a:ext uri="{FF2B5EF4-FFF2-40B4-BE49-F238E27FC236}">
                  <a16:creationId xmlns:a16="http://schemas.microsoft.com/office/drawing/2014/main" id="{E9FBD127-FF94-4C42-96A5-B97DC3A26F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" y="2487"/>
              <a:ext cx="203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/>
                <a:t>0</a:t>
              </a:r>
              <a:r>
                <a:rPr lang="en-US" altLang="en-US" sz="2800"/>
                <a:t>C =       x (</a:t>
              </a:r>
              <a:r>
                <a:rPr lang="en-US" altLang="en-US" sz="2800" baseline="30000"/>
                <a:t>0</a:t>
              </a:r>
              <a:r>
                <a:rPr lang="en-US" altLang="en-US" sz="2800"/>
                <a:t>F – 32)</a:t>
              </a:r>
            </a:p>
          </p:txBody>
        </p:sp>
        <p:grpSp>
          <p:nvGrpSpPr>
            <p:cNvPr id="27663" name="Group 34">
              <a:extLst>
                <a:ext uri="{FF2B5EF4-FFF2-40B4-BE49-F238E27FC236}">
                  <a16:creationId xmlns:a16="http://schemas.microsoft.com/office/drawing/2014/main" id="{1754E36D-69AA-40BD-A5B8-D1308E553B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7664" name="Text Box 35">
                <a:extLst>
                  <a:ext uri="{FF2B5EF4-FFF2-40B4-BE49-F238E27FC236}">
                    <a16:creationId xmlns:a16="http://schemas.microsoft.com/office/drawing/2014/main" id="{C940326B-002E-4EF5-BC10-F2C586BD7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65" name="Text Box 36">
                <a:extLst>
                  <a:ext uri="{FF2B5EF4-FFF2-40B4-BE49-F238E27FC236}">
                    <a16:creationId xmlns:a16="http://schemas.microsoft.com/office/drawing/2014/main" id="{30228FC2-A90F-41F9-9BBA-FF5655DD7F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66" name="Line 37">
                <a:extLst>
                  <a:ext uri="{FF2B5EF4-FFF2-40B4-BE49-F238E27FC236}">
                    <a16:creationId xmlns:a16="http://schemas.microsoft.com/office/drawing/2014/main" id="{8B7669F8-958E-4923-A10E-1814A516E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39">
            <a:extLst>
              <a:ext uri="{FF2B5EF4-FFF2-40B4-BE49-F238E27FC236}">
                <a16:creationId xmlns:a16="http://schemas.microsoft.com/office/drawing/2014/main" id="{697A56E9-B5AA-4165-9EA3-5DFE006AB52E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4268788"/>
            <a:ext cx="4868863" cy="912812"/>
            <a:chOff x="1191" y="2392"/>
            <a:chExt cx="3067" cy="575"/>
          </a:xfrm>
        </p:grpSpPr>
        <p:sp>
          <p:nvSpPr>
            <p:cNvPr id="27657" name="Text Box 40">
              <a:extLst>
                <a:ext uri="{FF2B5EF4-FFF2-40B4-BE49-F238E27FC236}">
                  <a16:creationId xmlns:a16="http://schemas.microsoft.com/office/drawing/2014/main" id="{1C8A3368-49F8-4C59-BD01-B59231F80C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1" y="2487"/>
              <a:ext cx="306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aseline="30000" dirty="0"/>
                <a:t>0</a:t>
              </a:r>
              <a:r>
                <a:rPr lang="en-US" altLang="en-US" sz="2800" dirty="0"/>
                <a:t>C =       x (172.9 – 32) = </a:t>
              </a:r>
              <a:r>
                <a:rPr lang="en-US" altLang="en-US" sz="2800" b="1" u="sng" dirty="0"/>
                <a:t>78.3</a:t>
              </a:r>
            </a:p>
          </p:txBody>
        </p:sp>
        <p:grpSp>
          <p:nvGrpSpPr>
            <p:cNvPr id="27658" name="Group 41">
              <a:extLst>
                <a:ext uri="{FF2B5EF4-FFF2-40B4-BE49-F238E27FC236}">
                  <a16:creationId xmlns:a16="http://schemas.microsoft.com/office/drawing/2014/main" id="{B9CFD191-7B8B-4419-ADB4-F96AA37FF3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392"/>
              <a:ext cx="241" cy="575"/>
              <a:chOff x="960" y="2448"/>
              <a:chExt cx="241" cy="575"/>
            </a:xfrm>
          </p:grpSpPr>
          <p:sp>
            <p:nvSpPr>
              <p:cNvPr id="27659" name="Text Box 42">
                <a:extLst>
                  <a:ext uri="{FF2B5EF4-FFF2-40B4-BE49-F238E27FC236}">
                    <a16:creationId xmlns:a16="http://schemas.microsoft.com/office/drawing/2014/main" id="{E92496EC-6BAB-465A-89F5-E556137FCA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696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9</a:t>
                </a:r>
              </a:p>
            </p:txBody>
          </p:sp>
          <p:sp>
            <p:nvSpPr>
              <p:cNvPr id="27660" name="Text Box 43">
                <a:extLst>
                  <a:ext uri="{FF2B5EF4-FFF2-40B4-BE49-F238E27FC236}">
                    <a16:creationId xmlns:a16="http://schemas.microsoft.com/office/drawing/2014/main" id="{AE5A7D9F-1A5A-41D3-AAC8-259AF9540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0" y="2448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5</a:t>
                </a:r>
              </a:p>
            </p:txBody>
          </p:sp>
          <p:sp>
            <p:nvSpPr>
              <p:cNvPr id="27661" name="Line 44">
                <a:extLst>
                  <a:ext uri="{FF2B5EF4-FFF2-40B4-BE49-F238E27FC236}">
                    <a16:creationId xmlns:a16="http://schemas.microsoft.com/office/drawing/2014/main" id="{3C3E4017-3175-46FC-94D1-76DCC448E8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2735"/>
                <a:ext cx="24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0F0A77-FDD8-44EA-AAA3-3A78C3E7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D2202-CB9F-48B1-A698-91F9F306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2A82D0-DA43-44AB-BE91-0C71996F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99"/>
          <a:stretch/>
        </p:blipFill>
        <p:spPr>
          <a:xfrm>
            <a:off x="152400" y="533400"/>
            <a:ext cx="8834034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08F541A-9A28-4859-B03C-C5543B9E8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1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77F5404-5675-4654-82BF-CD7F3D76BD6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4752"/>
            <a:ext cx="8229600" cy="1043940"/>
          </a:xfrm>
        </p:spPr>
        <p:txBody>
          <a:bodyPr/>
          <a:lstStyle/>
          <a:p>
            <a:pPr algn="ctr"/>
            <a:r>
              <a:rPr lang="en-US" dirty="0"/>
              <a:t>The number of atoms in 12 g of carbon:</a:t>
            </a:r>
          </a:p>
          <a:p>
            <a:pPr marL="0" indent="0" algn="ctr">
              <a:buNone/>
            </a:pPr>
            <a:r>
              <a:rPr lang="en-US" dirty="0"/>
              <a:t>602,200,000,000,000,000,000,000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F99D204-CA69-4F1D-92AB-3774B931C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802321"/>
              </p:ext>
            </p:extLst>
          </p:nvPr>
        </p:nvGraphicFramePr>
        <p:xfrm>
          <a:off x="3674268" y="2362200"/>
          <a:ext cx="17954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5568" imgH="435864" progId="Equation.DSMT4">
                  <p:embed/>
                </p:oleObj>
              </mc:Choice>
              <mc:Fallback>
                <p:oleObj name="Equation" r:id="rId2" imgW="1795568" imgH="435864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F99D204-CA69-4F1D-92AB-3774B931CED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74268" y="2362200"/>
                        <a:ext cx="1795463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1B39BA3-0A28-4AC8-9C18-5D2D7E5D492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3165348"/>
            <a:ext cx="8229600" cy="1368552"/>
          </a:xfrm>
        </p:spPr>
        <p:txBody>
          <a:bodyPr/>
          <a:lstStyle/>
          <a:p>
            <a:pPr algn="ctr"/>
            <a:r>
              <a:rPr lang="en-US" dirty="0"/>
              <a:t>The mass of a single carbon atom in grams:</a:t>
            </a:r>
          </a:p>
          <a:p>
            <a:pPr marL="0" indent="0" algn="ctr">
              <a:buNone/>
            </a:pPr>
            <a:r>
              <a:rPr lang="en-US" dirty="0"/>
              <a:t>0.0000000000000000000000199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0CD3C5E-09E8-463B-8CB8-48018FF3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288227"/>
              </p:ext>
            </p:extLst>
          </p:nvPr>
        </p:nvGraphicFramePr>
        <p:xfrm>
          <a:off x="3790950" y="4092575"/>
          <a:ext cx="15636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203040" progId="Equation.DSMT4">
                  <p:embed/>
                </p:oleObj>
              </mc:Choice>
              <mc:Fallback>
                <p:oleObj name="Equation" r:id="rId4" imgW="78732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0CD3C5E-09E8-463B-8CB8-48018FF33A0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0950" y="4092575"/>
                        <a:ext cx="1563688" cy="40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9DBA256-93C4-4FC5-9ADD-B503F28BE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9478" y="5210556"/>
          <a:ext cx="1305044" cy="46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203040" progId="Equation.DSMT4">
                  <p:embed/>
                </p:oleObj>
              </mc:Choice>
              <mc:Fallback>
                <p:oleObj name="Equation" r:id="rId6" imgW="57132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9DBA256-93C4-4FC5-9ADD-B503F28BEB3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9478" y="5210556"/>
                        <a:ext cx="1305044" cy="464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878AEA5-D54A-4B75-B4FC-B5670A17C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524000" y="5500468"/>
            <a:ext cx="2438400" cy="187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4B5249-39C3-4982-ACC3-A32EFA0435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8236" y="5652868"/>
            <a:ext cx="2212891" cy="800100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N</a:t>
            </a:r>
            <a:r>
              <a:rPr lang="en-US" sz="1800" dirty="0"/>
              <a:t> is a number between 1 and 10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DA2C76-E103-4759-B284-243271DF2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155515" y="5433412"/>
            <a:ext cx="711885" cy="28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7305101-5E52-4FB5-86AC-69D3B47970F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8350" y="5600700"/>
            <a:ext cx="1961693" cy="764652"/>
          </a:xfrm>
        </p:spPr>
        <p:txBody>
          <a:bodyPr>
            <a:normAutofit/>
          </a:bodyPr>
          <a:lstStyle/>
          <a:p>
            <a:pPr algn="ctr"/>
            <a:r>
              <a:rPr lang="en-US" sz="1800" i="1" dirty="0"/>
              <a:t>n</a:t>
            </a:r>
            <a:r>
              <a:rPr lang="en-US" sz="1800" dirty="0"/>
              <a:t> is a positive or negative integer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37847D-F119-4FFD-BBA8-38C01AAB9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0" y="6462112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994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E014-25F0-4A1B-AFEC-DE940D48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2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21F0DE9-3BA8-463F-B78C-E4D9F97B6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93389"/>
              </p:ext>
            </p:extLst>
          </p:nvPr>
        </p:nvGraphicFramePr>
        <p:xfrm>
          <a:off x="762000" y="1450974"/>
          <a:ext cx="2579786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58640" imgH="406080" progId="Equation.DSMT4">
                  <p:embed/>
                </p:oleObj>
              </mc:Choice>
              <mc:Fallback>
                <p:oleObj name="Equation" r:id="rId2" imgW="135864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21F0DE9-3BA8-463F-B78C-E4D9F97B6A4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450974"/>
                        <a:ext cx="2579786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04F41-A3D9-4382-85E0-FA1F0B379E4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0306" y="2409444"/>
            <a:ext cx="1562100" cy="53035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 &gt; 0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3F771CE-114C-4038-A54B-90DA91572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66057"/>
              </p:ext>
            </p:extLst>
          </p:nvPr>
        </p:nvGraphicFramePr>
        <p:xfrm>
          <a:off x="1145109" y="3040881"/>
          <a:ext cx="2775593" cy="37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203040" progId="Equation.DSMT4">
                  <p:embed/>
                </p:oleObj>
              </mc:Choice>
              <mc:Fallback>
                <p:oleObj name="Equation" r:id="rId4" imgW="15112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3F771CE-114C-4038-A54B-90DA91572A0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5109" y="3040881"/>
                        <a:ext cx="2775593" cy="3731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22EA8-3E0B-456F-86EF-92CFD7B3EB5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04800" y="4270248"/>
            <a:ext cx="5410200" cy="1292352"/>
          </a:xfrm>
        </p:spPr>
        <p:txBody>
          <a:bodyPr/>
          <a:lstStyle/>
          <a:p>
            <a:r>
              <a:rPr lang="en-US" u="sng" dirty="0"/>
              <a:t>Addition or Subtraction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Write each quantity with the same exponent </a:t>
            </a:r>
            <a:r>
              <a:rPr lang="en-US" sz="2000" b="1" i="1" dirty="0"/>
              <a:t>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4E1F24-13E8-4D8A-8897-81D2CFCC84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4800" y="5105400"/>
            <a:ext cx="2019300" cy="53035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Combine</a:t>
            </a:r>
            <a:r>
              <a:rPr lang="en-US" dirty="0"/>
              <a:t>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55F2E0D-0C1F-4083-B10E-6CE6844F0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379752"/>
              </p:ext>
            </p:extLst>
          </p:nvPr>
        </p:nvGraphicFramePr>
        <p:xfrm>
          <a:off x="2190006" y="5195640"/>
          <a:ext cx="1200894" cy="400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28600" progId="Equation.DSMT4">
                  <p:embed/>
                </p:oleObj>
              </mc:Choice>
              <mc:Fallback>
                <p:oleObj name="Equation" r:id="rId6" imgW="6858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55F2E0D-0C1F-4083-B10E-6CE6844F0C0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90006" y="5195640"/>
                        <a:ext cx="1200894" cy="400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9A6404-7DA3-41B4-94EF-1917ED2D829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4800" y="5600700"/>
            <a:ext cx="5257800" cy="8349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The exponent, </a:t>
            </a:r>
            <a:r>
              <a:rPr lang="en-US" sz="2000" b="1" i="1" dirty="0"/>
              <a:t>n</a:t>
            </a:r>
            <a:r>
              <a:rPr lang="en-US" sz="2000" dirty="0"/>
              <a:t>, remains the same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C0C7EF2-517D-42BE-BFA4-563CEA1E4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01946"/>
              </p:ext>
            </p:extLst>
          </p:nvPr>
        </p:nvGraphicFramePr>
        <p:xfrm>
          <a:off x="5352306" y="1416050"/>
          <a:ext cx="306863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69378" imgH="841445" progId="Equation.DSMT4">
                  <p:embed/>
                </p:oleObj>
              </mc:Choice>
              <mc:Fallback>
                <p:oleObj name="Equation" r:id="rId8" imgW="3069378" imgH="841445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C0C7EF2-517D-42BE-BFA4-563CEA1E4E9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2306" y="1416050"/>
                        <a:ext cx="3068637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56A8B3-2C72-4065-8A4E-A2ACD27029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30143" y="2346901"/>
            <a:ext cx="1104901" cy="530352"/>
          </a:xfrm>
        </p:spPr>
        <p:txBody>
          <a:bodyPr/>
          <a:lstStyle/>
          <a:p>
            <a:pPr algn="ctr"/>
            <a:r>
              <a:rPr lang="en-US" dirty="0"/>
              <a:t>n &lt; 0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E797133-35D6-4965-956F-D3A7F170D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688884"/>
              </p:ext>
            </p:extLst>
          </p:nvPr>
        </p:nvGraphicFramePr>
        <p:xfrm>
          <a:off x="6038106" y="3048087"/>
          <a:ext cx="27654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6039" imgH="358353" progId="Equation.DSMT4">
                  <p:embed/>
                </p:oleObj>
              </mc:Choice>
              <mc:Fallback>
                <p:oleObj name="Equation" r:id="rId10" imgW="2766039" imgH="358353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E797133-35D6-4965-956F-D3A7F170DD1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8106" y="3048087"/>
                        <a:ext cx="2765425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AEEE2A5-E4D8-470A-A57E-4FD9CE839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54326"/>
              </p:ext>
            </p:extLst>
          </p:nvPr>
        </p:nvGraphicFramePr>
        <p:xfrm>
          <a:off x="5562600" y="4298518"/>
          <a:ext cx="3124200" cy="41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64408" imgH="434422" progId="Equation.DSMT4">
                  <p:embed/>
                </p:oleObj>
              </mc:Choice>
              <mc:Fallback>
                <p:oleObj name="Equation" r:id="rId12" imgW="3264408" imgH="434422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AEEE2A5-E4D8-470A-A57E-4FD9CE83935E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2600" y="4298518"/>
                        <a:ext cx="3124200" cy="416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6D747AB-2AF7-4E6D-A6DD-D7DBF359B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887534"/>
              </p:ext>
            </p:extLst>
          </p:nvPr>
        </p:nvGraphicFramePr>
        <p:xfrm>
          <a:off x="5751576" y="4787604"/>
          <a:ext cx="3129262" cy="408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348249" imgH="435864" progId="Equation.DSMT4">
                  <p:embed/>
                </p:oleObj>
              </mc:Choice>
              <mc:Fallback>
                <p:oleObj name="Equation" r:id="rId14" imgW="3348249" imgH="435864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6D747AB-2AF7-4E6D-A6DD-D7DBF359B7A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751576" y="4787604"/>
                        <a:ext cx="3129262" cy="408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F455461-C052-4D1C-9911-8F3F1186B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34302"/>
              </p:ext>
            </p:extLst>
          </p:nvPr>
        </p:nvGraphicFramePr>
        <p:xfrm>
          <a:off x="7127748" y="5268369"/>
          <a:ext cx="1360487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60890" imgH="435864" progId="Equation.DSMT4">
                  <p:embed/>
                </p:oleObj>
              </mc:Choice>
              <mc:Fallback>
                <p:oleObj name="Equation" r:id="rId16" imgW="1360890" imgH="435864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F455461-C052-4D1C-9911-8F3F1186B04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27748" y="5268369"/>
                        <a:ext cx="1360487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357732F-9BC3-4159-ADE2-F6A14C8C7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1124D7-3D3F-409D-95D2-103C22DF228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2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D2C12-FBBA-4C7D-8F60-6C3DBED8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Notation </a:t>
            </a:r>
            <a:r>
              <a:rPr lang="en-US" sz="16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E9291-1367-4C71-9ED5-9F4F2BE54B3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444752"/>
            <a:ext cx="3581400" cy="530352"/>
          </a:xfrm>
        </p:spPr>
        <p:txBody>
          <a:bodyPr/>
          <a:lstStyle/>
          <a:p>
            <a:r>
              <a:rPr lang="en-US" u="sng" dirty="0"/>
              <a:t>Multiplication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DE4C03-C727-4BAB-B15B-852C51B799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2109806"/>
            <a:ext cx="1790700" cy="530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Multiply 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B47871F1-905D-41D6-9C1B-2C8FC5BF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95500" y="2153806"/>
          <a:ext cx="1262427" cy="436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28600" progId="Equation.DSMT4">
                  <p:embed/>
                </p:oleObj>
              </mc:Choice>
              <mc:Fallback>
                <p:oleObj name="Equation" r:id="rId2" imgW="660240" imgH="228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B47871F1-905D-41D6-9C1B-2C8FC5BF0E5B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95500" y="2153806"/>
                        <a:ext cx="1262427" cy="436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0AE7FA-1015-4F68-9273-F3A06B9348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2590800"/>
            <a:ext cx="2552700" cy="53035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Add exponents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2D17A79-E1AD-4936-953C-56BA598FD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4395" y="2639444"/>
          <a:ext cx="11382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8513" imgH="446679" progId="Equation.DSMT4">
                  <p:embed/>
                </p:oleObj>
              </mc:Choice>
              <mc:Fallback>
                <p:oleObj name="Equation" r:id="rId4" imgW="1138513" imgH="44667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2D17A79-E1AD-4936-953C-56BA598FD88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4395" y="2639444"/>
                        <a:ext cx="1138237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151E98-C0DE-4DA4-AEB0-3A1A671227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" y="4038600"/>
            <a:ext cx="3581400" cy="530352"/>
          </a:xfrm>
        </p:spPr>
        <p:txBody>
          <a:bodyPr/>
          <a:lstStyle/>
          <a:p>
            <a:r>
              <a:rPr lang="en-US" u="sng" dirty="0"/>
              <a:t>Division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9F4AC4A-C9B9-44A3-9CCE-22A4D9C841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4495800"/>
            <a:ext cx="1485900" cy="5303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Divide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26C61C9-1F28-4C48-8B3D-EF9C8B98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779708"/>
              </p:ext>
            </p:extLst>
          </p:nvPr>
        </p:nvGraphicFramePr>
        <p:xfrm>
          <a:off x="1905000" y="4551381"/>
          <a:ext cx="1287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7844" imgH="446679" progId="Equation.DSMT4">
                  <p:embed/>
                </p:oleObj>
              </mc:Choice>
              <mc:Fallback>
                <p:oleObj name="Equation" r:id="rId6" imgW="1287844" imgH="446679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26C61C9-1F28-4C48-8B3D-EF9C8B98613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05000" y="4551381"/>
                        <a:ext cx="128746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9889BA-2E58-4EF2-BFA7-93F747D5338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4967306"/>
            <a:ext cx="4648200" cy="530352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Subtract exponents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4DD1E56-F4B8-4419-B9EF-01E413F67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297062"/>
              </p:ext>
            </p:extLst>
          </p:nvPr>
        </p:nvGraphicFramePr>
        <p:xfrm>
          <a:off x="3464910" y="4984650"/>
          <a:ext cx="1147380" cy="44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28600" progId="Equation.DSMT4">
                  <p:embed/>
                </p:oleObj>
              </mc:Choice>
              <mc:Fallback>
                <p:oleObj name="Equation" r:id="rId8" imgW="58392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4DD1E56-F4B8-4419-B9EF-01E413F672E7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64910" y="4984650"/>
                        <a:ext cx="1147380" cy="44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1043DCE-A6D0-4E95-9C68-55B2A820B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65597" y="2125499"/>
          <a:ext cx="29019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01696" imgH="493907" progId="Equation.DSMT4">
                  <p:embed/>
                </p:oleObj>
              </mc:Choice>
              <mc:Fallback>
                <p:oleObj name="Equation" r:id="rId10" imgW="2901696" imgH="493907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1043DCE-A6D0-4E95-9C68-55B2A820B383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65597" y="2125499"/>
                        <a:ext cx="2901950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21786EF-A815-43EF-9A5C-18B059CF9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4972" y="2696999"/>
          <a:ext cx="28225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22533" imgH="496791" progId="Equation.DSMT4">
                  <p:embed/>
                </p:oleObj>
              </mc:Choice>
              <mc:Fallback>
                <p:oleObj name="Equation" r:id="rId12" imgW="2822533" imgH="496791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21786EF-A815-43EF-9A5C-18B059CF91F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44972" y="2696999"/>
                        <a:ext cx="2822575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F4012F2-4C29-40DB-B14B-A7A27C2E4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30112" y="3200400"/>
          <a:ext cx="1237435" cy="35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03040" progId="Equation.DSMT4">
                  <p:embed/>
                </p:oleObj>
              </mc:Choice>
              <mc:Fallback>
                <p:oleObj name="Equation" r:id="rId14" imgW="69840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F4012F2-4C29-40DB-B14B-A7A27C2E492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30112" y="3200400"/>
                        <a:ext cx="1237435" cy="359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136EEB56-BA95-48D5-9A1E-171E7A975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8750" y="3609975"/>
          <a:ext cx="1055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03040" progId="Equation.DSMT4">
                  <p:embed/>
                </p:oleObj>
              </mc:Choice>
              <mc:Fallback>
                <p:oleObj name="Equation" r:id="rId16" imgW="596880" imgH="203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36EEB56-BA95-48D5-9A1E-171E7A975D8C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08750" y="3609975"/>
                        <a:ext cx="1055688" cy="360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CB05C4D-5E7B-4511-8DA2-248A240BA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373905"/>
              </p:ext>
            </p:extLst>
          </p:nvPr>
        </p:nvGraphicFramePr>
        <p:xfrm>
          <a:off x="5068888" y="4311650"/>
          <a:ext cx="28860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6040" imgH="228600" progId="Equation.DSMT4">
                  <p:embed/>
                </p:oleObj>
              </mc:Choice>
              <mc:Fallback>
                <p:oleObj name="Equation" r:id="rId18" imgW="13460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CB05C4D-5E7B-4511-8DA2-248A240BAE24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68888" y="4311650"/>
                        <a:ext cx="28860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A8060D0-AEAD-45DB-B078-7C2424291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94814"/>
              </p:ext>
            </p:extLst>
          </p:nvPr>
        </p:nvGraphicFramePr>
        <p:xfrm>
          <a:off x="5502647" y="4789529"/>
          <a:ext cx="2559017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253800" progId="Equation.DSMT4">
                  <p:embed/>
                </p:oleObj>
              </mc:Choice>
              <mc:Fallback>
                <p:oleObj name="Equation" r:id="rId20" imgW="119376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A8060D0-AEAD-45DB-B078-7C24242919D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02647" y="4789529"/>
                        <a:ext cx="2559017" cy="544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32BBE68-FD4D-4702-BD67-19D5E10C0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646367"/>
              </p:ext>
            </p:extLst>
          </p:nvPr>
        </p:nvGraphicFramePr>
        <p:xfrm>
          <a:off x="6464377" y="5355622"/>
          <a:ext cx="1225062" cy="435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32BBE68-FD4D-4702-BD67-19D5E10C05B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64377" y="5355622"/>
                        <a:ext cx="1225062" cy="435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4D170B6-1753-4161-90B2-5A299114E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201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8087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1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Any digit that is not zero is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1.234 kg		</a:t>
            </a:r>
            <a:r>
              <a:rPr lang="en-US" b="1" dirty="0"/>
              <a:t>4</a:t>
            </a:r>
            <a:r>
              <a:rPr lang="en-US" dirty="0"/>
              <a:t> significant figures</a:t>
            </a:r>
          </a:p>
          <a:p>
            <a:r>
              <a:rPr lang="en-US" dirty="0"/>
              <a:t>Zeros between nonzero digits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606 m		</a:t>
            </a:r>
            <a:r>
              <a:rPr lang="en-US" b="1" dirty="0"/>
              <a:t>3</a:t>
            </a:r>
            <a:r>
              <a:rPr lang="en-US" dirty="0"/>
              <a:t> significant figures</a:t>
            </a:r>
          </a:p>
          <a:p>
            <a:r>
              <a:rPr lang="en-US" dirty="0"/>
              <a:t>Zeros to the left of the first nonzero digit are </a:t>
            </a:r>
            <a:r>
              <a:rPr lang="en-US" b="1" dirty="0"/>
              <a:t>not</a:t>
            </a:r>
            <a:r>
              <a:rPr lang="en-US" dirty="0"/>
              <a:t>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0.08 L		</a:t>
            </a:r>
            <a:r>
              <a:rPr lang="en-US" b="1" dirty="0"/>
              <a:t>1</a:t>
            </a:r>
            <a:r>
              <a:rPr lang="en-US" dirty="0"/>
              <a:t> significant figure</a:t>
            </a:r>
          </a:p>
          <a:p>
            <a:r>
              <a:rPr lang="en-US" dirty="0"/>
              <a:t>If a number is greater than 1, then all zeros to the right of the decimal point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2.0 mg		</a:t>
            </a:r>
            <a:r>
              <a:rPr lang="en-US" b="1" dirty="0"/>
              <a:t>2</a:t>
            </a:r>
            <a:r>
              <a:rPr lang="en-US" dirty="0"/>
              <a:t> significant figures</a:t>
            </a:r>
          </a:p>
          <a:p>
            <a:r>
              <a:rPr lang="en-US" dirty="0"/>
              <a:t>If a number is less than 1, then only the zeros that are at the end and in the middle of the number are significant</a:t>
            </a:r>
          </a:p>
          <a:p>
            <a:pPr indent="0">
              <a:lnSpc>
                <a:spcPct val="110000"/>
              </a:lnSpc>
              <a:buNone/>
            </a:pPr>
            <a:r>
              <a:rPr lang="en-US" dirty="0"/>
              <a:t>0.00420 g	</a:t>
            </a:r>
            <a:r>
              <a:rPr lang="en-US" b="1" dirty="0"/>
              <a:t>3</a:t>
            </a:r>
            <a:r>
              <a:rPr lang="en-US" dirty="0"/>
              <a:t> significant figures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45201" y="64008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5685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0E954-06D3-4519-8F39-C6BCBB818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74" y="951673"/>
            <a:ext cx="8226101" cy="49546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rgbClr val="292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Express 568.762 in scientific notation: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568.762 = 5.68762 × 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Note that the decimal point is moved to the left by two places and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dirty="0">
                <a:solidFill>
                  <a:srgbClr val="2929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Express 0.00000772 in scientific notation: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0.00000772 = 7.72 × 10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–6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Here the decimal point is moved to the right by six places and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 –6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11FED9-BFC2-41F7-ACDB-60E0A8AD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C344-7A4C-419C-BDFF-084AC2EC631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9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483600" cy="2910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3457"/>
          <a:stretch/>
        </p:blipFill>
        <p:spPr>
          <a:xfrm>
            <a:off x="279399" y="3467100"/>
            <a:ext cx="8525933" cy="64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2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723900" y="1444752"/>
            <a:ext cx="7696200" cy="1717548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u="sng" dirty="0"/>
              <a:t>Addition or Subtraction</a:t>
            </a:r>
          </a:p>
          <a:p>
            <a:r>
              <a:rPr lang="en-US" dirty="0"/>
              <a:t>The answer cannot have more digits to the right of the decimal point than any of the original numbers.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8BEE055-2C7C-4301-89B1-542833AB6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371850"/>
          <a:ext cx="53371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88960" imgH="672840" progId="Equation.DSMT4">
                  <p:embed/>
                </p:oleObj>
              </mc:Choice>
              <mc:Fallback>
                <p:oleObj name="Equation" r:id="rId2" imgW="3288960" imgH="672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8BEE055-2C7C-4301-89B1-542833AB618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0113" y="3371850"/>
                        <a:ext cx="53371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E7A5F05-BE4D-44D3-A76F-563BA5845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2800" y="4768850"/>
          <a:ext cx="55118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672840" progId="Equation.DSMT4">
                  <p:embed/>
                </p:oleObj>
              </mc:Choice>
              <mc:Fallback>
                <p:oleObj name="Equation" r:id="rId4" imgW="342900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E7A5F05-BE4D-44D3-A76F-563BA5845368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00" y="4768850"/>
                        <a:ext cx="5511800" cy="1082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37444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>
            <a:extLst>
              <a:ext uri="{FF2B5EF4-FFF2-40B4-BE49-F238E27FC236}">
                <a16:creationId xmlns:a16="http://schemas.microsoft.com/office/drawing/2014/main" id="{0AE46811-3B61-4C0F-8A03-57C3CB4BB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3594"/>
            <a:ext cx="83820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/>
              <a:t>A </a:t>
            </a:r>
            <a:r>
              <a:rPr lang="en-US" altLang="en-US" sz="2600" b="1" i="1" dirty="0"/>
              <a:t>mixture</a:t>
            </a:r>
            <a:r>
              <a:rPr lang="en-US" altLang="en-US" sz="2600" dirty="0"/>
              <a:t> is a combination of two or more substances in which the substances retain their distinct identities.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DDFA1697-A7AB-4BBB-BFF1-9DA8D8952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959769"/>
            <a:ext cx="83058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600" b="1" i="1" dirty="0"/>
              <a:t>Homogenous mixture</a:t>
            </a:r>
            <a:r>
              <a:rPr lang="en-US" altLang="en-US" sz="2600" dirty="0"/>
              <a:t> – composition of the mixture is the same throughout.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8442DBFA-4696-4162-A073-85CFD09DF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3938587"/>
            <a:ext cx="838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 startAt="2"/>
            </a:pPr>
            <a:r>
              <a:rPr lang="en-US" altLang="en-US" sz="2600" b="1" i="1" dirty="0"/>
              <a:t>Heterogeneous mixture</a:t>
            </a:r>
            <a:r>
              <a:rPr lang="en-US" altLang="en-US" sz="2600" dirty="0"/>
              <a:t> – composition is not uniform throughout.</a:t>
            </a:r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1D3FF31C-254B-4755-B0D9-089E629417EB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2565400"/>
            <a:ext cx="5400675" cy="1455738"/>
            <a:chOff x="1796" y="1469"/>
            <a:chExt cx="3402" cy="917"/>
          </a:xfrm>
        </p:grpSpPr>
        <p:sp>
          <p:nvSpPr>
            <p:cNvPr id="5131" name="Text Box 6">
              <a:extLst>
                <a:ext uri="{FF2B5EF4-FFF2-40B4-BE49-F238E27FC236}">
                  <a16:creationId xmlns:a16="http://schemas.microsoft.com/office/drawing/2014/main" id="{F9793D30-CCD4-4E74-8420-406251766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6" y="1728"/>
              <a:ext cx="214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/>
                <a:t>soft drink, milk, solder</a:t>
              </a:r>
            </a:p>
          </p:txBody>
        </p:sp>
        <p:pic>
          <p:nvPicPr>
            <p:cNvPr id="5132" name="Picture 15">
              <a:extLst>
                <a:ext uri="{FF2B5EF4-FFF2-40B4-BE49-F238E27FC236}">
                  <a16:creationId xmlns:a16="http://schemas.microsoft.com/office/drawing/2014/main" id="{1C536251-1755-4813-8903-D3FD6198E4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" y="1469"/>
              <a:ext cx="725" cy="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3" name="Line 16">
              <a:extLst>
                <a:ext uri="{FF2B5EF4-FFF2-40B4-BE49-F238E27FC236}">
                  <a16:creationId xmlns:a16="http://schemas.microsoft.com/office/drawing/2014/main" id="{6B77CEC6-4A02-4DE0-BB3E-327C4B8E5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1995"/>
              <a:ext cx="72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1E21A675-C235-4781-8F7F-06595583E4A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4906962"/>
            <a:ext cx="7423150" cy="1341438"/>
            <a:chOff x="144" y="3264"/>
            <a:chExt cx="4676" cy="845"/>
          </a:xfrm>
        </p:grpSpPr>
        <p:sp>
          <p:nvSpPr>
            <p:cNvPr id="5128" name="Text Box 8">
              <a:extLst>
                <a:ext uri="{FF2B5EF4-FFF2-40B4-BE49-F238E27FC236}">
                  <a16:creationId xmlns:a16="http://schemas.microsoft.com/office/drawing/2014/main" id="{DB5134D9-EF5F-4E87-9C34-08AAC357E1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7" y="3656"/>
              <a:ext cx="2873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600" dirty="0"/>
                <a:t>cement, iron filings in sand</a:t>
              </a:r>
            </a:p>
          </p:txBody>
        </p:sp>
        <p:pic>
          <p:nvPicPr>
            <p:cNvPr id="5129" name="Picture 9" descr="cha56011_0104">
              <a:extLst>
                <a:ext uri="{FF2B5EF4-FFF2-40B4-BE49-F238E27FC236}">
                  <a16:creationId xmlns:a16="http://schemas.microsoft.com/office/drawing/2014/main" id="{E6D6FE0C-4981-4CB1-AD62-5CC689065C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33" r="52019"/>
            <a:stretch>
              <a:fillRect/>
            </a:stretch>
          </p:blipFill>
          <p:spPr bwMode="auto">
            <a:xfrm>
              <a:off x="144" y="3264"/>
              <a:ext cx="1328" cy="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Line 17">
              <a:extLst>
                <a:ext uri="{FF2B5EF4-FFF2-40B4-BE49-F238E27FC236}">
                  <a16:creationId xmlns:a16="http://schemas.microsoft.com/office/drawing/2014/main" id="{B2253660-8E13-43EE-8ED2-57EEC1DC98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79" y="3744"/>
              <a:ext cx="76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837982-FC9A-4926-B766-9B5B40B0901A}"/>
              </a:ext>
            </a:extLst>
          </p:cNvPr>
          <p:cNvSpPr txBox="1"/>
          <p:nvPr/>
        </p:nvSpPr>
        <p:spPr>
          <a:xfrm>
            <a:off x="3619500" y="101025"/>
            <a:ext cx="1905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chemeClr val="accent2"/>
                </a:solidFill>
              </a:rPr>
              <a:t>Mixtures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0D575-A3B2-4838-B240-948C77E3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BA4FD3-C252-432C-B2A8-17FE2329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3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9824A9E-3DD3-49F8-9C56-76ADE4885546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61950" y="1444752"/>
            <a:ext cx="8420100" cy="1450848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Multiplication or Division</a:t>
            </a:r>
          </a:p>
          <a:p>
            <a:r>
              <a:rPr lang="en-US" dirty="0"/>
              <a:t>The number of significant figures in the result is set by the original number that has the </a:t>
            </a:r>
            <a:r>
              <a:rPr lang="en-US" b="1" i="1" dirty="0"/>
              <a:t>smallest</a:t>
            </a:r>
            <a:r>
              <a:rPr lang="en-US" dirty="0"/>
              <a:t> number of significant figures.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9510913-C235-44D4-9618-BB6AD7C9C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2933700"/>
          <a:ext cx="4468813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23800" imgH="888840" progId="Equation.DSMT4">
                  <p:embed/>
                </p:oleObj>
              </mc:Choice>
              <mc:Fallback>
                <p:oleObj name="Equation" r:id="rId2" imgW="2323800" imgH="8888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9510913-C235-44D4-9618-BB6AD7C9CDDA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2933700"/>
                        <a:ext cx="4468813" cy="171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685A53-3905-4433-A506-46BC8CAB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14525" y="4838700"/>
          <a:ext cx="4598988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25680" imgH="888840" progId="Equation.DSMT4">
                  <p:embed/>
                </p:oleObj>
              </mc:Choice>
              <mc:Fallback>
                <p:oleObj name="Equation" r:id="rId4" imgW="2425680" imgH="888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685A53-3905-4433-A506-46BC8CAB101F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4525" y="4838700"/>
                        <a:ext cx="4598988" cy="1690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AAA4FB6-0955-4310-859D-234A32549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0451" y="6520244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0778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A0D2B28-A05D-480F-A643-520A4F2C9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Figures </a:t>
            </a:r>
            <a:r>
              <a:rPr lang="en-US" sz="1600" dirty="0"/>
              <a:t>4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745BA90-F289-4018-885C-909334471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444752"/>
            <a:ext cx="8077200" cy="2362200"/>
          </a:xfrm>
        </p:spPr>
        <p:txBody>
          <a:bodyPr/>
          <a:lstStyle/>
          <a:p>
            <a:pPr>
              <a:spcBef>
                <a:spcPts val="576"/>
              </a:spcBef>
            </a:pPr>
            <a:r>
              <a:rPr lang="en-US" u="sng" dirty="0"/>
              <a:t>Exact Numbers</a:t>
            </a:r>
          </a:p>
          <a:p>
            <a:pPr>
              <a:spcBef>
                <a:spcPts val="576"/>
              </a:spcBef>
              <a:spcAft>
                <a:spcPts val="2400"/>
              </a:spcAft>
            </a:pPr>
            <a:r>
              <a:rPr lang="en-US" dirty="0"/>
              <a:t>Numbers from definitions or numbers of objects are considered to have an infinite number of significant figures.</a:t>
            </a:r>
          </a:p>
          <a:p>
            <a:pPr>
              <a:spcBef>
                <a:spcPts val="576"/>
              </a:spcBef>
            </a:pPr>
            <a:r>
              <a:rPr lang="en-US" dirty="0"/>
              <a:t>The average of three measured lengths: 6.64, 6.68 and 6.70?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3C047F2-15CF-497F-B10B-8F96B9C6D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9076" y="3845719"/>
          <a:ext cx="4785849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34880" imgH="393480" progId="Equation.DSMT4">
                  <p:embed/>
                </p:oleObj>
              </mc:Choice>
              <mc:Fallback>
                <p:oleObj name="Equation" r:id="rId2" imgW="2234880" imgH="39348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3C047F2-15CF-497F-B10B-8F96B9C6D850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9076" y="3845719"/>
                        <a:ext cx="4785849" cy="84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FCEF9E6-DB81-4723-87EE-18CA5C4D200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66900" y="5181600"/>
            <a:ext cx="4568825" cy="571500"/>
          </a:xfrm>
        </p:spPr>
        <p:txBody>
          <a:bodyPr/>
          <a:lstStyle/>
          <a:p>
            <a:r>
              <a:rPr lang="en-US" dirty="0"/>
              <a:t>Because 3 is an </a:t>
            </a:r>
            <a:r>
              <a:rPr lang="en-US" b="1" dirty="0"/>
              <a:t>exact number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0CD4B06-4CE7-48E4-82E0-E511EC241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5800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4702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373BA3-8318-46AD-8E79-37FCDEDA5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5225" y="657386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32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86" y="38100"/>
            <a:ext cx="8453438" cy="15614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t="4379"/>
          <a:stretch/>
        </p:blipFill>
        <p:spPr>
          <a:xfrm>
            <a:off x="341427" y="1582760"/>
            <a:ext cx="8497773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6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50A6803C-86CB-4A8D-AF4A-DC9BC836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Dimensional Analysis Method of Solving Problems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312906-351C-4E25-B180-452D89669D07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7200" y="1444752"/>
            <a:ext cx="8229600" cy="17175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Determine which unit conversion factor(s) are needed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Carry units through calculation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all units cancel except for the </a:t>
            </a:r>
            <a:r>
              <a:rPr lang="en-US" b="1" i="1" dirty="0"/>
              <a:t>desired unit(s)</a:t>
            </a:r>
            <a:r>
              <a:rPr lang="en-US" dirty="0"/>
              <a:t>, then the problem was solved correctly.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9AFB4E2-32C8-47ED-A76B-34A57BE8D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3774" y="3625850"/>
          <a:ext cx="7426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25600" imgH="203040" progId="Equation.DSMT4">
                  <p:embed/>
                </p:oleObj>
              </mc:Choice>
              <mc:Fallback>
                <p:oleObj name="Equation" r:id="rId2" imgW="322560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9AFB4E2-32C8-47ED-A76B-34A57BE8D4C5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3774" y="3625850"/>
                        <a:ext cx="7426325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FE77A6B-F9DE-43BC-A11A-A35CE94C0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487123"/>
              </p:ext>
            </p:extLst>
          </p:nvPr>
        </p:nvGraphicFramePr>
        <p:xfrm>
          <a:off x="2166937" y="4540250"/>
          <a:ext cx="48101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50880" imgH="457200" progId="Equation.DSMT4">
                  <p:embed/>
                </p:oleObj>
              </mc:Choice>
              <mc:Fallback>
                <p:oleObj name="Equation" r:id="rId4" imgW="2450880" imgH="4572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FE77A6B-F9DE-43BC-A11A-A35CE94C015D}"/>
                          </a:ex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6937" y="4540250"/>
                        <a:ext cx="4810125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9299" y="647700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1816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466115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34</a:t>
            </a:fld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6329"/>
            <a:ext cx="7938198" cy="644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18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753F91D-82B3-4D98-8468-47EC3733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5186" y="6515998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35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12" y="16329"/>
            <a:ext cx="8255989" cy="64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AF9A214-51A2-4B75-9E41-5315690D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i="1" dirty="0"/>
              <a:t>Physical means</a:t>
            </a:r>
            <a:r>
              <a:rPr lang="en-US" altLang="en-US" sz="2800" dirty="0"/>
              <a:t> can be used to separate a mixture into its pure components.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CA17FB0C-9D45-4E2C-A391-90C8A0F2B218}"/>
              </a:ext>
            </a:extLst>
          </p:cNvPr>
          <p:cNvGrpSpPr>
            <a:grpSpLocks/>
          </p:cNvGrpSpPr>
          <p:nvPr/>
        </p:nvGrpSpPr>
        <p:grpSpPr bwMode="auto">
          <a:xfrm>
            <a:off x="4292600" y="2627313"/>
            <a:ext cx="4394200" cy="3392487"/>
            <a:chOff x="2736" y="1152"/>
            <a:chExt cx="2768" cy="2137"/>
          </a:xfrm>
        </p:grpSpPr>
        <p:pic>
          <p:nvPicPr>
            <p:cNvPr id="6152" name="Picture 6" descr="cha56011_0104">
              <a:extLst>
                <a:ext uri="{FF2B5EF4-FFF2-40B4-BE49-F238E27FC236}">
                  <a16:creationId xmlns:a16="http://schemas.microsoft.com/office/drawing/2014/main" id="{3924E688-CCB8-43F9-9DDA-2744A80B2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152"/>
              <a:ext cx="2768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7">
              <a:extLst>
                <a:ext uri="{FF2B5EF4-FFF2-40B4-BE49-F238E27FC236}">
                  <a16:creationId xmlns:a16="http://schemas.microsoft.com/office/drawing/2014/main" id="{D748AAFE-F637-4E5F-8C88-6C5D6AC58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001"/>
              <a:ext cx="7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magnet</a:t>
              </a:r>
            </a:p>
          </p:txBody>
        </p:sp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6F71C8DF-659C-4288-9B73-63048F4D1B61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463675"/>
            <a:ext cx="3696705" cy="4637552"/>
            <a:chOff x="288" y="1152"/>
            <a:chExt cx="1979" cy="2483"/>
          </a:xfrm>
        </p:grpSpPr>
        <p:pic>
          <p:nvPicPr>
            <p:cNvPr id="6150" name="Picture 13">
              <a:extLst>
                <a:ext uri="{FF2B5EF4-FFF2-40B4-BE49-F238E27FC236}">
                  <a16:creationId xmlns:a16="http://schemas.microsoft.com/office/drawing/2014/main" id="{7AFD2053-6208-4987-8E29-A2C8156AB8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95"/>
            <a:stretch/>
          </p:blipFill>
          <p:spPr bwMode="auto">
            <a:xfrm>
              <a:off x="288" y="1152"/>
              <a:ext cx="1979" cy="2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14">
              <a:extLst>
                <a:ext uri="{FF2B5EF4-FFF2-40B4-BE49-F238E27FC236}">
                  <a16:creationId xmlns:a16="http://schemas.microsoft.com/office/drawing/2014/main" id="{B806E3CE-ECDF-4112-88AD-338CD326B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" y="3347"/>
              <a:ext cx="9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distillation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D27AF-DACB-45ED-A60A-50C54C9E2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2E10A76-8A1A-4529-A2E1-17E4E113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93111"/>
            <a:ext cx="7975600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An </a:t>
            </a:r>
            <a:r>
              <a:rPr lang="en-US" altLang="en-US" sz="2800" b="1" i="1" dirty="0"/>
              <a:t>element</a:t>
            </a:r>
            <a:r>
              <a:rPr lang="en-US" altLang="en-US" sz="2800" dirty="0"/>
              <a:t> is a substance that </a:t>
            </a:r>
            <a:r>
              <a:rPr lang="en-US" altLang="en-US" sz="2800" u="sng" dirty="0"/>
              <a:t>cannot</a:t>
            </a:r>
            <a:r>
              <a:rPr lang="en-US" altLang="en-US" sz="2800" dirty="0"/>
              <a:t> be separated into simpler substances by </a:t>
            </a:r>
            <a:r>
              <a:rPr lang="en-US" altLang="en-US" sz="2800" b="1" i="1" dirty="0"/>
              <a:t>chemical</a:t>
            </a:r>
            <a:r>
              <a:rPr lang="en-US" altLang="en-US" sz="2800" i="1" dirty="0"/>
              <a:t> </a:t>
            </a:r>
            <a:r>
              <a:rPr lang="en-US" altLang="en-US" sz="2800" b="1" i="1" dirty="0"/>
              <a:t>means</a:t>
            </a:r>
            <a:r>
              <a:rPr lang="en-US" altLang="en-US" sz="2800" i="1" dirty="0"/>
              <a:t>.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altLang="en-US" dirty="0"/>
              <a:t> </a:t>
            </a:r>
            <a:r>
              <a:rPr lang="en-US" altLang="en-US" sz="2400" dirty="0"/>
              <a:t>114 elements have been identified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 82 elements occur naturally on Earth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gold, aluminum, lead, oxygen, carbon, sulfur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 dirty="0"/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dirty="0"/>
              <a:t> 32 elements have been created by scientists</a:t>
            </a:r>
          </a:p>
          <a:p>
            <a:pPr lvl="3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/>
              <a:t>technetium, americium, seaborgium</a:t>
            </a: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1F63D2E7-EAB6-4D01-8D87-C6A0F9918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3993511"/>
            <a:ext cx="1581150" cy="13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FAA862F3-5C90-48D7-87D3-98239D44A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3993511"/>
            <a:ext cx="2246312" cy="131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1">
            <a:extLst>
              <a:ext uri="{FF2B5EF4-FFF2-40B4-BE49-F238E27FC236}">
                <a16:creationId xmlns:a16="http://schemas.microsoft.com/office/drawing/2014/main" id="{193015E6-55A4-4C47-98C7-96FDC306ED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17286"/>
            <a:ext cx="500063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F722BD6A-822D-413F-93A8-4B7CD4698E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1875" y="3750624"/>
            <a:ext cx="314325" cy="182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39B7B-E423-4EA1-92C1-882CEB451380}"/>
              </a:ext>
            </a:extLst>
          </p:cNvPr>
          <p:cNvSpPr txBox="1"/>
          <p:nvPr/>
        </p:nvSpPr>
        <p:spPr>
          <a:xfrm>
            <a:off x="3505200" y="101025"/>
            <a:ext cx="2133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4ABF-B934-444F-8184-613F237C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>
            <a:extLst>
              <a:ext uri="{FF2B5EF4-FFF2-40B4-BE49-F238E27FC236}">
                <a16:creationId xmlns:a16="http://schemas.microsoft.com/office/drawing/2014/main" id="{46D06663-4661-441A-8923-0D0AB1A60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775350"/>
            <a:ext cx="8686800" cy="485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474755-E831-4EE9-BDE7-7C7E88F5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>
            <a:extLst>
              <a:ext uri="{FF2B5EF4-FFF2-40B4-BE49-F238E27FC236}">
                <a16:creationId xmlns:a16="http://schemas.microsoft.com/office/drawing/2014/main" id="{94AE96D7-4A35-45CA-BAEA-89391ADDB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6612"/>
            <a:ext cx="8153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/>
              <a:t>A</a:t>
            </a:r>
            <a:r>
              <a:rPr lang="en-US" altLang="en-US" sz="2800" b="1" i="1" dirty="0"/>
              <a:t> compound</a:t>
            </a:r>
            <a:r>
              <a:rPr lang="en-US" altLang="en-US" sz="2800" dirty="0"/>
              <a:t> is a substance composed of atoms of two or more elements chemically united in fixed proportions.</a:t>
            </a:r>
            <a:endParaRPr lang="en-US" altLang="en-US" sz="2800" b="1" i="1" dirty="0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648B70CB-9851-4F2E-AC22-DF8C5FB8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360612"/>
            <a:ext cx="792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Compounds can only be separated into their pure components (elements) by </a:t>
            </a:r>
            <a:r>
              <a:rPr lang="en-US" altLang="en-US" sz="2800" b="1" i="1"/>
              <a:t>chemical</a:t>
            </a:r>
            <a:r>
              <a:rPr lang="en-US" altLang="en-US" sz="2800"/>
              <a:t> means.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855FC6E4-DBBD-48AB-BC44-2B9DBF3F109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3962401"/>
            <a:ext cx="1668463" cy="2133601"/>
            <a:chOff x="852" y="2448"/>
            <a:chExt cx="1051" cy="1344"/>
          </a:xfrm>
        </p:grpSpPr>
        <p:pic>
          <p:nvPicPr>
            <p:cNvPr id="9228" name="Picture 17">
              <a:extLst>
                <a:ext uri="{FF2B5EF4-FFF2-40B4-BE49-F238E27FC236}">
                  <a16:creationId xmlns:a16="http://schemas.microsoft.com/office/drawing/2014/main" id="{FBA170D5-85F5-406E-9819-554DD9E32C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2448"/>
              <a:ext cx="102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9" name="Text Box 20">
              <a:extLst>
                <a:ext uri="{FF2B5EF4-FFF2-40B4-BE49-F238E27FC236}">
                  <a16:creationId xmlns:a16="http://schemas.microsoft.com/office/drawing/2014/main" id="{BE9AFE11-E611-43D3-A6B6-99ED711F0F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3561"/>
              <a:ext cx="10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lithium fluoride</a:t>
              </a:r>
            </a:p>
          </p:txBody>
        </p:sp>
      </p:grpSp>
      <p:grpSp>
        <p:nvGrpSpPr>
          <p:cNvPr id="3" name="Group 24">
            <a:extLst>
              <a:ext uri="{FF2B5EF4-FFF2-40B4-BE49-F238E27FC236}">
                <a16:creationId xmlns:a16="http://schemas.microsoft.com/office/drawing/2014/main" id="{D8930099-8466-4CEB-B38F-F7ECC16E585B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3962401"/>
            <a:ext cx="1762125" cy="2133601"/>
            <a:chOff x="2394" y="2448"/>
            <a:chExt cx="1110" cy="1344"/>
          </a:xfrm>
        </p:grpSpPr>
        <p:pic>
          <p:nvPicPr>
            <p:cNvPr id="9226" name="Picture 18">
              <a:extLst>
                <a:ext uri="{FF2B5EF4-FFF2-40B4-BE49-F238E27FC236}">
                  <a16:creationId xmlns:a16="http://schemas.microsoft.com/office/drawing/2014/main" id="{0F0D006D-D6CA-46A5-B469-B1970619E8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" y="2448"/>
              <a:ext cx="1110" cy="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21">
              <a:extLst>
                <a:ext uri="{FF2B5EF4-FFF2-40B4-BE49-F238E27FC236}">
                  <a16:creationId xmlns:a16="http://schemas.microsoft.com/office/drawing/2014/main" id="{D1D4FDE6-F041-4711-BEED-EDBEABB79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" y="3561"/>
              <a:ext cx="5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quartz</a:t>
              </a:r>
            </a:p>
          </p:txBody>
        </p:sp>
      </p:grpSp>
      <p:grpSp>
        <p:nvGrpSpPr>
          <p:cNvPr id="4" name="Group 25">
            <a:extLst>
              <a:ext uri="{FF2B5EF4-FFF2-40B4-BE49-F238E27FC236}">
                <a16:creationId xmlns:a16="http://schemas.microsoft.com/office/drawing/2014/main" id="{A540D987-A747-4A7C-9BF1-E3FC3076E30B}"/>
              </a:ext>
            </a:extLst>
          </p:cNvPr>
          <p:cNvGrpSpPr>
            <a:grpSpLocks/>
          </p:cNvGrpSpPr>
          <p:nvPr/>
        </p:nvGrpSpPr>
        <p:grpSpPr bwMode="auto">
          <a:xfrm>
            <a:off x="6315074" y="3962400"/>
            <a:ext cx="1838326" cy="2413000"/>
            <a:chOff x="3979" y="2448"/>
            <a:chExt cx="1158" cy="1520"/>
          </a:xfrm>
        </p:grpSpPr>
        <p:pic>
          <p:nvPicPr>
            <p:cNvPr id="9224" name="Picture 19">
              <a:extLst>
                <a:ext uri="{FF2B5EF4-FFF2-40B4-BE49-F238E27FC236}">
                  <a16:creationId xmlns:a16="http://schemas.microsoft.com/office/drawing/2014/main" id="{3242C7B4-FE58-4894-AE86-F9D30D464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" y="2448"/>
              <a:ext cx="997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22">
              <a:extLst>
                <a:ext uri="{FF2B5EF4-FFF2-40B4-BE49-F238E27FC236}">
                  <a16:creationId xmlns:a16="http://schemas.microsoft.com/office/drawing/2014/main" id="{9650E3C4-6096-48B7-8BE3-314FB2884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9" y="3561"/>
              <a:ext cx="115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dry ice</a:t>
              </a:r>
              <a:br>
                <a:rPr lang="en-US" altLang="en-US" sz="1800" dirty="0"/>
              </a:br>
              <a:r>
                <a:rPr lang="en-US" altLang="en-US" sz="1800" dirty="0"/>
                <a:t>(carbon dioxide)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0A35BDA-73BB-4DB8-B74D-D5C6D6151BB1}"/>
              </a:ext>
            </a:extLst>
          </p:cNvPr>
          <p:cNvSpPr txBox="1"/>
          <p:nvPr/>
        </p:nvSpPr>
        <p:spPr>
          <a:xfrm>
            <a:off x="3278188" y="76200"/>
            <a:ext cx="2590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Compounds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9EF75-945D-46C5-BB6B-BBC6D4EC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32FB7-DAFC-46E2-961F-62EA2D1F097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8">
            <a:extLst>
              <a:ext uri="{FF2B5EF4-FFF2-40B4-BE49-F238E27FC236}">
                <a16:creationId xmlns:a16="http://schemas.microsoft.com/office/drawing/2014/main" id="{CA3A0877-B1D9-4FFA-BA06-8362A2C1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362"/>
            <a:ext cx="838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/>
                </a:solidFill>
              </a:rPr>
              <a:t>Classifications of Matter</a:t>
            </a:r>
          </a:p>
        </p:txBody>
      </p:sp>
      <p:pic>
        <p:nvPicPr>
          <p:cNvPr id="10244" name="Picture 10">
            <a:extLst>
              <a:ext uri="{FF2B5EF4-FFF2-40B4-BE49-F238E27FC236}">
                <a16:creationId xmlns:a16="http://schemas.microsoft.com/office/drawing/2014/main" id="{9DC58702-15F3-4090-90AE-B4C625D9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"/>
          <a:stretch>
            <a:fillRect/>
          </a:stretch>
        </p:blipFill>
        <p:spPr bwMode="auto">
          <a:xfrm>
            <a:off x="0" y="1676400"/>
            <a:ext cx="905949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EE3B83-7CC1-48B1-828A-C4AA7F7D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/>
          <a:lstStyle/>
          <a:p>
            <a:pPr>
              <a:defRPr/>
            </a:pPr>
            <a:fld id="{CD22F120-FB69-48E5-9D95-9F9B621D6EC0}" type="slidenum">
              <a:rPr lang="en-US" altLang="en-US" sz="900" b="1" smtClean="0"/>
              <a:pPr>
                <a:defRPr/>
              </a:pPr>
              <a:t>8</a:t>
            </a:fld>
            <a:endParaRPr lang="en-US" altLang="en-US" sz="9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D5E2-E5AE-4A08-8DBD-E9E7E5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Chemistry: A Science for the 21</a:t>
            </a:r>
            <a:r>
              <a:rPr lang="en-US" sz="3200" b="1" baseline="30000" dirty="0">
                <a:solidFill>
                  <a:schemeClr val="accent2"/>
                </a:solidFill>
              </a:rPr>
              <a:t>st</a:t>
            </a:r>
            <a:r>
              <a:rPr lang="en-US" sz="3200" b="1" dirty="0">
                <a:solidFill>
                  <a:schemeClr val="accent2"/>
                </a:solidFill>
              </a:rPr>
              <a:t> Century </a:t>
            </a:r>
            <a:r>
              <a:rPr lang="en-US" sz="11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2488-ABEE-4735-97AE-DB06D6012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44752"/>
            <a:ext cx="3695701" cy="2936748"/>
          </a:xfrm>
        </p:spPr>
        <p:txBody>
          <a:bodyPr>
            <a:noAutofit/>
          </a:bodyPr>
          <a:lstStyle/>
          <a:p>
            <a:r>
              <a:rPr lang="en-US" dirty="0"/>
              <a:t>Health and Medicine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Sanitation systems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Surgery with anesthesia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Vaccines and antibiotics</a:t>
            </a:r>
          </a:p>
          <a:p>
            <a:pPr marL="342900" indent="-3429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Gene therapy</a:t>
            </a:r>
          </a:p>
        </p:txBody>
      </p:sp>
      <p:pic>
        <p:nvPicPr>
          <p:cNvPr id="11" name="Picture 10" descr="The automation of protein sequencing provides valuable insight into the structure of important biomolecules">
            <a:extLst>
              <a:ext uri="{FF2B5EF4-FFF2-40B4-BE49-F238E27FC236}">
                <a16:creationId xmlns:a16="http://schemas.microsoft.com/office/drawing/2014/main" id="{731295AD-DD3D-4293-AC9D-2E5721EA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92" y="1325013"/>
            <a:ext cx="3430008" cy="2294488"/>
          </a:xfrm>
          <a:prstGeom prst="rect">
            <a:avLst/>
          </a:prstGeom>
        </p:spPr>
      </p:pic>
      <p:pic>
        <p:nvPicPr>
          <p:cNvPr id="13" name="Picture 12" descr="Production of photovoltaic cells, used to convert light into electrical current.">
            <a:extLst>
              <a:ext uri="{FF2B5EF4-FFF2-40B4-BE49-F238E27FC236}">
                <a16:creationId xmlns:a16="http://schemas.microsoft.com/office/drawing/2014/main" id="{C25D4F56-E704-4AA0-AC09-13CDD605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4" y="4149610"/>
            <a:ext cx="3255586" cy="24416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8D673-9DA6-4B6F-ADE2-6BC259C8E8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0" y="4248697"/>
            <a:ext cx="3962400" cy="1923503"/>
          </a:xfrm>
        </p:spPr>
        <p:txBody>
          <a:bodyPr>
            <a:noAutofit/>
          </a:bodyPr>
          <a:lstStyle/>
          <a:p>
            <a:r>
              <a:rPr lang="en-US" dirty="0"/>
              <a:t>Energy and the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Fossil fuels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Solar energy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Nuclear energy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892CBA-AA76-4E5F-91B5-05E358920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01000" y="6494440"/>
            <a:ext cx="441599" cy="193720"/>
          </a:xfrm>
        </p:spPr>
        <p:txBody>
          <a:bodyPr/>
          <a:lstStyle/>
          <a:p>
            <a:fld id="{E61124D7-3D3F-409D-95D2-103C22DF228D}" type="slidenum">
              <a:rPr lang="en-US" b="1" smtClean="0"/>
              <a:pPr/>
              <a:t>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12787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1047</Words>
  <Application>Microsoft Office PowerPoint</Application>
  <PresentationFormat>On-screen Show (4:3)</PresentationFormat>
  <Paragraphs>201</Paragraphs>
  <Slides>35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 (Body)</vt:lpstr>
      <vt:lpstr>Times New Roman</vt:lpstr>
      <vt:lpstr>Default Design</vt:lpstr>
      <vt:lpstr>Equation</vt:lpstr>
      <vt:lpstr>Chemistry: The Study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Chemistry: A Science for the 21st Century 1</vt:lpstr>
      <vt:lpstr>Chemistry: A Science for the 21st Century 2</vt:lpstr>
      <vt:lpstr>The Scientific Method 1</vt:lpstr>
      <vt:lpstr>The Scientific Method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Scientific Notation 1</vt:lpstr>
      <vt:lpstr>Scientific Notation 2</vt:lpstr>
      <vt:lpstr>Scientific Notation 3</vt:lpstr>
      <vt:lpstr>Significant Figures 1</vt:lpstr>
      <vt:lpstr>PowerPoint Presentation</vt:lpstr>
      <vt:lpstr>PowerPoint Presentation</vt:lpstr>
      <vt:lpstr>Significant Figures 2</vt:lpstr>
      <vt:lpstr>Significant Figures 3</vt:lpstr>
      <vt:lpstr>Significant Figures 4</vt:lpstr>
      <vt:lpstr>PowerPoint Presentation</vt:lpstr>
      <vt:lpstr>Dimensional Analysis Method of Solving Problems</vt:lpstr>
      <vt:lpstr>PowerPoint Presentation</vt:lpstr>
      <vt:lpstr>PowerPoint Presentation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Chemistry:  The Study of Change</dc:title>
  <dc:creator>J. David Robertson</dc:creator>
  <cp:lastModifiedBy>Huda Alsaeedi</cp:lastModifiedBy>
  <cp:revision>154</cp:revision>
  <cp:lastPrinted>2021-12-17T05:54:45Z</cp:lastPrinted>
  <dcterms:created xsi:type="dcterms:W3CDTF">2000-12-26T15:29:02Z</dcterms:created>
  <dcterms:modified xsi:type="dcterms:W3CDTF">2023-08-26T13:22:47Z</dcterms:modified>
</cp:coreProperties>
</file>