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2"/>
  </p:notesMasterIdLst>
  <p:sldIdLst>
    <p:sldId id="256" r:id="rId2"/>
    <p:sldId id="340" r:id="rId3"/>
    <p:sldId id="341" r:id="rId4"/>
    <p:sldId id="344" r:id="rId5"/>
    <p:sldId id="345" r:id="rId6"/>
    <p:sldId id="372" r:id="rId7"/>
    <p:sldId id="347" r:id="rId8"/>
    <p:sldId id="348" r:id="rId9"/>
    <p:sldId id="350" r:id="rId10"/>
    <p:sldId id="378" r:id="rId11"/>
    <p:sldId id="379" r:id="rId12"/>
    <p:sldId id="381" r:id="rId13"/>
    <p:sldId id="382" r:id="rId14"/>
    <p:sldId id="355" r:id="rId15"/>
    <p:sldId id="356" r:id="rId16"/>
    <p:sldId id="383" r:id="rId17"/>
    <p:sldId id="384" r:id="rId18"/>
    <p:sldId id="385" r:id="rId19"/>
    <p:sldId id="387" r:id="rId20"/>
    <p:sldId id="388" r:id="rId21"/>
    <p:sldId id="389" r:id="rId22"/>
    <p:sldId id="390" r:id="rId23"/>
    <p:sldId id="358" r:id="rId24"/>
    <p:sldId id="391" r:id="rId25"/>
    <p:sldId id="359" r:id="rId26"/>
    <p:sldId id="360" r:id="rId27"/>
    <p:sldId id="361" r:id="rId28"/>
    <p:sldId id="362" r:id="rId29"/>
    <p:sldId id="363" r:id="rId30"/>
    <p:sldId id="36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C"/>
    <a:srgbClr val="E3D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6" autoAdjust="0"/>
    <p:restoredTop sz="78691" autoAdjust="0"/>
  </p:normalViewPr>
  <p:slideViewPr>
    <p:cSldViewPr>
      <p:cViewPr varScale="1">
        <p:scale>
          <a:sx n="72" d="100"/>
          <a:sy n="72" d="100"/>
        </p:scale>
        <p:origin x="1104" y="78"/>
      </p:cViewPr>
      <p:guideLst>
        <p:guide orient="horz" pos="2160"/>
        <p:guide pos="2880"/>
      </p:guideLst>
    </p:cSldViewPr>
  </p:slideViewPr>
  <p:notesTextViewPr>
    <p:cViewPr>
      <p:scale>
        <a:sx n="100" d="100"/>
        <a:sy n="100" d="100"/>
      </p:scale>
      <p:origin x="0" y="-3612"/>
    </p:cViewPr>
  </p:notesTextViewPr>
  <p:sorterViewPr>
    <p:cViewPr>
      <p:scale>
        <a:sx n="66" d="100"/>
        <a:sy n="66" d="100"/>
      </p:scale>
      <p:origin x="0" y="-40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92151C2-F308-45D7-8DEC-D28E117B8994}" type="datetimeFigureOut">
              <a:rPr lang="en-US"/>
              <a:pPr>
                <a:defRPr/>
              </a:pPr>
              <a:t>11/18/2024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FD555C4-9D32-4AB7-84D1-886C4086D0C7}" type="slidenum">
              <a:rPr lang="en-US"/>
              <a:pPr>
                <a:defRPr/>
              </a:pPr>
              <a:t>‹#›</a:t>
            </a:fld>
            <a:endParaRPr lang="en-US"/>
          </a:p>
        </p:txBody>
      </p:sp>
    </p:spTree>
    <p:extLst>
      <p:ext uri="{BB962C8B-B14F-4D97-AF65-F5344CB8AC3E}">
        <p14:creationId xmlns:p14="http://schemas.microsoft.com/office/powerpoint/2010/main" val="1203542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Times New Roman" pitchFamily="18" charset="0"/>
              </a:rPr>
              <a:t>This chapter provides a way to measure economic exposure, discusses its determinants, and presents methods for managing and hedging economic exposure.</a:t>
            </a:r>
          </a:p>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EFC475-558B-45B0-A8B5-527849FF791F}" type="slidenum">
              <a:rPr lang="en-US" altLang="en-US" smtClean="0"/>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19</a:t>
            </a:fld>
            <a:endParaRPr lang="en-US"/>
          </a:p>
        </p:txBody>
      </p:sp>
    </p:spTree>
    <p:extLst>
      <p:ext uri="{BB962C8B-B14F-4D97-AF65-F5344CB8AC3E}">
        <p14:creationId xmlns:p14="http://schemas.microsoft.com/office/powerpoint/2010/main" val="202317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20</a:t>
            </a:fld>
            <a:endParaRPr lang="en-US"/>
          </a:p>
        </p:txBody>
      </p:sp>
    </p:spTree>
    <p:extLst>
      <p:ext uri="{BB962C8B-B14F-4D97-AF65-F5344CB8AC3E}">
        <p14:creationId xmlns:p14="http://schemas.microsoft.com/office/powerpoint/2010/main" val="284009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21</a:t>
            </a:fld>
            <a:endParaRPr lang="en-US"/>
          </a:p>
        </p:txBody>
      </p:sp>
    </p:spTree>
    <p:extLst>
      <p:ext uri="{BB962C8B-B14F-4D97-AF65-F5344CB8AC3E}">
        <p14:creationId xmlns:p14="http://schemas.microsoft.com/office/powerpoint/2010/main" val="297177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22</a:t>
            </a:fld>
            <a:endParaRPr lang="en-US"/>
          </a:p>
        </p:txBody>
      </p:sp>
    </p:spTree>
    <p:extLst>
      <p:ext uri="{BB962C8B-B14F-4D97-AF65-F5344CB8AC3E}">
        <p14:creationId xmlns:p14="http://schemas.microsoft.com/office/powerpoint/2010/main" val="133314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 example, a U.S. bicycle manufacturer that sources only domestic materials and sells exclusively in the U.S. market, with no foreign-currency receivables or payables in its accounting book. This seemingly purely domestic U.S. firm can be subject to foreign exchange exposure if it competes against imports, say, from a Taiwanese bicycle manufacturer. When the Taiwanese dollar depreciates against the U.S. dollar, this is likely to lead to a lower U.S. dollar price of Taiwanese bicycles, boosting their sales in the United States, thereby hurting the U.S. manufacturer.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Example of Laker Airways. Operating CF, A classic example of the peril of facing currency exposure is provided by Laker Airways, a British firm founded by Sir Freddie Laker, which pioneered the concept of mass-marketed, low-fare air travel. The company heavily borrowed U.S. dollars to finance acquisitions of aircraft while it derived more than half of its revenue in sterling. As the dollar kept appreciating against the British pound (and most major currencies) throughout the first half of the 1980s, the burden of servicing the dollar debts became overwhelming for Laker Airways, forcing it to default.</a:t>
            </a:r>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3</a:t>
            </a:fld>
            <a:endParaRPr lang="en-US"/>
          </a:p>
        </p:txBody>
      </p:sp>
    </p:spTree>
    <p:extLst>
      <p:ext uri="{BB962C8B-B14F-4D97-AF65-F5344CB8AC3E}">
        <p14:creationId xmlns:p14="http://schemas.microsoft.com/office/powerpoint/2010/main" val="160718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exhibit provides an estimate of the U.S. industries’ market betas as well as the “forex” betas during the period of 2000-2018.</a:t>
            </a:r>
          </a:p>
          <a:p>
            <a:r>
              <a:rPr lang="en-US" sz="1200" b="0" i="0" u="none" strike="noStrike" kern="1200" dirty="0">
                <a:solidFill>
                  <a:schemeClr val="tx1"/>
                </a:solidFill>
                <a:effectLst/>
                <a:latin typeface="+mn-lt"/>
                <a:ea typeface="+mn-ea"/>
                <a:cs typeface="+mn-cs"/>
              </a:rPr>
              <a:t>A negative (positive) forex beta means that stock returns tend to move down (up) as the dollar appreciates. Out of the 30 total industries studied, 9 were found to have a significant exposure to exchange rate movements.</a:t>
            </a:r>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4</a:t>
            </a:fld>
            <a:endParaRPr lang="en-US"/>
          </a:p>
        </p:txBody>
      </p:sp>
    </p:spTree>
    <p:extLst>
      <p:ext uri="{BB962C8B-B14F-4D97-AF65-F5344CB8AC3E}">
        <p14:creationId xmlns:p14="http://schemas.microsoft.com/office/powerpoint/2010/main" val="11661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 Exposed Example: Suppose your company maintains a vacation home for employees in the British countryside and the local price of this property is always moving together with the pound price of the U.S. dollar. As a result, whenever the pound depreciates against the dollar, the local currency price of this property goes up by the same proportion. In this case, your company is not exposed to currency risk even if the pound/dollar exchange rate fluctuates randomly.</a:t>
            </a:r>
          </a:p>
          <a:p>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No sensitivity to exchange rates  example:  if your company’s operating cash flows are sensitive to exchange rate changes, the company is again exposed to currency risk.</a:t>
            </a:r>
          </a:p>
          <a:p>
            <a:br>
              <a:rPr lang="en-US" dirty="0"/>
            </a:br>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5</a:t>
            </a:fld>
            <a:endParaRPr lang="en-US"/>
          </a:p>
        </p:txBody>
      </p:sp>
    </p:spTree>
    <p:extLst>
      <p:ext uri="{BB962C8B-B14F-4D97-AF65-F5344CB8AC3E}">
        <p14:creationId xmlns:p14="http://schemas.microsoft.com/office/powerpoint/2010/main" val="102422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a:solidFill>
                  <a:schemeClr val="tx1"/>
                </a:solidFill>
                <a:latin typeface="+mn-lt"/>
                <a:ea typeface="+mn-ea"/>
                <a:cs typeface="+mn-cs"/>
              </a:rPr>
              <a:t>First, consider Case 1, described in Panel A. Case 1 indicates that the local currency price of the asset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 and the dollar price of the pound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 are positively correlated, so that depreciation (appreciation) of the pound against the dollar is associated with a declining (rising) local currency price of the asset. The dollar price of the asset on the future (liquidation) date can be $1,372, or $1,500 or $1,712, depending on the realized state of the world. (For illustration, the computations of the parameter values for Case 1 are shown in the next slide.)</a:t>
            </a:r>
          </a:p>
          <a:p>
            <a:r>
              <a:rPr lang="en-US" b="1" dirty="0"/>
              <a:t>Key takeaway:</a:t>
            </a:r>
            <a:endParaRPr lang="en-US" dirty="0"/>
          </a:p>
          <a:p>
            <a:pPr lvl="1"/>
            <a:r>
              <a:rPr lang="en-US" dirty="0"/>
              <a:t>A positive correlation between P* and S amplifies exchange rate risk. If the exchange rate changes, the dollar price of the asset changes significantly.</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Next, consider Case 2. This case indicates that the local currency value of the asset is clearly negatively correlated with the dollar price of the British pound. In fact, the effect of exchange rate changes is exactly offset by movements of the local currency price of the asset, rendering the dollar price of the asset totally insensitive to exchange rate changes. The future dollar price of the asset will be uniformly $1,400 across the three states of the world. One thus can say that the British asset is effectively </a:t>
            </a:r>
            <a:r>
              <a:rPr lang="en-US" sz="1200" b="0" i="1" u="none" strike="noStrike" kern="1200" baseline="0" dirty="0">
                <a:solidFill>
                  <a:schemeClr val="tx1"/>
                </a:solidFill>
                <a:latin typeface="+mn-lt"/>
                <a:ea typeface="+mn-ea"/>
                <a:cs typeface="+mn-cs"/>
              </a:rPr>
              <a:t>denominated </a:t>
            </a:r>
            <a:r>
              <a:rPr lang="en-US" sz="1200" b="0" i="0" u="none" strike="noStrike" kern="1200" baseline="0" dirty="0">
                <a:solidFill>
                  <a:schemeClr val="tx1"/>
                </a:solidFill>
                <a:latin typeface="+mn-lt"/>
                <a:ea typeface="+mn-ea"/>
                <a:cs typeface="+mn-cs"/>
              </a:rPr>
              <a:t>in terms of the dollar. Although this case may be unrealistic, it shows that uncertain exchange rates or exchange risk does not necessarily constitute exchange exposure. </a:t>
            </a:r>
          </a:p>
          <a:p>
            <a:r>
              <a:rPr lang="en-US" b="1" dirty="0"/>
              <a:t>Key takeaway:</a:t>
            </a:r>
            <a:endParaRPr lang="en-US" dirty="0"/>
          </a:p>
          <a:p>
            <a:r>
              <a:rPr lang="en-US" dirty="0"/>
              <a:t>Despite exchange rate variability, the asset's dollar price is completely </a:t>
            </a:r>
            <a:r>
              <a:rPr lang="en-US" b="1" dirty="0"/>
              <a:t>insensitive</a:t>
            </a:r>
            <a:r>
              <a:rPr lang="en-US" dirty="0"/>
              <a:t> to exchange rate changes. This means there’s no </a:t>
            </a:r>
            <a:r>
              <a:rPr lang="en-US" b="1" dirty="0"/>
              <a:t>exchange exposure</a:t>
            </a:r>
            <a:r>
              <a:rPr lang="en-US" dirty="0"/>
              <a:t>, even though exchange rates fluctuate.</a:t>
            </a:r>
          </a:p>
          <a:p>
            <a:r>
              <a:rPr lang="en-US" dirty="0"/>
              <a:t>It’s as if the asset were </a:t>
            </a:r>
            <a:r>
              <a:rPr lang="en-US" b="1" dirty="0"/>
              <a:t>denominated in dollars</a:t>
            </a:r>
            <a:r>
              <a:rPr lang="en-US" dirty="0"/>
              <a: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now turn to Case 3, where the local currency price of the asset is fixed at £1,000. In this case, the U.S. firm faces a “contractual” cash flow that is </a:t>
            </a:r>
            <a:r>
              <a:rPr lang="en-US" sz="1200" b="0" i="1" u="none" strike="noStrike" kern="1200" baseline="0" dirty="0">
                <a:solidFill>
                  <a:schemeClr val="tx1"/>
                </a:solidFill>
                <a:latin typeface="+mn-lt"/>
                <a:ea typeface="+mn-ea"/>
                <a:cs typeface="+mn-cs"/>
              </a:rPr>
              <a:t>denominated </a:t>
            </a:r>
            <a:r>
              <a:rPr lang="en-US" sz="1200" b="0" i="0" u="none" strike="noStrike" kern="1200" baseline="0" dirty="0">
                <a:solidFill>
                  <a:schemeClr val="tx1"/>
                </a:solidFill>
                <a:latin typeface="+mn-lt"/>
                <a:ea typeface="+mn-ea"/>
                <a:cs typeface="+mn-cs"/>
              </a:rPr>
              <a:t>in pounds. This case, in fact, represents an example of the special case of economic exposure, transaction exposure. Intuitively, what is at risk is £1,000, that is, the exposure coefficient,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is £1,000. </a:t>
            </a:r>
          </a:p>
          <a:p>
            <a:r>
              <a:rPr lang="en-US" b="1" dirty="0"/>
              <a:t>Key takeaway:</a:t>
            </a:r>
            <a:endParaRPr lang="en-US" dirty="0"/>
          </a:p>
          <a:p>
            <a:pPr lvl="1"/>
            <a:r>
              <a:rPr lang="en-US" dirty="0"/>
              <a:t>This is a clear case of </a:t>
            </a:r>
            <a:r>
              <a:rPr lang="en-US" b="1" dirty="0"/>
              <a:t>transaction exposure</a:t>
            </a:r>
            <a:r>
              <a:rPr lang="en-US" dirty="0"/>
              <a:t>: the dollar price of the asset depends entirely on the exchange rate because the local currency price (P∗) is fixed. The risk lies in the variability of S</a:t>
            </a:r>
          </a:p>
          <a:p>
            <a:endParaRPr lang="en-US" dirty="0"/>
          </a:p>
          <a:p>
            <a:endParaRPr lang="en-US" dirty="0"/>
          </a:p>
          <a:p>
            <a:r>
              <a:rPr lang="en-US" b="1" dirty="0"/>
              <a:t>Case 1:</a:t>
            </a:r>
            <a:r>
              <a:rPr lang="en-US" dirty="0"/>
              <a:t> P∗ and S move in the same direction, creating variability in the dollar price (PPP).</a:t>
            </a:r>
            <a:r>
              <a:rPr lang="en-US" b="1" dirty="0"/>
              <a:t>Case 2:</a:t>
            </a:r>
            <a:r>
              <a:rPr lang="en-US" dirty="0"/>
              <a:t> P∗ and S move in opposite directions, canceling out dollar price variability (P is constant).</a:t>
            </a:r>
            <a:r>
              <a:rPr lang="en-US" b="1" dirty="0"/>
              <a:t>Case 3:</a:t>
            </a:r>
            <a:r>
              <a:rPr lang="en-US" dirty="0"/>
              <a:t> P∗ is fixed, so the dollar price (P) depends only on S, reflecting pure exchange rate risk.</a:t>
            </a:r>
          </a:p>
          <a:p>
            <a:endParaRPr lang="en-US" dirty="0"/>
          </a:p>
          <a:p>
            <a:endParaRPr lang="en-US" dirty="0"/>
          </a:p>
          <a:p>
            <a:endParaRPr lang="en-US" dirty="0"/>
          </a:p>
          <a:p>
            <a:endParaRPr lang="en-US" b="0" dirty="0"/>
          </a:p>
          <a:p>
            <a:r>
              <a:rPr lang="en-US" b="1" dirty="0"/>
              <a:t> b=£1,700b  Means</a:t>
            </a:r>
          </a:p>
          <a:p>
            <a:r>
              <a:rPr lang="en-US" b="1" dirty="0"/>
              <a:t>Exposure Coefficient</a:t>
            </a:r>
            <a:r>
              <a:rPr lang="en-US" dirty="0"/>
              <a:t>:</a:t>
            </a:r>
          </a:p>
          <a:p>
            <a:pPr lvl="1"/>
            <a:r>
              <a:rPr lang="en-US" dirty="0"/>
              <a:t>It essentially tells us how much of the asset's value in GBP (P∗) is at risk due to changes in the exchange rate (S).</a:t>
            </a:r>
          </a:p>
          <a:p>
            <a:pPr lvl="1"/>
            <a:r>
              <a:rPr lang="en-US" dirty="0"/>
              <a:t>This means if the exchange rate (SSS) changes by 1%, the dollar price (PPP) will change by approximately 1% </a:t>
            </a:r>
            <a:r>
              <a:rPr lang="en-US"/>
              <a:t>of £1700.</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10</a:t>
            </a:fld>
            <a:endParaRPr lang="en-US"/>
          </a:p>
        </p:txBody>
      </p:sp>
    </p:spTree>
    <p:extLst>
      <p:ext uri="{BB962C8B-B14F-4D97-AF65-F5344CB8AC3E}">
        <p14:creationId xmlns:p14="http://schemas.microsoft.com/office/powerpoint/2010/main" val="326896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term in the right-hand side of the equation, </a:t>
            </a:r>
            <a:r>
              <a:rPr lang="en-US" sz="1200" b="0" i="1" u="none" strike="noStrike" kern="1200" baseline="0" dirty="0">
                <a:solidFill>
                  <a:schemeClr val="tx1"/>
                </a:solidFill>
                <a:latin typeface="+mn-lt"/>
                <a:ea typeface="+mn-ea"/>
                <a:cs typeface="+mn-cs"/>
              </a:rPr>
              <a:t>b</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Var(</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 represents the part of the variability of the dollar value of the asset that is related to random changes in the exchange rate, whereas the second term, Var(</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captures the residual part of the dollar value variability that is independent of exchange rate movements.  </a:t>
            </a:r>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12</a:t>
            </a:fld>
            <a:endParaRPr lang="en-US"/>
          </a:p>
        </p:txBody>
      </p:sp>
    </p:spTree>
    <p:extLst>
      <p:ext uri="{BB962C8B-B14F-4D97-AF65-F5344CB8AC3E}">
        <p14:creationId xmlns:p14="http://schemas.microsoft.com/office/powerpoint/2010/main" val="50834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13</a:t>
            </a:fld>
            <a:endParaRPr lang="en-US"/>
          </a:p>
        </p:txBody>
      </p:sp>
    </p:spTree>
    <p:extLst>
      <p:ext uri="{BB962C8B-B14F-4D97-AF65-F5344CB8AC3E}">
        <p14:creationId xmlns:p14="http://schemas.microsoft.com/office/powerpoint/2010/main" val="320851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14</a:t>
            </a:fld>
            <a:endParaRPr lang="en-US"/>
          </a:p>
        </p:txBody>
      </p:sp>
    </p:spTree>
    <p:extLst>
      <p:ext uri="{BB962C8B-B14F-4D97-AF65-F5344CB8AC3E}">
        <p14:creationId xmlns:p14="http://schemas.microsoft.com/office/powerpoint/2010/main" val="258667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3FD555C4-9D32-4AB7-84D1-886C4086D0C7}" type="slidenum">
              <a:rPr lang="en-US" smtClean="0"/>
              <a:pPr>
                <a:defRPr/>
              </a:pPr>
              <a:t>16</a:t>
            </a:fld>
            <a:endParaRPr lang="en-US"/>
          </a:p>
        </p:txBody>
      </p:sp>
    </p:spTree>
    <p:extLst>
      <p:ext uri="{BB962C8B-B14F-4D97-AF65-F5344CB8AC3E}">
        <p14:creationId xmlns:p14="http://schemas.microsoft.com/office/powerpoint/2010/main" val="6684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47800" y="5791200"/>
            <a:ext cx="6400800" cy="876300"/>
          </a:xfrm>
          <a:prstGeom prst="rect">
            <a:avLst/>
          </a:prstGeom>
        </p:spPr>
        <p:txBody>
          <a:bodyPr/>
          <a:lstStyle>
            <a:lvl1pPr marL="0" indent="0" algn="ctr">
              <a:buNone/>
              <a:defRPr sz="4000">
                <a:solidFill>
                  <a:schemeClr val="tx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a:t>
            </a:r>
          </a:p>
        </p:txBody>
      </p:sp>
      <p:sp>
        <p:nvSpPr>
          <p:cNvPr id="5" name="Footer Placeholder 4"/>
          <p:cNvSpPr>
            <a:spLocks noGrp="1"/>
          </p:cNvSpPr>
          <p:nvPr>
            <p:ph type="ftr" sz="quarter" idx="11"/>
          </p:nvPr>
        </p:nvSpPr>
        <p:spPr>
          <a:xfrm>
            <a:off x="5867400" y="6477000"/>
            <a:ext cx="2895600" cy="514794"/>
          </a:xfrm>
        </p:spPr>
        <p:txBody>
          <a:bodyPr/>
          <a:lstStyle/>
          <a:p>
            <a:r>
              <a:rPr lang="en-US" dirty="0"/>
              <a:t>Copyright © 2018 by the McGraw-Hill Companies, Inc. All rights reserved.</a:t>
            </a:r>
          </a:p>
          <a:p>
            <a:endParaRPr lang="en-US" dirty="0"/>
          </a:p>
        </p:txBody>
      </p:sp>
      <p:sp>
        <p:nvSpPr>
          <p:cNvPr id="6" name="Slide Number Placeholder 5"/>
          <p:cNvSpPr>
            <a:spLocks noGrp="1"/>
          </p:cNvSpPr>
          <p:nvPr>
            <p:ph type="sldNum" sz="quarter" idx="12"/>
          </p:nvPr>
        </p:nvSpPr>
        <p:spPr/>
        <p:txBody>
          <a:bodyPr/>
          <a:lstStyle/>
          <a:p>
            <a:fld id="{998838B0-B1EB-4CFB-B949-0A81B5280E76}" type="slidenum">
              <a:rPr lang="en-US" smtClean="0"/>
              <a:t>‹#›</a:t>
            </a:fld>
            <a:endParaRPr lang="en-US" dirty="0"/>
          </a:p>
        </p:txBody>
      </p:sp>
      <p:sp>
        <p:nvSpPr>
          <p:cNvPr id="7" name="Title Placeholder 1"/>
          <p:cNvSpPr>
            <a:spLocks noGrp="1"/>
          </p:cNvSpPr>
          <p:nvPr>
            <p:ph type="title"/>
          </p:nvPr>
        </p:nvSpPr>
        <p:spPr>
          <a:xfrm>
            <a:off x="457200" y="5029200"/>
            <a:ext cx="8229600" cy="990600"/>
          </a:xfrm>
          <a:prstGeom prst="rect">
            <a:avLst/>
          </a:prstGeom>
        </p:spPr>
        <p:txBody>
          <a:bodyPr vert="horz" lIns="91440" tIns="45720" rIns="91440" bIns="45720" rtlCol="0" anchor="t">
            <a:noAutofit/>
          </a:bodyPr>
          <a:lstStyle>
            <a:lvl1pPr>
              <a:defRPr sz="5400" b="1">
                <a:solidFill>
                  <a:srgbClr val="C00000"/>
                </a:solidFill>
                <a:latin typeface="Arial Narrow" panose="020B0606020202030204" pitchFamily="34" charset="0"/>
              </a:defRPr>
            </a:lvl1pPr>
          </a:lstStyle>
          <a:p>
            <a:r>
              <a:rPr lang="en-US"/>
              <a:t>Click to edit Master title style</a:t>
            </a:r>
            <a:endParaRPr lang="en-US" dirty="0"/>
          </a:p>
        </p:txBody>
      </p:sp>
      <p:sp>
        <p:nvSpPr>
          <p:cNvPr id="8" name="Rectangle 7"/>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9" name="Picture 8">
            <a:extLst>
              <a:ext uri="{FF2B5EF4-FFF2-40B4-BE49-F238E27FC236}">
                <a16:creationId xmlns:a16="http://schemas.microsoft.com/office/drawing/2014/main" id="{E7EB0E34-024F-484C-91AE-1001074710DE}"/>
              </a:ext>
            </a:extLst>
          </p:cNvPr>
          <p:cNvPicPr>
            <a:picLocks noChangeAspect="1"/>
          </p:cNvPicPr>
          <p:nvPr userDrawn="1"/>
        </p:nvPicPr>
        <p:blipFill>
          <a:blip r:embed="rId2"/>
          <a:stretch>
            <a:fillRect/>
          </a:stretch>
        </p:blipFill>
        <p:spPr>
          <a:xfrm>
            <a:off x="1828800" y="396875"/>
            <a:ext cx="5334000" cy="4648200"/>
          </a:xfrm>
          <a:prstGeom prst="rect">
            <a:avLst/>
          </a:prstGeom>
        </p:spPr>
      </p:pic>
    </p:spTree>
    <p:extLst>
      <p:ext uri="{BB962C8B-B14F-4D97-AF65-F5344CB8AC3E}">
        <p14:creationId xmlns:p14="http://schemas.microsoft.com/office/powerpoint/2010/main" val="198857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838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a:t>
            </a:r>
            <a:fld id="{8F83F306-BE7D-4FC9-AEA6-FB1C9F85D1E0}" type="slidenum">
              <a:rPr lang="en-US" smtClean="0"/>
              <a:pPr>
                <a:defRPr/>
              </a:pPr>
              <a:t>‹#›</a:t>
            </a:fld>
            <a:endParaRPr lang="en-US"/>
          </a:p>
        </p:txBody>
      </p:sp>
    </p:spTree>
    <p:extLst>
      <p:ext uri="{BB962C8B-B14F-4D97-AF65-F5344CB8AC3E}">
        <p14:creationId xmlns:p14="http://schemas.microsoft.com/office/powerpoint/2010/main" val="76198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a:t>
            </a:r>
            <a:fld id="{EBB1EE63-4FF5-4015-9CDD-E8360AE5D51B}" type="slidenum">
              <a:rPr lang="en-US" smtClean="0"/>
              <a:pPr>
                <a:defRPr/>
              </a:pPr>
              <a:t>‹#›</a:t>
            </a:fld>
            <a:endParaRPr lang="en-US"/>
          </a:p>
        </p:txBody>
      </p:sp>
    </p:spTree>
    <p:extLst>
      <p:ext uri="{BB962C8B-B14F-4D97-AF65-F5344CB8AC3E}">
        <p14:creationId xmlns:p14="http://schemas.microsoft.com/office/powerpoint/2010/main" val="82745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4400"/>
            <a:ext cx="8229600" cy="990600"/>
          </a:xfrm>
        </p:spPr>
        <p:txBody>
          <a:bodyPr>
            <a:normAutofit/>
          </a:bodyPr>
          <a:lstStyle>
            <a:lvl1pPr>
              <a:defRPr sz="4800">
                <a:solidFill>
                  <a:srgbClr val="C00000"/>
                </a:solidFill>
              </a:defRPr>
            </a:lvl1pPr>
          </a:lstStyle>
          <a:p>
            <a:r>
              <a:rPr lang="en-US" dirty="0"/>
              <a:t>Title of slide</a:t>
            </a:r>
          </a:p>
        </p:txBody>
      </p:sp>
      <p:sp>
        <p:nvSpPr>
          <p:cNvPr id="3" name="Content Placeholder 2"/>
          <p:cNvSpPr>
            <a:spLocks noGrp="1"/>
          </p:cNvSpPr>
          <p:nvPr>
            <p:ph idx="1"/>
          </p:nvPr>
        </p:nvSpPr>
        <p:spPr>
          <a:xfrm>
            <a:off x="457200" y="1905000"/>
            <a:ext cx="8229600" cy="4525963"/>
          </a:xfrm>
          <a:prstGeom prst="rect">
            <a:avLst/>
          </a:prstGeom>
        </p:spPr>
        <p:txBody>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867400" y="6526795"/>
            <a:ext cx="2895600" cy="362394"/>
          </a:xfrm>
        </p:spPr>
        <p:txBody>
          <a:bodyPr/>
          <a:lstStyle/>
          <a:p>
            <a:r>
              <a:rPr lang="en-US" dirty="0"/>
              <a:t>Copyright © 2018 by the McGraw-Hill Companies, Inc. All rights reserved.</a:t>
            </a:r>
          </a:p>
          <a:p>
            <a:endParaRPr lang="en-US" dirty="0"/>
          </a:p>
          <a:p>
            <a:endParaRPr lang="en-US" dirty="0"/>
          </a:p>
        </p:txBody>
      </p:sp>
      <p:sp>
        <p:nvSpPr>
          <p:cNvPr id="6" name="Slide Number Placeholder 5"/>
          <p:cNvSpPr>
            <a:spLocks noGrp="1"/>
          </p:cNvSpPr>
          <p:nvPr>
            <p:ph type="sldNum" sz="quarter" idx="12"/>
          </p:nvPr>
        </p:nvSpPr>
        <p:spPr>
          <a:xfrm>
            <a:off x="7010400" y="6418447"/>
            <a:ext cx="2133600" cy="365125"/>
          </a:xfrm>
        </p:spPr>
        <p:txBody>
          <a:bodyPr/>
          <a:lstStyle/>
          <a:p>
            <a:fld id="{998838B0-B1EB-4CFB-B949-0A81B5280E76}" type="slidenum">
              <a:rPr lang="en-US" smtClean="0"/>
              <a:t>‹#›</a:t>
            </a:fld>
            <a:endParaRPr lang="en-US" dirty="0"/>
          </a:p>
        </p:txBody>
      </p:sp>
      <p:sp>
        <p:nvSpPr>
          <p:cNvPr id="17" name="TextBox 16"/>
          <p:cNvSpPr txBox="1"/>
          <p:nvPr/>
        </p:nvSpPr>
        <p:spPr>
          <a:xfrm>
            <a:off x="0" y="6781800"/>
            <a:ext cx="9144000" cy="91440"/>
          </a:xfrm>
          <a:prstGeom prst="rect">
            <a:avLst/>
          </a:prstGeom>
          <a:solidFill>
            <a:schemeClr val="tx2">
              <a:lumMod val="50000"/>
            </a:schemeClr>
          </a:solidFill>
        </p:spPr>
        <p:txBody>
          <a:bodyPr wrap="square" rtlCol="0">
            <a:spAutoFit/>
          </a:bodyPr>
          <a:lstStyle/>
          <a:p>
            <a:endParaRPr lang="en-US" dirty="0"/>
          </a:p>
        </p:txBody>
      </p:sp>
      <p:sp>
        <p:nvSpPr>
          <p:cNvPr id="9" name="Rectangle 8">
            <a:extLst>
              <a:ext uri="{FF2B5EF4-FFF2-40B4-BE49-F238E27FC236}">
                <a16:creationId xmlns:a16="http://schemas.microsoft.com/office/drawing/2014/main" id="{E6596D78-78BA-4FAA-914E-2058737A5016}"/>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309346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a:t>#-</a:t>
            </a:r>
            <a:fld id="{7229173C-6AC7-443D-B9D0-0ED58F1B3F1C}" type="slidenum">
              <a:rPr lang="en-US" smtClean="0"/>
              <a:pPr>
                <a:defRPr/>
              </a:pPr>
              <a:t>‹#›</a:t>
            </a:fld>
            <a:endParaRPr lang="en-US"/>
          </a:p>
        </p:txBody>
      </p:sp>
    </p:spTree>
    <p:extLst>
      <p:ext uri="{BB962C8B-B14F-4D97-AF65-F5344CB8AC3E}">
        <p14:creationId xmlns:p14="http://schemas.microsoft.com/office/powerpoint/2010/main" val="378144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t>#-</a:t>
            </a:r>
            <a:fld id="{21EC0701-7498-4889-92AA-05EE1967BDB7}" type="slidenum">
              <a:rPr lang="en-US" smtClean="0"/>
              <a:pPr>
                <a:defRPr/>
              </a:pPr>
              <a:t>‹#›</a:t>
            </a:fld>
            <a:endParaRPr lang="en-US"/>
          </a:p>
        </p:txBody>
      </p:sp>
    </p:spTree>
    <p:extLst>
      <p:ext uri="{BB962C8B-B14F-4D97-AF65-F5344CB8AC3E}">
        <p14:creationId xmlns:p14="http://schemas.microsoft.com/office/powerpoint/2010/main" val="120574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r>
              <a:rPr lang="en-US"/>
              <a:t>#-</a:t>
            </a:r>
            <a:fld id="{89EF90BB-E632-441D-8A7A-E5C4DD43BBA5}" type="slidenum">
              <a:rPr lang="en-US" smtClean="0"/>
              <a:pPr>
                <a:defRPr/>
              </a:pPr>
              <a:t>‹#›</a:t>
            </a:fld>
            <a:endParaRPr lang="en-US"/>
          </a:p>
        </p:txBody>
      </p:sp>
    </p:spTree>
    <p:extLst>
      <p:ext uri="{BB962C8B-B14F-4D97-AF65-F5344CB8AC3E}">
        <p14:creationId xmlns:p14="http://schemas.microsoft.com/office/powerpoint/2010/main" val="103175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r>
              <a:rPr lang="en-US"/>
              <a:t>#-</a:t>
            </a:r>
            <a:fld id="{B81C926A-285D-400B-92F3-8144BFCACB0C}" type="slidenum">
              <a:rPr lang="en-US" smtClean="0"/>
              <a:pPr>
                <a:defRPr/>
              </a:pPr>
              <a:t>‹#›</a:t>
            </a:fld>
            <a:endParaRPr lang="en-US"/>
          </a:p>
        </p:txBody>
      </p:sp>
    </p:spTree>
    <p:extLst>
      <p:ext uri="{BB962C8B-B14F-4D97-AF65-F5344CB8AC3E}">
        <p14:creationId xmlns:p14="http://schemas.microsoft.com/office/powerpoint/2010/main" val="128301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a:t>#-</a:t>
            </a:r>
            <a:fld id="{C4281FE1-5637-4DEF-9FCD-CB55490C8B03}" type="slidenum">
              <a:rPr lang="en-US" smtClean="0"/>
              <a:pPr>
                <a:defRPr/>
              </a:pPr>
              <a:t>‹#›</a:t>
            </a:fld>
            <a:endParaRPr lang="en-US"/>
          </a:p>
        </p:txBody>
      </p:sp>
    </p:spTree>
    <p:extLst>
      <p:ext uri="{BB962C8B-B14F-4D97-AF65-F5344CB8AC3E}">
        <p14:creationId xmlns:p14="http://schemas.microsoft.com/office/powerpoint/2010/main" val="172510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t>#-</a:t>
            </a:r>
            <a:fld id="{98584D4F-7776-42AE-9BD4-9886ADC8347E}" type="slidenum">
              <a:rPr lang="en-US" smtClean="0"/>
              <a:pPr>
                <a:defRPr/>
              </a:pPr>
              <a:t>‹#›</a:t>
            </a:fld>
            <a:endParaRPr lang="en-US"/>
          </a:p>
        </p:txBody>
      </p:sp>
    </p:spTree>
    <p:extLst>
      <p:ext uri="{BB962C8B-B14F-4D97-AF65-F5344CB8AC3E}">
        <p14:creationId xmlns:p14="http://schemas.microsoft.com/office/powerpoint/2010/main" val="130311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DA7211-6BC3-4DD5-A2C3-6CB14ECA1DA4}"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r>
              <a:rPr lang="en-US"/>
              <a:t>#-</a:t>
            </a:r>
            <a:fld id="{A3C41E28-B2AB-4707-A8B6-46B6C703F2C0}" type="slidenum">
              <a:rPr lang="en-US" smtClean="0"/>
              <a:pPr>
                <a:defRPr/>
              </a:pPr>
              <a:t>‹#›</a:t>
            </a:fld>
            <a:endParaRPr lang="en-US"/>
          </a:p>
        </p:txBody>
      </p:sp>
    </p:spTree>
    <p:extLst>
      <p:ext uri="{BB962C8B-B14F-4D97-AF65-F5344CB8AC3E}">
        <p14:creationId xmlns:p14="http://schemas.microsoft.com/office/powerpoint/2010/main" val="98668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29200"/>
            <a:ext cx="8229600" cy="990600"/>
          </a:xfrm>
          <a:prstGeom prst="rect">
            <a:avLst/>
          </a:prstGeom>
        </p:spPr>
        <p:txBody>
          <a:bodyPr vert="horz" lIns="91440" tIns="45720" rIns="91440" bIns="45720" rtlCol="0" anchor="t">
            <a:normAutofit/>
          </a:bodyPr>
          <a:lstStyle/>
          <a:p>
            <a:r>
              <a:rPr lang="en-US" dirty="0"/>
              <a:t>Chapter Title</a:t>
            </a:r>
          </a:p>
        </p:txBody>
      </p:sp>
      <p:sp>
        <p:nvSpPr>
          <p:cNvPr id="5" name="Footer Placeholder 4"/>
          <p:cNvSpPr>
            <a:spLocks noGrp="1"/>
          </p:cNvSpPr>
          <p:nvPr>
            <p:ph type="ftr" sz="quarter" idx="3"/>
          </p:nvPr>
        </p:nvSpPr>
        <p:spPr>
          <a:xfrm>
            <a:off x="5867400" y="6629400"/>
            <a:ext cx="2895600" cy="362394"/>
          </a:xfrm>
          <a:prstGeom prst="rect">
            <a:avLst/>
          </a:prstGeom>
        </p:spPr>
        <p:txBody>
          <a:bodyPr vert="horz" lIns="91440" tIns="45720" rIns="91440" bIns="45720" rtlCol="0" anchor="ctr"/>
          <a:lstStyle>
            <a:lvl1pPr algn="r">
              <a:defRPr sz="900">
                <a:solidFill>
                  <a:schemeClr val="tx1"/>
                </a:solidFill>
              </a:defRPr>
            </a:lvl1pPr>
          </a:lstStyle>
          <a:p>
            <a:pPr>
              <a:defRPr/>
            </a:pPr>
            <a:r>
              <a:rPr lang="en-US" dirty="0"/>
              <a:t>Copyright © 2018 by the McGraw-Hill Companies, Inc. All rights reserved.</a:t>
            </a:r>
          </a:p>
          <a:p>
            <a:pPr>
              <a:defRPr/>
            </a:pPr>
            <a:endParaRPr lang="en-US" dirty="0"/>
          </a:p>
          <a:p>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defRPr>
            </a:lvl1pPr>
          </a:lstStyle>
          <a:p>
            <a:fld id="{998838B0-B1EB-4CFB-B949-0A81B5280E76}" type="slidenum">
              <a:rPr lang="en-US" smtClean="0"/>
              <a:pPr/>
              <a:t>‹#›</a:t>
            </a:fld>
            <a:endParaRPr lang="en-US" dirty="0"/>
          </a:p>
        </p:txBody>
      </p:sp>
    </p:spTree>
    <p:extLst>
      <p:ext uri="{BB962C8B-B14F-4D97-AF65-F5344CB8AC3E}">
        <p14:creationId xmlns:p14="http://schemas.microsoft.com/office/powerpoint/2010/main" val="170666963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5400" b="1" kern="1200">
          <a:solidFill>
            <a:srgbClr val="C05533"/>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5029200"/>
            <a:ext cx="9144000" cy="990600"/>
          </a:xfrm>
        </p:spPr>
        <p:txBody>
          <a:bodyPr/>
          <a:lstStyle/>
          <a:p>
            <a:pPr eaLnBrk="1" hangingPunct="1"/>
            <a:r>
              <a:rPr lang="en-US" altLang="en-US" sz="4800" dirty="0"/>
              <a:t>Management of Economic Exposure</a:t>
            </a:r>
          </a:p>
        </p:txBody>
      </p:sp>
      <p:sp>
        <p:nvSpPr>
          <p:cNvPr id="2" name="Subtitle 1"/>
          <p:cNvSpPr>
            <a:spLocks noGrp="1"/>
          </p:cNvSpPr>
          <p:nvPr>
            <p:ph type="subTitle" idx="1"/>
          </p:nvPr>
        </p:nvSpPr>
        <p:spPr/>
        <p:txBody>
          <a:bodyPr/>
          <a:lstStyle/>
          <a:p>
            <a:r>
              <a:rPr lang="en-US" dirty="0"/>
              <a:t>Chapter Nine</a:t>
            </a:r>
          </a:p>
        </p:txBody>
      </p:sp>
      <p:sp>
        <p:nvSpPr>
          <p:cNvPr id="5" name="Rectangle 20">
            <a:extLst>
              <a:ext uri="{FF2B5EF4-FFF2-40B4-BE49-F238E27FC236}">
                <a16:creationId xmlns:a16="http://schemas.microsoft.com/office/drawing/2014/main" id="{D8C8FF08-46A2-4AE6-9895-733F4304CE40}"/>
              </a:ext>
            </a:extLst>
          </p:cNvPr>
          <p:cNvSpPr txBox="1">
            <a:spLocks noChangeArrowheads="1"/>
          </p:cNvSpPr>
          <p:nvPr/>
        </p:nvSpPr>
        <p:spPr bwMode="auto">
          <a:xfrm>
            <a:off x="5257800" y="6629399"/>
            <a:ext cx="3906838" cy="2286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838200"/>
            <a:ext cx="8229600" cy="838200"/>
          </a:xfrm>
        </p:spPr>
        <p:txBody>
          <a:bodyPr>
            <a:normAutofit fontScale="90000"/>
          </a:bodyPr>
          <a:lstStyle/>
          <a:p>
            <a:pPr eaLnBrk="1" hangingPunct="1"/>
            <a:r>
              <a:rPr lang="en-US" altLang="en-US" dirty="0"/>
              <a:t>Measurement of Currency Exposure</a:t>
            </a:r>
          </a:p>
        </p:txBody>
      </p:sp>
      <p:pic>
        <p:nvPicPr>
          <p:cNvPr id="2" name="Content Placeholder 1">
            <a:extLst>
              <a:ext uri="{FF2B5EF4-FFF2-40B4-BE49-F238E27FC236}">
                <a16:creationId xmlns:a16="http://schemas.microsoft.com/office/drawing/2014/main" id="{22844CA6-C541-4176-AD68-2E730B587678}"/>
              </a:ext>
            </a:extLst>
          </p:cNvPr>
          <p:cNvPicPr>
            <a:picLocks noGrp="1" noChangeAspect="1"/>
          </p:cNvPicPr>
          <p:nvPr>
            <p:ph idx="1"/>
          </p:nvPr>
        </p:nvPicPr>
        <p:blipFill>
          <a:blip r:embed="rId3"/>
          <a:stretch>
            <a:fillRect/>
          </a:stretch>
        </p:blipFill>
        <p:spPr>
          <a:xfrm>
            <a:off x="457200" y="1747529"/>
            <a:ext cx="8229600" cy="4626591"/>
          </a:xfrm>
          <a:prstGeom prst="rect">
            <a:avLst/>
          </a:prstGeom>
        </p:spPr>
      </p:pic>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10</a:t>
            </a:fld>
            <a:endParaRPr lang="en-US" altLang="en-US" sz="1000" dirty="0">
              <a:cs typeface="Arial" charset="0"/>
            </a:endParaRPr>
          </a:p>
        </p:txBody>
      </p:sp>
      <p:sp>
        <p:nvSpPr>
          <p:cNvPr id="7" name="Rectangle 20">
            <a:extLst>
              <a:ext uri="{FF2B5EF4-FFF2-40B4-BE49-F238E27FC236}">
                <a16:creationId xmlns:a16="http://schemas.microsoft.com/office/drawing/2014/main" id="{85F6B43A-3F30-459B-B09A-2E0A56EA4BB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415360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2806" y="685800"/>
            <a:ext cx="8991600" cy="838200"/>
          </a:xfrm>
        </p:spPr>
        <p:txBody>
          <a:bodyPr>
            <a:normAutofit fontScale="90000"/>
          </a:bodyPr>
          <a:lstStyle/>
          <a:p>
            <a:pPr eaLnBrk="1" hangingPunct="1"/>
            <a:r>
              <a:rPr lang="en-US" altLang="en-US" dirty="0"/>
              <a:t>Computations of Regression Parameters: Case 1</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11</a:t>
            </a:fld>
            <a:endParaRPr lang="en-US" altLang="en-US" sz="1000" dirty="0">
              <a:cs typeface="Arial" charset="0"/>
            </a:endParaRPr>
          </a:p>
        </p:txBody>
      </p:sp>
      <p:sp>
        <p:nvSpPr>
          <p:cNvPr id="7" name="Rectangle 20">
            <a:extLst>
              <a:ext uri="{FF2B5EF4-FFF2-40B4-BE49-F238E27FC236}">
                <a16:creationId xmlns:a16="http://schemas.microsoft.com/office/drawing/2014/main" id="{85F6B43A-3F30-459B-B09A-2E0A56EA4BB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6" name="Content Placeholder 5">
            <a:extLst>
              <a:ext uri="{FF2B5EF4-FFF2-40B4-BE49-F238E27FC236}">
                <a16:creationId xmlns:a16="http://schemas.microsoft.com/office/drawing/2014/main" id="{E43536C7-86C0-4C63-A1F8-E90716E5784A}"/>
              </a:ext>
            </a:extLst>
          </p:cNvPr>
          <p:cNvPicPr>
            <a:picLocks noGrp="1" noChangeAspect="1"/>
          </p:cNvPicPr>
          <p:nvPr>
            <p:ph idx="1"/>
          </p:nvPr>
        </p:nvPicPr>
        <p:blipFill>
          <a:blip r:embed="rId2"/>
          <a:stretch>
            <a:fillRect/>
          </a:stretch>
        </p:blipFill>
        <p:spPr>
          <a:xfrm>
            <a:off x="1045230" y="2027237"/>
            <a:ext cx="7053539" cy="4525963"/>
          </a:xfrm>
          <a:prstGeom prst="rect">
            <a:avLst/>
          </a:prstGeom>
        </p:spPr>
      </p:pic>
    </p:spTree>
    <p:extLst>
      <p:ext uri="{BB962C8B-B14F-4D97-AF65-F5344CB8AC3E}">
        <p14:creationId xmlns:p14="http://schemas.microsoft.com/office/powerpoint/2010/main" val="16062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838200"/>
            <a:ext cx="8229600" cy="838200"/>
          </a:xfrm>
        </p:spPr>
        <p:txBody>
          <a:bodyPr/>
          <a:lstStyle/>
          <a:p>
            <a:r>
              <a:rPr lang="en-US" altLang="en-US" dirty="0"/>
              <a:t>Hedging Asset Exposure</a:t>
            </a:r>
          </a:p>
        </p:txBody>
      </p:sp>
      <p:sp>
        <p:nvSpPr>
          <p:cNvPr id="15363" name="Rectangle 3"/>
          <p:cNvSpPr>
            <a:spLocks noGrp="1" noChangeArrowheads="1"/>
          </p:cNvSpPr>
          <p:nvPr>
            <p:ph idx="1"/>
          </p:nvPr>
        </p:nvSpPr>
        <p:spPr>
          <a:xfrm>
            <a:off x="457200" y="1600200"/>
            <a:ext cx="8229600" cy="4921250"/>
          </a:xfrm>
        </p:spPr>
        <p:txBody>
          <a:bodyPr/>
          <a:lstStyle/>
          <a:p>
            <a:pPr eaLnBrk="1" hangingPunct="1"/>
            <a:r>
              <a:rPr lang="en-US" altLang="en-US" sz="2800" dirty="0"/>
              <a:t>Once the magnitude of the exposure is known, the firm can hedge the exposure by simply selling the exposure forward</a:t>
            </a:r>
          </a:p>
          <a:p>
            <a:pPr eaLnBrk="1" hangingPunct="1"/>
            <a:r>
              <a:rPr lang="en-US" altLang="en-US" sz="2800" dirty="0"/>
              <a:t>We can decompose the variability of the dollar value of the asset, Var(P), into two separate components: exchange rate-related and residual</a:t>
            </a:r>
          </a:p>
          <a:p>
            <a:pPr eaLnBrk="1" hangingPunct="1"/>
            <a:endParaRPr lang="en-US" altLang="en-US" sz="2800" dirty="0"/>
          </a:p>
          <a:p>
            <a:pPr eaLnBrk="1" hangingPunct="1"/>
            <a:endParaRPr lang="en-US" altLang="en-US" sz="2800" dirty="0"/>
          </a:p>
          <a:p>
            <a:pPr eaLnBrk="1" hangingPunct="1"/>
            <a:r>
              <a:rPr lang="en-US" altLang="en-US" sz="2800" dirty="0"/>
              <a:t>Consequences of hedging the exposure by forward contracts are illustrated in the next slide</a:t>
            </a:r>
          </a:p>
          <a:p>
            <a:pPr eaLnBrk="1" hangingPunct="1"/>
            <a:endParaRPr lang="en-US" altLang="en-US" sz="2800" dirty="0"/>
          </a:p>
          <a:p>
            <a:pPr eaLnBrk="1" hangingPunct="1"/>
            <a:endParaRPr lang="en-US" altLang="en-US" sz="2800" dirty="0"/>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12</a:t>
            </a:fld>
            <a:endParaRPr lang="en-US" altLang="en-US" sz="1000" dirty="0">
              <a:cs typeface="Arial" charset="0"/>
            </a:endParaRPr>
          </a:p>
        </p:txBody>
      </p:sp>
      <p:sp>
        <p:nvSpPr>
          <p:cNvPr id="7" name="Rectangle 20">
            <a:extLst>
              <a:ext uri="{FF2B5EF4-FFF2-40B4-BE49-F238E27FC236}">
                <a16:creationId xmlns:a16="http://schemas.microsoft.com/office/drawing/2014/main" id="{85F6B43A-3F30-459B-B09A-2E0A56EA4BB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2" name="Picture 1">
            <a:extLst>
              <a:ext uri="{FF2B5EF4-FFF2-40B4-BE49-F238E27FC236}">
                <a16:creationId xmlns:a16="http://schemas.microsoft.com/office/drawing/2014/main" id="{404441E0-DEE1-43B0-8260-1CFC9134D3EC}"/>
              </a:ext>
            </a:extLst>
          </p:cNvPr>
          <p:cNvPicPr>
            <a:picLocks noChangeAspect="1"/>
          </p:cNvPicPr>
          <p:nvPr/>
        </p:nvPicPr>
        <p:blipFill>
          <a:blip r:embed="rId3"/>
          <a:stretch>
            <a:fillRect/>
          </a:stretch>
        </p:blipFill>
        <p:spPr>
          <a:xfrm>
            <a:off x="2764220" y="4495800"/>
            <a:ext cx="3615559" cy="609600"/>
          </a:xfrm>
          <a:prstGeom prst="rect">
            <a:avLst/>
          </a:prstGeom>
        </p:spPr>
      </p:pic>
    </p:spTree>
    <p:extLst>
      <p:ext uri="{BB962C8B-B14F-4D97-AF65-F5344CB8AC3E}">
        <p14:creationId xmlns:p14="http://schemas.microsoft.com/office/powerpoint/2010/main" val="287305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838200"/>
            <a:ext cx="8839200" cy="838200"/>
          </a:xfrm>
        </p:spPr>
        <p:txBody>
          <a:bodyPr>
            <a:normAutofit fontScale="90000"/>
          </a:bodyPr>
          <a:lstStyle/>
          <a:p>
            <a:pPr eaLnBrk="1" hangingPunct="1"/>
            <a:r>
              <a:rPr lang="en-US" altLang="en-US" dirty="0"/>
              <a:t>Consequences of Hedging Currency Exposure</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13</a:t>
            </a:fld>
            <a:endParaRPr lang="en-US" altLang="en-US" sz="1000" dirty="0">
              <a:cs typeface="Arial" charset="0"/>
            </a:endParaRPr>
          </a:p>
        </p:txBody>
      </p:sp>
      <p:sp>
        <p:nvSpPr>
          <p:cNvPr id="7" name="Rectangle 20">
            <a:extLst>
              <a:ext uri="{FF2B5EF4-FFF2-40B4-BE49-F238E27FC236}">
                <a16:creationId xmlns:a16="http://schemas.microsoft.com/office/drawing/2014/main" id="{85F6B43A-3F30-459B-B09A-2E0A56EA4BB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6" name="Content Placeholder 5">
            <a:extLst>
              <a:ext uri="{FF2B5EF4-FFF2-40B4-BE49-F238E27FC236}">
                <a16:creationId xmlns:a16="http://schemas.microsoft.com/office/drawing/2014/main" id="{D1EE1FE2-7086-40F1-B5BD-4B119FA6EDA2}"/>
              </a:ext>
            </a:extLst>
          </p:cNvPr>
          <p:cNvPicPr>
            <a:picLocks noGrp="1" noChangeAspect="1"/>
          </p:cNvPicPr>
          <p:nvPr>
            <p:ph idx="1"/>
          </p:nvPr>
        </p:nvPicPr>
        <p:blipFill>
          <a:blip r:embed="rId3"/>
          <a:stretch>
            <a:fillRect/>
          </a:stretch>
        </p:blipFill>
        <p:spPr>
          <a:xfrm>
            <a:off x="485503" y="2257683"/>
            <a:ext cx="8229600" cy="4236780"/>
          </a:xfrm>
          <a:prstGeom prst="rect">
            <a:avLst/>
          </a:prstGeom>
        </p:spPr>
      </p:pic>
    </p:spTree>
    <p:extLst>
      <p:ext uri="{BB962C8B-B14F-4D97-AF65-F5344CB8AC3E}">
        <p14:creationId xmlns:p14="http://schemas.microsoft.com/office/powerpoint/2010/main" val="80836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0"/>
            <a:ext cx="8229600" cy="762000"/>
          </a:xfrm>
        </p:spPr>
        <p:txBody>
          <a:bodyPr>
            <a:normAutofit/>
          </a:bodyPr>
          <a:lstStyle/>
          <a:p>
            <a:pPr eaLnBrk="1" hangingPunct="1"/>
            <a:r>
              <a:rPr lang="en-US" altLang="en-US" sz="4400" dirty="0"/>
              <a:t>Operating Exposure: Definition</a:t>
            </a:r>
          </a:p>
        </p:txBody>
      </p:sp>
      <p:sp>
        <p:nvSpPr>
          <p:cNvPr id="20483" name="Rectangle 3"/>
          <p:cNvSpPr>
            <a:spLocks noGrp="1" noChangeArrowheads="1"/>
          </p:cNvSpPr>
          <p:nvPr>
            <p:ph idx="1"/>
          </p:nvPr>
        </p:nvSpPr>
        <p:spPr>
          <a:xfrm>
            <a:off x="228600" y="1588633"/>
            <a:ext cx="8686800" cy="4970463"/>
          </a:xfrm>
        </p:spPr>
        <p:txBody>
          <a:bodyPr/>
          <a:lstStyle/>
          <a:p>
            <a:pPr eaLnBrk="1" hangingPunct="1"/>
            <a:r>
              <a:rPr lang="en-US" altLang="en-US" sz="3000" dirty="0"/>
              <a:t>Many managers do not fully understand the effect of volatile exchange rates on operating cash flows</a:t>
            </a:r>
          </a:p>
          <a:p>
            <a:pPr eaLnBrk="1" hangingPunct="1"/>
            <a:r>
              <a:rPr lang="en-US" altLang="en-US" sz="3000" b="1" dirty="0"/>
              <a:t>Operating exposure </a:t>
            </a:r>
            <a:r>
              <a:rPr lang="en-US" altLang="en-US" sz="3000" dirty="0"/>
              <a:t>is the extent to which the firm’s operating cash flows will be affected by random changes in the exchange rates</a:t>
            </a:r>
          </a:p>
          <a:p>
            <a:pPr lvl="1"/>
            <a:r>
              <a:rPr lang="en-US" altLang="en-US" sz="2600" dirty="0"/>
              <a:t>In many cases, operating exposure may account for a larger portion of the firm’s total exposure than contractual exposure</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14</a:t>
            </a:fld>
            <a:endParaRPr lang="en-US" altLang="en-US" sz="1000" dirty="0">
              <a:cs typeface="Arial" charset="0"/>
            </a:endParaRPr>
          </a:p>
        </p:txBody>
      </p:sp>
      <p:sp>
        <p:nvSpPr>
          <p:cNvPr id="7" name="Rectangle 20">
            <a:extLst>
              <a:ext uri="{FF2B5EF4-FFF2-40B4-BE49-F238E27FC236}">
                <a16:creationId xmlns:a16="http://schemas.microsoft.com/office/drawing/2014/main" id="{A400FF7D-8D74-4931-8BA7-46C70E3ACA38}"/>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88126"/>
            <a:ext cx="8229600" cy="990600"/>
          </a:xfrm>
        </p:spPr>
        <p:txBody>
          <a:bodyPr>
            <a:normAutofit/>
          </a:bodyPr>
          <a:lstStyle/>
          <a:p>
            <a:pPr eaLnBrk="1" hangingPunct="1"/>
            <a:r>
              <a:rPr lang="en-US" altLang="en-US" sz="4400" dirty="0"/>
              <a:t>Illustration of Operating Exposure</a:t>
            </a:r>
          </a:p>
        </p:txBody>
      </p:sp>
      <p:sp>
        <p:nvSpPr>
          <p:cNvPr id="21507" name="Rectangle 3"/>
          <p:cNvSpPr>
            <a:spLocks noGrp="1" noChangeArrowheads="1"/>
          </p:cNvSpPr>
          <p:nvPr>
            <p:ph idx="1"/>
          </p:nvPr>
        </p:nvSpPr>
        <p:spPr>
          <a:xfrm>
            <a:off x="304800" y="1524000"/>
            <a:ext cx="8229600" cy="4741863"/>
          </a:xfrm>
        </p:spPr>
        <p:txBody>
          <a:bodyPr/>
          <a:lstStyle/>
          <a:p>
            <a:pPr marL="0" indent="0" eaLnBrk="1" hangingPunct="1">
              <a:buNone/>
            </a:pPr>
            <a:r>
              <a:rPr lang="en-US" altLang="en-US" sz="3000" dirty="0"/>
              <a:t>“Suppose a U.S. computer company has a wholly owned British subsidiary, Albion Computers PLC, that manufactures and sells PCs in the U.K. market. </a:t>
            </a:r>
            <a:r>
              <a:rPr lang="en-US" sz="3000" dirty="0"/>
              <a:t>Albion Computers imports microprocessors from Intel, which sells them for $512 per unit. At the current exchange rate of $1.60 per pound, each Intel microprocessor costs £320. Albion Computers hires British workers and sources all the other inputs locally. Albion faces a 50 percent income tax rate in the U.K.” </a:t>
            </a:r>
            <a:endParaRPr lang="en-US" altLang="en-US" sz="3000" dirty="0"/>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15</a:t>
            </a:fld>
            <a:endParaRPr lang="en-US" altLang="en-US" sz="1000" dirty="0">
              <a:cs typeface="Arial" charset="0"/>
            </a:endParaRPr>
          </a:p>
        </p:txBody>
      </p:sp>
      <p:sp>
        <p:nvSpPr>
          <p:cNvPr id="7" name="Rectangle 20">
            <a:extLst>
              <a:ext uri="{FF2B5EF4-FFF2-40B4-BE49-F238E27FC236}">
                <a16:creationId xmlns:a16="http://schemas.microsoft.com/office/drawing/2014/main" id="{0A04AAAB-F5CA-4DDE-8524-9849628FB19A}"/>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838200"/>
            <a:ext cx="9525000" cy="838200"/>
          </a:xfrm>
        </p:spPr>
        <p:txBody>
          <a:bodyPr>
            <a:normAutofit fontScale="90000"/>
          </a:bodyPr>
          <a:lstStyle/>
          <a:p>
            <a:pPr eaLnBrk="1" hangingPunct="1"/>
            <a:r>
              <a:rPr lang="en-US" altLang="en-US" dirty="0"/>
              <a:t>Projected Operations for Albion Computers PLC: Benchmark Case ($1.60/)</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16</a:t>
            </a:fld>
            <a:endParaRPr lang="en-US" altLang="en-US" sz="1000" dirty="0">
              <a:cs typeface="Arial" charset="0"/>
            </a:endParaRPr>
          </a:p>
        </p:txBody>
      </p:sp>
      <p:sp>
        <p:nvSpPr>
          <p:cNvPr id="7" name="Rectangle 20">
            <a:extLst>
              <a:ext uri="{FF2B5EF4-FFF2-40B4-BE49-F238E27FC236}">
                <a16:creationId xmlns:a16="http://schemas.microsoft.com/office/drawing/2014/main" id="{85F6B43A-3F30-459B-B09A-2E0A56EA4BB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8" name="Content Placeholder 7">
            <a:extLst>
              <a:ext uri="{FF2B5EF4-FFF2-40B4-BE49-F238E27FC236}">
                <a16:creationId xmlns:a16="http://schemas.microsoft.com/office/drawing/2014/main" id="{873F7ED0-5FDA-2745-B23D-C2497D95BC5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2438260"/>
            <a:ext cx="8991600" cy="4114940"/>
          </a:xfrm>
        </p:spPr>
      </p:pic>
    </p:spTree>
    <p:extLst>
      <p:ext uri="{BB962C8B-B14F-4D97-AF65-F5344CB8AC3E}">
        <p14:creationId xmlns:p14="http://schemas.microsoft.com/office/powerpoint/2010/main" val="134100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788126"/>
            <a:ext cx="9144000" cy="735874"/>
          </a:xfrm>
        </p:spPr>
        <p:txBody>
          <a:bodyPr>
            <a:normAutofit/>
          </a:bodyPr>
          <a:lstStyle/>
          <a:p>
            <a:pPr eaLnBrk="1" hangingPunct="1"/>
            <a:r>
              <a:rPr lang="en-US" altLang="en-US" sz="3800" dirty="0"/>
              <a:t>Illustration of Operating Exposure (Continued)</a:t>
            </a:r>
          </a:p>
        </p:txBody>
      </p:sp>
      <p:sp>
        <p:nvSpPr>
          <p:cNvPr id="21507" name="Rectangle 3"/>
          <p:cNvSpPr>
            <a:spLocks noGrp="1" noChangeArrowheads="1"/>
          </p:cNvSpPr>
          <p:nvPr>
            <p:ph idx="1"/>
          </p:nvPr>
        </p:nvSpPr>
        <p:spPr>
          <a:xfrm>
            <a:off x="304800" y="1524000"/>
            <a:ext cx="8229600" cy="4741863"/>
          </a:xfrm>
        </p:spPr>
        <p:txBody>
          <a:bodyPr/>
          <a:lstStyle/>
          <a:p>
            <a:r>
              <a:rPr lang="en-US" altLang="en-US" sz="3000" dirty="0"/>
              <a:t>Consider the possible effect of a depreciation of the pound on the projected dollar operating cash flow of Albion Computers. </a:t>
            </a:r>
          </a:p>
          <a:p>
            <a:pPr lvl="1"/>
            <a:r>
              <a:rPr lang="en-US" altLang="en-US" sz="2600" dirty="0"/>
              <a:t>Assume the pound may depreciate from $1.60 to $1.40 per pound</a:t>
            </a:r>
          </a:p>
          <a:p>
            <a:r>
              <a:rPr lang="en-US" altLang="en-US" sz="3000" dirty="0"/>
              <a:t>The dollar operating cash flow may change following a pound depreciation due to:</a:t>
            </a:r>
          </a:p>
          <a:p>
            <a:pPr lvl="1"/>
            <a:r>
              <a:rPr lang="en-US" altLang="en-US" sz="2600" b="1" dirty="0"/>
              <a:t>Competitive effect</a:t>
            </a:r>
          </a:p>
          <a:p>
            <a:pPr lvl="1"/>
            <a:r>
              <a:rPr lang="en-US" altLang="en-US" sz="2600" b="1" dirty="0"/>
              <a:t>Conversion effect</a:t>
            </a:r>
          </a:p>
          <a:p>
            <a:endParaRPr lang="en-US" altLang="en-US" sz="3000" b="1" dirty="0"/>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17</a:t>
            </a:fld>
            <a:endParaRPr lang="en-US" altLang="en-US" sz="1000" dirty="0">
              <a:cs typeface="Arial" charset="0"/>
            </a:endParaRPr>
          </a:p>
        </p:txBody>
      </p:sp>
      <p:sp>
        <p:nvSpPr>
          <p:cNvPr id="7" name="Rectangle 20">
            <a:extLst>
              <a:ext uri="{FF2B5EF4-FFF2-40B4-BE49-F238E27FC236}">
                <a16:creationId xmlns:a16="http://schemas.microsoft.com/office/drawing/2014/main" id="{0A04AAAB-F5CA-4DDE-8524-9849628FB19A}"/>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379816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788126"/>
            <a:ext cx="9144000" cy="735874"/>
          </a:xfrm>
        </p:spPr>
        <p:txBody>
          <a:bodyPr>
            <a:normAutofit/>
          </a:bodyPr>
          <a:lstStyle/>
          <a:p>
            <a:pPr eaLnBrk="1" hangingPunct="1"/>
            <a:r>
              <a:rPr lang="en-US" altLang="en-US" sz="3800" dirty="0"/>
              <a:t>Illustration of Operating Exposure (Concluded)</a:t>
            </a:r>
          </a:p>
        </p:txBody>
      </p:sp>
      <p:sp>
        <p:nvSpPr>
          <p:cNvPr id="21507" name="Rectangle 3"/>
          <p:cNvSpPr>
            <a:spLocks noGrp="1" noChangeArrowheads="1"/>
          </p:cNvSpPr>
          <p:nvPr>
            <p:ph idx="1"/>
          </p:nvPr>
        </p:nvSpPr>
        <p:spPr>
          <a:xfrm>
            <a:off x="304800" y="1524000"/>
            <a:ext cx="8229600" cy="4741863"/>
          </a:xfrm>
        </p:spPr>
        <p:txBody>
          <a:bodyPr/>
          <a:lstStyle/>
          <a:p>
            <a:r>
              <a:rPr lang="en-US" altLang="en-US" sz="3000" dirty="0"/>
              <a:t>Consider the following cases with varying degree of realism:</a:t>
            </a:r>
          </a:p>
          <a:p>
            <a:pPr lvl="1"/>
            <a:r>
              <a:rPr lang="en-US" dirty="0"/>
              <a:t>Case 1: No variables change, except the price of the imported input. </a:t>
            </a:r>
          </a:p>
          <a:p>
            <a:pPr lvl="1"/>
            <a:r>
              <a:rPr lang="en-US" dirty="0"/>
              <a:t>Case 2: The selling price as well as the price of the imported input changes, with no other changes. </a:t>
            </a:r>
          </a:p>
          <a:p>
            <a:pPr lvl="1"/>
            <a:r>
              <a:rPr lang="en-US" dirty="0"/>
              <a:t>Case 3: All the variables change. </a:t>
            </a:r>
            <a:endParaRPr lang="en-US" altLang="en-US" sz="7600" b="1" dirty="0"/>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18</a:t>
            </a:fld>
            <a:endParaRPr lang="en-US" altLang="en-US" sz="1000" dirty="0">
              <a:cs typeface="Arial" charset="0"/>
            </a:endParaRPr>
          </a:p>
        </p:txBody>
      </p:sp>
      <p:sp>
        <p:nvSpPr>
          <p:cNvPr id="7" name="Rectangle 20">
            <a:extLst>
              <a:ext uri="{FF2B5EF4-FFF2-40B4-BE49-F238E27FC236}">
                <a16:creationId xmlns:a16="http://schemas.microsoft.com/office/drawing/2014/main" id="{0A04AAAB-F5CA-4DDE-8524-9849628FB19A}"/>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105844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838200"/>
            <a:ext cx="8839200" cy="838200"/>
          </a:xfrm>
        </p:spPr>
        <p:txBody>
          <a:bodyPr>
            <a:normAutofit fontScale="90000"/>
          </a:bodyPr>
          <a:lstStyle/>
          <a:p>
            <a:pPr eaLnBrk="1" hangingPunct="1"/>
            <a:r>
              <a:rPr lang="en-US" altLang="en-US" dirty="0"/>
              <a:t>Projected Operations for Albion Computers PLC: Case 1 ($1.40/£)</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19</a:t>
            </a:fld>
            <a:endParaRPr lang="en-US" altLang="en-US" sz="1000" dirty="0">
              <a:cs typeface="Arial" charset="0"/>
            </a:endParaRPr>
          </a:p>
        </p:txBody>
      </p:sp>
      <p:sp>
        <p:nvSpPr>
          <p:cNvPr id="7" name="Rectangle 20">
            <a:extLst>
              <a:ext uri="{FF2B5EF4-FFF2-40B4-BE49-F238E27FC236}">
                <a16:creationId xmlns:a16="http://schemas.microsoft.com/office/drawing/2014/main" id="{85F6B43A-3F30-459B-B09A-2E0A56EA4BB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4" name="Content Placeholder 3">
            <a:extLst>
              <a:ext uri="{FF2B5EF4-FFF2-40B4-BE49-F238E27FC236}">
                <a16:creationId xmlns:a16="http://schemas.microsoft.com/office/drawing/2014/main" id="{4B3D95C5-4713-4ABC-B733-AAE15EDE6829}"/>
              </a:ext>
            </a:extLst>
          </p:cNvPr>
          <p:cNvPicPr>
            <a:picLocks noGrp="1" noChangeAspect="1"/>
          </p:cNvPicPr>
          <p:nvPr>
            <p:ph idx="1"/>
          </p:nvPr>
        </p:nvPicPr>
        <p:blipFill>
          <a:blip r:embed="rId3"/>
          <a:stretch>
            <a:fillRect/>
          </a:stretch>
        </p:blipFill>
        <p:spPr>
          <a:xfrm>
            <a:off x="203665" y="2667000"/>
            <a:ext cx="8736670" cy="3212393"/>
          </a:xfrm>
          <a:prstGeom prst="rect">
            <a:avLst/>
          </a:prstGeom>
        </p:spPr>
      </p:pic>
    </p:spTree>
    <p:extLst>
      <p:ext uri="{BB962C8B-B14F-4D97-AF65-F5344CB8AC3E}">
        <p14:creationId xmlns:p14="http://schemas.microsoft.com/office/powerpoint/2010/main" val="55905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Chapter Outline</a:t>
            </a:r>
          </a:p>
        </p:txBody>
      </p:sp>
      <p:sp>
        <p:nvSpPr>
          <p:cNvPr id="5123" name="Rectangle 3"/>
          <p:cNvSpPr>
            <a:spLocks noGrp="1" noChangeArrowheads="1"/>
          </p:cNvSpPr>
          <p:nvPr>
            <p:ph idx="1"/>
          </p:nvPr>
        </p:nvSpPr>
        <p:spPr/>
        <p:txBody>
          <a:bodyPr/>
          <a:lstStyle/>
          <a:p>
            <a:pPr eaLnBrk="1" hangingPunct="1"/>
            <a:r>
              <a:rPr lang="en-US" altLang="en-US" dirty="0"/>
              <a:t>How to Measure Economic Exposure</a:t>
            </a:r>
          </a:p>
          <a:p>
            <a:pPr eaLnBrk="1" hangingPunct="1"/>
            <a:r>
              <a:rPr lang="en-US" altLang="en-US" dirty="0"/>
              <a:t>Operating Exposure: Definition</a:t>
            </a:r>
          </a:p>
          <a:p>
            <a:pPr eaLnBrk="1" hangingPunct="1"/>
            <a:r>
              <a:rPr lang="en-US" altLang="en-US" dirty="0"/>
              <a:t>Illustration of Operating Exposure</a:t>
            </a:r>
          </a:p>
          <a:p>
            <a:pPr eaLnBrk="1" hangingPunct="1"/>
            <a:r>
              <a:rPr lang="en-US" altLang="en-US" dirty="0"/>
              <a:t>Determinants of Operating Exposure</a:t>
            </a:r>
          </a:p>
          <a:p>
            <a:pPr eaLnBrk="1" hangingPunct="1"/>
            <a:r>
              <a:rPr lang="en-US" altLang="en-US" dirty="0"/>
              <a:t>Managing Operating Exposure</a:t>
            </a:r>
          </a:p>
          <a:p>
            <a:pPr eaLnBrk="1" hangingPunct="1"/>
            <a:r>
              <a:rPr lang="en-US" altLang="en-US" dirty="0"/>
              <a:t>Summary</a:t>
            </a:r>
          </a:p>
          <a:p>
            <a:pPr eaLnBrk="1" hangingPunct="1"/>
            <a:endParaRPr lang="en-US" altLang="en-US" dirty="0"/>
          </a:p>
        </p:txBody>
      </p:sp>
      <p:sp>
        <p:nvSpPr>
          <p:cNvPr id="6" name="Rectangle 6"/>
          <p:cNvSpPr>
            <a:spLocks noChangeArrowheads="1"/>
          </p:cNvSpPr>
          <p:nvPr/>
        </p:nvSpPr>
        <p:spPr bwMode="auto">
          <a:xfrm>
            <a:off x="8763000" y="6553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a:t>
            </a:fld>
            <a:endParaRPr lang="en-US" altLang="en-US" sz="1000" dirty="0">
              <a:cs typeface="Arial" charset="0"/>
            </a:endParaRPr>
          </a:p>
        </p:txBody>
      </p:sp>
      <p:sp>
        <p:nvSpPr>
          <p:cNvPr id="8" name="Rectangle 20">
            <a:extLst>
              <a:ext uri="{FF2B5EF4-FFF2-40B4-BE49-F238E27FC236}">
                <a16:creationId xmlns:a16="http://schemas.microsoft.com/office/drawing/2014/main" id="{474D0F23-3FB8-48FD-8FBF-8B8CEEFB456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838200"/>
            <a:ext cx="8839200" cy="838200"/>
          </a:xfrm>
        </p:spPr>
        <p:txBody>
          <a:bodyPr>
            <a:normAutofit fontScale="90000"/>
          </a:bodyPr>
          <a:lstStyle/>
          <a:p>
            <a:pPr eaLnBrk="1" hangingPunct="1"/>
            <a:r>
              <a:rPr lang="en-US" altLang="en-US" dirty="0"/>
              <a:t>Projected Operations for Albion Computers PLC: Case 2 ($1.40/£)</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20</a:t>
            </a:fld>
            <a:endParaRPr lang="en-US" altLang="en-US" sz="1000" dirty="0">
              <a:cs typeface="Arial" charset="0"/>
            </a:endParaRPr>
          </a:p>
        </p:txBody>
      </p:sp>
      <p:sp>
        <p:nvSpPr>
          <p:cNvPr id="7" name="Rectangle 20">
            <a:extLst>
              <a:ext uri="{FF2B5EF4-FFF2-40B4-BE49-F238E27FC236}">
                <a16:creationId xmlns:a16="http://schemas.microsoft.com/office/drawing/2014/main" id="{85F6B43A-3F30-459B-B09A-2E0A56EA4BB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6" name="Content Placeholder 5">
            <a:extLst>
              <a:ext uri="{FF2B5EF4-FFF2-40B4-BE49-F238E27FC236}">
                <a16:creationId xmlns:a16="http://schemas.microsoft.com/office/drawing/2014/main" id="{5A0B2EA0-DE4F-4132-B9C2-1DEEEDB44AED}"/>
              </a:ext>
            </a:extLst>
          </p:cNvPr>
          <p:cNvPicPr>
            <a:picLocks noGrp="1" noChangeAspect="1"/>
          </p:cNvPicPr>
          <p:nvPr>
            <p:ph idx="1"/>
          </p:nvPr>
        </p:nvPicPr>
        <p:blipFill>
          <a:blip r:embed="rId3"/>
          <a:stretch>
            <a:fillRect/>
          </a:stretch>
        </p:blipFill>
        <p:spPr>
          <a:xfrm>
            <a:off x="252676" y="2590800"/>
            <a:ext cx="8646459" cy="3198591"/>
          </a:xfrm>
          <a:prstGeom prst="rect">
            <a:avLst/>
          </a:prstGeom>
        </p:spPr>
      </p:pic>
    </p:spTree>
    <p:extLst>
      <p:ext uri="{BB962C8B-B14F-4D97-AF65-F5344CB8AC3E}">
        <p14:creationId xmlns:p14="http://schemas.microsoft.com/office/powerpoint/2010/main" val="20015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838200"/>
            <a:ext cx="8839200" cy="838200"/>
          </a:xfrm>
        </p:spPr>
        <p:txBody>
          <a:bodyPr>
            <a:normAutofit fontScale="90000"/>
          </a:bodyPr>
          <a:lstStyle/>
          <a:p>
            <a:pPr eaLnBrk="1" hangingPunct="1"/>
            <a:r>
              <a:rPr lang="en-US" altLang="en-US" dirty="0"/>
              <a:t>Projected Operations for Albion Computers PLC: Case 3 ($1.40/£)</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21</a:t>
            </a:fld>
            <a:endParaRPr lang="en-US" altLang="en-US" sz="1000" dirty="0">
              <a:cs typeface="Arial" charset="0"/>
            </a:endParaRPr>
          </a:p>
        </p:txBody>
      </p:sp>
      <p:sp>
        <p:nvSpPr>
          <p:cNvPr id="7" name="Rectangle 20">
            <a:extLst>
              <a:ext uri="{FF2B5EF4-FFF2-40B4-BE49-F238E27FC236}">
                <a16:creationId xmlns:a16="http://schemas.microsoft.com/office/drawing/2014/main" id="{85F6B43A-3F30-459B-B09A-2E0A56EA4BB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4" name="Content Placeholder 3">
            <a:extLst>
              <a:ext uri="{FF2B5EF4-FFF2-40B4-BE49-F238E27FC236}">
                <a16:creationId xmlns:a16="http://schemas.microsoft.com/office/drawing/2014/main" id="{F66E22A5-D65B-4813-B3CD-CA3D4DDEA086}"/>
              </a:ext>
            </a:extLst>
          </p:cNvPr>
          <p:cNvPicPr>
            <a:picLocks noGrp="1" noChangeAspect="1"/>
          </p:cNvPicPr>
          <p:nvPr>
            <p:ph idx="1"/>
          </p:nvPr>
        </p:nvPicPr>
        <p:blipFill>
          <a:blip r:embed="rId3"/>
          <a:stretch>
            <a:fillRect/>
          </a:stretch>
        </p:blipFill>
        <p:spPr>
          <a:xfrm>
            <a:off x="268777" y="2743200"/>
            <a:ext cx="8606446" cy="3110250"/>
          </a:xfrm>
          <a:prstGeom prst="rect">
            <a:avLst/>
          </a:prstGeom>
        </p:spPr>
      </p:pic>
    </p:spTree>
    <p:extLst>
      <p:ext uri="{BB962C8B-B14F-4D97-AF65-F5344CB8AC3E}">
        <p14:creationId xmlns:p14="http://schemas.microsoft.com/office/powerpoint/2010/main" val="818086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838200"/>
            <a:ext cx="8839200" cy="838200"/>
          </a:xfrm>
        </p:spPr>
        <p:txBody>
          <a:bodyPr>
            <a:noAutofit/>
          </a:bodyPr>
          <a:lstStyle/>
          <a:p>
            <a:pPr eaLnBrk="1" hangingPunct="1"/>
            <a:r>
              <a:rPr lang="en-US" altLang="en-US" sz="4000" dirty="0"/>
              <a:t>Summary of Operating Exposure Effect of Pound Depreciation on Albion Computers</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22</a:t>
            </a:fld>
            <a:endParaRPr lang="en-US" altLang="en-US" sz="1000" dirty="0">
              <a:cs typeface="Arial" charset="0"/>
            </a:endParaRPr>
          </a:p>
        </p:txBody>
      </p:sp>
      <p:sp>
        <p:nvSpPr>
          <p:cNvPr id="7" name="Rectangle 20">
            <a:extLst>
              <a:ext uri="{FF2B5EF4-FFF2-40B4-BE49-F238E27FC236}">
                <a16:creationId xmlns:a16="http://schemas.microsoft.com/office/drawing/2014/main" id="{85F6B43A-3F30-459B-B09A-2E0A56EA4BB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pic>
        <p:nvPicPr>
          <p:cNvPr id="6" name="Content Placeholder 5">
            <a:extLst>
              <a:ext uri="{FF2B5EF4-FFF2-40B4-BE49-F238E27FC236}">
                <a16:creationId xmlns:a16="http://schemas.microsoft.com/office/drawing/2014/main" id="{FACB06CF-BC7E-49D8-BA5A-2124928244B4}"/>
              </a:ext>
            </a:extLst>
          </p:cNvPr>
          <p:cNvPicPr>
            <a:picLocks noGrp="1" noChangeAspect="1"/>
          </p:cNvPicPr>
          <p:nvPr>
            <p:ph idx="1"/>
          </p:nvPr>
        </p:nvPicPr>
        <p:blipFill>
          <a:blip r:embed="rId3"/>
          <a:stretch>
            <a:fillRect/>
          </a:stretch>
        </p:blipFill>
        <p:spPr>
          <a:xfrm>
            <a:off x="75313" y="2746548"/>
            <a:ext cx="8993373" cy="3273252"/>
          </a:xfrm>
          <a:prstGeom prst="rect">
            <a:avLst/>
          </a:prstGeom>
        </p:spPr>
      </p:pic>
    </p:spTree>
    <p:extLst>
      <p:ext uri="{BB962C8B-B14F-4D97-AF65-F5344CB8AC3E}">
        <p14:creationId xmlns:p14="http://schemas.microsoft.com/office/powerpoint/2010/main" val="34152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sz="4400" dirty="0"/>
              <a:t>Determinants of Operating Exposure</a:t>
            </a:r>
          </a:p>
        </p:txBody>
      </p:sp>
      <p:sp>
        <p:nvSpPr>
          <p:cNvPr id="23555" name="Rectangle 3"/>
          <p:cNvSpPr>
            <a:spLocks noGrp="1" noChangeArrowheads="1"/>
          </p:cNvSpPr>
          <p:nvPr>
            <p:ph idx="1"/>
          </p:nvPr>
        </p:nvSpPr>
        <p:spPr>
          <a:xfrm>
            <a:off x="285750" y="1752600"/>
            <a:ext cx="8572500" cy="4525963"/>
          </a:xfrm>
        </p:spPr>
        <p:txBody>
          <a:bodyPr/>
          <a:lstStyle/>
          <a:p>
            <a:pPr eaLnBrk="1" hangingPunct="1">
              <a:buSzPct val="125000"/>
            </a:pPr>
            <a:r>
              <a:rPr lang="en-US" altLang="en-US" sz="3000" dirty="0"/>
              <a:t>Operating exposure cannot be readily determined from the firm’s accounting statements, unlike transaction exposure</a:t>
            </a:r>
          </a:p>
          <a:p>
            <a:pPr eaLnBrk="1" hangingPunct="1">
              <a:buSzPct val="125000"/>
            </a:pPr>
            <a:r>
              <a:rPr lang="en-US" altLang="en-US" sz="3000" dirty="0"/>
              <a:t>A firm’s operating exposure is determined by:</a:t>
            </a:r>
          </a:p>
          <a:p>
            <a:pPr lvl="1" eaLnBrk="1" hangingPunct="1">
              <a:buSzPct val="125000"/>
            </a:pPr>
            <a:r>
              <a:rPr lang="en-US" altLang="en-US" sz="2600" dirty="0"/>
              <a:t>The structure of the markets in which the firm sources its inputs, such as labor and materials, and selling its products</a:t>
            </a:r>
          </a:p>
          <a:p>
            <a:pPr lvl="1" eaLnBrk="1" hangingPunct="1">
              <a:buSzPct val="125000"/>
            </a:pPr>
            <a:r>
              <a:rPr lang="en-US" altLang="en-US" sz="2600" dirty="0"/>
              <a:t>The firm’s ability to mitigate the effect of exchange rate changes by adjusting its markets, product mix, and sourcing</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23</a:t>
            </a:fld>
            <a:endParaRPr lang="en-US" altLang="en-US" sz="1000" dirty="0">
              <a:cs typeface="Arial" charset="0"/>
            </a:endParaRPr>
          </a:p>
        </p:txBody>
      </p:sp>
      <p:sp>
        <p:nvSpPr>
          <p:cNvPr id="7" name="Rectangle 20">
            <a:extLst>
              <a:ext uri="{FF2B5EF4-FFF2-40B4-BE49-F238E27FC236}">
                <a16:creationId xmlns:a16="http://schemas.microsoft.com/office/drawing/2014/main" id="{FBD14DAB-36F4-476D-8940-2F84B32B087F}"/>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3251" y="762000"/>
            <a:ext cx="8229600" cy="990600"/>
          </a:xfrm>
        </p:spPr>
        <p:txBody>
          <a:bodyPr>
            <a:normAutofit fontScale="90000"/>
          </a:bodyPr>
          <a:lstStyle/>
          <a:p>
            <a:pPr eaLnBrk="1" hangingPunct="1"/>
            <a:r>
              <a:rPr lang="en-US" altLang="en-US" sz="4400" dirty="0"/>
              <a:t>Determinants of Operating Exposure (Continued)</a:t>
            </a:r>
          </a:p>
        </p:txBody>
      </p:sp>
      <p:sp>
        <p:nvSpPr>
          <p:cNvPr id="23555" name="Rectangle 3"/>
          <p:cNvSpPr>
            <a:spLocks noGrp="1" noChangeArrowheads="1"/>
          </p:cNvSpPr>
          <p:nvPr>
            <p:ph idx="1"/>
          </p:nvPr>
        </p:nvSpPr>
        <p:spPr>
          <a:xfrm>
            <a:off x="261801" y="1986756"/>
            <a:ext cx="8572500" cy="4525963"/>
          </a:xfrm>
        </p:spPr>
        <p:txBody>
          <a:bodyPr/>
          <a:lstStyle/>
          <a:p>
            <a:pPr eaLnBrk="1" hangingPunct="1">
              <a:buSzPct val="125000"/>
            </a:pPr>
            <a:r>
              <a:rPr lang="en-US" altLang="en-US" sz="3000" dirty="0"/>
              <a:t>A firm is usually subject to high degrees of operating exposure when </a:t>
            </a:r>
            <a:r>
              <a:rPr lang="en-US" altLang="en-US" sz="3000" i="1" dirty="0"/>
              <a:t>either</a:t>
            </a:r>
            <a:r>
              <a:rPr lang="en-US" altLang="en-US" sz="3000" dirty="0"/>
              <a:t> its cost </a:t>
            </a:r>
            <a:r>
              <a:rPr lang="en-US" altLang="en-US" sz="3000" i="1" dirty="0"/>
              <a:t>or</a:t>
            </a:r>
            <a:r>
              <a:rPr lang="en-US" altLang="en-US" sz="3000" dirty="0"/>
              <a:t> its price is sensitive to exchange rate changes</a:t>
            </a:r>
          </a:p>
          <a:p>
            <a:pPr lvl="1">
              <a:buSzPct val="125000"/>
            </a:pPr>
            <a:r>
              <a:rPr lang="en-US" altLang="en-US" sz="2600" dirty="0"/>
              <a:t>When </a:t>
            </a:r>
            <a:r>
              <a:rPr lang="en-US" altLang="en-US" sz="2600" i="1" dirty="0"/>
              <a:t>both</a:t>
            </a:r>
            <a:r>
              <a:rPr lang="en-US" altLang="en-US" sz="2600" dirty="0"/>
              <a:t> the cost </a:t>
            </a:r>
            <a:r>
              <a:rPr lang="en-US" altLang="en-US" sz="2600" i="1" dirty="0"/>
              <a:t>and</a:t>
            </a:r>
            <a:r>
              <a:rPr lang="en-US" altLang="en-US" sz="2600" dirty="0"/>
              <a:t> the price are sensitive or insensitive to exchange rate changes, the firm has no major operating exposure</a:t>
            </a:r>
          </a:p>
          <a:p>
            <a:pPr>
              <a:buSzPct val="125000"/>
            </a:pPr>
            <a:r>
              <a:rPr lang="en-US" altLang="en-US" sz="3000" dirty="0"/>
              <a:t>The extent to which a firm is subject to operating exposure depends on the firm’s ability to stabilize cash flows in the face of exchange rate changes</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24</a:t>
            </a:fld>
            <a:endParaRPr lang="en-US" altLang="en-US" sz="1000" dirty="0">
              <a:cs typeface="Arial" charset="0"/>
            </a:endParaRPr>
          </a:p>
        </p:txBody>
      </p:sp>
      <p:sp>
        <p:nvSpPr>
          <p:cNvPr id="7" name="Rectangle 20">
            <a:extLst>
              <a:ext uri="{FF2B5EF4-FFF2-40B4-BE49-F238E27FC236}">
                <a16:creationId xmlns:a16="http://schemas.microsoft.com/office/drawing/2014/main" id="{FBD14DAB-36F4-476D-8940-2F84B32B087F}"/>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124678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838200"/>
            <a:ext cx="8229600" cy="990600"/>
          </a:xfrm>
        </p:spPr>
        <p:txBody>
          <a:bodyPr>
            <a:normAutofit/>
          </a:bodyPr>
          <a:lstStyle/>
          <a:p>
            <a:pPr eaLnBrk="1" hangingPunct="1"/>
            <a:r>
              <a:rPr lang="en-US" altLang="en-US" sz="4400" dirty="0"/>
              <a:t>Managing Operating Exposure</a:t>
            </a:r>
          </a:p>
        </p:txBody>
      </p:sp>
      <p:sp>
        <p:nvSpPr>
          <p:cNvPr id="24579" name="Rectangle 3"/>
          <p:cNvSpPr>
            <a:spLocks noGrp="1" noChangeArrowheads="1"/>
          </p:cNvSpPr>
          <p:nvPr>
            <p:ph idx="1"/>
          </p:nvPr>
        </p:nvSpPr>
        <p:spPr>
          <a:xfrm>
            <a:off x="457200" y="1524000"/>
            <a:ext cx="8229600" cy="5029200"/>
          </a:xfrm>
        </p:spPr>
        <p:txBody>
          <a:bodyPr/>
          <a:lstStyle/>
          <a:p>
            <a:pPr eaLnBrk="1" hangingPunct="1"/>
            <a:r>
              <a:rPr lang="en-US" altLang="en-US" dirty="0"/>
              <a:t>Objective of managing operating exposure is to stabilize cash flows in the fact of fluctuating exchange rates</a:t>
            </a:r>
          </a:p>
          <a:p>
            <a:pPr eaLnBrk="1" hangingPunct="1"/>
            <a:r>
              <a:rPr lang="en-US" altLang="en-US" dirty="0"/>
              <a:t>Firms may use the following strategies for managing operating exposure:</a:t>
            </a:r>
          </a:p>
          <a:p>
            <a:pPr marL="914400" lvl="1" indent="-514350">
              <a:buFont typeface="+mj-lt"/>
              <a:buAutoNum type="arabicPeriod"/>
            </a:pPr>
            <a:r>
              <a:rPr lang="en-US" sz="2600" dirty="0"/>
              <a:t>Selecting low-cost production sites </a:t>
            </a:r>
          </a:p>
          <a:p>
            <a:pPr marL="914400" lvl="1" indent="-514350">
              <a:buFont typeface="+mj-lt"/>
              <a:buAutoNum type="arabicPeriod"/>
            </a:pPr>
            <a:r>
              <a:rPr lang="en-US" sz="2600" dirty="0"/>
              <a:t>Flexible sourcing policy</a:t>
            </a:r>
          </a:p>
          <a:p>
            <a:pPr marL="914400" lvl="1" indent="-514350">
              <a:buFont typeface="+mj-lt"/>
              <a:buAutoNum type="arabicPeriod"/>
            </a:pPr>
            <a:r>
              <a:rPr lang="en-US" sz="2600" dirty="0"/>
              <a:t>Diversification of the market</a:t>
            </a:r>
          </a:p>
          <a:p>
            <a:pPr marL="914400" lvl="1" indent="-514350">
              <a:buFont typeface="+mj-lt"/>
              <a:buAutoNum type="arabicPeriod"/>
            </a:pPr>
            <a:r>
              <a:rPr lang="en-US" sz="2600" dirty="0"/>
              <a:t>Product differentiation and R&amp;D efforts</a:t>
            </a:r>
          </a:p>
          <a:p>
            <a:pPr marL="914400" lvl="1" indent="-514350">
              <a:buFont typeface="+mj-lt"/>
              <a:buAutoNum type="arabicPeriod"/>
            </a:pPr>
            <a:r>
              <a:rPr lang="en-US" sz="2600" dirty="0"/>
              <a:t>Financial hedging</a:t>
            </a:r>
            <a:endParaRPr lang="en-US" altLang="en-US" sz="2600" dirty="0"/>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25</a:t>
            </a:fld>
            <a:endParaRPr lang="en-US" altLang="en-US" sz="1000" dirty="0">
              <a:cs typeface="Arial" charset="0"/>
            </a:endParaRPr>
          </a:p>
        </p:txBody>
      </p:sp>
      <p:sp>
        <p:nvSpPr>
          <p:cNvPr id="7" name="Rectangle 20">
            <a:extLst>
              <a:ext uri="{FF2B5EF4-FFF2-40B4-BE49-F238E27FC236}">
                <a16:creationId xmlns:a16="http://schemas.microsoft.com/office/drawing/2014/main" id="{4629FFE9-4E9F-4525-83DB-2D5081C84228}"/>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9783" y="762000"/>
            <a:ext cx="8229600" cy="990600"/>
          </a:xfrm>
        </p:spPr>
        <p:txBody>
          <a:bodyPr>
            <a:normAutofit/>
          </a:bodyPr>
          <a:lstStyle/>
          <a:p>
            <a:pPr eaLnBrk="1" hangingPunct="1"/>
            <a:r>
              <a:rPr lang="en-US" altLang="en-US" sz="4400" dirty="0"/>
              <a:t>Selecting Low Cost Production Sites</a:t>
            </a:r>
          </a:p>
        </p:txBody>
      </p:sp>
      <p:sp>
        <p:nvSpPr>
          <p:cNvPr id="25603" name="Rectangle 3"/>
          <p:cNvSpPr>
            <a:spLocks noGrp="1" noChangeArrowheads="1"/>
          </p:cNvSpPr>
          <p:nvPr>
            <p:ph idx="1"/>
          </p:nvPr>
        </p:nvSpPr>
        <p:spPr>
          <a:xfrm>
            <a:off x="211183" y="1447800"/>
            <a:ext cx="8686800" cy="4754563"/>
          </a:xfrm>
        </p:spPr>
        <p:txBody>
          <a:bodyPr/>
          <a:lstStyle/>
          <a:p>
            <a:pPr eaLnBrk="1" hangingPunct="1"/>
            <a:r>
              <a:rPr lang="en-US" altLang="en-US" sz="3000" dirty="0"/>
              <a:t>When the domestic currency is strong or expected to become strong, a firm may choose to locate production facilities in a foreign country where costs are low </a:t>
            </a:r>
          </a:p>
          <a:p>
            <a:pPr lvl="1"/>
            <a:r>
              <a:rPr lang="en-US" altLang="en-US" sz="2600" dirty="0"/>
              <a:t>Low costs may be due to either the undervalued currency or underpriced factors of production</a:t>
            </a:r>
          </a:p>
          <a:p>
            <a:r>
              <a:rPr lang="en-US" altLang="en-US" sz="3000" dirty="0"/>
              <a:t>The firm may choose to establish and maintain production facilities in multiple countries to deal with the effect of exchange rate changes</a:t>
            </a:r>
          </a:p>
          <a:p>
            <a:pPr lvl="1"/>
            <a:r>
              <a:rPr lang="en-US" altLang="en-US" sz="2600" u="sng" dirty="0"/>
              <a:t>Example:</a:t>
            </a:r>
            <a:r>
              <a:rPr lang="en-US" altLang="en-US" sz="2600" dirty="0"/>
              <a:t> Nissan has manufacturing facilities in the U.S., U.K., and Mexico, as well as Japan</a:t>
            </a:r>
          </a:p>
          <a:p>
            <a:pPr eaLnBrk="1" hangingPunct="1"/>
            <a:endParaRPr lang="en-US" altLang="en-US" dirty="0"/>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26</a:t>
            </a:fld>
            <a:endParaRPr lang="en-US" altLang="en-US" sz="1000" dirty="0">
              <a:cs typeface="Arial" charset="0"/>
            </a:endParaRPr>
          </a:p>
        </p:txBody>
      </p:sp>
      <p:sp>
        <p:nvSpPr>
          <p:cNvPr id="7" name="Rectangle 20">
            <a:extLst>
              <a:ext uri="{FF2B5EF4-FFF2-40B4-BE49-F238E27FC236}">
                <a16:creationId xmlns:a16="http://schemas.microsoft.com/office/drawing/2014/main" id="{2D45DE2B-2347-429D-AD7C-6BBF70BC1546}"/>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0"/>
            <a:ext cx="8229600" cy="762000"/>
          </a:xfrm>
        </p:spPr>
        <p:txBody>
          <a:bodyPr>
            <a:normAutofit/>
          </a:bodyPr>
          <a:lstStyle/>
          <a:p>
            <a:pPr eaLnBrk="1" hangingPunct="1"/>
            <a:r>
              <a:rPr lang="en-US" altLang="en-US" sz="4400" dirty="0"/>
              <a:t>Flexible Sourcing Policy</a:t>
            </a:r>
          </a:p>
        </p:txBody>
      </p:sp>
      <p:sp>
        <p:nvSpPr>
          <p:cNvPr id="26627" name="Rectangle 3"/>
          <p:cNvSpPr>
            <a:spLocks noGrp="1" noChangeArrowheads="1"/>
          </p:cNvSpPr>
          <p:nvPr>
            <p:ph idx="1"/>
          </p:nvPr>
        </p:nvSpPr>
        <p:spPr>
          <a:xfrm>
            <a:off x="342900" y="1524000"/>
            <a:ext cx="8458200" cy="4906963"/>
          </a:xfrm>
        </p:spPr>
        <p:txBody>
          <a:bodyPr/>
          <a:lstStyle/>
          <a:p>
            <a:pPr eaLnBrk="1" hangingPunct="1"/>
            <a:r>
              <a:rPr lang="en-US" altLang="en-US" sz="3000" dirty="0"/>
              <a:t>Even if a firm has manufacturing facilities only in the domestic country, it can substantially lessen the effect of exchange rate changes by sourcing from where input costs are low</a:t>
            </a:r>
          </a:p>
          <a:p>
            <a:pPr lvl="1"/>
            <a:r>
              <a:rPr lang="en-US" altLang="en-US" sz="2600" u="sng" dirty="0"/>
              <a:t>Example:</a:t>
            </a:r>
            <a:r>
              <a:rPr lang="en-US" altLang="en-US" sz="2600" dirty="0"/>
              <a:t> In the early 1980s when the dollar was very strong against most major currencies, U.S. multinational firms often purchased materials and components from low-cost foreign suppliers</a:t>
            </a:r>
          </a:p>
          <a:p>
            <a:r>
              <a:rPr lang="en-US" altLang="en-US" sz="3000" b="1" dirty="0"/>
              <a:t>Flexible sourcing policy </a:t>
            </a:r>
            <a:r>
              <a:rPr lang="en-US" altLang="en-US" sz="3000" dirty="0"/>
              <a:t>is a strategy for managing operating exposure that involves sourcing from areas where input costs are low</a:t>
            </a:r>
          </a:p>
          <a:p>
            <a:pPr eaLnBrk="1" hangingPunct="1"/>
            <a:endParaRPr lang="en-US" altLang="en-US" sz="3000" dirty="0"/>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27</a:t>
            </a:fld>
            <a:endParaRPr lang="en-US" altLang="en-US" sz="1000" dirty="0">
              <a:cs typeface="Arial" charset="0"/>
            </a:endParaRPr>
          </a:p>
        </p:txBody>
      </p:sp>
      <p:sp>
        <p:nvSpPr>
          <p:cNvPr id="7" name="Rectangle 20">
            <a:extLst>
              <a:ext uri="{FF2B5EF4-FFF2-40B4-BE49-F238E27FC236}">
                <a16:creationId xmlns:a16="http://schemas.microsoft.com/office/drawing/2014/main" id="{C89A7F1F-8209-4940-B8A0-D733B17204A9}"/>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sz="4400" dirty="0"/>
              <a:t>Diversification of the Market</a:t>
            </a:r>
          </a:p>
        </p:txBody>
      </p:sp>
      <p:sp>
        <p:nvSpPr>
          <p:cNvPr id="27651" name="Rectangle 3"/>
          <p:cNvSpPr>
            <a:spLocks noGrp="1" noChangeArrowheads="1"/>
          </p:cNvSpPr>
          <p:nvPr>
            <p:ph idx="1"/>
          </p:nvPr>
        </p:nvSpPr>
        <p:spPr>
          <a:xfrm>
            <a:off x="266700" y="1739900"/>
            <a:ext cx="8610600" cy="4754563"/>
          </a:xfrm>
        </p:spPr>
        <p:txBody>
          <a:bodyPr/>
          <a:lstStyle/>
          <a:p>
            <a:pPr eaLnBrk="1" hangingPunct="1"/>
            <a:r>
              <a:rPr lang="en-US" altLang="en-US" sz="3000" dirty="0"/>
              <a:t>Diversifying the market for the firm’s products is another way to managing exchange exposure</a:t>
            </a:r>
          </a:p>
          <a:p>
            <a:pPr lvl="1"/>
            <a:r>
              <a:rPr lang="en-US" altLang="en-US" sz="2600" u="sng" dirty="0"/>
              <a:t>Example:</a:t>
            </a:r>
            <a:r>
              <a:rPr lang="en-US" altLang="en-US" sz="2600" dirty="0"/>
              <a:t> If GE is selling power generators in Mexico and Germany, reduced sales in Mexico (due to the dollar appreciation against the peso) could be compensated by increased sales in Germany (due to the dollar depreciation against the euro)</a:t>
            </a:r>
          </a:p>
          <a:p>
            <a:r>
              <a:rPr lang="en-US" altLang="en-US" sz="3000" dirty="0"/>
              <a:t>Note that expansion into a new business should be justified on is own right, not solely as a solution to currency exposure</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28</a:t>
            </a:fld>
            <a:endParaRPr lang="en-US" altLang="en-US" sz="1000" dirty="0">
              <a:cs typeface="Arial" charset="0"/>
            </a:endParaRPr>
          </a:p>
        </p:txBody>
      </p:sp>
      <p:sp>
        <p:nvSpPr>
          <p:cNvPr id="7" name="Rectangle 20">
            <a:extLst>
              <a:ext uri="{FF2B5EF4-FFF2-40B4-BE49-F238E27FC236}">
                <a16:creationId xmlns:a16="http://schemas.microsoft.com/office/drawing/2014/main" id="{2456CBD8-0D28-4D12-A192-754622FE2A88}"/>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762000"/>
            <a:ext cx="9144000" cy="685800"/>
          </a:xfrm>
        </p:spPr>
        <p:txBody>
          <a:bodyPr>
            <a:normAutofit fontScale="90000"/>
          </a:bodyPr>
          <a:lstStyle/>
          <a:p>
            <a:pPr eaLnBrk="1" hangingPunct="1"/>
            <a:r>
              <a:rPr lang="en-US" altLang="en-US" dirty="0"/>
              <a:t>R&amp;D Efforts and Product Differentiation</a:t>
            </a:r>
          </a:p>
        </p:txBody>
      </p:sp>
      <p:sp>
        <p:nvSpPr>
          <p:cNvPr id="28675" name="Rectangle 3"/>
          <p:cNvSpPr>
            <a:spLocks noGrp="1" noChangeArrowheads="1"/>
          </p:cNvSpPr>
          <p:nvPr>
            <p:ph idx="1"/>
          </p:nvPr>
        </p:nvSpPr>
        <p:spPr>
          <a:xfrm>
            <a:off x="190500" y="1597024"/>
            <a:ext cx="8763000" cy="4956176"/>
          </a:xfrm>
        </p:spPr>
        <p:txBody>
          <a:bodyPr/>
          <a:lstStyle/>
          <a:p>
            <a:r>
              <a:rPr lang="en-US" altLang="en-US" sz="3000" dirty="0"/>
              <a:t>Investment in research and development (R&amp;D) can allow the firm to maintain and strengthen its competitive position in the face of adverse exchange rate movements</a:t>
            </a:r>
          </a:p>
          <a:p>
            <a:pPr eaLnBrk="1" hangingPunct="1"/>
            <a:r>
              <a:rPr lang="en-US" altLang="en-US" sz="3000" dirty="0"/>
              <a:t>Successful R&amp;D allows the firm to do the following: </a:t>
            </a:r>
            <a:endParaRPr lang="en-US" altLang="en-US" dirty="0"/>
          </a:p>
          <a:p>
            <a:pPr lvl="1" eaLnBrk="1" hangingPunct="1"/>
            <a:r>
              <a:rPr lang="en-US" altLang="en-US" dirty="0"/>
              <a:t>Cut costs and enhance productivity </a:t>
            </a:r>
          </a:p>
          <a:p>
            <a:pPr lvl="1" eaLnBrk="1" hangingPunct="1"/>
            <a:r>
              <a:rPr lang="en-US" altLang="en-US" dirty="0"/>
              <a:t>Introduce new and unique products for which competitors offer no close substitutes</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29</a:t>
            </a:fld>
            <a:endParaRPr lang="en-US" altLang="en-US" sz="1000" dirty="0">
              <a:cs typeface="Arial" charset="0"/>
            </a:endParaRPr>
          </a:p>
        </p:txBody>
      </p:sp>
      <p:sp>
        <p:nvSpPr>
          <p:cNvPr id="7" name="Rectangle 20">
            <a:extLst>
              <a:ext uri="{FF2B5EF4-FFF2-40B4-BE49-F238E27FC236}">
                <a16:creationId xmlns:a16="http://schemas.microsoft.com/office/drawing/2014/main" id="{5EBA482D-400B-4D67-9222-2B3DC03C8E90}"/>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6315" y="647700"/>
            <a:ext cx="8229600" cy="952500"/>
          </a:xfrm>
        </p:spPr>
        <p:txBody>
          <a:bodyPr/>
          <a:lstStyle/>
          <a:p>
            <a:pPr eaLnBrk="1" hangingPunct="1"/>
            <a:r>
              <a:rPr lang="en-US" altLang="en-US" dirty="0"/>
              <a:t>Economic Exposure</a:t>
            </a:r>
          </a:p>
        </p:txBody>
      </p:sp>
      <p:sp>
        <p:nvSpPr>
          <p:cNvPr id="6147" name="Rectangle 3"/>
          <p:cNvSpPr>
            <a:spLocks noGrp="1" noChangeArrowheads="1"/>
          </p:cNvSpPr>
          <p:nvPr>
            <p:ph idx="1"/>
          </p:nvPr>
        </p:nvSpPr>
        <p:spPr>
          <a:xfrm>
            <a:off x="217715" y="1371600"/>
            <a:ext cx="8686800" cy="4926013"/>
          </a:xfrm>
        </p:spPr>
        <p:txBody>
          <a:bodyPr/>
          <a:lstStyle/>
          <a:p>
            <a:pPr eaLnBrk="1" hangingPunct="1"/>
            <a:r>
              <a:rPr lang="en-US" altLang="en-US" sz="2800" dirty="0"/>
              <a:t>Changes in exchange rates can affect not only firms that are directly engaged in international trade but also purely domestic firms.</a:t>
            </a:r>
          </a:p>
          <a:p>
            <a:pPr eaLnBrk="1" hangingPunct="1"/>
            <a:r>
              <a:rPr lang="en-US" altLang="en-US" sz="2800" dirty="0"/>
              <a:t>Furthermore, changes in exchange rates may affect not only the operating cash flows of a firm by altering its competitive position but also dollar (home currency) values of the firm’s assets and liabilities</a:t>
            </a:r>
          </a:p>
          <a:p>
            <a:pPr eaLnBrk="1" hangingPunct="1"/>
            <a:r>
              <a:rPr lang="en-US" altLang="en-US" sz="2800" dirty="0"/>
              <a:t>Exchange rate changes can systematically affect the value of the firm by influencing its operating cash flows as well as the domestic currency values of its assets and liabilities</a:t>
            </a:r>
            <a:endParaRPr lang="en-US" altLang="en-US" sz="2400" dirty="0"/>
          </a:p>
          <a:p>
            <a:pPr lvl="1"/>
            <a:endParaRPr lang="en-US" altLang="en-US" sz="2400" dirty="0"/>
          </a:p>
          <a:p>
            <a:endParaRPr lang="en-US" altLang="en-US" sz="2700" dirty="0"/>
          </a:p>
        </p:txBody>
      </p:sp>
      <p:sp>
        <p:nvSpPr>
          <p:cNvPr id="6" name="Rectangle 6"/>
          <p:cNvSpPr>
            <a:spLocks noChangeArrowheads="1"/>
          </p:cNvSpPr>
          <p:nvPr/>
        </p:nvSpPr>
        <p:spPr bwMode="auto">
          <a:xfrm>
            <a:off x="8763000" y="6553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3</a:t>
            </a:fld>
            <a:endParaRPr lang="en-US" altLang="en-US" sz="1000" dirty="0">
              <a:cs typeface="Arial" charset="0"/>
            </a:endParaRPr>
          </a:p>
        </p:txBody>
      </p:sp>
      <p:sp>
        <p:nvSpPr>
          <p:cNvPr id="8" name="Rectangle 20">
            <a:extLst>
              <a:ext uri="{FF2B5EF4-FFF2-40B4-BE49-F238E27FC236}">
                <a16:creationId xmlns:a16="http://schemas.microsoft.com/office/drawing/2014/main" id="{38DB3375-BE07-4478-81F1-6455B8C83A29}"/>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914400"/>
            <a:ext cx="8229600" cy="762000"/>
          </a:xfrm>
        </p:spPr>
        <p:txBody>
          <a:bodyPr>
            <a:normAutofit/>
          </a:bodyPr>
          <a:lstStyle/>
          <a:p>
            <a:pPr eaLnBrk="1" hangingPunct="1"/>
            <a:r>
              <a:rPr lang="en-US" altLang="en-US" sz="4400" dirty="0"/>
              <a:t>Financial Hedging</a:t>
            </a:r>
          </a:p>
        </p:txBody>
      </p:sp>
      <p:sp>
        <p:nvSpPr>
          <p:cNvPr id="29699" name="Rectangle 3"/>
          <p:cNvSpPr>
            <a:spLocks noGrp="1" noChangeArrowheads="1"/>
          </p:cNvSpPr>
          <p:nvPr>
            <p:ph idx="1"/>
          </p:nvPr>
        </p:nvSpPr>
        <p:spPr/>
        <p:txBody>
          <a:bodyPr/>
          <a:lstStyle/>
          <a:p>
            <a:pPr eaLnBrk="1" hangingPunct="1"/>
            <a:r>
              <a:rPr lang="en-US" altLang="en-US" sz="3000" b="1" dirty="0"/>
              <a:t>Financial hedging </a:t>
            </a:r>
            <a:r>
              <a:rPr lang="en-US" altLang="en-US" sz="3000" dirty="0"/>
              <a:t>can be used to stabilize the firm’s cash flows</a:t>
            </a:r>
          </a:p>
          <a:p>
            <a:pPr lvl="1"/>
            <a:r>
              <a:rPr lang="en-US" altLang="en-US" sz="2600" b="1" dirty="0"/>
              <a:t>Financial hedging </a:t>
            </a:r>
            <a:r>
              <a:rPr lang="en-US" altLang="en-US" sz="2600" dirty="0"/>
              <a:t>refers to hedging exchange risk exposure using financial contracts such as currency forward and options contracts</a:t>
            </a:r>
          </a:p>
          <a:p>
            <a:r>
              <a:rPr lang="en-US" altLang="en-US" sz="3000" dirty="0"/>
              <a:t>If operational hedges, which involve redeployment of resources, are costly or impractical, financial contracts can provide the firm with a flexible and economical way of dealing with exchange exposure</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30</a:t>
            </a:fld>
            <a:endParaRPr lang="en-US" altLang="en-US" sz="1000" dirty="0">
              <a:cs typeface="Arial" charset="0"/>
            </a:endParaRPr>
          </a:p>
        </p:txBody>
      </p:sp>
      <p:sp>
        <p:nvSpPr>
          <p:cNvPr id="7" name="Rectangle 20">
            <a:extLst>
              <a:ext uri="{FF2B5EF4-FFF2-40B4-BE49-F238E27FC236}">
                <a16:creationId xmlns:a16="http://schemas.microsoft.com/office/drawing/2014/main" id="{D9E1DBA6-3E9B-46BC-98DA-E463EE686472}"/>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762000"/>
            <a:ext cx="9144000" cy="611435"/>
          </a:xfrm>
        </p:spPr>
        <p:txBody>
          <a:bodyPr>
            <a:noAutofit/>
          </a:bodyPr>
          <a:lstStyle/>
          <a:p>
            <a:r>
              <a:rPr lang="en-US" sz="3000" dirty="0"/>
              <a:t>Exchange Rate Exposure of U.S. Industry Portfolios </a:t>
            </a:r>
          </a:p>
        </p:txBody>
      </p:sp>
      <p:sp>
        <p:nvSpPr>
          <p:cNvPr id="6" name="Rectangle 6"/>
          <p:cNvSpPr>
            <a:spLocks noChangeArrowheads="1"/>
          </p:cNvSpPr>
          <p:nvPr/>
        </p:nvSpPr>
        <p:spPr bwMode="auto">
          <a:xfrm>
            <a:off x="8763000" y="6553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4</a:t>
            </a:fld>
            <a:endParaRPr lang="en-US" altLang="en-US" sz="1000" dirty="0">
              <a:cs typeface="Arial" charset="0"/>
            </a:endParaRPr>
          </a:p>
        </p:txBody>
      </p:sp>
      <p:pic>
        <p:nvPicPr>
          <p:cNvPr id="2" name="Picture 1">
            <a:extLst>
              <a:ext uri="{FF2B5EF4-FFF2-40B4-BE49-F238E27FC236}">
                <a16:creationId xmlns:a16="http://schemas.microsoft.com/office/drawing/2014/main" id="{15BD4DEB-D12A-4834-A7CD-8F04708E0683}"/>
              </a:ext>
            </a:extLst>
          </p:cNvPr>
          <p:cNvPicPr>
            <a:picLocks noChangeAspect="1"/>
          </p:cNvPicPr>
          <p:nvPr/>
        </p:nvPicPr>
        <p:blipFill>
          <a:blip r:embed="rId3"/>
          <a:stretch>
            <a:fillRect/>
          </a:stretch>
        </p:blipFill>
        <p:spPr>
          <a:xfrm>
            <a:off x="2014460" y="1295401"/>
            <a:ext cx="4767340" cy="5255624"/>
          </a:xfrm>
          <a:prstGeom prst="rect">
            <a:avLst/>
          </a:prstGeom>
        </p:spPr>
      </p:pic>
      <p:sp>
        <p:nvSpPr>
          <p:cNvPr id="8" name="Rectangle 20">
            <a:extLst>
              <a:ext uri="{FF2B5EF4-FFF2-40B4-BE49-F238E27FC236}">
                <a16:creationId xmlns:a16="http://schemas.microsoft.com/office/drawing/2014/main" id="{B189450C-AB48-4D4E-9077-BE9E278F3D90}"/>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782637"/>
            <a:ext cx="8534400" cy="990600"/>
          </a:xfrm>
        </p:spPr>
        <p:txBody>
          <a:bodyPr>
            <a:noAutofit/>
          </a:bodyPr>
          <a:lstStyle/>
          <a:p>
            <a:pPr eaLnBrk="1" hangingPunct="1"/>
            <a:r>
              <a:rPr lang="en-US" altLang="en-US" sz="4400" dirty="0"/>
              <a:t>How to Measure Economic Exposure</a:t>
            </a:r>
          </a:p>
        </p:txBody>
      </p:sp>
      <p:sp>
        <p:nvSpPr>
          <p:cNvPr id="10243" name="Rectangle 3"/>
          <p:cNvSpPr>
            <a:spLocks noGrp="1" noChangeArrowheads="1"/>
          </p:cNvSpPr>
          <p:nvPr>
            <p:ph idx="1"/>
          </p:nvPr>
        </p:nvSpPr>
        <p:spPr>
          <a:xfrm>
            <a:off x="381000" y="1447800"/>
            <a:ext cx="8229600" cy="4953000"/>
          </a:xfrm>
        </p:spPr>
        <p:txBody>
          <a:bodyPr/>
          <a:lstStyle/>
          <a:p>
            <a:pPr eaLnBrk="1" hangingPunct="1">
              <a:lnSpc>
                <a:spcPct val="90000"/>
              </a:lnSpc>
            </a:pPr>
            <a:r>
              <a:rPr lang="en-US" altLang="en-US" sz="3000" dirty="0"/>
              <a:t>Currency risk (or uncertainty) represents random changes in exchange rates, while currency exposure measures “what is at risk”</a:t>
            </a:r>
          </a:p>
          <a:p>
            <a:pPr eaLnBrk="1" hangingPunct="1">
              <a:lnSpc>
                <a:spcPct val="90000"/>
              </a:lnSpc>
            </a:pPr>
            <a:r>
              <a:rPr lang="en-US" altLang="en-US" sz="2000" dirty="0"/>
              <a:t>Under certain conditions, a firm may not face any exposure at all, that is, nothing is at risk, even if the exchange rates change randomly.</a:t>
            </a:r>
            <a:endParaRPr lang="en-US" altLang="en-US" sz="3000" dirty="0"/>
          </a:p>
          <a:p>
            <a:pPr eaLnBrk="1" hangingPunct="1">
              <a:lnSpc>
                <a:spcPct val="90000"/>
              </a:lnSpc>
            </a:pPr>
            <a:r>
              <a:rPr lang="en-US" altLang="en-US" sz="3000" dirty="0"/>
              <a:t>Exposure to currency risk can be properly measured by the following:</a:t>
            </a:r>
          </a:p>
          <a:p>
            <a:pPr lvl="1" eaLnBrk="1" hangingPunct="1">
              <a:lnSpc>
                <a:spcPct val="90000"/>
              </a:lnSpc>
            </a:pPr>
            <a:r>
              <a:rPr lang="en-US" altLang="en-US" sz="2600" dirty="0"/>
              <a:t>Sensitivity of the future home currency values of the firm’s assets and liabilities to random changes in exchange rates</a:t>
            </a:r>
          </a:p>
          <a:p>
            <a:pPr lvl="1" eaLnBrk="1" hangingPunct="1">
              <a:lnSpc>
                <a:spcPct val="90000"/>
              </a:lnSpc>
            </a:pPr>
            <a:r>
              <a:rPr lang="en-US" altLang="en-US" sz="2600" dirty="0"/>
              <a:t>Sensitivity of the firm’s operating cash flows to random changes in exchange rates</a:t>
            </a:r>
          </a:p>
        </p:txBody>
      </p:sp>
      <p:sp>
        <p:nvSpPr>
          <p:cNvPr id="5" name="Rectangle 6"/>
          <p:cNvSpPr>
            <a:spLocks noChangeArrowheads="1"/>
          </p:cNvSpPr>
          <p:nvPr/>
        </p:nvSpPr>
        <p:spPr bwMode="auto">
          <a:xfrm>
            <a:off x="8763000" y="6553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5</a:t>
            </a:fld>
            <a:endParaRPr lang="en-US" altLang="en-US" sz="1000" dirty="0">
              <a:cs typeface="Arial" charset="0"/>
            </a:endParaRPr>
          </a:p>
        </p:txBody>
      </p:sp>
      <p:sp>
        <p:nvSpPr>
          <p:cNvPr id="7" name="Rectangle 20">
            <a:extLst>
              <a:ext uri="{FF2B5EF4-FFF2-40B4-BE49-F238E27FC236}">
                <a16:creationId xmlns:a16="http://schemas.microsoft.com/office/drawing/2014/main" id="{B5D8E208-6F5F-44CC-B8AB-DC536FEC41F3}"/>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067800" cy="990600"/>
          </a:xfrm>
        </p:spPr>
        <p:txBody>
          <a:bodyPr>
            <a:noAutofit/>
          </a:bodyPr>
          <a:lstStyle/>
          <a:p>
            <a:r>
              <a:rPr lang="en-US" sz="4400" dirty="0"/>
              <a:t>Channels of Economic Exposure </a:t>
            </a:r>
            <a:br>
              <a:rPr lang="en-US" sz="3600" dirty="0"/>
            </a:br>
            <a:endParaRPr lang="en-US" sz="3600" dirty="0"/>
          </a:p>
        </p:txBody>
      </p:sp>
      <p:sp>
        <p:nvSpPr>
          <p:cNvPr id="4" name="Rectangle 6"/>
          <p:cNvSpPr>
            <a:spLocks noChangeArrowheads="1"/>
          </p:cNvSpPr>
          <p:nvPr/>
        </p:nvSpPr>
        <p:spPr bwMode="auto">
          <a:xfrm>
            <a:off x="8763000" y="6553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91943637-106A-46F1-8C14-D2EA9B685930}" type="slidenum">
              <a:rPr lang="en-US" altLang="en-US" sz="900" smtClean="0">
                <a:cs typeface="Arial" charset="0"/>
              </a:rPr>
              <a:t>6</a:t>
            </a:fld>
            <a:endParaRPr lang="en-US" altLang="en-US" sz="1000" dirty="0">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7" y="2209800"/>
            <a:ext cx="721042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0">
            <a:extLst>
              <a:ext uri="{FF2B5EF4-FFF2-40B4-BE49-F238E27FC236}">
                <a16:creationId xmlns:a16="http://schemas.microsoft.com/office/drawing/2014/main" id="{9C336181-F4E3-48EA-9012-A5413FEE3FEC}"/>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extLst>
      <p:ext uri="{BB962C8B-B14F-4D97-AF65-F5344CB8AC3E}">
        <p14:creationId xmlns:p14="http://schemas.microsoft.com/office/powerpoint/2010/main" val="306949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85800"/>
            <a:ext cx="8229600" cy="990600"/>
          </a:xfrm>
        </p:spPr>
        <p:txBody>
          <a:bodyPr>
            <a:normAutofit/>
          </a:bodyPr>
          <a:lstStyle/>
          <a:p>
            <a:pPr eaLnBrk="1" hangingPunct="1"/>
            <a:r>
              <a:rPr lang="en-US" altLang="en-US" sz="4600" dirty="0"/>
              <a:t>Measuring Asset Exposure</a:t>
            </a:r>
          </a:p>
        </p:txBody>
      </p:sp>
      <p:sp>
        <p:nvSpPr>
          <p:cNvPr id="12291" name="Rectangle 3"/>
          <p:cNvSpPr>
            <a:spLocks noGrp="1" noChangeArrowheads="1"/>
          </p:cNvSpPr>
          <p:nvPr>
            <p:ph idx="1"/>
          </p:nvPr>
        </p:nvSpPr>
        <p:spPr>
          <a:xfrm>
            <a:off x="457200" y="1676400"/>
            <a:ext cx="8229600" cy="4754563"/>
          </a:xfrm>
        </p:spPr>
        <p:txBody>
          <a:bodyPr/>
          <a:lstStyle/>
          <a:p>
            <a:pPr eaLnBrk="1" hangingPunct="1">
              <a:lnSpc>
                <a:spcPct val="90000"/>
              </a:lnSpc>
            </a:pPr>
            <a:r>
              <a:rPr lang="en-US" altLang="en-US" sz="2500" dirty="0"/>
              <a:t>From the perspective of a U.S. firm that owns an asset in Britain, the exposure can be measured by the coefficient (</a:t>
            </a:r>
            <a:r>
              <a:rPr lang="en-US" altLang="en-US" sz="2500" i="1" dirty="0"/>
              <a:t>b</a:t>
            </a:r>
            <a:r>
              <a:rPr lang="en-US" altLang="en-US" sz="2500" dirty="0"/>
              <a:t>) in regressing the </a:t>
            </a:r>
            <a:r>
              <a:rPr lang="en-US" altLang="en-US" sz="2500" b="1" u="sng" dirty="0"/>
              <a:t>dollar value </a:t>
            </a:r>
            <a:r>
              <a:rPr lang="en-US" altLang="en-US" sz="2500" dirty="0"/>
              <a:t>(</a:t>
            </a:r>
            <a:r>
              <a:rPr lang="en-US" altLang="en-US" sz="2500" i="1" dirty="0"/>
              <a:t>P</a:t>
            </a:r>
            <a:r>
              <a:rPr lang="en-US" altLang="en-US" sz="2500" dirty="0"/>
              <a:t>) of the British asset on the dollar/pound exchange rate (</a:t>
            </a:r>
            <a:r>
              <a:rPr lang="en-US" altLang="en-US" sz="2500" i="1" dirty="0"/>
              <a:t>S</a:t>
            </a:r>
            <a:r>
              <a:rPr lang="en-US" altLang="en-US" sz="2500" dirty="0"/>
              <a:t>)</a:t>
            </a:r>
          </a:p>
          <a:p>
            <a:pPr algn="ctr" eaLnBrk="1" hangingPunct="1">
              <a:lnSpc>
                <a:spcPct val="90000"/>
              </a:lnSpc>
              <a:buFont typeface="Wingdings" pitchFamily="2" charset="2"/>
              <a:buNone/>
            </a:pPr>
            <a:endParaRPr lang="en-US" altLang="en-US" sz="2500" i="1" dirty="0"/>
          </a:p>
          <a:p>
            <a:pPr algn="ctr" eaLnBrk="1" hangingPunct="1">
              <a:lnSpc>
                <a:spcPct val="90000"/>
              </a:lnSpc>
              <a:buFont typeface="Wingdings" pitchFamily="2" charset="2"/>
              <a:buNone/>
            </a:pPr>
            <a:r>
              <a:rPr lang="en-US" altLang="en-US" sz="3000" i="1" dirty="0"/>
              <a:t>P = a + b×S + e</a:t>
            </a:r>
          </a:p>
        </p:txBody>
      </p:sp>
      <p:sp>
        <p:nvSpPr>
          <p:cNvPr id="12292" name="Text Box 4"/>
          <p:cNvSpPr txBox="1">
            <a:spLocks noChangeArrowheads="1"/>
          </p:cNvSpPr>
          <p:nvPr/>
        </p:nvSpPr>
        <p:spPr bwMode="auto">
          <a:xfrm>
            <a:off x="588180" y="3886200"/>
            <a:ext cx="8551862" cy="10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500" dirty="0">
                <a:latin typeface="Arial Unicode MS" panose="020B0604020202020204" pitchFamily="34" charset="-128"/>
                <a:ea typeface="Arial Unicode MS" panose="020B0604020202020204" pitchFamily="34" charset="-128"/>
                <a:cs typeface="Arial Unicode MS" panose="020B0604020202020204" pitchFamily="34" charset="-128"/>
              </a:rPr>
              <a:t>Where</a:t>
            </a:r>
          </a:p>
          <a:p>
            <a:pPr marL="342900" indent="-342900">
              <a:spcBef>
                <a:spcPct val="50000"/>
              </a:spcBef>
              <a:buFont typeface="Arial" panose="020B0604020202020204" pitchFamily="34" charset="0"/>
              <a:buChar char="•"/>
            </a:pPr>
            <a:r>
              <a:rPr lang="en-US" altLang="en-US" sz="25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500" i="1" dirty="0">
                <a:latin typeface="Arial Unicode MS" panose="020B0604020202020204" pitchFamily="34" charset="-128"/>
                <a:ea typeface="Arial Unicode MS" panose="020B0604020202020204" pitchFamily="34" charset="-128"/>
                <a:cs typeface="Arial Unicode MS" panose="020B0604020202020204" pitchFamily="34" charset="-128"/>
              </a:rPr>
              <a:t>a</a:t>
            </a:r>
            <a:r>
              <a:rPr lang="en-US" altLang="en-US" sz="2500" dirty="0">
                <a:latin typeface="Arial Unicode MS" panose="020B0604020202020204" pitchFamily="34" charset="-128"/>
                <a:ea typeface="Arial Unicode MS" panose="020B0604020202020204" pitchFamily="34" charset="-128"/>
                <a:cs typeface="Arial Unicode MS" panose="020B0604020202020204" pitchFamily="34" charset="-128"/>
              </a:rPr>
              <a:t> is the regression constant</a:t>
            </a:r>
          </a:p>
        </p:txBody>
      </p:sp>
      <p:sp>
        <p:nvSpPr>
          <p:cNvPr id="12293" name="Text Box 5"/>
          <p:cNvSpPr txBox="1">
            <a:spLocks noChangeArrowheads="1"/>
          </p:cNvSpPr>
          <p:nvPr/>
        </p:nvSpPr>
        <p:spPr bwMode="auto">
          <a:xfrm>
            <a:off x="677862" y="4953936"/>
            <a:ext cx="8550275" cy="48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Font typeface="Arial" panose="020B0604020202020204" pitchFamily="34" charset="0"/>
              <a:buChar char="•"/>
            </a:pPr>
            <a:r>
              <a:rPr lang="en-US" altLang="en-US" sz="2500" i="1" dirty="0">
                <a:latin typeface="Arial Unicode MS" panose="020B0604020202020204" pitchFamily="34" charset="-128"/>
                <a:ea typeface="Arial Unicode MS" panose="020B0604020202020204" pitchFamily="34" charset="-128"/>
                <a:cs typeface="Arial Unicode MS" panose="020B0604020202020204" pitchFamily="34" charset="-128"/>
              </a:rPr>
              <a:t>e</a:t>
            </a:r>
            <a:r>
              <a:rPr lang="en-US" altLang="en-US" sz="2500" dirty="0">
                <a:latin typeface="Arial Unicode MS" panose="020B0604020202020204" pitchFamily="34" charset="-128"/>
                <a:ea typeface="Arial Unicode MS" panose="020B0604020202020204" pitchFamily="34" charset="-128"/>
                <a:cs typeface="Arial Unicode MS" panose="020B0604020202020204" pitchFamily="34" charset="-128"/>
              </a:rPr>
              <a:t> is the random error term with mean zero </a:t>
            </a:r>
          </a:p>
        </p:txBody>
      </p:sp>
      <p:sp>
        <p:nvSpPr>
          <p:cNvPr id="12294" name="Text Box 6"/>
          <p:cNvSpPr txBox="1">
            <a:spLocks noChangeArrowheads="1"/>
          </p:cNvSpPr>
          <p:nvPr/>
        </p:nvSpPr>
        <p:spPr bwMode="auto">
          <a:xfrm>
            <a:off x="653123" y="5427698"/>
            <a:ext cx="8550275" cy="87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Font typeface="Arial" panose="020B0604020202020204" pitchFamily="34" charset="0"/>
              <a:buChar char="•"/>
            </a:pPr>
            <a:r>
              <a:rPr lang="en-US" altLang="en-US" sz="2500" dirty="0">
                <a:latin typeface="Arial Unicode MS" panose="020B0604020202020204" pitchFamily="34" charset="-128"/>
                <a:ea typeface="Arial Unicode MS" panose="020B0604020202020204" pitchFamily="34" charset="-128"/>
                <a:cs typeface="Arial Unicode MS" panose="020B0604020202020204" pitchFamily="34" charset="-128"/>
              </a:rPr>
              <a:t>the regression coefficient </a:t>
            </a:r>
            <a:r>
              <a:rPr lang="en-US" altLang="en-US" sz="2500" i="1" dirty="0">
                <a:latin typeface="Arial Unicode MS" panose="020B0604020202020204" pitchFamily="34" charset="-128"/>
                <a:ea typeface="Arial Unicode MS" panose="020B0604020202020204" pitchFamily="34" charset="-128"/>
                <a:cs typeface="Arial Unicode MS" panose="020B0604020202020204" pitchFamily="34" charset="-128"/>
              </a:rPr>
              <a:t>b</a:t>
            </a:r>
            <a:r>
              <a:rPr lang="en-US" altLang="en-US" sz="2500" dirty="0">
                <a:latin typeface="Arial Unicode MS" panose="020B0604020202020204" pitchFamily="34" charset="-128"/>
                <a:ea typeface="Arial Unicode MS" panose="020B0604020202020204" pitchFamily="34" charset="-128"/>
                <a:cs typeface="Arial Unicode MS" panose="020B0604020202020204" pitchFamily="34" charset="-128"/>
              </a:rPr>
              <a:t> measures the sensitivity of the dollar value of the asset (</a:t>
            </a:r>
            <a:r>
              <a:rPr lang="en-US" altLang="en-US" sz="2500" i="1" dirty="0">
                <a:latin typeface="Arial Unicode MS" panose="020B0604020202020204" pitchFamily="34" charset="-128"/>
                <a:ea typeface="Arial Unicode MS" panose="020B0604020202020204" pitchFamily="34" charset="-128"/>
                <a:cs typeface="Arial Unicode MS" panose="020B0604020202020204" pitchFamily="34" charset="-128"/>
              </a:rPr>
              <a:t>P</a:t>
            </a:r>
            <a:r>
              <a:rPr lang="en-US" altLang="en-US" sz="2500" dirty="0">
                <a:latin typeface="Arial Unicode MS" panose="020B0604020202020204" pitchFamily="34" charset="-128"/>
                <a:ea typeface="Arial Unicode MS" panose="020B0604020202020204" pitchFamily="34" charset="-128"/>
                <a:cs typeface="Arial Unicode MS" panose="020B0604020202020204" pitchFamily="34" charset="-128"/>
              </a:rPr>
              <a:t>) to the exchange rate (</a:t>
            </a:r>
            <a:r>
              <a:rPr lang="en-US" altLang="en-US" sz="2500" i="1" dirty="0">
                <a:latin typeface="Arial Unicode MS" panose="020B0604020202020204" pitchFamily="34" charset="-128"/>
                <a:ea typeface="Arial Unicode MS" panose="020B0604020202020204" pitchFamily="34" charset="-128"/>
                <a:cs typeface="Arial Unicode MS" panose="020B0604020202020204" pitchFamily="34" charset="-128"/>
              </a:rPr>
              <a:t>S</a:t>
            </a:r>
            <a:r>
              <a:rPr lang="en-US" altLang="en-US" sz="25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8" name="Rectangle 6"/>
          <p:cNvSpPr>
            <a:spLocks noChangeArrowheads="1"/>
          </p:cNvSpPr>
          <p:nvPr/>
        </p:nvSpPr>
        <p:spPr bwMode="auto">
          <a:xfrm>
            <a:off x="8763000" y="6553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7</a:t>
            </a:fld>
            <a:endParaRPr lang="en-US" altLang="en-US" sz="1000" dirty="0">
              <a:cs typeface="Arial" charset="0"/>
            </a:endParaRPr>
          </a:p>
        </p:txBody>
      </p:sp>
      <p:sp>
        <p:nvSpPr>
          <p:cNvPr id="10" name="Rectangle 20">
            <a:extLst>
              <a:ext uri="{FF2B5EF4-FFF2-40B4-BE49-F238E27FC236}">
                <a16:creationId xmlns:a16="http://schemas.microsoft.com/office/drawing/2014/main" id="{4096E9BA-48AC-445A-AF26-2E362AA3AE5B}"/>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altLang="en-US" sz="4000" dirty="0"/>
              <a:t>Measuring Asset Exposure (Continued)</a:t>
            </a:r>
          </a:p>
        </p:txBody>
      </p:sp>
      <p:sp>
        <p:nvSpPr>
          <p:cNvPr id="13315" name="Rectangle 3"/>
          <p:cNvSpPr>
            <a:spLocks noGrp="1" noChangeArrowheads="1"/>
          </p:cNvSpPr>
          <p:nvPr>
            <p:ph idx="1"/>
          </p:nvPr>
        </p:nvSpPr>
        <p:spPr>
          <a:xfrm>
            <a:off x="457200" y="1905000"/>
            <a:ext cx="8305800" cy="4525963"/>
          </a:xfrm>
        </p:spPr>
        <p:txBody>
          <a:bodyPr/>
          <a:lstStyle/>
          <a:p>
            <a:r>
              <a:rPr lang="en-US" altLang="en-US" sz="2800" dirty="0"/>
              <a:t>The </a:t>
            </a:r>
            <a:r>
              <a:rPr lang="en-US" altLang="en-US" sz="2800" b="1" dirty="0"/>
              <a:t>exposure coefficient</a:t>
            </a:r>
            <a:r>
              <a:rPr lang="en-US" altLang="en-US" sz="2800" dirty="0"/>
              <a:t>, </a:t>
            </a:r>
            <a:r>
              <a:rPr lang="en-US" altLang="en-US" sz="2800" i="1" dirty="0"/>
              <a:t>b</a:t>
            </a:r>
            <a:r>
              <a:rPr lang="en-US" altLang="en-US" sz="2800" dirty="0"/>
              <a:t>, is defined as follows:</a:t>
            </a:r>
          </a:p>
        </p:txBody>
      </p:sp>
      <p:sp>
        <p:nvSpPr>
          <p:cNvPr id="13316" name="Text Box 4"/>
          <p:cNvSpPr txBox="1">
            <a:spLocks noChangeArrowheads="1"/>
          </p:cNvSpPr>
          <p:nvPr/>
        </p:nvSpPr>
        <p:spPr bwMode="auto">
          <a:xfrm>
            <a:off x="524668" y="4045382"/>
            <a:ext cx="8551863" cy="225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Where </a:t>
            </a:r>
          </a:p>
          <a:p>
            <a:pPr marL="457200" indent="-457200">
              <a:spcBef>
                <a:spcPct val="50000"/>
              </a:spcBef>
              <a:buFont typeface="Arial" panose="020B0604020202020204" pitchFamily="34" charset="0"/>
              <a:buChar char="•"/>
            </a:pPr>
            <a:r>
              <a:rPr lang="en-US" altLang="en-US" sz="2800" dirty="0" err="1">
                <a:latin typeface="Arial Unicode MS" panose="020B0604020202020204" pitchFamily="34" charset="-128"/>
                <a:ea typeface="Arial Unicode MS" panose="020B0604020202020204" pitchFamily="34" charset="-128"/>
                <a:cs typeface="Arial Unicode MS" panose="020B0604020202020204" pitchFamily="34" charset="-128"/>
              </a:rPr>
              <a:t>Cov</a:t>
            </a:r>
            <a:r>
              <a:rPr lang="en-US"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en-US" sz="2800" i="1" dirty="0">
                <a:latin typeface="Arial Unicode MS" panose="020B0604020202020204" pitchFamily="34" charset="-128"/>
                <a:ea typeface="Arial Unicode MS" panose="020B0604020202020204" pitchFamily="34" charset="-128"/>
                <a:cs typeface="Arial Unicode MS" panose="020B0604020202020204" pitchFamily="34" charset="-128"/>
              </a:rPr>
              <a:t>P,S</a:t>
            </a:r>
            <a:r>
              <a:rPr lang="en-US"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 is the covariance between the dollar value of the asset and the exchange rate</a:t>
            </a:r>
          </a:p>
          <a:p>
            <a:pPr marL="457200" indent="-457200">
              <a:spcBef>
                <a:spcPct val="50000"/>
              </a:spcBef>
              <a:buFont typeface="Arial" panose="020B0604020202020204" pitchFamily="34" charset="0"/>
              <a:buChar char="•"/>
            </a:pPr>
            <a:r>
              <a:rPr lang="en-US"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Var(</a:t>
            </a:r>
            <a:r>
              <a:rPr lang="en-US" altLang="en-US" sz="2800" i="1" dirty="0">
                <a:latin typeface="Arial Unicode MS" panose="020B0604020202020204" pitchFamily="34" charset="-128"/>
                <a:ea typeface="Arial Unicode MS" panose="020B0604020202020204" pitchFamily="34" charset="-128"/>
                <a:cs typeface="Arial Unicode MS" panose="020B0604020202020204" pitchFamily="34" charset="-128"/>
              </a:rPr>
              <a:t>S</a:t>
            </a:r>
            <a:r>
              <a:rPr lang="en-US"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 is the variance of the exchange rate</a:t>
            </a:r>
          </a:p>
        </p:txBody>
      </p:sp>
      <p:grpSp>
        <p:nvGrpSpPr>
          <p:cNvPr id="13317" name="Group 5"/>
          <p:cNvGrpSpPr>
            <a:grpSpLocks/>
          </p:cNvGrpSpPr>
          <p:nvPr/>
        </p:nvGrpSpPr>
        <p:grpSpPr bwMode="auto">
          <a:xfrm>
            <a:off x="3367881" y="2588419"/>
            <a:ext cx="2408237" cy="1212850"/>
            <a:chOff x="1824" y="1545"/>
            <a:chExt cx="1366" cy="662"/>
          </a:xfrm>
        </p:grpSpPr>
        <p:grpSp>
          <p:nvGrpSpPr>
            <p:cNvPr id="13319" name="Group 6"/>
            <p:cNvGrpSpPr>
              <a:grpSpLocks/>
            </p:cNvGrpSpPr>
            <p:nvPr/>
          </p:nvGrpSpPr>
          <p:grpSpPr bwMode="auto">
            <a:xfrm>
              <a:off x="2256" y="1545"/>
              <a:ext cx="934" cy="662"/>
              <a:chOff x="2256" y="1545"/>
              <a:chExt cx="934" cy="662"/>
            </a:xfrm>
          </p:grpSpPr>
          <p:sp>
            <p:nvSpPr>
              <p:cNvPr id="13321" name="Rectangle 7"/>
              <p:cNvSpPr>
                <a:spLocks noChangeArrowheads="1"/>
              </p:cNvSpPr>
              <p:nvPr/>
            </p:nvSpPr>
            <p:spPr bwMode="auto">
              <a:xfrm>
                <a:off x="2256" y="1545"/>
                <a:ext cx="934"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latin typeface="Times New Roman" pitchFamily="18" charset="0"/>
                  </a:rPr>
                  <a:t>Cov(</a:t>
                </a:r>
                <a:r>
                  <a:rPr lang="en-US" altLang="en-US" sz="3200" i="1">
                    <a:latin typeface="Times New Roman" pitchFamily="18" charset="0"/>
                  </a:rPr>
                  <a:t>P,S</a:t>
                </a:r>
                <a:r>
                  <a:rPr lang="en-US" altLang="en-US" sz="3200">
                    <a:latin typeface="Times New Roman" pitchFamily="18" charset="0"/>
                  </a:rPr>
                  <a:t>)</a:t>
                </a:r>
              </a:p>
            </p:txBody>
          </p:sp>
          <p:sp>
            <p:nvSpPr>
              <p:cNvPr id="13322" name="Rectangle 8"/>
              <p:cNvSpPr>
                <a:spLocks noChangeArrowheads="1"/>
              </p:cNvSpPr>
              <p:nvPr/>
            </p:nvSpPr>
            <p:spPr bwMode="auto">
              <a:xfrm>
                <a:off x="2379" y="1888"/>
                <a:ext cx="699"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latin typeface="Times New Roman" pitchFamily="18" charset="0"/>
                  </a:rPr>
                  <a:t>Var(</a:t>
                </a:r>
                <a:r>
                  <a:rPr lang="en-US" altLang="en-US" sz="3200" i="1">
                    <a:latin typeface="Times New Roman" pitchFamily="18" charset="0"/>
                  </a:rPr>
                  <a:t>S</a:t>
                </a:r>
                <a:r>
                  <a:rPr lang="en-US" altLang="en-US" sz="3200">
                    <a:latin typeface="Times New Roman" pitchFamily="18" charset="0"/>
                  </a:rPr>
                  <a:t>)</a:t>
                </a:r>
              </a:p>
            </p:txBody>
          </p:sp>
          <p:sp>
            <p:nvSpPr>
              <p:cNvPr id="13323" name="Line 9"/>
              <p:cNvSpPr>
                <a:spLocks noChangeShapeType="1"/>
              </p:cNvSpPr>
              <p:nvPr/>
            </p:nvSpPr>
            <p:spPr bwMode="auto">
              <a:xfrm>
                <a:off x="2304" y="1872"/>
                <a:ext cx="86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20" name="Rectangle 10"/>
            <p:cNvSpPr>
              <a:spLocks noChangeArrowheads="1"/>
            </p:cNvSpPr>
            <p:nvPr/>
          </p:nvSpPr>
          <p:spPr bwMode="auto">
            <a:xfrm>
              <a:off x="1824" y="1696"/>
              <a:ext cx="4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i="1">
                  <a:latin typeface="Times New Roman" pitchFamily="18" charset="0"/>
                </a:rPr>
                <a:t>b = </a:t>
              </a:r>
            </a:p>
          </p:txBody>
        </p:sp>
      </p:grpSp>
      <p:sp>
        <p:nvSpPr>
          <p:cNvPr id="12"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8</a:t>
            </a:fld>
            <a:endParaRPr lang="en-US" altLang="en-US" sz="1000" dirty="0">
              <a:cs typeface="Arial" charset="0"/>
            </a:endParaRPr>
          </a:p>
        </p:txBody>
      </p:sp>
      <p:sp>
        <p:nvSpPr>
          <p:cNvPr id="14" name="Rectangle 20">
            <a:extLst>
              <a:ext uri="{FF2B5EF4-FFF2-40B4-BE49-F238E27FC236}">
                <a16:creationId xmlns:a16="http://schemas.microsoft.com/office/drawing/2014/main" id="{A184563F-ED25-4100-9B4A-5672DB3C442B}"/>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838200"/>
            <a:ext cx="8229600" cy="838200"/>
          </a:xfrm>
        </p:spPr>
        <p:txBody>
          <a:bodyPr/>
          <a:lstStyle/>
          <a:p>
            <a:pPr eaLnBrk="1" hangingPunct="1"/>
            <a:r>
              <a:rPr lang="en-US" altLang="en-US" dirty="0"/>
              <a:t>Example</a:t>
            </a:r>
          </a:p>
        </p:txBody>
      </p:sp>
      <p:sp>
        <p:nvSpPr>
          <p:cNvPr id="15363" name="Rectangle 3"/>
          <p:cNvSpPr>
            <a:spLocks noGrp="1" noChangeArrowheads="1"/>
          </p:cNvSpPr>
          <p:nvPr>
            <p:ph idx="1"/>
          </p:nvPr>
        </p:nvSpPr>
        <p:spPr>
          <a:xfrm>
            <a:off x="457200" y="1600200"/>
            <a:ext cx="8229600" cy="4921250"/>
          </a:xfrm>
        </p:spPr>
        <p:txBody>
          <a:bodyPr/>
          <a:lstStyle/>
          <a:p>
            <a:pPr eaLnBrk="1" hangingPunct="1"/>
            <a:r>
              <a:rPr lang="en-US" altLang="en-US" sz="2800" dirty="0"/>
              <a:t>Suppose a U.S. firm has an asset in Britain whose local currency price is random.</a:t>
            </a:r>
          </a:p>
          <a:p>
            <a:pPr eaLnBrk="1" hangingPunct="1"/>
            <a:r>
              <a:rPr lang="en-US" altLang="en-US" sz="2800" dirty="0"/>
              <a:t>For simplicity, suppose there are only three states of the world and each state is equally likely to occur.</a:t>
            </a:r>
          </a:p>
          <a:p>
            <a:pPr eaLnBrk="1" hangingPunct="1"/>
            <a:r>
              <a:rPr lang="en-US" altLang="en-US" sz="2800" dirty="0"/>
              <a:t>The future local currency price of this British asset (</a:t>
            </a:r>
            <a:r>
              <a:rPr lang="en-US" altLang="en-US" sz="2800" i="1" dirty="0"/>
              <a:t>P</a:t>
            </a:r>
            <a:r>
              <a:rPr lang="en-US" altLang="en-US" sz="2800" dirty="0"/>
              <a:t>*) as well as the future exchange rate (</a:t>
            </a:r>
            <a:r>
              <a:rPr lang="en-US" altLang="en-US" sz="2800" i="1" dirty="0"/>
              <a:t>S</a:t>
            </a:r>
            <a:r>
              <a:rPr lang="en-US" altLang="en-US" sz="2800" dirty="0"/>
              <a:t>)</a:t>
            </a:r>
            <a:r>
              <a:rPr lang="en-US" altLang="en-US" sz="2800" i="1" dirty="0"/>
              <a:t> </a:t>
            </a:r>
            <a:r>
              <a:rPr lang="en-US" altLang="en-US" sz="2800" dirty="0"/>
              <a:t>will be determined, depending on the realized state of the world.</a:t>
            </a:r>
          </a:p>
        </p:txBody>
      </p:sp>
      <p:sp>
        <p:nvSpPr>
          <p:cNvPr id="5" name="Rectangle 6"/>
          <p:cNvSpPr>
            <a:spLocks noChangeArrowheads="1"/>
          </p:cNvSpPr>
          <p:nvPr/>
        </p:nvSpPr>
        <p:spPr bwMode="auto">
          <a:xfrm>
            <a:off x="8686800" y="6553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dirty="0">
                <a:cs typeface="Arial" charset="0"/>
              </a:rPr>
              <a:t>9-</a:t>
            </a:r>
            <a:fld id="{1F0C4415-7F4B-4C3A-AE40-368BBD37FD6D}" type="slidenum">
              <a:rPr lang="en-US" altLang="en-US" sz="900" smtClean="0">
                <a:cs typeface="Arial" charset="0"/>
              </a:rPr>
              <a:pPr algn="r" eaLnBrk="1" hangingPunct="1"/>
              <a:t>9</a:t>
            </a:fld>
            <a:endParaRPr lang="en-US" altLang="en-US" sz="1000" dirty="0">
              <a:cs typeface="Arial" charset="0"/>
            </a:endParaRPr>
          </a:p>
        </p:txBody>
      </p:sp>
      <p:sp>
        <p:nvSpPr>
          <p:cNvPr id="7" name="Rectangle 20">
            <a:extLst>
              <a:ext uri="{FF2B5EF4-FFF2-40B4-BE49-F238E27FC236}">
                <a16:creationId xmlns:a16="http://schemas.microsoft.com/office/drawing/2014/main" id="{85F6B43A-3F30-459B-B09A-2E0A56EA4BB7}"/>
              </a:ext>
            </a:extLst>
          </p:cNvPr>
          <p:cNvSpPr txBox="1">
            <a:spLocks noChangeArrowheads="1"/>
          </p:cNvSpPr>
          <p:nvPr/>
        </p:nvSpPr>
        <p:spPr bwMode="auto">
          <a:xfrm>
            <a:off x="4800600" y="6526213"/>
            <a:ext cx="396240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US" altLang="en-US" sz="900" dirty="0"/>
              <a:t>Copyright © 2021 by the McGraw-Hill Companies, Inc. All rights reserved.</a:t>
            </a:r>
          </a:p>
          <a:p>
            <a:pPr eaLnBrk="1" hangingPunct="1"/>
            <a:endParaRPr lang="en-US" altLang="en-US" sz="900" dirty="0"/>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1359</TotalTime>
  <Words>3051</Words>
  <Application>Microsoft Office PowerPoint</Application>
  <PresentationFormat>On-screen Show (4:3)</PresentationFormat>
  <Paragraphs>223</Paragraphs>
  <Slides>30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Arial Unicode MS</vt:lpstr>
      <vt:lpstr>Calibri</vt:lpstr>
      <vt:lpstr>Times New Roman</vt:lpstr>
      <vt:lpstr>Wingdings</vt:lpstr>
      <vt:lpstr>template</vt:lpstr>
      <vt:lpstr>Management of Economic Exposure</vt:lpstr>
      <vt:lpstr>Chapter Outline</vt:lpstr>
      <vt:lpstr>Economic Exposure</vt:lpstr>
      <vt:lpstr>Exchange Rate Exposure of U.S. Industry Portfolios </vt:lpstr>
      <vt:lpstr>How to Measure Economic Exposure</vt:lpstr>
      <vt:lpstr>Channels of Economic Exposure  </vt:lpstr>
      <vt:lpstr>Measuring Asset Exposure</vt:lpstr>
      <vt:lpstr>Measuring Asset Exposure (Continued)</vt:lpstr>
      <vt:lpstr>Example</vt:lpstr>
      <vt:lpstr>Measurement of Currency Exposure</vt:lpstr>
      <vt:lpstr>Computations of Regression Parameters: Case 1</vt:lpstr>
      <vt:lpstr>Hedging Asset Exposure</vt:lpstr>
      <vt:lpstr>Consequences of Hedging Currency Exposure</vt:lpstr>
      <vt:lpstr>Operating Exposure: Definition</vt:lpstr>
      <vt:lpstr>Illustration of Operating Exposure</vt:lpstr>
      <vt:lpstr>Projected Operations for Albion Computers PLC: Benchmark Case ($1.60/)</vt:lpstr>
      <vt:lpstr>Illustration of Operating Exposure (Continued)</vt:lpstr>
      <vt:lpstr>Illustration of Operating Exposure (Concluded)</vt:lpstr>
      <vt:lpstr>Projected Operations for Albion Computers PLC: Case 1 ($1.40/£)</vt:lpstr>
      <vt:lpstr>Projected Operations for Albion Computers PLC: Case 2 ($1.40/£)</vt:lpstr>
      <vt:lpstr>Projected Operations for Albion Computers PLC: Case 3 ($1.40/£)</vt:lpstr>
      <vt:lpstr>Summary of Operating Exposure Effect of Pound Depreciation on Albion Computers</vt:lpstr>
      <vt:lpstr>Determinants of Operating Exposure</vt:lpstr>
      <vt:lpstr>Determinants of Operating Exposure (Continued)</vt:lpstr>
      <vt:lpstr>Managing Operating Exposure</vt:lpstr>
      <vt:lpstr>Selecting Low Cost Production Sites</vt:lpstr>
      <vt:lpstr>Flexible Sourcing Policy</vt:lpstr>
      <vt:lpstr>Diversification of the Market</vt:lpstr>
      <vt:lpstr>R&amp;D Efforts and Product Differentiation</vt:lpstr>
      <vt:lpstr>Financial Hedging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tsonly</dc:creator>
  <cp:lastModifiedBy>د. سعد بن صالح الزوبع | Dr. Saad Alzoba</cp:lastModifiedBy>
  <cp:revision>172</cp:revision>
  <dcterms:created xsi:type="dcterms:W3CDTF">2010-12-17T11:54:02Z</dcterms:created>
  <dcterms:modified xsi:type="dcterms:W3CDTF">2024-11-18T15:09:37Z</dcterms:modified>
</cp:coreProperties>
</file>