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handoutMasterIdLst>
    <p:handoutMasterId r:id="rId20"/>
  </p:handoutMasterIdLst>
  <p:sldIdLst>
    <p:sldId id="256" r:id="rId2"/>
    <p:sldId id="287" r:id="rId3"/>
    <p:sldId id="266" r:id="rId4"/>
    <p:sldId id="267" r:id="rId5"/>
    <p:sldId id="268" r:id="rId6"/>
    <p:sldId id="269" r:id="rId7"/>
    <p:sldId id="284" r:id="rId8"/>
    <p:sldId id="286" r:id="rId9"/>
    <p:sldId id="283" r:id="rId10"/>
    <p:sldId id="285" r:id="rId11"/>
    <p:sldId id="270" r:id="rId12"/>
    <p:sldId id="271" r:id="rId13"/>
    <p:sldId id="272" r:id="rId14"/>
    <p:sldId id="273" r:id="rId15"/>
    <p:sldId id="274" r:id="rId16"/>
    <p:sldId id="275" r:id="rId17"/>
    <p:sldId id="257" r:id="rId18"/>
    <p:sldId id="282"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7" d="100"/>
          <a:sy n="67" d="100"/>
        </p:scale>
        <p:origin x="-60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617C4984-41A4-4E1D-B35E-8469D9D0F180}" type="datetimeFigureOut">
              <a:rPr lang="ar-SA" smtClean="0"/>
              <a:pPr/>
              <a:t>26/03/1433</a:t>
            </a:fld>
            <a:endParaRPr lang="ar-SA"/>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42E90A36-5F55-460B-80DF-A31F89682FBE}" type="slidenum">
              <a:rPr lang="ar-SA" smtClean="0"/>
              <a:pPr/>
              <a:t>‹#›</a:t>
            </a:fld>
            <a:endParaRPr lang="ar-SA"/>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26/03/1433</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26/03/1433</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26/03/1433</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26/03/1433</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26/03/1433</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26/03/1433</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26/03/1433</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26/03/1433</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26/03/1433</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26/03/1433</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26/03/1433</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26/03/1433</a:t>
            </a:fld>
            <a:endParaRPr lang="ar-SA"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Carrier particle Agglutination</a:t>
            </a:r>
            <a:endParaRPr lang="ar-SA" dirty="0"/>
          </a:p>
        </p:txBody>
      </p:sp>
      <p:sp>
        <p:nvSpPr>
          <p:cNvPr id="3" name="Subtitle 2"/>
          <p:cNvSpPr>
            <a:spLocks noGrp="1"/>
          </p:cNvSpPr>
          <p:nvPr>
            <p:ph type="subTitle" idx="1"/>
          </p:nvPr>
        </p:nvSpPr>
        <p:spPr/>
        <p:txBody>
          <a:bodyPr/>
          <a:lstStyle/>
          <a:p>
            <a:r>
              <a:rPr lang="en-US" dirty="0" smtClean="0"/>
              <a:t>Latex agglutination</a:t>
            </a:r>
          </a:p>
          <a:p>
            <a:r>
              <a:rPr lang="en-US" dirty="0" smtClean="0"/>
              <a:t>flocculation</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CRP Test</a:t>
            </a:r>
            <a:endParaRPr lang="ar-SA" dirty="0"/>
          </a:p>
        </p:txBody>
      </p:sp>
      <p:pic>
        <p:nvPicPr>
          <p:cNvPr id="1026" name="Picture 2" descr="C:\Documents and Settings\user\Desktop\CLS 311,414,416\CLS 414\ref reading\crp.jpg"/>
          <p:cNvPicPr>
            <a:picLocks noChangeAspect="1" noChangeArrowheads="1"/>
          </p:cNvPicPr>
          <p:nvPr/>
        </p:nvPicPr>
        <p:blipFill>
          <a:blip r:embed="rId2"/>
          <a:srcRect/>
          <a:stretch>
            <a:fillRect/>
          </a:stretch>
        </p:blipFill>
        <p:spPr bwMode="auto">
          <a:xfrm>
            <a:off x="357158" y="1142984"/>
            <a:ext cx="3571914" cy="2786082"/>
          </a:xfrm>
          <a:prstGeom prst="rect">
            <a:avLst/>
          </a:prstGeom>
          <a:noFill/>
        </p:spPr>
      </p:pic>
      <p:pic>
        <p:nvPicPr>
          <p:cNvPr id="1027" name="Picture 3" descr="C:\Documents and Settings\user\Desktop\CLS 311,414,416\CLS 414\ref reading\crp4.jpg"/>
          <p:cNvPicPr>
            <a:picLocks noGrp="1" noChangeAspect="1" noChangeArrowheads="1"/>
          </p:cNvPicPr>
          <p:nvPr>
            <p:ph idx="1"/>
          </p:nvPr>
        </p:nvPicPr>
        <p:blipFill>
          <a:blip r:embed="rId3"/>
          <a:srcRect/>
          <a:stretch>
            <a:fillRect/>
          </a:stretch>
        </p:blipFill>
        <p:spPr bwMode="auto">
          <a:xfrm>
            <a:off x="428596" y="4000504"/>
            <a:ext cx="3643338" cy="2438400"/>
          </a:xfrm>
          <a:prstGeom prst="rect">
            <a:avLst/>
          </a:prstGeom>
          <a:noFill/>
        </p:spPr>
      </p:pic>
      <p:pic>
        <p:nvPicPr>
          <p:cNvPr id="1028" name="Picture 4" descr="C:\Documents and Settings\user\Desktop\CLS 311,414,416\CLS 414\ref reading\crpa.jpg"/>
          <p:cNvPicPr>
            <a:picLocks noChangeAspect="1" noChangeArrowheads="1"/>
          </p:cNvPicPr>
          <p:nvPr/>
        </p:nvPicPr>
        <p:blipFill>
          <a:blip r:embed="rId4"/>
          <a:srcRect/>
          <a:stretch>
            <a:fillRect/>
          </a:stretch>
        </p:blipFill>
        <p:spPr bwMode="auto">
          <a:xfrm>
            <a:off x="6000760" y="1714487"/>
            <a:ext cx="2209805" cy="4504061"/>
          </a:xfrm>
          <a:prstGeom prst="rect">
            <a:avLst/>
          </a:prstGeom>
          <a:noFill/>
        </p:spPr>
      </p:pic>
      <p:sp>
        <p:nvSpPr>
          <p:cNvPr id="7" name="Rectangle 6"/>
          <p:cNvSpPr/>
          <p:nvPr/>
        </p:nvSpPr>
        <p:spPr>
          <a:xfrm>
            <a:off x="4286248" y="2071678"/>
            <a:ext cx="1071570" cy="428628"/>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en-US" dirty="0" smtClean="0"/>
              <a:t>Latex kit</a:t>
            </a:r>
            <a:endParaRPr lang="ar-SA" dirty="0"/>
          </a:p>
        </p:txBody>
      </p:sp>
      <p:sp>
        <p:nvSpPr>
          <p:cNvPr id="8" name="Rectangle 7"/>
          <p:cNvSpPr/>
          <p:nvPr/>
        </p:nvSpPr>
        <p:spPr>
          <a:xfrm>
            <a:off x="4214810" y="4714884"/>
            <a:ext cx="1071570" cy="428628"/>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en-US" dirty="0" smtClean="0"/>
              <a:t>Latex  Kit</a:t>
            </a:r>
            <a:endParaRPr lang="ar-SA" dirty="0"/>
          </a:p>
        </p:txBody>
      </p:sp>
      <p:sp>
        <p:nvSpPr>
          <p:cNvPr id="10" name="Rectangle 9"/>
          <p:cNvSpPr/>
          <p:nvPr/>
        </p:nvSpPr>
        <p:spPr>
          <a:xfrm>
            <a:off x="6858016" y="1357298"/>
            <a:ext cx="1071570" cy="428628"/>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en-US" dirty="0" smtClean="0"/>
              <a:t>Elisa Kit</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fontScale="90000"/>
          </a:bodyPr>
          <a:lstStyle/>
          <a:p>
            <a:pPr eaLnBrk="1" hangingPunct="1"/>
            <a:r>
              <a:rPr lang="en-US" sz="3600" b="1" u="sng" dirty="0" smtClean="0">
                <a:cs typeface="Times New Roman" pitchFamily="18" charset="0"/>
              </a:rPr>
              <a:t>Flocculation Test</a:t>
            </a:r>
            <a:br>
              <a:rPr lang="en-US" sz="3600" b="1" u="sng" dirty="0" smtClean="0">
                <a:cs typeface="Times New Roman" pitchFamily="18" charset="0"/>
              </a:rPr>
            </a:br>
            <a:r>
              <a:rPr lang="en-US" sz="3600" b="1" u="sng" dirty="0" smtClean="0">
                <a:cs typeface="Times New Roman" pitchFamily="18" charset="0"/>
              </a:rPr>
              <a:t>Rapid Plasma Reagin (RPR)</a:t>
            </a:r>
            <a:r>
              <a:rPr lang="en-US" sz="3600" dirty="0" smtClean="0">
                <a:cs typeface="Times New Roman" pitchFamily="18" charset="0"/>
              </a:rPr>
              <a:t> </a:t>
            </a:r>
            <a:endParaRPr lang="ar-SA" sz="3600" dirty="0" smtClean="0"/>
          </a:p>
        </p:txBody>
      </p:sp>
      <p:sp>
        <p:nvSpPr>
          <p:cNvPr id="3" name="Content Placeholder 2"/>
          <p:cNvSpPr>
            <a:spLocks noGrp="1"/>
          </p:cNvSpPr>
          <p:nvPr>
            <p:ph idx="1"/>
          </p:nvPr>
        </p:nvSpPr>
        <p:spPr/>
        <p:txBody>
          <a:bodyPr rtlCol="1">
            <a:normAutofit fontScale="92500"/>
          </a:bodyPr>
          <a:lstStyle/>
          <a:p>
            <a:pPr algn="l" rtl="0" eaLnBrk="1" fontAlgn="auto" hangingPunct="1">
              <a:lnSpc>
                <a:spcPct val="125000"/>
              </a:lnSpc>
              <a:spcAft>
                <a:spcPts val="0"/>
              </a:spcAft>
              <a:defRPr/>
            </a:pPr>
            <a:r>
              <a:rPr lang="en-US" dirty="0" smtClean="0"/>
              <a:t>Syphilis is a sexually transmitted disease caused by the spirochete </a:t>
            </a:r>
            <a:r>
              <a:rPr lang="en-US" i="1" u="sng" dirty="0" smtClean="0"/>
              <a:t>Treponema pallidum</a:t>
            </a:r>
            <a:r>
              <a:rPr lang="en-US" dirty="0" smtClean="0"/>
              <a:t>. </a:t>
            </a:r>
          </a:p>
          <a:p>
            <a:pPr algn="l" rtl="0" eaLnBrk="1" fontAlgn="auto" hangingPunct="1">
              <a:lnSpc>
                <a:spcPct val="125000"/>
              </a:lnSpc>
              <a:spcAft>
                <a:spcPts val="0"/>
              </a:spcAft>
              <a:defRPr/>
            </a:pPr>
            <a:r>
              <a:rPr lang="en-US" dirty="0" smtClean="0"/>
              <a:t>The </a:t>
            </a:r>
            <a:r>
              <a:rPr lang="en-US" b="1" dirty="0" smtClean="0"/>
              <a:t>RPR</a:t>
            </a:r>
            <a:r>
              <a:rPr lang="en-US" dirty="0" smtClean="0"/>
              <a:t> (Rapid Plasma Reagin) Card test is a </a:t>
            </a:r>
            <a:r>
              <a:rPr lang="en-US" b="1" dirty="0" smtClean="0"/>
              <a:t>presumptive serologic screening test </a:t>
            </a:r>
            <a:r>
              <a:rPr lang="en-US" dirty="0" smtClean="0"/>
              <a:t>for syphilis. </a:t>
            </a:r>
          </a:p>
          <a:p>
            <a:pPr algn="l" rtl="0" eaLnBrk="1" fontAlgn="auto" hangingPunct="1">
              <a:lnSpc>
                <a:spcPct val="125000"/>
              </a:lnSpc>
              <a:spcAft>
                <a:spcPts val="0"/>
              </a:spcAft>
              <a:defRPr/>
            </a:pPr>
            <a:r>
              <a:rPr lang="en-US" dirty="0" smtClean="0"/>
              <a:t>The serum of a person with syphilis contains a </a:t>
            </a:r>
            <a:r>
              <a:rPr lang="en-US" b="1" dirty="0" smtClean="0"/>
              <a:t>non-specific anti-lipid antibody </a:t>
            </a:r>
            <a:r>
              <a:rPr lang="en-US" dirty="0" smtClean="0"/>
              <a:t>(termed </a:t>
            </a:r>
            <a:r>
              <a:rPr lang="en-US" b="1" dirty="0" smtClean="0"/>
              <a:t>Reagin</a:t>
            </a:r>
            <a:r>
              <a:rPr lang="en-US" dirty="0" smtClean="0"/>
              <a:t>), which is not found in normal serum.</a:t>
            </a:r>
            <a:endParaRPr lang="ar-SA"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457200" y="500063"/>
            <a:ext cx="8229600" cy="6000750"/>
          </a:xfrm>
        </p:spPr>
        <p:txBody>
          <a:bodyPr>
            <a:normAutofit lnSpcReduction="10000"/>
          </a:bodyPr>
          <a:lstStyle/>
          <a:p>
            <a:pPr algn="l" rtl="0" eaLnBrk="1" hangingPunct="1">
              <a:lnSpc>
                <a:spcPct val="125000"/>
              </a:lnSpc>
            </a:pPr>
            <a:r>
              <a:rPr lang="en-US" sz="2800" dirty="0" smtClean="0">
                <a:cs typeface="Arial" pitchFamily="34" charset="0"/>
              </a:rPr>
              <a:t>Syphilis infection starts the breakdown of the patient's own tissue cells. </a:t>
            </a:r>
            <a:endParaRPr lang="en-US" sz="2400" dirty="0" smtClean="0">
              <a:cs typeface="Arial" pitchFamily="34" charset="0"/>
            </a:endParaRPr>
          </a:p>
          <a:p>
            <a:pPr algn="l" rtl="0" eaLnBrk="1" hangingPunct="1">
              <a:lnSpc>
                <a:spcPct val="125000"/>
              </a:lnSpc>
            </a:pPr>
            <a:r>
              <a:rPr lang="en-US" sz="2800" dirty="0" smtClean="0">
                <a:cs typeface="Arial" pitchFamily="34" charset="0"/>
              </a:rPr>
              <a:t>Fatty substances which are released, combine with protein from </a:t>
            </a:r>
            <a:r>
              <a:rPr lang="en-US" sz="2800" i="1" u="sng" dirty="0" smtClean="0">
                <a:solidFill>
                  <a:srgbClr val="FF0000"/>
                </a:solidFill>
                <a:cs typeface="Arial" pitchFamily="34" charset="0"/>
              </a:rPr>
              <a:t>Treponema pallidum</a:t>
            </a:r>
            <a:r>
              <a:rPr lang="en-US" sz="2800" u="sng" dirty="0" smtClean="0">
                <a:solidFill>
                  <a:srgbClr val="FF0000"/>
                </a:solidFill>
                <a:cs typeface="Arial" pitchFamily="34" charset="0"/>
              </a:rPr>
              <a:t> </a:t>
            </a:r>
            <a:r>
              <a:rPr lang="en-US" sz="2800" dirty="0" smtClean="0">
                <a:cs typeface="Arial" pitchFamily="34" charset="0"/>
              </a:rPr>
              <a:t>to form an antigen which stimulates the body to produce </a:t>
            </a:r>
            <a:r>
              <a:rPr lang="en-US" sz="2800" b="1" dirty="0" smtClean="0">
                <a:cs typeface="Arial" pitchFamily="34" charset="0"/>
              </a:rPr>
              <a:t>antibodies against both the body's tissue lipids (non-specific or non-treponemal) as well as the </a:t>
            </a:r>
            <a:r>
              <a:rPr lang="en-US" sz="2800" b="1" i="1" u="sng" dirty="0" smtClean="0">
                <a:cs typeface="Arial" pitchFamily="34" charset="0"/>
              </a:rPr>
              <a:t>T. pallidum</a:t>
            </a:r>
            <a:r>
              <a:rPr lang="en-US" sz="2800" b="1" u="sng" dirty="0" smtClean="0">
                <a:cs typeface="Arial" pitchFamily="34" charset="0"/>
              </a:rPr>
              <a:t> </a:t>
            </a:r>
            <a:r>
              <a:rPr lang="en-US" sz="2800" b="1" dirty="0" smtClean="0">
                <a:cs typeface="Arial" pitchFamily="34" charset="0"/>
              </a:rPr>
              <a:t>protein (specific or treponemal</a:t>
            </a:r>
            <a:r>
              <a:rPr lang="en-US" sz="2400" b="1" dirty="0" smtClean="0">
                <a:cs typeface="Arial" pitchFamily="34" charset="0"/>
              </a:rPr>
              <a:t>)</a:t>
            </a:r>
            <a:r>
              <a:rPr lang="en-US" sz="2400" dirty="0" smtClean="0">
                <a:cs typeface="Arial" pitchFamily="34" charset="0"/>
              </a:rPr>
              <a:t>. </a:t>
            </a:r>
          </a:p>
          <a:p>
            <a:pPr algn="l" rtl="0" eaLnBrk="1" hangingPunct="1">
              <a:lnSpc>
                <a:spcPct val="125000"/>
              </a:lnSpc>
            </a:pPr>
            <a:r>
              <a:rPr lang="en-US" sz="2800" dirty="0" smtClean="0">
                <a:cs typeface="Arial" pitchFamily="34" charset="0"/>
              </a:rPr>
              <a:t>The RPR Card test detects the nonspecific antilipid antibody and is referred to as a </a:t>
            </a:r>
            <a:r>
              <a:rPr lang="en-US" sz="2800" b="1" dirty="0" smtClean="0">
                <a:cs typeface="Arial" pitchFamily="34" charset="0"/>
              </a:rPr>
              <a:t>non- treponemal test for syphilis</a:t>
            </a:r>
            <a:r>
              <a:rPr lang="en-US" sz="2400" dirty="0" smtClean="0">
                <a:cs typeface="Arial" pitchFamily="34" charset="0"/>
              </a:rPr>
              <a:t>. </a:t>
            </a:r>
          </a:p>
          <a:p>
            <a:pPr eaLnBrk="1" hangingPunct="1"/>
            <a:endParaRPr lang="ar-SA" sz="24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b="1" u="sng" dirty="0" smtClean="0">
                <a:cs typeface="Times New Roman" pitchFamily="18" charset="0"/>
              </a:rPr>
              <a:t>Principle of the Method</a:t>
            </a:r>
            <a:endParaRPr lang="ar-SA" dirty="0" smtClean="0"/>
          </a:p>
        </p:txBody>
      </p:sp>
      <p:sp>
        <p:nvSpPr>
          <p:cNvPr id="26627" name="Content Placeholder 2"/>
          <p:cNvSpPr>
            <a:spLocks noGrp="1"/>
          </p:cNvSpPr>
          <p:nvPr>
            <p:ph idx="1"/>
          </p:nvPr>
        </p:nvSpPr>
        <p:spPr/>
        <p:txBody>
          <a:bodyPr/>
          <a:lstStyle/>
          <a:p>
            <a:pPr algn="l" rtl="0" eaLnBrk="1" hangingPunct="1"/>
            <a:r>
              <a:rPr lang="en-US" dirty="0" smtClean="0">
                <a:cs typeface="Arial" pitchFamily="34" charset="0"/>
              </a:rPr>
              <a:t>The RPR test is a non-treponemal slide agglutination test for the qualitative and semi-quantitative detection of plasma reagins in human serum.</a:t>
            </a:r>
          </a:p>
          <a:p>
            <a:pPr algn="l" rtl="0" eaLnBrk="1" hangingPunct="1">
              <a:buFont typeface="Arial" pitchFamily="34" charset="0"/>
              <a:buNone/>
            </a:pPr>
            <a:endParaRPr lang="en-US" dirty="0" smtClean="0">
              <a:cs typeface="Arial" pitchFamily="34" charset="0"/>
            </a:endParaRPr>
          </a:p>
          <a:p>
            <a:pPr algn="l" rtl="0" eaLnBrk="1" hangingPunct="1"/>
            <a:r>
              <a:rPr lang="en-US" dirty="0" smtClean="0">
                <a:cs typeface="Arial" pitchFamily="34" charset="0"/>
              </a:rPr>
              <a:t>Carbon particles coated with a lipid complex are agglutinated when mixed with samples containing reagins.</a:t>
            </a:r>
          </a:p>
          <a:p>
            <a:pPr algn="l" eaLnBrk="1" hangingPunct="1"/>
            <a:endParaRPr lang="ar-SA"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a:xfrm>
            <a:off x="457200" y="785813"/>
            <a:ext cx="8229600" cy="5340350"/>
          </a:xfrm>
        </p:spPr>
        <p:txBody>
          <a:bodyPr/>
          <a:lstStyle/>
          <a:p>
            <a:pPr algn="l" rtl="0" eaLnBrk="1" hangingPunct="1"/>
            <a:r>
              <a:rPr lang="en-US" dirty="0" smtClean="0">
                <a:cs typeface="Arial" pitchFamily="34" charset="0"/>
              </a:rPr>
              <a:t>The </a:t>
            </a:r>
            <a:r>
              <a:rPr lang="en-US" b="1" dirty="0" smtClean="0">
                <a:cs typeface="Arial" pitchFamily="34" charset="0"/>
              </a:rPr>
              <a:t>known </a:t>
            </a:r>
            <a:r>
              <a:rPr lang="en-US" b="1" dirty="0" smtClean="0">
                <a:solidFill>
                  <a:srgbClr val="FF0000"/>
                </a:solidFill>
                <a:cs typeface="Arial" pitchFamily="34" charset="0"/>
              </a:rPr>
              <a:t>RPR</a:t>
            </a:r>
            <a:r>
              <a:rPr lang="en-US" b="1" dirty="0" smtClean="0">
                <a:cs typeface="Arial" pitchFamily="34" charset="0"/>
              </a:rPr>
              <a:t> antigen </a:t>
            </a:r>
            <a:r>
              <a:rPr lang="en-US" dirty="0" smtClean="0">
                <a:cs typeface="Arial" pitchFamily="34" charset="0"/>
              </a:rPr>
              <a:t>consists of </a:t>
            </a:r>
            <a:r>
              <a:rPr lang="en-US" b="1" dirty="0" smtClean="0">
                <a:solidFill>
                  <a:srgbClr val="FF0000"/>
                </a:solidFill>
                <a:cs typeface="Arial" pitchFamily="34" charset="0"/>
              </a:rPr>
              <a:t>Cardiolipin, lecithin, and</a:t>
            </a:r>
            <a:r>
              <a:rPr lang="en-US" dirty="0" smtClean="0">
                <a:solidFill>
                  <a:srgbClr val="FF0000"/>
                </a:solidFill>
                <a:cs typeface="Arial" pitchFamily="34" charset="0"/>
              </a:rPr>
              <a:t> </a:t>
            </a:r>
            <a:r>
              <a:rPr lang="en-US" b="1" dirty="0" smtClean="0">
                <a:solidFill>
                  <a:srgbClr val="FF0000"/>
                </a:solidFill>
                <a:cs typeface="Arial" pitchFamily="34" charset="0"/>
              </a:rPr>
              <a:t>cholesterol </a:t>
            </a:r>
            <a:r>
              <a:rPr lang="en-US" b="1" dirty="0" smtClean="0">
                <a:cs typeface="Arial" pitchFamily="34" charset="0"/>
              </a:rPr>
              <a:t>bound to charcoal particles</a:t>
            </a:r>
          </a:p>
          <a:p>
            <a:pPr algn="l" rtl="0" eaLnBrk="1" hangingPunct="1"/>
            <a:r>
              <a:rPr lang="en-US" dirty="0" smtClean="0">
                <a:cs typeface="Arial" pitchFamily="34" charset="0"/>
              </a:rPr>
              <a:t>Charcoal makes the reaction visible. </a:t>
            </a:r>
          </a:p>
          <a:p>
            <a:pPr algn="l" rtl="0" eaLnBrk="1" hangingPunct="1"/>
            <a:r>
              <a:rPr lang="en-US" dirty="0" smtClean="0">
                <a:cs typeface="Arial" pitchFamily="34" charset="0"/>
              </a:rPr>
              <a:t>If the patient has syphilis, the antilipid antibodies (Reagin) in his/her serum will cross-react with the known RPR lipid antigens giving a visible clumping of the charcoal particles. </a:t>
            </a:r>
          </a:p>
          <a:p>
            <a:pPr algn="l" eaLnBrk="1" hangingPunct="1"/>
            <a:endParaRPr lang="ar-SA"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457200"/>
            <a:ext cx="4724400" cy="685800"/>
          </a:xfrm>
        </p:spPr>
        <p:txBody>
          <a:bodyPr rtlCol="1">
            <a:normAutofit fontScale="90000"/>
          </a:bodyPr>
          <a:lstStyle/>
          <a:p>
            <a:pPr algn="l" rtl="0" eaLnBrk="1" fontAlgn="auto" hangingPunct="1">
              <a:spcAft>
                <a:spcPts val="0"/>
              </a:spcAft>
              <a:defRPr/>
            </a:pPr>
            <a:r>
              <a:rPr lang="en-US" sz="4000" u="sng" dirty="0" smtClean="0"/>
              <a:t>Procedure:</a:t>
            </a:r>
          </a:p>
        </p:txBody>
      </p:sp>
      <p:sp>
        <p:nvSpPr>
          <p:cNvPr id="28675" name="Rectangle 3"/>
          <p:cNvSpPr>
            <a:spLocks noGrp="1" noChangeArrowheads="1"/>
          </p:cNvSpPr>
          <p:nvPr>
            <p:ph type="body" idx="1"/>
          </p:nvPr>
        </p:nvSpPr>
        <p:spPr>
          <a:xfrm>
            <a:off x="304800" y="1295400"/>
            <a:ext cx="8610600" cy="5257800"/>
          </a:xfrm>
        </p:spPr>
        <p:txBody>
          <a:bodyPr/>
          <a:lstStyle/>
          <a:p>
            <a:pPr algn="l" rtl="0" eaLnBrk="1" hangingPunct="1">
              <a:lnSpc>
                <a:spcPct val="90000"/>
              </a:lnSpc>
            </a:pPr>
            <a:r>
              <a:rPr lang="en-US" sz="2400" dirty="0" smtClean="0">
                <a:cs typeface="Arial" pitchFamily="34" charset="0"/>
              </a:rPr>
              <a:t>Place 50 µl of sample and one drop of each +ve and –ve controls into separate circles on the test slide.</a:t>
            </a:r>
          </a:p>
          <a:p>
            <a:pPr algn="l" rtl="0" eaLnBrk="1" hangingPunct="1">
              <a:lnSpc>
                <a:spcPct val="90000"/>
              </a:lnSpc>
            </a:pPr>
            <a:endParaRPr lang="en-US" sz="900" dirty="0" smtClean="0">
              <a:cs typeface="Arial" pitchFamily="34" charset="0"/>
            </a:endParaRPr>
          </a:p>
          <a:p>
            <a:pPr algn="l" rtl="0" eaLnBrk="1" hangingPunct="1">
              <a:lnSpc>
                <a:spcPct val="90000"/>
              </a:lnSpc>
            </a:pPr>
            <a:r>
              <a:rPr lang="en-US" sz="2400" dirty="0" smtClean="0">
                <a:cs typeface="Arial" pitchFamily="34" charset="0"/>
              </a:rPr>
              <a:t>Swirl the RPR-carbon reagent gently before using. </a:t>
            </a:r>
          </a:p>
          <a:p>
            <a:pPr algn="l" rtl="0" eaLnBrk="1" hangingPunct="1">
              <a:lnSpc>
                <a:spcPct val="90000"/>
              </a:lnSpc>
            </a:pPr>
            <a:endParaRPr lang="en-US" sz="900" dirty="0" smtClean="0">
              <a:cs typeface="Arial" pitchFamily="34" charset="0"/>
            </a:endParaRPr>
          </a:p>
          <a:p>
            <a:pPr algn="l" rtl="0" eaLnBrk="1" hangingPunct="1">
              <a:lnSpc>
                <a:spcPct val="90000"/>
              </a:lnSpc>
            </a:pPr>
            <a:r>
              <a:rPr lang="en-US" sz="2400" dirty="0" smtClean="0">
                <a:cs typeface="Arial" pitchFamily="34" charset="0"/>
              </a:rPr>
              <a:t>Place the micropipette in a vertical position and perpendicular to the slide, and add one drop (20 µl) of this reagent next to the samples to be tested.</a:t>
            </a:r>
          </a:p>
          <a:p>
            <a:pPr algn="l" rtl="0" eaLnBrk="1" hangingPunct="1">
              <a:lnSpc>
                <a:spcPct val="90000"/>
              </a:lnSpc>
            </a:pPr>
            <a:endParaRPr lang="en-US" sz="900" dirty="0" smtClean="0">
              <a:cs typeface="Arial" pitchFamily="34" charset="0"/>
            </a:endParaRPr>
          </a:p>
          <a:p>
            <a:pPr algn="l" rtl="0" eaLnBrk="1" hangingPunct="1">
              <a:lnSpc>
                <a:spcPct val="90000"/>
              </a:lnSpc>
            </a:pPr>
            <a:r>
              <a:rPr lang="en-US" sz="2400" dirty="0" smtClean="0">
                <a:cs typeface="Arial" pitchFamily="34" charset="0"/>
              </a:rPr>
              <a:t>Mix the drops with a stirrer, spreading them over the entire surface of the circle. Use different stirrers for each samples.</a:t>
            </a:r>
          </a:p>
          <a:p>
            <a:pPr algn="l" rtl="0" eaLnBrk="1" hangingPunct="1">
              <a:lnSpc>
                <a:spcPct val="90000"/>
              </a:lnSpc>
            </a:pPr>
            <a:endParaRPr lang="en-US" sz="900" dirty="0" smtClean="0">
              <a:cs typeface="Arial" pitchFamily="34" charset="0"/>
            </a:endParaRPr>
          </a:p>
          <a:p>
            <a:pPr algn="l" rtl="0" eaLnBrk="1" hangingPunct="1">
              <a:lnSpc>
                <a:spcPct val="90000"/>
              </a:lnSpc>
            </a:pPr>
            <a:r>
              <a:rPr lang="en-US" sz="2400" dirty="0" smtClean="0">
                <a:cs typeface="Arial" pitchFamily="34" charset="0"/>
              </a:rPr>
              <a:t>Place the slide on a mechanical rotor (shaker) at 80-100 r.p.m. for 8 minutes.</a:t>
            </a:r>
            <a:r>
              <a:rPr lang="en-US" sz="2800" dirty="0" smtClean="0">
                <a:cs typeface="Arial" pitchFamily="34" charset="0"/>
              </a:rPr>
              <a:t> </a:t>
            </a:r>
          </a:p>
          <a:p>
            <a:pPr algn="l" rtl="0" eaLnBrk="1" hangingPunct="1">
              <a:lnSpc>
                <a:spcPct val="90000"/>
              </a:lnSpc>
            </a:pPr>
            <a:endParaRPr lang="en-US" sz="1000" dirty="0" smtClean="0">
              <a:cs typeface="Arial" pitchFamily="34" charset="0"/>
            </a:endParaRPr>
          </a:p>
          <a:p>
            <a:pPr algn="l" rtl="0" eaLnBrk="1" hangingPunct="1">
              <a:lnSpc>
                <a:spcPct val="90000"/>
              </a:lnSpc>
            </a:pPr>
            <a:r>
              <a:rPr lang="en-US" sz="2400" dirty="0" smtClean="0">
                <a:cs typeface="Arial" pitchFamily="34" charset="0"/>
              </a:rPr>
              <a:t>Read the test results immediately.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357188" y="642938"/>
            <a:ext cx="8229600" cy="5357812"/>
          </a:xfrm>
        </p:spPr>
        <p:txBody>
          <a:bodyPr/>
          <a:lstStyle/>
          <a:p>
            <a:pPr algn="l" eaLnBrk="1" hangingPunct="1">
              <a:buFont typeface="Wingdings" pitchFamily="2" charset="2"/>
              <a:buNone/>
            </a:pPr>
            <a:r>
              <a:rPr lang="en-US" sz="2400" dirty="0" smtClean="0">
                <a:cs typeface="Arial" pitchFamily="34" charset="0"/>
              </a:rPr>
              <a:t>Read the results as follows: </a:t>
            </a:r>
          </a:p>
          <a:p>
            <a:pPr algn="l" rtl="0" eaLnBrk="1" hangingPunct="1">
              <a:buFont typeface="Wingdings" pitchFamily="2" charset="2"/>
              <a:buNone/>
            </a:pPr>
            <a:endParaRPr lang="en-US" sz="2400" dirty="0" smtClean="0">
              <a:cs typeface="Arial" pitchFamily="34" charset="0"/>
            </a:endParaRPr>
          </a:p>
          <a:p>
            <a:pPr algn="l" rtl="0" eaLnBrk="1" hangingPunct="1"/>
            <a:r>
              <a:rPr lang="en-US" sz="2400" dirty="0" smtClean="0">
                <a:cs typeface="Arial" pitchFamily="34" charset="0"/>
              </a:rPr>
              <a:t>A definite clumping of the charcoal particles is reported as </a:t>
            </a:r>
            <a:r>
              <a:rPr lang="en-US" sz="2400" b="1" dirty="0" smtClean="0">
                <a:cs typeface="Arial" pitchFamily="34" charset="0"/>
              </a:rPr>
              <a:t>reactive (R)</a:t>
            </a:r>
            <a:r>
              <a:rPr lang="en-US" sz="2400" dirty="0" smtClean="0">
                <a:cs typeface="Arial" pitchFamily="34" charset="0"/>
              </a:rPr>
              <a:t> </a:t>
            </a:r>
          </a:p>
          <a:p>
            <a:pPr algn="l" rtl="0" eaLnBrk="1" hangingPunct="1"/>
            <a:r>
              <a:rPr lang="en-US" sz="2400" dirty="0" smtClean="0">
                <a:cs typeface="Arial" pitchFamily="34" charset="0"/>
              </a:rPr>
              <a:t>No clumping is reported as </a:t>
            </a:r>
            <a:r>
              <a:rPr lang="en-US" sz="2400" b="1" dirty="0" smtClean="0">
                <a:cs typeface="Arial" pitchFamily="34" charset="0"/>
              </a:rPr>
              <a:t>non-reactive (N)</a:t>
            </a:r>
            <a:r>
              <a:rPr lang="en-US" sz="2400" dirty="0" smtClean="0">
                <a:cs typeface="Arial" pitchFamily="34" charset="0"/>
              </a:rPr>
              <a:t>. </a:t>
            </a:r>
          </a:p>
          <a:p>
            <a:pPr algn="l" rtl="0" eaLnBrk="1" hangingPunct="1"/>
            <a:endParaRPr lang="en-US" sz="2400" dirty="0" smtClean="0">
              <a:cs typeface="Arial" pitchFamily="34" charset="0"/>
            </a:endParaRPr>
          </a:p>
          <a:p>
            <a:pPr algn="l" rtl="0" eaLnBrk="1" hangingPunct="1"/>
            <a:endParaRPr lang="en-US" sz="2400" dirty="0" smtClean="0">
              <a:cs typeface="Arial" pitchFamily="34" charset="0"/>
            </a:endParaRPr>
          </a:p>
          <a:p>
            <a:pPr algn="l" rtl="0" eaLnBrk="1" hangingPunct="1"/>
            <a:endParaRPr lang="en-US" sz="2400" dirty="0" smtClean="0">
              <a:cs typeface="Arial" pitchFamily="34" charset="0"/>
            </a:endParaRPr>
          </a:p>
          <a:p>
            <a:pPr algn="l" rtl="0" eaLnBrk="1" hangingPunct="1"/>
            <a:endParaRPr lang="en-US" sz="2400" dirty="0" smtClean="0">
              <a:cs typeface="Arial" pitchFamily="34" charset="0"/>
            </a:endParaRPr>
          </a:p>
          <a:p>
            <a:pPr algn="l" rtl="0" eaLnBrk="1" hangingPunct="1"/>
            <a:endParaRPr lang="en-US" sz="2400" dirty="0" smtClean="0">
              <a:cs typeface="Arial" pitchFamily="34" charset="0"/>
            </a:endParaRPr>
          </a:p>
        </p:txBody>
      </p:sp>
      <p:pic>
        <p:nvPicPr>
          <p:cNvPr id="9219" name="Picture 4" descr="rprpos"/>
          <p:cNvPicPr>
            <a:picLocks noChangeAspect="1" noChangeArrowheads="1"/>
          </p:cNvPicPr>
          <p:nvPr/>
        </p:nvPicPr>
        <p:blipFill>
          <a:blip r:embed="rId2"/>
          <a:srcRect/>
          <a:stretch>
            <a:fillRect/>
          </a:stretch>
        </p:blipFill>
        <p:spPr bwMode="auto">
          <a:xfrm>
            <a:off x="1500166" y="3429000"/>
            <a:ext cx="2038350" cy="216693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9220" name="Picture 5" descr="rprneg"/>
          <p:cNvPicPr>
            <a:picLocks noChangeAspect="1" noChangeArrowheads="1"/>
          </p:cNvPicPr>
          <p:nvPr/>
        </p:nvPicPr>
        <p:blipFill>
          <a:blip r:embed="rId3"/>
          <a:srcRect/>
          <a:stretch>
            <a:fillRect/>
          </a:stretch>
        </p:blipFill>
        <p:spPr bwMode="auto">
          <a:xfrm>
            <a:off x="4643438" y="3357562"/>
            <a:ext cx="1866900" cy="219075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Co-agglutination</a:t>
            </a:r>
            <a:endParaRPr lang="ar-SA" dirty="0"/>
          </a:p>
        </p:txBody>
      </p:sp>
      <p:sp>
        <p:nvSpPr>
          <p:cNvPr id="3" name="Content Placeholder 2"/>
          <p:cNvSpPr>
            <a:spLocks noGrp="1"/>
          </p:cNvSpPr>
          <p:nvPr>
            <p:ph idx="1"/>
          </p:nvPr>
        </p:nvSpPr>
        <p:spPr/>
        <p:txBody>
          <a:bodyPr/>
          <a:lstStyle/>
          <a:p>
            <a:pPr algn="l" rtl="0"/>
            <a:r>
              <a:rPr lang="en-US" dirty="0" smtClean="0"/>
              <a:t>Protein A which is a cell wall component of </a:t>
            </a:r>
            <a:r>
              <a:rPr lang="en-US" i="1" u="sng" dirty="0" smtClean="0">
                <a:solidFill>
                  <a:srgbClr val="FF0000"/>
                </a:solidFill>
              </a:rPr>
              <a:t>Staphylococcus aureus </a:t>
            </a:r>
            <a:r>
              <a:rPr lang="en-US" dirty="0" smtClean="0"/>
              <a:t>is able to bind to Fc portion of most IgG Ab leaving Fab portion free to interact with Ag present in specimens.</a:t>
            </a:r>
          </a:p>
          <a:p>
            <a:pPr algn="l" rtl="0"/>
            <a:r>
              <a:rPr lang="en-US" dirty="0" smtClean="0"/>
              <a:t>This test is used to </a:t>
            </a:r>
            <a:r>
              <a:rPr lang="en-US" dirty="0" smtClean="0">
                <a:solidFill>
                  <a:srgbClr val="FF0000"/>
                </a:solidFill>
              </a:rPr>
              <a:t>detect Ag </a:t>
            </a:r>
            <a:r>
              <a:rPr lang="en-US" dirty="0" smtClean="0"/>
              <a:t>in specimens or isolated bacteria from cultures.</a:t>
            </a:r>
          </a:p>
          <a:p>
            <a:pPr algn="l" rtl="0"/>
            <a:r>
              <a:rPr lang="en-US" dirty="0" smtClean="0">
                <a:solidFill>
                  <a:srgbClr val="FF0000"/>
                </a:solidFill>
              </a:rPr>
              <a:t>Example</a:t>
            </a:r>
            <a:r>
              <a:rPr lang="en-US" dirty="0" smtClean="0"/>
              <a:t>: streptococcal serotyping, Bacterial Ag detection kit for meningitis.</a:t>
            </a:r>
          </a:p>
          <a:p>
            <a:pPr algn="l" rtl="0"/>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Co-agglutination</a:t>
            </a:r>
            <a:endParaRPr lang="ar-SA" dirty="0"/>
          </a:p>
        </p:txBody>
      </p:sp>
      <p:sp>
        <p:nvSpPr>
          <p:cNvPr id="3" name="Content Placeholder 2"/>
          <p:cNvSpPr>
            <a:spLocks noGrp="1"/>
          </p:cNvSpPr>
          <p:nvPr>
            <p:ph idx="1"/>
          </p:nvPr>
        </p:nvSpPr>
        <p:spPr/>
        <p:txBody>
          <a:bodyPr/>
          <a:lstStyle/>
          <a:p>
            <a:pPr algn="l" rtl="0"/>
            <a:r>
              <a:rPr lang="en-US" dirty="0" smtClean="0"/>
              <a:t> It is an agglutination where Ab is coated on protein A of Staph. aureus .</a:t>
            </a:r>
          </a:p>
          <a:p>
            <a:pPr algn="l" rtl="0"/>
            <a:endParaRPr lang="en-US" dirty="0" smtClean="0"/>
          </a:p>
          <a:p>
            <a:pPr algn="l" rtl="0"/>
            <a:endParaRPr lang="en-US" dirty="0" smtClean="0"/>
          </a:p>
          <a:p>
            <a:pPr algn="l" rtl="0">
              <a:buNone/>
            </a:pPr>
            <a:r>
              <a:rPr lang="en-US" dirty="0" smtClean="0"/>
              <a:t>               +</a:t>
            </a:r>
            <a:endParaRPr lang="ar-SA" dirty="0"/>
          </a:p>
        </p:txBody>
      </p:sp>
      <p:sp>
        <p:nvSpPr>
          <p:cNvPr id="4" name="WordArt 10"/>
          <p:cNvSpPr>
            <a:spLocks noChangeAspect="1" noChangeArrowheads="1" noChangeShapeType="1" noTextEdit="1"/>
          </p:cNvSpPr>
          <p:nvPr/>
        </p:nvSpPr>
        <p:spPr bwMode="auto">
          <a:xfrm>
            <a:off x="2786050" y="3286124"/>
            <a:ext cx="730250" cy="571500"/>
          </a:xfrm>
          <a:prstGeom prst="rect">
            <a:avLst/>
          </a:prstGeom>
        </p:spPr>
        <p:txBody>
          <a:bodyPr wrap="none" fromWordArt="1">
            <a:prstTxWarp prst="textPlain">
              <a:avLst>
                <a:gd name="adj" fmla="val 50056"/>
              </a:avLst>
            </a:prstTxWarp>
          </a:bodyPr>
          <a:lstStyle/>
          <a:p>
            <a:pPr algn="ctr" rtl="0"/>
            <a:r>
              <a:rPr lang="en-GB" kern="10" dirty="0">
                <a:ln w="9525">
                  <a:solidFill>
                    <a:srgbClr val="000000"/>
                  </a:solidFill>
                  <a:round/>
                  <a:headEnd/>
                  <a:tailEnd/>
                </a:ln>
                <a:solidFill>
                  <a:srgbClr val="FFCC99"/>
                </a:solidFill>
                <a:latin typeface="Arial Black"/>
              </a:rPr>
              <a:t>Y</a:t>
            </a:r>
            <a:endParaRPr lang="ar-SA" kern="10" dirty="0">
              <a:ln w="9525">
                <a:solidFill>
                  <a:srgbClr val="000000"/>
                </a:solidFill>
                <a:round/>
                <a:headEnd/>
                <a:tailEnd/>
              </a:ln>
              <a:solidFill>
                <a:srgbClr val="FFCC99"/>
              </a:solidFill>
              <a:latin typeface="Arial Black"/>
            </a:endParaRPr>
          </a:p>
        </p:txBody>
      </p:sp>
      <p:sp>
        <p:nvSpPr>
          <p:cNvPr id="5" name="Oval 13"/>
          <p:cNvSpPr>
            <a:spLocks noChangeAspect="1" noChangeArrowheads="1"/>
          </p:cNvSpPr>
          <p:nvPr/>
        </p:nvSpPr>
        <p:spPr bwMode="auto">
          <a:xfrm>
            <a:off x="2714612" y="3857628"/>
            <a:ext cx="785818" cy="785818"/>
          </a:xfrm>
          <a:prstGeom prst="ellipse">
            <a:avLst/>
          </a:prstGeom>
          <a:solidFill>
            <a:srgbClr val="FF0000"/>
          </a:solidFill>
          <a:ln w="9525">
            <a:solidFill>
              <a:schemeClr val="tx1"/>
            </a:solidFill>
            <a:round/>
            <a:headEnd/>
            <a:tailEnd/>
          </a:ln>
        </p:spPr>
        <p:txBody>
          <a:bodyPr wrap="none" anchor="ctr"/>
          <a:lstStyle/>
          <a:p>
            <a:endParaRPr lang="ar-SA" dirty="0">
              <a:latin typeface="Calibri" pitchFamily="34" charset="0"/>
            </a:endParaRPr>
          </a:p>
        </p:txBody>
      </p:sp>
      <p:sp>
        <p:nvSpPr>
          <p:cNvPr id="6" name="WordArt 10"/>
          <p:cNvSpPr>
            <a:spLocks noChangeAspect="1" noChangeArrowheads="1" noChangeShapeType="1" noTextEdit="1"/>
          </p:cNvSpPr>
          <p:nvPr/>
        </p:nvSpPr>
        <p:spPr bwMode="auto">
          <a:xfrm rot="16200000">
            <a:off x="2063733" y="3937003"/>
            <a:ext cx="730250" cy="571500"/>
          </a:xfrm>
          <a:prstGeom prst="rect">
            <a:avLst/>
          </a:prstGeom>
        </p:spPr>
        <p:txBody>
          <a:bodyPr wrap="none" fromWordArt="1">
            <a:prstTxWarp prst="textPlain">
              <a:avLst>
                <a:gd name="adj" fmla="val 50056"/>
              </a:avLst>
            </a:prstTxWarp>
          </a:bodyPr>
          <a:lstStyle/>
          <a:p>
            <a:pPr algn="ctr" rtl="0"/>
            <a:r>
              <a:rPr lang="en-GB" kern="10" dirty="0">
                <a:ln w="9525">
                  <a:solidFill>
                    <a:srgbClr val="000000"/>
                  </a:solidFill>
                  <a:round/>
                  <a:headEnd/>
                  <a:tailEnd/>
                </a:ln>
                <a:solidFill>
                  <a:srgbClr val="FFCC99"/>
                </a:solidFill>
                <a:latin typeface="Arial Black"/>
              </a:rPr>
              <a:t>Y</a:t>
            </a:r>
            <a:endParaRPr lang="ar-SA" kern="10" dirty="0">
              <a:ln w="9525">
                <a:solidFill>
                  <a:srgbClr val="000000"/>
                </a:solidFill>
                <a:round/>
                <a:headEnd/>
                <a:tailEnd/>
              </a:ln>
              <a:solidFill>
                <a:srgbClr val="FFCC99"/>
              </a:solidFill>
              <a:latin typeface="Arial Black"/>
            </a:endParaRPr>
          </a:p>
        </p:txBody>
      </p:sp>
      <p:sp>
        <p:nvSpPr>
          <p:cNvPr id="7" name="WordArt 10"/>
          <p:cNvSpPr>
            <a:spLocks noChangeAspect="1" noChangeArrowheads="1" noChangeShapeType="1" noTextEdit="1"/>
          </p:cNvSpPr>
          <p:nvPr/>
        </p:nvSpPr>
        <p:spPr bwMode="auto">
          <a:xfrm rot="5400000">
            <a:off x="3421055" y="3937003"/>
            <a:ext cx="730250" cy="571500"/>
          </a:xfrm>
          <a:prstGeom prst="rect">
            <a:avLst/>
          </a:prstGeom>
        </p:spPr>
        <p:txBody>
          <a:bodyPr wrap="none" fromWordArt="1">
            <a:prstTxWarp prst="textPlain">
              <a:avLst>
                <a:gd name="adj" fmla="val 50056"/>
              </a:avLst>
            </a:prstTxWarp>
          </a:bodyPr>
          <a:lstStyle/>
          <a:p>
            <a:pPr algn="ctr" rtl="0"/>
            <a:r>
              <a:rPr lang="en-GB" kern="10" dirty="0">
                <a:ln w="9525">
                  <a:solidFill>
                    <a:srgbClr val="000000"/>
                  </a:solidFill>
                  <a:round/>
                  <a:headEnd/>
                  <a:tailEnd/>
                </a:ln>
                <a:solidFill>
                  <a:srgbClr val="FFCC99"/>
                </a:solidFill>
                <a:latin typeface="Arial Black"/>
              </a:rPr>
              <a:t>Y</a:t>
            </a:r>
            <a:endParaRPr lang="ar-SA" kern="10" dirty="0">
              <a:ln w="9525">
                <a:solidFill>
                  <a:srgbClr val="000000"/>
                </a:solidFill>
                <a:round/>
                <a:headEnd/>
                <a:tailEnd/>
              </a:ln>
              <a:solidFill>
                <a:srgbClr val="FFCC99"/>
              </a:solidFill>
              <a:latin typeface="Arial Black"/>
            </a:endParaRPr>
          </a:p>
        </p:txBody>
      </p:sp>
      <p:sp>
        <p:nvSpPr>
          <p:cNvPr id="8" name="WordArt 10"/>
          <p:cNvSpPr>
            <a:spLocks noChangeAspect="1" noChangeArrowheads="1" noChangeShapeType="1" noTextEdit="1"/>
          </p:cNvSpPr>
          <p:nvPr/>
        </p:nvSpPr>
        <p:spPr bwMode="auto">
          <a:xfrm rot="10800000">
            <a:off x="2786050" y="4643446"/>
            <a:ext cx="730250" cy="571500"/>
          </a:xfrm>
          <a:prstGeom prst="rect">
            <a:avLst/>
          </a:prstGeom>
        </p:spPr>
        <p:txBody>
          <a:bodyPr wrap="none" fromWordArt="1">
            <a:prstTxWarp prst="textPlain">
              <a:avLst>
                <a:gd name="adj" fmla="val 50056"/>
              </a:avLst>
            </a:prstTxWarp>
          </a:bodyPr>
          <a:lstStyle/>
          <a:p>
            <a:pPr algn="ctr" rtl="0"/>
            <a:r>
              <a:rPr lang="en-GB" kern="10" dirty="0">
                <a:ln w="9525">
                  <a:solidFill>
                    <a:srgbClr val="000000"/>
                  </a:solidFill>
                  <a:round/>
                  <a:headEnd/>
                  <a:tailEnd/>
                </a:ln>
                <a:solidFill>
                  <a:srgbClr val="FFCC99"/>
                </a:solidFill>
                <a:latin typeface="Arial Black"/>
              </a:rPr>
              <a:t>Y</a:t>
            </a:r>
            <a:endParaRPr lang="ar-SA" kern="10" dirty="0">
              <a:ln w="9525">
                <a:solidFill>
                  <a:srgbClr val="000000"/>
                </a:solidFill>
                <a:round/>
                <a:headEnd/>
                <a:tailEnd/>
              </a:ln>
              <a:solidFill>
                <a:srgbClr val="FFCC99"/>
              </a:solidFill>
              <a:latin typeface="Arial Black"/>
            </a:endParaRPr>
          </a:p>
        </p:txBody>
      </p:sp>
      <p:sp>
        <p:nvSpPr>
          <p:cNvPr id="9" name="Oval 14"/>
          <p:cNvSpPr>
            <a:spLocks noChangeAspect="1" noChangeArrowheads="1"/>
          </p:cNvSpPr>
          <p:nvPr/>
        </p:nvSpPr>
        <p:spPr bwMode="auto">
          <a:xfrm>
            <a:off x="5786446" y="2928934"/>
            <a:ext cx="311134" cy="311134"/>
          </a:xfrm>
          <a:prstGeom prst="ellipse">
            <a:avLst/>
          </a:prstGeom>
          <a:solidFill>
            <a:schemeClr val="accent2"/>
          </a:solidFill>
          <a:ln w="9525">
            <a:solidFill>
              <a:schemeClr val="tx1"/>
            </a:solidFill>
            <a:round/>
            <a:headEnd/>
            <a:tailEnd/>
          </a:ln>
        </p:spPr>
        <p:txBody>
          <a:bodyPr wrap="none" anchor="ctr"/>
          <a:lstStyle/>
          <a:p>
            <a:endParaRPr lang="ar-SA">
              <a:latin typeface="Calibri" pitchFamily="34" charset="0"/>
            </a:endParaRPr>
          </a:p>
        </p:txBody>
      </p:sp>
      <p:sp>
        <p:nvSpPr>
          <p:cNvPr id="10" name="Oval 14"/>
          <p:cNvSpPr>
            <a:spLocks noChangeAspect="1" noChangeArrowheads="1"/>
          </p:cNvSpPr>
          <p:nvPr/>
        </p:nvSpPr>
        <p:spPr bwMode="auto">
          <a:xfrm>
            <a:off x="7858148" y="2857496"/>
            <a:ext cx="311134" cy="311134"/>
          </a:xfrm>
          <a:prstGeom prst="ellipse">
            <a:avLst/>
          </a:prstGeom>
          <a:solidFill>
            <a:schemeClr val="accent2"/>
          </a:solidFill>
          <a:ln w="9525">
            <a:solidFill>
              <a:schemeClr val="tx1"/>
            </a:solidFill>
            <a:round/>
            <a:headEnd/>
            <a:tailEnd/>
          </a:ln>
        </p:spPr>
        <p:txBody>
          <a:bodyPr wrap="none" anchor="ctr"/>
          <a:lstStyle/>
          <a:p>
            <a:endParaRPr lang="ar-SA">
              <a:latin typeface="Calibri" pitchFamily="34" charset="0"/>
            </a:endParaRPr>
          </a:p>
        </p:txBody>
      </p:sp>
      <p:sp>
        <p:nvSpPr>
          <p:cNvPr id="11" name="Oval 14"/>
          <p:cNvSpPr>
            <a:spLocks noChangeAspect="1" noChangeArrowheads="1"/>
          </p:cNvSpPr>
          <p:nvPr/>
        </p:nvSpPr>
        <p:spPr bwMode="auto">
          <a:xfrm>
            <a:off x="6786578" y="4000504"/>
            <a:ext cx="311134" cy="311134"/>
          </a:xfrm>
          <a:prstGeom prst="ellipse">
            <a:avLst/>
          </a:prstGeom>
          <a:solidFill>
            <a:schemeClr val="accent2"/>
          </a:solidFill>
          <a:ln w="9525">
            <a:solidFill>
              <a:schemeClr val="tx1"/>
            </a:solidFill>
            <a:round/>
            <a:headEnd/>
            <a:tailEnd/>
          </a:ln>
        </p:spPr>
        <p:txBody>
          <a:bodyPr wrap="none" anchor="ctr"/>
          <a:lstStyle/>
          <a:p>
            <a:endParaRPr lang="ar-SA">
              <a:latin typeface="Calibri" pitchFamily="34" charset="0"/>
            </a:endParaRPr>
          </a:p>
        </p:txBody>
      </p:sp>
      <p:sp>
        <p:nvSpPr>
          <p:cNvPr id="12" name="Oval 14"/>
          <p:cNvSpPr>
            <a:spLocks noChangeAspect="1" noChangeArrowheads="1"/>
          </p:cNvSpPr>
          <p:nvPr/>
        </p:nvSpPr>
        <p:spPr bwMode="auto">
          <a:xfrm>
            <a:off x="1000100" y="3857628"/>
            <a:ext cx="685808" cy="685808"/>
          </a:xfrm>
          <a:prstGeom prst="ellipse">
            <a:avLst/>
          </a:prstGeom>
          <a:solidFill>
            <a:schemeClr val="accent2"/>
          </a:solidFill>
          <a:ln w="9525">
            <a:solidFill>
              <a:schemeClr val="tx1"/>
            </a:solidFill>
            <a:round/>
            <a:headEnd/>
            <a:tailEnd/>
          </a:ln>
        </p:spPr>
        <p:txBody>
          <a:bodyPr wrap="none" anchor="ctr"/>
          <a:lstStyle/>
          <a:p>
            <a:endParaRPr lang="ar-SA">
              <a:latin typeface="Calibri" pitchFamily="34" charset="0"/>
            </a:endParaRPr>
          </a:p>
        </p:txBody>
      </p:sp>
      <p:cxnSp>
        <p:nvCxnSpPr>
          <p:cNvPr id="51" name="Straight Arrow Connector 50"/>
          <p:cNvCxnSpPr/>
          <p:nvPr/>
        </p:nvCxnSpPr>
        <p:spPr>
          <a:xfrm>
            <a:off x="4071934" y="4214818"/>
            <a:ext cx="121444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 name="Oval 13"/>
          <p:cNvSpPr>
            <a:spLocks noChangeAspect="1" noChangeArrowheads="1"/>
          </p:cNvSpPr>
          <p:nvPr/>
        </p:nvSpPr>
        <p:spPr bwMode="auto">
          <a:xfrm>
            <a:off x="5514982" y="3786190"/>
            <a:ext cx="785818" cy="785818"/>
          </a:xfrm>
          <a:prstGeom prst="ellipse">
            <a:avLst/>
          </a:prstGeom>
          <a:solidFill>
            <a:srgbClr val="FF0000"/>
          </a:solidFill>
          <a:ln w="9525">
            <a:solidFill>
              <a:schemeClr val="tx1"/>
            </a:solidFill>
            <a:round/>
            <a:headEnd/>
            <a:tailEnd/>
          </a:ln>
        </p:spPr>
        <p:txBody>
          <a:bodyPr wrap="none" anchor="ctr"/>
          <a:lstStyle/>
          <a:p>
            <a:endParaRPr lang="ar-SA" dirty="0">
              <a:latin typeface="Calibri" pitchFamily="34" charset="0"/>
            </a:endParaRPr>
          </a:p>
        </p:txBody>
      </p:sp>
      <p:sp>
        <p:nvSpPr>
          <p:cNvPr id="53" name="Oval 13"/>
          <p:cNvSpPr>
            <a:spLocks noChangeAspect="1" noChangeArrowheads="1"/>
          </p:cNvSpPr>
          <p:nvPr/>
        </p:nvSpPr>
        <p:spPr bwMode="auto">
          <a:xfrm>
            <a:off x="7643834" y="3714752"/>
            <a:ext cx="785818" cy="785818"/>
          </a:xfrm>
          <a:prstGeom prst="ellipse">
            <a:avLst/>
          </a:prstGeom>
          <a:solidFill>
            <a:srgbClr val="FF0000"/>
          </a:solidFill>
          <a:ln w="9525">
            <a:solidFill>
              <a:schemeClr val="tx1"/>
            </a:solidFill>
            <a:round/>
            <a:headEnd/>
            <a:tailEnd/>
          </a:ln>
        </p:spPr>
        <p:txBody>
          <a:bodyPr wrap="none" anchor="ctr"/>
          <a:lstStyle/>
          <a:p>
            <a:endParaRPr lang="ar-SA" dirty="0">
              <a:latin typeface="Calibri" pitchFamily="34" charset="0"/>
            </a:endParaRPr>
          </a:p>
        </p:txBody>
      </p:sp>
      <p:sp>
        <p:nvSpPr>
          <p:cNvPr id="57" name="WordArt 12"/>
          <p:cNvSpPr>
            <a:spLocks noChangeAspect="1" noChangeArrowheads="1" noChangeShapeType="1" noTextEdit="1"/>
          </p:cNvSpPr>
          <p:nvPr/>
        </p:nvSpPr>
        <p:spPr bwMode="auto">
          <a:xfrm rot="10800000">
            <a:off x="5572132" y="4572008"/>
            <a:ext cx="730250" cy="571500"/>
          </a:xfrm>
          <a:prstGeom prst="rect">
            <a:avLst/>
          </a:prstGeom>
        </p:spPr>
        <p:txBody>
          <a:bodyPr wrap="none" fromWordArt="1">
            <a:prstTxWarp prst="textPlain">
              <a:avLst>
                <a:gd name="adj" fmla="val 50056"/>
              </a:avLst>
            </a:prstTxWarp>
          </a:bodyPr>
          <a:lstStyle/>
          <a:p>
            <a:pPr algn="ctr" rtl="0"/>
            <a:r>
              <a:rPr lang="en-GB" kern="10" dirty="0">
                <a:ln w="9525">
                  <a:solidFill>
                    <a:srgbClr val="000000"/>
                  </a:solidFill>
                  <a:round/>
                  <a:headEnd/>
                  <a:tailEnd/>
                </a:ln>
                <a:solidFill>
                  <a:srgbClr val="FFCC99"/>
                </a:solidFill>
                <a:latin typeface="Arial Black"/>
              </a:rPr>
              <a:t>Y</a:t>
            </a:r>
            <a:endParaRPr lang="ar-SA" kern="10" dirty="0">
              <a:ln w="9525">
                <a:solidFill>
                  <a:srgbClr val="000000"/>
                </a:solidFill>
                <a:round/>
                <a:headEnd/>
                <a:tailEnd/>
              </a:ln>
              <a:solidFill>
                <a:srgbClr val="FFCC99"/>
              </a:solidFill>
              <a:latin typeface="Arial Black"/>
            </a:endParaRPr>
          </a:p>
        </p:txBody>
      </p:sp>
      <p:sp>
        <p:nvSpPr>
          <p:cNvPr id="58" name="WordArt 12"/>
          <p:cNvSpPr>
            <a:spLocks noChangeAspect="1" noChangeArrowheads="1" noChangeShapeType="1" noTextEdit="1"/>
          </p:cNvSpPr>
          <p:nvPr/>
        </p:nvSpPr>
        <p:spPr bwMode="auto">
          <a:xfrm rot="10800000">
            <a:off x="7643834" y="4500570"/>
            <a:ext cx="730250" cy="571500"/>
          </a:xfrm>
          <a:prstGeom prst="rect">
            <a:avLst/>
          </a:prstGeom>
        </p:spPr>
        <p:txBody>
          <a:bodyPr wrap="none" fromWordArt="1">
            <a:prstTxWarp prst="textPlain">
              <a:avLst>
                <a:gd name="adj" fmla="val 50056"/>
              </a:avLst>
            </a:prstTxWarp>
          </a:bodyPr>
          <a:lstStyle/>
          <a:p>
            <a:pPr algn="ctr" rtl="0"/>
            <a:r>
              <a:rPr lang="en-GB" kern="10" dirty="0">
                <a:ln w="9525">
                  <a:solidFill>
                    <a:srgbClr val="000000"/>
                  </a:solidFill>
                  <a:round/>
                  <a:headEnd/>
                  <a:tailEnd/>
                </a:ln>
                <a:solidFill>
                  <a:srgbClr val="FFCC99"/>
                </a:solidFill>
                <a:latin typeface="Arial Black"/>
              </a:rPr>
              <a:t>Y</a:t>
            </a:r>
            <a:endParaRPr lang="ar-SA" kern="10" dirty="0">
              <a:ln w="9525">
                <a:solidFill>
                  <a:srgbClr val="000000"/>
                </a:solidFill>
                <a:round/>
                <a:headEnd/>
                <a:tailEnd/>
              </a:ln>
              <a:solidFill>
                <a:srgbClr val="FFCC99"/>
              </a:solidFill>
              <a:latin typeface="Arial Black"/>
            </a:endParaRPr>
          </a:p>
        </p:txBody>
      </p:sp>
      <p:sp>
        <p:nvSpPr>
          <p:cNvPr id="59" name="WordArt 12"/>
          <p:cNvSpPr>
            <a:spLocks noChangeAspect="1" noChangeArrowheads="1" noChangeShapeType="1" noTextEdit="1"/>
          </p:cNvSpPr>
          <p:nvPr/>
        </p:nvSpPr>
        <p:spPr bwMode="auto">
          <a:xfrm>
            <a:off x="7643834" y="3143248"/>
            <a:ext cx="730250" cy="571500"/>
          </a:xfrm>
          <a:prstGeom prst="rect">
            <a:avLst/>
          </a:prstGeom>
        </p:spPr>
        <p:txBody>
          <a:bodyPr wrap="none" fromWordArt="1">
            <a:prstTxWarp prst="textPlain">
              <a:avLst>
                <a:gd name="adj" fmla="val 50056"/>
              </a:avLst>
            </a:prstTxWarp>
          </a:bodyPr>
          <a:lstStyle/>
          <a:p>
            <a:pPr algn="ctr" rtl="0"/>
            <a:r>
              <a:rPr lang="en-GB" kern="10" dirty="0">
                <a:ln w="9525">
                  <a:solidFill>
                    <a:srgbClr val="000000"/>
                  </a:solidFill>
                  <a:round/>
                  <a:headEnd/>
                  <a:tailEnd/>
                </a:ln>
                <a:solidFill>
                  <a:srgbClr val="FFCC99"/>
                </a:solidFill>
                <a:latin typeface="Arial Black"/>
              </a:rPr>
              <a:t>Y</a:t>
            </a:r>
            <a:endParaRPr lang="ar-SA" kern="10" dirty="0">
              <a:ln w="9525">
                <a:solidFill>
                  <a:srgbClr val="000000"/>
                </a:solidFill>
                <a:round/>
                <a:headEnd/>
                <a:tailEnd/>
              </a:ln>
              <a:solidFill>
                <a:srgbClr val="FFCC99"/>
              </a:solidFill>
              <a:latin typeface="Arial Black"/>
            </a:endParaRPr>
          </a:p>
        </p:txBody>
      </p:sp>
      <p:sp>
        <p:nvSpPr>
          <p:cNvPr id="60" name="WordArt 12"/>
          <p:cNvSpPr>
            <a:spLocks noChangeAspect="1" noChangeArrowheads="1" noChangeShapeType="1" noTextEdit="1"/>
          </p:cNvSpPr>
          <p:nvPr/>
        </p:nvSpPr>
        <p:spPr bwMode="auto">
          <a:xfrm>
            <a:off x="5572132" y="3214686"/>
            <a:ext cx="730250" cy="571500"/>
          </a:xfrm>
          <a:prstGeom prst="rect">
            <a:avLst/>
          </a:prstGeom>
        </p:spPr>
        <p:txBody>
          <a:bodyPr wrap="none" fromWordArt="1">
            <a:prstTxWarp prst="textPlain">
              <a:avLst>
                <a:gd name="adj" fmla="val 50056"/>
              </a:avLst>
            </a:prstTxWarp>
          </a:bodyPr>
          <a:lstStyle/>
          <a:p>
            <a:pPr algn="ctr" rtl="0"/>
            <a:r>
              <a:rPr lang="en-GB" kern="10" dirty="0">
                <a:ln w="9525">
                  <a:solidFill>
                    <a:srgbClr val="000000"/>
                  </a:solidFill>
                  <a:round/>
                  <a:headEnd/>
                  <a:tailEnd/>
                </a:ln>
                <a:solidFill>
                  <a:srgbClr val="FFCC99"/>
                </a:solidFill>
                <a:latin typeface="Arial Black"/>
              </a:rPr>
              <a:t>Y</a:t>
            </a:r>
            <a:endParaRPr lang="ar-SA" kern="10" dirty="0">
              <a:ln w="9525">
                <a:solidFill>
                  <a:srgbClr val="000000"/>
                </a:solidFill>
                <a:round/>
                <a:headEnd/>
                <a:tailEnd/>
              </a:ln>
              <a:solidFill>
                <a:srgbClr val="FFCC99"/>
              </a:solidFill>
              <a:latin typeface="Arial Black"/>
            </a:endParaRPr>
          </a:p>
        </p:txBody>
      </p:sp>
      <p:sp>
        <p:nvSpPr>
          <p:cNvPr id="61" name="WordArt 12"/>
          <p:cNvSpPr>
            <a:spLocks noChangeAspect="1" noChangeArrowheads="1" noChangeShapeType="1" noTextEdit="1"/>
          </p:cNvSpPr>
          <p:nvPr/>
        </p:nvSpPr>
        <p:spPr bwMode="auto">
          <a:xfrm rot="16200000">
            <a:off x="6992955" y="3865565"/>
            <a:ext cx="730250" cy="571500"/>
          </a:xfrm>
          <a:prstGeom prst="rect">
            <a:avLst/>
          </a:prstGeom>
        </p:spPr>
        <p:txBody>
          <a:bodyPr wrap="none" fromWordArt="1">
            <a:prstTxWarp prst="textPlain">
              <a:avLst>
                <a:gd name="adj" fmla="val 50056"/>
              </a:avLst>
            </a:prstTxWarp>
          </a:bodyPr>
          <a:lstStyle/>
          <a:p>
            <a:pPr algn="ctr" rtl="0"/>
            <a:r>
              <a:rPr lang="en-GB" kern="10" dirty="0">
                <a:ln w="9525">
                  <a:solidFill>
                    <a:srgbClr val="000000"/>
                  </a:solidFill>
                  <a:round/>
                  <a:headEnd/>
                  <a:tailEnd/>
                </a:ln>
                <a:solidFill>
                  <a:srgbClr val="FFCC99"/>
                </a:solidFill>
                <a:latin typeface="Arial Black"/>
              </a:rPr>
              <a:t>Y</a:t>
            </a:r>
            <a:endParaRPr lang="ar-SA" kern="10" dirty="0">
              <a:ln w="9525">
                <a:solidFill>
                  <a:srgbClr val="000000"/>
                </a:solidFill>
                <a:round/>
                <a:headEnd/>
                <a:tailEnd/>
              </a:ln>
              <a:solidFill>
                <a:srgbClr val="FFCC99"/>
              </a:solidFill>
              <a:latin typeface="Arial Black"/>
            </a:endParaRPr>
          </a:p>
        </p:txBody>
      </p:sp>
      <p:sp>
        <p:nvSpPr>
          <p:cNvPr id="62" name="WordArt 12"/>
          <p:cNvSpPr>
            <a:spLocks noChangeAspect="1" noChangeArrowheads="1" noChangeShapeType="1" noTextEdit="1"/>
          </p:cNvSpPr>
          <p:nvPr/>
        </p:nvSpPr>
        <p:spPr bwMode="auto">
          <a:xfrm rot="5400000">
            <a:off x="6207137" y="3865565"/>
            <a:ext cx="730250" cy="571500"/>
          </a:xfrm>
          <a:prstGeom prst="rect">
            <a:avLst/>
          </a:prstGeom>
        </p:spPr>
        <p:txBody>
          <a:bodyPr wrap="none" fromWordArt="1">
            <a:prstTxWarp prst="textPlain">
              <a:avLst>
                <a:gd name="adj" fmla="val 50056"/>
              </a:avLst>
            </a:prstTxWarp>
          </a:bodyPr>
          <a:lstStyle/>
          <a:p>
            <a:pPr algn="ctr" rtl="0"/>
            <a:r>
              <a:rPr lang="en-GB" kern="10" dirty="0">
                <a:ln w="9525">
                  <a:solidFill>
                    <a:srgbClr val="000000"/>
                  </a:solidFill>
                  <a:round/>
                  <a:headEnd/>
                  <a:tailEnd/>
                </a:ln>
                <a:solidFill>
                  <a:srgbClr val="FFCC99"/>
                </a:solidFill>
                <a:latin typeface="Arial Black"/>
              </a:rPr>
              <a:t>Y</a:t>
            </a:r>
            <a:endParaRPr lang="ar-SA" kern="10" dirty="0">
              <a:ln w="9525">
                <a:solidFill>
                  <a:srgbClr val="000000"/>
                </a:solidFill>
                <a:round/>
                <a:headEnd/>
                <a:tailEnd/>
              </a:ln>
              <a:solidFill>
                <a:srgbClr val="FFCC99"/>
              </a:solidFill>
              <a:latin typeface="Arial Black"/>
            </a:endParaRPr>
          </a:p>
        </p:txBody>
      </p:sp>
      <p:sp>
        <p:nvSpPr>
          <p:cNvPr id="63" name="Oval 14"/>
          <p:cNvSpPr>
            <a:spLocks noChangeAspect="1" noChangeArrowheads="1"/>
          </p:cNvSpPr>
          <p:nvPr/>
        </p:nvSpPr>
        <p:spPr bwMode="auto">
          <a:xfrm>
            <a:off x="7858148" y="5000636"/>
            <a:ext cx="311134" cy="311134"/>
          </a:xfrm>
          <a:prstGeom prst="ellipse">
            <a:avLst/>
          </a:prstGeom>
          <a:solidFill>
            <a:schemeClr val="accent2"/>
          </a:solidFill>
          <a:ln w="9525">
            <a:solidFill>
              <a:schemeClr val="tx1"/>
            </a:solidFill>
            <a:round/>
            <a:headEnd/>
            <a:tailEnd/>
          </a:ln>
        </p:spPr>
        <p:txBody>
          <a:bodyPr wrap="none" anchor="ctr"/>
          <a:lstStyle/>
          <a:p>
            <a:endParaRPr lang="ar-SA">
              <a:latin typeface="Calibri" pitchFamily="34" charset="0"/>
            </a:endParaRPr>
          </a:p>
        </p:txBody>
      </p:sp>
      <p:sp>
        <p:nvSpPr>
          <p:cNvPr id="64" name="Oval 14"/>
          <p:cNvSpPr>
            <a:spLocks noChangeAspect="1" noChangeArrowheads="1"/>
          </p:cNvSpPr>
          <p:nvPr/>
        </p:nvSpPr>
        <p:spPr bwMode="auto">
          <a:xfrm>
            <a:off x="5786446" y="5072074"/>
            <a:ext cx="311134" cy="311134"/>
          </a:xfrm>
          <a:prstGeom prst="ellipse">
            <a:avLst/>
          </a:prstGeom>
          <a:solidFill>
            <a:schemeClr val="accent2"/>
          </a:solidFill>
          <a:ln w="9525">
            <a:solidFill>
              <a:schemeClr val="tx1"/>
            </a:solidFill>
            <a:round/>
            <a:headEnd/>
            <a:tailEnd/>
          </a:ln>
        </p:spPr>
        <p:txBody>
          <a:bodyPr wrap="none" anchor="ctr"/>
          <a:lstStyle/>
          <a:p>
            <a:endParaRPr lang="ar-SA">
              <a:latin typeface="Calibri" pitchFamily="34" charset="0"/>
            </a:endParaRPr>
          </a:p>
        </p:txBody>
      </p:sp>
      <p:sp>
        <p:nvSpPr>
          <p:cNvPr id="65" name="Rectangle 64"/>
          <p:cNvSpPr/>
          <p:nvPr/>
        </p:nvSpPr>
        <p:spPr>
          <a:xfrm>
            <a:off x="928662" y="5572140"/>
            <a:ext cx="1000132" cy="571504"/>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chemeClr val="tx1"/>
                </a:solidFill>
              </a:rPr>
              <a:t>TEST Ag</a:t>
            </a:r>
            <a:endParaRPr lang="ar-SA" dirty="0">
              <a:solidFill>
                <a:schemeClr val="tx1"/>
              </a:solidFill>
            </a:endParaRPr>
          </a:p>
        </p:txBody>
      </p:sp>
      <p:sp>
        <p:nvSpPr>
          <p:cNvPr id="66" name="Rectangle 65"/>
          <p:cNvSpPr/>
          <p:nvPr/>
        </p:nvSpPr>
        <p:spPr>
          <a:xfrm>
            <a:off x="2500298" y="5572140"/>
            <a:ext cx="1643074" cy="571504"/>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chemeClr val="tx1"/>
                </a:solidFill>
              </a:rPr>
              <a:t>Coated Ab on Staph protein A</a:t>
            </a:r>
            <a:endParaRPr lang="ar-SA" dirty="0"/>
          </a:p>
        </p:txBody>
      </p:sp>
      <p:sp>
        <p:nvSpPr>
          <p:cNvPr id="67" name="Rectangle 66"/>
          <p:cNvSpPr/>
          <p:nvPr/>
        </p:nvSpPr>
        <p:spPr>
          <a:xfrm>
            <a:off x="428596" y="2786058"/>
            <a:ext cx="2143140" cy="357190"/>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chemeClr val="tx1"/>
                </a:solidFill>
              </a:rPr>
              <a:t>Co-agglutination</a:t>
            </a:r>
            <a:endParaRPr lang="ar-SA"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Carrier particle agglutination test</a:t>
            </a:r>
            <a:endParaRPr lang="ar-SA" dirty="0"/>
          </a:p>
        </p:txBody>
      </p:sp>
      <p:sp>
        <p:nvSpPr>
          <p:cNvPr id="3" name="Content Placeholder 2"/>
          <p:cNvSpPr>
            <a:spLocks noGrp="1"/>
          </p:cNvSpPr>
          <p:nvPr>
            <p:ph idx="1"/>
          </p:nvPr>
        </p:nvSpPr>
        <p:spPr/>
        <p:txBody>
          <a:bodyPr>
            <a:normAutofit/>
          </a:bodyPr>
          <a:lstStyle/>
          <a:p>
            <a:pPr algn="l" rtl="0"/>
            <a:r>
              <a:rPr lang="en-US" sz="2800" dirty="0" smtClean="0">
                <a:latin typeface="Calibri" pitchFamily="34" charset="0"/>
              </a:rPr>
              <a:t>Agglutination test: Qualitative/ Quantitative(Ab titer)  agglutination test. It is used to determine Ag or Ab</a:t>
            </a:r>
            <a:r>
              <a:rPr lang="en-US" sz="2800" dirty="0" smtClean="0"/>
              <a:t> presence and </a:t>
            </a:r>
            <a:r>
              <a:rPr lang="en-US" sz="2800" dirty="0" smtClean="0"/>
              <a:t>amount(</a:t>
            </a:r>
            <a:r>
              <a:rPr lang="en-US" sz="2800" b="1" dirty="0" smtClean="0"/>
              <a:t>titer)</a:t>
            </a:r>
          </a:p>
          <a:p>
            <a:pPr algn="l" rtl="0"/>
            <a:r>
              <a:rPr lang="en-US" sz="2800" dirty="0" smtClean="0">
                <a:solidFill>
                  <a:srgbClr val="FF0000"/>
                </a:solidFill>
              </a:rPr>
              <a:t>Carrier </a:t>
            </a:r>
            <a:r>
              <a:rPr lang="en-US" sz="2800" dirty="0" smtClean="0">
                <a:solidFill>
                  <a:srgbClr val="FF0000"/>
                </a:solidFill>
              </a:rPr>
              <a:t>particles</a:t>
            </a:r>
            <a:r>
              <a:rPr lang="en-US" sz="2800" dirty="0" smtClean="0"/>
              <a:t>: </a:t>
            </a:r>
            <a:r>
              <a:rPr lang="en-US" sz="2800" dirty="0" smtClean="0"/>
              <a:t>Latex, RBC’s, charcoal, protein A of </a:t>
            </a:r>
            <a:r>
              <a:rPr lang="en-US" sz="2800" i="1" u="sng" dirty="0" smtClean="0"/>
              <a:t>Staph. Aureus.</a:t>
            </a:r>
          </a:p>
          <a:p>
            <a:pPr algn="l" rtl="0"/>
            <a:r>
              <a:rPr lang="en-US" sz="2800" dirty="0" smtClean="0"/>
              <a:t>It is an indirect test.</a:t>
            </a:r>
          </a:p>
          <a:p>
            <a:pPr algn="l" rtl="0"/>
            <a:r>
              <a:rPr lang="en-US" sz="2800" dirty="0" smtClean="0"/>
              <a:t> It is used to detect Ag or Ab in the patient sample.</a:t>
            </a:r>
          </a:p>
          <a:p>
            <a:pPr algn="l" rtl="0"/>
            <a:r>
              <a:rPr lang="en-US" sz="2800" dirty="0" smtClean="0"/>
              <a:t>Latex particles are inert polystyrene substance(0.79-0.81mm).Ag or Ab attach spontaneously to it.</a:t>
            </a:r>
            <a:endParaRPr lang="en-US" sz="2800" dirty="0" smtClean="0"/>
          </a:p>
          <a:p>
            <a:pPr algn="l" rtl="0"/>
            <a:endParaRPr lang="ar-SA"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457200"/>
            <a:ext cx="7696200" cy="457200"/>
          </a:xfrm>
        </p:spPr>
        <p:txBody>
          <a:bodyPr>
            <a:normAutofit fontScale="90000"/>
          </a:bodyPr>
          <a:lstStyle/>
          <a:p>
            <a:pPr eaLnBrk="1" hangingPunct="1"/>
            <a:r>
              <a:rPr lang="en-US" sz="3200" b="1" dirty="0" smtClean="0">
                <a:cs typeface="Times New Roman" pitchFamily="18" charset="0"/>
              </a:rPr>
              <a:t>Latex Agglutination Test</a:t>
            </a:r>
            <a:br>
              <a:rPr lang="en-US" sz="3200" b="1" dirty="0" smtClean="0">
                <a:cs typeface="Times New Roman" pitchFamily="18" charset="0"/>
              </a:rPr>
            </a:br>
            <a:r>
              <a:rPr lang="en-US" sz="3200" b="1" dirty="0" smtClean="0">
                <a:cs typeface="Times New Roman" pitchFamily="18" charset="0"/>
              </a:rPr>
              <a:t>Rheumatoid arthritis</a:t>
            </a:r>
            <a:r>
              <a:rPr lang="en-US" sz="3200" dirty="0" smtClean="0">
                <a:cs typeface="Times New Roman" pitchFamily="18" charset="0"/>
              </a:rPr>
              <a:t> (</a:t>
            </a:r>
            <a:r>
              <a:rPr lang="en-US" sz="3200" b="1" dirty="0" smtClean="0">
                <a:cs typeface="Times New Roman" pitchFamily="18" charset="0"/>
              </a:rPr>
              <a:t>RA</a:t>
            </a:r>
            <a:r>
              <a:rPr lang="en-US" sz="3200" dirty="0" smtClean="0">
                <a:cs typeface="Times New Roman" pitchFamily="18" charset="0"/>
              </a:rPr>
              <a:t>) </a:t>
            </a:r>
            <a:endParaRPr lang="en-US" sz="3200" b="1" u="sng" dirty="0" smtClean="0">
              <a:cs typeface="Times New Roman" pitchFamily="18" charset="0"/>
            </a:endParaRPr>
          </a:p>
        </p:txBody>
      </p:sp>
      <p:sp>
        <p:nvSpPr>
          <p:cNvPr id="4099" name="Rectangle 3"/>
          <p:cNvSpPr>
            <a:spLocks noGrp="1" noChangeArrowheads="1"/>
          </p:cNvSpPr>
          <p:nvPr>
            <p:ph type="body" idx="1"/>
          </p:nvPr>
        </p:nvSpPr>
        <p:spPr>
          <a:xfrm>
            <a:off x="304800" y="1285875"/>
            <a:ext cx="8610600" cy="5267325"/>
          </a:xfrm>
        </p:spPr>
        <p:txBody>
          <a:bodyPr rtlCol="1">
            <a:normAutofit lnSpcReduction="10000"/>
          </a:bodyPr>
          <a:lstStyle/>
          <a:p>
            <a:pPr algn="l" rtl="0" eaLnBrk="1" fontAlgn="auto" hangingPunct="1">
              <a:lnSpc>
                <a:spcPct val="80000"/>
              </a:lnSpc>
              <a:spcAft>
                <a:spcPts val="0"/>
              </a:spcAft>
              <a:defRPr/>
            </a:pPr>
            <a:r>
              <a:rPr lang="en-US" sz="2800" dirty="0" smtClean="0"/>
              <a:t>Is traditionally considered a chronic, inflammatory autoimmune disorder that causes the immune system to attack the joints. </a:t>
            </a:r>
          </a:p>
          <a:p>
            <a:pPr algn="l" rtl="0" eaLnBrk="1" fontAlgn="auto" hangingPunct="1">
              <a:lnSpc>
                <a:spcPct val="80000"/>
              </a:lnSpc>
              <a:spcAft>
                <a:spcPts val="0"/>
              </a:spcAft>
              <a:defRPr/>
            </a:pPr>
            <a:endParaRPr lang="en-US" sz="2800" dirty="0" smtClean="0"/>
          </a:p>
          <a:p>
            <a:pPr algn="l" rtl="0" eaLnBrk="1" fontAlgn="auto" hangingPunct="1">
              <a:lnSpc>
                <a:spcPct val="80000"/>
              </a:lnSpc>
              <a:spcAft>
                <a:spcPts val="0"/>
              </a:spcAft>
              <a:defRPr/>
            </a:pPr>
            <a:r>
              <a:rPr lang="en-US" sz="2800" dirty="0" smtClean="0"/>
              <a:t>It is a disabling and painful inflammatory condition, which can lead to substantial loss of mobility due to pain and joint destruction. </a:t>
            </a:r>
          </a:p>
          <a:p>
            <a:pPr algn="l" rtl="0" eaLnBrk="1" fontAlgn="auto" hangingPunct="1">
              <a:lnSpc>
                <a:spcPct val="80000"/>
              </a:lnSpc>
              <a:spcAft>
                <a:spcPts val="0"/>
              </a:spcAft>
              <a:defRPr/>
            </a:pPr>
            <a:endParaRPr lang="en-US" sz="2800" dirty="0" smtClean="0"/>
          </a:p>
          <a:p>
            <a:pPr algn="l" rtl="0" eaLnBrk="1" fontAlgn="auto" hangingPunct="1">
              <a:lnSpc>
                <a:spcPct val="80000"/>
              </a:lnSpc>
              <a:spcAft>
                <a:spcPts val="0"/>
              </a:spcAft>
              <a:defRPr/>
            </a:pPr>
            <a:r>
              <a:rPr lang="en-US" sz="2800" dirty="0" smtClean="0"/>
              <a:t>RA is a systemic disease, often affecting extra- articular  tissues throughout the body including the skin, blood vessels, heart, lungs, and muscles. </a:t>
            </a:r>
          </a:p>
          <a:p>
            <a:pPr algn="l" rtl="0" eaLnBrk="1" fontAlgn="auto" hangingPunct="1">
              <a:lnSpc>
                <a:spcPct val="80000"/>
              </a:lnSpc>
              <a:spcAft>
                <a:spcPts val="0"/>
              </a:spcAft>
              <a:defRPr/>
            </a:pPr>
            <a:endParaRPr lang="en-US" sz="2800" dirty="0" smtClean="0"/>
          </a:p>
          <a:p>
            <a:pPr algn="l" rtl="0" eaLnBrk="1" fontAlgn="auto" hangingPunct="1">
              <a:lnSpc>
                <a:spcPct val="80000"/>
              </a:lnSpc>
              <a:spcAft>
                <a:spcPts val="0"/>
              </a:spcAft>
              <a:defRPr/>
            </a:pPr>
            <a:r>
              <a:rPr lang="en-US" sz="2800" dirty="0" smtClean="0"/>
              <a:t>About 60% of RA patients are unable to work 10 years after the onset of their disease.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228600" y="642938"/>
            <a:ext cx="8686800" cy="5453062"/>
          </a:xfrm>
        </p:spPr>
        <p:txBody>
          <a:bodyPr/>
          <a:lstStyle/>
          <a:p>
            <a:pPr algn="l" rtl="0" eaLnBrk="1" hangingPunct="1">
              <a:lnSpc>
                <a:spcPct val="80000"/>
              </a:lnSpc>
            </a:pPr>
            <a:r>
              <a:rPr lang="en-US" sz="2800" b="1" dirty="0" smtClean="0">
                <a:cs typeface="Arial" pitchFamily="34" charset="0"/>
              </a:rPr>
              <a:t>The Rheumatoid arthritis immune response appears to be directed against multiple antigenic determinants on the gamma globulin molecule.( Anti-IgG)</a:t>
            </a:r>
          </a:p>
          <a:p>
            <a:pPr algn="l" rtl="0" eaLnBrk="1" hangingPunct="1">
              <a:lnSpc>
                <a:spcPct val="80000"/>
              </a:lnSpc>
            </a:pPr>
            <a:r>
              <a:rPr lang="en-US" sz="2800" b="1" dirty="0" smtClean="0">
                <a:cs typeface="Arial" pitchFamily="34" charset="0"/>
              </a:rPr>
              <a:t>In the test kit, latex particles are coated with human gamma globulin IgG molecule. </a:t>
            </a:r>
          </a:p>
          <a:p>
            <a:pPr algn="l" rtl="0" eaLnBrk="1" hangingPunct="1">
              <a:lnSpc>
                <a:spcPct val="80000"/>
              </a:lnSpc>
            </a:pPr>
            <a:r>
              <a:rPr lang="en-US" sz="2800" b="1" dirty="0" smtClean="0">
                <a:cs typeface="Arial" pitchFamily="34" charset="0"/>
              </a:rPr>
              <a:t>In the screening test, however, positive results may also be obtained due to others disorders such as:</a:t>
            </a:r>
          </a:p>
          <a:p>
            <a:pPr lvl="2" algn="l" rtl="0" eaLnBrk="1" hangingPunct="1">
              <a:lnSpc>
                <a:spcPct val="80000"/>
              </a:lnSpc>
            </a:pPr>
            <a:r>
              <a:rPr lang="en-US" sz="2800" b="1" dirty="0" smtClean="0">
                <a:cs typeface="Arial" pitchFamily="34" charset="0"/>
              </a:rPr>
              <a:t>Systemic Lupus Erythematosis (SLE)</a:t>
            </a:r>
          </a:p>
          <a:p>
            <a:pPr lvl="2" algn="l" rtl="0" eaLnBrk="1" hangingPunct="1">
              <a:lnSpc>
                <a:spcPct val="80000"/>
              </a:lnSpc>
            </a:pPr>
            <a:r>
              <a:rPr lang="en-US" sz="2800" b="1" dirty="0" smtClean="0">
                <a:cs typeface="Arial" pitchFamily="34" charset="0"/>
              </a:rPr>
              <a:t>Polyarteritis nodosa</a:t>
            </a:r>
          </a:p>
          <a:p>
            <a:pPr lvl="2" algn="l" rtl="0" eaLnBrk="1" hangingPunct="1">
              <a:lnSpc>
                <a:spcPct val="80000"/>
              </a:lnSpc>
            </a:pPr>
            <a:r>
              <a:rPr lang="en-US" sz="2800" b="1" dirty="0" smtClean="0">
                <a:cs typeface="Arial" pitchFamily="34" charset="0"/>
              </a:rPr>
              <a:t>Dermatomyositis or Scleroderma.</a:t>
            </a:r>
          </a:p>
          <a:p>
            <a:pPr algn="l" rtl="0" eaLnBrk="1" hangingPunct="1">
              <a:lnSpc>
                <a:spcPct val="80000"/>
              </a:lnSpc>
              <a:buFont typeface="Arial" pitchFamily="34" charset="0"/>
              <a:buNone/>
            </a:pPr>
            <a:r>
              <a:rPr lang="en-US" sz="2800" b="1" dirty="0" smtClean="0">
                <a:cs typeface="Arial" pitchFamily="34" charset="0"/>
              </a:rPr>
              <a:t>Some diseases such as Cirrhosis, Hepatitis,, Syphilis, Sub acute bacterial endocarditis and Lymphomas may also give rise to agglutination reactions. Titers in these conditions are usually less than 1:20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457200"/>
            <a:ext cx="2514600" cy="685800"/>
          </a:xfrm>
        </p:spPr>
        <p:txBody>
          <a:bodyPr rtlCol="1">
            <a:normAutofit fontScale="90000"/>
          </a:bodyPr>
          <a:lstStyle/>
          <a:p>
            <a:pPr eaLnBrk="1" fontAlgn="auto" hangingPunct="1">
              <a:spcAft>
                <a:spcPts val="0"/>
              </a:spcAft>
              <a:defRPr/>
            </a:pPr>
            <a:r>
              <a:rPr lang="en-US" sz="4000" b="1" u="sng" dirty="0" smtClean="0"/>
              <a:t>Method:</a:t>
            </a:r>
          </a:p>
        </p:txBody>
      </p:sp>
      <p:sp>
        <p:nvSpPr>
          <p:cNvPr id="22531" name="Rectangle 3"/>
          <p:cNvSpPr>
            <a:spLocks noGrp="1" noChangeArrowheads="1"/>
          </p:cNvSpPr>
          <p:nvPr>
            <p:ph type="body" idx="1"/>
          </p:nvPr>
        </p:nvSpPr>
        <p:spPr>
          <a:xfrm>
            <a:off x="304800" y="1295400"/>
            <a:ext cx="8382000" cy="4114800"/>
          </a:xfrm>
        </p:spPr>
        <p:txBody>
          <a:bodyPr/>
          <a:lstStyle/>
          <a:p>
            <a:pPr algn="l" rtl="0" eaLnBrk="1" hangingPunct="1"/>
            <a:r>
              <a:rPr lang="en-US" u="sng" dirty="0" smtClean="0">
                <a:cs typeface="Arial" pitchFamily="34" charset="0"/>
              </a:rPr>
              <a:t>Sample collection</a:t>
            </a:r>
            <a:r>
              <a:rPr lang="en-US" sz="2800" u="sng" dirty="0" smtClean="0">
                <a:cs typeface="Arial" pitchFamily="34" charset="0"/>
              </a:rPr>
              <a:t>:</a:t>
            </a:r>
          </a:p>
          <a:p>
            <a:pPr lvl="2" algn="l" rtl="0" eaLnBrk="1" hangingPunct="1"/>
            <a:r>
              <a:rPr lang="en-US" sz="2800" dirty="0" smtClean="0">
                <a:cs typeface="Arial" pitchFamily="34" charset="0"/>
              </a:rPr>
              <a:t>Collect 5 – 10 ml venous blood into sterile tube without anticoagulant </a:t>
            </a:r>
          </a:p>
          <a:p>
            <a:pPr lvl="2" algn="l" rtl="0" eaLnBrk="1" hangingPunct="1"/>
            <a:r>
              <a:rPr lang="en-US" sz="2800" dirty="0" smtClean="0">
                <a:cs typeface="Arial" pitchFamily="34" charset="0"/>
              </a:rPr>
              <a:t>Allow to clot at room temp.</a:t>
            </a:r>
          </a:p>
          <a:p>
            <a:pPr lvl="2" algn="l" rtl="0" eaLnBrk="1" hangingPunct="1"/>
            <a:r>
              <a:rPr lang="en-US" sz="2800" dirty="0" smtClean="0">
                <a:cs typeface="Arial" pitchFamily="34" charset="0"/>
              </a:rPr>
              <a:t>Formation of clot must be complete</a:t>
            </a:r>
          </a:p>
          <a:p>
            <a:pPr lvl="2" algn="l" rtl="0" eaLnBrk="1" hangingPunct="1"/>
            <a:r>
              <a:rPr lang="en-US" sz="2800" dirty="0" smtClean="0">
                <a:cs typeface="Arial" pitchFamily="34" charset="0"/>
              </a:rPr>
              <a:t>Separate serum and store at 2-8 °C</a:t>
            </a:r>
          </a:p>
          <a:p>
            <a:pPr lvl="2" algn="l" rtl="0" eaLnBrk="1" hangingPunct="1"/>
            <a:r>
              <a:rPr lang="en-US" sz="2800" dirty="0" smtClean="0">
                <a:cs typeface="Arial" pitchFamily="34" charset="0"/>
              </a:rPr>
              <a:t>It is preferable to test samples within 2-3 days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457200"/>
            <a:ext cx="2895600" cy="533400"/>
          </a:xfrm>
        </p:spPr>
        <p:txBody>
          <a:bodyPr rtlCol="1">
            <a:normAutofit fontScale="90000"/>
          </a:bodyPr>
          <a:lstStyle/>
          <a:p>
            <a:pPr eaLnBrk="1" fontAlgn="auto" hangingPunct="1">
              <a:spcAft>
                <a:spcPts val="0"/>
              </a:spcAft>
              <a:defRPr/>
            </a:pPr>
            <a:r>
              <a:rPr lang="en-US" sz="4000" b="1" u="sng" dirty="0" smtClean="0"/>
              <a:t>Method:</a:t>
            </a:r>
          </a:p>
        </p:txBody>
      </p:sp>
      <p:sp>
        <p:nvSpPr>
          <p:cNvPr id="23555" name="Rectangle 3"/>
          <p:cNvSpPr>
            <a:spLocks noGrp="1" noChangeArrowheads="1"/>
          </p:cNvSpPr>
          <p:nvPr>
            <p:ph type="body" idx="1"/>
          </p:nvPr>
        </p:nvSpPr>
        <p:spPr>
          <a:xfrm>
            <a:off x="304800" y="1295400"/>
            <a:ext cx="8610600" cy="5410200"/>
          </a:xfrm>
        </p:spPr>
        <p:txBody>
          <a:bodyPr/>
          <a:lstStyle/>
          <a:p>
            <a:pPr algn="l" rtl="0" eaLnBrk="1" hangingPunct="1">
              <a:lnSpc>
                <a:spcPct val="90000"/>
              </a:lnSpc>
            </a:pPr>
            <a:r>
              <a:rPr lang="en-US" sz="2400" b="1" dirty="0" smtClean="0">
                <a:cs typeface="Arial" pitchFamily="34" charset="0"/>
              </a:rPr>
              <a:t>Screening test</a:t>
            </a:r>
          </a:p>
          <a:p>
            <a:pPr lvl="2" algn="l" rtl="0" eaLnBrk="1" hangingPunct="1">
              <a:lnSpc>
                <a:spcPct val="90000"/>
              </a:lnSpc>
            </a:pPr>
            <a:r>
              <a:rPr lang="en-US" b="1" dirty="0" smtClean="0">
                <a:cs typeface="Arial" pitchFamily="34" charset="0"/>
              </a:rPr>
              <a:t>Bring all reagents to room temp.</a:t>
            </a:r>
          </a:p>
          <a:p>
            <a:pPr lvl="2" algn="l" rtl="0" eaLnBrk="1" hangingPunct="1">
              <a:lnSpc>
                <a:spcPct val="90000"/>
              </a:lnSpc>
            </a:pPr>
            <a:r>
              <a:rPr lang="en-US" b="1" dirty="0" smtClean="0">
                <a:cs typeface="Arial" pitchFamily="34" charset="0"/>
              </a:rPr>
              <a:t>Prepare 1:20 dilution of test serum by adding 50 </a:t>
            </a:r>
            <a:r>
              <a:rPr lang="el-GR" b="1" dirty="0" smtClean="0">
                <a:cs typeface="Arial" pitchFamily="34" charset="0"/>
              </a:rPr>
              <a:t>μ</a:t>
            </a:r>
            <a:r>
              <a:rPr lang="en-US" b="1" dirty="0" smtClean="0">
                <a:cs typeface="Arial" pitchFamily="34" charset="0"/>
              </a:rPr>
              <a:t>l of serum to 1 ml of glycine buffer</a:t>
            </a:r>
          </a:p>
          <a:p>
            <a:pPr lvl="2" algn="l" rtl="0" eaLnBrk="1" hangingPunct="1">
              <a:lnSpc>
                <a:spcPct val="90000"/>
              </a:lnSpc>
            </a:pPr>
            <a:r>
              <a:rPr lang="en-US" b="1" dirty="0" smtClean="0">
                <a:cs typeface="Arial" pitchFamily="34" charset="0"/>
              </a:rPr>
              <a:t>Place 50 </a:t>
            </a:r>
            <a:r>
              <a:rPr lang="el-GR" b="1" dirty="0" smtClean="0">
                <a:cs typeface="Arial" pitchFamily="34" charset="0"/>
              </a:rPr>
              <a:t>μ</a:t>
            </a:r>
            <a:r>
              <a:rPr lang="en-US" b="1" dirty="0" smtClean="0">
                <a:cs typeface="Arial" pitchFamily="34" charset="0"/>
              </a:rPr>
              <a:t>l of diluted serum on to the test slide</a:t>
            </a:r>
          </a:p>
          <a:p>
            <a:pPr lvl="2" algn="l" rtl="0" eaLnBrk="1" hangingPunct="1">
              <a:lnSpc>
                <a:spcPct val="90000"/>
              </a:lnSpc>
            </a:pPr>
            <a:r>
              <a:rPr lang="en-US" b="1" dirty="0" smtClean="0">
                <a:cs typeface="Arial" pitchFamily="34" charset="0"/>
              </a:rPr>
              <a:t>Add 1 drop of </a:t>
            </a:r>
            <a:r>
              <a:rPr lang="en-US" b="1" u="sng" dirty="0" smtClean="0">
                <a:solidFill>
                  <a:srgbClr val="FF0000"/>
                </a:solidFill>
                <a:cs typeface="Arial" pitchFamily="34" charset="0"/>
              </a:rPr>
              <a:t>well shaken</a:t>
            </a:r>
            <a:r>
              <a:rPr lang="en-US" b="1" dirty="0" smtClean="0">
                <a:solidFill>
                  <a:srgbClr val="FF0000"/>
                </a:solidFill>
                <a:cs typeface="Arial" pitchFamily="34" charset="0"/>
              </a:rPr>
              <a:t> latex reagent</a:t>
            </a:r>
          </a:p>
          <a:p>
            <a:pPr lvl="2" algn="l" rtl="0" eaLnBrk="1" hangingPunct="1">
              <a:lnSpc>
                <a:spcPct val="90000"/>
              </a:lnSpc>
            </a:pPr>
            <a:r>
              <a:rPr lang="en-US" b="1" dirty="0" smtClean="0">
                <a:cs typeface="Arial" pitchFamily="34" charset="0"/>
              </a:rPr>
              <a:t>Mix the two drops together with a clean stirrer and spread out to the edge of the test area</a:t>
            </a:r>
          </a:p>
          <a:p>
            <a:pPr lvl="2" algn="l" rtl="0" eaLnBrk="1" hangingPunct="1">
              <a:lnSpc>
                <a:spcPct val="90000"/>
              </a:lnSpc>
            </a:pPr>
            <a:r>
              <a:rPr lang="en-US" b="1" dirty="0" smtClean="0">
                <a:cs typeface="Arial" pitchFamily="34" charset="0"/>
              </a:rPr>
              <a:t>Rock the slide gently and observe for macro agglutination</a:t>
            </a:r>
          </a:p>
          <a:p>
            <a:pPr lvl="2" algn="l" rtl="0" eaLnBrk="1" hangingPunct="1">
              <a:lnSpc>
                <a:spcPct val="90000"/>
              </a:lnSpc>
            </a:pPr>
            <a:r>
              <a:rPr lang="en-US" b="1" dirty="0" smtClean="0">
                <a:cs typeface="Arial" pitchFamily="34" charset="0"/>
              </a:rPr>
              <a:t>Read at </a:t>
            </a:r>
            <a:r>
              <a:rPr lang="en-US" b="1" dirty="0" smtClean="0">
                <a:solidFill>
                  <a:srgbClr val="FF0000"/>
                </a:solidFill>
                <a:cs typeface="Arial" pitchFamily="34" charset="0"/>
              </a:rPr>
              <a:t>2 minutes </a:t>
            </a:r>
            <a:r>
              <a:rPr lang="en-US" b="1" dirty="0" smtClean="0">
                <a:cs typeface="Arial" pitchFamily="34" charset="0"/>
              </a:rPr>
              <a:t>under a direct light source</a:t>
            </a:r>
          </a:p>
          <a:p>
            <a:pPr lvl="2" algn="l" rtl="0" eaLnBrk="1" hangingPunct="1">
              <a:lnSpc>
                <a:spcPct val="90000"/>
              </a:lnSpc>
            </a:pPr>
            <a:r>
              <a:rPr lang="en-US" b="1" dirty="0" smtClean="0">
                <a:cs typeface="Arial" pitchFamily="34" charset="0"/>
              </a:rPr>
              <a:t>A definite clumping is reported as </a:t>
            </a:r>
            <a:r>
              <a:rPr lang="en-US" b="1" dirty="0" smtClean="0">
                <a:solidFill>
                  <a:srgbClr val="FF0000"/>
                </a:solidFill>
                <a:cs typeface="Arial" pitchFamily="34" charset="0"/>
              </a:rPr>
              <a:t>reactive</a:t>
            </a:r>
            <a:r>
              <a:rPr lang="en-US" b="1" dirty="0" smtClean="0">
                <a:cs typeface="Arial" pitchFamily="34" charset="0"/>
              </a:rPr>
              <a:t> (R). </a:t>
            </a:r>
          </a:p>
          <a:p>
            <a:pPr lvl="2" algn="l" rtl="0" eaLnBrk="1" hangingPunct="1">
              <a:lnSpc>
                <a:spcPct val="90000"/>
              </a:lnSpc>
            </a:pPr>
            <a:r>
              <a:rPr lang="en-US" b="1" dirty="0" smtClean="0">
                <a:cs typeface="Arial" pitchFamily="34" charset="0"/>
              </a:rPr>
              <a:t>No clumping is reported as </a:t>
            </a:r>
            <a:r>
              <a:rPr lang="en-US" b="1" dirty="0" smtClean="0">
                <a:solidFill>
                  <a:srgbClr val="FF0000"/>
                </a:solidFill>
                <a:cs typeface="Arial" pitchFamily="34" charset="0"/>
              </a:rPr>
              <a:t>non-reactive</a:t>
            </a:r>
            <a:r>
              <a:rPr lang="en-US" b="1" dirty="0" smtClean="0">
                <a:cs typeface="Arial" pitchFamily="34" charset="0"/>
              </a:rPr>
              <a:t> (N).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CRP Latex Kit</a:t>
            </a:r>
            <a:endParaRPr lang="ar-SA" dirty="0"/>
          </a:p>
        </p:txBody>
      </p:sp>
      <p:sp>
        <p:nvSpPr>
          <p:cNvPr id="3" name="Content Placeholder 2"/>
          <p:cNvSpPr>
            <a:spLocks noGrp="1"/>
          </p:cNvSpPr>
          <p:nvPr>
            <p:ph idx="1"/>
          </p:nvPr>
        </p:nvSpPr>
        <p:spPr/>
        <p:txBody>
          <a:bodyPr>
            <a:normAutofit fontScale="92500" lnSpcReduction="10000"/>
          </a:bodyPr>
          <a:lstStyle/>
          <a:p>
            <a:pPr algn="l" rtl="0"/>
            <a:r>
              <a:rPr lang="en-US" dirty="0" smtClean="0"/>
              <a:t>C-reactive protein (CRP) is a non-specific test.</a:t>
            </a:r>
          </a:p>
          <a:p>
            <a:pPr algn="l" rtl="0"/>
            <a:r>
              <a:rPr lang="en-US" dirty="0" smtClean="0"/>
              <a:t> It is used by a doctor to detect inflammation if there is a high suspicion of tissue injury or infection somewhere in the body, but the test cannot tell where the inflammation is or what condition is causing it. </a:t>
            </a:r>
          </a:p>
          <a:p>
            <a:pPr algn="l" rtl="0"/>
            <a:r>
              <a:rPr lang="en-US" dirty="0" smtClean="0"/>
              <a:t>CRP is not diagnostic of any condition, but it can be used together with signs and  symptoms and other tests to evaluate an individual for an acute or chronic inflammatory condition</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CRP Latex Kit</a:t>
            </a:r>
            <a:endParaRPr lang="ar-SA" dirty="0"/>
          </a:p>
        </p:txBody>
      </p:sp>
      <p:pic>
        <p:nvPicPr>
          <p:cNvPr id="2050" name="Picture 2" descr="C:\Documents and Settings\user\Desktop\CLS 311,414,416\CLS 414\ref reading\icrp2.jpg"/>
          <p:cNvPicPr>
            <a:picLocks noChangeAspect="1" noChangeArrowheads="1"/>
          </p:cNvPicPr>
          <p:nvPr/>
        </p:nvPicPr>
        <p:blipFill>
          <a:blip r:embed="rId2"/>
          <a:srcRect/>
          <a:stretch>
            <a:fillRect/>
          </a:stretch>
        </p:blipFill>
        <p:spPr bwMode="auto">
          <a:xfrm>
            <a:off x="428596" y="1643051"/>
            <a:ext cx="8286807" cy="474498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CRP Latex Agglutination test</a:t>
            </a:r>
            <a:endParaRPr lang="ar-SA" dirty="0"/>
          </a:p>
        </p:txBody>
      </p:sp>
      <p:sp>
        <p:nvSpPr>
          <p:cNvPr id="3" name="Content Placeholder 2"/>
          <p:cNvSpPr>
            <a:spLocks noGrp="1"/>
          </p:cNvSpPr>
          <p:nvPr>
            <p:ph idx="1"/>
          </p:nvPr>
        </p:nvSpPr>
        <p:spPr/>
        <p:txBody>
          <a:bodyPr>
            <a:normAutofit fontScale="92500" lnSpcReduction="20000"/>
          </a:bodyPr>
          <a:lstStyle/>
          <a:p>
            <a:pPr algn="l" rtl="0"/>
            <a:r>
              <a:rPr lang="en-US" dirty="0" smtClean="0"/>
              <a:t>The same principle of Latex kits </a:t>
            </a:r>
            <a:r>
              <a:rPr lang="en-US" dirty="0" smtClean="0"/>
              <a:t>.</a:t>
            </a:r>
          </a:p>
          <a:p>
            <a:pPr algn="l" rtl="0"/>
            <a:r>
              <a:rPr lang="en-US" dirty="0" smtClean="0"/>
              <a:t>CRP is  a protein present normally in human  serum. </a:t>
            </a:r>
            <a:endParaRPr lang="en-US" dirty="0" smtClean="0"/>
          </a:p>
          <a:p>
            <a:pPr algn="l" rtl="0"/>
            <a:r>
              <a:rPr lang="en-US" dirty="0" smtClean="0"/>
              <a:t>Anti-CRP is coated on latex to detect CRP in patient sample to detect CRP in patient sample</a:t>
            </a:r>
            <a:r>
              <a:rPr lang="en-US" dirty="0" smtClean="0"/>
              <a:t>. </a:t>
            </a:r>
            <a:endParaRPr lang="en-US" dirty="0" smtClean="0"/>
          </a:p>
          <a:p>
            <a:pPr algn="l" rtl="0"/>
            <a:r>
              <a:rPr lang="en-US" dirty="0" smtClean="0"/>
              <a:t> CRP is used mainly as a marker of inflammation</a:t>
            </a:r>
          </a:p>
          <a:p>
            <a:pPr algn="l" rtl="0"/>
            <a:r>
              <a:rPr lang="en-US" dirty="0" smtClean="0"/>
              <a:t>It may also be ordered on a regular basis to monitor conditions such as rheumatoid arthritis and Lupus and is often repeated at intervals to determine whether treatment is effective  </a:t>
            </a:r>
            <a:endParaRPr lang="ar-SA"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613</TotalTime>
  <Words>1086</Words>
  <PresentationFormat>On-screen Show (4:3)</PresentationFormat>
  <Paragraphs>112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سمة Office</vt:lpstr>
      <vt:lpstr>Carrier particle Agglutination</vt:lpstr>
      <vt:lpstr>Carrier particle agglutination test</vt:lpstr>
      <vt:lpstr>Latex Agglutination Test Rheumatoid arthritis (RA) </vt:lpstr>
      <vt:lpstr>Slide 4</vt:lpstr>
      <vt:lpstr>Method:</vt:lpstr>
      <vt:lpstr>Method:</vt:lpstr>
      <vt:lpstr>CRP Latex Kit</vt:lpstr>
      <vt:lpstr>CRP Latex Kit</vt:lpstr>
      <vt:lpstr>CRP Latex Agglutination test</vt:lpstr>
      <vt:lpstr>CRP Test</vt:lpstr>
      <vt:lpstr>Flocculation Test Rapid Plasma Reagin (RPR) </vt:lpstr>
      <vt:lpstr>Slide 12</vt:lpstr>
      <vt:lpstr>Principle of the Method</vt:lpstr>
      <vt:lpstr>Slide 14</vt:lpstr>
      <vt:lpstr>Procedure:</vt:lpstr>
      <vt:lpstr>Slide 16</vt:lpstr>
      <vt:lpstr>Co-agglutination</vt:lpstr>
      <vt:lpstr>Co-agglutination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Carrier particle Agglutination</dc:title>
  <cp:lastModifiedBy>ksu</cp:lastModifiedBy>
  <cp:revision>39</cp:revision>
  <dcterms:modified xsi:type="dcterms:W3CDTF">2012-02-18T06:18:52Z</dcterms:modified>
</cp:coreProperties>
</file>