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6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a Aldossary" userId="dfb888b2b3201462" providerId="LiveId" clId="{DF670188-2626-4714-9ECD-96F04F207761}"/>
    <pc:docChg chg="undo custSel modSld">
      <pc:chgData name="Haya Aldossary" userId="dfb888b2b3201462" providerId="LiveId" clId="{DF670188-2626-4714-9ECD-96F04F207761}" dt="2025-03-02T06:04:28.174" v="70" actId="20577"/>
      <pc:docMkLst>
        <pc:docMk/>
      </pc:docMkLst>
      <pc:sldChg chg="modSp mod">
        <pc:chgData name="Haya Aldossary" userId="dfb888b2b3201462" providerId="LiveId" clId="{DF670188-2626-4714-9ECD-96F04F207761}" dt="2025-03-02T05:54:50.724" v="9" actId="207"/>
        <pc:sldMkLst>
          <pc:docMk/>
          <pc:sldMk cId="1743931910" sldId="259"/>
        </pc:sldMkLst>
        <pc:spChg chg="mod">
          <ac:chgData name="Haya Aldossary" userId="dfb888b2b3201462" providerId="LiveId" clId="{DF670188-2626-4714-9ECD-96F04F207761}" dt="2025-03-02T05:54:50.724" v="9" actId="207"/>
          <ac:spMkLst>
            <pc:docMk/>
            <pc:sldMk cId="1743931910" sldId="259"/>
            <ac:spMk id="3" creationId="{7D126472-9DA5-8AAE-BDD8-E4B42BA3CEE0}"/>
          </ac:spMkLst>
        </pc:spChg>
      </pc:sldChg>
      <pc:sldChg chg="modSp mod">
        <pc:chgData name="Haya Aldossary" userId="dfb888b2b3201462" providerId="LiveId" clId="{DF670188-2626-4714-9ECD-96F04F207761}" dt="2025-03-02T06:00:14.230" v="36" actId="1076"/>
        <pc:sldMkLst>
          <pc:docMk/>
          <pc:sldMk cId="387516184" sldId="261"/>
        </pc:sldMkLst>
        <pc:spChg chg="mod">
          <ac:chgData name="Haya Aldossary" userId="dfb888b2b3201462" providerId="LiveId" clId="{DF670188-2626-4714-9ECD-96F04F207761}" dt="2025-03-02T05:58:39.056" v="27" actId="113"/>
          <ac:spMkLst>
            <pc:docMk/>
            <pc:sldMk cId="387516184" sldId="261"/>
            <ac:spMk id="3" creationId="{5F95BF93-5421-5510-E297-15ECF6F098C7}"/>
          </ac:spMkLst>
        </pc:spChg>
        <pc:picChg chg="mod">
          <ac:chgData name="Haya Aldossary" userId="dfb888b2b3201462" providerId="LiveId" clId="{DF670188-2626-4714-9ECD-96F04F207761}" dt="2025-03-02T06:00:14.230" v="36" actId="1076"/>
          <ac:picMkLst>
            <pc:docMk/>
            <pc:sldMk cId="387516184" sldId="261"/>
            <ac:picMk id="7" creationId="{4B407DBC-E706-58AD-F89A-B481CFD27AA5}"/>
          </ac:picMkLst>
        </pc:picChg>
      </pc:sldChg>
      <pc:sldChg chg="modSp mod">
        <pc:chgData name="Haya Aldossary" userId="dfb888b2b3201462" providerId="LiveId" clId="{DF670188-2626-4714-9ECD-96F04F207761}" dt="2025-03-02T06:04:28.174" v="70" actId="20577"/>
        <pc:sldMkLst>
          <pc:docMk/>
          <pc:sldMk cId="3060162933" sldId="265"/>
        </pc:sldMkLst>
        <pc:spChg chg="mod">
          <ac:chgData name="Haya Aldossary" userId="dfb888b2b3201462" providerId="LiveId" clId="{DF670188-2626-4714-9ECD-96F04F207761}" dt="2025-03-02T06:04:28.174" v="70" actId="20577"/>
          <ac:spMkLst>
            <pc:docMk/>
            <pc:sldMk cId="3060162933" sldId="265"/>
            <ac:spMk id="3" creationId="{D9810FB2-1C2E-D24C-F3C8-D3DF2701EDF8}"/>
          </ac:spMkLst>
        </pc:spChg>
      </pc:sldChg>
      <pc:sldChg chg="modSp mod">
        <pc:chgData name="Haya Aldossary" userId="dfb888b2b3201462" providerId="LiveId" clId="{DF670188-2626-4714-9ECD-96F04F207761}" dt="2025-03-02T05:59:43.027" v="31" actId="113"/>
        <pc:sldMkLst>
          <pc:docMk/>
          <pc:sldMk cId="794189130" sldId="266"/>
        </pc:sldMkLst>
        <pc:spChg chg="mod">
          <ac:chgData name="Haya Aldossary" userId="dfb888b2b3201462" providerId="LiveId" clId="{DF670188-2626-4714-9ECD-96F04F207761}" dt="2025-03-02T05:59:43.027" v="31" actId="113"/>
          <ac:spMkLst>
            <pc:docMk/>
            <pc:sldMk cId="794189130" sldId="266"/>
            <ac:spMk id="7" creationId="{9802CFD8-212B-2E06-11BA-64CC37F93952}"/>
          </ac:spMkLst>
        </pc:spChg>
      </pc:sldChg>
    </pc:docChg>
  </pc:docChgLst>
  <pc:docChgLst>
    <pc:chgData name="Haya Aldossary" userId="dfb888b2b3201462" providerId="LiveId" clId="{F540B490-BA17-4A5A-9EBC-32D59F63FF2D}"/>
    <pc:docChg chg="undo custSel addSld delSld modSld">
      <pc:chgData name="Haya Aldossary" userId="dfb888b2b3201462" providerId="LiveId" clId="{F540B490-BA17-4A5A-9EBC-32D59F63FF2D}" dt="2024-10-25T05:31:44.165" v="506" actId="20577"/>
      <pc:docMkLst>
        <pc:docMk/>
      </pc:docMkLst>
      <pc:sldChg chg="modSp mod">
        <pc:chgData name="Haya Aldossary" userId="dfb888b2b3201462" providerId="LiveId" clId="{F540B490-BA17-4A5A-9EBC-32D59F63FF2D}" dt="2024-10-07T13:21:40.662" v="1" actId="20577"/>
        <pc:sldMkLst>
          <pc:docMk/>
          <pc:sldMk cId="276421525" sldId="257"/>
        </pc:sldMkLst>
      </pc:sldChg>
      <pc:sldChg chg="modSp mod">
        <pc:chgData name="Haya Aldossary" userId="dfb888b2b3201462" providerId="LiveId" clId="{F540B490-BA17-4A5A-9EBC-32D59F63FF2D}" dt="2024-10-08T04:29:49.072" v="383"/>
        <pc:sldMkLst>
          <pc:docMk/>
          <pc:sldMk cId="1186729344" sldId="258"/>
        </pc:sldMkLst>
      </pc:sldChg>
      <pc:sldChg chg="addSp delSp modSp mod modNotesTx">
        <pc:chgData name="Haya Aldossary" userId="dfb888b2b3201462" providerId="LiveId" clId="{F540B490-BA17-4A5A-9EBC-32D59F63FF2D}" dt="2024-10-25T05:31:44.165" v="506" actId="20577"/>
        <pc:sldMkLst>
          <pc:docMk/>
          <pc:sldMk cId="1743931910" sldId="259"/>
        </pc:sldMkLst>
      </pc:sldChg>
      <pc:sldChg chg="modSp del mod">
        <pc:chgData name="Haya Aldossary" userId="dfb888b2b3201462" providerId="LiveId" clId="{F540B490-BA17-4A5A-9EBC-32D59F63FF2D}" dt="2024-10-07T13:57:00.788" v="166" actId="47"/>
        <pc:sldMkLst>
          <pc:docMk/>
          <pc:sldMk cId="928084144" sldId="260"/>
        </pc:sldMkLst>
      </pc:sldChg>
      <pc:sldChg chg="modSp mod">
        <pc:chgData name="Haya Aldossary" userId="dfb888b2b3201462" providerId="LiveId" clId="{F540B490-BA17-4A5A-9EBC-32D59F63FF2D}" dt="2024-10-08T04:37:17.408" v="410" actId="13926"/>
        <pc:sldMkLst>
          <pc:docMk/>
          <pc:sldMk cId="387516184" sldId="261"/>
        </pc:sldMkLst>
      </pc:sldChg>
      <pc:sldChg chg="del">
        <pc:chgData name="Haya Aldossary" userId="dfb888b2b3201462" providerId="LiveId" clId="{F540B490-BA17-4A5A-9EBC-32D59F63FF2D}" dt="2024-10-07T13:59:14.005" v="168" actId="47"/>
        <pc:sldMkLst>
          <pc:docMk/>
          <pc:sldMk cId="3343536586" sldId="262"/>
        </pc:sldMkLst>
      </pc:sldChg>
      <pc:sldChg chg="addSp delSp modSp mod">
        <pc:chgData name="Haya Aldossary" userId="dfb888b2b3201462" providerId="LiveId" clId="{F540B490-BA17-4A5A-9EBC-32D59F63FF2D}" dt="2024-10-08T04:39:50.886" v="419" actId="115"/>
        <pc:sldMkLst>
          <pc:docMk/>
          <pc:sldMk cId="3908828891" sldId="263"/>
        </pc:sldMkLst>
      </pc:sldChg>
      <pc:sldChg chg="addSp delSp modSp mod">
        <pc:chgData name="Haya Aldossary" userId="dfb888b2b3201462" providerId="LiveId" clId="{F540B490-BA17-4A5A-9EBC-32D59F63FF2D}" dt="2024-10-08T04:44:35.611" v="451" actId="20577"/>
        <pc:sldMkLst>
          <pc:docMk/>
          <pc:sldMk cId="3985424472" sldId="264"/>
        </pc:sldMkLst>
      </pc:sldChg>
      <pc:sldChg chg="addSp modSp mod">
        <pc:chgData name="Haya Aldossary" userId="dfb888b2b3201462" providerId="LiveId" clId="{F540B490-BA17-4A5A-9EBC-32D59F63FF2D}" dt="2024-10-08T04:46:36.991" v="463" actId="113"/>
        <pc:sldMkLst>
          <pc:docMk/>
          <pc:sldMk cId="3060162933" sldId="265"/>
        </pc:sldMkLst>
      </pc:sldChg>
      <pc:sldChg chg="modSp mod">
        <pc:chgData name="Haya Aldossary" userId="dfb888b2b3201462" providerId="LiveId" clId="{F540B490-BA17-4A5A-9EBC-32D59F63FF2D}" dt="2024-10-07T14:15:20.403" v="203" actId="20577"/>
        <pc:sldMkLst>
          <pc:docMk/>
          <pc:sldMk cId="794189130" sldId="266"/>
        </pc:sldMkLst>
      </pc:sldChg>
      <pc:sldChg chg="addSp delSp modSp mod">
        <pc:chgData name="Haya Aldossary" userId="dfb888b2b3201462" providerId="LiveId" clId="{F540B490-BA17-4A5A-9EBC-32D59F63FF2D}" dt="2024-10-08T04:52:12.960" v="502" actId="207"/>
        <pc:sldMkLst>
          <pc:docMk/>
          <pc:sldMk cId="2895623597" sldId="267"/>
        </pc:sldMkLst>
      </pc:sldChg>
      <pc:sldChg chg="delSp del mod">
        <pc:chgData name="Haya Aldossary" userId="dfb888b2b3201462" providerId="LiveId" clId="{F540B490-BA17-4A5A-9EBC-32D59F63FF2D}" dt="2024-10-07T14:34:28.129" v="374" actId="47"/>
        <pc:sldMkLst>
          <pc:docMk/>
          <pc:sldMk cId="3471103981" sldId="268"/>
        </pc:sldMkLst>
      </pc:sldChg>
      <pc:sldChg chg="add del">
        <pc:chgData name="Haya Aldossary" userId="dfb888b2b3201462" providerId="LiveId" clId="{F540B490-BA17-4A5A-9EBC-32D59F63FF2D}" dt="2024-10-07T14:34:20.922" v="373" actId="47"/>
        <pc:sldMkLst>
          <pc:docMk/>
          <pc:sldMk cId="2630932138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C063F-BE01-4011-B6EF-4FD753F29711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0E8D-485D-4113-B7FF-A751143D9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8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sng" strike="noStrike" baseline="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Filamentous/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40E8D-485D-4113-B7FF-A751143D9E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6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5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7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46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23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7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2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0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4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0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8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5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7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5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6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492953-3C8B-4921-B32B-2A2D035A1A20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689F9DE-C8E2-4E82-9008-9E1C823C1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7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levelandclinic.org/health/diseases/10956-thrush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AADEEE-3CA9-3707-3837-06B783E42097}"/>
              </a:ext>
            </a:extLst>
          </p:cNvPr>
          <p:cNvSpPr txBox="1"/>
          <p:nvPr/>
        </p:nvSpPr>
        <p:spPr>
          <a:xfrm>
            <a:off x="2797628" y="272111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 Albicans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3DF4CD-E25C-2449-1C06-4BD459939413}"/>
              </a:ext>
            </a:extLst>
          </p:cNvPr>
          <p:cNvSpPr txBox="1"/>
          <p:nvPr/>
        </p:nvSpPr>
        <p:spPr>
          <a:xfrm>
            <a:off x="424540" y="1645308"/>
            <a:ext cx="77179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 is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yeast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ypically found in small amounts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your mouth, intestines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i="0" u="sng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when Candida is off-balance, the yeast overgrows and causes infection (candidiasis).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FFF30-2C60-AC2F-A090-0087F1D5909A}"/>
              </a:ext>
            </a:extLst>
          </p:cNvPr>
          <p:cNvSpPr txBox="1"/>
          <p:nvPr/>
        </p:nvSpPr>
        <p:spPr>
          <a:xfrm>
            <a:off x="2786742" y="22828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 Albicans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83DCA-B3E7-3588-92D0-E08A9B35E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4757" y="1645308"/>
            <a:ext cx="2932703" cy="286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672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126472-9DA5-8AAE-BDD8-E4B42BA3CEE0}"/>
              </a:ext>
            </a:extLst>
          </p:cNvPr>
          <p:cNvSpPr txBox="1"/>
          <p:nvPr/>
        </p:nvSpPr>
        <p:spPr>
          <a:xfrm>
            <a:off x="352520" y="657024"/>
            <a:ext cx="740772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generally referred to as a </a:t>
            </a:r>
            <a:r>
              <a:rPr lang="en-US" sz="2400" b="1" i="0" u="none" strike="noStrike" baseline="0" dirty="0">
                <a:solidFill>
                  <a:srgbClr val="C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dimorphic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fungus since it </a:t>
            </a:r>
            <a:r>
              <a:rPr lang="en-US" sz="2400" b="1" i="0" u="sng" strike="noStrike" baseline="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grows both as </a:t>
            </a:r>
            <a:r>
              <a:rPr lang="en-US" sz="2400" b="1" i="0" u="sng" strike="noStrike" baseline="0" dirty="0">
                <a:solidFill>
                  <a:srgbClr val="C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yeast</a:t>
            </a:r>
            <a:r>
              <a:rPr lang="en-US" sz="2400" b="1" i="0" u="sng" strike="noStrike" baseline="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0" u="sng" strike="noStrike" baseline="0" dirty="0">
                <a:solidFill>
                  <a:srgbClr val="C0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filamentous cells</a:t>
            </a:r>
            <a:r>
              <a:rPr lang="en-US" sz="2400" b="1" i="0" u="sng" strike="noStrike" baseline="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it has </a:t>
            </a:r>
            <a:r>
              <a:rPr lang="en-US" sz="2400" b="0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different morphological phenotypes including </a:t>
            </a:r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pseudo-hyphal/</a:t>
            </a:r>
            <a:r>
              <a:rPr lang="en-US" sz="2400" b="1" i="0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pseudo-mycelium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forms, </a:t>
            </a:r>
            <a:r>
              <a:rPr lang="en-US" sz="2400" b="0" i="0" u="sng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Which formed from budding yeast cells that remain attached to each other</a:t>
            </a:r>
          </a:p>
          <a:p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Spores may be formed on the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pseudomycelium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called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chlamydospores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identify different species of Candida.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E6172-EDB9-7510-2110-D3FD98E6A43C}"/>
              </a:ext>
            </a:extLst>
          </p:cNvPr>
          <p:cNvSpPr txBox="1"/>
          <p:nvPr/>
        </p:nvSpPr>
        <p:spPr>
          <a:xfrm>
            <a:off x="2656114" y="-5086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Morphology: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52FE5-A53C-258A-F4FF-65EF7F2F4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234" y="3429000"/>
            <a:ext cx="3482246" cy="19598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C6B56C-D784-9A51-CE44-42DCC0C67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772" y="882449"/>
            <a:ext cx="3389170" cy="20726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BD361F6-74AE-AACB-9DEB-F72155108FC1}"/>
              </a:ext>
            </a:extLst>
          </p:cNvPr>
          <p:cNvSpPr txBox="1"/>
          <p:nvPr/>
        </p:nvSpPr>
        <p:spPr>
          <a:xfrm>
            <a:off x="7708267" y="373093"/>
            <a:ext cx="4391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/>
                <a:latin typeface="Libre Franklin" pitchFamily="2" charset="0"/>
              </a:rPr>
              <a:t>Candida</a:t>
            </a:r>
            <a:r>
              <a:rPr lang="en-US" b="1" i="0" dirty="0">
                <a:solidFill>
                  <a:srgbClr val="C00000"/>
                </a:solidFill>
                <a:effectLst/>
                <a:latin typeface="Libre Franklin" pitchFamily="2" charset="0"/>
              </a:rPr>
              <a:t> </a:t>
            </a:r>
            <a:r>
              <a:rPr lang="en-US" b="1" i="1" dirty="0">
                <a:solidFill>
                  <a:srgbClr val="C00000"/>
                </a:solidFill>
                <a:effectLst/>
                <a:latin typeface="Libre Franklin" pitchFamily="2" charset="0"/>
              </a:rPr>
              <a:t>albicans</a:t>
            </a:r>
            <a:r>
              <a:rPr lang="en-US" b="1" i="0" dirty="0">
                <a:solidFill>
                  <a:srgbClr val="C00000"/>
                </a:solidFill>
                <a:effectLst/>
                <a:latin typeface="Libre Franklin" pitchFamily="2" charset="0"/>
              </a:rPr>
              <a:t> (gram-positive yeast)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FC64A5-25FF-FD48-9971-EA4EACD70381}"/>
              </a:ext>
            </a:extLst>
          </p:cNvPr>
          <p:cNvSpPr txBox="1"/>
          <p:nvPr/>
        </p:nvSpPr>
        <p:spPr>
          <a:xfrm>
            <a:off x="9563546" y="4855420"/>
            <a:ext cx="2449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Libre Franklin" pitchFamily="2" charset="0"/>
              </a:rPr>
              <a:t>Chlamydospores</a:t>
            </a:r>
            <a:r>
              <a:rPr lang="en-US" b="0" i="0" dirty="0">
                <a:solidFill>
                  <a:srgbClr val="C00000"/>
                </a:solidFill>
                <a:effectLst/>
                <a:latin typeface="Libre Franklin" pitchFamily="2" charset="0"/>
              </a:rPr>
              <a:t> 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388C742-79D7-3E6D-2B21-F83528F04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499" y="3417816"/>
            <a:ext cx="3459331" cy="18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95BF93-5421-5510-E297-15ECF6F098C7}"/>
              </a:ext>
            </a:extLst>
          </p:cNvPr>
          <p:cNvSpPr txBox="1"/>
          <p:nvPr/>
        </p:nvSpPr>
        <p:spPr>
          <a:xfrm>
            <a:off x="598714" y="1139433"/>
            <a:ext cx="587828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0" i="0" u="sng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Yeast cells adhere to host cell surfaces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i="0" u="sng" strike="noStrike" baseline="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Contact to host cells triggers the </a:t>
            </a:r>
          </a:p>
          <a:p>
            <a:pPr algn="l"/>
            <a:r>
              <a:rPr lang="en-US" sz="2400" b="1" i="0" u="sng" strike="noStrike" baseline="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yeast-to-hypha transition</a:t>
            </a:r>
          </a:p>
          <a:p>
            <a:pPr algn="l"/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i="0" u="sng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Virulence Factors that cause disease in a host.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Proteolytic enzymes: 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these enzymes are associated with tissue invasion of the host.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protein adhesions: </a:t>
            </a:r>
            <a:r>
              <a:rPr lang="en-US" sz="2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invading the host cells and tissue damage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FFEAA6-D50E-E0DE-8248-F01DE869CBBC}"/>
              </a:ext>
            </a:extLst>
          </p:cNvPr>
          <p:cNvSpPr txBox="1"/>
          <p:nvPr/>
        </p:nvSpPr>
        <p:spPr>
          <a:xfrm>
            <a:off x="767443" y="62215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Invasion </a:t>
            </a:r>
          </a:p>
          <a:p>
            <a:pPr algn="ctr"/>
            <a:r>
              <a:rPr lang="en-US" sz="32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athogenicity mechanisms)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07DBC-E706-58AD-F89A-B481CFD2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729" y="2202"/>
            <a:ext cx="5421086" cy="6855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0D400-719A-200E-E370-C402BE209B76}"/>
              </a:ext>
            </a:extLst>
          </p:cNvPr>
          <p:cNvSpPr txBox="1"/>
          <p:nvPr/>
        </p:nvSpPr>
        <p:spPr>
          <a:xfrm>
            <a:off x="1208315" y="982177"/>
            <a:ext cx="3679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C00000"/>
                </a:solidFill>
                <a:latin typeface="CanvaSans-Regular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51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C26137-C155-E071-13BB-42BB4EFF21D0}"/>
              </a:ext>
            </a:extLst>
          </p:cNvPr>
          <p:cNvSpPr txBox="1"/>
          <p:nvPr/>
        </p:nvSpPr>
        <p:spPr>
          <a:xfrm>
            <a:off x="2873829" y="29430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Candidiasis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2CFD8-212B-2E06-11BA-64CC37F93952}"/>
              </a:ext>
            </a:extLst>
          </p:cNvPr>
          <p:cNvSpPr txBox="1"/>
          <p:nvPr/>
        </p:nvSpPr>
        <p:spPr>
          <a:xfrm>
            <a:off x="609600" y="1418550"/>
            <a:ext cx="957942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Candidiasis is a fungal infection caused by yeasts that belong to the genus Candida</a:t>
            </a: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400" b="1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20 species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Candida yeasts that can cause infection in humans,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of which is Candida albicans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of candidiasis vary depending on the area of the body that is infected.</a:t>
            </a: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8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DDBE7A-B7E6-8132-043B-00B732422F9F}"/>
              </a:ext>
            </a:extLst>
          </p:cNvPr>
          <p:cNvSpPr txBox="1"/>
          <p:nvPr/>
        </p:nvSpPr>
        <p:spPr>
          <a:xfrm>
            <a:off x="348342" y="2569657"/>
            <a:ext cx="8273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Candida albicans can cause infections </a:t>
            </a:r>
            <a:r>
              <a:rPr lang="en-US" sz="2400" u="none" strike="noStrike" baseline="0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infection that </a:t>
            </a:r>
            <a:r>
              <a:rPr lang="en-US" sz="2400" b="1" i="0" u="sng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en-US" sz="2400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white sores in your mouth, throat, or tongue</a:t>
            </a:r>
            <a:endParaRPr lang="en-US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D7A4B-D641-9525-AE27-FBD1C1205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309" y="2050736"/>
            <a:ext cx="3442091" cy="2283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7EB23B-DD6E-DC1F-C907-F624365B9FD1}"/>
              </a:ext>
            </a:extLst>
          </p:cNvPr>
          <p:cNvSpPr txBox="1"/>
          <p:nvPr/>
        </p:nvSpPr>
        <p:spPr>
          <a:xfrm>
            <a:off x="2525486" y="10665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Oral candidiasis (</a:t>
            </a:r>
            <a:r>
              <a:rPr lang="en-US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thrush</a:t>
            </a:r>
            <a:r>
              <a:rPr lang="en-US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3600" b="0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0882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44AEE4-BBED-3494-831C-8E4F1384ED32}"/>
              </a:ext>
            </a:extLst>
          </p:cNvPr>
          <p:cNvSpPr txBox="1"/>
          <p:nvPr/>
        </p:nvSpPr>
        <p:spPr>
          <a:xfrm>
            <a:off x="446316" y="889223"/>
            <a:ext cx="746759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severe, chronic infection that </a:t>
            </a:r>
            <a:r>
              <a:rPr lang="en-US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targets your skin, scalp, or fingernails.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skin:</a:t>
            </a:r>
            <a:r>
              <a:rPr lang="en-US" sz="2400" b="1" i="0" u="sng" strike="noStrike" baseline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</a:t>
            </a:r>
            <a:r>
              <a:rPr lang="en-US" sz="2400" b="1" i="0" u="sng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itchy, </a:t>
            </a:r>
            <a:r>
              <a:rPr lang="en-US" sz="2400" b="1" i="0" u="sng" strike="noStrike" baseline="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rashy</a:t>
            </a:r>
            <a:r>
              <a:rPr lang="en-US" sz="2400" b="1" i="0" u="sng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infections in areas where skin is warm and moist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like the armpits, between skin folds, in between toes and fingers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infected scalp may have white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flakes and pimples.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albicans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infect toenails and fingernails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</a:t>
            </a:r>
            <a:r>
              <a:rPr lang="en-US" sz="2400" b="1" i="0" u="sng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nails will be discolored and thickened</a:t>
            </a:r>
            <a:endParaRPr lang="en-US" sz="2400" b="1" u="sng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D89CE-49FC-9992-96C6-2E572C918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73" y="1545772"/>
            <a:ext cx="3673211" cy="2514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65E29-E4AE-DC28-DE96-4B60C4DECF83}"/>
              </a:ext>
            </a:extLst>
          </p:cNvPr>
          <p:cNvSpPr txBox="1"/>
          <p:nvPr/>
        </p:nvSpPr>
        <p:spPr>
          <a:xfrm>
            <a:off x="2579915" y="24289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Candida granuloma</a:t>
            </a:r>
            <a:r>
              <a:rPr lang="en-US" sz="3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542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810FB2-1C2E-D24C-F3C8-D3DF2701EDF8}"/>
              </a:ext>
            </a:extLst>
          </p:cNvPr>
          <p:cNvSpPr txBox="1"/>
          <p:nvPr/>
        </p:nvSpPr>
        <p:spPr>
          <a:xfrm>
            <a:off x="478972" y="871754"/>
            <a:ext cx="69886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i="0" u="sng" strike="noStrike" baseline="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Candidemia is a blood infection with Candida species.</a:t>
            </a:r>
            <a:endParaRPr lang="en-US" sz="2400" b="1" u="sng" dirty="0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lead to long hospitalization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mortality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concurrent conditions.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b="1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factors for candidemia include: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1-immunosuppression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-major surgery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-placement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medical device such as a feeding tube or catheter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D4F1F-1F7E-998D-45F6-B6D625346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244" y="2098296"/>
            <a:ext cx="4002758" cy="2661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0F029-F571-10C6-AF72-6176DB316F6E}"/>
              </a:ext>
            </a:extLst>
          </p:cNvPr>
          <p:cNvSpPr txBox="1"/>
          <p:nvPr/>
        </p:nvSpPr>
        <p:spPr>
          <a:xfrm>
            <a:off x="2558143" y="3076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Candidemia 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2C4FDC-8D1B-AFD4-1881-7AB04A6FB70D}"/>
              </a:ext>
            </a:extLst>
          </p:cNvPr>
          <p:cNvSpPr txBox="1"/>
          <p:nvPr/>
        </p:nvSpPr>
        <p:spPr>
          <a:xfrm>
            <a:off x="3048000" y="14190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Candidiasis</a:t>
            </a:r>
            <a:endParaRPr lang="en-US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5848B-D1DE-B38B-5A03-6FF44C36DE3F}"/>
              </a:ext>
            </a:extLst>
          </p:cNvPr>
          <p:cNvSpPr txBox="1"/>
          <p:nvPr/>
        </p:nvSpPr>
        <p:spPr>
          <a:xfrm>
            <a:off x="297364" y="1045926"/>
            <a:ext cx="74567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sng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Direct Microscopy: </a:t>
            </a: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lphaUcParenBoth"/>
            </a:pP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and nails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examined using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KOH</a:t>
            </a:r>
          </a:p>
          <a:p>
            <a:pPr marL="457200" indent="-457200" algn="l">
              <a:buAutoNum type="alphaUcParenBoth"/>
            </a:pPr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ody fluids 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centrifuged</a:t>
            </a: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z="2400" b="1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sediment examined using either 10% KOH and or 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i="0" u="sng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 stain </a:t>
            </a:r>
          </a:p>
          <a:p>
            <a:pPr algn="l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Tissue sections can be stained using Gram stain</a:t>
            </a:r>
          </a:p>
          <a:p>
            <a:pPr algn="l"/>
            <a:endParaRPr lang="en-US" sz="2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⦿ Examine specimens for the presence of </a:t>
            </a:r>
            <a:r>
              <a:rPr lang="en-US" sz="2400" b="1" i="0" u="sng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small, round to </a:t>
            </a:r>
            <a:r>
              <a:rPr lang="en-US" sz="2400" b="1" i="0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oval,, clusters of budding yeast cells (</a:t>
            </a:r>
            <a:r>
              <a:rPr lang="en-US" sz="2400" b="1" i="0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blastoconidia</a:t>
            </a:r>
            <a:r>
              <a:rPr lang="en-US" sz="2400" b="1" i="0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0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branching </a:t>
            </a:r>
            <a:r>
              <a:rPr lang="en-US" sz="2400" b="1" i="0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pseudohyphae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A67D45-F168-E1DF-815C-9C93596FF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576" y="4791439"/>
            <a:ext cx="3482246" cy="19598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93A477-6F25-21B8-ACD4-C192395D0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576" y="2392661"/>
            <a:ext cx="3389170" cy="2072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D8D8E7-C355-FABA-DA0E-E327B7C23696}"/>
              </a:ext>
            </a:extLst>
          </p:cNvPr>
          <p:cNvSpPr txBox="1"/>
          <p:nvPr/>
        </p:nvSpPr>
        <p:spPr>
          <a:xfrm>
            <a:off x="9733826" y="4937305"/>
            <a:ext cx="2449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Libre Franklin" pitchFamily="2" charset="0"/>
              </a:rPr>
              <a:t>Chlamydospores</a:t>
            </a:r>
            <a:r>
              <a:rPr lang="en-US" b="0" i="0" dirty="0">
                <a:solidFill>
                  <a:srgbClr val="C00000"/>
                </a:solidFill>
                <a:effectLst/>
                <a:latin typeface="Libre Franklin" pitchFamily="2" charset="0"/>
              </a:rPr>
              <a:t> 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EB843-6A38-8FC1-A929-265B3F76A185}"/>
              </a:ext>
            </a:extLst>
          </p:cNvPr>
          <p:cNvSpPr txBox="1"/>
          <p:nvPr/>
        </p:nvSpPr>
        <p:spPr>
          <a:xfrm>
            <a:off x="9144000" y="6386195"/>
            <a:ext cx="2606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seudomycelium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06763A-D2E9-B491-8AA4-C9F184730716}"/>
              </a:ext>
            </a:extLst>
          </p:cNvPr>
          <p:cNvSpPr txBox="1"/>
          <p:nvPr/>
        </p:nvSpPr>
        <p:spPr>
          <a:xfrm>
            <a:off x="9231085" y="2075407"/>
            <a:ext cx="2188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lastoconidia</a:t>
            </a:r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78374E-A470-17CE-A73D-800E16F346DF}"/>
              </a:ext>
            </a:extLst>
          </p:cNvPr>
          <p:cNvSpPr txBox="1"/>
          <p:nvPr/>
        </p:nvSpPr>
        <p:spPr>
          <a:xfrm>
            <a:off x="7800361" y="1478430"/>
            <a:ext cx="4391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effectLst/>
                <a:latin typeface="Libre Franklin" pitchFamily="2" charset="0"/>
              </a:rPr>
              <a:t>Candida</a:t>
            </a:r>
            <a:r>
              <a:rPr lang="en-US" b="1" i="0" dirty="0">
                <a:solidFill>
                  <a:srgbClr val="C00000"/>
                </a:solidFill>
                <a:effectLst/>
                <a:latin typeface="Libre Franklin" pitchFamily="2" charset="0"/>
              </a:rPr>
              <a:t> </a:t>
            </a:r>
            <a:r>
              <a:rPr lang="en-US" b="1" i="1" dirty="0">
                <a:solidFill>
                  <a:srgbClr val="C00000"/>
                </a:solidFill>
                <a:effectLst/>
                <a:latin typeface="Libre Franklin" pitchFamily="2" charset="0"/>
              </a:rPr>
              <a:t>albicans</a:t>
            </a:r>
            <a:r>
              <a:rPr lang="en-US" b="1" i="0" dirty="0">
                <a:solidFill>
                  <a:srgbClr val="C00000"/>
                </a:solidFill>
                <a:effectLst/>
                <a:latin typeface="Libre Franklin" pitchFamily="2" charset="0"/>
              </a:rPr>
              <a:t> (gram-positive yeast)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2359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156</TotalTime>
  <Words>456</Words>
  <Application>Microsoft Office PowerPoint</Application>
  <PresentationFormat>Widescreen</PresentationFormat>
  <Paragraphs>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CanvaSans-Regular</vt:lpstr>
      <vt:lpstr>Libre Franklin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Haya Aldossary</dc:creator>
  <cp:lastModifiedBy>Haya Aldossary</cp:lastModifiedBy>
  <cp:revision>1</cp:revision>
  <dcterms:created xsi:type="dcterms:W3CDTF">2024-10-07T03:36:38Z</dcterms:created>
  <dcterms:modified xsi:type="dcterms:W3CDTF">2025-03-02T06:04:28Z</dcterms:modified>
</cp:coreProperties>
</file>