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1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0" r:id="rId28"/>
  </p:sldIdLst>
  <p:sldSz cx="9144000" cy="6858000" type="screen4x3"/>
  <p:notesSz cx="9144000" cy="6858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8"/>
    <p:restoredTop sz="94658"/>
  </p:normalViewPr>
  <p:slideViewPr>
    <p:cSldViewPr>
      <p:cViewPr varScale="1">
        <p:scale>
          <a:sx n="116" d="100"/>
          <a:sy n="116" d="100"/>
        </p:scale>
        <p:origin x="206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2750" y="134937"/>
            <a:ext cx="8731250" cy="27463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09575" y="0"/>
            <a:ext cx="278130" cy="271780"/>
          </a:xfrm>
          <a:custGeom>
            <a:avLst/>
            <a:gdLst/>
            <a:ahLst/>
            <a:cxnLst/>
            <a:rect l="l" t="t" r="r" b="b"/>
            <a:pathLst>
              <a:path w="278130" h="271780">
                <a:moveTo>
                  <a:pt x="138112" y="134937"/>
                </a:moveTo>
                <a:lnTo>
                  <a:pt x="0" y="134937"/>
                </a:lnTo>
                <a:lnTo>
                  <a:pt x="0" y="271462"/>
                </a:lnTo>
                <a:lnTo>
                  <a:pt x="138112" y="271462"/>
                </a:lnTo>
                <a:lnTo>
                  <a:pt x="138112" y="134937"/>
                </a:lnTo>
                <a:close/>
              </a:path>
              <a:path w="278130" h="271780">
                <a:moveTo>
                  <a:pt x="277812" y="0"/>
                </a:moveTo>
                <a:lnTo>
                  <a:pt x="138112" y="0"/>
                </a:lnTo>
                <a:lnTo>
                  <a:pt x="138112" y="134937"/>
                </a:lnTo>
                <a:lnTo>
                  <a:pt x="277812" y="134937"/>
                </a:lnTo>
                <a:lnTo>
                  <a:pt x="277812" y="0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7688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139700" y="0"/>
                </a:moveTo>
                <a:lnTo>
                  <a:pt x="0" y="0"/>
                </a:lnTo>
                <a:lnTo>
                  <a:pt x="0" y="141288"/>
                </a:lnTo>
                <a:lnTo>
                  <a:pt x="139700" y="141288"/>
                </a:lnTo>
                <a:lnTo>
                  <a:pt x="13970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74638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8"/>
                </a:moveTo>
                <a:lnTo>
                  <a:pt x="136525" y="134938"/>
                </a:lnTo>
                <a:lnTo>
                  <a:pt x="136525" y="0"/>
                </a:lnTo>
                <a:lnTo>
                  <a:pt x="0" y="0"/>
                </a:lnTo>
                <a:lnTo>
                  <a:pt x="0" y="134938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31763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141288" y="0"/>
                </a:moveTo>
                <a:lnTo>
                  <a:pt x="0" y="0"/>
                </a:lnTo>
                <a:lnTo>
                  <a:pt x="0" y="138112"/>
                </a:lnTo>
                <a:lnTo>
                  <a:pt x="141288" y="138112"/>
                </a:lnTo>
                <a:lnTo>
                  <a:pt x="141288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4637" y="271462"/>
            <a:ext cx="273050" cy="274955"/>
          </a:xfrm>
          <a:custGeom>
            <a:avLst/>
            <a:gdLst/>
            <a:ahLst/>
            <a:cxnLst/>
            <a:rect l="l" t="t" r="r" b="b"/>
            <a:pathLst>
              <a:path w="273050" h="274955">
                <a:moveTo>
                  <a:pt x="273050" y="0"/>
                </a:moveTo>
                <a:lnTo>
                  <a:pt x="134937" y="0"/>
                </a:lnTo>
                <a:lnTo>
                  <a:pt x="134937" y="138112"/>
                </a:lnTo>
                <a:lnTo>
                  <a:pt x="0" y="138112"/>
                </a:lnTo>
                <a:lnTo>
                  <a:pt x="0" y="274637"/>
                </a:lnTo>
                <a:lnTo>
                  <a:pt x="136525" y="274637"/>
                </a:lnTo>
                <a:lnTo>
                  <a:pt x="136525" y="138125"/>
                </a:lnTo>
                <a:lnTo>
                  <a:pt x="273050" y="138125"/>
                </a:lnTo>
                <a:lnTo>
                  <a:pt x="27305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5055" y="2640075"/>
            <a:ext cx="569150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850" y="1974850"/>
            <a:ext cx="8248650" cy="230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2790" y="6436778"/>
            <a:ext cx="280034" cy="24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5052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16087" y="1690687"/>
              <a:ext cx="7428230" cy="2533650"/>
            </a:xfrm>
            <a:custGeom>
              <a:avLst/>
              <a:gdLst/>
              <a:ahLst/>
              <a:cxnLst/>
              <a:rect l="l" t="t" r="r" b="b"/>
              <a:pathLst>
                <a:path w="7428230" h="2533650">
                  <a:moveTo>
                    <a:pt x="7427913" y="0"/>
                  </a:moveTo>
                  <a:lnTo>
                    <a:pt x="0" y="0"/>
                  </a:lnTo>
                  <a:lnTo>
                    <a:pt x="0" y="2533650"/>
                  </a:lnTo>
                  <a:lnTo>
                    <a:pt x="7427913" y="2533650"/>
                  </a:lnTo>
                  <a:lnTo>
                    <a:pt x="7427913" y="0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3087" y="3592512"/>
              <a:ext cx="568325" cy="631825"/>
            </a:xfrm>
            <a:custGeom>
              <a:avLst/>
              <a:gdLst/>
              <a:ahLst/>
              <a:cxnLst/>
              <a:rect l="l" t="t" r="r" b="b"/>
              <a:pathLst>
                <a:path w="568325" h="631825">
                  <a:moveTo>
                    <a:pt x="0" y="631825"/>
                  </a:moveTo>
                  <a:lnTo>
                    <a:pt x="568325" y="631825"/>
                  </a:lnTo>
                  <a:lnTo>
                    <a:pt x="568325" y="0"/>
                  </a:lnTo>
                  <a:lnTo>
                    <a:pt x="0" y="0"/>
                  </a:lnTo>
                  <a:lnTo>
                    <a:pt x="0" y="631825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16087" y="1066799"/>
              <a:ext cx="1151255" cy="1257300"/>
            </a:xfrm>
            <a:custGeom>
              <a:avLst/>
              <a:gdLst/>
              <a:ahLst/>
              <a:cxnLst/>
              <a:rect l="l" t="t" r="r" b="b"/>
              <a:pathLst>
                <a:path w="1151255" h="1257300">
                  <a:moveTo>
                    <a:pt x="565150" y="623887"/>
                  </a:moveTo>
                  <a:lnTo>
                    <a:pt x="0" y="623887"/>
                  </a:lnTo>
                  <a:lnTo>
                    <a:pt x="0" y="1257300"/>
                  </a:lnTo>
                  <a:lnTo>
                    <a:pt x="565150" y="1257300"/>
                  </a:lnTo>
                  <a:lnTo>
                    <a:pt x="565150" y="623887"/>
                  </a:lnTo>
                  <a:close/>
                </a:path>
                <a:path w="1151255" h="1257300">
                  <a:moveTo>
                    <a:pt x="1150937" y="0"/>
                  </a:moveTo>
                  <a:lnTo>
                    <a:pt x="565150" y="0"/>
                  </a:lnTo>
                  <a:lnTo>
                    <a:pt x="565150" y="623887"/>
                  </a:lnTo>
                  <a:lnTo>
                    <a:pt x="1150937" y="623887"/>
                  </a:lnTo>
                  <a:lnTo>
                    <a:pt x="1150937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1412" y="3592512"/>
              <a:ext cx="584200" cy="631825"/>
            </a:xfrm>
            <a:custGeom>
              <a:avLst/>
              <a:gdLst/>
              <a:ahLst/>
              <a:cxnLst/>
              <a:rect l="l" t="t" r="r" b="b"/>
              <a:pathLst>
                <a:path w="584200" h="631825">
                  <a:moveTo>
                    <a:pt x="0" y="631825"/>
                  </a:moveTo>
                  <a:lnTo>
                    <a:pt x="584199" y="631825"/>
                  </a:lnTo>
                  <a:lnTo>
                    <a:pt x="584199" y="0"/>
                  </a:lnTo>
                  <a:lnTo>
                    <a:pt x="0" y="0"/>
                  </a:lnTo>
                  <a:lnTo>
                    <a:pt x="0" y="631825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1237" y="1690687"/>
              <a:ext cx="586105" cy="643255"/>
            </a:xfrm>
            <a:custGeom>
              <a:avLst/>
              <a:gdLst/>
              <a:ahLst/>
              <a:cxnLst/>
              <a:rect l="l" t="t" r="r" b="b"/>
              <a:pathLst>
                <a:path w="586105" h="643255">
                  <a:moveTo>
                    <a:pt x="585788" y="0"/>
                  </a:moveTo>
                  <a:lnTo>
                    <a:pt x="0" y="0"/>
                  </a:lnTo>
                  <a:lnTo>
                    <a:pt x="0" y="642938"/>
                  </a:lnTo>
                  <a:lnTo>
                    <a:pt x="585788" y="642938"/>
                  </a:lnTo>
                  <a:lnTo>
                    <a:pt x="585788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324100"/>
              <a:ext cx="582930" cy="633730"/>
            </a:xfrm>
            <a:custGeom>
              <a:avLst/>
              <a:gdLst/>
              <a:ahLst/>
              <a:cxnLst/>
              <a:rect l="l" t="t" r="r" b="b"/>
              <a:pathLst>
                <a:path w="582930" h="633730">
                  <a:moveTo>
                    <a:pt x="582613" y="0"/>
                  </a:moveTo>
                  <a:lnTo>
                    <a:pt x="0" y="0"/>
                  </a:lnTo>
                  <a:lnTo>
                    <a:pt x="0" y="633412"/>
                  </a:lnTo>
                  <a:lnTo>
                    <a:pt x="582613" y="633412"/>
                  </a:lnTo>
                  <a:lnTo>
                    <a:pt x="582613" y="0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3087" y="2947987"/>
              <a:ext cx="568325" cy="644525"/>
            </a:xfrm>
            <a:custGeom>
              <a:avLst/>
              <a:gdLst/>
              <a:ahLst/>
              <a:cxnLst/>
              <a:rect l="l" t="t" r="r" b="b"/>
              <a:pathLst>
                <a:path w="568325" h="644525">
                  <a:moveTo>
                    <a:pt x="0" y="644525"/>
                  </a:moveTo>
                  <a:lnTo>
                    <a:pt x="568325" y="644525"/>
                  </a:lnTo>
                  <a:lnTo>
                    <a:pt x="568325" y="0"/>
                  </a:lnTo>
                  <a:lnTo>
                    <a:pt x="0" y="0"/>
                  </a:lnTo>
                  <a:lnTo>
                    <a:pt x="0" y="644525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1412" y="2947987"/>
              <a:ext cx="584200" cy="644525"/>
            </a:xfrm>
            <a:custGeom>
              <a:avLst/>
              <a:gdLst/>
              <a:ahLst/>
              <a:cxnLst/>
              <a:rect l="l" t="t" r="r" b="b"/>
              <a:pathLst>
                <a:path w="584200" h="644525">
                  <a:moveTo>
                    <a:pt x="584199" y="0"/>
                  </a:moveTo>
                  <a:lnTo>
                    <a:pt x="0" y="0"/>
                  </a:lnTo>
                  <a:lnTo>
                    <a:pt x="0" y="644525"/>
                  </a:lnTo>
                  <a:lnTo>
                    <a:pt x="584199" y="644525"/>
                  </a:lnTo>
                  <a:lnTo>
                    <a:pt x="584199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41412" y="2328863"/>
            <a:ext cx="673100" cy="628650"/>
          </a:xfrm>
          <a:prstGeom prst="rect">
            <a:avLst/>
          </a:prstGeom>
          <a:solidFill>
            <a:srgbClr val="CCCCE6"/>
          </a:solidFill>
        </p:spPr>
        <p:txBody>
          <a:bodyPr vert="horz" wrap="square" lIns="0" tIns="323850" rIns="0" bIns="0" rtlCol="0">
            <a:spAutoFit/>
          </a:bodyPr>
          <a:lstStyle/>
          <a:p>
            <a:pPr marL="168910">
              <a:lnSpc>
                <a:spcPts val="2400"/>
              </a:lnSpc>
              <a:spcBef>
                <a:spcPts val="2550"/>
              </a:spcBef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CY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25612" y="2328863"/>
            <a:ext cx="628650" cy="628650"/>
          </a:xfrm>
          <a:prstGeom prst="rect">
            <a:avLst/>
          </a:prstGeom>
          <a:solidFill>
            <a:srgbClr val="00007D"/>
          </a:solidFill>
        </p:spPr>
        <p:txBody>
          <a:bodyPr vert="horz" wrap="square" lIns="0" tIns="323850" rIns="0" bIns="0" rtlCol="0">
            <a:spAutoFit/>
          </a:bodyPr>
          <a:lstStyle/>
          <a:p>
            <a:pPr marL="78740">
              <a:lnSpc>
                <a:spcPts val="2400"/>
              </a:lnSpc>
              <a:spcBef>
                <a:spcPts val="2550"/>
              </a:spcBef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28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25399" y="2523712"/>
            <a:ext cx="5691505" cy="452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41</a:t>
            </a:r>
            <a:r>
              <a:rPr spc="-10" dirty="0"/>
              <a:t> </a:t>
            </a:r>
            <a:r>
              <a:rPr dirty="0"/>
              <a:t>Digital</a:t>
            </a:r>
            <a:r>
              <a:rPr spc="-10" dirty="0"/>
              <a:t> </a:t>
            </a:r>
            <a:r>
              <a:rPr dirty="0"/>
              <a:t>Cryptography</a:t>
            </a:r>
            <a:r>
              <a:rPr spc="-10" dirty="0"/>
              <a:t> </a:t>
            </a:r>
            <a:r>
              <a:rPr dirty="0"/>
              <a:t>Techniques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41412" y="2957512"/>
            <a:ext cx="584200" cy="6350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68910">
              <a:lnSpc>
                <a:spcPts val="4120"/>
              </a:lnSpc>
              <a:spcBef>
                <a:spcPts val="880"/>
              </a:spcBef>
            </a:pP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8970" y="3056635"/>
            <a:ext cx="203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troduction</a:t>
            </a:r>
            <a:endParaRPr sz="3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81812"/>
            <a:ext cx="4655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Computer</a:t>
            </a:r>
            <a:r>
              <a:rPr sz="4400" spc="-45" dirty="0">
                <a:solidFill>
                  <a:srgbClr val="00007D"/>
                </a:solidFill>
              </a:rPr>
              <a:t> </a:t>
            </a:r>
            <a:r>
              <a:rPr sz="4400" spc="-5" dirty="0">
                <a:solidFill>
                  <a:srgbClr val="00007D"/>
                </a:solidFill>
              </a:rPr>
              <a:t>Security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21640" y="1824228"/>
            <a:ext cx="8618855" cy="45123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50"/>
              </a:spcBef>
            </a:pPr>
            <a:r>
              <a:rPr sz="3200" spc="-5" dirty="0">
                <a:latin typeface="Arial MT"/>
                <a:cs typeface="Arial MT"/>
              </a:rPr>
              <a:t>The NIST </a:t>
            </a:r>
            <a:r>
              <a:rPr sz="3200" i="1" spc="-5" dirty="0">
                <a:latin typeface="Arial"/>
                <a:cs typeface="Arial"/>
              </a:rPr>
              <a:t>Computer Security Handbook </a:t>
            </a:r>
            <a:r>
              <a:rPr sz="3200" spc="-5" dirty="0">
                <a:latin typeface="Arial MT"/>
                <a:cs typeface="Arial MT"/>
              </a:rPr>
              <a:t>defines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the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term computer security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as:</a:t>
            </a:r>
            <a:endParaRPr sz="3200">
              <a:latin typeface="Arial MT"/>
              <a:cs typeface="Arial MT"/>
            </a:endParaRPr>
          </a:p>
          <a:p>
            <a:pPr marL="584200" marR="450850">
              <a:lnSpc>
                <a:spcPct val="99800"/>
              </a:lnSpc>
              <a:spcBef>
                <a:spcPts val="780"/>
              </a:spcBef>
            </a:pPr>
            <a:r>
              <a:rPr sz="3200" spc="-5" dirty="0">
                <a:latin typeface="Arial MT"/>
                <a:cs typeface="Arial MT"/>
              </a:rPr>
              <a:t>“the </a:t>
            </a:r>
            <a:r>
              <a:rPr sz="3200" spc="-5" dirty="0">
                <a:solidFill>
                  <a:srgbClr val="FF0000"/>
                </a:solidFill>
                <a:latin typeface="Arial MT"/>
                <a:cs typeface="Arial MT"/>
              </a:rPr>
              <a:t>protection </a:t>
            </a:r>
            <a:r>
              <a:rPr sz="3200" spc="-10" dirty="0">
                <a:latin typeface="Arial MT"/>
                <a:cs typeface="Arial MT"/>
              </a:rPr>
              <a:t>afforded </a:t>
            </a:r>
            <a:r>
              <a:rPr sz="3200" spc="-5" dirty="0">
                <a:latin typeface="Arial MT"/>
                <a:cs typeface="Arial MT"/>
              </a:rPr>
              <a:t>to an </a:t>
            </a:r>
            <a:r>
              <a:rPr sz="3200" spc="-10" dirty="0">
                <a:latin typeface="Arial MT"/>
                <a:cs typeface="Arial MT"/>
              </a:rPr>
              <a:t>automated </a:t>
            </a:r>
            <a:r>
              <a:rPr sz="3200" spc="-5" dirty="0">
                <a:latin typeface="Arial MT"/>
                <a:cs typeface="Arial MT"/>
              </a:rPr>
              <a:t> information system </a:t>
            </a:r>
            <a:r>
              <a:rPr sz="3200" dirty="0">
                <a:latin typeface="Arial MT"/>
                <a:cs typeface="Arial MT"/>
              </a:rPr>
              <a:t>in </a:t>
            </a:r>
            <a:r>
              <a:rPr sz="3200" spc="-5" dirty="0">
                <a:latin typeface="Arial MT"/>
                <a:cs typeface="Arial MT"/>
              </a:rPr>
              <a:t>order to attain the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applicable objectives of preserving the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 MT"/>
                <a:cs typeface="Arial MT"/>
              </a:rPr>
              <a:t>integrity</a:t>
            </a:r>
            <a:r>
              <a:rPr sz="3200" spc="-5" dirty="0">
                <a:latin typeface="Arial MT"/>
                <a:cs typeface="Arial MT"/>
              </a:rPr>
              <a:t>, </a:t>
            </a:r>
            <a:r>
              <a:rPr sz="3200" spc="-5" dirty="0">
                <a:solidFill>
                  <a:srgbClr val="FF0000"/>
                </a:solidFill>
                <a:latin typeface="Arial MT"/>
                <a:cs typeface="Arial MT"/>
              </a:rPr>
              <a:t>availability </a:t>
            </a:r>
            <a:r>
              <a:rPr sz="3200" spc="-10" dirty="0">
                <a:latin typeface="Arial MT"/>
                <a:cs typeface="Arial MT"/>
              </a:rPr>
              <a:t>and </a:t>
            </a:r>
            <a:r>
              <a:rPr sz="3200" spc="-5" dirty="0">
                <a:solidFill>
                  <a:srgbClr val="FF0000"/>
                </a:solidFill>
                <a:latin typeface="Arial MT"/>
                <a:cs typeface="Arial MT"/>
              </a:rPr>
              <a:t>confidentiality </a:t>
            </a:r>
            <a:r>
              <a:rPr sz="3200" spc="-5" dirty="0">
                <a:latin typeface="Arial MT"/>
                <a:cs typeface="Arial MT"/>
              </a:rPr>
              <a:t>of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information system resources” (includes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hardware, software, firmware, information/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data,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and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telecommunications)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02" y="492251"/>
            <a:ext cx="74199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Computer Security</a:t>
            </a:r>
            <a:r>
              <a:rPr sz="4400" dirty="0">
                <a:solidFill>
                  <a:srgbClr val="00007D"/>
                </a:solidFill>
              </a:rPr>
              <a:t> </a:t>
            </a:r>
            <a:r>
              <a:rPr sz="4400" spc="-5" dirty="0">
                <a:solidFill>
                  <a:srgbClr val="00007D"/>
                </a:solidFill>
              </a:rPr>
              <a:t>Objectives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47637" y="1316736"/>
            <a:ext cx="8848725" cy="5286375"/>
            <a:chOff x="147637" y="1316736"/>
            <a:chExt cx="8848725" cy="5286375"/>
          </a:xfrm>
        </p:grpSpPr>
        <p:sp>
          <p:nvSpPr>
            <p:cNvPr id="4" name="object 4"/>
            <p:cNvSpPr/>
            <p:nvPr/>
          </p:nvSpPr>
          <p:spPr>
            <a:xfrm>
              <a:off x="152400" y="1627049"/>
              <a:ext cx="8839200" cy="1985010"/>
            </a:xfrm>
            <a:custGeom>
              <a:avLst/>
              <a:gdLst/>
              <a:ahLst/>
              <a:cxnLst/>
              <a:rect l="l" t="t" r="r" b="b"/>
              <a:pathLst>
                <a:path w="8839200" h="1985010">
                  <a:moveTo>
                    <a:pt x="0" y="0"/>
                  </a:moveTo>
                  <a:lnTo>
                    <a:pt x="8839200" y="0"/>
                  </a:lnTo>
                  <a:lnTo>
                    <a:pt x="8839200" y="1984500"/>
                  </a:lnTo>
                  <a:lnTo>
                    <a:pt x="0" y="1984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9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688" y="1459992"/>
              <a:ext cx="6272784" cy="3779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744" y="1316736"/>
              <a:ext cx="2392680" cy="7467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59" y="1479448"/>
              <a:ext cx="6187440" cy="295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368" y="1335024"/>
              <a:ext cx="2313432" cy="664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400" y="3813149"/>
              <a:ext cx="8839200" cy="1764030"/>
            </a:xfrm>
            <a:custGeom>
              <a:avLst/>
              <a:gdLst/>
              <a:ahLst/>
              <a:cxnLst/>
              <a:rect l="l" t="t" r="r" b="b"/>
              <a:pathLst>
                <a:path w="8839200" h="1764029">
                  <a:moveTo>
                    <a:pt x="0" y="0"/>
                  </a:moveTo>
                  <a:lnTo>
                    <a:pt x="8839200" y="0"/>
                  </a:lnTo>
                  <a:lnTo>
                    <a:pt x="8839200" y="1764000"/>
                  </a:lnTo>
                  <a:lnTo>
                    <a:pt x="0" y="1764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9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1688" y="3648456"/>
              <a:ext cx="6272784" cy="3779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744" y="3505200"/>
              <a:ext cx="1560576" cy="7437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359" y="3665549"/>
              <a:ext cx="6187440" cy="295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8368" y="3520440"/>
              <a:ext cx="1481328" cy="6644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2400" y="5778750"/>
              <a:ext cx="8839200" cy="819150"/>
            </a:xfrm>
            <a:custGeom>
              <a:avLst/>
              <a:gdLst/>
              <a:ahLst/>
              <a:cxnLst/>
              <a:rect l="l" t="t" r="r" b="b"/>
              <a:pathLst>
                <a:path w="8839200" h="819150">
                  <a:moveTo>
                    <a:pt x="0" y="0"/>
                  </a:moveTo>
                  <a:lnTo>
                    <a:pt x="8839200" y="0"/>
                  </a:lnTo>
                  <a:lnTo>
                    <a:pt x="8839200" y="819000"/>
                  </a:lnTo>
                  <a:lnTo>
                    <a:pt x="0" y="819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9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688" y="5611368"/>
              <a:ext cx="6272784" cy="381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8744" y="5471159"/>
              <a:ext cx="1911095" cy="7437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59" y="5631149"/>
              <a:ext cx="6187440" cy="2951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8368" y="5486399"/>
              <a:ext cx="1831848" cy="66446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25719" y="1384300"/>
            <a:ext cx="7439659" cy="508127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259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Confidentiality</a:t>
            </a:r>
            <a:endParaRPr sz="2400">
              <a:latin typeface="Arial MT"/>
              <a:cs typeface="Arial MT"/>
            </a:endParaRPr>
          </a:p>
          <a:p>
            <a:pPr marL="184150" indent="-171450" algn="just">
              <a:lnSpc>
                <a:spcPct val="100000"/>
              </a:lnSpc>
              <a:spcBef>
                <a:spcPts val="120"/>
              </a:spcBef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Data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confidentiality</a:t>
            </a:r>
            <a:endParaRPr sz="1800">
              <a:latin typeface="Arial MT"/>
              <a:cs typeface="Arial MT"/>
            </a:endParaRPr>
          </a:p>
          <a:p>
            <a:pPr marL="355600" marR="693420" lvl="1" indent="-171450" algn="just">
              <a:lnSpc>
                <a:spcPts val="1610"/>
              </a:lnSpc>
              <a:spcBef>
                <a:spcPts val="340"/>
              </a:spcBef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Assures that private </a:t>
            </a:r>
            <a:r>
              <a:rPr sz="1600" dirty="0">
                <a:latin typeface="Arial MT"/>
                <a:cs typeface="Arial MT"/>
              </a:rPr>
              <a:t>or </a:t>
            </a:r>
            <a:r>
              <a:rPr sz="1600" spc="-5" dirty="0">
                <a:latin typeface="Arial MT"/>
                <a:cs typeface="Arial MT"/>
              </a:rPr>
              <a:t>confidential information </a:t>
            </a:r>
            <a:r>
              <a:rPr sz="1600" dirty="0">
                <a:latin typeface="Arial MT"/>
                <a:cs typeface="Arial MT"/>
              </a:rPr>
              <a:t>is not made available or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disclosed</a:t>
            </a:r>
            <a:r>
              <a:rPr sz="1600" spc="-5" dirty="0">
                <a:latin typeface="Arial MT"/>
                <a:cs typeface="Arial MT"/>
              </a:rPr>
              <a:t> 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unauthorized</a:t>
            </a:r>
            <a:r>
              <a:rPr sz="1600" dirty="0">
                <a:latin typeface="Arial MT"/>
                <a:cs typeface="Arial MT"/>
              </a:rPr>
              <a:t> individuals</a:t>
            </a:r>
            <a:endParaRPr sz="1600">
              <a:latin typeface="Arial MT"/>
              <a:cs typeface="Arial MT"/>
            </a:endParaRPr>
          </a:p>
          <a:p>
            <a:pPr marL="184150" indent="-171450" algn="just">
              <a:lnSpc>
                <a:spcPts val="2125"/>
              </a:lnSpc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Privacy</a:t>
            </a:r>
            <a:endParaRPr sz="1800">
              <a:latin typeface="Arial MT"/>
              <a:cs typeface="Arial MT"/>
            </a:endParaRPr>
          </a:p>
          <a:p>
            <a:pPr marL="355600" marR="151765" lvl="1" indent="-171450" algn="just">
              <a:lnSpc>
                <a:spcPts val="1700"/>
              </a:lnSpc>
              <a:spcBef>
                <a:spcPts val="275"/>
              </a:spcBef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Assures that </a:t>
            </a:r>
            <a:r>
              <a:rPr sz="1600" dirty="0">
                <a:latin typeface="Arial MT"/>
                <a:cs typeface="Arial MT"/>
              </a:rPr>
              <a:t>individuals </a:t>
            </a:r>
            <a:r>
              <a:rPr sz="1600" spc="-5" dirty="0">
                <a:latin typeface="Arial MT"/>
                <a:cs typeface="Arial MT"/>
              </a:rPr>
              <a:t>control </a:t>
            </a:r>
            <a:r>
              <a:rPr sz="1600" dirty="0">
                <a:latin typeface="Arial MT"/>
                <a:cs typeface="Arial MT"/>
              </a:rPr>
              <a:t>or </a:t>
            </a:r>
            <a:r>
              <a:rPr sz="1600" spc="-5" dirty="0">
                <a:latin typeface="Arial MT"/>
                <a:cs typeface="Arial MT"/>
              </a:rPr>
              <a:t>influence </a:t>
            </a:r>
            <a:r>
              <a:rPr sz="1600" dirty="0">
                <a:latin typeface="Arial MT"/>
                <a:cs typeface="Arial MT"/>
              </a:rPr>
              <a:t>what </a:t>
            </a:r>
            <a:r>
              <a:rPr sz="1600" spc="-5" dirty="0">
                <a:latin typeface="Arial MT"/>
                <a:cs typeface="Arial MT"/>
              </a:rPr>
              <a:t>information related to them </a:t>
            </a:r>
            <a:r>
              <a:rPr sz="1600" dirty="0">
                <a:latin typeface="Arial MT"/>
                <a:cs typeface="Arial MT"/>
              </a:rPr>
              <a:t> may be </a:t>
            </a:r>
            <a:r>
              <a:rPr sz="1600" spc="-5" dirty="0">
                <a:latin typeface="Arial MT"/>
                <a:cs typeface="Arial MT"/>
              </a:rPr>
              <a:t>collected </a:t>
            </a:r>
            <a:r>
              <a:rPr sz="1600" dirty="0">
                <a:latin typeface="Arial MT"/>
                <a:cs typeface="Arial MT"/>
              </a:rPr>
              <a:t>and </a:t>
            </a:r>
            <a:r>
              <a:rPr sz="1600" spc="-5" dirty="0">
                <a:latin typeface="Arial MT"/>
                <a:cs typeface="Arial MT"/>
              </a:rPr>
              <a:t>stored </a:t>
            </a:r>
            <a:r>
              <a:rPr sz="1600" dirty="0">
                <a:latin typeface="Arial MT"/>
                <a:cs typeface="Arial MT"/>
              </a:rPr>
              <a:t>and by whom and </a:t>
            </a:r>
            <a:r>
              <a:rPr sz="1600" spc="-5" dirty="0">
                <a:latin typeface="Arial MT"/>
                <a:cs typeface="Arial MT"/>
              </a:rPr>
              <a:t>to </a:t>
            </a:r>
            <a:r>
              <a:rPr sz="1600" dirty="0">
                <a:latin typeface="Arial MT"/>
                <a:cs typeface="Arial MT"/>
              </a:rPr>
              <a:t>whom </a:t>
            </a:r>
            <a:r>
              <a:rPr sz="1600" spc="-5" dirty="0">
                <a:latin typeface="Arial MT"/>
                <a:cs typeface="Arial MT"/>
              </a:rPr>
              <a:t>that information </a:t>
            </a:r>
            <a:r>
              <a:rPr sz="1600" dirty="0">
                <a:latin typeface="Arial MT"/>
                <a:cs typeface="Arial MT"/>
              </a:rPr>
              <a:t>may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disclosed</a:t>
            </a:r>
            <a:endParaRPr sz="1600">
              <a:latin typeface="Arial MT"/>
              <a:cs typeface="Arial MT"/>
            </a:endParaRPr>
          </a:p>
          <a:p>
            <a:pPr marL="16510">
              <a:lnSpc>
                <a:spcPct val="100000"/>
              </a:lnSpc>
              <a:spcBef>
                <a:spcPts val="101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Integrity</a:t>
            </a:r>
            <a:endParaRPr sz="24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spcBef>
                <a:spcPts val="95"/>
              </a:spcBef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Data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integrity</a:t>
            </a:r>
            <a:endParaRPr sz="1800">
              <a:latin typeface="Arial MT"/>
              <a:cs typeface="Arial MT"/>
            </a:endParaRPr>
          </a:p>
          <a:p>
            <a:pPr marL="355600" marR="264160" lvl="1" indent="-171450">
              <a:lnSpc>
                <a:spcPts val="1610"/>
              </a:lnSpc>
              <a:spcBef>
                <a:spcPts val="345"/>
              </a:spcBef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Assures that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information</a:t>
            </a:r>
            <a:r>
              <a:rPr sz="1600" dirty="0">
                <a:latin typeface="Arial MT"/>
                <a:cs typeface="Arial MT"/>
              </a:rPr>
              <a:t> and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programs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are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changed only in 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specified</a:t>
            </a:r>
            <a:r>
              <a:rPr sz="1600" dirty="0">
                <a:latin typeface="Arial MT"/>
                <a:cs typeface="Arial MT"/>
              </a:rPr>
              <a:t> and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authorized </a:t>
            </a:r>
            <a:r>
              <a:rPr sz="1600" dirty="0">
                <a:latin typeface="Arial MT"/>
                <a:cs typeface="Arial MT"/>
              </a:rPr>
              <a:t>manner</a:t>
            </a:r>
            <a:endParaRPr sz="1600">
              <a:latin typeface="Arial MT"/>
              <a:cs typeface="Arial MT"/>
            </a:endParaRPr>
          </a:p>
          <a:p>
            <a:pPr marL="184150" indent="-171450">
              <a:lnSpc>
                <a:spcPts val="2125"/>
              </a:lnSpc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System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integrity</a:t>
            </a:r>
            <a:endParaRPr sz="1800">
              <a:latin typeface="Arial MT"/>
              <a:cs typeface="Arial MT"/>
            </a:endParaRPr>
          </a:p>
          <a:p>
            <a:pPr marL="355600" marR="5080" lvl="1" indent="-171450">
              <a:lnSpc>
                <a:spcPts val="1700"/>
              </a:lnSpc>
              <a:spcBef>
                <a:spcPts val="295"/>
              </a:spcBef>
              <a:buChar char="•"/>
              <a:tabLst>
                <a:tab pos="355600" algn="l"/>
              </a:tabLst>
            </a:pPr>
            <a:r>
              <a:rPr sz="1600" spc="-5" dirty="0">
                <a:latin typeface="Arial MT"/>
                <a:cs typeface="Arial MT"/>
              </a:rPr>
              <a:t>Assures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that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system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performs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its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intended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function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unimpaired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manner,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free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from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deliberate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inadvertent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unauthorized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manipulation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system</a:t>
            </a:r>
            <a:endParaRPr sz="1600">
              <a:latin typeface="Arial MT"/>
              <a:cs typeface="Arial MT"/>
            </a:endParaRPr>
          </a:p>
          <a:p>
            <a:pPr marL="16510">
              <a:lnSpc>
                <a:spcPct val="100000"/>
              </a:lnSpc>
              <a:spcBef>
                <a:spcPts val="960"/>
              </a:spcBef>
            </a:pP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Availability</a:t>
            </a:r>
            <a:endParaRPr sz="2400">
              <a:latin typeface="Arial MT"/>
              <a:cs typeface="Arial MT"/>
            </a:endParaRPr>
          </a:p>
          <a:p>
            <a:pPr marL="184150" marR="742315" indent="-171450">
              <a:lnSpc>
                <a:spcPts val="1800"/>
              </a:lnSpc>
              <a:spcBef>
                <a:spcPts val="459"/>
              </a:spcBef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Assures that systems work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promptly and </a:t>
            </a:r>
            <a:r>
              <a:rPr sz="1800" dirty="0">
                <a:latin typeface="Arial MT"/>
                <a:cs typeface="Arial MT"/>
              </a:rPr>
              <a:t>service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5" dirty="0">
                <a:latin typeface="Arial MT"/>
                <a:cs typeface="Arial MT"/>
              </a:rPr>
              <a:t> not denied to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authorized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users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39851"/>
            <a:ext cx="72377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0445" algn="l"/>
              </a:tabLst>
            </a:pPr>
            <a:r>
              <a:rPr sz="4400" dirty="0">
                <a:solidFill>
                  <a:srgbClr val="00007D"/>
                </a:solidFill>
              </a:rPr>
              <a:t>Poss</a:t>
            </a:r>
            <a:r>
              <a:rPr sz="4400" spc="-5" dirty="0">
                <a:solidFill>
                  <a:srgbClr val="00007D"/>
                </a:solidFill>
              </a:rPr>
              <a:t>i</a:t>
            </a:r>
            <a:r>
              <a:rPr sz="4400" dirty="0">
                <a:solidFill>
                  <a:srgbClr val="00007D"/>
                </a:solidFill>
              </a:rPr>
              <a:t>b</a:t>
            </a:r>
            <a:r>
              <a:rPr sz="4400" spc="-5" dirty="0">
                <a:solidFill>
                  <a:srgbClr val="00007D"/>
                </a:solidFill>
              </a:rPr>
              <a:t>l</a:t>
            </a:r>
            <a:r>
              <a:rPr sz="4400" dirty="0">
                <a:solidFill>
                  <a:srgbClr val="00007D"/>
                </a:solidFill>
              </a:rPr>
              <a:t>e</a:t>
            </a:r>
            <a:r>
              <a:rPr sz="4400" spc="5" dirty="0">
                <a:solidFill>
                  <a:srgbClr val="00007D"/>
                </a:solidFill>
              </a:rPr>
              <a:t> </a:t>
            </a:r>
            <a:r>
              <a:rPr sz="4400" dirty="0">
                <a:solidFill>
                  <a:srgbClr val="00007D"/>
                </a:solidFill>
              </a:rPr>
              <a:t>add</a:t>
            </a:r>
            <a:r>
              <a:rPr sz="4400" spc="-5" dirty="0">
                <a:solidFill>
                  <a:srgbClr val="00007D"/>
                </a:solidFill>
              </a:rPr>
              <a:t>i</a:t>
            </a:r>
            <a:r>
              <a:rPr sz="4400" dirty="0">
                <a:solidFill>
                  <a:srgbClr val="00007D"/>
                </a:solidFill>
              </a:rPr>
              <a:t>t</a:t>
            </a:r>
            <a:r>
              <a:rPr sz="4400" spc="-5" dirty="0">
                <a:solidFill>
                  <a:srgbClr val="00007D"/>
                </a:solidFill>
              </a:rPr>
              <a:t>i</a:t>
            </a:r>
            <a:r>
              <a:rPr sz="4400" dirty="0">
                <a:solidFill>
                  <a:srgbClr val="00007D"/>
                </a:solidFill>
              </a:rPr>
              <a:t>onal	concepts: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822960" y="1322831"/>
            <a:ext cx="3862070" cy="4645660"/>
            <a:chOff x="822960" y="1322831"/>
            <a:chExt cx="3862070" cy="46456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584" y="1322831"/>
              <a:ext cx="3727704" cy="46451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" y="2060447"/>
              <a:ext cx="3861816" cy="30297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3381" y="1340766"/>
              <a:ext cx="3645535" cy="4562475"/>
            </a:xfrm>
            <a:custGeom>
              <a:avLst/>
              <a:gdLst/>
              <a:ahLst/>
              <a:cxnLst/>
              <a:rect l="l" t="t" r="r" b="b"/>
              <a:pathLst>
                <a:path w="3645535" h="4562475">
                  <a:moveTo>
                    <a:pt x="0" y="0"/>
                  </a:moveTo>
                  <a:lnTo>
                    <a:pt x="0" y="4562475"/>
                  </a:lnTo>
                  <a:lnTo>
                    <a:pt x="3644920" y="3649979"/>
                  </a:lnTo>
                  <a:lnTo>
                    <a:pt x="3644920" y="912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584" y="2075687"/>
              <a:ext cx="2621279" cy="8717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" y="2712719"/>
              <a:ext cx="524256" cy="6766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3000" y="2712719"/>
              <a:ext cx="3200400" cy="6766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000" y="3029711"/>
              <a:ext cx="2901696" cy="6766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3000" y="3358895"/>
              <a:ext cx="2883407" cy="676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3000" y="3691127"/>
              <a:ext cx="3447288" cy="6736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000" y="4020311"/>
              <a:ext cx="2901696" cy="6766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3000" y="4349495"/>
              <a:ext cx="3499104" cy="67665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93881" y="2012797"/>
            <a:ext cx="3254375" cy="28067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Authenticity</a:t>
            </a:r>
            <a:endParaRPr sz="3200">
              <a:latin typeface="Arial MT"/>
              <a:cs typeface="Arial MT"/>
            </a:endParaRPr>
          </a:p>
          <a:p>
            <a:pPr marL="240665" marR="5080" indent="-228600">
              <a:lnSpc>
                <a:spcPct val="86100"/>
              </a:lnSpc>
              <a:spcBef>
                <a:spcPts val="1360"/>
              </a:spcBef>
              <a:buChar char="•"/>
              <a:tabLst>
                <a:tab pos="241300" algn="l"/>
              </a:tabLst>
            </a:pPr>
            <a:r>
              <a:rPr sz="2500" spc="-20" dirty="0">
                <a:solidFill>
                  <a:srgbClr val="FFFFFF"/>
                </a:solidFill>
                <a:latin typeface="Arial MT"/>
                <a:cs typeface="Arial MT"/>
              </a:rPr>
              <a:t>Verifying</a:t>
            </a:r>
            <a:r>
              <a:rPr sz="2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2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users 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25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who</a:t>
            </a:r>
            <a:r>
              <a:rPr sz="25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they</a:t>
            </a:r>
            <a:r>
              <a:rPr sz="25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say 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they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are and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that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 each input arriving at </a:t>
            </a:r>
            <a:r>
              <a:rPr sz="2500" spc="-6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the system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came 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25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5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trusted</a:t>
            </a:r>
            <a:r>
              <a:rPr sz="25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source</a:t>
            </a:r>
            <a:endParaRPr sz="25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742688" y="1322831"/>
            <a:ext cx="3858895" cy="4645660"/>
            <a:chOff x="4742688" y="1322831"/>
            <a:chExt cx="3858895" cy="4645660"/>
          </a:xfrm>
        </p:grpSpPr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79264" y="1322831"/>
              <a:ext cx="3727703" cy="46451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42688" y="2060447"/>
              <a:ext cx="3858767" cy="302971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821670" y="1340766"/>
              <a:ext cx="3645535" cy="4562475"/>
            </a:xfrm>
            <a:custGeom>
              <a:avLst/>
              <a:gdLst/>
              <a:ahLst/>
              <a:cxnLst/>
              <a:rect l="l" t="t" r="r" b="b"/>
              <a:pathLst>
                <a:path w="3645534" h="4562475">
                  <a:moveTo>
                    <a:pt x="0" y="0"/>
                  </a:moveTo>
                  <a:lnTo>
                    <a:pt x="0" y="4562475"/>
                  </a:lnTo>
                  <a:lnTo>
                    <a:pt x="3644919" y="3649979"/>
                  </a:lnTo>
                  <a:lnTo>
                    <a:pt x="3644919" y="912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82312" y="2075687"/>
              <a:ext cx="3026664" cy="8717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34128" y="2712719"/>
              <a:ext cx="521208" cy="6766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62728" y="2712719"/>
              <a:ext cx="2916935" cy="6766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62728" y="3029711"/>
              <a:ext cx="3060192" cy="676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62728" y="3358895"/>
              <a:ext cx="2651760" cy="6766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62728" y="3691127"/>
              <a:ext cx="3499104" cy="6736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62728" y="4020311"/>
              <a:ext cx="3447287" cy="6766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62728" y="4349495"/>
              <a:ext cx="1789176" cy="67665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012170" y="2012797"/>
            <a:ext cx="3255010" cy="28067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Accountability</a:t>
            </a:r>
            <a:endParaRPr sz="3200">
              <a:latin typeface="Arial MT"/>
              <a:cs typeface="Arial MT"/>
            </a:endParaRPr>
          </a:p>
          <a:p>
            <a:pPr marL="241300" marR="5080" indent="-228600">
              <a:lnSpc>
                <a:spcPct val="86100"/>
              </a:lnSpc>
              <a:spcBef>
                <a:spcPts val="1360"/>
              </a:spcBef>
              <a:buChar char="•"/>
              <a:tabLst>
                <a:tab pos="241300" algn="l"/>
              </a:tabLst>
            </a:pP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security</a:t>
            </a:r>
            <a:r>
              <a:rPr sz="2500" spc="6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goal 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that generates the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 requirement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actions</a:t>
            </a:r>
            <a:r>
              <a:rPr sz="25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2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entity</a:t>
            </a:r>
            <a:r>
              <a:rPr sz="2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2500" spc="-6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be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traced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uniquely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2500" spc="-6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2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entity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75161" y="6433820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A08BD6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369315"/>
            <a:ext cx="83299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007D"/>
                </a:solidFill>
              </a:rPr>
              <a:t>Breach </a:t>
            </a:r>
            <a:r>
              <a:rPr sz="4000" dirty="0">
                <a:solidFill>
                  <a:srgbClr val="00007D"/>
                </a:solidFill>
              </a:rPr>
              <a:t>of </a:t>
            </a:r>
            <a:r>
              <a:rPr sz="4000" spc="-5" dirty="0">
                <a:solidFill>
                  <a:srgbClr val="00007D"/>
                </a:solidFill>
              </a:rPr>
              <a:t>Security </a:t>
            </a:r>
            <a:r>
              <a:rPr sz="4000" dirty="0">
                <a:solidFill>
                  <a:srgbClr val="00007D"/>
                </a:solidFill>
              </a:rPr>
              <a:t>-</a:t>
            </a:r>
            <a:r>
              <a:rPr sz="4000" spc="5" dirty="0">
                <a:solidFill>
                  <a:srgbClr val="00007D"/>
                </a:solidFill>
              </a:rPr>
              <a:t> </a:t>
            </a:r>
            <a:r>
              <a:rPr sz="4000" spc="-5" dirty="0">
                <a:solidFill>
                  <a:srgbClr val="00007D"/>
                </a:solidFill>
              </a:rPr>
              <a:t>Levels </a:t>
            </a:r>
            <a:r>
              <a:rPr sz="4000" dirty="0">
                <a:solidFill>
                  <a:srgbClr val="00007D"/>
                </a:solidFill>
              </a:rPr>
              <a:t>of Impact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297232" y="1268760"/>
            <a:ext cx="5633085" cy="1625600"/>
          </a:xfrm>
          <a:custGeom>
            <a:avLst/>
            <a:gdLst/>
            <a:ahLst/>
            <a:cxnLst/>
            <a:rect l="l" t="t" r="r" b="b"/>
            <a:pathLst>
              <a:path w="5633084" h="1625600">
                <a:moveTo>
                  <a:pt x="5632704" y="0"/>
                </a:moveTo>
                <a:lnTo>
                  <a:pt x="5632704" y="1625599"/>
                </a:lnTo>
                <a:lnTo>
                  <a:pt x="967231" y="1625599"/>
                </a:lnTo>
                <a:lnTo>
                  <a:pt x="0" y="0"/>
                </a:lnTo>
                <a:lnTo>
                  <a:pt x="563270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08914" y="1735328"/>
            <a:ext cx="4141470" cy="6477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0" marR="5080" indent="-114300">
              <a:lnSpc>
                <a:spcPct val="86000"/>
              </a:lnSpc>
              <a:spcBef>
                <a:spcPts val="350"/>
              </a:spcBef>
              <a:buChar char="•"/>
              <a:tabLst>
                <a:tab pos="127000" algn="l"/>
              </a:tabLst>
            </a:pPr>
            <a:r>
              <a:rPr sz="1500" dirty="0">
                <a:latin typeface="Arial MT"/>
                <a:cs typeface="Arial MT"/>
              </a:rPr>
              <a:t>The </a:t>
            </a:r>
            <a:r>
              <a:rPr sz="1500" spc="-5" dirty="0">
                <a:latin typeface="Arial MT"/>
                <a:cs typeface="Arial MT"/>
              </a:rPr>
              <a:t>loss </a:t>
            </a:r>
            <a:r>
              <a:rPr sz="1500" dirty="0">
                <a:latin typeface="Arial MT"/>
                <a:cs typeface="Arial MT"/>
              </a:rPr>
              <a:t>could </a:t>
            </a:r>
            <a:r>
              <a:rPr sz="1500" spc="-5" dirty="0">
                <a:latin typeface="Arial MT"/>
                <a:cs typeface="Arial MT"/>
              </a:rPr>
              <a:t>be expected to have </a:t>
            </a:r>
            <a:r>
              <a:rPr sz="1500" dirty="0">
                <a:latin typeface="Arial MT"/>
                <a:cs typeface="Arial MT"/>
              </a:rPr>
              <a:t>a severe </a:t>
            </a:r>
            <a:r>
              <a:rPr sz="1500" spc="-5" dirty="0">
                <a:latin typeface="Arial MT"/>
                <a:cs typeface="Arial MT"/>
              </a:rPr>
              <a:t>or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catastrophic adverse </a:t>
            </a:r>
            <a:r>
              <a:rPr sz="1500" spc="-10" dirty="0">
                <a:latin typeface="Arial MT"/>
                <a:cs typeface="Arial MT"/>
              </a:rPr>
              <a:t>effect </a:t>
            </a:r>
            <a:r>
              <a:rPr sz="1500" spc="-5" dirty="0">
                <a:latin typeface="Arial MT"/>
                <a:cs typeface="Arial MT"/>
              </a:rPr>
              <a:t>on organizational 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operations,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organizational assets,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or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individuals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82951" y="1246632"/>
            <a:ext cx="2026920" cy="1716405"/>
            <a:chOff x="2282951" y="1246632"/>
            <a:chExt cx="2026920" cy="17164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2951" y="1246632"/>
              <a:ext cx="2026920" cy="17160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8335" y="1740408"/>
              <a:ext cx="1219200" cy="7924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30000" y="1268760"/>
              <a:ext cx="1934845" cy="1625600"/>
            </a:xfrm>
            <a:custGeom>
              <a:avLst/>
              <a:gdLst/>
              <a:ahLst/>
              <a:cxnLst/>
              <a:rect l="l" t="t" r="r" b="b"/>
              <a:pathLst>
                <a:path w="1934845" h="1625600">
                  <a:moveTo>
                    <a:pt x="967229" y="0"/>
                  </a:moveTo>
                  <a:lnTo>
                    <a:pt x="0" y="1625598"/>
                  </a:lnTo>
                  <a:lnTo>
                    <a:pt x="1934464" y="1625598"/>
                  </a:lnTo>
                  <a:lnTo>
                    <a:pt x="9672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30000" y="1268760"/>
              <a:ext cx="1934845" cy="1625600"/>
            </a:xfrm>
            <a:custGeom>
              <a:avLst/>
              <a:gdLst/>
              <a:ahLst/>
              <a:cxnLst/>
              <a:rect l="l" t="t" r="r" b="b"/>
              <a:pathLst>
                <a:path w="1934845" h="1625600">
                  <a:moveTo>
                    <a:pt x="0" y="1625599"/>
                  </a:moveTo>
                  <a:lnTo>
                    <a:pt x="967229" y="0"/>
                  </a:lnTo>
                  <a:lnTo>
                    <a:pt x="1934464" y="1625599"/>
                  </a:lnTo>
                  <a:lnTo>
                    <a:pt x="0" y="16255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18899" y="1820163"/>
            <a:ext cx="7569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High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59702" y="2889596"/>
            <a:ext cx="4675505" cy="1635125"/>
            <a:chOff x="4259702" y="2889596"/>
            <a:chExt cx="4675505" cy="1635125"/>
          </a:xfrm>
        </p:grpSpPr>
        <p:sp>
          <p:nvSpPr>
            <p:cNvPr id="12" name="object 12"/>
            <p:cNvSpPr/>
            <p:nvPr/>
          </p:nvSpPr>
          <p:spPr>
            <a:xfrm>
              <a:off x="4264463" y="2894359"/>
              <a:ext cx="4665980" cy="1625600"/>
            </a:xfrm>
            <a:custGeom>
              <a:avLst/>
              <a:gdLst/>
              <a:ahLst/>
              <a:cxnLst/>
              <a:rect l="l" t="t" r="r" b="b"/>
              <a:pathLst>
                <a:path w="4665980" h="1625600">
                  <a:moveTo>
                    <a:pt x="4665473" y="0"/>
                  </a:moveTo>
                  <a:lnTo>
                    <a:pt x="0" y="0"/>
                  </a:lnTo>
                  <a:lnTo>
                    <a:pt x="967234" y="1625598"/>
                  </a:lnTo>
                  <a:lnTo>
                    <a:pt x="4665473" y="1625598"/>
                  </a:lnTo>
                  <a:lnTo>
                    <a:pt x="4665473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4464" y="2894358"/>
              <a:ext cx="4665980" cy="1625600"/>
            </a:xfrm>
            <a:custGeom>
              <a:avLst/>
              <a:gdLst/>
              <a:ahLst/>
              <a:cxnLst/>
              <a:rect l="l" t="t" r="r" b="b"/>
              <a:pathLst>
                <a:path w="4665980" h="1625600">
                  <a:moveTo>
                    <a:pt x="4665472" y="0"/>
                  </a:moveTo>
                  <a:lnTo>
                    <a:pt x="4665472" y="1625599"/>
                  </a:lnTo>
                  <a:lnTo>
                    <a:pt x="967233" y="1625599"/>
                  </a:lnTo>
                  <a:lnTo>
                    <a:pt x="0" y="0"/>
                  </a:lnTo>
                  <a:lnTo>
                    <a:pt x="466547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76146" y="3262376"/>
            <a:ext cx="3502660" cy="85153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0" marR="5080" indent="-114300">
              <a:lnSpc>
                <a:spcPct val="87100"/>
              </a:lnSpc>
              <a:spcBef>
                <a:spcPts val="330"/>
              </a:spcBef>
              <a:buChar char="•"/>
              <a:tabLst>
                <a:tab pos="127000" algn="l"/>
              </a:tabLst>
            </a:pPr>
            <a:r>
              <a:rPr sz="1500" dirty="0">
                <a:latin typeface="Arial MT"/>
                <a:cs typeface="Arial MT"/>
              </a:rPr>
              <a:t>The </a:t>
            </a:r>
            <a:r>
              <a:rPr sz="1500" spc="-5" dirty="0">
                <a:latin typeface="Arial MT"/>
                <a:cs typeface="Arial MT"/>
              </a:rPr>
              <a:t>loss </a:t>
            </a:r>
            <a:r>
              <a:rPr sz="1500" dirty="0">
                <a:latin typeface="Arial MT"/>
                <a:cs typeface="Arial MT"/>
              </a:rPr>
              <a:t>could </a:t>
            </a:r>
            <a:r>
              <a:rPr sz="1500" spc="-5" dirty="0">
                <a:latin typeface="Arial MT"/>
                <a:cs typeface="Arial MT"/>
              </a:rPr>
              <a:t>be expected to have </a:t>
            </a:r>
            <a:r>
              <a:rPr sz="1500" dirty="0">
                <a:latin typeface="Arial MT"/>
                <a:cs typeface="Arial MT"/>
              </a:rPr>
              <a:t>a 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serious adverse </a:t>
            </a:r>
            <a:r>
              <a:rPr sz="1500" spc="-10" dirty="0">
                <a:latin typeface="Arial MT"/>
                <a:cs typeface="Arial MT"/>
              </a:rPr>
              <a:t>effect </a:t>
            </a:r>
            <a:r>
              <a:rPr sz="1500" spc="-5" dirty="0">
                <a:latin typeface="Arial MT"/>
                <a:cs typeface="Arial MT"/>
              </a:rPr>
              <a:t>on organizational </a:t>
            </a:r>
            <a:r>
              <a:rPr sz="1500" spc="-40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operations, organizational assets, or 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individuals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16736" y="2871216"/>
            <a:ext cx="3962400" cy="1719580"/>
            <a:chOff x="1316736" y="2871216"/>
            <a:chExt cx="3962400" cy="171958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36" y="2871216"/>
              <a:ext cx="3962400" cy="17190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9968" y="3270504"/>
              <a:ext cx="2535935" cy="10088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362768" y="2894359"/>
              <a:ext cx="3869054" cy="1625600"/>
            </a:xfrm>
            <a:custGeom>
              <a:avLst/>
              <a:gdLst/>
              <a:ahLst/>
              <a:cxnLst/>
              <a:rect l="l" t="t" r="r" b="b"/>
              <a:pathLst>
                <a:path w="3869054" h="1625600">
                  <a:moveTo>
                    <a:pt x="2901696" y="0"/>
                  </a:moveTo>
                  <a:lnTo>
                    <a:pt x="967232" y="0"/>
                  </a:lnTo>
                  <a:lnTo>
                    <a:pt x="0" y="1625598"/>
                  </a:lnTo>
                  <a:lnTo>
                    <a:pt x="3868928" y="1625598"/>
                  </a:lnTo>
                  <a:lnTo>
                    <a:pt x="2901696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62768" y="2894359"/>
              <a:ext cx="3869054" cy="1625600"/>
            </a:xfrm>
            <a:custGeom>
              <a:avLst/>
              <a:gdLst/>
              <a:ahLst/>
              <a:cxnLst/>
              <a:rect l="l" t="t" r="r" b="b"/>
              <a:pathLst>
                <a:path w="3869054" h="1625600">
                  <a:moveTo>
                    <a:pt x="0" y="1625599"/>
                  </a:moveTo>
                  <a:lnTo>
                    <a:pt x="967232" y="0"/>
                  </a:lnTo>
                  <a:lnTo>
                    <a:pt x="2901696" y="0"/>
                  </a:lnTo>
                  <a:lnTo>
                    <a:pt x="3868928" y="1625599"/>
                  </a:lnTo>
                  <a:lnTo>
                    <a:pt x="0" y="16255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318823" y="3382771"/>
            <a:ext cx="1957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C000"/>
                </a:solidFill>
                <a:latin typeface="Arial MT"/>
                <a:cs typeface="Arial MT"/>
              </a:rPr>
              <a:t>Moderate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226933" y="4515196"/>
            <a:ext cx="3707765" cy="1635125"/>
            <a:chOff x="5226933" y="4515196"/>
            <a:chExt cx="3707765" cy="1635125"/>
          </a:xfrm>
        </p:grpSpPr>
        <p:sp>
          <p:nvSpPr>
            <p:cNvPr id="22" name="object 22"/>
            <p:cNvSpPr/>
            <p:nvPr/>
          </p:nvSpPr>
          <p:spPr>
            <a:xfrm>
              <a:off x="5231696" y="4519959"/>
              <a:ext cx="3698240" cy="1625600"/>
            </a:xfrm>
            <a:custGeom>
              <a:avLst/>
              <a:gdLst/>
              <a:ahLst/>
              <a:cxnLst/>
              <a:rect l="l" t="t" r="r" b="b"/>
              <a:pathLst>
                <a:path w="3698240" h="1625600">
                  <a:moveTo>
                    <a:pt x="3698238" y="0"/>
                  </a:moveTo>
                  <a:lnTo>
                    <a:pt x="0" y="0"/>
                  </a:lnTo>
                  <a:lnTo>
                    <a:pt x="967228" y="1625598"/>
                  </a:lnTo>
                  <a:lnTo>
                    <a:pt x="3698238" y="1625598"/>
                  </a:lnTo>
                  <a:lnTo>
                    <a:pt x="369823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31696" y="4519958"/>
              <a:ext cx="3698240" cy="1625600"/>
            </a:xfrm>
            <a:custGeom>
              <a:avLst/>
              <a:gdLst/>
              <a:ahLst/>
              <a:cxnLst/>
              <a:rect l="l" t="t" r="r" b="b"/>
              <a:pathLst>
                <a:path w="3698240" h="1625600">
                  <a:moveTo>
                    <a:pt x="3698239" y="0"/>
                  </a:moveTo>
                  <a:lnTo>
                    <a:pt x="3698239" y="1625599"/>
                  </a:lnTo>
                  <a:lnTo>
                    <a:pt x="967229" y="1625599"/>
                  </a:lnTo>
                  <a:lnTo>
                    <a:pt x="0" y="0"/>
                  </a:lnTo>
                  <a:lnTo>
                    <a:pt x="369823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243378" y="4673600"/>
            <a:ext cx="2458720" cy="10439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0" marR="5080" indent="-114300">
              <a:lnSpc>
                <a:spcPct val="86300"/>
              </a:lnSpc>
              <a:spcBef>
                <a:spcPts val="345"/>
              </a:spcBef>
              <a:buChar char="•"/>
              <a:tabLst>
                <a:tab pos="127000" algn="l"/>
              </a:tabLst>
            </a:pPr>
            <a:r>
              <a:rPr sz="1500" dirty="0">
                <a:latin typeface="Arial MT"/>
                <a:cs typeface="Arial MT"/>
              </a:rPr>
              <a:t>The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loss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could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be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expected </a:t>
            </a:r>
            <a:r>
              <a:rPr sz="1500" spc="-4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to have </a:t>
            </a:r>
            <a:r>
              <a:rPr sz="1500" dirty="0">
                <a:latin typeface="Arial MT"/>
                <a:cs typeface="Arial MT"/>
              </a:rPr>
              <a:t>a </a:t>
            </a:r>
            <a:r>
              <a:rPr sz="1500" spc="-5" dirty="0">
                <a:latin typeface="Arial MT"/>
                <a:cs typeface="Arial MT"/>
              </a:rPr>
              <a:t>limited adverse 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effect </a:t>
            </a:r>
            <a:r>
              <a:rPr sz="1500" spc="-5" dirty="0">
                <a:latin typeface="Arial MT"/>
                <a:cs typeface="Arial MT"/>
              </a:rPr>
              <a:t>on organizational 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operations, organizational </a:t>
            </a:r>
            <a:r>
              <a:rPr sz="150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assets,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or</a:t>
            </a:r>
            <a:r>
              <a:rPr sz="1500" spc="-10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individuals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0520" y="4495800"/>
            <a:ext cx="5895340" cy="1719580"/>
            <a:chOff x="350520" y="4495800"/>
            <a:chExt cx="5895340" cy="171958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520" y="4495800"/>
              <a:ext cx="5894832" cy="171907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95536" y="4519959"/>
              <a:ext cx="5803900" cy="1625600"/>
            </a:xfrm>
            <a:custGeom>
              <a:avLst/>
              <a:gdLst/>
              <a:ahLst/>
              <a:cxnLst/>
              <a:rect l="l" t="t" r="r" b="b"/>
              <a:pathLst>
                <a:path w="5803900" h="1625600">
                  <a:moveTo>
                    <a:pt x="4836160" y="0"/>
                  </a:moveTo>
                  <a:lnTo>
                    <a:pt x="967232" y="0"/>
                  </a:lnTo>
                  <a:lnTo>
                    <a:pt x="0" y="1625598"/>
                  </a:lnTo>
                  <a:lnTo>
                    <a:pt x="5803392" y="1625598"/>
                  </a:lnTo>
                  <a:lnTo>
                    <a:pt x="483616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5536" y="4519959"/>
              <a:ext cx="5803900" cy="1625600"/>
            </a:xfrm>
            <a:custGeom>
              <a:avLst/>
              <a:gdLst/>
              <a:ahLst/>
              <a:cxnLst/>
              <a:rect l="l" t="t" r="r" b="b"/>
              <a:pathLst>
                <a:path w="5803900" h="1625600">
                  <a:moveTo>
                    <a:pt x="0" y="1625599"/>
                  </a:moveTo>
                  <a:lnTo>
                    <a:pt x="967232" y="0"/>
                  </a:lnTo>
                  <a:lnTo>
                    <a:pt x="4836160" y="0"/>
                  </a:lnTo>
                  <a:lnTo>
                    <a:pt x="5803392" y="1625599"/>
                  </a:lnTo>
                  <a:lnTo>
                    <a:pt x="0" y="16255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818599" y="4968747"/>
            <a:ext cx="957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2060"/>
                </a:solidFill>
                <a:latin typeface="Arial MT"/>
                <a:cs typeface="Arial MT"/>
              </a:rPr>
              <a:t>Low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81812"/>
            <a:ext cx="24803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Examples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974850"/>
          <a:ext cx="8229600" cy="229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8A8AB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Confidentiality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8A8AB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Integrity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8A8AB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Availability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8A8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High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DAE6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Student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grade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DAE6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49250">
                        <a:lnSpc>
                          <a:spcPts val="2090"/>
                        </a:lnSpc>
                        <a:spcBef>
                          <a:spcPts val="49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Patient’s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allergy </a:t>
                      </a:r>
                      <a:r>
                        <a:rPr sz="1800" spc="-4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information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28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DAE6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55904">
                        <a:lnSpc>
                          <a:spcPts val="2090"/>
                        </a:lnSpc>
                        <a:spcBef>
                          <a:spcPts val="49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Authentication</a:t>
                      </a:r>
                      <a:r>
                        <a:rPr sz="18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1800" spc="-48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critical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system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28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D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Moderate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59105">
                        <a:lnSpc>
                          <a:spcPts val="2090"/>
                        </a:lnSpc>
                        <a:spcBef>
                          <a:spcPts val="49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Student’s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enrollment</a:t>
                      </a:r>
                      <a:r>
                        <a:rPr sz="18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info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28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Online</a:t>
                      </a:r>
                      <a:r>
                        <a:rPr sz="1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forum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06705">
                        <a:lnSpc>
                          <a:spcPts val="2090"/>
                        </a:lnSpc>
                        <a:spcBef>
                          <a:spcPts val="49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Public</a:t>
                      </a:r>
                      <a:r>
                        <a:rPr sz="18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university </a:t>
                      </a:r>
                      <a:r>
                        <a:rPr sz="1800" spc="-48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website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28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Low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DAE6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9550">
                        <a:lnSpc>
                          <a:spcPts val="2090"/>
                        </a:lnSpc>
                        <a:spcBef>
                          <a:spcPts val="49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Student’s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contact </a:t>
                      </a:r>
                      <a:r>
                        <a:rPr sz="1800" spc="-4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information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28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DAE6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751205">
                        <a:lnSpc>
                          <a:spcPts val="2090"/>
                        </a:lnSpc>
                        <a:spcBef>
                          <a:spcPts val="49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Anon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ym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ou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 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online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poll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28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DAE6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68605">
                        <a:lnSpc>
                          <a:spcPts val="2090"/>
                        </a:lnSpc>
                        <a:spcBef>
                          <a:spcPts val="49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Public</a:t>
                      </a:r>
                      <a:r>
                        <a:rPr sz="18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telephone </a:t>
                      </a:r>
                      <a:r>
                        <a:rPr sz="1800" spc="-48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directory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28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AD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81812"/>
            <a:ext cx="2263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Question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01012"/>
            <a:ext cx="7966709" cy="10102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5600" marR="5080" indent="-342900">
              <a:lnSpc>
                <a:spcPct val="101899"/>
              </a:lnSpc>
              <a:spcBef>
                <a:spcPts val="2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 MT"/>
                <a:cs typeface="Arial MT"/>
              </a:rPr>
              <a:t>Think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of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other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examples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of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high,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moderate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and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low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security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breaches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81812"/>
            <a:ext cx="7607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Computer</a:t>
            </a:r>
            <a:r>
              <a:rPr sz="4400" spc="-10" dirty="0">
                <a:solidFill>
                  <a:srgbClr val="00007D"/>
                </a:solidFill>
              </a:rPr>
              <a:t> </a:t>
            </a:r>
            <a:r>
              <a:rPr sz="4400" spc="-5" dirty="0">
                <a:solidFill>
                  <a:srgbClr val="00007D"/>
                </a:solidFill>
              </a:rPr>
              <a:t>Security</a:t>
            </a:r>
            <a:r>
              <a:rPr sz="4400" dirty="0">
                <a:solidFill>
                  <a:srgbClr val="00007D"/>
                </a:solidFill>
              </a:rPr>
              <a:t> </a:t>
            </a:r>
            <a:r>
              <a:rPr sz="4400" spc="-5" dirty="0">
                <a:solidFill>
                  <a:srgbClr val="00007D"/>
                </a:solidFill>
              </a:rPr>
              <a:t>Challenges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71548"/>
            <a:ext cx="7773034" cy="37960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34"/>
              </a:spcBef>
              <a:buClr>
                <a:srgbClr val="00007D"/>
              </a:buClr>
              <a:buSzPct val="77777"/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Arial MT"/>
                <a:cs typeface="Arial MT"/>
              </a:rPr>
              <a:t>Security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not</a:t>
            </a:r>
            <a:r>
              <a:rPr sz="1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simple</a:t>
            </a:r>
            <a:endParaRPr sz="18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335"/>
              </a:spcBef>
              <a:buClr>
                <a:srgbClr val="00007D"/>
              </a:buClr>
              <a:buSzPct val="77777"/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Arial MT"/>
                <a:cs typeface="Arial MT"/>
              </a:rPr>
              <a:t>You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have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consider 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Potential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attacks</a:t>
            </a:r>
            <a:endParaRPr sz="18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430"/>
              </a:spcBef>
              <a:buClr>
                <a:srgbClr val="00007D"/>
              </a:buClr>
              <a:buSzPct val="77777"/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Arial MT"/>
                <a:cs typeface="Arial MT"/>
              </a:rPr>
              <a:t>It </a:t>
            </a:r>
            <a:r>
              <a:rPr sz="1800" dirty="0">
                <a:latin typeface="Arial MT"/>
                <a:cs typeface="Arial MT"/>
              </a:rPr>
              <a:t>is </a:t>
            </a:r>
            <a:r>
              <a:rPr sz="1800" spc="-5" dirty="0">
                <a:latin typeface="Arial MT"/>
                <a:cs typeface="Arial MT"/>
              </a:rPr>
              <a:t>necessary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decide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where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use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various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security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mechanisms</a:t>
            </a:r>
            <a:endParaRPr sz="18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459"/>
              </a:spcBef>
              <a:buClr>
                <a:srgbClr val="00007D"/>
              </a:buClr>
              <a:buSzPct val="77777"/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Arial MT"/>
                <a:cs typeface="Arial MT"/>
              </a:rPr>
              <a:t>Security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required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integrating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more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than</a:t>
            </a:r>
            <a:r>
              <a:rPr sz="1800" dirty="0">
                <a:latin typeface="Arial MT"/>
                <a:cs typeface="Arial MT"/>
              </a:rPr>
              <a:t> a </a:t>
            </a:r>
            <a:r>
              <a:rPr sz="1800" spc="-5" dirty="0">
                <a:latin typeface="Arial MT"/>
                <a:cs typeface="Arial MT"/>
              </a:rPr>
              <a:t>particular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algorithm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protocol</a:t>
            </a:r>
            <a:endParaRPr sz="1800">
              <a:latin typeface="Arial MT"/>
              <a:cs typeface="Arial MT"/>
            </a:endParaRPr>
          </a:p>
          <a:p>
            <a:pPr marL="469900" marR="30480" indent="-457200">
              <a:lnSpc>
                <a:spcPct val="102200"/>
              </a:lnSpc>
              <a:spcBef>
                <a:spcPts val="384"/>
              </a:spcBef>
              <a:buClr>
                <a:srgbClr val="00007D"/>
              </a:buClr>
              <a:buSzPct val="77777"/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The attacker</a:t>
            </a:r>
            <a:r>
              <a:rPr sz="1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needs to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be right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once</a:t>
            </a:r>
            <a:r>
              <a:rPr sz="1800" spc="-5" dirty="0">
                <a:latin typeface="Arial MT"/>
                <a:cs typeface="Arial MT"/>
              </a:rPr>
              <a:t>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while the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defender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must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right all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time.</a:t>
            </a:r>
            <a:endParaRPr sz="1800">
              <a:latin typeface="Arial MT"/>
              <a:cs typeface="Arial MT"/>
            </a:endParaRPr>
          </a:p>
          <a:p>
            <a:pPr marL="469900" marR="29845" indent="-457200">
              <a:lnSpc>
                <a:spcPts val="2110"/>
              </a:lnSpc>
              <a:spcBef>
                <a:spcPts val="540"/>
              </a:spcBef>
              <a:buClr>
                <a:srgbClr val="00007D"/>
              </a:buClr>
              <a:buSzPct val="77777"/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Little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benefit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from</a:t>
            </a:r>
            <a:r>
              <a:rPr sz="1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security</a:t>
            </a:r>
            <a:r>
              <a:rPr sz="1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investment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 is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perceived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until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security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failure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occurs.</a:t>
            </a:r>
            <a:endParaRPr sz="18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375"/>
              </a:spcBef>
              <a:buClr>
                <a:srgbClr val="00007D"/>
              </a:buClr>
              <a:buSzPct val="77777"/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Arial MT"/>
                <a:cs typeface="Arial MT"/>
              </a:rPr>
              <a:t>Requires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constant</a:t>
            </a:r>
            <a:r>
              <a:rPr sz="18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monitoring</a:t>
            </a:r>
            <a:endParaRPr sz="18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430"/>
              </a:spcBef>
              <a:buClr>
                <a:srgbClr val="00007D"/>
              </a:buClr>
              <a:buSzPct val="77777"/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Arial MT"/>
                <a:cs typeface="Arial MT"/>
              </a:rPr>
              <a:t>The security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5" dirty="0">
                <a:latin typeface="Arial MT"/>
                <a:cs typeface="Arial MT"/>
              </a:rPr>
              <a:t> too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often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added later</a:t>
            </a:r>
            <a:r>
              <a:rPr sz="1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after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design </a:t>
            </a:r>
            <a:r>
              <a:rPr sz="1800" dirty="0">
                <a:latin typeface="Arial MT"/>
                <a:cs typeface="Arial MT"/>
              </a:rPr>
              <a:t>(vs. </a:t>
            </a:r>
            <a:r>
              <a:rPr sz="1800" spc="-5" dirty="0">
                <a:latin typeface="Arial MT"/>
                <a:cs typeface="Arial MT"/>
              </a:rPr>
              <a:t>secure by design)</a:t>
            </a:r>
            <a:endParaRPr sz="1800">
              <a:latin typeface="Arial MT"/>
              <a:cs typeface="Arial MT"/>
            </a:endParaRPr>
          </a:p>
          <a:p>
            <a:pPr marL="469900" marR="195580" indent="-457200">
              <a:lnSpc>
                <a:spcPct val="101099"/>
              </a:lnSpc>
              <a:spcBef>
                <a:spcPts val="434"/>
              </a:spcBef>
              <a:buClr>
                <a:srgbClr val="00007D"/>
              </a:buClr>
              <a:buSzPct val="77777"/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Arial MT"/>
                <a:cs typeface="Arial MT"/>
              </a:rPr>
              <a:t>Strong security</a:t>
            </a:r>
            <a:r>
              <a:rPr sz="1800" dirty="0">
                <a:latin typeface="Arial MT"/>
                <a:cs typeface="Arial MT"/>
              </a:rPr>
              <a:t> is</a:t>
            </a:r>
            <a:r>
              <a:rPr sz="1800" spc="-5" dirty="0">
                <a:latin typeface="Arial MT"/>
                <a:cs typeface="Arial MT"/>
              </a:rPr>
              <a:t> often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viewed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 an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impediment 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efficient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user-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friendly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operation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SI Security Architecture">
            <a:extLst>
              <a:ext uri="{FF2B5EF4-FFF2-40B4-BE49-F238E27FC236}">
                <a16:creationId xmlns:a16="http://schemas.microsoft.com/office/drawing/2014/main" id="{8F6BE24A-4F9A-342C-984A-A4D0CE6AE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0"/>
          <a:stretch/>
        </p:blipFill>
        <p:spPr bwMode="auto">
          <a:xfrm>
            <a:off x="46671" y="2209800"/>
            <a:ext cx="8670535" cy="41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C29D56B3-A055-8CB2-990E-D670122EF6CE}"/>
              </a:ext>
            </a:extLst>
          </p:cNvPr>
          <p:cNvSpPr txBox="1"/>
          <p:nvPr/>
        </p:nvSpPr>
        <p:spPr>
          <a:xfrm>
            <a:off x="30406" y="1010805"/>
            <a:ext cx="8686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 OSI Security Architecture</a:t>
            </a:r>
            <a:endParaRPr lang="ar-SA" sz="3200" b="1" cap="all" dirty="0">
              <a:solidFill>
                <a:schemeClr val="accent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88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7769" y="6461252"/>
            <a:ext cx="4815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Verdana"/>
                <a:cs typeface="Verdana"/>
              </a:rPr>
              <a:t>Copyright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©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2017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Pearson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Education,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Inc.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All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Rights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Reserved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24" y="525780"/>
            <a:ext cx="47802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Threats</a:t>
            </a:r>
            <a:r>
              <a:rPr sz="4400" spc="-40" dirty="0">
                <a:solidFill>
                  <a:srgbClr val="00007D"/>
                </a:solidFill>
              </a:rPr>
              <a:t> </a:t>
            </a:r>
            <a:r>
              <a:rPr sz="4400" dirty="0">
                <a:solidFill>
                  <a:srgbClr val="00007D"/>
                </a:solidFill>
              </a:rPr>
              <a:t>vs.</a:t>
            </a:r>
            <a:r>
              <a:rPr sz="4400" spc="-35" dirty="0">
                <a:solidFill>
                  <a:srgbClr val="00007D"/>
                </a:solidFill>
              </a:rPr>
              <a:t> </a:t>
            </a:r>
            <a:r>
              <a:rPr sz="4400" dirty="0">
                <a:solidFill>
                  <a:srgbClr val="00007D"/>
                </a:solidFill>
              </a:rPr>
              <a:t>Attacks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24" y="2888996"/>
            <a:ext cx="7863840" cy="31711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b="1" spc="-5" dirty="0">
                <a:latin typeface="Arial"/>
                <a:cs typeface="Arial"/>
              </a:rPr>
              <a:t>Threat</a:t>
            </a:r>
            <a:endParaRPr sz="1800">
              <a:latin typeface="Arial"/>
              <a:cs typeface="Arial"/>
            </a:endParaRPr>
          </a:p>
          <a:p>
            <a:pPr marL="267970" marR="360045" indent="-255904">
              <a:lnSpc>
                <a:spcPct val="100400"/>
              </a:lnSpc>
              <a:spcBef>
                <a:spcPts val="520"/>
              </a:spcBef>
              <a:buClr>
                <a:srgbClr val="007FA3"/>
              </a:buClr>
              <a:buChar char="•"/>
              <a:tabLst>
                <a:tab pos="267970" algn="l"/>
                <a:tab pos="268605" algn="l"/>
              </a:tabLst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 potential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violation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 security, which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exists when there </a:t>
            </a:r>
            <a:r>
              <a:rPr sz="1800" dirty="0">
                <a:latin typeface="Arial MT"/>
                <a:cs typeface="Arial MT"/>
              </a:rPr>
              <a:t>is a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circumstance,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capability,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action,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event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could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breach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security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cause harm. That </a:t>
            </a:r>
            <a:r>
              <a:rPr sz="1800" dirty="0">
                <a:latin typeface="Arial MT"/>
                <a:cs typeface="Arial MT"/>
              </a:rPr>
              <a:t>is, a </a:t>
            </a:r>
            <a:r>
              <a:rPr sz="1800" spc="-5" dirty="0">
                <a:latin typeface="Arial MT"/>
                <a:cs typeface="Arial MT"/>
              </a:rPr>
              <a:t>threat </a:t>
            </a:r>
            <a:r>
              <a:rPr sz="1800" dirty="0">
                <a:latin typeface="Arial MT"/>
                <a:cs typeface="Arial MT"/>
              </a:rPr>
              <a:t>is a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possible danger </a:t>
            </a:r>
            <a:r>
              <a:rPr sz="1800" spc="-5" dirty="0">
                <a:latin typeface="Arial MT"/>
                <a:cs typeface="Arial MT"/>
              </a:rPr>
              <a:t>that might exploit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vulnerability</a:t>
            </a:r>
            <a:r>
              <a:rPr sz="1800" spc="-5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b="1" spc="-5" dirty="0">
                <a:latin typeface="Arial"/>
                <a:cs typeface="Arial"/>
              </a:rPr>
              <a:t>Attack</a:t>
            </a:r>
            <a:endParaRPr sz="1800">
              <a:latin typeface="Arial"/>
              <a:cs typeface="Arial"/>
            </a:endParaRPr>
          </a:p>
          <a:p>
            <a:pPr marL="267970" marR="5080" indent="-255904">
              <a:lnSpc>
                <a:spcPct val="100000"/>
              </a:lnSpc>
              <a:spcBef>
                <a:spcPts val="1440"/>
              </a:spcBef>
              <a:buClr>
                <a:srgbClr val="007FA3"/>
              </a:buClr>
              <a:buChar char="•"/>
              <a:tabLst>
                <a:tab pos="267970" algn="l"/>
                <a:tab pos="268605" algn="l"/>
              </a:tabLst>
            </a:pP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An assault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on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system</a:t>
            </a:r>
            <a:r>
              <a:rPr sz="1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security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derives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from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 intelligent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threat;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dirty="0">
                <a:latin typeface="Arial MT"/>
                <a:cs typeface="Arial MT"/>
              </a:rPr>
              <a:t> is,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 intelligent act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deliberate attempt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(especially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5" dirty="0">
                <a:latin typeface="Arial MT"/>
                <a:cs typeface="Arial MT"/>
              </a:rPr>
              <a:t> the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sense of</a:t>
            </a:r>
            <a:r>
              <a:rPr sz="1800" dirty="0">
                <a:latin typeface="Arial MT"/>
                <a:cs typeface="Arial MT"/>
              </a:rPr>
              <a:t> a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method 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technique)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 evade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security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services 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violate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security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policy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 system.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0013" y="1373055"/>
            <a:ext cx="1383473" cy="14441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713136" y="87883"/>
            <a:ext cx="229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Black"/>
                <a:cs typeface="Arial Black"/>
              </a:rPr>
              <a:t>19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81812"/>
            <a:ext cx="4778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Course</a:t>
            </a:r>
            <a:r>
              <a:rPr sz="4400" spc="-40" dirty="0">
                <a:solidFill>
                  <a:srgbClr val="00007D"/>
                </a:solidFill>
              </a:rPr>
              <a:t> </a:t>
            </a:r>
            <a:r>
              <a:rPr sz="4400" spc="-5" dirty="0">
                <a:solidFill>
                  <a:srgbClr val="00007D"/>
                </a:solidFill>
              </a:rPr>
              <a:t>Description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771395"/>
            <a:ext cx="7685405" cy="47612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76835" indent="-342900">
              <a:lnSpc>
                <a:spcPct val="101400"/>
              </a:lnSpc>
              <a:spcBef>
                <a:spcPts val="5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This course will introduce students </a:t>
            </a:r>
            <a:r>
              <a:rPr sz="2800" i="1" spc="-5" dirty="0">
                <a:latin typeface="Arial"/>
                <a:cs typeface="Arial"/>
              </a:rPr>
              <a:t>to </a:t>
            </a:r>
            <a:r>
              <a:rPr sz="2800" i="1" dirty="0">
                <a:latin typeface="Arial"/>
                <a:cs typeface="Arial"/>
              </a:rPr>
              <a:t>topics in </a:t>
            </a:r>
            <a:r>
              <a:rPr sz="2800" i="1" spc="-76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cryptography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techinques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.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Topics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will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include</a:t>
            </a:r>
            <a:endParaRPr sz="28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45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755650" algn="l"/>
              </a:tabLst>
            </a:pPr>
            <a:r>
              <a:rPr sz="2400" spc="-5" dirty="0">
                <a:latin typeface="Arial MT"/>
                <a:cs typeface="Arial MT"/>
              </a:rPr>
              <a:t>Security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Concepts,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Types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attacks, Services</a:t>
            </a:r>
            <a:endParaRPr sz="2400" dirty="0">
              <a:latin typeface="Arial MT"/>
              <a:cs typeface="Arial MT"/>
            </a:endParaRPr>
          </a:p>
          <a:p>
            <a:pPr marL="755650" lvl="1" indent="-285750">
              <a:lnSpc>
                <a:spcPct val="100000"/>
              </a:lnSpc>
              <a:spcBef>
                <a:spcPts val="625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755650" algn="l"/>
              </a:tabLst>
            </a:pPr>
            <a:r>
              <a:rPr sz="2400" dirty="0">
                <a:latin typeface="Arial MT"/>
                <a:cs typeface="Arial MT"/>
              </a:rPr>
              <a:t>Classical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Encryption</a:t>
            </a:r>
            <a:endParaRPr sz="2400" dirty="0">
              <a:latin typeface="Arial MT"/>
              <a:cs typeface="Arial MT"/>
            </a:endParaRPr>
          </a:p>
          <a:p>
            <a:pPr marL="755650" lvl="1" indent="-285750">
              <a:lnSpc>
                <a:spcPct val="100000"/>
              </a:lnSpc>
              <a:spcBef>
                <a:spcPts val="505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755650" algn="l"/>
              </a:tabLst>
            </a:pPr>
            <a:r>
              <a:rPr sz="2400" spc="-5" dirty="0">
                <a:latin typeface="Arial MT"/>
                <a:cs typeface="Arial MT"/>
              </a:rPr>
              <a:t>Block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ciphers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(DES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AES)</a:t>
            </a:r>
            <a:endParaRPr sz="2400" dirty="0">
              <a:latin typeface="Arial MT"/>
              <a:cs typeface="Arial MT"/>
            </a:endParaRPr>
          </a:p>
          <a:p>
            <a:pPr marL="755650" lvl="1" indent="-285750">
              <a:lnSpc>
                <a:spcPct val="100000"/>
              </a:lnSpc>
              <a:spcBef>
                <a:spcPts val="620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755650" algn="l"/>
              </a:tabLst>
            </a:pPr>
            <a:r>
              <a:rPr sz="2400" spc="-5" dirty="0">
                <a:latin typeface="Arial MT"/>
                <a:cs typeface="Arial MT"/>
              </a:rPr>
              <a:t>Public-Key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Cryptography</a:t>
            </a:r>
            <a:endParaRPr sz="2400" dirty="0">
              <a:latin typeface="Arial MT"/>
              <a:cs typeface="Arial MT"/>
            </a:endParaRPr>
          </a:p>
          <a:p>
            <a:pPr marL="755650" lvl="1" indent="-285750">
              <a:lnSpc>
                <a:spcPct val="100000"/>
              </a:lnSpc>
              <a:spcBef>
                <a:spcPts val="625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755650" algn="l"/>
              </a:tabLst>
            </a:pPr>
            <a:r>
              <a:rPr sz="2400" spc="-5" dirty="0">
                <a:latin typeface="Arial MT"/>
                <a:cs typeface="Arial MT"/>
              </a:rPr>
              <a:t>RSA</a:t>
            </a:r>
            <a:endParaRPr sz="2400" dirty="0">
              <a:latin typeface="Arial MT"/>
              <a:cs typeface="Arial MT"/>
            </a:endParaRPr>
          </a:p>
          <a:p>
            <a:pPr marL="755650" marR="5080" lvl="1" indent="-285750">
              <a:lnSpc>
                <a:spcPct val="100800"/>
              </a:lnSpc>
              <a:spcBef>
                <a:spcPts val="505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755650" algn="l"/>
              </a:tabLst>
            </a:pPr>
            <a:r>
              <a:rPr sz="2400" spc="-5" dirty="0">
                <a:latin typeface="Arial MT"/>
                <a:cs typeface="Arial MT"/>
              </a:rPr>
              <a:t>Authentication:</a:t>
            </a:r>
            <a:r>
              <a:rPr sz="2400" dirty="0">
                <a:latin typeface="Arial MT"/>
                <a:cs typeface="Arial MT"/>
              </a:rPr>
              <a:t> Hash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functions,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User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authentication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Protocols</a:t>
            </a:r>
            <a:endParaRPr sz="2400" dirty="0">
              <a:latin typeface="Arial MT"/>
              <a:cs typeface="Arial MT"/>
            </a:endParaRPr>
          </a:p>
          <a:p>
            <a:pPr marL="755650" lvl="1" indent="-285750">
              <a:lnSpc>
                <a:spcPct val="100000"/>
              </a:lnSpc>
              <a:spcBef>
                <a:spcPts val="505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755650" algn="l"/>
              </a:tabLst>
            </a:pPr>
            <a:r>
              <a:rPr sz="2400" spc="-5" dirty="0">
                <a:latin typeface="Arial MT"/>
                <a:cs typeface="Arial MT"/>
              </a:rPr>
              <a:t>Digital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Signature</a:t>
            </a:r>
            <a:endParaRPr sz="2400" dirty="0">
              <a:latin typeface="Arial MT"/>
              <a:cs typeface="Arial MT"/>
            </a:endParaRPr>
          </a:p>
          <a:p>
            <a:pPr marL="755650" lvl="1" indent="-285750">
              <a:lnSpc>
                <a:spcPct val="100000"/>
              </a:lnSpc>
              <a:spcBef>
                <a:spcPts val="625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755650" algn="l"/>
              </a:tabLst>
            </a:pPr>
            <a:r>
              <a:rPr sz="2400" spc="-5" dirty="0">
                <a:latin typeface="Arial MT"/>
                <a:cs typeface="Arial MT"/>
              </a:rPr>
              <a:t>Key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Management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8146" y="396280"/>
            <a:ext cx="4385852" cy="63093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88619"/>
            <a:ext cx="40341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Security</a:t>
            </a:r>
            <a:r>
              <a:rPr sz="4400" spc="-65" dirty="0">
                <a:solidFill>
                  <a:srgbClr val="00007D"/>
                </a:solidFill>
              </a:rPr>
              <a:t> </a:t>
            </a:r>
            <a:r>
              <a:rPr sz="4400" dirty="0">
                <a:solidFill>
                  <a:srgbClr val="00007D"/>
                </a:solidFill>
              </a:rPr>
              <a:t>Attacks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76" y="1434084"/>
            <a:ext cx="3386454" cy="3503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95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We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classify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security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attacks </a:t>
            </a:r>
            <a:r>
              <a:rPr sz="2000" dirty="0">
                <a:latin typeface="Arial MT"/>
                <a:cs typeface="Arial MT"/>
              </a:rPr>
              <a:t>in </a:t>
            </a:r>
            <a:r>
              <a:rPr sz="2000" spc="-5" dirty="0">
                <a:latin typeface="Arial MT"/>
                <a:cs typeface="Arial MT"/>
              </a:rPr>
              <a:t>terms </a:t>
            </a:r>
            <a:r>
              <a:rPr sz="2000" dirty="0">
                <a:latin typeface="Arial MT"/>
                <a:cs typeface="Arial MT"/>
              </a:rPr>
              <a:t>of </a:t>
            </a:r>
            <a:r>
              <a:rPr sz="2000" i="1" dirty="0">
                <a:latin typeface="Arial"/>
                <a:cs typeface="Arial"/>
              </a:rPr>
              <a:t>passive 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attacks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i="1" spc="-5" dirty="0">
                <a:latin typeface="Arial"/>
                <a:cs typeface="Arial"/>
              </a:rPr>
              <a:t>active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attacks</a:t>
            </a:r>
            <a:endParaRPr sz="2000">
              <a:latin typeface="Arial"/>
              <a:cs typeface="Arial"/>
            </a:endParaRPr>
          </a:p>
          <a:p>
            <a:pPr marL="151765" marR="5080" indent="-139700">
              <a:lnSpc>
                <a:spcPct val="100000"/>
              </a:lnSpc>
              <a:spcBef>
                <a:spcPts val="500"/>
              </a:spcBef>
              <a:buClr>
                <a:srgbClr val="0000CC"/>
              </a:buClr>
              <a:buSzPct val="135000"/>
              <a:buChar char="•"/>
              <a:tabLst>
                <a:tab pos="203200" algn="l"/>
              </a:tabLst>
            </a:pPr>
            <a:r>
              <a:rPr sz="2000" dirty="0">
                <a:latin typeface="Arial MT"/>
                <a:cs typeface="Arial MT"/>
              </a:rPr>
              <a:t>A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i="1" dirty="0">
                <a:latin typeface="Arial"/>
                <a:cs typeface="Arial"/>
              </a:rPr>
              <a:t>passive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attack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 MT"/>
                <a:cs typeface="Arial MT"/>
              </a:rPr>
              <a:t>attempts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learn or </a:t>
            </a:r>
            <a:r>
              <a:rPr sz="2000" spc="-5" dirty="0">
                <a:latin typeface="Arial MT"/>
                <a:cs typeface="Arial MT"/>
              </a:rPr>
              <a:t>make </a:t>
            </a:r>
            <a:r>
              <a:rPr sz="2000" dirty="0">
                <a:latin typeface="Arial MT"/>
                <a:cs typeface="Arial MT"/>
              </a:rPr>
              <a:t>use of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information from the system </a:t>
            </a:r>
            <a:r>
              <a:rPr sz="2000" dirty="0">
                <a:latin typeface="Arial MT"/>
                <a:cs typeface="Arial MT"/>
              </a:rPr>
              <a:t> but does not </a:t>
            </a:r>
            <a:r>
              <a:rPr sz="2000" spc="-5" dirty="0">
                <a:latin typeface="Arial MT"/>
                <a:cs typeface="Arial MT"/>
              </a:rPr>
              <a:t>affect system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resources</a:t>
            </a:r>
            <a:endParaRPr sz="2000">
              <a:latin typeface="Arial MT"/>
              <a:cs typeface="Arial MT"/>
            </a:endParaRPr>
          </a:p>
          <a:p>
            <a:pPr marL="151765" marR="62230" indent="-139700">
              <a:lnSpc>
                <a:spcPct val="100000"/>
              </a:lnSpc>
              <a:spcBef>
                <a:spcPts val="480"/>
              </a:spcBef>
              <a:buClr>
                <a:srgbClr val="0000CC"/>
              </a:buClr>
              <a:buSzPct val="135000"/>
              <a:buChar char="•"/>
              <a:tabLst>
                <a:tab pos="203200" algn="l"/>
              </a:tabLst>
            </a:pPr>
            <a:r>
              <a:rPr sz="2000" dirty="0">
                <a:latin typeface="Arial MT"/>
                <a:cs typeface="Arial MT"/>
              </a:rPr>
              <a:t>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i="1" spc="-5" dirty="0">
                <a:latin typeface="Arial"/>
                <a:cs typeface="Arial"/>
              </a:rPr>
              <a:t>active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attack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 MT"/>
                <a:cs typeface="Arial MT"/>
              </a:rPr>
              <a:t>attempts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alter system resources </a:t>
            </a:r>
            <a:r>
              <a:rPr sz="2000" dirty="0">
                <a:latin typeface="Arial MT"/>
                <a:cs typeface="Arial MT"/>
              </a:rPr>
              <a:t>or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affect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their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operation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9600" y="1904999"/>
            <a:ext cx="796290" cy="3729990"/>
          </a:xfrm>
          <a:custGeom>
            <a:avLst/>
            <a:gdLst/>
            <a:ahLst/>
            <a:cxnLst/>
            <a:rect l="l" t="t" r="r" b="b"/>
            <a:pathLst>
              <a:path w="796290" h="3729990">
                <a:moveTo>
                  <a:pt x="762000" y="0"/>
                </a:moveTo>
                <a:lnTo>
                  <a:pt x="0" y="0"/>
                </a:lnTo>
                <a:lnTo>
                  <a:pt x="0" y="910107"/>
                </a:lnTo>
                <a:lnTo>
                  <a:pt x="762000" y="910107"/>
                </a:lnTo>
                <a:lnTo>
                  <a:pt x="762000" y="0"/>
                </a:lnTo>
                <a:close/>
              </a:path>
              <a:path w="796290" h="3729990">
                <a:moveTo>
                  <a:pt x="795743" y="2819400"/>
                </a:moveTo>
                <a:lnTo>
                  <a:pt x="33743" y="2819400"/>
                </a:lnTo>
                <a:lnTo>
                  <a:pt x="33743" y="3729520"/>
                </a:lnTo>
                <a:lnTo>
                  <a:pt x="795743" y="3729520"/>
                </a:lnTo>
                <a:lnTo>
                  <a:pt x="795743" y="2819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60755"/>
            <a:ext cx="36106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007D"/>
                </a:solidFill>
              </a:rPr>
              <a:t>Passive</a:t>
            </a:r>
            <a:r>
              <a:rPr sz="4000" spc="-50" dirty="0">
                <a:solidFill>
                  <a:srgbClr val="00007D"/>
                </a:solidFill>
              </a:rPr>
              <a:t> </a:t>
            </a:r>
            <a:r>
              <a:rPr sz="4000" spc="-5" dirty="0">
                <a:solidFill>
                  <a:srgbClr val="00007D"/>
                </a:solidFill>
              </a:rPr>
              <a:t>Attacks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74276" y="1217676"/>
            <a:ext cx="7923530" cy="504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43450">
              <a:lnSpc>
                <a:spcPct val="100000"/>
              </a:lnSpc>
              <a:spcBef>
                <a:spcPts val="100"/>
              </a:spcBef>
              <a:buClr>
                <a:srgbClr val="0000CC"/>
              </a:buClr>
              <a:buSzPct val="135000"/>
              <a:buChar char="•"/>
              <a:tabLst>
                <a:tab pos="203200" algn="l"/>
              </a:tabLst>
            </a:pPr>
            <a:r>
              <a:rPr sz="2000" spc="-5" dirty="0">
                <a:latin typeface="Arial MT"/>
                <a:cs typeface="Arial MT"/>
              </a:rPr>
              <a:t>Are </a:t>
            </a:r>
            <a:r>
              <a:rPr sz="2000" dirty="0">
                <a:latin typeface="Arial MT"/>
                <a:cs typeface="Arial MT"/>
              </a:rPr>
              <a:t>in </a:t>
            </a:r>
            <a:r>
              <a:rPr sz="2000" spc="-5" dirty="0">
                <a:latin typeface="Arial MT"/>
                <a:cs typeface="Arial MT"/>
              </a:rPr>
              <a:t>the nature of </a:t>
            </a:r>
            <a:r>
              <a:rPr sz="2000" dirty="0">
                <a:latin typeface="Arial MT"/>
                <a:cs typeface="Arial MT"/>
              </a:rPr>
              <a:t> eavesdropping on, or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monitoring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of,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transmissions</a:t>
            </a:r>
            <a:endParaRPr sz="2000">
              <a:latin typeface="Arial MT"/>
              <a:cs typeface="Arial MT"/>
            </a:endParaRPr>
          </a:p>
          <a:p>
            <a:pPr marL="12700" marR="4808855">
              <a:lnSpc>
                <a:spcPct val="100000"/>
              </a:lnSpc>
              <a:spcBef>
                <a:spcPts val="505"/>
              </a:spcBef>
              <a:buClr>
                <a:srgbClr val="0000CC"/>
              </a:buClr>
              <a:buSzPct val="135000"/>
              <a:buChar char="•"/>
              <a:tabLst>
                <a:tab pos="203200" algn="l"/>
              </a:tabLst>
            </a:pPr>
            <a:r>
              <a:rPr sz="2000" spc="-5" dirty="0">
                <a:latin typeface="Arial MT"/>
                <a:cs typeface="Arial MT"/>
              </a:rPr>
              <a:t>Goal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opponent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obtain information that </a:t>
            </a:r>
            <a:r>
              <a:rPr sz="2000" dirty="0">
                <a:latin typeface="Arial MT"/>
                <a:cs typeface="Arial MT"/>
              </a:rPr>
              <a:t>is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being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transmitted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0000CC"/>
              </a:buClr>
              <a:buFont typeface="Arial MT"/>
              <a:buChar char="•"/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00CC"/>
              </a:buClr>
              <a:buFont typeface="Arial MT"/>
              <a:buChar char="•"/>
            </a:pPr>
            <a:endParaRPr sz="2600">
              <a:latin typeface="Arial MT"/>
              <a:cs typeface="Arial MT"/>
            </a:endParaRPr>
          </a:p>
          <a:p>
            <a:pPr marL="3007995" lvl="1" indent="-343535">
              <a:lnSpc>
                <a:spcPct val="100000"/>
              </a:lnSpc>
              <a:buClr>
                <a:srgbClr val="00007D"/>
              </a:buClr>
              <a:buSzPct val="75000"/>
              <a:buFont typeface="Wingdings"/>
              <a:buChar char=""/>
              <a:tabLst>
                <a:tab pos="3007995" algn="l"/>
                <a:tab pos="3008630" algn="l"/>
              </a:tabLst>
            </a:pPr>
            <a:r>
              <a:rPr sz="2400" spc="-5" dirty="0">
                <a:latin typeface="Arial MT"/>
                <a:cs typeface="Arial MT"/>
              </a:rPr>
              <a:t>Two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types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passive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attacks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are:</a:t>
            </a:r>
            <a:endParaRPr sz="2400">
              <a:latin typeface="Arial MT"/>
              <a:cs typeface="Arial MT"/>
            </a:endParaRPr>
          </a:p>
          <a:p>
            <a:pPr marL="3408045" lvl="2" indent="-286385">
              <a:lnSpc>
                <a:spcPct val="100000"/>
              </a:lnSpc>
              <a:spcBef>
                <a:spcPts val="520"/>
              </a:spcBef>
              <a:buClr>
                <a:srgbClr val="9999CC"/>
              </a:buClr>
              <a:buSzPct val="80000"/>
              <a:buFont typeface="Wingdings"/>
              <a:buChar char=""/>
              <a:tabLst>
                <a:tab pos="3408679" algn="l"/>
              </a:tabLst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release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message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contents</a:t>
            </a:r>
            <a:endParaRPr sz="2000">
              <a:latin typeface="Arial MT"/>
              <a:cs typeface="Arial MT"/>
            </a:endParaRPr>
          </a:p>
          <a:p>
            <a:pPr marL="3808095" lvl="3" indent="-229235">
              <a:lnSpc>
                <a:spcPct val="100000"/>
              </a:lnSpc>
              <a:spcBef>
                <a:spcPts val="390"/>
              </a:spcBef>
              <a:buClr>
                <a:srgbClr val="00007D"/>
              </a:buClr>
              <a:buSzPct val="66666"/>
              <a:buFont typeface="Wingdings"/>
              <a:buChar char=""/>
              <a:tabLst>
                <a:tab pos="3808729" algn="l"/>
              </a:tabLst>
            </a:pPr>
            <a:r>
              <a:rPr sz="1800" spc="-5" dirty="0">
                <a:latin typeface="Arial MT"/>
                <a:cs typeface="Arial MT"/>
              </a:rPr>
              <a:t>tap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phone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line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hear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conversation</a:t>
            </a:r>
            <a:endParaRPr sz="1800">
              <a:latin typeface="Arial MT"/>
              <a:cs typeface="Arial MT"/>
            </a:endParaRPr>
          </a:p>
          <a:p>
            <a:pPr marL="3808095" lvl="3" indent="-229235">
              <a:lnSpc>
                <a:spcPct val="100000"/>
              </a:lnSpc>
              <a:spcBef>
                <a:spcPts val="434"/>
              </a:spcBef>
              <a:buClr>
                <a:srgbClr val="00007D"/>
              </a:buClr>
              <a:buSzPct val="66666"/>
              <a:buFont typeface="Wingdings"/>
              <a:buChar char=""/>
              <a:tabLst>
                <a:tab pos="3808729" algn="l"/>
              </a:tabLst>
            </a:pPr>
            <a:r>
              <a:rPr sz="1800" spc="-5" dirty="0">
                <a:latin typeface="Arial MT"/>
                <a:cs typeface="Arial MT"/>
              </a:rPr>
              <a:t>get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unauthorized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copy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email message</a:t>
            </a:r>
            <a:endParaRPr sz="1800">
              <a:latin typeface="Arial MT"/>
              <a:cs typeface="Arial MT"/>
            </a:endParaRPr>
          </a:p>
          <a:p>
            <a:pPr marL="3408045" lvl="2" indent="-286385">
              <a:lnSpc>
                <a:spcPct val="100000"/>
              </a:lnSpc>
              <a:spcBef>
                <a:spcPts val="540"/>
              </a:spcBef>
              <a:buClr>
                <a:srgbClr val="9999CC"/>
              </a:buClr>
              <a:buSzPct val="80000"/>
              <a:buFont typeface="Wingdings"/>
              <a:buChar char=""/>
              <a:tabLst>
                <a:tab pos="3408679" algn="l"/>
              </a:tabLst>
            </a:pPr>
            <a:r>
              <a:rPr sz="2000" spc="-5" dirty="0">
                <a:latin typeface="Arial MT"/>
                <a:cs typeface="Arial MT"/>
              </a:rPr>
              <a:t>Traffic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analysis</a:t>
            </a:r>
            <a:endParaRPr sz="2000">
              <a:latin typeface="Arial MT"/>
              <a:cs typeface="Arial MT"/>
            </a:endParaRPr>
          </a:p>
          <a:p>
            <a:pPr marL="3808095" lvl="3" indent="-229235">
              <a:lnSpc>
                <a:spcPct val="100000"/>
              </a:lnSpc>
              <a:spcBef>
                <a:spcPts val="395"/>
              </a:spcBef>
              <a:buClr>
                <a:srgbClr val="00007D"/>
              </a:buClr>
              <a:buSzPct val="66666"/>
              <a:buFont typeface="Wingdings"/>
              <a:buChar char=""/>
              <a:tabLst>
                <a:tab pos="3808729" algn="l"/>
              </a:tabLst>
            </a:pPr>
            <a:r>
              <a:rPr sz="1800" spc="-5" dirty="0">
                <a:latin typeface="Arial MT"/>
                <a:cs typeface="Arial MT"/>
              </a:rPr>
              <a:t>determine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location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identity 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parties</a:t>
            </a:r>
            <a:endParaRPr sz="1800">
              <a:latin typeface="Arial MT"/>
              <a:cs typeface="Arial MT"/>
            </a:endParaRPr>
          </a:p>
          <a:p>
            <a:pPr marL="3808095" lvl="3" indent="-229235">
              <a:lnSpc>
                <a:spcPct val="100000"/>
              </a:lnSpc>
              <a:spcBef>
                <a:spcPts val="455"/>
              </a:spcBef>
              <a:buClr>
                <a:srgbClr val="00007D"/>
              </a:buClr>
              <a:buSzPct val="66666"/>
              <a:buFont typeface="Wingdings"/>
              <a:buChar char=""/>
              <a:tabLst>
                <a:tab pos="3808729" algn="l"/>
              </a:tabLst>
            </a:pPr>
            <a:r>
              <a:rPr sz="1800" spc="-5" dirty="0">
                <a:latin typeface="Arial MT"/>
                <a:cs typeface="Arial MT"/>
              </a:rPr>
              <a:t>observe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pattern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these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messages.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9147" y="356302"/>
            <a:ext cx="1793133" cy="2768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3276"/>
            <a:ext cx="35369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Active</a:t>
            </a:r>
            <a:r>
              <a:rPr sz="4400" spc="-65" dirty="0">
                <a:solidFill>
                  <a:srgbClr val="00007D"/>
                </a:solidFill>
              </a:rPr>
              <a:t> </a:t>
            </a:r>
            <a:r>
              <a:rPr sz="4400" dirty="0">
                <a:solidFill>
                  <a:srgbClr val="00007D"/>
                </a:solidFill>
              </a:rPr>
              <a:t>Attacks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4276" y="1228344"/>
            <a:ext cx="3388360" cy="2710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4965" marR="75565" indent="-342900">
              <a:lnSpc>
                <a:spcPct val="98200"/>
              </a:lnSpc>
              <a:spcBef>
                <a:spcPts val="135"/>
              </a:spcBef>
              <a:buClr>
                <a:srgbClr val="00007D"/>
              </a:buClr>
              <a:buSzPct val="7647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700" spc="-5" dirty="0">
                <a:latin typeface="Arial MT"/>
                <a:cs typeface="Arial MT"/>
              </a:rPr>
              <a:t>Involve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some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modification</a:t>
            </a:r>
            <a:r>
              <a:rPr sz="1700" dirty="0">
                <a:latin typeface="Arial MT"/>
                <a:cs typeface="Arial MT"/>
              </a:rPr>
              <a:t> of 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the data </a:t>
            </a:r>
            <a:r>
              <a:rPr sz="1700" spc="-5" dirty="0">
                <a:latin typeface="Arial MT"/>
                <a:cs typeface="Arial MT"/>
              </a:rPr>
              <a:t>stream </a:t>
            </a:r>
            <a:r>
              <a:rPr sz="1700" dirty="0">
                <a:latin typeface="Arial MT"/>
                <a:cs typeface="Arial MT"/>
              </a:rPr>
              <a:t>or the </a:t>
            </a:r>
            <a:r>
              <a:rPr sz="1700" spc="-5" dirty="0">
                <a:latin typeface="Arial MT"/>
                <a:cs typeface="Arial MT"/>
              </a:rPr>
              <a:t>creation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of a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false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stream</a:t>
            </a:r>
            <a:endParaRPr sz="1700">
              <a:latin typeface="Arial MT"/>
              <a:cs typeface="Arial MT"/>
            </a:endParaRPr>
          </a:p>
          <a:p>
            <a:pPr marL="354965" marR="5080" indent="-342900">
              <a:lnSpc>
                <a:spcPct val="99600"/>
              </a:lnSpc>
              <a:spcBef>
                <a:spcPts val="465"/>
              </a:spcBef>
              <a:buClr>
                <a:srgbClr val="00007D"/>
              </a:buClr>
              <a:buSzPct val="7647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700" spc="-5" dirty="0">
                <a:latin typeface="Arial MT"/>
                <a:cs typeface="Arial MT"/>
              </a:rPr>
              <a:t>Difficult </a:t>
            </a:r>
            <a:r>
              <a:rPr sz="1700" dirty="0">
                <a:latin typeface="Arial MT"/>
                <a:cs typeface="Arial MT"/>
              </a:rPr>
              <a:t>to </a:t>
            </a:r>
            <a:r>
              <a:rPr sz="1700" spc="-5" dirty="0">
                <a:latin typeface="Arial MT"/>
                <a:cs typeface="Arial MT"/>
              </a:rPr>
              <a:t>prevent</a:t>
            </a:r>
            <a:r>
              <a:rPr sz="1700" dirty="0">
                <a:latin typeface="Arial MT"/>
                <a:cs typeface="Arial MT"/>
              </a:rPr>
              <a:t> because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of 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the </a:t>
            </a:r>
            <a:r>
              <a:rPr sz="1700" spc="-5" dirty="0">
                <a:latin typeface="Arial MT"/>
                <a:cs typeface="Arial MT"/>
              </a:rPr>
              <a:t>wide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variety </a:t>
            </a:r>
            <a:r>
              <a:rPr sz="1700" dirty="0">
                <a:latin typeface="Arial MT"/>
                <a:cs typeface="Arial MT"/>
              </a:rPr>
              <a:t>of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potential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physical,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software,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and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network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vulnerabilities</a:t>
            </a:r>
            <a:endParaRPr sz="1700">
              <a:latin typeface="Arial MT"/>
              <a:cs typeface="Arial MT"/>
            </a:endParaRPr>
          </a:p>
          <a:p>
            <a:pPr marL="354965" marR="50165" indent="-342900">
              <a:lnSpc>
                <a:spcPct val="100600"/>
              </a:lnSpc>
              <a:spcBef>
                <a:spcPts val="345"/>
              </a:spcBef>
              <a:buClr>
                <a:srgbClr val="00007D"/>
              </a:buClr>
              <a:buSzPct val="7647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700" dirty="0">
                <a:latin typeface="Arial MT"/>
                <a:cs typeface="Arial MT"/>
              </a:rPr>
              <a:t>Goal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is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to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detect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attacks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and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recover from </a:t>
            </a:r>
            <a:r>
              <a:rPr sz="1700" dirty="0">
                <a:latin typeface="Arial MT"/>
                <a:cs typeface="Arial MT"/>
              </a:rPr>
              <a:t>any </a:t>
            </a:r>
            <a:r>
              <a:rPr sz="1700" spc="-5" dirty="0">
                <a:latin typeface="Arial MT"/>
                <a:cs typeface="Arial MT"/>
              </a:rPr>
              <a:t>disruption </a:t>
            </a:r>
            <a:r>
              <a:rPr sz="1700" dirty="0">
                <a:latin typeface="Arial MT"/>
                <a:cs typeface="Arial MT"/>
              </a:rPr>
              <a:t>or 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delays </a:t>
            </a:r>
            <a:r>
              <a:rPr sz="1700" dirty="0">
                <a:latin typeface="Arial MT"/>
                <a:cs typeface="Arial MT"/>
              </a:rPr>
              <a:t>caused by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them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70261" y="1313698"/>
            <a:ext cx="2838450" cy="963930"/>
            <a:chOff x="5870261" y="1313698"/>
            <a:chExt cx="2838450" cy="963930"/>
          </a:xfrm>
        </p:grpSpPr>
        <p:sp>
          <p:nvSpPr>
            <p:cNvPr id="5" name="object 5"/>
            <p:cNvSpPr/>
            <p:nvPr/>
          </p:nvSpPr>
          <p:spPr>
            <a:xfrm>
              <a:off x="5875022" y="1318460"/>
              <a:ext cx="2828925" cy="954405"/>
            </a:xfrm>
            <a:custGeom>
              <a:avLst/>
              <a:gdLst/>
              <a:ahLst/>
              <a:cxnLst/>
              <a:rect l="l" t="t" r="r" b="b"/>
              <a:pathLst>
                <a:path w="2828925" h="954405">
                  <a:moveTo>
                    <a:pt x="2669567" y="0"/>
                  </a:moveTo>
                  <a:lnTo>
                    <a:pt x="0" y="0"/>
                  </a:lnTo>
                  <a:lnTo>
                    <a:pt x="0" y="953839"/>
                  </a:lnTo>
                  <a:lnTo>
                    <a:pt x="2669567" y="953839"/>
                  </a:lnTo>
                  <a:lnTo>
                    <a:pt x="2719816" y="945735"/>
                  </a:lnTo>
                  <a:lnTo>
                    <a:pt x="2763457" y="923166"/>
                  </a:lnTo>
                  <a:lnTo>
                    <a:pt x="2797870" y="888753"/>
                  </a:lnTo>
                  <a:lnTo>
                    <a:pt x="2820439" y="845112"/>
                  </a:lnTo>
                  <a:lnTo>
                    <a:pt x="2828544" y="794863"/>
                  </a:lnTo>
                  <a:lnTo>
                    <a:pt x="2828544" y="158976"/>
                  </a:lnTo>
                  <a:lnTo>
                    <a:pt x="2820439" y="108727"/>
                  </a:lnTo>
                  <a:lnTo>
                    <a:pt x="2797870" y="65086"/>
                  </a:lnTo>
                  <a:lnTo>
                    <a:pt x="2763457" y="30673"/>
                  </a:lnTo>
                  <a:lnTo>
                    <a:pt x="2719816" y="8104"/>
                  </a:lnTo>
                  <a:lnTo>
                    <a:pt x="2669567" y="0"/>
                  </a:lnTo>
                  <a:close/>
                </a:path>
              </a:pathLst>
            </a:custGeom>
            <a:solidFill>
              <a:srgbClr val="DEDE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75023" y="1318460"/>
              <a:ext cx="2828925" cy="954405"/>
            </a:xfrm>
            <a:custGeom>
              <a:avLst/>
              <a:gdLst/>
              <a:ahLst/>
              <a:cxnLst/>
              <a:rect l="l" t="t" r="r" b="b"/>
              <a:pathLst>
                <a:path w="2828925" h="954405">
                  <a:moveTo>
                    <a:pt x="2828543" y="158975"/>
                  </a:moveTo>
                  <a:lnTo>
                    <a:pt x="2828543" y="794863"/>
                  </a:lnTo>
                  <a:lnTo>
                    <a:pt x="2820438" y="845111"/>
                  </a:lnTo>
                  <a:lnTo>
                    <a:pt x="2797869" y="888752"/>
                  </a:lnTo>
                  <a:lnTo>
                    <a:pt x="2763456" y="923165"/>
                  </a:lnTo>
                  <a:lnTo>
                    <a:pt x="2719816" y="945734"/>
                  </a:lnTo>
                  <a:lnTo>
                    <a:pt x="2669567" y="953839"/>
                  </a:lnTo>
                  <a:lnTo>
                    <a:pt x="0" y="953839"/>
                  </a:lnTo>
                  <a:lnTo>
                    <a:pt x="0" y="0"/>
                  </a:lnTo>
                  <a:lnTo>
                    <a:pt x="2669567" y="0"/>
                  </a:lnTo>
                  <a:lnTo>
                    <a:pt x="2719816" y="8104"/>
                  </a:lnTo>
                  <a:lnTo>
                    <a:pt x="2763456" y="30673"/>
                  </a:lnTo>
                  <a:lnTo>
                    <a:pt x="2797869" y="65086"/>
                  </a:lnTo>
                  <a:lnTo>
                    <a:pt x="2820438" y="108727"/>
                  </a:lnTo>
                  <a:lnTo>
                    <a:pt x="2828543" y="158975"/>
                  </a:lnTo>
                  <a:close/>
                </a:path>
              </a:pathLst>
            </a:custGeom>
            <a:ln w="9525">
              <a:solidFill>
                <a:srgbClr val="DED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09973" y="1281684"/>
            <a:ext cx="2274570" cy="10007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0" marR="379730" indent="-114300" algn="just">
              <a:lnSpc>
                <a:spcPct val="83600"/>
              </a:lnSpc>
              <a:spcBef>
                <a:spcPts val="375"/>
              </a:spcBef>
              <a:buChar char="•"/>
              <a:tabLst>
                <a:tab pos="127000" algn="l"/>
              </a:tabLst>
            </a:pPr>
            <a:r>
              <a:rPr sz="1400" spc="-35" dirty="0">
                <a:latin typeface="Arial MT"/>
                <a:cs typeface="Arial MT"/>
              </a:rPr>
              <a:t>Takes </a:t>
            </a:r>
            <a:r>
              <a:rPr sz="1400" spc="-5" dirty="0">
                <a:latin typeface="Arial MT"/>
                <a:cs typeface="Arial MT"/>
              </a:rPr>
              <a:t>place when one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entity pretends </a:t>
            </a:r>
            <a:r>
              <a:rPr sz="1400" dirty="0">
                <a:latin typeface="Arial MT"/>
                <a:cs typeface="Arial MT"/>
              </a:rPr>
              <a:t>to </a:t>
            </a:r>
            <a:r>
              <a:rPr sz="1400" spc="-5" dirty="0">
                <a:latin typeface="Arial MT"/>
                <a:cs typeface="Arial MT"/>
              </a:rPr>
              <a:t>be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8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different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entity</a:t>
            </a:r>
            <a:endParaRPr sz="1400">
              <a:latin typeface="Arial MT"/>
              <a:cs typeface="Arial MT"/>
            </a:endParaRPr>
          </a:p>
          <a:p>
            <a:pPr marL="127000" marR="5080" indent="-114300" algn="just">
              <a:lnSpc>
                <a:spcPts val="1490"/>
              </a:lnSpc>
              <a:spcBef>
                <a:spcPts val="229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Arial MT"/>
                <a:cs typeface="Arial MT"/>
              </a:rPr>
              <a:t>Usually includes one of the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other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forms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active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attack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42815" y="1179575"/>
            <a:ext cx="1676400" cy="1277620"/>
            <a:chOff x="4242815" y="1179575"/>
            <a:chExt cx="1676400" cy="12776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2815" y="1179575"/>
              <a:ext cx="1673352" cy="12771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4151" y="1560575"/>
              <a:ext cx="1655064" cy="5852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7" y="1199230"/>
              <a:ext cx="1591054" cy="11922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3775" y="1578863"/>
              <a:ext cx="1575815" cy="50292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31413" y="1627123"/>
            <a:ext cx="1296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Masquerade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70261" y="2565612"/>
            <a:ext cx="2838450" cy="963930"/>
            <a:chOff x="5870261" y="2565612"/>
            <a:chExt cx="2838450" cy="963930"/>
          </a:xfrm>
        </p:grpSpPr>
        <p:sp>
          <p:nvSpPr>
            <p:cNvPr id="15" name="object 15"/>
            <p:cNvSpPr/>
            <p:nvPr/>
          </p:nvSpPr>
          <p:spPr>
            <a:xfrm>
              <a:off x="5875022" y="2570374"/>
              <a:ext cx="2828925" cy="954405"/>
            </a:xfrm>
            <a:custGeom>
              <a:avLst/>
              <a:gdLst/>
              <a:ahLst/>
              <a:cxnLst/>
              <a:rect l="l" t="t" r="r" b="b"/>
              <a:pathLst>
                <a:path w="2828925" h="954404">
                  <a:moveTo>
                    <a:pt x="2669567" y="0"/>
                  </a:moveTo>
                  <a:lnTo>
                    <a:pt x="0" y="0"/>
                  </a:lnTo>
                  <a:lnTo>
                    <a:pt x="0" y="953839"/>
                  </a:lnTo>
                  <a:lnTo>
                    <a:pt x="2669567" y="953839"/>
                  </a:lnTo>
                  <a:lnTo>
                    <a:pt x="2719816" y="945735"/>
                  </a:lnTo>
                  <a:lnTo>
                    <a:pt x="2763457" y="923166"/>
                  </a:lnTo>
                  <a:lnTo>
                    <a:pt x="2797870" y="888753"/>
                  </a:lnTo>
                  <a:lnTo>
                    <a:pt x="2820439" y="845112"/>
                  </a:lnTo>
                  <a:lnTo>
                    <a:pt x="2828544" y="794863"/>
                  </a:lnTo>
                  <a:lnTo>
                    <a:pt x="2828544" y="158976"/>
                  </a:lnTo>
                  <a:lnTo>
                    <a:pt x="2820439" y="108727"/>
                  </a:lnTo>
                  <a:lnTo>
                    <a:pt x="2797870" y="65086"/>
                  </a:lnTo>
                  <a:lnTo>
                    <a:pt x="2763457" y="30673"/>
                  </a:lnTo>
                  <a:lnTo>
                    <a:pt x="2719816" y="8104"/>
                  </a:lnTo>
                  <a:lnTo>
                    <a:pt x="2669567" y="0"/>
                  </a:lnTo>
                  <a:close/>
                </a:path>
              </a:pathLst>
            </a:custGeom>
            <a:solidFill>
              <a:srgbClr val="DEDE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75023" y="2570374"/>
              <a:ext cx="2828925" cy="954405"/>
            </a:xfrm>
            <a:custGeom>
              <a:avLst/>
              <a:gdLst/>
              <a:ahLst/>
              <a:cxnLst/>
              <a:rect l="l" t="t" r="r" b="b"/>
              <a:pathLst>
                <a:path w="2828925" h="954404">
                  <a:moveTo>
                    <a:pt x="2828543" y="158975"/>
                  </a:moveTo>
                  <a:lnTo>
                    <a:pt x="2828543" y="794863"/>
                  </a:lnTo>
                  <a:lnTo>
                    <a:pt x="2820438" y="845111"/>
                  </a:lnTo>
                  <a:lnTo>
                    <a:pt x="2797869" y="888752"/>
                  </a:lnTo>
                  <a:lnTo>
                    <a:pt x="2763456" y="923165"/>
                  </a:lnTo>
                  <a:lnTo>
                    <a:pt x="2719816" y="945734"/>
                  </a:lnTo>
                  <a:lnTo>
                    <a:pt x="2669567" y="953839"/>
                  </a:lnTo>
                  <a:lnTo>
                    <a:pt x="0" y="953839"/>
                  </a:lnTo>
                  <a:lnTo>
                    <a:pt x="0" y="0"/>
                  </a:lnTo>
                  <a:lnTo>
                    <a:pt x="2669567" y="0"/>
                  </a:lnTo>
                  <a:lnTo>
                    <a:pt x="2719816" y="8104"/>
                  </a:lnTo>
                  <a:lnTo>
                    <a:pt x="2763456" y="30673"/>
                  </a:lnTo>
                  <a:lnTo>
                    <a:pt x="2797869" y="65086"/>
                  </a:lnTo>
                  <a:lnTo>
                    <a:pt x="2820438" y="108727"/>
                  </a:lnTo>
                  <a:lnTo>
                    <a:pt x="2828543" y="158975"/>
                  </a:lnTo>
                  <a:close/>
                </a:path>
              </a:pathLst>
            </a:custGeom>
            <a:ln w="9525">
              <a:solidFill>
                <a:srgbClr val="DED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09973" y="2549652"/>
            <a:ext cx="2185670" cy="9613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0" marR="5080" indent="-114300">
              <a:lnSpc>
                <a:spcPct val="84600"/>
              </a:lnSpc>
              <a:spcBef>
                <a:spcPts val="35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Arial MT"/>
                <a:cs typeface="Arial MT"/>
              </a:rPr>
              <a:t>Involves the passive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capture of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5" dirty="0">
                <a:latin typeface="Arial MT"/>
                <a:cs typeface="Arial MT"/>
              </a:rPr>
              <a:t>data unit and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its subsequent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retransmission </a:t>
            </a:r>
            <a:r>
              <a:rPr sz="1400" dirty="0">
                <a:latin typeface="Arial MT"/>
                <a:cs typeface="Arial MT"/>
              </a:rPr>
              <a:t>to </a:t>
            </a:r>
            <a:r>
              <a:rPr sz="1400" spc="-5" dirty="0">
                <a:latin typeface="Arial MT"/>
                <a:cs typeface="Arial MT"/>
              </a:rPr>
              <a:t>produce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unauthorized </a:t>
            </a:r>
            <a:r>
              <a:rPr sz="1400" spc="-10" dirty="0">
                <a:latin typeface="Arial MT"/>
                <a:cs typeface="Arial MT"/>
              </a:rPr>
              <a:t>effect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242815" y="2432304"/>
            <a:ext cx="1673860" cy="1277620"/>
            <a:chOff x="4242815" y="2432304"/>
            <a:chExt cx="1673860" cy="127762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2815" y="2432304"/>
              <a:ext cx="1673352" cy="12771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4567" y="2813304"/>
              <a:ext cx="1094232" cy="5852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7" y="2451144"/>
              <a:ext cx="1591054" cy="11923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4191" y="2831592"/>
              <a:ext cx="1014984" cy="50292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711005" y="2876803"/>
            <a:ext cx="737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Replay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70261" y="3817525"/>
            <a:ext cx="2838450" cy="963930"/>
            <a:chOff x="5870261" y="3817525"/>
            <a:chExt cx="2838450" cy="963930"/>
          </a:xfrm>
        </p:grpSpPr>
        <p:sp>
          <p:nvSpPr>
            <p:cNvPr id="25" name="object 25"/>
            <p:cNvSpPr/>
            <p:nvPr/>
          </p:nvSpPr>
          <p:spPr>
            <a:xfrm>
              <a:off x="5875022" y="3822288"/>
              <a:ext cx="2828925" cy="954405"/>
            </a:xfrm>
            <a:custGeom>
              <a:avLst/>
              <a:gdLst/>
              <a:ahLst/>
              <a:cxnLst/>
              <a:rect l="l" t="t" r="r" b="b"/>
              <a:pathLst>
                <a:path w="2828925" h="954404">
                  <a:moveTo>
                    <a:pt x="2669567" y="0"/>
                  </a:moveTo>
                  <a:lnTo>
                    <a:pt x="0" y="0"/>
                  </a:lnTo>
                  <a:lnTo>
                    <a:pt x="0" y="953839"/>
                  </a:lnTo>
                  <a:lnTo>
                    <a:pt x="2669567" y="953839"/>
                  </a:lnTo>
                  <a:lnTo>
                    <a:pt x="2719816" y="945735"/>
                  </a:lnTo>
                  <a:lnTo>
                    <a:pt x="2763457" y="923166"/>
                  </a:lnTo>
                  <a:lnTo>
                    <a:pt x="2797870" y="888753"/>
                  </a:lnTo>
                  <a:lnTo>
                    <a:pt x="2820439" y="845112"/>
                  </a:lnTo>
                  <a:lnTo>
                    <a:pt x="2828544" y="794863"/>
                  </a:lnTo>
                  <a:lnTo>
                    <a:pt x="2828544" y="158976"/>
                  </a:lnTo>
                  <a:lnTo>
                    <a:pt x="2820439" y="108727"/>
                  </a:lnTo>
                  <a:lnTo>
                    <a:pt x="2797870" y="65086"/>
                  </a:lnTo>
                  <a:lnTo>
                    <a:pt x="2763457" y="30673"/>
                  </a:lnTo>
                  <a:lnTo>
                    <a:pt x="2719816" y="8104"/>
                  </a:lnTo>
                  <a:lnTo>
                    <a:pt x="2669567" y="0"/>
                  </a:lnTo>
                  <a:close/>
                </a:path>
              </a:pathLst>
            </a:custGeom>
            <a:solidFill>
              <a:srgbClr val="DEDE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75023" y="3822288"/>
              <a:ext cx="2828925" cy="954405"/>
            </a:xfrm>
            <a:custGeom>
              <a:avLst/>
              <a:gdLst/>
              <a:ahLst/>
              <a:cxnLst/>
              <a:rect l="l" t="t" r="r" b="b"/>
              <a:pathLst>
                <a:path w="2828925" h="954404">
                  <a:moveTo>
                    <a:pt x="2828543" y="158975"/>
                  </a:moveTo>
                  <a:lnTo>
                    <a:pt x="2828543" y="794863"/>
                  </a:lnTo>
                  <a:lnTo>
                    <a:pt x="2820438" y="845111"/>
                  </a:lnTo>
                  <a:lnTo>
                    <a:pt x="2797869" y="888752"/>
                  </a:lnTo>
                  <a:lnTo>
                    <a:pt x="2763456" y="923165"/>
                  </a:lnTo>
                  <a:lnTo>
                    <a:pt x="2719816" y="945734"/>
                  </a:lnTo>
                  <a:lnTo>
                    <a:pt x="2669567" y="953839"/>
                  </a:lnTo>
                  <a:lnTo>
                    <a:pt x="0" y="953839"/>
                  </a:lnTo>
                  <a:lnTo>
                    <a:pt x="0" y="0"/>
                  </a:lnTo>
                  <a:lnTo>
                    <a:pt x="2669567" y="0"/>
                  </a:lnTo>
                  <a:lnTo>
                    <a:pt x="2719816" y="8104"/>
                  </a:lnTo>
                  <a:lnTo>
                    <a:pt x="2763456" y="30673"/>
                  </a:lnTo>
                  <a:lnTo>
                    <a:pt x="2797869" y="65086"/>
                  </a:lnTo>
                  <a:lnTo>
                    <a:pt x="2820438" y="108727"/>
                  </a:lnTo>
                  <a:lnTo>
                    <a:pt x="2828543" y="158975"/>
                  </a:lnTo>
                  <a:close/>
                </a:path>
              </a:pathLst>
            </a:custGeom>
            <a:ln w="9525">
              <a:solidFill>
                <a:srgbClr val="DED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109973" y="3710940"/>
            <a:ext cx="2106930" cy="11531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0" marR="5080" indent="-114300">
              <a:lnSpc>
                <a:spcPct val="85700"/>
              </a:lnSpc>
              <a:spcBef>
                <a:spcPts val="34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 MT"/>
                <a:cs typeface="Arial MT"/>
              </a:rPr>
              <a:t>Some </a:t>
            </a:r>
            <a:r>
              <a:rPr sz="1400" spc="-5" dirty="0">
                <a:latin typeface="Arial MT"/>
                <a:cs typeface="Arial MT"/>
              </a:rPr>
              <a:t>portion of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legitimate message is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altered, or messages are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delayed or reordered </a:t>
            </a:r>
            <a:r>
              <a:rPr sz="1400" dirty="0">
                <a:latin typeface="Arial MT"/>
                <a:cs typeface="Arial MT"/>
              </a:rPr>
              <a:t>to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produce an unauthorized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effect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242815" y="3685032"/>
            <a:ext cx="1752600" cy="1274445"/>
            <a:chOff x="4242815" y="3685032"/>
            <a:chExt cx="1752600" cy="1274445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42815" y="3685032"/>
              <a:ext cx="1673352" cy="12740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51959" y="3947160"/>
              <a:ext cx="1743456" cy="81381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7" y="3703059"/>
              <a:ext cx="1591054" cy="119229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1207" y="3965448"/>
              <a:ext cx="1584960" cy="50291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91583" y="4194048"/>
              <a:ext cx="1664208" cy="50291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418810" y="4010659"/>
            <a:ext cx="1321435" cy="528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38100">
              <a:lnSpc>
                <a:spcPts val="1800"/>
              </a:lnSpc>
              <a:spcBef>
                <a:spcPts val="459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Modification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8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messages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870261" y="5069439"/>
            <a:ext cx="2838450" cy="963930"/>
            <a:chOff x="5870261" y="5069439"/>
            <a:chExt cx="2838450" cy="963930"/>
          </a:xfrm>
        </p:grpSpPr>
        <p:sp>
          <p:nvSpPr>
            <p:cNvPr id="36" name="object 36"/>
            <p:cNvSpPr/>
            <p:nvPr/>
          </p:nvSpPr>
          <p:spPr>
            <a:xfrm>
              <a:off x="5875022" y="5074202"/>
              <a:ext cx="2828925" cy="954405"/>
            </a:xfrm>
            <a:custGeom>
              <a:avLst/>
              <a:gdLst/>
              <a:ahLst/>
              <a:cxnLst/>
              <a:rect l="l" t="t" r="r" b="b"/>
              <a:pathLst>
                <a:path w="2828925" h="954404">
                  <a:moveTo>
                    <a:pt x="2669567" y="0"/>
                  </a:moveTo>
                  <a:lnTo>
                    <a:pt x="0" y="0"/>
                  </a:lnTo>
                  <a:lnTo>
                    <a:pt x="0" y="953839"/>
                  </a:lnTo>
                  <a:lnTo>
                    <a:pt x="2669567" y="953839"/>
                  </a:lnTo>
                  <a:lnTo>
                    <a:pt x="2719816" y="945734"/>
                  </a:lnTo>
                  <a:lnTo>
                    <a:pt x="2763457" y="923166"/>
                  </a:lnTo>
                  <a:lnTo>
                    <a:pt x="2797870" y="888752"/>
                  </a:lnTo>
                  <a:lnTo>
                    <a:pt x="2820439" y="845112"/>
                  </a:lnTo>
                  <a:lnTo>
                    <a:pt x="2828544" y="794863"/>
                  </a:lnTo>
                  <a:lnTo>
                    <a:pt x="2828544" y="158976"/>
                  </a:lnTo>
                  <a:lnTo>
                    <a:pt x="2820439" y="108727"/>
                  </a:lnTo>
                  <a:lnTo>
                    <a:pt x="2797870" y="65086"/>
                  </a:lnTo>
                  <a:lnTo>
                    <a:pt x="2763457" y="30673"/>
                  </a:lnTo>
                  <a:lnTo>
                    <a:pt x="2719816" y="8104"/>
                  </a:lnTo>
                  <a:lnTo>
                    <a:pt x="2669567" y="0"/>
                  </a:lnTo>
                  <a:close/>
                </a:path>
              </a:pathLst>
            </a:custGeom>
            <a:solidFill>
              <a:srgbClr val="DEDE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75023" y="5074202"/>
              <a:ext cx="2828925" cy="954405"/>
            </a:xfrm>
            <a:custGeom>
              <a:avLst/>
              <a:gdLst/>
              <a:ahLst/>
              <a:cxnLst/>
              <a:rect l="l" t="t" r="r" b="b"/>
              <a:pathLst>
                <a:path w="2828925" h="954404">
                  <a:moveTo>
                    <a:pt x="2828543" y="158975"/>
                  </a:moveTo>
                  <a:lnTo>
                    <a:pt x="2828543" y="794863"/>
                  </a:lnTo>
                  <a:lnTo>
                    <a:pt x="2820438" y="845111"/>
                  </a:lnTo>
                  <a:lnTo>
                    <a:pt x="2797869" y="888752"/>
                  </a:lnTo>
                  <a:lnTo>
                    <a:pt x="2763456" y="923165"/>
                  </a:lnTo>
                  <a:lnTo>
                    <a:pt x="2719816" y="945734"/>
                  </a:lnTo>
                  <a:lnTo>
                    <a:pt x="2669567" y="953839"/>
                  </a:lnTo>
                  <a:lnTo>
                    <a:pt x="0" y="953839"/>
                  </a:lnTo>
                  <a:lnTo>
                    <a:pt x="0" y="0"/>
                  </a:lnTo>
                  <a:lnTo>
                    <a:pt x="2669567" y="0"/>
                  </a:lnTo>
                  <a:lnTo>
                    <a:pt x="2719816" y="8104"/>
                  </a:lnTo>
                  <a:lnTo>
                    <a:pt x="2763456" y="30673"/>
                  </a:lnTo>
                  <a:lnTo>
                    <a:pt x="2797869" y="65086"/>
                  </a:lnTo>
                  <a:lnTo>
                    <a:pt x="2820438" y="108727"/>
                  </a:lnTo>
                  <a:lnTo>
                    <a:pt x="2828543" y="158975"/>
                  </a:lnTo>
                  <a:close/>
                </a:path>
              </a:pathLst>
            </a:custGeom>
            <a:ln w="9525">
              <a:solidFill>
                <a:srgbClr val="DED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109973" y="5146547"/>
            <a:ext cx="2106295" cy="7848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0" marR="5080" indent="-114300">
              <a:lnSpc>
                <a:spcPct val="85200"/>
              </a:lnSpc>
              <a:spcBef>
                <a:spcPts val="34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Arial MT"/>
                <a:cs typeface="Arial MT"/>
              </a:rPr>
              <a:t>Prevents or inhibits the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normal use or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management of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communications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facilities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242815" y="4937759"/>
            <a:ext cx="1673860" cy="1274445"/>
            <a:chOff x="4242815" y="4937759"/>
            <a:chExt cx="1673860" cy="1274445"/>
          </a:xfrm>
        </p:grpSpPr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42815" y="4937759"/>
              <a:ext cx="1673352" cy="12740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47031" y="5199887"/>
              <a:ext cx="1350264" cy="81076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83967" y="4954973"/>
              <a:ext cx="1591054" cy="119229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89703" y="5215127"/>
              <a:ext cx="1267968" cy="50596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78095" y="5443727"/>
              <a:ext cx="1027176" cy="505968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4615690" y="5263388"/>
            <a:ext cx="927735" cy="528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1600" marR="5080" indent="-89535">
              <a:lnSpc>
                <a:spcPts val="1800"/>
              </a:lnSpc>
              <a:spcBef>
                <a:spcPts val="459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Denial</a:t>
            </a:r>
            <a:r>
              <a:rPr sz="18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service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17519" y="4196250"/>
            <a:ext cx="1373280" cy="1565893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81812"/>
            <a:ext cx="4344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Security</a:t>
            </a:r>
            <a:r>
              <a:rPr sz="4400" spc="-40" dirty="0">
                <a:solidFill>
                  <a:srgbClr val="00007D"/>
                </a:solidFill>
              </a:rPr>
              <a:t> </a:t>
            </a:r>
            <a:r>
              <a:rPr sz="4400" spc="-5" dirty="0">
                <a:solidFill>
                  <a:srgbClr val="00007D"/>
                </a:solidFill>
              </a:rPr>
              <a:t>Services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89822"/>
            <a:ext cx="8013065" cy="44437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 MT"/>
                <a:cs typeface="Arial MT"/>
              </a:rPr>
              <a:t>X.800:</a:t>
            </a:r>
            <a:endParaRPr sz="3200">
              <a:latin typeface="Arial MT"/>
              <a:cs typeface="Arial MT"/>
            </a:endParaRPr>
          </a:p>
          <a:p>
            <a:pPr marL="755650" marR="81280" indent="-285750">
              <a:lnSpc>
                <a:spcPct val="90200"/>
              </a:lnSpc>
              <a:spcBef>
                <a:spcPts val="705"/>
              </a:spcBef>
            </a:pPr>
            <a:r>
              <a:rPr sz="2800" dirty="0">
                <a:latin typeface="Arial MT"/>
                <a:cs typeface="Arial MT"/>
              </a:rPr>
              <a:t>“a service provided by a protocol layer of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communicating open systems, which ensures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adequate security of the systems or of data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transfers”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lr>
                <a:srgbClr val="00007D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 MT"/>
                <a:cs typeface="Arial MT"/>
              </a:rPr>
              <a:t>RFC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4949:</a:t>
            </a:r>
            <a:endParaRPr sz="3200">
              <a:latin typeface="Arial MT"/>
              <a:cs typeface="Arial MT"/>
            </a:endParaRPr>
          </a:p>
          <a:p>
            <a:pPr marL="755650" marR="5080" indent="-285750">
              <a:lnSpc>
                <a:spcPct val="90700"/>
              </a:lnSpc>
              <a:spcBef>
                <a:spcPts val="665"/>
              </a:spcBef>
            </a:pPr>
            <a:r>
              <a:rPr sz="2800" dirty="0">
                <a:latin typeface="Arial MT"/>
                <a:cs typeface="Arial MT"/>
              </a:rPr>
              <a:t>“a processing or communication service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provided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system</a:t>
            </a:r>
            <a:r>
              <a:rPr sz="2800" spc="-5" dirty="0">
                <a:latin typeface="Arial MT"/>
                <a:cs typeface="Arial MT"/>
              </a:rPr>
              <a:t> to </a:t>
            </a:r>
            <a:r>
              <a:rPr sz="2800" dirty="0">
                <a:latin typeface="Arial MT"/>
                <a:cs typeface="Arial MT"/>
              </a:rPr>
              <a:t>give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specific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kind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protection</a:t>
            </a:r>
            <a:r>
              <a:rPr sz="2800" spc="-5" dirty="0">
                <a:latin typeface="Arial MT"/>
                <a:cs typeface="Arial MT"/>
              </a:rPr>
              <a:t> to</a:t>
            </a:r>
            <a:r>
              <a:rPr sz="2800" dirty="0">
                <a:latin typeface="Arial MT"/>
                <a:cs typeface="Arial MT"/>
              </a:rPr>
              <a:t> system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resources”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1188"/>
            <a:ext cx="63334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Security Services (X.800)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53819"/>
            <a:ext cx="8010525" cy="47561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5600" marR="5080" indent="-342900">
              <a:lnSpc>
                <a:spcPts val="3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Authentication </a:t>
            </a:r>
            <a:r>
              <a:rPr sz="2800" dirty="0">
                <a:latin typeface="Arial MT"/>
                <a:cs typeface="Arial MT"/>
              </a:rPr>
              <a:t>- assurance that communicating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entity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one claimed</a:t>
            </a:r>
            <a:endParaRPr sz="2800">
              <a:latin typeface="Arial MT"/>
              <a:cs typeface="Arial MT"/>
            </a:endParaRPr>
          </a:p>
          <a:p>
            <a:pPr marL="355600" marR="2063750" indent="-342900">
              <a:lnSpc>
                <a:spcPts val="3000"/>
              </a:lnSpc>
              <a:spcBef>
                <a:spcPts val="69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Access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Control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-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prevention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unauthorized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use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resource</a:t>
            </a:r>
            <a:endParaRPr sz="2800">
              <a:latin typeface="Arial MT"/>
              <a:cs typeface="Arial MT"/>
            </a:endParaRPr>
          </a:p>
          <a:p>
            <a:pPr marL="355600" marR="441325" indent="-342900">
              <a:lnSpc>
                <a:spcPts val="3100"/>
              </a:lnSpc>
              <a:spcBef>
                <a:spcPts val="61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Data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Confidentiality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–protection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data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from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unauthorized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disclosure</a:t>
            </a:r>
            <a:endParaRPr sz="2800">
              <a:latin typeface="Arial MT"/>
              <a:cs typeface="Arial MT"/>
            </a:endParaRPr>
          </a:p>
          <a:p>
            <a:pPr marL="355600" marR="123189" indent="-342900">
              <a:lnSpc>
                <a:spcPts val="3120"/>
              </a:lnSpc>
              <a:spcBef>
                <a:spcPts val="48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Data Integrity </a:t>
            </a:r>
            <a:r>
              <a:rPr sz="2800" dirty="0">
                <a:latin typeface="Arial MT"/>
                <a:cs typeface="Arial MT"/>
              </a:rPr>
              <a:t>- assurance that data received is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sent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authorized entity</a:t>
            </a:r>
            <a:endParaRPr sz="2800">
              <a:latin typeface="Arial MT"/>
              <a:cs typeface="Arial MT"/>
            </a:endParaRPr>
          </a:p>
          <a:p>
            <a:pPr marL="355600" marR="124460" indent="-342900">
              <a:lnSpc>
                <a:spcPts val="3000"/>
              </a:lnSpc>
              <a:spcBef>
                <a:spcPts val="67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Non-Repudiation </a:t>
            </a:r>
            <a:r>
              <a:rPr sz="2800" dirty="0">
                <a:latin typeface="Arial MT"/>
                <a:cs typeface="Arial MT"/>
              </a:rPr>
              <a:t>- protection against denial by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one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parties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 a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communication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Availability </a:t>
            </a:r>
            <a:r>
              <a:rPr sz="2800" dirty="0">
                <a:latin typeface="Arial MT"/>
                <a:cs typeface="Arial MT"/>
              </a:rPr>
              <a:t>– resource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accessible/usable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4856" y="6623811"/>
            <a:ext cx="21742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latin typeface="Arial"/>
                <a:cs typeface="Arial"/>
              </a:rPr>
              <a:t>Slides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of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W.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Stallings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5/E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by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L.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Brawn.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8190" y="6452108"/>
            <a:ext cx="229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Black"/>
                <a:cs typeface="Arial Black"/>
              </a:rPr>
              <a:t>24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5BCFD6-EDF6-93AA-DD31-5919C9C71133}"/>
              </a:ext>
            </a:extLst>
          </p:cNvPr>
          <p:cNvSpPr txBox="1">
            <a:spLocks/>
          </p:cNvSpPr>
          <p:nvPr/>
        </p:nvSpPr>
        <p:spPr>
          <a:xfrm>
            <a:off x="0" y="1219245"/>
            <a:ext cx="9053006" cy="120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Security Mechanism</a:t>
            </a:r>
            <a:endParaRPr lang="ar-SA" sz="5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1D13F6-87F9-2003-159A-8C6FFC8026BB}"/>
              </a:ext>
            </a:extLst>
          </p:cNvPr>
          <p:cNvSpPr txBox="1">
            <a:spLocks/>
          </p:cNvSpPr>
          <p:nvPr/>
        </p:nvSpPr>
        <p:spPr>
          <a:xfrm>
            <a:off x="0" y="2940254"/>
            <a:ext cx="8290389" cy="395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3600" dirty="0"/>
              <a:t>The security mechanism is an entire process that is specifically designed to identify the attack and develops a strategy to recover or prevent the attack.</a:t>
            </a:r>
          </a:p>
        </p:txBody>
      </p:sp>
    </p:spTree>
    <p:extLst>
      <p:ext uri="{BB962C8B-B14F-4D97-AF65-F5344CB8AC3E}">
        <p14:creationId xmlns:p14="http://schemas.microsoft.com/office/powerpoint/2010/main" val="464754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5BCFD6-EDF6-93AA-DD31-5919C9C71133}"/>
              </a:ext>
            </a:extLst>
          </p:cNvPr>
          <p:cNvSpPr txBox="1">
            <a:spLocks/>
          </p:cNvSpPr>
          <p:nvPr/>
        </p:nvSpPr>
        <p:spPr>
          <a:xfrm>
            <a:off x="117011" y="501491"/>
            <a:ext cx="9053006" cy="120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Security Mechanism</a:t>
            </a:r>
            <a:endParaRPr lang="ar-SA" sz="5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8" t="41250" r="29605" b="10625"/>
          <a:stretch/>
        </p:blipFill>
        <p:spPr bwMode="auto">
          <a:xfrm>
            <a:off x="0" y="1493520"/>
            <a:ext cx="868680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111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81812"/>
            <a:ext cx="5184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Reading</a:t>
            </a:r>
            <a:r>
              <a:rPr sz="4400" spc="-30" dirty="0">
                <a:solidFill>
                  <a:srgbClr val="00007D"/>
                </a:solidFill>
              </a:rPr>
              <a:t> </a:t>
            </a:r>
            <a:r>
              <a:rPr sz="4400" spc="-5" dirty="0">
                <a:solidFill>
                  <a:srgbClr val="00007D"/>
                </a:solidFill>
              </a:rPr>
              <a:t>Assignment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904637"/>
            <a:ext cx="5459095" cy="11207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 MT"/>
                <a:cs typeface="Arial MT"/>
              </a:rPr>
              <a:t>Textbook</a:t>
            </a:r>
            <a:endParaRPr sz="3200">
              <a:latin typeface="Arial MT"/>
              <a:cs typeface="Arial MT"/>
            </a:endParaRPr>
          </a:p>
          <a:p>
            <a:pPr marL="755650" lvl="1" indent="-285750">
              <a:lnSpc>
                <a:spcPct val="100000"/>
              </a:lnSpc>
              <a:spcBef>
                <a:spcPts val="665"/>
              </a:spcBef>
              <a:buClr>
                <a:srgbClr val="9999CC"/>
              </a:buClr>
              <a:buSzPct val="78571"/>
              <a:buFont typeface="Wingdings"/>
              <a:buChar char=""/>
              <a:tabLst>
                <a:tab pos="755650" algn="l"/>
                <a:tab pos="4633595" algn="l"/>
              </a:tabLst>
            </a:pPr>
            <a:r>
              <a:rPr sz="2800" dirty="0">
                <a:latin typeface="Arial MT"/>
                <a:cs typeface="Arial MT"/>
              </a:rPr>
              <a:t>chapter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1: sections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[1.1	</a:t>
            </a:r>
            <a:r>
              <a:rPr sz="2800" dirty="0">
                <a:latin typeface="Arial MT"/>
                <a:cs typeface="Arial MT"/>
              </a:rPr>
              <a:t>-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1.4]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8190" y="6452108"/>
            <a:ext cx="229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Black"/>
                <a:cs typeface="Arial Black"/>
              </a:rPr>
              <a:t>25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81812"/>
            <a:ext cx="68630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Course Learning</a:t>
            </a:r>
            <a:r>
              <a:rPr sz="4400" dirty="0">
                <a:solidFill>
                  <a:srgbClr val="00007D"/>
                </a:solidFill>
              </a:rPr>
              <a:t> </a:t>
            </a:r>
            <a:r>
              <a:rPr sz="4400" spc="-5" dirty="0">
                <a:solidFill>
                  <a:srgbClr val="00007D"/>
                </a:solidFill>
              </a:rPr>
              <a:t>Outcomes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02028"/>
            <a:ext cx="7708265" cy="32473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69900" marR="264795" lvl="2">
              <a:lnSpc>
                <a:spcPct val="100800"/>
              </a:lnSpc>
              <a:spcBef>
                <a:spcPts val="75"/>
              </a:spcBef>
              <a:buAutoNum type="arabicParenR"/>
              <a:tabLst>
                <a:tab pos="571500" algn="l"/>
              </a:tabLst>
            </a:pPr>
            <a:r>
              <a:rPr sz="2400" spc="-5" dirty="0">
                <a:latin typeface="Times New Roman"/>
                <a:cs typeface="Times New Roman"/>
              </a:rPr>
              <a:t>Identify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security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attack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types,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cryptography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system.</a:t>
            </a:r>
            <a:endParaRPr sz="2400" dirty="0">
              <a:latin typeface="Times New Roman"/>
              <a:cs typeface="Times New Roman"/>
            </a:endParaRPr>
          </a:p>
          <a:p>
            <a:pPr marL="12700" marR="212090" lvl="1">
              <a:lnSpc>
                <a:spcPts val="2810"/>
              </a:lnSpc>
              <a:spcBef>
                <a:spcPts val="750"/>
              </a:spcBef>
              <a:buAutoNum type="arabicParenR"/>
              <a:tabLst>
                <a:tab pos="571500" algn="l"/>
              </a:tabLst>
            </a:pPr>
            <a:r>
              <a:rPr sz="2400" spc="-5" dirty="0">
                <a:latin typeface="Times New Roman"/>
                <a:cs typeface="Times New Roman"/>
              </a:rPr>
              <a:t>Discuss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implementation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cryptography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protocols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various systems.</a:t>
            </a:r>
            <a:endParaRPr sz="2400" dirty="0">
              <a:latin typeface="Times New Roman"/>
              <a:cs typeface="Times New Roman"/>
            </a:endParaRPr>
          </a:p>
          <a:p>
            <a:pPr marL="570865" lvl="1" indent="-558800">
              <a:lnSpc>
                <a:spcPct val="100000"/>
              </a:lnSpc>
              <a:spcBef>
                <a:spcPts val="540"/>
              </a:spcBef>
              <a:buAutoNum type="arabicParenR"/>
              <a:tabLst>
                <a:tab pos="571500" algn="l"/>
              </a:tabLst>
            </a:pPr>
            <a:r>
              <a:rPr sz="2400" spc="-5" dirty="0">
                <a:latin typeface="Times New Roman"/>
                <a:cs typeface="Times New Roman"/>
              </a:rPr>
              <a:t>Apply symmetric and asymmetric ciphers</a:t>
            </a:r>
            <a:endParaRPr sz="2400" dirty="0">
              <a:latin typeface="Times New Roman"/>
              <a:cs typeface="Times New Roman"/>
            </a:endParaRPr>
          </a:p>
          <a:p>
            <a:pPr marL="12700" marR="5080" lvl="1">
              <a:lnSpc>
                <a:spcPct val="100000"/>
              </a:lnSpc>
              <a:spcBef>
                <a:spcPts val="530"/>
              </a:spcBef>
              <a:buAutoNum type="arabicParenR"/>
              <a:tabLst>
                <a:tab pos="571500" algn="l"/>
              </a:tabLst>
            </a:pPr>
            <a:r>
              <a:rPr sz="2400" spc="-5" dirty="0">
                <a:latin typeface="Times New Roman"/>
                <a:cs typeface="Times New Roman"/>
              </a:rPr>
              <a:t>Illustrate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operation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authentication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protocols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key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management.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400" dirty="0">
                <a:latin typeface="Times New Roman"/>
                <a:cs typeface="Times New Roman"/>
              </a:rPr>
              <a:t>3.1) </a:t>
            </a:r>
            <a:r>
              <a:rPr sz="2400" spc="-5" dirty="0">
                <a:latin typeface="Times New Roman"/>
                <a:cs typeface="Times New Roman"/>
              </a:rPr>
              <a:t>Analyze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components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cryptography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system.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81812"/>
            <a:ext cx="6302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Basic</a:t>
            </a:r>
            <a:r>
              <a:rPr sz="4400" spc="-10" dirty="0">
                <a:solidFill>
                  <a:srgbClr val="00007D"/>
                </a:solidFill>
              </a:rPr>
              <a:t> </a:t>
            </a:r>
            <a:r>
              <a:rPr sz="4400" spc="-5" dirty="0">
                <a:solidFill>
                  <a:srgbClr val="00007D"/>
                </a:solidFill>
              </a:rPr>
              <a:t>Course Information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001012"/>
            <a:ext cx="20370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 MT"/>
                <a:cs typeface="Arial MT"/>
              </a:rPr>
              <a:t>Te</a:t>
            </a:r>
            <a:r>
              <a:rPr sz="3200" dirty="0">
                <a:latin typeface="Arial MT"/>
                <a:cs typeface="Arial MT"/>
              </a:rPr>
              <a:t>x</a:t>
            </a:r>
            <a:r>
              <a:rPr sz="3200" spc="-5" dirty="0">
                <a:latin typeface="Arial MT"/>
                <a:cs typeface="Arial MT"/>
              </a:rPr>
              <a:t>tboo</a:t>
            </a:r>
            <a:r>
              <a:rPr sz="3200" dirty="0">
                <a:latin typeface="Arial MT"/>
                <a:cs typeface="Arial MT"/>
              </a:rPr>
              <a:t>k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5540702"/>
            <a:ext cx="6898005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98450" marR="5080" indent="-285750">
              <a:lnSpc>
                <a:spcPct val="101400"/>
              </a:lnSpc>
              <a:spcBef>
                <a:spcPts val="50"/>
              </a:spcBef>
              <a:buClr>
                <a:srgbClr val="9999CC"/>
              </a:buClr>
              <a:buSzPct val="78571"/>
              <a:buFont typeface="Wingdings"/>
              <a:buChar char=""/>
              <a:tabLst>
                <a:tab pos="298450" algn="l"/>
              </a:tabLst>
            </a:pPr>
            <a:r>
              <a:rPr sz="2800" dirty="0">
                <a:solidFill>
                  <a:srgbClr val="333333"/>
                </a:solidFill>
                <a:latin typeface="Verdana"/>
                <a:cs typeface="Verdana"/>
              </a:rPr>
              <a:t>Cryptography </a:t>
            </a:r>
            <a:r>
              <a:rPr sz="2800" spc="-5" dirty="0">
                <a:solidFill>
                  <a:srgbClr val="333333"/>
                </a:solidFill>
                <a:latin typeface="Verdana"/>
                <a:cs typeface="Verdana"/>
              </a:rPr>
              <a:t>And Network Security, </a:t>
            </a:r>
            <a:r>
              <a:rPr sz="2800" spc="-969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Verdana"/>
                <a:cs typeface="Verdana"/>
              </a:rPr>
              <a:t>Seventh</a:t>
            </a:r>
            <a:r>
              <a:rPr sz="28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Verdana"/>
                <a:cs typeface="Verdana"/>
              </a:rPr>
              <a:t>Edition</a:t>
            </a:r>
            <a:r>
              <a:rPr sz="2800" dirty="0">
                <a:solidFill>
                  <a:srgbClr val="333333"/>
                </a:solidFill>
                <a:latin typeface="Verdana"/>
                <a:cs typeface="Verdana"/>
              </a:rPr>
              <a:t> by</a:t>
            </a:r>
            <a:r>
              <a:rPr sz="28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Verdana"/>
                <a:cs typeface="Verdana"/>
              </a:rPr>
              <a:t>William</a:t>
            </a:r>
            <a:r>
              <a:rPr sz="28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Verdana"/>
                <a:cs typeface="Verdana"/>
              </a:rPr>
              <a:t>Stallings</a:t>
            </a:r>
            <a:endParaRPr sz="280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0" y="1981200"/>
            <a:ext cx="3384767" cy="309154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81812"/>
            <a:ext cx="6302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Basic</a:t>
            </a:r>
            <a:r>
              <a:rPr sz="4400" spc="-10" dirty="0">
                <a:solidFill>
                  <a:srgbClr val="00007D"/>
                </a:solidFill>
              </a:rPr>
              <a:t> </a:t>
            </a:r>
            <a:r>
              <a:rPr sz="4400" spc="-5" dirty="0">
                <a:solidFill>
                  <a:srgbClr val="00007D"/>
                </a:solidFill>
              </a:rPr>
              <a:t>Course Information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01012"/>
            <a:ext cx="37280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Arial MT"/>
                <a:cs typeface="Arial MT"/>
              </a:rPr>
              <a:t>Grading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(tentative)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2478532"/>
            <a:ext cx="1024890" cy="3155351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45"/>
              </a:spcBef>
              <a:buClr>
                <a:srgbClr val="9999CC"/>
              </a:buClr>
              <a:buSzPct val="78571"/>
              <a:buFont typeface="Wingdings"/>
              <a:buChar char=""/>
              <a:tabLst>
                <a:tab pos="298450" algn="l"/>
              </a:tabLst>
            </a:pPr>
            <a:r>
              <a:rPr lang="en-US" sz="2800" spc="5" dirty="0">
                <a:latin typeface="Arial MT"/>
                <a:cs typeface="Arial MT"/>
              </a:rPr>
              <a:t>2</a:t>
            </a:r>
            <a:r>
              <a:rPr lang="ar-SA" sz="2800" spc="5" dirty="0">
                <a:latin typeface="Arial MT"/>
                <a:cs typeface="Arial MT"/>
              </a:rPr>
              <a:t>5</a:t>
            </a:r>
            <a:r>
              <a:rPr sz="2800" spc="5" dirty="0">
                <a:latin typeface="Arial MT"/>
                <a:cs typeface="Arial MT"/>
              </a:rPr>
              <a:t>%</a:t>
            </a:r>
            <a:endParaRPr lang="ar-SA" sz="2800" spc="5" dirty="0">
              <a:latin typeface="Arial MT"/>
              <a:cs typeface="Arial MT"/>
            </a:endParaRPr>
          </a:p>
          <a:p>
            <a:pPr marL="298450" indent="-285750">
              <a:spcBef>
                <a:spcPts val="845"/>
              </a:spcBef>
              <a:buClr>
                <a:srgbClr val="9999CC"/>
              </a:buClr>
              <a:buSzPct val="78571"/>
              <a:buFont typeface="Wingdings"/>
              <a:buChar char=""/>
              <a:tabLst>
                <a:tab pos="298450" algn="l"/>
              </a:tabLst>
            </a:pPr>
            <a:r>
              <a:rPr lang="en-GB" sz="2800" spc="5" dirty="0">
                <a:latin typeface="Arial MT"/>
              </a:rPr>
              <a:t>5%</a:t>
            </a:r>
          </a:p>
          <a:p>
            <a:pPr marL="298450" indent="-285750">
              <a:spcBef>
                <a:spcPts val="845"/>
              </a:spcBef>
              <a:buClr>
                <a:srgbClr val="9999CC"/>
              </a:buClr>
              <a:buSzPct val="78571"/>
              <a:buFont typeface="Wingdings"/>
              <a:buChar char=""/>
              <a:tabLst>
                <a:tab pos="298450" algn="l"/>
              </a:tabLst>
            </a:pPr>
            <a:r>
              <a:rPr sz="2800" spc="5" dirty="0">
                <a:latin typeface="Arial MT"/>
                <a:cs typeface="Arial MT"/>
              </a:rPr>
              <a:t>10%</a:t>
            </a:r>
            <a:endParaRPr sz="2800" dirty="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625"/>
              </a:spcBef>
              <a:buClr>
                <a:srgbClr val="9999CC"/>
              </a:buClr>
              <a:buSzPct val="78571"/>
              <a:buFont typeface="Wingdings"/>
              <a:buChar char=""/>
              <a:tabLst>
                <a:tab pos="298450" algn="l"/>
              </a:tabLst>
            </a:pPr>
            <a:r>
              <a:rPr sz="2800" spc="5" dirty="0">
                <a:latin typeface="Arial MT"/>
                <a:cs typeface="Arial MT"/>
              </a:rPr>
              <a:t>1</a:t>
            </a:r>
            <a:r>
              <a:rPr lang="ar-SA" sz="2800" spc="5" dirty="0">
                <a:latin typeface="Arial MT"/>
                <a:cs typeface="Arial MT"/>
              </a:rPr>
              <a:t>0</a:t>
            </a:r>
            <a:r>
              <a:rPr sz="2800" dirty="0">
                <a:latin typeface="Arial MT"/>
                <a:cs typeface="Arial MT"/>
              </a:rPr>
              <a:t>%</a:t>
            </a:r>
            <a:endParaRPr lang="ar-SA" sz="2800" dirty="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650"/>
              </a:spcBef>
              <a:buClr>
                <a:srgbClr val="9999CC"/>
              </a:buClr>
              <a:buSzPct val="78571"/>
              <a:buFont typeface="Wingdings"/>
              <a:buChar char=""/>
              <a:tabLst>
                <a:tab pos="298450" algn="l"/>
              </a:tabLst>
            </a:pPr>
            <a:r>
              <a:rPr lang="ar-SA" sz="2800" spc="5" dirty="0">
                <a:latin typeface="Arial MT"/>
                <a:cs typeface="Arial MT"/>
              </a:rPr>
              <a:t>10</a:t>
            </a:r>
            <a:r>
              <a:rPr lang="en-GB" sz="2800" spc="5" dirty="0">
                <a:latin typeface="Arial MT"/>
                <a:cs typeface="Arial MT"/>
              </a:rPr>
              <a:t>%</a:t>
            </a:r>
            <a:endParaRPr lang="ar-SA" sz="2800" dirty="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745"/>
              </a:spcBef>
              <a:buClr>
                <a:srgbClr val="9999CC"/>
              </a:buClr>
              <a:buSzPct val="78571"/>
              <a:buFont typeface="Wingdings"/>
              <a:buChar char=""/>
              <a:tabLst>
                <a:tab pos="298450" algn="l"/>
              </a:tabLst>
            </a:pPr>
            <a:r>
              <a:rPr sz="2800" spc="5" dirty="0">
                <a:latin typeface="Arial MT"/>
                <a:cs typeface="Arial MT"/>
              </a:rPr>
              <a:t>40%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4739" y="2478532"/>
            <a:ext cx="6779261" cy="317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lang="en-GB" sz="2800" dirty="0">
                <a:latin typeface="Arial MT"/>
                <a:cs typeface="Arial MT"/>
              </a:rPr>
              <a:t>Midterm</a:t>
            </a:r>
            <a:r>
              <a:rPr lang="en-GB" sz="2800" spc="-15" dirty="0">
                <a:latin typeface="Arial MT"/>
                <a:cs typeface="Arial MT"/>
              </a:rPr>
              <a:t> </a:t>
            </a:r>
            <a:r>
              <a:rPr lang="en-GB" sz="2800" dirty="0">
                <a:latin typeface="Arial MT"/>
                <a:cs typeface="Arial MT"/>
              </a:rPr>
              <a:t>Exam-1</a:t>
            </a:r>
            <a:r>
              <a:rPr lang="en-GB" sz="2800" spc="-15" dirty="0">
                <a:latin typeface="Arial MT"/>
                <a:cs typeface="Arial MT"/>
              </a:rPr>
              <a:t> </a:t>
            </a:r>
            <a:r>
              <a:rPr lang="en-GB" sz="2800" dirty="0">
                <a:latin typeface="Arial MT"/>
                <a:cs typeface="Arial MT"/>
              </a:rPr>
              <a:t>(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Week 8, 27 Feb</a:t>
            </a:r>
            <a:r>
              <a:rPr lang="en-GB" sz="2800" dirty="0">
                <a:latin typeface="Arial MT"/>
                <a:cs typeface="Arial MT"/>
              </a:rPr>
              <a:t>) </a:t>
            </a:r>
            <a:r>
              <a:rPr lang="en-GB" sz="2800" spc="-765" dirty="0">
                <a:latin typeface="Arial MT"/>
                <a:cs typeface="Arial MT"/>
              </a:rPr>
              <a:t> </a:t>
            </a:r>
          </a:p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lang="en-GB" sz="2800" dirty="0">
                <a:latin typeface="Arial MT"/>
              </a:rPr>
              <a:t>Online discussion</a:t>
            </a:r>
            <a:br>
              <a:rPr lang="en-GB" sz="28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sz="2800" dirty="0">
                <a:latin typeface="Arial MT"/>
                <a:cs typeface="Arial MT"/>
              </a:rPr>
              <a:t>HW</a:t>
            </a:r>
          </a:p>
          <a:p>
            <a:pPr marL="12700" marR="35560" indent="20320">
              <a:lnSpc>
                <a:spcPts val="4010"/>
              </a:lnSpc>
              <a:spcBef>
                <a:spcPts val="215"/>
              </a:spcBef>
            </a:pPr>
            <a:r>
              <a:rPr lang="en-US" sz="2800" dirty="0">
                <a:latin typeface="Arial MT"/>
                <a:cs typeface="Arial MT"/>
              </a:rPr>
              <a:t>P</a:t>
            </a:r>
            <a:r>
              <a:rPr sz="2800" dirty="0">
                <a:latin typeface="Arial MT"/>
                <a:cs typeface="Arial MT"/>
              </a:rPr>
              <a:t>rogramming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assignment </a:t>
            </a:r>
            <a:endParaRPr lang="ar-SA" sz="2800" dirty="0">
              <a:latin typeface="Arial MT"/>
              <a:cs typeface="Arial MT"/>
            </a:endParaRPr>
          </a:p>
          <a:p>
            <a:pPr marL="12700" marR="35560" indent="20320">
              <a:lnSpc>
                <a:spcPts val="4010"/>
              </a:lnSpc>
              <a:spcBef>
                <a:spcPts val="215"/>
              </a:spcBef>
            </a:pP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Quizzes</a:t>
            </a:r>
            <a:r>
              <a:rPr lang="en-GB" sz="2800" dirty="0">
                <a:latin typeface="Arial MT"/>
                <a:cs typeface="Arial MT"/>
              </a:rPr>
              <a:t> Q1 W5 Feb 6, Q2 W15 April 17</a:t>
            </a:r>
          </a:p>
          <a:p>
            <a:pPr marL="12700" marR="35560" indent="20320">
              <a:lnSpc>
                <a:spcPts val="4010"/>
              </a:lnSpc>
              <a:spcBef>
                <a:spcPts val="215"/>
              </a:spcBef>
            </a:pPr>
            <a:r>
              <a:rPr sz="2800" dirty="0">
                <a:latin typeface="Arial MT"/>
                <a:cs typeface="Arial MT"/>
              </a:rPr>
              <a:t>Final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81812"/>
            <a:ext cx="34740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Course</a:t>
            </a:r>
            <a:r>
              <a:rPr sz="4400" spc="-50" dirty="0">
                <a:solidFill>
                  <a:srgbClr val="00007D"/>
                </a:solidFill>
              </a:rPr>
              <a:t> </a:t>
            </a:r>
            <a:r>
              <a:rPr sz="4400" spc="-5" dirty="0">
                <a:solidFill>
                  <a:srgbClr val="00007D"/>
                </a:solidFill>
              </a:rPr>
              <a:t>Policy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01011"/>
            <a:ext cx="7954009" cy="320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11480" indent="-342900">
              <a:lnSpc>
                <a:spcPct val="100000"/>
              </a:lnSpc>
              <a:spcBef>
                <a:spcPts val="10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I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 use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Blackboard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LMS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for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announcement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post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course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materials (lecture slides,.. etc.).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You </a:t>
            </a:r>
            <a:r>
              <a:rPr sz="2000" spc="-5" dirty="0">
                <a:solidFill>
                  <a:srgbClr val="FF0000"/>
                </a:solidFill>
                <a:latin typeface="Arial MT"/>
                <a:cs typeface="Arial MT"/>
              </a:rPr>
              <a:t>are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responsible </a:t>
            </a:r>
            <a:r>
              <a:rPr sz="2000" spc="-5" dirty="0">
                <a:solidFill>
                  <a:srgbClr val="FF0000"/>
                </a:solidFill>
                <a:latin typeface="Arial MT"/>
                <a:cs typeface="Arial MT"/>
              </a:rPr>
              <a:t>to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check it </a:t>
            </a:r>
            <a:r>
              <a:rPr sz="20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 MT"/>
                <a:cs typeface="Arial MT"/>
              </a:rPr>
              <a:t>regularly</a:t>
            </a:r>
            <a:r>
              <a:rPr sz="2000" spc="-5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505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5" dirty="0">
                <a:latin typeface="Arial MT"/>
                <a:cs typeface="Arial MT"/>
              </a:rPr>
              <a:t>Attendance </a:t>
            </a:r>
            <a:r>
              <a:rPr sz="2000" dirty="0">
                <a:latin typeface="Arial MT"/>
                <a:cs typeface="Arial MT"/>
              </a:rPr>
              <a:t>in </a:t>
            </a:r>
            <a:r>
              <a:rPr sz="2000" spc="-5" dirty="0">
                <a:latin typeface="Arial MT"/>
                <a:cs typeface="Arial MT"/>
              </a:rPr>
              <a:t>the lecture </a:t>
            </a:r>
            <a:r>
              <a:rPr sz="2000" dirty="0">
                <a:latin typeface="Arial MT"/>
                <a:cs typeface="Arial MT"/>
              </a:rPr>
              <a:t>is a </a:t>
            </a:r>
            <a:r>
              <a:rPr sz="2000" spc="-5" dirty="0">
                <a:solidFill>
                  <a:srgbClr val="FF0000"/>
                </a:solidFill>
                <a:latin typeface="Arial MT"/>
                <a:cs typeface="Arial MT"/>
              </a:rPr>
              <a:t>must</a:t>
            </a:r>
            <a:r>
              <a:rPr sz="2000" spc="-5" dirty="0">
                <a:latin typeface="Arial MT"/>
                <a:cs typeface="Arial MT"/>
              </a:rPr>
              <a:t>. Students </a:t>
            </a:r>
            <a:r>
              <a:rPr sz="2000" dirty="0">
                <a:latin typeface="Arial MT"/>
                <a:cs typeface="Arial MT"/>
              </a:rPr>
              <a:t>failed </a:t>
            </a:r>
            <a:r>
              <a:rPr sz="2000" spc="-5" dirty="0">
                <a:latin typeface="Arial MT"/>
                <a:cs typeface="Arial MT"/>
              </a:rPr>
              <a:t>to </a:t>
            </a:r>
            <a:r>
              <a:rPr sz="2000" dirty="0">
                <a:latin typeface="Arial MT"/>
                <a:cs typeface="Arial MT"/>
              </a:rPr>
              <a:t>achieve </a:t>
            </a:r>
            <a:r>
              <a:rPr sz="2000" spc="-5" dirty="0">
                <a:latin typeface="Arial MT"/>
                <a:cs typeface="Arial MT"/>
              </a:rPr>
              <a:t>more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than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75% </a:t>
            </a:r>
            <a:r>
              <a:rPr sz="2000" spc="-5" dirty="0">
                <a:latin typeface="Arial MT"/>
                <a:cs typeface="Arial MT"/>
              </a:rPr>
              <a:t>attendance </a:t>
            </a:r>
            <a:r>
              <a:rPr sz="2000" dirty="0">
                <a:latin typeface="Arial MT"/>
                <a:cs typeface="Arial MT"/>
              </a:rPr>
              <a:t>will be </a:t>
            </a:r>
            <a:r>
              <a:rPr sz="2000" spc="-5" dirty="0">
                <a:latin typeface="Arial MT"/>
                <a:cs typeface="Arial MT"/>
              </a:rPr>
              <a:t>reported to the concerned authority; </a:t>
            </a:r>
            <a:r>
              <a:rPr sz="2000" dirty="0">
                <a:latin typeface="Arial MT"/>
                <a:cs typeface="Arial MT"/>
              </a:rPr>
              <a:t> excuse should be </a:t>
            </a:r>
            <a:r>
              <a:rPr sz="2000" spc="-5" dirty="0">
                <a:latin typeface="Arial MT"/>
                <a:cs typeface="Arial MT"/>
              </a:rPr>
              <a:t>directly submitted to the concerned authority; </a:t>
            </a:r>
            <a:r>
              <a:rPr sz="2000" dirty="0">
                <a:latin typeface="Arial MT"/>
                <a:cs typeface="Arial MT"/>
              </a:rPr>
              <a:t> excuses of absence </a:t>
            </a:r>
            <a:r>
              <a:rPr sz="2000" spc="-5" dirty="0">
                <a:latin typeface="Arial MT"/>
                <a:cs typeface="Arial MT"/>
              </a:rPr>
              <a:t>are accepted </a:t>
            </a:r>
            <a:r>
              <a:rPr sz="2000" dirty="0">
                <a:latin typeface="Arial MT"/>
                <a:cs typeface="Arial MT"/>
              </a:rPr>
              <a:t>no </a:t>
            </a:r>
            <a:r>
              <a:rPr sz="2000" spc="-5" dirty="0">
                <a:latin typeface="Arial MT"/>
                <a:cs typeface="Arial MT"/>
              </a:rPr>
              <a:t>later than </a:t>
            </a:r>
            <a:r>
              <a:rPr sz="2000" dirty="0">
                <a:latin typeface="Arial MT"/>
                <a:cs typeface="Arial MT"/>
              </a:rPr>
              <a:t>one week of </a:t>
            </a:r>
            <a:r>
              <a:rPr sz="2000" spc="-5" dirty="0">
                <a:latin typeface="Arial MT"/>
                <a:cs typeface="Arial MT"/>
              </a:rPr>
              <a:t>the </a:t>
            </a:r>
            <a:r>
              <a:rPr sz="2000" dirty="0">
                <a:latin typeface="Arial MT"/>
                <a:cs typeface="Arial MT"/>
              </a:rPr>
              <a:t> absence.</a:t>
            </a:r>
            <a:endParaRPr sz="2000">
              <a:latin typeface="Arial MT"/>
              <a:cs typeface="Arial MT"/>
            </a:endParaRPr>
          </a:p>
          <a:p>
            <a:pPr marL="355600" marR="156845" indent="-342900">
              <a:lnSpc>
                <a:spcPct val="10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Cheating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plagiarism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form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 not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tolerated.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5" dirty="0">
                <a:latin typeface="Arial MT"/>
                <a:cs typeface="Arial MT"/>
              </a:rPr>
              <a:t> grade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 MT"/>
                <a:cs typeface="Arial MT"/>
              </a:rPr>
              <a:t>zero</a:t>
            </a:r>
            <a:r>
              <a:rPr sz="20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will be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registered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for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any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infraction.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29412"/>
            <a:ext cx="7851140" cy="10102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25"/>
              </a:spcBef>
            </a:pPr>
            <a:r>
              <a:rPr sz="3200" spc="-5" dirty="0">
                <a:solidFill>
                  <a:srgbClr val="00007D"/>
                </a:solidFill>
              </a:rPr>
              <a:t>Cryptographic algorithms and protocols can </a:t>
            </a:r>
            <a:r>
              <a:rPr sz="3200" spc="-875" dirty="0">
                <a:solidFill>
                  <a:srgbClr val="00007D"/>
                </a:solidFill>
              </a:rPr>
              <a:t> </a:t>
            </a:r>
            <a:r>
              <a:rPr sz="3200" spc="-5" dirty="0">
                <a:solidFill>
                  <a:srgbClr val="00007D"/>
                </a:solidFill>
              </a:rPr>
              <a:t>be</a:t>
            </a:r>
            <a:r>
              <a:rPr sz="3200" spc="-15" dirty="0">
                <a:solidFill>
                  <a:srgbClr val="00007D"/>
                </a:solidFill>
              </a:rPr>
              <a:t> </a:t>
            </a:r>
            <a:r>
              <a:rPr sz="3200" spc="-5" dirty="0">
                <a:solidFill>
                  <a:srgbClr val="00007D"/>
                </a:solidFill>
              </a:rPr>
              <a:t>grouped</a:t>
            </a:r>
            <a:r>
              <a:rPr sz="3200" spc="-10" dirty="0">
                <a:solidFill>
                  <a:srgbClr val="00007D"/>
                </a:solidFill>
              </a:rPr>
              <a:t> </a:t>
            </a:r>
            <a:r>
              <a:rPr sz="3200" spc="-5" dirty="0">
                <a:solidFill>
                  <a:srgbClr val="00007D"/>
                </a:solidFill>
              </a:rPr>
              <a:t>into</a:t>
            </a:r>
            <a:r>
              <a:rPr sz="3200" spc="-15" dirty="0">
                <a:solidFill>
                  <a:srgbClr val="00007D"/>
                </a:solidFill>
              </a:rPr>
              <a:t> </a:t>
            </a:r>
            <a:r>
              <a:rPr sz="3200" spc="-5" dirty="0">
                <a:solidFill>
                  <a:srgbClr val="00007D"/>
                </a:solidFill>
              </a:rPr>
              <a:t>four main</a:t>
            </a:r>
            <a:r>
              <a:rPr sz="3200" spc="-15" dirty="0">
                <a:solidFill>
                  <a:srgbClr val="00007D"/>
                </a:solidFill>
              </a:rPr>
              <a:t> </a:t>
            </a:r>
            <a:r>
              <a:rPr sz="3200" spc="-5" dirty="0">
                <a:solidFill>
                  <a:srgbClr val="00007D"/>
                </a:solidFill>
              </a:rPr>
              <a:t>areas: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894829" y="1984248"/>
            <a:ext cx="7580630" cy="1143000"/>
            <a:chOff x="894829" y="1984248"/>
            <a:chExt cx="7580630" cy="1143000"/>
          </a:xfrm>
        </p:grpSpPr>
        <p:sp>
          <p:nvSpPr>
            <p:cNvPr id="4" name="object 4"/>
            <p:cNvSpPr/>
            <p:nvPr/>
          </p:nvSpPr>
          <p:spPr>
            <a:xfrm>
              <a:off x="899591" y="2240178"/>
              <a:ext cx="7571105" cy="882015"/>
            </a:xfrm>
            <a:custGeom>
              <a:avLst/>
              <a:gdLst/>
              <a:ahLst/>
              <a:cxnLst/>
              <a:rect l="l" t="t" r="r" b="b"/>
              <a:pathLst>
                <a:path w="7571105" h="882014">
                  <a:moveTo>
                    <a:pt x="0" y="0"/>
                  </a:moveTo>
                  <a:lnTo>
                    <a:pt x="7570787" y="0"/>
                  </a:lnTo>
                  <a:lnTo>
                    <a:pt x="7570787" y="882000"/>
                  </a:lnTo>
                  <a:lnTo>
                    <a:pt x="0" y="882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9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7487" y="1984248"/>
              <a:ext cx="5382768" cy="557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119" y="2029968"/>
              <a:ext cx="2478024" cy="5151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8130" y="2004019"/>
              <a:ext cx="5299550" cy="4723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0743" y="2045208"/>
              <a:ext cx="2398776" cy="43586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474468" y="2085340"/>
            <a:ext cx="5981065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Symmetric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encryption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Arial"/>
              <a:cs typeface="Arial"/>
            </a:endParaRPr>
          </a:p>
          <a:p>
            <a:pPr marL="183515" marR="5080" indent="-171450">
              <a:lnSpc>
                <a:spcPts val="1700"/>
              </a:lnSpc>
              <a:buChar char="•"/>
              <a:tabLst>
                <a:tab pos="184150" algn="l"/>
              </a:tabLst>
            </a:pPr>
            <a:r>
              <a:rPr sz="1600" dirty="0">
                <a:latin typeface="Arial MT"/>
                <a:cs typeface="Arial MT"/>
              </a:rPr>
              <a:t>Used </a:t>
            </a:r>
            <a:r>
              <a:rPr sz="1600" spc="-5" dirty="0">
                <a:latin typeface="Arial MT"/>
                <a:cs typeface="Arial MT"/>
              </a:rPr>
              <a:t>to </a:t>
            </a:r>
            <a:r>
              <a:rPr sz="1600" dirty="0">
                <a:latin typeface="Arial MT"/>
                <a:cs typeface="Arial MT"/>
              </a:rPr>
              <a:t>conceal </a:t>
            </a:r>
            <a:r>
              <a:rPr sz="1600" spc="-5" dirty="0">
                <a:latin typeface="Arial MT"/>
                <a:cs typeface="Arial MT"/>
              </a:rPr>
              <a:t>the contents </a:t>
            </a:r>
            <a:r>
              <a:rPr sz="1600" dirty="0">
                <a:latin typeface="Arial MT"/>
                <a:cs typeface="Arial MT"/>
              </a:rPr>
              <a:t>of blocks or </a:t>
            </a:r>
            <a:r>
              <a:rPr sz="1600" spc="-5" dirty="0">
                <a:latin typeface="Arial MT"/>
                <a:cs typeface="Arial MT"/>
              </a:rPr>
              <a:t>streams </a:t>
            </a:r>
            <a:r>
              <a:rPr sz="1600" dirty="0">
                <a:latin typeface="Arial MT"/>
                <a:cs typeface="Arial MT"/>
              </a:rPr>
              <a:t>of </a:t>
            </a:r>
            <a:r>
              <a:rPr sz="1600" spc="-5" dirty="0">
                <a:latin typeface="Arial MT"/>
                <a:cs typeface="Arial MT"/>
              </a:rPr>
              <a:t>data </a:t>
            </a:r>
            <a:r>
              <a:rPr sz="1600" dirty="0">
                <a:latin typeface="Arial MT"/>
                <a:cs typeface="Arial MT"/>
              </a:rPr>
              <a:t>of any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size,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including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messages,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files,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encryption</a:t>
            </a:r>
            <a:r>
              <a:rPr sz="1600" dirty="0">
                <a:latin typeface="Arial MT"/>
                <a:cs typeface="Arial MT"/>
              </a:rPr>
              <a:t> keys,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passwords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94829" y="3191255"/>
            <a:ext cx="7580630" cy="1140460"/>
            <a:chOff x="894829" y="3191255"/>
            <a:chExt cx="7580630" cy="1140460"/>
          </a:xfrm>
        </p:grpSpPr>
        <p:sp>
          <p:nvSpPr>
            <p:cNvPr id="11" name="object 11"/>
            <p:cNvSpPr/>
            <p:nvPr/>
          </p:nvSpPr>
          <p:spPr>
            <a:xfrm>
              <a:off x="899591" y="3444739"/>
              <a:ext cx="7571105" cy="882015"/>
            </a:xfrm>
            <a:custGeom>
              <a:avLst/>
              <a:gdLst/>
              <a:ahLst/>
              <a:cxnLst/>
              <a:rect l="l" t="t" r="r" b="b"/>
              <a:pathLst>
                <a:path w="7571105" h="882014">
                  <a:moveTo>
                    <a:pt x="0" y="0"/>
                  </a:moveTo>
                  <a:lnTo>
                    <a:pt x="7570787" y="0"/>
                  </a:lnTo>
                  <a:lnTo>
                    <a:pt x="7570787" y="882000"/>
                  </a:lnTo>
                  <a:lnTo>
                    <a:pt x="0" y="882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9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7487" y="3191255"/>
              <a:ext cx="5382768" cy="5547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1119" y="3233927"/>
              <a:ext cx="2602992" cy="5151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8130" y="3208578"/>
              <a:ext cx="5299550" cy="4723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0743" y="3252215"/>
              <a:ext cx="2523744" cy="43281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474468" y="3289300"/>
            <a:ext cx="6172835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Asymmetric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encryption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Arial"/>
              <a:cs typeface="Arial"/>
            </a:endParaRPr>
          </a:p>
          <a:p>
            <a:pPr marL="183515" marR="5080" indent="-171450">
              <a:lnSpc>
                <a:spcPts val="1680"/>
              </a:lnSpc>
              <a:spcBef>
                <a:spcPts val="5"/>
              </a:spcBef>
              <a:buChar char="•"/>
              <a:tabLst>
                <a:tab pos="184150" algn="l"/>
              </a:tabLst>
            </a:pPr>
            <a:r>
              <a:rPr sz="1600" dirty="0">
                <a:latin typeface="Arial MT"/>
                <a:cs typeface="Arial MT"/>
              </a:rPr>
              <a:t>Used </a:t>
            </a:r>
            <a:r>
              <a:rPr sz="1600" spc="-5" dirty="0">
                <a:latin typeface="Arial MT"/>
                <a:cs typeface="Arial MT"/>
              </a:rPr>
              <a:t>to </a:t>
            </a:r>
            <a:r>
              <a:rPr sz="1600" dirty="0">
                <a:latin typeface="Arial MT"/>
                <a:cs typeface="Arial MT"/>
              </a:rPr>
              <a:t>conceal small blocks of </a:t>
            </a:r>
            <a:r>
              <a:rPr sz="1600" spc="-5" dirty="0">
                <a:latin typeface="Arial MT"/>
                <a:cs typeface="Arial MT"/>
              </a:rPr>
              <a:t>data, </a:t>
            </a:r>
            <a:r>
              <a:rPr sz="1600" dirty="0">
                <a:latin typeface="Arial MT"/>
                <a:cs typeface="Arial MT"/>
              </a:rPr>
              <a:t>such as </a:t>
            </a:r>
            <a:r>
              <a:rPr sz="1600" spc="-5" dirty="0">
                <a:latin typeface="Arial MT"/>
                <a:cs typeface="Arial MT"/>
              </a:rPr>
              <a:t>encryption </a:t>
            </a:r>
            <a:r>
              <a:rPr sz="1600" dirty="0">
                <a:latin typeface="Arial MT"/>
                <a:cs typeface="Arial MT"/>
              </a:rPr>
              <a:t>keys and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hash </a:t>
            </a:r>
            <a:r>
              <a:rPr sz="1600" spc="-5" dirty="0">
                <a:latin typeface="Arial MT"/>
                <a:cs typeface="Arial MT"/>
              </a:rPr>
              <a:t>function</a:t>
            </a:r>
            <a:r>
              <a:rPr sz="1600" dirty="0">
                <a:latin typeface="Arial MT"/>
                <a:cs typeface="Arial MT"/>
              </a:rPr>
              <a:t> values,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which are used in </a:t>
            </a:r>
            <a:r>
              <a:rPr sz="1600" spc="-5" dirty="0">
                <a:latin typeface="Arial MT"/>
                <a:cs typeface="Arial MT"/>
              </a:rPr>
              <a:t>digital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signatures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94829" y="4395215"/>
            <a:ext cx="7580630" cy="927100"/>
            <a:chOff x="894829" y="4395215"/>
            <a:chExt cx="7580630" cy="927100"/>
          </a:xfrm>
        </p:grpSpPr>
        <p:sp>
          <p:nvSpPr>
            <p:cNvPr id="18" name="object 18"/>
            <p:cNvSpPr/>
            <p:nvPr/>
          </p:nvSpPr>
          <p:spPr>
            <a:xfrm>
              <a:off x="899591" y="4649298"/>
              <a:ext cx="7571105" cy="668020"/>
            </a:xfrm>
            <a:custGeom>
              <a:avLst/>
              <a:gdLst/>
              <a:ahLst/>
              <a:cxnLst/>
              <a:rect l="l" t="t" r="r" b="b"/>
              <a:pathLst>
                <a:path w="7571105" h="668020">
                  <a:moveTo>
                    <a:pt x="0" y="0"/>
                  </a:moveTo>
                  <a:lnTo>
                    <a:pt x="7570787" y="0"/>
                  </a:lnTo>
                  <a:lnTo>
                    <a:pt x="7570787" y="667800"/>
                  </a:lnTo>
                  <a:lnTo>
                    <a:pt x="0" y="6678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9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7487" y="4395215"/>
              <a:ext cx="5382768" cy="5547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1119" y="4437887"/>
              <a:ext cx="2737104" cy="5151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8130" y="4413139"/>
              <a:ext cx="5299550" cy="4723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0743" y="4456175"/>
              <a:ext cx="2657856" cy="435863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474468" y="4493260"/>
            <a:ext cx="6093460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algorithms</a:t>
            </a:r>
            <a:endParaRPr sz="1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535"/>
              </a:spcBef>
              <a:buChar char="•"/>
              <a:tabLst>
                <a:tab pos="184150" algn="l"/>
              </a:tabLst>
            </a:pPr>
            <a:r>
              <a:rPr sz="1600" dirty="0">
                <a:latin typeface="Arial MT"/>
                <a:cs typeface="Arial MT"/>
              </a:rPr>
              <a:t>Used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protect </a:t>
            </a:r>
            <a:r>
              <a:rPr sz="1600" dirty="0">
                <a:latin typeface="Arial MT"/>
                <a:cs typeface="Arial MT"/>
              </a:rPr>
              <a:t>blocks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5" dirty="0">
                <a:latin typeface="Arial MT"/>
                <a:cs typeface="Arial MT"/>
              </a:rPr>
              <a:t> data,</a:t>
            </a:r>
            <a:r>
              <a:rPr sz="1600" dirty="0">
                <a:latin typeface="Arial MT"/>
                <a:cs typeface="Arial MT"/>
              </a:rPr>
              <a:t> such as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messages,</a:t>
            </a:r>
            <a:r>
              <a:rPr sz="1600" spc="-5" dirty="0">
                <a:latin typeface="Arial MT"/>
                <a:cs typeface="Arial MT"/>
              </a:rPr>
              <a:t> from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alteration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94829" y="5385815"/>
            <a:ext cx="7580630" cy="1141095"/>
            <a:chOff x="894829" y="5385815"/>
            <a:chExt cx="7580630" cy="1141095"/>
          </a:xfrm>
        </p:grpSpPr>
        <p:sp>
          <p:nvSpPr>
            <p:cNvPr id="25" name="object 25"/>
            <p:cNvSpPr/>
            <p:nvPr/>
          </p:nvSpPr>
          <p:spPr>
            <a:xfrm>
              <a:off x="899591" y="5639658"/>
              <a:ext cx="7571105" cy="882015"/>
            </a:xfrm>
            <a:custGeom>
              <a:avLst/>
              <a:gdLst/>
              <a:ahLst/>
              <a:cxnLst/>
              <a:rect l="l" t="t" r="r" b="b"/>
              <a:pathLst>
                <a:path w="7571105" h="882015">
                  <a:moveTo>
                    <a:pt x="0" y="0"/>
                  </a:moveTo>
                  <a:lnTo>
                    <a:pt x="7570787" y="0"/>
                  </a:lnTo>
                  <a:lnTo>
                    <a:pt x="7570787" y="882000"/>
                  </a:lnTo>
                  <a:lnTo>
                    <a:pt x="0" y="882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9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7487" y="5385815"/>
              <a:ext cx="5382768" cy="55473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41119" y="5428487"/>
              <a:ext cx="2749296" cy="5151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8130" y="5403499"/>
              <a:ext cx="5299550" cy="4723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80743" y="5446775"/>
              <a:ext cx="2670048" cy="43586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474468" y="5483860"/>
            <a:ext cx="626364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Authentication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protocols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"/>
              <a:cs typeface="Arial"/>
            </a:endParaRPr>
          </a:p>
          <a:p>
            <a:pPr marL="183515" marR="5080" indent="-171450">
              <a:lnSpc>
                <a:spcPts val="1700"/>
              </a:lnSpc>
              <a:buChar char="•"/>
              <a:tabLst>
                <a:tab pos="184150" algn="l"/>
              </a:tabLst>
            </a:pPr>
            <a:r>
              <a:rPr sz="1600" spc="-5" dirty="0">
                <a:latin typeface="Arial MT"/>
                <a:cs typeface="Arial MT"/>
              </a:rPr>
              <a:t>Schemes</a:t>
            </a:r>
            <a:r>
              <a:rPr sz="1600" dirty="0">
                <a:latin typeface="Arial MT"/>
                <a:cs typeface="Arial MT"/>
              </a:rPr>
              <a:t> based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use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 </a:t>
            </a:r>
            <a:r>
              <a:rPr sz="1600" spc="-5" dirty="0">
                <a:latin typeface="Arial MT"/>
                <a:cs typeface="Arial MT"/>
              </a:rPr>
              <a:t>cryptographic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algorithms</a:t>
            </a:r>
            <a:r>
              <a:rPr sz="1600" dirty="0">
                <a:latin typeface="Arial MT"/>
                <a:cs typeface="Arial MT"/>
              </a:rPr>
              <a:t> designed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authenticate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identity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5" dirty="0">
                <a:latin typeface="Arial MT"/>
                <a:cs typeface="Arial MT"/>
              </a:rPr>
              <a:t> entities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5750" cy="5334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1763" y="0"/>
            <a:ext cx="9012555" cy="546100"/>
            <a:chOff x="131763" y="0"/>
            <a:chExt cx="9012555" cy="5461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750" y="134937"/>
              <a:ext cx="8731250" cy="2746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9575" y="0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112" y="134937"/>
                  </a:moveTo>
                  <a:lnTo>
                    <a:pt x="0" y="134937"/>
                  </a:lnTo>
                  <a:lnTo>
                    <a:pt x="0" y="271462"/>
                  </a:lnTo>
                  <a:lnTo>
                    <a:pt x="138112" y="271462"/>
                  </a:lnTo>
                  <a:lnTo>
                    <a:pt x="138112" y="134937"/>
                  </a:lnTo>
                  <a:close/>
                </a:path>
                <a:path w="278130" h="271780">
                  <a:moveTo>
                    <a:pt x="277812" y="0"/>
                  </a:moveTo>
                  <a:lnTo>
                    <a:pt x="138112" y="0"/>
                  </a:lnTo>
                  <a:lnTo>
                    <a:pt x="138112" y="134937"/>
                  </a:lnTo>
                  <a:lnTo>
                    <a:pt x="277812" y="134937"/>
                  </a:lnTo>
                  <a:lnTo>
                    <a:pt x="277812" y="0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688" y="134937"/>
              <a:ext cx="139700" cy="141605"/>
            </a:xfrm>
            <a:custGeom>
              <a:avLst/>
              <a:gdLst/>
              <a:ahLst/>
              <a:cxnLst/>
              <a:rect l="l" t="t" r="r" b="b"/>
              <a:pathLst>
                <a:path w="139700" h="141604">
                  <a:moveTo>
                    <a:pt x="139700" y="0"/>
                  </a:moveTo>
                  <a:lnTo>
                    <a:pt x="0" y="0"/>
                  </a:lnTo>
                  <a:lnTo>
                    <a:pt x="0" y="141288"/>
                  </a:lnTo>
                  <a:lnTo>
                    <a:pt x="139700" y="141288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638" y="274637"/>
              <a:ext cx="136525" cy="135255"/>
            </a:xfrm>
            <a:custGeom>
              <a:avLst/>
              <a:gdLst/>
              <a:ahLst/>
              <a:cxnLst/>
              <a:rect l="l" t="t" r="r" b="b"/>
              <a:pathLst>
                <a:path w="136525" h="135254">
                  <a:moveTo>
                    <a:pt x="0" y="134938"/>
                  </a:moveTo>
                  <a:lnTo>
                    <a:pt x="136525" y="134938"/>
                  </a:lnTo>
                  <a:lnTo>
                    <a:pt x="136525" y="0"/>
                  </a:lnTo>
                  <a:lnTo>
                    <a:pt x="0" y="0"/>
                  </a:lnTo>
                  <a:lnTo>
                    <a:pt x="0" y="134938"/>
                  </a:lnTo>
                  <a:close/>
                </a:path>
              </a:pathLst>
            </a:custGeom>
            <a:solidFill>
              <a:srgbClr val="CC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1763" y="136525"/>
              <a:ext cx="141605" cy="138430"/>
            </a:xfrm>
            <a:custGeom>
              <a:avLst/>
              <a:gdLst/>
              <a:ahLst/>
              <a:cxnLst/>
              <a:rect l="l" t="t" r="r" b="b"/>
              <a:pathLst>
                <a:path w="141604" h="138429">
                  <a:moveTo>
                    <a:pt x="141288" y="0"/>
                  </a:moveTo>
                  <a:lnTo>
                    <a:pt x="0" y="0"/>
                  </a:lnTo>
                  <a:lnTo>
                    <a:pt x="0" y="138112"/>
                  </a:lnTo>
                  <a:lnTo>
                    <a:pt x="141288" y="138112"/>
                  </a:lnTo>
                  <a:lnTo>
                    <a:pt x="141288" y="0"/>
                  </a:lnTo>
                  <a:close/>
                </a:path>
              </a:pathLst>
            </a:custGeom>
            <a:solidFill>
              <a:srgbClr val="00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4637" y="271462"/>
              <a:ext cx="273050" cy="274955"/>
            </a:xfrm>
            <a:custGeom>
              <a:avLst/>
              <a:gdLst/>
              <a:ahLst/>
              <a:cxnLst/>
              <a:rect l="l" t="t" r="r" b="b"/>
              <a:pathLst>
                <a:path w="273050" h="274955">
                  <a:moveTo>
                    <a:pt x="273050" y="0"/>
                  </a:moveTo>
                  <a:lnTo>
                    <a:pt x="134937" y="0"/>
                  </a:lnTo>
                  <a:lnTo>
                    <a:pt x="134937" y="138112"/>
                  </a:lnTo>
                  <a:lnTo>
                    <a:pt x="0" y="138112"/>
                  </a:lnTo>
                  <a:lnTo>
                    <a:pt x="0" y="274637"/>
                  </a:lnTo>
                  <a:lnTo>
                    <a:pt x="136525" y="274637"/>
                  </a:lnTo>
                  <a:lnTo>
                    <a:pt x="136525" y="138125"/>
                  </a:lnTo>
                  <a:lnTo>
                    <a:pt x="273050" y="138125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95527" y="1886711"/>
            <a:ext cx="7618730" cy="4371340"/>
            <a:chOff x="795527" y="1886711"/>
            <a:chExt cx="7618730" cy="437134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527" y="1886711"/>
              <a:ext cx="2228088" cy="43708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1904994"/>
              <a:ext cx="2144711" cy="42894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82912" y="1905000"/>
              <a:ext cx="5426075" cy="4289425"/>
            </a:xfrm>
            <a:custGeom>
              <a:avLst/>
              <a:gdLst/>
              <a:ahLst/>
              <a:cxnLst/>
              <a:rect l="l" t="t" r="r" b="b"/>
              <a:pathLst>
                <a:path w="5426075" h="4289425">
                  <a:moveTo>
                    <a:pt x="5426073" y="0"/>
                  </a:moveTo>
                  <a:lnTo>
                    <a:pt x="0" y="0"/>
                  </a:lnTo>
                  <a:lnTo>
                    <a:pt x="0" y="4289423"/>
                  </a:lnTo>
                  <a:lnTo>
                    <a:pt x="5426073" y="4289423"/>
                  </a:lnTo>
                  <a:lnTo>
                    <a:pt x="5426073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82912" y="1905000"/>
              <a:ext cx="5426075" cy="4289425"/>
            </a:xfrm>
            <a:custGeom>
              <a:avLst/>
              <a:gdLst/>
              <a:ahLst/>
              <a:cxnLst/>
              <a:rect l="l" t="t" r="r" b="b"/>
              <a:pathLst>
                <a:path w="5426075" h="4289425">
                  <a:moveTo>
                    <a:pt x="0" y="0"/>
                  </a:moveTo>
                  <a:lnTo>
                    <a:pt x="5426074" y="0"/>
                  </a:lnTo>
                  <a:lnTo>
                    <a:pt x="5426074" y="4289424"/>
                  </a:lnTo>
                  <a:lnTo>
                    <a:pt x="0" y="42894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9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2140" y="466851"/>
            <a:ext cx="7595870" cy="516763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marR="1275715">
              <a:lnSpc>
                <a:spcPct val="75000"/>
              </a:lnSpc>
              <a:spcBef>
                <a:spcPts val="1300"/>
              </a:spcBef>
            </a:pPr>
            <a:r>
              <a:rPr sz="4000" spc="-5" dirty="0">
                <a:solidFill>
                  <a:srgbClr val="00007D"/>
                </a:solidFill>
                <a:latin typeface="Arial MT"/>
                <a:cs typeface="Arial MT"/>
              </a:rPr>
              <a:t>The field </a:t>
            </a:r>
            <a:r>
              <a:rPr sz="4000" dirty="0">
                <a:solidFill>
                  <a:srgbClr val="00007D"/>
                </a:solidFill>
                <a:latin typeface="Arial MT"/>
                <a:cs typeface="Arial MT"/>
              </a:rPr>
              <a:t>of network and </a:t>
            </a:r>
            <a:r>
              <a:rPr sz="4000" spc="5" dirty="0">
                <a:solidFill>
                  <a:srgbClr val="00007D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00007D"/>
                </a:solidFill>
                <a:latin typeface="Arial MT"/>
                <a:cs typeface="Arial MT"/>
              </a:rPr>
              <a:t>Internet</a:t>
            </a:r>
            <a:r>
              <a:rPr sz="4000" spc="-20" dirty="0">
                <a:solidFill>
                  <a:srgbClr val="00007D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00007D"/>
                </a:solidFill>
                <a:latin typeface="Arial MT"/>
                <a:cs typeface="Arial MT"/>
              </a:rPr>
              <a:t>security</a:t>
            </a:r>
            <a:r>
              <a:rPr sz="4000" spc="-20" dirty="0">
                <a:solidFill>
                  <a:srgbClr val="00007D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00007D"/>
                </a:solidFill>
                <a:latin typeface="Arial MT"/>
                <a:cs typeface="Arial MT"/>
              </a:rPr>
              <a:t>consists</a:t>
            </a:r>
            <a:r>
              <a:rPr sz="4000" spc="-20" dirty="0">
                <a:solidFill>
                  <a:srgbClr val="00007D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00007D"/>
                </a:solidFill>
                <a:latin typeface="Arial MT"/>
                <a:cs typeface="Arial MT"/>
              </a:rPr>
              <a:t>of:</a:t>
            </a:r>
            <a:endParaRPr sz="4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300">
              <a:latin typeface="Arial MT"/>
              <a:cs typeface="Arial MT"/>
            </a:endParaRPr>
          </a:p>
          <a:p>
            <a:pPr marL="2584450" marR="5080" indent="-635" algn="ctr">
              <a:lnSpc>
                <a:spcPct val="86200"/>
              </a:lnSpc>
              <a:tabLst>
                <a:tab pos="5239385" algn="l"/>
                <a:tab pos="5577205" algn="l"/>
              </a:tabLst>
            </a:pPr>
            <a:r>
              <a:rPr sz="4000" spc="-5" dirty="0">
                <a:latin typeface="Arial MT"/>
                <a:cs typeface="Arial MT"/>
              </a:rPr>
              <a:t>measures </a:t>
            </a:r>
            <a:r>
              <a:rPr sz="4000" dirty="0">
                <a:latin typeface="Arial MT"/>
                <a:cs typeface="Arial MT"/>
              </a:rPr>
              <a:t>to </a:t>
            </a:r>
            <a:r>
              <a:rPr sz="4000" spc="-5" dirty="0">
                <a:latin typeface="Arial MT"/>
                <a:cs typeface="Arial MT"/>
              </a:rPr>
              <a:t>prevent, </a:t>
            </a:r>
            <a:r>
              <a:rPr sz="4000" dirty="0">
                <a:latin typeface="Arial MT"/>
                <a:cs typeface="Arial MT"/>
              </a:rPr>
              <a:t> </a:t>
            </a:r>
            <a:r>
              <a:rPr sz="4000" spc="-5" dirty="0">
                <a:latin typeface="Arial MT"/>
                <a:cs typeface="Arial MT"/>
              </a:rPr>
              <a:t>detect,</a:t>
            </a:r>
            <a:r>
              <a:rPr sz="4000" spc="5" dirty="0">
                <a:latin typeface="Arial MT"/>
                <a:cs typeface="Arial MT"/>
              </a:rPr>
              <a:t> </a:t>
            </a:r>
            <a:r>
              <a:rPr sz="4000" spc="-5" dirty="0">
                <a:latin typeface="Arial MT"/>
                <a:cs typeface="Arial MT"/>
              </a:rPr>
              <a:t>and	</a:t>
            </a:r>
            <a:r>
              <a:rPr sz="4000" dirty="0">
                <a:latin typeface="Arial MT"/>
                <a:cs typeface="Arial MT"/>
              </a:rPr>
              <a:t>correct </a:t>
            </a:r>
            <a:r>
              <a:rPr sz="4000" spc="5" dirty="0">
                <a:latin typeface="Arial MT"/>
                <a:cs typeface="Arial MT"/>
              </a:rPr>
              <a:t> </a:t>
            </a:r>
            <a:r>
              <a:rPr sz="4000" dirty="0">
                <a:latin typeface="Arial MT"/>
                <a:cs typeface="Arial MT"/>
              </a:rPr>
              <a:t>security</a:t>
            </a:r>
            <a:r>
              <a:rPr sz="4000" spc="-35" dirty="0">
                <a:latin typeface="Arial MT"/>
                <a:cs typeface="Arial MT"/>
              </a:rPr>
              <a:t> </a:t>
            </a:r>
            <a:r>
              <a:rPr sz="4000" spc="-5" dirty="0">
                <a:latin typeface="Arial MT"/>
                <a:cs typeface="Arial MT"/>
              </a:rPr>
              <a:t>violations</a:t>
            </a:r>
            <a:r>
              <a:rPr sz="4000" spc="-35" dirty="0">
                <a:latin typeface="Arial MT"/>
                <a:cs typeface="Arial MT"/>
              </a:rPr>
              <a:t> </a:t>
            </a:r>
            <a:r>
              <a:rPr sz="4000" spc="-5" dirty="0">
                <a:latin typeface="Arial MT"/>
                <a:cs typeface="Arial MT"/>
              </a:rPr>
              <a:t>that </a:t>
            </a:r>
            <a:r>
              <a:rPr sz="4000" spc="-1095" dirty="0">
                <a:latin typeface="Arial MT"/>
                <a:cs typeface="Arial MT"/>
              </a:rPr>
              <a:t> </a:t>
            </a:r>
            <a:r>
              <a:rPr sz="4000" spc="-5" dirty="0">
                <a:latin typeface="Arial MT"/>
                <a:cs typeface="Arial MT"/>
              </a:rPr>
              <a:t>involve the </a:t>
            </a:r>
            <a:r>
              <a:rPr sz="4000" dirty="0">
                <a:latin typeface="Arial MT"/>
                <a:cs typeface="Arial MT"/>
              </a:rPr>
              <a:t> </a:t>
            </a:r>
            <a:r>
              <a:rPr sz="4000" spc="-5" dirty="0">
                <a:latin typeface="Arial MT"/>
                <a:cs typeface="Arial MT"/>
              </a:rPr>
              <a:t>transmission	of </a:t>
            </a:r>
            <a:r>
              <a:rPr sz="4000" dirty="0">
                <a:latin typeface="Arial MT"/>
                <a:cs typeface="Arial MT"/>
              </a:rPr>
              <a:t> </a:t>
            </a:r>
            <a:r>
              <a:rPr sz="4000" spc="-5" dirty="0">
                <a:latin typeface="Arial MT"/>
                <a:cs typeface="Arial MT"/>
              </a:rPr>
              <a:t>information</a:t>
            </a:r>
            <a:endParaRPr sz="40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1091" y="3199128"/>
            <a:ext cx="1421320" cy="161833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81812"/>
            <a:ext cx="5183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7D"/>
                </a:solidFill>
              </a:rPr>
              <a:t>Motivation</a:t>
            </a:r>
            <a:r>
              <a:rPr sz="4400" spc="-30" dirty="0">
                <a:solidFill>
                  <a:srgbClr val="00007D"/>
                </a:solidFill>
              </a:rPr>
              <a:t> </a:t>
            </a:r>
            <a:r>
              <a:rPr sz="4400" spc="-5" dirty="0">
                <a:solidFill>
                  <a:srgbClr val="00007D"/>
                </a:solidFill>
              </a:rPr>
              <a:t>Examples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5465" y="1580184"/>
            <a:ext cx="7959725" cy="43294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9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 transmits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file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which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contains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sensitive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information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</a:t>
            </a:r>
            <a:endParaRPr sz="2400">
              <a:latin typeface="Arial MT"/>
              <a:cs typeface="Arial MT"/>
            </a:endParaRPr>
          </a:p>
          <a:p>
            <a:pPr marL="755650" marR="90170" lvl="1" indent="-285750">
              <a:lnSpc>
                <a:spcPts val="2090"/>
              </a:lnSpc>
              <a:spcBef>
                <a:spcPts val="660"/>
              </a:spcBef>
              <a:buClr>
                <a:srgbClr val="9999CC"/>
              </a:buClr>
              <a:buSzPct val="80000"/>
              <a:buFont typeface="Wingdings"/>
              <a:buChar char=""/>
              <a:tabLst>
                <a:tab pos="755650" algn="l"/>
              </a:tabLst>
            </a:pPr>
            <a:r>
              <a:rPr sz="2000" dirty="0">
                <a:latin typeface="Arial MT"/>
                <a:cs typeface="Arial MT"/>
              </a:rPr>
              <a:t>C, </a:t>
            </a:r>
            <a:r>
              <a:rPr sz="2000" spc="-5" dirty="0">
                <a:latin typeface="Arial MT"/>
                <a:cs typeface="Arial MT"/>
              </a:rPr>
              <a:t>unauthorized, monitor transmission </a:t>
            </a:r>
            <a:r>
              <a:rPr sz="2000" dirty="0">
                <a:latin typeface="Arial MT"/>
                <a:cs typeface="Arial MT"/>
              </a:rPr>
              <a:t>and get a copy of </a:t>
            </a:r>
            <a:r>
              <a:rPr sz="2000" spc="-5" dirty="0">
                <a:latin typeface="Arial MT"/>
                <a:cs typeface="Arial MT"/>
              </a:rPr>
              <a:t>the </a:t>
            </a:r>
            <a:r>
              <a:rPr sz="2000" dirty="0">
                <a:latin typeface="Arial MT"/>
                <a:cs typeface="Arial MT"/>
              </a:rPr>
              <a:t>file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during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its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transmission</a:t>
            </a:r>
            <a:endParaRPr sz="2000">
              <a:latin typeface="Arial MT"/>
              <a:cs typeface="Arial MT"/>
            </a:endParaRPr>
          </a:p>
          <a:p>
            <a:pPr marL="355600" marR="5080" indent="-342900">
              <a:lnSpc>
                <a:spcPts val="2620"/>
              </a:lnSpc>
              <a:spcBef>
                <a:spcPts val="58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MT"/>
                <a:cs typeface="Arial MT"/>
              </a:rPr>
              <a:t>Network </a:t>
            </a:r>
            <a:r>
              <a:rPr sz="2400" dirty="0">
                <a:latin typeface="Arial MT"/>
                <a:cs typeface="Arial MT"/>
              </a:rPr>
              <a:t>manager, D, sends </a:t>
            </a:r>
            <a:r>
              <a:rPr sz="2400" spc="-5" dirty="0">
                <a:latin typeface="Arial MT"/>
                <a:cs typeface="Arial MT"/>
              </a:rPr>
              <a:t>file to computer </a:t>
            </a:r>
            <a:r>
              <a:rPr sz="2400" dirty="0">
                <a:latin typeface="Arial MT"/>
                <a:cs typeface="Arial MT"/>
              </a:rPr>
              <a:t>E </a:t>
            </a:r>
            <a:r>
              <a:rPr sz="2400" spc="-5" dirty="0">
                <a:latin typeface="Arial MT"/>
                <a:cs typeface="Arial MT"/>
              </a:rPr>
              <a:t>to update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accounts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file with </a:t>
            </a:r>
            <a:r>
              <a:rPr sz="2400" dirty="0">
                <a:latin typeface="Arial MT"/>
                <a:cs typeface="Arial MT"/>
              </a:rPr>
              <a:t>new users</a:t>
            </a:r>
            <a:endParaRPr sz="2400">
              <a:latin typeface="Arial MT"/>
              <a:cs typeface="Arial MT"/>
            </a:endParaRPr>
          </a:p>
          <a:p>
            <a:pPr marL="755650" lvl="1" indent="-285750">
              <a:lnSpc>
                <a:spcPct val="100000"/>
              </a:lnSpc>
              <a:spcBef>
                <a:spcPts val="160"/>
              </a:spcBef>
              <a:buClr>
                <a:srgbClr val="9999CC"/>
              </a:buClr>
              <a:buSzPct val="80000"/>
              <a:buFont typeface="Wingdings"/>
              <a:buChar char=""/>
              <a:tabLst>
                <a:tab pos="755650" algn="l"/>
              </a:tabLst>
            </a:pPr>
            <a:r>
              <a:rPr sz="2000" dirty="0">
                <a:latin typeface="Arial MT"/>
                <a:cs typeface="Arial MT"/>
              </a:rPr>
              <a:t>F </a:t>
            </a:r>
            <a:r>
              <a:rPr sz="2000" spc="-5" dirty="0">
                <a:latin typeface="Arial MT"/>
                <a:cs typeface="Arial MT"/>
              </a:rPr>
              <a:t>intercept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message, add/delete,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transmit</a:t>
            </a:r>
            <a:endParaRPr sz="2000">
              <a:latin typeface="Arial MT"/>
              <a:cs typeface="Arial MT"/>
            </a:endParaRPr>
          </a:p>
          <a:p>
            <a:pPr marL="355600" marR="413384" indent="-342900">
              <a:lnSpc>
                <a:spcPts val="262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constructs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own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message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send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come</a:t>
            </a:r>
            <a:r>
              <a:rPr sz="2400" spc="-5" dirty="0">
                <a:latin typeface="Arial MT"/>
                <a:cs typeface="Arial MT"/>
              </a:rPr>
              <a:t> from </a:t>
            </a:r>
            <a:r>
              <a:rPr sz="2400" dirty="0">
                <a:latin typeface="Arial MT"/>
                <a:cs typeface="Arial MT"/>
              </a:rPr>
              <a:t>D</a:t>
            </a:r>
            <a:endParaRPr sz="2400">
              <a:latin typeface="Arial MT"/>
              <a:cs typeface="Arial MT"/>
            </a:endParaRPr>
          </a:p>
          <a:p>
            <a:pPr marL="355600" marR="661670" indent="-342900">
              <a:lnSpc>
                <a:spcPts val="2590"/>
              </a:lnSpc>
              <a:spcBef>
                <a:spcPts val="59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MT"/>
                <a:cs typeface="Arial MT"/>
              </a:rPr>
              <a:t>Fired </a:t>
            </a:r>
            <a:r>
              <a:rPr sz="2400" dirty="0">
                <a:latin typeface="Arial MT"/>
                <a:cs typeface="Arial MT"/>
              </a:rPr>
              <a:t>employee delays a message </a:t>
            </a:r>
            <a:r>
              <a:rPr sz="2400" spc="-5" dirty="0">
                <a:latin typeface="Arial MT"/>
                <a:cs typeface="Arial MT"/>
              </a:rPr>
              <a:t>to deactivate </a:t>
            </a:r>
            <a:r>
              <a:rPr sz="2400" dirty="0">
                <a:latin typeface="Arial MT"/>
                <a:cs typeface="Arial MT"/>
              </a:rPr>
              <a:t>his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account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until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 </a:t>
            </a:r>
            <a:r>
              <a:rPr sz="2400" spc="-5" dirty="0">
                <a:latin typeface="Arial MT"/>
                <a:cs typeface="Arial MT"/>
              </a:rPr>
              <a:t>retrieves sensitive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information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80"/>
              </a:spcBef>
              <a:buClr>
                <a:srgbClr val="00007D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MT"/>
                <a:cs typeface="Arial MT"/>
              </a:rPr>
              <a:t>Customer</a:t>
            </a:r>
            <a:r>
              <a:rPr sz="2400" dirty="0">
                <a:latin typeface="Arial MT"/>
                <a:cs typeface="Arial MT"/>
              </a:rPr>
              <a:t> sends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instructions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stockbroker</a:t>
            </a:r>
            <a:endParaRPr sz="2400">
              <a:latin typeface="Arial MT"/>
              <a:cs typeface="Arial MT"/>
            </a:endParaRPr>
          </a:p>
          <a:p>
            <a:pPr marL="755650" lvl="1" indent="-285750">
              <a:lnSpc>
                <a:spcPct val="100000"/>
              </a:lnSpc>
              <a:spcBef>
                <a:spcPts val="330"/>
              </a:spcBef>
              <a:buClr>
                <a:srgbClr val="9999CC"/>
              </a:buClr>
              <a:buSzPct val="80000"/>
              <a:buFont typeface="Wingdings"/>
              <a:buChar char=""/>
              <a:tabLst>
                <a:tab pos="755650" algn="l"/>
              </a:tabLst>
            </a:pPr>
            <a:r>
              <a:rPr sz="2000" spc="-5" dirty="0">
                <a:latin typeface="Arial MT"/>
                <a:cs typeface="Arial MT"/>
              </a:rPr>
              <a:t>investments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value;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customer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denies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sending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1475</Words>
  <Application>Microsoft Macintosh PowerPoint</Application>
  <PresentationFormat>On-screen Show (4:3)</PresentationFormat>
  <Paragraphs>200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Aptos</vt:lpstr>
      <vt:lpstr>Arial</vt:lpstr>
      <vt:lpstr>Arial Black</vt:lpstr>
      <vt:lpstr>Arial MT</vt:lpstr>
      <vt:lpstr>Calibri</vt:lpstr>
      <vt:lpstr>Times New Roman</vt:lpstr>
      <vt:lpstr>Verdana</vt:lpstr>
      <vt:lpstr>Wingdings</vt:lpstr>
      <vt:lpstr>Office Theme</vt:lpstr>
      <vt:lpstr>41 Digital Cryptography Techniques</vt:lpstr>
      <vt:lpstr>Course Description</vt:lpstr>
      <vt:lpstr>Course Learning Outcomes</vt:lpstr>
      <vt:lpstr>Basic Course Information</vt:lpstr>
      <vt:lpstr>Basic Course Information</vt:lpstr>
      <vt:lpstr>Course Policy</vt:lpstr>
      <vt:lpstr>Cryptographic algorithms and protocols can  be grouped into four main areas:</vt:lpstr>
      <vt:lpstr>PowerPoint Presentation</vt:lpstr>
      <vt:lpstr>Motivation Examples</vt:lpstr>
      <vt:lpstr>Computer Security</vt:lpstr>
      <vt:lpstr>Computer Security Objectives</vt:lpstr>
      <vt:lpstr>Possible additional concepts:</vt:lpstr>
      <vt:lpstr>PowerPoint Presentation</vt:lpstr>
      <vt:lpstr>Breach of Security - Levels of Impact</vt:lpstr>
      <vt:lpstr>Examples</vt:lpstr>
      <vt:lpstr>Question</vt:lpstr>
      <vt:lpstr>Computer Security Challenges</vt:lpstr>
      <vt:lpstr>PowerPoint Presentation</vt:lpstr>
      <vt:lpstr>Threats vs. Attacks</vt:lpstr>
      <vt:lpstr>Security Attacks</vt:lpstr>
      <vt:lpstr>Passive Attacks</vt:lpstr>
      <vt:lpstr>Active Attacks</vt:lpstr>
      <vt:lpstr>Security Services</vt:lpstr>
      <vt:lpstr>Security Services (X.800)</vt:lpstr>
      <vt:lpstr>PowerPoint Presentation</vt:lpstr>
      <vt:lpstr>PowerPoint Presentation</vt:lpstr>
      <vt:lpstr>Reading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 Digital Cryptography Techniques</dc:title>
  <dc:creator>fatima alshihri</dc:creator>
  <cp:lastModifiedBy>Nada Alhirabi</cp:lastModifiedBy>
  <cp:revision>9</cp:revision>
  <dcterms:created xsi:type="dcterms:W3CDTF">2023-09-02T11:31:08Z</dcterms:created>
  <dcterms:modified xsi:type="dcterms:W3CDTF">2025-05-02T09:10:20Z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2022-08-31T00:00:00Z</vt:filetime>
  </property>
  <property fmtid="{D5CDD505-2E9C-101B-9397-08002B2CF9AE}" pid="3" name="LastSaved">
    <vt:filetime>2023-09-02T00:00:00Z</vt:filetime>
  </property>
</Properties>
</file>