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3"/>
  </p:notesMasterIdLst>
  <p:sldIdLst>
    <p:sldId id="266" r:id="rId2"/>
    <p:sldId id="267" r:id="rId3"/>
    <p:sldId id="310" r:id="rId4"/>
    <p:sldId id="312" r:id="rId5"/>
    <p:sldId id="313" r:id="rId6"/>
    <p:sldId id="307" r:id="rId7"/>
    <p:sldId id="308" r:id="rId8"/>
    <p:sldId id="272" r:id="rId9"/>
    <p:sldId id="306" r:id="rId10"/>
    <p:sldId id="301" r:id="rId11"/>
    <p:sldId id="302" r:id="rId12"/>
    <p:sldId id="273" r:id="rId13"/>
    <p:sldId id="292" r:id="rId14"/>
    <p:sldId id="315" r:id="rId15"/>
    <p:sldId id="284" r:id="rId16"/>
    <p:sldId id="299" r:id="rId17"/>
    <p:sldId id="285" r:id="rId18"/>
    <p:sldId id="317" r:id="rId19"/>
    <p:sldId id="287" r:id="rId20"/>
    <p:sldId id="289" r:id="rId21"/>
    <p:sldId id="318" r:id="rId22"/>
  </p:sldIdLst>
  <p:sldSz cx="9144000" cy="6858000" type="screen4x3"/>
  <p:notesSz cx="6858000" cy="9144000"/>
  <p:custDataLst>
    <p:tags r:id="rId24"/>
  </p:custDataLst>
  <p:defaultTextStyle>
    <a:defPPr>
      <a:defRPr lang="hu-HU"/>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A2"/>
    <a:srgbClr val="004846"/>
    <a:srgbClr val="000000"/>
    <a:srgbClr val="FFFF6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2184" autoAdjust="0"/>
  </p:normalViewPr>
  <p:slideViewPr>
    <p:cSldViewPr>
      <p:cViewPr>
        <p:scale>
          <a:sx n="65" d="100"/>
          <a:sy n="65" d="100"/>
        </p:scale>
        <p:origin x="-1314" y="-8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9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83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Щелчок правит образец текста</a:t>
            </a:r>
          </a:p>
          <a:p>
            <a:pPr lvl="1"/>
            <a:r>
              <a:rPr lang="en-US" noProof="0" smtClean="0"/>
              <a:t>Второй уровень</a:t>
            </a:r>
          </a:p>
          <a:p>
            <a:pPr lvl="2"/>
            <a:r>
              <a:rPr lang="en-US" noProof="0" smtClean="0"/>
              <a:t>Третий уровень</a:t>
            </a:r>
          </a:p>
          <a:p>
            <a:pPr lvl="3"/>
            <a:r>
              <a:rPr lang="en-US" noProof="0" smtClean="0"/>
              <a:t>Четвертый уровень</a:t>
            </a:r>
          </a:p>
          <a:p>
            <a:pPr lvl="4"/>
            <a:r>
              <a:rPr lang="en-US" noProof="0" smtClean="0"/>
              <a:t>Пятый уровень</a:t>
            </a:r>
          </a:p>
        </p:txBody>
      </p:sp>
      <p:sp>
        <p:nvSpPr>
          <p:cNvPr id="983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83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43E9871-CAB4-43C9-A011-A125E22AC5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file:///C:\Users\Eugene\Alectures\ALectureHTML\PPT\10511.ht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E1E063BE-E352-4B11-A88C-6CD2B8B59D86}" type="slidenum">
              <a:rPr lang="en-US" smtClean="0"/>
              <a:pPr>
                <a:defRPr/>
              </a:pPr>
              <a:t>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latin typeface="Arial" pitchFamily="34" charset="0"/>
              </a:rPr>
              <a:t>Dr. Piko provides and excellent overview of what we know about the epidemiology of CVD (Supercourse)</a:t>
            </a:r>
          </a:p>
          <a:p>
            <a:pPr eaLnBrk="1" hangingPunct="1"/>
            <a:endParaRPr lang="en-US" smtClean="0">
              <a:latin typeface="Arial" pitchFamily="34" charset="0"/>
            </a:endParaRPr>
          </a:p>
          <a:p>
            <a:r>
              <a:rPr lang="en-US" smtClean="0">
                <a:latin typeface="Arial" pitchFamily="34" charset="0"/>
              </a:rPr>
              <a:t>If you see (Supercourse), this means that one of the Supercourse team annotated that slide, not the author. Some URLs also provided by Supercourse team. </a:t>
            </a:r>
          </a:p>
          <a:p>
            <a:endParaRPr lang="en-US" smtClean="0">
              <a:latin typeface="Arial" pitchFamily="34" charset="0"/>
            </a:endParaRPr>
          </a:p>
          <a:p>
            <a:pPr eaLnBrk="1" hangingPunct="1"/>
            <a:r>
              <a:rPr lang="en-US" b="1" smtClean="0">
                <a:latin typeface="Arial" pitchFamily="34" charset="0"/>
                <a:hlinkClick r:id="rId3" action="ppaction://hlinkfile"/>
              </a:rPr>
              <a:t>Original PowerPoint file of this lecture</a:t>
            </a:r>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2CB5FC68-1BAB-484C-8E4B-5E86A0114B3A}" type="slidenum">
              <a:rPr lang="en-US" smtClean="0"/>
              <a:pPr>
                <a:defRPr/>
              </a:pPr>
              <a:t>11</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latin typeface="Arial" pitchFamily="34" charset="0"/>
              </a:rPr>
              <a:t>Virtually the same pattern occurs for women (Supercourse)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27B18441-F55B-486A-AB21-5263AF5168A5}" type="slidenum">
              <a:rPr lang="en-US" smtClean="0"/>
              <a:pPr>
                <a:defRPr/>
              </a:pPr>
              <a:t>12</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latin typeface="Arial" pitchFamily="34" charset="0"/>
              </a:rPr>
              <a:t>CVD is not just a disease of men, as it prominent as well in women (Supercourse)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28FD32FA-1859-4D19-8C6E-3D515F8B4B13}" type="slidenum">
              <a:rPr lang="en-US" smtClean="0"/>
              <a:pPr>
                <a:defRPr/>
              </a:pPr>
              <a:t>13</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latin typeface="Arial" pitchFamily="34" charset="0"/>
              </a:rPr>
              <a:t>There are consistent difference by ethnicity.  African Americans appear to have the highest risk, whites next, and Pacific Islanders and Native Americans the lowest. Migrant students have consistently shown increases in CHD risk when Japanese migrate to Hawaii, for example (Supercourse)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F835F737-09EE-4355-A6F7-6E9D6D184014}" type="slidenum">
              <a:rPr lang="en-US" smtClean="0"/>
              <a:pPr>
                <a:defRPr/>
              </a:pPr>
              <a:t>14</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latin typeface="Arial" pitchFamily="34" charset="0"/>
              </a:rPr>
              <a:t>Physical activity both on the job and voluntary has markedly gone down.  (Supercourse)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6122EC57-6FC1-49C7-B0B7-75570936D3AB}" type="slidenum">
              <a:rPr lang="en-US" smtClean="0"/>
              <a:pPr>
                <a:defRPr/>
              </a:pPr>
              <a:t>15</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4D574B6A-6780-4BDA-819D-6DAAD4EBA9F2}" type="slidenum">
              <a:rPr lang="en-US" smtClean="0"/>
              <a:pPr>
                <a:defRPr/>
              </a:pPr>
              <a:t>16</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148E77FE-D57D-4AC9-A776-E517962C4B65}" type="slidenum">
              <a:rPr lang="en-US" smtClean="0"/>
              <a:pPr>
                <a:defRPr/>
              </a:pPr>
              <a:t>17</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F48A9F92-61A0-4D26-BAB2-AEA50946A3D6}" type="slidenum">
              <a:rPr lang="en-US" smtClean="0"/>
              <a:pPr>
                <a:defRPr/>
              </a:pPr>
              <a:t>19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latin typeface="Arial" pitchFamily="34" charset="0"/>
              </a:rPr>
              <a:t>The exact relationship of BMI to CVD risk is not very strong, and could be J shaped (Supercourse)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D3B0DF90-257C-4DFE-88A3-C5C730A368F0}" type="slidenum">
              <a:rPr lang="en-US" smtClean="0"/>
              <a:pPr>
                <a:defRPr/>
              </a:pPr>
              <a:t>20</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latin typeface="Arial" pitchFamily="34" charset="0"/>
              </a:rPr>
              <a:t>When developing prevention programs one needs to attack the different forms of prevention (Supercourse)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pPr>
              <a:defRPr/>
            </a:pPr>
            <a:fld id="{0EA3A031-49F5-4DE5-814E-EF838C546A55}" type="slidenum">
              <a:rPr lang="en-US" smtClean="0"/>
              <a:pPr>
                <a:defRPr/>
              </a:pPr>
              <a:t>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latin typeface="Arial" pitchFamily="34" charset="0"/>
              </a:rPr>
              <a:t>http://circ.ahajournals.org/cgi/content/full/93/9/1755</a:t>
            </a:r>
          </a:p>
          <a:p>
            <a:pPr eaLnBrk="1" hangingPunct="1"/>
            <a:endParaRPr lang="en-US" smtClean="0">
              <a:latin typeface="Arial" pitchFamily="34" charset="0"/>
            </a:endParaRPr>
          </a:p>
          <a:p>
            <a:r>
              <a:rPr lang="en-US" b="1" smtClean="0">
                <a:latin typeface="Arial" pitchFamily="34" charset="0"/>
              </a:rPr>
              <a:t>Cardiovascular Disease Epidemiology </a:t>
            </a:r>
          </a:p>
          <a:p>
            <a:r>
              <a:rPr lang="en-US" b="1" smtClean="0">
                <a:latin typeface="Arial" pitchFamily="34" charset="0"/>
              </a:rPr>
              <a:t>A Journey From the Past Into the Future </a:t>
            </a:r>
          </a:p>
          <a:p>
            <a:r>
              <a:rPr lang="en-US" smtClean="0">
                <a:latin typeface="Arial" pitchFamily="34" charset="0"/>
              </a:rPr>
              <a:t>Frederick H. Epstein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6A7C7F3E-23F1-41CE-9C4E-E29C976FC6A3}" type="slidenum">
              <a:rPr lang="en-US" smtClean="0"/>
              <a:pPr>
                <a:defRPr/>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smtClean="0">
                <a:latin typeface="Arial" pitchFamily="34" charset="0"/>
              </a:rPr>
              <a:t>CVD represents a heterogeneous disorder (Supercourse)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593E0D47-3F76-42D2-8E1B-2B1E6515958E}" type="slidenum">
              <a:rPr lang="en-US" smtClean="0"/>
              <a:pPr>
                <a:defRPr/>
              </a:pPr>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smtClean="0">
                <a:latin typeface="Arial" pitchFamily="34" charset="0"/>
              </a:rPr>
              <a:t>CVD accounts for most of the mortality in the world (Supercourse)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F453F0FD-DAE8-49C5-877E-B114EC2BF5D2}" type="slidenum">
              <a:rPr lang="en-US" smtClean="0"/>
              <a:pPr>
                <a:defRPr/>
              </a:pPr>
              <a:t>5</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smtClean="0">
                <a:latin typeface="Arial" pitchFamily="34" charset="0"/>
              </a:rPr>
              <a:t>In the US and most developed countries there has been a marked reduction in the past 40 year, at the same time there has been a tendency to see increases in developing countries (Supercourse)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B3176E49-5217-40EC-B806-E91118FE3B70}" type="slidenum">
              <a:rPr lang="en-US" smtClean="0"/>
              <a:pPr>
                <a:defRPr/>
              </a:pPr>
              <a:t>6</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latin typeface="Arial" pitchFamily="34" charset="0"/>
              </a:rPr>
              <a:t>There has been an enormous number of risk factors identified. We in epidemiology are most interested in the risk factors that can be modified (Supercourse)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B79E6986-0C5A-48D2-B896-F1E5379DCFBD}" type="slidenum">
              <a:rPr lang="en-US" smtClean="0"/>
              <a:pPr>
                <a:defRPr/>
              </a:pPr>
              <a:t>7</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latin typeface="Arial" pitchFamily="34" charset="0"/>
              </a:rPr>
              <a:t>http://www.biostatem.com/english/epidemiology/epidemiology.htm</a:t>
            </a:r>
          </a:p>
          <a:p>
            <a:pPr eaLnBrk="1" hangingPunct="1"/>
            <a:r>
              <a:rPr lang="en-US" smtClean="0">
                <a:latin typeface="Arial" pitchFamily="34" charset="0"/>
              </a:rPr>
              <a:t>Analytical epidemiology aims to research and study risk and protector factors of diseases.</a:t>
            </a:r>
          </a:p>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133484EA-AD16-43F8-A3EB-EC946F5B6275}" type="slidenum">
              <a:rPr lang="en-US" smtClean="0"/>
              <a:pPr>
                <a:defRPr/>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latin typeface="Arial" pitchFamily="34" charset="0"/>
              </a:rPr>
              <a:t>http://www.americanheart.org/presenter.jhtml?identifier=3065525</a:t>
            </a:r>
          </a:p>
          <a:p>
            <a:pPr eaLnBrk="1" hangingPunct="1"/>
            <a:endParaRPr lang="en-US" smtClean="0">
              <a:latin typeface="Arial" pitchFamily="34" charset="0"/>
            </a:endParaRPr>
          </a:p>
          <a:p>
            <a:pPr eaLnBrk="1" hangingPunct="1"/>
            <a:r>
              <a:rPr lang="en-US" b="1" smtClean="0">
                <a:latin typeface="Arial" pitchFamily="34" charset="0"/>
              </a:rPr>
              <a:t>Joint Conference - 50th Cardiovascular Disease Epidemiology and Prevention - and - Nutrition, Physical Activity and Metabolism - 2010</a:t>
            </a:r>
            <a:r>
              <a:rPr lang="en-US" smtClean="0">
                <a:latin typeface="Arial" pitchFamily="34" charset="0"/>
              </a:rPr>
              <a:t/>
            </a:r>
            <a:br>
              <a:rPr lang="en-US" smtClean="0">
                <a:latin typeface="Arial" pitchFamily="34" charset="0"/>
              </a:rPr>
            </a:br>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41B5B304-148D-4494-A779-41CDB6DDE2E4}" type="slidenum">
              <a:rPr lang="en-US" smtClean="0"/>
              <a:pPr>
                <a:defRPr/>
              </a:pPr>
              <a:t>10</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latin typeface="Arial" pitchFamily="34" charset="0"/>
              </a:rPr>
              <a:t>As we age, CHD takes over more and more of the mortality (Supercourse)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00F9EDBE-CA8E-42F0-8F67-E0E0594515D3}"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632FA20C-41DB-4026-AF34-20C74769BCB3}"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7A001FB2-47C1-4441-85C8-150D9E345DC4}"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495800"/>
          </a:xfrm>
        </p:spPr>
        <p:txBody>
          <a:bodyPr>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0B9729B9-3D07-4558-9184-F0BF635767A4}"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A66919F0-A0D7-4FB0-BA25-9082278CA410}"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hu-HU"/>
          </a:p>
        </p:txBody>
      </p:sp>
      <p:sp>
        <p:nvSpPr>
          <p:cNvPr id="5" name="Footer Placeholder 4"/>
          <p:cNvSpPr>
            <a:spLocks noGrp="1"/>
          </p:cNvSpPr>
          <p:nvPr>
            <p:ph type="ftr" sz="quarter" idx="11"/>
          </p:nvPr>
        </p:nvSpPr>
        <p:spPr/>
        <p:txBody>
          <a:bodyPr/>
          <a:lstStyle>
            <a:lvl1pPr>
              <a:defRPr/>
            </a:lvl1pPr>
          </a:lstStyle>
          <a:p>
            <a:pPr>
              <a:defRPr/>
            </a:pPr>
            <a:endParaRPr lang="hu-HU"/>
          </a:p>
        </p:txBody>
      </p:sp>
      <p:sp>
        <p:nvSpPr>
          <p:cNvPr id="6" name="Slide Number Placeholder 5"/>
          <p:cNvSpPr>
            <a:spLocks noGrp="1"/>
          </p:cNvSpPr>
          <p:nvPr>
            <p:ph type="sldNum" sz="quarter" idx="12"/>
          </p:nvPr>
        </p:nvSpPr>
        <p:spPr/>
        <p:txBody>
          <a:bodyPr/>
          <a:lstStyle>
            <a:lvl1pPr>
              <a:defRPr/>
            </a:lvl1pPr>
          </a:lstStyle>
          <a:p>
            <a:pPr>
              <a:defRPr/>
            </a:pPr>
            <a:fld id="{1D5C9452-39F7-46E5-A215-5E315EA1ADA5}"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C74C1597-E71E-41BF-9170-06EAE17E529B}"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hu-HU"/>
          </a:p>
        </p:txBody>
      </p:sp>
      <p:sp>
        <p:nvSpPr>
          <p:cNvPr id="8" name="Footer Placeholder 2"/>
          <p:cNvSpPr>
            <a:spLocks noGrp="1"/>
          </p:cNvSpPr>
          <p:nvPr>
            <p:ph type="ftr" sz="quarter" idx="11"/>
          </p:nvPr>
        </p:nvSpPr>
        <p:spPr/>
        <p:txBody>
          <a:bodyPr/>
          <a:lstStyle>
            <a:lvl1pPr>
              <a:defRPr/>
            </a:lvl1pPr>
          </a:lstStyle>
          <a:p>
            <a:pPr>
              <a:defRPr/>
            </a:pPr>
            <a:endParaRPr lang="hu-HU"/>
          </a:p>
        </p:txBody>
      </p:sp>
      <p:sp>
        <p:nvSpPr>
          <p:cNvPr id="9" name="Slide Number Placeholder 22"/>
          <p:cNvSpPr>
            <a:spLocks noGrp="1"/>
          </p:cNvSpPr>
          <p:nvPr>
            <p:ph type="sldNum" sz="quarter" idx="12"/>
          </p:nvPr>
        </p:nvSpPr>
        <p:spPr/>
        <p:txBody>
          <a:bodyPr/>
          <a:lstStyle>
            <a:lvl1pPr>
              <a:defRPr/>
            </a:lvl1pPr>
          </a:lstStyle>
          <a:p>
            <a:pPr>
              <a:defRPr/>
            </a:pPr>
            <a:fld id="{C3D2B435-CAD2-453D-A645-84A474B3724A}"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hu-HU"/>
          </a:p>
        </p:txBody>
      </p:sp>
      <p:sp>
        <p:nvSpPr>
          <p:cNvPr id="4" name="Footer Placeholder 2"/>
          <p:cNvSpPr>
            <a:spLocks noGrp="1"/>
          </p:cNvSpPr>
          <p:nvPr>
            <p:ph type="ftr" sz="quarter" idx="11"/>
          </p:nvPr>
        </p:nvSpPr>
        <p:spPr/>
        <p:txBody>
          <a:bodyPr/>
          <a:lstStyle>
            <a:lvl1pPr>
              <a:defRPr/>
            </a:lvl1pPr>
          </a:lstStyle>
          <a:p>
            <a:pPr>
              <a:defRPr/>
            </a:pPr>
            <a:endParaRPr lang="hu-HU"/>
          </a:p>
        </p:txBody>
      </p:sp>
      <p:sp>
        <p:nvSpPr>
          <p:cNvPr id="5" name="Slide Number Placeholder 22"/>
          <p:cNvSpPr>
            <a:spLocks noGrp="1"/>
          </p:cNvSpPr>
          <p:nvPr>
            <p:ph type="sldNum" sz="quarter" idx="12"/>
          </p:nvPr>
        </p:nvSpPr>
        <p:spPr/>
        <p:txBody>
          <a:bodyPr/>
          <a:lstStyle>
            <a:lvl1pPr>
              <a:defRPr/>
            </a:lvl1pPr>
          </a:lstStyle>
          <a:p>
            <a:pPr>
              <a:defRPr/>
            </a:pPr>
            <a:fld id="{F56AB860-7C33-4F93-BDCD-F50B3A73796D}"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hu-HU"/>
          </a:p>
        </p:txBody>
      </p:sp>
      <p:sp>
        <p:nvSpPr>
          <p:cNvPr id="3" name="Footer Placeholder 2"/>
          <p:cNvSpPr>
            <a:spLocks noGrp="1"/>
          </p:cNvSpPr>
          <p:nvPr>
            <p:ph type="ftr" sz="quarter" idx="11"/>
          </p:nvPr>
        </p:nvSpPr>
        <p:spPr/>
        <p:txBody>
          <a:bodyPr/>
          <a:lstStyle>
            <a:lvl1pPr>
              <a:defRPr/>
            </a:lvl1pPr>
          </a:lstStyle>
          <a:p>
            <a:pPr>
              <a:defRPr/>
            </a:pPr>
            <a:endParaRPr lang="hu-HU"/>
          </a:p>
        </p:txBody>
      </p:sp>
      <p:sp>
        <p:nvSpPr>
          <p:cNvPr id="4" name="Slide Number Placeholder 22"/>
          <p:cNvSpPr>
            <a:spLocks noGrp="1"/>
          </p:cNvSpPr>
          <p:nvPr>
            <p:ph type="sldNum" sz="quarter" idx="12"/>
          </p:nvPr>
        </p:nvSpPr>
        <p:spPr/>
        <p:txBody>
          <a:bodyPr/>
          <a:lstStyle>
            <a:lvl1pPr>
              <a:defRPr/>
            </a:lvl1pPr>
          </a:lstStyle>
          <a:p>
            <a:pPr>
              <a:defRPr/>
            </a:pPr>
            <a:fld id="{B0F72582-6C84-4B60-B6B6-4FDCD60B7653}"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3685D7E7-3D49-4B72-8ACA-990183BB87F0}"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D298BA60-7188-418C-80C7-3745613D95EF}"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3075"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cs typeface="+mn-cs"/>
              </a:defRPr>
            </a:lvl1pPr>
          </a:lstStyle>
          <a:p>
            <a:pPr>
              <a:defRPr/>
            </a:pPr>
            <a:endParaRPr lang="hu-H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cs typeface="+mn-cs"/>
              </a:defRPr>
            </a:lvl1pPr>
          </a:lstStyle>
          <a:p>
            <a:pPr>
              <a:defRPr/>
            </a:pPr>
            <a:endParaRPr lang="hu-H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cs typeface="+mn-cs"/>
              </a:defRPr>
            </a:lvl1pPr>
          </a:lstStyle>
          <a:p>
            <a:pPr>
              <a:defRPr/>
            </a:pPr>
            <a:fld id="{27346773-E98C-459E-A160-67C6B29EEE26}" type="slidenum">
              <a:rPr lang="hu-HU"/>
              <a:pPr>
                <a:defRPr/>
              </a:pPr>
              <a:t>‹#›</a:t>
            </a:fld>
            <a:endParaRPr lang="hu-HU"/>
          </a:p>
        </p:txBody>
      </p:sp>
    </p:spTree>
  </p:cSld>
  <p:clrMap bg1="dk1" tx1="lt1" bg2="dk2" tx2="lt2" accent1="accent1" accent2="accent2" accent3="accent3" accent4="accent4" accent5="accent5" accent6="accent6" hlink="hlink" folHlink="folHlink"/>
  <p:sldLayoutIdLst>
    <p:sldLayoutId id="2147483766" r:id="rId1"/>
    <p:sldLayoutId id="2147483767" r:id="rId2"/>
    <p:sldLayoutId id="214748377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981075"/>
            <a:ext cx="8229600" cy="1143000"/>
          </a:xfrm>
        </p:spPr>
        <p:txBody>
          <a:bodyPr>
            <a:normAutofit fontScale="90000"/>
          </a:bodyPr>
          <a:lstStyle/>
          <a:p>
            <a:pPr eaLnBrk="1" fontAlgn="auto" hangingPunct="1">
              <a:spcAft>
                <a:spcPts val="0"/>
              </a:spcAft>
              <a:defRPr/>
            </a:pPr>
            <a:r>
              <a:rPr lang="hu-HU" sz="4800" dirty="0" smtClean="0"/>
              <a:t>CARDIOVASCULAR DISEASE (CVD)</a:t>
            </a:r>
          </a:p>
        </p:txBody>
      </p:sp>
      <p:pic>
        <p:nvPicPr>
          <p:cNvPr id="5123" name="Picture 7" descr="heart"/>
          <p:cNvPicPr>
            <a:picLocks noGrp="1" noChangeAspect="1" noChangeArrowheads="1"/>
          </p:cNvPicPr>
          <p:nvPr>
            <p:ph idx="1"/>
          </p:nvPr>
        </p:nvPicPr>
        <p:blipFill>
          <a:blip r:embed="rId3" cstate="print"/>
          <a:srcRect/>
          <a:stretch>
            <a:fillRect/>
          </a:stretch>
        </p:blipFill>
        <p:spPr>
          <a:xfrm>
            <a:off x="3500430" y="3214686"/>
            <a:ext cx="2339975" cy="1741487"/>
          </a:xfrm>
        </p:spPr>
      </p:pic>
      <p:sp>
        <p:nvSpPr>
          <p:cNvPr id="20483" name="Rectangle 3"/>
          <p:cNvSpPr>
            <a:spLocks noChangeArrowheads="1"/>
          </p:cNvSpPr>
          <p:nvPr/>
        </p:nvSpPr>
        <p:spPr bwMode="auto">
          <a:xfrm>
            <a:off x="762000" y="1371600"/>
            <a:ext cx="7772400" cy="1143000"/>
          </a:xfrm>
          <a:prstGeom prst="rect">
            <a:avLst/>
          </a:prstGeom>
          <a:noFill/>
          <a:ln w="9525">
            <a:noFill/>
            <a:miter lim="800000"/>
            <a:headEnd/>
            <a:tailEnd/>
          </a:ln>
          <a:effectLst/>
        </p:spPr>
        <p:txBody>
          <a:bodyPr anchor="ctr"/>
          <a:lstStyle/>
          <a:p>
            <a:pPr algn="ctr">
              <a:defRPr/>
            </a:pPr>
            <a:endParaRPr lang="en-US" sz="6000" b="1">
              <a:solidFill>
                <a:schemeClr val="tx2"/>
              </a:solidFill>
              <a:effectLst>
                <a:outerShdw blurRad="38100" dist="38100" dir="2700000" algn="tl">
                  <a:srgbClr val="000000"/>
                </a:outerShdw>
              </a:effectLst>
              <a:cs typeface="+mn-cs"/>
            </a:endParaRPr>
          </a:p>
        </p:txBody>
      </p:sp>
      <p:sp>
        <p:nvSpPr>
          <p:cNvPr id="20485" name="Rectangle 5"/>
          <p:cNvSpPr>
            <a:spLocks noChangeArrowheads="1"/>
          </p:cNvSpPr>
          <p:nvPr/>
        </p:nvSpPr>
        <p:spPr bwMode="auto">
          <a:xfrm>
            <a:off x="914400" y="1600200"/>
            <a:ext cx="7772400" cy="1143000"/>
          </a:xfrm>
          <a:prstGeom prst="rect">
            <a:avLst/>
          </a:prstGeom>
          <a:noFill/>
          <a:ln w="9525">
            <a:noFill/>
            <a:miter lim="800000"/>
            <a:headEnd/>
            <a:tailEnd/>
          </a:ln>
          <a:effectLst/>
        </p:spPr>
        <p:txBody>
          <a:bodyPr anchor="ctr"/>
          <a:lstStyle/>
          <a:p>
            <a:pPr algn="ctr">
              <a:defRPr/>
            </a:pPr>
            <a:endParaRPr lang="en-US" sz="5400" b="1">
              <a:solidFill>
                <a:schemeClr val="tx2"/>
              </a:solidFill>
              <a:effectLst>
                <a:outerShdw blurRad="38100" dist="38100" dir="2700000" algn="tl">
                  <a:srgbClr val="000000"/>
                </a:outerShdw>
              </a:effectLst>
              <a:cs typeface="+mn-cs"/>
            </a:endParaRPr>
          </a:p>
        </p:txBody>
      </p:sp>
      <p:sp>
        <p:nvSpPr>
          <p:cNvPr id="20486" name="Rectangle 6"/>
          <p:cNvSpPr>
            <a:spLocks noChangeArrowheads="1"/>
          </p:cNvSpPr>
          <p:nvPr/>
        </p:nvSpPr>
        <p:spPr bwMode="auto">
          <a:xfrm>
            <a:off x="1524000" y="4038600"/>
            <a:ext cx="6400800" cy="1752600"/>
          </a:xfrm>
          <a:prstGeom prst="rect">
            <a:avLst/>
          </a:prstGeom>
          <a:noFill/>
          <a:ln w="9525">
            <a:noFill/>
            <a:miter lim="800000"/>
            <a:headEnd/>
            <a:tailEnd/>
          </a:ln>
          <a:effectLst/>
        </p:spPr>
        <p:txBody>
          <a:bodyPr/>
          <a:lstStyle/>
          <a:p>
            <a:pPr algn="ctr">
              <a:spcBef>
                <a:spcPct val="20000"/>
              </a:spcBef>
              <a:buClr>
                <a:schemeClr val="hlink"/>
              </a:buClr>
              <a:defRPr/>
            </a:pPr>
            <a:endParaRPr lang="en-US" sz="3200">
              <a:effectLst>
                <a:outerShdw blurRad="38100" dist="38100" dir="2700000" algn="tl">
                  <a:srgbClr val="000000"/>
                </a:outerShdw>
              </a:effectLs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reeform 5"/>
          <p:cNvSpPr>
            <a:spLocks/>
          </p:cNvSpPr>
          <p:nvPr/>
        </p:nvSpPr>
        <p:spPr bwMode="auto">
          <a:xfrm>
            <a:off x="520700" y="5711825"/>
            <a:ext cx="7626350" cy="609600"/>
          </a:xfrm>
          <a:custGeom>
            <a:avLst/>
            <a:gdLst>
              <a:gd name="T0" fmla="*/ 0 w 4804"/>
              <a:gd name="T1" fmla="*/ 2147483647 h 384"/>
              <a:gd name="T2" fmla="*/ 2147483647 w 4804"/>
              <a:gd name="T3" fmla="*/ 0 h 384"/>
              <a:gd name="T4" fmla="*/ 2147483647 w 4804"/>
              <a:gd name="T5" fmla="*/ 0 h 384"/>
              <a:gd name="T6" fmla="*/ 2147483647 w 4804"/>
              <a:gd name="T7" fmla="*/ 2147483647 h 384"/>
              <a:gd name="T8" fmla="*/ 0 w 4804"/>
              <a:gd name="T9" fmla="*/ 2147483647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0" y="384"/>
                </a:moveTo>
                <a:lnTo>
                  <a:pt x="491" y="0"/>
                </a:lnTo>
                <a:lnTo>
                  <a:pt x="4804" y="0"/>
                </a:lnTo>
                <a:lnTo>
                  <a:pt x="4312" y="384"/>
                </a:lnTo>
                <a:lnTo>
                  <a:pt x="0" y="384"/>
                </a:lnTo>
                <a:close/>
              </a:path>
            </a:pathLst>
          </a:custGeom>
          <a:solidFill>
            <a:srgbClr val="808080"/>
          </a:solidFill>
          <a:ln w="9525">
            <a:noFill/>
            <a:round/>
            <a:headEnd/>
            <a:tailEnd/>
          </a:ln>
        </p:spPr>
        <p:txBody>
          <a:bodyPr/>
          <a:lstStyle/>
          <a:p>
            <a:endParaRPr lang="ar-SA"/>
          </a:p>
        </p:txBody>
      </p:sp>
      <p:sp>
        <p:nvSpPr>
          <p:cNvPr id="1028" name="Freeform 6"/>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solidFill>
            <a:srgbClr val="C0C0C0"/>
          </a:solidFill>
          <a:ln w="9525">
            <a:noFill/>
            <a:round/>
            <a:headEnd/>
            <a:tailEnd/>
          </a:ln>
        </p:spPr>
        <p:txBody>
          <a:bodyPr/>
          <a:lstStyle/>
          <a:p>
            <a:endParaRPr lang="ar-SA"/>
          </a:p>
        </p:txBody>
      </p:sp>
      <p:sp>
        <p:nvSpPr>
          <p:cNvPr id="1029" name="Rectangle 7"/>
          <p:cNvSpPr>
            <a:spLocks noChangeArrowheads="1"/>
          </p:cNvSpPr>
          <p:nvPr/>
        </p:nvSpPr>
        <p:spPr bwMode="auto">
          <a:xfrm>
            <a:off x="1300163" y="863600"/>
            <a:ext cx="6846887" cy="4848225"/>
          </a:xfrm>
          <a:prstGeom prst="rect">
            <a:avLst/>
          </a:prstGeom>
          <a:solidFill>
            <a:srgbClr val="C0C0C0"/>
          </a:solidFill>
          <a:ln w="9525">
            <a:noFill/>
            <a:miter lim="800000"/>
            <a:headEnd/>
            <a:tailEnd/>
          </a:ln>
        </p:spPr>
        <p:txBody>
          <a:bodyPr/>
          <a:lstStyle/>
          <a:p>
            <a:endParaRPr lang="en-US"/>
          </a:p>
        </p:txBody>
      </p:sp>
      <p:sp>
        <p:nvSpPr>
          <p:cNvPr id="1030" name="Freeform 8"/>
          <p:cNvSpPr>
            <a:spLocks/>
          </p:cNvSpPr>
          <p:nvPr/>
        </p:nvSpPr>
        <p:spPr bwMode="auto">
          <a:xfrm>
            <a:off x="520700" y="57118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1" name="Freeform 9"/>
          <p:cNvSpPr>
            <a:spLocks/>
          </p:cNvSpPr>
          <p:nvPr/>
        </p:nvSpPr>
        <p:spPr bwMode="auto">
          <a:xfrm>
            <a:off x="520700" y="52292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2" name="Freeform 10"/>
          <p:cNvSpPr>
            <a:spLocks/>
          </p:cNvSpPr>
          <p:nvPr/>
        </p:nvSpPr>
        <p:spPr bwMode="auto">
          <a:xfrm>
            <a:off x="520700" y="4748213"/>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1033" name="Freeform 11"/>
          <p:cNvSpPr>
            <a:spLocks/>
          </p:cNvSpPr>
          <p:nvPr/>
        </p:nvSpPr>
        <p:spPr bwMode="auto">
          <a:xfrm>
            <a:off x="520700" y="425608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4" name="Freeform 12"/>
          <p:cNvSpPr>
            <a:spLocks/>
          </p:cNvSpPr>
          <p:nvPr/>
        </p:nvSpPr>
        <p:spPr bwMode="auto">
          <a:xfrm>
            <a:off x="520700" y="377507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5" name="Freeform 13"/>
          <p:cNvSpPr>
            <a:spLocks/>
          </p:cNvSpPr>
          <p:nvPr/>
        </p:nvSpPr>
        <p:spPr bwMode="auto">
          <a:xfrm>
            <a:off x="520700" y="3292475"/>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1036" name="Freeform 14"/>
          <p:cNvSpPr>
            <a:spLocks/>
          </p:cNvSpPr>
          <p:nvPr/>
        </p:nvSpPr>
        <p:spPr bwMode="auto">
          <a:xfrm>
            <a:off x="520700" y="28019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7" name="Freeform 15"/>
          <p:cNvSpPr>
            <a:spLocks/>
          </p:cNvSpPr>
          <p:nvPr/>
        </p:nvSpPr>
        <p:spPr bwMode="auto">
          <a:xfrm>
            <a:off x="520700" y="23193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38" name="Freeform 16"/>
          <p:cNvSpPr>
            <a:spLocks/>
          </p:cNvSpPr>
          <p:nvPr/>
        </p:nvSpPr>
        <p:spPr bwMode="auto">
          <a:xfrm>
            <a:off x="520700" y="1836738"/>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1039" name="Freeform 17"/>
          <p:cNvSpPr>
            <a:spLocks/>
          </p:cNvSpPr>
          <p:nvPr/>
        </p:nvSpPr>
        <p:spPr bwMode="auto">
          <a:xfrm>
            <a:off x="520700" y="13462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40" name="Freeform 18"/>
          <p:cNvSpPr>
            <a:spLocks/>
          </p:cNvSpPr>
          <p:nvPr/>
        </p:nvSpPr>
        <p:spPr bwMode="auto">
          <a:xfrm>
            <a:off x="520700" y="8636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1041" name="Freeform 19"/>
          <p:cNvSpPr>
            <a:spLocks/>
          </p:cNvSpPr>
          <p:nvPr/>
        </p:nvSpPr>
        <p:spPr bwMode="auto">
          <a:xfrm>
            <a:off x="520700" y="5711825"/>
            <a:ext cx="7626350" cy="609600"/>
          </a:xfrm>
          <a:custGeom>
            <a:avLst/>
            <a:gdLst>
              <a:gd name="T0" fmla="*/ 2147483647 w 4804"/>
              <a:gd name="T1" fmla="*/ 0 h 384"/>
              <a:gd name="T2" fmla="*/ 2147483647 w 4804"/>
              <a:gd name="T3" fmla="*/ 2147483647 h 384"/>
              <a:gd name="T4" fmla="*/ 0 w 4804"/>
              <a:gd name="T5" fmla="*/ 2147483647 h 384"/>
              <a:gd name="T6" fmla="*/ 2147483647 w 4804"/>
              <a:gd name="T7" fmla="*/ 0 h 384"/>
              <a:gd name="T8" fmla="*/ 2147483647 w 4804"/>
              <a:gd name="T9" fmla="*/ 0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4804" y="0"/>
                </a:moveTo>
                <a:lnTo>
                  <a:pt x="4312" y="384"/>
                </a:lnTo>
                <a:lnTo>
                  <a:pt x="0" y="384"/>
                </a:lnTo>
                <a:lnTo>
                  <a:pt x="491" y="0"/>
                </a:lnTo>
                <a:lnTo>
                  <a:pt x="4804" y="0"/>
                </a:lnTo>
                <a:close/>
              </a:path>
            </a:pathLst>
          </a:custGeom>
          <a:noFill/>
          <a:ln w="0">
            <a:solidFill>
              <a:srgbClr val="000000"/>
            </a:solidFill>
            <a:round/>
            <a:headEnd/>
            <a:tailEnd/>
          </a:ln>
        </p:spPr>
        <p:txBody>
          <a:bodyPr/>
          <a:lstStyle/>
          <a:p>
            <a:endParaRPr lang="ar-SA"/>
          </a:p>
        </p:txBody>
      </p:sp>
      <p:sp>
        <p:nvSpPr>
          <p:cNvPr id="1042" name="Freeform 20"/>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noFill/>
          <a:ln w="9525">
            <a:solidFill>
              <a:srgbClr val="808080"/>
            </a:solidFill>
            <a:round/>
            <a:headEnd/>
            <a:tailEnd/>
          </a:ln>
        </p:spPr>
        <p:txBody>
          <a:bodyPr/>
          <a:lstStyle/>
          <a:p>
            <a:endParaRPr lang="ar-SA"/>
          </a:p>
        </p:txBody>
      </p:sp>
      <p:sp>
        <p:nvSpPr>
          <p:cNvPr id="1043" name="Rectangle 21"/>
          <p:cNvSpPr>
            <a:spLocks noChangeArrowheads="1"/>
          </p:cNvSpPr>
          <p:nvPr/>
        </p:nvSpPr>
        <p:spPr bwMode="auto">
          <a:xfrm>
            <a:off x="1300163" y="863600"/>
            <a:ext cx="6846887" cy="4848225"/>
          </a:xfrm>
          <a:prstGeom prst="rect">
            <a:avLst/>
          </a:prstGeom>
          <a:noFill/>
          <a:ln w="9525">
            <a:solidFill>
              <a:srgbClr val="808080"/>
            </a:solidFill>
            <a:miter lim="800000"/>
            <a:headEnd/>
            <a:tailEnd/>
          </a:ln>
        </p:spPr>
        <p:txBody>
          <a:bodyPr/>
          <a:lstStyle/>
          <a:p>
            <a:endParaRPr lang="en-US"/>
          </a:p>
        </p:txBody>
      </p:sp>
      <p:sp>
        <p:nvSpPr>
          <p:cNvPr id="1044" name="Freeform 22"/>
          <p:cNvSpPr>
            <a:spLocks/>
          </p:cNvSpPr>
          <p:nvPr/>
        </p:nvSpPr>
        <p:spPr bwMode="auto">
          <a:xfrm>
            <a:off x="2346325" y="5675313"/>
            <a:ext cx="320675" cy="463550"/>
          </a:xfrm>
          <a:custGeom>
            <a:avLst/>
            <a:gdLst>
              <a:gd name="T0" fmla="*/ 0 w 202"/>
              <a:gd name="T1" fmla="*/ 2147483647 h 292"/>
              <a:gd name="T2" fmla="*/ 0 w 202"/>
              <a:gd name="T3" fmla="*/ 2147483647 h 292"/>
              <a:gd name="T4" fmla="*/ 2147483647 w 202"/>
              <a:gd name="T5" fmla="*/ 0 h 292"/>
              <a:gd name="T6" fmla="*/ 2147483647 w 202"/>
              <a:gd name="T7" fmla="*/ 2147483647 h 292"/>
              <a:gd name="T8" fmla="*/ 0 w 202"/>
              <a:gd name="T9" fmla="*/ 2147483647 h 292"/>
              <a:gd name="T10" fmla="*/ 0 60000 65536"/>
              <a:gd name="T11" fmla="*/ 0 60000 65536"/>
              <a:gd name="T12" fmla="*/ 0 60000 65536"/>
              <a:gd name="T13" fmla="*/ 0 60000 65536"/>
              <a:gd name="T14" fmla="*/ 0 60000 65536"/>
              <a:gd name="T15" fmla="*/ 0 w 202"/>
              <a:gd name="T16" fmla="*/ 0 h 292"/>
              <a:gd name="T17" fmla="*/ 202 w 202"/>
              <a:gd name="T18" fmla="*/ 292 h 292"/>
            </a:gdLst>
            <a:ahLst/>
            <a:cxnLst>
              <a:cxn ang="T10">
                <a:pos x="T0" y="T1"/>
              </a:cxn>
              <a:cxn ang="T11">
                <a:pos x="T2" y="T3"/>
              </a:cxn>
              <a:cxn ang="T12">
                <a:pos x="T4" y="T5"/>
              </a:cxn>
              <a:cxn ang="T13">
                <a:pos x="T6" y="T7"/>
              </a:cxn>
              <a:cxn ang="T14">
                <a:pos x="T8" y="T9"/>
              </a:cxn>
            </a:cxnLst>
            <a:rect l="T15" t="T16" r="T17" b="T18"/>
            <a:pathLst>
              <a:path w="202" h="292">
                <a:moveTo>
                  <a:pt x="0" y="292"/>
                </a:moveTo>
                <a:lnTo>
                  <a:pt x="0" y="149"/>
                </a:lnTo>
                <a:lnTo>
                  <a:pt x="202" y="0"/>
                </a:lnTo>
                <a:lnTo>
                  <a:pt x="202" y="138"/>
                </a:lnTo>
                <a:lnTo>
                  <a:pt x="0" y="292"/>
                </a:lnTo>
                <a:close/>
              </a:path>
            </a:pathLst>
          </a:custGeom>
          <a:solidFill>
            <a:srgbClr val="4D4D80"/>
          </a:solidFill>
          <a:ln w="9525">
            <a:solidFill>
              <a:srgbClr val="000000"/>
            </a:solidFill>
            <a:round/>
            <a:headEnd/>
            <a:tailEnd/>
          </a:ln>
        </p:spPr>
        <p:txBody>
          <a:bodyPr/>
          <a:lstStyle/>
          <a:p>
            <a:endParaRPr lang="ar-SA"/>
          </a:p>
        </p:txBody>
      </p:sp>
      <p:sp>
        <p:nvSpPr>
          <p:cNvPr id="1045" name="Rectangle 23"/>
          <p:cNvSpPr>
            <a:spLocks noChangeArrowheads="1"/>
          </p:cNvSpPr>
          <p:nvPr/>
        </p:nvSpPr>
        <p:spPr bwMode="auto">
          <a:xfrm>
            <a:off x="1433513" y="5911850"/>
            <a:ext cx="912812" cy="227013"/>
          </a:xfrm>
          <a:prstGeom prst="rect">
            <a:avLst/>
          </a:prstGeom>
          <a:solidFill>
            <a:srgbClr val="9999FF"/>
          </a:solidFill>
          <a:ln w="9525">
            <a:solidFill>
              <a:srgbClr val="000000"/>
            </a:solidFill>
            <a:miter lim="800000"/>
            <a:headEnd/>
            <a:tailEnd/>
          </a:ln>
        </p:spPr>
        <p:txBody>
          <a:bodyPr/>
          <a:lstStyle/>
          <a:p>
            <a:endParaRPr lang="en-US"/>
          </a:p>
        </p:txBody>
      </p:sp>
      <p:sp>
        <p:nvSpPr>
          <p:cNvPr id="1046" name="Freeform 24"/>
          <p:cNvSpPr>
            <a:spLocks/>
          </p:cNvSpPr>
          <p:nvPr/>
        </p:nvSpPr>
        <p:spPr bwMode="auto">
          <a:xfrm>
            <a:off x="2346325" y="5121275"/>
            <a:ext cx="320675" cy="790575"/>
          </a:xfrm>
          <a:custGeom>
            <a:avLst/>
            <a:gdLst>
              <a:gd name="T0" fmla="*/ 0 w 202"/>
              <a:gd name="T1" fmla="*/ 2147483647 h 498"/>
              <a:gd name="T2" fmla="*/ 0 w 202"/>
              <a:gd name="T3" fmla="*/ 2147483647 h 498"/>
              <a:gd name="T4" fmla="*/ 2147483647 w 202"/>
              <a:gd name="T5" fmla="*/ 0 h 498"/>
              <a:gd name="T6" fmla="*/ 2147483647 w 202"/>
              <a:gd name="T7" fmla="*/ 2147483647 h 498"/>
              <a:gd name="T8" fmla="*/ 0 w 202"/>
              <a:gd name="T9" fmla="*/ 2147483647 h 498"/>
              <a:gd name="T10" fmla="*/ 0 60000 65536"/>
              <a:gd name="T11" fmla="*/ 0 60000 65536"/>
              <a:gd name="T12" fmla="*/ 0 60000 65536"/>
              <a:gd name="T13" fmla="*/ 0 60000 65536"/>
              <a:gd name="T14" fmla="*/ 0 60000 65536"/>
              <a:gd name="T15" fmla="*/ 0 w 202"/>
              <a:gd name="T16" fmla="*/ 0 h 498"/>
              <a:gd name="T17" fmla="*/ 202 w 202"/>
              <a:gd name="T18" fmla="*/ 498 h 498"/>
            </a:gdLst>
            <a:ahLst/>
            <a:cxnLst>
              <a:cxn ang="T10">
                <a:pos x="T0" y="T1"/>
              </a:cxn>
              <a:cxn ang="T11">
                <a:pos x="T2" y="T3"/>
              </a:cxn>
              <a:cxn ang="T12">
                <a:pos x="T4" y="T5"/>
              </a:cxn>
              <a:cxn ang="T13">
                <a:pos x="T6" y="T7"/>
              </a:cxn>
              <a:cxn ang="T14">
                <a:pos x="T8" y="T9"/>
              </a:cxn>
            </a:cxnLst>
            <a:rect l="T15" t="T16" r="T17" b="T18"/>
            <a:pathLst>
              <a:path w="202" h="498">
                <a:moveTo>
                  <a:pt x="0" y="498"/>
                </a:moveTo>
                <a:lnTo>
                  <a:pt x="0" y="154"/>
                </a:lnTo>
                <a:lnTo>
                  <a:pt x="202" y="0"/>
                </a:lnTo>
                <a:lnTo>
                  <a:pt x="202" y="349"/>
                </a:lnTo>
                <a:lnTo>
                  <a:pt x="0" y="498"/>
                </a:lnTo>
                <a:close/>
              </a:path>
            </a:pathLst>
          </a:custGeom>
          <a:solidFill>
            <a:srgbClr val="4D1A33"/>
          </a:solidFill>
          <a:ln w="9525">
            <a:solidFill>
              <a:srgbClr val="000000"/>
            </a:solidFill>
            <a:round/>
            <a:headEnd/>
            <a:tailEnd/>
          </a:ln>
        </p:spPr>
        <p:txBody>
          <a:bodyPr/>
          <a:lstStyle/>
          <a:p>
            <a:endParaRPr lang="ar-SA"/>
          </a:p>
        </p:txBody>
      </p:sp>
      <p:sp>
        <p:nvSpPr>
          <p:cNvPr id="1047" name="Rectangle 25"/>
          <p:cNvSpPr>
            <a:spLocks noChangeArrowheads="1"/>
          </p:cNvSpPr>
          <p:nvPr/>
        </p:nvSpPr>
        <p:spPr bwMode="auto">
          <a:xfrm>
            <a:off x="1433513" y="5365750"/>
            <a:ext cx="912812" cy="546100"/>
          </a:xfrm>
          <a:prstGeom prst="rect">
            <a:avLst/>
          </a:prstGeom>
          <a:solidFill>
            <a:srgbClr val="993366"/>
          </a:solidFill>
          <a:ln w="9525">
            <a:solidFill>
              <a:srgbClr val="000000"/>
            </a:solidFill>
            <a:miter lim="800000"/>
            <a:headEnd/>
            <a:tailEnd/>
          </a:ln>
        </p:spPr>
        <p:txBody>
          <a:bodyPr/>
          <a:lstStyle/>
          <a:p>
            <a:endParaRPr lang="en-US"/>
          </a:p>
        </p:txBody>
      </p:sp>
      <p:sp>
        <p:nvSpPr>
          <p:cNvPr id="1048" name="Freeform 26"/>
          <p:cNvSpPr>
            <a:spLocks/>
          </p:cNvSpPr>
          <p:nvPr/>
        </p:nvSpPr>
        <p:spPr bwMode="auto">
          <a:xfrm>
            <a:off x="2346325" y="4029075"/>
            <a:ext cx="320675" cy="1336675"/>
          </a:xfrm>
          <a:custGeom>
            <a:avLst/>
            <a:gdLst>
              <a:gd name="T0" fmla="*/ 0 w 202"/>
              <a:gd name="T1" fmla="*/ 2147483647 h 842"/>
              <a:gd name="T2" fmla="*/ 0 w 202"/>
              <a:gd name="T3" fmla="*/ 2147483647 h 842"/>
              <a:gd name="T4" fmla="*/ 2147483647 w 202"/>
              <a:gd name="T5" fmla="*/ 0 h 842"/>
              <a:gd name="T6" fmla="*/ 2147483647 w 202"/>
              <a:gd name="T7" fmla="*/ 2147483647 h 842"/>
              <a:gd name="T8" fmla="*/ 0 w 202"/>
              <a:gd name="T9" fmla="*/ 2147483647 h 842"/>
              <a:gd name="T10" fmla="*/ 0 60000 65536"/>
              <a:gd name="T11" fmla="*/ 0 60000 65536"/>
              <a:gd name="T12" fmla="*/ 0 60000 65536"/>
              <a:gd name="T13" fmla="*/ 0 60000 65536"/>
              <a:gd name="T14" fmla="*/ 0 60000 65536"/>
              <a:gd name="T15" fmla="*/ 0 w 202"/>
              <a:gd name="T16" fmla="*/ 0 h 842"/>
              <a:gd name="T17" fmla="*/ 202 w 202"/>
              <a:gd name="T18" fmla="*/ 842 h 842"/>
            </a:gdLst>
            <a:ahLst/>
            <a:cxnLst>
              <a:cxn ang="T10">
                <a:pos x="T0" y="T1"/>
              </a:cxn>
              <a:cxn ang="T11">
                <a:pos x="T2" y="T3"/>
              </a:cxn>
              <a:cxn ang="T12">
                <a:pos x="T4" y="T5"/>
              </a:cxn>
              <a:cxn ang="T13">
                <a:pos x="T6" y="T7"/>
              </a:cxn>
              <a:cxn ang="T14">
                <a:pos x="T8" y="T9"/>
              </a:cxn>
            </a:cxnLst>
            <a:rect l="T15" t="T16" r="T17" b="T18"/>
            <a:pathLst>
              <a:path w="202" h="842">
                <a:moveTo>
                  <a:pt x="0" y="842"/>
                </a:moveTo>
                <a:lnTo>
                  <a:pt x="0" y="155"/>
                </a:lnTo>
                <a:lnTo>
                  <a:pt x="202" y="0"/>
                </a:lnTo>
                <a:lnTo>
                  <a:pt x="202" y="688"/>
                </a:lnTo>
                <a:lnTo>
                  <a:pt x="0" y="842"/>
                </a:lnTo>
                <a:close/>
              </a:path>
            </a:pathLst>
          </a:custGeom>
          <a:solidFill>
            <a:srgbClr val="808066"/>
          </a:solidFill>
          <a:ln w="9525">
            <a:solidFill>
              <a:srgbClr val="000000"/>
            </a:solidFill>
            <a:round/>
            <a:headEnd/>
            <a:tailEnd/>
          </a:ln>
        </p:spPr>
        <p:txBody>
          <a:bodyPr/>
          <a:lstStyle/>
          <a:p>
            <a:endParaRPr lang="ar-SA"/>
          </a:p>
        </p:txBody>
      </p:sp>
      <p:sp>
        <p:nvSpPr>
          <p:cNvPr id="1049" name="Rectangle 27"/>
          <p:cNvSpPr>
            <a:spLocks noChangeArrowheads="1"/>
          </p:cNvSpPr>
          <p:nvPr/>
        </p:nvSpPr>
        <p:spPr bwMode="auto">
          <a:xfrm>
            <a:off x="1433513" y="4275138"/>
            <a:ext cx="912812" cy="1090612"/>
          </a:xfrm>
          <a:prstGeom prst="rect">
            <a:avLst/>
          </a:prstGeom>
          <a:solidFill>
            <a:srgbClr val="FFFFCC"/>
          </a:solidFill>
          <a:ln w="9525">
            <a:solidFill>
              <a:srgbClr val="000000"/>
            </a:solidFill>
            <a:miter lim="800000"/>
            <a:headEnd/>
            <a:tailEnd/>
          </a:ln>
        </p:spPr>
        <p:txBody>
          <a:bodyPr/>
          <a:lstStyle/>
          <a:p>
            <a:endParaRPr lang="en-US"/>
          </a:p>
        </p:txBody>
      </p:sp>
      <p:sp>
        <p:nvSpPr>
          <p:cNvPr id="1050" name="Freeform 28"/>
          <p:cNvSpPr>
            <a:spLocks/>
          </p:cNvSpPr>
          <p:nvPr/>
        </p:nvSpPr>
        <p:spPr bwMode="auto">
          <a:xfrm>
            <a:off x="2346325" y="1046163"/>
            <a:ext cx="320675" cy="3228975"/>
          </a:xfrm>
          <a:custGeom>
            <a:avLst/>
            <a:gdLst>
              <a:gd name="T0" fmla="*/ 0 w 202"/>
              <a:gd name="T1" fmla="*/ 2147483647 h 2034"/>
              <a:gd name="T2" fmla="*/ 0 w 202"/>
              <a:gd name="T3" fmla="*/ 2147483647 h 2034"/>
              <a:gd name="T4" fmla="*/ 2147483647 w 202"/>
              <a:gd name="T5" fmla="*/ 0 h 2034"/>
              <a:gd name="T6" fmla="*/ 2147483647 w 202"/>
              <a:gd name="T7" fmla="*/ 2147483647 h 2034"/>
              <a:gd name="T8" fmla="*/ 0 w 202"/>
              <a:gd name="T9" fmla="*/ 2147483647 h 2034"/>
              <a:gd name="T10" fmla="*/ 0 60000 65536"/>
              <a:gd name="T11" fmla="*/ 0 60000 65536"/>
              <a:gd name="T12" fmla="*/ 0 60000 65536"/>
              <a:gd name="T13" fmla="*/ 0 60000 65536"/>
              <a:gd name="T14" fmla="*/ 0 60000 65536"/>
              <a:gd name="T15" fmla="*/ 0 w 202"/>
              <a:gd name="T16" fmla="*/ 0 h 2034"/>
              <a:gd name="T17" fmla="*/ 202 w 202"/>
              <a:gd name="T18" fmla="*/ 2034 h 2034"/>
            </a:gdLst>
            <a:ahLst/>
            <a:cxnLst>
              <a:cxn ang="T10">
                <a:pos x="T0" y="T1"/>
              </a:cxn>
              <a:cxn ang="T11">
                <a:pos x="T2" y="T3"/>
              </a:cxn>
              <a:cxn ang="T12">
                <a:pos x="T4" y="T5"/>
              </a:cxn>
              <a:cxn ang="T13">
                <a:pos x="T6" y="T7"/>
              </a:cxn>
              <a:cxn ang="T14">
                <a:pos x="T8" y="T9"/>
              </a:cxn>
            </a:cxnLst>
            <a:rect l="T15" t="T16" r="T17" b="T18"/>
            <a:pathLst>
              <a:path w="202" h="2034">
                <a:moveTo>
                  <a:pt x="0" y="2034"/>
                </a:moveTo>
                <a:lnTo>
                  <a:pt x="0" y="155"/>
                </a:lnTo>
                <a:lnTo>
                  <a:pt x="202" y="0"/>
                </a:lnTo>
                <a:lnTo>
                  <a:pt x="202" y="1879"/>
                </a:lnTo>
                <a:lnTo>
                  <a:pt x="0" y="2034"/>
                </a:lnTo>
                <a:close/>
              </a:path>
            </a:pathLst>
          </a:custGeom>
          <a:solidFill>
            <a:srgbClr val="668080"/>
          </a:solidFill>
          <a:ln w="9525">
            <a:solidFill>
              <a:srgbClr val="000000"/>
            </a:solidFill>
            <a:round/>
            <a:headEnd/>
            <a:tailEnd/>
          </a:ln>
        </p:spPr>
        <p:txBody>
          <a:bodyPr/>
          <a:lstStyle/>
          <a:p>
            <a:endParaRPr lang="ar-SA"/>
          </a:p>
        </p:txBody>
      </p:sp>
      <p:sp>
        <p:nvSpPr>
          <p:cNvPr id="1051" name="Rectangle 29"/>
          <p:cNvSpPr>
            <a:spLocks noChangeArrowheads="1"/>
          </p:cNvSpPr>
          <p:nvPr/>
        </p:nvSpPr>
        <p:spPr bwMode="auto">
          <a:xfrm>
            <a:off x="1433513" y="1292225"/>
            <a:ext cx="912812" cy="2982913"/>
          </a:xfrm>
          <a:prstGeom prst="rect">
            <a:avLst/>
          </a:prstGeom>
          <a:solidFill>
            <a:srgbClr val="CCFFFF"/>
          </a:solidFill>
          <a:ln w="9525">
            <a:solidFill>
              <a:srgbClr val="000000"/>
            </a:solidFill>
            <a:miter lim="800000"/>
            <a:headEnd/>
            <a:tailEnd/>
          </a:ln>
        </p:spPr>
        <p:txBody>
          <a:bodyPr/>
          <a:lstStyle/>
          <a:p>
            <a:endParaRPr lang="en-US"/>
          </a:p>
        </p:txBody>
      </p:sp>
      <p:sp>
        <p:nvSpPr>
          <p:cNvPr id="1052" name="Freeform 30"/>
          <p:cNvSpPr>
            <a:spLocks/>
          </p:cNvSpPr>
          <p:nvPr/>
        </p:nvSpPr>
        <p:spPr bwMode="auto">
          <a:xfrm>
            <a:off x="1433513" y="1046163"/>
            <a:ext cx="1233487"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75" y="155"/>
                </a:moveTo>
                <a:lnTo>
                  <a:pt x="777" y="0"/>
                </a:lnTo>
                <a:lnTo>
                  <a:pt x="196" y="0"/>
                </a:lnTo>
                <a:lnTo>
                  <a:pt x="0" y="155"/>
                </a:lnTo>
                <a:lnTo>
                  <a:pt x="575" y="155"/>
                </a:lnTo>
                <a:close/>
              </a:path>
            </a:pathLst>
          </a:custGeom>
          <a:solidFill>
            <a:srgbClr val="99BFBF"/>
          </a:solidFill>
          <a:ln w="9525">
            <a:solidFill>
              <a:srgbClr val="000000"/>
            </a:solidFill>
            <a:round/>
            <a:headEnd/>
            <a:tailEnd/>
          </a:ln>
        </p:spPr>
        <p:txBody>
          <a:bodyPr/>
          <a:lstStyle/>
          <a:p>
            <a:endParaRPr lang="ar-SA"/>
          </a:p>
        </p:txBody>
      </p:sp>
      <p:sp>
        <p:nvSpPr>
          <p:cNvPr id="1053" name="Rectangle 31"/>
          <p:cNvSpPr>
            <a:spLocks noChangeArrowheads="1"/>
          </p:cNvSpPr>
          <p:nvPr/>
        </p:nvSpPr>
        <p:spPr bwMode="auto">
          <a:xfrm>
            <a:off x="1725613" y="5938838"/>
            <a:ext cx="407987"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4,6%</a:t>
            </a:r>
            <a:endParaRPr lang="en-US" sz="2400"/>
          </a:p>
        </p:txBody>
      </p:sp>
      <p:sp>
        <p:nvSpPr>
          <p:cNvPr id="1054" name="Rectangle 32"/>
          <p:cNvSpPr>
            <a:spLocks noChangeArrowheads="1"/>
          </p:cNvSpPr>
          <p:nvPr/>
        </p:nvSpPr>
        <p:spPr bwMode="auto">
          <a:xfrm>
            <a:off x="1690688" y="555783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11,4%</a:t>
            </a:r>
            <a:endParaRPr lang="en-US" sz="2400"/>
          </a:p>
        </p:txBody>
      </p:sp>
      <p:sp>
        <p:nvSpPr>
          <p:cNvPr id="1055" name="Rectangle 33"/>
          <p:cNvSpPr>
            <a:spLocks noChangeArrowheads="1"/>
          </p:cNvSpPr>
          <p:nvPr/>
        </p:nvSpPr>
        <p:spPr bwMode="auto">
          <a:xfrm>
            <a:off x="1690688" y="473868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22,5%</a:t>
            </a:r>
            <a:endParaRPr lang="en-US" sz="2400"/>
          </a:p>
        </p:txBody>
      </p:sp>
      <p:sp>
        <p:nvSpPr>
          <p:cNvPr id="1056" name="Rectangle 34"/>
          <p:cNvSpPr>
            <a:spLocks noChangeArrowheads="1"/>
          </p:cNvSpPr>
          <p:nvPr/>
        </p:nvSpPr>
        <p:spPr bwMode="auto">
          <a:xfrm>
            <a:off x="1690688" y="2701925"/>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61,5%</a:t>
            </a:r>
            <a:endParaRPr lang="en-US" sz="2400"/>
          </a:p>
        </p:txBody>
      </p:sp>
      <p:sp>
        <p:nvSpPr>
          <p:cNvPr id="1057" name="Freeform 35"/>
          <p:cNvSpPr>
            <a:spLocks/>
          </p:cNvSpPr>
          <p:nvPr/>
        </p:nvSpPr>
        <p:spPr bwMode="auto">
          <a:xfrm>
            <a:off x="4635500" y="4302125"/>
            <a:ext cx="309563" cy="1836738"/>
          </a:xfrm>
          <a:custGeom>
            <a:avLst/>
            <a:gdLst>
              <a:gd name="T0" fmla="*/ 0 w 195"/>
              <a:gd name="T1" fmla="*/ 2147483647 h 1157"/>
              <a:gd name="T2" fmla="*/ 0 w 195"/>
              <a:gd name="T3" fmla="*/ 2147483647 h 1157"/>
              <a:gd name="T4" fmla="*/ 2147483647 w 195"/>
              <a:gd name="T5" fmla="*/ 0 h 1157"/>
              <a:gd name="T6" fmla="*/ 2147483647 w 195"/>
              <a:gd name="T7" fmla="*/ 2147483647 h 1157"/>
              <a:gd name="T8" fmla="*/ 0 w 195"/>
              <a:gd name="T9" fmla="*/ 2147483647 h 1157"/>
              <a:gd name="T10" fmla="*/ 0 60000 65536"/>
              <a:gd name="T11" fmla="*/ 0 60000 65536"/>
              <a:gd name="T12" fmla="*/ 0 60000 65536"/>
              <a:gd name="T13" fmla="*/ 0 60000 65536"/>
              <a:gd name="T14" fmla="*/ 0 60000 65536"/>
              <a:gd name="T15" fmla="*/ 0 w 195"/>
              <a:gd name="T16" fmla="*/ 0 h 1157"/>
              <a:gd name="T17" fmla="*/ 195 w 195"/>
              <a:gd name="T18" fmla="*/ 1157 h 1157"/>
            </a:gdLst>
            <a:ahLst/>
            <a:cxnLst>
              <a:cxn ang="T10">
                <a:pos x="T0" y="T1"/>
              </a:cxn>
              <a:cxn ang="T11">
                <a:pos x="T2" y="T3"/>
              </a:cxn>
              <a:cxn ang="T12">
                <a:pos x="T4" y="T5"/>
              </a:cxn>
              <a:cxn ang="T13">
                <a:pos x="T6" y="T7"/>
              </a:cxn>
              <a:cxn ang="T14">
                <a:pos x="T8" y="T9"/>
              </a:cxn>
            </a:cxnLst>
            <a:rect l="T15" t="T16" r="T17" b="T18"/>
            <a:pathLst>
              <a:path w="195" h="1157">
                <a:moveTo>
                  <a:pt x="0" y="1157"/>
                </a:moveTo>
                <a:lnTo>
                  <a:pt x="0" y="155"/>
                </a:lnTo>
                <a:lnTo>
                  <a:pt x="195" y="0"/>
                </a:lnTo>
                <a:lnTo>
                  <a:pt x="195" y="1003"/>
                </a:lnTo>
                <a:lnTo>
                  <a:pt x="0" y="1157"/>
                </a:lnTo>
                <a:close/>
              </a:path>
            </a:pathLst>
          </a:custGeom>
          <a:solidFill>
            <a:srgbClr val="4D4D80"/>
          </a:solidFill>
          <a:ln w="9525">
            <a:solidFill>
              <a:srgbClr val="000000"/>
            </a:solidFill>
            <a:round/>
            <a:headEnd/>
            <a:tailEnd/>
          </a:ln>
        </p:spPr>
        <p:txBody>
          <a:bodyPr/>
          <a:lstStyle/>
          <a:p>
            <a:endParaRPr lang="ar-SA"/>
          </a:p>
        </p:txBody>
      </p:sp>
      <p:sp>
        <p:nvSpPr>
          <p:cNvPr id="1058" name="Rectangle 36"/>
          <p:cNvSpPr>
            <a:spLocks noChangeArrowheads="1"/>
          </p:cNvSpPr>
          <p:nvPr/>
        </p:nvSpPr>
        <p:spPr bwMode="auto">
          <a:xfrm>
            <a:off x="3721100" y="4548188"/>
            <a:ext cx="914400" cy="1590675"/>
          </a:xfrm>
          <a:prstGeom prst="rect">
            <a:avLst/>
          </a:prstGeom>
          <a:solidFill>
            <a:srgbClr val="9999FF"/>
          </a:solidFill>
          <a:ln w="9525">
            <a:solidFill>
              <a:srgbClr val="000000"/>
            </a:solidFill>
            <a:miter lim="800000"/>
            <a:headEnd/>
            <a:tailEnd/>
          </a:ln>
        </p:spPr>
        <p:txBody>
          <a:bodyPr/>
          <a:lstStyle/>
          <a:p>
            <a:endParaRPr lang="en-US"/>
          </a:p>
        </p:txBody>
      </p:sp>
      <p:sp>
        <p:nvSpPr>
          <p:cNvPr id="1059" name="Freeform 37"/>
          <p:cNvSpPr>
            <a:spLocks/>
          </p:cNvSpPr>
          <p:nvPr/>
        </p:nvSpPr>
        <p:spPr bwMode="auto">
          <a:xfrm>
            <a:off x="4635500" y="2992438"/>
            <a:ext cx="309563" cy="1555750"/>
          </a:xfrm>
          <a:custGeom>
            <a:avLst/>
            <a:gdLst>
              <a:gd name="T0" fmla="*/ 0 w 195"/>
              <a:gd name="T1" fmla="*/ 2147483647 h 980"/>
              <a:gd name="T2" fmla="*/ 0 w 195"/>
              <a:gd name="T3" fmla="*/ 2147483647 h 980"/>
              <a:gd name="T4" fmla="*/ 2147483647 w 195"/>
              <a:gd name="T5" fmla="*/ 0 h 980"/>
              <a:gd name="T6" fmla="*/ 2147483647 w 195"/>
              <a:gd name="T7" fmla="*/ 2147483647 h 980"/>
              <a:gd name="T8" fmla="*/ 0 w 195"/>
              <a:gd name="T9" fmla="*/ 2147483647 h 980"/>
              <a:gd name="T10" fmla="*/ 0 60000 65536"/>
              <a:gd name="T11" fmla="*/ 0 60000 65536"/>
              <a:gd name="T12" fmla="*/ 0 60000 65536"/>
              <a:gd name="T13" fmla="*/ 0 60000 65536"/>
              <a:gd name="T14" fmla="*/ 0 60000 65536"/>
              <a:gd name="T15" fmla="*/ 0 w 195"/>
              <a:gd name="T16" fmla="*/ 0 h 980"/>
              <a:gd name="T17" fmla="*/ 195 w 195"/>
              <a:gd name="T18" fmla="*/ 980 h 980"/>
            </a:gdLst>
            <a:ahLst/>
            <a:cxnLst>
              <a:cxn ang="T10">
                <a:pos x="T0" y="T1"/>
              </a:cxn>
              <a:cxn ang="T11">
                <a:pos x="T2" y="T3"/>
              </a:cxn>
              <a:cxn ang="T12">
                <a:pos x="T4" y="T5"/>
              </a:cxn>
              <a:cxn ang="T13">
                <a:pos x="T6" y="T7"/>
              </a:cxn>
              <a:cxn ang="T14">
                <a:pos x="T8" y="T9"/>
              </a:cxn>
            </a:cxnLst>
            <a:rect l="T15" t="T16" r="T17" b="T18"/>
            <a:pathLst>
              <a:path w="195" h="980">
                <a:moveTo>
                  <a:pt x="0" y="980"/>
                </a:moveTo>
                <a:lnTo>
                  <a:pt x="0" y="155"/>
                </a:lnTo>
                <a:lnTo>
                  <a:pt x="195" y="0"/>
                </a:lnTo>
                <a:lnTo>
                  <a:pt x="195" y="825"/>
                </a:lnTo>
                <a:lnTo>
                  <a:pt x="0" y="980"/>
                </a:lnTo>
                <a:close/>
              </a:path>
            </a:pathLst>
          </a:custGeom>
          <a:solidFill>
            <a:srgbClr val="4D1A33"/>
          </a:solidFill>
          <a:ln w="9525">
            <a:solidFill>
              <a:srgbClr val="000000"/>
            </a:solidFill>
            <a:round/>
            <a:headEnd/>
            <a:tailEnd/>
          </a:ln>
        </p:spPr>
        <p:txBody>
          <a:bodyPr/>
          <a:lstStyle/>
          <a:p>
            <a:endParaRPr lang="ar-SA"/>
          </a:p>
        </p:txBody>
      </p:sp>
      <p:sp>
        <p:nvSpPr>
          <p:cNvPr id="1060" name="Rectangle 38"/>
          <p:cNvSpPr>
            <a:spLocks noChangeArrowheads="1"/>
          </p:cNvSpPr>
          <p:nvPr/>
        </p:nvSpPr>
        <p:spPr bwMode="auto">
          <a:xfrm>
            <a:off x="3721100" y="3238500"/>
            <a:ext cx="914400" cy="1309688"/>
          </a:xfrm>
          <a:prstGeom prst="rect">
            <a:avLst/>
          </a:prstGeom>
          <a:solidFill>
            <a:srgbClr val="993366"/>
          </a:solidFill>
          <a:ln w="9525">
            <a:solidFill>
              <a:srgbClr val="000000"/>
            </a:solidFill>
            <a:miter lim="800000"/>
            <a:headEnd/>
            <a:tailEnd/>
          </a:ln>
        </p:spPr>
        <p:txBody>
          <a:bodyPr/>
          <a:lstStyle/>
          <a:p>
            <a:endParaRPr lang="en-US"/>
          </a:p>
        </p:txBody>
      </p:sp>
      <p:sp>
        <p:nvSpPr>
          <p:cNvPr id="1061" name="Freeform 39"/>
          <p:cNvSpPr>
            <a:spLocks/>
          </p:cNvSpPr>
          <p:nvPr/>
        </p:nvSpPr>
        <p:spPr bwMode="auto">
          <a:xfrm>
            <a:off x="4635500" y="1728788"/>
            <a:ext cx="309563" cy="1509712"/>
          </a:xfrm>
          <a:custGeom>
            <a:avLst/>
            <a:gdLst>
              <a:gd name="T0" fmla="*/ 0 w 195"/>
              <a:gd name="T1" fmla="*/ 2147483647 h 951"/>
              <a:gd name="T2" fmla="*/ 0 w 195"/>
              <a:gd name="T3" fmla="*/ 2147483647 h 951"/>
              <a:gd name="T4" fmla="*/ 2147483647 w 195"/>
              <a:gd name="T5" fmla="*/ 0 h 951"/>
              <a:gd name="T6" fmla="*/ 2147483647 w 195"/>
              <a:gd name="T7" fmla="*/ 2147483647 h 951"/>
              <a:gd name="T8" fmla="*/ 0 w 195"/>
              <a:gd name="T9" fmla="*/ 2147483647 h 951"/>
              <a:gd name="T10" fmla="*/ 0 60000 65536"/>
              <a:gd name="T11" fmla="*/ 0 60000 65536"/>
              <a:gd name="T12" fmla="*/ 0 60000 65536"/>
              <a:gd name="T13" fmla="*/ 0 60000 65536"/>
              <a:gd name="T14" fmla="*/ 0 60000 65536"/>
              <a:gd name="T15" fmla="*/ 0 w 195"/>
              <a:gd name="T16" fmla="*/ 0 h 951"/>
              <a:gd name="T17" fmla="*/ 195 w 195"/>
              <a:gd name="T18" fmla="*/ 951 h 951"/>
            </a:gdLst>
            <a:ahLst/>
            <a:cxnLst>
              <a:cxn ang="T10">
                <a:pos x="T0" y="T1"/>
              </a:cxn>
              <a:cxn ang="T11">
                <a:pos x="T2" y="T3"/>
              </a:cxn>
              <a:cxn ang="T12">
                <a:pos x="T4" y="T5"/>
              </a:cxn>
              <a:cxn ang="T13">
                <a:pos x="T6" y="T7"/>
              </a:cxn>
              <a:cxn ang="T14">
                <a:pos x="T8" y="T9"/>
              </a:cxn>
            </a:cxnLst>
            <a:rect l="T15" t="T16" r="T17" b="T18"/>
            <a:pathLst>
              <a:path w="195" h="951">
                <a:moveTo>
                  <a:pt x="0" y="951"/>
                </a:moveTo>
                <a:lnTo>
                  <a:pt x="0" y="154"/>
                </a:lnTo>
                <a:lnTo>
                  <a:pt x="195" y="0"/>
                </a:lnTo>
                <a:lnTo>
                  <a:pt x="195" y="796"/>
                </a:lnTo>
                <a:lnTo>
                  <a:pt x="0" y="951"/>
                </a:lnTo>
                <a:close/>
              </a:path>
            </a:pathLst>
          </a:custGeom>
          <a:solidFill>
            <a:srgbClr val="808066"/>
          </a:solidFill>
          <a:ln w="9525">
            <a:solidFill>
              <a:srgbClr val="000000"/>
            </a:solidFill>
            <a:round/>
            <a:headEnd/>
            <a:tailEnd/>
          </a:ln>
        </p:spPr>
        <p:txBody>
          <a:bodyPr/>
          <a:lstStyle/>
          <a:p>
            <a:endParaRPr lang="ar-SA"/>
          </a:p>
        </p:txBody>
      </p:sp>
      <p:sp>
        <p:nvSpPr>
          <p:cNvPr id="1062" name="Rectangle 40"/>
          <p:cNvSpPr>
            <a:spLocks noChangeArrowheads="1"/>
          </p:cNvSpPr>
          <p:nvPr/>
        </p:nvSpPr>
        <p:spPr bwMode="auto">
          <a:xfrm>
            <a:off x="3721100" y="1973263"/>
            <a:ext cx="914400" cy="1265237"/>
          </a:xfrm>
          <a:prstGeom prst="rect">
            <a:avLst/>
          </a:prstGeom>
          <a:solidFill>
            <a:srgbClr val="FFFFCC"/>
          </a:solidFill>
          <a:ln w="9525">
            <a:solidFill>
              <a:srgbClr val="000000"/>
            </a:solidFill>
            <a:miter lim="800000"/>
            <a:headEnd/>
            <a:tailEnd/>
          </a:ln>
        </p:spPr>
        <p:txBody>
          <a:bodyPr/>
          <a:lstStyle/>
          <a:p>
            <a:endParaRPr lang="en-US"/>
          </a:p>
        </p:txBody>
      </p:sp>
      <p:sp>
        <p:nvSpPr>
          <p:cNvPr id="1063" name="Freeform 41"/>
          <p:cNvSpPr>
            <a:spLocks/>
          </p:cNvSpPr>
          <p:nvPr/>
        </p:nvSpPr>
        <p:spPr bwMode="auto">
          <a:xfrm>
            <a:off x="4635500" y="1046163"/>
            <a:ext cx="309563" cy="927100"/>
          </a:xfrm>
          <a:custGeom>
            <a:avLst/>
            <a:gdLst>
              <a:gd name="T0" fmla="*/ 0 w 195"/>
              <a:gd name="T1" fmla="*/ 2147483647 h 584"/>
              <a:gd name="T2" fmla="*/ 0 w 195"/>
              <a:gd name="T3" fmla="*/ 2147483647 h 584"/>
              <a:gd name="T4" fmla="*/ 2147483647 w 195"/>
              <a:gd name="T5" fmla="*/ 0 h 584"/>
              <a:gd name="T6" fmla="*/ 2147483647 w 195"/>
              <a:gd name="T7" fmla="*/ 2147483647 h 584"/>
              <a:gd name="T8" fmla="*/ 0 w 195"/>
              <a:gd name="T9" fmla="*/ 2147483647 h 584"/>
              <a:gd name="T10" fmla="*/ 0 60000 65536"/>
              <a:gd name="T11" fmla="*/ 0 60000 65536"/>
              <a:gd name="T12" fmla="*/ 0 60000 65536"/>
              <a:gd name="T13" fmla="*/ 0 60000 65536"/>
              <a:gd name="T14" fmla="*/ 0 60000 65536"/>
              <a:gd name="T15" fmla="*/ 0 w 195"/>
              <a:gd name="T16" fmla="*/ 0 h 584"/>
              <a:gd name="T17" fmla="*/ 195 w 195"/>
              <a:gd name="T18" fmla="*/ 584 h 584"/>
            </a:gdLst>
            <a:ahLst/>
            <a:cxnLst>
              <a:cxn ang="T10">
                <a:pos x="T0" y="T1"/>
              </a:cxn>
              <a:cxn ang="T11">
                <a:pos x="T2" y="T3"/>
              </a:cxn>
              <a:cxn ang="T12">
                <a:pos x="T4" y="T5"/>
              </a:cxn>
              <a:cxn ang="T13">
                <a:pos x="T6" y="T7"/>
              </a:cxn>
              <a:cxn ang="T14">
                <a:pos x="T8" y="T9"/>
              </a:cxn>
            </a:cxnLst>
            <a:rect l="T15" t="T16" r="T17" b="T18"/>
            <a:pathLst>
              <a:path w="195" h="584">
                <a:moveTo>
                  <a:pt x="0" y="584"/>
                </a:moveTo>
                <a:lnTo>
                  <a:pt x="0" y="155"/>
                </a:lnTo>
                <a:lnTo>
                  <a:pt x="195" y="0"/>
                </a:lnTo>
                <a:lnTo>
                  <a:pt x="195" y="430"/>
                </a:lnTo>
                <a:lnTo>
                  <a:pt x="0" y="584"/>
                </a:lnTo>
                <a:close/>
              </a:path>
            </a:pathLst>
          </a:custGeom>
          <a:solidFill>
            <a:srgbClr val="668080"/>
          </a:solidFill>
          <a:ln w="9525">
            <a:solidFill>
              <a:srgbClr val="000000"/>
            </a:solidFill>
            <a:round/>
            <a:headEnd/>
            <a:tailEnd/>
          </a:ln>
        </p:spPr>
        <p:txBody>
          <a:bodyPr/>
          <a:lstStyle/>
          <a:p>
            <a:endParaRPr lang="ar-SA"/>
          </a:p>
        </p:txBody>
      </p:sp>
      <p:sp>
        <p:nvSpPr>
          <p:cNvPr id="1064" name="Rectangle 42"/>
          <p:cNvSpPr>
            <a:spLocks noChangeArrowheads="1"/>
          </p:cNvSpPr>
          <p:nvPr/>
        </p:nvSpPr>
        <p:spPr bwMode="auto">
          <a:xfrm>
            <a:off x="3721100" y="1292225"/>
            <a:ext cx="914400" cy="681038"/>
          </a:xfrm>
          <a:prstGeom prst="rect">
            <a:avLst/>
          </a:prstGeom>
          <a:solidFill>
            <a:srgbClr val="CCFFFF"/>
          </a:solidFill>
          <a:ln w="9525">
            <a:solidFill>
              <a:srgbClr val="000000"/>
            </a:solidFill>
            <a:miter lim="800000"/>
            <a:headEnd/>
            <a:tailEnd/>
          </a:ln>
        </p:spPr>
        <p:txBody>
          <a:bodyPr/>
          <a:lstStyle/>
          <a:p>
            <a:endParaRPr lang="en-US"/>
          </a:p>
        </p:txBody>
      </p:sp>
      <p:sp>
        <p:nvSpPr>
          <p:cNvPr id="1065" name="Freeform 43"/>
          <p:cNvSpPr>
            <a:spLocks/>
          </p:cNvSpPr>
          <p:nvPr/>
        </p:nvSpPr>
        <p:spPr bwMode="auto">
          <a:xfrm>
            <a:off x="3721100" y="1046163"/>
            <a:ext cx="1223963" cy="246062"/>
          </a:xfrm>
          <a:custGeom>
            <a:avLst/>
            <a:gdLst>
              <a:gd name="T0" fmla="*/ 2147483647 w 771"/>
              <a:gd name="T1" fmla="*/ 2147483647 h 155"/>
              <a:gd name="T2" fmla="*/ 2147483647 w 771"/>
              <a:gd name="T3" fmla="*/ 0 h 155"/>
              <a:gd name="T4" fmla="*/ 2147483647 w 771"/>
              <a:gd name="T5" fmla="*/ 0 h 155"/>
              <a:gd name="T6" fmla="*/ 0 w 771"/>
              <a:gd name="T7" fmla="*/ 2147483647 h 155"/>
              <a:gd name="T8" fmla="*/ 2147483647 w 771"/>
              <a:gd name="T9" fmla="*/ 2147483647 h 155"/>
              <a:gd name="T10" fmla="*/ 0 60000 65536"/>
              <a:gd name="T11" fmla="*/ 0 60000 65536"/>
              <a:gd name="T12" fmla="*/ 0 60000 65536"/>
              <a:gd name="T13" fmla="*/ 0 60000 65536"/>
              <a:gd name="T14" fmla="*/ 0 60000 65536"/>
              <a:gd name="T15" fmla="*/ 0 w 771"/>
              <a:gd name="T16" fmla="*/ 0 h 155"/>
              <a:gd name="T17" fmla="*/ 771 w 771"/>
              <a:gd name="T18" fmla="*/ 155 h 155"/>
            </a:gdLst>
            <a:ahLst/>
            <a:cxnLst>
              <a:cxn ang="T10">
                <a:pos x="T0" y="T1"/>
              </a:cxn>
              <a:cxn ang="T11">
                <a:pos x="T2" y="T3"/>
              </a:cxn>
              <a:cxn ang="T12">
                <a:pos x="T4" y="T5"/>
              </a:cxn>
              <a:cxn ang="T13">
                <a:pos x="T6" y="T7"/>
              </a:cxn>
              <a:cxn ang="T14">
                <a:pos x="T8" y="T9"/>
              </a:cxn>
            </a:cxnLst>
            <a:rect l="T15" t="T16" r="T17" b="T18"/>
            <a:pathLst>
              <a:path w="771" h="155">
                <a:moveTo>
                  <a:pt x="576" y="155"/>
                </a:moveTo>
                <a:lnTo>
                  <a:pt x="771" y="0"/>
                </a:lnTo>
                <a:lnTo>
                  <a:pt x="196" y="0"/>
                </a:lnTo>
                <a:lnTo>
                  <a:pt x="0" y="155"/>
                </a:lnTo>
                <a:lnTo>
                  <a:pt x="576" y="155"/>
                </a:lnTo>
                <a:close/>
              </a:path>
            </a:pathLst>
          </a:custGeom>
          <a:solidFill>
            <a:srgbClr val="99BFBF"/>
          </a:solidFill>
          <a:ln w="9525">
            <a:solidFill>
              <a:srgbClr val="000000"/>
            </a:solidFill>
            <a:round/>
            <a:headEnd/>
            <a:tailEnd/>
          </a:ln>
        </p:spPr>
        <p:txBody>
          <a:bodyPr/>
          <a:lstStyle/>
          <a:p>
            <a:endParaRPr lang="ar-SA"/>
          </a:p>
        </p:txBody>
      </p:sp>
      <p:sp>
        <p:nvSpPr>
          <p:cNvPr id="1066" name="Rectangle 44"/>
          <p:cNvSpPr>
            <a:spLocks noChangeArrowheads="1"/>
          </p:cNvSpPr>
          <p:nvPr/>
        </p:nvSpPr>
        <p:spPr bwMode="auto">
          <a:xfrm>
            <a:off x="3978275" y="525780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32,7%</a:t>
            </a:r>
            <a:endParaRPr lang="en-US" sz="2400"/>
          </a:p>
        </p:txBody>
      </p:sp>
      <p:sp>
        <p:nvSpPr>
          <p:cNvPr id="1067" name="Rectangle 45"/>
          <p:cNvSpPr>
            <a:spLocks noChangeArrowheads="1"/>
          </p:cNvSpPr>
          <p:nvPr/>
        </p:nvSpPr>
        <p:spPr bwMode="auto">
          <a:xfrm>
            <a:off x="3978275" y="38115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26,9%</a:t>
            </a:r>
            <a:endParaRPr lang="en-US" sz="2400"/>
          </a:p>
        </p:txBody>
      </p:sp>
      <p:sp>
        <p:nvSpPr>
          <p:cNvPr id="1068" name="Rectangle 46"/>
          <p:cNvSpPr>
            <a:spLocks noChangeArrowheads="1"/>
          </p:cNvSpPr>
          <p:nvPr/>
        </p:nvSpPr>
        <p:spPr bwMode="auto">
          <a:xfrm>
            <a:off x="3978275" y="2519363"/>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26,0%</a:t>
            </a:r>
            <a:endParaRPr lang="en-US" sz="2400"/>
          </a:p>
        </p:txBody>
      </p:sp>
      <p:sp>
        <p:nvSpPr>
          <p:cNvPr id="1069" name="Rectangle 47"/>
          <p:cNvSpPr>
            <a:spLocks noChangeArrowheads="1"/>
          </p:cNvSpPr>
          <p:nvPr/>
        </p:nvSpPr>
        <p:spPr bwMode="auto">
          <a:xfrm>
            <a:off x="3978275" y="154622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14,0%</a:t>
            </a:r>
            <a:endParaRPr lang="en-US" sz="2400"/>
          </a:p>
        </p:txBody>
      </p:sp>
      <p:sp>
        <p:nvSpPr>
          <p:cNvPr id="1070" name="Freeform 48"/>
          <p:cNvSpPr>
            <a:spLocks/>
          </p:cNvSpPr>
          <p:nvPr/>
        </p:nvSpPr>
        <p:spPr bwMode="auto">
          <a:xfrm>
            <a:off x="6923088" y="3192463"/>
            <a:ext cx="311150" cy="2946400"/>
          </a:xfrm>
          <a:custGeom>
            <a:avLst/>
            <a:gdLst>
              <a:gd name="T0" fmla="*/ 0 w 196"/>
              <a:gd name="T1" fmla="*/ 2147483647 h 1856"/>
              <a:gd name="T2" fmla="*/ 0 w 196"/>
              <a:gd name="T3" fmla="*/ 2147483647 h 1856"/>
              <a:gd name="T4" fmla="*/ 2147483647 w 196"/>
              <a:gd name="T5" fmla="*/ 0 h 1856"/>
              <a:gd name="T6" fmla="*/ 2147483647 w 196"/>
              <a:gd name="T7" fmla="*/ 2147483647 h 1856"/>
              <a:gd name="T8" fmla="*/ 0 w 196"/>
              <a:gd name="T9" fmla="*/ 2147483647 h 1856"/>
              <a:gd name="T10" fmla="*/ 0 60000 65536"/>
              <a:gd name="T11" fmla="*/ 0 60000 65536"/>
              <a:gd name="T12" fmla="*/ 0 60000 65536"/>
              <a:gd name="T13" fmla="*/ 0 60000 65536"/>
              <a:gd name="T14" fmla="*/ 0 60000 65536"/>
              <a:gd name="T15" fmla="*/ 0 w 196"/>
              <a:gd name="T16" fmla="*/ 0 h 1856"/>
              <a:gd name="T17" fmla="*/ 196 w 196"/>
              <a:gd name="T18" fmla="*/ 1856 h 1856"/>
            </a:gdLst>
            <a:ahLst/>
            <a:cxnLst>
              <a:cxn ang="T10">
                <a:pos x="T0" y="T1"/>
              </a:cxn>
              <a:cxn ang="T11">
                <a:pos x="T2" y="T3"/>
              </a:cxn>
              <a:cxn ang="T12">
                <a:pos x="T4" y="T5"/>
              </a:cxn>
              <a:cxn ang="T13">
                <a:pos x="T6" y="T7"/>
              </a:cxn>
              <a:cxn ang="T14">
                <a:pos x="T8" y="T9"/>
              </a:cxn>
            </a:cxnLst>
            <a:rect l="T15" t="T16" r="T17" b="T18"/>
            <a:pathLst>
              <a:path w="196" h="1856">
                <a:moveTo>
                  <a:pt x="0" y="1856"/>
                </a:moveTo>
                <a:lnTo>
                  <a:pt x="0" y="149"/>
                </a:lnTo>
                <a:lnTo>
                  <a:pt x="196" y="0"/>
                </a:lnTo>
                <a:lnTo>
                  <a:pt x="196" y="1702"/>
                </a:lnTo>
                <a:lnTo>
                  <a:pt x="0" y="1856"/>
                </a:lnTo>
                <a:close/>
              </a:path>
            </a:pathLst>
          </a:custGeom>
          <a:solidFill>
            <a:srgbClr val="4D4D80"/>
          </a:solidFill>
          <a:ln w="9525">
            <a:solidFill>
              <a:srgbClr val="000000"/>
            </a:solidFill>
            <a:round/>
            <a:headEnd/>
            <a:tailEnd/>
          </a:ln>
        </p:spPr>
        <p:txBody>
          <a:bodyPr/>
          <a:lstStyle/>
          <a:p>
            <a:endParaRPr lang="ar-SA"/>
          </a:p>
        </p:txBody>
      </p:sp>
      <p:sp>
        <p:nvSpPr>
          <p:cNvPr id="1071" name="Rectangle 49"/>
          <p:cNvSpPr>
            <a:spLocks noChangeArrowheads="1"/>
          </p:cNvSpPr>
          <p:nvPr/>
        </p:nvSpPr>
        <p:spPr bwMode="auto">
          <a:xfrm>
            <a:off x="6000750" y="3429000"/>
            <a:ext cx="922338" cy="2709863"/>
          </a:xfrm>
          <a:prstGeom prst="rect">
            <a:avLst/>
          </a:prstGeom>
          <a:solidFill>
            <a:srgbClr val="9999FF"/>
          </a:solidFill>
          <a:ln w="9525">
            <a:solidFill>
              <a:srgbClr val="000000"/>
            </a:solidFill>
            <a:miter lim="800000"/>
            <a:headEnd/>
            <a:tailEnd/>
          </a:ln>
        </p:spPr>
        <p:txBody>
          <a:bodyPr/>
          <a:lstStyle/>
          <a:p>
            <a:endParaRPr lang="en-US"/>
          </a:p>
        </p:txBody>
      </p:sp>
      <p:sp>
        <p:nvSpPr>
          <p:cNvPr id="1072" name="Freeform 50"/>
          <p:cNvSpPr>
            <a:spLocks/>
          </p:cNvSpPr>
          <p:nvPr/>
        </p:nvSpPr>
        <p:spPr bwMode="auto">
          <a:xfrm>
            <a:off x="6923088" y="2000250"/>
            <a:ext cx="311150" cy="1428750"/>
          </a:xfrm>
          <a:custGeom>
            <a:avLst/>
            <a:gdLst>
              <a:gd name="T0" fmla="*/ 0 w 196"/>
              <a:gd name="T1" fmla="*/ 2147483647 h 900"/>
              <a:gd name="T2" fmla="*/ 0 w 196"/>
              <a:gd name="T3" fmla="*/ 2147483647 h 900"/>
              <a:gd name="T4" fmla="*/ 2147483647 w 196"/>
              <a:gd name="T5" fmla="*/ 0 h 900"/>
              <a:gd name="T6" fmla="*/ 2147483647 w 196"/>
              <a:gd name="T7" fmla="*/ 2147483647 h 900"/>
              <a:gd name="T8" fmla="*/ 0 w 196"/>
              <a:gd name="T9" fmla="*/ 2147483647 h 900"/>
              <a:gd name="T10" fmla="*/ 0 60000 65536"/>
              <a:gd name="T11" fmla="*/ 0 60000 65536"/>
              <a:gd name="T12" fmla="*/ 0 60000 65536"/>
              <a:gd name="T13" fmla="*/ 0 60000 65536"/>
              <a:gd name="T14" fmla="*/ 0 60000 65536"/>
              <a:gd name="T15" fmla="*/ 0 w 196"/>
              <a:gd name="T16" fmla="*/ 0 h 900"/>
              <a:gd name="T17" fmla="*/ 196 w 196"/>
              <a:gd name="T18" fmla="*/ 900 h 900"/>
            </a:gdLst>
            <a:ahLst/>
            <a:cxnLst>
              <a:cxn ang="T10">
                <a:pos x="T0" y="T1"/>
              </a:cxn>
              <a:cxn ang="T11">
                <a:pos x="T2" y="T3"/>
              </a:cxn>
              <a:cxn ang="T12">
                <a:pos x="T4" y="T5"/>
              </a:cxn>
              <a:cxn ang="T13">
                <a:pos x="T6" y="T7"/>
              </a:cxn>
              <a:cxn ang="T14">
                <a:pos x="T8" y="T9"/>
              </a:cxn>
            </a:cxnLst>
            <a:rect l="T15" t="T16" r="T17" b="T18"/>
            <a:pathLst>
              <a:path w="196" h="900">
                <a:moveTo>
                  <a:pt x="0" y="900"/>
                </a:moveTo>
                <a:lnTo>
                  <a:pt x="0" y="149"/>
                </a:lnTo>
                <a:lnTo>
                  <a:pt x="196" y="0"/>
                </a:lnTo>
                <a:lnTo>
                  <a:pt x="196" y="751"/>
                </a:lnTo>
                <a:lnTo>
                  <a:pt x="0" y="900"/>
                </a:lnTo>
                <a:close/>
              </a:path>
            </a:pathLst>
          </a:custGeom>
          <a:solidFill>
            <a:srgbClr val="4D1A33"/>
          </a:solidFill>
          <a:ln w="9525">
            <a:solidFill>
              <a:srgbClr val="000000"/>
            </a:solidFill>
            <a:round/>
            <a:headEnd/>
            <a:tailEnd/>
          </a:ln>
        </p:spPr>
        <p:txBody>
          <a:bodyPr/>
          <a:lstStyle/>
          <a:p>
            <a:endParaRPr lang="ar-SA"/>
          </a:p>
        </p:txBody>
      </p:sp>
      <p:sp>
        <p:nvSpPr>
          <p:cNvPr id="1073" name="Rectangle 51"/>
          <p:cNvSpPr>
            <a:spLocks noChangeArrowheads="1"/>
          </p:cNvSpPr>
          <p:nvPr/>
        </p:nvSpPr>
        <p:spPr bwMode="auto">
          <a:xfrm>
            <a:off x="6000750" y="2236788"/>
            <a:ext cx="922338" cy="1192212"/>
          </a:xfrm>
          <a:prstGeom prst="rect">
            <a:avLst/>
          </a:prstGeom>
          <a:solidFill>
            <a:srgbClr val="993366"/>
          </a:solidFill>
          <a:ln w="9525">
            <a:solidFill>
              <a:srgbClr val="000000"/>
            </a:solidFill>
            <a:miter lim="800000"/>
            <a:headEnd/>
            <a:tailEnd/>
          </a:ln>
        </p:spPr>
        <p:txBody>
          <a:bodyPr/>
          <a:lstStyle/>
          <a:p>
            <a:endParaRPr lang="en-US"/>
          </a:p>
        </p:txBody>
      </p:sp>
      <p:sp>
        <p:nvSpPr>
          <p:cNvPr id="1074" name="Freeform 52"/>
          <p:cNvSpPr>
            <a:spLocks/>
          </p:cNvSpPr>
          <p:nvPr/>
        </p:nvSpPr>
        <p:spPr bwMode="auto">
          <a:xfrm>
            <a:off x="6923088" y="1273175"/>
            <a:ext cx="311150" cy="963613"/>
          </a:xfrm>
          <a:custGeom>
            <a:avLst/>
            <a:gdLst>
              <a:gd name="T0" fmla="*/ 0 w 196"/>
              <a:gd name="T1" fmla="*/ 2147483647 h 607"/>
              <a:gd name="T2" fmla="*/ 0 w 196"/>
              <a:gd name="T3" fmla="*/ 2147483647 h 607"/>
              <a:gd name="T4" fmla="*/ 2147483647 w 196"/>
              <a:gd name="T5" fmla="*/ 0 h 607"/>
              <a:gd name="T6" fmla="*/ 2147483647 w 196"/>
              <a:gd name="T7" fmla="*/ 2147483647 h 607"/>
              <a:gd name="T8" fmla="*/ 0 w 196"/>
              <a:gd name="T9" fmla="*/ 2147483647 h 607"/>
              <a:gd name="T10" fmla="*/ 0 60000 65536"/>
              <a:gd name="T11" fmla="*/ 0 60000 65536"/>
              <a:gd name="T12" fmla="*/ 0 60000 65536"/>
              <a:gd name="T13" fmla="*/ 0 60000 65536"/>
              <a:gd name="T14" fmla="*/ 0 60000 65536"/>
              <a:gd name="T15" fmla="*/ 0 w 196"/>
              <a:gd name="T16" fmla="*/ 0 h 607"/>
              <a:gd name="T17" fmla="*/ 196 w 196"/>
              <a:gd name="T18" fmla="*/ 607 h 607"/>
            </a:gdLst>
            <a:ahLst/>
            <a:cxnLst>
              <a:cxn ang="T10">
                <a:pos x="T0" y="T1"/>
              </a:cxn>
              <a:cxn ang="T11">
                <a:pos x="T2" y="T3"/>
              </a:cxn>
              <a:cxn ang="T12">
                <a:pos x="T4" y="T5"/>
              </a:cxn>
              <a:cxn ang="T13">
                <a:pos x="T6" y="T7"/>
              </a:cxn>
              <a:cxn ang="T14">
                <a:pos x="T8" y="T9"/>
              </a:cxn>
            </a:cxnLst>
            <a:rect l="T15" t="T16" r="T17" b="T18"/>
            <a:pathLst>
              <a:path w="196" h="607">
                <a:moveTo>
                  <a:pt x="0" y="607"/>
                </a:moveTo>
                <a:lnTo>
                  <a:pt x="0" y="155"/>
                </a:lnTo>
                <a:lnTo>
                  <a:pt x="196" y="0"/>
                </a:lnTo>
                <a:lnTo>
                  <a:pt x="196" y="458"/>
                </a:lnTo>
                <a:lnTo>
                  <a:pt x="0" y="607"/>
                </a:lnTo>
                <a:close/>
              </a:path>
            </a:pathLst>
          </a:custGeom>
          <a:solidFill>
            <a:srgbClr val="808066"/>
          </a:solidFill>
          <a:ln w="9525">
            <a:solidFill>
              <a:srgbClr val="000000"/>
            </a:solidFill>
            <a:round/>
            <a:headEnd/>
            <a:tailEnd/>
          </a:ln>
        </p:spPr>
        <p:txBody>
          <a:bodyPr/>
          <a:lstStyle/>
          <a:p>
            <a:endParaRPr lang="ar-SA"/>
          </a:p>
        </p:txBody>
      </p:sp>
      <p:sp>
        <p:nvSpPr>
          <p:cNvPr id="1075" name="Rectangle 53"/>
          <p:cNvSpPr>
            <a:spLocks noChangeArrowheads="1"/>
          </p:cNvSpPr>
          <p:nvPr/>
        </p:nvSpPr>
        <p:spPr bwMode="auto">
          <a:xfrm>
            <a:off x="6000750" y="1519238"/>
            <a:ext cx="922338" cy="717550"/>
          </a:xfrm>
          <a:prstGeom prst="rect">
            <a:avLst/>
          </a:prstGeom>
          <a:solidFill>
            <a:srgbClr val="FFFFCC"/>
          </a:solidFill>
          <a:ln w="9525">
            <a:solidFill>
              <a:srgbClr val="000000"/>
            </a:solidFill>
            <a:miter lim="800000"/>
            <a:headEnd/>
            <a:tailEnd/>
          </a:ln>
        </p:spPr>
        <p:txBody>
          <a:bodyPr/>
          <a:lstStyle/>
          <a:p>
            <a:endParaRPr lang="en-US"/>
          </a:p>
        </p:txBody>
      </p:sp>
      <p:sp>
        <p:nvSpPr>
          <p:cNvPr id="1076" name="Freeform 54"/>
          <p:cNvSpPr>
            <a:spLocks/>
          </p:cNvSpPr>
          <p:nvPr/>
        </p:nvSpPr>
        <p:spPr bwMode="auto">
          <a:xfrm>
            <a:off x="6923088" y="1046163"/>
            <a:ext cx="311150" cy="473075"/>
          </a:xfrm>
          <a:custGeom>
            <a:avLst/>
            <a:gdLst>
              <a:gd name="T0" fmla="*/ 0 w 196"/>
              <a:gd name="T1" fmla="*/ 2147483647 h 298"/>
              <a:gd name="T2" fmla="*/ 0 w 196"/>
              <a:gd name="T3" fmla="*/ 2147483647 h 298"/>
              <a:gd name="T4" fmla="*/ 2147483647 w 196"/>
              <a:gd name="T5" fmla="*/ 0 h 298"/>
              <a:gd name="T6" fmla="*/ 2147483647 w 196"/>
              <a:gd name="T7" fmla="*/ 2147483647 h 298"/>
              <a:gd name="T8" fmla="*/ 0 w 196"/>
              <a:gd name="T9" fmla="*/ 2147483647 h 298"/>
              <a:gd name="T10" fmla="*/ 0 60000 65536"/>
              <a:gd name="T11" fmla="*/ 0 60000 65536"/>
              <a:gd name="T12" fmla="*/ 0 60000 65536"/>
              <a:gd name="T13" fmla="*/ 0 60000 65536"/>
              <a:gd name="T14" fmla="*/ 0 60000 65536"/>
              <a:gd name="T15" fmla="*/ 0 w 196"/>
              <a:gd name="T16" fmla="*/ 0 h 298"/>
              <a:gd name="T17" fmla="*/ 196 w 196"/>
              <a:gd name="T18" fmla="*/ 298 h 298"/>
            </a:gdLst>
            <a:ahLst/>
            <a:cxnLst>
              <a:cxn ang="T10">
                <a:pos x="T0" y="T1"/>
              </a:cxn>
              <a:cxn ang="T11">
                <a:pos x="T2" y="T3"/>
              </a:cxn>
              <a:cxn ang="T12">
                <a:pos x="T4" y="T5"/>
              </a:cxn>
              <a:cxn ang="T13">
                <a:pos x="T6" y="T7"/>
              </a:cxn>
              <a:cxn ang="T14">
                <a:pos x="T8" y="T9"/>
              </a:cxn>
            </a:cxnLst>
            <a:rect l="T15" t="T16" r="T17" b="T18"/>
            <a:pathLst>
              <a:path w="196" h="298">
                <a:moveTo>
                  <a:pt x="0" y="298"/>
                </a:moveTo>
                <a:lnTo>
                  <a:pt x="0" y="155"/>
                </a:lnTo>
                <a:lnTo>
                  <a:pt x="196" y="0"/>
                </a:lnTo>
                <a:lnTo>
                  <a:pt x="196" y="143"/>
                </a:lnTo>
                <a:lnTo>
                  <a:pt x="0" y="298"/>
                </a:lnTo>
                <a:close/>
              </a:path>
            </a:pathLst>
          </a:custGeom>
          <a:solidFill>
            <a:srgbClr val="668080"/>
          </a:solidFill>
          <a:ln w="9525">
            <a:solidFill>
              <a:srgbClr val="000000"/>
            </a:solidFill>
            <a:round/>
            <a:headEnd/>
            <a:tailEnd/>
          </a:ln>
        </p:spPr>
        <p:txBody>
          <a:bodyPr/>
          <a:lstStyle/>
          <a:p>
            <a:endParaRPr lang="ar-SA"/>
          </a:p>
        </p:txBody>
      </p:sp>
      <p:sp>
        <p:nvSpPr>
          <p:cNvPr id="1077" name="Rectangle 55"/>
          <p:cNvSpPr>
            <a:spLocks noChangeArrowheads="1"/>
          </p:cNvSpPr>
          <p:nvPr/>
        </p:nvSpPr>
        <p:spPr bwMode="auto">
          <a:xfrm>
            <a:off x="6000750" y="1292225"/>
            <a:ext cx="922338" cy="227013"/>
          </a:xfrm>
          <a:prstGeom prst="rect">
            <a:avLst/>
          </a:prstGeom>
          <a:solidFill>
            <a:srgbClr val="CCFFFF"/>
          </a:solidFill>
          <a:ln w="9525">
            <a:solidFill>
              <a:srgbClr val="000000"/>
            </a:solidFill>
            <a:miter lim="800000"/>
            <a:headEnd/>
            <a:tailEnd/>
          </a:ln>
        </p:spPr>
        <p:txBody>
          <a:bodyPr/>
          <a:lstStyle/>
          <a:p>
            <a:endParaRPr lang="en-US"/>
          </a:p>
        </p:txBody>
      </p:sp>
      <p:sp>
        <p:nvSpPr>
          <p:cNvPr id="1078" name="Freeform 56"/>
          <p:cNvSpPr>
            <a:spLocks/>
          </p:cNvSpPr>
          <p:nvPr/>
        </p:nvSpPr>
        <p:spPr bwMode="auto">
          <a:xfrm>
            <a:off x="6000750" y="1046163"/>
            <a:ext cx="1233488"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81" y="155"/>
                </a:moveTo>
                <a:lnTo>
                  <a:pt x="777" y="0"/>
                </a:lnTo>
                <a:lnTo>
                  <a:pt x="201" y="0"/>
                </a:lnTo>
                <a:lnTo>
                  <a:pt x="0" y="155"/>
                </a:lnTo>
                <a:lnTo>
                  <a:pt x="581" y="155"/>
                </a:lnTo>
                <a:close/>
              </a:path>
            </a:pathLst>
          </a:custGeom>
          <a:solidFill>
            <a:srgbClr val="99BFBF"/>
          </a:solidFill>
          <a:ln w="9525">
            <a:solidFill>
              <a:srgbClr val="000000"/>
            </a:solidFill>
            <a:round/>
            <a:headEnd/>
            <a:tailEnd/>
          </a:ln>
        </p:spPr>
        <p:txBody>
          <a:bodyPr/>
          <a:lstStyle/>
          <a:p>
            <a:endParaRPr lang="ar-SA"/>
          </a:p>
        </p:txBody>
      </p:sp>
      <p:sp>
        <p:nvSpPr>
          <p:cNvPr id="1079" name="Rectangle 57"/>
          <p:cNvSpPr>
            <a:spLocks noChangeArrowheads="1"/>
          </p:cNvSpPr>
          <p:nvPr/>
        </p:nvSpPr>
        <p:spPr bwMode="auto">
          <a:xfrm>
            <a:off x="6257925" y="469265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55,8%</a:t>
            </a:r>
            <a:endParaRPr lang="en-US" sz="2400"/>
          </a:p>
        </p:txBody>
      </p:sp>
      <p:sp>
        <p:nvSpPr>
          <p:cNvPr id="1080" name="Rectangle 58"/>
          <p:cNvSpPr>
            <a:spLocks noChangeArrowheads="1"/>
          </p:cNvSpPr>
          <p:nvPr/>
        </p:nvSpPr>
        <p:spPr bwMode="auto">
          <a:xfrm>
            <a:off x="6257925" y="274637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24,6%</a:t>
            </a:r>
            <a:endParaRPr lang="en-US" sz="2400"/>
          </a:p>
        </p:txBody>
      </p:sp>
      <p:sp>
        <p:nvSpPr>
          <p:cNvPr id="1081" name="Rectangle 59"/>
          <p:cNvSpPr>
            <a:spLocks noChangeArrowheads="1"/>
          </p:cNvSpPr>
          <p:nvPr/>
        </p:nvSpPr>
        <p:spPr bwMode="auto">
          <a:xfrm>
            <a:off x="6257925" y="17922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14,9%</a:t>
            </a:r>
            <a:endParaRPr lang="en-US" sz="2400"/>
          </a:p>
        </p:txBody>
      </p:sp>
      <p:sp>
        <p:nvSpPr>
          <p:cNvPr id="1082" name="Rectangle 60"/>
          <p:cNvSpPr>
            <a:spLocks noChangeArrowheads="1"/>
          </p:cNvSpPr>
          <p:nvPr/>
        </p:nvSpPr>
        <p:spPr bwMode="auto">
          <a:xfrm>
            <a:off x="6292850" y="1319213"/>
            <a:ext cx="40798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4,7%</a:t>
            </a:r>
            <a:endParaRPr lang="en-US" sz="2400"/>
          </a:p>
        </p:txBody>
      </p:sp>
      <p:sp>
        <p:nvSpPr>
          <p:cNvPr id="1083" name="Line 61"/>
          <p:cNvSpPr>
            <a:spLocks noChangeShapeType="1"/>
          </p:cNvSpPr>
          <p:nvPr/>
        </p:nvSpPr>
        <p:spPr bwMode="auto">
          <a:xfrm flipV="1">
            <a:off x="520700" y="1473200"/>
            <a:ext cx="1588" cy="4848225"/>
          </a:xfrm>
          <a:prstGeom prst="line">
            <a:avLst/>
          </a:prstGeom>
          <a:noFill/>
          <a:ln w="0">
            <a:solidFill>
              <a:srgbClr val="000000"/>
            </a:solidFill>
            <a:round/>
            <a:headEnd/>
            <a:tailEnd/>
          </a:ln>
        </p:spPr>
        <p:txBody>
          <a:bodyPr/>
          <a:lstStyle/>
          <a:p>
            <a:endParaRPr lang="ar-SA"/>
          </a:p>
        </p:txBody>
      </p:sp>
      <p:sp>
        <p:nvSpPr>
          <p:cNvPr id="1084" name="Line 62"/>
          <p:cNvSpPr>
            <a:spLocks noChangeShapeType="1"/>
          </p:cNvSpPr>
          <p:nvPr/>
        </p:nvSpPr>
        <p:spPr bwMode="auto">
          <a:xfrm flipH="1">
            <a:off x="439738" y="6321425"/>
            <a:ext cx="80962" cy="1588"/>
          </a:xfrm>
          <a:prstGeom prst="line">
            <a:avLst/>
          </a:prstGeom>
          <a:noFill/>
          <a:ln w="0">
            <a:solidFill>
              <a:srgbClr val="000000"/>
            </a:solidFill>
            <a:round/>
            <a:headEnd/>
            <a:tailEnd/>
          </a:ln>
        </p:spPr>
        <p:txBody>
          <a:bodyPr/>
          <a:lstStyle/>
          <a:p>
            <a:endParaRPr lang="ar-SA"/>
          </a:p>
        </p:txBody>
      </p:sp>
      <p:sp>
        <p:nvSpPr>
          <p:cNvPr id="1085" name="Line 63"/>
          <p:cNvSpPr>
            <a:spLocks noChangeShapeType="1"/>
          </p:cNvSpPr>
          <p:nvPr/>
        </p:nvSpPr>
        <p:spPr bwMode="auto">
          <a:xfrm flipH="1">
            <a:off x="439738" y="5838825"/>
            <a:ext cx="80962" cy="1588"/>
          </a:xfrm>
          <a:prstGeom prst="line">
            <a:avLst/>
          </a:prstGeom>
          <a:noFill/>
          <a:ln w="0">
            <a:solidFill>
              <a:srgbClr val="000000"/>
            </a:solidFill>
            <a:round/>
            <a:headEnd/>
            <a:tailEnd/>
          </a:ln>
        </p:spPr>
        <p:txBody>
          <a:bodyPr/>
          <a:lstStyle/>
          <a:p>
            <a:endParaRPr lang="ar-SA"/>
          </a:p>
        </p:txBody>
      </p:sp>
      <p:sp>
        <p:nvSpPr>
          <p:cNvPr id="1086" name="Line 64"/>
          <p:cNvSpPr>
            <a:spLocks noChangeShapeType="1"/>
          </p:cNvSpPr>
          <p:nvPr/>
        </p:nvSpPr>
        <p:spPr bwMode="auto">
          <a:xfrm flipH="1">
            <a:off x="439738" y="5348288"/>
            <a:ext cx="80962" cy="1587"/>
          </a:xfrm>
          <a:prstGeom prst="line">
            <a:avLst/>
          </a:prstGeom>
          <a:noFill/>
          <a:ln w="0">
            <a:solidFill>
              <a:srgbClr val="000000"/>
            </a:solidFill>
            <a:round/>
            <a:headEnd/>
            <a:tailEnd/>
          </a:ln>
        </p:spPr>
        <p:txBody>
          <a:bodyPr/>
          <a:lstStyle/>
          <a:p>
            <a:endParaRPr lang="ar-SA"/>
          </a:p>
        </p:txBody>
      </p:sp>
      <p:sp>
        <p:nvSpPr>
          <p:cNvPr id="1087" name="Line 65"/>
          <p:cNvSpPr>
            <a:spLocks noChangeShapeType="1"/>
          </p:cNvSpPr>
          <p:nvPr/>
        </p:nvSpPr>
        <p:spPr bwMode="auto">
          <a:xfrm flipH="1">
            <a:off x="439738" y="4865688"/>
            <a:ext cx="80962" cy="1587"/>
          </a:xfrm>
          <a:prstGeom prst="line">
            <a:avLst/>
          </a:prstGeom>
          <a:noFill/>
          <a:ln w="0">
            <a:solidFill>
              <a:srgbClr val="000000"/>
            </a:solidFill>
            <a:round/>
            <a:headEnd/>
            <a:tailEnd/>
          </a:ln>
        </p:spPr>
        <p:txBody>
          <a:bodyPr/>
          <a:lstStyle/>
          <a:p>
            <a:endParaRPr lang="ar-SA"/>
          </a:p>
        </p:txBody>
      </p:sp>
      <p:sp>
        <p:nvSpPr>
          <p:cNvPr id="1088" name="Line 66"/>
          <p:cNvSpPr>
            <a:spLocks noChangeShapeType="1"/>
          </p:cNvSpPr>
          <p:nvPr/>
        </p:nvSpPr>
        <p:spPr bwMode="auto">
          <a:xfrm flipH="1">
            <a:off x="439738" y="4384675"/>
            <a:ext cx="80962" cy="1588"/>
          </a:xfrm>
          <a:prstGeom prst="line">
            <a:avLst/>
          </a:prstGeom>
          <a:noFill/>
          <a:ln w="0">
            <a:solidFill>
              <a:srgbClr val="000000"/>
            </a:solidFill>
            <a:round/>
            <a:headEnd/>
            <a:tailEnd/>
          </a:ln>
        </p:spPr>
        <p:txBody>
          <a:bodyPr/>
          <a:lstStyle/>
          <a:p>
            <a:endParaRPr lang="ar-SA"/>
          </a:p>
        </p:txBody>
      </p:sp>
      <p:sp>
        <p:nvSpPr>
          <p:cNvPr id="1089" name="Line 67"/>
          <p:cNvSpPr>
            <a:spLocks noChangeShapeType="1"/>
          </p:cNvSpPr>
          <p:nvPr/>
        </p:nvSpPr>
        <p:spPr bwMode="auto">
          <a:xfrm flipH="1">
            <a:off x="439738" y="3892550"/>
            <a:ext cx="80962" cy="1588"/>
          </a:xfrm>
          <a:prstGeom prst="line">
            <a:avLst/>
          </a:prstGeom>
          <a:noFill/>
          <a:ln w="0">
            <a:solidFill>
              <a:srgbClr val="000000"/>
            </a:solidFill>
            <a:round/>
            <a:headEnd/>
            <a:tailEnd/>
          </a:ln>
        </p:spPr>
        <p:txBody>
          <a:bodyPr/>
          <a:lstStyle/>
          <a:p>
            <a:endParaRPr lang="ar-SA"/>
          </a:p>
        </p:txBody>
      </p:sp>
      <p:sp>
        <p:nvSpPr>
          <p:cNvPr id="1090" name="Line 68"/>
          <p:cNvSpPr>
            <a:spLocks noChangeShapeType="1"/>
          </p:cNvSpPr>
          <p:nvPr/>
        </p:nvSpPr>
        <p:spPr bwMode="auto">
          <a:xfrm flipH="1">
            <a:off x="439738" y="3411538"/>
            <a:ext cx="80962" cy="1587"/>
          </a:xfrm>
          <a:prstGeom prst="line">
            <a:avLst/>
          </a:prstGeom>
          <a:noFill/>
          <a:ln w="0">
            <a:solidFill>
              <a:srgbClr val="000000"/>
            </a:solidFill>
            <a:round/>
            <a:headEnd/>
            <a:tailEnd/>
          </a:ln>
        </p:spPr>
        <p:txBody>
          <a:bodyPr/>
          <a:lstStyle/>
          <a:p>
            <a:endParaRPr lang="ar-SA"/>
          </a:p>
        </p:txBody>
      </p:sp>
      <p:sp>
        <p:nvSpPr>
          <p:cNvPr id="1091" name="Line 69"/>
          <p:cNvSpPr>
            <a:spLocks noChangeShapeType="1"/>
          </p:cNvSpPr>
          <p:nvPr/>
        </p:nvSpPr>
        <p:spPr bwMode="auto">
          <a:xfrm flipH="1">
            <a:off x="439738" y="2928938"/>
            <a:ext cx="80962" cy="1587"/>
          </a:xfrm>
          <a:prstGeom prst="line">
            <a:avLst/>
          </a:prstGeom>
          <a:noFill/>
          <a:ln w="0">
            <a:solidFill>
              <a:srgbClr val="000000"/>
            </a:solidFill>
            <a:round/>
            <a:headEnd/>
            <a:tailEnd/>
          </a:ln>
        </p:spPr>
        <p:txBody>
          <a:bodyPr/>
          <a:lstStyle/>
          <a:p>
            <a:endParaRPr lang="ar-SA"/>
          </a:p>
        </p:txBody>
      </p:sp>
      <p:sp>
        <p:nvSpPr>
          <p:cNvPr id="1092" name="Line 70"/>
          <p:cNvSpPr>
            <a:spLocks noChangeShapeType="1"/>
          </p:cNvSpPr>
          <p:nvPr/>
        </p:nvSpPr>
        <p:spPr bwMode="auto">
          <a:xfrm flipH="1">
            <a:off x="439738" y="2436813"/>
            <a:ext cx="80962" cy="1587"/>
          </a:xfrm>
          <a:prstGeom prst="line">
            <a:avLst/>
          </a:prstGeom>
          <a:noFill/>
          <a:ln w="0">
            <a:solidFill>
              <a:srgbClr val="000000"/>
            </a:solidFill>
            <a:round/>
            <a:headEnd/>
            <a:tailEnd/>
          </a:ln>
        </p:spPr>
        <p:txBody>
          <a:bodyPr/>
          <a:lstStyle/>
          <a:p>
            <a:endParaRPr lang="ar-SA"/>
          </a:p>
        </p:txBody>
      </p:sp>
      <p:sp>
        <p:nvSpPr>
          <p:cNvPr id="1093" name="Line 71"/>
          <p:cNvSpPr>
            <a:spLocks noChangeShapeType="1"/>
          </p:cNvSpPr>
          <p:nvPr/>
        </p:nvSpPr>
        <p:spPr bwMode="auto">
          <a:xfrm flipH="1">
            <a:off x="439738" y="1955800"/>
            <a:ext cx="80962" cy="1588"/>
          </a:xfrm>
          <a:prstGeom prst="line">
            <a:avLst/>
          </a:prstGeom>
          <a:noFill/>
          <a:ln w="0">
            <a:solidFill>
              <a:srgbClr val="000000"/>
            </a:solidFill>
            <a:round/>
            <a:headEnd/>
            <a:tailEnd/>
          </a:ln>
        </p:spPr>
        <p:txBody>
          <a:bodyPr/>
          <a:lstStyle/>
          <a:p>
            <a:endParaRPr lang="ar-SA"/>
          </a:p>
        </p:txBody>
      </p:sp>
      <p:sp>
        <p:nvSpPr>
          <p:cNvPr id="1094" name="Line 72"/>
          <p:cNvSpPr>
            <a:spLocks noChangeShapeType="1"/>
          </p:cNvSpPr>
          <p:nvPr/>
        </p:nvSpPr>
        <p:spPr bwMode="auto">
          <a:xfrm flipH="1">
            <a:off x="439738" y="1473200"/>
            <a:ext cx="80962" cy="1588"/>
          </a:xfrm>
          <a:prstGeom prst="line">
            <a:avLst/>
          </a:prstGeom>
          <a:noFill/>
          <a:ln w="0">
            <a:solidFill>
              <a:srgbClr val="000000"/>
            </a:solidFill>
            <a:round/>
            <a:headEnd/>
            <a:tailEnd/>
          </a:ln>
        </p:spPr>
        <p:txBody>
          <a:bodyPr/>
          <a:lstStyle/>
          <a:p>
            <a:endParaRPr lang="ar-SA"/>
          </a:p>
        </p:txBody>
      </p:sp>
      <p:sp>
        <p:nvSpPr>
          <p:cNvPr id="1095" name="Rectangle 73"/>
          <p:cNvSpPr>
            <a:spLocks noChangeArrowheads="1"/>
          </p:cNvSpPr>
          <p:nvPr/>
        </p:nvSpPr>
        <p:spPr bwMode="auto">
          <a:xfrm>
            <a:off x="209550" y="6238875"/>
            <a:ext cx="2841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1096" name="Rectangle 74"/>
          <p:cNvSpPr>
            <a:spLocks noChangeArrowheads="1"/>
          </p:cNvSpPr>
          <p:nvPr/>
        </p:nvSpPr>
        <p:spPr bwMode="auto">
          <a:xfrm>
            <a:off x="130175" y="5757863"/>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1097" name="Rectangle 75"/>
          <p:cNvSpPr>
            <a:spLocks noChangeArrowheads="1"/>
          </p:cNvSpPr>
          <p:nvPr/>
        </p:nvSpPr>
        <p:spPr bwMode="auto">
          <a:xfrm>
            <a:off x="130175" y="526573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1098" name="Rectangle 76"/>
          <p:cNvSpPr>
            <a:spLocks noChangeArrowheads="1"/>
          </p:cNvSpPr>
          <p:nvPr/>
        </p:nvSpPr>
        <p:spPr bwMode="auto">
          <a:xfrm>
            <a:off x="130175" y="47847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1099" name="Rectangle 77"/>
          <p:cNvSpPr>
            <a:spLocks noChangeArrowheads="1"/>
          </p:cNvSpPr>
          <p:nvPr/>
        </p:nvSpPr>
        <p:spPr bwMode="auto">
          <a:xfrm>
            <a:off x="130175" y="43021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1100" name="Rectangle 78"/>
          <p:cNvSpPr>
            <a:spLocks noChangeArrowheads="1"/>
          </p:cNvSpPr>
          <p:nvPr/>
        </p:nvSpPr>
        <p:spPr bwMode="auto">
          <a:xfrm>
            <a:off x="130175" y="38115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1101" name="Rectangle 79"/>
          <p:cNvSpPr>
            <a:spLocks noChangeArrowheads="1"/>
          </p:cNvSpPr>
          <p:nvPr/>
        </p:nvSpPr>
        <p:spPr bwMode="auto">
          <a:xfrm>
            <a:off x="130175" y="33289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1102" name="Rectangle 80"/>
          <p:cNvSpPr>
            <a:spLocks noChangeArrowheads="1"/>
          </p:cNvSpPr>
          <p:nvPr/>
        </p:nvSpPr>
        <p:spPr bwMode="auto">
          <a:xfrm>
            <a:off x="130175" y="28463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1103" name="Rectangle 81"/>
          <p:cNvSpPr>
            <a:spLocks noChangeArrowheads="1"/>
          </p:cNvSpPr>
          <p:nvPr/>
        </p:nvSpPr>
        <p:spPr bwMode="auto">
          <a:xfrm>
            <a:off x="130175" y="23558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1104" name="Rectangle 82"/>
          <p:cNvSpPr>
            <a:spLocks noChangeArrowheads="1"/>
          </p:cNvSpPr>
          <p:nvPr/>
        </p:nvSpPr>
        <p:spPr bwMode="auto">
          <a:xfrm>
            <a:off x="130175" y="18732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1105" name="Rectangle 83"/>
          <p:cNvSpPr>
            <a:spLocks noChangeArrowheads="1"/>
          </p:cNvSpPr>
          <p:nvPr/>
        </p:nvSpPr>
        <p:spPr bwMode="auto">
          <a:xfrm>
            <a:off x="49213" y="1392238"/>
            <a:ext cx="44291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1106" name="Line 84"/>
          <p:cNvSpPr>
            <a:spLocks noChangeShapeType="1"/>
          </p:cNvSpPr>
          <p:nvPr/>
        </p:nvSpPr>
        <p:spPr bwMode="auto">
          <a:xfrm>
            <a:off x="520700" y="6321425"/>
            <a:ext cx="6845300" cy="1588"/>
          </a:xfrm>
          <a:prstGeom prst="line">
            <a:avLst/>
          </a:prstGeom>
          <a:noFill/>
          <a:ln w="0">
            <a:solidFill>
              <a:srgbClr val="000000"/>
            </a:solidFill>
            <a:round/>
            <a:headEnd/>
            <a:tailEnd/>
          </a:ln>
        </p:spPr>
        <p:txBody>
          <a:bodyPr/>
          <a:lstStyle/>
          <a:p>
            <a:endParaRPr lang="ar-SA"/>
          </a:p>
        </p:txBody>
      </p:sp>
      <p:sp>
        <p:nvSpPr>
          <p:cNvPr id="1107" name="Line 85"/>
          <p:cNvSpPr>
            <a:spLocks noChangeShapeType="1"/>
          </p:cNvSpPr>
          <p:nvPr/>
        </p:nvSpPr>
        <p:spPr bwMode="auto">
          <a:xfrm>
            <a:off x="520700" y="6321425"/>
            <a:ext cx="1588" cy="82550"/>
          </a:xfrm>
          <a:prstGeom prst="line">
            <a:avLst/>
          </a:prstGeom>
          <a:noFill/>
          <a:ln w="0">
            <a:solidFill>
              <a:srgbClr val="000000"/>
            </a:solidFill>
            <a:round/>
            <a:headEnd/>
            <a:tailEnd/>
          </a:ln>
        </p:spPr>
        <p:txBody>
          <a:bodyPr/>
          <a:lstStyle/>
          <a:p>
            <a:endParaRPr lang="ar-SA"/>
          </a:p>
        </p:txBody>
      </p:sp>
      <p:sp>
        <p:nvSpPr>
          <p:cNvPr id="1108" name="Line 86"/>
          <p:cNvSpPr>
            <a:spLocks noChangeShapeType="1"/>
          </p:cNvSpPr>
          <p:nvPr/>
        </p:nvSpPr>
        <p:spPr bwMode="auto">
          <a:xfrm>
            <a:off x="2798763" y="6321425"/>
            <a:ext cx="1587" cy="82550"/>
          </a:xfrm>
          <a:prstGeom prst="line">
            <a:avLst/>
          </a:prstGeom>
          <a:noFill/>
          <a:ln w="0">
            <a:solidFill>
              <a:srgbClr val="000000"/>
            </a:solidFill>
            <a:round/>
            <a:headEnd/>
            <a:tailEnd/>
          </a:ln>
        </p:spPr>
        <p:txBody>
          <a:bodyPr/>
          <a:lstStyle/>
          <a:p>
            <a:endParaRPr lang="ar-SA"/>
          </a:p>
        </p:txBody>
      </p:sp>
      <p:sp>
        <p:nvSpPr>
          <p:cNvPr id="1109" name="Line 87"/>
          <p:cNvSpPr>
            <a:spLocks noChangeShapeType="1"/>
          </p:cNvSpPr>
          <p:nvPr/>
        </p:nvSpPr>
        <p:spPr bwMode="auto">
          <a:xfrm>
            <a:off x="5087938" y="6321425"/>
            <a:ext cx="1587" cy="82550"/>
          </a:xfrm>
          <a:prstGeom prst="line">
            <a:avLst/>
          </a:prstGeom>
          <a:noFill/>
          <a:ln w="0">
            <a:solidFill>
              <a:srgbClr val="000000"/>
            </a:solidFill>
            <a:round/>
            <a:headEnd/>
            <a:tailEnd/>
          </a:ln>
        </p:spPr>
        <p:txBody>
          <a:bodyPr/>
          <a:lstStyle/>
          <a:p>
            <a:endParaRPr lang="ar-SA"/>
          </a:p>
        </p:txBody>
      </p:sp>
      <p:sp>
        <p:nvSpPr>
          <p:cNvPr id="1110" name="Line 88"/>
          <p:cNvSpPr>
            <a:spLocks noChangeShapeType="1"/>
          </p:cNvSpPr>
          <p:nvPr/>
        </p:nvSpPr>
        <p:spPr bwMode="auto">
          <a:xfrm>
            <a:off x="7366000" y="6321425"/>
            <a:ext cx="1588" cy="82550"/>
          </a:xfrm>
          <a:prstGeom prst="line">
            <a:avLst/>
          </a:prstGeom>
          <a:noFill/>
          <a:ln w="0">
            <a:solidFill>
              <a:srgbClr val="000000"/>
            </a:solidFill>
            <a:round/>
            <a:headEnd/>
            <a:tailEnd/>
          </a:ln>
        </p:spPr>
        <p:txBody>
          <a:bodyPr/>
          <a:lstStyle/>
          <a:p>
            <a:endParaRPr lang="ar-SA"/>
          </a:p>
        </p:txBody>
      </p:sp>
      <p:sp>
        <p:nvSpPr>
          <p:cNvPr id="1111" name="Rectangle 89"/>
          <p:cNvSpPr>
            <a:spLocks noChangeArrowheads="1"/>
          </p:cNvSpPr>
          <p:nvPr/>
        </p:nvSpPr>
        <p:spPr bwMode="auto">
          <a:xfrm>
            <a:off x="1406525" y="64389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1112" name="Rectangle 90"/>
          <p:cNvSpPr>
            <a:spLocks noChangeArrowheads="1"/>
          </p:cNvSpPr>
          <p:nvPr/>
        </p:nvSpPr>
        <p:spPr bwMode="auto">
          <a:xfrm>
            <a:off x="3659188" y="64389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1113" name="Rectangle 91"/>
          <p:cNvSpPr>
            <a:spLocks noChangeArrowheads="1"/>
          </p:cNvSpPr>
          <p:nvPr/>
        </p:nvSpPr>
        <p:spPr bwMode="auto">
          <a:xfrm>
            <a:off x="6010275" y="6438900"/>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1114" name="Rectangle 92"/>
          <p:cNvSpPr>
            <a:spLocks noChangeArrowheads="1"/>
          </p:cNvSpPr>
          <p:nvPr/>
        </p:nvSpPr>
        <p:spPr bwMode="auto">
          <a:xfrm>
            <a:off x="-304800" y="-190500"/>
            <a:ext cx="96837" cy="46037"/>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1115" name="Rectangle 93"/>
          <p:cNvSpPr>
            <a:spLocks noChangeArrowheads="1"/>
          </p:cNvSpPr>
          <p:nvPr/>
        </p:nvSpPr>
        <p:spPr bwMode="auto">
          <a:xfrm>
            <a:off x="228600" y="152400"/>
            <a:ext cx="8661400" cy="320675"/>
          </a:xfrm>
          <a:prstGeom prst="rect">
            <a:avLst/>
          </a:prstGeom>
          <a:noFill/>
          <a:ln w="9525">
            <a:noFill/>
            <a:miter lim="800000"/>
            <a:headEnd/>
            <a:tailEnd/>
          </a:ln>
        </p:spPr>
        <p:txBody>
          <a:bodyPr wrap="none" lIns="0" tIns="0" rIns="0" bIns="0">
            <a:spAutoFit/>
          </a:bodyPr>
          <a:lstStyle/>
          <a:p>
            <a:r>
              <a:rPr lang="en-US" sz="2100" b="1">
                <a:solidFill>
                  <a:srgbClr val="FFFFFF"/>
                </a:solidFill>
                <a:latin typeface="Arial" pitchFamily="34" charset="0"/>
              </a:rPr>
              <a:t>PROPORTION OF MORTALITY IN DIFFERENT AGE-GROUPS  (MEN)</a:t>
            </a:r>
            <a:r>
              <a:rPr lang="en-US" sz="1700" b="1">
                <a:solidFill>
                  <a:srgbClr val="FFFFFF"/>
                </a:solidFill>
                <a:latin typeface="Arial" pitchFamily="34" charset="0"/>
              </a:rPr>
              <a:t> </a:t>
            </a:r>
            <a:endParaRPr lang="en-US" sz="2400">
              <a:latin typeface="Arial" pitchFamily="34" charset="0"/>
            </a:endParaRPr>
          </a:p>
        </p:txBody>
      </p:sp>
      <p:sp>
        <p:nvSpPr>
          <p:cNvPr id="1116" name="Rectangle 94"/>
          <p:cNvSpPr>
            <a:spLocks noChangeArrowheads="1"/>
          </p:cNvSpPr>
          <p:nvPr/>
        </p:nvSpPr>
        <p:spPr bwMode="auto">
          <a:xfrm>
            <a:off x="8001000" y="3246438"/>
            <a:ext cx="1112838" cy="1055687"/>
          </a:xfrm>
          <a:prstGeom prst="rect">
            <a:avLst/>
          </a:prstGeom>
          <a:solidFill>
            <a:srgbClr val="FFFFFF"/>
          </a:solidFill>
          <a:ln w="0">
            <a:solidFill>
              <a:srgbClr val="000000"/>
            </a:solidFill>
            <a:miter lim="800000"/>
            <a:headEnd/>
            <a:tailEnd/>
          </a:ln>
        </p:spPr>
        <p:txBody>
          <a:bodyPr/>
          <a:lstStyle/>
          <a:p>
            <a:endParaRPr lang="en-US"/>
          </a:p>
        </p:txBody>
      </p:sp>
      <p:sp>
        <p:nvSpPr>
          <p:cNvPr id="1117" name="Rectangle 95"/>
          <p:cNvSpPr>
            <a:spLocks noChangeArrowheads="1"/>
          </p:cNvSpPr>
          <p:nvPr/>
        </p:nvSpPr>
        <p:spPr bwMode="auto">
          <a:xfrm>
            <a:off x="8077200" y="3338513"/>
            <a:ext cx="96838" cy="100012"/>
          </a:xfrm>
          <a:prstGeom prst="rect">
            <a:avLst/>
          </a:prstGeom>
          <a:solidFill>
            <a:srgbClr val="CCFFFF"/>
          </a:solidFill>
          <a:ln w="9525">
            <a:solidFill>
              <a:srgbClr val="000000"/>
            </a:solidFill>
            <a:miter lim="800000"/>
            <a:headEnd/>
            <a:tailEnd/>
          </a:ln>
        </p:spPr>
        <p:txBody>
          <a:bodyPr/>
          <a:lstStyle/>
          <a:p>
            <a:endParaRPr lang="en-US"/>
          </a:p>
        </p:txBody>
      </p:sp>
      <p:sp>
        <p:nvSpPr>
          <p:cNvPr id="1118" name="Rectangle 96"/>
          <p:cNvSpPr>
            <a:spLocks noChangeArrowheads="1"/>
          </p:cNvSpPr>
          <p:nvPr/>
        </p:nvSpPr>
        <p:spPr bwMode="auto">
          <a:xfrm>
            <a:off x="8305800" y="3282950"/>
            <a:ext cx="77946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1119" name="Rectangle 97"/>
          <p:cNvSpPr>
            <a:spLocks noChangeArrowheads="1"/>
          </p:cNvSpPr>
          <p:nvPr/>
        </p:nvSpPr>
        <p:spPr bwMode="auto">
          <a:xfrm>
            <a:off x="8077200" y="3602038"/>
            <a:ext cx="96838" cy="100012"/>
          </a:xfrm>
          <a:prstGeom prst="rect">
            <a:avLst/>
          </a:prstGeom>
          <a:solidFill>
            <a:srgbClr val="FFFFCC"/>
          </a:solidFill>
          <a:ln w="9525">
            <a:solidFill>
              <a:srgbClr val="000000"/>
            </a:solidFill>
            <a:miter lim="800000"/>
            <a:headEnd/>
            <a:tailEnd/>
          </a:ln>
        </p:spPr>
        <p:txBody>
          <a:bodyPr/>
          <a:lstStyle/>
          <a:p>
            <a:endParaRPr lang="en-US"/>
          </a:p>
        </p:txBody>
      </p:sp>
      <p:sp>
        <p:nvSpPr>
          <p:cNvPr id="1120" name="Rectangle 98"/>
          <p:cNvSpPr>
            <a:spLocks noChangeArrowheads="1"/>
          </p:cNvSpPr>
          <p:nvPr/>
        </p:nvSpPr>
        <p:spPr bwMode="auto">
          <a:xfrm>
            <a:off x="8305800" y="3546475"/>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1121" name="Rectangle 99"/>
          <p:cNvSpPr>
            <a:spLocks noChangeArrowheads="1"/>
          </p:cNvSpPr>
          <p:nvPr/>
        </p:nvSpPr>
        <p:spPr bwMode="auto">
          <a:xfrm>
            <a:off x="8077200" y="3856038"/>
            <a:ext cx="96838" cy="100012"/>
          </a:xfrm>
          <a:prstGeom prst="rect">
            <a:avLst/>
          </a:prstGeom>
          <a:solidFill>
            <a:srgbClr val="993366"/>
          </a:solidFill>
          <a:ln w="9525">
            <a:solidFill>
              <a:srgbClr val="000000"/>
            </a:solidFill>
            <a:miter lim="800000"/>
            <a:headEnd/>
            <a:tailEnd/>
          </a:ln>
        </p:spPr>
        <p:txBody>
          <a:bodyPr/>
          <a:lstStyle/>
          <a:p>
            <a:endParaRPr lang="en-US"/>
          </a:p>
        </p:txBody>
      </p:sp>
      <p:sp>
        <p:nvSpPr>
          <p:cNvPr id="1122" name="Rectangle 100"/>
          <p:cNvSpPr>
            <a:spLocks noChangeArrowheads="1"/>
          </p:cNvSpPr>
          <p:nvPr/>
        </p:nvSpPr>
        <p:spPr bwMode="auto">
          <a:xfrm>
            <a:off x="8305800" y="3802063"/>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1123" name="Rectangle 101"/>
          <p:cNvSpPr>
            <a:spLocks noChangeArrowheads="1"/>
          </p:cNvSpPr>
          <p:nvPr/>
        </p:nvSpPr>
        <p:spPr bwMode="auto">
          <a:xfrm>
            <a:off x="8077200" y="4119563"/>
            <a:ext cx="96838" cy="100012"/>
          </a:xfrm>
          <a:prstGeom prst="rect">
            <a:avLst/>
          </a:prstGeom>
          <a:solidFill>
            <a:srgbClr val="9999FF"/>
          </a:solidFill>
          <a:ln w="9525">
            <a:solidFill>
              <a:srgbClr val="000000"/>
            </a:solidFill>
            <a:miter lim="800000"/>
            <a:headEnd/>
            <a:tailEnd/>
          </a:ln>
        </p:spPr>
        <p:txBody>
          <a:bodyPr/>
          <a:lstStyle/>
          <a:p>
            <a:endParaRPr lang="en-US"/>
          </a:p>
        </p:txBody>
      </p:sp>
      <p:sp>
        <p:nvSpPr>
          <p:cNvPr id="1124" name="Rectangle 102"/>
          <p:cNvSpPr>
            <a:spLocks noChangeArrowheads="1"/>
          </p:cNvSpPr>
          <p:nvPr/>
        </p:nvSpPr>
        <p:spPr bwMode="auto">
          <a:xfrm>
            <a:off x="8305800" y="4065588"/>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1026" name="Object 103"/>
          <p:cNvGraphicFramePr>
            <a:graphicFrameLocks noChangeAspect="1"/>
          </p:cNvGraphicFramePr>
          <p:nvPr/>
        </p:nvGraphicFramePr>
        <p:xfrm>
          <a:off x="4763" y="4763"/>
          <a:ext cx="9136062" cy="6850062"/>
        </p:xfrm>
        <a:graphic>
          <a:graphicData uri="http://schemas.openxmlformats.org/presentationml/2006/ole">
            <p:oleObj spid="_x0000_s1026" name="Photo Editor Photo" r:id="rId4" imgW="9135750" imgH="6849431"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reeform 5"/>
          <p:cNvSpPr>
            <a:spLocks/>
          </p:cNvSpPr>
          <p:nvPr/>
        </p:nvSpPr>
        <p:spPr bwMode="auto">
          <a:xfrm>
            <a:off x="520700" y="5873750"/>
            <a:ext cx="7626350" cy="623888"/>
          </a:xfrm>
          <a:custGeom>
            <a:avLst/>
            <a:gdLst>
              <a:gd name="T0" fmla="*/ 0 w 4804"/>
              <a:gd name="T1" fmla="*/ 2147483647 h 393"/>
              <a:gd name="T2" fmla="*/ 2147483647 w 4804"/>
              <a:gd name="T3" fmla="*/ 0 h 393"/>
              <a:gd name="T4" fmla="*/ 2147483647 w 4804"/>
              <a:gd name="T5" fmla="*/ 0 h 393"/>
              <a:gd name="T6" fmla="*/ 2147483647 w 4804"/>
              <a:gd name="T7" fmla="*/ 2147483647 h 393"/>
              <a:gd name="T8" fmla="*/ 0 w 4804"/>
              <a:gd name="T9" fmla="*/ 2147483647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0" y="393"/>
                </a:moveTo>
                <a:lnTo>
                  <a:pt x="491" y="0"/>
                </a:lnTo>
                <a:lnTo>
                  <a:pt x="4804" y="0"/>
                </a:lnTo>
                <a:lnTo>
                  <a:pt x="4312" y="393"/>
                </a:lnTo>
                <a:lnTo>
                  <a:pt x="0" y="393"/>
                </a:lnTo>
                <a:close/>
              </a:path>
            </a:pathLst>
          </a:custGeom>
          <a:solidFill>
            <a:srgbClr val="808080"/>
          </a:solidFill>
          <a:ln w="9525">
            <a:noFill/>
            <a:round/>
            <a:headEnd/>
            <a:tailEnd/>
          </a:ln>
        </p:spPr>
        <p:txBody>
          <a:bodyPr/>
          <a:lstStyle/>
          <a:p>
            <a:endParaRPr lang="ar-SA"/>
          </a:p>
        </p:txBody>
      </p:sp>
      <p:sp>
        <p:nvSpPr>
          <p:cNvPr id="2052" name="Freeform 6"/>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solidFill>
            <a:srgbClr val="C0C0C0"/>
          </a:solidFill>
          <a:ln w="9525">
            <a:noFill/>
            <a:round/>
            <a:headEnd/>
            <a:tailEnd/>
          </a:ln>
        </p:spPr>
        <p:txBody>
          <a:bodyPr/>
          <a:lstStyle/>
          <a:p>
            <a:endParaRPr lang="ar-SA"/>
          </a:p>
        </p:txBody>
      </p:sp>
      <p:sp>
        <p:nvSpPr>
          <p:cNvPr id="2053" name="Rectangle 7"/>
          <p:cNvSpPr>
            <a:spLocks noChangeArrowheads="1"/>
          </p:cNvSpPr>
          <p:nvPr/>
        </p:nvSpPr>
        <p:spPr bwMode="auto">
          <a:xfrm>
            <a:off x="1300163" y="904875"/>
            <a:ext cx="6846887" cy="4968875"/>
          </a:xfrm>
          <a:prstGeom prst="rect">
            <a:avLst/>
          </a:prstGeom>
          <a:solidFill>
            <a:srgbClr val="C0C0C0"/>
          </a:solidFill>
          <a:ln w="9525">
            <a:noFill/>
            <a:miter lim="800000"/>
            <a:headEnd/>
            <a:tailEnd/>
          </a:ln>
        </p:spPr>
        <p:txBody>
          <a:bodyPr/>
          <a:lstStyle/>
          <a:p>
            <a:endParaRPr lang="en-US"/>
          </a:p>
        </p:txBody>
      </p:sp>
      <p:sp>
        <p:nvSpPr>
          <p:cNvPr id="2054" name="Freeform 8"/>
          <p:cNvSpPr>
            <a:spLocks/>
          </p:cNvSpPr>
          <p:nvPr/>
        </p:nvSpPr>
        <p:spPr bwMode="auto">
          <a:xfrm>
            <a:off x="520700" y="5873750"/>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55" name="Freeform 9"/>
          <p:cNvSpPr>
            <a:spLocks/>
          </p:cNvSpPr>
          <p:nvPr/>
        </p:nvSpPr>
        <p:spPr bwMode="auto">
          <a:xfrm>
            <a:off x="520700" y="53800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56" name="Freeform 10"/>
          <p:cNvSpPr>
            <a:spLocks/>
          </p:cNvSpPr>
          <p:nvPr/>
        </p:nvSpPr>
        <p:spPr bwMode="auto">
          <a:xfrm>
            <a:off x="520700" y="4884738"/>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2057" name="Freeform 11"/>
          <p:cNvSpPr>
            <a:spLocks/>
          </p:cNvSpPr>
          <p:nvPr/>
        </p:nvSpPr>
        <p:spPr bwMode="auto">
          <a:xfrm>
            <a:off x="520700" y="4381500"/>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58" name="Freeform 12"/>
          <p:cNvSpPr>
            <a:spLocks/>
          </p:cNvSpPr>
          <p:nvPr/>
        </p:nvSpPr>
        <p:spPr bwMode="auto">
          <a:xfrm>
            <a:off x="520700" y="38877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59" name="Freeform 13"/>
          <p:cNvSpPr>
            <a:spLocks/>
          </p:cNvSpPr>
          <p:nvPr/>
        </p:nvSpPr>
        <p:spPr bwMode="auto">
          <a:xfrm>
            <a:off x="520700" y="3394075"/>
            <a:ext cx="7626350" cy="614363"/>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2060" name="Freeform 14"/>
          <p:cNvSpPr>
            <a:spLocks/>
          </p:cNvSpPr>
          <p:nvPr/>
        </p:nvSpPr>
        <p:spPr bwMode="auto">
          <a:xfrm>
            <a:off x="520700" y="28908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61" name="Freeform 15"/>
          <p:cNvSpPr>
            <a:spLocks/>
          </p:cNvSpPr>
          <p:nvPr/>
        </p:nvSpPr>
        <p:spPr bwMode="auto">
          <a:xfrm>
            <a:off x="520700" y="2395538"/>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62" name="Freeform 16"/>
          <p:cNvSpPr>
            <a:spLocks/>
          </p:cNvSpPr>
          <p:nvPr/>
        </p:nvSpPr>
        <p:spPr bwMode="auto">
          <a:xfrm>
            <a:off x="520700" y="1901825"/>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round/>
            <a:headEnd/>
            <a:tailEnd/>
          </a:ln>
        </p:spPr>
        <p:txBody>
          <a:bodyPr/>
          <a:lstStyle/>
          <a:p>
            <a:endParaRPr lang="ar-SA"/>
          </a:p>
        </p:txBody>
      </p:sp>
      <p:sp>
        <p:nvSpPr>
          <p:cNvPr id="2063" name="Freeform 17"/>
          <p:cNvSpPr>
            <a:spLocks/>
          </p:cNvSpPr>
          <p:nvPr/>
        </p:nvSpPr>
        <p:spPr bwMode="auto">
          <a:xfrm>
            <a:off x="520700" y="13985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64" name="Freeform 18"/>
          <p:cNvSpPr>
            <a:spLocks/>
          </p:cNvSpPr>
          <p:nvPr/>
        </p:nvSpPr>
        <p:spPr bwMode="auto">
          <a:xfrm>
            <a:off x="520700" y="904875"/>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round/>
            <a:headEnd/>
            <a:tailEnd/>
          </a:ln>
        </p:spPr>
        <p:txBody>
          <a:bodyPr/>
          <a:lstStyle/>
          <a:p>
            <a:endParaRPr lang="ar-SA"/>
          </a:p>
        </p:txBody>
      </p:sp>
      <p:sp>
        <p:nvSpPr>
          <p:cNvPr id="2065" name="Freeform 19"/>
          <p:cNvSpPr>
            <a:spLocks/>
          </p:cNvSpPr>
          <p:nvPr/>
        </p:nvSpPr>
        <p:spPr bwMode="auto">
          <a:xfrm>
            <a:off x="520700" y="5873750"/>
            <a:ext cx="7626350" cy="623888"/>
          </a:xfrm>
          <a:custGeom>
            <a:avLst/>
            <a:gdLst>
              <a:gd name="T0" fmla="*/ 2147483647 w 4804"/>
              <a:gd name="T1" fmla="*/ 0 h 393"/>
              <a:gd name="T2" fmla="*/ 2147483647 w 4804"/>
              <a:gd name="T3" fmla="*/ 2147483647 h 393"/>
              <a:gd name="T4" fmla="*/ 0 w 4804"/>
              <a:gd name="T5" fmla="*/ 2147483647 h 393"/>
              <a:gd name="T6" fmla="*/ 2147483647 w 4804"/>
              <a:gd name="T7" fmla="*/ 0 h 393"/>
              <a:gd name="T8" fmla="*/ 2147483647 w 4804"/>
              <a:gd name="T9" fmla="*/ 0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4804" y="0"/>
                </a:moveTo>
                <a:lnTo>
                  <a:pt x="4312" y="393"/>
                </a:lnTo>
                <a:lnTo>
                  <a:pt x="0" y="393"/>
                </a:lnTo>
                <a:lnTo>
                  <a:pt x="491" y="0"/>
                </a:lnTo>
                <a:lnTo>
                  <a:pt x="4804" y="0"/>
                </a:lnTo>
                <a:close/>
              </a:path>
            </a:pathLst>
          </a:custGeom>
          <a:noFill/>
          <a:ln w="0">
            <a:solidFill>
              <a:srgbClr val="000000"/>
            </a:solidFill>
            <a:round/>
            <a:headEnd/>
            <a:tailEnd/>
          </a:ln>
        </p:spPr>
        <p:txBody>
          <a:bodyPr/>
          <a:lstStyle/>
          <a:p>
            <a:endParaRPr lang="ar-SA"/>
          </a:p>
        </p:txBody>
      </p:sp>
      <p:sp>
        <p:nvSpPr>
          <p:cNvPr id="2066" name="Freeform 20"/>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noFill/>
          <a:ln w="9525">
            <a:solidFill>
              <a:srgbClr val="808080"/>
            </a:solidFill>
            <a:round/>
            <a:headEnd/>
            <a:tailEnd/>
          </a:ln>
        </p:spPr>
        <p:txBody>
          <a:bodyPr/>
          <a:lstStyle/>
          <a:p>
            <a:endParaRPr lang="ar-SA"/>
          </a:p>
        </p:txBody>
      </p:sp>
      <p:sp>
        <p:nvSpPr>
          <p:cNvPr id="2067" name="Rectangle 21"/>
          <p:cNvSpPr>
            <a:spLocks noChangeArrowheads="1"/>
          </p:cNvSpPr>
          <p:nvPr/>
        </p:nvSpPr>
        <p:spPr bwMode="auto">
          <a:xfrm>
            <a:off x="1300163" y="904875"/>
            <a:ext cx="6846887" cy="4968875"/>
          </a:xfrm>
          <a:prstGeom prst="rect">
            <a:avLst/>
          </a:prstGeom>
          <a:noFill/>
          <a:ln w="9525">
            <a:solidFill>
              <a:srgbClr val="808080"/>
            </a:solidFill>
            <a:miter lim="800000"/>
            <a:headEnd/>
            <a:tailEnd/>
          </a:ln>
        </p:spPr>
        <p:txBody>
          <a:bodyPr/>
          <a:lstStyle/>
          <a:p>
            <a:endParaRPr lang="en-US"/>
          </a:p>
        </p:txBody>
      </p:sp>
      <p:sp>
        <p:nvSpPr>
          <p:cNvPr id="2068" name="Freeform 22"/>
          <p:cNvSpPr>
            <a:spLocks/>
          </p:cNvSpPr>
          <p:nvPr/>
        </p:nvSpPr>
        <p:spPr bwMode="auto">
          <a:xfrm>
            <a:off x="2346325" y="5695950"/>
            <a:ext cx="320675" cy="615950"/>
          </a:xfrm>
          <a:custGeom>
            <a:avLst/>
            <a:gdLst>
              <a:gd name="T0" fmla="*/ 0 w 202"/>
              <a:gd name="T1" fmla="*/ 2147483647 h 388"/>
              <a:gd name="T2" fmla="*/ 0 w 202"/>
              <a:gd name="T3" fmla="*/ 2147483647 h 388"/>
              <a:gd name="T4" fmla="*/ 2147483647 w 202"/>
              <a:gd name="T5" fmla="*/ 0 h 388"/>
              <a:gd name="T6" fmla="*/ 2147483647 w 202"/>
              <a:gd name="T7" fmla="*/ 2147483647 h 388"/>
              <a:gd name="T8" fmla="*/ 0 w 202"/>
              <a:gd name="T9" fmla="*/ 2147483647 h 388"/>
              <a:gd name="T10" fmla="*/ 0 60000 65536"/>
              <a:gd name="T11" fmla="*/ 0 60000 65536"/>
              <a:gd name="T12" fmla="*/ 0 60000 65536"/>
              <a:gd name="T13" fmla="*/ 0 60000 65536"/>
              <a:gd name="T14" fmla="*/ 0 60000 65536"/>
              <a:gd name="T15" fmla="*/ 0 w 202"/>
              <a:gd name="T16" fmla="*/ 0 h 388"/>
              <a:gd name="T17" fmla="*/ 202 w 202"/>
              <a:gd name="T18" fmla="*/ 388 h 388"/>
            </a:gdLst>
            <a:ahLst/>
            <a:cxnLst>
              <a:cxn ang="T10">
                <a:pos x="T0" y="T1"/>
              </a:cxn>
              <a:cxn ang="T11">
                <a:pos x="T2" y="T3"/>
              </a:cxn>
              <a:cxn ang="T12">
                <a:pos x="T4" y="T5"/>
              </a:cxn>
              <a:cxn ang="T13">
                <a:pos x="T6" y="T7"/>
              </a:cxn>
              <a:cxn ang="T14">
                <a:pos x="T8" y="T9"/>
              </a:cxn>
            </a:cxnLst>
            <a:rect l="T15" t="T16" r="T17" b="T18"/>
            <a:pathLst>
              <a:path w="202" h="388">
                <a:moveTo>
                  <a:pt x="0" y="388"/>
                </a:moveTo>
                <a:lnTo>
                  <a:pt x="0" y="159"/>
                </a:lnTo>
                <a:lnTo>
                  <a:pt x="202" y="0"/>
                </a:lnTo>
                <a:lnTo>
                  <a:pt x="202" y="229"/>
                </a:lnTo>
                <a:lnTo>
                  <a:pt x="0" y="388"/>
                </a:lnTo>
                <a:close/>
              </a:path>
            </a:pathLst>
          </a:custGeom>
          <a:solidFill>
            <a:srgbClr val="4D4D80"/>
          </a:solidFill>
          <a:ln w="9525">
            <a:solidFill>
              <a:srgbClr val="000000"/>
            </a:solidFill>
            <a:round/>
            <a:headEnd/>
            <a:tailEnd/>
          </a:ln>
        </p:spPr>
        <p:txBody>
          <a:bodyPr/>
          <a:lstStyle/>
          <a:p>
            <a:endParaRPr lang="ar-SA"/>
          </a:p>
        </p:txBody>
      </p:sp>
      <p:sp>
        <p:nvSpPr>
          <p:cNvPr id="2069" name="Rectangle 23"/>
          <p:cNvSpPr>
            <a:spLocks noChangeArrowheads="1"/>
          </p:cNvSpPr>
          <p:nvPr/>
        </p:nvSpPr>
        <p:spPr bwMode="auto">
          <a:xfrm>
            <a:off x="1433513" y="5948363"/>
            <a:ext cx="912812" cy="363537"/>
          </a:xfrm>
          <a:prstGeom prst="rect">
            <a:avLst/>
          </a:prstGeom>
          <a:solidFill>
            <a:srgbClr val="9999FF"/>
          </a:solidFill>
          <a:ln w="9525">
            <a:solidFill>
              <a:srgbClr val="000000"/>
            </a:solidFill>
            <a:miter lim="800000"/>
            <a:headEnd/>
            <a:tailEnd/>
          </a:ln>
        </p:spPr>
        <p:txBody>
          <a:bodyPr/>
          <a:lstStyle/>
          <a:p>
            <a:endParaRPr lang="en-US"/>
          </a:p>
        </p:txBody>
      </p:sp>
      <p:sp>
        <p:nvSpPr>
          <p:cNvPr id="2070" name="Freeform 24"/>
          <p:cNvSpPr>
            <a:spLocks/>
          </p:cNvSpPr>
          <p:nvPr/>
        </p:nvSpPr>
        <p:spPr bwMode="auto">
          <a:xfrm>
            <a:off x="2346325" y="4819650"/>
            <a:ext cx="320675" cy="1128713"/>
          </a:xfrm>
          <a:custGeom>
            <a:avLst/>
            <a:gdLst>
              <a:gd name="T0" fmla="*/ 0 w 202"/>
              <a:gd name="T1" fmla="*/ 2147483647 h 711"/>
              <a:gd name="T2" fmla="*/ 0 w 202"/>
              <a:gd name="T3" fmla="*/ 2147483647 h 711"/>
              <a:gd name="T4" fmla="*/ 2147483647 w 202"/>
              <a:gd name="T5" fmla="*/ 0 h 711"/>
              <a:gd name="T6" fmla="*/ 2147483647 w 202"/>
              <a:gd name="T7" fmla="*/ 2147483647 h 711"/>
              <a:gd name="T8" fmla="*/ 0 w 202"/>
              <a:gd name="T9" fmla="*/ 2147483647 h 711"/>
              <a:gd name="T10" fmla="*/ 0 60000 65536"/>
              <a:gd name="T11" fmla="*/ 0 60000 65536"/>
              <a:gd name="T12" fmla="*/ 0 60000 65536"/>
              <a:gd name="T13" fmla="*/ 0 60000 65536"/>
              <a:gd name="T14" fmla="*/ 0 60000 65536"/>
              <a:gd name="T15" fmla="*/ 0 w 202"/>
              <a:gd name="T16" fmla="*/ 0 h 711"/>
              <a:gd name="T17" fmla="*/ 202 w 202"/>
              <a:gd name="T18" fmla="*/ 711 h 711"/>
            </a:gdLst>
            <a:ahLst/>
            <a:cxnLst>
              <a:cxn ang="T10">
                <a:pos x="T0" y="T1"/>
              </a:cxn>
              <a:cxn ang="T11">
                <a:pos x="T2" y="T3"/>
              </a:cxn>
              <a:cxn ang="T12">
                <a:pos x="T4" y="T5"/>
              </a:cxn>
              <a:cxn ang="T13">
                <a:pos x="T6" y="T7"/>
              </a:cxn>
              <a:cxn ang="T14">
                <a:pos x="T8" y="T9"/>
              </a:cxn>
            </a:cxnLst>
            <a:rect l="T15" t="T16" r="T17" b="T18"/>
            <a:pathLst>
              <a:path w="202" h="711">
                <a:moveTo>
                  <a:pt x="0" y="711"/>
                </a:moveTo>
                <a:lnTo>
                  <a:pt x="0" y="159"/>
                </a:lnTo>
                <a:lnTo>
                  <a:pt x="202" y="0"/>
                </a:lnTo>
                <a:lnTo>
                  <a:pt x="202" y="552"/>
                </a:lnTo>
                <a:lnTo>
                  <a:pt x="0" y="711"/>
                </a:lnTo>
                <a:close/>
              </a:path>
            </a:pathLst>
          </a:custGeom>
          <a:solidFill>
            <a:srgbClr val="4D1A33"/>
          </a:solidFill>
          <a:ln w="9525">
            <a:solidFill>
              <a:srgbClr val="000000"/>
            </a:solidFill>
            <a:round/>
            <a:headEnd/>
            <a:tailEnd/>
          </a:ln>
        </p:spPr>
        <p:txBody>
          <a:bodyPr/>
          <a:lstStyle/>
          <a:p>
            <a:endParaRPr lang="ar-SA"/>
          </a:p>
        </p:txBody>
      </p:sp>
      <p:sp>
        <p:nvSpPr>
          <p:cNvPr id="2071" name="Rectangle 25"/>
          <p:cNvSpPr>
            <a:spLocks noChangeArrowheads="1"/>
          </p:cNvSpPr>
          <p:nvPr/>
        </p:nvSpPr>
        <p:spPr bwMode="auto">
          <a:xfrm>
            <a:off x="1433513" y="5072063"/>
            <a:ext cx="912812" cy="876300"/>
          </a:xfrm>
          <a:prstGeom prst="rect">
            <a:avLst/>
          </a:prstGeom>
          <a:solidFill>
            <a:srgbClr val="993366"/>
          </a:solidFill>
          <a:ln w="9525">
            <a:solidFill>
              <a:srgbClr val="000000"/>
            </a:solidFill>
            <a:miter lim="800000"/>
            <a:headEnd/>
            <a:tailEnd/>
          </a:ln>
        </p:spPr>
        <p:txBody>
          <a:bodyPr/>
          <a:lstStyle/>
          <a:p>
            <a:endParaRPr lang="en-US"/>
          </a:p>
        </p:txBody>
      </p:sp>
      <p:sp>
        <p:nvSpPr>
          <p:cNvPr id="2072" name="Freeform 26"/>
          <p:cNvSpPr>
            <a:spLocks/>
          </p:cNvSpPr>
          <p:nvPr/>
        </p:nvSpPr>
        <p:spPr bwMode="auto">
          <a:xfrm>
            <a:off x="2346325" y="3076575"/>
            <a:ext cx="320675" cy="1995488"/>
          </a:xfrm>
          <a:custGeom>
            <a:avLst/>
            <a:gdLst>
              <a:gd name="T0" fmla="*/ 0 w 202"/>
              <a:gd name="T1" fmla="*/ 2147483647 h 1257"/>
              <a:gd name="T2" fmla="*/ 0 w 202"/>
              <a:gd name="T3" fmla="*/ 2147483647 h 1257"/>
              <a:gd name="T4" fmla="*/ 2147483647 w 202"/>
              <a:gd name="T5" fmla="*/ 0 h 1257"/>
              <a:gd name="T6" fmla="*/ 2147483647 w 202"/>
              <a:gd name="T7" fmla="*/ 2147483647 h 1257"/>
              <a:gd name="T8" fmla="*/ 0 w 202"/>
              <a:gd name="T9" fmla="*/ 2147483647 h 1257"/>
              <a:gd name="T10" fmla="*/ 0 60000 65536"/>
              <a:gd name="T11" fmla="*/ 0 60000 65536"/>
              <a:gd name="T12" fmla="*/ 0 60000 65536"/>
              <a:gd name="T13" fmla="*/ 0 60000 65536"/>
              <a:gd name="T14" fmla="*/ 0 60000 65536"/>
              <a:gd name="T15" fmla="*/ 0 w 202"/>
              <a:gd name="T16" fmla="*/ 0 h 1257"/>
              <a:gd name="T17" fmla="*/ 202 w 202"/>
              <a:gd name="T18" fmla="*/ 1257 h 1257"/>
            </a:gdLst>
            <a:ahLst/>
            <a:cxnLst>
              <a:cxn ang="T10">
                <a:pos x="T0" y="T1"/>
              </a:cxn>
              <a:cxn ang="T11">
                <a:pos x="T2" y="T3"/>
              </a:cxn>
              <a:cxn ang="T12">
                <a:pos x="T4" y="T5"/>
              </a:cxn>
              <a:cxn ang="T13">
                <a:pos x="T6" y="T7"/>
              </a:cxn>
              <a:cxn ang="T14">
                <a:pos x="T8" y="T9"/>
              </a:cxn>
            </a:cxnLst>
            <a:rect l="T15" t="T16" r="T17" b="T18"/>
            <a:pathLst>
              <a:path w="202" h="1257">
                <a:moveTo>
                  <a:pt x="0" y="1257"/>
                </a:moveTo>
                <a:lnTo>
                  <a:pt x="0" y="159"/>
                </a:lnTo>
                <a:lnTo>
                  <a:pt x="202" y="0"/>
                </a:lnTo>
                <a:lnTo>
                  <a:pt x="202" y="1098"/>
                </a:lnTo>
                <a:lnTo>
                  <a:pt x="0" y="1257"/>
                </a:lnTo>
                <a:close/>
              </a:path>
            </a:pathLst>
          </a:custGeom>
          <a:solidFill>
            <a:srgbClr val="808066"/>
          </a:solidFill>
          <a:ln w="9525">
            <a:solidFill>
              <a:srgbClr val="000000"/>
            </a:solidFill>
            <a:round/>
            <a:headEnd/>
            <a:tailEnd/>
          </a:ln>
        </p:spPr>
        <p:txBody>
          <a:bodyPr/>
          <a:lstStyle/>
          <a:p>
            <a:endParaRPr lang="ar-SA"/>
          </a:p>
        </p:txBody>
      </p:sp>
      <p:sp>
        <p:nvSpPr>
          <p:cNvPr id="2073" name="Rectangle 27"/>
          <p:cNvSpPr>
            <a:spLocks noChangeArrowheads="1"/>
          </p:cNvSpPr>
          <p:nvPr/>
        </p:nvSpPr>
        <p:spPr bwMode="auto">
          <a:xfrm>
            <a:off x="1433513" y="3328988"/>
            <a:ext cx="912812" cy="1743075"/>
          </a:xfrm>
          <a:prstGeom prst="rect">
            <a:avLst/>
          </a:prstGeom>
          <a:solidFill>
            <a:srgbClr val="FFFFCC"/>
          </a:solidFill>
          <a:ln w="9525">
            <a:solidFill>
              <a:srgbClr val="000000"/>
            </a:solidFill>
            <a:miter lim="800000"/>
            <a:headEnd/>
            <a:tailEnd/>
          </a:ln>
        </p:spPr>
        <p:txBody>
          <a:bodyPr/>
          <a:lstStyle/>
          <a:p>
            <a:endParaRPr lang="en-US"/>
          </a:p>
        </p:txBody>
      </p:sp>
      <p:sp>
        <p:nvSpPr>
          <p:cNvPr id="2074" name="Freeform 28"/>
          <p:cNvSpPr>
            <a:spLocks/>
          </p:cNvSpPr>
          <p:nvPr/>
        </p:nvSpPr>
        <p:spPr bwMode="auto">
          <a:xfrm>
            <a:off x="2346325" y="1090613"/>
            <a:ext cx="320675" cy="2238375"/>
          </a:xfrm>
          <a:custGeom>
            <a:avLst/>
            <a:gdLst>
              <a:gd name="T0" fmla="*/ 0 w 202"/>
              <a:gd name="T1" fmla="*/ 2147483647 h 1410"/>
              <a:gd name="T2" fmla="*/ 0 w 202"/>
              <a:gd name="T3" fmla="*/ 2147483647 h 1410"/>
              <a:gd name="T4" fmla="*/ 2147483647 w 202"/>
              <a:gd name="T5" fmla="*/ 0 h 1410"/>
              <a:gd name="T6" fmla="*/ 2147483647 w 202"/>
              <a:gd name="T7" fmla="*/ 2147483647 h 1410"/>
              <a:gd name="T8" fmla="*/ 0 w 202"/>
              <a:gd name="T9" fmla="*/ 2147483647 h 1410"/>
              <a:gd name="T10" fmla="*/ 0 60000 65536"/>
              <a:gd name="T11" fmla="*/ 0 60000 65536"/>
              <a:gd name="T12" fmla="*/ 0 60000 65536"/>
              <a:gd name="T13" fmla="*/ 0 60000 65536"/>
              <a:gd name="T14" fmla="*/ 0 60000 65536"/>
              <a:gd name="T15" fmla="*/ 0 w 202"/>
              <a:gd name="T16" fmla="*/ 0 h 1410"/>
              <a:gd name="T17" fmla="*/ 202 w 202"/>
              <a:gd name="T18" fmla="*/ 1410 h 1410"/>
            </a:gdLst>
            <a:ahLst/>
            <a:cxnLst>
              <a:cxn ang="T10">
                <a:pos x="T0" y="T1"/>
              </a:cxn>
              <a:cxn ang="T11">
                <a:pos x="T2" y="T3"/>
              </a:cxn>
              <a:cxn ang="T12">
                <a:pos x="T4" y="T5"/>
              </a:cxn>
              <a:cxn ang="T13">
                <a:pos x="T6" y="T7"/>
              </a:cxn>
              <a:cxn ang="T14">
                <a:pos x="T8" y="T9"/>
              </a:cxn>
            </a:cxnLst>
            <a:rect l="T15" t="T16" r="T17" b="T18"/>
            <a:pathLst>
              <a:path w="202" h="1410">
                <a:moveTo>
                  <a:pt x="0" y="1410"/>
                </a:moveTo>
                <a:lnTo>
                  <a:pt x="0" y="159"/>
                </a:lnTo>
                <a:lnTo>
                  <a:pt x="202" y="0"/>
                </a:lnTo>
                <a:lnTo>
                  <a:pt x="202" y="1251"/>
                </a:lnTo>
                <a:lnTo>
                  <a:pt x="0" y="1410"/>
                </a:lnTo>
                <a:close/>
              </a:path>
            </a:pathLst>
          </a:custGeom>
          <a:solidFill>
            <a:srgbClr val="668080"/>
          </a:solidFill>
          <a:ln w="9525">
            <a:solidFill>
              <a:srgbClr val="000000"/>
            </a:solidFill>
            <a:round/>
            <a:headEnd/>
            <a:tailEnd/>
          </a:ln>
        </p:spPr>
        <p:txBody>
          <a:bodyPr/>
          <a:lstStyle/>
          <a:p>
            <a:endParaRPr lang="ar-SA"/>
          </a:p>
        </p:txBody>
      </p:sp>
      <p:sp>
        <p:nvSpPr>
          <p:cNvPr id="2075" name="Rectangle 29"/>
          <p:cNvSpPr>
            <a:spLocks noChangeArrowheads="1"/>
          </p:cNvSpPr>
          <p:nvPr/>
        </p:nvSpPr>
        <p:spPr bwMode="auto">
          <a:xfrm>
            <a:off x="1433513" y="1343025"/>
            <a:ext cx="912812" cy="1985963"/>
          </a:xfrm>
          <a:prstGeom prst="rect">
            <a:avLst/>
          </a:prstGeom>
          <a:solidFill>
            <a:srgbClr val="CCFFFF"/>
          </a:solidFill>
          <a:ln w="9525">
            <a:solidFill>
              <a:srgbClr val="000000"/>
            </a:solidFill>
            <a:miter lim="800000"/>
            <a:headEnd/>
            <a:tailEnd/>
          </a:ln>
        </p:spPr>
        <p:txBody>
          <a:bodyPr/>
          <a:lstStyle/>
          <a:p>
            <a:endParaRPr lang="en-US"/>
          </a:p>
        </p:txBody>
      </p:sp>
      <p:sp>
        <p:nvSpPr>
          <p:cNvPr id="2076" name="Freeform 30"/>
          <p:cNvSpPr>
            <a:spLocks/>
          </p:cNvSpPr>
          <p:nvPr/>
        </p:nvSpPr>
        <p:spPr bwMode="auto">
          <a:xfrm>
            <a:off x="1433513" y="1090613"/>
            <a:ext cx="1233487"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75" y="159"/>
                </a:moveTo>
                <a:lnTo>
                  <a:pt x="777" y="0"/>
                </a:lnTo>
                <a:lnTo>
                  <a:pt x="196" y="0"/>
                </a:lnTo>
                <a:lnTo>
                  <a:pt x="0" y="159"/>
                </a:lnTo>
                <a:lnTo>
                  <a:pt x="575" y="159"/>
                </a:lnTo>
                <a:close/>
              </a:path>
            </a:pathLst>
          </a:custGeom>
          <a:solidFill>
            <a:srgbClr val="99BFBF"/>
          </a:solidFill>
          <a:ln w="9525">
            <a:solidFill>
              <a:srgbClr val="000000"/>
            </a:solidFill>
            <a:round/>
            <a:headEnd/>
            <a:tailEnd/>
          </a:ln>
        </p:spPr>
        <p:txBody>
          <a:bodyPr/>
          <a:lstStyle/>
          <a:p>
            <a:endParaRPr lang="ar-SA"/>
          </a:p>
        </p:txBody>
      </p:sp>
      <p:sp>
        <p:nvSpPr>
          <p:cNvPr id="2077" name="Rectangle 31"/>
          <p:cNvSpPr>
            <a:spLocks noChangeArrowheads="1"/>
          </p:cNvSpPr>
          <p:nvPr/>
        </p:nvSpPr>
        <p:spPr bwMode="auto">
          <a:xfrm>
            <a:off x="1725613" y="6040438"/>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7,3%</a:t>
            </a:r>
            <a:endParaRPr lang="en-US" sz="2400"/>
          </a:p>
        </p:txBody>
      </p:sp>
      <p:sp>
        <p:nvSpPr>
          <p:cNvPr id="2078" name="Rectangle 32"/>
          <p:cNvSpPr>
            <a:spLocks noChangeArrowheads="1"/>
          </p:cNvSpPr>
          <p:nvPr/>
        </p:nvSpPr>
        <p:spPr bwMode="auto">
          <a:xfrm>
            <a:off x="1690688" y="542607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17,7%</a:t>
            </a:r>
            <a:endParaRPr lang="en-US" sz="2400"/>
          </a:p>
        </p:txBody>
      </p:sp>
      <p:sp>
        <p:nvSpPr>
          <p:cNvPr id="2079" name="Rectangle 33"/>
          <p:cNvSpPr>
            <a:spLocks noChangeArrowheads="1"/>
          </p:cNvSpPr>
          <p:nvPr/>
        </p:nvSpPr>
        <p:spPr bwMode="auto">
          <a:xfrm>
            <a:off x="1690688" y="411162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35,0%</a:t>
            </a:r>
            <a:endParaRPr lang="en-US" sz="2400"/>
          </a:p>
        </p:txBody>
      </p:sp>
      <p:sp>
        <p:nvSpPr>
          <p:cNvPr id="2080" name="Rectangle 34"/>
          <p:cNvSpPr>
            <a:spLocks noChangeArrowheads="1"/>
          </p:cNvSpPr>
          <p:nvPr/>
        </p:nvSpPr>
        <p:spPr bwMode="auto">
          <a:xfrm>
            <a:off x="1690688" y="2246313"/>
            <a:ext cx="461962"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40,0%</a:t>
            </a:r>
            <a:endParaRPr lang="en-US" sz="2400"/>
          </a:p>
        </p:txBody>
      </p:sp>
      <p:sp>
        <p:nvSpPr>
          <p:cNvPr id="2081" name="Freeform 35"/>
          <p:cNvSpPr>
            <a:spLocks/>
          </p:cNvSpPr>
          <p:nvPr/>
        </p:nvSpPr>
        <p:spPr bwMode="auto">
          <a:xfrm>
            <a:off x="4635500" y="4502150"/>
            <a:ext cx="309563" cy="1809750"/>
          </a:xfrm>
          <a:custGeom>
            <a:avLst/>
            <a:gdLst>
              <a:gd name="T0" fmla="*/ 0 w 195"/>
              <a:gd name="T1" fmla="*/ 2147483647 h 1140"/>
              <a:gd name="T2" fmla="*/ 0 w 195"/>
              <a:gd name="T3" fmla="*/ 2147483647 h 1140"/>
              <a:gd name="T4" fmla="*/ 2147483647 w 195"/>
              <a:gd name="T5" fmla="*/ 0 h 1140"/>
              <a:gd name="T6" fmla="*/ 2147483647 w 195"/>
              <a:gd name="T7" fmla="*/ 2147483647 h 1140"/>
              <a:gd name="T8" fmla="*/ 0 w 195"/>
              <a:gd name="T9" fmla="*/ 2147483647 h 1140"/>
              <a:gd name="T10" fmla="*/ 0 60000 65536"/>
              <a:gd name="T11" fmla="*/ 0 60000 65536"/>
              <a:gd name="T12" fmla="*/ 0 60000 65536"/>
              <a:gd name="T13" fmla="*/ 0 60000 65536"/>
              <a:gd name="T14" fmla="*/ 0 60000 65536"/>
              <a:gd name="T15" fmla="*/ 0 w 195"/>
              <a:gd name="T16" fmla="*/ 0 h 1140"/>
              <a:gd name="T17" fmla="*/ 195 w 195"/>
              <a:gd name="T18" fmla="*/ 1140 h 1140"/>
            </a:gdLst>
            <a:ahLst/>
            <a:cxnLst>
              <a:cxn ang="T10">
                <a:pos x="T0" y="T1"/>
              </a:cxn>
              <a:cxn ang="T11">
                <a:pos x="T2" y="T3"/>
              </a:cxn>
              <a:cxn ang="T12">
                <a:pos x="T4" y="T5"/>
              </a:cxn>
              <a:cxn ang="T13">
                <a:pos x="T6" y="T7"/>
              </a:cxn>
              <a:cxn ang="T14">
                <a:pos x="T8" y="T9"/>
              </a:cxn>
            </a:cxnLst>
            <a:rect l="T15" t="T16" r="T17" b="T18"/>
            <a:pathLst>
              <a:path w="195" h="1140">
                <a:moveTo>
                  <a:pt x="0" y="1140"/>
                </a:moveTo>
                <a:lnTo>
                  <a:pt x="0" y="159"/>
                </a:lnTo>
                <a:lnTo>
                  <a:pt x="195" y="0"/>
                </a:lnTo>
                <a:lnTo>
                  <a:pt x="195" y="981"/>
                </a:lnTo>
                <a:lnTo>
                  <a:pt x="0" y="1140"/>
                </a:lnTo>
                <a:close/>
              </a:path>
            </a:pathLst>
          </a:custGeom>
          <a:solidFill>
            <a:srgbClr val="4D4D80"/>
          </a:solidFill>
          <a:ln w="9525">
            <a:solidFill>
              <a:srgbClr val="000000"/>
            </a:solidFill>
            <a:round/>
            <a:headEnd/>
            <a:tailEnd/>
          </a:ln>
        </p:spPr>
        <p:txBody>
          <a:bodyPr/>
          <a:lstStyle/>
          <a:p>
            <a:endParaRPr lang="ar-SA"/>
          </a:p>
        </p:txBody>
      </p:sp>
      <p:sp>
        <p:nvSpPr>
          <p:cNvPr id="2082" name="Rectangle 36"/>
          <p:cNvSpPr>
            <a:spLocks noChangeArrowheads="1"/>
          </p:cNvSpPr>
          <p:nvPr/>
        </p:nvSpPr>
        <p:spPr bwMode="auto">
          <a:xfrm>
            <a:off x="3721100" y="4754563"/>
            <a:ext cx="914400" cy="1557337"/>
          </a:xfrm>
          <a:prstGeom prst="rect">
            <a:avLst/>
          </a:prstGeom>
          <a:solidFill>
            <a:srgbClr val="9999FF"/>
          </a:solidFill>
          <a:ln w="9525">
            <a:solidFill>
              <a:srgbClr val="000000"/>
            </a:solidFill>
            <a:miter lim="800000"/>
            <a:headEnd/>
            <a:tailEnd/>
          </a:ln>
        </p:spPr>
        <p:txBody>
          <a:bodyPr/>
          <a:lstStyle/>
          <a:p>
            <a:endParaRPr lang="en-US"/>
          </a:p>
        </p:txBody>
      </p:sp>
      <p:sp>
        <p:nvSpPr>
          <p:cNvPr id="2083" name="Freeform 37"/>
          <p:cNvSpPr>
            <a:spLocks/>
          </p:cNvSpPr>
          <p:nvPr/>
        </p:nvSpPr>
        <p:spPr bwMode="auto">
          <a:xfrm>
            <a:off x="4635500" y="2693988"/>
            <a:ext cx="309563" cy="2060575"/>
          </a:xfrm>
          <a:custGeom>
            <a:avLst/>
            <a:gdLst>
              <a:gd name="T0" fmla="*/ 0 w 195"/>
              <a:gd name="T1" fmla="*/ 2147483647 h 1298"/>
              <a:gd name="T2" fmla="*/ 0 w 195"/>
              <a:gd name="T3" fmla="*/ 2147483647 h 1298"/>
              <a:gd name="T4" fmla="*/ 2147483647 w 195"/>
              <a:gd name="T5" fmla="*/ 0 h 1298"/>
              <a:gd name="T6" fmla="*/ 2147483647 w 195"/>
              <a:gd name="T7" fmla="*/ 2147483647 h 1298"/>
              <a:gd name="T8" fmla="*/ 0 w 195"/>
              <a:gd name="T9" fmla="*/ 2147483647 h 1298"/>
              <a:gd name="T10" fmla="*/ 0 60000 65536"/>
              <a:gd name="T11" fmla="*/ 0 60000 65536"/>
              <a:gd name="T12" fmla="*/ 0 60000 65536"/>
              <a:gd name="T13" fmla="*/ 0 60000 65536"/>
              <a:gd name="T14" fmla="*/ 0 60000 65536"/>
              <a:gd name="T15" fmla="*/ 0 w 195"/>
              <a:gd name="T16" fmla="*/ 0 h 1298"/>
              <a:gd name="T17" fmla="*/ 195 w 195"/>
              <a:gd name="T18" fmla="*/ 1298 h 1298"/>
            </a:gdLst>
            <a:ahLst/>
            <a:cxnLst>
              <a:cxn ang="T10">
                <a:pos x="T0" y="T1"/>
              </a:cxn>
              <a:cxn ang="T11">
                <a:pos x="T2" y="T3"/>
              </a:cxn>
              <a:cxn ang="T12">
                <a:pos x="T4" y="T5"/>
              </a:cxn>
              <a:cxn ang="T13">
                <a:pos x="T6" y="T7"/>
              </a:cxn>
              <a:cxn ang="T14">
                <a:pos x="T8" y="T9"/>
              </a:cxn>
            </a:cxnLst>
            <a:rect l="T15" t="T16" r="T17" b="T18"/>
            <a:pathLst>
              <a:path w="195" h="1298">
                <a:moveTo>
                  <a:pt x="0" y="1298"/>
                </a:moveTo>
                <a:lnTo>
                  <a:pt x="0" y="153"/>
                </a:lnTo>
                <a:lnTo>
                  <a:pt x="195" y="0"/>
                </a:lnTo>
                <a:lnTo>
                  <a:pt x="195" y="1139"/>
                </a:lnTo>
                <a:lnTo>
                  <a:pt x="0" y="1298"/>
                </a:lnTo>
                <a:close/>
              </a:path>
            </a:pathLst>
          </a:custGeom>
          <a:solidFill>
            <a:srgbClr val="4D1A33"/>
          </a:solidFill>
          <a:ln w="9525">
            <a:solidFill>
              <a:srgbClr val="000000"/>
            </a:solidFill>
            <a:round/>
            <a:headEnd/>
            <a:tailEnd/>
          </a:ln>
        </p:spPr>
        <p:txBody>
          <a:bodyPr/>
          <a:lstStyle/>
          <a:p>
            <a:endParaRPr lang="ar-SA"/>
          </a:p>
        </p:txBody>
      </p:sp>
      <p:sp>
        <p:nvSpPr>
          <p:cNvPr id="2084" name="Rectangle 38"/>
          <p:cNvSpPr>
            <a:spLocks noChangeArrowheads="1"/>
          </p:cNvSpPr>
          <p:nvPr/>
        </p:nvSpPr>
        <p:spPr bwMode="auto">
          <a:xfrm>
            <a:off x="3721100" y="2936875"/>
            <a:ext cx="914400" cy="1817688"/>
          </a:xfrm>
          <a:prstGeom prst="rect">
            <a:avLst/>
          </a:prstGeom>
          <a:solidFill>
            <a:srgbClr val="993366"/>
          </a:solidFill>
          <a:ln w="9525">
            <a:solidFill>
              <a:srgbClr val="000000"/>
            </a:solidFill>
            <a:miter lim="800000"/>
            <a:headEnd/>
            <a:tailEnd/>
          </a:ln>
        </p:spPr>
        <p:txBody>
          <a:bodyPr/>
          <a:lstStyle/>
          <a:p>
            <a:endParaRPr lang="en-US"/>
          </a:p>
        </p:txBody>
      </p:sp>
      <p:sp>
        <p:nvSpPr>
          <p:cNvPr id="2085" name="Freeform 39"/>
          <p:cNvSpPr>
            <a:spLocks/>
          </p:cNvSpPr>
          <p:nvPr/>
        </p:nvSpPr>
        <p:spPr bwMode="auto">
          <a:xfrm>
            <a:off x="4635500" y="1500188"/>
            <a:ext cx="309563" cy="1436687"/>
          </a:xfrm>
          <a:custGeom>
            <a:avLst/>
            <a:gdLst>
              <a:gd name="T0" fmla="*/ 0 w 195"/>
              <a:gd name="T1" fmla="*/ 2147483647 h 905"/>
              <a:gd name="T2" fmla="*/ 0 w 195"/>
              <a:gd name="T3" fmla="*/ 2147483647 h 905"/>
              <a:gd name="T4" fmla="*/ 2147483647 w 195"/>
              <a:gd name="T5" fmla="*/ 0 h 905"/>
              <a:gd name="T6" fmla="*/ 2147483647 w 195"/>
              <a:gd name="T7" fmla="*/ 2147483647 h 905"/>
              <a:gd name="T8" fmla="*/ 0 w 195"/>
              <a:gd name="T9" fmla="*/ 2147483647 h 905"/>
              <a:gd name="T10" fmla="*/ 0 60000 65536"/>
              <a:gd name="T11" fmla="*/ 0 60000 65536"/>
              <a:gd name="T12" fmla="*/ 0 60000 65536"/>
              <a:gd name="T13" fmla="*/ 0 60000 65536"/>
              <a:gd name="T14" fmla="*/ 0 60000 65536"/>
              <a:gd name="T15" fmla="*/ 0 w 195"/>
              <a:gd name="T16" fmla="*/ 0 h 905"/>
              <a:gd name="T17" fmla="*/ 195 w 195"/>
              <a:gd name="T18" fmla="*/ 905 h 905"/>
            </a:gdLst>
            <a:ahLst/>
            <a:cxnLst>
              <a:cxn ang="T10">
                <a:pos x="T0" y="T1"/>
              </a:cxn>
              <a:cxn ang="T11">
                <a:pos x="T2" y="T3"/>
              </a:cxn>
              <a:cxn ang="T12">
                <a:pos x="T4" y="T5"/>
              </a:cxn>
              <a:cxn ang="T13">
                <a:pos x="T6" y="T7"/>
              </a:cxn>
              <a:cxn ang="T14">
                <a:pos x="T8" y="T9"/>
              </a:cxn>
            </a:cxnLst>
            <a:rect l="T15" t="T16" r="T17" b="T18"/>
            <a:pathLst>
              <a:path w="195" h="905">
                <a:moveTo>
                  <a:pt x="0" y="905"/>
                </a:moveTo>
                <a:lnTo>
                  <a:pt x="0" y="153"/>
                </a:lnTo>
                <a:lnTo>
                  <a:pt x="195" y="0"/>
                </a:lnTo>
                <a:lnTo>
                  <a:pt x="195" y="752"/>
                </a:lnTo>
                <a:lnTo>
                  <a:pt x="0" y="905"/>
                </a:lnTo>
                <a:close/>
              </a:path>
            </a:pathLst>
          </a:custGeom>
          <a:solidFill>
            <a:srgbClr val="808066"/>
          </a:solidFill>
          <a:ln w="9525">
            <a:solidFill>
              <a:srgbClr val="000000"/>
            </a:solidFill>
            <a:round/>
            <a:headEnd/>
            <a:tailEnd/>
          </a:ln>
        </p:spPr>
        <p:txBody>
          <a:bodyPr/>
          <a:lstStyle/>
          <a:p>
            <a:endParaRPr lang="ar-SA"/>
          </a:p>
        </p:txBody>
      </p:sp>
      <p:sp>
        <p:nvSpPr>
          <p:cNvPr id="2086" name="Rectangle 40"/>
          <p:cNvSpPr>
            <a:spLocks noChangeArrowheads="1"/>
          </p:cNvSpPr>
          <p:nvPr/>
        </p:nvSpPr>
        <p:spPr bwMode="auto">
          <a:xfrm>
            <a:off x="3721100" y="1743075"/>
            <a:ext cx="914400" cy="1193800"/>
          </a:xfrm>
          <a:prstGeom prst="rect">
            <a:avLst/>
          </a:prstGeom>
          <a:solidFill>
            <a:srgbClr val="FFFFCC"/>
          </a:solidFill>
          <a:ln w="9525">
            <a:solidFill>
              <a:srgbClr val="000000"/>
            </a:solidFill>
            <a:miter lim="800000"/>
            <a:headEnd/>
            <a:tailEnd/>
          </a:ln>
        </p:spPr>
        <p:txBody>
          <a:bodyPr/>
          <a:lstStyle/>
          <a:p>
            <a:endParaRPr lang="en-US"/>
          </a:p>
        </p:txBody>
      </p:sp>
      <p:sp>
        <p:nvSpPr>
          <p:cNvPr id="2087" name="Freeform 41"/>
          <p:cNvSpPr>
            <a:spLocks/>
          </p:cNvSpPr>
          <p:nvPr/>
        </p:nvSpPr>
        <p:spPr bwMode="auto">
          <a:xfrm>
            <a:off x="4635500" y="1090613"/>
            <a:ext cx="309563" cy="652462"/>
          </a:xfrm>
          <a:custGeom>
            <a:avLst/>
            <a:gdLst>
              <a:gd name="T0" fmla="*/ 0 w 195"/>
              <a:gd name="T1" fmla="*/ 2147483647 h 411"/>
              <a:gd name="T2" fmla="*/ 0 w 195"/>
              <a:gd name="T3" fmla="*/ 2147483647 h 411"/>
              <a:gd name="T4" fmla="*/ 2147483647 w 195"/>
              <a:gd name="T5" fmla="*/ 0 h 411"/>
              <a:gd name="T6" fmla="*/ 2147483647 w 195"/>
              <a:gd name="T7" fmla="*/ 2147483647 h 411"/>
              <a:gd name="T8" fmla="*/ 0 w 195"/>
              <a:gd name="T9" fmla="*/ 2147483647 h 411"/>
              <a:gd name="T10" fmla="*/ 0 60000 65536"/>
              <a:gd name="T11" fmla="*/ 0 60000 65536"/>
              <a:gd name="T12" fmla="*/ 0 60000 65536"/>
              <a:gd name="T13" fmla="*/ 0 60000 65536"/>
              <a:gd name="T14" fmla="*/ 0 60000 65536"/>
              <a:gd name="T15" fmla="*/ 0 w 195"/>
              <a:gd name="T16" fmla="*/ 0 h 411"/>
              <a:gd name="T17" fmla="*/ 195 w 195"/>
              <a:gd name="T18" fmla="*/ 411 h 411"/>
            </a:gdLst>
            <a:ahLst/>
            <a:cxnLst>
              <a:cxn ang="T10">
                <a:pos x="T0" y="T1"/>
              </a:cxn>
              <a:cxn ang="T11">
                <a:pos x="T2" y="T3"/>
              </a:cxn>
              <a:cxn ang="T12">
                <a:pos x="T4" y="T5"/>
              </a:cxn>
              <a:cxn ang="T13">
                <a:pos x="T6" y="T7"/>
              </a:cxn>
              <a:cxn ang="T14">
                <a:pos x="T8" y="T9"/>
              </a:cxn>
            </a:cxnLst>
            <a:rect l="T15" t="T16" r="T17" b="T18"/>
            <a:pathLst>
              <a:path w="195" h="411">
                <a:moveTo>
                  <a:pt x="0" y="411"/>
                </a:moveTo>
                <a:lnTo>
                  <a:pt x="0" y="159"/>
                </a:lnTo>
                <a:lnTo>
                  <a:pt x="195" y="0"/>
                </a:lnTo>
                <a:lnTo>
                  <a:pt x="195" y="258"/>
                </a:lnTo>
                <a:lnTo>
                  <a:pt x="0" y="411"/>
                </a:lnTo>
                <a:close/>
              </a:path>
            </a:pathLst>
          </a:custGeom>
          <a:solidFill>
            <a:srgbClr val="668080"/>
          </a:solidFill>
          <a:ln w="9525">
            <a:solidFill>
              <a:srgbClr val="000000"/>
            </a:solidFill>
            <a:round/>
            <a:headEnd/>
            <a:tailEnd/>
          </a:ln>
        </p:spPr>
        <p:txBody>
          <a:bodyPr/>
          <a:lstStyle/>
          <a:p>
            <a:endParaRPr lang="ar-SA"/>
          </a:p>
        </p:txBody>
      </p:sp>
      <p:sp>
        <p:nvSpPr>
          <p:cNvPr id="2088" name="Rectangle 42"/>
          <p:cNvSpPr>
            <a:spLocks noChangeArrowheads="1"/>
          </p:cNvSpPr>
          <p:nvPr/>
        </p:nvSpPr>
        <p:spPr bwMode="auto">
          <a:xfrm>
            <a:off x="3721100" y="1343025"/>
            <a:ext cx="914400" cy="400050"/>
          </a:xfrm>
          <a:prstGeom prst="rect">
            <a:avLst/>
          </a:prstGeom>
          <a:solidFill>
            <a:srgbClr val="CCFFFF"/>
          </a:solidFill>
          <a:ln w="9525">
            <a:solidFill>
              <a:srgbClr val="000000"/>
            </a:solidFill>
            <a:miter lim="800000"/>
            <a:headEnd/>
            <a:tailEnd/>
          </a:ln>
        </p:spPr>
        <p:txBody>
          <a:bodyPr/>
          <a:lstStyle/>
          <a:p>
            <a:endParaRPr lang="en-US"/>
          </a:p>
        </p:txBody>
      </p:sp>
      <p:sp>
        <p:nvSpPr>
          <p:cNvPr id="2089" name="Freeform 43"/>
          <p:cNvSpPr>
            <a:spLocks/>
          </p:cNvSpPr>
          <p:nvPr/>
        </p:nvSpPr>
        <p:spPr bwMode="auto">
          <a:xfrm>
            <a:off x="3721100" y="1090613"/>
            <a:ext cx="1223963" cy="252412"/>
          </a:xfrm>
          <a:custGeom>
            <a:avLst/>
            <a:gdLst>
              <a:gd name="T0" fmla="*/ 2147483647 w 771"/>
              <a:gd name="T1" fmla="*/ 2147483647 h 159"/>
              <a:gd name="T2" fmla="*/ 2147483647 w 771"/>
              <a:gd name="T3" fmla="*/ 0 h 159"/>
              <a:gd name="T4" fmla="*/ 2147483647 w 771"/>
              <a:gd name="T5" fmla="*/ 0 h 159"/>
              <a:gd name="T6" fmla="*/ 0 w 771"/>
              <a:gd name="T7" fmla="*/ 2147483647 h 159"/>
              <a:gd name="T8" fmla="*/ 2147483647 w 771"/>
              <a:gd name="T9" fmla="*/ 2147483647 h 159"/>
              <a:gd name="T10" fmla="*/ 0 60000 65536"/>
              <a:gd name="T11" fmla="*/ 0 60000 65536"/>
              <a:gd name="T12" fmla="*/ 0 60000 65536"/>
              <a:gd name="T13" fmla="*/ 0 60000 65536"/>
              <a:gd name="T14" fmla="*/ 0 60000 65536"/>
              <a:gd name="T15" fmla="*/ 0 w 771"/>
              <a:gd name="T16" fmla="*/ 0 h 159"/>
              <a:gd name="T17" fmla="*/ 771 w 771"/>
              <a:gd name="T18" fmla="*/ 159 h 159"/>
            </a:gdLst>
            <a:ahLst/>
            <a:cxnLst>
              <a:cxn ang="T10">
                <a:pos x="T0" y="T1"/>
              </a:cxn>
              <a:cxn ang="T11">
                <a:pos x="T2" y="T3"/>
              </a:cxn>
              <a:cxn ang="T12">
                <a:pos x="T4" y="T5"/>
              </a:cxn>
              <a:cxn ang="T13">
                <a:pos x="T6" y="T7"/>
              </a:cxn>
              <a:cxn ang="T14">
                <a:pos x="T8" y="T9"/>
              </a:cxn>
            </a:cxnLst>
            <a:rect l="T15" t="T16" r="T17" b="T18"/>
            <a:pathLst>
              <a:path w="771" h="159">
                <a:moveTo>
                  <a:pt x="576" y="159"/>
                </a:moveTo>
                <a:lnTo>
                  <a:pt x="771" y="0"/>
                </a:lnTo>
                <a:lnTo>
                  <a:pt x="196" y="0"/>
                </a:lnTo>
                <a:lnTo>
                  <a:pt x="0" y="159"/>
                </a:lnTo>
                <a:lnTo>
                  <a:pt x="576" y="159"/>
                </a:lnTo>
                <a:close/>
              </a:path>
            </a:pathLst>
          </a:custGeom>
          <a:solidFill>
            <a:srgbClr val="99BFBF"/>
          </a:solidFill>
          <a:ln w="9525">
            <a:solidFill>
              <a:srgbClr val="000000"/>
            </a:solidFill>
            <a:round/>
            <a:headEnd/>
            <a:tailEnd/>
          </a:ln>
        </p:spPr>
        <p:txBody>
          <a:bodyPr/>
          <a:lstStyle/>
          <a:p>
            <a:endParaRPr lang="ar-SA"/>
          </a:p>
        </p:txBody>
      </p:sp>
      <p:sp>
        <p:nvSpPr>
          <p:cNvPr id="2090" name="Rectangle 44"/>
          <p:cNvSpPr>
            <a:spLocks noChangeArrowheads="1"/>
          </p:cNvSpPr>
          <p:nvPr/>
        </p:nvSpPr>
        <p:spPr bwMode="auto">
          <a:xfrm>
            <a:off x="3978275" y="54451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31,3%</a:t>
            </a:r>
            <a:endParaRPr lang="en-US" sz="2400"/>
          </a:p>
        </p:txBody>
      </p:sp>
      <p:sp>
        <p:nvSpPr>
          <p:cNvPr id="2091" name="Rectangle 45"/>
          <p:cNvSpPr>
            <a:spLocks noChangeArrowheads="1"/>
          </p:cNvSpPr>
          <p:nvPr/>
        </p:nvSpPr>
        <p:spPr bwMode="auto">
          <a:xfrm>
            <a:off x="3978275" y="37576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36,5%</a:t>
            </a:r>
            <a:endParaRPr lang="en-US" sz="2400"/>
          </a:p>
        </p:txBody>
      </p:sp>
      <p:sp>
        <p:nvSpPr>
          <p:cNvPr id="2092" name="Rectangle 46"/>
          <p:cNvSpPr>
            <a:spLocks noChangeArrowheads="1"/>
          </p:cNvSpPr>
          <p:nvPr/>
        </p:nvSpPr>
        <p:spPr bwMode="auto">
          <a:xfrm>
            <a:off x="3978275" y="22463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24,0%</a:t>
            </a:r>
            <a:endParaRPr lang="en-US" sz="2400"/>
          </a:p>
        </p:txBody>
      </p:sp>
      <p:sp>
        <p:nvSpPr>
          <p:cNvPr id="2093" name="Rectangle 47"/>
          <p:cNvSpPr>
            <a:spLocks noChangeArrowheads="1"/>
          </p:cNvSpPr>
          <p:nvPr/>
        </p:nvSpPr>
        <p:spPr bwMode="auto">
          <a:xfrm>
            <a:off x="4014788" y="1454150"/>
            <a:ext cx="39052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8,2%</a:t>
            </a:r>
            <a:endParaRPr lang="en-US" sz="2400"/>
          </a:p>
        </p:txBody>
      </p:sp>
      <p:sp>
        <p:nvSpPr>
          <p:cNvPr id="2094" name="Freeform 48"/>
          <p:cNvSpPr>
            <a:spLocks/>
          </p:cNvSpPr>
          <p:nvPr/>
        </p:nvSpPr>
        <p:spPr bwMode="auto">
          <a:xfrm>
            <a:off x="6923088" y="2843213"/>
            <a:ext cx="311150" cy="3468687"/>
          </a:xfrm>
          <a:custGeom>
            <a:avLst/>
            <a:gdLst>
              <a:gd name="T0" fmla="*/ 0 w 196"/>
              <a:gd name="T1" fmla="*/ 2147483647 h 2185"/>
              <a:gd name="T2" fmla="*/ 0 w 196"/>
              <a:gd name="T3" fmla="*/ 2147483647 h 2185"/>
              <a:gd name="T4" fmla="*/ 2147483647 w 196"/>
              <a:gd name="T5" fmla="*/ 0 h 2185"/>
              <a:gd name="T6" fmla="*/ 2147483647 w 196"/>
              <a:gd name="T7" fmla="*/ 2147483647 h 2185"/>
              <a:gd name="T8" fmla="*/ 0 w 196"/>
              <a:gd name="T9" fmla="*/ 2147483647 h 2185"/>
              <a:gd name="T10" fmla="*/ 0 60000 65536"/>
              <a:gd name="T11" fmla="*/ 0 60000 65536"/>
              <a:gd name="T12" fmla="*/ 0 60000 65536"/>
              <a:gd name="T13" fmla="*/ 0 60000 65536"/>
              <a:gd name="T14" fmla="*/ 0 60000 65536"/>
              <a:gd name="T15" fmla="*/ 0 w 196"/>
              <a:gd name="T16" fmla="*/ 0 h 2185"/>
              <a:gd name="T17" fmla="*/ 196 w 196"/>
              <a:gd name="T18" fmla="*/ 2185 h 2185"/>
            </a:gdLst>
            <a:ahLst/>
            <a:cxnLst>
              <a:cxn ang="T10">
                <a:pos x="T0" y="T1"/>
              </a:cxn>
              <a:cxn ang="T11">
                <a:pos x="T2" y="T3"/>
              </a:cxn>
              <a:cxn ang="T12">
                <a:pos x="T4" y="T5"/>
              </a:cxn>
              <a:cxn ang="T13">
                <a:pos x="T6" y="T7"/>
              </a:cxn>
              <a:cxn ang="T14">
                <a:pos x="T8" y="T9"/>
              </a:cxn>
            </a:cxnLst>
            <a:rect l="T15" t="T16" r="T17" b="T18"/>
            <a:pathLst>
              <a:path w="196" h="2185">
                <a:moveTo>
                  <a:pt x="0" y="2185"/>
                </a:moveTo>
                <a:lnTo>
                  <a:pt x="0" y="159"/>
                </a:lnTo>
                <a:lnTo>
                  <a:pt x="196" y="0"/>
                </a:lnTo>
                <a:lnTo>
                  <a:pt x="196" y="2026"/>
                </a:lnTo>
                <a:lnTo>
                  <a:pt x="0" y="2185"/>
                </a:lnTo>
                <a:close/>
              </a:path>
            </a:pathLst>
          </a:custGeom>
          <a:solidFill>
            <a:srgbClr val="4D4D80"/>
          </a:solidFill>
          <a:ln w="9525">
            <a:solidFill>
              <a:srgbClr val="000000"/>
            </a:solidFill>
            <a:round/>
            <a:headEnd/>
            <a:tailEnd/>
          </a:ln>
        </p:spPr>
        <p:txBody>
          <a:bodyPr/>
          <a:lstStyle/>
          <a:p>
            <a:endParaRPr lang="ar-SA"/>
          </a:p>
        </p:txBody>
      </p:sp>
      <p:sp>
        <p:nvSpPr>
          <p:cNvPr id="2095" name="Rectangle 49"/>
          <p:cNvSpPr>
            <a:spLocks noChangeArrowheads="1"/>
          </p:cNvSpPr>
          <p:nvPr/>
        </p:nvSpPr>
        <p:spPr bwMode="auto">
          <a:xfrm>
            <a:off x="6000750" y="3095625"/>
            <a:ext cx="922338" cy="3216275"/>
          </a:xfrm>
          <a:prstGeom prst="rect">
            <a:avLst/>
          </a:prstGeom>
          <a:solidFill>
            <a:srgbClr val="9999FF"/>
          </a:solidFill>
          <a:ln w="9525">
            <a:solidFill>
              <a:srgbClr val="000000"/>
            </a:solidFill>
            <a:miter lim="800000"/>
            <a:headEnd/>
            <a:tailEnd/>
          </a:ln>
        </p:spPr>
        <p:txBody>
          <a:bodyPr/>
          <a:lstStyle/>
          <a:p>
            <a:endParaRPr lang="en-US"/>
          </a:p>
        </p:txBody>
      </p:sp>
      <p:sp>
        <p:nvSpPr>
          <p:cNvPr id="2096" name="Freeform 50"/>
          <p:cNvSpPr>
            <a:spLocks/>
          </p:cNvSpPr>
          <p:nvPr/>
        </p:nvSpPr>
        <p:spPr bwMode="auto">
          <a:xfrm>
            <a:off x="6923088" y="2236788"/>
            <a:ext cx="311150" cy="858837"/>
          </a:xfrm>
          <a:custGeom>
            <a:avLst/>
            <a:gdLst>
              <a:gd name="T0" fmla="*/ 0 w 196"/>
              <a:gd name="T1" fmla="*/ 2147483647 h 541"/>
              <a:gd name="T2" fmla="*/ 0 w 196"/>
              <a:gd name="T3" fmla="*/ 2147483647 h 541"/>
              <a:gd name="T4" fmla="*/ 2147483647 w 196"/>
              <a:gd name="T5" fmla="*/ 0 h 541"/>
              <a:gd name="T6" fmla="*/ 2147483647 w 196"/>
              <a:gd name="T7" fmla="*/ 2147483647 h 541"/>
              <a:gd name="T8" fmla="*/ 0 w 196"/>
              <a:gd name="T9" fmla="*/ 2147483647 h 541"/>
              <a:gd name="T10" fmla="*/ 0 60000 65536"/>
              <a:gd name="T11" fmla="*/ 0 60000 65536"/>
              <a:gd name="T12" fmla="*/ 0 60000 65536"/>
              <a:gd name="T13" fmla="*/ 0 60000 65536"/>
              <a:gd name="T14" fmla="*/ 0 60000 65536"/>
              <a:gd name="T15" fmla="*/ 0 w 196"/>
              <a:gd name="T16" fmla="*/ 0 h 541"/>
              <a:gd name="T17" fmla="*/ 196 w 196"/>
              <a:gd name="T18" fmla="*/ 541 h 541"/>
            </a:gdLst>
            <a:ahLst/>
            <a:cxnLst>
              <a:cxn ang="T10">
                <a:pos x="T0" y="T1"/>
              </a:cxn>
              <a:cxn ang="T11">
                <a:pos x="T2" y="T3"/>
              </a:cxn>
              <a:cxn ang="T12">
                <a:pos x="T4" y="T5"/>
              </a:cxn>
              <a:cxn ang="T13">
                <a:pos x="T6" y="T7"/>
              </a:cxn>
              <a:cxn ang="T14">
                <a:pos x="T8" y="T9"/>
              </a:cxn>
            </a:cxnLst>
            <a:rect l="T15" t="T16" r="T17" b="T18"/>
            <a:pathLst>
              <a:path w="196" h="541">
                <a:moveTo>
                  <a:pt x="0" y="541"/>
                </a:moveTo>
                <a:lnTo>
                  <a:pt x="0" y="159"/>
                </a:lnTo>
                <a:lnTo>
                  <a:pt x="196" y="0"/>
                </a:lnTo>
                <a:lnTo>
                  <a:pt x="196" y="382"/>
                </a:lnTo>
                <a:lnTo>
                  <a:pt x="0" y="541"/>
                </a:lnTo>
                <a:close/>
              </a:path>
            </a:pathLst>
          </a:custGeom>
          <a:solidFill>
            <a:srgbClr val="4D1A33"/>
          </a:solidFill>
          <a:ln w="9525">
            <a:solidFill>
              <a:srgbClr val="000000"/>
            </a:solidFill>
            <a:round/>
            <a:headEnd/>
            <a:tailEnd/>
          </a:ln>
        </p:spPr>
        <p:txBody>
          <a:bodyPr/>
          <a:lstStyle/>
          <a:p>
            <a:endParaRPr lang="ar-SA"/>
          </a:p>
        </p:txBody>
      </p:sp>
      <p:sp>
        <p:nvSpPr>
          <p:cNvPr id="2097" name="Rectangle 51"/>
          <p:cNvSpPr>
            <a:spLocks noChangeArrowheads="1"/>
          </p:cNvSpPr>
          <p:nvPr/>
        </p:nvSpPr>
        <p:spPr bwMode="auto">
          <a:xfrm>
            <a:off x="6000750" y="2489200"/>
            <a:ext cx="922338" cy="606425"/>
          </a:xfrm>
          <a:prstGeom prst="rect">
            <a:avLst/>
          </a:prstGeom>
          <a:solidFill>
            <a:srgbClr val="993366"/>
          </a:solidFill>
          <a:ln w="9525">
            <a:solidFill>
              <a:srgbClr val="000000"/>
            </a:solidFill>
            <a:miter lim="800000"/>
            <a:headEnd/>
            <a:tailEnd/>
          </a:ln>
        </p:spPr>
        <p:txBody>
          <a:bodyPr/>
          <a:lstStyle/>
          <a:p>
            <a:endParaRPr lang="en-US"/>
          </a:p>
        </p:txBody>
      </p:sp>
      <p:sp>
        <p:nvSpPr>
          <p:cNvPr id="2098" name="Freeform 52"/>
          <p:cNvSpPr>
            <a:spLocks/>
          </p:cNvSpPr>
          <p:nvPr/>
        </p:nvSpPr>
        <p:spPr bwMode="auto">
          <a:xfrm>
            <a:off x="6923088" y="1333500"/>
            <a:ext cx="311150" cy="1155700"/>
          </a:xfrm>
          <a:custGeom>
            <a:avLst/>
            <a:gdLst>
              <a:gd name="T0" fmla="*/ 0 w 196"/>
              <a:gd name="T1" fmla="*/ 2147483647 h 728"/>
              <a:gd name="T2" fmla="*/ 0 w 196"/>
              <a:gd name="T3" fmla="*/ 2147483647 h 728"/>
              <a:gd name="T4" fmla="*/ 2147483647 w 196"/>
              <a:gd name="T5" fmla="*/ 0 h 728"/>
              <a:gd name="T6" fmla="*/ 2147483647 w 196"/>
              <a:gd name="T7" fmla="*/ 2147483647 h 728"/>
              <a:gd name="T8" fmla="*/ 0 w 196"/>
              <a:gd name="T9" fmla="*/ 2147483647 h 728"/>
              <a:gd name="T10" fmla="*/ 0 60000 65536"/>
              <a:gd name="T11" fmla="*/ 0 60000 65536"/>
              <a:gd name="T12" fmla="*/ 0 60000 65536"/>
              <a:gd name="T13" fmla="*/ 0 60000 65536"/>
              <a:gd name="T14" fmla="*/ 0 60000 65536"/>
              <a:gd name="T15" fmla="*/ 0 w 196"/>
              <a:gd name="T16" fmla="*/ 0 h 728"/>
              <a:gd name="T17" fmla="*/ 196 w 196"/>
              <a:gd name="T18" fmla="*/ 728 h 728"/>
            </a:gdLst>
            <a:ahLst/>
            <a:cxnLst>
              <a:cxn ang="T10">
                <a:pos x="T0" y="T1"/>
              </a:cxn>
              <a:cxn ang="T11">
                <a:pos x="T2" y="T3"/>
              </a:cxn>
              <a:cxn ang="T12">
                <a:pos x="T4" y="T5"/>
              </a:cxn>
              <a:cxn ang="T13">
                <a:pos x="T6" y="T7"/>
              </a:cxn>
              <a:cxn ang="T14">
                <a:pos x="T8" y="T9"/>
              </a:cxn>
            </a:cxnLst>
            <a:rect l="T15" t="T16" r="T17" b="T18"/>
            <a:pathLst>
              <a:path w="196" h="728">
                <a:moveTo>
                  <a:pt x="0" y="728"/>
                </a:moveTo>
                <a:lnTo>
                  <a:pt x="0" y="152"/>
                </a:lnTo>
                <a:lnTo>
                  <a:pt x="196" y="0"/>
                </a:lnTo>
                <a:lnTo>
                  <a:pt x="196" y="569"/>
                </a:lnTo>
                <a:lnTo>
                  <a:pt x="0" y="728"/>
                </a:lnTo>
                <a:close/>
              </a:path>
            </a:pathLst>
          </a:custGeom>
          <a:solidFill>
            <a:srgbClr val="808066"/>
          </a:solidFill>
          <a:ln w="9525">
            <a:solidFill>
              <a:srgbClr val="000000"/>
            </a:solidFill>
            <a:round/>
            <a:headEnd/>
            <a:tailEnd/>
          </a:ln>
        </p:spPr>
        <p:txBody>
          <a:bodyPr/>
          <a:lstStyle/>
          <a:p>
            <a:endParaRPr lang="ar-SA"/>
          </a:p>
        </p:txBody>
      </p:sp>
      <p:sp>
        <p:nvSpPr>
          <p:cNvPr id="2099" name="Rectangle 53"/>
          <p:cNvSpPr>
            <a:spLocks noChangeArrowheads="1"/>
          </p:cNvSpPr>
          <p:nvPr/>
        </p:nvSpPr>
        <p:spPr bwMode="auto">
          <a:xfrm>
            <a:off x="6000750" y="1574800"/>
            <a:ext cx="922338" cy="914400"/>
          </a:xfrm>
          <a:prstGeom prst="rect">
            <a:avLst/>
          </a:prstGeom>
          <a:solidFill>
            <a:srgbClr val="FFFFCC"/>
          </a:solidFill>
          <a:ln w="9525">
            <a:solidFill>
              <a:srgbClr val="000000"/>
            </a:solidFill>
            <a:miter lim="800000"/>
            <a:headEnd/>
            <a:tailEnd/>
          </a:ln>
        </p:spPr>
        <p:txBody>
          <a:bodyPr/>
          <a:lstStyle/>
          <a:p>
            <a:endParaRPr lang="en-US"/>
          </a:p>
        </p:txBody>
      </p:sp>
      <p:sp>
        <p:nvSpPr>
          <p:cNvPr id="2100" name="Freeform 54"/>
          <p:cNvSpPr>
            <a:spLocks/>
          </p:cNvSpPr>
          <p:nvPr/>
        </p:nvSpPr>
        <p:spPr bwMode="auto">
          <a:xfrm>
            <a:off x="6923088" y="1090613"/>
            <a:ext cx="311150" cy="484187"/>
          </a:xfrm>
          <a:custGeom>
            <a:avLst/>
            <a:gdLst>
              <a:gd name="T0" fmla="*/ 0 w 196"/>
              <a:gd name="T1" fmla="*/ 2147483647 h 305"/>
              <a:gd name="T2" fmla="*/ 0 w 196"/>
              <a:gd name="T3" fmla="*/ 2147483647 h 305"/>
              <a:gd name="T4" fmla="*/ 2147483647 w 196"/>
              <a:gd name="T5" fmla="*/ 0 h 305"/>
              <a:gd name="T6" fmla="*/ 2147483647 w 196"/>
              <a:gd name="T7" fmla="*/ 2147483647 h 305"/>
              <a:gd name="T8" fmla="*/ 0 w 196"/>
              <a:gd name="T9" fmla="*/ 2147483647 h 305"/>
              <a:gd name="T10" fmla="*/ 0 60000 65536"/>
              <a:gd name="T11" fmla="*/ 0 60000 65536"/>
              <a:gd name="T12" fmla="*/ 0 60000 65536"/>
              <a:gd name="T13" fmla="*/ 0 60000 65536"/>
              <a:gd name="T14" fmla="*/ 0 60000 65536"/>
              <a:gd name="T15" fmla="*/ 0 w 196"/>
              <a:gd name="T16" fmla="*/ 0 h 305"/>
              <a:gd name="T17" fmla="*/ 196 w 196"/>
              <a:gd name="T18" fmla="*/ 305 h 305"/>
            </a:gdLst>
            <a:ahLst/>
            <a:cxnLst>
              <a:cxn ang="T10">
                <a:pos x="T0" y="T1"/>
              </a:cxn>
              <a:cxn ang="T11">
                <a:pos x="T2" y="T3"/>
              </a:cxn>
              <a:cxn ang="T12">
                <a:pos x="T4" y="T5"/>
              </a:cxn>
              <a:cxn ang="T13">
                <a:pos x="T6" y="T7"/>
              </a:cxn>
              <a:cxn ang="T14">
                <a:pos x="T8" y="T9"/>
              </a:cxn>
            </a:cxnLst>
            <a:rect l="T15" t="T16" r="T17" b="T18"/>
            <a:pathLst>
              <a:path w="196" h="305">
                <a:moveTo>
                  <a:pt x="0" y="305"/>
                </a:moveTo>
                <a:lnTo>
                  <a:pt x="0" y="159"/>
                </a:lnTo>
                <a:lnTo>
                  <a:pt x="196" y="0"/>
                </a:lnTo>
                <a:lnTo>
                  <a:pt x="196" y="153"/>
                </a:lnTo>
                <a:lnTo>
                  <a:pt x="0" y="305"/>
                </a:lnTo>
                <a:close/>
              </a:path>
            </a:pathLst>
          </a:custGeom>
          <a:solidFill>
            <a:srgbClr val="668080"/>
          </a:solidFill>
          <a:ln w="9525">
            <a:solidFill>
              <a:srgbClr val="000000"/>
            </a:solidFill>
            <a:round/>
            <a:headEnd/>
            <a:tailEnd/>
          </a:ln>
        </p:spPr>
        <p:txBody>
          <a:bodyPr/>
          <a:lstStyle/>
          <a:p>
            <a:endParaRPr lang="ar-SA"/>
          </a:p>
        </p:txBody>
      </p:sp>
      <p:sp>
        <p:nvSpPr>
          <p:cNvPr id="2101" name="Rectangle 55"/>
          <p:cNvSpPr>
            <a:spLocks noChangeArrowheads="1"/>
          </p:cNvSpPr>
          <p:nvPr/>
        </p:nvSpPr>
        <p:spPr bwMode="auto">
          <a:xfrm>
            <a:off x="6000750" y="1343025"/>
            <a:ext cx="922338" cy="231775"/>
          </a:xfrm>
          <a:prstGeom prst="rect">
            <a:avLst/>
          </a:prstGeom>
          <a:solidFill>
            <a:srgbClr val="CCFFFF"/>
          </a:solidFill>
          <a:ln w="9525">
            <a:solidFill>
              <a:srgbClr val="000000"/>
            </a:solidFill>
            <a:miter lim="800000"/>
            <a:headEnd/>
            <a:tailEnd/>
          </a:ln>
        </p:spPr>
        <p:txBody>
          <a:bodyPr/>
          <a:lstStyle/>
          <a:p>
            <a:endParaRPr lang="en-US"/>
          </a:p>
        </p:txBody>
      </p:sp>
      <p:sp>
        <p:nvSpPr>
          <p:cNvPr id="2102" name="Freeform 56"/>
          <p:cNvSpPr>
            <a:spLocks/>
          </p:cNvSpPr>
          <p:nvPr/>
        </p:nvSpPr>
        <p:spPr bwMode="auto">
          <a:xfrm>
            <a:off x="6000750" y="1090613"/>
            <a:ext cx="1233488"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81" y="159"/>
                </a:moveTo>
                <a:lnTo>
                  <a:pt x="777" y="0"/>
                </a:lnTo>
                <a:lnTo>
                  <a:pt x="201" y="0"/>
                </a:lnTo>
                <a:lnTo>
                  <a:pt x="0" y="159"/>
                </a:lnTo>
                <a:lnTo>
                  <a:pt x="581" y="159"/>
                </a:lnTo>
                <a:close/>
              </a:path>
            </a:pathLst>
          </a:custGeom>
          <a:solidFill>
            <a:srgbClr val="99BFBF"/>
          </a:solidFill>
          <a:ln w="9525">
            <a:solidFill>
              <a:srgbClr val="000000"/>
            </a:solidFill>
            <a:round/>
            <a:headEnd/>
            <a:tailEnd/>
          </a:ln>
        </p:spPr>
        <p:txBody>
          <a:bodyPr/>
          <a:lstStyle/>
          <a:p>
            <a:endParaRPr lang="ar-SA"/>
          </a:p>
        </p:txBody>
      </p:sp>
      <p:sp>
        <p:nvSpPr>
          <p:cNvPr id="2103" name="Rectangle 57"/>
          <p:cNvSpPr>
            <a:spLocks noChangeArrowheads="1"/>
          </p:cNvSpPr>
          <p:nvPr/>
        </p:nvSpPr>
        <p:spPr bwMode="auto">
          <a:xfrm>
            <a:off x="6257925" y="461486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64,7%</a:t>
            </a:r>
            <a:endParaRPr lang="en-US" sz="2400"/>
          </a:p>
        </p:txBody>
      </p:sp>
      <p:sp>
        <p:nvSpPr>
          <p:cNvPr id="2104" name="Rectangle 58"/>
          <p:cNvSpPr>
            <a:spLocks noChangeArrowheads="1"/>
          </p:cNvSpPr>
          <p:nvPr/>
        </p:nvSpPr>
        <p:spPr bwMode="auto">
          <a:xfrm>
            <a:off x="6257925" y="27035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12,2%</a:t>
            </a:r>
            <a:endParaRPr lang="en-US" sz="2400"/>
          </a:p>
        </p:txBody>
      </p:sp>
      <p:sp>
        <p:nvSpPr>
          <p:cNvPr id="2105" name="Rectangle 59"/>
          <p:cNvSpPr>
            <a:spLocks noChangeArrowheads="1"/>
          </p:cNvSpPr>
          <p:nvPr/>
        </p:nvSpPr>
        <p:spPr bwMode="auto">
          <a:xfrm>
            <a:off x="6257925" y="19399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18,3%</a:t>
            </a:r>
            <a:endParaRPr lang="en-US" sz="2400"/>
          </a:p>
        </p:txBody>
      </p:sp>
      <p:sp>
        <p:nvSpPr>
          <p:cNvPr id="2106" name="Rectangle 60"/>
          <p:cNvSpPr>
            <a:spLocks noChangeArrowheads="1"/>
          </p:cNvSpPr>
          <p:nvPr/>
        </p:nvSpPr>
        <p:spPr bwMode="auto">
          <a:xfrm>
            <a:off x="6292850" y="1370013"/>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4,8%</a:t>
            </a:r>
            <a:endParaRPr lang="en-US" sz="2400"/>
          </a:p>
        </p:txBody>
      </p:sp>
      <p:sp>
        <p:nvSpPr>
          <p:cNvPr id="2107" name="Line 61"/>
          <p:cNvSpPr>
            <a:spLocks noChangeShapeType="1"/>
          </p:cNvSpPr>
          <p:nvPr/>
        </p:nvSpPr>
        <p:spPr bwMode="auto">
          <a:xfrm flipV="1">
            <a:off x="520700" y="1528763"/>
            <a:ext cx="1588" cy="4968875"/>
          </a:xfrm>
          <a:prstGeom prst="line">
            <a:avLst/>
          </a:prstGeom>
          <a:noFill/>
          <a:ln w="0">
            <a:solidFill>
              <a:srgbClr val="000000"/>
            </a:solidFill>
            <a:round/>
            <a:headEnd/>
            <a:tailEnd/>
          </a:ln>
        </p:spPr>
        <p:txBody>
          <a:bodyPr/>
          <a:lstStyle/>
          <a:p>
            <a:endParaRPr lang="ar-SA"/>
          </a:p>
        </p:txBody>
      </p:sp>
      <p:sp>
        <p:nvSpPr>
          <p:cNvPr id="2108" name="Line 62"/>
          <p:cNvSpPr>
            <a:spLocks noChangeShapeType="1"/>
          </p:cNvSpPr>
          <p:nvPr/>
        </p:nvSpPr>
        <p:spPr bwMode="auto">
          <a:xfrm flipH="1">
            <a:off x="439738" y="6497638"/>
            <a:ext cx="80962" cy="1587"/>
          </a:xfrm>
          <a:prstGeom prst="line">
            <a:avLst/>
          </a:prstGeom>
          <a:noFill/>
          <a:ln w="0">
            <a:solidFill>
              <a:srgbClr val="000000"/>
            </a:solidFill>
            <a:round/>
            <a:headEnd/>
            <a:tailEnd/>
          </a:ln>
        </p:spPr>
        <p:txBody>
          <a:bodyPr/>
          <a:lstStyle/>
          <a:p>
            <a:endParaRPr lang="ar-SA"/>
          </a:p>
        </p:txBody>
      </p:sp>
      <p:sp>
        <p:nvSpPr>
          <p:cNvPr id="2109" name="Line 63"/>
          <p:cNvSpPr>
            <a:spLocks noChangeShapeType="1"/>
          </p:cNvSpPr>
          <p:nvPr/>
        </p:nvSpPr>
        <p:spPr bwMode="auto">
          <a:xfrm flipH="1">
            <a:off x="439738" y="6003925"/>
            <a:ext cx="80962" cy="1588"/>
          </a:xfrm>
          <a:prstGeom prst="line">
            <a:avLst/>
          </a:prstGeom>
          <a:noFill/>
          <a:ln w="0">
            <a:solidFill>
              <a:srgbClr val="000000"/>
            </a:solidFill>
            <a:round/>
            <a:headEnd/>
            <a:tailEnd/>
          </a:ln>
        </p:spPr>
        <p:txBody>
          <a:bodyPr/>
          <a:lstStyle/>
          <a:p>
            <a:endParaRPr lang="ar-SA"/>
          </a:p>
        </p:txBody>
      </p:sp>
      <p:sp>
        <p:nvSpPr>
          <p:cNvPr id="2110" name="Line 64"/>
          <p:cNvSpPr>
            <a:spLocks noChangeShapeType="1"/>
          </p:cNvSpPr>
          <p:nvPr/>
        </p:nvSpPr>
        <p:spPr bwMode="auto">
          <a:xfrm flipH="1">
            <a:off x="439738" y="5500688"/>
            <a:ext cx="80962" cy="1587"/>
          </a:xfrm>
          <a:prstGeom prst="line">
            <a:avLst/>
          </a:prstGeom>
          <a:noFill/>
          <a:ln w="0">
            <a:solidFill>
              <a:srgbClr val="000000"/>
            </a:solidFill>
            <a:round/>
            <a:headEnd/>
            <a:tailEnd/>
          </a:ln>
        </p:spPr>
        <p:txBody>
          <a:bodyPr/>
          <a:lstStyle/>
          <a:p>
            <a:endParaRPr lang="ar-SA"/>
          </a:p>
        </p:txBody>
      </p:sp>
      <p:sp>
        <p:nvSpPr>
          <p:cNvPr id="2111" name="Line 65"/>
          <p:cNvSpPr>
            <a:spLocks noChangeShapeType="1"/>
          </p:cNvSpPr>
          <p:nvPr/>
        </p:nvSpPr>
        <p:spPr bwMode="auto">
          <a:xfrm flipH="1">
            <a:off x="439738" y="5006975"/>
            <a:ext cx="80962" cy="1588"/>
          </a:xfrm>
          <a:prstGeom prst="line">
            <a:avLst/>
          </a:prstGeom>
          <a:noFill/>
          <a:ln w="0">
            <a:solidFill>
              <a:srgbClr val="000000"/>
            </a:solidFill>
            <a:round/>
            <a:headEnd/>
            <a:tailEnd/>
          </a:ln>
        </p:spPr>
        <p:txBody>
          <a:bodyPr/>
          <a:lstStyle/>
          <a:p>
            <a:endParaRPr lang="ar-SA"/>
          </a:p>
        </p:txBody>
      </p:sp>
      <p:sp>
        <p:nvSpPr>
          <p:cNvPr id="2112" name="Line 66"/>
          <p:cNvSpPr>
            <a:spLocks noChangeShapeType="1"/>
          </p:cNvSpPr>
          <p:nvPr/>
        </p:nvSpPr>
        <p:spPr bwMode="auto">
          <a:xfrm flipH="1">
            <a:off x="439738" y="4511675"/>
            <a:ext cx="80962" cy="1588"/>
          </a:xfrm>
          <a:prstGeom prst="line">
            <a:avLst/>
          </a:prstGeom>
          <a:noFill/>
          <a:ln w="0">
            <a:solidFill>
              <a:srgbClr val="000000"/>
            </a:solidFill>
            <a:round/>
            <a:headEnd/>
            <a:tailEnd/>
          </a:ln>
        </p:spPr>
        <p:txBody>
          <a:bodyPr/>
          <a:lstStyle/>
          <a:p>
            <a:endParaRPr lang="ar-SA"/>
          </a:p>
        </p:txBody>
      </p:sp>
      <p:sp>
        <p:nvSpPr>
          <p:cNvPr id="2113" name="Line 67"/>
          <p:cNvSpPr>
            <a:spLocks noChangeShapeType="1"/>
          </p:cNvSpPr>
          <p:nvPr/>
        </p:nvSpPr>
        <p:spPr bwMode="auto">
          <a:xfrm flipH="1">
            <a:off x="439738" y="4008438"/>
            <a:ext cx="80962" cy="1587"/>
          </a:xfrm>
          <a:prstGeom prst="line">
            <a:avLst/>
          </a:prstGeom>
          <a:noFill/>
          <a:ln w="0">
            <a:solidFill>
              <a:srgbClr val="000000"/>
            </a:solidFill>
            <a:round/>
            <a:headEnd/>
            <a:tailEnd/>
          </a:ln>
        </p:spPr>
        <p:txBody>
          <a:bodyPr/>
          <a:lstStyle/>
          <a:p>
            <a:endParaRPr lang="ar-SA"/>
          </a:p>
        </p:txBody>
      </p:sp>
      <p:sp>
        <p:nvSpPr>
          <p:cNvPr id="2114" name="Line 68"/>
          <p:cNvSpPr>
            <a:spLocks noChangeShapeType="1"/>
          </p:cNvSpPr>
          <p:nvPr/>
        </p:nvSpPr>
        <p:spPr bwMode="auto">
          <a:xfrm flipH="1">
            <a:off x="439738" y="3514725"/>
            <a:ext cx="80962" cy="1588"/>
          </a:xfrm>
          <a:prstGeom prst="line">
            <a:avLst/>
          </a:prstGeom>
          <a:noFill/>
          <a:ln w="0">
            <a:solidFill>
              <a:srgbClr val="000000"/>
            </a:solidFill>
            <a:round/>
            <a:headEnd/>
            <a:tailEnd/>
          </a:ln>
        </p:spPr>
        <p:txBody>
          <a:bodyPr/>
          <a:lstStyle/>
          <a:p>
            <a:endParaRPr lang="ar-SA"/>
          </a:p>
        </p:txBody>
      </p:sp>
      <p:sp>
        <p:nvSpPr>
          <p:cNvPr id="2115" name="Line 69"/>
          <p:cNvSpPr>
            <a:spLocks noChangeShapeType="1"/>
          </p:cNvSpPr>
          <p:nvPr/>
        </p:nvSpPr>
        <p:spPr bwMode="auto">
          <a:xfrm flipH="1">
            <a:off x="439738" y="3021013"/>
            <a:ext cx="80962" cy="1587"/>
          </a:xfrm>
          <a:prstGeom prst="line">
            <a:avLst/>
          </a:prstGeom>
          <a:noFill/>
          <a:ln w="0">
            <a:solidFill>
              <a:srgbClr val="000000"/>
            </a:solidFill>
            <a:round/>
            <a:headEnd/>
            <a:tailEnd/>
          </a:ln>
        </p:spPr>
        <p:txBody>
          <a:bodyPr/>
          <a:lstStyle/>
          <a:p>
            <a:endParaRPr lang="ar-SA"/>
          </a:p>
        </p:txBody>
      </p:sp>
      <p:sp>
        <p:nvSpPr>
          <p:cNvPr id="2116" name="Line 70"/>
          <p:cNvSpPr>
            <a:spLocks noChangeShapeType="1"/>
          </p:cNvSpPr>
          <p:nvPr/>
        </p:nvSpPr>
        <p:spPr bwMode="auto">
          <a:xfrm flipH="1">
            <a:off x="439738" y="2517775"/>
            <a:ext cx="80962" cy="1588"/>
          </a:xfrm>
          <a:prstGeom prst="line">
            <a:avLst/>
          </a:prstGeom>
          <a:noFill/>
          <a:ln w="0">
            <a:solidFill>
              <a:srgbClr val="000000"/>
            </a:solidFill>
            <a:round/>
            <a:headEnd/>
            <a:tailEnd/>
          </a:ln>
        </p:spPr>
        <p:txBody>
          <a:bodyPr/>
          <a:lstStyle/>
          <a:p>
            <a:endParaRPr lang="ar-SA"/>
          </a:p>
        </p:txBody>
      </p:sp>
      <p:sp>
        <p:nvSpPr>
          <p:cNvPr id="2117" name="Line 71"/>
          <p:cNvSpPr>
            <a:spLocks noChangeShapeType="1"/>
          </p:cNvSpPr>
          <p:nvPr/>
        </p:nvSpPr>
        <p:spPr bwMode="auto">
          <a:xfrm flipH="1">
            <a:off x="439738" y="2022475"/>
            <a:ext cx="80962" cy="1588"/>
          </a:xfrm>
          <a:prstGeom prst="line">
            <a:avLst/>
          </a:prstGeom>
          <a:noFill/>
          <a:ln w="0">
            <a:solidFill>
              <a:srgbClr val="000000"/>
            </a:solidFill>
            <a:round/>
            <a:headEnd/>
            <a:tailEnd/>
          </a:ln>
        </p:spPr>
        <p:txBody>
          <a:bodyPr/>
          <a:lstStyle/>
          <a:p>
            <a:endParaRPr lang="ar-SA"/>
          </a:p>
        </p:txBody>
      </p:sp>
      <p:sp>
        <p:nvSpPr>
          <p:cNvPr id="2118" name="Line 72"/>
          <p:cNvSpPr>
            <a:spLocks noChangeShapeType="1"/>
          </p:cNvSpPr>
          <p:nvPr/>
        </p:nvSpPr>
        <p:spPr bwMode="auto">
          <a:xfrm flipH="1">
            <a:off x="439738" y="1528763"/>
            <a:ext cx="80962" cy="1587"/>
          </a:xfrm>
          <a:prstGeom prst="line">
            <a:avLst/>
          </a:prstGeom>
          <a:noFill/>
          <a:ln w="0">
            <a:solidFill>
              <a:srgbClr val="000000"/>
            </a:solidFill>
            <a:round/>
            <a:headEnd/>
            <a:tailEnd/>
          </a:ln>
        </p:spPr>
        <p:txBody>
          <a:bodyPr/>
          <a:lstStyle/>
          <a:p>
            <a:endParaRPr lang="ar-SA"/>
          </a:p>
        </p:txBody>
      </p:sp>
      <p:sp>
        <p:nvSpPr>
          <p:cNvPr id="2119" name="Rectangle 73"/>
          <p:cNvSpPr>
            <a:spLocks noChangeArrowheads="1"/>
          </p:cNvSpPr>
          <p:nvPr/>
        </p:nvSpPr>
        <p:spPr bwMode="auto">
          <a:xfrm>
            <a:off x="209550" y="6413500"/>
            <a:ext cx="26670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2120" name="Rectangle 74"/>
          <p:cNvSpPr>
            <a:spLocks noChangeArrowheads="1"/>
          </p:cNvSpPr>
          <p:nvPr/>
        </p:nvSpPr>
        <p:spPr bwMode="auto">
          <a:xfrm>
            <a:off x="130175" y="59197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2121" name="Rectangle 75"/>
          <p:cNvSpPr>
            <a:spLocks noChangeArrowheads="1"/>
          </p:cNvSpPr>
          <p:nvPr/>
        </p:nvSpPr>
        <p:spPr bwMode="auto">
          <a:xfrm>
            <a:off x="130175" y="541655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2122" name="Rectangle 76"/>
          <p:cNvSpPr>
            <a:spLocks noChangeArrowheads="1"/>
          </p:cNvSpPr>
          <p:nvPr/>
        </p:nvSpPr>
        <p:spPr bwMode="auto">
          <a:xfrm>
            <a:off x="130175" y="49228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2123" name="Rectangle 77"/>
          <p:cNvSpPr>
            <a:spLocks noChangeArrowheads="1"/>
          </p:cNvSpPr>
          <p:nvPr/>
        </p:nvSpPr>
        <p:spPr bwMode="auto">
          <a:xfrm>
            <a:off x="130175" y="44291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2124" name="Rectangle 78"/>
          <p:cNvSpPr>
            <a:spLocks noChangeArrowheads="1"/>
          </p:cNvSpPr>
          <p:nvPr/>
        </p:nvSpPr>
        <p:spPr bwMode="auto">
          <a:xfrm>
            <a:off x="130175" y="392430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2125" name="Rectangle 79"/>
          <p:cNvSpPr>
            <a:spLocks noChangeArrowheads="1"/>
          </p:cNvSpPr>
          <p:nvPr/>
        </p:nvSpPr>
        <p:spPr bwMode="auto">
          <a:xfrm>
            <a:off x="130175" y="34305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2126" name="Rectangle 80"/>
          <p:cNvSpPr>
            <a:spLocks noChangeArrowheads="1"/>
          </p:cNvSpPr>
          <p:nvPr/>
        </p:nvSpPr>
        <p:spPr bwMode="auto">
          <a:xfrm>
            <a:off x="130175" y="293687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2127" name="Rectangle 81"/>
          <p:cNvSpPr>
            <a:spLocks noChangeArrowheads="1"/>
          </p:cNvSpPr>
          <p:nvPr/>
        </p:nvSpPr>
        <p:spPr bwMode="auto">
          <a:xfrm>
            <a:off x="130175" y="24336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2128" name="Rectangle 82"/>
          <p:cNvSpPr>
            <a:spLocks noChangeArrowheads="1"/>
          </p:cNvSpPr>
          <p:nvPr/>
        </p:nvSpPr>
        <p:spPr bwMode="auto">
          <a:xfrm>
            <a:off x="130175" y="19399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2129" name="Rectangle 83"/>
          <p:cNvSpPr>
            <a:spLocks noChangeArrowheads="1"/>
          </p:cNvSpPr>
          <p:nvPr/>
        </p:nvSpPr>
        <p:spPr bwMode="auto">
          <a:xfrm>
            <a:off x="49213" y="1444625"/>
            <a:ext cx="42545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2130" name="Line 84"/>
          <p:cNvSpPr>
            <a:spLocks noChangeShapeType="1"/>
          </p:cNvSpPr>
          <p:nvPr/>
        </p:nvSpPr>
        <p:spPr bwMode="auto">
          <a:xfrm>
            <a:off x="520700" y="6497638"/>
            <a:ext cx="6845300" cy="1587"/>
          </a:xfrm>
          <a:prstGeom prst="line">
            <a:avLst/>
          </a:prstGeom>
          <a:noFill/>
          <a:ln w="0">
            <a:solidFill>
              <a:srgbClr val="000000"/>
            </a:solidFill>
            <a:round/>
            <a:headEnd/>
            <a:tailEnd/>
          </a:ln>
        </p:spPr>
        <p:txBody>
          <a:bodyPr/>
          <a:lstStyle/>
          <a:p>
            <a:endParaRPr lang="ar-SA"/>
          </a:p>
        </p:txBody>
      </p:sp>
      <p:sp>
        <p:nvSpPr>
          <p:cNvPr id="2131" name="Line 85"/>
          <p:cNvSpPr>
            <a:spLocks noChangeShapeType="1"/>
          </p:cNvSpPr>
          <p:nvPr/>
        </p:nvSpPr>
        <p:spPr bwMode="auto">
          <a:xfrm>
            <a:off x="520700" y="6497638"/>
            <a:ext cx="1588" cy="84137"/>
          </a:xfrm>
          <a:prstGeom prst="line">
            <a:avLst/>
          </a:prstGeom>
          <a:noFill/>
          <a:ln w="0">
            <a:solidFill>
              <a:srgbClr val="000000"/>
            </a:solidFill>
            <a:round/>
            <a:headEnd/>
            <a:tailEnd/>
          </a:ln>
        </p:spPr>
        <p:txBody>
          <a:bodyPr/>
          <a:lstStyle/>
          <a:p>
            <a:endParaRPr lang="ar-SA"/>
          </a:p>
        </p:txBody>
      </p:sp>
      <p:sp>
        <p:nvSpPr>
          <p:cNvPr id="2132" name="Line 86"/>
          <p:cNvSpPr>
            <a:spLocks noChangeShapeType="1"/>
          </p:cNvSpPr>
          <p:nvPr/>
        </p:nvSpPr>
        <p:spPr bwMode="auto">
          <a:xfrm>
            <a:off x="2798763" y="6497638"/>
            <a:ext cx="1587" cy="84137"/>
          </a:xfrm>
          <a:prstGeom prst="line">
            <a:avLst/>
          </a:prstGeom>
          <a:noFill/>
          <a:ln w="0">
            <a:solidFill>
              <a:srgbClr val="000000"/>
            </a:solidFill>
            <a:round/>
            <a:headEnd/>
            <a:tailEnd/>
          </a:ln>
        </p:spPr>
        <p:txBody>
          <a:bodyPr/>
          <a:lstStyle/>
          <a:p>
            <a:endParaRPr lang="ar-SA"/>
          </a:p>
        </p:txBody>
      </p:sp>
      <p:sp>
        <p:nvSpPr>
          <p:cNvPr id="2133" name="Line 87"/>
          <p:cNvSpPr>
            <a:spLocks noChangeShapeType="1"/>
          </p:cNvSpPr>
          <p:nvPr/>
        </p:nvSpPr>
        <p:spPr bwMode="auto">
          <a:xfrm>
            <a:off x="5087938" y="6497638"/>
            <a:ext cx="1587" cy="84137"/>
          </a:xfrm>
          <a:prstGeom prst="line">
            <a:avLst/>
          </a:prstGeom>
          <a:noFill/>
          <a:ln w="0">
            <a:solidFill>
              <a:srgbClr val="000000"/>
            </a:solidFill>
            <a:round/>
            <a:headEnd/>
            <a:tailEnd/>
          </a:ln>
        </p:spPr>
        <p:txBody>
          <a:bodyPr/>
          <a:lstStyle/>
          <a:p>
            <a:endParaRPr lang="ar-SA"/>
          </a:p>
        </p:txBody>
      </p:sp>
      <p:sp>
        <p:nvSpPr>
          <p:cNvPr id="2134" name="Line 88"/>
          <p:cNvSpPr>
            <a:spLocks noChangeShapeType="1"/>
          </p:cNvSpPr>
          <p:nvPr/>
        </p:nvSpPr>
        <p:spPr bwMode="auto">
          <a:xfrm>
            <a:off x="7366000" y="6497638"/>
            <a:ext cx="1588" cy="84137"/>
          </a:xfrm>
          <a:prstGeom prst="line">
            <a:avLst/>
          </a:prstGeom>
          <a:noFill/>
          <a:ln w="0">
            <a:solidFill>
              <a:srgbClr val="000000"/>
            </a:solidFill>
            <a:round/>
            <a:headEnd/>
            <a:tailEnd/>
          </a:ln>
        </p:spPr>
        <p:txBody>
          <a:bodyPr/>
          <a:lstStyle/>
          <a:p>
            <a:endParaRPr lang="ar-SA"/>
          </a:p>
        </p:txBody>
      </p:sp>
      <p:sp>
        <p:nvSpPr>
          <p:cNvPr id="2135" name="Rectangle 89"/>
          <p:cNvSpPr>
            <a:spLocks noChangeArrowheads="1"/>
          </p:cNvSpPr>
          <p:nvPr/>
        </p:nvSpPr>
        <p:spPr bwMode="auto">
          <a:xfrm>
            <a:off x="1371600" y="64770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2136" name="Rectangle 90"/>
          <p:cNvSpPr>
            <a:spLocks noChangeArrowheads="1"/>
          </p:cNvSpPr>
          <p:nvPr/>
        </p:nvSpPr>
        <p:spPr bwMode="auto">
          <a:xfrm>
            <a:off x="3659188" y="64770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2137" name="Rectangle 91"/>
          <p:cNvSpPr>
            <a:spLocks noChangeArrowheads="1"/>
          </p:cNvSpPr>
          <p:nvPr/>
        </p:nvSpPr>
        <p:spPr bwMode="auto">
          <a:xfrm>
            <a:off x="6064250" y="6507163"/>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2138" name="Rectangle 92"/>
          <p:cNvSpPr>
            <a:spLocks noChangeArrowheads="1"/>
          </p:cNvSpPr>
          <p:nvPr/>
        </p:nvSpPr>
        <p:spPr bwMode="auto">
          <a:xfrm>
            <a:off x="-304800" y="-214313"/>
            <a:ext cx="106362" cy="55563"/>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2139" name="Rectangle 93"/>
          <p:cNvSpPr>
            <a:spLocks noChangeArrowheads="1"/>
          </p:cNvSpPr>
          <p:nvPr/>
        </p:nvSpPr>
        <p:spPr bwMode="auto">
          <a:xfrm>
            <a:off x="304800" y="304800"/>
            <a:ext cx="8551863" cy="304800"/>
          </a:xfrm>
          <a:prstGeom prst="rect">
            <a:avLst/>
          </a:prstGeom>
          <a:noFill/>
          <a:ln w="9525">
            <a:noFill/>
            <a:miter lim="800000"/>
            <a:headEnd/>
            <a:tailEnd/>
          </a:ln>
        </p:spPr>
        <p:txBody>
          <a:bodyPr wrap="none" lIns="0" tIns="0" rIns="0" bIns="0">
            <a:spAutoFit/>
          </a:bodyPr>
          <a:lstStyle/>
          <a:p>
            <a:r>
              <a:rPr lang="en-US" sz="2000" b="1">
                <a:solidFill>
                  <a:srgbClr val="FFFFFF"/>
                </a:solidFill>
                <a:latin typeface="Arial" pitchFamily="34" charset="0"/>
              </a:rPr>
              <a:t>PROPORTION OF MORTALITY IN DIFFERENT AGE-GROUPS (WOMEN)</a:t>
            </a:r>
            <a:endParaRPr lang="en-US" sz="2400"/>
          </a:p>
        </p:txBody>
      </p:sp>
      <p:sp>
        <p:nvSpPr>
          <p:cNvPr id="2140" name="Rectangle 94"/>
          <p:cNvSpPr>
            <a:spLocks noChangeArrowheads="1"/>
          </p:cNvSpPr>
          <p:nvPr/>
        </p:nvSpPr>
        <p:spPr bwMode="auto">
          <a:xfrm>
            <a:off x="8153400" y="3352800"/>
            <a:ext cx="990600" cy="1146175"/>
          </a:xfrm>
          <a:prstGeom prst="rect">
            <a:avLst/>
          </a:prstGeom>
          <a:solidFill>
            <a:srgbClr val="FFFFFF"/>
          </a:solidFill>
          <a:ln w="0">
            <a:solidFill>
              <a:srgbClr val="000000"/>
            </a:solidFill>
            <a:miter lim="800000"/>
            <a:headEnd/>
            <a:tailEnd/>
          </a:ln>
        </p:spPr>
        <p:txBody>
          <a:bodyPr/>
          <a:lstStyle/>
          <a:p>
            <a:endParaRPr lang="en-US"/>
          </a:p>
        </p:txBody>
      </p:sp>
      <p:sp>
        <p:nvSpPr>
          <p:cNvPr id="2141" name="Rectangle 95"/>
          <p:cNvSpPr>
            <a:spLocks noChangeArrowheads="1"/>
          </p:cNvSpPr>
          <p:nvPr/>
        </p:nvSpPr>
        <p:spPr bwMode="auto">
          <a:xfrm>
            <a:off x="8208963" y="3459163"/>
            <a:ext cx="96837" cy="101600"/>
          </a:xfrm>
          <a:prstGeom prst="rect">
            <a:avLst/>
          </a:prstGeom>
          <a:solidFill>
            <a:srgbClr val="CCFFFF"/>
          </a:solidFill>
          <a:ln w="9525">
            <a:solidFill>
              <a:srgbClr val="000000"/>
            </a:solidFill>
            <a:miter lim="800000"/>
            <a:headEnd/>
            <a:tailEnd/>
          </a:ln>
        </p:spPr>
        <p:txBody>
          <a:bodyPr/>
          <a:lstStyle/>
          <a:p>
            <a:endParaRPr lang="en-US"/>
          </a:p>
        </p:txBody>
      </p:sp>
      <p:sp>
        <p:nvSpPr>
          <p:cNvPr id="2142" name="Rectangle 96"/>
          <p:cNvSpPr>
            <a:spLocks noChangeArrowheads="1"/>
          </p:cNvSpPr>
          <p:nvPr/>
        </p:nvSpPr>
        <p:spPr bwMode="auto">
          <a:xfrm>
            <a:off x="8364538" y="3403600"/>
            <a:ext cx="779462"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2143" name="Rectangle 97"/>
          <p:cNvSpPr>
            <a:spLocks noChangeArrowheads="1"/>
          </p:cNvSpPr>
          <p:nvPr/>
        </p:nvSpPr>
        <p:spPr bwMode="auto">
          <a:xfrm>
            <a:off x="8229600" y="3738563"/>
            <a:ext cx="96838" cy="103187"/>
          </a:xfrm>
          <a:prstGeom prst="rect">
            <a:avLst/>
          </a:prstGeom>
          <a:solidFill>
            <a:srgbClr val="FFFFCC"/>
          </a:solidFill>
          <a:ln w="9525">
            <a:solidFill>
              <a:srgbClr val="000000"/>
            </a:solidFill>
            <a:miter lim="800000"/>
            <a:headEnd/>
            <a:tailEnd/>
          </a:ln>
        </p:spPr>
        <p:txBody>
          <a:bodyPr/>
          <a:lstStyle/>
          <a:p>
            <a:endParaRPr lang="en-US"/>
          </a:p>
        </p:txBody>
      </p:sp>
      <p:sp>
        <p:nvSpPr>
          <p:cNvPr id="2144" name="Rectangle 98"/>
          <p:cNvSpPr>
            <a:spLocks noChangeArrowheads="1"/>
          </p:cNvSpPr>
          <p:nvPr/>
        </p:nvSpPr>
        <p:spPr bwMode="auto">
          <a:xfrm>
            <a:off x="8382000" y="3683000"/>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2145" name="Rectangle 99"/>
          <p:cNvSpPr>
            <a:spLocks noChangeArrowheads="1"/>
          </p:cNvSpPr>
          <p:nvPr/>
        </p:nvSpPr>
        <p:spPr bwMode="auto">
          <a:xfrm>
            <a:off x="8229600" y="4027488"/>
            <a:ext cx="96838" cy="103187"/>
          </a:xfrm>
          <a:prstGeom prst="rect">
            <a:avLst/>
          </a:prstGeom>
          <a:solidFill>
            <a:srgbClr val="993366"/>
          </a:solidFill>
          <a:ln w="9525">
            <a:solidFill>
              <a:srgbClr val="000000"/>
            </a:solidFill>
            <a:miter lim="800000"/>
            <a:headEnd/>
            <a:tailEnd/>
          </a:ln>
        </p:spPr>
        <p:txBody>
          <a:bodyPr/>
          <a:lstStyle/>
          <a:p>
            <a:endParaRPr lang="en-US"/>
          </a:p>
        </p:txBody>
      </p:sp>
      <p:sp>
        <p:nvSpPr>
          <p:cNvPr id="2146" name="Rectangle 100"/>
          <p:cNvSpPr>
            <a:spLocks noChangeArrowheads="1"/>
          </p:cNvSpPr>
          <p:nvPr/>
        </p:nvSpPr>
        <p:spPr bwMode="auto">
          <a:xfrm>
            <a:off x="8413750" y="3971925"/>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2147" name="Rectangle 101"/>
          <p:cNvSpPr>
            <a:spLocks noChangeArrowheads="1"/>
          </p:cNvSpPr>
          <p:nvPr/>
        </p:nvSpPr>
        <p:spPr bwMode="auto">
          <a:xfrm>
            <a:off x="8229600" y="4306888"/>
            <a:ext cx="96838" cy="103187"/>
          </a:xfrm>
          <a:prstGeom prst="rect">
            <a:avLst/>
          </a:prstGeom>
          <a:solidFill>
            <a:srgbClr val="9999FF"/>
          </a:solidFill>
          <a:ln w="9525">
            <a:solidFill>
              <a:srgbClr val="000000"/>
            </a:solidFill>
            <a:miter lim="800000"/>
            <a:headEnd/>
            <a:tailEnd/>
          </a:ln>
        </p:spPr>
        <p:txBody>
          <a:bodyPr/>
          <a:lstStyle/>
          <a:p>
            <a:endParaRPr lang="en-US"/>
          </a:p>
        </p:txBody>
      </p:sp>
      <p:sp>
        <p:nvSpPr>
          <p:cNvPr id="2148" name="Rectangle 102"/>
          <p:cNvSpPr>
            <a:spLocks noChangeArrowheads="1"/>
          </p:cNvSpPr>
          <p:nvPr/>
        </p:nvSpPr>
        <p:spPr bwMode="auto">
          <a:xfrm>
            <a:off x="8493125" y="4251325"/>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2050" name="Object 103"/>
          <p:cNvGraphicFramePr>
            <a:graphicFrameLocks noChangeAspect="1"/>
          </p:cNvGraphicFramePr>
          <p:nvPr/>
        </p:nvGraphicFramePr>
        <p:xfrm>
          <a:off x="4763" y="4763"/>
          <a:ext cx="9136062" cy="6850062"/>
        </p:xfrm>
        <a:graphic>
          <a:graphicData uri="http://schemas.openxmlformats.org/presentationml/2006/ole">
            <p:oleObj spid="_x0000_s2050" name="Photo Editor Photo" r:id="rId4" imgW="9135750" imgH="6849431"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18864" y="-90264"/>
            <a:ext cx="8229600" cy="1143000"/>
          </a:xfrm>
        </p:spPr>
        <p:txBody>
          <a:bodyPr/>
          <a:lstStyle/>
          <a:p>
            <a:pPr eaLnBrk="1" fontAlgn="auto" hangingPunct="1">
              <a:spcAft>
                <a:spcPts val="0"/>
              </a:spcAft>
              <a:defRPr/>
            </a:pPr>
            <a:r>
              <a:rPr lang="hu-HU" sz="3600" dirty="0" smtClean="0"/>
              <a:t>SEX</a:t>
            </a:r>
            <a:endParaRPr lang="hu-HU" dirty="0" smtClean="0"/>
          </a:p>
        </p:txBody>
      </p:sp>
      <p:sp>
        <p:nvSpPr>
          <p:cNvPr id="28675" name="Rectangle 3"/>
          <p:cNvSpPr>
            <a:spLocks noGrp="1" noChangeArrowheads="1"/>
          </p:cNvSpPr>
          <p:nvPr>
            <p:ph idx="1"/>
          </p:nvPr>
        </p:nvSpPr>
        <p:spPr>
          <a:xfrm>
            <a:off x="539750" y="885825"/>
            <a:ext cx="8612188" cy="5999163"/>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hu-HU" sz="2600" b="1" dirty="0" smtClean="0"/>
              <a:t>Question: What is the relative amount of CVD in death rates in women and men?</a:t>
            </a:r>
          </a:p>
          <a:p>
            <a:pPr marL="548640" indent="-411480" eaLnBrk="1" fontAlgn="auto" hangingPunct="1">
              <a:spcAft>
                <a:spcPts val="0"/>
              </a:spcAft>
              <a:buClr>
                <a:schemeClr val="tx1">
                  <a:shade val="95000"/>
                </a:schemeClr>
              </a:buClr>
              <a:buFont typeface="Wingdings 2"/>
              <a:buChar char=""/>
              <a:defRPr/>
            </a:pPr>
            <a:r>
              <a:rPr lang="hu-HU" sz="2600" b="1" dirty="0" smtClean="0"/>
              <a:t> CVD affect nearly as many women as men, albeit at an older age</a:t>
            </a:r>
          </a:p>
          <a:p>
            <a:pPr marL="548640" indent="-411480" eaLnBrk="1" fontAlgn="auto" hangingPunct="1">
              <a:spcAft>
                <a:spcPts val="0"/>
              </a:spcAft>
              <a:buClr>
                <a:schemeClr val="tx1">
                  <a:shade val="95000"/>
                </a:schemeClr>
              </a:buClr>
              <a:buFont typeface="Wingdings 2"/>
              <a:buChar char=""/>
              <a:defRPr/>
            </a:pPr>
            <a:r>
              <a:rPr lang="hu-HU" sz="2600" b="1" dirty="0" smtClean="0"/>
              <a:t>- Women: special case (WHO, 2004)</a:t>
            </a:r>
          </a:p>
          <a:p>
            <a:pPr marL="548640" indent="-411480" eaLnBrk="1" fontAlgn="auto" hangingPunct="1">
              <a:spcAft>
                <a:spcPts val="0"/>
              </a:spcAft>
              <a:buClr>
                <a:schemeClr val="tx1">
                  <a:shade val="95000"/>
                </a:schemeClr>
              </a:buClr>
              <a:buFont typeface="Wingdings 2"/>
              <a:buChar char=""/>
              <a:defRPr/>
            </a:pPr>
            <a:r>
              <a:rPr lang="hu-HU" sz="2600" b="1" dirty="0" smtClean="0"/>
              <a:t>a., Higher risk in women than men (smoking, high triglyceride levels)</a:t>
            </a:r>
          </a:p>
          <a:p>
            <a:pPr marL="548640" indent="-411480" eaLnBrk="1" fontAlgn="auto" hangingPunct="1">
              <a:spcAft>
                <a:spcPts val="0"/>
              </a:spcAft>
              <a:buClr>
                <a:schemeClr val="tx1">
                  <a:shade val="95000"/>
                </a:schemeClr>
              </a:buClr>
              <a:buFont typeface="Wingdings 2"/>
              <a:buChar char=""/>
              <a:defRPr/>
            </a:pPr>
            <a:r>
              <a:rPr lang="hu-HU" sz="2600" b="1" dirty="0" smtClean="0"/>
              <a:t>b., Higher prevalence of certain risk factors in women (diabetes mellitus, depression)</a:t>
            </a:r>
          </a:p>
          <a:p>
            <a:pPr marL="548640" indent="-411480" eaLnBrk="1" fontAlgn="auto" hangingPunct="1">
              <a:spcAft>
                <a:spcPts val="0"/>
              </a:spcAft>
              <a:buClr>
                <a:schemeClr val="tx1">
                  <a:shade val="95000"/>
                </a:schemeClr>
              </a:buClr>
              <a:buFont typeface="Wingdings 2"/>
              <a:buChar char=""/>
              <a:defRPr/>
            </a:pPr>
            <a:r>
              <a:rPr lang="hu-HU" sz="2600" b="1" dirty="0" smtClean="0"/>
              <a:t>c., Gender-specific risk factors (risks for women only) (oral contraceptives, hormone replacement therapy, polycystic ovary syndrome)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8600" y="-76200"/>
            <a:ext cx="9372600" cy="869950"/>
          </a:xfrm>
        </p:spPr>
        <p:txBody>
          <a:bodyPr/>
          <a:lstStyle/>
          <a:p>
            <a:pPr eaLnBrk="1" fontAlgn="auto" hangingPunct="1">
              <a:spcAft>
                <a:spcPts val="0"/>
              </a:spcAft>
              <a:defRPr/>
            </a:pPr>
            <a:r>
              <a:rPr lang="hu-HU" sz="3200" dirty="0" smtClean="0"/>
              <a:t>ETHNICITY</a:t>
            </a:r>
            <a:endParaRPr lang="hu-HU" dirty="0" smtClean="0"/>
          </a:p>
        </p:txBody>
      </p:sp>
      <p:sp>
        <p:nvSpPr>
          <p:cNvPr id="49155" name="Rectangle 3"/>
          <p:cNvSpPr>
            <a:spLocks noGrp="1" noChangeArrowheads="1"/>
          </p:cNvSpPr>
          <p:nvPr>
            <p:ph idx="1"/>
          </p:nvPr>
        </p:nvSpPr>
        <p:spPr>
          <a:xfrm>
            <a:off x="539750" y="977900"/>
            <a:ext cx="8235950" cy="5691188"/>
          </a:xfrm>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hu-HU" b="1" dirty="0" smtClean="0"/>
              <a:t>Question: What is the relative amount of CVD in death rates in different ethnic groups?</a:t>
            </a:r>
          </a:p>
          <a:p>
            <a:pPr marL="548640" indent="-411480" eaLnBrk="1" fontAlgn="auto" hangingPunct="1">
              <a:spcAft>
                <a:spcPts val="0"/>
              </a:spcAft>
              <a:buClr>
                <a:schemeClr val="tx1">
                  <a:shade val="95000"/>
                </a:schemeClr>
              </a:buClr>
              <a:buFont typeface="Wingdings 2"/>
              <a:buChar char=""/>
              <a:defRPr/>
            </a:pPr>
            <a:r>
              <a:rPr lang="hu-HU" b="1" dirty="0" smtClean="0"/>
              <a:t>- In the US: increased cardiovascular disease deaths in African-American and South-Asian populations in comparison with Whites</a:t>
            </a:r>
          </a:p>
          <a:p>
            <a:pPr marL="548640" indent="-411480" eaLnBrk="1" fontAlgn="auto" hangingPunct="1">
              <a:spcAft>
                <a:spcPts val="0"/>
              </a:spcAft>
              <a:buClr>
                <a:schemeClr val="tx1">
                  <a:shade val="95000"/>
                </a:schemeClr>
              </a:buClr>
              <a:buFont typeface="Wingdings 2"/>
              <a:buChar char=""/>
              <a:defRPr/>
            </a:pPr>
            <a:r>
              <a:rPr lang="hu-HU" b="1" dirty="0" smtClean="0"/>
              <a:t>- Increased stroke risk in African-American, some Hispanic American, Chinese, and Japanese populations</a:t>
            </a:r>
          </a:p>
          <a:p>
            <a:pPr marL="548640" indent="-411480" eaLnBrk="1" fontAlgn="auto" hangingPunct="1">
              <a:spcAft>
                <a:spcPts val="0"/>
              </a:spcAft>
              <a:buClr>
                <a:schemeClr val="tx1">
                  <a:shade val="95000"/>
                </a:schemeClr>
              </a:buClr>
              <a:buFont typeface="Wingdings 2"/>
              <a:buChar char=""/>
              <a:defRPr/>
            </a:pPr>
            <a:r>
              <a:rPr lang="hu-HU" b="1" dirty="0" smtClean="0"/>
              <a:t>- Migration: Ni-Hon-San Study: Japanese living in Japan had the lowest rates of CHD and cholesterol levels, those living in Hawaii had intermediate rates for both, those living in San Francisco had the highest rates for both</a:t>
            </a:r>
            <a:endParaRPr lang="hu-HU"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76200"/>
            <a:ext cx="8229600" cy="942975"/>
          </a:xfrm>
        </p:spPr>
        <p:txBody>
          <a:bodyPr/>
          <a:lstStyle/>
          <a:p>
            <a:pPr eaLnBrk="1" fontAlgn="auto" hangingPunct="1">
              <a:spcAft>
                <a:spcPts val="0"/>
              </a:spcAft>
              <a:defRPr/>
            </a:pPr>
            <a:r>
              <a:rPr lang="hu-HU" sz="3600" dirty="0" smtClean="0"/>
              <a:t>Physical Inactivity</a:t>
            </a:r>
            <a:endParaRPr lang="hu-HU" dirty="0" smtClean="0"/>
          </a:p>
        </p:txBody>
      </p:sp>
      <p:sp>
        <p:nvSpPr>
          <p:cNvPr id="43011" name="Rectangle 3"/>
          <p:cNvSpPr>
            <a:spLocks noGrp="1" noChangeArrowheads="1"/>
          </p:cNvSpPr>
          <p:nvPr>
            <p:ph idx="1"/>
          </p:nvPr>
        </p:nvSpPr>
        <p:spPr>
          <a:xfrm>
            <a:off x="144463" y="1333500"/>
            <a:ext cx="8243887" cy="5335588"/>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hu-HU" sz="3000" b="1" dirty="0" smtClean="0"/>
              <a:t>- Regular physical activity: protective factor</a:t>
            </a:r>
          </a:p>
          <a:p>
            <a:pPr marL="548640" indent="-411480" eaLnBrk="1" fontAlgn="auto" hangingPunct="1">
              <a:spcAft>
                <a:spcPts val="0"/>
              </a:spcAft>
              <a:buClr>
                <a:schemeClr val="tx1">
                  <a:shade val="95000"/>
                </a:schemeClr>
              </a:buClr>
              <a:buFont typeface="Wingdings 2"/>
              <a:buChar char=""/>
              <a:defRPr/>
            </a:pPr>
            <a:r>
              <a:rPr lang="hu-HU" sz="3000" b="1" dirty="0" smtClean="0"/>
              <a:t>- Intensity and duration (150 minutes/week intermediate or 60 minutes/week heavy)</a:t>
            </a:r>
          </a:p>
          <a:p>
            <a:pPr marL="548640" indent="-411480" eaLnBrk="1" fontAlgn="auto" hangingPunct="1">
              <a:spcAft>
                <a:spcPts val="0"/>
              </a:spcAft>
              <a:buClr>
                <a:schemeClr val="tx1">
                  <a:shade val="95000"/>
                </a:schemeClr>
              </a:buClr>
              <a:buFont typeface="Wingdings 2"/>
              <a:buChar char=""/>
              <a:defRPr/>
            </a:pPr>
            <a:r>
              <a:rPr lang="hu-HU" sz="3000" b="1" dirty="0" smtClean="0"/>
              <a:t>- Modernization, urbanization, mechanized transport: sedentary lifestyle (60% of global population)</a:t>
            </a:r>
          </a:p>
          <a:p>
            <a:pPr marL="548640" indent="-411480" eaLnBrk="1" fontAlgn="auto" hangingPunct="1">
              <a:spcAft>
                <a:spcPts val="0"/>
              </a:spcAft>
              <a:buClr>
                <a:schemeClr val="tx1">
                  <a:shade val="95000"/>
                </a:schemeClr>
              </a:buClr>
              <a:buFont typeface="Wingdings 2"/>
              <a:buChar char=""/>
              <a:defRPr/>
            </a:pPr>
            <a:r>
              <a:rPr lang="hu-HU" sz="3000" b="1" dirty="0" smtClean="0"/>
              <a:t>- Raises CVD risk and also the development of other risk factors (glucose metabolism, diabetes mellitus, blood coagulation, obesity, high blood pressure, worsening lipid profile)</a:t>
            </a:r>
          </a:p>
          <a:p>
            <a:pPr marL="548640" indent="-411480" eaLnBrk="1" fontAlgn="auto" hangingPunct="1">
              <a:spcAft>
                <a:spcPts val="0"/>
              </a:spcAft>
              <a:buClr>
                <a:schemeClr val="tx1">
                  <a:shade val="95000"/>
                </a:schemeClr>
              </a:buClr>
              <a:buFont typeface="Wingdings 2"/>
              <a:buChar char=""/>
              <a:defRPr/>
            </a:pPr>
            <a:r>
              <a:rPr lang="hu-HU" sz="3000" b="1" dirty="0" smtClean="0"/>
              <a:t>- Physical activity: helps reduce stress, anxiety and depression</a:t>
            </a:r>
            <a:endParaRPr lang="hu-HU"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457200" y="285750"/>
            <a:ext cx="8229600" cy="942975"/>
          </a:xfrm>
        </p:spPr>
        <p:txBody>
          <a:bodyPr/>
          <a:lstStyle/>
          <a:p>
            <a:pPr eaLnBrk="1" fontAlgn="auto" hangingPunct="1">
              <a:spcAft>
                <a:spcPts val="0"/>
              </a:spcAft>
              <a:defRPr/>
            </a:pPr>
            <a:r>
              <a:rPr lang="hu-HU" sz="3600" dirty="0" smtClean="0"/>
              <a:t>Abnormal Blood Lipids</a:t>
            </a:r>
            <a:endParaRPr lang="hu-HU" dirty="0" smtClean="0"/>
          </a:p>
        </p:txBody>
      </p:sp>
      <p:sp>
        <p:nvSpPr>
          <p:cNvPr id="40963" name="Rectangle 1027"/>
          <p:cNvSpPr>
            <a:spLocks noGrp="1" noChangeArrowheads="1"/>
          </p:cNvSpPr>
          <p:nvPr>
            <p:ph idx="1"/>
          </p:nvPr>
        </p:nvSpPr>
        <p:spPr>
          <a:xfrm>
            <a:off x="457200" y="1371600"/>
            <a:ext cx="8229600" cy="4525963"/>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hu-HU" b="1" dirty="0" smtClean="0"/>
              <a:t> Altering functions of cholesterol fractions (LDL: risk, HDL: protection)</a:t>
            </a:r>
          </a:p>
          <a:p>
            <a:pPr marL="548640" indent="-411480" eaLnBrk="1" fontAlgn="auto" hangingPunct="1">
              <a:spcAft>
                <a:spcPts val="0"/>
              </a:spcAft>
              <a:buClr>
                <a:schemeClr val="tx1">
                  <a:shade val="95000"/>
                </a:schemeClr>
              </a:buClr>
              <a:buFont typeface="Wingdings 2"/>
              <a:buChar char=""/>
              <a:defRPr/>
            </a:pPr>
            <a:r>
              <a:rPr lang="hu-HU" b="1" dirty="0" smtClean="0"/>
              <a:t>- Estrogen: tends to raise HDL-cholesterol and lower LDL-cholesterol, protection for women in reproductive age</a:t>
            </a:r>
          </a:p>
          <a:p>
            <a:pPr marL="548640" indent="-411480" eaLnBrk="1" fontAlgn="auto" hangingPunct="1">
              <a:spcAft>
                <a:spcPts val="0"/>
              </a:spcAft>
              <a:buClr>
                <a:schemeClr val="tx1">
                  <a:shade val="95000"/>
                </a:schemeClr>
              </a:buClr>
              <a:buFont typeface="Wingdings 2"/>
              <a:buChar char=""/>
              <a:defRPr/>
            </a:pPr>
            <a:r>
              <a:rPr lang="hu-HU" b="1" dirty="0" smtClean="0"/>
              <a:t>- Partially genetic determination of metabolism, partially dependent of nutrition (egg, meats, dairy products)</a:t>
            </a:r>
            <a:endParaRPr lang="hu-HU"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457200" y="260648"/>
            <a:ext cx="8229600" cy="1143000"/>
          </a:xfrm>
        </p:spPr>
        <p:txBody>
          <a:bodyPr>
            <a:normAutofit fontScale="90000"/>
          </a:bodyPr>
          <a:lstStyle/>
          <a:p>
            <a:pPr eaLnBrk="1" fontAlgn="auto" hangingPunct="1">
              <a:spcAft>
                <a:spcPts val="0"/>
              </a:spcAft>
              <a:defRPr/>
            </a:pPr>
            <a:r>
              <a:rPr lang="hu-HU" sz="4000" dirty="0" smtClean="0"/>
              <a:t>Current Recommended Lipid Levels</a:t>
            </a:r>
          </a:p>
        </p:txBody>
      </p:sp>
      <p:graphicFrame>
        <p:nvGraphicFramePr>
          <p:cNvPr id="93286" name="Group 102"/>
          <p:cNvGraphicFramePr>
            <a:graphicFrameLocks noGrp="1"/>
          </p:cNvGraphicFramePr>
          <p:nvPr/>
        </p:nvGraphicFramePr>
        <p:xfrm>
          <a:off x="0" y="1989138"/>
          <a:ext cx="9144000" cy="4176713"/>
        </p:xfrm>
        <a:graphic>
          <a:graphicData uri="http://schemas.openxmlformats.org/drawingml/2006/table">
            <a:tbl>
              <a:tblPr/>
              <a:tblGrid>
                <a:gridCol w="2908300"/>
                <a:gridCol w="2870200"/>
                <a:gridCol w="3365500"/>
              </a:tblGrid>
              <a:tr h="9112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dirty="0" smtClean="0">
                        <a:ln>
                          <a:noFill/>
                        </a:ln>
                        <a:solidFill>
                          <a:srgbClr val="000000"/>
                        </a:solidFill>
                        <a:effectLst>
                          <a:outerShdw blurRad="38100" dist="38100" dir="2700000" algn="tl">
                            <a:srgbClr val="C0C0C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smtClean="0">
                          <a:ln>
                            <a:noFill/>
                          </a:ln>
                          <a:solidFill>
                            <a:srgbClr val="000000"/>
                          </a:solidFill>
                          <a:effectLst/>
                          <a:latin typeface="Times New Roman" pitchFamily="18" charset="0"/>
                          <a:cs typeface="Times New Roman" pitchFamily="18" charset="0"/>
                        </a:rPr>
                        <a:t>European  guidelines</a:t>
                      </a:r>
                      <a:endParaRPr kumimoji="0" lang="hu-HU" sz="2400" b="1"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smtClean="0">
                          <a:ln>
                            <a:noFill/>
                          </a:ln>
                          <a:solidFill>
                            <a:srgbClr val="000000"/>
                          </a:solidFill>
                          <a:effectLst/>
                          <a:latin typeface="Times New Roman" pitchFamily="18" charset="0"/>
                          <a:cs typeface="Times New Roman" pitchFamily="18" charset="0"/>
                        </a:rPr>
                        <a:t>US guidelines</a:t>
                      </a:r>
                      <a:endParaRPr kumimoji="0" lang="hu-HU" sz="2400" b="1"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36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Total cholesterol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&lt;5.0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&lt;240 mg/dl (6.2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36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LDL-cholesterol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&lt;3.0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&lt;160 mg/dl (3.8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284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HDL-cholesterol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&gt;=1.0 mmol/l (men)</a:t>
                      </a: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&gt;=1.2 mmol/l (women)</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&gt;=40 mg/dl (1 mmol/l)</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908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Triglycerides (fasting)</a:t>
                      </a:r>
                      <a:endParaRPr kumimoji="0" lang="hu-HU" sz="24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&lt;1.7 mmol/l</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smtClean="0">
                          <a:ln>
                            <a:noFill/>
                          </a:ln>
                          <a:solidFill>
                            <a:srgbClr val="000000"/>
                          </a:solidFill>
                          <a:effectLst/>
                          <a:latin typeface="Times New Roman" pitchFamily="18" charset="0"/>
                          <a:cs typeface="Times New Roman" pitchFamily="18" charset="0"/>
                        </a:rPr>
                        <a:t>&lt;200 mg/dl (2.3 mmol/l)</a:t>
                      </a:r>
                      <a:endParaRPr kumimoji="0" lang="hu-HU" sz="24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
        <p:nvSpPr>
          <p:cNvPr id="18461" name="Rectangle 101"/>
          <p:cNvSpPr>
            <a:spLocks noChangeArrowheads="1"/>
          </p:cNvSpPr>
          <p:nvPr/>
        </p:nvSpPr>
        <p:spPr bwMode="auto">
          <a:xfrm>
            <a:off x="0" y="4614863"/>
            <a:ext cx="9144000" cy="0"/>
          </a:xfrm>
          <a:prstGeom prst="rect">
            <a:avLst/>
          </a:prstGeom>
          <a:noFill/>
          <a:ln w="9525">
            <a:noFill/>
            <a:miter lim="800000"/>
            <a:headEnd/>
            <a:tailEnd/>
          </a:ln>
        </p:spPr>
        <p:txBody>
          <a:bodyPr wrap="none" anchor="ctr">
            <a:spAutoFit/>
          </a:bodyPr>
          <a:lstStyle/>
          <a:p>
            <a:endParaRPr lang="en-US">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8256"/>
            <a:ext cx="8229600" cy="1143000"/>
          </a:xfrm>
        </p:spPr>
        <p:txBody>
          <a:bodyPr>
            <a:normAutofit fontScale="90000"/>
          </a:bodyPr>
          <a:lstStyle/>
          <a:p>
            <a:pPr eaLnBrk="1" fontAlgn="auto" hangingPunct="1">
              <a:spcAft>
                <a:spcPts val="0"/>
              </a:spcAft>
              <a:defRPr/>
            </a:pPr>
            <a:r>
              <a:rPr lang="hu-HU" sz="3600" dirty="0" smtClean="0"/>
              <a:t>Analytic Epidemiology VI. </a:t>
            </a:r>
            <a:br>
              <a:rPr lang="hu-HU" sz="3600" dirty="0" smtClean="0"/>
            </a:br>
            <a:r>
              <a:rPr lang="hu-HU" sz="3600" dirty="0" smtClean="0"/>
              <a:t>Tobacco Use</a:t>
            </a:r>
            <a:endParaRPr lang="hu-HU" dirty="0" smtClean="0"/>
          </a:p>
        </p:txBody>
      </p:sp>
      <p:sp>
        <p:nvSpPr>
          <p:cNvPr id="41987" name="Rectangle 3"/>
          <p:cNvSpPr>
            <a:spLocks noGrp="1" noChangeArrowheads="1"/>
          </p:cNvSpPr>
          <p:nvPr>
            <p:ph idx="1"/>
          </p:nvPr>
        </p:nvSpPr>
        <p:spPr>
          <a:xfrm>
            <a:off x="223838" y="1277938"/>
            <a:ext cx="8093075" cy="5680075"/>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hu-HU" sz="2900" b="1" dirty="0" smtClean="0"/>
              <a:t>- The link between smoking and CVD (mainly CHD) was identified in 1940</a:t>
            </a:r>
          </a:p>
          <a:p>
            <a:pPr marL="548640" indent="-411480" eaLnBrk="1" fontAlgn="auto" hangingPunct="1">
              <a:spcAft>
                <a:spcPts val="0"/>
              </a:spcAft>
              <a:buClr>
                <a:schemeClr val="tx1">
                  <a:shade val="95000"/>
                </a:schemeClr>
              </a:buClr>
              <a:buFont typeface="Wingdings 2"/>
              <a:buChar char=""/>
              <a:defRPr/>
            </a:pPr>
            <a:r>
              <a:rPr lang="hu-HU" sz="2900" b="1" dirty="0" smtClean="0"/>
              <a:t>- Greatest risk: initiation &lt; 16 years</a:t>
            </a:r>
          </a:p>
          <a:p>
            <a:pPr marL="548640" indent="-411480" eaLnBrk="1" fontAlgn="auto" hangingPunct="1">
              <a:spcAft>
                <a:spcPts val="0"/>
              </a:spcAft>
              <a:buClr>
                <a:schemeClr val="tx1">
                  <a:shade val="95000"/>
                </a:schemeClr>
              </a:buClr>
              <a:buFont typeface="Wingdings 2"/>
              <a:buChar char=""/>
              <a:defRPr/>
            </a:pPr>
            <a:r>
              <a:rPr lang="hu-HU" sz="2900" b="1" dirty="0" smtClean="0"/>
              <a:t>- Passive smoking: additional risk</a:t>
            </a:r>
          </a:p>
          <a:p>
            <a:pPr marL="548640" indent="-411480" eaLnBrk="1" fontAlgn="auto" hangingPunct="1">
              <a:spcAft>
                <a:spcPts val="0"/>
              </a:spcAft>
              <a:buClr>
                <a:schemeClr val="tx1">
                  <a:shade val="95000"/>
                </a:schemeClr>
              </a:buClr>
              <a:buFont typeface="Wingdings 2"/>
              <a:buChar char=""/>
              <a:defRPr/>
            </a:pPr>
            <a:r>
              <a:rPr lang="hu-HU" sz="2900" b="1" dirty="0" smtClean="0"/>
              <a:t>- Women smokers: are at higher risk of CHD and CVD than male smokers </a:t>
            </a:r>
          </a:p>
          <a:p>
            <a:pPr marL="548640" indent="-411480" eaLnBrk="1" fontAlgn="auto" hangingPunct="1">
              <a:spcAft>
                <a:spcPts val="0"/>
              </a:spcAft>
              <a:buClr>
                <a:schemeClr val="tx1">
                  <a:shade val="95000"/>
                </a:schemeClr>
              </a:buClr>
              <a:buFont typeface="Wingdings 2"/>
              <a:buChar char=""/>
              <a:defRPr/>
            </a:pPr>
            <a:endParaRPr lang="hu-HU" sz="29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u-HU" dirty="0" smtClean="0"/>
              <a:t>Several mechanisms:</a:t>
            </a:r>
            <a:endParaRPr lang="ar-SA" dirty="0"/>
          </a:p>
        </p:txBody>
      </p:sp>
      <p:sp>
        <p:nvSpPr>
          <p:cNvPr id="3" name="Content Placeholder 2"/>
          <p:cNvSpPr>
            <a:spLocks noGrp="1"/>
          </p:cNvSpPr>
          <p:nvPr>
            <p:ph idx="1"/>
          </p:nvPr>
        </p:nvSpPr>
        <p:spPr/>
        <p:txBody>
          <a:bodyPr/>
          <a:lstStyle/>
          <a:p>
            <a:pPr marL="548640" indent="-411480" eaLnBrk="1" fontAlgn="auto" hangingPunct="1">
              <a:spcAft>
                <a:spcPts val="0"/>
              </a:spcAft>
              <a:buClr>
                <a:schemeClr val="tx1">
                  <a:shade val="95000"/>
                </a:schemeClr>
              </a:buClr>
              <a:buFont typeface="Wingdings 2"/>
              <a:buChar char=""/>
              <a:defRPr/>
            </a:pPr>
            <a:r>
              <a:rPr lang="hu-HU" b="1" dirty="0" smtClean="0"/>
              <a:t>damages the endothelium lining, </a:t>
            </a: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increases atherosclerotic plaques,</a:t>
            </a: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 raises LDL and</a:t>
            </a: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 lowers HDL, </a:t>
            </a: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promotes artery spasms,</a:t>
            </a:r>
            <a:endParaRPr lang="en-US" b="1" dirty="0" smtClean="0"/>
          </a:p>
          <a:p>
            <a:pPr marL="548640" indent="-411480" eaLnBrk="1" fontAlgn="auto" hangingPunct="1">
              <a:spcAft>
                <a:spcPts val="0"/>
              </a:spcAft>
              <a:buClr>
                <a:schemeClr val="tx1">
                  <a:shade val="95000"/>
                </a:schemeClr>
              </a:buClr>
              <a:buFont typeface="Wingdings 2"/>
              <a:buChar char=""/>
              <a:defRPr/>
            </a:pPr>
            <a:r>
              <a:rPr lang="hu-HU" b="1" dirty="0" smtClean="0"/>
              <a:t> raises oxigen demand of the heart muscle</a:t>
            </a:r>
          </a:p>
          <a:p>
            <a:pPr marL="548640" indent="-411480" eaLnBrk="1" fontAlgn="auto" hangingPunct="1">
              <a:spcAft>
                <a:spcPts val="0"/>
              </a:spcAft>
              <a:buClr>
                <a:schemeClr val="tx1">
                  <a:shade val="95000"/>
                </a:schemeClr>
              </a:buClr>
              <a:buFont typeface="Wingdings 2"/>
              <a:buChar char=""/>
              <a:defRPr/>
            </a:pPr>
            <a:r>
              <a:rPr lang="hu-HU" b="1" dirty="0" smtClean="0"/>
              <a:t>- Nicotine accelerates the heart rate (RR), and raises blood pressure</a:t>
            </a:r>
          </a:p>
          <a:p>
            <a:pPr>
              <a:defRPr/>
            </a:pP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200025"/>
            <a:ext cx="8229600" cy="942975"/>
          </a:xfrm>
        </p:spPr>
        <p:txBody>
          <a:bodyPr>
            <a:normAutofit fontScale="90000"/>
          </a:bodyPr>
          <a:lstStyle/>
          <a:p>
            <a:pPr eaLnBrk="1" fontAlgn="auto" hangingPunct="1">
              <a:spcAft>
                <a:spcPts val="0"/>
              </a:spcAft>
              <a:defRPr/>
            </a:pPr>
            <a:r>
              <a:rPr lang="hu-HU" sz="4000" dirty="0" smtClean="0"/>
              <a:t/>
            </a:r>
            <a:br>
              <a:rPr lang="hu-HU" sz="4000" dirty="0" smtClean="0"/>
            </a:br>
            <a:r>
              <a:rPr lang="hu-HU" sz="2800" dirty="0" smtClean="0"/>
              <a:t>Obesity, Diabetes Mellitus, Unhealthy Diet</a:t>
            </a:r>
            <a:r>
              <a:rPr lang="hu-HU" sz="4000" dirty="0" smtClean="0"/>
              <a:t> </a:t>
            </a:r>
            <a:endParaRPr lang="hu-HU" dirty="0" smtClean="0"/>
          </a:p>
        </p:txBody>
      </p:sp>
      <p:sp>
        <p:nvSpPr>
          <p:cNvPr id="44035" name="Rectangle 3"/>
          <p:cNvSpPr>
            <a:spLocks noGrp="1" noChangeArrowheads="1"/>
          </p:cNvSpPr>
          <p:nvPr>
            <p:ph idx="1"/>
          </p:nvPr>
        </p:nvSpPr>
        <p:spPr>
          <a:xfrm>
            <a:off x="76200" y="1417638"/>
            <a:ext cx="8312150" cy="4891087"/>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hu-HU" sz="3000" b="1" dirty="0" smtClean="0"/>
              <a:t>- Body Mass Index: &gt; 25: overweight, &gt; 30: obesity</a:t>
            </a:r>
          </a:p>
          <a:p>
            <a:pPr marL="548640" indent="-411480" eaLnBrk="1" fontAlgn="auto" hangingPunct="1">
              <a:spcAft>
                <a:spcPts val="0"/>
              </a:spcAft>
              <a:buClr>
                <a:schemeClr val="tx1">
                  <a:shade val="95000"/>
                </a:schemeClr>
              </a:buClr>
              <a:buFont typeface="Wingdings 2"/>
              <a:buChar char=""/>
              <a:defRPr/>
            </a:pPr>
            <a:r>
              <a:rPr lang="hu-HU" sz="3000" b="1" dirty="0" smtClean="0"/>
              <a:t>- A modern ”epidemic”: More than 60% of adults in the US are overweight or obese, in China: 70 million overweight people </a:t>
            </a:r>
          </a:p>
          <a:p>
            <a:pPr marL="548640" indent="-411480" eaLnBrk="1" fontAlgn="auto" hangingPunct="1">
              <a:spcAft>
                <a:spcPts val="0"/>
              </a:spcAft>
              <a:buClr>
                <a:schemeClr val="tx1">
                  <a:shade val="95000"/>
                </a:schemeClr>
              </a:buClr>
              <a:buFont typeface="Wingdings 2"/>
              <a:buChar char=""/>
              <a:defRPr/>
            </a:pPr>
            <a:r>
              <a:rPr lang="hu-HU" sz="3000" b="1" dirty="0" smtClean="0"/>
              <a:t>- Elevates the risk of both CVD and diabetes mellitus</a:t>
            </a:r>
          </a:p>
          <a:p>
            <a:pPr marL="548640" indent="-411480" eaLnBrk="1" fontAlgn="auto" hangingPunct="1">
              <a:spcAft>
                <a:spcPts val="0"/>
              </a:spcAft>
              <a:buClr>
                <a:schemeClr val="tx1">
                  <a:shade val="95000"/>
                </a:schemeClr>
              </a:buClr>
              <a:buFont typeface="Wingdings 2"/>
              <a:buChar char=""/>
              <a:defRPr/>
            </a:pPr>
            <a:r>
              <a:rPr lang="hu-HU" sz="3000" b="1" dirty="0" smtClean="0"/>
              <a:t>- Diabetes mellitus: damages both peripheral and coronary blood vessels</a:t>
            </a:r>
          </a:p>
          <a:p>
            <a:pPr marL="548640" indent="-411480" eaLnBrk="1" fontAlgn="auto" hangingPunct="1">
              <a:spcAft>
                <a:spcPts val="0"/>
              </a:spcAft>
              <a:buClr>
                <a:schemeClr val="tx1">
                  <a:shade val="95000"/>
                </a:schemeClr>
              </a:buClr>
              <a:buFont typeface="Wingdings 2"/>
              <a:buChar char=""/>
              <a:defRPr/>
            </a:pPr>
            <a:r>
              <a:rPr lang="hu-HU" sz="3000" b="1" dirty="0" smtClean="0"/>
              <a:t>-Unhealthy diet: low fruit and vegetable, fiber content, and high saturated fat  intake, refined sugar</a:t>
            </a:r>
            <a:endParaRPr lang="hu-H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514600"/>
            <a:ext cx="8229600" cy="1143000"/>
          </a:xfrm>
        </p:spPr>
        <p:txBody>
          <a:bodyPr>
            <a:normAutofit fontScale="90000"/>
          </a:bodyPr>
          <a:lstStyle/>
          <a:p>
            <a:pPr eaLnBrk="1" fontAlgn="auto" hangingPunct="1">
              <a:spcAft>
                <a:spcPts val="0"/>
              </a:spcAft>
              <a:defRPr/>
            </a:pPr>
            <a:r>
              <a:rPr lang="hu-HU" sz="3200" dirty="0" smtClean="0">
                <a:solidFill>
                  <a:schemeClr val="tx2">
                    <a:lumMod val="90000"/>
                  </a:schemeClr>
                </a:solidFill>
              </a:rPr>
              <a:t/>
            </a:r>
            <a:br>
              <a:rPr lang="hu-HU" sz="3200" dirty="0" smtClean="0">
                <a:solidFill>
                  <a:schemeClr val="tx2">
                    <a:lumMod val="90000"/>
                  </a:schemeClr>
                </a:solidFill>
              </a:rPr>
            </a:br>
            <a:r>
              <a:rPr lang="hu-HU" sz="3600" dirty="0" smtClean="0">
                <a:solidFill>
                  <a:schemeClr val="tx1"/>
                </a:solidFill>
              </a:rPr>
              <a:t>„Cardiovascular disease has the same meaning for health care today as the epidemics of centuries had for medicine in earlier times: 50% of the population in developed countries die of cardiovascular disease” (Pál Kertai)</a:t>
            </a:r>
            <a:r>
              <a:rPr lang="hu-HU" sz="4000" dirty="0" smtClean="0">
                <a:solidFill>
                  <a:schemeClr val="tx1"/>
                </a:solidFill>
              </a:rPr>
              <a:t> </a:t>
            </a:r>
            <a:br>
              <a:rPr lang="hu-HU" sz="4000" dirty="0" smtClean="0">
                <a:solidFill>
                  <a:schemeClr val="tx1"/>
                </a:solidFill>
              </a:rPr>
            </a:br>
            <a:r>
              <a:rPr lang="hu-HU" sz="4000" dirty="0" smtClean="0">
                <a:solidFill>
                  <a:schemeClr val="tx1"/>
                </a:solidFill>
              </a:rPr>
              <a:t/>
            </a:r>
            <a:br>
              <a:rPr lang="hu-HU" sz="4000" dirty="0" smtClean="0">
                <a:solidFill>
                  <a:schemeClr val="tx1"/>
                </a:solidFill>
              </a:rPr>
            </a:br>
            <a:r>
              <a:rPr lang="hu-HU" sz="3200" dirty="0" smtClean="0">
                <a:solidFill>
                  <a:schemeClr val="tx1"/>
                </a:solidFill>
              </a:rPr>
              <a:t>Someone has a heart attack every two minutes (British Heart Foundation)</a:t>
            </a:r>
            <a:endParaRPr lang="hu-HU"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46856" y="-162272"/>
            <a:ext cx="8229600" cy="1143000"/>
          </a:xfrm>
        </p:spPr>
        <p:txBody>
          <a:bodyPr/>
          <a:lstStyle/>
          <a:p>
            <a:pPr eaLnBrk="1" fontAlgn="auto" hangingPunct="1">
              <a:spcAft>
                <a:spcPts val="0"/>
              </a:spcAft>
              <a:defRPr/>
            </a:pPr>
            <a:r>
              <a:rPr lang="hu-HU" sz="3600" dirty="0" smtClean="0"/>
              <a:t>Cardiovascular Prevention I.</a:t>
            </a:r>
            <a:endParaRPr lang="hu-HU" dirty="0" smtClean="0"/>
          </a:p>
        </p:txBody>
      </p:sp>
      <p:sp>
        <p:nvSpPr>
          <p:cNvPr id="46083" name="Rectangle 3"/>
          <p:cNvSpPr>
            <a:spLocks noGrp="1" noChangeArrowheads="1"/>
          </p:cNvSpPr>
          <p:nvPr>
            <p:ph idx="1"/>
          </p:nvPr>
        </p:nvSpPr>
        <p:spPr>
          <a:xfrm>
            <a:off x="644525" y="954088"/>
            <a:ext cx="7672388" cy="5570537"/>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hu-HU" sz="2900" b="1" i="1" dirty="0" smtClean="0"/>
              <a:t>Primordial</a:t>
            </a:r>
            <a:r>
              <a:rPr lang="hu-HU" sz="2900" b="1" dirty="0" smtClean="0"/>
              <a:t>: Social, legal and other (often nonmedical)  activities which may lead to a lowering of risk factors (e.g., socioeconomic development, smoke-free restaurants)</a:t>
            </a:r>
          </a:p>
          <a:p>
            <a:pPr marL="548640" indent="-411480" eaLnBrk="1" fontAlgn="auto" hangingPunct="1">
              <a:spcAft>
                <a:spcPts val="0"/>
              </a:spcAft>
              <a:buClr>
                <a:schemeClr val="tx1">
                  <a:shade val="95000"/>
                </a:schemeClr>
              </a:buClr>
              <a:buFont typeface="Wingdings 2"/>
              <a:buChar char=""/>
              <a:defRPr/>
            </a:pPr>
            <a:r>
              <a:rPr lang="hu-HU" sz="2900" b="1" i="1" dirty="0" smtClean="0"/>
              <a:t>Primary:</a:t>
            </a:r>
            <a:r>
              <a:rPr lang="hu-HU" sz="2900" b="1" dirty="0" smtClean="0"/>
              <a:t> Controlling risk factors contributing to CVD (health education programs, anti-smoking campaign, sports programs, nutrition counselling)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ar-SA"/>
          </a:p>
        </p:txBody>
      </p:sp>
      <p:sp>
        <p:nvSpPr>
          <p:cNvPr id="3" name="Content Placeholder 2"/>
          <p:cNvSpPr>
            <a:spLocks noGrp="1"/>
          </p:cNvSpPr>
          <p:nvPr>
            <p:ph idx="1"/>
          </p:nvPr>
        </p:nvSpPr>
        <p:spPr/>
        <p:txBody>
          <a:bodyPr/>
          <a:lstStyle/>
          <a:p>
            <a:pPr marL="548640" indent="-411480" eaLnBrk="1" fontAlgn="auto" hangingPunct="1">
              <a:spcAft>
                <a:spcPts val="0"/>
              </a:spcAft>
              <a:buClr>
                <a:schemeClr val="tx1">
                  <a:shade val="95000"/>
                </a:schemeClr>
              </a:buClr>
              <a:buFont typeface="Wingdings 2"/>
              <a:buChar char=""/>
              <a:defRPr/>
            </a:pPr>
            <a:r>
              <a:rPr lang="hu-HU" b="1" i="1" dirty="0" smtClean="0"/>
              <a:t>Secondary</a:t>
            </a:r>
            <a:r>
              <a:rPr lang="hu-HU" b="1" dirty="0" smtClean="0"/>
              <a:t>: Screening and treatment of symptomatic patients, set up personal risk profile </a:t>
            </a:r>
          </a:p>
          <a:p>
            <a:pPr marL="548640" indent="-411480" eaLnBrk="1" fontAlgn="auto" hangingPunct="1">
              <a:spcAft>
                <a:spcPts val="0"/>
              </a:spcAft>
              <a:buClr>
                <a:schemeClr val="tx1">
                  <a:shade val="95000"/>
                </a:schemeClr>
              </a:buClr>
              <a:buFont typeface="Wingdings 2"/>
              <a:buChar char=""/>
              <a:defRPr/>
            </a:pPr>
            <a:r>
              <a:rPr lang="hu-HU" b="1" i="1" dirty="0" smtClean="0"/>
              <a:t>Tertiary:</a:t>
            </a:r>
            <a:r>
              <a:rPr lang="hu-HU" b="1" dirty="0" smtClean="0"/>
              <a:t> Cardiovascular rehabilitation, prevention of recurrence of CVD (new heart attack: 5-7 times higher risk among CVD patients)</a:t>
            </a:r>
          </a:p>
          <a:p>
            <a:pPr>
              <a:defRPr/>
            </a:pP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28600"/>
            <a:ext cx="8229600" cy="1143000"/>
          </a:xfrm>
        </p:spPr>
        <p:txBody>
          <a:bodyPr>
            <a:normAutofit fontScale="90000"/>
          </a:bodyPr>
          <a:lstStyle/>
          <a:p>
            <a:pPr eaLnBrk="1" fontAlgn="auto" hangingPunct="1">
              <a:spcAft>
                <a:spcPts val="0"/>
              </a:spcAft>
              <a:defRPr/>
            </a:pPr>
            <a:r>
              <a:rPr lang="hu-HU" sz="4000" smtClean="0"/>
              <a:t>Types of Cardiovascular Disease</a:t>
            </a:r>
            <a:endParaRPr lang="hu-HU" smtClean="0"/>
          </a:p>
        </p:txBody>
      </p:sp>
      <p:sp>
        <p:nvSpPr>
          <p:cNvPr id="23555" name="Rectangle 3"/>
          <p:cNvSpPr>
            <a:spLocks noGrp="1" noChangeArrowheads="1"/>
          </p:cNvSpPr>
          <p:nvPr>
            <p:ph idx="1"/>
          </p:nvPr>
        </p:nvSpPr>
        <p:spPr>
          <a:xfrm>
            <a:off x="76200" y="973138"/>
            <a:ext cx="8672513" cy="5695950"/>
          </a:xfrm>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hu-HU" b="1" dirty="0" smtClean="0"/>
              <a:t>- Coronary heart disease (CHD, ischemic heart disease, heart attack, myocardial infarction,  angina pectoris)</a:t>
            </a:r>
          </a:p>
          <a:p>
            <a:pPr marL="548640" indent="-411480" eaLnBrk="1" fontAlgn="auto" hangingPunct="1">
              <a:spcAft>
                <a:spcPts val="0"/>
              </a:spcAft>
              <a:buClr>
                <a:schemeClr val="tx1">
                  <a:shade val="95000"/>
                </a:schemeClr>
              </a:buClr>
              <a:buFont typeface="Wingdings 2"/>
              <a:buChar char=""/>
              <a:defRPr/>
            </a:pPr>
            <a:r>
              <a:rPr lang="hu-HU" b="1" dirty="0" smtClean="0"/>
              <a:t>- Cerebrovascular disease (stroke, TIA, transient ischemic attack)</a:t>
            </a:r>
          </a:p>
          <a:p>
            <a:pPr marL="548640" indent="-411480" eaLnBrk="1" fontAlgn="auto" hangingPunct="1">
              <a:spcAft>
                <a:spcPts val="0"/>
              </a:spcAft>
              <a:buClr>
                <a:schemeClr val="tx1">
                  <a:shade val="95000"/>
                </a:schemeClr>
              </a:buClr>
              <a:buFont typeface="Wingdings 2"/>
              <a:buChar char=""/>
              <a:defRPr/>
            </a:pPr>
            <a:r>
              <a:rPr lang="hu-HU" b="1" dirty="0" smtClean="0"/>
              <a:t>- Hypertensive heart disease</a:t>
            </a:r>
          </a:p>
          <a:p>
            <a:pPr marL="548640" indent="-411480" eaLnBrk="1" fontAlgn="auto" hangingPunct="1">
              <a:spcAft>
                <a:spcPts val="0"/>
              </a:spcAft>
              <a:buClr>
                <a:schemeClr val="tx1">
                  <a:shade val="95000"/>
                </a:schemeClr>
              </a:buClr>
              <a:buFont typeface="Wingdings 2"/>
              <a:buChar char=""/>
              <a:defRPr/>
            </a:pPr>
            <a:r>
              <a:rPr lang="hu-HU" b="1" dirty="0" smtClean="0"/>
              <a:t>- Peripheral vascular disease</a:t>
            </a:r>
          </a:p>
          <a:p>
            <a:pPr marL="548640" indent="-411480" eaLnBrk="1" fontAlgn="auto" hangingPunct="1">
              <a:spcAft>
                <a:spcPts val="0"/>
              </a:spcAft>
              <a:buClr>
                <a:schemeClr val="tx1">
                  <a:shade val="95000"/>
                </a:schemeClr>
              </a:buClr>
              <a:buFont typeface="Wingdings 2"/>
              <a:buChar char=""/>
              <a:defRPr/>
            </a:pPr>
            <a:r>
              <a:rPr lang="hu-HU" b="1" dirty="0" smtClean="0"/>
              <a:t>- Heart failure</a:t>
            </a:r>
          </a:p>
          <a:p>
            <a:pPr marL="548640" indent="-411480" eaLnBrk="1" fontAlgn="auto" hangingPunct="1">
              <a:spcAft>
                <a:spcPts val="0"/>
              </a:spcAft>
              <a:buClr>
                <a:schemeClr val="tx1">
                  <a:shade val="95000"/>
                </a:schemeClr>
              </a:buClr>
              <a:buFont typeface="Wingdings 2"/>
              <a:buChar char=""/>
              <a:defRPr/>
            </a:pPr>
            <a:r>
              <a:rPr lang="hu-HU" b="1" dirty="0" smtClean="0"/>
              <a:t>- Rheumatic heart disease </a:t>
            </a:r>
            <a:r>
              <a:rPr lang="hu-HU" sz="3000" b="1" dirty="0" smtClean="0"/>
              <a:t>(streptococcal infection)</a:t>
            </a:r>
          </a:p>
          <a:p>
            <a:pPr marL="548640" indent="-411480" eaLnBrk="1" fontAlgn="auto" hangingPunct="1">
              <a:spcAft>
                <a:spcPts val="0"/>
              </a:spcAft>
              <a:buClr>
                <a:schemeClr val="tx1">
                  <a:shade val="95000"/>
                </a:schemeClr>
              </a:buClr>
              <a:buFont typeface="Wingdings 2"/>
              <a:buChar char=""/>
              <a:defRPr/>
            </a:pPr>
            <a:r>
              <a:rPr lang="hu-HU" b="1" dirty="0" smtClean="0"/>
              <a:t>- Congenital heart disease</a:t>
            </a:r>
          </a:p>
          <a:p>
            <a:pPr marL="548640" indent="-411480" eaLnBrk="1" fontAlgn="auto" hangingPunct="1">
              <a:spcAft>
                <a:spcPts val="0"/>
              </a:spcAft>
              <a:buClr>
                <a:schemeClr val="tx1">
                  <a:shade val="95000"/>
                </a:schemeClr>
              </a:buClr>
              <a:buFont typeface="Wingdings 2"/>
              <a:buChar char=""/>
              <a:defRPr/>
            </a:pPr>
            <a:r>
              <a:rPr lang="hu-HU" b="1" dirty="0" smtClean="0"/>
              <a:t>- Cardiomyopathies</a:t>
            </a:r>
            <a:endParaRPr lang="hu-H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200"/>
            <a:ext cx="8229600" cy="1143000"/>
          </a:xfrm>
        </p:spPr>
        <p:txBody>
          <a:bodyPr/>
          <a:lstStyle/>
          <a:p>
            <a:pPr eaLnBrk="1" fontAlgn="auto" hangingPunct="1">
              <a:spcAft>
                <a:spcPts val="0"/>
              </a:spcAft>
              <a:defRPr/>
            </a:pPr>
            <a:r>
              <a:rPr lang="hu-HU" sz="3600" dirty="0" smtClean="0"/>
              <a:t>Distribution Patterns in the World</a:t>
            </a:r>
            <a:endParaRPr lang="hu-HU" sz="4000" dirty="0" smtClean="0"/>
          </a:p>
        </p:txBody>
      </p:sp>
      <p:sp>
        <p:nvSpPr>
          <p:cNvPr id="30723" name="Rectangle 3"/>
          <p:cNvSpPr>
            <a:spLocks noGrp="1" noChangeArrowheads="1"/>
          </p:cNvSpPr>
          <p:nvPr>
            <p:ph idx="1"/>
          </p:nvPr>
        </p:nvSpPr>
        <p:spPr>
          <a:xfrm>
            <a:off x="539750" y="1412875"/>
            <a:ext cx="8208963" cy="511175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hu-HU" b="1" dirty="0" smtClean="0"/>
              <a:t>In the world: CVD deaths account for one third of all deaths (25-50% depending on the level of economic development) among which 50%:  coronary deaths</a:t>
            </a:r>
            <a:endParaRPr lang="en-US" b="1" dirty="0" smtClean="0"/>
          </a:p>
          <a:p>
            <a:pPr marL="548640" indent="-411480" eaLnBrk="1" fontAlgn="auto" hangingPunct="1">
              <a:spcAft>
                <a:spcPts val="0"/>
              </a:spcAft>
              <a:buClr>
                <a:schemeClr val="tx1">
                  <a:shade val="95000"/>
                </a:schemeClr>
              </a:buClr>
              <a:buFont typeface="Wingdings 2" pitchFamily="18" charset="2"/>
              <a:buNone/>
              <a:defRPr/>
            </a:pPr>
            <a:endParaRPr lang="hu-HU" b="1" dirty="0" smtClean="0"/>
          </a:p>
          <a:p>
            <a:pPr marL="548640" indent="-411480" eaLnBrk="1" fontAlgn="auto" hangingPunct="1">
              <a:spcAft>
                <a:spcPts val="0"/>
              </a:spcAft>
              <a:buClr>
                <a:schemeClr val="tx1">
                  <a:shade val="95000"/>
                </a:schemeClr>
              </a:buClr>
              <a:buFont typeface="Wingdings 2"/>
              <a:buChar char=""/>
              <a:defRPr/>
            </a:pPr>
            <a:r>
              <a:rPr lang="hu-HU" b="1" dirty="0" smtClean="0"/>
              <a:t>CVD made up 16.7 million of global deaths in 2002, among which 7 million due to coronary heart disease, 6 million due to stroke</a:t>
            </a:r>
          </a:p>
          <a:p>
            <a:pPr marL="548640" indent="-411480" eaLnBrk="1" fontAlgn="auto" hangingPunct="1">
              <a:spcAft>
                <a:spcPts val="0"/>
              </a:spcAft>
              <a:buClr>
                <a:schemeClr val="tx1">
                  <a:shade val="95000"/>
                </a:schemeClr>
              </a:buClr>
              <a:buFont typeface="Wingdings 2"/>
              <a:buChar char=""/>
              <a:defRPr/>
            </a:pPr>
            <a:endParaRPr lang="hu-HU"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97768"/>
            <a:ext cx="8229600" cy="1143000"/>
          </a:xfrm>
        </p:spPr>
        <p:txBody>
          <a:bodyPr/>
          <a:lstStyle/>
          <a:p>
            <a:pPr eaLnBrk="1" fontAlgn="auto" hangingPunct="1">
              <a:spcAft>
                <a:spcPts val="0"/>
              </a:spcAft>
              <a:defRPr/>
            </a:pPr>
            <a:r>
              <a:rPr lang="hu-HU" sz="3600" dirty="0" smtClean="0"/>
              <a:t>World Trends</a:t>
            </a:r>
            <a:endParaRPr lang="hu-HU" sz="4000" dirty="0" smtClean="0"/>
          </a:p>
        </p:txBody>
      </p:sp>
      <p:sp>
        <p:nvSpPr>
          <p:cNvPr id="31747" name="Rectangle 3"/>
          <p:cNvSpPr>
            <a:spLocks noGrp="1" noChangeArrowheads="1"/>
          </p:cNvSpPr>
          <p:nvPr>
            <p:ph idx="1"/>
          </p:nvPr>
        </p:nvSpPr>
        <p:spPr>
          <a:xfrm>
            <a:off x="304800" y="1778000"/>
            <a:ext cx="8839200" cy="4387850"/>
          </a:xfrm>
        </p:spPr>
        <p:txBody>
          <a:bodyPr>
            <a:normAutofit fontScale="85000" lnSpcReduction="20000"/>
          </a:bodyPr>
          <a:lstStyle/>
          <a:p>
            <a:pPr marL="548640" indent="-411480" eaLnBrk="1" fontAlgn="auto" hangingPunct="1">
              <a:spcAft>
                <a:spcPts val="0"/>
              </a:spcAft>
              <a:buClr>
                <a:schemeClr val="tx1">
                  <a:shade val="95000"/>
                </a:schemeClr>
              </a:buClr>
              <a:buFont typeface="Wingdings 2"/>
              <a:buChar char=""/>
              <a:defRPr/>
            </a:pPr>
            <a:r>
              <a:rPr lang="hu-HU" sz="3000" b="1" dirty="0" smtClean="0"/>
              <a:t>Developed countries: decreasing tendencies                    (e.g, USA: 30% between 1988-98, Sweden: 42%)</a:t>
            </a:r>
          </a:p>
          <a:p>
            <a:pPr marL="548640" indent="-411480" eaLnBrk="1" fontAlgn="auto" hangingPunct="1">
              <a:spcAft>
                <a:spcPts val="0"/>
              </a:spcAft>
              <a:buClr>
                <a:schemeClr val="tx1">
                  <a:shade val="95000"/>
                </a:schemeClr>
              </a:buClr>
              <a:buFont typeface="Wingdings 2"/>
              <a:buChar char=""/>
              <a:defRPr/>
            </a:pPr>
            <a:r>
              <a:rPr lang="hu-HU" sz="3000" b="1" dirty="0" smtClean="0"/>
              <a:t>- improvement of lifestyle factors, for example, a decrease of smoking and a higher level of health consciousness in many developed countries</a:t>
            </a:r>
          </a:p>
          <a:p>
            <a:pPr marL="548640" indent="-411480" eaLnBrk="1" fontAlgn="auto" hangingPunct="1">
              <a:spcAft>
                <a:spcPts val="0"/>
              </a:spcAft>
              <a:buClr>
                <a:schemeClr val="tx1">
                  <a:shade val="95000"/>
                </a:schemeClr>
              </a:buClr>
              <a:buFont typeface="Wingdings 2"/>
              <a:buChar char=""/>
              <a:defRPr/>
            </a:pPr>
            <a:r>
              <a:rPr lang="hu-HU" sz="3000" b="1" dirty="0" smtClean="0"/>
              <a:t>- better diagnostic and therapeutic procedures                  (e.g., bypass surgeries, hypertension screening, pharmacological treatment of hypertension and hypercholesterinaemia, access to health care)</a:t>
            </a:r>
          </a:p>
          <a:p>
            <a:pPr marL="548640" indent="-411480" eaLnBrk="1" fontAlgn="auto" hangingPunct="1">
              <a:spcAft>
                <a:spcPts val="0"/>
              </a:spcAft>
              <a:buClr>
                <a:schemeClr val="tx1">
                  <a:shade val="95000"/>
                </a:schemeClr>
              </a:buClr>
              <a:buFont typeface="Wingdings 2"/>
              <a:buChar char=""/>
              <a:defRPr/>
            </a:pPr>
            <a:r>
              <a:rPr lang="hu-HU" sz="3000" b="1" dirty="0" smtClean="0"/>
              <a:t>Developing countries: increasing tendencies</a:t>
            </a:r>
          </a:p>
          <a:p>
            <a:pPr marL="548640" indent="-411480" eaLnBrk="1" fontAlgn="auto" hangingPunct="1">
              <a:spcAft>
                <a:spcPts val="0"/>
              </a:spcAft>
              <a:buClr>
                <a:schemeClr val="tx1">
                  <a:shade val="95000"/>
                </a:schemeClr>
              </a:buClr>
              <a:buFont typeface="Wingdings 2"/>
              <a:buChar char=""/>
              <a:defRPr/>
            </a:pPr>
            <a:r>
              <a:rPr lang="hu-HU" sz="3000" b="1" dirty="0" smtClean="0"/>
              <a:t>- increasing longevity, urbanization, and western  type lifestyle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00025"/>
            <a:ext cx="8229600" cy="942975"/>
          </a:xfrm>
        </p:spPr>
        <p:txBody>
          <a:bodyPr>
            <a:normAutofit fontScale="90000"/>
          </a:bodyPr>
          <a:lstStyle/>
          <a:p>
            <a:pPr eaLnBrk="1" fontAlgn="auto" hangingPunct="1">
              <a:spcAft>
                <a:spcPts val="0"/>
              </a:spcAft>
              <a:defRPr/>
            </a:pPr>
            <a:r>
              <a:rPr lang="hu-HU" sz="4000" dirty="0" smtClean="0"/>
              <a:t/>
            </a:r>
            <a:br>
              <a:rPr lang="hu-HU" sz="4000" dirty="0" smtClean="0"/>
            </a:br>
            <a:r>
              <a:rPr lang="hu-HU" sz="4000" dirty="0" smtClean="0"/>
              <a:t>Role of Risk Factors</a:t>
            </a:r>
            <a:endParaRPr lang="hu-HU" dirty="0" smtClean="0"/>
          </a:p>
        </p:txBody>
      </p:sp>
      <p:sp>
        <p:nvSpPr>
          <p:cNvPr id="35843" name="Rectangle 3"/>
          <p:cNvSpPr>
            <a:spLocks noGrp="1" noChangeArrowheads="1"/>
          </p:cNvSpPr>
          <p:nvPr>
            <p:ph idx="1"/>
          </p:nvPr>
        </p:nvSpPr>
        <p:spPr>
          <a:xfrm>
            <a:off x="439738" y="1484313"/>
            <a:ext cx="8308975" cy="5154612"/>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hu-HU" b="1" dirty="0" smtClean="0"/>
              <a:t>Over 300 risk factors have been associated with coronary heart disease, hypertension and stroke</a:t>
            </a:r>
          </a:p>
          <a:p>
            <a:pPr marL="548640" indent="-411480" eaLnBrk="1" fontAlgn="auto" hangingPunct="1">
              <a:spcAft>
                <a:spcPts val="0"/>
              </a:spcAft>
              <a:buClr>
                <a:schemeClr val="tx1">
                  <a:shade val="95000"/>
                </a:schemeClr>
              </a:buClr>
              <a:buFont typeface="Wingdings 2"/>
              <a:buChar char=""/>
              <a:defRPr/>
            </a:pPr>
            <a:r>
              <a:rPr lang="hu-HU" b="1" dirty="0" smtClean="0"/>
              <a:t>Approx. 75% of CVD can be attributed to conventional risk factors</a:t>
            </a:r>
          </a:p>
          <a:p>
            <a:pPr marL="548640" indent="-411480" eaLnBrk="1" fontAlgn="auto" hangingPunct="1">
              <a:spcAft>
                <a:spcPts val="0"/>
              </a:spcAft>
              <a:buClr>
                <a:schemeClr val="tx1">
                  <a:shade val="95000"/>
                </a:schemeClr>
              </a:buClr>
              <a:buFont typeface="Wingdings 2"/>
              <a:buChar char=""/>
              <a:defRPr/>
            </a:pPr>
            <a:r>
              <a:rPr lang="hu-HU" b="1" dirty="0" smtClean="0"/>
              <a:t>Risk factors of great public health significance:</a:t>
            </a:r>
          </a:p>
          <a:p>
            <a:pPr marL="548640" indent="-411480" eaLnBrk="1" fontAlgn="auto" hangingPunct="1">
              <a:spcAft>
                <a:spcPts val="0"/>
              </a:spcAft>
              <a:buClr>
                <a:schemeClr val="tx1">
                  <a:shade val="95000"/>
                </a:schemeClr>
              </a:buClr>
              <a:buFont typeface="Wingdings 2"/>
              <a:buChar char=""/>
              <a:defRPr/>
            </a:pPr>
            <a:r>
              <a:rPr lang="hu-HU" b="1" dirty="0" smtClean="0"/>
              <a:t>- high prevalence in many populations</a:t>
            </a:r>
          </a:p>
          <a:p>
            <a:pPr marL="548640" indent="-411480" eaLnBrk="1" fontAlgn="auto" hangingPunct="1">
              <a:spcAft>
                <a:spcPts val="0"/>
              </a:spcAft>
              <a:buClr>
                <a:schemeClr val="tx1">
                  <a:shade val="95000"/>
                </a:schemeClr>
              </a:buClr>
              <a:buFont typeface="Wingdings 2"/>
              <a:buChar char=""/>
              <a:defRPr/>
            </a:pPr>
            <a:r>
              <a:rPr lang="hu-HU" b="1" dirty="0" smtClean="0"/>
              <a:t>- great independent impact on CVD risk</a:t>
            </a:r>
          </a:p>
          <a:p>
            <a:pPr marL="548640" indent="-411480" eaLnBrk="1" fontAlgn="auto" hangingPunct="1">
              <a:spcAft>
                <a:spcPts val="0"/>
              </a:spcAft>
              <a:buClr>
                <a:schemeClr val="tx1">
                  <a:shade val="95000"/>
                </a:schemeClr>
              </a:buClr>
              <a:buFont typeface="Wingdings 2"/>
              <a:buChar char=""/>
              <a:defRPr/>
            </a:pPr>
            <a:r>
              <a:rPr lang="hu-HU" b="1" dirty="0" smtClean="0"/>
              <a:t>- their control and treatment result in reduced CVD risk</a:t>
            </a:r>
          </a:p>
          <a:p>
            <a:pPr marL="548640" indent="-411480" eaLnBrk="1" fontAlgn="auto" hangingPunct="1">
              <a:spcAft>
                <a:spcPts val="0"/>
              </a:spcAft>
              <a:buClr>
                <a:schemeClr val="tx1">
                  <a:shade val="95000"/>
                </a:schemeClr>
              </a:buClr>
              <a:buFont typeface="Wingdings 2"/>
              <a:buChar char=""/>
              <a:defRPr/>
            </a:pPr>
            <a:r>
              <a:rPr lang="hu-HU" b="1" dirty="0" smtClean="0"/>
              <a:t>Developing countries: double burden of risks (problems  of undernutrition and infections + CVD risks)</a:t>
            </a:r>
          </a:p>
          <a:p>
            <a:pPr marL="548640" indent="-411480" eaLnBrk="1" fontAlgn="auto" hangingPunct="1">
              <a:spcAft>
                <a:spcPts val="0"/>
              </a:spcAft>
              <a:buClr>
                <a:schemeClr val="tx1">
                  <a:shade val="95000"/>
                </a:schemeClr>
              </a:buClr>
              <a:buFont typeface="Wingdings 2"/>
              <a:buChar char=""/>
              <a:defRPr/>
            </a:pPr>
            <a:endParaRPr lang="hu-HU"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72" name="Rectangle 32"/>
          <p:cNvSpPr>
            <a:spLocks noGrp="1" noChangeArrowheads="1"/>
          </p:cNvSpPr>
          <p:nvPr>
            <p:ph type="title"/>
          </p:nvPr>
        </p:nvSpPr>
        <p:spPr>
          <a:xfrm>
            <a:off x="381000" y="-76200"/>
            <a:ext cx="8229600" cy="1143000"/>
          </a:xfrm>
        </p:spPr>
        <p:txBody>
          <a:bodyPr>
            <a:normAutofit fontScale="90000"/>
          </a:bodyPr>
          <a:lstStyle/>
          <a:p>
            <a:pPr eaLnBrk="1" fontAlgn="auto" hangingPunct="1">
              <a:spcAft>
                <a:spcPts val="0"/>
              </a:spcAft>
              <a:defRPr/>
            </a:pPr>
            <a:r>
              <a:rPr lang="hu-HU" sz="3600" dirty="0" smtClean="0"/>
              <a:t>Analytic Epidemiology II. </a:t>
            </a:r>
            <a:br>
              <a:rPr lang="hu-HU" sz="3600" dirty="0" smtClean="0"/>
            </a:br>
            <a:r>
              <a:rPr lang="hu-HU" sz="3600" dirty="0" smtClean="0"/>
              <a:t>Classification of Risk Factors</a:t>
            </a:r>
            <a:endParaRPr lang="hu-HU" sz="4000" dirty="0" smtClean="0"/>
          </a:p>
        </p:txBody>
      </p:sp>
      <p:graphicFrame>
        <p:nvGraphicFramePr>
          <p:cNvPr id="87074" name="Rectangle 34"/>
          <p:cNvGraphicFramePr>
            <a:graphicFrameLocks noGrp="1"/>
          </p:cNvGraphicFramePr>
          <p:nvPr>
            <p:ph type="tbl" idx="1"/>
          </p:nvPr>
        </p:nvGraphicFramePr>
        <p:xfrm>
          <a:off x="457200" y="990600"/>
          <a:ext cx="8229600" cy="5547360"/>
        </p:xfrm>
        <a:graphic>
          <a:graphicData uri="http://schemas.openxmlformats.org/drawingml/2006/table">
            <a:tbl>
              <a:tblPr/>
              <a:tblGrid>
                <a:gridCol w="3740150"/>
                <a:gridCol w="4489450"/>
              </a:tblGrid>
              <a:tr h="2555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smtClean="0">
                          <a:ln>
                            <a:noFill/>
                          </a:ln>
                          <a:solidFill>
                            <a:srgbClr val="000000"/>
                          </a:solidFill>
                          <a:effectLst/>
                          <a:latin typeface="Times New Roman" pitchFamily="18" charset="0"/>
                          <a:cs typeface="Times New Roman" pitchFamily="18" charset="0"/>
                        </a:rPr>
                        <a:t>Major modifiable risk factors</a:t>
                      </a:r>
                      <a:endParaRPr kumimoji="0" lang="hu-HU" sz="12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High blood pressure</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Abnormal blood lipids</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Tobacco use</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Physical inactivity</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Obesity</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Unhealthy diet</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Diabetes mellitus</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smtClean="0">
                          <a:ln>
                            <a:noFill/>
                          </a:ln>
                          <a:solidFill>
                            <a:srgbClr val="000000"/>
                          </a:solidFill>
                          <a:effectLst/>
                          <a:latin typeface="Times New Roman" pitchFamily="18" charset="0"/>
                          <a:cs typeface="Times New Roman" pitchFamily="18" charset="0"/>
                        </a:rPr>
                        <a:t>Other modifiable risk factors </a:t>
                      </a:r>
                      <a:endParaRPr kumimoji="0" lang="hu-HU" sz="12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Low socioeconomic status </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Mental ill health (depression)</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Psychosocial stress</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Heavy alcohol use</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Use of certain medication</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Lipoprotein(a)</a:t>
                      </a:r>
                      <a:endParaRPr kumimoji="0" lang="hu-HU" sz="12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939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smtClean="0">
                          <a:ln>
                            <a:noFill/>
                          </a:ln>
                          <a:solidFill>
                            <a:srgbClr val="000000"/>
                          </a:solidFill>
                          <a:effectLst/>
                          <a:latin typeface="Times New Roman" pitchFamily="18" charset="0"/>
                          <a:cs typeface="Times New Roman" pitchFamily="18" charset="0"/>
                        </a:rPr>
                        <a:t>Non-modifiable risk factors</a:t>
                      </a:r>
                      <a:endParaRPr kumimoji="0" lang="hu-HU" sz="1600" b="1" i="1"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Age</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Heredity or family history</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Gender</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Ethnicity or race</a:t>
                      </a:r>
                      <a:endParaRPr kumimoji="0" lang="hu-HU" sz="12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smtClean="0">
                          <a:ln>
                            <a:noFill/>
                          </a:ln>
                          <a:solidFill>
                            <a:srgbClr val="000000"/>
                          </a:solidFill>
                          <a:effectLst/>
                          <a:latin typeface="Times New Roman" pitchFamily="18" charset="0"/>
                          <a:cs typeface="Times New Roman" pitchFamily="18" charset="0"/>
                        </a:rPr>
                        <a:t>”Novel” risk factors</a:t>
                      </a:r>
                      <a:endParaRPr kumimoji="0" lang="hu-HU" sz="1600" b="1" i="1"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Excess homocysteine in blood</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Inflammatory markers (C-reactive protein)</a:t>
                      </a:r>
                      <a:endParaRPr kumimoji="0" lang="hu-HU" sz="1400" b="0"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hu-HU" sz="2400" b="0" i="0" u="none" strike="noStrike" cap="none" normalizeH="0" baseline="0" smtClean="0">
                          <a:ln>
                            <a:noFill/>
                          </a:ln>
                          <a:solidFill>
                            <a:srgbClr val="000000"/>
                          </a:solidFill>
                          <a:effectLst/>
                          <a:latin typeface="Times New Roman" pitchFamily="18" charset="0"/>
                          <a:cs typeface="Times New Roman" pitchFamily="18" charset="0"/>
                        </a:rPr>
                        <a:t>Abnormal blood coagulation (elevated blood levels of fibrinogen)</a:t>
                      </a:r>
                      <a:endParaRPr kumimoji="0" lang="hu-HU"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76200"/>
            <a:ext cx="8229600" cy="1143000"/>
          </a:xfrm>
        </p:spPr>
        <p:txBody>
          <a:bodyPr/>
          <a:lstStyle/>
          <a:p>
            <a:pPr eaLnBrk="1" fontAlgn="auto" hangingPunct="1">
              <a:spcAft>
                <a:spcPts val="0"/>
              </a:spcAft>
              <a:defRPr/>
            </a:pPr>
            <a:r>
              <a:rPr lang="hu-HU" dirty="0" smtClean="0"/>
              <a:t>AGE</a:t>
            </a:r>
          </a:p>
        </p:txBody>
      </p:sp>
      <p:sp>
        <p:nvSpPr>
          <p:cNvPr id="27651" name="Rectangle 3"/>
          <p:cNvSpPr>
            <a:spLocks noGrp="1" noChangeArrowheads="1"/>
          </p:cNvSpPr>
          <p:nvPr>
            <p:ph idx="1"/>
          </p:nvPr>
        </p:nvSpPr>
        <p:spPr>
          <a:xfrm>
            <a:off x="457200" y="990600"/>
            <a:ext cx="8229600" cy="5102225"/>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hu-HU" b="1" dirty="0" smtClean="0"/>
              <a:t>Question: What is the relative amount of CVD in death rates in different age groups?</a:t>
            </a:r>
          </a:p>
          <a:p>
            <a:pPr marL="548640" indent="-411480" eaLnBrk="1" fontAlgn="auto" hangingPunct="1">
              <a:spcAft>
                <a:spcPts val="0"/>
              </a:spcAft>
              <a:buClr>
                <a:schemeClr val="tx1">
                  <a:shade val="95000"/>
                </a:schemeClr>
              </a:buClr>
              <a:buFont typeface="Wingdings 2"/>
              <a:buChar char=""/>
              <a:defRPr/>
            </a:pPr>
            <a:r>
              <a:rPr lang="hu-HU" sz="2900" b="1" dirty="0" smtClean="0"/>
              <a:t>- Early lesions of blood vessel, atherosclerotic plaques: around 20 years - adult lifestyle patterns usually start in childhood and youth (smoking, dietary habits, sporting behavior, etc.)</a:t>
            </a:r>
          </a:p>
          <a:p>
            <a:pPr marL="548640" indent="-411480" eaLnBrk="1" fontAlgn="auto" hangingPunct="1">
              <a:spcAft>
                <a:spcPts val="0"/>
              </a:spcAft>
              <a:buClr>
                <a:schemeClr val="tx1">
                  <a:shade val="95000"/>
                </a:schemeClr>
              </a:buClr>
              <a:buFont typeface="Wingdings 2"/>
              <a:buChar char=""/>
              <a:defRPr/>
            </a:pPr>
            <a:r>
              <a:rPr lang="hu-HU" sz="2900" b="1" dirty="0" smtClean="0"/>
              <a:t>- Increase in CVD morbidity and mortality: in age-group of  30-44 years</a:t>
            </a:r>
          </a:p>
          <a:p>
            <a:pPr marL="548640" indent="-411480" eaLnBrk="1" fontAlgn="auto" hangingPunct="1">
              <a:spcAft>
                <a:spcPts val="0"/>
              </a:spcAft>
              <a:buClr>
                <a:schemeClr val="tx1">
                  <a:shade val="95000"/>
                </a:schemeClr>
              </a:buClr>
              <a:buFont typeface="Wingdings 2"/>
              <a:buChar char=""/>
              <a:defRPr/>
            </a:pPr>
            <a:r>
              <a:rPr lang="hu-HU" sz="2900" b="1" dirty="0" smtClean="0"/>
              <a:t>- Premature death (&lt;64 years of age, or 25-64 years): in the elderly population more difficult to interpret death rate due to multiple ill health causes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Video presentation</a:t>
            </a:r>
            <a:endParaRPr lang="ar-SA" dirty="0"/>
          </a:p>
        </p:txBody>
      </p:sp>
      <p:sp>
        <p:nvSpPr>
          <p:cNvPr id="13315" name="Content Placeholder 2"/>
          <p:cNvSpPr>
            <a:spLocks noGrp="1"/>
          </p:cNvSpPr>
          <p:nvPr>
            <p:ph idx="1"/>
          </p:nvPr>
        </p:nvSpPr>
        <p:spPr/>
        <p:txBody>
          <a:bodyPr/>
          <a:lstStyle/>
          <a:p>
            <a:endParaRPr lang="ar-SA" dirty="0" smtClean="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1128</TotalTime>
  <Words>1624</Words>
  <Application>Microsoft Office PowerPoint</Application>
  <PresentationFormat>On-screen Show (4:3)</PresentationFormat>
  <Paragraphs>228</Paragraphs>
  <Slides>21</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Apex</vt:lpstr>
      <vt:lpstr>Photo Editor Photo</vt:lpstr>
      <vt:lpstr>CARDIOVASCULAR DISEASE (CVD)</vt:lpstr>
      <vt:lpstr> „Cardiovascular disease has the same meaning for health care today as the epidemics of centuries had for medicine in earlier times: 50% of the population in developed countries die of cardiovascular disease” (Pál Kertai)   Someone has a heart attack every two minutes (British Heart Foundation)</vt:lpstr>
      <vt:lpstr>Types of Cardiovascular Disease</vt:lpstr>
      <vt:lpstr>Distribution Patterns in the World</vt:lpstr>
      <vt:lpstr>World Trends</vt:lpstr>
      <vt:lpstr> Role of Risk Factors</vt:lpstr>
      <vt:lpstr>Analytic Epidemiology II.  Classification of Risk Factors</vt:lpstr>
      <vt:lpstr>AGE</vt:lpstr>
      <vt:lpstr>Video presentation</vt:lpstr>
      <vt:lpstr>Slide 10</vt:lpstr>
      <vt:lpstr>Slide 11</vt:lpstr>
      <vt:lpstr>SEX</vt:lpstr>
      <vt:lpstr>ETHNICITY</vt:lpstr>
      <vt:lpstr>Physical Inactivity</vt:lpstr>
      <vt:lpstr>Abnormal Blood Lipids</vt:lpstr>
      <vt:lpstr>Current Recommended Lipid Levels</vt:lpstr>
      <vt:lpstr>Analytic Epidemiology VI.  Tobacco Use</vt:lpstr>
      <vt:lpstr>Several mechanisms:</vt:lpstr>
      <vt:lpstr> Obesity, Diabetes Mellitus, Unhealthy Diet </vt:lpstr>
      <vt:lpstr>Cardiovascular Prevention I.</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CARDIOVASCULAR DISEASE (CVD)</dc:title>
  <dc:creator>BETTINA PIKO</dc:creator>
  <cp:lastModifiedBy>samira</cp:lastModifiedBy>
  <cp:revision>202</cp:revision>
  <dcterms:created xsi:type="dcterms:W3CDTF">2005-01-20T11:50:39Z</dcterms:created>
  <dcterms:modified xsi:type="dcterms:W3CDTF">2013-04-10T04:10:02Z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C:\aaaLectures\Lecture\18011-19001\lec18821</vt:lpwstr>
  </property>
</Properties>
</file>