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10"/>
  </p:notesMasterIdLst>
  <p:sldIdLst>
    <p:sldId id="256" r:id="rId2"/>
    <p:sldId id="262" r:id="rId3"/>
    <p:sldId id="275" r:id="rId4"/>
    <p:sldId id="278" r:id="rId5"/>
    <p:sldId id="277" r:id="rId6"/>
    <p:sldId id="282" r:id="rId7"/>
    <p:sldId id="281" r:id="rId8"/>
    <p:sldId id="283" r:id="rId9"/>
  </p:sldIdLst>
  <p:sldSz cx="9144000" cy="6858000" type="screen4x3"/>
  <p:notesSz cx="6858000" cy="9144000"/>
  <p:custDataLst>
    <p:tags r:id="rId11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101" d="100"/>
          <a:sy n="101" d="100"/>
        </p:scale>
        <p:origin x="-2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13B1D20-B473-4FB0-80D6-C957735D0C55}" type="datetimeFigureOut">
              <a:rPr lang="ar-SA" smtClean="0"/>
              <a:pPr/>
              <a:t>29/05/1434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1866288-0824-429A-B37A-26E29B7131CA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51D367-A8C3-4149-AE78-BAB519846B60}" type="slidenum">
              <a:rPr lang="ar-EG"/>
              <a:pPr/>
              <a:t>2</a:t>
            </a:fld>
            <a:endParaRPr lang="en-US"/>
          </a:p>
        </p:txBody>
      </p:sp>
      <p:sp>
        <p:nvSpPr>
          <p:cNvPr id="2446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6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51D367-A8C3-4149-AE78-BAB519846B60}" type="slidenum">
              <a:rPr lang="ar-EG"/>
              <a:pPr/>
              <a:t>3</a:t>
            </a:fld>
            <a:endParaRPr lang="en-US"/>
          </a:p>
        </p:txBody>
      </p:sp>
      <p:sp>
        <p:nvSpPr>
          <p:cNvPr id="2446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6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51D367-A8C3-4149-AE78-BAB519846B60}" type="slidenum">
              <a:rPr lang="ar-EG"/>
              <a:pPr/>
              <a:t>4</a:t>
            </a:fld>
            <a:endParaRPr lang="en-US"/>
          </a:p>
        </p:txBody>
      </p:sp>
      <p:sp>
        <p:nvSpPr>
          <p:cNvPr id="2446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6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51D367-A8C3-4149-AE78-BAB519846B60}" type="slidenum">
              <a:rPr lang="ar-EG"/>
              <a:pPr/>
              <a:t>5</a:t>
            </a:fld>
            <a:endParaRPr lang="en-US"/>
          </a:p>
        </p:txBody>
      </p:sp>
      <p:sp>
        <p:nvSpPr>
          <p:cNvPr id="2446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6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51D367-A8C3-4149-AE78-BAB519846B60}" type="slidenum">
              <a:rPr lang="ar-EG"/>
              <a:pPr/>
              <a:t>6</a:t>
            </a:fld>
            <a:endParaRPr lang="en-US"/>
          </a:p>
        </p:txBody>
      </p:sp>
      <p:sp>
        <p:nvSpPr>
          <p:cNvPr id="2446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6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51D367-A8C3-4149-AE78-BAB519846B60}" type="slidenum">
              <a:rPr lang="ar-EG"/>
              <a:pPr/>
              <a:t>7</a:t>
            </a:fld>
            <a:endParaRPr lang="en-US"/>
          </a:p>
        </p:txBody>
      </p:sp>
      <p:sp>
        <p:nvSpPr>
          <p:cNvPr id="2446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6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51D367-A8C3-4149-AE78-BAB519846B60}" type="slidenum">
              <a:rPr lang="ar-EG"/>
              <a:pPr/>
              <a:t>8</a:t>
            </a:fld>
            <a:endParaRPr lang="en-US"/>
          </a:p>
        </p:txBody>
      </p:sp>
      <p:sp>
        <p:nvSpPr>
          <p:cNvPr id="2446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6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441C-0186-448C-8F87-2DE7918FD349}" type="datetimeFigureOut">
              <a:rPr lang="ar-SA" smtClean="0"/>
              <a:pPr/>
              <a:t>29/05/1434</a:t>
            </a:fld>
            <a:endParaRPr lang="ar-S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9DFFF-9DDD-4457-BDEB-02E024EC8591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441C-0186-448C-8F87-2DE7918FD349}" type="datetimeFigureOut">
              <a:rPr lang="ar-SA" smtClean="0"/>
              <a:pPr/>
              <a:t>29/05/1434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9DFFF-9DDD-4457-BDEB-02E024EC859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441C-0186-448C-8F87-2DE7918FD349}" type="datetimeFigureOut">
              <a:rPr lang="ar-SA" smtClean="0"/>
              <a:pPr/>
              <a:t>29/05/1434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9DFFF-9DDD-4457-BDEB-02E024EC859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441C-0186-448C-8F87-2DE7918FD349}" type="datetimeFigureOut">
              <a:rPr lang="ar-SA" smtClean="0"/>
              <a:pPr/>
              <a:t>29/05/1434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9DFFF-9DDD-4457-BDEB-02E024EC859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441C-0186-448C-8F87-2DE7918FD349}" type="datetimeFigureOut">
              <a:rPr lang="ar-SA" smtClean="0"/>
              <a:pPr/>
              <a:t>29/05/1434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0B9DFFF-9DDD-4457-BDEB-02E024EC859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441C-0186-448C-8F87-2DE7918FD349}" type="datetimeFigureOut">
              <a:rPr lang="ar-SA" smtClean="0"/>
              <a:pPr/>
              <a:t>29/05/1434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9DFFF-9DDD-4457-BDEB-02E024EC859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441C-0186-448C-8F87-2DE7918FD349}" type="datetimeFigureOut">
              <a:rPr lang="ar-SA" smtClean="0"/>
              <a:pPr/>
              <a:t>29/05/1434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9DFFF-9DDD-4457-BDEB-02E024EC859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441C-0186-448C-8F87-2DE7918FD349}" type="datetimeFigureOut">
              <a:rPr lang="ar-SA" smtClean="0"/>
              <a:pPr/>
              <a:t>29/05/1434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9DFFF-9DDD-4457-BDEB-02E024EC859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441C-0186-448C-8F87-2DE7918FD349}" type="datetimeFigureOut">
              <a:rPr lang="ar-SA" smtClean="0"/>
              <a:pPr/>
              <a:t>29/05/1434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9DFFF-9DDD-4457-BDEB-02E024EC859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441C-0186-448C-8F87-2DE7918FD349}" type="datetimeFigureOut">
              <a:rPr lang="ar-SA" smtClean="0"/>
              <a:pPr/>
              <a:t>29/05/1434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9DFFF-9DDD-4457-BDEB-02E024EC859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441C-0186-448C-8F87-2DE7918FD349}" type="datetimeFigureOut">
              <a:rPr lang="ar-SA" smtClean="0"/>
              <a:pPr/>
              <a:t>29/05/1434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9DFFF-9DDD-4457-BDEB-02E024EC859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275441C-0186-448C-8F87-2DE7918FD349}" type="datetimeFigureOut">
              <a:rPr lang="ar-SA" smtClean="0"/>
              <a:pPr/>
              <a:t>29/05/1434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0B9DFFF-9DDD-4457-BDEB-02E024EC8591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1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r" rtl="1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r" rtl="1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r" rtl="1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r" rtl="1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r" rtl="1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u="sng" dirty="0" smtClean="0"/>
              <a:t>Diet and CVD</a:t>
            </a: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5318" name="WordArt 6"/>
          <p:cNvSpPr>
            <a:spLocks noChangeArrowheads="1" noChangeShapeType="1" noTextEdit="1"/>
          </p:cNvSpPr>
          <p:nvPr/>
        </p:nvSpPr>
        <p:spPr bwMode="auto">
          <a:xfrm>
            <a:off x="1219200" y="271463"/>
            <a:ext cx="6761163" cy="6175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dirty="0" smtClean="0"/>
              <a:t>Fat </a:t>
            </a:r>
            <a:endParaRPr lang="ar-SA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178B"/>
                  </a:gs>
                  <a:gs pos="100000">
                    <a:srgbClr val="FF9966"/>
                  </a:gs>
                </a:gsLst>
                <a:lin ang="5400000" scaled="1"/>
              </a:gradFill>
              <a:effectLst>
                <a:outerShdw dist="45791" dir="2021404" algn="ctr" rotWithShape="0">
                  <a:srgbClr val="808080"/>
                </a:outerShdw>
              </a:effectLst>
              <a:latin typeface="Arial Black"/>
            </a:endParaRPr>
          </a:p>
        </p:txBody>
      </p:sp>
      <p:pic>
        <p:nvPicPr>
          <p:cNvPr id="2445345" name="Picture 33" descr="arr22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953294" y="1502569"/>
            <a:ext cx="1036638" cy="260350"/>
          </a:xfrm>
          <a:prstGeom prst="rect">
            <a:avLst/>
          </a:prstGeom>
          <a:noFill/>
        </p:spPr>
      </p:pic>
      <p:sp>
        <p:nvSpPr>
          <p:cNvPr id="2445347" name="AutoShape 35"/>
          <p:cNvSpPr>
            <a:spLocks noChangeArrowheads="1"/>
          </p:cNvSpPr>
          <p:nvPr/>
        </p:nvSpPr>
        <p:spPr bwMode="auto">
          <a:xfrm>
            <a:off x="571472" y="2143116"/>
            <a:ext cx="2063750" cy="700087"/>
          </a:xfrm>
          <a:prstGeom prst="octagon">
            <a:avLst>
              <a:gd name="adj" fmla="val 32264"/>
            </a:avLst>
          </a:prstGeom>
          <a:gradFill rotWithShape="0">
            <a:gsLst>
              <a:gs pos="0">
                <a:srgbClr val="006666"/>
              </a:gs>
              <a:gs pos="100000">
                <a:srgbClr val="0066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38100">
            <a:noFill/>
            <a:miter lim="800000"/>
            <a:headEnd/>
            <a:tailEnd/>
          </a:ln>
          <a:effectLst>
            <a:outerShdw dist="107763" dir="2700000" algn="ctr" rotWithShape="0">
              <a:srgbClr val="006666"/>
            </a:outerShdw>
          </a:effectLst>
        </p:spPr>
        <p:txBody>
          <a:bodyPr lIns="0" tIns="0" rIns="0" bIns="0" anchor="ctr"/>
          <a:lstStyle/>
          <a:p>
            <a:pPr>
              <a:buFont typeface="Akhbar MT" pitchFamily="2" charset="-78"/>
              <a:buNone/>
            </a:pPr>
            <a:r>
              <a:rPr lang="en-US" sz="2000" b="1" u="sng" dirty="0" smtClean="0"/>
              <a:t>saturated</a:t>
            </a:r>
            <a:r>
              <a:rPr lang="en-US" sz="2000" dirty="0" smtClean="0"/>
              <a:t> </a:t>
            </a:r>
            <a:endParaRPr lang="en-US" sz="2000" i="0" u="non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445348" name="Rectangle 36"/>
          <p:cNvSpPr>
            <a:spLocks noChangeArrowheads="1"/>
          </p:cNvSpPr>
          <p:nvPr/>
        </p:nvSpPr>
        <p:spPr bwMode="auto">
          <a:xfrm>
            <a:off x="288925" y="1033463"/>
            <a:ext cx="8494713" cy="215900"/>
          </a:xfrm>
          <a:prstGeom prst="rect">
            <a:avLst/>
          </a:prstGeom>
          <a:solidFill>
            <a:srgbClr val="3B5800"/>
          </a:solidFill>
          <a:ln w="76200" algn="ctr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ar-SA"/>
          </a:p>
        </p:txBody>
      </p:sp>
      <p:pic>
        <p:nvPicPr>
          <p:cNvPr id="2445352" name="Picture 40" descr="arr22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6858794" y="1502569"/>
            <a:ext cx="1036638" cy="260350"/>
          </a:xfrm>
          <a:prstGeom prst="rect">
            <a:avLst/>
          </a:prstGeom>
          <a:noFill/>
        </p:spPr>
      </p:pic>
      <p:sp>
        <p:nvSpPr>
          <p:cNvPr id="2445353" name="Rectangle 41"/>
          <p:cNvSpPr>
            <a:spLocks noChangeArrowheads="1"/>
          </p:cNvSpPr>
          <p:nvPr/>
        </p:nvSpPr>
        <p:spPr bwMode="auto">
          <a:xfrm>
            <a:off x="6202363" y="2401889"/>
            <a:ext cx="2628900" cy="195580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buClr>
                <a:srgbClr val="FF0000"/>
              </a:buClr>
              <a:buFontTx/>
              <a:buChar char="o"/>
            </a:pPr>
            <a:endParaRPr lang="en-US" sz="2000" b="1" i="0" u="none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Traditional Arabic" pitchFamily="2" charset="-78"/>
            </a:endParaRPr>
          </a:p>
          <a:p>
            <a:pPr marL="342900" indent="-342900" algn="l">
              <a:lnSpc>
                <a:spcPct val="90000"/>
              </a:lnSpc>
              <a:buClr>
                <a:srgbClr val="FF0000"/>
              </a:buClr>
              <a:buFontTx/>
              <a:buChar char="o"/>
            </a:pPr>
            <a:endParaRPr lang="en-US" sz="2000" b="1" i="0" u="none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Traditional Arabic" pitchFamily="2" charset="-78"/>
            </a:endParaRPr>
          </a:p>
          <a:p>
            <a:pPr marL="342900" indent="-342900" algn="l" rtl="0">
              <a:lnSpc>
                <a:spcPct val="90000"/>
              </a:lnSpc>
              <a:buClr>
                <a:srgbClr val="FF0000"/>
              </a:buClr>
              <a:buFont typeface="Arial" pitchFamily="34" charset="0"/>
              <a:buChar char="•"/>
            </a:pPr>
            <a:r>
              <a:rPr lang="en-US" sz="2000" dirty="0" smtClean="0"/>
              <a:t>Poly un saturated</a:t>
            </a:r>
          </a:p>
          <a:p>
            <a:pPr marL="342900" indent="-342900" algn="l" rtl="0">
              <a:lnSpc>
                <a:spcPct val="90000"/>
              </a:lnSpc>
              <a:buClr>
                <a:srgbClr val="FF0000"/>
              </a:buClr>
              <a:buFont typeface="Arial" pitchFamily="34" charset="0"/>
              <a:buChar char="•"/>
            </a:pPr>
            <a:r>
              <a:rPr lang="en-US" sz="2000" b="1" i="0" u="none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raditional Arabic" pitchFamily="2" charset="-78"/>
              </a:rPr>
              <a:t>Mono unsaturated</a:t>
            </a:r>
            <a:endParaRPr lang="en-US" sz="2000" b="1" i="0" u="none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Traditional Arabic" pitchFamily="2" charset="-78"/>
            </a:endParaRPr>
          </a:p>
        </p:txBody>
      </p:sp>
      <p:sp>
        <p:nvSpPr>
          <p:cNvPr id="2445354" name="AutoShape 42"/>
          <p:cNvSpPr>
            <a:spLocks noChangeArrowheads="1"/>
          </p:cNvSpPr>
          <p:nvPr/>
        </p:nvSpPr>
        <p:spPr bwMode="auto">
          <a:xfrm>
            <a:off x="6410325" y="2065338"/>
            <a:ext cx="2063750" cy="700087"/>
          </a:xfrm>
          <a:prstGeom prst="octagon">
            <a:avLst>
              <a:gd name="adj" fmla="val 32264"/>
            </a:avLst>
          </a:prstGeom>
          <a:gradFill rotWithShape="0">
            <a:gsLst>
              <a:gs pos="0">
                <a:srgbClr val="006666"/>
              </a:gs>
              <a:gs pos="100000">
                <a:srgbClr val="0066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38100">
            <a:noFill/>
            <a:miter lim="800000"/>
            <a:headEnd/>
            <a:tailEnd/>
          </a:ln>
          <a:effectLst>
            <a:outerShdw dist="107763" dir="2700000" algn="ctr" rotWithShape="0">
              <a:srgbClr val="006666"/>
            </a:outerShdw>
          </a:effectLst>
        </p:spPr>
        <p:txBody>
          <a:bodyPr lIns="0" tIns="0" rIns="0" bIns="0" anchor="ctr"/>
          <a:lstStyle/>
          <a:p>
            <a:pPr>
              <a:buFont typeface="Akhbar MT" pitchFamily="2" charset="-78"/>
              <a:buNone/>
            </a:pPr>
            <a:r>
              <a:rPr lang="en-US" sz="2000" b="1" u="sng" dirty="0" smtClean="0"/>
              <a:t>Unsaturated</a:t>
            </a:r>
            <a:endParaRPr lang="en-US" sz="2000" b="1" i="0" u="none" dirty="0">
              <a:solidFill>
                <a:srgbClr val="FFFF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0" name="Picture 33" descr="arr22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4040980" y="1602566"/>
            <a:ext cx="1036638" cy="260350"/>
          </a:xfrm>
          <a:prstGeom prst="rect">
            <a:avLst/>
          </a:prstGeom>
          <a:noFill/>
        </p:spPr>
      </p:pic>
      <p:sp>
        <p:nvSpPr>
          <p:cNvPr id="11" name="AutoShape 35"/>
          <p:cNvSpPr>
            <a:spLocks noChangeArrowheads="1"/>
          </p:cNvSpPr>
          <p:nvPr/>
        </p:nvSpPr>
        <p:spPr bwMode="auto">
          <a:xfrm>
            <a:off x="3500430" y="2143116"/>
            <a:ext cx="2428892" cy="700087"/>
          </a:xfrm>
          <a:prstGeom prst="octagon">
            <a:avLst>
              <a:gd name="adj" fmla="val 32264"/>
            </a:avLst>
          </a:prstGeom>
          <a:gradFill rotWithShape="0">
            <a:gsLst>
              <a:gs pos="0">
                <a:srgbClr val="006666"/>
              </a:gs>
              <a:gs pos="100000">
                <a:srgbClr val="0066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38100">
            <a:noFill/>
            <a:miter lim="800000"/>
            <a:headEnd/>
            <a:tailEnd/>
          </a:ln>
          <a:effectLst>
            <a:outerShdw dist="107763" dir="2700000" algn="ctr" rotWithShape="0">
              <a:srgbClr val="006666"/>
            </a:outerShdw>
          </a:effectLst>
        </p:spPr>
        <p:txBody>
          <a:bodyPr lIns="0" tIns="0" rIns="0" bIns="0" anchor="ctr"/>
          <a:lstStyle/>
          <a:p>
            <a:pPr>
              <a:buFont typeface="Akhbar MT" pitchFamily="2" charset="-78"/>
              <a:buNone/>
            </a:pPr>
            <a:r>
              <a:rPr lang="en-US" sz="2000" b="1" u="sng" dirty="0" smtClean="0"/>
              <a:t>Trans fatty acids</a:t>
            </a:r>
            <a:r>
              <a:rPr lang="en-US" sz="2000" dirty="0" smtClean="0"/>
              <a:t> </a:t>
            </a:r>
            <a:endParaRPr lang="en-US" sz="2000" i="0" u="non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5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445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5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445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5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" dur="500"/>
                                        <p:tgtEl>
                                          <p:spTgt spid="2445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5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8" dur="500"/>
                                        <p:tgtEl>
                                          <p:spTgt spid="2445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5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" dur="500"/>
                                        <p:tgtEl>
                                          <p:spTgt spid="2445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5347" grpId="0" animBg="1"/>
      <p:bldP spid="2445353" grpId="0" animBg="1"/>
      <p:bldP spid="2445354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5318" name="WordArt 6"/>
          <p:cNvSpPr>
            <a:spLocks noChangeArrowheads="1" noChangeShapeType="1" noTextEdit="1"/>
          </p:cNvSpPr>
          <p:nvPr/>
        </p:nvSpPr>
        <p:spPr bwMode="auto">
          <a:xfrm>
            <a:off x="1219200" y="271463"/>
            <a:ext cx="6761163" cy="6175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dirty="0" smtClean="0"/>
              <a:t>Fruits and Vegetables </a:t>
            </a:r>
            <a:endParaRPr lang="ar-SA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178B"/>
                  </a:gs>
                  <a:gs pos="100000">
                    <a:srgbClr val="FF9966"/>
                  </a:gs>
                </a:gsLst>
                <a:lin ang="5400000" scaled="1"/>
              </a:gradFill>
              <a:effectLst>
                <a:outerShdw dist="45791" dir="2021404" algn="ctr" rotWithShape="0">
                  <a:srgbClr val="808080"/>
                </a:outerShdw>
              </a:effectLst>
              <a:latin typeface="Arial Black"/>
            </a:endParaRPr>
          </a:p>
        </p:txBody>
      </p:sp>
      <p:pic>
        <p:nvPicPr>
          <p:cNvPr id="2445345" name="Picture 33" descr="arr22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953294" y="1502569"/>
            <a:ext cx="1036638" cy="260350"/>
          </a:xfrm>
          <a:prstGeom prst="rect">
            <a:avLst/>
          </a:prstGeom>
          <a:noFill/>
        </p:spPr>
      </p:pic>
      <p:sp>
        <p:nvSpPr>
          <p:cNvPr id="2445347" name="AutoShape 35"/>
          <p:cNvSpPr>
            <a:spLocks noChangeArrowheads="1"/>
          </p:cNvSpPr>
          <p:nvPr/>
        </p:nvSpPr>
        <p:spPr bwMode="auto">
          <a:xfrm>
            <a:off x="571472" y="2143116"/>
            <a:ext cx="2063750" cy="700087"/>
          </a:xfrm>
          <a:prstGeom prst="octagon">
            <a:avLst>
              <a:gd name="adj" fmla="val 32264"/>
            </a:avLst>
          </a:prstGeom>
          <a:gradFill rotWithShape="0">
            <a:gsLst>
              <a:gs pos="0">
                <a:srgbClr val="006666"/>
              </a:gs>
              <a:gs pos="100000">
                <a:srgbClr val="0066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38100">
            <a:noFill/>
            <a:miter lim="800000"/>
            <a:headEnd/>
            <a:tailEnd/>
          </a:ln>
          <a:effectLst>
            <a:outerShdw dist="107763" dir="2700000" algn="ctr" rotWithShape="0">
              <a:srgbClr val="006666"/>
            </a:outerShdw>
          </a:effectLst>
        </p:spPr>
        <p:txBody>
          <a:bodyPr lIns="0" tIns="0" rIns="0" bIns="0" anchor="ctr"/>
          <a:lstStyle/>
          <a:p>
            <a:pPr>
              <a:buFont typeface="Akhbar MT" pitchFamily="2" charset="-78"/>
              <a:buNone/>
            </a:pPr>
            <a:r>
              <a:rPr lang="en-US" sz="2000" b="1" u="sng" dirty="0" smtClean="0"/>
              <a:t>Fresh</a:t>
            </a:r>
            <a:endParaRPr lang="en-US" sz="2000" i="0" u="non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445348" name="Rectangle 36"/>
          <p:cNvSpPr>
            <a:spLocks noChangeArrowheads="1"/>
          </p:cNvSpPr>
          <p:nvPr/>
        </p:nvSpPr>
        <p:spPr bwMode="auto">
          <a:xfrm>
            <a:off x="288925" y="1033463"/>
            <a:ext cx="8494713" cy="215900"/>
          </a:xfrm>
          <a:prstGeom prst="rect">
            <a:avLst/>
          </a:prstGeom>
          <a:solidFill>
            <a:srgbClr val="3B5800"/>
          </a:solidFill>
          <a:ln w="76200" algn="ctr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ar-SA"/>
          </a:p>
        </p:txBody>
      </p:sp>
      <p:pic>
        <p:nvPicPr>
          <p:cNvPr id="2445352" name="Picture 40" descr="arr22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6858794" y="1502569"/>
            <a:ext cx="1036638" cy="260350"/>
          </a:xfrm>
          <a:prstGeom prst="rect">
            <a:avLst/>
          </a:prstGeom>
          <a:noFill/>
        </p:spPr>
      </p:pic>
      <p:sp>
        <p:nvSpPr>
          <p:cNvPr id="2445353" name="Rectangle 41"/>
          <p:cNvSpPr>
            <a:spLocks noChangeArrowheads="1"/>
          </p:cNvSpPr>
          <p:nvPr/>
        </p:nvSpPr>
        <p:spPr bwMode="auto">
          <a:xfrm>
            <a:off x="6202363" y="2401889"/>
            <a:ext cx="2628900" cy="195580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buClr>
                <a:srgbClr val="FF0000"/>
              </a:buClr>
              <a:buFontTx/>
              <a:buChar char="o"/>
            </a:pPr>
            <a:endParaRPr lang="en-US" sz="2000" b="1" i="0" u="none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Traditional Arabic" pitchFamily="2" charset="-78"/>
            </a:endParaRPr>
          </a:p>
          <a:p>
            <a:pPr marL="342900" indent="-342900" algn="l">
              <a:lnSpc>
                <a:spcPct val="90000"/>
              </a:lnSpc>
              <a:buClr>
                <a:srgbClr val="FF0000"/>
              </a:buClr>
              <a:buFontTx/>
              <a:buChar char="o"/>
            </a:pPr>
            <a:endParaRPr lang="en-US" sz="2000" b="1" i="0" u="none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Traditional Arabic" pitchFamily="2" charset="-78"/>
            </a:endParaRPr>
          </a:p>
          <a:p>
            <a:pPr marL="342900" indent="-342900" algn="l" rtl="0">
              <a:lnSpc>
                <a:spcPct val="90000"/>
              </a:lnSpc>
              <a:buClr>
                <a:srgbClr val="FF0000"/>
              </a:buClr>
              <a:buFont typeface="Arial" pitchFamily="34" charset="0"/>
              <a:buChar char="•"/>
            </a:pPr>
            <a:r>
              <a:rPr lang="en-US" sz="2000" dirty="0" smtClean="0"/>
              <a:t>berries, </a:t>
            </a:r>
          </a:p>
          <a:p>
            <a:pPr marL="342900" indent="-342900" algn="l" rtl="0">
              <a:lnSpc>
                <a:spcPct val="90000"/>
              </a:lnSpc>
              <a:buClr>
                <a:srgbClr val="FF0000"/>
              </a:buClr>
              <a:buFont typeface="Arial" pitchFamily="34" charset="0"/>
              <a:buChar char="•"/>
            </a:pPr>
            <a:r>
              <a:rPr lang="en-US" sz="2000" dirty="0" smtClean="0"/>
              <a:t>green leafy and cruciferous vegetables</a:t>
            </a:r>
          </a:p>
          <a:p>
            <a:pPr marL="342900" indent="-342900" algn="l" rtl="0">
              <a:lnSpc>
                <a:spcPct val="90000"/>
              </a:lnSpc>
              <a:buClr>
                <a:srgbClr val="FF0000"/>
              </a:buClr>
              <a:buFont typeface="Arial" pitchFamily="34" charset="0"/>
              <a:buChar char="•"/>
            </a:pPr>
            <a:r>
              <a:rPr lang="en-US" sz="2000" dirty="0" smtClean="0"/>
              <a:t> and legumes</a:t>
            </a:r>
            <a:endParaRPr lang="en-US" sz="2000" b="1" i="0" u="none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Traditional Arabic" pitchFamily="2" charset="-78"/>
            </a:endParaRPr>
          </a:p>
        </p:txBody>
      </p:sp>
      <p:sp>
        <p:nvSpPr>
          <p:cNvPr id="2445354" name="AutoShape 42"/>
          <p:cNvSpPr>
            <a:spLocks noChangeArrowheads="1"/>
          </p:cNvSpPr>
          <p:nvPr/>
        </p:nvSpPr>
        <p:spPr bwMode="auto">
          <a:xfrm>
            <a:off x="6410325" y="2065338"/>
            <a:ext cx="2063750" cy="700087"/>
          </a:xfrm>
          <a:prstGeom prst="octagon">
            <a:avLst>
              <a:gd name="adj" fmla="val 32264"/>
            </a:avLst>
          </a:prstGeom>
          <a:gradFill rotWithShape="0">
            <a:gsLst>
              <a:gs pos="0">
                <a:srgbClr val="006666"/>
              </a:gs>
              <a:gs pos="100000">
                <a:srgbClr val="0066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38100">
            <a:noFill/>
            <a:miter lim="800000"/>
            <a:headEnd/>
            <a:tailEnd/>
          </a:ln>
          <a:effectLst>
            <a:outerShdw dist="107763" dir="2700000" algn="ctr" rotWithShape="0">
              <a:srgbClr val="006666"/>
            </a:outerShdw>
          </a:effectLst>
        </p:spPr>
        <p:txBody>
          <a:bodyPr lIns="0" tIns="0" rIns="0" bIns="0" anchor="ctr"/>
          <a:lstStyle/>
          <a:p>
            <a:pPr>
              <a:buFont typeface="Akhbar MT" pitchFamily="2" charset="-78"/>
              <a:buNone/>
            </a:pPr>
            <a:r>
              <a:rPr lang="en-US" sz="2000" b="1" u="sng" dirty="0" smtClean="0"/>
              <a:t>Examples</a:t>
            </a:r>
            <a:endParaRPr lang="en-US" sz="2000" b="1" i="0" u="none" dirty="0">
              <a:solidFill>
                <a:srgbClr val="FFFF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0" name="Picture 33" descr="arr22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4040980" y="1602566"/>
            <a:ext cx="1036638" cy="260350"/>
          </a:xfrm>
          <a:prstGeom prst="rect">
            <a:avLst/>
          </a:prstGeom>
          <a:noFill/>
        </p:spPr>
      </p:pic>
      <p:sp>
        <p:nvSpPr>
          <p:cNvPr id="11" name="AutoShape 35"/>
          <p:cNvSpPr>
            <a:spLocks noChangeArrowheads="1"/>
          </p:cNvSpPr>
          <p:nvPr/>
        </p:nvSpPr>
        <p:spPr bwMode="auto">
          <a:xfrm>
            <a:off x="3500430" y="2143116"/>
            <a:ext cx="2428892" cy="700087"/>
          </a:xfrm>
          <a:prstGeom prst="octagon">
            <a:avLst>
              <a:gd name="adj" fmla="val 32264"/>
            </a:avLst>
          </a:prstGeom>
          <a:gradFill rotWithShape="0">
            <a:gsLst>
              <a:gs pos="0">
                <a:srgbClr val="006666"/>
              </a:gs>
              <a:gs pos="100000">
                <a:srgbClr val="0066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38100">
            <a:noFill/>
            <a:miter lim="800000"/>
            <a:headEnd/>
            <a:tailEnd/>
          </a:ln>
          <a:effectLst>
            <a:outerShdw dist="107763" dir="2700000" algn="ctr" rotWithShape="0">
              <a:srgbClr val="006666"/>
            </a:outerShdw>
          </a:effectLst>
        </p:spPr>
        <p:txBody>
          <a:bodyPr lIns="0" tIns="0" rIns="0" bIns="0" anchor="ctr"/>
          <a:lstStyle/>
          <a:p>
            <a:pPr>
              <a:buFont typeface="Akhbar MT" pitchFamily="2" charset="-78"/>
              <a:buNone/>
            </a:pPr>
            <a:r>
              <a:rPr lang="en-US" sz="2000" b="1" u="sng" dirty="0" smtClean="0"/>
              <a:t>Daily intake</a:t>
            </a:r>
            <a:endParaRPr lang="en-US" sz="2000" i="0" u="non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5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445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5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445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5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" dur="500"/>
                                        <p:tgtEl>
                                          <p:spTgt spid="2445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5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8" dur="500"/>
                                        <p:tgtEl>
                                          <p:spTgt spid="2445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5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" dur="500"/>
                                        <p:tgtEl>
                                          <p:spTgt spid="2445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5347" grpId="0" animBg="1"/>
      <p:bldP spid="2445353" grpId="0" animBg="1"/>
      <p:bldP spid="2445354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5318" name="WordArt 6"/>
          <p:cNvSpPr>
            <a:spLocks noChangeArrowheads="1" noChangeShapeType="1" noTextEdit="1"/>
          </p:cNvSpPr>
          <p:nvPr/>
        </p:nvSpPr>
        <p:spPr bwMode="auto">
          <a:xfrm>
            <a:off x="1219200" y="271463"/>
            <a:ext cx="6761163" cy="6175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dirty="0" smtClean="0"/>
              <a:t>Minerals</a:t>
            </a:r>
            <a:endParaRPr lang="ar-SA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178B"/>
                  </a:gs>
                  <a:gs pos="100000">
                    <a:srgbClr val="FF9966"/>
                  </a:gs>
                </a:gsLst>
                <a:lin ang="5400000" scaled="1"/>
              </a:gradFill>
              <a:effectLst>
                <a:outerShdw dist="45791" dir="2021404" algn="ctr" rotWithShape="0">
                  <a:srgbClr val="808080"/>
                </a:outerShdw>
              </a:effectLst>
              <a:latin typeface="Arial Black"/>
            </a:endParaRPr>
          </a:p>
        </p:txBody>
      </p:sp>
      <p:pic>
        <p:nvPicPr>
          <p:cNvPr id="2445345" name="Picture 33" descr="arr22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953294" y="1502569"/>
            <a:ext cx="1036638" cy="260350"/>
          </a:xfrm>
          <a:prstGeom prst="rect">
            <a:avLst/>
          </a:prstGeom>
          <a:noFill/>
        </p:spPr>
      </p:pic>
      <p:sp>
        <p:nvSpPr>
          <p:cNvPr id="2445347" name="AutoShape 35"/>
          <p:cNvSpPr>
            <a:spLocks noChangeArrowheads="1"/>
          </p:cNvSpPr>
          <p:nvPr/>
        </p:nvSpPr>
        <p:spPr bwMode="auto">
          <a:xfrm>
            <a:off x="571472" y="2143116"/>
            <a:ext cx="2063750" cy="700087"/>
          </a:xfrm>
          <a:prstGeom prst="octagon">
            <a:avLst>
              <a:gd name="adj" fmla="val 32264"/>
            </a:avLst>
          </a:prstGeom>
          <a:gradFill rotWithShape="0">
            <a:gsLst>
              <a:gs pos="0">
                <a:srgbClr val="006666"/>
              </a:gs>
              <a:gs pos="100000">
                <a:srgbClr val="0066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38100">
            <a:noFill/>
            <a:miter lim="800000"/>
            <a:headEnd/>
            <a:tailEnd/>
          </a:ln>
          <a:effectLst>
            <a:outerShdw dist="107763" dir="2700000" algn="ctr" rotWithShape="0">
              <a:srgbClr val="006666"/>
            </a:outerShdw>
          </a:effectLst>
        </p:spPr>
        <p:txBody>
          <a:bodyPr lIns="0" tIns="0" rIns="0" bIns="0" anchor="ctr"/>
          <a:lstStyle/>
          <a:p>
            <a:pPr>
              <a:buFont typeface="Akhbar MT" pitchFamily="2" charset="-78"/>
              <a:buNone/>
            </a:pPr>
            <a:r>
              <a:rPr lang="en-US" sz="2000" b="1" u="sng" dirty="0" smtClean="0"/>
              <a:t>Na</a:t>
            </a:r>
            <a:endParaRPr lang="en-US" sz="2000" i="0" u="non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445348" name="Rectangle 36"/>
          <p:cNvSpPr>
            <a:spLocks noChangeArrowheads="1"/>
          </p:cNvSpPr>
          <p:nvPr/>
        </p:nvSpPr>
        <p:spPr bwMode="auto">
          <a:xfrm>
            <a:off x="288925" y="1033463"/>
            <a:ext cx="8494713" cy="215900"/>
          </a:xfrm>
          <a:prstGeom prst="rect">
            <a:avLst/>
          </a:prstGeom>
          <a:solidFill>
            <a:srgbClr val="3B5800"/>
          </a:solidFill>
          <a:ln w="76200" algn="ctr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ar-SA"/>
          </a:p>
        </p:txBody>
      </p:sp>
      <p:pic>
        <p:nvPicPr>
          <p:cNvPr id="2445352" name="Picture 40" descr="arr22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6858794" y="1502569"/>
            <a:ext cx="1036638" cy="260350"/>
          </a:xfrm>
          <a:prstGeom prst="rect">
            <a:avLst/>
          </a:prstGeom>
          <a:noFill/>
        </p:spPr>
      </p:pic>
      <p:sp>
        <p:nvSpPr>
          <p:cNvPr id="2445353" name="Rectangle 41"/>
          <p:cNvSpPr>
            <a:spLocks noChangeArrowheads="1"/>
          </p:cNvSpPr>
          <p:nvPr/>
        </p:nvSpPr>
        <p:spPr bwMode="auto">
          <a:xfrm>
            <a:off x="6202363" y="2401888"/>
            <a:ext cx="2628900" cy="295593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buClr>
                <a:srgbClr val="FF0000"/>
              </a:buClr>
              <a:buFontTx/>
              <a:buChar char="o"/>
            </a:pPr>
            <a:endParaRPr lang="en-US" sz="2000" b="1" i="0" u="none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Traditional Arabic" pitchFamily="2" charset="-78"/>
            </a:endParaRPr>
          </a:p>
          <a:p>
            <a:pPr marL="342900" indent="-342900" algn="l">
              <a:lnSpc>
                <a:spcPct val="90000"/>
              </a:lnSpc>
              <a:buClr>
                <a:srgbClr val="FF0000"/>
              </a:buClr>
              <a:buFontTx/>
              <a:buChar char="o"/>
            </a:pPr>
            <a:endParaRPr lang="en-US" sz="2000" b="1" i="0" u="none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Traditional Arabic" pitchFamily="2" charset="-78"/>
            </a:endParaRPr>
          </a:p>
          <a:p>
            <a:pPr rtl="0"/>
            <a:r>
              <a:rPr lang="en-US" sz="2000" dirty="0" smtClean="0"/>
              <a:t>Adequate dietary intake of potassium lowers blood pressure and is protective against stroke and cardiac arrhythmias</a:t>
            </a:r>
            <a:endParaRPr lang="en-US" sz="2000" dirty="0"/>
          </a:p>
        </p:txBody>
      </p:sp>
      <p:sp>
        <p:nvSpPr>
          <p:cNvPr id="2445354" name="AutoShape 42"/>
          <p:cNvSpPr>
            <a:spLocks noChangeArrowheads="1"/>
          </p:cNvSpPr>
          <p:nvPr/>
        </p:nvSpPr>
        <p:spPr bwMode="auto">
          <a:xfrm>
            <a:off x="6410325" y="2065338"/>
            <a:ext cx="2063750" cy="700087"/>
          </a:xfrm>
          <a:prstGeom prst="octagon">
            <a:avLst>
              <a:gd name="adj" fmla="val 32264"/>
            </a:avLst>
          </a:prstGeom>
          <a:gradFill rotWithShape="0">
            <a:gsLst>
              <a:gs pos="0">
                <a:srgbClr val="006666"/>
              </a:gs>
              <a:gs pos="100000">
                <a:srgbClr val="0066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38100">
            <a:noFill/>
            <a:miter lim="800000"/>
            <a:headEnd/>
            <a:tailEnd/>
          </a:ln>
          <a:effectLst>
            <a:outerShdw dist="107763" dir="2700000" algn="ctr" rotWithShape="0">
              <a:srgbClr val="006666"/>
            </a:outerShdw>
          </a:effectLst>
        </p:spPr>
        <p:txBody>
          <a:bodyPr lIns="0" tIns="0" rIns="0" bIns="0" anchor="ctr"/>
          <a:lstStyle/>
          <a:p>
            <a:pPr>
              <a:buFont typeface="Akhbar MT" pitchFamily="2" charset="-78"/>
              <a:buNone/>
            </a:pPr>
            <a:r>
              <a:rPr lang="en-US" sz="2000" b="1" u="sng" dirty="0" smtClean="0"/>
              <a:t>Potassium</a:t>
            </a:r>
            <a:endParaRPr lang="en-US" sz="2000" b="1" i="0" u="none" dirty="0">
              <a:solidFill>
                <a:srgbClr val="FFFF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Rectangle 41"/>
          <p:cNvSpPr>
            <a:spLocks noChangeArrowheads="1"/>
          </p:cNvSpPr>
          <p:nvPr/>
        </p:nvSpPr>
        <p:spPr bwMode="auto">
          <a:xfrm>
            <a:off x="500034" y="2857496"/>
            <a:ext cx="2628900" cy="195580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buClr>
                <a:srgbClr val="FF0000"/>
              </a:buClr>
              <a:buFontTx/>
              <a:buChar char="o"/>
            </a:pPr>
            <a:endParaRPr lang="en-US" sz="2000" b="1" i="0" u="none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Traditional Arabic" pitchFamily="2" charset="-78"/>
            </a:endParaRPr>
          </a:p>
          <a:p>
            <a:pPr marL="342900" indent="-342900" algn="l">
              <a:lnSpc>
                <a:spcPct val="90000"/>
              </a:lnSpc>
              <a:buClr>
                <a:srgbClr val="FF0000"/>
              </a:buClr>
              <a:buFontTx/>
              <a:buChar char="o"/>
            </a:pPr>
            <a:endParaRPr lang="en-US" sz="2000" b="1" i="0" u="none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Traditional Arabic" pitchFamily="2" charset="-78"/>
            </a:endParaRPr>
          </a:p>
          <a:p>
            <a:pPr marL="342900" indent="-342900" algn="l" rtl="0">
              <a:lnSpc>
                <a:spcPct val="90000"/>
              </a:lnSpc>
              <a:buClr>
                <a:srgbClr val="FF0000"/>
              </a:buClr>
              <a:buFont typeface="Arial" pitchFamily="34" charset="0"/>
              <a:buChar char="•"/>
            </a:pPr>
            <a:r>
              <a:rPr lang="en-US" sz="2000" dirty="0" smtClean="0"/>
              <a:t>restricting daily salt (sodium chloride) intake to less than 5 g per day</a:t>
            </a:r>
            <a:endParaRPr lang="en-US" sz="2000" b="1" i="0" u="none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Traditional Arabic" pitchFamily="2" charset="-78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5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445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5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445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5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" dur="500"/>
                                        <p:tgtEl>
                                          <p:spTgt spid="2445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5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8" dur="500"/>
                                        <p:tgtEl>
                                          <p:spTgt spid="2445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5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" dur="500"/>
                                        <p:tgtEl>
                                          <p:spTgt spid="2445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5347" grpId="0" animBg="1"/>
      <p:bldP spid="2445353" grpId="0" animBg="1"/>
      <p:bldP spid="2445354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5318" name="WordArt 6"/>
          <p:cNvSpPr>
            <a:spLocks noChangeArrowheads="1" noChangeShapeType="1" noTextEdit="1"/>
          </p:cNvSpPr>
          <p:nvPr/>
        </p:nvSpPr>
        <p:spPr bwMode="auto">
          <a:xfrm>
            <a:off x="1219200" y="271463"/>
            <a:ext cx="6761163" cy="6175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b="1" u="sng" dirty="0" smtClean="0"/>
              <a:t>dietary fiber</a:t>
            </a:r>
            <a:r>
              <a:rPr lang="en-US" dirty="0" smtClean="0"/>
              <a:t>  </a:t>
            </a:r>
            <a:endParaRPr lang="ar-SA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178B"/>
                  </a:gs>
                  <a:gs pos="100000">
                    <a:srgbClr val="FF9966"/>
                  </a:gs>
                </a:gsLst>
                <a:lin ang="5400000" scaled="1"/>
              </a:gradFill>
              <a:effectLst>
                <a:outerShdw dist="45791" dir="2021404" algn="ctr" rotWithShape="0">
                  <a:srgbClr val="808080"/>
                </a:outerShdw>
              </a:effectLst>
              <a:latin typeface="Arial Black"/>
            </a:endParaRPr>
          </a:p>
        </p:txBody>
      </p:sp>
      <p:sp>
        <p:nvSpPr>
          <p:cNvPr id="2445348" name="Rectangle 36"/>
          <p:cNvSpPr>
            <a:spLocks noChangeArrowheads="1"/>
          </p:cNvSpPr>
          <p:nvPr/>
        </p:nvSpPr>
        <p:spPr bwMode="auto">
          <a:xfrm>
            <a:off x="288925" y="1033463"/>
            <a:ext cx="8494713" cy="215900"/>
          </a:xfrm>
          <a:prstGeom prst="rect">
            <a:avLst/>
          </a:prstGeom>
          <a:solidFill>
            <a:srgbClr val="3B5800"/>
          </a:solidFill>
          <a:ln w="76200" algn="ctr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ar-SA"/>
          </a:p>
        </p:txBody>
      </p:sp>
      <p:pic>
        <p:nvPicPr>
          <p:cNvPr id="10" name="Picture 33" descr="arr22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4040980" y="1602566"/>
            <a:ext cx="1036638" cy="260350"/>
          </a:xfrm>
          <a:prstGeom prst="rect">
            <a:avLst/>
          </a:prstGeom>
          <a:noFill/>
        </p:spPr>
      </p:pic>
      <p:sp>
        <p:nvSpPr>
          <p:cNvPr id="11" name="AutoShape 35"/>
          <p:cNvSpPr>
            <a:spLocks noChangeArrowheads="1"/>
          </p:cNvSpPr>
          <p:nvPr/>
        </p:nvSpPr>
        <p:spPr bwMode="auto">
          <a:xfrm>
            <a:off x="2786050" y="2143116"/>
            <a:ext cx="3571900" cy="5000660"/>
          </a:xfrm>
          <a:prstGeom prst="octagon">
            <a:avLst>
              <a:gd name="adj" fmla="val 32264"/>
            </a:avLst>
          </a:prstGeom>
          <a:gradFill rotWithShape="0">
            <a:gsLst>
              <a:gs pos="0">
                <a:srgbClr val="006666"/>
              </a:gs>
              <a:gs pos="100000">
                <a:srgbClr val="0066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38100">
            <a:noFill/>
            <a:miter lim="800000"/>
            <a:headEnd/>
            <a:tailEnd/>
          </a:ln>
          <a:effectLst>
            <a:outerShdw dist="107763" dir="2700000" algn="ctr" rotWithShape="0">
              <a:srgbClr val="006666"/>
            </a:outerShdw>
          </a:effectLst>
        </p:spPr>
        <p:txBody>
          <a:bodyPr lIns="0" tIns="0" rIns="0" bIns="0" anchor="ctr"/>
          <a:lstStyle/>
          <a:p>
            <a:pPr>
              <a:buFont typeface="Akhbar MT" pitchFamily="2" charset="-78"/>
              <a:buNone/>
            </a:pPr>
            <a:r>
              <a:rPr lang="en-US" sz="2000" dirty="0" err="1" smtClean="0"/>
              <a:t>Fibre</a:t>
            </a:r>
            <a:r>
              <a:rPr lang="en-US" sz="2000" dirty="0" smtClean="0"/>
              <a:t> is protective against coronary heart disease and has also been used in diets to lower blood pressure. Adequate intake may be achieved through fruits, vegetables and wholegrain cereals</a:t>
            </a:r>
            <a:endParaRPr lang="en-US" sz="2000" i="0" u="non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5318" name="WordArt 6"/>
          <p:cNvSpPr>
            <a:spLocks noChangeArrowheads="1" noChangeShapeType="1" noTextEdit="1"/>
          </p:cNvSpPr>
          <p:nvPr/>
        </p:nvSpPr>
        <p:spPr bwMode="auto">
          <a:xfrm>
            <a:off x="1219200" y="271463"/>
            <a:ext cx="6761163" cy="6175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b="1" u="sng" dirty="0" smtClean="0"/>
              <a:t>Fish</a:t>
            </a:r>
            <a:endParaRPr lang="ar-SA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178B"/>
                  </a:gs>
                  <a:gs pos="100000">
                    <a:srgbClr val="FF9966"/>
                  </a:gs>
                </a:gsLst>
                <a:lin ang="5400000" scaled="1"/>
              </a:gradFill>
              <a:effectLst>
                <a:outerShdw dist="45791" dir="2021404" algn="ctr" rotWithShape="0">
                  <a:srgbClr val="808080"/>
                </a:outerShdw>
              </a:effectLst>
              <a:latin typeface="Arial Black"/>
            </a:endParaRPr>
          </a:p>
        </p:txBody>
      </p:sp>
      <p:sp>
        <p:nvSpPr>
          <p:cNvPr id="2445348" name="Rectangle 36"/>
          <p:cNvSpPr>
            <a:spLocks noChangeArrowheads="1"/>
          </p:cNvSpPr>
          <p:nvPr/>
        </p:nvSpPr>
        <p:spPr bwMode="auto">
          <a:xfrm>
            <a:off x="288925" y="1033463"/>
            <a:ext cx="8494713" cy="215900"/>
          </a:xfrm>
          <a:prstGeom prst="rect">
            <a:avLst/>
          </a:prstGeom>
          <a:solidFill>
            <a:srgbClr val="3B5800"/>
          </a:solidFill>
          <a:ln w="76200" algn="ctr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ar-SA"/>
          </a:p>
        </p:txBody>
      </p:sp>
      <p:pic>
        <p:nvPicPr>
          <p:cNvPr id="10" name="Picture 33" descr="arr22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4040980" y="1602566"/>
            <a:ext cx="1036638" cy="260350"/>
          </a:xfrm>
          <a:prstGeom prst="rect">
            <a:avLst/>
          </a:prstGeom>
          <a:noFill/>
        </p:spPr>
      </p:pic>
      <p:sp>
        <p:nvSpPr>
          <p:cNvPr id="11" name="AutoShape 35"/>
          <p:cNvSpPr>
            <a:spLocks noChangeArrowheads="1"/>
          </p:cNvSpPr>
          <p:nvPr/>
        </p:nvSpPr>
        <p:spPr bwMode="auto">
          <a:xfrm>
            <a:off x="2786050" y="2143116"/>
            <a:ext cx="3571900" cy="5000660"/>
          </a:xfrm>
          <a:prstGeom prst="octagon">
            <a:avLst>
              <a:gd name="adj" fmla="val 32264"/>
            </a:avLst>
          </a:prstGeom>
          <a:gradFill rotWithShape="0">
            <a:gsLst>
              <a:gs pos="0">
                <a:srgbClr val="006666"/>
              </a:gs>
              <a:gs pos="100000">
                <a:srgbClr val="0066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38100">
            <a:noFill/>
            <a:miter lim="800000"/>
            <a:headEnd/>
            <a:tailEnd/>
          </a:ln>
          <a:effectLst>
            <a:outerShdw dist="107763" dir="2700000" algn="ctr" rotWithShape="0">
              <a:srgbClr val="006666"/>
            </a:outerShdw>
          </a:effectLst>
        </p:spPr>
        <p:txBody>
          <a:bodyPr lIns="0" tIns="0" rIns="0" bIns="0" anchor="ctr"/>
          <a:lstStyle/>
          <a:p>
            <a:pPr algn="ctr">
              <a:buFont typeface="Akhbar MT" pitchFamily="2" charset="-78"/>
              <a:buNone/>
            </a:pPr>
            <a:r>
              <a:rPr lang="en-US" sz="2000" dirty="0" smtClean="0"/>
              <a:t>Regular fish consumption (1-2 servings per week) is protective against coronary heart disease and </a:t>
            </a:r>
            <a:r>
              <a:rPr lang="en-US" sz="2000" dirty="0" err="1" smtClean="0"/>
              <a:t>ischaemic</a:t>
            </a:r>
            <a:r>
              <a:rPr lang="en-US" sz="2000" dirty="0" smtClean="0"/>
              <a:t> stroke and is recommended</a:t>
            </a:r>
            <a:endParaRPr lang="en-US" sz="2000" i="0" u="non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5318" name="WordArt 6"/>
          <p:cNvSpPr>
            <a:spLocks noChangeArrowheads="1" noChangeShapeType="1" noTextEdit="1"/>
          </p:cNvSpPr>
          <p:nvPr/>
        </p:nvSpPr>
        <p:spPr bwMode="auto">
          <a:xfrm>
            <a:off x="1219200" y="271463"/>
            <a:ext cx="6761163" cy="6175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Healthy</a:t>
            </a:r>
            <a:r>
              <a:rPr lang="en-US" b="1" u="sng" dirty="0" smtClean="0"/>
              <a:t> Snacks</a:t>
            </a:r>
            <a:endParaRPr lang="ar-SA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178B"/>
                  </a:gs>
                  <a:gs pos="100000">
                    <a:srgbClr val="FF9966"/>
                  </a:gs>
                </a:gsLst>
                <a:lin ang="5400000" scaled="1"/>
              </a:gradFill>
              <a:effectLst>
                <a:outerShdw dist="45791" dir="2021404" algn="ctr" rotWithShape="0">
                  <a:srgbClr val="808080"/>
                </a:outerShdw>
              </a:effectLst>
              <a:latin typeface="Arial Black"/>
            </a:endParaRPr>
          </a:p>
        </p:txBody>
      </p:sp>
      <p:sp>
        <p:nvSpPr>
          <p:cNvPr id="2445348" name="Rectangle 36"/>
          <p:cNvSpPr>
            <a:spLocks noChangeArrowheads="1"/>
          </p:cNvSpPr>
          <p:nvPr/>
        </p:nvSpPr>
        <p:spPr bwMode="auto">
          <a:xfrm>
            <a:off x="288925" y="1033463"/>
            <a:ext cx="8494713" cy="215900"/>
          </a:xfrm>
          <a:prstGeom prst="rect">
            <a:avLst/>
          </a:prstGeom>
          <a:solidFill>
            <a:srgbClr val="3B5800"/>
          </a:solidFill>
          <a:ln w="76200" algn="ctr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ar-SA"/>
          </a:p>
        </p:txBody>
      </p:sp>
      <p:pic>
        <p:nvPicPr>
          <p:cNvPr id="10" name="Picture 33" descr="arr22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4040980" y="1602566"/>
            <a:ext cx="1036638" cy="260350"/>
          </a:xfrm>
          <a:prstGeom prst="rect">
            <a:avLst/>
          </a:prstGeom>
          <a:noFill/>
        </p:spPr>
      </p:pic>
      <p:sp>
        <p:nvSpPr>
          <p:cNvPr id="11" name="AutoShape 35"/>
          <p:cNvSpPr>
            <a:spLocks noChangeArrowheads="1"/>
          </p:cNvSpPr>
          <p:nvPr/>
        </p:nvSpPr>
        <p:spPr bwMode="auto">
          <a:xfrm>
            <a:off x="2786050" y="2143116"/>
            <a:ext cx="3571900" cy="5000660"/>
          </a:xfrm>
          <a:prstGeom prst="octagon">
            <a:avLst>
              <a:gd name="adj" fmla="val 32264"/>
            </a:avLst>
          </a:prstGeom>
          <a:gradFill rotWithShape="0">
            <a:gsLst>
              <a:gs pos="0">
                <a:srgbClr val="006666"/>
              </a:gs>
              <a:gs pos="100000">
                <a:srgbClr val="0066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38100">
            <a:noFill/>
            <a:miter lim="800000"/>
            <a:headEnd/>
            <a:tailEnd/>
          </a:ln>
          <a:effectLst>
            <a:outerShdw dist="107763" dir="2700000" algn="ctr" rotWithShape="0">
              <a:srgbClr val="006666"/>
            </a:outerShdw>
          </a:effectLst>
        </p:spPr>
        <p:txBody>
          <a:bodyPr lIns="0" tIns="0" rIns="0" bIns="0" anchor="ctr"/>
          <a:lstStyle/>
          <a:p>
            <a:pPr>
              <a:buFont typeface="Akhbar MT" pitchFamily="2" charset="-78"/>
              <a:buNone/>
            </a:pPr>
            <a:r>
              <a:rPr lang="en-US" sz="2000" dirty="0" smtClean="0"/>
              <a:t>natural yogurt with nuts or cantaloupe halves filled with blueberries, cottage cheese and cinnamon are all heart-healthy treats to try</a:t>
            </a:r>
            <a:endParaRPr lang="en-US" sz="2000" i="0" u="non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5318" name="WordArt 6"/>
          <p:cNvSpPr>
            <a:spLocks noChangeArrowheads="1" noChangeShapeType="1" noTextEdit="1"/>
          </p:cNvSpPr>
          <p:nvPr/>
        </p:nvSpPr>
        <p:spPr bwMode="auto">
          <a:xfrm>
            <a:off x="1219200" y="271463"/>
            <a:ext cx="6761163" cy="6175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b="1" u="sng" dirty="0" smtClean="0"/>
              <a:t>Cookware</a:t>
            </a:r>
            <a:endParaRPr lang="ar-SA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178B"/>
                  </a:gs>
                  <a:gs pos="100000">
                    <a:srgbClr val="FF9966"/>
                  </a:gs>
                </a:gsLst>
                <a:lin ang="5400000" scaled="1"/>
              </a:gradFill>
              <a:effectLst>
                <a:outerShdw dist="45791" dir="2021404" algn="ctr" rotWithShape="0">
                  <a:srgbClr val="808080"/>
                </a:outerShdw>
              </a:effectLst>
              <a:latin typeface="Arial Black"/>
            </a:endParaRPr>
          </a:p>
        </p:txBody>
      </p:sp>
      <p:sp>
        <p:nvSpPr>
          <p:cNvPr id="2445348" name="Rectangle 36"/>
          <p:cNvSpPr>
            <a:spLocks noChangeArrowheads="1"/>
          </p:cNvSpPr>
          <p:nvPr/>
        </p:nvSpPr>
        <p:spPr bwMode="auto">
          <a:xfrm>
            <a:off x="288925" y="1033463"/>
            <a:ext cx="8494713" cy="215900"/>
          </a:xfrm>
          <a:prstGeom prst="rect">
            <a:avLst/>
          </a:prstGeom>
          <a:solidFill>
            <a:srgbClr val="3B5800"/>
          </a:solidFill>
          <a:ln w="76200" algn="ctr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ar-SA"/>
          </a:p>
        </p:txBody>
      </p:sp>
      <p:pic>
        <p:nvPicPr>
          <p:cNvPr id="10" name="Picture 33" descr="arr22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4040980" y="1602566"/>
            <a:ext cx="1036638" cy="260350"/>
          </a:xfrm>
          <a:prstGeom prst="rect">
            <a:avLst/>
          </a:prstGeom>
          <a:noFill/>
        </p:spPr>
      </p:pic>
      <p:sp>
        <p:nvSpPr>
          <p:cNvPr id="11" name="AutoShape 35"/>
          <p:cNvSpPr>
            <a:spLocks noChangeArrowheads="1"/>
          </p:cNvSpPr>
          <p:nvPr/>
        </p:nvSpPr>
        <p:spPr bwMode="auto">
          <a:xfrm>
            <a:off x="2786050" y="2143116"/>
            <a:ext cx="3571900" cy="5000660"/>
          </a:xfrm>
          <a:prstGeom prst="octagon">
            <a:avLst>
              <a:gd name="adj" fmla="val 32264"/>
            </a:avLst>
          </a:prstGeom>
          <a:gradFill rotWithShape="0">
            <a:gsLst>
              <a:gs pos="0">
                <a:srgbClr val="006666"/>
              </a:gs>
              <a:gs pos="100000">
                <a:srgbClr val="0066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38100">
            <a:noFill/>
            <a:miter lim="800000"/>
            <a:headEnd/>
            <a:tailEnd/>
          </a:ln>
          <a:effectLst>
            <a:outerShdw dist="107763" dir="2700000" algn="ctr" rotWithShape="0">
              <a:srgbClr val="006666"/>
            </a:outerShdw>
          </a:effectLst>
        </p:spPr>
        <p:txBody>
          <a:bodyPr lIns="0" tIns="0" rIns="0" bIns="0" anchor="ctr"/>
          <a:lstStyle/>
          <a:p>
            <a:pPr algn="ctr">
              <a:buFont typeface="Akhbar MT" pitchFamily="2" charset="-78"/>
              <a:buNone/>
            </a:pPr>
            <a:r>
              <a:rPr lang="en-US" sz="2000" dirty="0" smtClean="0"/>
              <a:t>Steaming vegetables preserves nutrients better than boiling them</a:t>
            </a:r>
            <a:endParaRPr lang="en-US" sz="2000" i="0" u="non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181</TotalTime>
  <Words>159</Words>
  <Application>Microsoft Office PowerPoint</Application>
  <PresentationFormat>On-screen Show (4:3)</PresentationFormat>
  <Paragraphs>42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Apex</vt:lpstr>
      <vt:lpstr>Diet and CVD 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ksu</dc:creator>
  <cp:lastModifiedBy>samira</cp:lastModifiedBy>
  <cp:revision>28</cp:revision>
  <dcterms:created xsi:type="dcterms:W3CDTF">2013-02-02T10:18:57Z</dcterms:created>
  <dcterms:modified xsi:type="dcterms:W3CDTF">2013-04-10T04:12:30Z</dcterms:modified>
</cp:coreProperties>
</file>